
<file path=[Content_Types].xml><?xml version="1.0" encoding="utf-8"?>
<Types xmlns="http://schemas.openxmlformats.org/package/2006/content-types"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rels" ContentType="application/vnd.openxmlformats-package.relationships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tableStyles.xml" ContentType="application/vnd.openxmlformats-officedocument.presentationml.tableStyl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84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-8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11"/>
          <p:cNvSpPr>
            <a:spLocks noChangeArrowheads="1"/>
          </p:cNvSpPr>
          <p:nvPr/>
        </p:nvSpPr>
        <p:spPr bwMode="auto">
          <a:xfrm>
            <a:off x="341313" y="361950"/>
            <a:ext cx="8491537" cy="6200775"/>
          </a:xfrm>
          <a:prstGeom prst="rect">
            <a:avLst/>
          </a:prstGeom>
          <a:gradFill rotWithShape="1">
            <a:gsLst>
              <a:gs pos="0">
                <a:srgbClr val="3366FF"/>
              </a:gs>
              <a:gs pos="100000">
                <a:srgbClr val="172F76"/>
              </a:gs>
            </a:gsLst>
            <a:lin ang="5400000" scaled="1"/>
          </a:gra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Calibri" pitchFamily="1" charset="0"/>
            </a:endParaRP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3771082"/>
            <a:ext cx="6477000" cy="1915343"/>
          </a:xfrm>
        </p:spPr>
        <p:txBody>
          <a:bodyPr/>
          <a:lstStyle>
            <a:lvl1pPr marL="0" indent="0" algn="ctr">
              <a:buFont typeface="Wingdings" pitchFamily="1" charset="2"/>
              <a:buNone/>
              <a:defRPr sz="2400"/>
            </a:lvl1pPr>
            <a:lvl2pPr marL="114300" lvl="1" indent="0" algn="ctr">
              <a:buFont typeface="Wingdings" pitchFamily="1" charset="2"/>
              <a:buNone/>
              <a:defRPr sz="2000">
                <a:solidFill>
                  <a:schemeClr val="bg2"/>
                </a:solidFill>
              </a:defRPr>
            </a:lvl2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422275" y="228600"/>
            <a:ext cx="843121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280988" y="6324600"/>
            <a:ext cx="14239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prstTxWarp prst="textNoShape">
              <a:avLst/>
            </a:prstTxWarp>
            <a:spAutoFit/>
          </a:bodyPr>
          <a:lstStyle/>
          <a:p>
            <a:pPr algn="ctr" defTabSz="762000"/>
            <a:endParaRPr lang="en-US" sz="1200" i="1"/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2109788" y="457200"/>
            <a:ext cx="218122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defTabSz="762000">
              <a:spcBef>
                <a:spcPct val="50000"/>
              </a:spcBef>
            </a:pPr>
            <a:endParaRPr lang="en-US" sz="2400"/>
          </a:p>
        </p:txBody>
      </p:sp>
      <p:pic>
        <p:nvPicPr>
          <p:cNvPr id="22" name="Picture 21" descr="LHCb"/>
          <p:cNvPicPr>
            <a:picLocks noChangeAspect="1" noChangeArrowheads="1"/>
          </p:cNvPicPr>
          <p:nvPr/>
        </p:nvPicPr>
        <p:blipFill>
          <a:blip r:embed="rId2"/>
          <a:srcRect t="16312"/>
          <a:stretch>
            <a:fillRect/>
          </a:stretch>
        </p:blipFill>
        <p:spPr bwMode="auto">
          <a:xfrm>
            <a:off x="507442" y="538895"/>
            <a:ext cx="854512" cy="604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99832" y="2077697"/>
            <a:ext cx="6887051" cy="1447800"/>
          </a:xfrm>
        </p:spPr>
        <p:txBody>
          <a:bodyPr wrap="square"/>
          <a:lstStyle>
            <a:lvl1pPr algn="ctr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12" name="Picture 0" descr="images.jp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8020050" y="547292"/>
            <a:ext cx="665163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2"/>
          </p:nvPr>
        </p:nvSpPr>
        <p:spPr>
          <a:xfrm>
            <a:off x="476250" y="1"/>
            <a:ext cx="4311650" cy="3175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  <a:latin typeface="+mn-lt"/>
              </a:defRPr>
            </a:lvl1pPr>
          </a:lstStyle>
          <a:p>
            <a:fld id="{7D1C0BA4-11B5-D54A-BD4E-698E16DDB0C0}" type="datetimeFigureOut">
              <a:rPr lang="en-US" smtClean="0"/>
              <a:pPr/>
              <a:t>12/11/12</a:t>
            </a:fld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40700" y="6565900"/>
            <a:ext cx="1003300" cy="2921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fld id="{E64CA8DB-1EA5-0D45-B0B7-46F7ECF785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98575"/>
            <a:ext cx="4206875" cy="53784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4075" y="1298575"/>
            <a:ext cx="4208463" cy="53784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2"/>
          </p:nvPr>
        </p:nvSpPr>
        <p:spPr>
          <a:xfrm>
            <a:off x="450850" y="1"/>
            <a:ext cx="5060950" cy="330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  <a:latin typeface="+mn-lt"/>
              </a:defRPr>
            </a:lvl1pPr>
          </a:lstStyle>
          <a:p>
            <a:fld id="{7D1C0BA4-11B5-D54A-BD4E-698E16DDB0C0}" type="datetimeFigureOut">
              <a:rPr lang="en-US" smtClean="0"/>
              <a:pPr/>
              <a:t>12/11/12</a:t>
            </a:fld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40700" y="6565900"/>
            <a:ext cx="1003300" cy="2921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fld id="{E64CA8DB-1EA5-0D45-B0B7-46F7ECF785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00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0188" cy="4454525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00FF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4"/>
            <a:ext cx="4041775" cy="4441825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2"/>
          </p:nvPr>
        </p:nvSpPr>
        <p:spPr>
          <a:xfrm>
            <a:off x="501650" y="1"/>
            <a:ext cx="5022850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  <a:latin typeface="+mn-lt"/>
              </a:defRPr>
            </a:lvl1pPr>
          </a:lstStyle>
          <a:p>
            <a:fld id="{7D1C0BA4-11B5-D54A-BD4E-698E16DDB0C0}" type="datetimeFigureOut">
              <a:rPr lang="en-US" smtClean="0"/>
              <a:pPr/>
              <a:t>12/11/12</a:t>
            </a:fld>
            <a:endParaRPr lang="en-US"/>
          </a:p>
        </p:txBody>
      </p:sp>
      <p:sp>
        <p:nvSpPr>
          <p:cNvPr id="10" name="Rectangle 9"/>
          <p:cNvSpPr txBox="1">
            <a:spLocks noChangeArrowheads="1"/>
          </p:cNvSpPr>
          <p:nvPr/>
        </p:nvSpPr>
        <p:spPr bwMode="auto">
          <a:xfrm>
            <a:off x="8140700" y="6565900"/>
            <a:ext cx="1003300" cy="2921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Page </a:t>
            </a:r>
            <a:fld id="{95DAFB81-32A6-EA46-A00E-DA5F3396899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2"/>
          </p:nvPr>
        </p:nvSpPr>
        <p:spPr>
          <a:xfrm>
            <a:off x="488950" y="1"/>
            <a:ext cx="4959350" cy="3175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  <a:latin typeface="+mn-lt"/>
              </a:defRPr>
            </a:lvl1pPr>
          </a:lstStyle>
          <a:p>
            <a:fld id="{7D1C0BA4-11B5-D54A-BD4E-698E16DDB0C0}" type="datetimeFigureOut">
              <a:rPr lang="en-US" smtClean="0"/>
              <a:pPr/>
              <a:t>12/11/12</a:t>
            </a:fld>
            <a:endParaRPr lang="en-US"/>
          </a:p>
        </p:txBody>
      </p:sp>
      <p:sp>
        <p:nvSpPr>
          <p:cNvPr id="6" name="Rectangle 9"/>
          <p:cNvSpPr txBox="1">
            <a:spLocks noChangeArrowheads="1"/>
          </p:cNvSpPr>
          <p:nvPr/>
        </p:nvSpPr>
        <p:spPr bwMode="auto">
          <a:xfrm>
            <a:off x="8140700" y="6565900"/>
            <a:ext cx="1003300" cy="2921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Page </a:t>
            </a:r>
            <a:fld id="{95DAFB81-32A6-EA46-A00E-DA5F3396899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9"/>
          <p:cNvSpPr>
            <a:spLocks noGrp="1"/>
          </p:cNvSpPr>
          <p:nvPr>
            <p:ph type="dt" sz="half" idx="2"/>
          </p:nvPr>
        </p:nvSpPr>
        <p:spPr>
          <a:xfrm>
            <a:off x="476250" y="1"/>
            <a:ext cx="5251450" cy="330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  <a:latin typeface="+mn-lt"/>
              </a:defRPr>
            </a:lvl1pPr>
          </a:lstStyle>
          <a:p>
            <a:fld id="{7D1C0BA4-11B5-D54A-BD4E-698E16DDB0C0}" type="datetimeFigureOut">
              <a:rPr lang="en-US" smtClean="0"/>
              <a:pPr/>
              <a:t>12/11/12</a:t>
            </a:fld>
            <a:endParaRPr lang="en-US"/>
          </a:p>
        </p:txBody>
      </p:sp>
      <p:sp>
        <p:nvSpPr>
          <p:cNvPr id="5" name="Rectangle 9"/>
          <p:cNvSpPr txBox="1">
            <a:spLocks noChangeArrowheads="1"/>
          </p:cNvSpPr>
          <p:nvPr/>
        </p:nvSpPr>
        <p:spPr bwMode="auto">
          <a:xfrm>
            <a:off x="8140700" y="6565900"/>
            <a:ext cx="1003300" cy="2921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Page </a:t>
            </a:r>
            <a:fld id="{95DAFB81-32A6-EA46-A00E-DA5F3396899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6267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51054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2"/>
          </p:nvPr>
        </p:nvSpPr>
        <p:spPr>
          <a:xfrm>
            <a:off x="450850" y="1"/>
            <a:ext cx="4768850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  <a:latin typeface="+mn-lt"/>
              </a:defRPr>
            </a:lvl1pPr>
          </a:lstStyle>
          <a:p>
            <a:fld id="{7D1C0BA4-11B5-D54A-BD4E-698E16DDB0C0}" type="datetimeFigureOut">
              <a:rPr lang="en-US" smtClean="0"/>
              <a:pPr/>
              <a:t>12/11/12</a:t>
            </a:fld>
            <a:endParaRPr lang="en-US"/>
          </a:p>
        </p:txBody>
      </p:sp>
      <p:sp>
        <p:nvSpPr>
          <p:cNvPr id="8" name="Rectangle 9"/>
          <p:cNvSpPr txBox="1">
            <a:spLocks noChangeArrowheads="1"/>
          </p:cNvSpPr>
          <p:nvPr/>
        </p:nvSpPr>
        <p:spPr bwMode="auto">
          <a:xfrm>
            <a:off x="8140700" y="6565900"/>
            <a:ext cx="1003300" cy="2921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Page </a:t>
            </a:r>
            <a:fld id="{95DAFB81-32A6-EA46-A00E-DA5F3396899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50" name="Rectangle 14"/>
          <p:cNvSpPr>
            <a:spLocks noChangeArrowheads="1"/>
          </p:cNvSpPr>
          <p:nvPr userDrawn="1"/>
        </p:nvSpPr>
        <p:spPr bwMode="auto">
          <a:xfrm>
            <a:off x="0" y="0"/>
            <a:ext cx="9162000" cy="330200"/>
          </a:xfrm>
          <a:prstGeom prst="rect">
            <a:avLst/>
          </a:prstGeom>
          <a:gradFill rotWithShape="1">
            <a:gsLst>
              <a:gs pos="0">
                <a:srgbClr val="4B76FF"/>
              </a:gs>
              <a:gs pos="100000">
                <a:srgbClr val="1F41A1"/>
              </a:gs>
            </a:gsLst>
            <a:lin ang="5400000" scaled="1"/>
          </a:gra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 dirty="0">
              <a:latin typeface="+mn-lt"/>
            </a:endParaRP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298575"/>
            <a:ext cx="8567738" cy="522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419100"/>
            <a:ext cx="85979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Master Title</a:t>
            </a: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211138" y="6248400"/>
            <a:ext cx="1422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prstTxWarp prst="textNoShape">
              <a:avLst/>
            </a:prstTxWarp>
            <a:spAutoFit/>
          </a:bodyPr>
          <a:lstStyle/>
          <a:p>
            <a:pPr algn="ctr" defTabSz="762000"/>
            <a:endParaRPr lang="en-US" sz="1200" i="1"/>
          </a:p>
        </p:txBody>
      </p:sp>
      <p:sp>
        <p:nvSpPr>
          <p:cNvPr id="1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40700" y="6565900"/>
            <a:ext cx="1003300" cy="2921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fld id="{E64CA8DB-1EA5-0D45-B0B7-46F7ECF785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</p:sldLayoutIdLst>
  <p:timing>
    <p:tnLst>
      <p:par>
        <p:cTn id="1" dur="indefinite" restart="never" nodeType="tmRoot"/>
      </p:par>
    </p:tnLst>
  </p:timing>
  <p:txStyles>
    <p:titleStyle>
      <a:lvl1pPr algn="ctr" defTabSz="762000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4B76FF"/>
          </a:solidFill>
          <a:latin typeface="+mj-lt"/>
          <a:ea typeface="+mj-ea"/>
          <a:cs typeface="+mj-cs"/>
        </a:defRPr>
      </a:lvl1pPr>
      <a:lvl2pPr algn="ctr" defTabSz="762000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4B76FD"/>
          </a:solidFill>
          <a:latin typeface="Arial" pitchFamily="1" charset="0"/>
        </a:defRPr>
      </a:lvl2pPr>
      <a:lvl3pPr algn="ctr" defTabSz="762000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4B76FD"/>
          </a:solidFill>
          <a:latin typeface="Arial" pitchFamily="1" charset="0"/>
        </a:defRPr>
      </a:lvl3pPr>
      <a:lvl4pPr algn="ctr" defTabSz="762000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4B76FD"/>
          </a:solidFill>
          <a:latin typeface="Arial" pitchFamily="1" charset="0"/>
        </a:defRPr>
      </a:lvl4pPr>
      <a:lvl5pPr algn="ctr" defTabSz="762000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4B76FD"/>
          </a:solidFill>
          <a:latin typeface="Arial" pitchFamily="1" charset="0"/>
        </a:defRPr>
      </a:lvl5pPr>
      <a:lvl6pPr marL="457200" algn="ctr" defTabSz="762000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4B76FD"/>
          </a:solidFill>
          <a:latin typeface="Arial" pitchFamily="1" charset="0"/>
        </a:defRPr>
      </a:lvl6pPr>
      <a:lvl7pPr marL="914400" algn="ctr" defTabSz="762000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4B76FD"/>
          </a:solidFill>
          <a:latin typeface="Arial" pitchFamily="1" charset="0"/>
        </a:defRPr>
      </a:lvl7pPr>
      <a:lvl8pPr marL="1371600" algn="ctr" defTabSz="762000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4B76FD"/>
          </a:solidFill>
          <a:latin typeface="Arial" pitchFamily="1" charset="0"/>
        </a:defRPr>
      </a:lvl8pPr>
      <a:lvl9pPr marL="1828800" algn="ctr" defTabSz="762000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4B76FD"/>
          </a:solidFill>
          <a:latin typeface="Arial" pitchFamily="1" charset="0"/>
        </a:defRPr>
      </a:lvl9pPr>
    </p:titleStyle>
    <p:bodyStyle>
      <a:lvl1pPr marL="342900" indent="-342900" algn="l" defTabSz="762000" rtl="0" eaLnBrk="1" fontAlgn="base" hangingPunct="1">
        <a:spcBef>
          <a:spcPts val="1000"/>
        </a:spcBef>
        <a:spcAft>
          <a:spcPct val="0"/>
        </a:spcAft>
        <a:buClr>
          <a:srgbClr val="3333CC"/>
        </a:buClr>
        <a:buSzPct val="60000"/>
        <a:buFont typeface="Wingdings" pitchFamily="1" charset="2"/>
        <a:buBlip>
          <a:blip r:embed="rId9"/>
        </a:buBlip>
        <a:defRPr sz="2400">
          <a:solidFill>
            <a:srgbClr val="1C1C1C"/>
          </a:solidFill>
          <a:latin typeface="+mn-lt"/>
          <a:ea typeface="+mn-ea"/>
          <a:cs typeface="+mn-cs"/>
        </a:defRPr>
      </a:lvl1pPr>
      <a:lvl2pPr marL="742950" indent="-285750" algn="l" defTabSz="762000" rtl="0" eaLnBrk="1" fontAlgn="base" hangingPunct="1">
        <a:spcBef>
          <a:spcPct val="20000"/>
        </a:spcBef>
        <a:spcAft>
          <a:spcPct val="0"/>
        </a:spcAft>
        <a:buSzPct val="60000"/>
        <a:buFont typeface="Wingdings" pitchFamily="1" charset="2"/>
        <a:buBlip>
          <a:blip r:embed="rId10"/>
        </a:buBlip>
        <a:defRPr sz="2000">
          <a:solidFill>
            <a:srgbClr val="1F41A1"/>
          </a:solidFill>
          <a:latin typeface="+mn-lt"/>
          <a:ea typeface="ＭＳ Ｐゴシック" pitchFamily="1" charset="-128"/>
        </a:defRPr>
      </a:lvl2pPr>
      <a:lvl3pPr marL="1085850" indent="-228600" algn="l" defTabSz="762000" rtl="0" eaLnBrk="1" fontAlgn="base" hangingPunct="1">
        <a:spcBef>
          <a:spcPct val="20000"/>
        </a:spcBef>
        <a:spcAft>
          <a:spcPct val="0"/>
        </a:spcAft>
        <a:buSzPct val="55000"/>
        <a:buFont typeface="Wingdings" pitchFamily="1" charset="2"/>
        <a:buChar char="l"/>
        <a:defRPr sz="1600">
          <a:solidFill>
            <a:srgbClr val="666699"/>
          </a:solidFill>
          <a:latin typeface="+mn-lt"/>
          <a:ea typeface="ＭＳ Ｐゴシック" pitchFamily="1" charset="-128"/>
        </a:defRPr>
      </a:lvl3pPr>
      <a:lvl4pPr marL="1428750" indent="-228600" algn="l" defTabSz="762000" rtl="0" eaLnBrk="1" fontAlgn="base" hangingPunct="1">
        <a:spcBef>
          <a:spcPct val="20000"/>
        </a:spcBef>
        <a:spcAft>
          <a:spcPct val="0"/>
        </a:spcAft>
        <a:buSzPct val="100000"/>
        <a:buChar char="–"/>
        <a:defRPr sz="1400">
          <a:solidFill>
            <a:srgbClr val="5F5F5F"/>
          </a:solidFill>
          <a:latin typeface="+mn-lt"/>
          <a:ea typeface="ＭＳ Ｐゴシック" pitchFamily="1" charset="-128"/>
        </a:defRPr>
      </a:lvl4pPr>
      <a:lvl5pPr marL="1771650" indent="-228600" algn="l" defTabSz="762000" rtl="0" eaLnBrk="1" fontAlgn="base" hangingPunct="1">
        <a:spcBef>
          <a:spcPct val="20000"/>
        </a:spcBef>
        <a:spcAft>
          <a:spcPct val="0"/>
        </a:spcAft>
        <a:buSzPct val="100000"/>
        <a:buChar char="•"/>
        <a:defRPr sz="1400">
          <a:solidFill>
            <a:srgbClr val="4B76FF"/>
          </a:solidFill>
          <a:latin typeface="+mn-lt"/>
          <a:ea typeface="ＭＳ Ｐゴシック" pitchFamily="1" charset="-128"/>
        </a:defRPr>
      </a:lvl5pPr>
      <a:lvl6pPr marL="2228850" indent="-228600" algn="l" defTabSz="762000" rtl="0" eaLnBrk="1" fontAlgn="base" hangingPunct="1">
        <a:spcBef>
          <a:spcPct val="20000"/>
        </a:spcBef>
        <a:spcAft>
          <a:spcPct val="0"/>
        </a:spcAft>
        <a:buSzPct val="100000"/>
        <a:buChar char="•"/>
        <a:defRPr sz="1600">
          <a:solidFill>
            <a:srgbClr val="4B76FF"/>
          </a:solidFill>
          <a:latin typeface="+mn-lt"/>
          <a:ea typeface="ＭＳ Ｐゴシック" pitchFamily="1" charset="-128"/>
        </a:defRPr>
      </a:lvl6pPr>
      <a:lvl7pPr marL="2686050" indent="-228600" algn="l" defTabSz="762000" rtl="0" eaLnBrk="1" fontAlgn="base" hangingPunct="1">
        <a:spcBef>
          <a:spcPct val="20000"/>
        </a:spcBef>
        <a:spcAft>
          <a:spcPct val="0"/>
        </a:spcAft>
        <a:buSzPct val="100000"/>
        <a:buChar char="•"/>
        <a:defRPr sz="1600">
          <a:solidFill>
            <a:srgbClr val="4B76FF"/>
          </a:solidFill>
          <a:latin typeface="+mn-lt"/>
          <a:ea typeface="ＭＳ Ｐゴシック" pitchFamily="1" charset="-128"/>
        </a:defRPr>
      </a:lvl7pPr>
      <a:lvl8pPr marL="3143250" indent="-228600" algn="l" defTabSz="762000" rtl="0" eaLnBrk="1" fontAlgn="base" hangingPunct="1">
        <a:spcBef>
          <a:spcPct val="20000"/>
        </a:spcBef>
        <a:spcAft>
          <a:spcPct val="0"/>
        </a:spcAft>
        <a:buSzPct val="100000"/>
        <a:buChar char="•"/>
        <a:defRPr sz="1600">
          <a:solidFill>
            <a:srgbClr val="4B76FF"/>
          </a:solidFill>
          <a:latin typeface="+mn-lt"/>
          <a:ea typeface="ＭＳ Ｐゴシック" pitchFamily="1" charset="-128"/>
        </a:defRPr>
      </a:lvl8pPr>
      <a:lvl9pPr marL="3600450" indent="-228600" algn="l" defTabSz="762000" rtl="0" eaLnBrk="1" fontAlgn="base" hangingPunct="1">
        <a:spcBef>
          <a:spcPct val="20000"/>
        </a:spcBef>
        <a:spcAft>
          <a:spcPct val="0"/>
        </a:spcAft>
        <a:buSzPct val="100000"/>
        <a:buChar char="•"/>
        <a:defRPr sz="1600">
          <a:solidFill>
            <a:srgbClr val="4B76FF"/>
          </a:solidFill>
          <a:latin typeface="+mn-lt"/>
          <a:ea typeface="ＭＳ Ｐゴシック" pitchFamily="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Background Considerations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reduction in the </a:t>
            </a:r>
            <a:r>
              <a:rPr lang="en-US" dirty="0" err="1" smtClean="0"/>
              <a:t>Velo</a:t>
            </a:r>
            <a:r>
              <a:rPr lang="en-US" dirty="0" smtClean="0"/>
              <a:t> aperture may affect the local vacuum conditions in the experimental beam pipe. </a:t>
            </a:r>
          </a:p>
          <a:p>
            <a:pPr lvl="1"/>
            <a:r>
              <a:rPr lang="en-US" dirty="0" smtClean="0"/>
              <a:t>Based on the current running experience the background from local beam gas is not expected to become an issue for the experiment unless the vacuum conditions degrade drastically. </a:t>
            </a:r>
          </a:p>
          <a:p>
            <a:r>
              <a:rPr lang="en-US" dirty="0" smtClean="0"/>
              <a:t>Existing studies with 7 </a:t>
            </a:r>
            <a:r>
              <a:rPr lang="en-US" dirty="0" err="1" smtClean="0"/>
              <a:t>TeV</a:t>
            </a:r>
            <a:r>
              <a:rPr lang="en-US" dirty="0" smtClean="0"/>
              <a:t> beams shows that the rate of particles from Machine Induced Background</a:t>
            </a:r>
            <a:r>
              <a:rPr lang="en-US" baseline="30000" dirty="0" smtClean="0"/>
              <a:t>(*)</a:t>
            </a:r>
            <a:r>
              <a:rPr lang="en-US" dirty="0" smtClean="0"/>
              <a:t>  is small with respect to those from pp collisions at nominal LHC operation and nominal </a:t>
            </a:r>
            <a:r>
              <a:rPr lang="en-US" dirty="0" err="1" smtClean="0"/>
              <a:t>LHCb</a:t>
            </a:r>
            <a:r>
              <a:rPr lang="en-US" dirty="0" smtClean="0"/>
              <a:t> </a:t>
            </a:r>
            <a:r>
              <a:rPr lang="en-US" dirty="0" smtClean="0">
                <a:latin typeface="Brush Script MT Italic"/>
                <a:cs typeface="Brush Script MT Italic"/>
              </a:rPr>
              <a:t>L</a:t>
            </a:r>
            <a:r>
              <a:rPr lang="en-US" dirty="0" smtClean="0"/>
              <a:t> = 2 </a:t>
            </a:r>
            <a:r>
              <a:rPr lang="en-US" dirty="0" err="1" smtClean="0"/>
              <a:t>x</a:t>
            </a:r>
            <a:r>
              <a:rPr lang="en-US" dirty="0" smtClean="0"/>
              <a:t> 10</a:t>
            </a:r>
            <a:r>
              <a:rPr lang="en-US" baseline="30000" dirty="0" smtClean="0"/>
              <a:t>32</a:t>
            </a:r>
            <a:r>
              <a:rPr lang="en-US" dirty="0" smtClean="0"/>
              <a:t> cm</a:t>
            </a:r>
            <a:r>
              <a:rPr lang="en-US" baseline="30000" dirty="0" smtClean="0"/>
              <a:t>-2</a:t>
            </a:r>
            <a:r>
              <a:rPr lang="en-US" dirty="0" smtClean="0"/>
              <a:t>s</a:t>
            </a:r>
            <a:r>
              <a:rPr lang="en-US" baseline="30000" dirty="0" smtClean="0"/>
              <a:t>-1</a:t>
            </a:r>
            <a:r>
              <a:rPr lang="en-US" dirty="0" smtClean="0"/>
              <a:t> (</a:t>
            </a:r>
            <a:r>
              <a:rPr lang="en-US" dirty="0" err="1" smtClean="0">
                <a:latin typeface="Brush Script MT Italic"/>
                <a:cs typeface="Brush Script MT Italic"/>
              </a:rPr>
              <a:t>L</a:t>
            </a:r>
            <a:r>
              <a:rPr lang="en-US" baseline="-25000" dirty="0" err="1" smtClean="0"/>
              <a:t>upgrade</a:t>
            </a:r>
            <a:r>
              <a:rPr lang="en-US" dirty="0" smtClean="0"/>
              <a:t> = 5 - 10 </a:t>
            </a:r>
            <a:r>
              <a:rPr lang="en-US" dirty="0" err="1" smtClean="0"/>
              <a:t>x</a:t>
            </a:r>
            <a:r>
              <a:rPr lang="en-US" dirty="0" smtClean="0"/>
              <a:t> </a:t>
            </a:r>
            <a:r>
              <a:rPr lang="en-US" dirty="0" err="1" smtClean="0">
                <a:latin typeface="Brush Script MT Italic"/>
                <a:cs typeface="Brush Script MT Italic"/>
              </a:rPr>
              <a:t>L</a:t>
            </a:r>
            <a:r>
              <a:rPr lang="en-US" baseline="-25000" dirty="0" err="1" smtClean="0"/>
              <a:t>nominal</a:t>
            </a:r>
            <a:r>
              <a:rPr lang="en-US" dirty="0" smtClean="0"/>
              <a:t>) </a:t>
            </a:r>
          </a:p>
          <a:p>
            <a:pPr lvl="1"/>
            <a:r>
              <a:rPr lang="en-US" dirty="0" smtClean="0"/>
              <a:t>Rates reaching </a:t>
            </a:r>
            <a:r>
              <a:rPr lang="en-US" dirty="0" err="1" smtClean="0"/>
              <a:t>LHCb</a:t>
            </a:r>
            <a:r>
              <a:rPr lang="en-US" dirty="0" smtClean="0"/>
              <a:t> will depend on machine optics and not VELO aperture</a:t>
            </a:r>
          </a:p>
          <a:p>
            <a:pPr lvl="1"/>
            <a:r>
              <a:rPr lang="en-US" dirty="0" smtClean="0"/>
              <a:t>Increased rate in VELO due to higher flux at smaller </a:t>
            </a:r>
            <a:r>
              <a:rPr lang="en-US" dirty="0" err="1" smtClean="0"/>
              <a:t>radia</a:t>
            </a:r>
            <a:r>
              <a:rPr lang="en-US" dirty="0" smtClean="0"/>
              <a:t> not expected to be an issue for low multiplicity showers. Low rate high multiplicity showers</a:t>
            </a:r>
            <a:r>
              <a:rPr lang="en-US" dirty="0" smtClean="0"/>
              <a:t> illuminate </a:t>
            </a:r>
            <a:r>
              <a:rPr lang="en-US" dirty="0" smtClean="0"/>
              <a:t>the whole </a:t>
            </a:r>
            <a:r>
              <a:rPr lang="en-US" dirty="0" smtClean="0"/>
              <a:t>VELO </a:t>
            </a:r>
            <a:r>
              <a:rPr lang="en-US" smtClean="0"/>
              <a:t>as now.</a:t>
            </a:r>
          </a:p>
          <a:p>
            <a:r>
              <a:rPr lang="en-US" dirty="0" smtClean="0"/>
              <a:t>Further verification to be carried out with VELO proposed layout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6427112"/>
            <a:ext cx="85677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30000" dirty="0" smtClean="0"/>
              <a:t>(*)</a:t>
            </a:r>
            <a:r>
              <a:rPr lang="en-US" sz="1400" kern="0" dirty="0" smtClean="0">
                <a:solidFill>
                  <a:srgbClr val="333399"/>
                </a:solidFill>
                <a:ea typeface="ＭＳ Ｐゴシック" charset="-128"/>
              </a:rPr>
              <a:t> due to beam interactions with machine elements or residual gas far (arcs) and close (LSS) to </a:t>
            </a:r>
            <a:r>
              <a:rPr lang="en-US" sz="1400" kern="0" dirty="0" err="1" smtClean="0">
                <a:solidFill>
                  <a:srgbClr val="333399"/>
                </a:solidFill>
                <a:ea typeface="ＭＳ Ｐゴシック" charset="-128"/>
              </a:rPr>
              <a:t>LHCb</a:t>
            </a:r>
            <a:r>
              <a:rPr lang="en-US" sz="1400" kern="0" dirty="0" smtClean="0">
                <a:solidFill>
                  <a:srgbClr val="333399"/>
                </a:solidFill>
                <a:ea typeface="ＭＳ Ｐゴシック" charset="-128"/>
              </a:rPr>
              <a:t> </a:t>
            </a:r>
            <a:endParaRPr lang="en-US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aussTutorial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DaVinc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1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1" charset="0"/>
          </a:defRPr>
        </a:defPPr>
      </a:lstStyle>
    </a:lnDef>
  </a:objectDefaults>
  <a:extraClrSchemeLst>
    <a:extraClrScheme>
      <a:clrScheme name="DaVinci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Vinc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Vinci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Vinci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Vinci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Vinci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Vinci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LHCb.potx</Template>
  <TotalTime>64</TotalTime>
  <Words>183</Words>
  <Application>Microsoft Macintosh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GaussTutorial</vt:lpstr>
      <vt:lpstr>Background Considerations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Background Considerations</dc:title>
  <dc:creator>Gloria Corti</dc:creator>
  <cp:lastModifiedBy>Gloria Corti</cp:lastModifiedBy>
  <cp:revision>4</cp:revision>
  <dcterms:created xsi:type="dcterms:W3CDTF">2012-12-11T17:10:18Z</dcterms:created>
  <dcterms:modified xsi:type="dcterms:W3CDTF">2012-12-11T17:12:15Z</dcterms:modified>
</cp:coreProperties>
</file>