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90" r:id="rId2"/>
    <p:sldId id="306" r:id="rId3"/>
    <p:sldId id="295" r:id="rId4"/>
    <p:sldId id="299" r:id="rId5"/>
    <p:sldId id="319" r:id="rId6"/>
    <p:sldId id="307" r:id="rId7"/>
    <p:sldId id="315" r:id="rId8"/>
    <p:sldId id="309" r:id="rId9"/>
    <p:sldId id="314" r:id="rId10"/>
    <p:sldId id="308" r:id="rId11"/>
    <p:sldId id="303" r:id="rId12"/>
    <p:sldId id="317" r:id="rId13"/>
    <p:sldId id="316" r:id="rId14"/>
    <p:sldId id="294" r:id="rId15"/>
    <p:sldId id="310" r:id="rId16"/>
    <p:sldId id="313" r:id="rId17"/>
    <p:sldId id="311" r:id="rId18"/>
    <p:sldId id="318" r:id="rId19"/>
    <p:sldId id="302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7111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6" autoAdjust="0"/>
    <p:restoredTop sz="94630" autoAdjust="0"/>
  </p:normalViewPr>
  <p:slideViewPr>
    <p:cSldViewPr snapToGrid="0" snapToObjects="1">
      <p:cViewPr varScale="1">
        <p:scale>
          <a:sx n="58" d="100"/>
          <a:sy n="58" d="100"/>
        </p:scale>
        <p:origin x="-33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49" d="100"/>
          <a:sy n="49" d="100"/>
        </p:scale>
        <p:origin x="-220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C41BA7-F331-4480-B7DD-6DC4F68358BC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C0C2D5-1BFC-4C9B-B226-3BD29AF00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9739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F5F9DF-0F5D-4FAB-A733-04E5BA79179F}" type="datetimeFigureOut">
              <a:rPr lang="de-DE" smtClean="0"/>
              <a:pPr/>
              <a:t>13.05.2013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1F5657-46C3-436C-9CCB-1BE2C9CF628D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58085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0345"/>
            <a:ext cx="7772400" cy="2521055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30040"/>
            <a:ext cx="6400800" cy="1691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>
          <a:xfrm>
            <a:off x="1215956" y="6624540"/>
            <a:ext cx="1748470" cy="213671"/>
          </a:xfrm>
        </p:spPr>
        <p:txBody>
          <a:bodyPr/>
          <a:lstStyle/>
          <a:p>
            <a:r>
              <a:rPr lang="en-US" smtClean="0"/>
              <a:t>May 14, 2013</a:t>
            </a:r>
            <a:endParaRPr lang="en-US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1"/>
          </p:nvPr>
        </p:nvSpPr>
        <p:spPr>
          <a:xfrm>
            <a:off x="6838737" y="6624540"/>
            <a:ext cx="612843" cy="213671"/>
          </a:xfrm>
        </p:spPr>
        <p:txBody>
          <a:bodyPr/>
          <a:lstStyle/>
          <a:p>
            <a:fld id="{76B932F2-6CF2-CD4C-BE23-7AE40DB863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2"/>
          </p:nvPr>
        </p:nvSpPr>
        <p:spPr>
          <a:xfrm>
            <a:off x="3067665" y="6624540"/>
            <a:ext cx="3667683" cy="233460"/>
          </a:xfrm>
        </p:spPr>
        <p:txBody>
          <a:bodyPr/>
          <a:lstStyle>
            <a:lvl1pPr algn="ctr">
              <a:defRPr/>
            </a:lvl1pPr>
          </a:lstStyle>
          <a:p>
            <a:pPr algn="r"/>
            <a:r>
              <a:rPr lang="en-US" dirty="0" smtClean="0"/>
              <a:t>Artur.Barczyk@cern.ch</a:t>
            </a:r>
          </a:p>
        </p:txBody>
      </p:sp>
    </p:spTree>
    <p:extLst>
      <p:ext uri="{BB962C8B-B14F-4D97-AF65-F5344CB8AC3E}">
        <p14:creationId xmlns:p14="http://schemas.microsoft.com/office/powerpoint/2010/main" val="7731900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14,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Artur.Barczyk@cern.ch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32F2-6CF2-CD4C-BE23-7AE40DB863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287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14,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Artur.Barczyk@cern.ch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32F2-6CF2-CD4C-BE23-7AE40DB863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013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000" y="684000"/>
            <a:ext cx="8686810" cy="5510323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200">
                <a:latin typeface="Arial" pitchFamily="34" charset="0"/>
                <a:cs typeface="Arial" pitchFamily="34" charset="0"/>
              </a:defRPr>
            </a:lvl3pPr>
            <a:lvl4pPr>
              <a:defRPr sz="2000">
                <a:latin typeface="Arial" pitchFamily="34" charset="0"/>
                <a:cs typeface="Arial" pitchFamily="34" charset="0"/>
              </a:defRPr>
            </a:lvl4pPr>
            <a:lvl5pPr>
              <a:defRPr sz="20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Titel 12"/>
          <p:cNvSpPr>
            <a:spLocks noGrp="1"/>
          </p:cNvSpPr>
          <p:nvPr>
            <p:ph type="title"/>
          </p:nvPr>
        </p:nvSpPr>
        <p:spPr>
          <a:xfrm>
            <a:off x="180000" y="36091"/>
            <a:ext cx="7607640" cy="446937"/>
          </a:xfrm>
        </p:spPr>
        <p:txBody>
          <a:bodyPr/>
          <a:lstStyle>
            <a:lvl1pPr>
              <a:defRPr sz="2800" b="1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Click to edit Master title style</a:t>
            </a:r>
            <a:endParaRPr lang="de-DE" dirty="0"/>
          </a:p>
        </p:txBody>
      </p:sp>
      <p:sp>
        <p:nvSpPr>
          <p:cNvPr id="27" name="Datumsplatzhalter 2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14, 2013</a:t>
            </a:r>
            <a:endParaRPr lang="en-US" dirty="0"/>
          </a:p>
        </p:txBody>
      </p:sp>
      <p:sp>
        <p:nvSpPr>
          <p:cNvPr id="28" name="Foliennummernplatzhalter 2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B932F2-6CF2-CD4C-BE23-7AE40DB863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9" name="Fußzeilenplatzhalter 2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r"/>
            <a:r>
              <a:rPr lang="en-US" dirty="0" smtClean="0"/>
              <a:t>Artur.Barczyk@cern.ch</a:t>
            </a:r>
          </a:p>
        </p:txBody>
      </p:sp>
    </p:spTree>
    <p:extLst>
      <p:ext uri="{BB962C8B-B14F-4D97-AF65-F5344CB8AC3E}">
        <p14:creationId xmlns:p14="http://schemas.microsoft.com/office/powerpoint/2010/main" val="1216527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28705"/>
            <a:ext cx="7772400" cy="1576511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3052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14,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dirty="0" smtClean="0"/>
              <a:t>Artur.Barczyk@cern.ch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32F2-6CF2-CD4C-BE23-7AE40DB863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320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0000" y="684000"/>
            <a:ext cx="4207174" cy="5210962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23362" y="684000"/>
            <a:ext cx="4163438" cy="5210962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14,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Artur.Barczyk@cern.ch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32F2-6CF2-CD4C-BE23-7AE40DB863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818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14,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Artur.Barczyk@cern.ch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32F2-6CF2-CD4C-BE23-7AE40DB863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165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14,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Artur.Barczyk@cern.ch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32F2-6CF2-CD4C-BE23-7AE40DB863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515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14,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dirty="0" smtClean="0"/>
              <a:t>Artur.Barczyk@cern.ch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32F2-6CF2-CD4C-BE23-7AE40DB863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503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14,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Artur.Barczyk@cern.ch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32F2-6CF2-CD4C-BE23-7AE40DB863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367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14,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Artur.Barczyk@cern.ch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32F2-6CF2-CD4C-BE23-7AE40DB863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596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" y="36"/>
            <a:ext cx="9137570" cy="6857927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40482" y="6605588"/>
            <a:ext cx="976312" cy="2524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0000" y="20851"/>
            <a:ext cx="8686810" cy="4469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0000" y="684000"/>
            <a:ext cx="8686810" cy="54808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5956" y="6624540"/>
            <a:ext cx="1674727" cy="233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Helvetica"/>
              </a:defRPr>
            </a:lvl1pPr>
          </a:lstStyle>
          <a:p>
            <a:r>
              <a:rPr lang="en-US" smtClean="0"/>
              <a:t>May 14,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15602" y="6624540"/>
            <a:ext cx="3665418" cy="2136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Helvetica"/>
              </a:defRPr>
            </a:lvl1pPr>
          </a:lstStyle>
          <a:p>
            <a:pPr algn="r"/>
            <a:r>
              <a:rPr lang="en-US" dirty="0" smtClean="0"/>
              <a:t>Artur.Barczyk@cern.ch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3989" y="6624540"/>
            <a:ext cx="612843" cy="2136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Helvetica"/>
              </a:defRPr>
            </a:lvl1pPr>
          </a:lstStyle>
          <a:p>
            <a:fld id="{76B932F2-6CF2-CD4C-BE23-7AE40DB863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6489" y="20324"/>
            <a:ext cx="2184537" cy="579916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7653" y="6196004"/>
            <a:ext cx="988678" cy="625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18902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onferenceDisplay.py?confId=241490" TargetMode="External"/><Relationship Id="rId2" Type="http://schemas.openxmlformats.org/officeDocument/2006/relationships/hyperlink" Target="https://indico.cern.ch/conferenceDisplay.py?confId=215393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HCONE/WebHome" TargetMode="External"/><Relationship Id="rId2" Type="http://schemas.openxmlformats.org/officeDocument/2006/relationships/hyperlink" Target="http://lhcone.net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ndico.cern.ch/conferenceDisplay.py?confId=236955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lhcone.net/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HCONE/LhcOneVR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HCONE/LhcOneHowToConnect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pub/LHCONE/LhcOneVRF/LHCONE_VRF_Operational_Handbook-v0.5.ppt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Open Network environment</a:t>
            </a:r>
            <a:br>
              <a:rPr lang="en-US" dirty="0" smtClean="0"/>
            </a:br>
            <a:r>
              <a:rPr lang="en-US" sz="2400" dirty="0" smtClean="0"/>
              <a:t>Status update</a:t>
            </a:r>
            <a:r>
              <a:rPr lang="en-US" sz="2400" dirty="0"/>
              <a:t/>
            </a:r>
            <a:br>
              <a:rPr lang="en-US" sz="2400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 </a:t>
            </a:r>
            <a:r>
              <a:rPr lang="en-US" sz="2400" dirty="0" err="1" smtClean="0"/>
              <a:t>Artur</a:t>
            </a:r>
            <a:r>
              <a:rPr lang="en-US" sz="2400" dirty="0" smtClean="0"/>
              <a:t> </a:t>
            </a:r>
            <a:r>
              <a:rPr lang="en-US" sz="2400" dirty="0" err="1" smtClean="0"/>
              <a:t>Barczyk</a:t>
            </a:r>
            <a:r>
              <a:rPr lang="en-US" sz="2400" dirty="0" smtClean="0"/>
              <a:t>/Caltech</a:t>
            </a:r>
          </a:p>
          <a:p>
            <a:pPr algn="ctr"/>
            <a:r>
              <a:rPr lang="en-US" sz="2400" dirty="0"/>
              <a:t> Tokyo, May 2013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14,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Artur.Barczyk@cern.ch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7522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Point-to-point service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PATH TO A DEMONSTRATION SYSTEM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14,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Artur.Barczyk@cern.ch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8706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rovide reserved bandwidth between a pair of end-points.</a:t>
            </a:r>
          </a:p>
          <a:p>
            <a:r>
              <a:rPr lang="en-US" dirty="0" smtClean="0"/>
              <a:t>Several provisioning systems </a:t>
            </a:r>
            <a:r>
              <a:rPr lang="en-US" dirty="0" err="1" smtClean="0"/>
              <a:t>developped</a:t>
            </a:r>
            <a:r>
              <a:rPr lang="en-US" dirty="0" smtClean="0"/>
              <a:t> by R&amp;E </a:t>
            </a:r>
            <a:r>
              <a:rPr lang="en-US" dirty="0" smtClean="0"/>
              <a:t>community</a:t>
            </a:r>
            <a:r>
              <a:rPr lang="en-US" dirty="0" smtClean="0"/>
              <a:t>: OSCARS (</a:t>
            </a:r>
            <a:r>
              <a:rPr lang="en-US" dirty="0" err="1" smtClean="0"/>
              <a:t>ESnet</a:t>
            </a:r>
            <a:r>
              <a:rPr lang="en-US" dirty="0" smtClean="0"/>
              <a:t>), </a:t>
            </a:r>
            <a:r>
              <a:rPr lang="en-US" dirty="0" err="1" smtClean="0"/>
              <a:t>OpenDRAC</a:t>
            </a:r>
            <a:r>
              <a:rPr lang="en-US" dirty="0" smtClean="0"/>
              <a:t> (</a:t>
            </a:r>
            <a:r>
              <a:rPr lang="en-US" dirty="0" err="1" smtClean="0"/>
              <a:t>SURFnet</a:t>
            </a:r>
            <a:r>
              <a:rPr lang="en-US" dirty="0" smtClean="0"/>
              <a:t>), G-Lambda-A (AIST), G-Lambda-K (KDDI), </a:t>
            </a:r>
            <a:r>
              <a:rPr lang="en-US" dirty="0" err="1" smtClean="0"/>
              <a:t>AutoBAHN</a:t>
            </a:r>
            <a:r>
              <a:rPr lang="en-US" dirty="0" smtClean="0"/>
              <a:t> (GEANT)</a:t>
            </a:r>
            <a:endParaRPr lang="en-US" dirty="0"/>
          </a:p>
          <a:p>
            <a:r>
              <a:rPr lang="en-US" dirty="0" smtClean="0"/>
              <a:t>Inter-domain: need accepted </a:t>
            </a:r>
            <a:r>
              <a:rPr lang="en-US" dirty="0" smtClean="0"/>
              <a:t>standard</a:t>
            </a:r>
            <a:endParaRPr lang="en-US" dirty="0" smtClean="0"/>
          </a:p>
          <a:p>
            <a:r>
              <a:rPr lang="en-US" dirty="0" smtClean="0"/>
              <a:t>OGF NSI: The standards Network Services </a:t>
            </a:r>
            <a:r>
              <a:rPr lang="en-US" dirty="0" smtClean="0"/>
              <a:t>Interface</a:t>
            </a:r>
          </a:p>
          <a:p>
            <a:r>
              <a:rPr lang="en-US" dirty="0" smtClean="0"/>
              <a:t>Connection Service (NSI CS):</a:t>
            </a:r>
            <a:endParaRPr lang="en-US" dirty="0" smtClean="0"/>
          </a:p>
          <a:p>
            <a:pPr lvl="1"/>
            <a:r>
              <a:rPr lang="en-US" dirty="0" smtClean="0"/>
              <a:t>v1 ‘done’ and demonstrated e.g. at GLIF and </a:t>
            </a:r>
            <a:r>
              <a:rPr lang="en-US" dirty="0" smtClean="0"/>
              <a:t>SC’12</a:t>
            </a:r>
            <a:endParaRPr lang="en-US" dirty="0" smtClean="0"/>
          </a:p>
          <a:p>
            <a:pPr lvl="1"/>
            <a:r>
              <a:rPr lang="en-US" dirty="0" smtClean="0"/>
              <a:t>Currently standardizing v2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Point-to-Point Service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14,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r"/>
            <a:r>
              <a:rPr lang="en-US" smtClean="0"/>
              <a:t>Artur.Barczyk@cern.ch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6564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GLIF is performing regular </a:t>
            </a:r>
            <a:r>
              <a:rPr lang="en-US" dirty="0" smtClean="0"/>
              <a:t>demonstrations </a:t>
            </a:r>
            <a:r>
              <a:rPr lang="en-US" dirty="0" smtClean="0"/>
              <a:t>and </a:t>
            </a:r>
            <a:r>
              <a:rPr lang="en-US" dirty="0" err="1" smtClean="0"/>
              <a:t>plugfests</a:t>
            </a:r>
            <a:r>
              <a:rPr lang="en-US" dirty="0" smtClean="0"/>
              <a:t> </a:t>
            </a:r>
            <a:r>
              <a:rPr lang="en-US" dirty="0" smtClean="0"/>
              <a:t>of NSI-based systems</a:t>
            </a:r>
          </a:p>
          <a:p>
            <a:r>
              <a:rPr lang="en-US" dirty="0" smtClean="0"/>
              <a:t>Automated-GOLE </a:t>
            </a:r>
            <a:r>
              <a:rPr lang="en-US" dirty="0"/>
              <a:t>W</a:t>
            </a:r>
            <a:r>
              <a:rPr lang="en-US" dirty="0" smtClean="0"/>
              <a:t>orking Group actively developing the notion of exchange points automated through NSI</a:t>
            </a:r>
          </a:p>
          <a:p>
            <a:pPr lvl="1"/>
            <a:r>
              <a:rPr lang="en-US" sz="1800" dirty="0" smtClean="0"/>
              <a:t>GOLE = GLIF Open </a:t>
            </a:r>
            <a:r>
              <a:rPr lang="en-US" sz="1800" dirty="0" err="1" smtClean="0"/>
              <a:t>Lightpath</a:t>
            </a:r>
            <a:r>
              <a:rPr lang="en-US" sz="1800" dirty="0" smtClean="0"/>
              <a:t> Exchange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GLIF and Dynamic Point-to-Point Circuits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14,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r"/>
            <a:r>
              <a:rPr lang="en-US" smtClean="0"/>
              <a:t>Artur.Barczyk@cern.ch</a:t>
            </a:r>
            <a:endParaRPr lang="en-US" dirty="0" smtClean="0"/>
          </a:p>
        </p:txBody>
      </p:sp>
      <p:pic>
        <p:nvPicPr>
          <p:cNvPr id="6" name="Picture 5" descr="Supercomputing2012-SLC  AutomatedGOLE v10 Diag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1" t="7567" r="4878" b="5695"/>
          <a:stretch/>
        </p:blipFill>
        <p:spPr>
          <a:xfrm>
            <a:off x="3215483" y="2603851"/>
            <a:ext cx="5465064" cy="40376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5229" y="3728566"/>
            <a:ext cx="3064937" cy="20313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7111"/>
            </a:solidFill>
          </a:ln>
          <a:effectLst>
            <a:outerShdw blurRad="50800" dist="38100" dir="2700000" algn="tl" rotWithShape="0">
              <a:srgbClr val="FF6600">
                <a:alpha val="40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b="1" dirty="0" smtClean="0">
                <a:cs typeface="Arial" pitchFamily="34" charset="0"/>
              </a:rPr>
              <a:t>This is a R&amp;D and demonstration infrastructure!</a:t>
            </a:r>
          </a:p>
          <a:p>
            <a:endParaRPr lang="en-US" b="1" dirty="0" smtClean="0">
              <a:cs typeface="Arial" pitchFamily="34" charset="0"/>
            </a:endParaRPr>
          </a:p>
          <a:p>
            <a:r>
              <a:rPr lang="en-US" b="1" dirty="0" smtClean="0">
                <a:cs typeface="Arial" pitchFamily="34" charset="0"/>
              </a:rPr>
              <a:t>Some </a:t>
            </a:r>
            <a:r>
              <a:rPr lang="en-US" b="1" dirty="0">
                <a:cs typeface="Arial" pitchFamily="34" charset="0"/>
              </a:rPr>
              <a:t>e</a:t>
            </a:r>
            <a:r>
              <a:rPr lang="en-US" b="1" dirty="0" smtClean="0">
                <a:cs typeface="Arial" pitchFamily="34" charset="0"/>
              </a:rPr>
              <a:t>lements could potentially be used for a demonstration in LHCONE context</a:t>
            </a:r>
            <a:endParaRPr lang="en-US" b="1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659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Intended </a:t>
            </a:r>
            <a:r>
              <a:rPr lang="en-US" dirty="0"/>
              <a:t>to support bulk data transfers at high rate</a:t>
            </a:r>
          </a:p>
          <a:p>
            <a:r>
              <a:rPr lang="en-US" dirty="0"/>
              <a:t>Separation from GPN-style infrastructure to avoid interferences between flows</a:t>
            </a:r>
          </a:p>
          <a:p>
            <a:r>
              <a:rPr lang="en-US" dirty="0" smtClean="0"/>
              <a:t>Conducted 2 workshops:</a:t>
            </a:r>
          </a:p>
          <a:p>
            <a:pPr lvl="1"/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LHCONE P2P workshop was held in December </a:t>
            </a:r>
            <a:r>
              <a:rPr lang="en-US" dirty="0" smtClean="0"/>
              <a:t>2012</a:t>
            </a:r>
          </a:p>
          <a:p>
            <a:pPr lvl="2"/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indico.cern.ch/conferenceDisplay.py?confId=215393</a:t>
            </a:r>
            <a:r>
              <a:rPr lang="en-US" dirty="0" smtClean="0"/>
              <a:t> </a:t>
            </a:r>
            <a:endParaRPr lang="en-US" dirty="0"/>
          </a:p>
          <a:p>
            <a:pPr lvl="1"/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workshop held May 2013 in </a:t>
            </a:r>
            <a:r>
              <a:rPr lang="en-US" dirty="0" smtClean="0"/>
              <a:t>Geneva</a:t>
            </a:r>
          </a:p>
          <a:p>
            <a:pPr lvl="2"/>
            <a:r>
              <a:rPr lang="en-US" dirty="0">
                <a:hlinkClick r:id="rId3"/>
              </a:rPr>
              <a:t>https://indico.cern.ch/conferenceDisplay.py?confId=241490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(Some) Challenges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multi-domain system</a:t>
            </a:r>
          </a:p>
          <a:p>
            <a:pPr lvl="1"/>
            <a:r>
              <a:rPr lang="en-US" dirty="0" smtClean="0"/>
              <a:t>edge connectivity – to and within end-sites</a:t>
            </a:r>
          </a:p>
          <a:p>
            <a:pPr lvl="1"/>
            <a:r>
              <a:rPr lang="en-US" dirty="0" smtClean="0"/>
              <a:t>how to use the system from LHC experiments’ perspective</a:t>
            </a:r>
            <a:endParaRPr lang="en-US" dirty="0"/>
          </a:p>
          <a:p>
            <a:pPr lvl="2"/>
            <a:r>
              <a:rPr lang="en-US" dirty="0" smtClean="0"/>
              <a:t>e.g. ANSE </a:t>
            </a:r>
            <a:r>
              <a:rPr lang="en-US" dirty="0" smtClean="0"/>
              <a:t>project in the US</a:t>
            </a:r>
          </a:p>
          <a:p>
            <a:pPr lvl="1"/>
            <a:r>
              <a:rPr lang="en-US" dirty="0" smtClean="0"/>
              <a:t>manage expectations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Point-to-Point Service in LHCONE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14,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r"/>
            <a:r>
              <a:rPr lang="en-US" smtClean="0"/>
              <a:t>Artur.Barczyk@cern.ch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9906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 Demo proposed and led by </a:t>
            </a:r>
            <a:r>
              <a:rPr lang="en-US" dirty="0" err="1" smtClean="0"/>
              <a:t>Inder</a:t>
            </a:r>
            <a:r>
              <a:rPr lang="en-US" dirty="0" smtClean="0"/>
              <a:t> </a:t>
            </a:r>
            <a:r>
              <a:rPr lang="en-US" dirty="0" err="1" smtClean="0"/>
              <a:t>Monga</a:t>
            </a:r>
            <a:r>
              <a:rPr lang="en-US" dirty="0" smtClean="0"/>
              <a:t> (</a:t>
            </a:r>
            <a:r>
              <a:rPr lang="en-US" dirty="0" err="1" smtClean="0"/>
              <a:t>Esnet</a:t>
            </a:r>
            <a:r>
              <a:rPr lang="en-US" dirty="0" smtClean="0"/>
              <a:t>)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dirty="0" smtClean="0"/>
              <a:t>Choose a few interested sites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dirty="0"/>
              <a:t> </a:t>
            </a:r>
            <a:r>
              <a:rPr lang="en-US" dirty="0" smtClean="0"/>
              <a:t>Build </a:t>
            </a:r>
            <a:r>
              <a:rPr lang="en-US" dirty="0"/>
              <a:t>static mesh of P2P </a:t>
            </a:r>
            <a:r>
              <a:rPr lang="en-US" dirty="0" smtClean="0"/>
              <a:t>circuits with small but permanent bandwidth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dirty="0"/>
              <a:t>Use NSI 2.0 mechanisms </a:t>
            </a:r>
            <a:r>
              <a:rPr lang="en-US" dirty="0" smtClean="0"/>
              <a:t>to</a:t>
            </a:r>
          </a:p>
          <a:p>
            <a:pPr lvl="2"/>
            <a:r>
              <a:rPr lang="en-US" dirty="0"/>
              <a:t> Dynamically increase and reduce </a:t>
            </a:r>
            <a:r>
              <a:rPr lang="en-US" dirty="0" smtClean="0"/>
              <a:t>bandwidth</a:t>
            </a:r>
          </a:p>
          <a:p>
            <a:pPr lvl="2"/>
            <a:r>
              <a:rPr lang="en-US" dirty="0"/>
              <a:t> Based on Job placement or transfer </a:t>
            </a:r>
            <a:r>
              <a:rPr lang="en-US" dirty="0" smtClean="0"/>
              <a:t>queue</a:t>
            </a:r>
          </a:p>
          <a:p>
            <a:pPr lvl="2"/>
            <a:r>
              <a:rPr lang="en-US" dirty="0"/>
              <a:t> Based or dynamic allocation of </a:t>
            </a:r>
            <a:r>
              <a:rPr lang="en-US" dirty="0" smtClean="0"/>
              <a:t>resources</a:t>
            </a:r>
            <a:endParaRPr lang="en-US" dirty="0"/>
          </a:p>
          <a:p>
            <a:r>
              <a:rPr lang="en-US" dirty="0" smtClean="0"/>
              <a:t>Define adequate metrics</a:t>
            </a:r>
            <a:r>
              <a:rPr lang="en-US" dirty="0" smtClean="0"/>
              <a:t>!</a:t>
            </a:r>
          </a:p>
          <a:p>
            <a:pPr lvl="1"/>
            <a:r>
              <a:rPr lang="en-US" dirty="0" smtClean="0"/>
              <a:t>for meaningful comparison with GPN or/and VRF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Include both </a:t>
            </a:r>
            <a:r>
              <a:rPr lang="en-US" dirty="0" smtClean="0"/>
              <a:t>CMS and </a:t>
            </a:r>
            <a:r>
              <a:rPr lang="en-US" dirty="0" smtClean="0"/>
              <a:t>ATLAS</a:t>
            </a:r>
          </a:p>
          <a:p>
            <a:endParaRPr lang="en-US" dirty="0" smtClean="0"/>
          </a:p>
          <a:p>
            <a:r>
              <a:rPr lang="en-US" dirty="0" smtClean="0"/>
              <a:t>Time scale: TDB (“this year”)</a:t>
            </a:r>
          </a:p>
          <a:p>
            <a:r>
              <a:rPr lang="en-US" dirty="0" smtClean="0"/>
              <a:t>Participation: TDB (“any site/domain interested”)</a:t>
            </a:r>
          </a:p>
          <a:p>
            <a:r>
              <a:rPr lang="en-US" dirty="0" smtClean="0"/>
              <a:t>More discussion at the next LHCONE/LHCOPN meeting in Paris (June 2013)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Point-to-point Demo/</a:t>
            </a:r>
            <a:r>
              <a:rPr lang="en-US" dirty="0" err="1" smtClean="0"/>
              <a:t>Testbed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14,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r"/>
            <a:r>
              <a:rPr lang="en-US" smtClean="0"/>
              <a:t>Artur.Barczyk@cern.ch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4061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SDN/</a:t>
            </a:r>
            <a:r>
              <a:rPr lang="en-US" dirty="0" err="1" smtClean="0"/>
              <a:t>Openflow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OTHER R&amp;D ACTIVITIES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14,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Artur.Barczyk@cern.ch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0815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Meeting on SDN in LHCONE, May 3</a:t>
            </a:r>
            <a:r>
              <a:rPr lang="en-US" sz="2400" baseline="30000" dirty="0" smtClean="0"/>
              <a:t>rd</a:t>
            </a:r>
            <a:r>
              <a:rPr lang="en-US" sz="2400" dirty="0" smtClean="0"/>
              <a:t>, 2013</a:t>
            </a:r>
            <a:endParaRPr lang="en-US" sz="24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9201" y="684000"/>
            <a:ext cx="8964000" cy="551032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Discussed the potential use case: SDN/</a:t>
            </a:r>
            <a:r>
              <a:rPr lang="en-US" b="1" dirty="0" err="1" smtClean="0"/>
              <a:t>Openflow</a:t>
            </a:r>
            <a:r>
              <a:rPr lang="en-US" b="1" dirty="0" smtClean="0"/>
              <a:t> could enable solutions to problems where no commercial solution exists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6600"/>
                </a:solidFill>
              </a:rPr>
              <a:t>Identify </a:t>
            </a:r>
            <a:r>
              <a:rPr lang="en-US" b="1" dirty="0">
                <a:solidFill>
                  <a:srgbClr val="FF6600"/>
                </a:solidFill>
              </a:rPr>
              <a:t>p</a:t>
            </a:r>
            <a:r>
              <a:rPr lang="en-US" b="1" dirty="0" smtClean="0">
                <a:solidFill>
                  <a:srgbClr val="FF6600"/>
                </a:solidFill>
              </a:rPr>
              <a:t>ossible issues/problems </a:t>
            </a:r>
            <a:r>
              <a:rPr lang="en-US" b="1" dirty="0" err="1" smtClean="0">
                <a:solidFill>
                  <a:srgbClr val="FF6600"/>
                </a:solidFill>
              </a:rPr>
              <a:t>Openflow</a:t>
            </a:r>
            <a:r>
              <a:rPr lang="en-US" b="1" dirty="0" smtClean="0">
                <a:solidFill>
                  <a:srgbClr val="FF6600"/>
                </a:solidFill>
              </a:rPr>
              <a:t> could solve,  for which  no other solution currently exists?</a:t>
            </a:r>
            <a:endParaRPr lang="en-US" dirty="0" smtClean="0"/>
          </a:p>
          <a:p>
            <a:r>
              <a:rPr lang="en-US" dirty="0" smtClean="0"/>
              <a:t>Multitude </a:t>
            </a:r>
            <a:r>
              <a:rPr lang="en-US" dirty="0"/>
              <a:t>of transatlantic circuits makes flow </a:t>
            </a:r>
            <a:r>
              <a:rPr lang="en-US" dirty="0" smtClean="0"/>
              <a:t>management difficult</a:t>
            </a:r>
          </a:p>
          <a:p>
            <a:pPr lvl="1"/>
            <a:r>
              <a:rPr lang="en-US" dirty="0" smtClean="0"/>
              <a:t>Impacts the  LHCONE </a:t>
            </a:r>
            <a:r>
              <a:rPr lang="en-US" dirty="0"/>
              <a:t>VRF, but also the </a:t>
            </a:r>
            <a:r>
              <a:rPr lang="en-US" dirty="0" smtClean="0"/>
              <a:t>GPN</a:t>
            </a:r>
          </a:p>
          <a:p>
            <a:pPr lvl="1"/>
            <a:r>
              <a:rPr lang="en-US" dirty="0" smtClean="0"/>
              <a:t>No </a:t>
            </a:r>
            <a:r>
              <a:rPr lang="en-US" dirty="0"/>
              <a:t>satisfactory commercial solution has been found at </a:t>
            </a:r>
            <a:r>
              <a:rPr lang="en-US" dirty="0" smtClean="0"/>
              <a:t>layers 1-3</a:t>
            </a:r>
          </a:p>
          <a:p>
            <a:pPr lvl="1"/>
            <a:r>
              <a:rPr lang="en-US" dirty="0" smtClean="0"/>
              <a:t>Problem </a:t>
            </a:r>
            <a:r>
              <a:rPr lang="en-US" dirty="0"/>
              <a:t>can be easily addressed at </a:t>
            </a:r>
            <a:r>
              <a:rPr lang="en-US" dirty="0" smtClean="0"/>
              <a:t>Layer2  using </a:t>
            </a:r>
            <a:r>
              <a:rPr lang="en-US" dirty="0" err="1" smtClean="0"/>
              <a:t>Openflow</a:t>
            </a:r>
            <a:endParaRPr lang="en-US" dirty="0" smtClean="0"/>
          </a:p>
          <a:p>
            <a:pPr lvl="1"/>
            <a:r>
              <a:rPr lang="en-US" dirty="0" smtClean="0"/>
              <a:t>Caltech </a:t>
            </a:r>
            <a:r>
              <a:rPr lang="en-US" dirty="0"/>
              <a:t>has a </a:t>
            </a:r>
            <a:r>
              <a:rPr lang="en-US" dirty="0" smtClean="0"/>
              <a:t> DOE funded project </a:t>
            </a:r>
            <a:r>
              <a:rPr lang="en-US" dirty="0"/>
              <a:t>running, developing multipath </a:t>
            </a:r>
            <a:r>
              <a:rPr lang="en-US" dirty="0" smtClean="0"/>
              <a:t>switching capability  (</a:t>
            </a:r>
            <a:r>
              <a:rPr lang="en-US" dirty="0" err="1" smtClean="0"/>
              <a:t>OLiMPS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We’ll </a:t>
            </a:r>
            <a:r>
              <a:rPr lang="en-US" dirty="0"/>
              <a:t>examine this for use in </a:t>
            </a:r>
            <a:r>
              <a:rPr lang="en-US" dirty="0" smtClean="0"/>
              <a:t>LHCONE</a:t>
            </a:r>
          </a:p>
          <a:p>
            <a:r>
              <a:rPr lang="en-US" dirty="0" smtClean="0"/>
              <a:t>Second use case: ATLAS is experimenting with </a:t>
            </a:r>
            <a:r>
              <a:rPr lang="en-US" dirty="0" err="1" smtClean="0"/>
              <a:t>OpenStack</a:t>
            </a:r>
            <a:r>
              <a:rPr lang="en-US" dirty="0" smtClean="0"/>
              <a:t> at several sites. </a:t>
            </a:r>
          </a:p>
          <a:p>
            <a:pPr lvl="1"/>
            <a:r>
              <a:rPr lang="en-US" dirty="0" err="1" smtClean="0"/>
              <a:t>Openflow</a:t>
            </a:r>
            <a:r>
              <a:rPr lang="en-US" dirty="0" smtClean="0"/>
              <a:t> is the natural </a:t>
            </a:r>
            <a:r>
              <a:rPr lang="en-US" dirty="0" err="1" smtClean="0"/>
              <a:t>virtualisation</a:t>
            </a:r>
            <a:r>
              <a:rPr lang="en-US" dirty="0" smtClean="0"/>
              <a:t> technology in the network. Could be used to bridge the data centers.</a:t>
            </a:r>
          </a:p>
          <a:p>
            <a:pPr lvl="1"/>
            <a:r>
              <a:rPr lang="en-US" dirty="0" smtClean="0"/>
              <a:t>Needs some more thought, interest in the ATLAS experiment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15,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r"/>
            <a:r>
              <a:rPr lang="en-US" smtClean="0"/>
              <a:t>Artur.Barczyk@cern.ch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7559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LHCONE is currently operating a L3VPN (aka VRF) service</a:t>
            </a:r>
          </a:p>
          <a:p>
            <a:pPr lvl="1"/>
            <a:r>
              <a:rPr lang="en-US" dirty="0" smtClean="0"/>
              <a:t>44 LHC computing sites connected</a:t>
            </a:r>
          </a:p>
          <a:p>
            <a:pPr lvl="1"/>
            <a:endParaRPr lang="en-US" dirty="0"/>
          </a:p>
          <a:p>
            <a:r>
              <a:rPr lang="en-US" dirty="0" smtClean="0"/>
              <a:t>The Point-to-point circuit service will be first shown in a demonstration </a:t>
            </a:r>
          </a:p>
          <a:p>
            <a:pPr lvl="1"/>
            <a:r>
              <a:rPr lang="en-US" dirty="0" smtClean="0"/>
              <a:t>Based on NSI </a:t>
            </a:r>
          </a:p>
          <a:p>
            <a:pPr lvl="1"/>
            <a:r>
              <a:rPr lang="en-US" dirty="0" smtClean="0"/>
              <a:t>Interested Networks and Sites are welcome to join</a:t>
            </a:r>
          </a:p>
          <a:p>
            <a:endParaRPr lang="en-US" dirty="0" smtClean="0"/>
          </a:p>
          <a:p>
            <a:r>
              <a:rPr lang="en-US" dirty="0" smtClean="0"/>
              <a:t>We are also investigating ideas in the SDN/</a:t>
            </a:r>
            <a:r>
              <a:rPr lang="en-US" dirty="0" err="1" smtClean="0"/>
              <a:t>Openflow</a:t>
            </a:r>
            <a:r>
              <a:rPr lang="en-US" dirty="0" smtClean="0"/>
              <a:t> space</a:t>
            </a:r>
          </a:p>
          <a:p>
            <a:pPr lvl="1"/>
            <a:r>
              <a:rPr lang="en-US" dirty="0" smtClean="0"/>
              <a:t>Useful to LHCONE participating networks?</a:t>
            </a:r>
          </a:p>
          <a:p>
            <a:pPr lvl="1"/>
            <a:r>
              <a:rPr lang="en-US" dirty="0" smtClean="0"/>
              <a:t>Any direct benefit to the LHC computing model?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14,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r"/>
            <a:r>
              <a:rPr lang="en-US" smtClean="0"/>
              <a:t>Artur.Barczyk@cern.ch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346637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hlinkClick r:id="rId2"/>
              </a:rPr>
              <a:t>http://lhcone.net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Weekly audio conference, 14.30 UTC, alternating every second week:</a:t>
            </a:r>
          </a:p>
          <a:p>
            <a:pPr lvl="1"/>
            <a:r>
              <a:rPr lang="en-US" dirty="0" smtClean="0"/>
              <a:t>architecture discussion</a:t>
            </a:r>
          </a:p>
          <a:p>
            <a:pPr lvl="1"/>
            <a:r>
              <a:rPr lang="en-US" dirty="0" smtClean="0"/>
              <a:t>operations </a:t>
            </a:r>
          </a:p>
          <a:p>
            <a:endParaRPr lang="en-US" dirty="0"/>
          </a:p>
          <a:p>
            <a:r>
              <a:rPr lang="en-US" dirty="0" smtClean="0"/>
              <a:t>mailing lists:</a:t>
            </a:r>
          </a:p>
          <a:p>
            <a:pPr lvl="1"/>
            <a:r>
              <a:rPr lang="en-US" dirty="0" smtClean="0"/>
              <a:t>lhcone-operations@cern.ch</a:t>
            </a:r>
          </a:p>
          <a:p>
            <a:pPr lvl="1"/>
            <a:r>
              <a:rPr lang="en-US" dirty="0" smtClean="0"/>
              <a:t>lhcone-architecture@cern.ch</a:t>
            </a:r>
            <a:endParaRPr lang="en-US" dirty="0"/>
          </a:p>
          <a:p>
            <a:endParaRPr lang="en-US" dirty="0" smtClean="0"/>
          </a:p>
          <a:p>
            <a:r>
              <a:rPr lang="en-US" dirty="0"/>
              <a:t>LHCONE </a:t>
            </a:r>
            <a:r>
              <a:rPr lang="en-US" dirty="0" smtClean="0"/>
              <a:t>wiki: </a:t>
            </a: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twiki.cern.ch/twiki/bin/view/LHCONE/WebHome</a:t>
            </a:r>
            <a:r>
              <a:rPr lang="en-US" dirty="0"/>
              <a:t>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Next LHCONE/LHCOPN meeting: Paris, June 17/18, 2013</a:t>
            </a:r>
          </a:p>
          <a:p>
            <a:pPr lvl="1"/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indico.cern.ch/conferenceDisplay.py?confId=236955</a:t>
            </a:r>
            <a:r>
              <a:rPr lang="en-US" dirty="0" smtClean="0"/>
              <a:t>  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exchange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14,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r"/>
            <a:r>
              <a:rPr lang="en-US" smtClean="0"/>
              <a:t>Artur.Barczyk@cern.ch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509486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 Questions?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http://lhcone.net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14,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Artur.Barczyk@cern.ch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7823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0000" y="683999"/>
            <a:ext cx="8849700" cy="5814771"/>
          </a:xfrm>
        </p:spPr>
        <p:txBody>
          <a:bodyPr>
            <a:normAutofit fontScale="92500"/>
          </a:bodyPr>
          <a:lstStyle/>
          <a:p>
            <a:r>
              <a:rPr lang="en-US" dirty="0"/>
              <a:t>In a nutshell, LHCONE was born </a:t>
            </a:r>
            <a:r>
              <a:rPr lang="en-US" dirty="0" smtClean="0"/>
              <a:t>to </a:t>
            </a:r>
            <a:r>
              <a:rPr lang="en-US" dirty="0"/>
              <a:t>address two main issues:</a:t>
            </a:r>
          </a:p>
          <a:p>
            <a:pPr lvl="1"/>
            <a:r>
              <a:rPr lang="en-US" dirty="0" smtClean="0"/>
              <a:t>ensure </a:t>
            </a:r>
            <a:r>
              <a:rPr lang="en-US" dirty="0"/>
              <a:t>that the services to the science community </a:t>
            </a:r>
            <a:r>
              <a:rPr lang="en-US" dirty="0" smtClean="0"/>
              <a:t>maintain their </a:t>
            </a:r>
            <a:r>
              <a:rPr lang="en-US" dirty="0"/>
              <a:t>quality and </a:t>
            </a:r>
            <a:r>
              <a:rPr lang="en-US" dirty="0" smtClean="0"/>
              <a:t>reliability</a:t>
            </a:r>
          </a:p>
          <a:p>
            <a:pPr lvl="1"/>
            <a:r>
              <a:rPr lang="en-US" dirty="0" smtClean="0"/>
              <a:t>protect </a:t>
            </a:r>
            <a:r>
              <a:rPr lang="en-US" dirty="0"/>
              <a:t>existing R&amp;E infrastructures against potential “</a:t>
            </a:r>
            <a:r>
              <a:rPr lang="en-US" dirty="0" smtClean="0"/>
              <a:t>threats” of </a:t>
            </a:r>
            <a:r>
              <a:rPr lang="en-US" dirty="0"/>
              <a:t>very large data </a:t>
            </a:r>
            <a:r>
              <a:rPr lang="en-US" dirty="0" smtClean="0"/>
              <a:t>flows</a:t>
            </a:r>
            <a:endParaRPr lang="en-US" dirty="0"/>
          </a:p>
          <a:p>
            <a:pPr>
              <a:spcBef>
                <a:spcPts val="1200"/>
              </a:spcBef>
            </a:pPr>
            <a:r>
              <a:rPr lang="en-US" dirty="0"/>
              <a:t>LHCONE is expected to </a:t>
            </a:r>
          </a:p>
          <a:p>
            <a:pPr lvl="1"/>
            <a:r>
              <a:rPr lang="en-US" dirty="0"/>
              <a:t>Provide some guarantees of performance</a:t>
            </a:r>
          </a:p>
          <a:p>
            <a:pPr lvl="2"/>
            <a:r>
              <a:rPr lang="en-US" dirty="0"/>
              <a:t>Large data flows across managed bandwidth that would provide better determinism than shared IP networks</a:t>
            </a:r>
          </a:p>
          <a:p>
            <a:pPr lvl="2"/>
            <a:r>
              <a:rPr lang="en-US" dirty="0"/>
              <a:t>Segregation from competing traffic flows</a:t>
            </a:r>
          </a:p>
          <a:p>
            <a:pPr lvl="2"/>
            <a:r>
              <a:rPr lang="en-US" dirty="0"/>
              <a:t>Manage capacity as # sites x Max flow/site x # Flows increases</a:t>
            </a:r>
          </a:p>
          <a:p>
            <a:pPr lvl="1"/>
            <a:r>
              <a:rPr lang="en-US" dirty="0"/>
              <a:t>Provide ways for better utilization of resources</a:t>
            </a:r>
          </a:p>
          <a:p>
            <a:pPr lvl="2"/>
            <a:r>
              <a:rPr lang="en-US" dirty="0"/>
              <a:t>Use all available </a:t>
            </a:r>
            <a:r>
              <a:rPr lang="en-US" dirty="0" smtClean="0"/>
              <a:t>resources</a:t>
            </a:r>
            <a:endParaRPr lang="en-US" dirty="0"/>
          </a:p>
          <a:p>
            <a:pPr lvl="2"/>
            <a:r>
              <a:rPr lang="en-US" dirty="0"/>
              <a:t>Provide Traffic Engineering and flow management capability</a:t>
            </a:r>
          </a:p>
          <a:p>
            <a:pPr lvl="2"/>
            <a:r>
              <a:rPr lang="en-US" dirty="0"/>
              <a:t>Leverage investments being made in advanced </a:t>
            </a:r>
            <a:r>
              <a:rPr lang="en-US" dirty="0" smtClean="0"/>
              <a:t>networking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LHCONE Introduction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14,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r"/>
            <a:r>
              <a:rPr lang="en-US" smtClean="0"/>
              <a:t>Artur.Barczyk@cern.ch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4975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Current activities split in several areas: </a:t>
            </a:r>
          </a:p>
          <a:p>
            <a:r>
              <a:rPr lang="en-US" dirty="0" smtClean="0"/>
              <a:t>Multipoint connectivity through L3VPN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Point-to-point dynamic circuits</a:t>
            </a:r>
          </a:p>
          <a:p>
            <a:pPr lvl="1"/>
            <a:r>
              <a:rPr lang="en-US" dirty="0" smtClean="0"/>
              <a:t>R&amp;D, </a:t>
            </a:r>
            <a:r>
              <a:rPr lang="en-US" dirty="0" err="1" smtClean="0"/>
              <a:t>targetting</a:t>
            </a:r>
            <a:r>
              <a:rPr lang="en-US" dirty="0" smtClean="0"/>
              <a:t> demonstration this year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Common to both is logical separation of LHC traffic from the General Purpose Network (GPN)</a:t>
            </a:r>
          </a:p>
          <a:p>
            <a:pPr lvl="1"/>
            <a:r>
              <a:rPr lang="en-US" dirty="0" smtClean="0"/>
              <a:t>Avoids interference effects</a:t>
            </a:r>
          </a:p>
          <a:p>
            <a:pPr lvl="1"/>
            <a:r>
              <a:rPr lang="en-US" dirty="0" smtClean="0"/>
              <a:t>Allows trusted connection and firewall bypass</a:t>
            </a:r>
          </a:p>
          <a:p>
            <a:pPr lvl="1"/>
            <a:endParaRPr lang="en-US" dirty="0"/>
          </a:p>
          <a:p>
            <a:r>
              <a:rPr lang="en-US" dirty="0" smtClean="0"/>
              <a:t>More R&amp;D </a:t>
            </a:r>
            <a:r>
              <a:rPr lang="en-US" dirty="0"/>
              <a:t>in SDN/</a:t>
            </a:r>
            <a:r>
              <a:rPr lang="en-US" dirty="0" err="1"/>
              <a:t>Openflow</a:t>
            </a:r>
            <a:r>
              <a:rPr lang="en-US" dirty="0"/>
              <a:t> for LHC traffic</a:t>
            </a:r>
          </a:p>
          <a:p>
            <a:pPr lvl="1"/>
            <a:r>
              <a:rPr lang="en-US" dirty="0" smtClean="0"/>
              <a:t> for tasks which cannot be done with traditional methods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LHCONE Overview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14,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r"/>
            <a:r>
              <a:rPr lang="en-US" smtClean="0"/>
              <a:t>Artur.Barczyk@cern.ch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4301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Based on Virtual Routing and Forwarding</a:t>
            </a:r>
          </a:p>
          <a:p>
            <a:r>
              <a:rPr lang="en-US" sz="2000" dirty="0" smtClean="0"/>
              <a:t>BGP </a:t>
            </a:r>
            <a:r>
              <a:rPr lang="en-US" sz="2000" dirty="0" err="1" smtClean="0"/>
              <a:t>peerings</a:t>
            </a:r>
            <a:r>
              <a:rPr lang="en-US" sz="2000" dirty="0" smtClean="0"/>
              <a:t> between the VRF domains</a:t>
            </a:r>
          </a:p>
          <a:p>
            <a:r>
              <a:rPr lang="en-US" sz="2000" dirty="0" smtClean="0"/>
              <a:t>Currently serving 44 LHC </a:t>
            </a:r>
            <a:r>
              <a:rPr lang="en-US" sz="2000" dirty="0"/>
              <a:t>computing </a:t>
            </a:r>
            <a:r>
              <a:rPr lang="en-US" sz="2000" dirty="0" smtClean="0"/>
              <a:t>sites</a:t>
            </a:r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Routed L3VPN Service, VRF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14,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r"/>
            <a:r>
              <a:rPr lang="en-US" smtClean="0"/>
              <a:t>Artur.Barczyk@cern.ch</a:t>
            </a: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14492" y="1849621"/>
            <a:ext cx="6693626" cy="4634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071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Current logical connectivity diagram:</a:t>
            </a:r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Routed L3VPN Service, </a:t>
            </a:r>
            <a:r>
              <a:rPr lang="en-US" sz="2400" dirty="0" smtClean="0"/>
              <a:t>VRF, cont.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14,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r"/>
            <a:r>
              <a:rPr lang="en-US" smtClean="0"/>
              <a:t>Artur.Barczyk@cern.ch</a:t>
            </a:r>
            <a:endParaRPr lang="en-US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09" y="1320814"/>
            <a:ext cx="7201019" cy="3806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145590" y="5163034"/>
            <a:ext cx="2755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</a:t>
            </a:r>
            <a:r>
              <a:rPr lang="en-US" dirty="0" err="1" smtClean="0"/>
              <a:t>Mian</a:t>
            </a:r>
            <a:r>
              <a:rPr lang="en-US" dirty="0" smtClean="0"/>
              <a:t> </a:t>
            </a:r>
            <a:r>
              <a:rPr lang="en-US" dirty="0" err="1" smtClean="0"/>
              <a:t>Usman</a:t>
            </a:r>
            <a:r>
              <a:rPr lang="en-US" dirty="0" smtClean="0"/>
              <a:t> (DANTE)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90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of the inter-domain </a:t>
            </a:r>
            <a:r>
              <a:rPr lang="en-US" dirty="0" err="1" smtClean="0"/>
              <a:t>peerings</a:t>
            </a:r>
            <a:r>
              <a:rPr lang="en-US" dirty="0" smtClean="0"/>
              <a:t> are established at Open </a:t>
            </a:r>
            <a:r>
              <a:rPr lang="en-US" dirty="0" err="1" smtClean="0"/>
              <a:t>Lightpath</a:t>
            </a:r>
            <a:r>
              <a:rPr lang="en-US" dirty="0" smtClean="0"/>
              <a:t> Exchanges</a:t>
            </a:r>
          </a:p>
          <a:p>
            <a:r>
              <a:rPr lang="en-US" dirty="0" smtClean="0"/>
              <a:t>Any R&amp;E Network or End-site can peer with the LHCONE domains at any of the Exchange </a:t>
            </a:r>
            <a:r>
              <a:rPr lang="en-US" dirty="0" smtClean="0"/>
              <a:t>Points (or directly)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Inter-domain connectivity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14,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r"/>
            <a:r>
              <a:rPr lang="en-US" smtClean="0"/>
              <a:t>Artur.Barczyk@cern.ch</a:t>
            </a: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80" r="1020" b="9542"/>
          <a:stretch/>
        </p:blipFill>
        <p:spPr bwMode="auto">
          <a:xfrm>
            <a:off x="493716" y="2319852"/>
            <a:ext cx="8379354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143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Please see information on wiki:</a:t>
            </a:r>
          </a:p>
          <a:p>
            <a:pPr lvl="1"/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twiki.cern.ch/twiki/bin/view/LHCONE/LhcOneVRF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/>
              <a:t>L</a:t>
            </a:r>
            <a:r>
              <a:rPr lang="en-US" dirty="0" smtClean="0"/>
              <a:t>ist of BGP communities on the wiki</a:t>
            </a:r>
          </a:p>
          <a:p>
            <a:endParaRPr lang="en-US" dirty="0"/>
          </a:p>
          <a:p>
            <a:r>
              <a:rPr lang="en-US" dirty="0" smtClean="0"/>
              <a:t>Implementation recommendations:</a:t>
            </a:r>
          </a:p>
          <a:p>
            <a:pPr lvl="1"/>
            <a:r>
              <a:rPr lang="en-US" dirty="0" smtClean="0"/>
              <a:t>Do </a:t>
            </a:r>
            <a:r>
              <a:rPr lang="en-US" dirty="0"/>
              <a:t>not filter by prefix length. Any prefix length must be accepted</a:t>
            </a:r>
          </a:p>
          <a:p>
            <a:pPr lvl="1"/>
            <a:r>
              <a:rPr lang="en-US" dirty="0" smtClean="0"/>
              <a:t>Apply </a:t>
            </a:r>
            <a:r>
              <a:rPr lang="en-US" dirty="0"/>
              <a:t>maximum-prefix checks. Ad-</a:t>
            </a:r>
            <a:r>
              <a:rPr lang="en-US" dirty="0" err="1"/>
              <a:t>hocs</a:t>
            </a:r>
            <a:r>
              <a:rPr lang="en-US" dirty="0"/>
              <a:t> for </a:t>
            </a:r>
            <a:r>
              <a:rPr lang="en-US" dirty="0" err="1"/>
              <a:t>TierXs</a:t>
            </a:r>
            <a:r>
              <a:rPr lang="en-US" dirty="0"/>
              <a:t>, 3000 between VRFs</a:t>
            </a:r>
          </a:p>
          <a:p>
            <a:pPr lvl="1"/>
            <a:r>
              <a:rPr lang="en-US" dirty="0" smtClean="0"/>
              <a:t>Do </a:t>
            </a:r>
            <a:r>
              <a:rPr lang="en-US" dirty="0"/>
              <a:t>not allow </a:t>
            </a:r>
            <a:r>
              <a:rPr lang="en-US" dirty="0" smtClean="0"/>
              <a:t>private AS Numbers</a:t>
            </a:r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</a:t>
            </a:r>
            <a:r>
              <a:rPr lang="en-US" dirty="0" smtClean="0"/>
              <a:t>or LHCONE L3VPN Service Providers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14,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r"/>
            <a:r>
              <a:rPr lang="en-US" smtClean="0"/>
              <a:t>Artur.Barczyk@cern.ch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3952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0000" y="684000"/>
            <a:ext cx="8686810" cy="571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Wiki </a:t>
            </a:r>
            <a:r>
              <a:rPr lang="en-US" dirty="0" smtClean="0"/>
              <a:t>instructions:</a:t>
            </a:r>
            <a:br>
              <a:rPr lang="en-US" dirty="0" smtClean="0"/>
            </a:br>
            <a:r>
              <a:rPr lang="en-US" sz="2200" dirty="0" smtClean="0">
                <a:hlinkClick r:id="rId2"/>
              </a:rPr>
              <a:t>https</a:t>
            </a:r>
            <a:r>
              <a:rPr lang="en-US" sz="2200" dirty="0">
                <a:hlinkClick r:id="rId2"/>
              </a:rPr>
              <a:t>://</a:t>
            </a:r>
            <a:r>
              <a:rPr lang="en-US" sz="2200" dirty="0" smtClean="0">
                <a:hlinkClick r:id="rId2"/>
              </a:rPr>
              <a:t>twiki.cern.ch/twiki/bin/view/LHCONE/LhcOneHowToConnect</a:t>
            </a:r>
            <a:r>
              <a:rPr lang="en-US" sz="2200" dirty="0" smtClean="0"/>
              <a:t> </a:t>
            </a:r>
            <a:endParaRPr lang="en-US" sz="2200" dirty="0"/>
          </a:p>
          <a:p>
            <a:r>
              <a:rPr lang="en-US" dirty="0" smtClean="0"/>
              <a:t>Any LHC computing site can connect to the LHCONE infrastructure</a:t>
            </a:r>
          </a:p>
          <a:p>
            <a:pPr lvl="1"/>
            <a:r>
              <a:rPr lang="en-US" dirty="0" smtClean="0"/>
              <a:t>Connect to one of the VRF domains</a:t>
            </a:r>
          </a:p>
          <a:p>
            <a:pPr lvl="1"/>
            <a:r>
              <a:rPr lang="en-US" dirty="0" smtClean="0"/>
              <a:t>directly or at exchange point</a:t>
            </a:r>
          </a:p>
          <a:p>
            <a:pPr lvl="1"/>
            <a:r>
              <a:rPr lang="en-US" dirty="0" smtClean="0"/>
              <a:t>see Wiki for list of active VRF domains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The site needs to have</a:t>
            </a:r>
            <a:endParaRPr lang="en-US" dirty="0"/>
          </a:p>
          <a:p>
            <a:pPr lvl="1"/>
            <a:r>
              <a:rPr lang="en-US" dirty="0" smtClean="0"/>
              <a:t>public </a:t>
            </a:r>
            <a:r>
              <a:rPr lang="en-US" dirty="0"/>
              <a:t>IP addresses</a:t>
            </a:r>
          </a:p>
          <a:p>
            <a:pPr lvl="1"/>
            <a:r>
              <a:rPr lang="en-US" dirty="0" smtClean="0"/>
              <a:t>a </a:t>
            </a:r>
            <a:r>
              <a:rPr lang="en-US" dirty="0"/>
              <a:t>public </a:t>
            </a:r>
            <a:r>
              <a:rPr lang="en-US" dirty="0" smtClean="0"/>
              <a:t>AS Number</a:t>
            </a:r>
            <a:endParaRPr lang="en-US" dirty="0"/>
          </a:p>
          <a:p>
            <a:pPr lvl="1"/>
            <a:r>
              <a:rPr lang="en-US" dirty="0" smtClean="0"/>
              <a:t>a </a:t>
            </a:r>
            <a:r>
              <a:rPr lang="en-US" dirty="0"/>
              <a:t>BGP capable router </a:t>
            </a:r>
            <a:endParaRPr lang="en-US" dirty="0" smtClean="0"/>
          </a:p>
          <a:p>
            <a:pPr>
              <a:spcBef>
                <a:spcPts val="1200"/>
              </a:spcBef>
            </a:pPr>
            <a:r>
              <a:rPr lang="en-US" dirty="0" smtClean="0"/>
              <a:t>LHCONE transports </a:t>
            </a:r>
            <a:r>
              <a:rPr lang="en-US" b="1" dirty="0" smtClean="0">
                <a:solidFill>
                  <a:srgbClr val="FF7111"/>
                </a:solidFill>
              </a:rPr>
              <a:t>LHC data traffic only </a:t>
            </a:r>
          </a:p>
          <a:p>
            <a:pPr lvl="1"/>
            <a:r>
              <a:rPr lang="en-US" dirty="0" smtClean="0"/>
              <a:t>Announce only LCG IP prefixes</a:t>
            </a:r>
            <a:endParaRPr lang="en-US" dirty="0"/>
          </a:p>
          <a:p>
            <a:pPr lvl="1"/>
            <a:r>
              <a:rPr lang="en-US" dirty="0" smtClean="0"/>
              <a:t>Make sure traffic is symmetric, to avoid problems with </a:t>
            </a:r>
            <a:r>
              <a:rPr lang="en-US" dirty="0" err="1" smtClean="0"/>
              <a:t>stateful</a:t>
            </a:r>
            <a:r>
              <a:rPr lang="en-US" dirty="0" smtClean="0"/>
              <a:t> firewalls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Computing Site Connection HOWTO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14,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r"/>
            <a:r>
              <a:rPr lang="en-US" smtClean="0"/>
              <a:t>Artur.Barczyk@cern.ch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229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Operational Model is broadly based on the LHCOPN experience</a:t>
            </a:r>
          </a:p>
          <a:p>
            <a:pPr lvl="1"/>
            <a:r>
              <a:rPr lang="en-US" dirty="0" smtClean="0"/>
              <a:t>Basic principle: A sites experiencing problems contacts its first LHCONE upstream provider </a:t>
            </a:r>
          </a:p>
          <a:p>
            <a:r>
              <a:rPr lang="en-US" dirty="0" smtClean="0"/>
              <a:t>Still in the process of being worked out</a:t>
            </a:r>
          </a:p>
          <a:p>
            <a:r>
              <a:rPr lang="en-US" dirty="0" smtClean="0"/>
              <a:t>Current operational handbook draft: 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twiki.cern.ch/twiki/pub/LHCONE/LhcOneVRF/LHCONE_VRF_Operational_Handbook-v0.5.pptx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LHCONE Operational Aspects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14,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r"/>
            <a:r>
              <a:rPr lang="en-US" smtClean="0"/>
              <a:t>Artur.Barczyk@cern.ch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5831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-PPT-Template-001F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CIT-PPT-Template-001F.potx</Template>
  <TotalTime>1656</TotalTime>
  <Words>1038</Words>
  <Application>Microsoft Office PowerPoint</Application>
  <PresentationFormat>On-screen Show (4:3)</PresentationFormat>
  <Paragraphs>194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CIT-PPT-Template-001F</vt:lpstr>
      <vt:lpstr>LHC Open Network environment Status update </vt:lpstr>
      <vt:lpstr>LHCONE Introduction</vt:lpstr>
      <vt:lpstr>LHCONE Overview</vt:lpstr>
      <vt:lpstr>Routed L3VPN Service, VRF</vt:lpstr>
      <vt:lpstr>Routed L3VPN Service, VRF, cont.</vt:lpstr>
      <vt:lpstr>Inter-domain connectivity</vt:lpstr>
      <vt:lpstr>For LHCONE L3VPN Service Providers</vt:lpstr>
      <vt:lpstr>Computing Site Connection HOWTO</vt:lpstr>
      <vt:lpstr>LHCONE Operational Aspects</vt:lpstr>
      <vt:lpstr>Point-to-point service</vt:lpstr>
      <vt:lpstr>Dynamic Point-to-Point Service</vt:lpstr>
      <vt:lpstr>GLIF and Dynamic Point-to-Point Circuits</vt:lpstr>
      <vt:lpstr>Point-to-Point Service in LHCONE</vt:lpstr>
      <vt:lpstr>Point-to-point Demo/Testbed</vt:lpstr>
      <vt:lpstr>SDN/Openflow</vt:lpstr>
      <vt:lpstr>Meeting on SDN in LHCONE, May 3rd, 2013</vt:lpstr>
      <vt:lpstr>Summary</vt:lpstr>
      <vt:lpstr>Information exchange</vt:lpstr>
      <vt:lpstr>Thank you! Questions?</vt:lpstr>
    </vt:vector>
  </TitlesOfParts>
  <Company>Caltech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</dc:title>
  <dc:creator>Artur Barczyk</dc:creator>
  <cp:lastModifiedBy>Artur</cp:lastModifiedBy>
  <cp:revision>252</cp:revision>
  <dcterms:created xsi:type="dcterms:W3CDTF">2012-02-10T00:48:32Z</dcterms:created>
  <dcterms:modified xsi:type="dcterms:W3CDTF">2013-05-13T02:40:23Z</dcterms:modified>
</cp:coreProperties>
</file>