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92" r:id="rId3"/>
    <p:sldId id="263" r:id="rId4"/>
    <p:sldId id="264" r:id="rId5"/>
    <p:sldId id="291" r:id="rId6"/>
    <p:sldId id="259" r:id="rId7"/>
    <p:sldId id="267" r:id="rId8"/>
    <p:sldId id="299" r:id="rId9"/>
    <p:sldId id="261" r:id="rId10"/>
    <p:sldId id="270" r:id="rId11"/>
    <p:sldId id="271" r:id="rId12"/>
    <p:sldId id="286" r:id="rId13"/>
    <p:sldId id="276" r:id="rId14"/>
    <p:sldId id="282" r:id="rId15"/>
    <p:sldId id="258" r:id="rId16"/>
    <p:sldId id="281" r:id="rId17"/>
    <p:sldId id="285" r:id="rId18"/>
    <p:sldId id="300" r:id="rId19"/>
    <p:sldId id="298" r:id="rId20"/>
    <p:sldId id="301" r:id="rId21"/>
    <p:sldId id="295" r:id="rId22"/>
    <p:sldId id="293" r:id="rId23"/>
    <p:sldId id="265" r:id="rId24"/>
    <p:sldId id="296" r:id="rId25"/>
    <p:sldId id="287" r:id="rId26"/>
    <p:sldId id="288" r:id="rId27"/>
    <p:sldId id="289" r:id="rId28"/>
    <p:sldId id="290"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FF"/>
    <a:srgbClr val="00487E"/>
    <a:srgbClr val="71DAFF"/>
    <a:srgbClr val="F1800F"/>
    <a:srgbClr val="DBF2F6"/>
    <a:srgbClr val="EACB8C"/>
    <a:srgbClr val="5287A3"/>
    <a:srgbClr val="022333"/>
    <a:srgbClr val="A97087"/>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34559" autoAdjust="0"/>
    <p:restoredTop sz="94668" autoAdjust="0"/>
  </p:normalViewPr>
  <p:slideViewPr>
    <p:cSldViewPr>
      <p:cViewPr varScale="1">
        <p:scale>
          <a:sx n="65" d="100"/>
          <a:sy n="65" d="100"/>
        </p:scale>
        <p:origin x="-88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dirty="0"/>
            </a:lvl1pPr>
          </a:lstStyle>
          <a:p>
            <a:pPr>
              <a:defRPr/>
            </a:pP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697F6F16-B979-4F71-9E35-DEC0B2929DEF}" type="datetimeFigureOut">
              <a:rPr lang="en-US"/>
              <a:pPr>
                <a:defRPr/>
              </a:pPr>
              <a:t>5/16/2013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dirty="0"/>
            </a:lvl1pPr>
          </a:lstStyle>
          <a:p>
            <a:pPr>
              <a:defRPr/>
            </a:pPr>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5D701BBC-BD24-4784-AAD2-411046F7EE9A}" type="slidenum">
              <a:rPr lang="en-US"/>
              <a:pPr>
                <a:defRPr/>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C04438-91A4-429A-A569-731A0FF5910A}" type="slidenum">
              <a:rPr lang="en-US" smtClean="0"/>
              <a:pPr/>
              <a:t>4</a:t>
            </a:fld>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C04438-91A4-429A-A569-731A0FF5910A}" type="slidenum">
              <a:rPr lang="en-US" smtClean="0"/>
              <a:pPr/>
              <a:t>5</a:t>
            </a:fld>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4B39013F-EC15-47FA-8ECA-73A2E45D9B31}" type="slidenum">
              <a:rPr lang="en-US"/>
              <a:pPr>
                <a:defRPr/>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411883E-F95F-4E97-9B39-E6CD2152F83F}" type="slidenum">
              <a:rPr lang="en-US"/>
              <a:pPr>
                <a:defRPr/>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B7AE93B1-F5CF-4326-9CE7-296B8E9AE784}" type="slidenum">
              <a:rPr lang="en-US"/>
              <a:pPr>
                <a:defRPr/>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992F77D-7244-44DC-B732-CA08638B0075}" type="slidenum">
              <a:rPr lang="en-US"/>
              <a:pPr>
                <a:defRPr/>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7ADC7CB4-FA94-4488-A592-AC60A22700A4}" type="slidenum">
              <a:rPr lang="en-US"/>
              <a:pPr>
                <a:defRPr/>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DB3988D1-CB2F-43FD-9D6C-87EDF01F92C3}"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9" name="Rectangle 6"/>
          <p:cNvSpPr>
            <a:spLocks noGrp="1" noChangeArrowheads="1"/>
          </p:cNvSpPr>
          <p:nvPr>
            <p:ph type="sldNum" sz="quarter" idx="12"/>
          </p:nvPr>
        </p:nvSpPr>
        <p:spPr>
          <a:ln/>
        </p:spPr>
        <p:txBody>
          <a:bodyPr/>
          <a:lstStyle>
            <a:lvl1pPr>
              <a:defRPr/>
            </a:lvl1pPr>
          </a:lstStyle>
          <a:p>
            <a:pPr>
              <a:defRPr/>
            </a:pPr>
            <a:fld id="{C2D4A9D5-512D-4B9E-8DE9-A2D677507417}"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5" name="Rectangle 6"/>
          <p:cNvSpPr>
            <a:spLocks noGrp="1" noChangeArrowheads="1"/>
          </p:cNvSpPr>
          <p:nvPr>
            <p:ph type="sldNum" sz="quarter" idx="12"/>
          </p:nvPr>
        </p:nvSpPr>
        <p:spPr>
          <a:ln/>
        </p:spPr>
        <p:txBody>
          <a:bodyPr/>
          <a:lstStyle>
            <a:lvl1pPr>
              <a:defRPr/>
            </a:lvl1pPr>
          </a:lstStyle>
          <a:p>
            <a:pPr>
              <a:defRPr/>
            </a:pPr>
            <a:fld id="{B1D6E7E2-5DB6-4CAB-A5D9-F3B14A26680D}" type="slidenum">
              <a:rPr lang="en-US"/>
              <a:pPr>
                <a:defRPr/>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4" name="Rectangle 6"/>
          <p:cNvSpPr>
            <a:spLocks noGrp="1" noChangeArrowheads="1"/>
          </p:cNvSpPr>
          <p:nvPr>
            <p:ph type="sldNum" sz="quarter" idx="12"/>
          </p:nvPr>
        </p:nvSpPr>
        <p:spPr>
          <a:ln/>
        </p:spPr>
        <p:txBody>
          <a:bodyPr/>
          <a:lstStyle>
            <a:lvl1pPr>
              <a:defRPr/>
            </a:lvl1pPr>
          </a:lstStyle>
          <a:p>
            <a:pPr>
              <a:defRPr/>
            </a:pPr>
            <a:fld id="{582BADFE-34C3-4D91-B1C3-D43E4F8094D7}" type="slidenum">
              <a:rPr lang="en-US"/>
              <a:pPr>
                <a:defRPr/>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9E82CC90-7DFF-40FD-9ABB-A81805953D2D}" type="slidenum">
              <a:rPr lang="en-US"/>
              <a:pPr>
                <a:defRPr/>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p:cNvSpPr>
            <a:spLocks noGrp="1" noChangeArrowheads="1"/>
          </p:cNvSpPr>
          <p:nvPr>
            <p:ph type="sldNum" sz="quarter" idx="12"/>
          </p:nvPr>
        </p:nvSpPr>
        <p:spPr>
          <a:ln/>
        </p:spPr>
        <p:txBody>
          <a:bodyPr/>
          <a:lstStyle>
            <a:lvl1pPr>
              <a:defRPr/>
            </a:lvl1pPr>
          </a:lstStyle>
          <a:p>
            <a:pPr>
              <a:defRPr/>
            </a:pPr>
            <a:fld id="{3B3F69E7-46FB-4A79-A1A8-33C5111D6E25}" type="slidenum">
              <a:rPr lang="en-US"/>
              <a:pPr>
                <a:defRPr/>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dirty="0"/>
            </a:lvl1pPr>
          </a:lstStyle>
          <a:p>
            <a:pPr>
              <a:defRPr/>
            </a:pPr>
            <a:endParaRPr lang="en-US"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dirty="0"/>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B352CB4-620B-4B0D-BF07-FD04BC3F38D7}"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twiki.cern.ch/twiki/bin/viewauth/Atlas/PandaJEDI" TargetMode="External"/><Relationship Id="rId2" Type="http://schemas.openxmlformats.org/officeDocument/2006/relationships/hyperlink" Target="https://twiki.cern.ch/twiki/bin/viewauth/Atlas/ProdSys" TargetMode="External"/><Relationship Id="rId1" Type="http://schemas.openxmlformats.org/officeDocument/2006/relationships/slideLayout" Target="../slideLayouts/slideLayout2.xml"/><Relationship Id="rId5" Type="http://schemas.openxmlformats.org/officeDocument/2006/relationships/hyperlink" Target="https://indico.cern.ch/conferenceDisplay.py?confId=210656" TargetMode="External"/><Relationship Id="rId4" Type="http://schemas.openxmlformats.org/officeDocument/2006/relationships/hyperlink" Target="http://prodsys.blogspot.co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twiki.cern.ch/twiki/bin/viewauth/Atlas/TaskModel"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0" y="228600"/>
            <a:ext cx="4876800" cy="2514600"/>
          </a:xfrm>
        </p:spPr>
        <p:txBody>
          <a:bodyPr/>
          <a:lstStyle/>
          <a:p>
            <a:pPr eaLnBrk="1" hangingPunct="1">
              <a:spcAft>
                <a:spcPts val="1200"/>
              </a:spcAft>
            </a:pPr>
            <a:r>
              <a:rPr lang="en-US" sz="3200" dirty="0" smtClean="0">
                <a:solidFill>
                  <a:schemeClr val="bg1"/>
                </a:solidFill>
              </a:rPr>
              <a:t>DEFT: status,</a:t>
            </a:r>
            <a:br>
              <a:rPr lang="en-US" sz="3200" dirty="0" smtClean="0">
                <a:solidFill>
                  <a:schemeClr val="bg1"/>
                </a:solidFill>
              </a:rPr>
            </a:br>
            <a:r>
              <a:rPr lang="en-US" sz="3200" dirty="0" smtClean="0">
                <a:solidFill>
                  <a:schemeClr val="bg1"/>
                </a:solidFill>
              </a:rPr>
              <a:t>near term and 2014 plans</a:t>
            </a:r>
            <a:endParaRPr lang="en-US" sz="3200" b="1" i="1" dirty="0" smtClean="0">
              <a:solidFill>
                <a:srgbClr val="DBF2F6"/>
              </a:solidFill>
            </a:endParaRPr>
          </a:p>
        </p:txBody>
      </p:sp>
      <p:sp>
        <p:nvSpPr>
          <p:cNvPr id="2051" name="Rectangle 3"/>
          <p:cNvSpPr>
            <a:spLocks noGrp="1" noChangeArrowheads="1"/>
          </p:cNvSpPr>
          <p:nvPr>
            <p:ph type="subTitle" idx="1"/>
          </p:nvPr>
        </p:nvSpPr>
        <p:spPr>
          <a:xfrm>
            <a:off x="4343400" y="3962400"/>
            <a:ext cx="4038600" cy="2209800"/>
          </a:xfrm>
        </p:spPr>
        <p:txBody>
          <a:bodyPr/>
          <a:lstStyle/>
          <a:p>
            <a:pPr algn="r" eaLnBrk="1" hangingPunct="1"/>
            <a:r>
              <a:rPr lang="en-US" sz="2400" dirty="0" smtClean="0">
                <a:solidFill>
                  <a:schemeClr val="bg1"/>
                </a:solidFill>
              </a:rPr>
              <a:t>Maxim Potekhin</a:t>
            </a:r>
          </a:p>
          <a:p>
            <a:pPr algn="r" eaLnBrk="1" hangingPunct="1"/>
            <a:r>
              <a:rPr lang="en-US" sz="2000" dirty="0" smtClean="0">
                <a:solidFill>
                  <a:schemeClr val="bg1"/>
                </a:solidFill>
              </a:rPr>
              <a:t> BNL</a:t>
            </a:r>
          </a:p>
          <a:p>
            <a:pPr algn="r" eaLnBrk="1" hangingPunct="1"/>
            <a:endParaRPr lang="en-US" sz="2400" dirty="0" smtClean="0">
              <a:solidFill>
                <a:srgbClr val="022333"/>
              </a:solidFill>
            </a:endParaRPr>
          </a:p>
          <a:p>
            <a:pPr algn="r" eaLnBrk="1" hangingPunct="1"/>
            <a:r>
              <a:rPr lang="en-US" sz="1600" dirty="0" smtClean="0">
                <a:solidFill>
                  <a:srgbClr val="00487E"/>
                </a:solidFill>
              </a:rPr>
              <a:t>ATLAS Distributed Computing</a:t>
            </a:r>
          </a:p>
          <a:p>
            <a:pPr algn="r" eaLnBrk="1" hangingPunct="1"/>
            <a:r>
              <a:rPr lang="en-US" sz="1600" dirty="0" smtClean="0">
                <a:solidFill>
                  <a:schemeClr val="bg1"/>
                </a:solidFill>
              </a:rPr>
              <a:t>T</a:t>
            </a:r>
            <a:r>
              <a:rPr lang="en-US" sz="1600" dirty="0" smtClean="0">
                <a:solidFill>
                  <a:srgbClr val="00487E"/>
                </a:solidFill>
              </a:rPr>
              <a:t>echnical </a:t>
            </a:r>
            <a:r>
              <a:rPr lang="en-US" sz="1600" dirty="0" smtClean="0">
                <a:solidFill>
                  <a:schemeClr val="bg1"/>
                </a:solidFill>
              </a:rPr>
              <a:t>I</a:t>
            </a:r>
            <a:r>
              <a:rPr lang="en-US" sz="1600" dirty="0" smtClean="0">
                <a:solidFill>
                  <a:srgbClr val="00487E"/>
                </a:solidFill>
              </a:rPr>
              <a:t>nterchange </a:t>
            </a:r>
            <a:r>
              <a:rPr lang="en-US" sz="1600" dirty="0" smtClean="0">
                <a:solidFill>
                  <a:schemeClr val="bg1"/>
                </a:solidFill>
              </a:rPr>
              <a:t>M</a:t>
            </a:r>
            <a:r>
              <a:rPr lang="en-US" sz="1600" dirty="0" smtClean="0">
                <a:solidFill>
                  <a:srgbClr val="00487E"/>
                </a:solidFill>
              </a:rPr>
              <a:t>eeting</a:t>
            </a:r>
          </a:p>
          <a:p>
            <a:pPr algn="r" eaLnBrk="1" hangingPunct="1"/>
            <a:r>
              <a:rPr lang="en-US" sz="1600" dirty="0" smtClean="0">
                <a:solidFill>
                  <a:srgbClr val="00487E"/>
                </a:solidFill>
              </a:rPr>
              <a:t>May 16, 2013</a:t>
            </a:r>
          </a:p>
        </p:txBody>
      </p:sp>
      <p:sp>
        <p:nvSpPr>
          <p:cNvPr id="2052" name="Slide Number Placeholder 3"/>
          <p:cNvSpPr>
            <a:spLocks noGrp="1"/>
          </p:cNvSpPr>
          <p:nvPr>
            <p:ph type="sldNum" sz="quarter" idx="12"/>
          </p:nvPr>
        </p:nvSpPr>
        <p:spPr>
          <a:noFill/>
        </p:spPr>
        <p:txBody>
          <a:bodyPr/>
          <a:lstStyle/>
          <a:p>
            <a:fld id="{E3931394-D0A6-46A4-B86F-7AAE3A9EBC16}" type="slidenum">
              <a:rPr lang="en-US" smtClean="0"/>
              <a:pPr/>
              <a:t>1</a:t>
            </a:fld>
            <a:endParaRPr lang="en-US" dirty="0" smtClean="0"/>
          </a:p>
        </p:txBody>
      </p:sp>
      <p:pic>
        <p:nvPicPr>
          <p:cNvPr id="7" name="Picture 6" descr="PyUtilib1.jpg"/>
          <p:cNvPicPr>
            <a:picLocks noChangeAspect="1"/>
          </p:cNvPicPr>
          <p:nvPr/>
        </p:nvPicPr>
        <p:blipFill>
          <a:blip r:embed="rId3"/>
          <a:stretch>
            <a:fillRect/>
          </a:stretch>
        </p:blipFill>
        <p:spPr>
          <a:xfrm rot="19298658">
            <a:off x="6089472" y="-2231"/>
            <a:ext cx="3360420" cy="2621280"/>
          </a:xfrm>
          <a:prstGeom prst="rect">
            <a:avLst/>
          </a:prstGeom>
          <a:noFill/>
          <a:effectLst>
            <a:outerShdw blurRad="330200" sx="111000" sy="111000" algn="tr" rotWithShape="0">
              <a:schemeClr val="accent1">
                <a:lumMod val="25000"/>
              </a:schemeClr>
            </a:outerShdw>
          </a:effectLst>
        </p:spPr>
      </p:pic>
      <p:pic>
        <p:nvPicPr>
          <p:cNvPr id="6" name="Picture 5" descr="PyUtilib1.jpg"/>
          <p:cNvPicPr>
            <a:picLocks noChangeAspect="1"/>
          </p:cNvPicPr>
          <p:nvPr/>
        </p:nvPicPr>
        <p:blipFill>
          <a:blip r:embed="rId3"/>
          <a:stretch>
            <a:fillRect/>
          </a:stretch>
        </p:blipFill>
        <p:spPr>
          <a:xfrm rot="2434771">
            <a:off x="-1304109" y="3458943"/>
            <a:ext cx="3360420" cy="2621280"/>
          </a:xfrm>
          <a:prstGeom prst="rect">
            <a:avLst/>
          </a:prstGeom>
          <a:effectLst>
            <a:outerShdw blurRad="330200" dist="381000" sx="107000" sy="107000" algn="tr" rotWithShape="0">
              <a:schemeClr val="accent1">
                <a:lumMod val="25000"/>
              </a:scheme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DEFT: Meta-Task as a Graph Model</a:t>
            </a:r>
          </a:p>
        </p:txBody>
      </p:sp>
      <p:sp>
        <p:nvSpPr>
          <p:cNvPr id="3075" name="Rectangle 3"/>
          <p:cNvSpPr>
            <a:spLocks noGrp="1" noChangeArrowheads="1"/>
          </p:cNvSpPr>
          <p:nvPr>
            <p:ph type="body" idx="1"/>
          </p:nvPr>
        </p:nvSpPr>
        <p:spPr>
          <a:xfrm>
            <a:off x="533400" y="838200"/>
            <a:ext cx="8153400" cy="5410200"/>
          </a:xfrm>
        </p:spPr>
        <p:txBody>
          <a:bodyPr/>
          <a:lstStyle/>
          <a:p>
            <a:pPr>
              <a:spcBef>
                <a:spcPts val="0"/>
              </a:spcBef>
              <a:spcAft>
                <a:spcPts val="300"/>
              </a:spcAft>
              <a:buFontTx/>
              <a:buNone/>
              <a:defRPr/>
            </a:pPr>
            <a:r>
              <a:rPr lang="en-US" sz="1600" b="1" dirty="0" smtClean="0"/>
              <a:t>Graph model is commonly used to describe workflow:</a:t>
            </a:r>
          </a:p>
          <a:p>
            <a:pPr>
              <a:spcBef>
                <a:spcPts val="0"/>
              </a:spcBef>
              <a:spcAft>
                <a:spcPts val="300"/>
              </a:spcAft>
              <a:defRPr/>
            </a:pPr>
            <a:r>
              <a:rPr lang="en-US" sz="1600" dirty="0" smtClean="0"/>
              <a:t>It allows implementation of the “chain”, “bag” and “bag of chains” topologies</a:t>
            </a:r>
          </a:p>
          <a:p>
            <a:pPr>
              <a:spcBef>
                <a:spcPts val="0"/>
              </a:spcBef>
              <a:spcAft>
                <a:spcPts val="600"/>
              </a:spcAft>
              <a:defRPr/>
            </a:pPr>
            <a:r>
              <a:rPr lang="en-US" sz="1600" dirty="0" smtClean="0"/>
              <a:t>Liberates the designers of the workflow from limitations of the current “spreadsheet” model</a:t>
            </a:r>
          </a:p>
          <a:p>
            <a:pPr>
              <a:spcBef>
                <a:spcPts val="0"/>
              </a:spcBef>
              <a:spcAft>
                <a:spcPts val="600"/>
              </a:spcAft>
              <a:defRPr/>
            </a:pPr>
            <a:r>
              <a:rPr lang="en-US" sz="1600" dirty="0" smtClean="0"/>
              <a:t>In the following, we will generally use the concept of tasks as a group of jobs using one or more datasets as input, and one or more datasets is output:</a:t>
            </a:r>
          </a:p>
          <a:p>
            <a:pPr marL="274320" indent="-274320">
              <a:spcBef>
                <a:spcPts val="0"/>
              </a:spcBef>
              <a:spcAft>
                <a:spcPts val="600"/>
              </a:spcAft>
              <a:buFontTx/>
              <a:buNone/>
              <a:defRPr/>
            </a:pPr>
            <a:endParaRPr lang="en-US" sz="1600" dirty="0" smtClean="0"/>
          </a:p>
        </p:txBody>
      </p:sp>
      <p:sp>
        <p:nvSpPr>
          <p:cNvPr id="12292" name="Slide Number Placeholder 3"/>
          <p:cNvSpPr>
            <a:spLocks noGrp="1"/>
          </p:cNvSpPr>
          <p:nvPr>
            <p:ph type="sldNum" sz="quarter" idx="12"/>
          </p:nvPr>
        </p:nvSpPr>
        <p:spPr>
          <a:noFill/>
        </p:spPr>
        <p:txBody>
          <a:bodyPr/>
          <a:lstStyle/>
          <a:p>
            <a:fld id="{FDF14BC3-5380-4ECA-856B-72D318F47DCF}" type="slidenum">
              <a:rPr lang="en-US" smtClean="0"/>
              <a:pPr/>
              <a:t>10</a:t>
            </a:fld>
            <a:endParaRPr lang="en-US" dirty="0" smtClean="0"/>
          </a:p>
        </p:txBody>
      </p:sp>
      <p:pic>
        <p:nvPicPr>
          <p:cNvPr id="12293" name="Picture 2" descr="C:\Documents and Settings\mpotekhin\My Documents\My Dropbox\ProdSys\WorkFlow2.jpg"/>
          <p:cNvPicPr>
            <a:picLocks noChangeAspect="1" noChangeArrowheads="1"/>
          </p:cNvPicPr>
          <p:nvPr/>
        </p:nvPicPr>
        <p:blipFill>
          <a:blip r:embed="rId2" cstate="print"/>
          <a:srcRect l="7000" t="2667" r="12000" b="8000"/>
          <a:stretch>
            <a:fillRect/>
          </a:stretch>
        </p:blipFill>
        <p:spPr bwMode="auto">
          <a:xfrm>
            <a:off x="457200" y="2895600"/>
            <a:ext cx="4369918" cy="3614624"/>
          </a:xfrm>
          <a:prstGeom prst="rect">
            <a:avLst/>
          </a:prstGeom>
          <a:noFill/>
          <a:ln w="9525">
            <a:solidFill>
              <a:srgbClr val="71DAFF"/>
            </a:solidFill>
            <a:miter lim="800000"/>
            <a:headEnd/>
            <a:tailEnd/>
          </a:ln>
        </p:spPr>
      </p:pic>
      <p:pic>
        <p:nvPicPr>
          <p:cNvPr id="6" name="Picture 5" descr="WorkFlow7.jpg"/>
          <p:cNvPicPr>
            <a:picLocks noChangeAspect="1"/>
          </p:cNvPicPr>
          <p:nvPr/>
        </p:nvPicPr>
        <p:blipFill>
          <a:blip r:embed="rId3" cstate="print"/>
          <a:srcRect l="9000" t="12000" r="14000" b="28000"/>
          <a:stretch>
            <a:fillRect/>
          </a:stretch>
        </p:blipFill>
        <p:spPr>
          <a:xfrm>
            <a:off x="5029200" y="3352800"/>
            <a:ext cx="3872484" cy="2263140"/>
          </a:xfrm>
          <a:prstGeom prst="rect">
            <a:avLst/>
          </a:prstGeom>
          <a:ln>
            <a:solidFill>
              <a:schemeClr val="accent1">
                <a:shade val="95000"/>
                <a:satMod val="105000"/>
              </a:schemeClr>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The Graph Model</a:t>
            </a:r>
          </a:p>
        </p:txBody>
      </p:sp>
      <p:sp>
        <p:nvSpPr>
          <p:cNvPr id="3075" name="Rectangle 3"/>
          <p:cNvSpPr>
            <a:spLocks noGrp="1" noChangeArrowheads="1"/>
          </p:cNvSpPr>
          <p:nvPr>
            <p:ph type="body" idx="1"/>
          </p:nvPr>
        </p:nvSpPr>
        <p:spPr>
          <a:xfrm>
            <a:off x="533400" y="685800"/>
            <a:ext cx="8153400" cy="1905000"/>
          </a:xfrm>
        </p:spPr>
        <p:txBody>
          <a:bodyPr/>
          <a:lstStyle/>
          <a:p>
            <a:pPr>
              <a:spcBef>
                <a:spcPts val="0"/>
              </a:spcBef>
              <a:spcAft>
                <a:spcPts val="300"/>
              </a:spcAft>
              <a:buFontTx/>
              <a:buNone/>
              <a:defRPr/>
            </a:pPr>
            <a:r>
              <a:rPr lang="en-US" sz="1600" b="1" dirty="0" smtClean="0"/>
              <a:t>Crucial features of the DEFT Meta-Task Model</a:t>
            </a:r>
          </a:p>
          <a:p>
            <a:pPr>
              <a:spcBef>
                <a:spcPts val="0"/>
              </a:spcBef>
              <a:spcAft>
                <a:spcPts val="300"/>
              </a:spcAft>
              <a:defRPr/>
            </a:pPr>
            <a:r>
              <a:rPr lang="en-US" sz="1600" dirty="0" smtClean="0"/>
              <a:t>In accordance with operational practice in ATLAS, the dependencies between two adjacent tasks, which we model as nodes of a graph, are best conceptualized as datasets, which then become the edges of the graph</a:t>
            </a:r>
          </a:p>
          <a:p>
            <a:pPr>
              <a:spcBef>
                <a:spcPts val="0"/>
              </a:spcBef>
              <a:spcAft>
                <a:spcPts val="600"/>
              </a:spcAft>
              <a:defRPr/>
            </a:pPr>
            <a:r>
              <a:rPr lang="en-US" sz="1600" dirty="0" smtClean="0"/>
              <a:t>In order to handle “bag” and other complex topologies, we introduce “pseudo-tasks” representing the entry and exit points. It is actually an established technique in handling workflows.</a:t>
            </a:r>
          </a:p>
          <a:p>
            <a:pPr marL="274320" indent="-274320">
              <a:spcBef>
                <a:spcPts val="0"/>
              </a:spcBef>
              <a:spcAft>
                <a:spcPts val="600"/>
              </a:spcAft>
              <a:buFontTx/>
              <a:buNone/>
              <a:defRPr/>
            </a:pPr>
            <a:endParaRPr lang="en-US" sz="1600" dirty="0" smtClean="0"/>
          </a:p>
        </p:txBody>
      </p:sp>
      <p:sp>
        <p:nvSpPr>
          <p:cNvPr id="13316" name="Slide Number Placeholder 3"/>
          <p:cNvSpPr>
            <a:spLocks noGrp="1"/>
          </p:cNvSpPr>
          <p:nvPr>
            <p:ph type="sldNum" sz="quarter" idx="12"/>
          </p:nvPr>
        </p:nvSpPr>
        <p:spPr>
          <a:noFill/>
        </p:spPr>
        <p:txBody>
          <a:bodyPr/>
          <a:lstStyle/>
          <a:p>
            <a:fld id="{D37927C2-E586-4250-A354-DC6B6843CC12}" type="slidenum">
              <a:rPr lang="en-US" smtClean="0"/>
              <a:pPr/>
              <a:t>11</a:t>
            </a:fld>
            <a:endParaRPr lang="en-US" dirty="0" smtClean="0"/>
          </a:p>
        </p:txBody>
      </p:sp>
      <p:pic>
        <p:nvPicPr>
          <p:cNvPr id="13317" name="Picture 2" descr="C:\Documents and Settings\mpotekhin\My Documents\My Dropbox\ProdSys\WorkFlow4.jpg"/>
          <p:cNvPicPr>
            <a:picLocks noChangeAspect="1" noChangeArrowheads="1"/>
          </p:cNvPicPr>
          <p:nvPr/>
        </p:nvPicPr>
        <p:blipFill>
          <a:blip r:embed="rId2" cstate="print"/>
          <a:srcRect l="3000" t="10667" r="9000" b="14667"/>
          <a:stretch>
            <a:fillRect/>
          </a:stretch>
        </p:blipFill>
        <p:spPr bwMode="auto">
          <a:xfrm>
            <a:off x="1295400" y="2590800"/>
            <a:ext cx="6276442" cy="3994048"/>
          </a:xfrm>
          <a:prstGeom prst="rect">
            <a:avLst/>
          </a:prstGeom>
          <a:noFill/>
          <a:ln w="9525">
            <a:noFill/>
            <a:miter lim="800000"/>
            <a:headEnd/>
            <a:tailEnd/>
          </a:ln>
          <a:effectLst>
            <a:outerShdw blurRad="292100" dist="38100" dir="5400000" sx="105000" sy="105000" algn="t" rotWithShape="0">
              <a:prstClr val="black">
                <a:alpha val="40000"/>
              </a:prst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The DEFT Equation</a:t>
            </a:r>
          </a:p>
        </p:txBody>
      </p:sp>
      <p:sp>
        <p:nvSpPr>
          <p:cNvPr id="3075" name="Rectangle 3"/>
          <p:cNvSpPr>
            <a:spLocks noGrp="1" noChangeArrowheads="1"/>
          </p:cNvSpPr>
          <p:nvPr>
            <p:ph type="body" idx="1"/>
          </p:nvPr>
        </p:nvSpPr>
        <p:spPr>
          <a:xfrm>
            <a:off x="533400" y="1066800"/>
            <a:ext cx="8153400" cy="2438400"/>
          </a:xfrm>
        </p:spPr>
        <p:txBody>
          <a:bodyPr/>
          <a:lstStyle/>
          <a:p>
            <a:pPr marL="0" indent="0">
              <a:spcBef>
                <a:spcPts val="0"/>
              </a:spcBef>
              <a:spcAft>
                <a:spcPts val="600"/>
              </a:spcAft>
              <a:buFontTx/>
              <a:buNone/>
              <a:defRPr/>
            </a:pPr>
            <a:r>
              <a:rPr lang="en-US" sz="1800" dirty="0" smtClean="0"/>
              <a:t>We model tasks as workflow elements acting on an array of input datasets, while producing a number of output datasets. The tasks have </a:t>
            </a:r>
            <a:r>
              <a:rPr lang="en-US" sz="1800" i="1" dirty="0" smtClean="0"/>
              <a:t>states</a:t>
            </a:r>
            <a:r>
              <a:rPr lang="en-US" sz="1800" dirty="0" smtClean="0"/>
              <a:t>, and undergo state transitions based on their inputs and applicable rules. Each task in a Meta-Task can be represented as a vector of variables describing its internal state and state of each input and output. The role of DEFT is to apply rules to transform this vector. Importantly, some of the parameters will be modified by JEDI.</a:t>
            </a:r>
            <a:endParaRPr lang="en-US" sz="1600" dirty="0" smtClean="0"/>
          </a:p>
          <a:p>
            <a:pPr marL="274320" indent="-274320">
              <a:spcBef>
                <a:spcPts val="0"/>
              </a:spcBef>
              <a:spcAft>
                <a:spcPts val="600"/>
              </a:spcAft>
              <a:defRPr/>
            </a:pPr>
            <a:endParaRPr lang="en-US" sz="1800" dirty="0" smtClean="0"/>
          </a:p>
        </p:txBody>
      </p:sp>
      <p:sp>
        <p:nvSpPr>
          <p:cNvPr id="7172" name="Slide Number Placeholder 3"/>
          <p:cNvSpPr>
            <a:spLocks noGrp="1"/>
          </p:cNvSpPr>
          <p:nvPr>
            <p:ph type="sldNum" sz="quarter" idx="12"/>
          </p:nvPr>
        </p:nvSpPr>
        <p:spPr>
          <a:noFill/>
        </p:spPr>
        <p:txBody>
          <a:bodyPr/>
          <a:lstStyle/>
          <a:p>
            <a:fld id="{C9024C9C-A034-4F0B-82A3-07AAF587F9CD}" type="slidenum">
              <a:rPr lang="en-US" smtClean="0"/>
              <a:pPr/>
              <a:t>12</a:t>
            </a:fld>
            <a:endParaRPr lang="en-US" dirty="0" smtClean="0"/>
          </a:p>
        </p:txBody>
      </p:sp>
      <p:sp>
        <p:nvSpPr>
          <p:cNvPr id="6" name="Double Bracket 5"/>
          <p:cNvSpPr/>
          <p:nvPr/>
        </p:nvSpPr>
        <p:spPr>
          <a:xfrm>
            <a:off x="3124200" y="3581400"/>
            <a:ext cx="609600" cy="2209800"/>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smtClean="0"/>
              <a:t>y</a:t>
            </a:r>
            <a:r>
              <a:rPr lang="en-US" baseline="-25000" dirty="0" smtClean="0"/>
              <a:t>1</a:t>
            </a:r>
          </a:p>
          <a:p>
            <a:pPr algn="ctr"/>
            <a:r>
              <a:rPr lang="en-US" dirty="0" smtClean="0"/>
              <a:t>y</a:t>
            </a:r>
            <a:r>
              <a:rPr lang="en-US" baseline="-25000" dirty="0" smtClean="0"/>
              <a:t>2</a:t>
            </a:r>
          </a:p>
          <a:p>
            <a:pPr algn="ctr"/>
            <a:r>
              <a:rPr lang="en-US" dirty="0" smtClean="0"/>
              <a:t>y</a:t>
            </a:r>
            <a:r>
              <a:rPr lang="en-US" baseline="-25000" dirty="0" smtClean="0"/>
              <a:t>3</a:t>
            </a:r>
          </a:p>
          <a:p>
            <a:pPr algn="ctr"/>
            <a:r>
              <a:rPr lang="en-US" baseline="-25000" dirty="0" smtClean="0"/>
              <a:t>…</a:t>
            </a:r>
          </a:p>
          <a:p>
            <a:pPr algn="ctr"/>
            <a:endParaRPr lang="en-US" baseline="-25000" dirty="0" smtClean="0"/>
          </a:p>
          <a:p>
            <a:pPr algn="ctr"/>
            <a:r>
              <a:rPr lang="en-US" dirty="0"/>
              <a:t>y</a:t>
            </a:r>
            <a:r>
              <a:rPr lang="en-US" baseline="-25000" dirty="0" smtClean="0"/>
              <a:t>N</a:t>
            </a:r>
          </a:p>
          <a:p>
            <a:pPr algn="ctr"/>
            <a:endParaRPr lang="en-US" baseline="-25000" dirty="0" smtClean="0"/>
          </a:p>
          <a:p>
            <a:pPr algn="ctr"/>
            <a:endParaRPr lang="en-US" baseline="-25000" dirty="0"/>
          </a:p>
        </p:txBody>
      </p:sp>
      <p:sp>
        <p:nvSpPr>
          <p:cNvPr id="7" name="Double Bracket 6"/>
          <p:cNvSpPr/>
          <p:nvPr/>
        </p:nvSpPr>
        <p:spPr>
          <a:xfrm>
            <a:off x="4800600" y="3581400"/>
            <a:ext cx="609600" cy="2209800"/>
          </a:xfrm>
          <a:prstGeom prst="bracketPair">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dirty="0"/>
              <a:t>x</a:t>
            </a:r>
            <a:r>
              <a:rPr lang="en-US" baseline="-25000" dirty="0" smtClean="0"/>
              <a:t>1</a:t>
            </a:r>
          </a:p>
          <a:p>
            <a:pPr algn="ctr"/>
            <a:r>
              <a:rPr lang="en-US" dirty="0"/>
              <a:t>x</a:t>
            </a:r>
            <a:r>
              <a:rPr lang="en-US" baseline="-25000" dirty="0" smtClean="0"/>
              <a:t>2</a:t>
            </a:r>
          </a:p>
          <a:p>
            <a:pPr algn="ctr"/>
            <a:r>
              <a:rPr lang="en-US" dirty="0"/>
              <a:t>x</a:t>
            </a:r>
            <a:r>
              <a:rPr lang="en-US" baseline="-25000" dirty="0" smtClean="0"/>
              <a:t>3</a:t>
            </a:r>
          </a:p>
          <a:p>
            <a:pPr algn="ctr"/>
            <a:r>
              <a:rPr lang="en-US" baseline="-25000" dirty="0" smtClean="0"/>
              <a:t>…</a:t>
            </a:r>
          </a:p>
          <a:p>
            <a:pPr algn="ctr"/>
            <a:endParaRPr lang="en-US" baseline="-25000" dirty="0" smtClean="0"/>
          </a:p>
          <a:p>
            <a:pPr algn="ctr"/>
            <a:r>
              <a:rPr lang="en-US" dirty="0" smtClean="0"/>
              <a:t>x</a:t>
            </a:r>
            <a:r>
              <a:rPr lang="en-US" baseline="-25000" dirty="0"/>
              <a:t>N</a:t>
            </a:r>
            <a:endParaRPr lang="en-US" baseline="-25000" dirty="0" smtClean="0"/>
          </a:p>
          <a:p>
            <a:pPr algn="ctr"/>
            <a:endParaRPr lang="en-US" baseline="-25000" dirty="0" smtClean="0"/>
          </a:p>
          <a:p>
            <a:pPr algn="ctr"/>
            <a:endParaRPr lang="en-US" baseline="-25000" dirty="0"/>
          </a:p>
        </p:txBody>
      </p:sp>
      <p:sp>
        <p:nvSpPr>
          <p:cNvPr id="8" name="Flowchart: Summing Junction 7"/>
          <p:cNvSpPr/>
          <p:nvPr/>
        </p:nvSpPr>
        <p:spPr>
          <a:xfrm>
            <a:off x="4419600" y="4495800"/>
            <a:ext cx="228600" cy="228600"/>
          </a:xfrm>
          <a:prstGeom prst="flowChartSummingJunction">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3505200" y="4267200"/>
            <a:ext cx="1143000" cy="6858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 D</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Meta-Task: the Language</a:t>
            </a:r>
          </a:p>
        </p:txBody>
      </p:sp>
      <p:sp>
        <p:nvSpPr>
          <p:cNvPr id="3075" name="Rectangle 3"/>
          <p:cNvSpPr>
            <a:spLocks noGrp="1" noChangeArrowheads="1"/>
          </p:cNvSpPr>
          <p:nvPr>
            <p:ph type="body" idx="1"/>
          </p:nvPr>
        </p:nvSpPr>
        <p:spPr>
          <a:xfrm>
            <a:off x="533400" y="838200"/>
            <a:ext cx="8153400" cy="4343400"/>
          </a:xfrm>
        </p:spPr>
        <p:txBody>
          <a:bodyPr/>
          <a:lstStyle/>
          <a:p>
            <a:pPr marL="0" indent="0">
              <a:spcBef>
                <a:spcPts val="0"/>
              </a:spcBef>
              <a:spcAft>
                <a:spcPts val="300"/>
              </a:spcAft>
              <a:buFontTx/>
              <a:buNone/>
              <a:defRPr/>
            </a:pPr>
            <a:r>
              <a:rPr lang="en-US" sz="1600" b="1" dirty="0" smtClean="0"/>
              <a:t>How do we represent and document the objects created according to the Graph Model, in human-readable format?</a:t>
            </a:r>
          </a:p>
          <a:p>
            <a:pPr>
              <a:spcBef>
                <a:spcPts val="0"/>
              </a:spcBef>
              <a:spcAft>
                <a:spcPts val="600"/>
              </a:spcAft>
              <a:defRPr/>
            </a:pPr>
            <a:r>
              <a:rPr lang="en-US" sz="1600" dirty="0" smtClean="0"/>
              <a:t>The need to represent Meta-Tasks and their components in a way amenable to reading, editing and archival by humans was realized early on in the project</a:t>
            </a:r>
          </a:p>
          <a:p>
            <a:pPr>
              <a:spcBef>
                <a:spcPts val="0"/>
              </a:spcBef>
              <a:spcAft>
                <a:spcPts val="600"/>
              </a:spcAft>
              <a:defRPr/>
            </a:pPr>
            <a:r>
              <a:rPr lang="en-US" sz="1600" dirty="0" smtClean="0"/>
              <a:t>Do we need to build this format from scratch? Probably not,</a:t>
            </a:r>
          </a:p>
          <a:p>
            <a:pPr>
              <a:spcBef>
                <a:spcPts val="0"/>
              </a:spcBef>
              <a:spcAft>
                <a:spcPts val="300"/>
              </a:spcAft>
              <a:buFontTx/>
              <a:buNone/>
              <a:defRPr/>
            </a:pPr>
            <a:r>
              <a:rPr lang="en-US" sz="1600" b="1" dirty="0" smtClean="0"/>
              <a:t>It’s the model!</a:t>
            </a:r>
          </a:p>
          <a:p>
            <a:pPr>
              <a:spcBef>
                <a:spcPts val="0"/>
              </a:spcBef>
              <a:spcAft>
                <a:spcPts val="600"/>
              </a:spcAft>
              <a:defRPr/>
            </a:pPr>
            <a:r>
              <a:rPr lang="en-US" sz="1600" dirty="0" smtClean="0"/>
              <a:t>Since we consider the Graph Model as the optimal way to represent the workflow in its various states, it is a reasonable approach to try and identify a natural way to represent the graph</a:t>
            </a:r>
          </a:p>
          <a:p>
            <a:pPr>
              <a:spcBef>
                <a:spcPts val="0"/>
              </a:spcBef>
              <a:spcAft>
                <a:spcPts val="600"/>
              </a:spcAft>
              <a:defRPr/>
            </a:pPr>
            <a:r>
              <a:rPr lang="en-US" sz="1600" dirty="0" smtClean="0"/>
              <a:t>This leads to realization that there are already standard languages and schemas that do exactly that. Some are XML-based, some are not.</a:t>
            </a:r>
            <a:endParaRPr lang="en-US" sz="1400" dirty="0" smtClean="0"/>
          </a:p>
        </p:txBody>
      </p:sp>
      <p:sp>
        <p:nvSpPr>
          <p:cNvPr id="19460" name="Slide Number Placeholder 3"/>
          <p:cNvSpPr>
            <a:spLocks noGrp="1"/>
          </p:cNvSpPr>
          <p:nvPr>
            <p:ph type="sldNum" sz="quarter" idx="12"/>
          </p:nvPr>
        </p:nvSpPr>
        <p:spPr>
          <a:noFill/>
        </p:spPr>
        <p:txBody>
          <a:bodyPr/>
          <a:lstStyle/>
          <a:p>
            <a:fld id="{B326069C-7EFF-4934-BC33-0AF380F0A7BB}" type="slidenum">
              <a:rPr lang="en-US" smtClean="0"/>
              <a:pPr/>
              <a:t>13</a:t>
            </a:fld>
            <a:endParaRPr lang="en-US" dirty="0" smtClean="0"/>
          </a:p>
        </p:txBody>
      </p:sp>
      <p:pic>
        <p:nvPicPr>
          <p:cNvPr id="19461" name="Picture 5" descr="GraphLanguages1.JPG"/>
          <p:cNvPicPr>
            <a:picLocks noChangeAspect="1"/>
          </p:cNvPicPr>
          <p:nvPr/>
        </p:nvPicPr>
        <p:blipFill>
          <a:blip r:embed="rId2" cstate="print"/>
          <a:srcRect/>
          <a:stretch>
            <a:fillRect/>
          </a:stretch>
        </p:blipFill>
        <p:spPr bwMode="auto">
          <a:xfrm>
            <a:off x="609600" y="4495800"/>
            <a:ext cx="8267700" cy="1619250"/>
          </a:xfrm>
          <a:prstGeom prst="rect">
            <a:avLst/>
          </a:prstGeom>
          <a:noFill/>
          <a:ln w="9525">
            <a:noFill/>
            <a:miter lim="800000"/>
            <a:headEnd/>
            <a:tailEnd/>
          </a:ln>
          <a:effectLst>
            <a:outerShdw blurRad="292100" dist="38100" dir="8100000" sx="103000" sy="103000" algn="tr" rotWithShape="0">
              <a:prstClr val="black">
                <a:alpha val="40000"/>
              </a:prstClr>
            </a:outerShdw>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DEFT: example of a workflow template in GraphML</a:t>
            </a:r>
          </a:p>
        </p:txBody>
      </p:sp>
      <p:sp>
        <p:nvSpPr>
          <p:cNvPr id="3075" name="Rectangle 3"/>
          <p:cNvSpPr>
            <a:spLocks noGrp="1" noChangeArrowheads="1"/>
          </p:cNvSpPr>
          <p:nvPr>
            <p:ph type="body" idx="1"/>
          </p:nvPr>
        </p:nvSpPr>
        <p:spPr>
          <a:xfrm>
            <a:off x="533400" y="914400"/>
            <a:ext cx="5486400" cy="304800"/>
          </a:xfrm>
        </p:spPr>
        <p:txBody>
          <a:bodyPr/>
          <a:lstStyle/>
          <a:p>
            <a:pPr marL="0" indent="0">
              <a:spcBef>
                <a:spcPts val="0"/>
              </a:spcBef>
              <a:spcAft>
                <a:spcPts val="300"/>
              </a:spcAft>
              <a:buFontTx/>
              <a:buNone/>
              <a:defRPr/>
            </a:pPr>
            <a:endParaRPr lang="en-US" sz="1400" dirty="0" smtClean="0"/>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14</a:t>
            </a:fld>
            <a:endParaRPr lang="en-US" dirty="0" smtClean="0"/>
          </a:p>
        </p:txBody>
      </p:sp>
      <p:pic>
        <p:nvPicPr>
          <p:cNvPr id="6" name="Picture 5" descr="deft_v1_2.JPG"/>
          <p:cNvPicPr>
            <a:picLocks noChangeAspect="1"/>
          </p:cNvPicPr>
          <p:nvPr/>
        </p:nvPicPr>
        <p:blipFill>
          <a:blip r:embed="rId2" cstate="print"/>
          <a:srcRect l="1031" t="23469" r="11343" b="6705"/>
          <a:stretch>
            <a:fillRect/>
          </a:stretch>
        </p:blipFill>
        <p:spPr>
          <a:xfrm>
            <a:off x="457200" y="838200"/>
            <a:ext cx="7848182" cy="5770277"/>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228600" y="0"/>
            <a:ext cx="8382000" cy="1066800"/>
          </a:xfrm>
        </p:spPr>
        <p:txBody>
          <a:bodyPr/>
          <a:lstStyle/>
          <a:p>
            <a:pPr algn="r" eaLnBrk="1" hangingPunct="1"/>
            <a:r>
              <a:rPr lang="en-US" sz="2400" dirty="0" smtClean="0">
                <a:solidFill>
                  <a:schemeClr val="tx1"/>
                </a:solidFill>
              </a:rPr>
              <a:t>DEFT: Status and Summary of Progress</a:t>
            </a:r>
            <a:br>
              <a:rPr lang="en-US" sz="2400" dirty="0" smtClean="0">
                <a:solidFill>
                  <a:schemeClr val="tx1"/>
                </a:solidFill>
              </a:rPr>
            </a:br>
            <a:r>
              <a:rPr lang="en-US" sz="2400" dirty="0" smtClean="0"/>
              <a:t>in the past 6 months</a:t>
            </a:r>
            <a:endParaRPr lang="en-US" sz="2400" dirty="0" smtClean="0">
              <a:solidFill>
                <a:schemeClr val="tx1"/>
              </a:solidFill>
            </a:endParaRPr>
          </a:p>
        </p:txBody>
      </p:sp>
      <p:sp>
        <p:nvSpPr>
          <p:cNvPr id="3075" name="Rectangle 3"/>
          <p:cNvSpPr>
            <a:spLocks noGrp="1" noChangeArrowheads="1"/>
          </p:cNvSpPr>
          <p:nvPr>
            <p:ph type="body" idx="1"/>
          </p:nvPr>
        </p:nvSpPr>
        <p:spPr>
          <a:xfrm>
            <a:off x="533400" y="1066800"/>
            <a:ext cx="8305800" cy="5410200"/>
          </a:xfrm>
        </p:spPr>
        <p:txBody>
          <a:bodyPr/>
          <a:lstStyle/>
          <a:p>
            <a:pPr eaLnBrk="1" hangingPunct="1">
              <a:spcAft>
                <a:spcPts val="0"/>
              </a:spcAft>
            </a:pPr>
            <a:r>
              <a:rPr lang="en-US" sz="1800" dirty="0" smtClean="0"/>
              <a:t>Analyzed initial project requirements (with Wolfgang </a:t>
            </a:r>
            <a:r>
              <a:rPr lang="en-US" sz="1800" dirty="0" err="1" smtClean="0"/>
              <a:t>Ehrenfeld</a:t>
            </a:r>
            <a:r>
              <a:rPr lang="en-US" sz="1800" dirty="0" smtClean="0"/>
              <a:t> et al)</a:t>
            </a:r>
          </a:p>
          <a:p>
            <a:pPr eaLnBrk="1" hangingPunct="1">
              <a:spcAft>
                <a:spcPts val="0"/>
              </a:spcAft>
            </a:pPr>
            <a:r>
              <a:rPr lang="en-US" sz="1800" dirty="0" smtClean="0"/>
              <a:t>Developed an object model for the DEFT component of ProdSys2</a:t>
            </a:r>
          </a:p>
          <a:p>
            <a:pPr eaLnBrk="1" hangingPunct="1">
              <a:spcAft>
                <a:spcPts val="0"/>
              </a:spcAft>
            </a:pPr>
            <a:r>
              <a:rPr lang="en-US" sz="1800" dirty="0" smtClean="0"/>
              <a:t>Created (and updated as development progressed) the database schemas for object and graph persistence in RDBMS</a:t>
            </a:r>
          </a:p>
          <a:p>
            <a:pPr eaLnBrk="1" hangingPunct="1">
              <a:spcAft>
                <a:spcPts val="0"/>
              </a:spcAft>
            </a:pPr>
            <a:r>
              <a:rPr lang="en-US" sz="1800" dirty="0" smtClean="0"/>
              <a:t>Investigated multiple existing solutions for workflow management and identified software components to be used in the project</a:t>
            </a:r>
          </a:p>
          <a:p>
            <a:pPr eaLnBrk="1" hangingPunct="1">
              <a:spcBef>
                <a:spcPct val="0"/>
              </a:spcBef>
              <a:spcAft>
                <a:spcPts val="0"/>
              </a:spcAft>
            </a:pPr>
            <a:r>
              <a:rPr lang="en-US" sz="1800" dirty="0" smtClean="0"/>
              <a:t>Applied an appropriate (</a:t>
            </a:r>
            <a:r>
              <a:rPr lang="en-US" sz="1800" i="1" dirty="0" smtClean="0"/>
              <a:t>industry-standard</a:t>
            </a:r>
            <a:r>
              <a:rPr lang="en-US" sz="1800" dirty="0" smtClean="0"/>
              <a:t>) format for describing, modeling and version control of the PanDA workflow</a:t>
            </a:r>
          </a:p>
          <a:p>
            <a:pPr eaLnBrk="1" hangingPunct="1">
              <a:spcBef>
                <a:spcPct val="0"/>
              </a:spcBef>
              <a:spcAft>
                <a:spcPts val="0"/>
              </a:spcAft>
            </a:pPr>
            <a:r>
              <a:rPr lang="en-US" sz="1800" dirty="0" smtClean="0"/>
              <a:t>Developed a prototype DEFT application –</a:t>
            </a:r>
          </a:p>
          <a:p>
            <a:pPr lvl="1" eaLnBrk="1" hangingPunct="1">
              <a:spcBef>
                <a:spcPct val="0"/>
              </a:spcBef>
              <a:spcAft>
                <a:spcPts val="0"/>
              </a:spcAft>
            </a:pPr>
            <a:r>
              <a:rPr lang="en-US" sz="1600" dirty="0" smtClean="0"/>
              <a:t>CLI driver with an extensive set of command-line options to enable realistic testing and bookkeeping of the task database</a:t>
            </a:r>
          </a:p>
          <a:p>
            <a:pPr lvl="1" eaLnBrk="1" hangingPunct="1">
              <a:spcBef>
                <a:spcPct val="0"/>
              </a:spcBef>
              <a:spcAft>
                <a:spcPts val="0"/>
              </a:spcAft>
            </a:pPr>
            <a:r>
              <a:rPr lang="en-US" sz="1600" dirty="0" smtClean="0"/>
              <a:t>A suite of reusable Python classes and modules</a:t>
            </a:r>
          </a:p>
          <a:p>
            <a:pPr lvl="1" eaLnBrk="1" hangingPunct="1">
              <a:spcBef>
                <a:spcPct val="0"/>
              </a:spcBef>
              <a:spcAft>
                <a:spcPts val="0"/>
              </a:spcAft>
            </a:pPr>
            <a:r>
              <a:rPr lang="en-US" sz="1600" dirty="0" smtClean="0"/>
              <a:t>Efficient logging mechanism based on a standard Python package</a:t>
            </a:r>
          </a:p>
          <a:p>
            <a:pPr eaLnBrk="1" hangingPunct="1">
              <a:spcBef>
                <a:spcPct val="0"/>
              </a:spcBef>
              <a:spcAft>
                <a:spcPts val="0"/>
              </a:spcAft>
            </a:pPr>
            <a:r>
              <a:rPr lang="en-US" sz="1800" dirty="0" smtClean="0"/>
              <a:t>Code actively maintained in SVN</a:t>
            </a:r>
          </a:p>
          <a:p>
            <a:pPr eaLnBrk="1" hangingPunct="1">
              <a:spcBef>
                <a:spcPct val="0"/>
              </a:spcBef>
              <a:spcAft>
                <a:spcPts val="0"/>
              </a:spcAft>
            </a:pPr>
            <a:r>
              <a:rPr lang="en-US" sz="1800" dirty="0" smtClean="0"/>
              <a:t>Maintained documentation on every aspect of the development effort, from design to JEDI interface, in TWiki and a specially created ProdSys2 blog.</a:t>
            </a:r>
          </a:p>
          <a:p>
            <a:pPr eaLnBrk="1" hangingPunct="1">
              <a:spcBef>
                <a:spcPct val="0"/>
              </a:spcBef>
              <a:spcAft>
                <a:spcPts val="0"/>
              </a:spcAft>
            </a:pPr>
            <a:r>
              <a:rPr lang="en-US" sz="1800" dirty="0" smtClean="0"/>
              <a:t>Documented important use cases</a:t>
            </a:r>
          </a:p>
          <a:p>
            <a:pPr eaLnBrk="1" hangingPunct="1">
              <a:spcBef>
                <a:spcPct val="0"/>
              </a:spcBef>
              <a:spcAft>
                <a:spcPts val="0"/>
              </a:spcAft>
            </a:pPr>
            <a:r>
              <a:rPr lang="en-US" sz="1800" dirty="0" smtClean="0"/>
              <a:t>Started addressing the issues of DEFT performance and scalability by running simulated sweeps over a large group of test Meta-Tasks.</a:t>
            </a:r>
          </a:p>
        </p:txBody>
      </p:sp>
      <p:sp>
        <p:nvSpPr>
          <p:cNvPr id="3076" name="Slide Number Placeholder 3"/>
          <p:cNvSpPr>
            <a:spLocks noGrp="1"/>
          </p:cNvSpPr>
          <p:nvPr>
            <p:ph type="sldNum" sz="quarter" idx="12"/>
          </p:nvPr>
        </p:nvSpPr>
        <p:spPr>
          <a:noFill/>
        </p:spPr>
        <p:txBody>
          <a:bodyPr/>
          <a:lstStyle/>
          <a:p>
            <a:fld id="{669ACA5E-EB25-46CD-A8AF-54196B267F32}" type="slidenum">
              <a:rPr lang="en-US" smtClean="0"/>
              <a:pPr/>
              <a:t>15</a:t>
            </a:fld>
            <a:endParaRPr lang="en-US"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Vertical Scroll 17"/>
          <p:cNvSpPr/>
          <p:nvPr/>
        </p:nvSpPr>
        <p:spPr>
          <a:xfrm>
            <a:off x="2286000" y="2362200"/>
            <a:ext cx="1447800" cy="685800"/>
          </a:xfrm>
          <a:prstGeom prst="verticalScroll">
            <a:avLst/>
          </a:prstGeom>
          <a:solidFill>
            <a:srgbClr val="DBF2F6"/>
          </a:solidFill>
          <a:ln w="12700">
            <a:solidFill>
              <a:schemeClr val="tx1"/>
            </a:solidFill>
          </a:ln>
          <a:effectLst>
            <a:outerShdw blurRad="101600" dist="25400" dir="8400000" sx="106000" sy="106000" algn="t"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Template</a:t>
            </a:r>
            <a:endParaRPr lang="en-US" dirty="0">
              <a:solidFill>
                <a:schemeClr val="tx1"/>
              </a:solidFill>
            </a:endParaRPr>
          </a:p>
        </p:txBody>
      </p:sp>
      <p:sp>
        <p:nvSpPr>
          <p:cNvPr id="2355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The DEFT Prototype</a:t>
            </a:r>
          </a:p>
        </p:txBody>
      </p:sp>
      <p:sp>
        <p:nvSpPr>
          <p:cNvPr id="3075" name="Rectangle 3"/>
          <p:cNvSpPr>
            <a:spLocks noGrp="1" noChangeArrowheads="1"/>
          </p:cNvSpPr>
          <p:nvPr>
            <p:ph type="body" idx="1"/>
          </p:nvPr>
        </p:nvSpPr>
        <p:spPr>
          <a:xfrm>
            <a:off x="533400" y="685800"/>
            <a:ext cx="8229600" cy="1371600"/>
          </a:xfrm>
        </p:spPr>
        <p:txBody>
          <a:bodyPr/>
          <a:lstStyle/>
          <a:p>
            <a:pPr>
              <a:spcBef>
                <a:spcPts val="0"/>
              </a:spcBef>
              <a:spcAft>
                <a:spcPts val="300"/>
              </a:spcAft>
              <a:defRPr/>
            </a:pPr>
            <a:r>
              <a:rPr lang="en-US" sz="1600" dirty="0" smtClean="0"/>
              <a:t>DEFT exists as a </a:t>
            </a:r>
            <a:r>
              <a:rPr lang="en-US" sz="1600" b="1" dirty="0" smtClean="0"/>
              <a:t>functioning</a:t>
            </a:r>
            <a:r>
              <a:rPr lang="en-US" sz="1600" dirty="0" smtClean="0"/>
              <a:t>, proof-of-integration prototype (CLI utility)</a:t>
            </a:r>
          </a:p>
          <a:p>
            <a:pPr>
              <a:spcBef>
                <a:spcPts val="0"/>
              </a:spcBef>
              <a:spcAft>
                <a:spcPts val="300"/>
              </a:spcAft>
              <a:defRPr/>
            </a:pPr>
            <a:r>
              <a:rPr lang="en-US" sz="1600" dirty="0" smtClean="0"/>
              <a:t>Integration of NetworkX, </a:t>
            </a:r>
            <a:r>
              <a:rPr lang="en-US" sz="1600" dirty="0" err="1" smtClean="0"/>
              <a:t>GraphML</a:t>
            </a:r>
            <a:r>
              <a:rPr lang="en-US" sz="1600" dirty="0" smtClean="0"/>
              <a:t>, </a:t>
            </a:r>
            <a:r>
              <a:rPr lang="en-US" sz="1600" dirty="0" err="1" smtClean="0"/>
              <a:t>PyUtilib</a:t>
            </a:r>
            <a:r>
              <a:rPr lang="en-US" sz="1600" dirty="0" smtClean="0"/>
              <a:t> and DB Oracle schemas</a:t>
            </a:r>
          </a:p>
          <a:p>
            <a:pPr>
              <a:spcBef>
                <a:spcPts val="0"/>
              </a:spcBef>
              <a:spcAft>
                <a:spcPts val="300"/>
              </a:spcAft>
              <a:defRPr/>
            </a:pPr>
            <a:r>
              <a:rPr lang="en-US" sz="1600" dirty="0" smtClean="0"/>
              <a:t>Capability</a:t>
            </a:r>
            <a:r>
              <a:rPr lang="en-US" sz="1600" b="1" dirty="0" smtClean="0"/>
              <a:t> to import and export workflows in </a:t>
            </a:r>
            <a:r>
              <a:rPr lang="en-US" sz="1600" b="1" dirty="0" err="1" smtClean="0"/>
              <a:t>GraphML</a:t>
            </a:r>
            <a:r>
              <a:rPr lang="en-US" sz="1600" b="1" dirty="0" smtClean="0"/>
              <a:t> format, as well as to persist data in RDBMS</a:t>
            </a:r>
            <a:r>
              <a:rPr lang="en-US" sz="1600" dirty="0" smtClean="0"/>
              <a:t>, and access and modify data transparently across these containers</a:t>
            </a:r>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16</a:t>
            </a:fld>
            <a:endParaRPr lang="en-US" dirty="0" smtClean="0"/>
          </a:p>
        </p:txBody>
      </p:sp>
      <p:sp>
        <p:nvSpPr>
          <p:cNvPr id="7" name="Vertical Scroll 6"/>
          <p:cNvSpPr/>
          <p:nvPr/>
        </p:nvSpPr>
        <p:spPr>
          <a:xfrm>
            <a:off x="990600" y="2819400"/>
            <a:ext cx="1752600" cy="1295400"/>
          </a:xfrm>
          <a:prstGeom prst="verticalScroll">
            <a:avLst/>
          </a:prstGeom>
          <a:solidFill>
            <a:schemeClr val="accent1">
              <a:lumMod val="75000"/>
            </a:schemeClr>
          </a:solidFill>
          <a:ln w="12700">
            <a:solidFill>
              <a:schemeClr val="tx1"/>
            </a:solidFill>
          </a:ln>
          <a:effectLst>
            <a:outerShdw blurRad="101600" dist="25400" dir="8400000" sx="106000" sy="106000" algn="t" rotWithShape="0">
              <a:prstClr val="black">
                <a:alpha val="40000"/>
              </a:prstClr>
            </a:outerShdw>
          </a:effectLst>
          <a:scene3d>
            <a:camera prst="orthographicFront"/>
            <a:lightRig rig="threePt" dir="t"/>
          </a:scene3d>
          <a:sp3d prstMaterial="matte"/>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GraphML</a:t>
            </a:r>
          </a:p>
          <a:p>
            <a:pPr algn="ctr"/>
            <a:r>
              <a:rPr lang="en-US" dirty="0" smtClean="0">
                <a:solidFill>
                  <a:schemeClr val="tx1"/>
                </a:solidFill>
              </a:rPr>
              <a:t>Document</a:t>
            </a:r>
          </a:p>
          <a:p>
            <a:pPr algn="ctr"/>
            <a:r>
              <a:rPr lang="en-US" dirty="0" smtClean="0">
                <a:solidFill>
                  <a:schemeClr val="tx1"/>
                </a:solidFill>
              </a:rPr>
              <a:t>input</a:t>
            </a:r>
            <a:endParaRPr lang="en-US" dirty="0">
              <a:solidFill>
                <a:schemeClr val="tx1"/>
              </a:solidFill>
            </a:endParaRPr>
          </a:p>
        </p:txBody>
      </p:sp>
      <p:sp>
        <p:nvSpPr>
          <p:cNvPr id="8" name="Oval 7"/>
          <p:cNvSpPr/>
          <p:nvPr/>
        </p:nvSpPr>
        <p:spPr>
          <a:xfrm>
            <a:off x="3124200" y="3810000"/>
            <a:ext cx="2362200" cy="1828800"/>
          </a:xfrm>
          <a:prstGeom prst="ellipse">
            <a:avLst/>
          </a:prstGeom>
          <a:solidFill>
            <a:srgbClr val="FFC000"/>
          </a:solidFill>
          <a:ln w="12700">
            <a:noFill/>
          </a:ln>
          <a:effectLst>
            <a:outerShdw blurRad="101600" dist="25400" dir="8400000" sx="106000" sy="106000" algn="t" rotWithShape="0">
              <a:prstClr val="black">
                <a:alpha val="40000"/>
              </a:prstClr>
            </a:outerShdw>
          </a:effectLst>
          <a:scene3d>
            <a:camera prst="orthographicFront"/>
            <a:lightRig rig="threePt" dir="t"/>
          </a:scene3d>
          <a:sp3d>
            <a:bevelT w="1206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DEFT</a:t>
            </a:r>
            <a:endParaRPr lang="en-US" sz="2400" b="1" dirty="0">
              <a:solidFill>
                <a:schemeClr val="tx1"/>
              </a:solidFill>
            </a:endParaRPr>
          </a:p>
        </p:txBody>
      </p:sp>
      <p:sp>
        <p:nvSpPr>
          <p:cNvPr id="9" name="Circular Arrow 8"/>
          <p:cNvSpPr/>
          <p:nvPr/>
        </p:nvSpPr>
        <p:spPr>
          <a:xfrm rot="5400000">
            <a:off x="1695450" y="3333750"/>
            <a:ext cx="1905000" cy="2247900"/>
          </a:xfrm>
          <a:prstGeom prst="circularArrow">
            <a:avLst>
              <a:gd name="adj1" fmla="val 5012"/>
              <a:gd name="adj2" fmla="val 1089018"/>
              <a:gd name="adj3" fmla="val 20341258"/>
              <a:gd name="adj4" fmla="val 10998893"/>
              <a:gd name="adj5" fmla="val 8654"/>
            </a:avLst>
          </a:prstGeom>
          <a:solidFill>
            <a:schemeClr val="accent1">
              <a:lumMod val="75000"/>
            </a:schemeClr>
          </a:solidFill>
          <a:ln w="12700">
            <a:noFill/>
          </a:ln>
          <a:effectLst>
            <a:outerShdw blurRad="101600" dist="25400" dir="8400000" sx="106000" sy="106000" algn="t" rotWithShape="0">
              <a:prstClr val="black">
                <a:alpha val="40000"/>
              </a:prstClr>
            </a:outerShdw>
          </a:effectLst>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Vertical Scroll 9"/>
          <p:cNvSpPr/>
          <p:nvPr/>
        </p:nvSpPr>
        <p:spPr>
          <a:xfrm>
            <a:off x="990600" y="4724400"/>
            <a:ext cx="1752600" cy="1295400"/>
          </a:xfrm>
          <a:prstGeom prst="verticalScroll">
            <a:avLst/>
          </a:prstGeom>
          <a:solidFill>
            <a:srgbClr val="FFFF00"/>
          </a:solidFill>
          <a:ln w="12700">
            <a:solidFill>
              <a:schemeClr val="tx1"/>
            </a:solidFill>
          </a:ln>
          <a:effectLst>
            <a:outerShdw blurRad="101600" dist="25400" dir="8400000" sx="106000" sy="106000" algn="t" rotWithShape="0">
              <a:prstClr val="black">
                <a:alpha val="40000"/>
              </a:prstClr>
            </a:outerShdw>
          </a:effectLst>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GraphML</a:t>
            </a:r>
          </a:p>
          <a:p>
            <a:pPr algn="ctr"/>
            <a:r>
              <a:rPr lang="en-US" dirty="0" smtClean="0">
                <a:solidFill>
                  <a:schemeClr val="tx1"/>
                </a:solidFill>
              </a:rPr>
              <a:t>Document</a:t>
            </a:r>
          </a:p>
          <a:p>
            <a:pPr algn="ctr"/>
            <a:r>
              <a:rPr lang="en-US" dirty="0" smtClean="0">
                <a:solidFill>
                  <a:schemeClr val="tx1"/>
                </a:solidFill>
              </a:rPr>
              <a:t>output</a:t>
            </a:r>
            <a:endParaRPr lang="en-US" dirty="0">
              <a:solidFill>
                <a:schemeClr val="tx1"/>
              </a:solidFill>
            </a:endParaRPr>
          </a:p>
        </p:txBody>
      </p:sp>
      <p:sp>
        <p:nvSpPr>
          <p:cNvPr id="11" name="Flowchart: Internal Storage 10"/>
          <p:cNvSpPr/>
          <p:nvPr/>
        </p:nvSpPr>
        <p:spPr>
          <a:xfrm>
            <a:off x="6019800" y="2743200"/>
            <a:ext cx="1905000" cy="2971800"/>
          </a:xfrm>
          <a:prstGeom prst="flowChartInternalStorage">
            <a:avLst/>
          </a:prstGeom>
          <a:solidFill>
            <a:schemeClr val="accent6">
              <a:lumMod val="20000"/>
              <a:lumOff val="80000"/>
            </a:schemeClr>
          </a:solidFill>
          <a:ln w="12700">
            <a:noFill/>
          </a:ln>
          <a:effectLst>
            <a:outerShdw blurRad="101600" dist="25400" dir="8400000" sx="106000" sy="106000" algn="t" rotWithShape="0">
              <a:prstClr val="black">
                <a:alpha val="40000"/>
              </a:prstClr>
            </a:outerShdw>
          </a:effectLst>
          <a:scene3d>
            <a:camera prst="orthographicFront"/>
            <a:lightRig rig="threePt" dir="t"/>
          </a:scene3d>
          <a:sp3d>
            <a:bevelT w="1524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solidFill>
                  <a:schemeClr val="tx1"/>
                </a:solidFill>
              </a:rPr>
              <a:t>Oracle DB</a:t>
            </a:r>
          </a:p>
          <a:p>
            <a:pPr algn="ctr"/>
            <a:r>
              <a:rPr lang="en-US" sz="2400" dirty="0">
                <a:solidFill>
                  <a:schemeClr val="tx1"/>
                </a:solidFill>
              </a:rPr>
              <a:t>r</a:t>
            </a:r>
            <a:r>
              <a:rPr lang="en-US" sz="2400" dirty="0" smtClean="0">
                <a:solidFill>
                  <a:schemeClr val="tx1"/>
                </a:solidFill>
              </a:rPr>
              <a:t>ead and update</a:t>
            </a:r>
            <a:endParaRPr lang="en-US" sz="2400" dirty="0">
              <a:solidFill>
                <a:schemeClr val="tx1"/>
              </a:solidFill>
            </a:endParaRPr>
          </a:p>
        </p:txBody>
      </p:sp>
      <p:sp>
        <p:nvSpPr>
          <p:cNvPr id="13" name="Circular Arrow 12"/>
          <p:cNvSpPr/>
          <p:nvPr/>
        </p:nvSpPr>
        <p:spPr>
          <a:xfrm rot="5400000" flipV="1">
            <a:off x="4914900" y="3390900"/>
            <a:ext cx="1905000" cy="1981200"/>
          </a:xfrm>
          <a:prstGeom prst="circularArrow">
            <a:avLst>
              <a:gd name="adj1" fmla="val 5012"/>
              <a:gd name="adj2" fmla="val 1089018"/>
              <a:gd name="adj3" fmla="val 20341258"/>
              <a:gd name="adj4" fmla="val 10998893"/>
              <a:gd name="adj5" fmla="val 8654"/>
            </a:avLst>
          </a:prstGeom>
          <a:solidFill>
            <a:schemeClr val="accent1">
              <a:lumMod val="75000"/>
            </a:schemeClr>
          </a:solidFill>
          <a:ln w="12700">
            <a:noFill/>
          </a:ln>
          <a:effectLst>
            <a:outerShdw blurRad="101600" dist="25400" dir="8400000" sx="106000" sy="106000" algn="t" rotWithShape="0">
              <a:prstClr val="black">
                <a:alpha val="40000"/>
              </a:prstClr>
            </a:outerShdw>
          </a:effectLst>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Striped Right Arrow 13"/>
          <p:cNvSpPr/>
          <p:nvPr/>
        </p:nvSpPr>
        <p:spPr>
          <a:xfrm rot="1506696">
            <a:off x="2993636" y="3761721"/>
            <a:ext cx="3048000" cy="304800"/>
          </a:xfrm>
          <a:prstGeom prst="stripedRightArrow">
            <a:avLst>
              <a:gd name="adj1" fmla="val 32610"/>
              <a:gd name="adj2" fmla="val 72108"/>
            </a:avLst>
          </a:prstGeom>
          <a:ln w="12700">
            <a:noFill/>
          </a:ln>
          <a:effectLst>
            <a:outerShdw blurRad="101600" dist="25400" dir="8400000" sx="106000" sy="106000" algn="t" rotWithShape="0">
              <a:prstClr val="black">
                <a:alpha val="40000"/>
              </a:prstClr>
            </a:outerShdw>
          </a:effectLst>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Striped Right Arrow 14"/>
          <p:cNvSpPr/>
          <p:nvPr/>
        </p:nvSpPr>
        <p:spPr>
          <a:xfrm rot="8925558">
            <a:off x="2601254" y="3740100"/>
            <a:ext cx="3048000" cy="304800"/>
          </a:xfrm>
          <a:prstGeom prst="stripedRightArrow">
            <a:avLst>
              <a:gd name="adj1" fmla="val 32610"/>
              <a:gd name="adj2" fmla="val 72108"/>
            </a:avLst>
          </a:prstGeom>
          <a:ln w="12700">
            <a:noFill/>
          </a:ln>
          <a:effectLst>
            <a:outerShdw blurRad="101600" dist="25400" dir="8400000" sx="106000" sy="106000" algn="t" rotWithShape="0">
              <a:prstClr val="black">
                <a:alpha val="40000"/>
              </a:prstClr>
            </a:outerShdw>
          </a:effectLst>
          <a:scene3d>
            <a:camera prst="orthographicFront"/>
            <a:lightRig rig="threePt" dir="t"/>
          </a:scene3d>
          <a:sp3d>
            <a:bevelT w="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a:off x="0" y="2438400"/>
            <a:ext cx="838200" cy="3733800"/>
          </a:xfrm>
          <a:prstGeom prst="downArrow">
            <a:avLst/>
          </a:prstGeom>
          <a:solidFill>
            <a:srgbClr val="FFC000"/>
          </a:solidFill>
          <a:ln w="12700">
            <a:noFill/>
          </a:ln>
          <a:effectLst>
            <a:outerShdw blurRad="101600" dist="25400" dir="8400000" sx="106000" sy="106000" algn="t" rotWithShape="0">
              <a:prstClr val="black">
                <a:alpha val="40000"/>
              </a:prstClr>
            </a:outerShdw>
          </a:effectLst>
          <a:scene3d>
            <a:camera prst="orthographicFront"/>
            <a:lightRig rig="threePt" dir="t"/>
          </a:scene3d>
          <a:sp3d>
            <a:bevelT w="1143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rPr>
              <a:t>Change of the Meta-Task State</a:t>
            </a:r>
            <a:endParaRPr lang="en-US" dirty="0">
              <a:solidFill>
                <a:schemeClr val="tx1"/>
              </a:solidFill>
            </a:endParaRPr>
          </a:p>
        </p:txBody>
      </p:sp>
      <p:sp>
        <p:nvSpPr>
          <p:cNvPr id="17" name="Down Arrow 16"/>
          <p:cNvSpPr/>
          <p:nvPr/>
        </p:nvSpPr>
        <p:spPr>
          <a:xfrm>
            <a:off x="8001000" y="2514600"/>
            <a:ext cx="838200" cy="3733800"/>
          </a:xfrm>
          <a:prstGeom prst="downArrow">
            <a:avLst/>
          </a:prstGeom>
          <a:solidFill>
            <a:srgbClr val="FFC000"/>
          </a:solidFill>
          <a:ln w="12700">
            <a:noFill/>
          </a:ln>
          <a:effectLst>
            <a:outerShdw blurRad="101600" dist="25400" dir="8400000" sx="106000" sy="106000" algn="t" rotWithShape="0">
              <a:prstClr val="black">
                <a:alpha val="40000"/>
              </a:prstClr>
            </a:outerShdw>
          </a:effectLst>
          <a:scene3d>
            <a:camera prst="orthographicFront"/>
            <a:lightRig rig="threePt" dir="t"/>
          </a:scene3d>
          <a:sp3d>
            <a:bevelT w="114300"/>
          </a:sp3d>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solidFill>
                  <a:schemeClr val="tx1"/>
                </a:solidFill>
              </a:rPr>
              <a:t>Change of the Meta-Task State</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The DEFT Prototype</a:t>
            </a:r>
          </a:p>
        </p:txBody>
      </p:sp>
      <p:sp>
        <p:nvSpPr>
          <p:cNvPr id="3075" name="Rectangle 3"/>
          <p:cNvSpPr>
            <a:spLocks noGrp="1" noChangeArrowheads="1"/>
          </p:cNvSpPr>
          <p:nvPr>
            <p:ph type="body" idx="1"/>
          </p:nvPr>
        </p:nvSpPr>
        <p:spPr>
          <a:xfrm>
            <a:off x="533400" y="762000"/>
            <a:ext cx="8229600" cy="1371600"/>
          </a:xfrm>
        </p:spPr>
        <p:txBody>
          <a:bodyPr/>
          <a:lstStyle/>
          <a:p>
            <a:pPr>
              <a:spcBef>
                <a:spcPts val="0"/>
              </a:spcBef>
              <a:spcAft>
                <a:spcPts val="300"/>
              </a:spcAft>
              <a:defRPr/>
            </a:pPr>
            <a:r>
              <a:rPr lang="en-US" sz="1800" dirty="0" smtClean="0"/>
              <a:t>Capability to support workflows described by DAG of </a:t>
            </a:r>
            <a:r>
              <a:rPr lang="en-US" sz="1800" b="1" dirty="0" smtClean="0"/>
              <a:t>any complexity</a:t>
            </a:r>
            <a:r>
              <a:rPr lang="en-US" sz="1800" dirty="0" smtClean="0"/>
              <a:t>, not just “chains” and “bags”</a:t>
            </a:r>
          </a:p>
          <a:p>
            <a:pPr>
              <a:spcBef>
                <a:spcPts val="0"/>
              </a:spcBef>
              <a:spcAft>
                <a:spcPts val="300"/>
              </a:spcAft>
              <a:defRPr/>
            </a:pPr>
            <a:r>
              <a:rPr lang="en-US" sz="1800" dirty="0" smtClean="0"/>
              <a:t>Straightforward </a:t>
            </a:r>
            <a:r>
              <a:rPr lang="en-US" sz="1800" b="1" dirty="0" smtClean="0"/>
              <a:t>template capability, cloning and copying of tasks</a:t>
            </a:r>
          </a:p>
          <a:p>
            <a:pPr>
              <a:spcBef>
                <a:spcPts val="0"/>
              </a:spcBef>
              <a:spcAft>
                <a:spcPts val="300"/>
              </a:spcAft>
              <a:defRPr/>
            </a:pPr>
            <a:r>
              <a:rPr lang="en-US" sz="1800" dirty="0" smtClean="0"/>
              <a:t>Implementation of rules for </a:t>
            </a:r>
            <a:r>
              <a:rPr lang="en-US" sz="1800" b="1" dirty="0" smtClean="0"/>
              <a:t>state transition </a:t>
            </a:r>
            <a:r>
              <a:rPr lang="en-US" sz="1800" dirty="0" smtClean="0"/>
              <a:t>of tasks</a:t>
            </a:r>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17</a:t>
            </a:fld>
            <a:endParaRPr lang="en-US" dirty="0" smtClean="0"/>
          </a:p>
        </p:txBody>
      </p:sp>
      <p:pic>
        <p:nvPicPr>
          <p:cNvPr id="1026" name="Picture 2"/>
          <p:cNvPicPr>
            <a:picLocks noChangeAspect="1" noChangeArrowheads="1"/>
          </p:cNvPicPr>
          <p:nvPr/>
        </p:nvPicPr>
        <p:blipFill>
          <a:blip r:embed="rId2"/>
          <a:srcRect l="1389" t="5926" r="6946" b="3951"/>
          <a:stretch>
            <a:fillRect/>
          </a:stretch>
        </p:blipFill>
        <p:spPr bwMode="auto">
          <a:xfrm>
            <a:off x="1143000" y="2057400"/>
            <a:ext cx="6636502" cy="458915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Near-term Plans (0-3 months)</a:t>
            </a:r>
          </a:p>
        </p:txBody>
      </p:sp>
      <p:sp>
        <p:nvSpPr>
          <p:cNvPr id="3075" name="Rectangle 3"/>
          <p:cNvSpPr>
            <a:spLocks noGrp="1" noChangeArrowheads="1"/>
          </p:cNvSpPr>
          <p:nvPr>
            <p:ph type="body" idx="1"/>
          </p:nvPr>
        </p:nvSpPr>
        <p:spPr>
          <a:xfrm>
            <a:off x="533400" y="838200"/>
            <a:ext cx="8153400" cy="5715000"/>
          </a:xfrm>
        </p:spPr>
        <p:txBody>
          <a:bodyPr/>
          <a:lstStyle/>
          <a:p>
            <a:pPr marL="0" indent="0">
              <a:spcBef>
                <a:spcPts val="0"/>
              </a:spcBef>
              <a:spcAft>
                <a:spcPts val="300"/>
              </a:spcAft>
              <a:buFontTx/>
              <a:buNone/>
              <a:defRPr/>
            </a:pPr>
            <a:r>
              <a:rPr lang="en-US" sz="1600" b="1" dirty="0" smtClean="0"/>
              <a:t>Initial stages of DEFT/JEDI Integration</a:t>
            </a:r>
          </a:p>
          <a:p>
            <a:pPr>
              <a:spcBef>
                <a:spcPts val="0"/>
              </a:spcBef>
              <a:spcAft>
                <a:spcPts val="600"/>
              </a:spcAft>
              <a:defRPr/>
            </a:pPr>
            <a:r>
              <a:rPr lang="en-US" sz="1600" dirty="0" smtClean="0"/>
              <a:t>In a parallel development, not covered in this presentation (credits: </a:t>
            </a:r>
            <a:r>
              <a:rPr lang="en-US" sz="1600" dirty="0" err="1" smtClean="0"/>
              <a:t>T.Maeno</a:t>
            </a:r>
            <a:r>
              <a:rPr lang="en-US" sz="1600" dirty="0" smtClean="0"/>
              <a:t>, </a:t>
            </a:r>
            <a:r>
              <a:rPr lang="en-US" sz="1600" dirty="0" err="1" smtClean="0"/>
              <a:t>D.Golubkov</a:t>
            </a:r>
            <a:r>
              <a:rPr lang="en-US" sz="1600" dirty="0" smtClean="0"/>
              <a:t> et al) an interface was developed between the “old” task definition interface and the new JEDI modules. This part of the project has been given the codename </a:t>
            </a:r>
            <a:r>
              <a:rPr lang="en-US" sz="1600" b="1" dirty="0" smtClean="0"/>
              <a:t>“JEDI-alpha”.</a:t>
            </a:r>
          </a:p>
          <a:p>
            <a:pPr>
              <a:spcBef>
                <a:spcPts val="0"/>
              </a:spcBef>
              <a:spcAft>
                <a:spcPts val="600"/>
              </a:spcAft>
              <a:defRPr/>
            </a:pPr>
            <a:r>
              <a:rPr lang="en-US" sz="1600" dirty="0" smtClean="0"/>
              <a:t>With </a:t>
            </a:r>
            <a:r>
              <a:rPr lang="en-US" sz="1600" b="1" dirty="0" smtClean="0"/>
              <a:t>JEDI-alpha</a:t>
            </a:r>
            <a:r>
              <a:rPr lang="en-US" sz="1600" dirty="0" smtClean="0"/>
              <a:t> operational and providing valuable testing platform for JEDI, the next step is to inject tasks from DEFT into JEDI and thus create an instance of ProdSys2.</a:t>
            </a:r>
          </a:p>
          <a:p>
            <a:pPr>
              <a:spcBef>
                <a:spcPts val="0"/>
              </a:spcBef>
              <a:spcAft>
                <a:spcPts val="600"/>
              </a:spcAft>
              <a:defRPr/>
            </a:pPr>
            <a:r>
              <a:rPr lang="en-US" sz="1600" dirty="0" smtClean="0"/>
              <a:t>Test of functionality while emulating various operational and failure conditions</a:t>
            </a:r>
          </a:p>
          <a:p>
            <a:pPr>
              <a:spcBef>
                <a:spcPts val="0"/>
              </a:spcBef>
              <a:spcAft>
                <a:spcPts val="600"/>
              </a:spcAft>
              <a:defRPr/>
            </a:pPr>
            <a:r>
              <a:rPr lang="en-US" sz="1600" dirty="0" smtClean="0"/>
              <a:t>Basic “vanilla” use cases as the starting point.</a:t>
            </a:r>
          </a:p>
          <a:p>
            <a:pPr marL="0" indent="0">
              <a:spcBef>
                <a:spcPts val="0"/>
              </a:spcBef>
              <a:spcAft>
                <a:spcPts val="300"/>
              </a:spcAft>
              <a:buFontTx/>
              <a:buNone/>
              <a:defRPr/>
            </a:pPr>
            <a:r>
              <a:rPr lang="en-US" sz="1600" b="1" dirty="0" smtClean="0"/>
              <a:t>Data Management Integration</a:t>
            </a:r>
          </a:p>
          <a:p>
            <a:pPr>
              <a:spcBef>
                <a:spcPts val="0"/>
              </a:spcBef>
              <a:spcAft>
                <a:spcPts val="600"/>
              </a:spcAft>
              <a:defRPr/>
            </a:pPr>
            <a:r>
              <a:rPr lang="en-US" sz="1600" dirty="0" smtClean="0"/>
              <a:t>Handling transient datasets needs to be addressed</a:t>
            </a:r>
          </a:p>
          <a:p>
            <a:pPr>
              <a:spcBef>
                <a:spcPts val="0"/>
              </a:spcBef>
              <a:spcAft>
                <a:spcPts val="600"/>
              </a:spcAft>
              <a:defRPr/>
            </a:pPr>
            <a:r>
              <a:rPr lang="en-US" sz="1600" dirty="0" smtClean="0"/>
              <a:t>Some of the basic functionality such as dataset naming module is yet to be implemented (will follow shortly)</a:t>
            </a:r>
          </a:p>
          <a:p>
            <a:pPr>
              <a:spcBef>
                <a:spcPts val="0"/>
              </a:spcBef>
              <a:spcAft>
                <a:spcPts val="600"/>
              </a:spcAft>
              <a:buNone/>
              <a:defRPr/>
            </a:pPr>
            <a:r>
              <a:rPr lang="en-US" sz="1600" b="1" dirty="0" smtClean="0"/>
              <a:t>Initial design of the graphic user interface</a:t>
            </a:r>
          </a:p>
          <a:p>
            <a:pPr>
              <a:spcBef>
                <a:spcPts val="0"/>
              </a:spcBef>
              <a:spcAft>
                <a:spcPts val="600"/>
              </a:spcAft>
              <a:defRPr/>
            </a:pPr>
            <a:r>
              <a:rPr lang="en-US" sz="1600" dirty="0" smtClean="0"/>
              <a:t>The user interface is an important feature of the overall system and must be properly implemented</a:t>
            </a:r>
          </a:p>
          <a:p>
            <a:pPr>
              <a:spcBef>
                <a:spcPts val="0"/>
              </a:spcBef>
              <a:spcAft>
                <a:spcPts val="600"/>
              </a:spcAft>
              <a:defRPr/>
            </a:pPr>
            <a:r>
              <a:rPr lang="en-US" sz="1600" dirty="0" smtClean="0"/>
              <a:t>Need to evaluate existing packages for graph and other data manipulation</a:t>
            </a:r>
          </a:p>
          <a:p>
            <a:pPr>
              <a:spcBef>
                <a:spcPts val="0"/>
              </a:spcBef>
              <a:spcAft>
                <a:spcPts val="600"/>
              </a:spcAft>
              <a:buNone/>
              <a:defRPr/>
            </a:pPr>
            <a:endParaRPr lang="en-US" sz="1600" dirty="0" smtClean="0"/>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18</a:t>
            </a:fld>
            <a:endParaRPr lang="en-US"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Medium-term Plans (3-6 months)</a:t>
            </a:r>
          </a:p>
        </p:txBody>
      </p:sp>
      <p:sp>
        <p:nvSpPr>
          <p:cNvPr id="3075" name="Rectangle 3"/>
          <p:cNvSpPr>
            <a:spLocks noGrp="1" noChangeArrowheads="1"/>
          </p:cNvSpPr>
          <p:nvPr>
            <p:ph type="body" idx="1"/>
          </p:nvPr>
        </p:nvSpPr>
        <p:spPr>
          <a:xfrm>
            <a:off x="533400" y="838200"/>
            <a:ext cx="8153400" cy="5715000"/>
          </a:xfrm>
        </p:spPr>
        <p:txBody>
          <a:bodyPr/>
          <a:lstStyle/>
          <a:p>
            <a:pPr marL="0" indent="0">
              <a:spcBef>
                <a:spcPts val="0"/>
              </a:spcBef>
              <a:spcAft>
                <a:spcPts val="300"/>
              </a:spcAft>
              <a:buFontTx/>
              <a:buNone/>
              <a:defRPr/>
            </a:pPr>
            <a:r>
              <a:rPr lang="en-US" sz="1600" b="1" dirty="0" smtClean="0"/>
              <a:t>DEFT/JEDI Integration: covering more use cases</a:t>
            </a:r>
          </a:p>
          <a:p>
            <a:pPr>
              <a:spcBef>
                <a:spcPts val="0"/>
              </a:spcBef>
              <a:spcAft>
                <a:spcPts val="600"/>
              </a:spcAft>
              <a:defRPr/>
            </a:pPr>
            <a:r>
              <a:rPr lang="en-US" sz="1600" dirty="0" smtClean="0"/>
              <a:t>Will follow the list of use cases beyond the basic one, and implement necessary logic for handling these (incremental task execution, lost files etc)</a:t>
            </a:r>
          </a:p>
          <a:p>
            <a:pPr>
              <a:spcBef>
                <a:spcPts val="0"/>
              </a:spcBef>
              <a:spcAft>
                <a:spcPts val="600"/>
              </a:spcAft>
              <a:defRPr/>
            </a:pPr>
            <a:r>
              <a:rPr lang="en-US" sz="1600" dirty="0" smtClean="0"/>
              <a:t>Further iteration of the database schemas as necessary</a:t>
            </a:r>
          </a:p>
          <a:p>
            <a:pPr marL="0" indent="0">
              <a:spcBef>
                <a:spcPts val="0"/>
              </a:spcBef>
              <a:spcAft>
                <a:spcPts val="300"/>
              </a:spcAft>
              <a:buFontTx/>
              <a:buNone/>
              <a:defRPr/>
            </a:pPr>
            <a:r>
              <a:rPr lang="en-US" sz="1600" b="1" dirty="0" smtClean="0"/>
              <a:t>User Interface prototype</a:t>
            </a:r>
          </a:p>
          <a:p>
            <a:pPr>
              <a:spcBef>
                <a:spcPts val="0"/>
              </a:spcBef>
              <a:spcAft>
                <a:spcPts val="600"/>
              </a:spcAft>
              <a:defRPr/>
            </a:pPr>
            <a:r>
              <a:rPr lang="en-US" sz="1600" dirty="0" smtClean="0"/>
              <a:t>Will have the initial working prototype of the  DEFT UI.</a:t>
            </a:r>
          </a:p>
          <a:p>
            <a:pPr marL="0" indent="0">
              <a:spcBef>
                <a:spcPts val="0"/>
              </a:spcBef>
              <a:spcAft>
                <a:spcPts val="300"/>
              </a:spcAft>
              <a:buFontTx/>
              <a:buNone/>
              <a:defRPr/>
            </a:pPr>
            <a:r>
              <a:rPr lang="en-US" sz="1600" b="1" dirty="0" smtClean="0"/>
              <a:t>Finalizing DEFT/JEDI integration</a:t>
            </a:r>
          </a:p>
          <a:p>
            <a:pPr>
              <a:spcBef>
                <a:spcPts val="0"/>
              </a:spcBef>
              <a:spcAft>
                <a:spcPts val="600"/>
              </a:spcAft>
              <a:defRPr/>
            </a:pPr>
            <a:r>
              <a:rPr lang="en-US" sz="1600" dirty="0" smtClean="0"/>
              <a:t>To test the complete DEFT/JEDI functionality throughout the lifecycle of a Meta-Task</a:t>
            </a:r>
          </a:p>
          <a:p>
            <a:pPr marL="0" indent="0">
              <a:spcBef>
                <a:spcPts val="0"/>
              </a:spcBef>
              <a:spcAft>
                <a:spcPts val="300"/>
              </a:spcAft>
              <a:buFontTx/>
              <a:buNone/>
              <a:defRPr/>
            </a:pPr>
            <a:r>
              <a:rPr lang="en-US" sz="1600" b="1" dirty="0" smtClean="0"/>
              <a:t>Developing use cases for ProdSys2 application to analysis workflow</a:t>
            </a:r>
          </a:p>
          <a:p>
            <a:pPr>
              <a:spcBef>
                <a:spcPts val="0"/>
              </a:spcBef>
              <a:spcAft>
                <a:spcPts val="600"/>
              </a:spcAft>
              <a:defRPr/>
            </a:pPr>
            <a:r>
              <a:rPr lang="en-US" sz="1600" dirty="0" smtClean="0"/>
              <a:t>This hasn’t been done yet, remains an important objective.</a:t>
            </a:r>
          </a:p>
          <a:p>
            <a:pPr>
              <a:spcBef>
                <a:spcPts val="0"/>
              </a:spcBef>
              <a:spcAft>
                <a:spcPts val="600"/>
              </a:spcAft>
              <a:buNone/>
              <a:defRPr/>
            </a:pPr>
            <a:endParaRPr lang="en-US" sz="1600" dirty="0" smtClean="0"/>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19</a:t>
            </a:fld>
            <a:endParaRPr lang="en-US"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About this presentation</a:t>
            </a:r>
          </a:p>
        </p:txBody>
      </p:sp>
      <p:sp>
        <p:nvSpPr>
          <p:cNvPr id="3075" name="Rectangle 3"/>
          <p:cNvSpPr>
            <a:spLocks noGrp="1" noChangeArrowheads="1"/>
          </p:cNvSpPr>
          <p:nvPr>
            <p:ph type="body" idx="1"/>
          </p:nvPr>
        </p:nvSpPr>
        <p:spPr>
          <a:xfrm>
            <a:off x="609600" y="838200"/>
            <a:ext cx="8153400" cy="5638800"/>
          </a:xfrm>
        </p:spPr>
        <p:txBody>
          <a:bodyPr/>
          <a:lstStyle/>
          <a:p>
            <a:pPr marL="182880" indent="-182880" eaLnBrk="1" hangingPunct="1">
              <a:spcBef>
                <a:spcPts val="0"/>
              </a:spcBef>
              <a:spcAft>
                <a:spcPts val="600"/>
              </a:spcAft>
            </a:pPr>
            <a:r>
              <a:rPr lang="en-US" sz="1800" dirty="0" smtClean="0"/>
              <a:t>General plans for the ATLAS Production System evolution and upgrade (ProdSys2) have been worked out about a year ago. Design of its components (DEFT+JEDI) took place in late 2012 – early 2013.</a:t>
            </a:r>
          </a:p>
          <a:p>
            <a:pPr marL="182880" indent="-182880" eaLnBrk="1" hangingPunct="1">
              <a:spcBef>
                <a:spcPts val="0"/>
              </a:spcBef>
              <a:spcAft>
                <a:spcPts val="600"/>
              </a:spcAft>
            </a:pPr>
            <a:r>
              <a:rPr lang="en-US" sz="1800" dirty="0" smtClean="0"/>
              <a:t>”JEDI” will be covered in a separate presentation. The focus of this talk is DEFT, its current status and plans for further development.</a:t>
            </a:r>
          </a:p>
          <a:p>
            <a:pPr marL="182880" indent="-182880" eaLnBrk="1" hangingPunct="1">
              <a:spcBef>
                <a:spcPts val="0"/>
              </a:spcBef>
              <a:spcAft>
                <a:spcPts val="600"/>
              </a:spcAft>
            </a:pPr>
            <a:r>
              <a:rPr lang="en-US" sz="1800" dirty="0" smtClean="0"/>
              <a:t>Initial DEFT prototype was ready before the S&amp;C week in March, progress made since then.  The crucial DEFT functionality has been tested.</a:t>
            </a:r>
            <a:endParaRPr lang="en-US" sz="1400" dirty="0" smtClean="0"/>
          </a:p>
          <a:p>
            <a:pPr marL="182880" indent="-182880" eaLnBrk="1" hangingPunct="1">
              <a:spcBef>
                <a:spcPts val="0"/>
              </a:spcBef>
              <a:spcAft>
                <a:spcPts val="600"/>
              </a:spcAft>
            </a:pPr>
            <a:r>
              <a:rPr lang="en-US" sz="1800" dirty="0" smtClean="0"/>
              <a:t>Important but a subject of a separate presentation:</a:t>
            </a:r>
          </a:p>
          <a:p>
            <a:pPr marL="582930" lvl="1" indent="-182880" eaLnBrk="1" hangingPunct="1">
              <a:spcBef>
                <a:spcPts val="0"/>
              </a:spcBef>
              <a:spcAft>
                <a:spcPts val="600"/>
              </a:spcAft>
            </a:pPr>
            <a:r>
              <a:rPr lang="en-US" sz="1400" dirty="0" smtClean="0"/>
              <a:t>A test version of JEDI (codename JEDI-</a:t>
            </a:r>
            <a:r>
              <a:rPr lang="en-US" sz="1400" dirty="0" smtClean="0">
                <a:sym typeface="Symbol"/>
              </a:rPr>
              <a:t>) has been tested with appropriate interfaces built to the existing Production System database. </a:t>
            </a:r>
            <a:endParaRPr lang="en-US" sz="1400" dirty="0" smtClean="0"/>
          </a:p>
          <a:p>
            <a:pPr marL="182880" indent="-182880" eaLnBrk="1" hangingPunct="1">
              <a:spcBef>
                <a:spcPts val="0"/>
              </a:spcBef>
              <a:spcAft>
                <a:spcPts val="600"/>
              </a:spcAft>
            </a:pPr>
            <a:r>
              <a:rPr lang="en-US" sz="1800" dirty="0" smtClean="0"/>
              <a:t>Substantial effort has been invested in documenting this project</a:t>
            </a:r>
          </a:p>
          <a:p>
            <a:pPr marL="582930" lvl="1" indent="-182880" eaLnBrk="1" hangingPunct="1">
              <a:spcBef>
                <a:spcPts val="0"/>
              </a:spcBef>
              <a:spcAft>
                <a:spcPts val="600"/>
              </a:spcAft>
            </a:pPr>
            <a:r>
              <a:rPr lang="en-US" sz="1400" dirty="0" smtClean="0">
                <a:hlinkClick r:id="rId2"/>
              </a:rPr>
              <a:t>https://twiki.cern.ch/twiki/bin/viewauth/Atlas/ProdSys</a:t>
            </a:r>
            <a:r>
              <a:rPr lang="en-US" sz="1400" dirty="0" smtClean="0"/>
              <a:t> (and its many links!)</a:t>
            </a:r>
          </a:p>
          <a:p>
            <a:pPr marL="582930" lvl="1" indent="-182880" eaLnBrk="1" hangingPunct="1">
              <a:spcBef>
                <a:spcPts val="0"/>
              </a:spcBef>
              <a:spcAft>
                <a:spcPts val="600"/>
              </a:spcAft>
            </a:pPr>
            <a:r>
              <a:rPr lang="en-US" sz="1400" dirty="0" smtClean="0">
                <a:hlinkClick r:id="rId3"/>
              </a:rPr>
              <a:t>https://twiki.cern.ch/twiki/bin/viewauth/Atlas/PandaJEDI</a:t>
            </a:r>
            <a:endParaRPr lang="en-US" sz="1400" dirty="0" smtClean="0"/>
          </a:p>
          <a:p>
            <a:pPr marL="582930" lvl="1" indent="-182880" eaLnBrk="1" hangingPunct="1">
              <a:spcBef>
                <a:spcPts val="0"/>
              </a:spcBef>
              <a:spcAft>
                <a:spcPts val="600"/>
              </a:spcAft>
            </a:pPr>
            <a:r>
              <a:rPr lang="en-US" sz="1400" dirty="0" smtClean="0">
                <a:hlinkClick r:id="rId4"/>
              </a:rPr>
              <a:t>http://prodsys.blogspot.com</a:t>
            </a:r>
            <a:endParaRPr lang="en-US" sz="1400" dirty="0" smtClean="0"/>
          </a:p>
          <a:p>
            <a:pPr marL="582930" lvl="1" indent="-182880" eaLnBrk="1" hangingPunct="1">
              <a:spcBef>
                <a:spcPts val="0"/>
              </a:spcBef>
              <a:spcAft>
                <a:spcPts val="1200"/>
              </a:spcAft>
            </a:pPr>
            <a:r>
              <a:rPr lang="en-US" sz="1400" dirty="0" smtClean="0"/>
              <a:t>Also, ATLAS S&amp;C Workshop: </a:t>
            </a:r>
            <a:r>
              <a:rPr lang="en-US" sz="1400" dirty="0" smtClean="0">
                <a:hlinkClick r:id="rId5"/>
              </a:rPr>
              <a:t>https://indico.cern.ch/conferenceDisplay.py?confId=210656</a:t>
            </a:r>
            <a:endParaRPr lang="en-US" sz="1800" dirty="0" smtClean="0"/>
          </a:p>
          <a:p>
            <a:pPr marL="182880" indent="-182880" eaLnBrk="1" hangingPunct="1">
              <a:spcBef>
                <a:spcPts val="0"/>
              </a:spcBef>
              <a:spcAft>
                <a:spcPts val="600"/>
              </a:spcAft>
            </a:pPr>
            <a:r>
              <a:rPr lang="en-US" sz="1800" dirty="0" smtClean="0"/>
              <a:t>Important: The ProdSys2 Technical Design Report (</a:t>
            </a:r>
            <a:r>
              <a:rPr lang="en-US" sz="1800" b="1" dirty="0" smtClean="0"/>
              <a:t>TDR</a:t>
            </a:r>
            <a:r>
              <a:rPr lang="en-US" sz="1800" dirty="0" smtClean="0"/>
              <a:t>) has been created, and will be presented in this meeting – see that document for more detail.</a:t>
            </a:r>
          </a:p>
        </p:txBody>
      </p:sp>
      <p:sp>
        <p:nvSpPr>
          <p:cNvPr id="3076" name="Slide Number Placeholder 3"/>
          <p:cNvSpPr>
            <a:spLocks noGrp="1"/>
          </p:cNvSpPr>
          <p:nvPr>
            <p:ph type="sldNum" sz="quarter" idx="12"/>
          </p:nvPr>
        </p:nvSpPr>
        <p:spPr>
          <a:noFill/>
        </p:spPr>
        <p:txBody>
          <a:bodyPr/>
          <a:lstStyle/>
          <a:p>
            <a:fld id="{669ACA5E-EB25-46CD-A8AF-54196B267F32}" type="slidenum">
              <a:rPr lang="en-US" smtClean="0"/>
              <a:pPr/>
              <a:t>2</a:t>
            </a:fld>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Long-term Plans (6-12 months)</a:t>
            </a:r>
          </a:p>
        </p:txBody>
      </p:sp>
      <p:sp>
        <p:nvSpPr>
          <p:cNvPr id="3075" name="Rectangle 3"/>
          <p:cNvSpPr>
            <a:spLocks noGrp="1" noChangeArrowheads="1"/>
          </p:cNvSpPr>
          <p:nvPr>
            <p:ph type="body" idx="1"/>
          </p:nvPr>
        </p:nvSpPr>
        <p:spPr>
          <a:xfrm>
            <a:off x="533400" y="838200"/>
            <a:ext cx="8153400" cy="5715000"/>
          </a:xfrm>
        </p:spPr>
        <p:txBody>
          <a:bodyPr/>
          <a:lstStyle/>
          <a:p>
            <a:pPr marL="0" indent="0">
              <a:spcBef>
                <a:spcPts val="0"/>
              </a:spcBef>
              <a:spcAft>
                <a:spcPts val="300"/>
              </a:spcAft>
              <a:buFontTx/>
              <a:buNone/>
              <a:defRPr/>
            </a:pPr>
            <a:r>
              <a:rPr lang="en-US" sz="1600" b="1" dirty="0" smtClean="0"/>
              <a:t>End of 2013</a:t>
            </a:r>
          </a:p>
          <a:p>
            <a:pPr>
              <a:spcBef>
                <a:spcPts val="0"/>
              </a:spcBef>
              <a:spcAft>
                <a:spcPts val="600"/>
              </a:spcAft>
              <a:defRPr/>
            </a:pPr>
            <a:r>
              <a:rPr lang="en-US" sz="1600" dirty="0" smtClean="0"/>
              <a:t>ProdSys32 in pre-production (a limited number of production Meta-Tasks executed under close supervision and QA)</a:t>
            </a:r>
          </a:p>
          <a:p>
            <a:pPr>
              <a:spcBef>
                <a:spcPts val="0"/>
              </a:spcBef>
              <a:spcAft>
                <a:spcPts val="600"/>
              </a:spcAft>
              <a:defRPr/>
            </a:pPr>
            <a:r>
              <a:rPr lang="en-US" sz="1600" dirty="0" smtClean="0"/>
              <a:t>Functioning UI</a:t>
            </a:r>
          </a:p>
          <a:p>
            <a:pPr marL="0" indent="0">
              <a:spcBef>
                <a:spcPts val="0"/>
              </a:spcBef>
              <a:spcAft>
                <a:spcPts val="300"/>
              </a:spcAft>
              <a:buFontTx/>
              <a:buNone/>
              <a:defRPr/>
            </a:pPr>
            <a:r>
              <a:rPr lang="en-US" sz="1600" b="1" dirty="0" smtClean="0"/>
              <a:t>Early 2014 – rollout! </a:t>
            </a:r>
          </a:p>
          <a:p>
            <a:pPr>
              <a:spcBef>
                <a:spcPts val="0"/>
              </a:spcBef>
              <a:spcAft>
                <a:spcPts val="600"/>
              </a:spcAft>
              <a:defRPr/>
            </a:pPr>
            <a:r>
              <a:rPr lang="en-US" sz="1600" dirty="0" smtClean="0"/>
              <a:t>Introduction of ProdSys2 into the ATLAS production cycle</a:t>
            </a:r>
            <a:endParaRPr lang="en-US" sz="1600" b="1" dirty="0" smtClean="0"/>
          </a:p>
          <a:p>
            <a:pPr marL="0" indent="0">
              <a:spcBef>
                <a:spcPts val="0"/>
              </a:spcBef>
              <a:spcAft>
                <a:spcPts val="300"/>
              </a:spcAft>
              <a:buFontTx/>
              <a:buNone/>
              <a:defRPr/>
            </a:pPr>
            <a:r>
              <a:rPr lang="en-US" sz="1600" b="1" dirty="0" smtClean="0"/>
              <a:t>Mid-2014 – UI and Monitoring Integration</a:t>
            </a:r>
          </a:p>
          <a:p>
            <a:pPr>
              <a:spcBef>
                <a:spcPts val="0"/>
              </a:spcBef>
              <a:spcAft>
                <a:spcPts val="600"/>
              </a:spcAft>
              <a:defRPr/>
            </a:pPr>
            <a:r>
              <a:rPr lang="en-US" sz="1600" dirty="0" smtClean="0"/>
              <a:t>The objective is to provide capable monitoring and management tools to the groups production managers and operations staff. This implies a level of integration of the DEFT UI and various monitoring components in ATLAS.</a:t>
            </a:r>
          </a:p>
          <a:p>
            <a:pPr>
              <a:spcBef>
                <a:spcPts val="0"/>
              </a:spcBef>
              <a:spcAft>
                <a:spcPts val="600"/>
              </a:spcAft>
              <a:defRPr/>
            </a:pPr>
            <a:r>
              <a:rPr lang="en-US" sz="1600" dirty="0" smtClean="0"/>
              <a:t>While not the core part of the project, this component will play a major role in its success.</a:t>
            </a:r>
          </a:p>
          <a:p>
            <a:pPr marL="0" indent="0">
              <a:spcBef>
                <a:spcPts val="0"/>
              </a:spcBef>
              <a:spcAft>
                <a:spcPts val="300"/>
              </a:spcAft>
              <a:buFontTx/>
              <a:buNone/>
              <a:defRPr/>
            </a:pPr>
            <a:r>
              <a:rPr lang="en-US" sz="1600" b="1" dirty="0" smtClean="0"/>
              <a:t>Late 2014 – </a:t>
            </a:r>
            <a:r>
              <a:rPr lang="en-US" sz="1600" b="1" smtClean="0"/>
              <a:t>analysis workflow</a:t>
            </a:r>
            <a:endParaRPr lang="en-US" sz="1600" b="1" dirty="0" smtClean="0"/>
          </a:p>
          <a:p>
            <a:pPr>
              <a:spcBef>
                <a:spcPts val="0"/>
              </a:spcBef>
              <a:spcAft>
                <a:spcPts val="600"/>
              </a:spcAft>
              <a:defRPr/>
            </a:pPr>
            <a:r>
              <a:rPr lang="en-US" sz="1600" dirty="0" smtClean="0"/>
              <a:t>Using ProdSys2 to handle the analysis workflow.</a:t>
            </a:r>
            <a:endParaRPr lang="en-US" sz="1600" b="1" dirty="0" smtClean="0"/>
          </a:p>
          <a:p>
            <a:pPr>
              <a:spcBef>
                <a:spcPts val="0"/>
              </a:spcBef>
              <a:spcAft>
                <a:spcPts val="600"/>
              </a:spcAft>
              <a:buNone/>
              <a:defRPr/>
            </a:pPr>
            <a:endParaRPr lang="en-US" sz="1600" dirty="0" smtClean="0"/>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20</a:t>
            </a:fld>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153400" cy="2133600"/>
          </a:xfrm>
        </p:spPr>
        <p:txBody>
          <a:bodyPr/>
          <a:lstStyle/>
          <a:p>
            <a:pPr eaLnBrk="1" hangingPunct="1"/>
            <a:r>
              <a:rPr lang="en-US" sz="4000" dirty="0" smtClean="0">
                <a:solidFill>
                  <a:schemeClr val="tx1"/>
                </a:solidFill>
              </a:rPr>
              <a:t>Backup slides</a:t>
            </a:r>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21</a:t>
            </a:fld>
            <a:endParaRPr lang="en-US"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Meta-Task: </a:t>
            </a:r>
            <a:r>
              <a:rPr lang="en-US" sz="2400" dirty="0" err="1" smtClean="0">
                <a:solidFill>
                  <a:schemeClr val="tx1"/>
                </a:solidFill>
              </a:rPr>
              <a:t>GraphML</a:t>
            </a:r>
            <a:r>
              <a:rPr lang="en-US" sz="2400" dirty="0" smtClean="0">
                <a:solidFill>
                  <a:schemeClr val="tx1"/>
                </a:solidFill>
              </a:rPr>
              <a:t>, </a:t>
            </a:r>
            <a:r>
              <a:rPr lang="en-US" sz="2400" dirty="0" err="1" smtClean="0">
                <a:solidFill>
                  <a:schemeClr val="tx1"/>
                </a:solidFill>
              </a:rPr>
              <a:t>NetworkX</a:t>
            </a:r>
            <a:r>
              <a:rPr lang="en-US" sz="2400" dirty="0" smtClean="0">
                <a:solidFill>
                  <a:schemeClr val="tx1"/>
                </a:solidFill>
              </a:rPr>
              <a:t> and RDBMS</a:t>
            </a:r>
          </a:p>
        </p:txBody>
      </p:sp>
      <p:sp>
        <p:nvSpPr>
          <p:cNvPr id="3075" name="Rectangle 3"/>
          <p:cNvSpPr>
            <a:spLocks noGrp="1" noChangeArrowheads="1"/>
          </p:cNvSpPr>
          <p:nvPr>
            <p:ph type="body" idx="1"/>
          </p:nvPr>
        </p:nvSpPr>
        <p:spPr>
          <a:xfrm>
            <a:off x="457200" y="838200"/>
            <a:ext cx="8153400" cy="5867400"/>
          </a:xfrm>
        </p:spPr>
        <p:txBody>
          <a:bodyPr/>
          <a:lstStyle/>
          <a:p>
            <a:pPr marL="0" indent="0">
              <a:spcBef>
                <a:spcPts val="0"/>
              </a:spcBef>
              <a:spcAft>
                <a:spcPts val="300"/>
              </a:spcAft>
              <a:buFontTx/>
              <a:buNone/>
              <a:defRPr/>
            </a:pPr>
            <a:r>
              <a:rPr lang="en-US" sz="1400" b="1" dirty="0" smtClean="0"/>
              <a:t>Choice of Schema</a:t>
            </a:r>
          </a:p>
          <a:p>
            <a:pPr>
              <a:spcBef>
                <a:spcPts val="0"/>
              </a:spcBef>
              <a:spcAft>
                <a:spcPts val="600"/>
              </a:spcAft>
              <a:defRPr/>
            </a:pPr>
            <a:r>
              <a:rPr lang="en-US" sz="1400" dirty="0" smtClean="0"/>
              <a:t>There is an obvious advantage in choosing the schema that’s is standardized, enjoys support and has parsers already written to handle its specifics.</a:t>
            </a:r>
          </a:p>
          <a:p>
            <a:pPr>
              <a:spcBef>
                <a:spcPts val="0"/>
              </a:spcBef>
              <a:spcAft>
                <a:spcPts val="600"/>
              </a:spcAft>
              <a:defRPr/>
            </a:pPr>
            <a:r>
              <a:rPr lang="en-US" sz="1400" b="1" dirty="0" smtClean="0"/>
              <a:t>GraphML</a:t>
            </a:r>
            <a:r>
              <a:rPr lang="en-US" sz="1400" dirty="0" smtClean="0"/>
              <a:t> appears to be very simple, human-readable and enjoys parser support in many existing visualization and analysis software products</a:t>
            </a:r>
          </a:p>
          <a:p>
            <a:pPr>
              <a:spcBef>
                <a:spcPts val="0"/>
              </a:spcBef>
              <a:spcAft>
                <a:spcPts val="600"/>
              </a:spcAft>
              <a:defRPr/>
            </a:pPr>
            <a:r>
              <a:rPr lang="en-US" sz="1400" dirty="0" smtClean="0"/>
              <a:t>It allows us to standardize on the workflow description, visualization, editing, documentation and versioning with essentially zero effort.</a:t>
            </a:r>
          </a:p>
          <a:p>
            <a:pPr>
              <a:spcBef>
                <a:spcPts val="0"/>
              </a:spcBef>
              <a:spcAft>
                <a:spcPts val="600"/>
              </a:spcAft>
              <a:defRPr/>
            </a:pPr>
            <a:r>
              <a:rPr lang="en-US" sz="1400" dirty="0" smtClean="0"/>
              <a:t>Capable graphic editors, such as </a:t>
            </a:r>
            <a:r>
              <a:rPr lang="en-US" sz="1400" dirty="0" err="1" smtClean="0"/>
              <a:t>GePhi</a:t>
            </a:r>
            <a:r>
              <a:rPr lang="en-US" sz="1400" dirty="0" smtClean="0"/>
              <a:t>, already exist and can be used immediately to create, visualize and edit Meta-Task templates (see backup slides).</a:t>
            </a:r>
          </a:p>
          <a:p>
            <a:pPr>
              <a:spcBef>
                <a:spcPts val="0"/>
              </a:spcBef>
              <a:spcAft>
                <a:spcPts val="300"/>
              </a:spcAft>
              <a:buFontTx/>
              <a:buNone/>
              <a:defRPr/>
            </a:pPr>
            <a:r>
              <a:rPr lang="en-US" sz="1400" b="1" dirty="0" smtClean="0"/>
              <a:t>NetworkX</a:t>
            </a:r>
          </a:p>
          <a:p>
            <a:pPr>
              <a:spcBef>
                <a:spcPts val="0"/>
              </a:spcBef>
              <a:spcAft>
                <a:spcPts val="600"/>
              </a:spcAft>
              <a:defRPr/>
            </a:pPr>
            <a:r>
              <a:rPr lang="en-US" sz="1400" i="1" dirty="0" smtClean="0"/>
              <a:t>“NetworkX is a Python language software package for the creation, manipulation, and study of the structure, dynamics, and functions of complex networks.”</a:t>
            </a:r>
          </a:p>
          <a:p>
            <a:pPr>
              <a:spcBef>
                <a:spcPts val="0"/>
              </a:spcBef>
              <a:spcAft>
                <a:spcPts val="600"/>
              </a:spcAft>
              <a:defRPr/>
            </a:pPr>
            <a:r>
              <a:rPr lang="en-US" sz="1400" dirty="0" smtClean="0"/>
              <a:t>While its functionality is quite rich, and allows all sorts of graph analysis and exploration, the minimal subset of methods is quite easy to learn and use immediately</a:t>
            </a:r>
          </a:p>
          <a:p>
            <a:pPr>
              <a:spcBef>
                <a:spcPts val="0"/>
              </a:spcBef>
              <a:spcAft>
                <a:spcPts val="600"/>
              </a:spcAft>
              <a:defRPr/>
            </a:pPr>
            <a:r>
              <a:rPr lang="en-US" sz="1400" dirty="0" smtClean="0"/>
              <a:t>Reads GraphML, JSON, and other documents and creates an in-memory model of the graph automatically. Likewise, serializes graphs into a variety of formats, like GraphML, JSON etc</a:t>
            </a:r>
          </a:p>
          <a:p>
            <a:pPr>
              <a:spcBef>
                <a:spcPts val="0"/>
              </a:spcBef>
              <a:spcAft>
                <a:spcPts val="600"/>
              </a:spcAft>
              <a:defRPr/>
            </a:pPr>
            <a:r>
              <a:rPr lang="en-US" sz="1400" dirty="0" smtClean="0"/>
              <a:t>Visualization can be implemented by a few supported Python packages which need to be installed separately, such as </a:t>
            </a:r>
            <a:r>
              <a:rPr lang="en-US" sz="1400" dirty="0" err="1" smtClean="0"/>
              <a:t>matplotlib</a:t>
            </a:r>
            <a:r>
              <a:rPr lang="en-US" sz="1400" dirty="0" smtClean="0"/>
              <a:t> etc.</a:t>
            </a:r>
          </a:p>
          <a:p>
            <a:pPr>
              <a:spcBef>
                <a:spcPts val="0"/>
              </a:spcBef>
              <a:spcAft>
                <a:spcPts val="300"/>
              </a:spcAft>
              <a:buFontTx/>
              <a:buNone/>
              <a:defRPr/>
            </a:pPr>
            <a:r>
              <a:rPr lang="en-US" sz="1400" b="1" dirty="0" smtClean="0"/>
              <a:t>Persistence in RDBMS</a:t>
            </a:r>
          </a:p>
          <a:p>
            <a:pPr>
              <a:spcBef>
                <a:spcPts val="0"/>
              </a:spcBef>
              <a:spcAft>
                <a:spcPts val="600"/>
              </a:spcAft>
              <a:defRPr/>
            </a:pPr>
            <a:r>
              <a:rPr lang="en-US" sz="1400" dirty="0" smtClean="0"/>
              <a:t>Persisting graphs in RDBMS had been addressed before; we revisited existing approached and chose the “Adjacency Table” approach as the most scalable and easy to implement. Two tables are created, one for nodes and another for edges. See </a:t>
            </a:r>
            <a:r>
              <a:rPr lang="en-US" sz="1400" dirty="0" err="1" smtClean="0"/>
              <a:t>Twiki</a:t>
            </a:r>
            <a:r>
              <a:rPr lang="en-US" sz="1400" dirty="0" smtClean="0"/>
              <a:t> for details:</a:t>
            </a:r>
            <a:r>
              <a:rPr lang="en-US" sz="1400" dirty="0" smtClean="0">
                <a:hlinkClick r:id="rId2"/>
              </a:rPr>
              <a:t> https://twiki.cern.ch/twiki/bin/viewauth/Atlas/TaskModel#Graphs_in_RDBMS</a:t>
            </a:r>
            <a:endParaRPr lang="en-US" sz="1400" dirty="0" smtClean="0"/>
          </a:p>
          <a:p>
            <a:pPr>
              <a:spcBef>
                <a:spcPts val="0"/>
              </a:spcBef>
              <a:spcAft>
                <a:spcPts val="600"/>
              </a:spcAft>
              <a:defRPr/>
            </a:pPr>
            <a:endParaRPr lang="en-US" sz="1400" dirty="0" smtClean="0"/>
          </a:p>
          <a:p>
            <a:pPr>
              <a:spcBef>
                <a:spcPts val="0"/>
              </a:spcBef>
              <a:spcAft>
                <a:spcPts val="600"/>
              </a:spcAft>
              <a:defRPr/>
            </a:pPr>
            <a:endParaRPr lang="en-US" sz="1400" dirty="0" smtClean="0"/>
          </a:p>
        </p:txBody>
      </p:sp>
      <p:sp>
        <p:nvSpPr>
          <p:cNvPr id="20484" name="Slide Number Placeholder 3"/>
          <p:cNvSpPr>
            <a:spLocks noGrp="1"/>
          </p:cNvSpPr>
          <p:nvPr>
            <p:ph type="sldNum" sz="quarter" idx="12"/>
          </p:nvPr>
        </p:nvSpPr>
        <p:spPr>
          <a:noFill/>
        </p:spPr>
        <p:txBody>
          <a:bodyPr/>
          <a:lstStyle/>
          <a:p>
            <a:fld id="{8BAEB82F-722A-4CF8-B3FE-4CBBEE9920A0}" type="slidenum">
              <a:rPr lang="en-US" smtClean="0"/>
              <a:pPr/>
              <a:t>22</a:t>
            </a:fld>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 DEFT/JEDI Communication</a:t>
            </a:r>
          </a:p>
        </p:txBody>
      </p:sp>
      <p:sp>
        <p:nvSpPr>
          <p:cNvPr id="3075" name="Rectangle 3"/>
          <p:cNvSpPr>
            <a:spLocks noGrp="1" noChangeArrowheads="1"/>
          </p:cNvSpPr>
          <p:nvPr>
            <p:ph type="body" idx="1"/>
          </p:nvPr>
        </p:nvSpPr>
        <p:spPr>
          <a:xfrm>
            <a:off x="533400" y="914400"/>
            <a:ext cx="8153400" cy="5410200"/>
          </a:xfrm>
        </p:spPr>
        <p:txBody>
          <a:bodyPr/>
          <a:lstStyle/>
          <a:p>
            <a:pPr algn="just">
              <a:spcBef>
                <a:spcPts val="0"/>
              </a:spcBef>
              <a:spcAft>
                <a:spcPts val="600"/>
              </a:spcAft>
              <a:defRPr/>
            </a:pPr>
            <a:r>
              <a:rPr lang="en-US" sz="1800" dirty="0" smtClean="0"/>
              <a:t>A few features of the DEfT/JEDI tandem design: in managing the workflow in DEFT, it’s unnecessary (and in fact undesirable) to implement subprocesses and/or multi-threaded execution such as one in products like PaPy etc. That is because DEFT is NOT a processing engine, or even a resource provisioning engine, as is the case in some Python-based workflow engines. </a:t>
            </a:r>
            <a:r>
              <a:rPr lang="en-US" sz="1800" b="1" dirty="0" smtClean="0"/>
              <a:t>It's a state machine</a:t>
            </a:r>
            <a:r>
              <a:rPr lang="en-US" sz="1800" dirty="0" smtClean="0"/>
              <a:t> that does not necessarily need to work in real time (or even near time). Near-time state transitions and resource provisioning is done in PanDA</a:t>
            </a:r>
          </a:p>
          <a:p>
            <a:pPr algn="just">
              <a:spcBef>
                <a:spcPts val="0"/>
              </a:spcBef>
              <a:spcAft>
                <a:spcPts val="600"/>
              </a:spcAft>
              <a:defRPr/>
            </a:pPr>
            <a:r>
              <a:rPr lang="en-US" sz="1800" dirty="0" smtClean="0"/>
              <a:t>There are a few ways to establish communication between Deft and Jedi, which are not mutually exclusive. For example, there may be </a:t>
            </a:r>
            <a:r>
              <a:rPr lang="en-US" sz="1800" b="1" dirty="0" smtClean="0"/>
              <a:t>callbacks</a:t>
            </a:r>
            <a:r>
              <a:rPr lang="en-US" sz="1800" dirty="0" smtClean="0"/>
              <a:t>, and database token updates, which may in fact co-exist. If a message is missed for some reason, the information can be picked up during a periodic sweep of the database. In summary, DEFT and JEDI will work </a:t>
            </a:r>
            <a:r>
              <a:rPr lang="en-US" sz="1800" b="1" dirty="0" smtClean="0"/>
              <a:t>asynchronously</a:t>
            </a:r>
            <a:r>
              <a:rPr lang="en-US" sz="1800" dirty="0" smtClean="0"/>
              <a:t>.</a:t>
            </a:r>
          </a:p>
          <a:p>
            <a:pPr algn="just">
              <a:spcBef>
                <a:spcPts val="0"/>
              </a:spcBef>
              <a:spcAft>
                <a:spcPts val="600"/>
              </a:spcAft>
              <a:defRPr/>
            </a:pPr>
            <a:r>
              <a:rPr lang="en-US" sz="1800" dirty="0" smtClean="0"/>
              <a:t>Essentially, both components perform a database sweep</a:t>
            </a:r>
          </a:p>
          <a:p>
            <a:pPr algn="just">
              <a:spcBef>
                <a:spcPts val="0"/>
              </a:spcBef>
              <a:spcAft>
                <a:spcPts val="600"/>
              </a:spcAft>
              <a:defRPr/>
            </a:pPr>
            <a:r>
              <a:rPr lang="en-US" sz="1800" dirty="0" smtClean="0"/>
              <a:t>Since there are no in-memory processes keeping track of all Panda tasks and jobs at any given time, this provides us with better scalability going forward, compared to some other workflow management solutions</a:t>
            </a:r>
            <a:endParaRPr lang="en-US" sz="1600" dirty="0" smtClean="0"/>
          </a:p>
        </p:txBody>
      </p:sp>
      <p:sp>
        <p:nvSpPr>
          <p:cNvPr id="9220" name="Slide Number Placeholder 3"/>
          <p:cNvSpPr>
            <a:spLocks noGrp="1"/>
          </p:cNvSpPr>
          <p:nvPr>
            <p:ph type="sldNum" sz="quarter" idx="12"/>
          </p:nvPr>
        </p:nvSpPr>
        <p:spPr>
          <a:noFill/>
        </p:spPr>
        <p:txBody>
          <a:bodyPr/>
          <a:lstStyle/>
          <a:p>
            <a:fld id="{CF7E8FC2-9723-4E3F-82B6-BEF82232EF52}" type="slidenum">
              <a:rPr lang="en-US" smtClean="0"/>
              <a:pPr/>
              <a:t>23</a:t>
            </a:fld>
            <a:endParaRPr lang="en-US"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Backup slides: notes on visualization</a:t>
            </a:r>
          </a:p>
        </p:txBody>
      </p:sp>
      <p:sp>
        <p:nvSpPr>
          <p:cNvPr id="3075" name="Rectangle 3"/>
          <p:cNvSpPr>
            <a:spLocks noGrp="1" noChangeArrowheads="1"/>
          </p:cNvSpPr>
          <p:nvPr>
            <p:ph type="body" idx="1"/>
          </p:nvPr>
        </p:nvSpPr>
        <p:spPr>
          <a:xfrm>
            <a:off x="533400" y="1752600"/>
            <a:ext cx="8153400" cy="4572000"/>
          </a:xfrm>
        </p:spPr>
        <p:txBody>
          <a:bodyPr/>
          <a:lstStyle/>
          <a:p>
            <a:pPr marL="0" indent="0">
              <a:spcBef>
                <a:spcPts val="0"/>
              </a:spcBef>
              <a:spcAft>
                <a:spcPts val="300"/>
              </a:spcAft>
              <a:buFontTx/>
              <a:buNone/>
              <a:defRPr/>
            </a:pPr>
            <a:r>
              <a:rPr lang="en-US" sz="1800" b="1" dirty="0" smtClean="0"/>
              <a:t>Task visualization, editing and monitoring</a:t>
            </a:r>
          </a:p>
          <a:p>
            <a:pPr>
              <a:spcBef>
                <a:spcPts val="0"/>
              </a:spcBef>
              <a:spcAft>
                <a:spcPts val="600"/>
              </a:spcAft>
              <a:defRPr/>
            </a:pPr>
            <a:r>
              <a:rPr lang="en-US" sz="1800" dirty="0" smtClean="0"/>
              <a:t>Basic visualization tools are already available, such as </a:t>
            </a:r>
            <a:r>
              <a:rPr lang="en-US" sz="1800" dirty="0" err="1" smtClean="0"/>
              <a:t>GePhi</a:t>
            </a:r>
            <a:r>
              <a:rPr lang="en-US" sz="1800" dirty="0" smtClean="0"/>
              <a:t> and </a:t>
            </a:r>
            <a:r>
              <a:rPr lang="en-US" sz="1800" dirty="0" err="1" smtClean="0"/>
              <a:t>matplotlib</a:t>
            </a:r>
            <a:r>
              <a:rPr lang="en-US" sz="1800" dirty="0" smtClean="0"/>
              <a:t> add-on to NetworkX (cumbersome installation though). Editing is available in </a:t>
            </a:r>
            <a:r>
              <a:rPr lang="en-US" sz="1800" dirty="0" err="1" smtClean="0"/>
              <a:t>GePhi</a:t>
            </a:r>
            <a:r>
              <a:rPr lang="en-US" sz="1800" dirty="0" smtClean="0"/>
              <a:t> complete with a GUI interface, and of course GraphML files can also be edited using any text editor.</a:t>
            </a:r>
          </a:p>
          <a:p>
            <a:pPr>
              <a:spcBef>
                <a:spcPts val="0"/>
              </a:spcBef>
              <a:spcAft>
                <a:spcPts val="600"/>
              </a:spcAft>
              <a:defRPr/>
            </a:pPr>
            <a:r>
              <a:rPr lang="en-US" sz="1800" dirty="0" smtClean="0"/>
              <a:t>For more polished look and more dynamic and better user experience, we can develop a browser-based frontend utilizing </a:t>
            </a:r>
            <a:r>
              <a:rPr lang="en-US" sz="1800" dirty="0" err="1" smtClean="0"/>
              <a:t>jsPlumb</a:t>
            </a:r>
            <a:r>
              <a:rPr lang="en-US" sz="1800" dirty="0" smtClean="0"/>
              <a:t>, </a:t>
            </a:r>
            <a:r>
              <a:rPr lang="en-US" sz="1800" dirty="0" err="1" smtClean="0"/>
              <a:t>WireIt</a:t>
            </a:r>
            <a:r>
              <a:rPr lang="en-US" sz="1800" dirty="0" smtClean="0"/>
              <a:t>, Raphael etc – but we need to budget manpower for that, since the considerable power of these graphics systems comes with significant complexity of logic and API</a:t>
            </a:r>
          </a:p>
          <a:p>
            <a:pPr>
              <a:spcBef>
                <a:spcPts val="0"/>
              </a:spcBef>
              <a:spcAft>
                <a:spcPts val="600"/>
              </a:spcAft>
              <a:buNone/>
              <a:defRPr/>
            </a:pPr>
            <a:endParaRPr lang="en-US" sz="1800" dirty="0" smtClean="0"/>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24</a:t>
            </a:fld>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Backup slides: examples of workflow visualization and editing in </a:t>
            </a:r>
            <a:r>
              <a:rPr lang="en-US" sz="2400" dirty="0" err="1" smtClean="0">
                <a:solidFill>
                  <a:schemeClr val="tx1"/>
                </a:solidFill>
              </a:rPr>
              <a:t>GePhi</a:t>
            </a:r>
            <a:endParaRPr lang="en-US" sz="2400" dirty="0" smtClean="0">
              <a:solidFill>
                <a:schemeClr val="tx1"/>
              </a:solidFill>
            </a:endParaRPr>
          </a:p>
        </p:txBody>
      </p:sp>
      <p:sp>
        <p:nvSpPr>
          <p:cNvPr id="3075" name="Rectangle 3"/>
          <p:cNvSpPr>
            <a:spLocks noGrp="1" noChangeArrowheads="1"/>
          </p:cNvSpPr>
          <p:nvPr>
            <p:ph type="body" idx="1"/>
          </p:nvPr>
        </p:nvSpPr>
        <p:spPr>
          <a:xfrm>
            <a:off x="533400" y="914400"/>
            <a:ext cx="5486400" cy="304800"/>
          </a:xfrm>
        </p:spPr>
        <p:txBody>
          <a:bodyPr/>
          <a:lstStyle/>
          <a:p>
            <a:pPr marL="0" indent="0">
              <a:spcBef>
                <a:spcPts val="0"/>
              </a:spcBef>
              <a:spcAft>
                <a:spcPts val="300"/>
              </a:spcAft>
              <a:buFontTx/>
              <a:buNone/>
              <a:defRPr/>
            </a:pPr>
            <a:endParaRPr lang="en-US" sz="1400" dirty="0" smtClean="0"/>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25</a:t>
            </a:fld>
            <a:endParaRPr lang="en-US" dirty="0" smtClean="0"/>
          </a:p>
        </p:txBody>
      </p:sp>
      <p:pic>
        <p:nvPicPr>
          <p:cNvPr id="7" name="Picture 6" descr="gephi1.jpg"/>
          <p:cNvPicPr>
            <a:picLocks noChangeAspect="1"/>
          </p:cNvPicPr>
          <p:nvPr/>
        </p:nvPicPr>
        <p:blipFill>
          <a:blip r:embed="rId2"/>
          <a:stretch>
            <a:fillRect/>
          </a:stretch>
        </p:blipFill>
        <p:spPr>
          <a:xfrm>
            <a:off x="381000" y="1066800"/>
            <a:ext cx="8414385" cy="5180648"/>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Backup slides: examples of workflow visualization and editing in </a:t>
            </a:r>
            <a:r>
              <a:rPr lang="en-US" sz="2400" dirty="0" err="1" smtClean="0">
                <a:solidFill>
                  <a:schemeClr val="tx1"/>
                </a:solidFill>
              </a:rPr>
              <a:t>GePhi</a:t>
            </a:r>
            <a:endParaRPr lang="en-US" sz="2400" dirty="0" smtClean="0">
              <a:solidFill>
                <a:schemeClr val="tx1"/>
              </a:solidFill>
            </a:endParaRPr>
          </a:p>
        </p:txBody>
      </p:sp>
      <p:sp>
        <p:nvSpPr>
          <p:cNvPr id="3075" name="Rectangle 3"/>
          <p:cNvSpPr>
            <a:spLocks noGrp="1" noChangeArrowheads="1"/>
          </p:cNvSpPr>
          <p:nvPr>
            <p:ph type="body" idx="1"/>
          </p:nvPr>
        </p:nvSpPr>
        <p:spPr>
          <a:xfrm>
            <a:off x="533400" y="914400"/>
            <a:ext cx="5486400" cy="304800"/>
          </a:xfrm>
        </p:spPr>
        <p:txBody>
          <a:bodyPr/>
          <a:lstStyle/>
          <a:p>
            <a:pPr marL="0" indent="0">
              <a:spcBef>
                <a:spcPts val="0"/>
              </a:spcBef>
              <a:spcAft>
                <a:spcPts val="300"/>
              </a:spcAft>
              <a:buFontTx/>
              <a:buNone/>
              <a:defRPr/>
            </a:pPr>
            <a:endParaRPr lang="en-US" sz="1400" dirty="0" smtClean="0"/>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26</a:t>
            </a:fld>
            <a:endParaRPr lang="en-US" dirty="0" smtClean="0"/>
          </a:p>
        </p:txBody>
      </p:sp>
      <p:pic>
        <p:nvPicPr>
          <p:cNvPr id="6" name="Picture 5" descr="gephi3.jpg"/>
          <p:cNvPicPr>
            <a:picLocks noChangeAspect="1"/>
          </p:cNvPicPr>
          <p:nvPr/>
        </p:nvPicPr>
        <p:blipFill>
          <a:blip r:embed="rId2"/>
          <a:stretch>
            <a:fillRect/>
          </a:stretch>
        </p:blipFill>
        <p:spPr>
          <a:xfrm>
            <a:off x="152400" y="1066800"/>
            <a:ext cx="8774430" cy="5180648"/>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Backup slides: examples of workflow visualization and editing in </a:t>
            </a:r>
            <a:r>
              <a:rPr lang="en-US" sz="2400" dirty="0" err="1" smtClean="0">
                <a:solidFill>
                  <a:schemeClr val="tx1"/>
                </a:solidFill>
              </a:rPr>
              <a:t>GePhi</a:t>
            </a:r>
            <a:endParaRPr lang="en-US" sz="2400" dirty="0" smtClean="0">
              <a:solidFill>
                <a:schemeClr val="tx1"/>
              </a:solidFill>
            </a:endParaRPr>
          </a:p>
        </p:txBody>
      </p:sp>
      <p:sp>
        <p:nvSpPr>
          <p:cNvPr id="3075" name="Rectangle 3"/>
          <p:cNvSpPr>
            <a:spLocks noGrp="1" noChangeArrowheads="1"/>
          </p:cNvSpPr>
          <p:nvPr>
            <p:ph type="body" idx="1"/>
          </p:nvPr>
        </p:nvSpPr>
        <p:spPr>
          <a:xfrm>
            <a:off x="533400" y="914400"/>
            <a:ext cx="5486400" cy="304800"/>
          </a:xfrm>
        </p:spPr>
        <p:txBody>
          <a:bodyPr/>
          <a:lstStyle/>
          <a:p>
            <a:pPr marL="0" indent="0">
              <a:spcBef>
                <a:spcPts val="0"/>
              </a:spcBef>
              <a:spcAft>
                <a:spcPts val="300"/>
              </a:spcAft>
              <a:buFontTx/>
              <a:buNone/>
              <a:defRPr/>
            </a:pPr>
            <a:endParaRPr lang="en-US" sz="1400" dirty="0" smtClean="0"/>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27</a:t>
            </a:fld>
            <a:endParaRPr lang="en-US" dirty="0" smtClean="0"/>
          </a:p>
        </p:txBody>
      </p:sp>
      <p:pic>
        <p:nvPicPr>
          <p:cNvPr id="7" name="Picture 6" descr="gephi2.jpg"/>
          <p:cNvPicPr>
            <a:picLocks noChangeAspect="1"/>
          </p:cNvPicPr>
          <p:nvPr/>
        </p:nvPicPr>
        <p:blipFill>
          <a:blip r:embed="rId2"/>
          <a:stretch>
            <a:fillRect/>
          </a:stretch>
        </p:blipFill>
        <p:spPr>
          <a:xfrm>
            <a:off x="304800" y="990600"/>
            <a:ext cx="8414385" cy="5180648"/>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Backup slides: examples of </a:t>
            </a:r>
            <a:r>
              <a:rPr lang="en-US" sz="2400" dirty="0" err="1" smtClean="0">
                <a:solidFill>
                  <a:schemeClr val="tx1"/>
                </a:solidFill>
              </a:rPr>
              <a:t>Javascript</a:t>
            </a:r>
            <a:r>
              <a:rPr lang="en-US" sz="2400" dirty="0" smtClean="0">
                <a:solidFill>
                  <a:schemeClr val="tx1"/>
                </a:solidFill>
              </a:rPr>
              <a:t> tools to aid in building Meta-Task GUI in DEFT</a:t>
            </a:r>
          </a:p>
        </p:txBody>
      </p:sp>
      <p:sp>
        <p:nvSpPr>
          <p:cNvPr id="3075" name="Rectangle 3"/>
          <p:cNvSpPr>
            <a:spLocks noGrp="1" noChangeArrowheads="1"/>
          </p:cNvSpPr>
          <p:nvPr>
            <p:ph type="body" idx="1"/>
          </p:nvPr>
        </p:nvSpPr>
        <p:spPr>
          <a:xfrm>
            <a:off x="533400" y="914400"/>
            <a:ext cx="5486400" cy="304800"/>
          </a:xfrm>
        </p:spPr>
        <p:txBody>
          <a:bodyPr/>
          <a:lstStyle/>
          <a:p>
            <a:pPr marL="0" indent="0">
              <a:spcBef>
                <a:spcPts val="0"/>
              </a:spcBef>
              <a:spcAft>
                <a:spcPts val="300"/>
              </a:spcAft>
              <a:buFontTx/>
              <a:buNone/>
              <a:defRPr/>
            </a:pPr>
            <a:endParaRPr lang="en-US" sz="1400" dirty="0" smtClean="0"/>
          </a:p>
        </p:txBody>
      </p:sp>
      <p:sp>
        <p:nvSpPr>
          <p:cNvPr id="23556" name="Slide Number Placeholder 3"/>
          <p:cNvSpPr>
            <a:spLocks noGrp="1"/>
          </p:cNvSpPr>
          <p:nvPr>
            <p:ph type="sldNum" sz="quarter" idx="12"/>
          </p:nvPr>
        </p:nvSpPr>
        <p:spPr>
          <a:noFill/>
        </p:spPr>
        <p:txBody>
          <a:bodyPr/>
          <a:lstStyle/>
          <a:p>
            <a:fld id="{48BEB5FB-919B-4A23-B6B0-FE46C5AC00FD}" type="slidenum">
              <a:rPr lang="en-US" smtClean="0"/>
              <a:pPr/>
              <a:t>28</a:t>
            </a:fld>
            <a:endParaRPr lang="en-US" dirty="0" smtClean="0"/>
          </a:p>
        </p:txBody>
      </p:sp>
      <p:pic>
        <p:nvPicPr>
          <p:cNvPr id="2050" name="Picture 2"/>
          <p:cNvPicPr>
            <a:picLocks noChangeAspect="1" noChangeArrowheads="1"/>
          </p:cNvPicPr>
          <p:nvPr/>
        </p:nvPicPr>
        <p:blipFill>
          <a:blip r:embed="rId2"/>
          <a:srcRect/>
          <a:stretch>
            <a:fillRect/>
          </a:stretch>
        </p:blipFill>
        <p:spPr bwMode="auto">
          <a:xfrm>
            <a:off x="228600" y="1066800"/>
            <a:ext cx="5324475" cy="1581150"/>
          </a:xfrm>
          <a:prstGeom prst="rect">
            <a:avLst/>
          </a:prstGeom>
          <a:noFill/>
          <a:ln w="9525">
            <a:noFill/>
            <a:miter lim="800000"/>
            <a:headEnd/>
            <a:tailEnd/>
          </a:ln>
          <a:effectLst/>
        </p:spPr>
      </p:pic>
      <p:pic>
        <p:nvPicPr>
          <p:cNvPr id="2053" name="Picture 5"/>
          <p:cNvPicPr>
            <a:picLocks noChangeAspect="1" noChangeArrowheads="1"/>
          </p:cNvPicPr>
          <p:nvPr/>
        </p:nvPicPr>
        <p:blipFill>
          <a:blip r:embed="rId3"/>
          <a:srcRect/>
          <a:stretch>
            <a:fillRect/>
          </a:stretch>
        </p:blipFill>
        <p:spPr bwMode="auto">
          <a:xfrm>
            <a:off x="304800" y="3124200"/>
            <a:ext cx="4089083" cy="3281363"/>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a:srcRect/>
          <a:stretch>
            <a:fillRect/>
          </a:stretch>
        </p:blipFill>
        <p:spPr bwMode="auto">
          <a:xfrm>
            <a:off x="3962400" y="4114800"/>
            <a:ext cx="4927092" cy="1992916"/>
          </a:xfrm>
          <a:prstGeom prst="rect">
            <a:avLst/>
          </a:prstGeom>
          <a:noFill/>
          <a:ln w="9525">
            <a:noFill/>
            <a:miter lim="800000"/>
            <a:headEnd/>
            <a:tailEnd/>
          </a:ln>
          <a:effectLst/>
        </p:spPr>
      </p:pic>
      <p:pic>
        <p:nvPicPr>
          <p:cNvPr id="2054" name="Picture 6"/>
          <p:cNvPicPr>
            <a:picLocks noChangeAspect="1" noChangeArrowheads="1"/>
          </p:cNvPicPr>
          <p:nvPr/>
        </p:nvPicPr>
        <p:blipFill>
          <a:blip r:embed="rId5"/>
          <a:srcRect l="2327" t="4729" r="9309" b="18916"/>
          <a:stretch>
            <a:fillRect/>
          </a:stretch>
        </p:blipFill>
        <p:spPr bwMode="auto">
          <a:xfrm>
            <a:off x="3352800" y="2057400"/>
            <a:ext cx="5138378" cy="218504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Overview of the context: ProdSys2 = DEFT + JEDI</a:t>
            </a:r>
          </a:p>
        </p:txBody>
      </p:sp>
      <p:sp>
        <p:nvSpPr>
          <p:cNvPr id="3075" name="Rectangle 3"/>
          <p:cNvSpPr>
            <a:spLocks noGrp="1" noChangeArrowheads="1"/>
          </p:cNvSpPr>
          <p:nvPr>
            <p:ph type="body" idx="1"/>
          </p:nvPr>
        </p:nvSpPr>
        <p:spPr>
          <a:xfrm>
            <a:off x="533400" y="914400"/>
            <a:ext cx="7848600" cy="5181600"/>
          </a:xfrm>
        </p:spPr>
        <p:txBody>
          <a:bodyPr/>
          <a:lstStyle/>
          <a:p>
            <a:pPr marL="0" indent="0" algn="just">
              <a:spcBef>
                <a:spcPts val="0"/>
              </a:spcBef>
              <a:spcAft>
                <a:spcPts val="1200"/>
              </a:spcAft>
              <a:buFontTx/>
              <a:buNone/>
              <a:defRPr/>
            </a:pPr>
            <a:r>
              <a:rPr lang="en-US" sz="1800" dirty="0" smtClean="0"/>
              <a:t>The new Production System (ProdSys2) is a tandem of two subsystems, which play complementary roles and represent two different levels in managing the overall workflow in PanDA :</a:t>
            </a:r>
          </a:p>
          <a:p>
            <a:pPr marL="274320" indent="-274320">
              <a:spcBef>
                <a:spcPts val="0"/>
              </a:spcBef>
              <a:spcAft>
                <a:spcPts val="300"/>
              </a:spcAft>
              <a:defRPr/>
            </a:pPr>
            <a:r>
              <a:rPr lang="en-US" sz="1800" dirty="0" smtClean="0"/>
              <a:t>DEFT: </a:t>
            </a:r>
            <a:r>
              <a:rPr lang="en-US" sz="1800" dirty="0" smtClean="0">
                <a:solidFill>
                  <a:srgbClr val="0066FF"/>
                </a:solidFill>
              </a:rPr>
              <a:t>D</a:t>
            </a:r>
            <a:r>
              <a:rPr lang="en-US" sz="1800" dirty="0" smtClean="0"/>
              <a:t>atabase </a:t>
            </a:r>
            <a:r>
              <a:rPr lang="en-US" sz="1800" dirty="0" smtClean="0">
                <a:solidFill>
                  <a:srgbClr val="0066FF"/>
                </a:solidFill>
              </a:rPr>
              <a:t>E</a:t>
            </a:r>
            <a:r>
              <a:rPr lang="en-US" sz="1800" dirty="0" smtClean="0"/>
              <a:t>ngine </a:t>
            </a:r>
            <a:r>
              <a:rPr lang="en-US" sz="1800" dirty="0" smtClean="0">
                <a:solidFill>
                  <a:srgbClr val="0066FF"/>
                </a:solidFill>
              </a:rPr>
              <a:t>F</a:t>
            </a:r>
            <a:r>
              <a:rPr lang="en-US" sz="1800" dirty="0" smtClean="0"/>
              <a:t>or </a:t>
            </a:r>
            <a:r>
              <a:rPr lang="en-US" sz="1800" dirty="0" smtClean="0">
                <a:solidFill>
                  <a:srgbClr val="0066FF"/>
                </a:solidFill>
              </a:rPr>
              <a:t>T</a:t>
            </a:r>
            <a:r>
              <a:rPr lang="en-US" sz="1800" dirty="0" smtClean="0"/>
              <a:t>asks:</a:t>
            </a:r>
          </a:p>
          <a:p>
            <a:pPr marL="674370" lvl="1" indent="-274320" algn="just">
              <a:spcBef>
                <a:spcPts val="0"/>
              </a:spcBef>
              <a:spcAft>
                <a:spcPts val="600"/>
              </a:spcAft>
              <a:defRPr/>
            </a:pPr>
            <a:r>
              <a:rPr lang="en-US" sz="1600" dirty="0" smtClean="0"/>
              <a:t>DEFT is responsible for formulating the Meta-Tasks </a:t>
            </a:r>
            <a:r>
              <a:rPr lang="en-US" sz="1600" b="1" dirty="0" smtClean="0"/>
              <a:t>and</a:t>
            </a:r>
            <a:r>
              <a:rPr lang="en-US" sz="1600" dirty="0" smtClean="0"/>
              <a:t> the underlying tasks (collections of jobs). Meta-Tasks can include chains of tasks, bags of tasks and other types of task groupings, complete with all necessary parameters. DEFT keeps track of the state of the Meta-Tasks under its management, and their constituent tasks, by using a database as its persistence mechanism. It accounts for data dependencies among the tasks by maintaining records of datasets and their states. It provides the interface for each Meta-Task definition, management and monitoring throughout its lifecycle.</a:t>
            </a:r>
          </a:p>
          <a:p>
            <a:pPr marL="274320" indent="-274320">
              <a:spcBef>
                <a:spcPts val="0"/>
              </a:spcBef>
              <a:spcAft>
                <a:spcPts val="300"/>
              </a:spcAft>
              <a:defRPr/>
            </a:pPr>
            <a:r>
              <a:rPr lang="en-US" sz="1800" dirty="0" smtClean="0"/>
              <a:t>JEDI: </a:t>
            </a:r>
            <a:r>
              <a:rPr lang="en-US" sz="1800" dirty="0" smtClean="0">
                <a:solidFill>
                  <a:srgbClr val="0066FF"/>
                </a:solidFill>
              </a:rPr>
              <a:t>J</a:t>
            </a:r>
            <a:r>
              <a:rPr lang="en-US" sz="1800" dirty="0" smtClean="0"/>
              <a:t>ob </a:t>
            </a:r>
            <a:r>
              <a:rPr lang="en-US" sz="1800" dirty="0" smtClean="0">
                <a:solidFill>
                  <a:srgbClr val="0066FF"/>
                </a:solidFill>
              </a:rPr>
              <a:t>E</a:t>
            </a:r>
            <a:r>
              <a:rPr lang="en-US" sz="1800" dirty="0" smtClean="0"/>
              <a:t>xecution and </a:t>
            </a:r>
            <a:r>
              <a:rPr lang="en-US" sz="1800" dirty="0" smtClean="0">
                <a:solidFill>
                  <a:srgbClr val="0066FF"/>
                </a:solidFill>
              </a:rPr>
              <a:t>D</a:t>
            </a:r>
            <a:r>
              <a:rPr lang="en-US" sz="1800" dirty="0" smtClean="0"/>
              <a:t>efinition </a:t>
            </a:r>
            <a:r>
              <a:rPr lang="en-US" sz="1800" dirty="0" smtClean="0">
                <a:solidFill>
                  <a:srgbClr val="0066FF"/>
                </a:solidFill>
              </a:rPr>
              <a:t>I</a:t>
            </a:r>
            <a:r>
              <a:rPr lang="en-US" sz="1800" dirty="0" smtClean="0"/>
              <a:t>nterface</a:t>
            </a:r>
          </a:p>
          <a:p>
            <a:pPr marL="674370" lvl="1" indent="-274320" algn="just">
              <a:spcBef>
                <a:spcPts val="0"/>
              </a:spcBef>
              <a:spcAft>
                <a:spcPts val="600"/>
              </a:spcAft>
              <a:defRPr/>
            </a:pPr>
            <a:r>
              <a:rPr lang="en-US" sz="1600" dirty="0" smtClean="0"/>
              <a:t>JEDI is using </a:t>
            </a:r>
            <a:r>
              <a:rPr lang="en-US" sz="1600" b="1" dirty="0" smtClean="0"/>
              <a:t>the task definitions </a:t>
            </a:r>
            <a:r>
              <a:rPr lang="en-US" sz="1600" dirty="0" smtClean="0"/>
              <a:t>formulated in DEFT to define and submit individual jobs to PanDA, keep track of their progress and handle re-tries of failed jobs, job redirection etc. In addition, JEDI interfaces data management services in order to properly aggregate and account for data generated by individual jobs (i.e. general dataset management)</a:t>
            </a:r>
          </a:p>
        </p:txBody>
      </p:sp>
      <p:sp>
        <p:nvSpPr>
          <p:cNvPr id="7172" name="Slide Number Placeholder 3"/>
          <p:cNvSpPr>
            <a:spLocks noGrp="1"/>
          </p:cNvSpPr>
          <p:nvPr>
            <p:ph type="sldNum" sz="quarter" idx="12"/>
          </p:nvPr>
        </p:nvSpPr>
        <p:spPr>
          <a:noFill/>
        </p:spPr>
        <p:txBody>
          <a:bodyPr/>
          <a:lstStyle/>
          <a:p>
            <a:fld id="{C9024C9C-A034-4F0B-82A3-07AAF587F9CD}" type="slidenum">
              <a:rPr lang="en-US" smtClean="0"/>
              <a:pPr/>
              <a:t>3</a:t>
            </a:fld>
            <a:endParaRPr 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Rounded Rectangle 92"/>
          <p:cNvSpPr/>
          <p:nvPr/>
        </p:nvSpPr>
        <p:spPr>
          <a:xfrm rot="16200000">
            <a:off x="-1714500" y="3390900"/>
            <a:ext cx="5181600" cy="685800"/>
          </a:xfrm>
          <a:prstGeom prst="roundRect">
            <a:avLst/>
          </a:prstGeom>
          <a:solidFill>
            <a:srgbClr val="FFFF00"/>
          </a:solidFill>
          <a:ln w="0">
            <a:noFill/>
          </a:ln>
          <a:effectLst>
            <a:outerShdw blurRad="330200" dist="254000" dir="8100000" algn="tr" rotWithShape="0">
              <a:prstClr val="black">
                <a:alpha val="40000"/>
              </a:prstClr>
            </a:outerShdw>
          </a:effectLst>
          <a:scene3d>
            <a:camera prst="orthographicFront"/>
            <a:lightRig rig="threePt" dir="t"/>
          </a:scene3d>
          <a:sp3d prstMaterial="dkEdge">
            <a:bevelT w="127000"/>
          </a:sp3d>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dirty="0">
                <a:solidFill>
                  <a:schemeClr val="tx1"/>
                </a:solidFill>
              </a:rPr>
              <a:t>Front End and User Interface – Meta-Task Editor</a:t>
            </a:r>
          </a:p>
        </p:txBody>
      </p:sp>
      <p:sp>
        <p:nvSpPr>
          <p:cNvPr id="15" name="Oval 14"/>
          <p:cNvSpPr/>
          <p:nvPr/>
        </p:nvSpPr>
        <p:spPr>
          <a:xfrm>
            <a:off x="1676400" y="914400"/>
            <a:ext cx="1371600" cy="762000"/>
          </a:xfrm>
          <a:prstGeom prst="ellipse">
            <a:avLst/>
          </a:prstGeom>
          <a:solidFill>
            <a:srgbClr val="FFC000"/>
          </a:solidFill>
          <a:ln w="0"/>
          <a:effectLst>
            <a:outerShdw blurRad="330200" dist="254000" dir="8100000" algn="tr" rotWithShape="0">
              <a:prstClr val="black">
                <a:alpha val="40000"/>
              </a:prstClr>
            </a:outerShdw>
          </a:effectLst>
          <a:scene3d>
            <a:camera prst="orthographicFront"/>
            <a:lightRig rig="threePt" dir="t"/>
          </a:scene3d>
          <a:sp3d>
            <a:bevelT w="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smtClean="0"/>
              <a:t>DEFT</a:t>
            </a:r>
            <a:endParaRPr lang="en-US" dirty="0"/>
          </a:p>
        </p:txBody>
      </p:sp>
      <p:sp>
        <p:nvSpPr>
          <p:cNvPr id="8196" name="Rectangle 2"/>
          <p:cNvSpPr>
            <a:spLocks noGrp="1" noChangeArrowheads="1"/>
          </p:cNvSpPr>
          <p:nvPr>
            <p:ph type="title"/>
          </p:nvPr>
        </p:nvSpPr>
        <p:spPr>
          <a:xfrm>
            <a:off x="1066800" y="0"/>
            <a:ext cx="7543800" cy="1066800"/>
          </a:xfrm>
        </p:spPr>
        <p:txBody>
          <a:bodyPr/>
          <a:lstStyle/>
          <a:p>
            <a:pPr algn="r" eaLnBrk="1" hangingPunct="1"/>
            <a:r>
              <a:rPr lang="en-US" sz="2400" dirty="0" smtClean="0">
                <a:solidFill>
                  <a:schemeClr val="tx1"/>
                </a:solidFill>
              </a:rPr>
              <a:t>DEFT and JEDI working in tandem</a:t>
            </a:r>
          </a:p>
        </p:txBody>
      </p:sp>
      <p:sp>
        <p:nvSpPr>
          <p:cNvPr id="8197" name="Slide Number Placeholder 3"/>
          <p:cNvSpPr>
            <a:spLocks noGrp="1"/>
          </p:cNvSpPr>
          <p:nvPr>
            <p:ph type="sldNum" sz="quarter" idx="12"/>
          </p:nvPr>
        </p:nvSpPr>
        <p:spPr>
          <a:noFill/>
        </p:spPr>
        <p:txBody>
          <a:bodyPr/>
          <a:lstStyle/>
          <a:p>
            <a:fld id="{BB257C34-15AD-49AF-85F7-E3856DCB6F3A}" type="slidenum">
              <a:rPr lang="en-US" smtClean="0"/>
              <a:pPr/>
              <a:t>4</a:t>
            </a:fld>
            <a:endParaRPr lang="en-US" dirty="0" smtClean="0"/>
          </a:p>
        </p:txBody>
      </p:sp>
      <p:sp>
        <p:nvSpPr>
          <p:cNvPr id="7" name="Left Brace 6"/>
          <p:cNvSpPr/>
          <p:nvPr/>
        </p:nvSpPr>
        <p:spPr>
          <a:xfrm>
            <a:off x="2514600" y="1600200"/>
            <a:ext cx="762000" cy="1752600"/>
          </a:xfrm>
          <a:prstGeom prst="leftBrace">
            <a:avLst/>
          </a:prstGeom>
          <a:ln w="12700">
            <a:solidFill>
              <a:schemeClr val="tx1"/>
            </a:solidFill>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8" name="Rounded Rectangle 7"/>
          <p:cNvSpPr/>
          <p:nvPr/>
        </p:nvSpPr>
        <p:spPr>
          <a:xfrm>
            <a:off x="990600" y="2209800"/>
            <a:ext cx="1524000" cy="533400"/>
          </a:xfrm>
          <a:prstGeom prst="roundRect">
            <a:avLst/>
          </a:prstGeom>
          <a:solidFill>
            <a:srgbClr val="0070C0"/>
          </a:solidFill>
          <a:ln w="0">
            <a:noFill/>
          </a:ln>
          <a:effectLst>
            <a:outerShdw blurRad="330200" dist="254000" dir="8100000" algn="tr" rotWithShape="0">
              <a:prstClr val="black">
                <a:alpha val="40000"/>
              </a:prstClr>
            </a:outerShdw>
          </a:effectLst>
          <a:scene3d>
            <a:camera prst="orthographicFront"/>
            <a:lightRig rig="threePt"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Meta-Task 1</a:t>
            </a:r>
          </a:p>
        </p:txBody>
      </p:sp>
      <p:cxnSp>
        <p:nvCxnSpPr>
          <p:cNvPr id="11" name="Straight Connector 10"/>
          <p:cNvCxnSpPr/>
          <p:nvPr/>
        </p:nvCxnSpPr>
        <p:spPr>
          <a:xfrm>
            <a:off x="4038600" y="1143000"/>
            <a:ext cx="0" cy="5257800"/>
          </a:xfrm>
          <a:prstGeom prst="line">
            <a:avLst/>
          </a:prstGeom>
          <a:ln w="22225">
            <a:solidFill>
              <a:schemeClr val="tx1"/>
            </a:solidFill>
            <a:prstDash val="dash"/>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2" name="Rounded Rectangle 11"/>
          <p:cNvSpPr/>
          <p:nvPr/>
        </p:nvSpPr>
        <p:spPr>
          <a:xfrm>
            <a:off x="3048000" y="2133600"/>
            <a:ext cx="1371600" cy="304800"/>
          </a:xfrm>
          <a:prstGeom prst="roundRect">
            <a:avLst/>
          </a:prstGeom>
          <a:solidFill>
            <a:srgbClr val="00B0F0"/>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Task 1-2</a:t>
            </a:r>
          </a:p>
        </p:txBody>
      </p:sp>
      <p:sp>
        <p:nvSpPr>
          <p:cNvPr id="13" name="Rounded Rectangle 12"/>
          <p:cNvSpPr/>
          <p:nvPr/>
        </p:nvSpPr>
        <p:spPr>
          <a:xfrm>
            <a:off x="3048000" y="2514600"/>
            <a:ext cx="1371600" cy="304800"/>
          </a:xfrm>
          <a:prstGeom prst="roundRect">
            <a:avLst/>
          </a:prstGeom>
          <a:solidFill>
            <a:srgbClr val="00B0F0"/>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Task 1-3</a:t>
            </a:r>
          </a:p>
        </p:txBody>
      </p:sp>
      <p:sp>
        <p:nvSpPr>
          <p:cNvPr id="14" name="Rounded Rectangle 13"/>
          <p:cNvSpPr/>
          <p:nvPr/>
        </p:nvSpPr>
        <p:spPr>
          <a:xfrm>
            <a:off x="3048000" y="2895600"/>
            <a:ext cx="1371600" cy="304800"/>
          </a:xfrm>
          <a:prstGeom prst="roundRect">
            <a:avLst/>
          </a:prstGeom>
          <a:solidFill>
            <a:srgbClr val="00B0F0"/>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Task 1-4</a:t>
            </a:r>
          </a:p>
        </p:txBody>
      </p:sp>
      <p:sp>
        <p:nvSpPr>
          <p:cNvPr id="16" name="Oval 15"/>
          <p:cNvSpPr/>
          <p:nvPr/>
        </p:nvSpPr>
        <p:spPr>
          <a:xfrm>
            <a:off x="5486400" y="914400"/>
            <a:ext cx="1371600" cy="762000"/>
          </a:xfrm>
          <a:prstGeom prst="ellipse">
            <a:avLst/>
          </a:prstGeom>
          <a:solidFill>
            <a:srgbClr val="F1800F"/>
          </a:solidFill>
          <a:ln w="0"/>
          <a:effectLst>
            <a:outerShdw blurRad="330200" dist="254000" dir="8100000" algn="tr" rotWithShape="0">
              <a:prstClr val="black">
                <a:alpha val="40000"/>
              </a:prstClr>
            </a:outerShdw>
          </a:effectLst>
          <a:scene3d>
            <a:camera prst="orthographicFront"/>
            <a:lightRig rig="threePt" dir="t"/>
          </a:scene3d>
          <a:sp3d>
            <a:bevelT w="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JEDI</a:t>
            </a:r>
          </a:p>
        </p:txBody>
      </p:sp>
      <p:sp>
        <p:nvSpPr>
          <p:cNvPr id="23" name="Left Brace 22"/>
          <p:cNvSpPr/>
          <p:nvPr/>
        </p:nvSpPr>
        <p:spPr>
          <a:xfrm>
            <a:off x="2514600" y="3429000"/>
            <a:ext cx="762000" cy="1752600"/>
          </a:xfrm>
          <a:prstGeom prst="leftBrace">
            <a:avLst>
              <a:gd name="adj1" fmla="val 8333"/>
              <a:gd name="adj2" fmla="val 22404"/>
            </a:avLst>
          </a:prstGeom>
          <a:ln w="12700">
            <a:solidFill>
              <a:schemeClr val="tx1"/>
            </a:solidFill>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24" name="Rounded Rectangle 23"/>
          <p:cNvSpPr/>
          <p:nvPr/>
        </p:nvSpPr>
        <p:spPr>
          <a:xfrm>
            <a:off x="990600" y="3505200"/>
            <a:ext cx="1524000" cy="533400"/>
          </a:xfrm>
          <a:prstGeom prst="roundRect">
            <a:avLst/>
          </a:prstGeom>
          <a:solidFill>
            <a:schemeClr val="accent6">
              <a:lumMod val="60000"/>
              <a:lumOff val="40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Meta-Task 2</a:t>
            </a:r>
          </a:p>
        </p:txBody>
      </p:sp>
      <p:sp>
        <p:nvSpPr>
          <p:cNvPr id="25" name="Rounded Rectangle 24"/>
          <p:cNvSpPr/>
          <p:nvPr/>
        </p:nvSpPr>
        <p:spPr>
          <a:xfrm>
            <a:off x="3048000" y="3581400"/>
            <a:ext cx="1371600" cy="304800"/>
          </a:xfrm>
          <a:prstGeom prst="roundRect">
            <a:avLst/>
          </a:prstGeom>
          <a:solidFill>
            <a:schemeClr val="accent6">
              <a:lumMod val="40000"/>
              <a:lumOff val="60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Task 2-1</a:t>
            </a:r>
          </a:p>
        </p:txBody>
      </p:sp>
      <p:sp>
        <p:nvSpPr>
          <p:cNvPr id="26" name="Rounded Rectangle 25"/>
          <p:cNvSpPr/>
          <p:nvPr/>
        </p:nvSpPr>
        <p:spPr>
          <a:xfrm>
            <a:off x="3048000" y="3962400"/>
            <a:ext cx="1371600" cy="304800"/>
          </a:xfrm>
          <a:prstGeom prst="roundRect">
            <a:avLst/>
          </a:prstGeom>
          <a:solidFill>
            <a:schemeClr val="accent6">
              <a:lumMod val="40000"/>
              <a:lumOff val="60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Task 2-2</a:t>
            </a:r>
          </a:p>
        </p:txBody>
      </p:sp>
      <p:sp>
        <p:nvSpPr>
          <p:cNvPr id="27" name="Rounded Rectangle 26"/>
          <p:cNvSpPr/>
          <p:nvPr/>
        </p:nvSpPr>
        <p:spPr>
          <a:xfrm>
            <a:off x="3048000" y="4343400"/>
            <a:ext cx="1371600" cy="304800"/>
          </a:xfrm>
          <a:prstGeom prst="roundRect">
            <a:avLst/>
          </a:prstGeom>
          <a:solidFill>
            <a:schemeClr val="accent6">
              <a:lumMod val="40000"/>
              <a:lumOff val="60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a:t>
            </a:r>
          </a:p>
        </p:txBody>
      </p:sp>
      <p:sp>
        <p:nvSpPr>
          <p:cNvPr id="28" name="Rounded Rectangle 27"/>
          <p:cNvSpPr/>
          <p:nvPr/>
        </p:nvSpPr>
        <p:spPr>
          <a:xfrm>
            <a:off x="3048000" y="4724400"/>
            <a:ext cx="1371600" cy="304800"/>
          </a:xfrm>
          <a:prstGeom prst="roundRect">
            <a:avLst/>
          </a:prstGeom>
          <a:solidFill>
            <a:schemeClr val="accent6">
              <a:lumMod val="40000"/>
              <a:lumOff val="60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Task 2-N</a:t>
            </a:r>
          </a:p>
        </p:txBody>
      </p:sp>
      <p:sp>
        <p:nvSpPr>
          <p:cNvPr id="29" name="Rounded Rectangle 28"/>
          <p:cNvSpPr/>
          <p:nvPr/>
        </p:nvSpPr>
        <p:spPr>
          <a:xfrm>
            <a:off x="990600" y="4419600"/>
            <a:ext cx="1524000" cy="533400"/>
          </a:xfrm>
          <a:prstGeom prst="roundRect">
            <a:avLst/>
          </a:prstGeom>
          <a:solidFill>
            <a:schemeClr val="accent3">
              <a:lumMod val="65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Meta-Task 3</a:t>
            </a:r>
          </a:p>
        </p:txBody>
      </p:sp>
      <p:sp>
        <p:nvSpPr>
          <p:cNvPr id="30" name="Rounded Rectangle 29"/>
          <p:cNvSpPr/>
          <p:nvPr/>
        </p:nvSpPr>
        <p:spPr>
          <a:xfrm>
            <a:off x="1143000" y="4800600"/>
            <a:ext cx="1524000" cy="533400"/>
          </a:xfrm>
          <a:prstGeom prst="roundRect">
            <a:avLst/>
          </a:prstGeom>
          <a:solidFill>
            <a:schemeClr val="accent3">
              <a:lumMod val="65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Meta-Task 4</a:t>
            </a:r>
          </a:p>
        </p:txBody>
      </p:sp>
      <p:sp>
        <p:nvSpPr>
          <p:cNvPr id="31" name="Rounded Rectangle 30"/>
          <p:cNvSpPr/>
          <p:nvPr/>
        </p:nvSpPr>
        <p:spPr>
          <a:xfrm>
            <a:off x="1295400" y="5181600"/>
            <a:ext cx="1524000" cy="533400"/>
          </a:xfrm>
          <a:prstGeom prst="roundRect">
            <a:avLst/>
          </a:prstGeom>
          <a:solidFill>
            <a:schemeClr val="accent3">
              <a:lumMod val="65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a:t>
            </a:r>
          </a:p>
        </p:txBody>
      </p:sp>
      <p:sp>
        <p:nvSpPr>
          <p:cNvPr id="32" name="Rounded Rectangle 31"/>
          <p:cNvSpPr/>
          <p:nvPr/>
        </p:nvSpPr>
        <p:spPr>
          <a:xfrm>
            <a:off x="1447800" y="5562600"/>
            <a:ext cx="1524000" cy="533400"/>
          </a:xfrm>
          <a:prstGeom prst="roundRect">
            <a:avLst/>
          </a:prstGeom>
          <a:solidFill>
            <a:schemeClr val="accent3">
              <a:lumMod val="65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Meta-Task N</a:t>
            </a:r>
          </a:p>
        </p:txBody>
      </p:sp>
      <p:sp>
        <p:nvSpPr>
          <p:cNvPr id="33" name="Left Brace 32"/>
          <p:cNvSpPr/>
          <p:nvPr/>
        </p:nvSpPr>
        <p:spPr>
          <a:xfrm>
            <a:off x="4419600" y="1524000"/>
            <a:ext cx="685800" cy="1295400"/>
          </a:xfrm>
          <a:prstGeom prst="leftBrace">
            <a:avLst>
              <a:gd name="adj1" fmla="val 8333"/>
              <a:gd name="adj2" fmla="val 31915"/>
            </a:avLst>
          </a:prstGeom>
          <a:ln w="1270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36" name="Rounded Rectangle 35"/>
          <p:cNvSpPr/>
          <p:nvPr/>
        </p:nvSpPr>
        <p:spPr>
          <a:xfrm>
            <a:off x="4953000" y="16002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1-1-1</a:t>
            </a:r>
          </a:p>
        </p:txBody>
      </p:sp>
      <p:sp>
        <p:nvSpPr>
          <p:cNvPr id="9" name="Rounded Rectangle 8"/>
          <p:cNvSpPr/>
          <p:nvPr/>
        </p:nvSpPr>
        <p:spPr>
          <a:xfrm>
            <a:off x="3048000" y="1752600"/>
            <a:ext cx="1371600" cy="304800"/>
          </a:xfrm>
          <a:prstGeom prst="roundRect">
            <a:avLst/>
          </a:prstGeom>
          <a:solidFill>
            <a:srgbClr val="00B0F0"/>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dirty="0"/>
              <a:t>Task 1-1</a:t>
            </a:r>
          </a:p>
        </p:txBody>
      </p:sp>
      <p:sp>
        <p:nvSpPr>
          <p:cNvPr id="39" name="Rounded Rectangle 38"/>
          <p:cNvSpPr/>
          <p:nvPr/>
        </p:nvSpPr>
        <p:spPr>
          <a:xfrm>
            <a:off x="4953000" y="19050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1-1-2</a:t>
            </a:r>
          </a:p>
        </p:txBody>
      </p:sp>
      <p:sp>
        <p:nvSpPr>
          <p:cNvPr id="40" name="Rounded Rectangle 39"/>
          <p:cNvSpPr/>
          <p:nvPr/>
        </p:nvSpPr>
        <p:spPr>
          <a:xfrm>
            <a:off x="4953000" y="22098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1-1-3</a:t>
            </a:r>
          </a:p>
        </p:txBody>
      </p:sp>
      <p:sp>
        <p:nvSpPr>
          <p:cNvPr id="41" name="Rounded Rectangle 40"/>
          <p:cNvSpPr/>
          <p:nvPr/>
        </p:nvSpPr>
        <p:spPr>
          <a:xfrm>
            <a:off x="4953000" y="25146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1-1-4</a:t>
            </a:r>
          </a:p>
        </p:txBody>
      </p:sp>
      <p:pic>
        <p:nvPicPr>
          <p:cNvPr id="8221" name="Picture 41" descr="panda-clip-1.jpeg"/>
          <p:cNvPicPr>
            <a:picLocks noChangeAspect="1"/>
          </p:cNvPicPr>
          <p:nvPr/>
        </p:nvPicPr>
        <p:blipFill>
          <a:blip r:embed="rId3" cstate="print"/>
          <a:srcRect/>
          <a:stretch>
            <a:fillRect/>
          </a:stretch>
        </p:blipFill>
        <p:spPr bwMode="auto">
          <a:xfrm>
            <a:off x="7620000" y="3200400"/>
            <a:ext cx="1065213" cy="1192213"/>
          </a:xfrm>
          <a:prstGeom prst="rect">
            <a:avLst/>
          </a:prstGeom>
          <a:noFill/>
          <a:ln w="0">
            <a:noFill/>
            <a:miter lim="800000"/>
            <a:headEnd/>
            <a:tailEnd/>
          </a:ln>
          <a:effectLst>
            <a:outerShdw blurRad="330200" dist="254000" dir="8100000" sx="107000" sy="107000" algn="tr" rotWithShape="0">
              <a:prstClr val="black">
                <a:alpha val="40000"/>
              </a:prstClr>
            </a:outerShdw>
          </a:effectLst>
          <a:scene3d>
            <a:camera prst="orthographicFront"/>
            <a:lightRig rig="threePt" dir="t"/>
          </a:scene3d>
          <a:sp3d>
            <a:bevelT w="146050" h="82550"/>
            <a:bevelB w="107950"/>
          </a:sp3d>
        </p:spPr>
      </p:pic>
      <p:sp>
        <p:nvSpPr>
          <p:cNvPr id="43" name="Left Brace 42"/>
          <p:cNvSpPr/>
          <p:nvPr/>
        </p:nvSpPr>
        <p:spPr>
          <a:xfrm>
            <a:off x="4419600" y="3352800"/>
            <a:ext cx="685800" cy="1905000"/>
          </a:xfrm>
          <a:prstGeom prst="leftBrace">
            <a:avLst>
              <a:gd name="adj1" fmla="val 8333"/>
              <a:gd name="adj2" fmla="val 20528"/>
            </a:avLst>
          </a:prstGeom>
          <a:ln w="1270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dirty="0"/>
          </a:p>
        </p:txBody>
      </p:sp>
      <p:sp>
        <p:nvSpPr>
          <p:cNvPr id="44" name="Rounded Rectangle 43"/>
          <p:cNvSpPr/>
          <p:nvPr/>
        </p:nvSpPr>
        <p:spPr>
          <a:xfrm>
            <a:off x="4953000" y="3429000"/>
            <a:ext cx="1143000" cy="228600"/>
          </a:xfrm>
          <a:prstGeom prst="roundRect">
            <a:avLst/>
          </a:prstGeom>
          <a:solidFill>
            <a:schemeClr val="accent6">
              <a:lumMod val="20000"/>
              <a:lumOff val="80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Job 2-1-1</a:t>
            </a:r>
          </a:p>
        </p:txBody>
      </p:sp>
      <p:sp>
        <p:nvSpPr>
          <p:cNvPr id="45" name="Rounded Rectangle 44"/>
          <p:cNvSpPr/>
          <p:nvPr/>
        </p:nvSpPr>
        <p:spPr>
          <a:xfrm>
            <a:off x="4953000" y="3733800"/>
            <a:ext cx="1143000" cy="228600"/>
          </a:xfrm>
          <a:prstGeom prst="roundRect">
            <a:avLst/>
          </a:prstGeom>
          <a:solidFill>
            <a:schemeClr val="accent6">
              <a:lumMod val="20000"/>
              <a:lumOff val="80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Job 2-1-2</a:t>
            </a:r>
          </a:p>
        </p:txBody>
      </p:sp>
      <p:sp>
        <p:nvSpPr>
          <p:cNvPr id="46" name="Rounded Rectangle 45"/>
          <p:cNvSpPr/>
          <p:nvPr/>
        </p:nvSpPr>
        <p:spPr>
          <a:xfrm>
            <a:off x="4953000" y="4038600"/>
            <a:ext cx="1143000" cy="228600"/>
          </a:xfrm>
          <a:prstGeom prst="roundRect">
            <a:avLst/>
          </a:prstGeom>
          <a:solidFill>
            <a:schemeClr val="accent6">
              <a:lumMod val="20000"/>
              <a:lumOff val="80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a:t>
            </a:r>
          </a:p>
        </p:txBody>
      </p:sp>
      <p:sp>
        <p:nvSpPr>
          <p:cNvPr id="47" name="Rounded Rectangle 46"/>
          <p:cNvSpPr/>
          <p:nvPr/>
        </p:nvSpPr>
        <p:spPr>
          <a:xfrm>
            <a:off x="4953000" y="4953000"/>
            <a:ext cx="1143000" cy="228600"/>
          </a:xfrm>
          <a:prstGeom prst="roundRect">
            <a:avLst/>
          </a:prstGeom>
          <a:solidFill>
            <a:schemeClr val="accent6">
              <a:lumMod val="20000"/>
              <a:lumOff val="80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Job 2-1-N</a:t>
            </a:r>
          </a:p>
        </p:txBody>
      </p:sp>
      <p:sp>
        <p:nvSpPr>
          <p:cNvPr id="48" name="Rounded Rectangle 47"/>
          <p:cNvSpPr/>
          <p:nvPr/>
        </p:nvSpPr>
        <p:spPr>
          <a:xfrm>
            <a:off x="4953000" y="4343400"/>
            <a:ext cx="1143000" cy="228600"/>
          </a:xfrm>
          <a:prstGeom prst="roundRect">
            <a:avLst/>
          </a:prstGeom>
          <a:solidFill>
            <a:schemeClr val="accent6">
              <a:lumMod val="20000"/>
              <a:lumOff val="80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a:t>
            </a:r>
          </a:p>
        </p:txBody>
      </p:sp>
      <p:sp>
        <p:nvSpPr>
          <p:cNvPr id="49" name="Rounded Rectangle 48"/>
          <p:cNvSpPr/>
          <p:nvPr/>
        </p:nvSpPr>
        <p:spPr>
          <a:xfrm>
            <a:off x="4953000" y="4648200"/>
            <a:ext cx="1143000" cy="228600"/>
          </a:xfrm>
          <a:prstGeom prst="roundRect">
            <a:avLst/>
          </a:prstGeom>
          <a:solidFill>
            <a:schemeClr val="accent6">
              <a:lumMod val="20000"/>
              <a:lumOff val="80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a:t>
            </a:r>
          </a:p>
        </p:txBody>
      </p:sp>
      <p:pic>
        <p:nvPicPr>
          <p:cNvPr id="8229" name="Picture 51" descr="panda-clip-1.jpeg"/>
          <p:cNvPicPr>
            <a:picLocks noChangeAspect="1"/>
          </p:cNvPicPr>
          <p:nvPr/>
        </p:nvPicPr>
        <p:blipFill>
          <a:blip r:embed="rId3" cstate="print"/>
          <a:srcRect/>
          <a:stretch>
            <a:fillRect/>
          </a:stretch>
        </p:blipFill>
        <p:spPr bwMode="auto">
          <a:xfrm>
            <a:off x="6400800" y="3200400"/>
            <a:ext cx="1065213" cy="1192213"/>
          </a:xfrm>
          <a:prstGeom prst="rect">
            <a:avLst/>
          </a:prstGeom>
          <a:noFill/>
          <a:ln w="0">
            <a:noFill/>
            <a:miter lim="800000"/>
            <a:headEnd/>
            <a:tailEnd/>
          </a:ln>
          <a:effectLst>
            <a:outerShdw blurRad="330200" dist="254000" dir="8100000" sx="107000" sy="107000" algn="tr" rotWithShape="0">
              <a:prstClr val="black">
                <a:alpha val="40000"/>
              </a:prstClr>
            </a:outerShdw>
          </a:effectLst>
          <a:scene3d>
            <a:camera prst="orthographicFront"/>
            <a:lightRig rig="threePt" dir="t"/>
          </a:scene3d>
          <a:sp3d>
            <a:bevelT w="146050" h="82550"/>
            <a:bevelB w="107950"/>
          </a:sp3d>
        </p:spPr>
      </p:pic>
      <p:pic>
        <p:nvPicPr>
          <p:cNvPr id="8230" name="Picture 52" descr="panda-clip-1.jpeg"/>
          <p:cNvPicPr>
            <a:picLocks noChangeAspect="1"/>
          </p:cNvPicPr>
          <p:nvPr/>
        </p:nvPicPr>
        <p:blipFill>
          <a:blip r:embed="rId3" cstate="print"/>
          <a:srcRect/>
          <a:stretch>
            <a:fillRect/>
          </a:stretch>
        </p:blipFill>
        <p:spPr bwMode="auto">
          <a:xfrm>
            <a:off x="6400800" y="1752600"/>
            <a:ext cx="1065213" cy="1192213"/>
          </a:xfrm>
          <a:prstGeom prst="rect">
            <a:avLst/>
          </a:prstGeom>
          <a:noFill/>
          <a:ln w="0">
            <a:noFill/>
            <a:miter lim="800000"/>
            <a:headEnd/>
            <a:tailEnd/>
          </a:ln>
          <a:effectLst>
            <a:outerShdw blurRad="330200" dist="254000" dir="8100000" sx="107000" sy="107000" algn="tr" rotWithShape="0">
              <a:prstClr val="black">
                <a:alpha val="40000"/>
              </a:prstClr>
            </a:outerShdw>
          </a:effectLst>
          <a:scene3d>
            <a:camera prst="orthographicFront"/>
            <a:lightRig rig="threePt" dir="t"/>
          </a:scene3d>
          <a:sp3d>
            <a:bevelT w="146050" h="82550"/>
            <a:bevelB w="107950"/>
          </a:sp3d>
        </p:spPr>
      </p:pic>
      <p:sp>
        <p:nvSpPr>
          <p:cNvPr id="55" name="Cloud 54"/>
          <p:cNvSpPr/>
          <p:nvPr/>
        </p:nvSpPr>
        <p:spPr>
          <a:xfrm>
            <a:off x="7010400" y="2133600"/>
            <a:ext cx="1676400" cy="1219200"/>
          </a:xfrm>
          <a:prstGeom prst="cloud">
            <a:avLst/>
          </a:prstGeom>
          <a:solidFill>
            <a:schemeClr val="accent2">
              <a:lumMod val="40000"/>
              <a:lumOff val="60000"/>
            </a:schemeClr>
          </a:solidFill>
          <a:ln w="0">
            <a:solidFill>
              <a:schemeClr val="accent6">
                <a:lumMod val="75000"/>
              </a:schemeClr>
            </a:solidFill>
          </a:ln>
          <a:effectLst>
            <a:outerShdw blurRad="330200" dist="254000" dir="8100000" algn="tr" rotWithShape="0">
              <a:prstClr val="black">
                <a:alpha val="40000"/>
              </a:prstClr>
            </a:outerShdw>
          </a:effectLst>
          <a:scene3d>
            <a:camera prst="orthographicFront"/>
            <a:lightRig rig="threePt" dir="t"/>
          </a:scene3d>
          <a:sp3d>
            <a:bevelT w="152400" h="889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solidFill>
                  <a:schemeClr val="tx1"/>
                </a:solidFill>
              </a:rPr>
              <a:t>PanDA Sites</a:t>
            </a:r>
          </a:p>
        </p:txBody>
      </p:sp>
      <p:cxnSp>
        <p:nvCxnSpPr>
          <p:cNvPr id="57" name="Straight Arrow Connector 56"/>
          <p:cNvCxnSpPr>
            <a:stCxn id="36" idx="3"/>
          </p:cNvCxnSpPr>
          <p:nvPr/>
        </p:nvCxnSpPr>
        <p:spPr>
          <a:xfrm>
            <a:off x="6096000" y="1714500"/>
            <a:ext cx="304800" cy="190500"/>
          </a:xfrm>
          <a:prstGeom prst="straightConnector1">
            <a:avLst/>
          </a:prstGeom>
          <a:ln w="28575">
            <a:solidFill>
              <a:schemeClr val="tx1"/>
            </a:solidFill>
            <a:headEnd w="sm" len="med"/>
            <a:tailEnd type="stealth" w="lg" len="lg"/>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V="1">
            <a:off x="6096000" y="2349500"/>
            <a:ext cx="304800" cy="317500"/>
          </a:xfrm>
          <a:prstGeom prst="straightConnector1">
            <a:avLst/>
          </a:prstGeom>
          <a:ln w="28575">
            <a:solidFill>
              <a:schemeClr val="tx1"/>
            </a:solidFill>
            <a:headEnd w="sm" len="med"/>
            <a:tailEnd type="stealth" w="lg" len="lg"/>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flipV="1">
            <a:off x="6096000" y="2209800"/>
            <a:ext cx="304800" cy="76200"/>
          </a:xfrm>
          <a:prstGeom prst="straightConnector1">
            <a:avLst/>
          </a:prstGeom>
          <a:ln w="28575">
            <a:solidFill>
              <a:schemeClr val="tx1"/>
            </a:solidFill>
            <a:headEnd w="sm" len="med"/>
            <a:tailEnd type="stealth" w="lg" len="lg"/>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8235" name="Picture 61" descr="panda-clip-1.jpeg"/>
          <p:cNvPicPr>
            <a:picLocks noChangeAspect="1"/>
          </p:cNvPicPr>
          <p:nvPr/>
        </p:nvPicPr>
        <p:blipFill>
          <a:blip r:embed="rId3" cstate="print"/>
          <a:srcRect/>
          <a:stretch>
            <a:fillRect/>
          </a:stretch>
        </p:blipFill>
        <p:spPr bwMode="auto">
          <a:xfrm>
            <a:off x="6400800" y="4648200"/>
            <a:ext cx="1065213" cy="1192213"/>
          </a:xfrm>
          <a:prstGeom prst="rect">
            <a:avLst/>
          </a:prstGeom>
          <a:noFill/>
          <a:ln w="0">
            <a:noFill/>
            <a:miter lim="800000"/>
            <a:headEnd/>
            <a:tailEnd/>
          </a:ln>
          <a:effectLst>
            <a:outerShdw blurRad="330200" dist="254000" dir="8100000" sx="107000" sy="107000" algn="tr" rotWithShape="0">
              <a:prstClr val="black">
                <a:alpha val="40000"/>
              </a:prstClr>
            </a:outerShdw>
          </a:effectLst>
          <a:scene3d>
            <a:camera prst="orthographicFront"/>
            <a:lightRig rig="threePt" dir="t"/>
          </a:scene3d>
          <a:sp3d>
            <a:bevelT w="146050" h="82550"/>
            <a:bevelB w="107950"/>
          </a:sp3d>
        </p:spPr>
      </p:pic>
      <p:pic>
        <p:nvPicPr>
          <p:cNvPr id="8236" name="Picture 64" descr="panda-clip-1.jpeg"/>
          <p:cNvPicPr>
            <a:picLocks noChangeAspect="1"/>
          </p:cNvPicPr>
          <p:nvPr/>
        </p:nvPicPr>
        <p:blipFill>
          <a:blip r:embed="rId3" cstate="print"/>
          <a:srcRect/>
          <a:stretch>
            <a:fillRect/>
          </a:stretch>
        </p:blipFill>
        <p:spPr bwMode="auto">
          <a:xfrm>
            <a:off x="7620000" y="4648200"/>
            <a:ext cx="1065213" cy="1192213"/>
          </a:xfrm>
          <a:prstGeom prst="rect">
            <a:avLst/>
          </a:prstGeom>
          <a:noFill/>
          <a:ln w="0">
            <a:noFill/>
            <a:miter lim="800000"/>
            <a:headEnd/>
            <a:tailEnd/>
          </a:ln>
          <a:effectLst>
            <a:outerShdw blurRad="330200" dist="254000" dir="8100000" sx="107000" sy="107000" algn="tr" rotWithShape="0">
              <a:prstClr val="black">
                <a:alpha val="40000"/>
              </a:prstClr>
            </a:outerShdw>
          </a:effectLst>
          <a:scene3d>
            <a:camera prst="orthographicFront"/>
            <a:lightRig rig="threePt" dir="t"/>
          </a:scene3d>
          <a:sp3d>
            <a:bevelT w="146050" h="82550"/>
            <a:bevelB w="107950"/>
          </a:sp3d>
        </p:spPr>
      </p:pic>
      <p:cxnSp>
        <p:nvCxnSpPr>
          <p:cNvPr id="67" name="Straight Arrow Connector 66"/>
          <p:cNvCxnSpPr/>
          <p:nvPr/>
        </p:nvCxnSpPr>
        <p:spPr>
          <a:xfrm flipV="1">
            <a:off x="6096000" y="3581400"/>
            <a:ext cx="304800" cy="317500"/>
          </a:xfrm>
          <a:prstGeom prst="straightConnector1">
            <a:avLst/>
          </a:prstGeom>
          <a:ln w="28575">
            <a:solidFill>
              <a:schemeClr val="tx1"/>
            </a:solidFill>
            <a:headEnd w="sm" len="med"/>
            <a:tailEnd type="stealth" w="lg" len="lg"/>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a:off x="6096000" y="1981200"/>
            <a:ext cx="304800" cy="125413"/>
          </a:xfrm>
          <a:prstGeom prst="straightConnector1">
            <a:avLst/>
          </a:prstGeom>
          <a:ln w="28575">
            <a:solidFill>
              <a:schemeClr val="tx1"/>
            </a:solidFill>
            <a:headEnd w="sm" len="med"/>
            <a:tailEnd type="stealth" w="lg" len="lg"/>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0" name="Rounded Rectangle 69"/>
          <p:cNvSpPr/>
          <p:nvPr/>
        </p:nvSpPr>
        <p:spPr>
          <a:xfrm>
            <a:off x="4953000" y="5486400"/>
            <a:ext cx="1143000" cy="228600"/>
          </a:xfrm>
          <a:prstGeom prst="roundRect">
            <a:avLst/>
          </a:prstGeom>
          <a:solidFill>
            <a:schemeClr val="accent3">
              <a:lumMod val="65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a:t>
            </a:r>
          </a:p>
        </p:txBody>
      </p:sp>
      <p:sp>
        <p:nvSpPr>
          <p:cNvPr id="72" name="Rounded Rectangle 71"/>
          <p:cNvSpPr/>
          <p:nvPr/>
        </p:nvSpPr>
        <p:spPr>
          <a:xfrm>
            <a:off x="5105400" y="5638800"/>
            <a:ext cx="1143000" cy="228600"/>
          </a:xfrm>
          <a:prstGeom prst="roundRect">
            <a:avLst/>
          </a:prstGeom>
          <a:solidFill>
            <a:schemeClr val="accent3">
              <a:lumMod val="65000"/>
            </a:schemeClr>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solidFill>
                  <a:schemeClr val="tx1"/>
                </a:solidFill>
              </a:rPr>
              <a:t>…</a:t>
            </a:r>
          </a:p>
        </p:txBody>
      </p:sp>
      <p:cxnSp>
        <p:nvCxnSpPr>
          <p:cNvPr id="73" name="Straight Arrow Connector 72"/>
          <p:cNvCxnSpPr/>
          <p:nvPr/>
        </p:nvCxnSpPr>
        <p:spPr>
          <a:xfrm flipV="1">
            <a:off x="6096000" y="4419600"/>
            <a:ext cx="1676400" cy="317500"/>
          </a:xfrm>
          <a:prstGeom prst="straightConnector1">
            <a:avLst/>
          </a:prstGeom>
          <a:ln w="28575">
            <a:solidFill>
              <a:schemeClr val="tx1"/>
            </a:solidFill>
            <a:headEnd w="sm" len="med"/>
            <a:tailEnd type="stealth" w="lg" len="lg"/>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a:stCxn id="48" idx="3"/>
          </p:cNvCxnSpPr>
          <p:nvPr/>
        </p:nvCxnSpPr>
        <p:spPr>
          <a:xfrm flipV="1">
            <a:off x="6096000" y="3797300"/>
            <a:ext cx="304800" cy="660400"/>
          </a:xfrm>
          <a:prstGeom prst="straightConnector1">
            <a:avLst/>
          </a:prstGeom>
          <a:ln w="28575">
            <a:solidFill>
              <a:schemeClr val="tx1"/>
            </a:solidFill>
            <a:headEnd w="sm" len="med"/>
            <a:tailEnd type="stealth" w="lg" len="lg"/>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V="1">
            <a:off x="6096000" y="3429000"/>
            <a:ext cx="304800" cy="165100"/>
          </a:xfrm>
          <a:prstGeom prst="straightConnector1">
            <a:avLst/>
          </a:prstGeom>
          <a:ln w="28575">
            <a:solidFill>
              <a:schemeClr val="tx1"/>
            </a:solidFill>
            <a:headEnd w="sm" len="med"/>
            <a:tailEnd type="stealth" w="lg" len="lg"/>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3" name="Bent Arrow 82"/>
          <p:cNvSpPr/>
          <p:nvPr/>
        </p:nvSpPr>
        <p:spPr>
          <a:xfrm rot="5400000">
            <a:off x="3086100" y="1181100"/>
            <a:ext cx="533400" cy="609600"/>
          </a:xfrm>
          <a:prstGeom prst="bentArrow">
            <a:avLst>
              <a:gd name="adj1" fmla="val 23584"/>
              <a:gd name="adj2" fmla="val 25000"/>
              <a:gd name="adj3" fmla="val 25000"/>
              <a:gd name="adj4" fmla="val 43750"/>
            </a:avLst>
          </a:prstGeom>
          <a:ln w="0" cmpd="dbl"/>
          <a:effectLst>
            <a:outerShdw blurRad="330200" dist="254000" dir="8100000" algn="tr" rotWithShape="0">
              <a:prstClr val="black">
                <a:alpha val="40000"/>
              </a:prstClr>
            </a:outerShdw>
          </a:effectLst>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84" name="Bent Arrow 83"/>
          <p:cNvSpPr/>
          <p:nvPr/>
        </p:nvSpPr>
        <p:spPr>
          <a:xfrm rot="5400000" flipV="1">
            <a:off x="4533900" y="800100"/>
            <a:ext cx="533400" cy="1371600"/>
          </a:xfrm>
          <a:prstGeom prst="bentArrow">
            <a:avLst>
              <a:gd name="adj1" fmla="val 23584"/>
              <a:gd name="adj2" fmla="val 25000"/>
              <a:gd name="adj3" fmla="val 25000"/>
              <a:gd name="adj4" fmla="val 43750"/>
            </a:avLst>
          </a:prstGeom>
          <a:ln w="0" cmpd="dbl"/>
          <a:effectLst>
            <a:outerShdw blurRad="330200" dist="254000" dir="8100000" algn="tr" rotWithShape="0">
              <a:prstClr val="black">
                <a:alpha val="40000"/>
              </a:prstClr>
            </a:outerShdw>
          </a:effectLst>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85" name="Lightning Bolt 84"/>
          <p:cNvSpPr/>
          <p:nvPr/>
        </p:nvSpPr>
        <p:spPr>
          <a:xfrm rot="975254">
            <a:off x="5714705" y="1479604"/>
            <a:ext cx="441986" cy="1459510"/>
          </a:xfrm>
          <a:prstGeom prst="lightningBolt">
            <a:avLst/>
          </a:prstGeom>
          <a:solidFill>
            <a:srgbClr val="FFFF00"/>
          </a:solidFill>
          <a:ln w="0">
            <a:solidFill>
              <a:schemeClr val="tx2"/>
            </a:solidFill>
          </a:ln>
          <a:effectLst>
            <a:outerShdw blurRad="330200" dist="254000" dir="8100000" algn="tr" rotWithShape="0">
              <a:prstClr val="black">
                <a:alpha val="40000"/>
              </a:prstClr>
            </a:outerShdw>
          </a:effectLst>
          <a:scene3d>
            <a:camera prst="orthographicFront"/>
            <a:lightRig rig="soft" dir="t"/>
          </a:scene3d>
          <a:sp3d prstMaterial="matte">
            <a:bevelT w="57150" h="95250"/>
            <a:bevelB w="120650" h="146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89" name="Straight Arrow Connector 88"/>
          <p:cNvCxnSpPr/>
          <p:nvPr/>
        </p:nvCxnSpPr>
        <p:spPr>
          <a:xfrm>
            <a:off x="6096000" y="5105400"/>
            <a:ext cx="304800" cy="0"/>
          </a:xfrm>
          <a:prstGeom prst="straightConnector1">
            <a:avLst/>
          </a:prstGeom>
          <a:ln w="28575">
            <a:solidFill>
              <a:schemeClr val="tx1"/>
            </a:solidFill>
            <a:headEnd w="sm" len="med"/>
            <a:tailEnd type="stealth" w="lg" len="lg"/>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 name="Picture 41" descr="panda-clip-1.jpeg"/>
          <p:cNvPicPr>
            <a:picLocks noChangeAspect="1"/>
          </p:cNvPicPr>
          <p:nvPr/>
        </p:nvPicPr>
        <p:blipFill>
          <a:blip r:embed="rId3" cstate="print"/>
          <a:srcRect/>
          <a:stretch>
            <a:fillRect/>
          </a:stretch>
        </p:blipFill>
        <p:spPr bwMode="auto">
          <a:xfrm>
            <a:off x="5715000" y="990600"/>
            <a:ext cx="1065213" cy="1192213"/>
          </a:xfrm>
          <a:prstGeom prst="rect">
            <a:avLst/>
          </a:prstGeom>
          <a:noFill/>
          <a:ln w="0">
            <a:noFill/>
            <a:miter lim="800000"/>
            <a:headEnd/>
            <a:tailEnd/>
          </a:ln>
          <a:effectLst>
            <a:outerShdw blurRad="330200" dist="254000" dir="8100000" sx="107000" sy="107000" algn="tr" rotWithShape="0">
              <a:prstClr val="black">
                <a:alpha val="40000"/>
              </a:prstClr>
            </a:outerShdw>
          </a:effectLst>
          <a:scene3d>
            <a:camera prst="orthographicFront"/>
            <a:lightRig rig="threePt" dir="t"/>
          </a:scene3d>
          <a:sp3d>
            <a:bevelT w="146050" h="82550"/>
            <a:bevelB w="107950"/>
          </a:sp3d>
        </p:spPr>
      </p:pic>
      <p:pic>
        <p:nvPicPr>
          <p:cNvPr id="100" name="Picture 41" descr="panda-clip-1.jpeg"/>
          <p:cNvPicPr>
            <a:picLocks noChangeAspect="1"/>
          </p:cNvPicPr>
          <p:nvPr/>
        </p:nvPicPr>
        <p:blipFill>
          <a:blip r:embed="rId3" cstate="print"/>
          <a:srcRect/>
          <a:stretch>
            <a:fillRect/>
          </a:stretch>
        </p:blipFill>
        <p:spPr bwMode="auto">
          <a:xfrm>
            <a:off x="3429000" y="990600"/>
            <a:ext cx="1065213" cy="1192213"/>
          </a:xfrm>
          <a:prstGeom prst="rect">
            <a:avLst/>
          </a:prstGeom>
          <a:noFill/>
          <a:ln w="0">
            <a:noFill/>
            <a:miter lim="800000"/>
            <a:headEnd/>
            <a:tailEnd/>
          </a:ln>
          <a:effectLst>
            <a:outerShdw blurRad="330200" dist="254000" dir="8100000" sx="107000" sy="107000" algn="tr" rotWithShape="0">
              <a:prstClr val="black">
                <a:alpha val="40000"/>
              </a:prstClr>
            </a:outerShdw>
          </a:effectLst>
          <a:scene3d>
            <a:camera prst="orthographicFront"/>
            <a:lightRig rig="threePt" dir="t"/>
          </a:scene3d>
          <a:sp3d>
            <a:bevelT w="146050" h="82550"/>
            <a:bevelB w="107950"/>
          </a:sp3d>
        </p:spPr>
      </p:pic>
      <p:sp>
        <p:nvSpPr>
          <p:cNvPr id="69" name="Oval 68"/>
          <p:cNvSpPr/>
          <p:nvPr/>
        </p:nvSpPr>
        <p:spPr>
          <a:xfrm>
            <a:off x="3810000" y="2514600"/>
            <a:ext cx="1371600" cy="762000"/>
          </a:xfrm>
          <a:prstGeom prst="ellipse">
            <a:avLst/>
          </a:prstGeom>
          <a:solidFill>
            <a:srgbClr val="F1800F"/>
          </a:solidFill>
          <a:ln w="0"/>
          <a:effectLst>
            <a:outerShdw blurRad="330200" dist="254000" dir="8100000" algn="tr" rotWithShape="0">
              <a:prstClr val="black">
                <a:alpha val="40000"/>
              </a:prstClr>
            </a:outerShdw>
          </a:effectLst>
          <a:scene3d>
            <a:camera prst="orthographicFront"/>
            <a:lightRig rig="threePt" dir="t"/>
          </a:scene3d>
          <a:sp3d>
            <a:bevelT w="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JEDI</a:t>
            </a:r>
          </a:p>
        </p:txBody>
      </p:sp>
      <p:sp>
        <p:nvSpPr>
          <p:cNvPr id="15" name="Oval 14"/>
          <p:cNvSpPr/>
          <p:nvPr/>
        </p:nvSpPr>
        <p:spPr>
          <a:xfrm>
            <a:off x="457200" y="3505200"/>
            <a:ext cx="1371600" cy="762000"/>
          </a:xfrm>
          <a:prstGeom prst="ellipse">
            <a:avLst/>
          </a:prstGeom>
          <a:solidFill>
            <a:srgbClr val="FFC000"/>
          </a:solidFill>
          <a:ln w="0"/>
          <a:effectLst>
            <a:outerShdw blurRad="330200" dist="254000" dir="8100000" algn="tr" rotWithShape="0">
              <a:prstClr val="black">
                <a:alpha val="40000"/>
              </a:prstClr>
            </a:outerShdw>
          </a:effectLst>
          <a:scene3d>
            <a:camera prst="orthographicFront"/>
            <a:lightRig rig="threePt" dir="t"/>
          </a:scene3d>
          <a:sp3d>
            <a:bevelT w="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smtClean="0"/>
              <a:t>DEFT</a:t>
            </a:r>
            <a:endParaRPr lang="en-US" dirty="0"/>
          </a:p>
        </p:txBody>
      </p:sp>
      <p:sp>
        <p:nvSpPr>
          <p:cNvPr id="8196" name="Rectangle 2"/>
          <p:cNvSpPr>
            <a:spLocks noGrp="1" noChangeArrowheads="1"/>
          </p:cNvSpPr>
          <p:nvPr>
            <p:ph type="title"/>
          </p:nvPr>
        </p:nvSpPr>
        <p:spPr>
          <a:xfrm>
            <a:off x="1066800" y="0"/>
            <a:ext cx="7543800" cy="1066800"/>
          </a:xfrm>
        </p:spPr>
        <p:txBody>
          <a:bodyPr/>
          <a:lstStyle/>
          <a:p>
            <a:pPr algn="r" eaLnBrk="1" hangingPunct="1"/>
            <a:r>
              <a:rPr lang="en-US" sz="2400" dirty="0" smtClean="0">
                <a:solidFill>
                  <a:schemeClr val="tx1"/>
                </a:solidFill>
              </a:rPr>
              <a:t>DEFT and JEDI as an assembly line</a:t>
            </a:r>
          </a:p>
        </p:txBody>
      </p:sp>
      <p:sp>
        <p:nvSpPr>
          <p:cNvPr id="8197" name="Slide Number Placeholder 3"/>
          <p:cNvSpPr>
            <a:spLocks noGrp="1"/>
          </p:cNvSpPr>
          <p:nvPr>
            <p:ph type="sldNum" sz="quarter" idx="12"/>
          </p:nvPr>
        </p:nvSpPr>
        <p:spPr>
          <a:noFill/>
        </p:spPr>
        <p:txBody>
          <a:bodyPr/>
          <a:lstStyle/>
          <a:p>
            <a:fld id="{BB257C34-15AD-49AF-85F7-E3856DCB6F3A}" type="slidenum">
              <a:rPr lang="en-US" smtClean="0"/>
              <a:pPr/>
              <a:t>5</a:t>
            </a:fld>
            <a:endParaRPr lang="en-US" dirty="0" smtClean="0"/>
          </a:p>
        </p:txBody>
      </p:sp>
      <p:sp>
        <p:nvSpPr>
          <p:cNvPr id="8" name="Rounded Rectangle 7"/>
          <p:cNvSpPr/>
          <p:nvPr/>
        </p:nvSpPr>
        <p:spPr>
          <a:xfrm>
            <a:off x="228600" y="4648200"/>
            <a:ext cx="1600200" cy="838200"/>
          </a:xfrm>
          <a:prstGeom prst="roundRect">
            <a:avLst/>
          </a:prstGeom>
          <a:solidFill>
            <a:srgbClr val="0070C0"/>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Meta-Task 1</a:t>
            </a:r>
          </a:p>
        </p:txBody>
      </p:sp>
      <p:sp>
        <p:nvSpPr>
          <p:cNvPr id="16" name="Oval 15"/>
          <p:cNvSpPr/>
          <p:nvPr/>
        </p:nvSpPr>
        <p:spPr>
          <a:xfrm>
            <a:off x="2057400" y="2514600"/>
            <a:ext cx="1371600" cy="762000"/>
          </a:xfrm>
          <a:prstGeom prst="ellipse">
            <a:avLst/>
          </a:prstGeom>
          <a:solidFill>
            <a:srgbClr val="F1800F"/>
          </a:solidFill>
          <a:ln w="0"/>
          <a:effectLst>
            <a:outerShdw blurRad="330200" dist="254000" dir="8100000" algn="tr" rotWithShape="0">
              <a:prstClr val="black">
                <a:alpha val="40000"/>
              </a:prstClr>
            </a:outerShdw>
          </a:effectLst>
          <a:scene3d>
            <a:camera prst="orthographicFront"/>
            <a:lightRig rig="threePt" dir="t"/>
          </a:scene3d>
          <a:sp3d>
            <a:bevelT w="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JEDI</a:t>
            </a:r>
          </a:p>
        </p:txBody>
      </p:sp>
      <p:sp>
        <p:nvSpPr>
          <p:cNvPr id="36" name="Rounded Rectangle 35"/>
          <p:cNvSpPr/>
          <p:nvPr/>
        </p:nvSpPr>
        <p:spPr>
          <a:xfrm>
            <a:off x="2743200" y="12954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1-1-1</a:t>
            </a:r>
          </a:p>
        </p:txBody>
      </p:sp>
      <p:sp>
        <p:nvSpPr>
          <p:cNvPr id="9" name="Rounded Rectangle 8"/>
          <p:cNvSpPr/>
          <p:nvPr/>
        </p:nvSpPr>
        <p:spPr>
          <a:xfrm>
            <a:off x="2057400" y="3810000"/>
            <a:ext cx="1447800" cy="533400"/>
          </a:xfrm>
          <a:prstGeom prst="roundRect">
            <a:avLst/>
          </a:prstGeom>
          <a:solidFill>
            <a:srgbClr val="00B0F0"/>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Task </a:t>
            </a:r>
            <a:r>
              <a:rPr lang="en-US" dirty="0" smtClean="0"/>
              <a:t>1 (t</a:t>
            </a:r>
            <a:r>
              <a:rPr lang="en-US" baseline="-25000" dirty="0" smtClean="0"/>
              <a:t>0</a:t>
            </a:r>
            <a:r>
              <a:rPr lang="en-US" dirty="0" smtClean="0"/>
              <a:t>)</a:t>
            </a:r>
            <a:endParaRPr lang="en-US" dirty="0"/>
          </a:p>
        </p:txBody>
      </p:sp>
      <p:sp>
        <p:nvSpPr>
          <p:cNvPr id="39" name="Rounded Rectangle 38"/>
          <p:cNvSpPr/>
          <p:nvPr/>
        </p:nvSpPr>
        <p:spPr>
          <a:xfrm>
            <a:off x="2743200" y="16002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1-1-2</a:t>
            </a:r>
          </a:p>
        </p:txBody>
      </p:sp>
      <p:sp>
        <p:nvSpPr>
          <p:cNvPr id="40" name="Rounded Rectangle 39"/>
          <p:cNvSpPr/>
          <p:nvPr/>
        </p:nvSpPr>
        <p:spPr>
          <a:xfrm>
            <a:off x="2743200" y="19050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1-1-3</a:t>
            </a:r>
          </a:p>
        </p:txBody>
      </p:sp>
      <p:sp>
        <p:nvSpPr>
          <p:cNvPr id="41" name="Rounded Rectangle 40"/>
          <p:cNvSpPr/>
          <p:nvPr/>
        </p:nvSpPr>
        <p:spPr>
          <a:xfrm>
            <a:off x="2743200" y="22098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1-1-4</a:t>
            </a:r>
          </a:p>
        </p:txBody>
      </p:sp>
      <p:sp>
        <p:nvSpPr>
          <p:cNvPr id="56" name="Lightning Bolt 55"/>
          <p:cNvSpPr/>
          <p:nvPr/>
        </p:nvSpPr>
        <p:spPr>
          <a:xfrm rot="13613382">
            <a:off x="2824983" y="2368697"/>
            <a:ext cx="441986" cy="1459510"/>
          </a:xfrm>
          <a:prstGeom prst="lightningBolt">
            <a:avLst/>
          </a:prstGeom>
          <a:solidFill>
            <a:srgbClr val="FFFF00"/>
          </a:solidFill>
          <a:ln w="0">
            <a:noFill/>
          </a:ln>
          <a:effectLst>
            <a:outerShdw blurRad="330200" dist="254000" dir="8100000" algn="tr" rotWithShape="0">
              <a:prstClr val="black">
                <a:alpha val="40000"/>
              </a:prstClr>
            </a:outerShdw>
          </a:effectLst>
          <a:scene3d>
            <a:camera prst="orthographicFront"/>
            <a:lightRig rig="soft" dir="t"/>
          </a:scene3d>
          <a:sp3d prstMaterial="matte">
            <a:bevelT w="57150" h="95250"/>
            <a:bevelB w="120650" h="146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58" name="Bent Arrow 57"/>
          <p:cNvSpPr/>
          <p:nvPr/>
        </p:nvSpPr>
        <p:spPr>
          <a:xfrm>
            <a:off x="1066800" y="3810000"/>
            <a:ext cx="990600" cy="838200"/>
          </a:xfrm>
          <a:prstGeom prst="bentArrow">
            <a:avLst>
              <a:gd name="adj1" fmla="val 10572"/>
              <a:gd name="adj2" fmla="val 16325"/>
              <a:gd name="adj3" fmla="val 25000"/>
              <a:gd name="adj4" fmla="val 43750"/>
            </a:avLst>
          </a:prstGeom>
          <a:ln w="0" cmpd="dbl"/>
          <a:effectLst>
            <a:outerShdw blurRad="330200" dist="254000" dir="8100000" algn="tr" rotWithShape="0">
              <a:prstClr val="black">
                <a:alpha val="40000"/>
              </a:prstClr>
            </a:outerShdw>
          </a:effectLst>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62" name="Rounded Rectangle 61"/>
          <p:cNvSpPr/>
          <p:nvPr/>
        </p:nvSpPr>
        <p:spPr>
          <a:xfrm>
            <a:off x="3886200" y="3810000"/>
            <a:ext cx="1447800" cy="533400"/>
          </a:xfrm>
          <a:prstGeom prst="roundRect">
            <a:avLst/>
          </a:prstGeom>
          <a:solidFill>
            <a:srgbClr val="00B0F0"/>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Task </a:t>
            </a:r>
            <a:r>
              <a:rPr lang="en-US" dirty="0" smtClean="0"/>
              <a:t>1 (t</a:t>
            </a:r>
            <a:r>
              <a:rPr lang="en-US" baseline="-25000" dirty="0" smtClean="0"/>
              <a:t>1</a:t>
            </a:r>
            <a:r>
              <a:rPr lang="en-US" dirty="0" smtClean="0"/>
              <a:t>)</a:t>
            </a:r>
            <a:endParaRPr lang="en-US" dirty="0"/>
          </a:p>
        </p:txBody>
      </p:sp>
      <p:sp>
        <p:nvSpPr>
          <p:cNvPr id="63" name="Lightning Bolt 62"/>
          <p:cNvSpPr/>
          <p:nvPr/>
        </p:nvSpPr>
        <p:spPr>
          <a:xfrm rot="20949019">
            <a:off x="3791013" y="2314553"/>
            <a:ext cx="441986" cy="1459510"/>
          </a:xfrm>
          <a:prstGeom prst="lightningBolt">
            <a:avLst/>
          </a:prstGeom>
          <a:solidFill>
            <a:srgbClr val="FFFF00"/>
          </a:solidFill>
          <a:ln w="0">
            <a:noFill/>
          </a:ln>
          <a:effectLst>
            <a:outerShdw blurRad="330200" dist="254000" dir="8100000" algn="tr" rotWithShape="0">
              <a:prstClr val="black">
                <a:alpha val="40000"/>
              </a:prstClr>
            </a:outerShdw>
          </a:effectLst>
          <a:scene3d>
            <a:camera prst="orthographicFront"/>
            <a:lightRig rig="soft" dir="t"/>
          </a:scene3d>
          <a:sp3d prstMaterial="matte">
            <a:bevelT w="57150" h="95250"/>
            <a:bevelB w="120650" h="146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64" name="Straight Arrow Connector 63"/>
          <p:cNvCxnSpPr>
            <a:stCxn id="9" idx="3"/>
            <a:endCxn id="62" idx="1"/>
          </p:cNvCxnSpPr>
          <p:nvPr/>
        </p:nvCxnSpPr>
        <p:spPr>
          <a:xfrm>
            <a:off x="3505200" y="4076700"/>
            <a:ext cx="381000" cy="1588"/>
          </a:xfrm>
          <a:prstGeom prst="straightConnector1">
            <a:avLst/>
          </a:prstGeom>
          <a:ln w="28575">
            <a:solidFill>
              <a:schemeClr val="tx1"/>
            </a:solidFill>
            <a:headEnd w="sm" len="med"/>
            <a:tailEnd type="stealth" w="lg" len="lg"/>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1" name="Oval 70"/>
          <p:cNvSpPr/>
          <p:nvPr/>
        </p:nvSpPr>
        <p:spPr>
          <a:xfrm>
            <a:off x="3886200" y="4876800"/>
            <a:ext cx="1371600" cy="762000"/>
          </a:xfrm>
          <a:prstGeom prst="ellipse">
            <a:avLst/>
          </a:prstGeom>
          <a:solidFill>
            <a:srgbClr val="FFC000"/>
          </a:solidFill>
          <a:ln w="0"/>
          <a:effectLst>
            <a:outerShdw blurRad="330200" dist="254000" dir="8100000" algn="tr" rotWithShape="0">
              <a:prstClr val="black">
                <a:alpha val="40000"/>
              </a:prstClr>
            </a:outerShdw>
          </a:effectLst>
          <a:scene3d>
            <a:camera prst="orthographicFront"/>
            <a:lightRig rig="threePt" dir="t"/>
          </a:scene3d>
          <a:sp3d>
            <a:bevelT w="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smtClean="0"/>
              <a:t>DEFT</a:t>
            </a:r>
            <a:endParaRPr lang="en-US" dirty="0"/>
          </a:p>
        </p:txBody>
      </p:sp>
      <p:sp>
        <p:nvSpPr>
          <p:cNvPr id="74" name="Rounded Rectangle 73"/>
          <p:cNvSpPr/>
          <p:nvPr/>
        </p:nvSpPr>
        <p:spPr>
          <a:xfrm>
            <a:off x="5715000" y="3810000"/>
            <a:ext cx="1447800" cy="533400"/>
          </a:xfrm>
          <a:prstGeom prst="roundRect">
            <a:avLst/>
          </a:prstGeom>
          <a:solidFill>
            <a:srgbClr val="00B0F0"/>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Task </a:t>
            </a:r>
            <a:r>
              <a:rPr lang="en-US" dirty="0" smtClean="0"/>
              <a:t>2 (t</a:t>
            </a:r>
            <a:r>
              <a:rPr lang="en-US" baseline="-25000" dirty="0" smtClean="0"/>
              <a:t>2</a:t>
            </a:r>
            <a:r>
              <a:rPr lang="en-US" dirty="0" smtClean="0"/>
              <a:t>)</a:t>
            </a:r>
            <a:endParaRPr lang="en-US" dirty="0"/>
          </a:p>
        </p:txBody>
      </p:sp>
      <p:cxnSp>
        <p:nvCxnSpPr>
          <p:cNvPr id="76" name="Straight Arrow Connector 75"/>
          <p:cNvCxnSpPr>
            <a:endCxn id="74" idx="1"/>
          </p:cNvCxnSpPr>
          <p:nvPr/>
        </p:nvCxnSpPr>
        <p:spPr>
          <a:xfrm>
            <a:off x="5334000" y="4076700"/>
            <a:ext cx="381000" cy="1588"/>
          </a:xfrm>
          <a:prstGeom prst="straightConnector1">
            <a:avLst/>
          </a:prstGeom>
          <a:ln w="28575">
            <a:solidFill>
              <a:schemeClr val="tx1"/>
            </a:solidFill>
            <a:headEnd w="sm" len="med"/>
            <a:tailEnd type="stealth" w="lg" len="lg"/>
          </a:ln>
          <a:effectLst>
            <a:outerShdw blurRad="330200" dist="254000" dir="8100000" algn="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7" name="Lightning Bolt 76"/>
          <p:cNvSpPr/>
          <p:nvPr/>
        </p:nvSpPr>
        <p:spPr>
          <a:xfrm rot="11653151">
            <a:off x="4514027" y="4285856"/>
            <a:ext cx="251722" cy="800246"/>
          </a:xfrm>
          <a:prstGeom prst="lightningBolt">
            <a:avLst/>
          </a:prstGeom>
          <a:solidFill>
            <a:srgbClr val="FFFF00"/>
          </a:solidFill>
          <a:ln w="0">
            <a:noFill/>
          </a:ln>
          <a:effectLst>
            <a:outerShdw blurRad="330200" dist="254000" dir="8100000" algn="tr" rotWithShape="0">
              <a:prstClr val="black">
                <a:alpha val="40000"/>
              </a:prstClr>
            </a:outerShdw>
          </a:effectLst>
          <a:scene3d>
            <a:camera prst="orthographicFront"/>
            <a:lightRig rig="soft" dir="t"/>
          </a:scene3d>
          <a:sp3d prstMaterial="matte">
            <a:bevelT w="57150" h="95250"/>
            <a:bevelB w="120650" h="146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78" name="Oval 77"/>
          <p:cNvSpPr/>
          <p:nvPr/>
        </p:nvSpPr>
        <p:spPr>
          <a:xfrm>
            <a:off x="5638800" y="2514600"/>
            <a:ext cx="1371600" cy="762000"/>
          </a:xfrm>
          <a:prstGeom prst="ellipse">
            <a:avLst/>
          </a:prstGeom>
          <a:solidFill>
            <a:srgbClr val="F1800F"/>
          </a:solidFill>
          <a:ln w="0"/>
          <a:effectLst>
            <a:outerShdw blurRad="330200" dist="254000" dir="8100000" algn="tr" rotWithShape="0">
              <a:prstClr val="black">
                <a:alpha val="40000"/>
              </a:prstClr>
            </a:outerShdw>
          </a:effectLst>
          <a:scene3d>
            <a:camera prst="orthographicFront"/>
            <a:lightRig rig="threePt" dir="t"/>
          </a:scene3d>
          <a:sp3d>
            <a:bevelT w="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JEDI</a:t>
            </a:r>
          </a:p>
        </p:txBody>
      </p:sp>
      <p:sp>
        <p:nvSpPr>
          <p:cNvPr id="79" name="Rounded Rectangle 78"/>
          <p:cNvSpPr/>
          <p:nvPr/>
        </p:nvSpPr>
        <p:spPr>
          <a:xfrm>
            <a:off x="5029200" y="12954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a:t>
            </a:r>
            <a:r>
              <a:rPr lang="en-US" sz="1200" dirty="0" smtClean="0"/>
              <a:t>2-1-1</a:t>
            </a:r>
            <a:endParaRPr lang="en-US" sz="1200" dirty="0"/>
          </a:p>
        </p:txBody>
      </p:sp>
      <p:sp>
        <p:nvSpPr>
          <p:cNvPr id="81" name="Rounded Rectangle 80"/>
          <p:cNvSpPr/>
          <p:nvPr/>
        </p:nvSpPr>
        <p:spPr>
          <a:xfrm>
            <a:off x="5029200" y="16002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a:t>
            </a:r>
            <a:r>
              <a:rPr lang="en-US" sz="1200" dirty="0" smtClean="0"/>
              <a:t>2-1-2</a:t>
            </a:r>
            <a:endParaRPr lang="en-US" sz="1200" dirty="0"/>
          </a:p>
        </p:txBody>
      </p:sp>
      <p:sp>
        <p:nvSpPr>
          <p:cNvPr id="82" name="Rounded Rectangle 81"/>
          <p:cNvSpPr/>
          <p:nvPr/>
        </p:nvSpPr>
        <p:spPr>
          <a:xfrm>
            <a:off x="5029200" y="19050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a:t>
            </a:r>
            <a:r>
              <a:rPr lang="en-US" sz="1200" dirty="0" smtClean="0"/>
              <a:t>2-1-3</a:t>
            </a:r>
            <a:endParaRPr lang="en-US" sz="1200" dirty="0"/>
          </a:p>
        </p:txBody>
      </p:sp>
      <p:sp>
        <p:nvSpPr>
          <p:cNvPr id="86" name="Rounded Rectangle 85"/>
          <p:cNvSpPr/>
          <p:nvPr/>
        </p:nvSpPr>
        <p:spPr>
          <a:xfrm>
            <a:off x="5029200" y="2209800"/>
            <a:ext cx="1143000" cy="228600"/>
          </a:xfrm>
          <a:prstGeom prst="roundRect">
            <a:avLst/>
          </a:prstGeom>
          <a:solidFill>
            <a:srgbClr val="71DAFF"/>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a:bevelT h="1397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200" dirty="0"/>
              <a:t>Job </a:t>
            </a:r>
            <a:r>
              <a:rPr lang="en-US" sz="1200" dirty="0" smtClean="0"/>
              <a:t>2-1-4</a:t>
            </a:r>
            <a:endParaRPr lang="en-US" sz="1200" dirty="0"/>
          </a:p>
        </p:txBody>
      </p:sp>
      <p:sp>
        <p:nvSpPr>
          <p:cNvPr id="87" name="Lightning Bolt 86"/>
          <p:cNvSpPr/>
          <p:nvPr/>
        </p:nvSpPr>
        <p:spPr>
          <a:xfrm rot="13613382">
            <a:off x="4729984" y="2368698"/>
            <a:ext cx="441986" cy="1459510"/>
          </a:xfrm>
          <a:prstGeom prst="lightningBolt">
            <a:avLst/>
          </a:prstGeom>
          <a:solidFill>
            <a:srgbClr val="FFFF00"/>
          </a:solidFill>
          <a:ln w="0">
            <a:noFill/>
          </a:ln>
          <a:effectLst>
            <a:outerShdw blurRad="330200" dist="254000" dir="8100000" algn="tr" rotWithShape="0">
              <a:prstClr val="black">
                <a:alpha val="40000"/>
              </a:prstClr>
            </a:outerShdw>
          </a:effectLst>
          <a:scene3d>
            <a:camera prst="orthographicFront"/>
            <a:lightRig rig="soft" dir="t"/>
          </a:scene3d>
          <a:sp3d prstMaterial="matte">
            <a:bevelT w="57150" h="95250"/>
            <a:bevelB w="120650" h="146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88" name="Rounded Rectangle 87"/>
          <p:cNvSpPr/>
          <p:nvPr/>
        </p:nvSpPr>
        <p:spPr>
          <a:xfrm>
            <a:off x="7239000" y="4572000"/>
            <a:ext cx="1600200" cy="838200"/>
          </a:xfrm>
          <a:prstGeom prst="roundRect">
            <a:avLst/>
          </a:prstGeom>
          <a:solidFill>
            <a:srgbClr val="0070C0"/>
          </a:solidFill>
          <a:ln w="0">
            <a:solidFill>
              <a:schemeClr val="tx1"/>
            </a:solidFill>
          </a:ln>
          <a:effectLst>
            <a:outerShdw blurRad="330200" dist="254000" dir="8100000" algn="tr" rotWithShape="0">
              <a:prstClr val="black">
                <a:alpha val="40000"/>
              </a:prstClr>
            </a:outerShdw>
          </a:effectLst>
          <a:scene3d>
            <a:camera prst="orthographicFront"/>
            <a:lightRig rig="threePt" dir="t"/>
          </a:scene3d>
          <a:sp3d prstMaterial="dkEdge">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Meta-Task 1</a:t>
            </a:r>
          </a:p>
        </p:txBody>
      </p:sp>
      <p:sp>
        <p:nvSpPr>
          <p:cNvPr id="90" name="Bent Arrow 89"/>
          <p:cNvSpPr/>
          <p:nvPr/>
        </p:nvSpPr>
        <p:spPr>
          <a:xfrm rot="5400000">
            <a:off x="7239000" y="3810000"/>
            <a:ext cx="685800" cy="838200"/>
          </a:xfrm>
          <a:prstGeom prst="bentArrow">
            <a:avLst>
              <a:gd name="adj1" fmla="val 10572"/>
              <a:gd name="adj2" fmla="val 16325"/>
              <a:gd name="adj3" fmla="val 25000"/>
              <a:gd name="adj4" fmla="val 43750"/>
            </a:avLst>
          </a:prstGeom>
          <a:ln w="0" cmpd="dbl"/>
          <a:effectLst>
            <a:outerShdw blurRad="330200" dist="254000" dir="8100000" algn="tr" rotWithShape="0">
              <a:prstClr val="black">
                <a:alpha val="40000"/>
              </a:prstClr>
            </a:outerShdw>
          </a:effectLst>
          <a:scene3d>
            <a:camera prst="orthographicFront"/>
            <a:lightRig rig="threePt" dir="t"/>
          </a:scene3d>
          <a:sp3d>
            <a:bevelT w="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solidFill>
                <a:schemeClr val="tx1"/>
              </a:solidFill>
            </a:endParaRPr>
          </a:p>
        </p:txBody>
      </p:sp>
      <p:sp>
        <p:nvSpPr>
          <p:cNvPr id="91" name="Lightning Bolt 90"/>
          <p:cNvSpPr/>
          <p:nvPr/>
        </p:nvSpPr>
        <p:spPr>
          <a:xfrm rot="20949019">
            <a:off x="5696013" y="2390754"/>
            <a:ext cx="441986" cy="1459510"/>
          </a:xfrm>
          <a:prstGeom prst="lightningBolt">
            <a:avLst/>
          </a:prstGeom>
          <a:solidFill>
            <a:srgbClr val="FFFF00"/>
          </a:solidFill>
          <a:ln w="0">
            <a:noFill/>
          </a:ln>
          <a:effectLst>
            <a:outerShdw blurRad="330200" dist="254000" dir="8100000" algn="tr" rotWithShape="0">
              <a:prstClr val="black">
                <a:alpha val="40000"/>
              </a:prstClr>
            </a:outerShdw>
          </a:effectLst>
          <a:scene3d>
            <a:camera prst="orthographicFront"/>
            <a:lightRig rig="soft" dir="t"/>
          </a:scene3d>
          <a:sp3d prstMaterial="matte">
            <a:bevelT w="57150" h="95250"/>
            <a:bevelB w="120650" h="146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2" name="Oval 91"/>
          <p:cNvSpPr/>
          <p:nvPr/>
        </p:nvSpPr>
        <p:spPr>
          <a:xfrm>
            <a:off x="5486400" y="4876800"/>
            <a:ext cx="1371600" cy="762000"/>
          </a:xfrm>
          <a:prstGeom prst="ellipse">
            <a:avLst/>
          </a:prstGeom>
          <a:solidFill>
            <a:srgbClr val="FFC000"/>
          </a:solidFill>
          <a:ln w="0"/>
          <a:effectLst>
            <a:outerShdw blurRad="330200" dist="254000" dir="8100000" algn="tr" rotWithShape="0">
              <a:prstClr val="black">
                <a:alpha val="40000"/>
              </a:prstClr>
            </a:outerShdw>
          </a:effectLst>
          <a:scene3d>
            <a:camera prst="orthographicFront"/>
            <a:lightRig rig="threePt" dir="t"/>
          </a:scene3d>
          <a:sp3d>
            <a:bevelT w="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smtClean="0"/>
              <a:t>DEFT</a:t>
            </a:r>
            <a:endParaRPr lang="en-US" dirty="0"/>
          </a:p>
        </p:txBody>
      </p:sp>
      <p:sp>
        <p:nvSpPr>
          <p:cNvPr id="94" name="Lightning Bolt 93"/>
          <p:cNvSpPr/>
          <p:nvPr/>
        </p:nvSpPr>
        <p:spPr>
          <a:xfrm rot="11653151">
            <a:off x="6114227" y="4285856"/>
            <a:ext cx="251722" cy="800246"/>
          </a:xfrm>
          <a:prstGeom prst="lightningBolt">
            <a:avLst/>
          </a:prstGeom>
          <a:solidFill>
            <a:srgbClr val="FFFF00"/>
          </a:solidFill>
          <a:ln w="0">
            <a:noFill/>
          </a:ln>
          <a:effectLst>
            <a:outerShdw blurRad="330200" dist="254000" dir="8100000" algn="tr" rotWithShape="0">
              <a:prstClr val="black">
                <a:alpha val="40000"/>
              </a:prstClr>
            </a:outerShdw>
          </a:effectLst>
          <a:scene3d>
            <a:camera prst="orthographicFront"/>
            <a:lightRig rig="soft" dir="t"/>
          </a:scene3d>
          <a:sp3d prstMaterial="matte">
            <a:bevelT w="57150" h="95250"/>
            <a:bevelB w="120650" h="146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95" name="Oval 94"/>
          <p:cNvSpPr/>
          <p:nvPr/>
        </p:nvSpPr>
        <p:spPr>
          <a:xfrm>
            <a:off x="2133600" y="4876800"/>
            <a:ext cx="1371600" cy="762000"/>
          </a:xfrm>
          <a:prstGeom prst="ellipse">
            <a:avLst/>
          </a:prstGeom>
          <a:solidFill>
            <a:srgbClr val="FFC000"/>
          </a:solidFill>
          <a:ln w="0"/>
          <a:effectLst>
            <a:outerShdw blurRad="330200" dist="254000" dir="8100000" algn="tr" rotWithShape="0">
              <a:prstClr val="black">
                <a:alpha val="40000"/>
              </a:prstClr>
            </a:outerShdw>
          </a:effectLst>
          <a:scene3d>
            <a:camera prst="orthographicFront"/>
            <a:lightRig rig="threePt" dir="t"/>
          </a:scene3d>
          <a:sp3d>
            <a:bevelT w="1143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smtClean="0"/>
              <a:t>DEFT</a:t>
            </a:r>
            <a:endParaRPr lang="en-US" dirty="0"/>
          </a:p>
        </p:txBody>
      </p:sp>
      <p:sp>
        <p:nvSpPr>
          <p:cNvPr id="96" name="Lightning Bolt 95"/>
          <p:cNvSpPr/>
          <p:nvPr/>
        </p:nvSpPr>
        <p:spPr>
          <a:xfrm rot="11653151">
            <a:off x="2761427" y="4285856"/>
            <a:ext cx="251722" cy="800246"/>
          </a:xfrm>
          <a:prstGeom prst="lightningBolt">
            <a:avLst/>
          </a:prstGeom>
          <a:solidFill>
            <a:srgbClr val="FFFF00"/>
          </a:solidFill>
          <a:ln w="0">
            <a:noFill/>
          </a:ln>
          <a:effectLst>
            <a:outerShdw blurRad="330200" dist="254000" dir="8100000" algn="tr" rotWithShape="0">
              <a:prstClr val="black">
                <a:alpha val="40000"/>
              </a:prstClr>
            </a:outerShdw>
          </a:effectLst>
          <a:scene3d>
            <a:camera prst="orthographicFront"/>
            <a:lightRig rig="soft" dir="t"/>
          </a:scene3d>
          <a:sp3d prstMaterial="matte">
            <a:bevelT w="57150" h="95250"/>
            <a:bevelB w="120650" h="14605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cxnSp>
        <p:nvCxnSpPr>
          <p:cNvPr id="98" name="Straight Arrow Connector 97"/>
          <p:cNvCxnSpPr/>
          <p:nvPr/>
        </p:nvCxnSpPr>
        <p:spPr>
          <a:xfrm>
            <a:off x="1143000" y="6096000"/>
            <a:ext cx="6705600" cy="1588"/>
          </a:xfrm>
          <a:prstGeom prst="straightConnector1">
            <a:avLst/>
          </a:prstGeom>
          <a:ln w="41275">
            <a:solidFill>
              <a:schemeClr val="tx1"/>
            </a:solidFill>
            <a:tailEnd type="stealth" w="lg" len="lg"/>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7391400" y="6248400"/>
            <a:ext cx="533400" cy="461665"/>
          </a:xfrm>
          <a:prstGeom prst="rect">
            <a:avLst/>
          </a:prstGeom>
          <a:noFill/>
        </p:spPr>
        <p:txBody>
          <a:bodyPr wrap="square" rtlCol="0">
            <a:spAutoFit/>
          </a:bodyPr>
          <a:lstStyle/>
          <a:p>
            <a:r>
              <a:rPr lang="en-US" sz="2400" b="1" dirty="0" smtClean="0"/>
              <a:t>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ProdSys2: Motivations from the DEFT perspective</a:t>
            </a:r>
          </a:p>
        </p:txBody>
      </p:sp>
      <p:sp>
        <p:nvSpPr>
          <p:cNvPr id="3075" name="Rectangle 3"/>
          <p:cNvSpPr>
            <a:spLocks noGrp="1" noChangeArrowheads="1"/>
          </p:cNvSpPr>
          <p:nvPr>
            <p:ph type="body" idx="1"/>
          </p:nvPr>
        </p:nvSpPr>
        <p:spPr>
          <a:xfrm>
            <a:off x="533400" y="1066800"/>
            <a:ext cx="8153400" cy="5257800"/>
          </a:xfrm>
        </p:spPr>
        <p:txBody>
          <a:bodyPr/>
          <a:lstStyle/>
          <a:p>
            <a:pPr marL="0" indent="0">
              <a:spcBef>
                <a:spcPts val="0"/>
              </a:spcBef>
              <a:spcAft>
                <a:spcPts val="1200"/>
              </a:spcAft>
              <a:buFontTx/>
              <a:buNone/>
              <a:defRPr/>
            </a:pPr>
            <a:r>
              <a:rPr lang="en-US" sz="1800" dirty="0" smtClean="0"/>
              <a:t>We need to address the following:</a:t>
            </a:r>
          </a:p>
          <a:p>
            <a:pPr marL="274320" indent="-274320">
              <a:spcBef>
                <a:spcPts val="0"/>
              </a:spcBef>
              <a:spcAft>
                <a:spcPts val="600"/>
              </a:spcAft>
              <a:defRPr/>
            </a:pPr>
            <a:r>
              <a:rPr lang="en-US" sz="1800" dirty="0" smtClean="0"/>
              <a:t>The concept of Meta-Task as a group of logically related tasks, required to complete a specific physics project or sub-project. Absent in the original product (ProdSys), it emerged based on operational experience with PanDA and its workflow. It effectively became the central object in the high-level workflow management, but…</a:t>
            </a:r>
          </a:p>
          <a:p>
            <a:pPr marL="274320" indent="-274320">
              <a:spcBef>
                <a:spcPts val="0"/>
              </a:spcBef>
              <a:spcAft>
                <a:spcPts val="600"/>
              </a:spcAft>
              <a:defRPr/>
            </a:pPr>
            <a:r>
              <a:rPr lang="en-US" sz="1800" dirty="0" smtClean="0"/>
              <a:t>…it is currently modeled in spreadsheets, which act as surrogate database and GUI, require active maintenance and limit the scalability of the overall Production System.</a:t>
            </a:r>
          </a:p>
          <a:p>
            <a:pPr marL="274320" indent="-274320">
              <a:spcBef>
                <a:spcPts val="0"/>
              </a:spcBef>
              <a:spcAft>
                <a:spcPts val="600"/>
              </a:spcAft>
              <a:defRPr/>
            </a:pPr>
            <a:r>
              <a:rPr lang="en-US" sz="1800" dirty="0" smtClean="0"/>
              <a:t>Meta-Tasks must be properly modeled, introduced and integrated into the system to guarantee that it delivers adequate scalability and performance going forward, as well as a productive environment for the Production Managers and users involved in the physics analysis.</a:t>
            </a:r>
          </a:p>
          <a:p>
            <a:pPr marL="274320" indent="-274320">
              <a:spcBef>
                <a:spcPts val="0"/>
              </a:spcBef>
              <a:spcAft>
                <a:spcPts val="600"/>
              </a:spcAft>
              <a:defRPr/>
            </a:pPr>
            <a:r>
              <a:rPr lang="en-US" sz="1800" dirty="0" smtClean="0"/>
              <a:t>Analysis tasks are currently handled outside the Production System, however they also have workflow characteristics. Having a universal system supporting the management of workflows across production and analysis will bring benefits to the ATLAS community.</a:t>
            </a:r>
          </a:p>
          <a:p>
            <a:pPr marL="0" indent="0" eaLnBrk="1" hangingPunct="1">
              <a:spcBef>
                <a:spcPts val="0"/>
              </a:spcBef>
              <a:buFontTx/>
              <a:buNone/>
              <a:defRPr/>
            </a:pPr>
            <a:endParaRPr lang="en-US" sz="1800" dirty="0" smtClean="0"/>
          </a:p>
        </p:txBody>
      </p:sp>
      <p:sp>
        <p:nvSpPr>
          <p:cNvPr id="4100" name="Slide Number Placeholder 3"/>
          <p:cNvSpPr>
            <a:spLocks noGrp="1"/>
          </p:cNvSpPr>
          <p:nvPr>
            <p:ph type="sldNum" sz="quarter" idx="12"/>
          </p:nvPr>
        </p:nvSpPr>
        <p:spPr>
          <a:noFill/>
        </p:spPr>
        <p:txBody>
          <a:bodyPr/>
          <a:lstStyle/>
          <a:p>
            <a:fld id="{343585A9-A0E7-4515-8993-AF7F4092AB30}" type="slidenum">
              <a:rPr lang="en-US" smtClean="0"/>
              <a:pPr/>
              <a:t>6</a:t>
            </a:fld>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The Meta-Task</a:t>
            </a:r>
          </a:p>
        </p:txBody>
      </p:sp>
      <p:sp>
        <p:nvSpPr>
          <p:cNvPr id="3075" name="Rectangle 3"/>
          <p:cNvSpPr>
            <a:spLocks noGrp="1" noChangeArrowheads="1"/>
          </p:cNvSpPr>
          <p:nvPr>
            <p:ph type="body" idx="1"/>
          </p:nvPr>
        </p:nvSpPr>
        <p:spPr>
          <a:xfrm>
            <a:off x="533400" y="609600"/>
            <a:ext cx="8153400" cy="5410200"/>
          </a:xfrm>
        </p:spPr>
        <p:txBody>
          <a:bodyPr/>
          <a:lstStyle/>
          <a:p>
            <a:pPr>
              <a:spcBef>
                <a:spcPts val="0"/>
              </a:spcBef>
              <a:spcAft>
                <a:spcPts val="300"/>
              </a:spcAft>
              <a:buFontTx/>
              <a:buNone/>
              <a:defRPr/>
            </a:pPr>
            <a:r>
              <a:rPr lang="en-US" sz="1600" b="1" dirty="0" smtClean="0"/>
              <a:t>Why Meta-Task?</a:t>
            </a:r>
          </a:p>
          <a:p>
            <a:pPr>
              <a:spcBef>
                <a:spcPts val="0"/>
              </a:spcBef>
              <a:spcAft>
                <a:spcPts val="600"/>
              </a:spcAft>
              <a:defRPr/>
            </a:pPr>
            <a:r>
              <a:rPr lang="en-US" sz="1600" dirty="0" smtClean="0"/>
              <a:t>The initial PanDA design parameters contained an assumption that a relatively small number of tasks will be maintained in the system, while each task would be translated into a large number of job definitions, to be submitted for execution.</a:t>
            </a:r>
          </a:p>
          <a:p>
            <a:pPr>
              <a:spcBef>
                <a:spcPts val="0"/>
              </a:spcBef>
              <a:spcAft>
                <a:spcPts val="600"/>
              </a:spcAft>
              <a:defRPr/>
            </a:pPr>
            <a:r>
              <a:rPr lang="en-US" sz="1600" dirty="0" smtClean="0"/>
              <a:t>As we gained more operational experience with PanDA, it became obvious that physics groups and production managers have learned to use the system in </a:t>
            </a:r>
            <a:r>
              <a:rPr lang="en-US" sz="1600" i="1" dirty="0" smtClean="0"/>
              <a:t>more sophisticated ways</a:t>
            </a:r>
            <a:r>
              <a:rPr lang="en-US" sz="1600" dirty="0" smtClean="0"/>
              <a:t>, formulating the workload in a fine-grained fashion, i.e. multiple tasks of smaller size, often logically connected with each other. This resulted in the exponential growth of the rate of PanDA Task Request submissions:</a:t>
            </a:r>
          </a:p>
        </p:txBody>
      </p:sp>
      <p:sp>
        <p:nvSpPr>
          <p:cNvPr id="11268" name="Slide Number Placeholder 3"/>
          <p:cNvSpPr>
            <a:spLocks noGrp="1"/>
          </p:cNvSpPr>
          <p:nvPr>
            <p:ph type="sldNum" sz="quarter" idx="12"/>
          </p:nvPr>
        </p:nvSpPr>
        <p:spPr>
          <a:noFill/>
        </p:spPr>
        <p:txBody>
          <a:bodyPr/>
          <a:lstStyle/>
          <a:p>
            <a:fld id="{E7FDC3B8-1174-4810-A936-2A7445D9D997}" type="slidenum">
              <a:rPr lang="en-US" smtClean="0"/>
              <a:pPr/>
              <a:t>7</a:t>
            </a:fld>
            <a:endParaRPr lang="en-US" dirty="0" smtClean="0"/>
          </a:p>
        </p:txBody>
      </p:sp>
      <p:pic>
        <p:nvPicPr>
          <p:cNvPr id="6" name="Picture 5" descr="expo_task_growth.JPG"/>
          <p:cNvPicPr>
            <a:picLocks noChangeAspect="1"/>
          </p:cNvPicPr>
          <p:nvPr/>
        </p:nvPicPr>
        <p:blipFill>
          <a:blip r:embed="rId2"/>
          <a:stretch>
            <a:fillRect/>
          </a:stretch>
        </p:blipFill>
        <p:spPr>
          <a:xfrm>
            <a:off x="1447800" y="3124200"/>
            <a:ext cx="5876925" cy="3438525"/>
          </a:xfrm>
          <a:prstGeom prst="rect">
            <a:avLst/>
          </a:prstGeom>
          <a:effectLst>
            <a:outerShdw blurRad="254000" dist="38100" dir="5400000" sx="103000" sy="103000" algn="t" rotWithShape="0">
              <a:prstClr val="black">
                <a:alpha val="71000"/>
              </a:prst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Meta-Task as a way to manage complexity of the workflow</a:t>
            </a:r>
          </a:p>
        </p:txBody>
      </p:sp>
      <p:sp>
        <p:nvSpPr>
          <p:cNvPr id="3075" name="Rectangle 3"/>
          <p:cNvSpPr>
            <a:spLocks noGrp="1" noChangeArrowheads="1"/>
          </p:cNvSpPr>
          <p:nvPr>
            <p:ph type="body" idx="1"/>
          </p:nvPr>
        </p:nvSpPr>
        <p:spPr>
          <a:xfrm>
            <a:off x="533400" y="762000"/>
            <a:ext cx="8153400" cy="5334000"/>
          </a:xfrm>
        </p:spPr>
        <p:txBody>
          <a:bodyPr/>
          <a:lstStyle/>
          <a:p>
            <a:pPr algn="just">
              <a:spcBef>
                <a:spcPts val="0"/>
              </a:spcBef>
              <a:spcAft>
                <a:spcPts val="600"/>
              </a:spcAft>
              <a:defRPr/>
            </a:pPr>
            <a:r>
              <a:rPr lang="en-US" sz="1600" dirty="0" smtClean="0"/>
              <a:t>As shown in the previous page, there is a real need to manage the scale and complexity of the PanDA workflow in order to accommodate the explosive growth of the task requests and complexity of their relationship. For example, the following highly simplified diagram illustrates a chain of PanDA tasks and the data that defines their relationship:</a:t>
            </a:r>
          </a:p>
        </p:txBody>
      </p:sp>
      <p:sp>
        <p:nvSpPr>
          <p:cNvPr id="11268" name="Slide Number Placeholder 3"/>
          <p:cNvSpPr>
            <a:spLocks noGrp="1"/>
          </p:cNvSpPr>
          <p:nvPr>
            <p:ph type="sldNum" sz="quarter" idx="12"/>
          </p:nvPr>
        </p:nvSpPr>
        <p:spPr>
          <a:noFill/>
        </p:spPr>
        <p:txBody>
          <a:bodyPr/>
          <a:lstStyle/>
          <a:p>
            <a:fld id="{E7FDC3B8-1174-4810-A936-2A7445D9D997}" type="slidenum">
              <a:rPr lang="en-US" smtClean="0"/>
              <a:pPr/>
              <a:t>8</a:t>
            </a:fld>
            <a:endParaRPr lang="en-US" dirty="0" smtClean="0"/>
          </a:p>
        </p:txBody>
      </p:sp>
      <p:pic>
        <p:nvPicPr>
          <p:cNvPr id="11269" name="Picture 2" descr="C:\Documents and Settings\mpotekhin\My Documents\My Dropbox\ProdSys\WorkFlow1.jpg"/>
          <p:cNvPicPr>
            <a:picLocks noChangeAspect="1" noChangeArrowheads="1"/>
          </p:cNvPicPr>
          <p:nvPr/>
        </p:nvPicPr>
        <p:blipFill>
          <a:blip r:embed="rId2" cstate="print"/>
          <a:srcRect l="8000" t="13333" r="10000" b="14667"/>
          <a:stretch>
            <a:fillRect/>
          </a:stretch>
        </p:blipFill>
        <p:spPr bwMode="auto">
          <a:xfrm>
            <a:off x="1676400" y="2286000"/>
            <a:ext cx="6132689" cy="4038600"/>
          </a:xfrm>
          <a:prstGeom prst="rect">
            <a:avLst/>
          </a:prstGeom>
          <a:noFill/>
          <a:ln w="9525">
            <a:noFill/>
            <a:miter lim="800000"/>
            <a:headEnd/>
            <a:tailEnd/>
          </a:ln>
          <a:effectLst>
            <a:outerShdw blurRad="393700" dist="38100" dir="11400000" sx="106000" sy="106000" algn="t" rotWithShape="0">
              <a:prstClr val="black">
                <a:alpha val="40000"/>
              </a:prstClr>
            </a:outerShdw>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0" y="0"/>
            <a:ext cx="8153400" cy="1066800"/>
          </a:xfrm>
        </p:spPr>
        <p:txBody>
          <a:bodyPr/>
          <a:lstStyle/>
          <a:p>
            <a:pPr algn="r" eaLnBrk="1" hangingPunct="1"/>
            <a:r>
              <a:rPr lang="en-US" sz="2400" dirty="0" smtClean="0">
                <a:solidFill>
                  <a:schemeClr val="tx1"/>
                </a:solidFill>
              </a:rPr>
              <a:t>ProdSys2: Requirements from the DEFT perspective</a:t>
            </a:r>
          </a:p>
        </p:txBody>
      </p:sp>
      <p:sp>
        <p:nvSpPr>
          <p:cNvPr id="3075" name="Rectangle 3"/>
          <p:cNvSpPr>
            <a:spLocks noGrp="1" noChangeArrowheads="1"/>
          </p:cNvSpPr>
          <p:nvPr>
            <p:ph type="body" idx="1"/>
          </p:nvPr>
        </p:nvSpPr>
        <p:spPr>
          <a:xfrm>
            <a:off x="533400" y="990600"/>
            <a:ext cx="8153400" cy="5105400"/>
          </a:xfrm>
        </p:spPr>
        <p:txBody>
          <a:bodyPr/>
          <a:lstStyle/>
          <a:p>
            <a:pPr marL="274320" indent="-274320">
              <a:spcBef>
                <a:spcPts val="0"/>
              </a:spcBef>
              <a:spcAft>
                <a:spcPts val="600"/>
              </a:spcAft>
              <a:defRPr/>
            </a:pPr>
            <a:r>
              <a:rPr lang="en-US" sz="1600" b="1" dirty="0" smtClean="0"/>
              <a:t>Automation</a:t>
            </a:r>
            <a:r>
              <a:rPr lang="en-US" sz="1600" dirty="0" smtClean="0"/>
              <a:t>: we need the capability to process Meta-Tasks with minimal human intervention beyond task definition. Right now it is a labor intensive semi-manual process.</a:t>
            </a:r>
          </a:p>
          <a:p>
            <a:pPr marL="274320" indent="-274320">
              <a:spcBef>
                <a:spcPts val="0"/>
              </a:spcBef>
              <a:spcAft>
                <a:spcPts val="600"/>
              </a:spcAft>
              <a:defRPr/>
            </a:pPr>
            <a:r>
              <a:rPr lang="en-US" sz="1600" b="1" dirty="0" smtClean="0"/>
              <a:t>Automatic recovery</a:t>
            </a:r>
            <a:r>
              <a:rPr lang="en-US" sz="1600" dirty="0" smtClean="0"/>
              <a:t> from simple failure modes</a:t>
            </a:r>
          </a:p>
          <a:p>
            <a:pPr marL="274320" indent="-274320">
              <a:spcBef>
                <a:spcPts val="0"/>
              </a:spcBef>
              <a:spcAft>
                <a:spcPts val="600"/>
              </a:spcAft>
              <a:defRPr/>
            </a:pPr>
            <a:r>
              <a:rPr lang="en-US" sz="1600" dirty="0" smtClean="0"/>
              <a:t>But we also need the capability to have </a:t>
            </a:r>
            <a:r>
              <a:rPr lang="en-US" sz="1600" b="1" dirty="0" smtClean="0"/>
              <a:t>operator intervention </a:t>
            </a:r>
            <a:r>
              <a:rPr lang="en-US" sz="1600" dirty="0" smtClean="0"/>
              <a:t>and Meta-Task recovery: there must be adequate tools for the operators and managers to direct the Meta-Task processing</a:t>
            </a:r>
            <a:endParaRPr lang="en-US" sz="1600" i="1" dirty="0" smtClean="0"/>
          </a:p>
          <a:p>
            <a:pPr marL="274320" indent="-274320">
              <a:spcBef>
                <a:spcPts val="0"/>
              </a:spcBef>
              <a:spcAft>
                <a:spcPts val="600"/>
              </a:spcAft>
              <a:defRPr/>
            </a:pPr>
            <a:r>
              <a:rPr lang="en-US" sz="1600" b="1" dirty="0" smtClean="0"/>
              <a:t>Dynamic </a:t>
            </a:r>
            <a:r>
              <a:rPr lang="en-US" sz="1600" dirty="0" smtClean="0"/>
              <a:t>job definition (e.g. making it dynamic as opposed to static once the task is created) – functionality to be implemented in JEDI</a:t>
            </a:r>
          </a:p>
          <a:p>
            <a:pPr marL="274320" indent="-274320">
              <a:spcBef>
                <a:spcPts val="0"/>
              </a:spcBef>
              <a:spcAft>
                <a:spcPts val="600"/>
              </a:spcAft>
              <a:defRPr/>
            </a:pPr>
            <a:r>
              <a:rPr lang="en-US" sz="1600" b="1" dirty="0" smtClean="0"/>
              <a:t>Maintainability</a:t>
            </a:r>
            <a:r>
              <a:rPr lang="en-US" sz="1600" dirty="0" smtClean="0"/>
              <a:t>: the code of the existing Production System was written "organically", in order to actively support emerging requests from the users, and it starts showing its age</a:t>
            </a:r>
          </a:p>
          <a:p>
            <a:pPr marL="274320" indent="-274320">
              <a:spcBef>
                <a:spcPts val="0"/>
              </a:spcBef>
              <a:spcAft>
                <a:spcPts val="600"/>
              </a:spcAft>
              <a:defRPr/>
            </a:pPr>
            <a:r>
              <a:rPr lang="en-US" sz="1600" b="1" dirty="0" smtClean="0"/>
              <a:t>Scalability</a:t>
            </a:r>
            <a:r>
              <a:rPr lang="en-US" sz="1600" dirty="0" smtClean="0"/>
              <a:t>: in general, given the dramatic rise in the number of tasks defined and executed, we must ensure a lot of headroom going forward.</a:t>
            </a:r>
          </a:p>
          <a:p>
            <a:pPr marL="274320" indent="-274320">
              <a:spcBef>
                <a:spcPts val="0"/>
              </a:spcBef>
              <a:spcAft>
                <a:spcPts val="600"/>
              </a:spcAft>
              <a:defRPr/>
            </a:pPr>
            <a:r>
              <a:rPr lang="en-US" sz="1600" b="1" dirty="0" smtClean="0"/>
              <a:t>Ease of use</a:t>
            </a:r>
            <a:r>
              <a:rPr lang="en-US" sz="1600" dirty="0" smtClean="0"/>
              <a:t>: there is currently a great amount of detail that the end user (Physics Coordination) must define in order to achieve a valid task request. We must automate and facilitate the task creation process, whereby cumbersome logic is handled within the application, and the user interface is more transparent and friendly.</a:t>
            </a:r>
          </a:p>
          <a:p>
            <a:pPr marL="0" indent="0" eaLnBrk="1" hangingPunct="1">
              <a:spcBef>
                <a:spcPts val="0"/>
              </a:spcBef>
              <a:buFontTx/>
              <a:buNone/>
              <a:defRPr/>
            </a:pPr>
            <a:endParaRPr lang="en-US" sz="1600" dirty="0" smtClean="0"/>
          </a:p>
        </p:txBody>
      </p:sp>
      <p:sp>
        <p:nvSpPr>
          <p:cNvPr id="5124" name="Slide Number Placeholder 3"/>
          <p:cNvSpPr>
            <a:spLocks noGrp="1"/>
          </p:cNvSpPr>
          <p:nvPr>
            <p:ph type="sldNum" sz="quarter" idx="12"/>
          </p:nvPr>
        </p:nvSpPr>
        <p:spPr>
          <a:noFill/>
        </p:spPr>
        <p:txBody>
          <a:bodyPr/>
          <a:lstStyle/>
          <a:p>
            <a:fld id="{E7DD771A-A4F2-4408-9B5B-62326C1AF8C0}" type="slidenum">
              <a:rPr lang="en-US" smtClean="0"/>
              <a:pPr/>
              <a:t>9</a:t>
            </a:fld>
            <a:endParaRPr lang="en-US"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70707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2278</TotalTime>
  <Words>2759</Words>
  <Application>Microsoft Office PowerPoint</Application>
  <PresentationFormat>On-screen Show (4:3)</PresentationFormat>
  <Paragraphs>254</Paragraphs>
  <Slides>28</Slides>
  <Notes>2</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Default Design</vt:lpstr>
      <vt:lpstr>DEFT: status, near term and 2014 plans</vt:lpstr>
      <vt:lpstr>About this presentation</vt:lpstr>
      <vt:lpstr>Overview of the context: ProdSys2 = DEFT + JEDI</vt:lpstr>
      <vt:lpstr>DEFT and JEDI working in tandem</vt:lpstr>
      <vt:lpstr>DEFT and JEDI as an assembly line</vt:lpstr>
      <vt:lpstr>ProdSys2: Motivations from the DEFT perspective</vt:lpstr>
      <vt:lpstr>The Meta-Task</vt:lpstr>
      <vt:lpstr>Meta-Task as a way to manage complexity of the workflow</vt:lpstr>
      <vt:lpstr>ProdSys2: Requirements from the DEFT perspective</vt:lpstr>
      <vt:lpstr>DEFT: Meta-Task as a Graph Model</vt:lpstr>
      <vt:lpstr>The Graph Model</vt:lpstr>
      <vt:lpstr>The DEFT Equation</vt:lpstr>
      <vt:lpstr>Meta-Task: the Language</vt:lpstr>
      <vt:lpstr>DEFT: example of a workflow template in GraphML</vt:lpstr>
      <vt:lpstr>DEFT: Status and Summary of Progress in the past 6 months</vt:lpstr>
      <vt:lpstr>The DEFT Prototype</vt:lpstr>
      <vt:lpstr>The DEFT Prototype</vt:lpstr>
      <vt:lpstr>Near-term Plans (0-3 months)</vt:lpstr>
      <vt:lpstr>Medium-term Plans (3-6 months)</vt:lpstr>
      <vt:lpstr>Long-term Plans (6-12 months)</vt:lpstr>
      <vt:lpstr>Backup slides</vt:lpstr>
      <vt:lpstr>Meta-Task: GraphML, NetworkX and RDBMS</vt:lpstr>
      <vt:lpstr> DEFT/JEDI Communication</vt:lpstr>
      <vt:lpstr>Backup slides: notes on visualization</vt:lpstr>
      <vt:lpstr>Backup slides: examples of workflow visualization and editing in GePhi</vt:lpstr>
      <vt:lpstr>Backup slides: examples of workflow visualization and editing in GePhi</vt:lpstr>
      <vt:lpstr>Backup slides: examples of workflow visualization and editing in GePhi</vt:lpstr>
      <vt:lpstr>Backup slides: examples of Javascript tools to aid in building Meta-Task GUI in DEFT</vt:lpstr>
    </vt:vector>
  </TitlesOfParts>
  <Manager>David</Manager>
  <Company>Presentationfx.com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Blue Circuit Board</dc:title>
  <dc:subject>Computers</dc:subject>
  <dc:creator>Presentationfx.com</dc:creator>
  <cp:keywords>Computer, Circuit, Board, Componet</cp:keywords>
  <dc:description>Copyright 2008. Maynot be redistributed except by presentationfx.com. Will be enforced to the maximum extent under law.</dc:description>
  <cp:lastModifiedBy>Maxim Potekhin</cp:lastModifiedBy>
  <cp:revision>250</cp:revision>
  <dcterms:created xsi:type="dcterms:W3CDTF">2008-04-07T16:14:46Z</dcterms:created>
  <dcterms:modified xsi:type="dcterms:W3CDTF">2013-05-15T21:57:50Z</dcterms:modified>
  <cp:category>Computers</cp:category>
</cp:coreProperties>
</file>