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2"/>
  </p:notesMasterIdLst>
  <p:handoutMasterIdLst>
    <p:handoutMasterId r:id="rId23"/>
  </p:handoutMasterIdLst>
  <p:sldIdLst>
    <p:sldId id="256" r:id="rId2"/>
    <p:sldId id="267" r:id="rId3"/>
    <p:sldId id="268" r:id="rId4"/>
    <p:sldId id="270" r:id="rId5"/>
    <p:sldId id="271" r:id="rId6"/>
    <p:sldId id="294" r:id="rId7"/>
    <p:sldId id="282" r:id="rId8"/>
    <p:sldId id="279" r:id="rId9"/>
    <p:sldId id="291" r:id="rId10"/>
    <p:sldId id="295" r:id="rId11"/>
    <p:sldId id="286" r:id="rId12"/>
    <p:sldId id="287" r:id="rId13"/>
    <p:sldId id="290" r:id="rId14"/>
    <p:sldId id="288" r:id="rId15"/>
    <p:sldId id="281" r:id="rId16"/>
    <p:sldId id="272" r:id="rId17"/>
    <p:sldId id="275" r:id="rId18"/>
    <p:sldId id="274" r:id="rId19"/>
    <p:sldId id="284" r:id="rId20"/>
    <p:sldId id="28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10" d="100"/>
          <a:sy n="110" d="100"/>
        </p:scale>
        <p:origin x="-1664" y="-2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2E9E2E-3D16-244A-93C5-479200296FC4}" type="datetimeFigureOut">
              <a:rPr lang="en-US" smtClean="0"/>
              <a:t>5/16/13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559F1E-0D27-1849-B3F1-4D1B11B87C62}" type="slidenum">
              <a:rPr lang="en-US" smtClean="0"/>
              <a:t>‹#›</a:t>
            </a:fld>
            <a:endParaRPr lang="en-US"/>
          </a:p>
        </p:txBody>
      </p:sp>
    </p:spTree>
    <p:extLst>
      <p:ext uri="{BB962C8B-B14F-4D97-AF65-F5344CB8AC3E}">
        <p14:creationId xmlns:p14="http://schemas.microsoft.com/office/powerpoint/2010/main" val="26241006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CA580E-F958-4449-BB76-FAB9C512F762}" type="datetimeFigureOut">
              <a:rPr lang="en-US" smtClean="0"/>
              <a:t>5/16/13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413C61-1AC0-9D4B-933F-BDAE4C3E15F2}" type="slidenum">
              <a:rPr lang="en-US" smtClean="0"/>
              <a:t>‹#›</a:t>
            </a:fld>
            <a:endParaRPr lang="en-US"/>
          </a:p>
        </p:txBody>
      </p:sp>
    </p:spTree>
    <p:extLst>
      <p:ext uri="{BB962C8B-B14F-4D97-AF65-F5344CB8AC3E}">
        <p14:creationId xmlns:p14="http://schemas.microsoft.com/office/powerpoint/2010/main" val="52616209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alphaModFix amt="55000"/>
          </a:blip>
          <a:stretch>
            <a:fillRect/>
          </a:stretch>
        </p:blipFill>
        <p:spPr>
          <a:xfrm>
            <a:off x="4066589" y="537908"/>
            <a:ext cx="5089063" cy="6250185"/>
          </a:xfrm>
          <a:prstGeom prst="rect">
            <a:avLst/>
          </a:prstGeom>
        </p:spPr>
      </p:pic>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5" name="Picture 4"/>
          <p:cNvPicPr>
            <a:picLocks noChangeAspect="1"/>
          </p:cNvPicPr>
          <p:nvPr userDrawn="1"/>
        </p:nvPicPr>
        <p:blipFill>
          <a:blip r:embed="rId3"/>
          <a:stretch>
            <a:fillRect/>
          </a:stretch>
        </p:blipFill>
        <p:spPr>
          <a:xfrm>
            <a:off x="2966871" y="1"/>
            <a:ext cx="2480826" cy="1770934"/>
          </a:xfrm>
          <a:prstGeom prst="rect">
            <a:avLst/>
          </a:prstGeom>
        </p:spPr>
      </p:pic>
      <p:pic>
        <p:nvPicPr>
          <p:cNvPr id="4" name="Picture 3"/>
          <p:cNvPicPr>
            <a:picLocks noChangeAspect="1"/>
          </p:cNvPicPr>
          <p:nvPr userDrawn="1"/>
        </p:nvPicPr>
        <p:blipFill>
          <a:blip r:embed="rId4"/>
          <a:stretch>
            <a:fillRect/>
          </a:stretch>
        </p:blipFill>
        <p:spPr>
          <a:xfrm>
            <a:off x="0" y="5389003"/>
            <a:ext cx="4066589" cy="1491083"/>
          </a:xfrm>
          <a:prstGeom prst="rect">
            <a:avLst/>
          </a:prstGeom>
        </p:spPr>
      </p:pic>
    </p:spTree>
    <p:extLst>
      <p:ext uri="{BB962C8B-B14F-4D97-AF65-F5344CB8AC3E}">
        <p14:creationId xmlns:p14="http://schemas.microsoft.com/office/powerpoint/2010/main" val="1577516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AD7D7F-F17D-4F4E-B654-19F4BF50BCF7}" type="datetime1">
              <a:rPr lang="en-US" smtClean="0"/>
              <a:t>5/16/13</a:t>
            </a:fld>
            <a:endParaRPr lang="en-US"/>
          </a:p>
        </p:txBody>
      </p:sp>
      <p:sp>
        <p:nvSpPr>
          <p:cNvPr id="5" name="Footer Placeholder 4"/>
          <p:cNvSpPr>
            <a:spLocks noGrp="1"/>
          </p:cNvSpPr>
          <p:nvPr>
            <p:ph type="ftr" sz="quarter" idx="11"/>
          </p:nvPr>
        </p:nvSpPr>
        <p:spPr/>
        <p:txBody>
          <a:bodyPr/>
          <a:lstStyle/>
          <a:p>
            <a:r>
              <a:rPr lang="en-US" smtClean="0"/>
              <a:t>Torre Wenaus</a:t>
            </a:r>
            <a:endParaRPr lang="en-US"/>
          </a:p>
        </p:txBody>
      </p:sp>
      <p:sp>
        <p:nvSpPr>
          <p:cNvPr id="6" name="Slide Number Placeholder 5"/>
          <p:cNvSpPr>
            <a:spLocks noGrp="1"/>
          </p:cNvSpPr>
          <p:nvPr>
            <p:ph type="sldNum" sz="quarter" idx="12"/>
          </p:nvPr>
        </p:nvSpPr>
        <p:spPr/>
        <p:txBody>
          <a:bodyPr/>
          <a:lstStyle/>
          <a:p>
            <a:fld id="{40974A14-E314-5744-925F-27BDB699B9CC}" type="slidenum">
              <a:rPr lang="en-US" smtClean="0"/>
              <a:t>‹#›</a:t>
            </a:fld>
            <a:endParaRPr lang="en-US"/>
          </a:p>
        </p:txBody>
      </p:sp>
    </p:spTree>
    <p:extLst>
      <p:ext uri="{BB962C8B-B14F-4D97-AF65-F5344CB8AC3E}">
        <p14:creationId xmlns:p14="http://schemas.microsoft.com/office/powerpoint/2010/main" val="307600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E55313-67F7-2A42-83D2-B8A54B8BCFB8}" type="datetime1">
              <a:rPr lang="en-US" smtClean="0"/>
              <a:t>5/16/13</a:t>
            </a:fld>
            <a:endParaRPr lang="en-US"/>
          </a:p>
        </p:txBody>
      </p:sp>
      <p:sp>
        <p:nvSpPr>
          <p:cNvPr id="5" name="Footer Placeholder 4"/>
          <p:cNvSpPr>
            <a:spLocks noGrp="1"/>
          </p:cNvSpPr>
          <p:nvPr>
            <p:ph type="ftr" sz="quarter" idx="11"/>
          </p:nvPr>
        </p:nvSpPr>
        <p:spPr/>
        <p:txBody>
          <a:bodyPr/>
          <a:lstStyle/>
          <a:p>
            <a:r>
              <a:rPr lang="en-US" smtClean="0"/>
              <a:t>Torre Wenaus</a:t>
            </a:r>
            <a:endParaRPr lang="en-US"/>
          </a:p>
        </p:txBody>
      </p:sp>
      <p:sp>
        <p:nvSpPr>
          <p:cNvPr id="6" name="Slide Number Placeholder 5"/>
          <p:cNvSpPr>
            <a:spLocks noGrp="1"/>
          </p:cNvSpPr>
          <p:nvPr>
            <p:ph type="sldNum" sz="quarter" idx="12"/>
          </p:nvPr>
        </p:nvSpPr>
        <p:spPr/>
        <p:txBody>
          <a:bodyPr/>
          <a:lstStyle/>
          <a:p>
            <a:fld id="{40974A14-E314-5744-925F-27BDB699B9CC}" type="slidenum">
              <a:rPr lang="en-US" smtClean="0"/>
              <a:t>‹#›</a:t>
            </a:fld>
            <a:endParaRPr lang="en-US"/>
          </a:p>
        </p:txBody>
      </p:sp>
    </p:spTree>
    <p:extLst>
      <p:ext uri="{BB962C8B-B14F-4D97-AF65-F5344CB8AC3E}">
        <p14:creationId xmlns:p14="http://schemas.microsoft.com/office/powerpoint/2010/main" val="4189859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alphaModFix amt="30000"/>
          </a:blip>
          <a:stretch>
            <a:fillRect/>
          </a:stretch>
        </p:blipFill>
        <p:spPr>
          <a:xfrm>
            <a:off x="0" y="0"/>
            <a:ext cx="9144000" cy="1263175"/>
          </a:xfrm>
          <a:prstGeom prst="rect">
            <a:avLst/>
          </a:prstGeom>
        </p:spPr>
      </p:pic>
      <p:pic>
        <p:nvPicPr>
          <p:cNvPr id="8" name="Picture 7" descr="ATLAS-chrome-logo_globe.png"/>
          <p:cNvPicPr>
            <a:picLocks noChangeAspect="1"/>
          </p:cNvPicPr>
          <p:nvPr userDrawn="1"/>
        </p:nvPicPr>
        <p:blipFill>
          <a:blip r:embed="rId3">
            <a:alphaModFix amt="59000"/>
            <a:extLst>
              <a:ext uri="{28A0092B-C50C-407E-A947-70E740481C1C}">
                <a14:useLocalDpi xmlns:a14="http://schemas.microsoft.com/office/drawing/2010/main" val="0"/>
              </a:ext>
            </a:extLst>
          </a:blip>
          <a:stretch>
            <a:fillRect/>
          </a:stretch>
        </p:blipFill>
        <p:spPr>
          <a:xfrm>
            <a:off x="7002922" y="11652"/>
            <a:ext cx="2302621" cy="1239872"/>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46CC44-2EBF-A346-A52F-3F88180F4314}" type="datetime1">
              <a:rPr lang="en-US" smtClean="0"/>
              <a:t>5/16/13</a:t>
            </a:fld>
            <a:endParaRPr lang="en-US"/>
          </a:p>
        </p:txBody>
      </p:sp>
      <p:sp>
        <p:nvSpPr>
          <p:cNvPr id="5" name="Footer Placeholder 4"/>
          <p:cNvSpPr>
            <a:spLocks noGrp="1"/>
          </p:cNvSpPr>
          <p:nvPr>
            <p:ph type="ftr" sz="quarter" idx="11"/>
          </p:nvPr>
        </p:nvSpPr>
        <p:spPr/>
        <p:txBody>
          <a:bodyPr/>
          <a:lstStyle/>
          <a:p>
            <a:r>
              <a:rPr lang="en-US" smtClean="0"/>
              <a:t>Torre Wenaus</a:t>
            </a:r>
            <a:endParaRPr lang="en-US"/>
          </a:p>
        </p:txBody>
      </p:sp>
      <p:sp>
        <p:nvSpPr>
          <p:cNvPr id="6" name="Slide Number Placeholder 5"/>
          <p:cNvSpPr>
            <a:spLocks noGrp="1"/>
          </p:cNvSpPr>
          <p:nvPr>
            <p:ph type="sldNum" sz="quarter" idx="12"/>
          </p:nvPr>
        </p:nvSpPr>
        <p:spPr/>
        <p:txBody>
          <a:bodyPr/>
          <a:lstStyle/>
          <a:p>
            <a:fld id="{40974A14-E314-5744-925F-27BDB699B9CC}" type="slidenum">
              <a:rPr lang="en-US" smtClean="0"/>
              <a:t>‹#›</a:t>
            </a:fld>
            <a:endParaRPr lang="en-US"/>
          </a:p>
        </p:txBody>
      </p:sp>
      <p:cxnSp>
        <p:nvCxnSpPr>
          <p:cNvPr id="14" name="Straight Connector 13"/>
          <p:cNvCxnSpPr/>
          <p:nvPr userDrawn="1"/>
        </p:nvCxnSpPr>
        <p:spPr>
          <a:xfrm>
            <a:off x="0" y="1263175"/>
            <a:ext cx="9144000" cy="0"/>
          </a:xfrm>
          <a:prstGeom prst="line">
            <a:avLst/>
          </a:prstGeom>
          <a:ln w="889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1775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AD97DA-6AB2-1D4C-977A-5AA90F05E750}" type="datetime1">
              <a:rPr lang="en-US" smtClean="0"/>
              <a:t>5/16/13</a:t>
            </a:fld>
            <a:endParaRPr lang="en-US"/>
          </a:p>
        </p:txBody>
      </p:sp>
      <p:sp>
        <p:nvSpPr>
          <p:cNvPr id="5" name="Footer Placeholder 4"/>
          <p:cNvSpPr>
            <a:spLocks noGrp="1"/>
          </p:cNvSpPr>
          <p:nvPr>
            <p:ph type="ftr" sz="quarter" idx="11"/>
          </p:nvPr>
        </p:nvSpPr>
        <p:spPr/>
        <p:txBody>
          <a:bodyPr/>
          <a:lstStyle/>
          <a:p>
            <a:r>
              <a:rPr lang="en-US" smtClean="0"/>
              <a:t>Torre Wenaus</a:t>
            </a:r>
            <a:endParaRPr lang="en-US"/>
          </a:p>
        </p:txBody>
      </p:sp>
      <p:sp>
        <p:nvSpPr>
          <p:cNvPr id="6" name="Slide Number Placeholder 5"/>
          <p:cNvSpPr>
            <a:spLocks noGrp="1"/>
          </p:cNvSpPr>
          <p:nvPr>
            <p:ph type="sldNum" sz="quarter" idx="12"/>
          </p:nvPr>
        </p:nvSpPr>
        <p:spPr/>
        <p:txBody>
          <a:bodyPr/>
          <a:lstStyle/>
          <a:p>
            <a:fld id="{40974A14-E314-5744-925F-27BDB699B9CC}" type="slidenum">
              <a:rPr lang="en-US" smtClean="0"/>
              <a:t>‹#›</a:t>
            </a:fld>
            <a:endParaRPr lang="en-US"/>
          </a:p>
        </p:txBody>
      </p:sp>
    </p:spTree>
    <p:extLst>
      <p:ext uri="{BB962C8B-B14F-4D97-AF65-F5344CB8AC3E}">
        <p14:creationId xmlns:p14="http://schemas.microsoft.com/office/powerpoint/2010/main" val="4222165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alphaModFix amt="30000"/>
          </a:blip>
          <a:stretch>
            <a:fillRect/>
          </a:stretch>
        </p:blipFill>
        <p:spPr>
          <a:xfrm>
            <a:off x="0" y="0"/>
            <a:ext cx="9144000" cy="1263175"/>
          </a:xfrm>
          <a:prstGeom prst="rect">
            <a:avLst/>
          </a:prstGeom>
        </p:spPr>
      </p:pic>
      <p:pic>
        <p:nvPicPr>
          <p:cNvPr id="8" name="Picture 7" descr="ATLAS-chrome-logo_glob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02922" y="23303"/>
            <a:ext cx="2302621" cy="1239872"/>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CCB78D-36FB-4B49-B1DD-F9D57888281D}" type="datetime1">
              <a:rPr lang="en-US" smtClean="0"/>
              <a:t>5/16/13</a:t>
            </a:fld>
            <a:endParaRPr lang="en-US"/>
          </a:p>
        </p:txBody>
      </p:sp>
      <p:sp>
        <p:nvSpPr>
          <p:cNvPr id="6" name="Footer Placeholder 5"/>
          <p:cNvSpPr>
            <a:spLocks noGrp="1"/>
          </p:cNvSpPr>
          <p:nvPr>
            <p:ph type="ftr" sz="quarter" idx="11"/>
          </p:nvPr>
        </p:nvSpPr>
        <p:spPr/>
        <p:txBody>
          <a:bodyPr/>
          <a:lstStyle/>
          <a:p>
            <a:r>
              <a:rPr lang="en-US" smtClean="0"/>
              <a:t>Torre Wenaus</a:t>
            </a:r>
            <a:endParaRPr lang="en-US"/>
          </a:p>
        </p:txBody>
      </p:sp>
      <p:sp>
        <p:nvSpPr>
          <p:cNvPr id="7" name="Slide Number Placeholder 6"/>
          <p:cNvSpPr>
            <a:spLocks noGrp="1"/>
          </p:cNvSpPr>
          <p:nvPr>
            <p:ph type="sldNum" sz="quarter" idx="12"/>
          </p:nvPr>
        </p:nvSpPr>
        <p:spPr/>
        <p:txBody>
          <a:bodyPr/>
          <a:lstStyle/>
          <a:p>
            <a:fld id="{40974A14-E314-5744-925F-27BDB699B9CC}" type="slidenum">
              <a:rPr lang="en-US" smtClean="0"/>
              <a:t>‹#›</a:t>
            </a:fld>
            <a:endParaRPr lang="en-US"/>
          </a:p>
        </p:txBody>
      </p:sp>
      <p:cxnSp>
        <p:nvCxnSpPr>
          <p:cNvPr id="10" name="Straight Connector 9"/>
          <p:cNvCxnSpPr/>
          <p:nvPr userDrawn="1"/>
        </p:nvCxnSpPr>
        <p:spPr>
          <a:xfrm>
            <a:off x="0" y="1263175"/>
            <a:ext cx="9144000" cy="0"/>
          </a:xfrm>
          <a:prstGeom prst="line">
            <a:avLst/>
          </a:prstGeom>
          <a:ln w="889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5065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alphaModFix amt="30000"/>
          </a:blip>
          <a:stretch>
            <a:fillRect/>
          </a:stretch>
        </p:blipFill>
        <p:spPr>
          <a:xfrm>
            <a:off x="0" y="0"/>
            <a:ext cx="9144000" cy="1263175"/>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974B5D-C23E-0644-9519-1362228AC5E4}" type="datetime1">
              <a:rPr lang="en-US" smtClean="0"/>
              <a:t>5/16/13</a:t>
            </a:fld>
            <a:endParaRPr lang="en-US"/>
          </a:p>
        </p:txBody>
      </p:sp>
      <p:sp>
        <p:nvSpPr>
          <p:cNvPr id="8" name="Footer Placeholder 7"/>
          <p:cNvSpPr>
            <a:spLocks noGrp="1"/>
          </p:cNvSpPr>
          <p:nvPr>
            <p:ph type="ftr" sz="quarter" idx="11"/>
          </p:nvPr>
        </p:nvSpPr>
        <p:spPr/>
        <p:txBody>
          <a:bodyPr/>
          <a:lstStyle/>
          <a:p>
            <a:r>
              <a:rPr lang="en-US" smtClean="0"/>
              <a:t>Torre Wenaus</a:t>
            </a:r>
            <a:endParaRPr lang="en-US"/>
          </a:p>
        </p:txBody>
      </p:sp>
      <p:sp>
        <p:nvSpPr>
          <p:cNvPr id="9" name="Slide Number Placeholder 8"/>
          <p:cNvSpPr>
            <a:spLocks noGrp="1"/>
          </p:cNvSpPr>
          <p:nvPr>
            <p:ph type="sldNum" sz="quarter" idx="12"/>
          </p:nvPr>
        </p:nvSpPr>
        <p:spPr/>
        <p:txBody>
          <a:bodyPr/>
          <a:lstStyle/>
          <a:p>
            <a:fld id="{40974A14-E314-5744-925F-27BDB699B9CC}" type="slidenum">
              <a:rPr lang="en-US" smtClean="0"/>
              <a:t>‹#›</a:t>
            </a:fld>
            <a:endParaRPr lang="en-US"/>
          </a:p>
        </p:txBody>
      </p:sp>
      <p:pic>
        <p:nvPicPr>
          <p:cNvPr id="10" name="Picture 9" descr="ATLAS-chrome-logo_glob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02922" y="11652"/>
            <a:ext cx="2302621" cy="1239872"/>
          </a:xfrm>
          <a:prstGeom prst="rect">
            <a:avLst/>
          </a:prstGeom>
        </p:spPr>
      </p:pic>
      <p:cxnSp>
        <p:nvCxnSpPr>
          <p:cNvPr id="12" name="Straight Connector 11"/>
          <p:cNvCxnSpPr/>
          <p:nvPr userDrawn="1"/>
        </p:nvCxnSpPr>
        <p:spPr>
          <a:xfrm>
            <a:off x="0" y="1263175"/>
            <a:ext cx="9144000" cy="0"/>
          </a:xfrm>
          <a:prstGeom prst="line">
            <a:avLst/>
          </a:prstGeom>
          <a:ln w="889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470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alphaModFix amt="30000"/>
          </a:blip>
          <a:stretch>
            <a:fillRect/>
          </a:stretch>
        </p:blipFill>
        <p:spPr>
          <a:xfrm>
            <a:off x="0" y="0"/>
            <a:ext cx="9144000" cy="1263175"/>
          </a:xfrm>
          <a:prstGeom prst="rect">
            <a:avLst/>
          </a:prstGeom>
        </p:spPr>
      </p:pic>
      <p:pic>
        <p:nvPicPr>
          <p:cNvPr id="10" name="Picture 9" descr="ATLAS-chrome-logo_globe.png"/>
          <p:cNvPicPr>
            <a:picLocks noChangeAspect="1"/>
          </p:cNvPicPr>
          <p:nvPr userDrawn="1"/>
        </p:nvPicPr>
        <p:blipFill>
          <a:blip r:embed="rId3">
            <a:alphaModFix amt="59000"/>
            <a:extLst>
              <a:ext uri="{28A0092B-C50C-407E-A947-70E740481C1C}">
                <a14:useLocalDpi xmlns:a14="http://schemas.microsoft.com/office/drawing/2010/main" val="0"/>
              </a:ext>
            </a:extLst>
          </a:blip>
          <a:stretch>
            <a:fillRect/>
          </a:stretch>
        </p:blipFill>
        <p:spPr>
          <a:xfrm>
            <a:off x="7002922" y="11652"/>
            <a:ext cx="2302621" cy="1239872"/>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F678EE-36FC-F640-A6D2-F3AAA2958886}" type="datetime1">
              <a:rPr lang="en-US" smtClean="0"/>
              <a:t>5/16/13</a:t>
            </a:fld>
            <a:endParaRPr lang="en-US"/>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a:t>
            </a:fld>
            <a:endParaRPr lang="en-US"/>
          </a:p>
        </p:txBody>
      </p:sp>
      <p:cxnSp>
        <p:nvCxnSpPr>
          <p:cNvPr id="8" name="Straight Connector 7"/>
          <p:cNvCxnSpPr/>
          <p:nvPr userDrawn="1"/>
        </p:nvCxnSpPr>
        <p:spPr>
          <a:xfrm>
            <a:off x="0" y="1263175"/>
            <a:ext cx="9144000" cy="0"/>
          </a:xfrm>
          <a:prstGeom prst="line">
            <a:avLst/>
          </a:prstGeom>
          <a:ln w="889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41822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E32EB-106E-2D47-811A-7DB83666FD3E}" type="datetime1">
              <a:rPr lang="en-US" smtClean="0"/>
              <a:t>5/16/13</a:t>
            </a:fld>
            <a:endParaRPr lang="en-US"/>
          </a:p>
        </p:txBody>
      </p:sp>
      <p:sp>
        <p:nvSpPr>
          <p:cNvPr id="3" name="Footer Placeholder 2"/>
          <p:cNvSpPr>
            <a:spLocks noGrp="1"/>
          </p:cNvSpPr>
          <p:nvPr>
            <p:ph type="ftr" sz="quarter" idx="11"/>
          </p:nvPr>
        </p:nvSpPr>
        <p:spPr/>
        <p:txBody>
          <a:bodyPr/>
          <a:lstStyle/>
          <a:p>
            <a:r>
              <a:rPr lang="en-US" smtClean="0"/>
              <a:t>Torre Wenaus</a:t>
            </a:r>
            <a:endParaRPr lang="en-US"/>
          </a:p>
        </p:txBody>
      </p:sp>
      <p:sp>
        <p:nvSpPr>
          <p:cNvPr id="4" name="Slide Number Placeholder 3"/>
          <p:cNvSpPr>
            <a:spLocks noGrp="1"/>
          </p:cNvSpPr>
          <p:nvPr>
            <p:ph type="sldNum" sz="quarter" idx="12"/>
          </p:nvPr>
        </p:nvSpPr>
        <p:spPr/>
        <p:txBody>
          <a:bodyPr/>
          <a:lstStyle/>
          <a:p>
            <a:fld id="{40974A14-E314-5744-925F-27BDB699B9CC}" type="slidenum">
              <a:rPr lang="en-US" smtClean="0"/>
              <a:t>‹#›</a:t>
            </a:fld>
            <a:endParaRPr lang="en-US"/>
          </a:p>
        </p:txBody>
      </p:sp>
    </p:spTree>
    <p:extLst>
      <p:ext uri="{BB962C8B-B14F-4D97-AF65-F5344CB8AC3E}">
        <p14:creationId xmlns:p14="http://schemas.microsoft.com/office/powerpoint/2010/main" val="3003429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86408-FD92-C543-9FD8-DD39CA22AE68}" type="datetime1">
              <a:rPr lang="en-US" smtClean="0"/>
              <a:t>5/16/13</a:t>
            </a:fld>
            <a:endParaRPr lang="en-US"/>
          </a:p>
        </p:txBody>
      </p:sp>
      <p:sp>
        <p:nvSpPr>
          <p:cNvPr id="6" name="Footer Placeholder 5"/>
          <p:cNvSpPr>
            <a:spLocks noGrp="1"/>
          </p:cNvSpPr>
          <p:nvPr>
            <p:ph type="ftr" sz="quarter" idx="11"/>
          </p:nvPr>
        </p:nvSpPr>
        <p:spPr/>
        <p:txBody>
          <a:bodyPr/>
          <a:lstStyle/>
          <a:p>
            <a:r>
              <a:rPr lang="en-US" smtClean="0"/>
              <a:t>Torre Wenaus</a:t>
            </a:r>
            <a:endParaRPr lang="en-US"/>
          </a:p>
        </p:txBody>
      </p:sp>
      <p:sp>
        <p:nvSpPr>
          <p:cNvPr id="7" name="Slide Number Placeholder 6"/>
          <p:cNvSpPr>
            <a:spLocks noGrp="1"/>
          </p:cNvSpPr>
          <p:nvPr>
            <p:ph type="sldNum" sz="quarter" idx="12"/>
          </p:nvPr>
        </p:nvSpPr>
        <p:spPr/>
        <p:txBody>
          <a:bodyPr/>
          <a:lstStyle/>
          <a:p>
            <a:fld id="{40974A14-E314-5744-925F-27BDB699B9CC}" type="slidenum">
              <a:rPr lang="en-US" smtClean="0"/>
              <a:t>‹#›</a:t>
            </a:fld>
            <a:endParaRPr lang="en-US"/>
          </a:p>
        </p:txBody>
      </p:sp>
    </p:spTree>
    <p:extLst>
      <p:ext uri="{BB962C8B-B14F-4D97-AF65-F5344CB8AC3E}">
        <p14:creationId xmlns:p14="http://schemas.microsoft.com/office/powerpoint/2010/main" val="3340938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85F847-478A-6F4D-A01C-98F94EC0C47E}" type="datetime1">
              <a:rPr lang="en-US" smtClean="0"/>
              <a:t>5/16/13</a:t>
            </a:fld>
            <a:endParaRPr lang="en-US"/>
          </a:p>
        </p:txBody>
      </p:sp>
      <p:sp>
        <p:nvSpPr>
          <p:cNvPr id="6" name="Footer Placeholder 5"/>
          <p:cNvSpPr>
            <a:spLocks noGrp="1"/>
          </p:cNvSpPr>
          <p:nvPr>
            <p:ph type="ftr" sz="quarter" idx="11"/>
          </p:nvPr>
        </p:nvSpPr>
        <p:spPr/>
        <p:txBody>
          <a:bodyPr/>
          <a:lstStyle/>
          <a:p>
            <a:r>
              <a:rPr lang="en-US" smtClean="0"/>
              <a:t>Torre Wenaus</a:t>
            </a:r>
            <a:endParaRPr lang="en-US"/>
          </a:p>
        </p:txBody>
      </p:sp>
      <p:sp>
        <p:nvSpPr>
          <p:cNvPr id="7" name="Slide Number Placeholder 6"/>
          <p:cNvSpPr>
            <a:spLocks noGrp="1"/>
          </p:cNvSpPr>
          <p:nvPr>
            <p:ph type="sldNum" sz="quarter" idx="12"/>
          </p:nvPr>
        </p:nvSpPr>
        <p:spPr/>
        <p:txBody>
          <a:bodyPr/>
          <a:lstStyle/>
          <a:p>
            <a:fld id="{40974A14-E314-5744-925F-27BDB699B9CC}" type="slidenum">
              <a:rPr lang="en-US" smtClean="0"/>
              <a:t>‹#›</a:t>
            </a:fld>
            <a:endParaRPr lang="en-US"/>
          </a:p>
        </p:txBody>
      </p:sp>
    </p:spTree>
    <p:extLst>
      <p:ext uri="{BB962C8B-B14F-4D97-AF65-F5344CB8AC3E}">
        <p14:creationId xmlns:p14="http://schemas.microsoft.com/office/powerpoint/2010/main" val="38471001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10" name="Straight Connector 9"/>
          <p:cNvCxnSpPr/>
          <p:nvPr userDrawn="1"/>
        </p:nvCxnSpPr>
        <p:spPr>
          <a:xfrm>
            <a:off x="0" y="6831389"/>
            <a:ext cx="9144000" cy="0"/>
          </a:xfrm>
          <a:prstGeom prst="line">
            <a:avLst/>
          </a:prstGeom>
          <a:ln w="889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userDrawn="1"/>
        </p:nvPicPr>
        <p:blipFill>
          <a:blip r:embed="rId13"/>
          <a:stretch>
            <a:fillRect/>
          </a:stretch>
        </p:blipFill>
        <p:spPr>
          <a:xfrm>
            <a:off x="0" y="6059058"/>
            <a:ext cx="4066589" cy="822243"/>
          </a:xfrm>
          <a:prstGeom prst="rect">
            <a:avLst/>
          </a:prstGeom>
        </p:spPr>
      </p:pic>
      <p:sp>
        <p:nvSpPr>
          <p:cNvPr id="2" name="Title Placeholder 1"/>
          <p:cNvSpPr>
            <a:spLocks noGrp="1"/>
          </p:cNvSpPr>
          <p:nvPr>
            <p:ph type="title"/>
          </p:nvPr>
        </p:nvSpPr>
        <p:spPr>
          <a:xfrm>
            <a:off x="457200" y="1"/>
            <a:ext cx="7303111" cy="123987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63153"/>
            <a:ext cx="8229600" cy="513300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480659" y="6507813"/>
            <a:ext cx="803994" cy="365125"/>
          </a:xfrm>
          <a:prstGeom prst="rect">
            <a:avLst/>
          </a:prstGeom>
        </p:spPr>
        <p:txBody>
          <a:bodyPr vert="horz" lIns="91440" tIns="45720" rIns="91440" bIns="45720" rtlCol="0" anchor="ctr"/>
          <a:lstStyle>
            <a:lvl1pPr algn="l">
              <a:defRPr sz="1200">
                <a:solidFill>
                  <a:srgbClr val="000000"/>
                </a:solidFill>
              </a:defRPr>
            </a:lvl1pPr>
          </a:lstStyle>
          <a:p>
            <a:fld id="{1636CBB9-CF7F-464D-BE65-2D79415499DE}" type="datetime1">
              <a:rPr lang="en-US" smtClean="0"/>
              <a:pPr/>
              <a:t>5/16/13</a:t>
            </a:fld>
            <a:endParaRPr lang="en-US" dirty="0"/>
          </a:p>
        </p:txBody>
      </p:sp>
      <p:sp>
        <p:nvSpPr>
          <p:cNvPr id="5" name="Footer Placeholder 4"/>
          <p:cNvSpPr>
            <a:spLocks noGrp="1"/>
          </p:cNvSpPr>
          <p:nvPr>
            <p:ph type="ftr" sz="quarter" idx="3"/>
          </p:nvPr>
        </p:nvSpPr>
        <p:spPr>
          <a:xfrm>
            <a:off x="4241371" y="6496162"/>
            <a:ext cx="3239288"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Torre Wenaus</a:t>
            </a:r>
            <a:endParaRPr lang="en-US" dirty="0"/>
          </a:p>
        </p:txBody>
      </p:sp>
      <p:sp>
        <p:nvSpPr>
          <p:cNvPr id="6" name="Slide Number Placeholder 5"/>
          <p:cNvSpPr>
            <a:spLocks noGrp="1"/>
          </p:cNvSpPr>
          <p:nvPr>
            <p:ph type="sldNum" sz="quarter" idx="4"/>
          </p:nvPr>
        </p:nvSpPr>
        <p:spPr>
          <a:xfrm>
            <a:off x="8261352" y="6496162"/>
            <a:ext cx="460404" cy="365125"/>
          </a:xfrm>
          <a:prstGeom prst="rect">
            <a:avLst/>
          </a:prstGeom>
        </p:spPr>
        <p:txBody>
          <a:bodyPr vert="horz" lIns="91440" tIns="45720" rIns="91440" bIns="45720" rtlCol="0" anchor="ctr"/>
          <a:lstStyle>
            <a:lvl1pPr algn="r">
              <a:defRPr sz="1200">
                <a:solidFill>
                  <a:srgbClr val="000000"/>
                </a:solidFill>
              </a:defRPr>
            </a:lvl1pPr>
          </a:lstStyle>
          <a:p>
            <a:fld id="{40974A14-E314-5744-925F-27BDB699B9CC}" type="slidenum">
              <a:rPr lang="en-US" smtClean="0"/>
              <a:pPr/>
              <a:t>‹#›</a:t>
            </a:fld>
            <a:endParaRPr lang="en-US" dirty="0"/>
          </a:p>
        </p:txBody>
      </p:sp>
      <p:sp>
        <p:nvSpPr>
          <p:cNvPr id="7" name="Rectangle 6"/>
          <p:cNvSpPr/>
          <p:nvPr userDrawn="1"/>
        </p:nvSpPr>
        <p:spPr>
          <a:xfrm>
            <a:off x="4479667" y="3244334"/>
            <a:ext cx="184666" cy="369332"/>
          </a:xfrm>
          <a:prstGeom prst="rect">
            <a:avLst/>
          </a:prstGeom>
        </p:spPr>
        <p:txBody>
          <a:bodyPr wrap="none">
            <a:spAutoFit/>
          </a:bodyPr>
          <a:lstStyle/>
          <a:p>
            <a:r>
              <a:rPr lang="en-US" dirty="0" smtClean="0"/>
              <a:t> </a:t>
            </a:r>
            <a:endParaRPr lang="en-US" dirty="0"/>
          </a:p>
        </p:txBody>
      </p:sp>
      <p:sp>
        <p:nvSpPr>
          <p:cNvPr id="8" name="Rectangle 7"/>
          <p:cNvSpPr/>
          <p:nvPr userDrawn="1"/>
        </p:nvSpPr>
        <p:spPr>
          <a:xfrm>
            <a:off x="4479667" y="3244334"/>
            <a:ext cx="184666" cy="369332"/>
          </a:xfrm>
          <a:prstGeom prst="rect">
            <a:avLst/>
          </a:prstGeom>
        </p:spPr>
        <p:txBody>
          <a:bodyPr wrap="none">
            <a:spAutoFit/>
          </a:bodyPr>
          <a:lstStyle/>
          <a:p>
            <a:r>
              <a:rPr lang="en-US" dirty="0" smtClean="0"/>
              <a:t> </a:t>
            </a:r>
            <a:endParaRPr lang="en-US" dirty="0"/>
          </a:p>
        </p:txBody>
      </p:sp>
    </p:spTree>
    <p:extLst>
      <p:ext uri="{BB962C8B-B14F-4D97-AF65-F5344CB8AC3E}">
        <p14:creationId xmlns:p14="http://schemas.microsoft.com/office/powerpoint/2010/main" val="194287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4572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63725"/>
            <a:ext cx="7772400" cy="1311275"/>
          </a:xfrm>
        </p:spPr>
        <p:txBody>
          <a:bodyPr/>
          <a:lstStyle/>
          <a:p>
            <a:r>
              <a:rPr lang="en-US" dirty="0" smtClean="0"/>
              <a:t>Event Service</a:t>
            </a:r>
            <a:endParaRPr lang="en-US" dirty="0"/>
          </a:p>
        </p:txBody>
      </p:sp>
      <p:sp>
        <p:nvSpPr>
          <p:cNvPr id="3" name="Subtitle 2"/>
          <p:cNvSpPr>
            <a:spLocks noGrp="1"/>
          </p:cNvSpPr>
          <p:nvPr>
            <p:ph type="subTitle" idx="1"/>
          </p:nvPr>
        </p:nvSpPr>
        <p:spPr>
          <a:xfrm>
            <a:off x="467360" y="3475990"/>
            <a:ext cx="8067039" cy="2736850"/>
          </a:xfrm>
        </p:spPr>
        <p:txBody>
          <a:bodyPr>
            <a:normAutofit/>
          </a:bodyPr>
          <a:lstStyle/>
          <a:p>
            <a:r>
              <a:rPr lang="en-US" sz="2400" dirty="0" smtClean="0"/>
              <a:t>Torre Wenaus, BNL</a:t>
            </a:r>
          </a:p>
          <a:p>
            <a:r>
              <a:rPr lang="en-US" sz="2200" i="1" dirty="0" smtClean="0"/>
              <a:t>Thanks to K. De, P. </a:t>
            </a:r>
            <a:r>
              <a:rPr lang="en-US" sz="2200" i="1" dirty="0" err="1" smtClean="0"/>
              <a:t>Calafiura</a:t>
            </a:r>
            <a:r>
              <a:rPr lang="en-US" sz="2200" i="1" dirty="0" smtClean="0"/>
              <a:t>, </a:t>
            </a:r>
            <a:r>
              <a:rPr lang="en-US" sz="2200" i="1" dirty="0"/>
              <a:t>T. </a:t>
            </a:r>
            <a:r>
              <a:rPr lang="en-US" sz="2200" i="1" dirty="0" err="1"/>
              <a:t>Maeno</a:t>
            </a:r>
            <a:r>
              <a:rPr lang="en-US" sz="2200" i="1" dirty="0"/>
              <a:t>, </a:t>
            </a:r>
            <a:r>
              <a:rPr lang="en-US" sz="2200" i="1" dirty="0" smtClean="0"/>
              <a:t>D. </a:t>
            </a:r>
            <a:r>
              <a:rPr lang="en-US" sz="2200" i="1" dirty="0" err="1" smtClean="0"/>
              <a:t>Malon</a:t>
            </a:r>
            <a:r>
              <a:rPr lang="en-US" sz="2200" i="1" dirty="0" smtClean="0"/>
              <a:t>, P</a:t>
            </a:r>
            <a:r>
              <a:rPr lang="en-US" sz="2200" i="1" dirty="0"/>
              <a:t>. Nilsson, </a:t>
            </a:r>
            <a:r>
              <a:rPr lang="en-US" sz="2200" i="1" dirty="0" smtClean="0"/>
              <a:t>V. </a:t>
            </a:r>
            <a:r>
              <a:rPr lang="en-US" sz="2200" i="1" dirty="0" err="1" smtClean="0"/>
              <a:t>Tsulaia</a:t>
            </a:r>
            <a:r>
              <a:rPr lang="en-US" sz="2200" i="1" dirty="0" smtClean="0"/>
              <a:t>, P. Van </a:t>
            </a:r>
            <a:r>
              <a:rPr lang="en-US" sz="2200" i="1" dirty="0" err="1" smtClean="0"/>
              <a:t>Gemmeren</a:t>
            </a:r>
            <a:r>
              <a:rPr lang="en-US" sz="2200" i="1" dirty="0" smtClean="0"/>
              <a:t>, R. </a:t>
            </a:r>
            <a:r>
              <a:rPr lang="en-US" sz="2200" i="1" dirty="0" err="1" smtClean="0"/>
              <a:t>Vitillo</a:t>
            </a:r>
            <a:r>
              <a:rPr lang="en-US" sz="2200" i="1" dirty="0" smtClean="0"/>
              <a:t> et al for input</a:t>
            </a:r>
          </a:p>
          <a:p>
            <a:r>
              <a:rPr lang="en-US" sz="2400" dirty="0" smtClean="0"/>
              <a:t>ADC TEG Meeting, Tokyo</a:t>
            </a:r>
          </a:p>
          <a:p>
            <a:r>
              <a:rPr lang="en-US" sz="2400" dirty="0" smtClean="0"/>
              <a:t>May 16, 2013</a:t>
            </a:r>
          </a:p>
          <a:p>
            <a:endParaRPr lang="en-US" sz="2400" dirty="0"/>
          </a:p>
        </p:txBody>
      </p:sp>
    </p:spTree>
    <p:extLst>
      <p:ext uri="{BB962C8B-B14F-4D97-AF65-F5344CB8AC3E}">
        <p14:creationId xmlns:p14="http://schemas.microsoft.com/office/powerpoint/2010/main" val="1236119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Status</a:t>
            </a:r>
            <a:endParaRPr lang="en-US" dirty="0"/>
          </a:p>
        </p:txBody>
      </p:sp>
      <p:sp>
        <p:nvSpPr>
          <p:cNvPr id="3" name="Content Placeholder 2"/>
          <p:cNvSpPr>
            <a:spLocks noGrp="1"/>
          </p:cNvSpPr>
          <p:nvPr>
            <p:ph idx="1"/>
          </p:nvPr>
        </p:nvSpPr>
        <p:spPr/>
        <p:txBody>
          <a:bodyPr>
            <a:noAutofit/>
          </a:bodyPr>
          <a:lstStyle/>
          <a:p>
            <a:r>
              <a:rPr lang="en-US" sz="2300" dirty="0" smtClean="0"/>
              <a:t>Prototype of the event reader and the event server web service</a:t>
            </a:r>
          </a:p>
          <a:p>
            <a:r>
              <a:rPr lang="en-US" sz="2300" dirty="0" smtClean="0"/>
              <a:t>Event reader reads (currently) </a:t>
            </a:r>
            <a:r>
              <a:rPr lang="en-US" sz="2300" dirty="0" err="1" smtClean="0"/>
              <a:t>bytestream</a:t>
            </a:r>
            <a:r>
              <a:rPr lang="en-US" sz="2300" dirty="0" smtClean="0"/>
              <a:t> events</a:t>
            </a:r>
          </a:p>
          <a:p>
            <a:r>
              <a:rPr lang="en-US" sz="2300" dirty="0" smtClean="0"/>
              <a:t>Web server is stateless Apache python/WSGI service with </a:t>
            </a:r>
            <a:r>
              <a:rPr lang="en-US" sz="2300" dirty="0" err="1" smtClean="0"/>
              <a:t>RESTful</a:t>
            </a:r>
            <a:r>
              <a:rPr lang="en-US" sz="2300" dirty="0" smtClean="0"/>
              <a:t> API</a:t>
            </a:r>
          </a:p>
          <a:p>
            <a:r>
              <a:rPr lang="en-US" sz="2300" dirty="0" smtClean="0"/>
              <a:t>At startup the event reader creates a YAMPL (message passing) channel to the event server web service, listening for requests</a:t>
            </a:r>
          </a:p>
          <a:p>
            <a:r>
              <a:rPr lang="en-US" sz="2300" dirty="0" smtClean="0"/>
              <a:t>When request is received from web service, it reads the requested event data from file and constructs a buffer sent over YAMPL to the web service, and thence to the requestor (pilot)</a:t>
            </a:r>
          </a:p>
          <a:p>
            <a:r>
              <a:rPr lang="en-US" sz="2300" dirty="0" smtClean="0"/>
              <a:t>Pilot client is emulated by curl</a:t>
            </a:r>
            <a:endParaRPr lang="en-US" sz="2300" dirty="0"/>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10</a:t>
            </a:fld>
            <a:endParaRPr lang="en-US"/>
          </a:p>
        </p:txBody>
      </p:sp>
      <p:sp>
        <p:nvSpPr>
          <p:cNvPr id="7" name="TextBox 6"/>
          <p:cNvSpPr txBox="1"/>
          <p:nvPr/>
        </p:nvSpPr>
        <p:spPr>
          <a:xfrm>
            <a:off x="5192583" y="5966407"/>
            <a:ext cx="3778235" cy="369332"/>
          </a:xfrm>
          <a:prstGeom prst="rect">
            <a:avLst/>
          </a:prstGeom>
          <a:noFill/>
        </p:spPr>
        <p:txBody>
          <a:bodyPr wrap="none" rtlCol="0">
            <a:spAutoFit/>
          </a:bodyPr>
          <a:lstStyle/>
          <a:p>
            <a:r>
              <a:rPr lang="en-US" dirty="0" smtClean="0"/>
              <a:t>V. </a:t>
            </a:r>
            <a:r>
              <a:rPr lang="en-US" dirty="0" err="1" smtClean="0"/>
              <a:t>Tsulaia</a:t>
            </a:r>
            <a:r>
              <a:rPr lang="en-US" dirty="0" smtClean="0"/>
              <a:t>, R. </a:t>
            </a:r>
            <a:r>
              <a:rPr lang="en-US" dirty="0" err="1" smtClean="0"/>
              <a:t>Vitillo</a:t>
            </a:r>
            <a:r>
              <a:rPr lang="en-US" dirty="0" smtClean="0"/>
              <a:t>, P. Van </a:t>
            </a:r>
            <a:r>
              <a:rPr lang="en-US" dirty="0" err="1" smtClean="0"/>
              <a:t>Gemmeren</a:t>
            </a:r>
            <a:endParaRPr lang="en-US" dirty="0"/>
          </a:p>
        </p:txBody>
      </p:sp>
    </p:spTree>
    <p:extLst>
      <p:ext uri="{BB962C8B-B14F-4D97-AF65-F5344CB8AC3E}">
        <p14:creationId xmlns:p14="http://schemas.microsoft.com/office/powerpoint/2010/main" val="3126618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 How to send events</a:t>
            </a:r>
            <a:endParaRPr lang="en-US" dirty="0"/>
          </a:p>
        </p:txBody>
      </p:sp>
      <p:sp>
        <p:nvSpPr>
          <p:cNvPr id="3" name="Content Placeholder 2"/>
          <p:cNvSpPr>
            <a:spLocks noGrp="1"/>
          </p:cNvSpPr>
          <p:nvPr>
            <p:ph idx="1"/>
          </p:nvPr>
        </p:nvSpPr>
        <p:spPr/>
        <p:txBody>
          <a:bodyPr/>
          <a:lstStyle/>
          <a:p>
            <a:r>
              <a:rPr lang="en-US" dirty="0" smtClean="0"/>
              <a:t>Send full events (as in prototype) or just event addresses (headers/tokens) from the event server?</a:t>
            </a:r>
          </a:p>
          <a:p>
            <a:pPr lvl="1"/>
            <a:r>
              <a:rPr lang="en-US" dirty="0" smtClean="0"/>
              <a:t>Full events makes for fewer client/server interactions. But…</a:t>
            </a:r>
          </a:p>
          <a:p>
            <a:pPr lvl="1"/>
            <a:r>
              <a:rPr lang="en-US" dirty="0"/>
              <a:t>I</a:t>
            </a:r>
            <a:r>
              <a:rPr lang="en-US" dirty="0" smtClean="0"/>
              <a:t>ncreases substantially the scaling requirements for the event server (moving MBs instead of </a:t>
            </a:r>
            <a:r>
              <a:rPr lang="en-US" dirty="0" err="1" smtClean="0"/>
              <a:t>kB</a:t>
            </a:r>
            <a:r>
              <a:rPr lang="en-US" dirty="0" smtClean="0"/>
              <a:t>)</a:t>
            </a:r>
          </a:p>
          <a:p>
            <a:pPr lvl="1"/>
            <a:r>
              <a:rPr lang="en-US" dirty="0" smtClean="0"/>
              <a:t>Loses opportunity for dispersing data retrieval for scalability, and leveraging direct access (FAX)</a:t>
            </a:r>
          </a:p>
          <a:p>
            <a:r>
              <a:rPr lang="en-US" dirty="0"/>
              <a:t>F</a:t>
            </a:r>
            <a:r>
              <a:rPr lang="en-US" dirty="0" smtClean="0"/>
              <a:t>or now at least, agreed to send event addresses; events will be retrieved from the client (</a:t>
            </a:r>
            <a:r>
              <a:rPr lang="en-US" dirty="0" err="1" smtClean="0"/>
              <a:t>pilot+athena</a:t>
            </a:r>
            <a:r>
              <a:rPr lang="en-US" dirty="0" smtClean="0"/>
              <a:t>) in a subsequent step</a:t>
            </a:r>
            <a:endParaRPr lang="en-US" dirty="0"/>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11</a:t>
            </a:fld>
            <a:endParaRPr lang="en-US"/>
          </a:p>
        </p:txBody>
      </p:sp>
    </p:spTree>
    <p:extLst>
      <p:ext uri="{BB962C8B-B14F-4D97-AF65-F5344CB8AC3E}">
        <p14:creationId xmlns:p14="http://schemas.microsoft.com/office/powerpoint/2010/main" val="950412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 Scope/scale/role of event server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Event reader has to resolve an event ID from JEDI into headers/tokens rendering the event retrievable</a:t>
            </a:r>
          </a:p>
          <a:p>
            <a:r>
              <a:rPr lang="en-US" dirty="0" smtClean="0"/>
              <a:t>Obvious (current) way is for event reader to read the actual file (so should be </a:t>
            </a:r>
            <a:r>
              <a:rPr lang="en-US" dirty="0" err="1" smtClean="0"/>
              <a:t>colocated</a:t>
            </a:r>
            <a:r>
              <a:rPr lang="en-US" dirty="0" smtClean="0"/>
              <a:t> with the data or will expose WAN latencies in ID-&gt;token resolution)</a:t>
            </a:r>
          </a:p>
          <a:p>
            <a:r>
              <a:rPr lang="en-US" dirty="0" smtClean="0"/>
              <a:t>Colocation is rather a big demerit – would be preferable to have many fewer event service instances than there are data repository </a:t>
            </a:r>
            <a:r>
              <a:rPr lang="en-US" dirty="0" err="1" smtClean="0"/>
              <a:t>Ses</a:t>
            </a:r>
            <a:endParaRPr lang="en-US" dirty="0" smtClean="0"/>
          </a:p>
          <a:p>
            <a:r>
              <a:rPr lang="en-US" dirty="0" smtClean="0"/>
              <a:t>Colocation &amp; file open unnecessary if we have an Event Index</a:t>
            </a:r>
          </a:p>
          <a:p>
            <a:pPr lvl="1"/>
            <a:r>
              <a:rPr lang="en-US" dirty="0" smtClean="0"/>
              <a:t>Direct, remote, fast ID-&gt;token resolution</a:t>
            </a:r>
          </a:p>
          <a:p>
            <a:pPr lvl="1"/>
            <a:r>
              <a:rPr lang="en-US" dirty="0" smtClean="0"/>
              <a:t>Lookup could even be done by the pilot, eliminating need for event reader service?</a:t>
            </a:r>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12</a:t>
            </a:fld>
            <a:endParaRPr lang="en-US"/>
          </a:p>
        </p:txBody>
      </p:sp>
    </p:spTree>
    <p:extLst>
      <p:ext uri="{BB962C8B-B14F-4D97-AF65-F5344CB8AC3E}">
        <p14:creationId xmlns:p14="http://schemas.microsoft.com/office/powerpoint/2010/main" val="14821377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 Managing outputs</a:t>
            </a:r>
            <a:endParaRPr lang="en-US" dirty="0"/>
          </a:p>
        </p:txBody>
      </p:sp>
      <p:sp>
        <p:nvSpPr>
          <p:cNvPr id="3" name="Content Placeholder 2"/>
          <p:cNvSpPr>
            <a:spLocks noGrp="1"/>
          </p:cNvSpPr>
          <p:nvPr>
            <p:ph idx="1"/>
          </p:nvPr>
        </p:nvSpPr>
        <p:spPr/>
        <p:txBody>
          <a:bodyPr>
            <a:normAutofit/>
          </a:bodyPr>
          <a:lstStyle/>
          <a:p>
            <a:r>
              <a:rPr lang="en-US" sz="2000" dirty="0" smtClean="0"/>
              <a:t>Outputs must be managed in a near real time, granular way just as inputs are, in order to reap full benefits</a:t>
            </a:r>
          </a:p>
          <a:p>
            <a:pPr lvl="1"/>
            <a:r>
              <a:rPr lang="en-US" sz="2000" dirty="0" smtClean="0"/>
              <a:t>Minimal losses in case of sudden eviction from or disappearance of opportunistic resource</a:t>
            </a:r>
          </a:p>
          <a:p>
            <a:pPr lvl="1"/>
            <a:r>
              <a:rPr lang="en-US" sz="2000" dirty="0" smtClean="0"/>
              <a:t>Output aggregation and monitoring can proceed concurrently with task processing</a:t>
            </a:r>
          </a:p>
          <a:p>
            <a:r>
              <a:rPr lang="en-US" sz="2000" dirty="0" smtClean="0"/>
              <a:t>Present concept:</a:t>
            </a:r>
          </a:p>
          <a:p>
            <a:pPr lvl="1"/>
            <a:r>
              <a:rPr lang="en-US" sz="2000" dirty="0" err="1" smtClean="0"/>
              <a:t>athenaMP</a:t>
            </a:r>
            <a:r>
              <a:rPr lang="en-US" sz="2000" dirty="0" smtClean="0"/>
              <a:t> workers write few-event files to WN output directory</a:t>
            </a:r>
            <a:endParaRPr lang="en-US" sz="2000" dirty="0"/>
          </a:p>
          <a:p>
            <a:pPr lvl="1"/>
            <a:r>
              <a:rPr lang="en-US" sz="2000" dirty="0" smtClean="0"/>
              <a:t>Watching monitor thread picks up event files and sends them to (</a:t>
            </a:r>
            <a:r>
              <a:rPr lang="en-US" sz="2000" dirty="0" err="1" smtClean="0"/>
              <a:t>webDAV</a:t>
            </a:r>
            <a:r>
              <a:rPr lang="en-US" sz="2000" dirty="0" smtClean="0"/>
              <a:t>?) aggregation point associated with the WN’s CE (may not be local; e.g. may be at T1). On successful transfer, notifies JEDI that those events are processed; JEDI so records in the bookkeeping</a:t>
            </a:r>
          </a:p>
          <a:p>
            <a:pPr lvl="1"/>
            <a:r>
              <a:rPr lang="en-US" sz="2000" dirty="0" smtClean="0"/>
              <a:t>JEDI knows state of completion and decides when to submit </a:t>
            </a:r>
            <a:r>
              <a:rPr lang="en-US" sz="2000" dirty="0" err="1" smtClean="0"/>
              <a:t>PanDA</a:t>
            </a:r>
            <a:r>
              <a:rPr lang="en-US" sz="2000" dirty="0" smtClean="0"/>
              <a:t> job for merging of event files</a:t>
            </a:r>
          </a:p>
          <a:p>
            <a:endParaRPr lang="en-US" sz="2000" dirty="0"/>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13</a:t>
            </a:fld>
            <a:endParaRPr lang="en-US"/>
          </a:p>
        </p:txBody>
      </p:sp>
    </p:spTree>
    <p:extLst>
      <p:ext uri="{BB962C8B-B14F-4D97-AF65-F5344CB8AC3E}">
        <p14:creationId xmlns:p14="http://schemas.microsoft.com/office/powerpoint/2010/main" val="392087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 Pilot aspects</a:t>
            </a:r>
            <a:endParaRPr lang="en-US" dirty="0"/>
          </a:p>
        </p:txBody>
      </p:sp>
      <p:sp>
        <p:nvSpPr>
          <p:cNvPr id="3" name="Content Placeholder 2"/>
          <p:cNvSpPr>
            <a:spLocks noGrp="1"/>
          </p:cNvSpPr>
          <p:nvPr>
            <p:ph idx="1"/>
          </p:nvPr>
        </p:nvSpPr>
        <p:spPr/>
        <p:txBody>
          <a:bodyPr/>
          <a:lstStyle/>
          <a:p>
            <a:r>
              <a:rPr lang="en-US" sz="2400" dirty="0" smtClean="0"/>
              <a:t>Adapt present </a:t>
            </a:r>
            <a:r>
              <a:rPr lang="en-US" sz="2400" dirty="0"/>
              <a:t>‘job dispatch’ stage </a:t>
            </a:r>
            <a:r>
              <a:rPr lang="en-US" sz="2400" dirty="0" smtClean="0"/>
              <a:t>to retrieve the job configuration to be used (determining what </a:t>
            </a:r>
            <a:r>
              <a:rPr lang="en-US" sz="2400" dirty="0"/>
              <a:t>sort of event processing </a:t>
            </a:r>
            <a:r>
              <a:rPr lang="en-US" sz="2400" dirty="0" err="1"/>
              <a:t>athenaMP</a:t>
            </a:r>
            <a:r>
              <a:rPr lang="en-US" sz="2400" dirty="0"/>
              <a:t> is to be configured for</a:t>
            </a:r>
            <a:r>
              <a:rPr lang="en-US" sz="2400" dirty="0" smtClean="0"/>
              <a:t>)</a:t>
            </a:r>
          </a:p>
          <a:p>
            <a:pPr lvl="1"/>
            <a:r>
              <a:rPr lang="en-US" sz="2400" dirty="0" smtClean="0"/>
              <a:t>A given </a:t>
            </a:r>
            <a:r>
              <a:rPr lang="en-US" sz="2400" dirty="0" err="1" smtClean="0"/>
              <a:t>pilot+payload</a:t>
            </a:r>
            <a:r>
              <a:rPr lang="en-US" sz="2400" dirty="0" smtClean="0"/>
              <a:t> will not be reconfigurable for a different processing type, at least initially</a:t>
            </a:r>
            <a:endParaRPr lang="en-US" sz="2400" dirty="0"/>
          </a:p>
          <a:p>
            <a:r>
              <a:rPr lang="en-US" sz="2400" dirty="0"/>
              <a:t>New ‘event dispatch’ </a:t>
            </a:r>
            <a:r>
              <a:rPr lang="en-US" sz="2400" dirty="0" smtClean="0"/>
              <a:t>stage to </a:t>
            </a:r>
            <a:r>
              <a:rPr lang="en-US" sz="2400" dirty="0"/>
              <a:t>iteratively </a:t>
            </a:r>
            <a:r>
              <a:rPr lang="en-US" sz="2400" dirty="0" smtClean="0"/>
              <a:t>request </a:t>
            </a:r>
            <a:r>
              <a:rPr lang="en-US" sz="2400" dirty="0" smtClean="0"/>
              <a:t>events</a:t>
            </a:r>
          </a:p>
          <a:p>
            <a:pPr lvl="1"/>
            <a:r>
              <a:rPr lang="en-US" sz="2400" dirty="0" smtClean="0"/>
              <a:t>A </a:t>
            </a:r>
            <a:r>
              <a:rPr lang="en-US" sz="2400" dirty="0" err="1" smtClean="0"/>
              <a:t>runEvent</a:t>
            </a:r>
            <a:r>
              <a:rPr lang="en-US" sz="2400" dirty="0" smtClean="0"/>
              <a:t> module analogous </a:t>
            </a:r>
            <a:r>
              <a:rPr lang="en-US" sz="2400" smtClean="0"/>
              <a:t>to existing</a:t>
            </a:r>
            <a:r>
              <a:rPr lang="en-US" sz="2400" smtClean="0"/>
              <a:t> </a:t>
            </a:r>
            <a:r>
              <a:rPr lang="en-US" sz="2400" dirty="0" err="1"/>
              <a:t>r</a:t>
            </a:r>
            <a:r>
              <a:rPr lang="en-US" sz="2400" dirty="0" err="1" smtClean="0"/>
              <a:t>unJob</a:t>
            </a:r>
            <a:endParaRPr lang="en-US" sz="2400" dirty="0"/>
          </a:p>
          <a:p>
            <a:r>
              <a:rPr lang="en-US" sz="2400" dirty="0" smtClean="0"/>
              <a:t>Adapt </a:t>
            </a:r>
            <a:r>
              <a:rPr lang="en-US" sz="2400" dirty="0" err="1" smtClean="0"/>
              <a:t>RunJob</a:t>
            </a:r>
            <a:r>
              <a:rPr lang="en-US" sz="2400" dirty="0" smtClean="0"/>
              <a:t> to new event consumer role</a:t>
            </a:r>
          </a:p>
          <a:p>
            <a:r>
              <a:rPr lang="en-US" sz="2400" dirty="0" smtClean="0"/>
              <a:t>Output </a:t>
            </a:r>
            <a:r>
              <a:rPr lang="en-US" sz="2400" dirty="0"/>
              <a:t>watcher</a:t>
            </a:r>
            <a:r>
              <a:rPr lang="en-US" sz="2400" dirty="0" smtClean="0"/>
              <a:t>/completion reporter as a new ‘monitoring’ thread parallel to payload execution</a:t>
            </a:r>
            <a:endParaRPr lang="en-US" dirty="0" smtClean="0"/>
          </a:p>
          <a:p>
            <a:r>
              <a:rPr lang="en-US" dirty="0" smtClean="0"/>
              <a:t>Need testing scheme – HC jobs + </a:t>
            </a:r>
            <a:r>
              <a:rPr lang="en-US" dirty="0" err="1" smtClean="0"/>
              <a:t>dev</a:t>
            </a:r>
            <a:r>
              <a:rPr lang="en-US" dirty="0" smtClean="0"/>
              <a:t> pilot?</a:t>
            </a:r>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14</a:t>
            </a:fld>
            <a:endParaRPr lang="en-US"/>
          </a:p>
        </p:txBody>
      </p:sp>
    </p:spTree>
    <p:extLst>
      <p:ext uri="{BB962C8B-B14F-4D97-AF65-F5344CB8AC3E}">
        <p14:creationId xmlns:p14="http://schemas.microsoft.com/office/powerpoint/2010/main" val="1963839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next steps (</a:t>
            </a:r>
            <a:r>
              <a:rPr lang="en-US" dirty="0" err="1" smtClean="0"/>
              <a:t>Vakho</a:t>
            </a:r>
            <a:r>
              <a:rPr lang="en-US" dirty="0" smtClean="0"/>
              <a:t>, Roberto)</a:t>
            </a:r>
            <a:endParaRPr lang="en-US" dirty="0"/>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a:pPr>
            <a:r>
              <a:rPr lang="en-US" dirty="0" smtClean="0"/>
              <a:t>Agree on message content, format between JEDI, event server for communicating event IDs, e.g. include file ID </a:t>
            </a:r>
            <a:r>
              <a:rPr lang="en-US" dirty="0"/>
              <a:t>in the request</a:t>
            </a:r>
          </a:p>
          <a:p>
            <a:pPr marL="514350" indent="-514350">
              <a:buFont typeface="+mj-lt"/>
              <a:buAutoNum type="arabicPeriod"/>
            </a:pPr>
            <a:r>
              <a:rPr lang="en-US" dirty="0" smtClean="0"/>
              <a:t>Start </a:t>
            </a:r>
            <a:r>
              <a:rPr lang="en-US" dirty="0"/>
              <a:t>implementing a new </a:t>
            </a:r>
            <a:r>
              <a:rPr lang="en-US" dirty="0" err="1"/>
              <a:t>AthenaMP</a:t>
            </a:r>
            <a:r>
              <a:rPr lang="en-US" dirty="0"/>
              <a:t> tool, which will work with events received from the </a:t>
            </a:r>
            <a:r>
              <a:rPr lang="en-US" dirty="0" smtClean="0"/>
              <a:t>pilot and pass the </a:t>
            </a:r>
            <a:r>
              <a:rPr lang="en-US" dirty="0"/>
              <a:t>events to the </a:t>
            </a:r>
            <a:r>
              <a:rPr lang="en-US" dirty="0" smtClean="0"/>
              <a:t>workers</a:t>
            </a:r>
          </a:p>
          <a:p>
            <a:pPr marL="914400" lvl="1" indent="-514350"/>
            <a:r>
              <a:rPr lang="en-US" dirty="0" smtClean="0"/>
              <a:t>NB</a:t>
            </a:r>
            <a:r>
              <a:rPr lang="en-US" dirty="0"/>
              <a:t>! Presently we cannot run Athena job with no input file. This would require serious cleanup/modifications in various </a:t>
            </a:r>
            <a:r>
              <a:rPr lang="en-US" dirty="0" smtClean="0"/>
              <a:t>places.</a:t>
            </a:r>
          </a:p>
          <a:p>
            <a:pPr marL="914400" lvl="1" indent="-514350"/>
            <a:r>
              <a:rPr lang="en-US" dirty="0" smtClean="0"/>
              <a:t>So</a:t>
            </a:r>
            <a:r>
              <a:rPr lang="en-US" dirty="0"/>
              <a:t>, for the time being the </a:t>
            </a:r>
            <a:r>
              <a:rPr lang="en-US" dirty="0" err="1"/>
              <a:t>AthenaMP</a:t>
            </a:r>
            <a:r>
              <a:rPr lang="en-US" dirty="0"/>
              <a:t> job will be given some input RAW file only to start, initialize and then switch to the "</a:t>
            </a:r>
            <a:r>
              <a:rPr lang="en-US" dirty="0" smtClean="0"/>
              <a:t>waiting” mode </a:t>
            </a:r>
            <a:r>
              <a:rPr lang="en-US" dirty="0"/>
              <a:t>for events from the pilot</a:t>
            </a:r>
          </a:p>
          <a:p>
            <a:pPr marL="514350" indent="-514350">
              <a:buFont typeface="+mj-lt"/>
              <a:buAutoNum type="arabicPeriod"/>
            </a:pPr>
            <a:r>
              <a:rPr lang="en-US" dirty="0"/>
              <a:t>L</a:t>
            </a:r>
            <a:r>
              <a:rPr lang="en-US" dirty="0" smtClean="0"/>
              <a:t>ook </a:t>
            </a:r>
            <a:r>
              <a:rPr lang="en-US" dirty="0"/>
              <a:t>at some scalability </a:t>
            </a:r>
            <a:r>
              <a:rPr lang="en-US" dirty="0" smtClean="0"/>
              <a:t>aspects of the event server/reader</a:t>
            </a:r>
          </a:p>
          <a:p>
            <a:pPr marL="914400" lvl="1" indent="-514350"/>
            <a:r>
              <a:rPr lang="en-US" dirty="0"/>
              <a:t>Currently the Apache server dynamically tunes the number of processes, which encapsulate the web service, based on the number of pending requests. We need to see how this scales for hundreds or thousands of </a:t>
            </a:r>
            <a:r>
              <a:rPr lang="en-US" dirty="0" smtClean="0"/>
              <a:t>requests</a:t>
            </a:r>
          </a:p>
          <a:p>
            <a:pPr marL="914400" lvl="1" indent="-514350"/>
            <a:r>
              <a:rPr lang="en-US" dirty="0" smtClean="0"/>
              <a:t>Will need </a:t>
            </a:r>
            <a:r>
              <a:rPr lang="en-US" dirty="0"/>
              <a:t>to see how many reader applications we can afford running simultaneously. Just one reader serving thousands of </a:t>
            </a:r>
            <a:r>
              <a:rPr lang="en-US" dirty="0" smtClean="0"/>
              <a:t>services will </a:t>
            </a:r>
            <a:r>
              <a:rPr lang="en-US" dirty="0"/>
              <a:t>clearly create a bottleneck, running thousands of readers accessing disk simultaneously is not going to work either</a:t>
            </a:r>
            <a:r>
              <a:rPr lang="en-US" dirty="0" smtClean="0"/>
              <a:t>. [Considerations that make using Event Index attractive.]</a:t>
            </a:r>
            <a:endParaRPr lang="en-US" dirty="0"/>
          </a:p>
          <a:p>
            <a:pPr marL="514350" indent="-514350">
              <a:buFont typeface="+mj-lt"/>
              <a:buAutoNum type="arabicPeriod"/>
            </a:pPr>
            <a:endParaRPr lang="en-US" dirty="0"/>
          </a:p>
        </p:txBody>
      </p:sp>
      <p:sp>
        <p:nvSpPr>
          <p:cNvPr id="4" name="Footer Placeholder 3"/>
          <p:cNvSpPr>
            <a:spLocks noGrp="1"/>
          </p:cNvSpPr>
          <p:nvPr>
            <p:ph type="ftr" sz="quarter" idx="11"/>
          </p:nvPr>
        </p:nvSpPr>
        <p:spPr/>
        <p:txBody>
          <a:bodyPr/>
          <a:lstStyle/>
          <a:p>
            <a:r>
              <a:rPr lang="en-US" dirty="0" smtClean="0"/>
              <a:t>Torre Wenaus</a:t>
            </a:r>
            <a:endParaRPr lang="en-US" dirty="0"/>
          </a:p>
        </p:txBody>
      </p:sp>
      <p:sp>
        <p:nvSpPr>
          <p:cNvPr id="5" name="Slide Number Placeholder 4"/>
          <p:cNvSpPr>
            <a:spLocks noGrp="1"/>
          </p:cNvSpPr>
          <p:nvPr>
            <p:ph type="sldNum" sz="quarter" idx="12"/>
          </p:nvPr>
        </p:nvSpPr>
        <p:spPr/>
        <p:txBody>
          <a:bodyPr/>
          <a:lstStyle/>
          <a:p>
            <a:fld id="{40974A14-E314-5744-925F-27BDB699B9CC}" type="slidenum">
              <a:rPr lang="en-US" smtClean="0"/>
              <a:t>15</a:t>
            </a:fld>
            <a:endParaRPr lang="en-US"/>
          </a:p>
        </p:txBody>
      </p:sp>
    </p:spTree>
    <p:extLst>
      <p:ext uri="{BB962C8B-B14F-4D97-AF65-F5344CB8AC3E}">
        <p14:creationId xmlns:p14="http://schemas.microsoft.com/office/powerpoint/2010/main" val="38744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Conclusion</a:t>
            </a:r>
            <a:endParaRPr lang="en-US" dirty="0"/>
          </a:p>
        </p:txBody>
      </p:sp>
      <p:sp>
        <p:nvSpPr>
          <p:cNvPr id="5" name="Content Placeholder 4"/>
          <p:cNvSpPr>
            <a:spLocks noGrp="1"/>
          </p:cNvSpPr>
          <p:nvPr>
            <p:ph idx="1"/>
          </p:nvPr>
        </p:nvSpPr>
        <p:spPr/>
        <p:txBody>
          <a:bodyPr>
            <a:normAutofit lnSpcReduction="10000"/>
          </a:bodyPr>
          <a:lstStyle/>
          <a:p>
            <a:r>
              <a:rPr lang="en-US" sz="2400" dirty="0" smtClean="0"/>
              <a:t>Prodsys2 is designed to enable efficient &amp; flexible resource usage in the (even more) heterogeneous computing environment we’re entering – multicore, serial, opportunistic, HPC, …</a:t>
            </a:r>
          </a:p>
          <a:p>
            <a:r>
              <a:rPr lang="en-US" sz="2400" dirty="0" smtClean="0"/>
              <a:t>Together with concurrency-directed core software work, it enables event servers for efficient use of these resources</a:t>
            </a:r>
          </a:p>
          <a:p>
            <a:r>
              <a:rPr lang="en-US" sz="2400" dirty="0" smtClean="0"/>
              <a:t>Leverages existing work in </a:t>
            </a:r>
            <a:r>
              <a:rPr lang="en-US" sz="2400" dirty="0" err="1" smtClean="0"/>
              <a:t>athenaMP</a:t>
            </a:r>
            <a:r>
              <a:rPr lang="en-US" sz="2400" dirty="0" smtClean="0"/>
              <a:t>, event I/O optimization, and FAX</a:t>
            </a:r>
          </a:p>
          <a:p>
            <a:r>
              <a:rPr lang="en-US" sz="2400" dirty="0" smtClean="0"/>
              <a:t>Effective WAN direct access to data is an enabler and a prerequisite</a:t>
            </a:r>
          </a:p>
          <a:p>
            <a:r>
              <a:rPr lang="en-US" sz="2400" dirty="0" smtClean="0"/>
              <a:t>Prototyping and development under way (as other priorities permit)</a:t>
            </a:r>
          </a:p>
          <a:p>
            <a:r>
              <a:rPr lang="en-US" sz="2400" dirty="0" smtClean="0"/>
              <a:t>Plenty of issues to address (only a subset discussed here)</a:t>
            </a:r>
          </a:p>
        </p:txBody>
      </p:sp>
      <p:sp>
        <p:nvSpPr>
          <p:cNvPr id="2" name="Footer Placeholder 1"/>
          <p:cNvSpPr>
            <a:spLocks noGrp="1"/>
          </p:cNvSpPr>
          <p:nvPr>
            <p:ph type="ftr" sz="quarter" idx="11"/>
          </p:nvPr>
        </p:nvSpPr>
        <p:spPr/>
        <p:txBody>
          <a:bodyPr/>
          <a:lstStyle/>
          <a:p>
            <a:r>
              <a:rPr lang="en-US" smtClean="0"/>
              <a:t>Torre Wenaus</a:t>
            </a:r>
            <a:endParaRPr lang="en-US"/>
          </a:p>
        </p:txBody>
      </p:sp>
      <p:sp>
        <p:nvSpPr>
          <p:cNvPr id="3" name="Slide Number Placeholder 2"/>
          <p:cNvSpPr>
            <a:spLocks noGrp="1"/>
          </p:cNvSpPr>
          <p:nvPr>
            <p:ph type="sldNum" sz="quarter" idx="12"/>
          </p:nvPr>
        </p:nvSpPr>
        <p:spPr/>
        <p:txBody>
          <a:bodyPr/>
          <a:lstStyle/>
          <a:p>
            <a:fld id="{40974A14-E314-5744-925F-27BDB699B9CC}" type="slidenum">
              <a:rPr lang="en-US" smtClean="0"/>
              <a:t>16</a:t>
            </a:fld>
            <a:endParaRPr lang="en-US"/>
          </a:p>
        </p:txBody>
      </p:sp>
    </p:spTree>
    <p:extLst>
      <p:ext uri="{BB962C8B-B14F-4D97-AF65-F5344CB8AC3E}">
        <p14:creationId xmlns:p14="http://schemas.microsoft.com/office/powerpoint/2010/main" val="1170229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Information</a:t>
            </a:r>
            <a:endParaRPr lang="en-US" dirty="0"/>
          </a:p>
        </p:txBody>
      </p:sp>
      <p:sp>
        <p:nvSpPr>
          <p:cNvPr id="3" name="Content Placeholder 2"/>
          <p:cNvSpPr>
            <a:spLocks noGrp="1"/>
          </p:cNvSpPr>
          <p:nvPr>
            <p:ph idx="1"/>
          </p:nvPr>
        </p:nvSpPr>
        <p:spPr/>
        <p:txBody>
          <a:bodyPr/>
          <a:lstStyle/>
          <a:p>
            <a:r>
              <a:rPr lang="en-US" dirty="0" smtClean="0"/>
              <a:t>“</a:t>
            </a:r>
            <a:r>
              <a:rPr lang="en-US" dirty="0"/>
              <a:t>ADC issues in concurrent processing and maximizing computing </a:t>
            </a:r>
            <a:r>
              <a:rPr lang="en-US" dirty="0" smtClean="0"/>
              <a:t>throughput”, T. Wenaus, March 2013 S&amp;C Week</a:t>
            </a:r>
            <a:endParaRPr lang="en-US" dirty="0"/>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17</a:t>
            </a:fld>
            <a:endParaRPr lang="en-US"/>
          </a:p>
        </p:txBody>
      </p:sp>
    </p:spTree>
    <p:extLst>
      <p:ext uri="{BB962C8B-B14F-4D97-AF65-F5344CB8AC3E}">
        <p14:creationId xmlns:p14="http://schemas.microsoft.com/office/powerpoint/2010/main" val="3131731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Supplemental</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18</a:t>
            </a:fld>
            <a:endParaRPr lang="en-US"/>
          </a:p>
        </p:txBody>
      </p:sp>
    </p:spTree>
    <p:extLst>
      <p:ext uri="{BB962C8B-B14F-4D97-AF65-F5344CB8AC3E}">
        <p14:creationId xmlns:p14="http://schemas.microsoft.com/office/powerpoint/2010/main" val="34956289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Torre Wenaus</a:t>
            </a:r>
            <a:endParaRPr lang="en-US"/>
          </a:p>
        </p:txBody>
      </p:sp>
      <p:sp>
        <p:nvSpPr>
          <p:cNvPr id="3" name="Slide Number Placeholder 2"/>
          <p:cNvSpPr>
            <a:spLocks noGrp="1"/>
          </p:cNvSpPr>
          <p:nvPr>
            <p:ph type="sldNum" sz="quarter" idx="12"/>
          </p:nvPr>
        </p:nvSpPr>
        <p:spPr/>
        <p:txBody>
          <a:bodyPr/>
          <a:lstStyle/>
          <a:p>
            <a:fld id="{40974A14-E314-5744-925F-27BDB699B9CC}" type="slidenum">
              <a:rPr lang="en-US" smtClean="0"/>
              <a:t>19</a:t>
            </a:fld>
            <a:endParaRPr lang="en-US"/>
          </a:p>
        </p:txBody>
      </p:sp>
      <p:pic>
        <p:nvPicPr>
          <p:cNvPr id="4" name="Picture 3"/>
          <p:cNvPicPr>
            <a:picLocks noChangeAspect="1"/>
          </p:cNvPicPr>
          <p:nvPr/>
        </p:nvPicPr>
        <p:blipFill>
          <a:blip r:embed="rId2"/>
          <a:stretch>
            <a:fillRect/>
          </a:stretch>
        </p:blipFill>
        <p:spPr>
          <a:xfrm>
            <a:off x="507986" y="196265"/>
            <a:ext cx="8451273" cy="5759451"/>
          </a:xfrm>
          <a:prstGeom prst="rect">
            <a:avLst/>
          </a:prstGeom>
        </p:spPr>
      </p:pic>
      <p:sp>
        <p:nvSpPr>
          <p:cNvPr id="6" name="TextBox 5"/>
          <p:cNvSpPr txBox="1"/>
          <p:nvPr/>
        </p:nvSpPr>
        <p:spPr>
          <a:xfrm>
            <a:off x="6765636" y="6288461"/>
            <a:ext cx="2173792" cy="369332"/>
          </a:xfrm>
          <a:prstGeom prst="rect">
            <a:avLst/>
          </a:prstGeom>
          <a:noFill/>
        </p:spPr>
        <p:txBody>
          <a:bodyPr wrap="none" rtlCol="0">
            <a:spAutoFit/>
          </a:bodyPr>
          <a:lstStyle/>
          <a:p>
            <a:r>
              <a:rPr lang="en-US" dirty="0" err="1" smtClean="0"/>
              <a:t>Borut</a:t>
            </a:r>
            <a:r>
              <a:rPr lang="en-US" dirty="0" smtClean="0"/>
              <a:t>, Andrej 6/2011</a:t>
            </a:r>
            <a:endParaRPr lang="en-US" dirty="0"/>
          </a:p>
        </p:txBody>
      </p:sp>
      <p:sp>
        <p:nvSpPr>
          <p:cNvPr id="7" name="TextBox 6"/>
          <p:cNvSpPr txBox="1"/>
          <p:nvPr/>
        </p:nvSpPr>
        <p:spPr>
          <a:xfrm>
            <a:off x="57728" y="46180"/>
            <a:ext cx="2126604" cy="461665"/>
          </a:xfrm>
          <a:prstGeom prst="rect">
            <a:avLst/>
          </a:prstGeom>
          <a:solidFill>
            <a:schemeClr val="bg1"/>
          </a:solidFill>
          <a:ln w="12700" cmpd="sng">
            <a:solidFill>
              <a:schemeClr val="tx1"/>
            </a:solidFill>
          </a:ln>
        </p:spPr>
        <p:txBody>
          <a:bodyPr wrap="none" rtlCol="0">
            <a:spAutoFit/>
          </a:bodyPr>
          <a:lstStyle/>
          <a:p>
            <a:r>
              <a:rPr lang="en-US" sz="2400" dirty="0" smtClean="0"/>
              <a:t>Genesis 6/2011</a:t>
            </a:r>
            <a:endParaRPr lang="en-US" sz="2400" dirty="0"/>
          </a:p>
        </p:txBody>
      </p:sp>
    </p:spTree>
    <p:extLst>
      <p:ext uri="{BB962C8B-B14F-4D97-AF65-F5344CB8AC3E}">
        <p14:creationId xmlns:p14="http://schemas.microsoft.com/office/powerpoint/2010/main" val="4050967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a:t>
            </a:r>
            <a:r>
              <a:rPr lang="en-US" dirty="0" smtClean="0"/>
              <a:t>pportunistic resources: an important means of expanding our computing throughput</a:t>
            </a:r>
            <a:endParaRPr lang="en-US" dirty="0"/>
          </a:p>
        </p:txBody>
      </p:sp>
      <p:sp>
        <p:nvSpPr>
          <p:cNvPr id="3" name="Content Placeholder 2"/>
          <p:cNvSpPr>
            <a:spLocks noGrp="1"/>
          </p:cNvSpPr>
          <p:nvPr>
            <p:ph idx="1"/>
          </p:nvPr>
        </p:nvSpPr>
        <p:spPr/>
        <p:txBody>
          <a:bodyPr>
            <a:normAutofit/>
          </a:bodyPr>
          <a:lstStyle/>
          <a:p>
            <a:r>
              <a:rPr lang="en-US" sz="2000" dirty="0" smtClean="0"/>
              <a:t>HLT during LS1, and opportunistically after LS1</a:t>
            </a:r>
          </a:p>
          <a:p>
            <a:r>
              <a:rPr lang="en-US" sz="2000" dirty="0" smtClean="0"/>
              <a:t>Allocations on supercomputers (HPC)</a:t>
            </a:r>
          </a:p>
          <a:p>
            <a:pPr lvl="1"/>
            <a:r>
              <a:rPr lang="en-US" sz="2000" dirty="0"/>
              <a:t>O</a:t>
            </a:r>
            <a:r>
              <a:rPr lang="en-US" sz="2000" dirty="0" smtClean="0"/>
              <a:t>ver-engineered for us but we can soak up free cycles opportunistically </a:t>
            </a:r>
          </a:p>
          <a:p>
            <a:pPr lvl="2"/>
            <a:r>
              <a:rPr lang="en-US" sz="2000" dirty="0" smtClean="0"/>
              <a:t>In the US for example our funding agencies are insistent that we do so – we are high-profile science</a:t>
            </a:r>
          </a:p>
          <a:p>
            <a:pPr lvl="1"/>
            <a:r>
              <a:rPr lang="en-US" sz="2000" dirty="0" smtClean="0"/>
              <a:t>Free research clouds, commercial clouds</a:t>
            </a:r>
          </a:p>
          <a:p>
            <a:pPr lvl="2"/>
            <a:r>
              <a:rPr lang="en-US" sz="2000" dirty="0" smtClean="0"/>
              <a:t>More/cheaper resources available if we can be highly opportunistic (e.g. Amazon spot market)</a:t>
            </a:r>
          </a:p>
          <a:p>
            <a:r>
              <a:rPr lang="en-US" sz="2000" dirty="0" smtClean="0"/>
              <a:t>Others we haven’t explored yet</a:t>
            </a:r>
            <a:endParaRPr lang="en-US" sz="2000" dirty="0"/>
          </a:p>
          <a:p>
            <a:pPr lvl="1"/>
            <a:r>
              <a:rPr lang="en-US" sz="2000" dirty="0"/>
              <a:t>e</a:t>
            </a:r>
            <a:r>
              <a:rPr lang="en-US" sz="2000" dirty="0" smtClean="0"/>
              <a:t>.g. ‘</a:t>
            </a:r>
            <a:r>
              <a:rPr lang="en-US" sz="2000" dirty="0" err="1" smtClean="0"/>
              <a:t>ATLAS@Home</a:t>
            </a:r>
            <a:r>
              <a:rPr lang="en-US" sz="2000" dirty="0" smtClean="0"/>
              <a:t>’ via BOINC?</a:t>
            </a:r>
          </a:p>
          <a:p>
            <a:pPr lvl="1"/>
            <a:r>
              <a:rPr lang="en-US" sz="2000" dirty="0" smtClean="0"/>
              <a:t>By one estimate, BOINC = ~500k volunteer computers, ~7 </a:t>
            </a:r>
            <a:r>
              <a:rPr lang="en-US" sz="2000" dirty="0" err="1" smtClean="0"/>
              <a:t>Petaflops</a:t>
            </a:r>
            <a:r>
              <a:rPr lang="en-US" sz="2000" dirty="0" smtClean="0"/>
              <a:t>, ~$5M/hour in ‘Amazon EC2 dollars’</a:t>
            </a:r>
          </a:p>
          <a:p>
            <a:pPr lvl="2"/>
            <a:r>
              <a:rPr lang="en-US" sz="2000" dirty="0" smtClean="0"/>
              <a:t>(from Eric </a:t>
            </a:r>
            <a:r>
              <a:rPr lang="en-US" sz="2000" dirty="0" err="1" smtClean="0"/>
              <a:t>Lancon</a:t>
            </a:r>
            <a:r>
              <a:rPr lang="en-US" sz="2000" dirty="0" smtClean="0"/>
              <a:t> heard at a FR-cloud meeting in Beijing)</a:t>
            </a:r>
            <a:endParaRPr lang="en-US" sz="2000" dirty="0"/>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2</a:t>
            </a:fld>
            <a:endParaRPr lang="en-US"/>
          </a:p>
        </p:txBody>
      </p:sp>
    </p:spTree>
    <p:extLst>
      <p:ext uri="{BB962C8B-B14F-4D97-AF65-F5344CB8AC3E}">
        <p14:creationId xmlns:p14="http://schemas.microsoft.com/office/powerpoint/2010/main" val="2312920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Somewhat crazy idea (2)</a:t>
            </a:r>
            <a:endParaRPr lang="en-US" dirty="0"/>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20</a:t>
            </a:fld>
            <a:endParaRPr lang="en-US"/>
          </a:p>
        </p:txBody>
      </p:sp>
      <p:pic>
        <p:nvPicPr>
          <p:cNvPr id="6" name="Picture 5"/>
          <p:cNvPicPr>
            <a:picLocks noChangeAspect="1"/>
          </p:cNvPicPr>
          <p:nvPr/>
        </p:nvPicPr>
        <p:blipFill>
          <a:blip r:embed="rId2"/>
          <a:stretch>
            <a:fillRect/>
          </a:stretch>
        </p:blipFill>
        <p:spPr>
          <a:xfrm>
            <a:off x="554964" y="1351181"/>
            <a:ext cx="8179734" cy="5052621"/>
          </a:xfrm>
          <a:prstGeom prst="rect">
            <a:avLst/>
          </a:prstGeom>
        </p:spPr>
      </p:pic>
      <p:sp>
        <p:nvSpPr>
          <p:cNvPr id="7" name="TextBox 6"/>
          <p:cNvSpPr txBox="1"/>
          <p:nvPr/>
        </p:nvSpPr>
        <p:spPr>
          <a:xfrm>
            <a:off x="6765636" y="6288461"/>
            <a:ext cx="2173792" cy="369332"/>
          </a:xfrm>
          <a:prstGeom prst="rect">
            <a:avLst/>
          </a:prstGeom>
          <a:noFill/>
        </p:spPr>
        <p:txBody>
          <a:bodyPr wrap="none" rtlCol="0">
            <a:spAutoFit/>
          </a:bodyPr>
          <a:lstStyle/>
          <a:p>
            <a:r>
              <a:rPr lang="en-US" dirty="0" err="1" smtClean="0"/>
              <a:t>Borut</a:t>
            </a:r>
            <a:r>
              <a:rPr lang="en-US" dirty="0" smtClean="0"/>
              <a:t>, Andrej 6/2011</a:t>
            </a:r>
            <a:endParaRPr lang="en-US" dirty="0"/>
          </a:p>
        </p:txBody>
      </p:sp>
      <p:sp>
        <p:nvSpPr>
          <p:cNvPr id="8" name="TextBox 7"/>
          <p:cNvSpPr txBox="1"/>
          <p:nvPr/>
        </p:nvSpPr>
        <p:spPr>
          <a:xfrm>
            <a:off x="57728" y="46180"/>
            <a:ext cx="2126604" cy="461665"/>
          </a:xfrm>
          <a:prstGeom prst="rect">
            <a:avLst/>
          </a:prstGeom>
          <a:solidFill>
            <a:schemeClr val="bg1"/>
          </a:solidFill>
          <a:ln w="12700" cmpd="sng">
            <a:solidFill>
              <a:schemeClr val="tx1"/>
            </a:solidFill>
          </a:ln>
        </p:spPr>
        <p:txBody>
          <a:bodyPr wrap="none" rtlCol="0">
            <a:spAutoFit/>
          </a:bodyPr>
          <a:lstStyle/>
          <a:p>
            <a:r>
              <a:rPr lang="en-US" sz="2400" dirty="0" smtClean="0"/>
              <a:t>Genesis 6/2011</a:t>
            </a:r>
            <a:endParaRPr lang="en-US" sz="2400" dirty="0"/>
          </a:p>
        </p:txBody>
      </p:sp>
    </p:spTree>
    <p:extLst>
      <p:ext uri="{BB962C8B-B14F-4D97-AF65-F5344CB8AC3E}">
        <p14:creationId xmlns:p14="http://schemas.microsoft.com/office/powerpoint/2010/main" val="1984874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Leveraging opportunistic resources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Common characteristic to these opportunistic resources: we have to be agile in how we use them</a:t>
            </a:r>
          </a:p>
          <a:p>
            <a:pPr lvl="1"/>
            <a:r>
              <a:rPr lang="en-US" dirty="0" smtClean="0"/>
              <a:t>Quick onto them (software, data and workloads) when they become available</a:t>
            </a:r>
          </a:p>
          <a:p>
            <a:pPr lvl="1"/>
            <a:r>
              <a:rPr lang="en-US" dirty="0" smtClean="0"/>
              <a:t>Quick off them when they’re about to disappear</a:t>
            </a:r>
          </a:p>
          <a:p>
            <a:pPr lvl="1"/>
            <a:r>
              <a:rPr lang="en-US" dirty="0" smtClean="0"/>
              <a:t>Robust against their disappearing under us with no notice</a:t>
            </a:r>
          </a:p>
          <a:p>
            <a:pPr lvl="1"/>
            <a:r>
              <a:rPr lang="en-US" dirty="0" smtClean="0"/>
              <a:t>Use them until they disappear – don’t allow holes with unused cycles, fill them with fine grained workloads</a:t>
            </a:r>
          </a:p>
          <a:p>
            <a:r>
              <a:rPr lang="en-US" dirty="0" smtClean="0"/>
              <a:t>Means of enabling agile use of opportunistic resources: </a:t>
            </a:r>
            <a:r>
              <a:rPr lang="en-US" b="1" dirty="0" smtClean="0"/>
              <a:t>an event service</a:t>
            </a:r>
            <a:endParaRPr lang="en-US" b="1" dirty="0"/>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3</a:t>
            </a:fld>
            <a:endParaRPr lang="en-US"/>
          </a:p>
        </p:txBody>
      </p:sp>
    </p:spTree>
    <p:extLst>
      <p:ext uri="{BB962C8B-B14F-4D97-AF65-F5344CB8AC3E}">
        <p14:creationId xmlns:p14="http://schemas.microsoft.com/office/powerpoint/2010/main" val="3276647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Service</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JEDI brings event-level workflow management</a:t>
            </a:r>
          </a:p>
          <a:p>
            <a:pPr lvl="1"/>
            <a:r>
              <a:rPr lang="en-US" sz="2400" dirty="0" smtClean="0"/>
              <a:t>Event server support is part of the JEDI design</a:t>
            </a:r>
          </a:p>
          <a:p>
            <a:r>
              <a:rPr lang="en-US" sz="2400" dirty="0" smtClean="0"/>
              <a:t>Tasks and jobs are managed in terms of events processed/to be processed</a:t>
            </a:r>
          </a:p>
          <a:p>
            <a:r>
              <a:rPr lang="en-US" sz="2400" dirty="0" smtClean="0"/>
              <a:t>Invites allocating work to pilots that way, rather than allocating work in bulk (input files or big chunks of input files)</a:t>
            </a:r>
          </a:p>
          <a:p>
            <a:r>
              <a:rPr lang="en-US" sz="2400" dirty="0" smtClean="0"/>
              <a:t>Serve pilots/payloads a steady stream of events, and send outputs back in a steady stream</a:t>
            </a:r>
          </a:p>
          <a:p>
            <a:pPr lvl="1"/>
            <a:r>
              <a:rPr lang="en-US" sz="2400" dirty="0" smtClean="0"/>
              <a:t>Well suited to opportunistic resources: no heavy data </a:t>
            </a:r>
            <a:r>
              <a:rPr lang="en-US" sz="2400" dirty="0" err="1" smtClean="0"/>
              <a:t>prestaging</a:t>
            </a:r>
            <a:r>
              <a:rPr lang="en-US" sz="2400" dirty="0" smtClean="0"/>
              <a:t>, and we can make a hasty exit, losing almost nothing</a:t>
            </a:r>
          </a:p>
          <a:p>
            <a:r>
              <a:rPr lang="en-US" sz="2400" dirty="0" smtClean="0"/>
              <a:t>Predicated on workable event streaming: effective WAN data access is essential, preferably buffered by </a:t>
            </a:r>
            <a:r>
              <a:rPr lang="en-US" sz="2400" dirty="0" err="1" smtClean="0"/>
              <a:t>async</a:t>
            </a:r>
            <a:r>
              <a:rPr lang="en-US" sz="2400" dirty="0" smtClean="0"/>
              <a:t> caching</a:t>
            </a:r>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4</a:t>
            </a:fld>
            <a:endParaRPr lang="en-US"/>
          </a:p>
        </p:txBody>
      </p:sp>
    </p:spTree>
    <p:extLst>
      <p:ext uri="{BB962C8B-B14F-4D97-AF65-F5344CB8AC3E}">
        <p14:creationId xmlns:p14="http://schemas.microsoft.com/office/powerpoint/2010/main" val="1416825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Service and Core Software</a:t>
            </a:r>
            <a:endParaRPr lang="en-US" dirty="0"/>
          </a:p>
        </p:txBody>
      </p:sp>
      <p:sp>
        <p:nvSpPr>
          <p:cNvPr id="3" name="Content Placeholder 2"/>
          <p:cNvSpPr>
            <a:spLocks noGrp="1"/>
          </p:cNvSpPr>
          <p:nvPr>
            <p:ph idx="1"/>
          </p:nvPr>
        </p:nvSpPr>
        <p:spPr/>
        <p:txBody>
          <a:bodyPr>
            <a:normAutofit lnSpcReduction="10000"/>
          </a:bodyPr>
          <a:lstStyle/>
          <a:p>
            <a:r>
              <a:rPr lang="en-US" dirty="0" smtClean="0"/>
              <a:t>Just as JEDI is an enabler for the event server scheme on the grid side, </a:t>
            </a:r>
            <a:r>
              <a:rPr lang="en-US" dirty="0" err="1" smtClean="0"/>
              <a:t>athenaMP</a:t>
            </a:r>
            <a:r>
              <a:rPr lang="en-US" dirty="0" smtClean="0"/>
              <a:t> and associated I/O developments and optimizations are enablers on the core </a:t>
            </a:r>
            <a:r>
              <a:rPr lang="en-US" dirty="0" err="1" smtClean="0"/>
              <a:t>sw</a:t>
            </a:r>
            <a:r>
              <a:rPr lang="en-US" dirty="0" smtClean="0"/>
              <a:t> side</a:t>
            </a:r>
          </a:p>
          <a:p>
            <a:pPr lvl="1"/>
            <a:r>
              <a:rPr lang="en-US" dirty="0" err="1" smtClean="0"/>
              <a:t>Queueing</a:t>
            </a:r>
            <a:r>
              <a:rPr lang="en-US" dirty="0" smtClean="0"/>
              <a:t> and streaming events to be consumed by workers</a:t>
            </a:r>
          </a:p>
          <a:p>
            <a:pPr lvl="1"/>
            <a:r>
              <a:rPr lang="en-US" dirty="0" smtClean="0"/>
              <a:t>I/O optimizations making event reading over WAN practical</a:t>
            </a:r>
          </a:p>
          <a:p>
            <a:pPr lvl="1"/>
            <a:r>
              <a:rPr lang="en-US" dirty="0" smtClean="0"/>
              <a:t>Asynchronous pre-fetch to remove network latencies from processing workflow</a:t>
            </a:r>
          </a:p>
          <a:p>
            <a:r>
              <a:rPr lang="en-US" dirty="0" smtClean="0"/>
              <a:t>Event server support being actively worked by core services/event I/O experts</a:t>
            </a:r>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5</a:t>
            </a:fld>
            <a:endParaRPr lang="en-US"/>
          </a:p>
        </p:txBody>
      </p:sp>
    </p:spTree>
    <p:extLst>
      <p:ext uri="{BB962C8B-B14F-4D97-AF65-F5344CB8AC3E}">
        <p14:creationId xmlns:p14="http://schemas.microsoft.com/office/powerpoint/2010/main" val="4118155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event service advantages</a:t>
            </a:r>
            <a:endParaRPr lang="en-US" dirty="0"/>
          </a:p>
        </p:txBody>
      </p:sp>
      <p:sp>
        <p:nvSpPr>
          <p:cNvPr id="3" name="Content Placeholder 2"/>
          <p:cNvSpPr>
            <a:spLocks noGrp="1"/>
          </p:cNvSpPr>
          <p:nvPr>
            <p:ph idx="1"/>
          </p:nvPr>
        </p:nvSpPr>
        <p:spPr/>
        <p:txBody>
          <a:bodyPr/>
          <a:lstStyle/>
          <a:p>
            <a:r>
              <a:rPr lang="en-US" dirty="0" smtClean="0"/>
              <a:t>Avoid idle cores in </a:t>
            </a:r>
            <a:r>
              <a:rPr lang="en-US" dirty="0" err="1" smtClean="0"/>
              <a:t>athenaMP</a:t>
            </a:r>
            <a:r>
              <a:rPr lang="en-US" dirty="0" smtClean="0"/>
              <a:t> processing – if parallel threads process events in large chunks (files), cores can sit idle while the slowest one completes</a:t>
            </a:r>
          </a:p>
          <a:p>
            <a:r>
              <a:rPr lang="en-US" dirty="0" smtClean="0"/>
              <a:t>DDM simplification – no DDM involvement on input or output</a:t>
            </a:r>
          </a:p>
          <a:p>
            <a:r>
              <a:rPr lang="en-US" dirty="0" smtClean="0"/>
              <a:t>Output merging flexible and simple: file size is tunable, aggregation of outputs to merge site proceeds concurrently with processing, JEDI knows when to trigger merge</a:t>
            </a:r>
          </a:p>
          <a:p>
            <a:r>
              <a:rPr lang="en-US" dirty="0" smtClean="0"/>
              <a:t>A crash doesn’t lose the job, only a few events which will be re-dispatched</a:t>
            </a:r>
            <a:endParaRPr lang="en-US" dirty="0"/>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6</a:t>
            </a:fld>
            <a:endParaRPr lang="en-US"/>
          </a:p>
        </p:txBody>
      </p:sp>
    </p:spTree>
    <p:extLst>
      <p:ext uri="{BB962C8B-B14F-4D97-AF65-F5344CB8AC3E}">
        <p14:creationId xmlns:p14="http://schemas.microsoft.com/office/powerpoint/2010/main" val="210404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the scheme</a:t>
            </a:r>
            <a:endParaRPr lang="en-US" dirty="0"/>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7</a:t>
            </a:fld>
            <a:endParaRPr lang="en-US"/>
          </a:p>
        </p:txBody>
      </p:sp>
      <p:pic>
        <p:nvPicPr>
          <p:cNvPr id="8" name="Picture 7"/>
          <p:cNvPicPr>
            <a:picLocks noChangeAspect="1"/>
          </p:cNvPicPr>
          <p:nvPr/>
        </p:nvPicPr>
        <p:blipFill>
          <a:blip r:embed="rId2"/>
          <a:stretch>
            <a:fillRect/>
          </a:stretch>
        </p:blipFill>
        <p:spPr>
          <a:xfrm>
            <a:off x="131188" y="2008040"/>
            <a:ext cx="5445267" cy="3959478"/>
          </a:xfrm>
          <a:prstGeom prst="rect">
            <a:avLst/>
          </a:prstGeom>
        </p:spPr>
      </p:pic>
      <p:sp>
        <p:nvSpPr>
          <p:cNvPr id="9" name="Content Placeholder 2"/>
          <p:cNvSpPr>
            <a:spLocks noGrp="1"/>
          </p:cNvSpPr>
          <p:nvPr>
            <p:ph idx="1"/>
          </p:nvPr>
        </p:nvSpPr>
        <p:spPr>
          <a:xfrm>
            <a:off x="5391726" y="1443968"/>
            <a:ext cx="3752273" cy="5133009"/>
          </a:xfrm>
        </p:spPr>
        <p:txBody>
          <a:bodyPr>
            <a:normAutofit/>
          </a:bodyPr>
          <a:lstStyle/>
          <a:p>
            <a:r>
              <a:rPr lang="en-US" sz="2000" dirty="0" smtClean="0"/>
              <a:t>Initial scheme from </a:t>
            </a:r>
            <a:r>
              <a:rPr lang="en-US" sz="2000" dirty="0" err="1" smtClean="0"/>
              <a:t>Borut</a:t>
            </a:r>
            <a:r>
              <a:rPr lang="en-US" sz="2000" dirty="0" smtClean="0"/>
              <a:t> and Andrej, 6/2011</a:t>
            </a:r>
          </a:p>
          <a:p>
            <a:r>
              <a:rPr lang="en-US" sz="2000" dirty="0" smtClean="0"/>
              <a:t>Agreed to be integral to Prodsys2 design at Ljubljana meeting 6/2012</a:t>
            </a:r>
          </a:p>
          <a:p>
            <a:r>
              <a:rPr lang="en-US" sz="2000" dirty="0" smtClean="0"/>
              <a:t>Informal discussions in subsequent months: ADC, core framework, event I/O</a:t>
            </a:r>
          </a:p>
          <a:p>
            <a:r>
              <a:rPr lang="en-US" sz="2000" dirty="0" smtClean="0"/>
              <a:t>Design V1 sketched out at 3/13 S&amp;C week</a:t>
            </a:r>
          </a:p>
          <a:p>
            <a:r>
              <a:rPr lang="en-US" sz="2000" dirty="0" smtClean="0"/>
              <a:t>Subsequently elaborated, latest discussion last week</a:t>
            </a:r>
            <a:endParaRPr lang="en-US" sz="2000" dirty="0"/>
          </a:p>
        </p:txBody>
      </p:sp>
    </p:spTree>
    <p:extLst>
      <p:ext uri="{BB962C8B-B14F-4D97-AF65-F5344CB8AC3E}">
        <p14:creationId xmlns:p14="http://schemas.microsoft.com/office/powerpoint/2010/main" val="4002484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Magnetic Disk 66"/>
          <p:cNvSpPr/>
          <p:nvPr/>
        </p:nvSpPr>
        <p:spPr>
          <a:xfrm>
            <a:off x="112194" y="3159418"/>
            <a:ext cx="1074234" cy="1144335"/>
          </a:xfrm>
          <a:prstGeom prst="flowChartMagneticDisk">
            <a:avLst/>
          </a:prstGeom>
          <a:solidFill>
            <a:srgbClr val="FAC09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Data sources</a:t>
            </a:r>
            <a:endParaRPr lang="en-US" dirty="0"/>
          </a:p>
        </p:txBody>
      </p:sp>
      <p:sp>
        <p:nvSpPr>
          <p:cNvPr id="61" name="Process 60"/>
          <p:cNvSpPr/>
          <p:nvPr/>
        </p:nvSpPr>
        <p:spPr>
          <a:xfrm>
            <a:off x="47122" y="4630090"/>
            <a:ext cx="3660369" cy="1792852"/>
          </a:xfrm>
          <a:prstGeom prst="flowChartProcess">
            <a:avLst/>
          </a:prstGeom>
          <a:gradFill flip="none" rotWithShape="1">
            <a:gsLst>
              <a:gs pos="0">
                <a:schemeClr val="accent6">
                  <a:tint val="100000"/>
                  <a:shade val="100000"/>
                  <a:satMod val="130000"/>
                  <a:alpha val="22000"/>
                </a:schemeClr>
              </a:gs>
              <a:gs pos="100000">
                <a:schemeClr val="accent6">
                  <a:tint val="50000"/>
                  <a:shade val="100000"/>
                  <a:satMod val="350000"/>
                  <a:alpha val="22000"/>
                </a:schemeClr>
              </a:gs>
            </a:gsLst>
            <a:lin ang="16200000" scaled="0"/>
            <a:tileRect/>
          </a:gra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dirty="0"/>
          </a:p>
        </p:txBody>
      </p:sp>
      <p:cxnSp>
        <p:nvCxnSpPr>
          <p:cNvPr id="73" name="Straight Arrow Connector 72"/>
          <p:cNvCxnSpPr>
            <a:endCxn id="24" idx="0"/>
          </p:cNvCxnSpPr>
          <p:nvPr/>
        </p:nvCxnSpPr>
        <p:spPr>
          <a:xfrm flipH="1">
            <a:off x="2011085" y="1477820"/>
            <a:ext cx="101733" cy="3326415"/>
          </a:xfrm>
          <a:prstGeom prst="straightConnector1">
            <a:avLst/>
          </a:prstGeom>
          <a:ln w="3810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a:stCxn id="52" idx="0"/>
          </p:cNvCxnSpPr>
          <p:nvPr/>
        </p:nvCxnSpPr>
        <p:spPr>
          <a:xfrm flipH="1" flipV="1">
            <a:off x="2231451" y="1477820"/>
            <a:ext cx="2374513" cy="365463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3754597" y="938608"/>
            <a:ext cx="0" cy="5886466"/>
          </a:xfrm>
          <a:prstGeom prst="line">
            <a:avLst/>
          </a:prstGeom>
          <a:ln w="25400">
            <a:solidFill>
              <a:schemeClr val="accent2">
                <a:lumMod val="75000"/>
              </a:schemeClr>
            </a:solidFill>
            <a:prstDash val="sysDash"/>
            <a:tailEnd type="none"/>
          </a:ln>
        </p:spPr>
        <p:style>
          <a:lnRef idx="2">
            <a:schemeClr val="accent1"/>
          </a:lnRef>
          <a:fillRef idx="0">
            <a:schemeClr val="accent1"/>
          </a:fillRef>
          <a:effectRef idx="1">
            <a:schemeClr val="accent1"/>
          </a:effectRef>
          <a:fontRef idx="minor">
            <a:schemeClr val="tx1"/>
          </a:fontRef>
        </p:style>
      </p:cxnSp>
      <p:sp>
        <p:nvSpPr>
          <p:cNvPr id="8" name="Process 7"/>
          <p:cNvSpPr/>
          <p:nvPr/>
        </p:nvSpPr>
        <p:spPr>
          <a:xfrm>
            <a:off x="1045445" y="2226862"/>
            <a:ext cx="975005" cy="817482"/>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Event</a:t>
            </a:r>
          </a:p>
          <a:p>
            <a:pPr algn="ctr"/>
            <a:r>
              <a:rPr lang="en-US" dirty="0" smtClean="0"/>
              <a:t>Server</a:t>
            </a:r>
            <a:endParaRPr lang="en-US" dirty="0"/>
          </a:p>
        </p:txBody>
      </p:sp>
      <p:sp>
        <p:nvSpPr>
          <p:cNvPr id="9" name="Process 8"/>
          <p:cNvSpPr/>
          <p:nvPr/>
        </p:nvSpPr>
        <p:spPr>
          <a:xfrm>
            <a:off x="5308696" y="1263652"/>
            <a:ext cx="2218940" cy="597217"/>
          </a:xfrm>
          <a:prstGeom prst="flowChartProcess">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Event header/data</a:t>
            </a:r>
          </a:p>
          <a:p>
            <a:pPr algn="ctr"/>
            <a:r>
              <a:rPr lang="en-US" dirty="0" smtClean="0"/>
              <a:t>Fetch</a:t>
            </a:r>
            <a:endParaRPr lang="en-US" dirty="0"/>
          </a:p>
        </p:txBody>
      </p:sp>
      <p:cxnSp>
        <p:nvCxnSpPr>
          <p:cNvPr id="12" name="Curved Connector 11"/>
          <p:cNvCxnSpPr>
            <a:stCxn id="8" idx="3"/>
            <a:endCxn id="9" idx="1"/>
          </p:cNvCxnSpPr>
          <p:nvPr/>
        </p:nvCxnSpPr>
        <p:spPr>
          <a:xfrm flipV="1">
            <a:off x="2020450" y="1562261"/>
            <a:ext cx="3288246" cy="1073342"/>
          </a:xfrm>
          <a:prstGeom prst="curvedConnector3">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14" name="Preparation 13"/>
          <p:cNvSpPr/>
          <p:nvPr/>
        </p:nvSpPr>
        <p:spPr>
          <a:xfrm>
            <a:off x="3347342" y="1573583"/>
            <a:ext cx="1547932" cy="596962"/>
          </a:xfrm>
          <a:prstGeom prst="flowChartPreparation">
            <a:avLst/>
          </a:prstGeom>
          <a:solidFill>
            <a:srgbClr val="FAC09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N Events/</a:t>
            </a:r>
          </a:p>
          <a:p>
            <a:pPr algn="ctr"/>
            <a:r>
              <a:rPr lang="en-US" sz="1400" dirty="0" smtClean="0"/>
              <a:t>headers</a:t>
            </a:r>
            <a:endParaRPr lang="en-US" sz="1400" dirty="0"/>
          </a:p>
        </p:txBody>
      </p:sp>
      <p:sp>
        <p:nvSpPr>
          <p:cNvPr id="16" name="Process 15"/>
          <p:cNvSpPr/>
          <p:nvPr/>
        </p:nvSpPr>
        <p:spPr>
          <a:xfrm>
            <a:off x="5308696" y="4144817"/>
            <a:ext cx="2540494" cy="1520175"/>
          </a:xfrm>
          <a:prstGeom prst="flowChartProces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smtClean="0"/>
              <a:t>AthenaMP</a:t>
            </a:r>
            <a:endParaRPr lang="en-US" dirty="0"/>
          </a:p>
        </p:txBody>
      </p:sp>
      <p:sp>
        <p:nvSpPr>
          <p:cNvPr id="19" name="Magnetic Disk 18"/>
          <p:cNvSpPr/>
          <p:nvPr/>
        </p:nvSpPr>
        <p:spPr>
          <a:xfrm>
            <a:off x="254686" y="3297271"/>
            <a:ext cx="1074234" cy="1144335"/>
          </a:xfrm>
          <a:prstGeom prst="flowChartMagneticDisk">
            <a:avLst/>
          </a:prstGeom>
          <a:solidFill>
            <a:srgbClr val="FAC09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Data sources</a:t>
            </a:r>
            <a:endParaRPr lang="en-US" dirty="0"/>
          </a:p>
        </p:txBody>
      </p:sp>
      <p:sp>
        <p:nvSpPr>
          <p:cNvPr id="20" name="Magnetic Disk 19"/>
          <p:cNvSpPr/>
          <p:nvPr/>
        </p:nvSpPr>
        <p:spPr>
          <a:xfrm>
            <a:off x="5467099" y="5753331"/>
            <a:ext cx="725874" cy="753500"/>
          </a:xfrm>
          <a:prstGeom prst="flowChartMagneticDisk">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Worker Out</a:t>
            </a:r>
            <a:endParaRPr lang="en-US" sz="1400" dirty="0"/>
          </a:p>
        </p:txBody>
      </p:sp>
      <p:sp>
        <p:nvSpPr>
          <p:cNvPr id="21" name="Magnetic Disk 20"/>
          <p:cNvSpPr/>
          <p:nvPr/>
        </p:nvSpPr>
        <p:spPr>
          <a:xfrm>
            <a:off x="6521740" y="5753331"/>
            <a:ext cx="725874" cy="753500"/>
          </a:xfrm>
          <a:prstGeom prst="flowChartMagneticDisk">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Magnetic Disk 24"/>
          <p:cNvSpPr/>
          <p:nvPr/>
        </p:nvSpPr>
        <p:spPr>
          <a:xfrm>
            <a:off x="102817" y="4784622"/>
            <a:ext cx="1074820" cy="1138051"/>
          </a:xfrm>
          <a:prstGeom prst="flowChartMagneticDisk">
            <a:avLst/>
          </a:prstGeom>
          <a:solidFill>
            <a:srgbClr val="FAC09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Data sink</a:t>
            </a:r>
            <a:endParaRPr lang="en-US" dirty="0"/>
          </a:p>
        </p:txBody>
      </p:sp>
      <p:cxnSp>
        <p:nvCxnSpPr>
          <p:cNvPr id="27" name="Straight Arrow Connector 26"/>
          <p:cNvCxnSpPr/>
          <p:nvPr/>
        </p:nvCxnSpPr>
        <p:spPr>
          <a:xfrm>
            <a:off x="1472090" y="3619526"/>
            <a:ext cx="3815739" cy="807201"/>
          </a:xfrm>
          <a:prstGeom prst="straightConnector1">
            <a:avLst/>
          </a:prstGeom>
          <a:ln w="76200" cmpd="sng">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a:stCxn id="20" idx="2"/>
            <a:endCxn id="49" idx="4"/>
          </p:cNvCxnSpPr>
          <p:nvPr/>
        </p:nvCxnSpPr>
        <p:spPr>
          <a:xfrm flipH="1" flipV="1">
            <a:off x="3659905" y="5578574"/>
            <a:ext cx="1807194" cy="551507"/>
          </a:xfrm>
          <a:prstGeom prst="straightConnector1">
            <a:avLst/>
          </a:prstGeom>
          <a:ln w="76200" cmpd="sng">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stCxn id="49" idx="2"/>
            <a:endCxn id="25" idx="4"/>
          </p:cNvCxnSpPr>
          <p:nvPr/>
        </p:nvCxnSpPr>
        <p:spPr>
          <a:xfrm flipH="1" flipV="1">
            <a:off x="1177637" y="5353648"/>
            <a:ext cx="1436083" cy="224926"/>
          </a:xfrm>
          <a:prstGeom prst="straightConnector1">
            <a:avLst/>
          </a:prstGeom>
          <a:ln w="76200" cmpd="sng">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9" idx="2"/>
            <a:endCxn id="6" idx="0"/>
          </p:cNvCxnSpPr>
          <p:nvPr/>
        </p:nvCxnSpPr>
        <p:spPr>
          <a:xfrm>
            <a:off x="6418166" y="1860869"/>
            <a:ext cx="283436" cy="167086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stCxn id="6" idx="2"/>
            <a:endCxn id="17" idx="0"/>
          </p:cNvCxnSpPr>
          <p:nvPr/>
        </p:nvCxnSpPr>
        <p:spPr>
          <a:xfrm flipH="1">
            <a:off x="5805662" y="4517983"/>
            <a:ext cx="686316" cy="55525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stCxn id="17" idx="2"/>
            <a:endCxn id="20" idx="0"/>
          </p:cNvCxnSpPr>
          <p:nvPr/>
        </p:nvCxnSpPr>
        <p:spPr>
          <a:xfrm>
            <a:off x="5805662" y="5576323"/>
            <a:ext cx="24374" cy="428175"/>
          </a:xfrm>
          <a:prstGeom prst="straightConnector1">
            <a:avLst/>
          </a:prstGeom>
          <a:ln w="76200" cmpd="sng">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3690468" y="3512995"/>
            <a:ext cx="2518645" cy="584776"/>
          </a:xfrm>
          <a:prstGeom prst="rect">
            <a:avLst/>
          </a:prstGeom>
          <a:noFill/>
        </p:spPr>
        <p:txBody>
          <a:bodyPr wrap="square" rtlCol="0">
            <a:spAutoFit/>
          </a:bodyPr>
          <a:lstStyle/>
          <a:p>
            <a:r>
              <a:rPr lang="en-US" sz="1600" dirty="0" smtClean="0"/>
              <a:t>Event data pull with</a:t>
            </a:r>
          </a:p>
          <a:p>
            <a:r>
              <a:rPr lang="en-US" sz="1600" dirty="0"/>
              <a:t> </a:t>
            </a:r>
            <a:r>
              <a:rPr lang="en-US" sz="1600" dirty="0" smtClean="0"/>
              <a:t>   read-ahead if possible</a:t>
            </a:r>
            <a:endParaRPr lang="en-US" sz="1600" dirty="0"/>
          </a:p>
        </p:txBody>
      </p:sp>
      <p:sp>
        <p:nvSpPr>
          <p:cNvPr id="40" name="TextBox 39"/>
          <p:cNvSpPr txBox="1"/>
          <p:nvPr/>
        </p:nvSpPr>
        <p:spPr>
          <a:xfrm>
            <a:off x="4449283" y="6015175"/>
            <a:ext cx="917138" cy="338554"/>
          </a:xfrm>
          <a:prstGeom prst="rect">
            <a:avLst/>
          </a:prstGeom>
          <a:noFill/>
        </p:spPr>
        <p:txBody>
          <a:bodyPr wrap="none" rtlCol="0">
            <a:spAutoFit/>
          </a:bodyPr>
          <a:lstStyle/>
          <a:p>
            <a:r>
              <a:rPr lang="en-US" sz="1600" dirty="0" smtClean="0"/>
              <a:t>N events </a:t>
            </a:r>
            <a:endParaRPr lang="en-US" sz="1600" dirty="0"/>
          </a:p>
        </p:txBody>
      </p:sp>
      <p:sp>
        <p:nvSpPr>
          <p:cNvPr id="45" name="TextBox 44"/>
          <p:cNvSpPr txBox="1"/>
          <p:nvPr/>
        </p:nvSpPr>
        <p:spPr>
          <a:xfrm>
            <a:off x="7987680" y="155948"/>
            <a:ext cx="844602" cy="523220"/>
          </a:xfrm>
          <a:prstGeom prst="rect">
            <a:avLst/>
          </a:prstGeom>
          <a:noFill/>
        </p:spPr>
        <p:txBody>
          <a:bodyPr wrap="none" rtlCol="0">
            <a:spAutoFit/>
          </a:bodyPr>
          <a:lstStyle/>
          <a:p>
            <a:r>
              <a:rPr lang="en-US" sz="2800" dirty="0" smtClean="0"/>
              <a:t>Pilot</a:t>
            </a:r>
            <a:endParaRPr lang="en-US" dirty="0"/>
          </a:p>
        </p:txBody>
      </p:sp>
      <p:sp>
        <p:nvSpPr>
          <p:cNvPr id="30" name="TextBox 29"/>
          <p:cNvSpPr txBox="1"/>
          <p:nvPr/>
        </p:nvSpPr>
        <p:spPr>
          <a:xfrm>
            <a:off x="54832" y="56851"/>
            <a:ext cx="3471774" cy="677108"/>
          </a:xfrm>
          <a:prstGeom prst="rect">
            <a:avLst/>
          </a:prstGeom>
          <a:noFill/>
          <a:ln>
            <a:solidFill>
              <a:schemeClr val="tx1"/>
            </a:solidFill>
          </a:ln>
        </p:spPr>
        <p:txBody>
          <a:bodyPr wrap="none" rtlCol="0">
            <a:spAutoFit/>
          </a:bodyPr>
          <a:lstStyle/>
          <a:p>
            <a:pPr algn="ctr"/>
            <a:r>
              <a:rPr lang="en-US" sz="2400" dirty="0" smtClean="0"/>
              <a:t>Event server schematic V2</a:t>
            </a:r>
          </a:p>
          <a:p>
            <a:pPr algn="ctr"/>
            <a:r>
              <a:rPr lang="en-US" sz="1400" dirty="0" smtClean="0"/>
              <a:t>May 2013</a:t>
            </a:r>
          </a:p>
        </p:txBody>
      </p:sp>
      <p:sp>
        <p:nvSpPr>
          <p:cNvPr id="34" name="TextBox 33"/>
          <p:cNvSpPr txBox="1"/>
          <p:nvPr/>
        </p:nvSpPr>
        <p:spPr>
          <a:xfrm>
            <a:off x="3717192" y="2149809"/>
            <a:ext cx="1980029" cy="830997"/>
          </a:xfrm>
          <a:prstGeom prst="rect">
            <a:avLst/>
          </a:prstGeom>
          <a:noFill/>
        </p:spPr>
        <p:txBody>
          <a:bodyPr wrap="none" rtlCol="0">
            <a:spAutoFit/>
          </a:bodyPr>
          <a:lstStyle/>
          <a:p>
            <a:r>
              <a:rPr lang="en-US" sz="1200" dirty="0" smtClean="0"/>
              <a:t>http/get to event server</a:t>
            </a:r>
          </a:p>
          <a:p>
            <a:r>
              <a:rPr lang="en-US" sz="1200" dirty="0" smtClean="0"/>
              <a:t>Returns:</a:t>
            </a:r>
          </a:p>
          <a:p>
            <a:r>
              <a:rPr lang="en-US" sz="1200" dirty="0" err="1" smtClean="0"/>
              <a:t>Bytestream</a:t>
            </a:r>
            <a:r>
              <a:rPr lang="en-US" sz="1200" dirty="0" smtClean="0"/>
              <a:t>: events</a:t>
            </a:r>
          </a:p>
          <a:p>
            <a:r>
              <a:rPr lang="en-US" sz="1200" dirty="0" smtClean="0"/>
              <a:t>Other: event header tokens</a:t>
            </a:r>
            <a:endParaRPr lang="en-US" sz="1200" dirty="0"/>
          </a:p>
        </p:txBody>
      </p:sp>
      <p:cxnSp>
        <p:nvCxnSpPr>
          <p:cNvPr id="46" name="Straight Arrow Connector 45"/>
          <p:cNvCxnSpPr>
            <a:stCxn id="43" idx="2"/>
            <a:endCxn id="8" idx="0"/>
          </p:cNvCxnSpPr>
          <p:nvPr/>
        </p:nvCxnSpPr>
        <p:spPr>
          <a:xfrm flipH="1">
            <a:off x="1532948" y="1477820"/>
            <a:ext cx="216880" cy="749042"/>
          </a:xfrm>
          <a:prstGeom prst="straightConnector1">
            <a:avLst/>
          </a:prstGeom>
          <a:ln w="38100" cmpd="sng">
            <a:headEnd type="arrow"/>
            <a:tailEnd type="arrow"/>
          </a:ln>
        </p:spPr>
        <p:style>
          <a:lnRef idx="2">
            <a:schemeClr val="accent1"/>
          </a:lnRef>
          <a:fillRef idx="0">
            <a:schemeClr val="accent1"/>
          </a:fillRef>
          <a:effectRef idx="1">
            <a:schemeClr val="accent1"/>
          </a:effectRef>
          <a:fontRef idx="minor">
            <a:schemeClr val="tx1"/>
          </a:fontRef>
        </p:style>
      </p:cxnSp>
      <p:sp>
        <p:nvSpPr>
          <p:cNvPr id="49" name="Magnetic Disk 48"/>
          <p:cNvSpPr/>
          <p:nvPr/>
        </p:nvSpPr>
        <p:spPr>
          <a:xfrm>
            <a:off x="2613720" y="4865437"/>
            <a:ext cx="1046185" cy="1426274"/>
          </a:xfrm>
          <a:prstGeom prst="flowChartMagneticDisk">
            <a:avLst/>
          </a:prstGeom>
          <a:solidFill>
            <a:srgbClr val="FAC09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Event cluster</a:t>
            </a:r>
          </a:p>
          <a:p>
            <a:pPr algn="ctr"/>
            <a:r>
              <a:rPr lang="en-US" dirty="0"/>
              <a:t>s</a:t>
            </a:r>
            <a:r>
              <a:rPr lang="en-US" dirty="0" smtClean="0"/>
              <a:t>taging</a:t>
            </a:r>
            <a:endParaRPr lang="en-US" dirty="0"/>
          </a:p>
        </p:txBody>
      </p:sp>
      <p:sp>
        <p:nvSpPr>
          <p:cNvPr id="59" name="TextBox 58"/>
          <p:cNvSpPr txBox="1"/>
          <p:nvPr/>
        </p:nvSpPr>
        <p:spPr>
          <a:xfrm>
            <a:off x="7838671" y="4380547"/>
            <a:ext cx="1340256" cy="954107"/>
          </a:xfrm>
          <a:prstGeom prst="rect">
            <a:avLst/>
          </a:prstGeom>
          <a:noFill/>
        </p:spPr>
        <p:txBody>
          <a:bodyPr wrap="none" rtlCol="0">
            <a:spAutoFit/>
          </a:bodyPr>
          <a:lstStyle/>
          <a:p>
            <a:r>
              <a:rPr lang="en-US" sz="2800" dirty="0" smtClean="0"/>
              <a:t>Job</a:t>
            </a:r>
          </a:p>
          <a:p>
            <a:r>
              <a:rPr lang="en-US" sz="2800" dirty="0" smtClean="0"/>
              <a:t>payload</a:t>
            </a:r>
            <a:endParaRPr lang="en-US" dirty="0"/>
          </a:p>
        </p:txBody>
      </p:sp>
      <p:sp>
        <p:nvSpPr>
          <p:cNvPr id="60" name="Process 59"/>
          <p:cNvSpPr/>
          <p:nvPr/>
        </p:nvSpPr>
        <p:spPr>
          <a:xfrm>
            <a:off x="80815" y="2381103"/>
            <a:ext cx="1098020" cy="604109"/>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Athena</a:t>
            </a:r>
          </a:p>
          <a:p>
            <a:pPr algn="ctr"/>
            <a:r>
              <a:rPr lang="en-US" dirty="0" err="1" smtClean="0"/>
              <a:t>evReader</a:t>
            </a:r>
            <a:endParaRPr lang="en-US" dirty="0"/>
          </a:p>
        </p:txBody>
      </p:sp>
      <p:sp>
        <p:nvSpPr>
          <p:cNvPr id="24" name="Process 23"/>
          <p:cNvSpPr/>
          <p:nvPr/>
        </p:nvSpPr>
        <p:spPr>
          <a:xfrm>
            <a:off x="1582909" y="4804235"/>
            <a:ext cx="856352" cy="1199395"/>
          </a:xfrm>
          <a:prstGeom prst="flowChartProcess">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File Merge</a:t>
            </a:r>
          </a:p>
          <a:p>
            <a:pPr algn="ctr"/>
            <a:r>
              <a:rPr lang="en-US" dirty="0" err="1" smtClean="0"/>
              <a:t>PanDA</a:t>
            </a:r>
            <a:endParaRPr lang="en-US" dirty="0" smtClean="0"/>
          </a:p>
          <a:p>
            <a:pPr algn="ctr"/>
            <a:r>
              <a:rPr lang="en-US" dirty="0" smtClean="0"/>
              <a:t>job</a:t>
            </a:r>
            <a:endParaRPr lang="en-US" dirty="0"/>
          </a:p>
        </p:txBody>
      </p:sp>
      <p:sp>
        <p:nvSpPr>
          <p:cNvPr id="70" name="TextBox 69"/>
          <p:cNvSpPr txBox="1"/>
          <p:nvPr/>
        </p:nvSpPr>
        <p:spPr>
          <a:xfrm>
            <a:off x="3751665" y="6434486"/>
            <a:ext cx="578404" cy="400110"/>
          </a:xfrm>
          <a:prstGeom prst="rect">
            <a:avLst/>
          </a:prstGeom>
          <a:noFill/>
        </p:spPr>
        <p:txBody>
          <a:bodyPr wrap="none" rtlCol="0">
            <a:spAutoFit/>
          </a:bodyPr>
          <a:lstStyle/>
          <a:p>
            <a:r>
              <a:rPr lang="en-US" sz="2000" dirty="0" smtClean="0">
                <a:solidFill>
                  <a:srgbClr val="953735"/>
                </a:solidFill>
              </a:rPr>
              <a:t>WN</a:t>
            </a:r>
            <a:endParaRPr lang="en-US" sz="1400" dirty="0">
              <a:solidFill>
                <a:srgbClr val="953735"/>
              </a:solidFill>
            </a:endParaRPr>
          </a:p>
        </p:txBody>
      </p:sp>
      <p:sp>
        <p:nvSpPr>
          <p:cNvPr id="71" name="TextBox 70"/>
          <p:cNvSpPr txBox="1"/>
          <p:nvPr/>
        </p:nvSpPr>
        <p:spPr>
          <a:xfrm>
            <a:off x="2746425" y="6424964"/>
            <a:ext cx="1005203" cy="400110"/>
          </a:xfrm>
          <a:prstGeom prst="rect">
            <a:avLst/>
          </a:prstGeom>
          <a:noFill/>
        </p:spPr>
        <p:txBody>
          <a:bodyPr wrap="none" rtlCol="0">
            <a:spAutoFit/>
          </a:bodyPr>
          <a:lstStyle/>
          <a:p>
            <a:r>
              <a:rPr lang="en-US" sz="2000" dirty="0" smtClean="0">
                <a:solidFill>
                  <a:schemeClr val="accent2">
                    <a:lumMod val="75000"/>
                  </a:schemeClr>
                </a:solidFill>
              </a:rPr>
              <a:t>Remote</a:t>
            </a:r>
            <a:endParaRPr lang="en-US" sz="1400" dirty="0">
              <a:solidFill>
                <a:schemeClr val="accent2">
                  <a:lumMod val="75000"/>
                </a:schemeClr>
              </a:solidFill>
            </a:endParaRPr>
          </a:p>
        </p:txBody>
      </p:sp>
      <p:sp>
        <p:nvSpPr>
          <p:cNvPr id="72" name="TextBox 71"/>
          <p:cNvSpPr txBox="1"/>
          <p:nvPr/>
        </p:nvSpPr>
        <p:spPr>
          <a:xfrm>
            <a:off x="2540886" y="2727242"/>
            <a:ext cx="1166605" cy="830997"/>
          </a:xfrm>
          <a:prstGeom prst="rect">
            <a:avLst/>
          </a:prstGeom>
          <a:solidFill>
            <a:schemeClr val="bg1">
              <a:alpha val="59000"/>
            </a:schemeClr>
          </a:solidFill>
        </p:spPr>
        <p:txBody>
          <a:bodyPr wrap="none" rtlCol="0">
            <a:spAutoFit/>
          </a:bodyPr>
          <a:lstStyle/>
          <a:p>
            <a:pPr algn="ctr"/>
            <a:r>
              <a:rPr lang="en-US" sz="1600" dirty="0" smtClean="0"/>
              <a:t>N events</a:t>
            </a:r>
          </a:p>
          <a:p>
            <a:pPr algn="ctr"/>
            <a:r>
              <a:rPr lang="en-US" sz="1600" dirty="0" smtClean="0"/>
              <a:t>complete</a:t>
            </a:r>
          </a:p>
          <a:p>
            <a:pPr algn="ctr"/>
            <a:r>
              <a:rPr lang="en-US" sz="1600" dirty="0"/>
              <a:t>n</a:t>
            </a:r>
            <a:r>
              <a:rPr lang="en-US" sz="1600" dirty="0" smtClean="0"/>
              <a:t>otification </a:t>
            </a:r>
            <a:endParaRPr lang="en-US" sz="1600" dirty="0"/>
          </a:p>
        </p:txBody>
      </p:sp>
      <p:sp>
        <p:nvSpPr>
          <p:cNvPr id="43" name="Process 42"/>
          <p:cNvSpPr/>
          <p:nvPr/>
        </p:nvSpPr>
        <p:spPr>
          <a:xfrm>
            <a:off x="1137805" y="846248"/>
            <a:ext cx="1224045" cy="631572"/>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JEDI</a:t>
            </a:r>
            <a:endParaRPr lang="en-US" dirty="0"/>
          </a:p>
        </p:txBody>
      </p:sp>
      <p:sp>
        <p:nvSpPr>
          <p:cNvPr id="41" name="Multidocument 40"/>
          <p:cNvSpPr/>
          <p:nvPr/>
        </p:nvSpPr>
        <p:spPr>
          <a:xfrm>
            <a:off x="103908" y="792284"/>
            <a:ext cx="1254664" cy="685536"/>
          </a:xfrm>
          <a:prstGeom prst="flowChartMultidocument">
            <a:avLst/>
          </a:prstGeom>
          <a:solidFill>
            <a:srgbClr val="FAC09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JEDI</a:t>
            </a:r>
          </a:p>
          <a:p>
            <a:pPr algn="ctr"/>
            <a:r>
              <a:rPr lang="en-US" sz="1400" dirty="0" smtClean="0"/>
              <a:t>Event table</a:t>
            </a:r>
            <a:endParaRPr lang="en-US" sz="1400" dirty="0"/>
          </a:p>
        </p:txBody>
      </p:sp>
      <p:sp>
        <p:nvSpPr>
          <p:cNvPr id="48" name="Process 47"/>
          <p:cNvSpPr/>
          <p:nvPr/>
        </p:nvSpPr>
        <p:spPr>
          <a:xfrm>
            <a:off x="5297695" y="65754"/>
            <a:ext cx="1224045" cy="597217"/>
          </a:xfrm>
          <a:prstGeom prst="flowChartProcess">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Event list</a:t>
            </a:r>
          </a:p>
          <a:p>
            <a:pPr algn="ctr"/>
            <a:r>
              <a:rPr lang="en-US" dirty="0" smtClean="0"/>
              <a:t>Request</a:t>
            </a:r>
            <a:endParaRPr lang="en-US" dirty="0"/>
          </a:p>
        </p:txBody>
      </p:sp>
      <p:sp>
        <p:nvSpPr>
          <p:cNvPr id="50" name="Process 49"/>
          <p:cNvSpPr/>
          <p:nvPr/>
        </p:nvSpPr>
        <p:spPr>
          <a:xfrm>
            <a:off x="2231451" y="788449"/>
            <a:ext cx="1220644" cy="604109"/>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Event list</a:t>
            </a:r>
          </a:p>
          <a:p>
            <a:pPr algn="ctr"/>
            <a:r>
              <a:rPr lang="en-US" dirty="0" smtClean="0"/>
              <a:t>Dispatcher</a:t>
            </a:r>
            <a:endParaRPr lang="en-US" dirty="0"/>
          </a:p>
        </p:txBody>
      </p:sp>
      <p:cxnSp>
        <p:nvCxnSpPr>
          <p:cNvPr id="51" name="Curved Connector 50"/>
          <p:cNvCxnSpPr>
            <a:stCxn id="50" idx="3"/>
            <a:endCxn id="48" idx="1"/>
          </p:cNvCxnSpPr>
          <p:nvPr/>
        </p:nvCxnSpPr>
        <p:spPr>
          <a:xfrm flipV="1">
            <a:off x="3452095" y="364363"/>
            <a:ext cx="1845600" cy="726141"/>
          </a:xfrm>
          <a:prstGeom prst="curvedConnector3">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a:stCxn id="48" idx="2"/>
            <a:endCxn id="9" idx="0"/>
          </p:cNvCxnSpPr>
          <p:nvPr/>
        </p:nvCxnSpPr>
        <p:spPr>
          <a:xfrm>
            <a:off x="5909718" y="662971"/>
            <a:ext cx="508448" cy="600681"/>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3827407" y="963549"/>
            <a:ext cx="1564851" cy="276999"/>
          </a:xfrm>
          <a:prstGeom prst="rect">
            <a:avLst/>
          </a:prstGeom>
          <a:noFill/>
        </p:spPr>
        <p:txBody>
          <a:bodyPr wrap="none" rtlCol="0">
            <a:spAutoFit/>
          </a:bodyPr>
          <a:lstStyle/>
          <a:p>
            <a:r>
              <a:rPr lang="en-US" sz="1200" dirty="0" smtClean="0"/>
              <a:t>http/get to dispatcher</a:t>
            </a:r>
          </a:p>
        </p:txBody>
      </p:sp>
      <p:sp>
        <p:nvSpPr>
          <p:cNvPr id="74" name="TextBox 73"/>
          <p:cNvSpPr txBox="1"/>
          <p:nvPr/>
        </p:nvSpPr>
        <p:spPr>
          <a:xfrm>
            <a:off x="1463525" y="3976043"/>
            <a:ext cx="1184940" cy="584776"/>
          </a:xfrm>
          <a:prstGeom prst="rect">
            <a:avLst/>
          </a:prstGeom>
          <a:solidFill>
            <a:schemeClr val="bg1">
              <a:alpha val="59000"/>
            </a:schemeClr>
          </a:solidFill>
        </p:spPr>
        <p:txBody>
          <a:bodyPr wrap="none" rtlCol="0">
            <a:spAutoFit/>
          </a:bodyPr>
          <a:lstStyle/>
          <a:p>
            <a:pPr algn="ctr"/>
            <a:r>
              <a:rPr lang="en-US" sz="1600" dirty="0" smtClean="0"/>
              <a:t>JEDI creates</a:t>
            </a:r>
          </a:p>
          <a:p>
            <a:pPr algn="ctr"/>
            <a:r>
              <a:rPr lang="en-US" sz="1600" dirty="0"/>
              <a:t>m</a:t>
            </a:r>
            <a:r>
              <a:rPr lang="en-US" sz="1600" dirty="0" smtClean="0"/>
              <a:t>erge job </a:t>
            </a:r>
            <a:endParaRPr lang="en-US" sz="1600" dirty="0"/>
          </a:p>
        </p:txBody>
      </p:sp>
      <p:sp>
        <p:nvSpPr>
          <p:cNvPr id="75" name="TextBox 74"/>
          <p:cNvSpPr txBox="1"/>
          <p:nvPr/>
        </p:nvSpPr>
        <p:spPr>
          <a:xfrm>
            <a:off x="6574961" y="2836158"/>
            <a:ext cx="567132" cy="276999"/>
          </a:xfrm>
          <a:prstGeom prst="rect">
            <a:avLst/>
          </a:prstGeom>
          <a:noFill/>
        </p:spPr>
        <p:txBody>
          <a:bodyPr wrap="none" rtlCol="0">
            <a:spAutoFit/>
          </a:bodyPr>
          <a:lstStyle/>
          <a:p>
            <a:r>
              <a:rPr lang="en-US" sz="1200" dirty="0" err="1" smtClean="0"/>
              <a:t>yampl</a:t>
            </a:r>
            <a:endParaRPr lang="en-US" sz="1200" dirty="0"/>
          </a:p>
        </p:txBody>
      </p:sp>
      <p:sp>
        <p:nvSpPr>
          <p:cNvPr id="6" name="Multidocument 5"/>
          <p:cNvSpPr/>
          <p:nvPr/>
        </p:nvSpPr>
        <p:spPr>
          <a:xfrm>
            <a:off x="5839673" y="3531737"/>
            <a:ext cx="1515356" cy="1025066"/>
          </a:xfrm>
          <a:prstGeom prst="flowChartMultidocumen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t>Asynchronous event queue</a:t>
            </a:r>
            <a:endParaRPr lang="en-US" sz="1400" dirty="0"/>
          </a:p>
        </p:txBody>
      </p:sp>
      <p:sp>
        <p:nvSpPr>
          <p:cNvPr id="76" name="TextBox 75"/>
          <p:cNvSpPr txBox="1"/>
          <p:nvPr/>
        </p:nvSpPr>
        <p:spPr>
          <a:xfrm>
            <a:off x="6003346" y="2086776"/>
            <a:ext cx="1186543" cy="584776"/>
          </a:xfrm>
          <a:prstGeom prst="rect">
            <a:avLst/>
          </a:prstGeom>
          <a:solidFill>
            <a:schemeClr val="bg1">
              <a:alpha val="59000"/>
            </a:schemeClr>
          </a:solidFill>
        </p:spPr>
        <p:txBody>
          <a:bodyPr wrap="none" rtlCol="0">
            <a:spAutoFit/>
          </a:bodyPr>
          <a:lstStyle/>
          <a:p>
            <a:pPr algn="ctr"/>
            <a:r>
              <a:rPr lang="en-US" sz="1600" dirty="0" smtClean="0"/>
              <a:t>Push events</a:t>
            </a:r>
          </a:p>
          <a:p>
            <a:pPr algn="ctr"/>
            <a:r>
              <a:rPr lang="en-US" sz="1600" dirty="0"/>
              <a:t>o</a:t>
            </a:r>
            <a:r>
              <a:rPr lang="en-US" sz="1600" dirty="0" smtClean="0"/>
              <a:t>nto queue</a:t>
            </a:r>
            <a:endParaRPr lang="en-US" sz="1600" dirty="0"/>
          </a:p>
        </p:txBody>
      </p:sp>
      <p:sp>
        <p:nvSpPr>
          <p:cNvPr id="77" name="TextBox 76"/>
          <p:cNvSpPr txBox="1"/>
          <p:nvPr/>
        </p:nvSpPr>
        <p:spPr>
          <a:xfrm>
            <a:off x="2675804" y="4891309"/>
            <a:ext cx="989373" cy="338554"/>
          </a:xfrm>
          <a:prstGeom prst="rect">
            <a:avLst/>
          </a:prstGeom>
          <a:noFill/>
        </p:spPr>
        <p:txBody>
          <a:bodyPr wrap="none" rtlCol="0">
            <a:spAutoFit/>
          </a:bodyPr>
          <a:lstStyle/>
          <a:p>
            <a:r>
              <a:rPr lang="en-US" sz="1600" dirty="0" err="1" smtClean="0"/>
              <a:t>WebDav</a:t>
            </a:r>
            <a:r>
              <a:rPr lang="en-US" sz="1600" dirty="0" smtClean="0"/>
              <a:t>?</a:t>
            </a:r>
            <a:endParaRPr lang="en-US" sz="1600" dirty="0"/>
          </a:p>
        </p:txBody>
      </p:sp>
      <p:sp>
        <p:nvSpPr>
          <p:cNvPr id="79" name="TextBox 78"/>
          <p:cNvSpPr txBox="1"/>
          <p:nvPr/>
        </p:nvSpPr>
        <p:spPr>
          <a:xfrm>
            <a:off x="5432464" y="745504"/>
            <a:ext cx="3210234" cy="338554"/>
          </a:xfrm>
          <a:prstGeom prst="rect">
            <a:avLst/>
          </a:prstGeom>
          <a:solidFill>
            <a:schemeClr val="bg1">
              <a:alpha val="59000"/>
            </a:schemeClr>
          </a:solidFill>
        </p:spPr>
        <p:txBody>
          <a:bodyPr wrap="none" rtlCol="0">
            <a:spAutoFit/>
          </a:bodyPr>
          <a:lstStyle/>
          <a:p>
            <a:r>
              <a:rPr lang="en-US" sz="1600" dirty="0"/>
              <a:t>Pass event list for header/data </a:t>
            </a:r>
            <a:r>
              <a:rPr lang="en-US" sz="1600" dirty="0" smtClean="0"/>
              <a:t>fetch</a:t>
            </a:r>
            <a:endParaRPr lang="en-US" sz="1600" dirty="0"/>
          </a:p>
        </p:txBody>
      </p:sp>
      <p:sp>
        <p:nvSpPr>
          <p:cNvPr id="80" name="Preparation 79"/>
          <p:cNvSpPr/>
          <p:nvPr/>
        </p:nvSpPr>
        <p:spPr>
          <a:xfrm>
            <a:off x="3752840" y="412915"/>
            <a:ext cx="1060713" cy="560328"/>
          </a:xfrm>
          <a:prstGeom prst="flowChartPreparation">
            <a:avLst/>
          </a:prstGeom>
          <a:solidFill>
            <a:srgbClr val="FAC09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Event</a:t>
            </a:r>
          </a:p>
          <a:p>
            <a:pPr algn="ctr"/>
            <a:r>
              <a:rPr lang="en-US" sz="1400" dirty="0" smtClean="0"/>
              <a:t>list</a:t>
            </a:r>
            <a:endParaRPr lang="en-US" sz="1400" dirty="0"/>
          </a:p>
        </p:txBody>
      </p:sp>
      <p:sp>
        <p:nvSpPr>
          <p:cNvPr id="52" name="Process 51"/>
          <p:cNvSpPr/>
          <p:nvPr/>
        </p:nvSpPr>
        <p:spPr>
          <a:xfrm>
            <a:off x="4075642" y="5132458"/>
            <a:ext cx="1060644" cy="940442"/>
          </a:xfrm>
          <a:prstGeom prst="flowChartProcess">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Async</a:t>
            </a:r>
            <a:endParaRPr lang="en-US" dirty="0" smtClean="0"/>
          </a:p>
          <a:p>
            <a:pPr algn="ctr"/>
            <a:r>
              <a:rPr lang="en-US" dirty="0"/>
              <a:t>o</a:t>
            </a:r>
            <a:r>
              <a:rPr lang="en-US" dirty="0" smtClean="0"/>
              <a:t>utput</a:t>
            </a:r>
          </a:p>
          <a:p>
            <a:pPr algn="ctr"/>
            <a:r>
              <a:rPr lang="en-US" dirty="0" smtClean="0"/>
              <a:t>stager</a:t>
            </a:r>
            <a:endParaRPr lang="en-US" dirty="0"/>
          </a:p>
        </p:txBody>
      </p:sp>
      <p:sp>
        <p:nvSpPr>
          <p:cNvPr id="53" name="TextBox 52"/>
          <p:cNvSpPr txBox="1"/>
          <p:nvPr/>
        </p:nvSpPr>
        <p:spPr>
          <a:xfrm>
            <a:off x="450013" y="4792690"/>
            <a:ext cx="379130" cy="338554"/>
          </a:xfrm>
          <a:prstGeom prst="rect">
            <a:avLst/>
          </a:prstGeom>
          <a:noFill/>
        </p:spPr>
        <p:txBody>
          <a:bodyPr wrap="none" rtlCol="0">
            <a:spAutoFit/>
          </a:bodyPr>
          <a:lstStyle/>
          <a:p>
            <a:r>
              <a:rPr lang="en-US" sz="1600" dirty="0" smtClean="0"/>
              <a:t>SE</a:t>
            </a:r>
            <a:endParaRPr lang="en-US" sz="1600" dirty="0"/>
          </a:p>
        </p:txBody>
      </p:sp>
      <p:sp>
        <p:nvSpPr>
          <p:cNvPr id="54" name="TextBox 53"/>
          <p:cNvSpPr txBox="1"/>
          <p:nvPr/>
        </p:nvSpPr>
        <p:spPr>
          <a:xfrm>
            <a:off x="689405" y="3280972"/>
            <a:ext cx="379130" cy="338554"/>
          </a:xfrm>
          <a:prstGeom prst="rect">
            <a:avLst/>
          </a:prstGeom>
          <a:noFill/>
        </p:spPr>
        <p:txBody>
          <a:bodyPr wrap="none" rtlCol="0">
            <a:spAutoFit/>
          </a:bodyPr>
          <a:lstStyle/>
          <a:p>
            <a:r>
              <a:rPr lang="en-US" sz="1600" dirty="0" smtClean="0"/>
              <a:t>SE</a:t>
            </a:r>
            <a:endParaRPr lang="en-US" sz="1600" dirty="0"/>
          </a:p>
        </p:txBody>
      </p:sp>
      <p:sp>
        <p:nvSpPr>
          <p:cNvPr id="17" name="Process 16"/>
          <p:cNvSpPr/>
          <p:nvPr/>
        </p:nvSpPr>
        <p:spPr>
          <a:xfrm>
            <a:off x="5429895" y="5073233"/>
            <a:ext cx="751533" cy="503090"/>
          </a:xfrm>
          <a:prstGeom prst="flowChart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dirty="0" smtClean="0"/>
              <a:t>Worker</a:t>
            </a:r>
          </a:p>
        </p:txBody>
      </p:sp>
      <p:sp>
        <p:nvSpPr>
          <p:cNvPr id="18" name="Process 17"/>
          <p:cNvSpPr/>
          <p:nvPr/>
        </p:nvSpPr>
        <p:spPr>
          <a:xfrm>
            <a:off x="6448285" y="5079838"/>
            <a:ext cx="751533" cy="503090"/>
          </a:xfrm>
          <a:prstGeom prst="flowChart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dirty="0" smtClean="0"/>
              <a:t>Worker</a:t>
            </a:r>
          </a:p>
        </p:txBody>
      </p:sp>
      <p:sp>
        <p:nvSpPr>
          <p:cNvPr id="66" name="TextBox 65"/>
          <p:cNvSpPr txBox="1"/>
          <p:nvPr/>
        </p:nvSpPr>
        <p:spPr>
          <a:xfrm>
            <a:off x="103907" y="6084387"/>
            <a:ext cx="2518645" cy="338554"/>
          </a:xfrm>
          <a:prstGeom prst="rect">
            <a:avLst/>
          </a:prstGeom>
          <a:noFill/>
        </p:spPr>
        <p:txBody>
          <a:bodyPr wrap="square" rtlCol="0">
            <a:spAutoFit/>
          </a:bodyPr>
          <a:lstStyle/>
          <a:p>
            <a:r>
              <a:rPr lang="en-US" sz="1600" dirty="0" smtClean="0">
                <a:solidFill>
                  <a:schemeClr val="accent6"/>
                </a:solidFill>
              </a:rPr>
              <a:t>Output aggregation site</a:t>
            </a:r>
            <a:endParaRPr lang="en-US" sz="1600" dirty="0">
              <a:solidFill>
                <a:schemeClr val="accent6"/>
              </a:solidFill>
            </a:endParaRPr>
          </a:p>
        </p:txBody>
      </p:sp>
      <p:sp>
        <p:nvSpPr>
          <p:cNvPr id="68" name="Magnetic Disk 67"/>
          <p:cNvSpPr/>
          <p:nvPr/>
        </p:nvSpPr>
        <p:spPr>
          <a:xfrm>
            <a:off x="397856" y="3394261"/>
            <a:ext cx="1074234" cy="1144335"/>
          </a:xfrm>
          <a:prstGeom prst="flowChartMagneticDisk">
            <a:avLst/>
          </a:prstGeom>
          <a:solidFill>
            <a:srgbClr val="FAC09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Data sources</a:t>
            </a:r>
            <a:endParaRPr lang="en-US" dirty="0"/>
          </a:p>
        </p:txBody>
      </p:sp>
      <p:sp>
        <p:nvSpPr>
          <p:cNvPr id="69" name="TextBox 68"/>
          <p:cNvSpPr txBox="1"/>
          <p:nvPr/>
        </p:nvSpPr>
        <p:spPr>
          <a:xfrm>
            <a:off x="737900" y="3410282"/>
            <a:ext cx="379130" cy="338554"/>
          </a:xfrm>
          <a:prstGeom prst="rect">
            <a:avLst/>
          </a:prstGeom>
          <a:noFill/>
        </p:spPr>
        <p:txBody>
          <a:bodyPr wrap="none" rtlCol="0">
            <a:spAutoFit/>
          </a:bodyPr>
          <a:lstStyle/>
          <a:p>
            <a:r>
              <a:rPr lang="en-US" sz="1600" dirty="0" smtClean="0"/>
              <a:t>SE</a:t>
            </a:r>
            <a:endParaRPr lang="en-US" sz="1600" dirty="0"/>
          </a:p>
        </p:txBody>
      </p:sp>
      <p:cxnSp>
        <p:nvCxnSpPr>
          <p:cNvPr id="78" name="Straight Arrow Connector 77"/>
          <p:cNvCxnSpPr>
            <a:stCxn id="68" idx="1"/>
            <a:endCxn id="60" idx="2"/>
          </p:cNvCxnSpPr>
          <p:nvPr/>
        </p:nvCxnSpPr>
        <p:spPr>
          <a:xfrm flipH="1" flipV="1">
            <a:off x="629825" y="2985212"/>
            <a:ext cx="305148" cy="409049"/>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81" name="Multidocument 80"/>
          <p:cNvSpPr/>
          <p:nvPr/>
        </p:nvSpPr>
        <p:spPr>
          <a:xfrm>
            <a:off x="102817" y="1631308"/>
            <a:ext cx="1255755" cy="513193"/>
          </a:xfrm>
          <a:prstGeom prst="flowChartMultidocument">
            <a:avLst/>
          </a:prstGeom>
          <a:solidFill>
            <a:srgbClr val="FAC09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Event</a:t>
            </a:r>
            <a:r>
              <a:rPr lang="en-US" sz="1400" dirty="0"/>
              <a:t> </a:t>
            </a:r>
            <a:r>
              <a:rPr lang="en-US" sz="1400" dirty="0" smtClean="0"/>
              <a:t>index</a:t>
            </a:r>
          </a:p>
        </p:txBody>
      </p:sp>
      <p:cxnSp>
        <p:nvCxnSpPr>
          <p:cNvPr id="82" name="Straight Arrow Connector 81"/>
          <p:cNvCxnSpPr>
            <a:stCxn id="81" idx="2"/>
            <a:endCxn id="60" idx="0"/>
          </p:cNvCxnSpPr>
          <p:nvPr/>
        </p:nvCxnSpPr>
        <p:spPr>
          <a:xfrm flipH="1">
            <a:off x="629825" y="2125066"/>
            <a:ext cx="13548" cy="256037"/>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66006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Status (reported last week)</a:t>
            </a:r>
            <a:endParaRPr lang="en-US" dirty="0"/>
          </a:p>
        </p:txBody>
      </p:sp>
      <p:sp>
        <p:nvSpPr>
          <p:cNvPr id="4" name="Footer Placeholder 3"/>
          <p:cNvSpPr>
            <a:spLocks noGrp="1"/>
          </p:cNvSpPr>
          <p:nvPr>
            <p:ph type="ftr" sz="quarter" idx="11"/>
          </p:nvPr>
        </p:nvSpPr>
        <p:spPr/>
        <p:txBody>
          <a:bodyPr/>
          <a:lstStyle/>
          <a:p>
            <a:r>
              <a:rPr lang="en-US" smtClean="0"/>
              <a:t>Torre Wenaus</a:t>
            </a:r>
            <a:endParaRPr lang="en-US"/>
          </a:p>
        </p:txBody>
      </p:sp>
      <p:sp>
        <p:nvSpPr>
          <p:cNvPr id="5" name="Slide Number Placeholder 4"/>
          <p:cNvSpPr>
            <a:spLocks noGrp="1"/>
          </p:cNvSpPr>
          <p:nvPr>
            <p:ph type="sldNum" sz="quarter" idx="12"/>
          </p:nvPr>
        </p:nvSpPr>
        <p:spPr/>
        <p:txBody>
          <a:bodyPr/>
          <a:lstStyle/>
          <a:p>
            <a:fld id="{40974A14-E314-5744-925F-27BDB699B9CC}" type="slidenum">
              <a:rPr lang="en-US" smtClean="0"/>
              <a:t>9</a:t>
            </a:fld>
            <a:endParaRPr lang="en-US"/>
          </a:p>
        </p:txBody>
      </p:sp>
      <p:pic>
        <p:nvPicPr>
          <p:cNvPr id="6" name="Picture 5"/>
          <p:cNvPicPr>
            <a:picLocks noChangeAspect="1"/>
          </p:cNvPicPr>
          <p:nvPr/>
        </p:nvPicPr>
        <p:blipFill>
          <a:blip r:embed="rId2"/>
          <a:stretch>
            <a:fillRect/>
          </a:stretch>
        </p:blipFill>
        <p:spPr>
          <a:xfrm>
            <a:off x="284018" y="1671537"/>
            <a:ext cx="8686800" cy="4294870"/>
          </a:xfrm>
          <a:prstGeom prst="rect">
            <a:avLst/>
          </a:prstGeom>
        </p:spPr>
      </p:pic>
      <p:sp>
        <p:nvSpPr>
          <p:cNvPr id="3" name="TextBox 2"/>
          <p:cNvSpPr txBox="1"/>
          <p:nvPr/>
        </p:nvSpPr>
        <p:spPr>
          <a:xfrm>
            <a:off x="5192583" y="5966407"/>
            <a:ext cx="3778235" cy="369332"/>
          </a:xfrm>
          <a:prstGeom prst="rect">
            <a:avLst/>
          </a:prstGeom>
          <a:noFill/>
        </p:spPr>
        <p:txBody>
          <a:bodyPr wrap="none" rtlCol="0">
            <a:spAutoFit/>
          </a:bodyPr>
          <a:lstStyle/>
          <a:p>
            <a:r>
              <a:rPr lang="en-US" dirty="0" smtClean="0"/>
              <a:t>V. </a:t>
            </a:r>
            <a:r>
              <a:rPr lang="en-US" dirty="0" err="1" smtClean="0"/>
              <a:t>Tsulaia</a:t>
            </a:r>
            <a:r>
              <a:rPr lang="en-US" dirty="0" smtClean="0"/>
              <a:t>, R. </a:t>
            </a:r>
            <a:r>
              <a:rPr lang="en-US" dirty="0" err="1" smtClean="0"/>
              <a:t>Vitillo</a:t>
            </a:r>
            <a:r>
              <a:rPr lang="en-US" dirty="0" smtClean="0"/>
              <a:t>, P. Van </a:t>
            </a:r>
            <a:r>
              <a:rPr lang="en-US" dirty="0" err="1" smtClean="0"/>
              <a:t>Gemmeren</a:t>
            </a:r>
            <a:endParaRPr lang="en-US" dirty="0"/>
          </a:p>
        </p:txBody>
      </p:sp>
    </p:spTree>
    <p:extLst>
      <p:ext uri="{BB962C8B-B14F-4D97-AF65-F5344CB8AC3E}">
        <p14:creationId xmlns:p14="http://schemas.microsoft.com/office/powerpoint/2010/main" val="617759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8590</TotalTime>
  <Words>1747</Words>
  <Application>Microsoft Macintosh PowerPoint</Application>
  <PresentationFormat>On-screen Show (4:3)</PresentationFormat>
  <Paragraphs>210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Event Service</vt:lpstr>
      <vt:lpstr>Opportunistic resources: an important means of expanding our computing throughput</vt:lpstr>
      <vt:lpstr>Leveraging opportunistic resources</vt:lpstr>
      <vt:lpstr>Event Service</vt:lpstr>
      <vt:lpstr>Event Service and Core Software</vt:lpstr>
      <vt:lpstr>Other event service advantages</vt:lpstr>
      <vt:lpstr>Developing the scheme</vt:lpstr>
      <vt:lpstr>PowerPoint Presentation</vt:lpstr>
      <vt:lpstr>Prototype Status (reported last week)</vt:lpstr>
      <vt:lpstr>Prototype Status</vt:lpstr>
      <vt:lpstr>Issues – How to send events</vt:lpstr>
      <vt:lpstr>Issues – Scope/scale/role of event server</vt:lpstr>
      <vt:lpstr>Issues – Managing outputs</vt:lpstr>
      <vt:lpstr>Issues – Pilot aspects</vt:lpstr>
      <vt:lpstr>Prototype next steps (Vakho, Roberto)</vt:lpstr>
      <vt:lpstr>Conclusion</vt:lpstr>
      <vt:lpstr>More Information</vt:lpstr>
      <vt:lpstr>Supplemental</vt:lpstr>
      <vt:lpstr>PowerPoint Presentation</vt:lpstr>
      <vt:lpstr>Somewhat crazy idea (2)</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Torre Wenaus</dc:creator>
  <cp:lastModifiedBy>Torre Wenaus</cp:lastModifiedBy>
  <cp:revision>249</cp:revision>
  <dcterms:created xsi:type="dcterms:W3CDTF">2012-10-20T06:43:52Z</dcterms:created>
  <dcterms:modified xsi:type="dcterms:W3CDTF">2013-05-16T00:12:02Z</dcterms:modified>
</cp:coreProperties>
</file>