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77545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6BB498F-AD4D-904C-B090-04A2569EC8F3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65" d="100"/>
          <a:sy n="65" d="100"/>
        </p:scale>
        <p:origin x="-1304" y="-112"/>
      </p:cViewPr>
      <p:guideLst>
        <p:guide orient="horz" pos="318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tiff"/><Relationship Id="rId6" Type="http://schemas.openxmlformats.org/officeDocument/2006/relationships/image" Target="../media/image5.tiff"/><Relationship Id="rId7" Type="http://schemas.openxmlformats.org/officeDocument/2006/relationships/image" Target="../media/image6.jpeg"/><Relationship Id="rId8" Type="http://schemas.openxmlformats.org/officeDocument/2006/relationships/image" Target="../media/image7.jpeg"/><Relationship Id="rId9" Type="http://schemas.openxmlformats.org/officeDocument/2006/relationships/image" Target="../media/image8.jpe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10.tiff"/><Relationship Id="rId5" Type="http://schemas.openxmlformats.org/officeDocument/2006/relationships/image" Target="../media/image11.jpeg"/><Relationship Id="rId6" Type="http://schemas.openxmlformats.org/officeDocument/2006/relationships/image" Target="../media/image12.tiff"/><Relationship Id="rId7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16.jpeg"/><Relationship Id="rId5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6630" y="1066800"/>
            <a:ext cx="592897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Principle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5285" y="2590800"/>
            <a:ext cx="28956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</a:t>
            </a:r>
            <a:endParaRPr lang="en-US" dirty="0"/>
          </a:p>
        </p:txBody>
      </p:sp>
      <p:pic>
        <p:nvPicPr>
          <p:cNvPr id="8" name="Picture 7" descr="HiggsInCMS.jpg"/>
          <p:cNvPicPr>
            <a:picLocks noChangeAspect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grpSp>
        <p:nvGrpSpPr>
          <p:cNvPr id="20" name="Group 19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17" name="Picture 16" descr="WLCG-TextOnly_black.jpg"/>
            <p:cNvPicPr>
              <a:picLocks noChangeAspect="1"/>
            </p:cNvPicPr>
            <p:nvPr userDrawn="1"/>
          </p:nvPicPr>
          <p:blipFill>
            <a:blip r:embed="rId8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6" name="Picture 15" descr="WLCG-logo.jpg"/>
            <p:cNvPicPr>
              <a:picLocks noChangeAspect="1"/>
            </p:cNvPicPr>
            <p:nvPr userDrawn="1"/>
          </p:nvPicPr>
          <p:blipFill>
            <a:blip r:embed="rId9" cstate="screen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24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WLCG Group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5" hasCustomPrompt="1"/>
          </p:nvPr>
        </p:nvSpPr>
        <p:spPr>
          <a:xfrm>
            <a:off x="1752600" y="3200400"/>
            <a:ext cx="3124200" cy="533400"/>
          </a:xfr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Date/other info</a:t>
            </a:r>
            <a:endParaRPr lang="en-US" dirty="0"/>
          </a:p>
        </p:txBody>
      </p:sp>
      <p:pic>
        <p:nvPicPr>
          <p:cNvPr id="19" name="Picture 18" descr="CERN_logo_400x400.gif"/>
          <p:cNvPicPr>
            <a:picLocks noChangeAspect="1"/>
          </p:cNvPicPr>
          <p:nvPr userDrawn="1"/>
        </p:nvPicPr>
        <p:blipFill>
          <a:blip r:embed="rId10" cstate="screen"/>
          <a:stretch>
            <a:fillRect/>
          </a:stretch>
        </p:blipFill>
        <p:spPr>
          <a:xfrm>
            <a:off x="8610600" y="6324600"/>
            <a:ext cx="457200" cy="457200"/>
          </a:xfrm>
          <a:prstGeom prst="rect">
            <a:avLst/>
          </a:prstGeom>
        </p:spPr>
      </p:pic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 smtClean="0"/>
              <a:t>Simone </a:t>
            </a:r>
            <a:r>
              <a:rPr lang="en-US" dirty="0" err="1" smtClean="0"/>
              <a:t>Campana</a:t>
            </a:r>
            <a:r>
              <a:rPr lang="en-US" dirty="0" smtClean="0"/>
              <a:t> - ATLAS SW&amp;C Week 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dirty="0" smtClean="0"/>
              <a:t>Simone </a:t>
            </a:r>
            <a:r>
              <a:rPr lang="en-US" dirty="0" err="1" smtClean="0"/>
              <a:t>Campana</a:t>
            </a:r>
            <a:r>
              <a:rPr lang="en-US" dirty="0" smtClean="0"/>
              <a:t> – ATLAS TIM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screen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screen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 smtClean="0"/>
              <a:t>Simone </a:t>
            </a:r>
            <a:r>
              <a:rPr lang="en-US" dirty="0" err="1" smtClean="0"/>
              <a:t>Campana</a:t>
            </a:r>
            <a:r>
              <a:rPr lang="en-US" dirty="0" smtClean="0"/>
              <a:t> – ATLAS TIM</a:t>
            </a:r>
            <a:endParaRPr lang="en-US" dirty="0"/>
          </a:p>
        </p:txBody>
      </p:sp>
      <p:grpSp>
        <p:nvGrpSpPr>
          <p:cNvPr id="4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8" name="Picture 7" descr="WLCG-TextOnly_black.jpg"/>
            <p:cNvPicPr>
              <a:picLocks noChangeAspect="1"/>
            </p:cNvPicPr>
            <p:nvPr userDrawn="1"/>
          </p:nvPicPr>
          <p:blipFill>
            <a:blip r:embed="rId3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9" name="Picture 8" descr="WLCG-logo.jpg"/>
            <p:cNvPicPr>
              <a:picLocks noChangeAspect="1"/>
            </p:cNvPicPr>
            <p:nvPr userDrawn="1"/>
          </p:nvPicPr>
          <p:blipFill>
            <a:blip r:embed="rId4" cstate="screen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Simone </a:t>
            </a:r>
            <a:r>
              <a:rPr lang="en-US" dirty="0" err="1" smtClean="0"/>
              <a:t>Campana</a:t>
            </a:r>
            <a:r>
              <a:rPr lang="en-US" dirty="0" smtClean="0"/>
              <a:t> - ATLAS SW&amp;C Week 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2995F7-AB52-B540-91DB-E0860418671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dirty="0" smtClean="0"/>
              <a:t>Simone </a:t>
            </a:r>
            <a:r>
              <a:rPr lang="en-US" dirty="0" err="1" smtClean="0"/>
              <a:t>Campana</a:t>
            </a:r>
            <a:r>
              <a:rPr lang="en-US" dirty="0" smtClean="0"/>
              <a:t> - ATLAS SW&amp;C Week 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screen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pic>
        <p:nvPicPr>
          <p:cNvPr id="11" name="Picture 10" descr="CERN_logo_400x400.gif"/>
          <p:cNvPicPr>
            <a:picLocks noChangeAspect="1"/>
          </p:cNvPicPr>
          <p:nvPr userDrawn="1"/>
        </p:nvPicPr>
        <p:blipFill>
          <a:blip r:embed="rId5" cstate="screen"/>
          <a:stretch>
            <a:fillRect/>
          </a:stretch>
        </p:blipFill>
        <p:spPr>
          <a:xfrm>
            <a:off x="8610600" y="6324600"/>
            <a:ext cx="457200" cy="457200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008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Simone </a:t>
            </a:r>
            <a:r>
              <a:rPr lang="en-US" dirty="0" err="1" smtClean="0"/>
              <a:t>Campana</a:t>
            </a:r>
            <a:r>
              <a:rPr lang="en-US" dirty="0" smtClean="0"/>
              <a:t> - ATLAS SW&amp;C Week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9" r:id="rId2"/>
    <p:sldLayoutId id="2147483680" r:id="rId3"/>
    <p:sldLayoutId id="2147483683" r:id="rId4"/>
    <p:sldLayoutId id="2147483684" r:id="rId5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6630" y="1066800"/>
            <a:ext cx="6745678" cy="1470025"/>
          </a:xfrm>
        </p:spPr>
        <p:txBody>
          <a:bodyPr/>
          <a:lstStyle/>
          <a:p>
            <a:r>
              <a:rPr lang="en-US" dirty="0" smtClean="0"/>
              <a:t>ATLAS Network Use Cases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45284" y="2590800"/>
            <a:ext cx="4960315" cy="609600"/>
          </a:xfrm>
        </p:spPr>
        <p:txBody>
          <a:bodyPr>
            <a:normAutofit/>
          </a:bodyPr>
          <a:lstStyle/>
          <a:p>
            <a:r>
              <a:rPr lang="en-US" dirty="0" smtClean="0"/>
              <a:t>Simone </a:t>
            </a:r>
            <a:r>
              <a:rPr lang="en-US" dirty="0" err="1" smtClean="0"/>
              <a:t>Campana</a:t>
            </a:r>
            <a:r>
              <a:rPr lang="en-US" dirty="0" smtClean="0"/>
              <a:t>, CERN IT-SDC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1752600" y="3200400"/>
            <a:ext cx="6609862" cy="533400"/>
          </a:xfrm>
        </p:spPr>
        <p:txBody>
          <a:bodyPr>
            <a:normAutofit/>
          </a:bodyPr>
          <a:lstStyle/>
          <a:p>
            <a:r>
              <a:rPr lang="en-US" dirty="0" smtClean="0"/>
              <a:t>ATLAS Technical Interchange Meeting, Tokyo 2013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830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85800" y="1285622"/>
            <a:ext cx="8382000" cy="4712677"/>
          </a:xfrm>
        </p:spPr>
        <p:txBody>
          <a:bodyPr/>
          <a:lstStyle/>
          <a:p>
            <a:r>
              <a:rPr lang="en-US" dirty="0" smtClean="0"/>
              <a:t>We discussed network related topics at TIM several times</a:t>
            </a:r>
          </a:p>
          <a:p>
            <a:endParaRPr lang="en-US" dirty="0" smtClean="0"/>
          </a:p>
          <a:p>
            <a:r>
              <a:rPr lang="en-US" dirty="0" smtClean="0"/>
              <a:t>Here we have the opportunity to go in the details of ATLAS network use cases and plans</a:t>
            </a:r>
          </a:p>
          <a:p>
            <a:endParaRPr lang="en-US" dirty="0" smtClean="0"/>
          </a:p>
          <a:p>
            <a:r>
              <a:rPr lang="en-US" dirty="0" smtClean="0"/>
              <a:t>TIM has a focus on the mid and long term evolution of ATLAS computing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Simone Campana – ATLAS TIM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Session at TIM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835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85800" y="1187932"/>
            <a:ext cx="8382000" cy="45172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The rough picture</a:t>
            </a:r>
          </a:p>
          <a:p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Planned replication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Replication on demand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WAN data access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Simone Campana – ATLAS TIM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Network Use Cases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766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Consolidation of ATLAS data at T1s and T2s</a:t>
            </a:r>
          </a:p>
          <a:p>
            <a:pPr lvl="1"/>
            <a:r>
              <a:rPr lang="en-US" dirty="0" smtClean="0"/>
              <a:t>T0 data distribution to T1s and T2s</a:t>
            </a:r>
          </a:p>
          <a:p>
            <a:pPr lvl="1"/>
            <a:r>
              <a:rPr lang="en-US" dirty="0" smtClean="0"/>
              <a:t>Reprocessed data distribution from T1s to other T1s and T2s</a:t>
            </a:r>
          </a:p>
          <a:p>
            <a:r>
              <a:rPr lang="en-US" dirty="0" smtClean="0"/>
              <a:t>Specs:</a:t>
            </a:r>
          </a:p>
          <a:p>
            <a:pPr lvl="1"/>
            <a:r>
              <a:rPr lang="en-US" dirty="0" smtClean="0"/>
              <a:t>Normally big files (order of GB), could be large data volume (up to PB)</a:t>
            </a:r>
          </a:p>
          <a:p>
            <a:pPr lvl="1"/>
            <a:r>
              <a:rPr lang="en-US" dirty="0" smtClean="0"/>
              <a:t>Can be predicted/scheduled/throttled</a:t>
            </a:r>
          </a:p>
          <a:p>
            <a:pPr lvl="1"/>
            <a:r>
              <a:rPr lang="en-US" dirty="0" smtClean="0"/>
              <a:t>Benefits of high bandwidth connections, latency irrelevant</a:t>
            </a:r>
          </a:p>
          <a:p>
            <a:pPr lvl="1"/>
            <a:r>
              <a:rPr lang="en-US" dirty="0" smtClean="0"/>
              <a:t>Totally asynchronous: acceptable time of completion within days, as long as data gets there within system timeouts 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Simone Campana – ATLAS TIM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 I: planned replication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61612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85800" y="1051166"/>
            <a:ext cx="8382000" cy="527929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Data replicated upon request from user or system</a:t>
            </a:r>
          </a:p>
          <a:p>
            <a:pPr lvl="1"/>
            <a:r>
              <a:rPr lang="en-US" dirty="0" smtClean="0"/>
              <a:t>Transfers of </a:t>
            </a:r>
            <a:r>
              <a:rPr lang="en-US" dirty="0" err="1"/>
              <a:t>p</a:t>
            </a:r>
            <a:r>
              <a:rPr lang="en-US" dirty="0" err="1" smtClean="0"/>
              <a:t>rodsys</a:t>
            </a:r>
            <a:r>
              <a:rPr lang="en-US" dirty="0" smtClean="0"/>
              <a:t> input/output</a:t>
            </a:r>
          </a:p>
          <a:p>
            <a:pPr lvl="1"/>
            <a:r>
              <a:rPr lang="en-US" dirty="0" smtClean="0"/>
              <a:t>PD2P when </a:t>
            </a:r>
            <a:r>
              <a:rPr lang="en-US" dirty="0" err="1" smtClean="0"/>
              <a:t>Nwaiting</a:t>
            </a:r>
            <a:r>
              <a:rPr lang="en-US" dirty="0" smtClean="0"/>
              <a:t> for a site is large </a:t>
            </a:r>
          </a:p>
          <a:p>
            <a:pPr lvl="1"/>
            <a:r>
              <a:rPr lang="en-US" dirty="0" err="1" smtClean="0"/>
              <a:t>DaTRI</a:t>
            </a:r>
            <a:r>
              <a:rPr lang="en-US" dirty="0" smtClean="0"/>
              <a:t> requests (analysis outputs, selected data replication)</a:t>
            </a:r>
          </a:p>
          <a:p>
            <a:r>
              <a:rPr lang="en-US" dirty="0" smtClean="0"/>
              <a:t>Specs:</a:t>
            </a:r>
          </a:p>
          <a:p>
            <a:pPr lvl="1"/>
            <a:r>
              <a:rPr lang="en-US" dirty="0" smtClean="0"/>
              <a:t>Large spectrum of file sizes (from MB to GB), generally limited data volume (TB). Could be very </a:t>
            </a:r>
            <a:r>
              <a:rPr lang="en-US" dirty="0" err="1" smtClean="0"/>
              <a:t>bursty</a:t>
            </a:r>
            <a:r>
              <a:rPr lang="en-US" dirty="0" smtClean="0"/>
              <a:t>. </a:t>
            </a:r>
            <a:endParaRPr lang="en-US" dirty="0"/>
          </a:p>
          <a:p>
            <a:pPr lvl="1"/>
            <a:r>
              <a:rPr lang="en-US" dirty="0" smtClean="0"/>
              <a:t>Difficult to predict (on demand), in some cases can be steered/adapted to network topology.</a:t>
            </a:r>
            <a:endParaRPr lang="en-US" dirty="0"/>
          </a:p>
          <a:p>
            <a:pPr lvl="1"/>
            <a:r>
              <a:rPr lang="en-US" dirty="0" smtClean="0"/>
              <a:t>Need sufficient bandwidth, </a:t>
            </a:r>
            <a:r>
              <a:rPr lang="en-US" dirty="0"/>
              <a:t>latency </a:t>
            </a:r>
            <a:r>
              <a:rPr lang="en-US" dirty="0" smtClean="0"/>
              <a:t>could be relevant</a:t>
            </a:r>
            <a:endParaRPr lang="en-US" dirty="0"/>
          </a:p>
          <a:p>
            <a:pPr lvl="1"/>
            <a:r>
              <a:rPr lang="en-US" dirty="0" smtClean="0"/>
              <a:t>Semi-(a)synchronous: acceptable </a:t>
            </a:r>
            <a:r>
              <a:rPr lang="en-US" dirty="0"/>
              <a:t>time of completion within </a:t>
            </a:r>
            <a:r>
              <a:rPr lang="en-US" dirty="0" smtClean="0"/>
              <a:t>hours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Simone Campana – ATLAS TIM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Use Case II: replication on demand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427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Data access over the WAN at job runtime</a:t>
            </a:r>
          </a:p>
          <a:p>
            <a:pPr lvl="1"/>
            <a:r>
              <a:rPr lang="en-US" dirty="0" smtClean="0"/>
              <a:t>Today tightly coupled with Federated Data Access</a:t>
            </a:r>
            <a:endParaRPr lang="en-US" dirty="0"/>
          </a:p>
          <a:p>
            <a:r>
              <a:rPr lang="en-US" dirty="0" smtClean="0"/>
              <a:t>Specs</a:t>
            </a:r>
          </a:p>
          <a:p>
            <a:pPr lvl="1"/>
            <a:r>
              <a:rPr lang="en-US" dirty="0" smtClean="0"/>
              <a:t>Normally large files (GB), small to large data volume depending on the scenario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mpossible to predict by construction</a:t>
            </a:r>
          </a:p>
          <a:p>
            <a:pPr lvl="1"/>
            <a:r>
              <a:rPr lang="en-US" dirty="0" smtClean="0"/>
              <a:t>Not necessarily WAN bandwidth is the main concern. Watch out for hotspots, campus network congestion, storage congestion, latency</a:t>
            </a:r>
          </a:p>
          <a:p>
            <a:pPr lvl="1"/>
            <a:r>
              <a:rPr lang="en-US" dirty="0" smtClean="0"/>
              <a:t>Totally synchronous: acceptable time of completion within minutes/seconds (or less)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Simone Campana – ATLAS TIM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WAN data access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6841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44195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PD2P is the perfect example to illustrate what I just described</a:t>
            </a:r>
          </a:p>
          <a:p>
            <a:pPr lvl="1"/>
            <a:r>
              <a:rPr lang="en-US" dirty="0" smtClean="0"/>
              <a:t>Should we reduce planned replication and favor more dynamic replication?</a:t>
            </a:r>
          </a:p>
          <a:p>
            <a:pPr lvl="2"/>
            <a:r>
              <a:rPr lang="en-US" dirty="0" smtClean="0"/>
              <a:t>PB </a:t>
            </a:r>
            <a:r>
              <a:rPr lang="en-US" dirty="0"/>
              <a:t>scale but </a:t>
            </a:r>
            <a:r>
              <a:rPr lang="en-US" dirty="0" smtClean="0"/>
              <a:t>predictable </a:t>
            </a:r>
            <a:r>
              <a:rPr lang="en-US" dirty="0" err="1" smtClean="0"/>
              <a:t>vs</a:t>
            </a:r>
            <a:r>
              <a:rPr lang="en-US" dirty="0" smtClean="0"/>
              <a:t> TB scale but less predictable</a:t>
            </a:r>
          </a:p>
          <a:p>
            <a:pPr lvl="1"/>
            <a:r>
              <a:rPr lang="en-US" dirty="0" smtClean="0"/>
              <a:t>Should we reduce PD2P replication if jobs are waiting and simply fill free CPUs accessing data over the WAN?</a:t>
            </a:r>
          </a:p>
          <a:p>
            <a:pPr lvl="2"/>
            <a:r>
              <a:rPr lang="en-US" dirty="0" smtClean="0"/>
              <a:t>some </a:t>
            </a:r>
            <a:r>
              <a:rPr lang="en-US" dirty="0"/>
              <a:t>delays, but more under </a:t>
            </a:r>
            <a:r>
              <a:rPr lang="en-US" dirty="0" smtClean="0"/>
              <a:t>control</a:t>
            </a:r>
            <a:r>
              <a:rPr lang="en-US" dirty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prompt CPU, chaotic data access)</a:t>
            </a:r>
          </a:p>
          <a:p>
            <a:pPr marL="914400" lvl="2" indent="0">
              <a:buNone/>
            </a:pPr>
            <a:endParaRPr lang="en-US" dirty="0" smtClean="0"/>
          </a:p>
          <a:p>
            <a:r>
              <a:rPr lang="en-US" dirty="0" smtClean="0"/>
              <a:t>Where we put the boundaries strongly depends on what we can get from the network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Simone Campana – ATLAS TIM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Data Placement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956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Which attitude should we have toward the network? </a:t>
            </a:r>
          </a:p>
          <a:p>
            <a:r>
              <a:rPr lang="en-US" dirty="0" smtClean="0"/>
              <a:t>Adaptive: the network is what it is, we should simply use it</a:t>
            </a:r>
          </a:p>
          <a:p>
            <a:pPr lvl="1"/>
            <a:r>
              <a:rPr lang="en-US" dirty="0" smtClean="0"/>
              <a:t>Adapt the use case to the network</a:t>
            </a:r>
          </a:p>
          <a:p>
            <a:pPr lvl="1"/>
            <a:r>
              <a:rPr lang="en-US" dirty="0" smtClean="0"/>
              <a:t>Measure and complain if you do not get what you are supposed to get</a:t>
            </a:r>
          </a:p>
          <a:p>
            <a:r>
              <a:rPr lang="en-US" dirty="0" smtClean="0"/>
              <a:t>Proactive: the use case is what it is</a:t>
            </a:r>
          </a:p>
          <a:p>
            <a:pPr lvl="1"/>
            <a:r>
              <a:rPr lang="en-US" dirty="0" smtClean="0"/>
              <a:t>We should be able to adapt the network to it (even on short timescale demand)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Simone Campana – ATLAS TIM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Adaptive </a:t>
            </a:r>
            <a:r>
              <a:rPr lang="en-US" dirty="0" err="1" smtClean="0"/>
              <a:t>vs</a:t>
            </a:r>
            <a:r>
              <a:rPr lang="en-US" dirty="0" smtClean="0"/>
              <a:t> Proactive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2841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32696" b="-32696"/>
          <a:stretch>
            <a:fillRect/>
          </a:stretch>
        </p:blipFill>
        <p:spPr>
          <a:xfrm>
            <a:off x="685800" y="-62499"/>
            <a:ext cx="8458200" cy="4396590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Simone Campana – ATLAS TIM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agenda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048" y="2727542"/>
            <a:ext cx="8383952" cy="370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768953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69</TotalTime>
  <Words>555</Words>
  <Application>Microsoft Macintosh PowerPoint</Application>
  <PresentationFormat>On-screen Show (4:3)</PresentationFormat>
  <Paragraphs>76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Default Theme</vt:lpstr>
      <vt:lpstr>ATLAS Network Use Cases</vt:lpstr>
      <vt:lpstr>Network Session at TIM</vt:lpstr>
      <vt:lpstr>ATLAS Network Use Cases</vt:lpstr>
      <vt:lpstr>Use Case I: planned replication</vt:lpstr>
      <vt:lpstr>Use Case II: replication on demand</vt:lpstr>
      <vt:lpstr>WAN data access</vt:lpstr>
      <vt:lpstr>Dynamic Data Placement </vt:lpstr>
      <vt:lpstr>Adaptive vs Proactive</vt:lpstr>
      <vt:lpstr>Today’s agenda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 Network Use Cases</dc:title>
  <dc:creator>Office 2004 Test Drive User</dc:creator>
  <cp:lastModifiedBy>Office 2004 Test Drive User</cp:lastModifiedBy>
  <cp:revision>7</cp:revision>
  <dcterms:created xsi:type="dcterms:W3CDTF">2013-05-14T01:21:11Z</dcterms:created>
  <dcterms:modified xsi:type="dcterms:W3CDTF">2013-05-14T02:30:27Z</dcterms:modified>
</cp:coreProperties>
</file>