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60" r:id="rId5"/>
    <p:sldId id="271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2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AU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16F05B11-B335-3B49-A27E-80EEFD437368}" type="datetimeFigureOut">
              <a:rPr lang="en-US" smtClean="0"/>
              <a:t>15/05/2013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99B58AB-2A99-AC42-A734-2849D3050F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0.gi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1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ashb-atlas-xrootd-transfers.cern.ch/ui/" TargetMode="External"/><Relationship Id="rId4" Type="http://schemas.openxmlformats.org/officeDocument/2006/relationships/hyperlink" Target="https://twiki.cern.ch/twiki/bin/view/LCG/XrootdMonitoring" TargetMode="External"/><Relationship Id="rId5" Type="http://schemas.openxmlformats.org/officeDocument/2006/relationships/hyperlink" Target="https://indico.cern.ch/getFile.py/access?contribId=0&amp;resId=0&amp;materialId=slides&amp;confId=233970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indico.cern.ch/getFile.py/access?contribId=10&amp;sessionId=0&amp;resId=0&amp;materialId=slides&amp;confId=197803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6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7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FAX – infrastructure configuration and performance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81504" y="4305300"/>
            <a:ext cx="7342188" cy="1752600"/>
          </a:xfrm>
        </p:spPr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US" dirty="0" smtClean="0"/>
              <a:t>A couple of illustrative configuration examples from the UK</a:t>
            </a:r>
          </a:p>
          <a:p>
            <a:pPr marL="342900" indent="-342900">
              <a:buFont typeface="Arial"/>
              <a:buChar char="•"/>
            </a:pPr>
            <a:r>
              <a:rPr lang="en-US" dirty="0"/>
              <a:t> Mining monitoring data to see what  things look like from the server side….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80730" y="3248886"/>
            <a:ext cx="407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Wahid Bhimji, University of Edinburgh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637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Canv4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6436"/>
            <a:ext cx="8839200" cy="599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57390" y="165847"/>
            <a:ext cx="18134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ReadRatio</a:t>
            </a:r>
            <a:r>
              <a:rPr lang="en-US" sz="2000" b="1" dirty="0" smtClean="0"/>
              <a:t> &lt; 1</a:t>
            </a:r>
          </a:p>
        </p:txBody>
      </p:sp>
      <p:sp>
        <p:nvSpPr>
          <p:cNvPr id="6" name="Rectangle 5"/>
          <p:cNvSpPr/>
          <p:nvPr/>
        </p:nvSpPr>
        <p:spPr>
          <a:xfrm>
            <a:off x="339624" y="5870335"/>
            <a:ext cx="86519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Reading small fractions not a bad thing. </a:t>
            </a:r>
          </a:p>
          <a:p>
            <a:r>
              <a:rPr lang="en-US" dirty="0"/>
              <a:t>Reading 10% </a:t>
            </a:r>
            <a:r>
              <a:rPr lang="en-US" dirty="0" smtClean="0"/>
              <a:t>events with </a:t>
            </a:r>
            <a:r>
              <a:rPr lang="en-US" dirty="0" err="1" smtClean="0"/>
              <a:t>TTreeCache</a:t>
            </a:r>
            <a:r>
              <a:rPr lang="en-US" dirty="0" smtClean="0"/>
              <a:t> (e.g. </a:t>
            </a:r>
            <a:r>
              <a:rPr lang="en-US" dirty="0" err="1" smtClean="0"/>
              <a:t>Ilija’s</a:t>
            </a:r>
            <a:r>
              <a:rPr lang="en-US" dirty="0" smtClean="0"/>
              <a:t> tests) gives a read ratio near </a:t>
            </a:r>
            <a:r>
              <a:rPr lang="en-US" dirty="0"/>
              <a:t>100%: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833981" y="5794927"/>
            <a:ext cx="164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File Size / MB</a:t>
            </a:r>
          </a:p>
        </p:txBody>
      </p:sp>
    </p:spTree>
    <p:extLst>
      <p:ext uri="{BB962C8B-B14F-4D97-AF65-F5344CB8AC3E}">
        <p14:creationId xmlns:p14="http://schemas.microsoft.com/office/powerpoint/2010/main" val="16964152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ReadOpsECDF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9482"/>
            <a:ext cx="8839200" cy="599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2612" y="300621"/>
            <a:ext cx="394258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ECDF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311745" y="1358552"/>
            <a:ext cx="41693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Jobs with up to a million read operations</a:t>
            </a:r>
          </a:p>
          <a:p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570981" y="1875566"/>
            <a:ext cx="339624" cy="11223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1119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VecOpsECDF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579480"/>
            <a:ext cx="8839200" cy="5994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978677" y="1476698"/>
            <a:ext cx="59939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Most jobs have 0 vector operations (so not using TTC)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S</a:t>
            </a:r>
            <a:r>
              <a:rPr lang="en-US" dirty="0" smtClean="0"/>
              <a:t>ome jobs do use it (but these mostly tests (shaded blue))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1225597" y="1698347"/>
            <a:ext cx="62018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077936" y="76794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ECDF</a:t>
            </a:r>
            <a:endParaRPr lang="en-US" b="1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274002" y="2123029"/>
            <a:ext cx="1432327" cy="12145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8287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74435" y="1584007"/>
            <a:ext cx="8396717" cy="509123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Having this performance data is awesome ;-) </a:t>
            </a:r>
          </a:p>
          <a:p>
            <a:r>
              <a:rPr lang="en-US" dirty="0" smtClean="0"/>
              <a:t>Many sites currently configured for local access rather than remote. </a:t>
            </a:r>
          </a:p>
          <a:p>
            <a:r>
              <a:rPr lang="en-US" dirty="0" smtClean="0"/>
              <a:t>Throughput numbers appear low (may not be related). </a:t>
            </a:r>
            <a:r>
              <a:rPr lang="en-US" dirty="0"/>
              <a:t>C</a:t>
            </a:r>
            <a:r>
              <a:rPr lang="en-US" dirty="0" smtClean="0"/>
              <a:t>urrent jobs are doing </a:t>
            </a:r>
            <a:r>
              <a:rPr lang="en-US" dirty="0" err="1" smtClean="0"/>
              <a:t>OKish</a:t>
            </a:r>
            <a:r>
              <a:rPr lang="en-US" dirty="0" smtClean="0"/>
              <a:t> though ….</a:t>
            </a:r>
          </a:p>
          <a:p>
            <a:r>
              <a:rPr lang="en-US" dirty="0" smtClean="0"/>
              <a:t>Large no. of jobs with low read ratios suggest more direct access would conserve bandwidth</a:t>
            </a:r>
          </a:p>
          <a:p>
            <a:r>
              <a:rPr lang="en-US" dirty="0" smtClean="0"/>
              <a:t>Jobs which read files multiple times, have high no. of read operations (and low bandwidth) are concerning:</a:t>
            </a:r>
          </a:p>
          <a:p>
            <a:pPr lvl="1"/>
            <a:r>
              <a:rPr lang="en-US" dirty="0" smtClean="0"/>
              <a:t>If we can force bulk of traffic to well behaved applications: (</a:t>
            </a:r>
            <a:r>
              <a:rPr lang="en-US" dirty="0" err="1" smtClean="0"/>
              <a:t>e.g</a:t>
            </a:r>
            <a:r>
              <a:rPr lang="en-US" dirty="0" smtClean="0"/>
              <a:t> central skim/slim service or app., </a:t>
            </a:r>
            <a:r>
              <a:rPr lang="en-US" dirty="0" err="1" smtClean="0"/>
              <a:t>athena</a:t>
            </a:r>
            <a:r>
              <a:rPr lang="en-US" dirty="0" smtClean="0"/>
              <a:t>, </a:t>
            </a:r>
            <a:r>
              <a:rPr lang="en-US" dirty="0" err="1" smtClean="0"/>
              <a:t>proot</a:t>
            </a:r>
            <a:r>
              <a:rPr lang="en-US" dirty="0" smtClean="0"/>
              <a:t>) then we will be better off. </a:t>
            </a:r>
          </a:p>
          <a:p>
            <a:r>
              <a:rPr lang="en-US" dirty="0" err="1"/>
              <a:t>T</a:t>
            </a:r>
            <a:r>
              <a:rPr lang="en-US" dirty="0" err="1" smtClean="0"/>
              <a:t>odo</a:t>
            </a:r>
            <a:r>
              <a:rPr lang="en-US" dirty="0" smtClean="0"/>
              <a:t>: </a:t>
            </a:r>
          </a:p>
          <a:p>
            <a:pPr lvl="1"/>
            <a:r>
              <a:rPr lang="en-US" dirty="0" smtClean="0"/>
              <a:t>Analysis of HC workloads; </a:t>
            </a:r>
          </a:p>
          <a:p>
            <a:pPr lvl="1"/>
            <a:r>
              <a:rPr lang="en-US" dirty="0" smtClean="0"/>
              <a:t>Suggestions for standard monitoring to add to dashboard</a:t>
            </a:r>
          </a:p>
          <a:p>
            <a:pPr lvl="1"/>
            <a:r>
              <a:rPr lang="en-US" dirty="0" smtClean="0"/>
              <a:t>User profiling (and contacting !)   if user use grows.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2794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DPM sites</a:t>
            </a:r>
            <a:endParaRPr lang="en-US" dirty="0"/>
          </a:p>
        </p:txBody>
      </p:sp>
      <p:pic>
        <p:nvPicPr>
          <p:cNvPr id="4" name="Content Placeholder 3" descr="Glasgow Network Topology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10" b="2810"/>
          <a:stretch>
            <a:fillRect/>
          </a:stretch>
        </p:blipFill>
        <p:spPr>
          <a:xfrm>
            <a:off x="3516603" y="3042257"/>
            <a:ext cx="5407457" cy="2894573"/>
          </a:xfrm>
        </p:spPr>
      </p:pic>
      <p:sp>
        <p:nvSpPr>
          <p:cNvPr id="6" name="TextBox 5"/>
          <p:cNvSpPr txBox="1"/>
          <p:nvPr/>
        </p:nvSpPr>
        <p:spPr>
          <a:xfrm>
            <a:off x="394700" y="1863578"/>
            <a:ext cx="3326396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DPM sites all have their site and federation redirector on the “</a:t>
            </a:r>
            <a:r>
              <a:rPr lang="en-US" dirty="0" err="1" smtClean="0"/>
              <a:t>headnode</a:t>
            </a:r>
            <a:r>
              <a:rPr lang="en-US" dirty="0" smtClean="0"/>
              <a:t>”  along with other services (e.g. SRM)</a:t>
            </a:r>
          </a:p>
          <a:p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Data transfer requests (local or remote) are </a:t>
            </a:r>
            <a:r>
              <a:rPr lang="en-US" dirty="0" smtClean="0">
                <a:solidFill>
                  <a:srgbClr val="3366FF"/>
                </a:solidFill>
              </a:rPr>
              <a:t>redirected to disk server itself </a:t>
            </a:r>
            <a:r>
              <a:rPr lang="en-US" dirty="0" smtClean="0"/>
              <a:t>so </a:t>
            </a:r>
            <a:r>
              <a:rPr lang="en-US" dirty="0" smtClean="0">
                <a:solidFill>
                  <a:srgbClr val="3366FF"/>
                </a:solidFill>
              </a:rPr>
              <a:t>transfers  benefit from full bandwidth 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solidFill>
                <a:srgbClr val="3366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Several sites in UK using </a:t>
            </a:r>
            <a:r>
              <a:rPr lang="en-US" dirty="0" err="1" smtClean="0"/>
              <a:t>xrootd</a:t>
            </a:r>
            <a:r>
              <a:rPr lang="en-US" dirty="0" smtClean="0"/>
              <a:t> for local atlas traffic (initially copy – now some direct access)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External WN traffic often goes through NAT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721096" y="1863578"/>
            <a:ext cx="5064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Most UK sites have 10Gig links to WAN and disk servers</a:t>
            </a:r>
          </a:p>
          <a:p>
            <a:r>
              <a:rPr lang="en-US" dirty="0" smtClean="0"/>
              <a:t>Some also have 10 Gig to WNs – e.g. Glasgow: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39440" y="2898170"/>
            <a:ext cx="7218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80 </a:t>
            </a:r>
            <a:r>
              <a:rPr lang="en-US" sz="1400" dirty="0" err="1" smtClean="0"/>
              <a:t>Gbs</a:t>
            </a:r>
            <a:endParaRPr lang="en-US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8339440" y="3071794"/>
            <a:ext cx="7218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1</a:t>
            </a:r>
            <a:r>
              <a:rPr lang="en-US" sz="1400" dirty="0" smtClean="0"/>
              <a:t>0 </a:t>
            </a:r>
            <a:r>
              <a:rPr lang="en-US" sz="1400" dirty="0" err="1" smtClean="0"/>
              <a:t>Gbs</a:t>
            </a:r>
            <a:endParaRPr lang="en-US" sz="1400" dirty="0" smtClean="0"/>
          </a:p>
          <a:p>
            <a:r>
              <a:rPr lang="en-US" sz="1400" dirty="0" smtClean="0"/>
              <a:t>multi</a:t>
            </a:r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398580" y="3473390"/>
            <a:ext cx="6303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 </a:t>
            </a:r>
            <a:r>
              <a:rPr lang="en-US" sz="1400" dirty="0" err="1" smtClean="0"/>
              <a:t>Gbs</a:t>
            </a:r>
            <a:endParaRPr lang="en-US" sz="1400" dirty="0" smtClean="0"/>
          </a:p>
          <a:p>
            <a:r>
              <a:rPr lang="en-US" sz="1400" dirty="0" smtClean="0"/>
              <a:t>multi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8245475" y="4150498"/>
            <a:ext cx="6470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WAN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4212506" y="6065452"/>
            <a:ext cx="457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Glasgow Locals: Sam </a:t>
            </a:r>
            <a:r>
              <a:rPr lang="en-US" dirty="0" err="1" smtClean="0"/>
              <a:t>Skipsey</a:t>
            </a:r>
            <a:r>
              <a:rPr lang="en-US" dirty="0" smtClean="0"/>
              <a:t>, David Crooks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388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engi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4503" y="2643513"/>
            <a:ext cx="7484542" cy="33080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QMUL – </a:t>
            </a:r>
            <a:r>
              <a:rPr lang="en-US" dirty="0" err="1" smtClean="0"/>
              <a:t>Lustre</a:t>
            </a:r>
            <a:r>
              <a:rPr lang="en-US" dirty="0" smtClean="0"/>
              <a:t> and Storm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358421" y="1850535"/>
            <a:ext cx="87855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3366FF"/>
                </a:solidFill>
              </a:rPr>
              <a:t>Highly optimized local access via </a:t>
            </a:r>
            <a:r>
              <a:rPr lang="en-US" dirty="0" err="1">
                <a:solidFill>
                  <a:srgbClr val="3366FF"/>
                </a:solidFill>
              </a:rPr>
              <a:t>Lustre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will outperform </a:t>
            </a:r>
            <a:r>
              <a:rPr lang="en-US" dirty="0" err="1">
                <a:solidFill>
                  <a:srgbClr val="3366FF"/>
                </a:solidFill>
              </a:rPr>
              <a:t>xrootd</a:t>
            </a:r>
            <a:r>
              <a:rPr lang="en-US" dirty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3366FF"/>
                </a:solidFill>
              </a:rPr>
              <a:t>access in current setup</a:t>
            </a:r>
            <a:endParaRPr lang="en-US" dirty="0">
              <a:solidFill>
                <a:srgbClr val="3366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8421" y="2457523"/>
            <a:ext cx="4598962" cy="369331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Local jobs reading from </a:t>
            </a:r>
            <a:r>
              <a:rPr lang="en-US" dirty="0" err="1"/>
              <a:t>Lustre</a:t>
            </a:r>
            <a:r>
              <a:rPr lang="en-US" dirty="0"/>
              <a:t> </a:t>
            </a:r>
            <a:r>
              <a:rPr lang="en-US" dirty="0" err="1"/>
              <a:t>filesystem</a:t>
            </a:r>
            <a:r>
              <a:rPr lang="en-US" dirty="0"/>
              <a:t> get the benefit of 10gig connections for WNs and the 100 disk </a:t>
            </a:r>
            <a:r>
              <a:rPr lang="en-US" dirty="0" smtClean="0"/>
              <a:t>servers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Single </a:t>
            </a:r>
            <a:r>
              <a:rPr lang="en-US" dirty="0" err="1"/>
              <a:t>xrootd</a:t>
            </a:r>
            <a:r>
              <a:rPr lang="en-US" dirty="0"/>
              <a:t> server can only get 1/100 of this </a:t>
            </a:r>
            <a:r>
              <a:rPr lang="en-US" dirty="0" smtClean="0"/>
              <a:t>bandwidth to the servers. 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err="1" smtClean="0"/>
              <a:t>Xrootd</a:t>
            </a:r>
            <a:r>
              <a:rPr lang="en-US" dirty="0" smtClean="0"/>
              <a:t> not </a:t>
            </a:r>
            <a:r>
              <a:rPr lang="en-US" dirty="0"/>
              <a:t>integrated with </a:t>
            </a:r>
            <a:r>
              <a:rPr lang="en-US" dirty="0" err="1"/>
              <a:t>StoRM</a:t>
            </a:r>
            <a:r>
              <a:rPr lang="en-US" dirty="0"/>
              <a:t> – r/o access for </a:t>
            </a:r>
            <a:r>
              <a:rPr lang="en-US" dirty="0" err="1"/>
              <a:t>xrootd</a:t>
            </a:r>
            <a:r>
              <a:rPr lang="en-US" dirty="0"/>
              <a:t> in atlas group.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/>
              <a:t>Traffic to WAN goes through a NAT.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493869" y="6117574"/>
            <a:ext cx="2958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QMUL Local: Chris Walker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420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Performance measurement data mining…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689" y="1801725"/>
            <a:ext cx="8269099" cy="4755372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n-US" dirty="0" smtClean="0">
                <a:solidFill>
                  <a:srgbClr val="3366FF"/>
                </a:solidFill>
              </a:rPr>
              <a:t>Source</a:t>
            </a:r>
            <a:r>
              <a:rPr lang="en-US" dirty="0" smtClean="0"/>
              <a:t>: see, for example, this </a:t>
            </a:r>
            <a:r>
              <a:rPr lang="en-US" dirty="0" smtClean="0">
                <a:hlinkClick r:id="rId2"/>
              </a:rPr>
              <a:t>GDB talk</a:t>
            </a:r>
            <a:r>
              <a:rPr lang="en-US" dirty="0" smtClean="0"/>
              <a:t>. Comes from UDP stream from every </a:t>
            </a:r>
            <a:r>
              <a:rPr lang="en-US" dirty="0" err="1" smtClean="0"/>
              <a:t>xrootd</a:t>
            </a:r>
            <a:r>
              <a:rPr lang="en-US" dirty="0" smtClean="0"/>
              <a:t> server at every site.</a:t>
            </a:r>
          </a:p>
          <a:p>
            <a:pPr algn="just"/>
            <a:r>
              <a:rPr lang="en-US" dirty="0" smtClean="0">
                <a:solidFill>
                  <a:srgbClr val="3366FF"/>
                </a:solidFill>
              </a:rPr>
              <a:t>Monitoring FAX traffic, </a:t>
            </a:r>
            <a:r>
              <a:rPr lang="en-US" dirty="0" smtClean="0"/>
              <a:t>and also local traffic if </a:t>
            </a:r>
            <a:r>
              <a:rPr lang="en-US" dirty="0" err="1" smtClean="0"/>
              <a:t>xrootd</a:t>
            </a:r>
            <a:r>
              <a:rPr lang="en-US" dirty="0" smtClean="0"/>
              <a:t> is used (e.g. ECDF (Edinburgh), Glasgow and CERN)</a:t>
            </a:r>
          </a:p>
          <a:p>
            <a:pPr algn="just"/>
            <a:r>
              <a:rPr lang="en-US" dirty="0" smtClean="0"/>
              <a:t>Lots of plots obtainable from </a:t>
            </a:r>
            <a:r>
              <a:rPr lang="en-US" dirty="0" smtClean="0">
                <a:hlinkClick r:id="rId3"/>
              </a:rPr>
              <a:t>dashboard </a:t>
            </a:r>
            <a:endParaRPr lang="en-US" dirty="0" smtClean="0"/>
          </a:p>
          <a:p>
            <a:pPr algn="just"/>
            <a:r>
              <a:rPr lang="en-US" dirty="0" smtClean="0"/>
              <a:t>Here we do some </a:t>
            </a:r>
            <a:r>
              <a:rPr lang="en-US" dirty="0" smtClean="0">
                <a:solidFill>
                  <a:srgbClr val="3366FF"/>
                </a:solidFill>
              </a:rPr>
              <a:t>analysis on the raw </a:t>
            </a:r>
            <a:r>
              <a:rPr lang="en-US" dirty="0" smtClean="0">
                <a:solidFill>
                  <a:srgbClr val="3366FF"/>
                </a:solidFill>
                <a:hlinkClick r:id="rId4"/>
              </a:rPr>
              <a:t>data </a:t>
            </a:r>
            <a:endParaRPr lang="en-US" dirty="0" smtClean="0">
              <a:solidFill>
                <a:srgbClr val="3366FF"/>
              </a:solidFill>
            </a:endParaRPr>
          </a:p>
          <a:p>
            <a:pPr lvl="1" algn="just"/>
            <a:r>
              <a:rPr lang="en-US" dirty="0" smtClean="0"/>
              <a:t>Provided from </a:t>
            </a:r>
            <a:r>
              <a:rPr lang="en-US" dirty="0" err="1" smtClean="0"/>
              <a:t>db</a:t>
            </a:r>
            <a:r>
              <a:rPr lang="en-US" dirty="0" smtClean="0"/>
              <a:t> by </a:t>
            </a:r>
            <a:r>
              <a:rPr lang="en-US" dirty="0" err="1" smtClean="0"/>
              <a:t>Domenico</a:t>
            </a:r>
            <a:r>
              <a:rPr lang="en-US" dirty="0" smtClean="0"/>
              <a:t> Giordano and </a:t>
            </a:r>
            <a:r>
              <a:rPr lang="en-US" dirty="0" err="1" smtClean="0"/>
              <a:t>Alexandre</a:t>
            </a:r>
            <a:r>
              <a:rPr lang="en-US" dirty="0" smtClean="0"/>
              <a:t> </a:t>
            </a:r>
            <a:r>
              <a:rPr lang="en-US" dirty="0" err="1" smtClean="0"/>
              <a:t>Beche</a:t>
            </a:r>
            <a:endParaRPr lang="en-US" dirty="0"/>
          </a:p>
          <a:p>
            <a:pPr lvl="1" algn="just"/>
            <a:r>
              <a:rPr lang="en-US" dirty="0" smtClean="0"/>
              <a:t>Will have an interface to dump such raw data from dashboard </a:t>
            </a:r>
          </a:p>
          <a:p>
            <a:r>
              <a:rPr lang="en-US" dirty="0" smtClean="0">
                <a:solidFill>
                  <a:srgbClr val="3366FF"/>
                </a:solidFill>
              </a:rPr>
              <a:t>Metrics used </a:t>
            </a:r>
            <a:r>
              <a:rPr lang="en-US" dirty="0" smtClean="0"/>
              <a:t>along the lines described in: “Metrics </a:t>
            </a:r>
            <a:r>
              <a:rPr lang="en-US" dirty="0"/>
              <a:t>for I/O pattern </a:t>
            </a:r>
            <a:r>
              <a:rPr lang="en-US" dirty="0" smtClean="0"/>
              <a:t>studies” </a:t>
            </a:r>
            <a:r>
              <a:rPr lang="en-US" dirty="0">
                <a:hlinkClick r:id="rId5"/>
              </a:rPr>
              <a:t>talk </a:t>
            </a:r>
            <a:r>
              <a:rPr lang="en-US" dirty="0"/>
              <a:t>in WLCG I/O and Benchmarking </a:t>
            </a:r>
            <a:r>
              <a:rPr lang="en-US" dirty="0" smtClean="0"/>
              <a:t>WG…. (and subsequent EOS (log file based studies): e.g. Throughput; Read Ratio, Read operations, Vector reads…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305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observations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359" y="2133601"/>
            <a:ext cx="7970193" cy="393192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Tests are a significant part of current FAX </a:t>
            </a:r>
            <a:r>
              <a:rPr lang="en-US" dirty="0"/>
              <a:t>data </a:t>
            </a:r>
          </a:p>
          <a:p>
            <a:pPr lvl="1"/>
            <a:r>
              <a:rPr lang="en-US" dirty="0" smtClean="0"/>
              <a:t>So “spikes” can be these rather than user activity. </a:t>
            </a:r>
          </a:p>
          <a:p>
            <a:pPr lvl="1"/>
            <a:r>
              <a:rPr lang="en-US" dirty="0" smtClean="0"/>
              <a:t>Can provide an extra angle on </a:t>
            </a:r>
            <a:r>
              <a:rPr lang="en-US" dirty="0" err="1" smtClean="0"/>
              <a:t>Ilija</a:t>
            </a:r>
            <a:r>
              <a:rPr lang="en-US" dirty="0"/>
              <a:t> </a:t>
            </a:r>
            <a:r>
              <a:rPr lang="en-US" dirty="0" smtClean="0"/>
              <a:t>and </a:t>
            </a:r>
            <a:r>
              <a:rPr lang="en-US" dirty="0"/>
              <a:t>HC tests </a:t>
            </a:r>
            <a:r>
              <a:rPr lang="en-US" dirty="0" smtClean="0"/>
              <a:t>.</a:t>
            </a:r>
          </a:p>
          <a:p>
            <a:r>
              <a:rPr lang="en-US" dirty="0" smtClean="0"/>
              <a:t>Non</a:t>
            </a:r>
            <a:r>
              <a:rPr lang="en-US" dirty="0"/>
              <a:t>-EOS </a:t>
            </a:r>
            <a:r>
              <a:rPr lang="en-US" dirty="0" smtClean="0"/>
              <a:t>non-Fax traffic has a lot of </a:t>
            </a:r>
            <a:r>
              <a:rPr lang="en-US" dirty="0" err="1" smtClean="0"/>
              <a:t>xrdcp</a:t>
            </a:r>
            <a:r>
              <a:rPr lang="en-US" dirty="0" smtClean="0"/>
              <a:t> </a:t>
            </a:r>
            <a:r>
              <a:rPr lang="en-US" dirty="0"/>
              <a:t>– </a:t>
            </a:r>
            <a:r>
              <a:rPr lang="en-US" dirty="0" smtClean="0"/>
              <a:t>though some DPM sites </a:t>
            </a:r>
            <a:r>
              <a:rPr lang="en-US" dirty="0"/>
              <a:t>recently moving to direct </a:t>
            </a:r>
            <a:r>
              <a:rPr lang="en-US" dirty="0" smtClean="0"/>
              <a:t>access for </a:t>
            </a:r>
            <a:r>
              <a:rPr lang="en-US" dirty="0" err="1" smtClean="0"/>
              <a:t>Analy</a:t>
            </a:r>
            <a:r>
              <a:rPr lang="en-US" dirty="0" smtClean="0"/>
              <a:t> queues</a:t>
            </a:r>
            <a:endParaRPr lang="en-US" dirty="0"/>
          </a:p>
          <a:p>
            <a:r>
              <a:rPr lang="en-US" dirty="0" smtClean="0"/>
              <a:t>Missing data mid-Apr; Some sites not sending all info (e.g. Glasgow). No detailed info on reads for EOS</a:t>
            </a:r>
          </a:p>
          <a:p>
            <a:pPr lvl="1"/>
            <a:r>
              <a:rPr lang="en-US" dirty="0" smtClean="0"/>
              <a:t>Will get more stable – but means for now I have no good comparison of server side for the Johannes/Simone HC tests.</a:t>
            </a:r>
          </a:p>
          <a:p>
            <a:pPr lvl="1"/>
            <a:r>
              <a:rPr lang="en-US" dirty="0" err="1" smtClean="0"/>
              <a:t>Client_domain</a:t>
            </a:r>
            <a:r>
              <a:rPr lang="en-US" dirty="0" smtClean="0"/>
              <a:t> same as server one for </a:t>
            </a:r>
            <a:r>
              <a:rPr lang="en-US" dirty="0" err="1" smtClean="0"/>
              <a:t>dpm</a:t>
            </a:r>
            <a:r>
              <a:rPr lang="en-US" dirty="0" smtClean="0"/>
              <a:t> hosts and other minor bugs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46754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ThruECDF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58" y="820344"/>
            <a:ext cx="8592911" cy="58273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4858" y="337445"/>
            <a:ext cx="82248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Throughput : Edinburgh (DPM)  : (Direct and copy traffic) 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“</a:t>
            </a:r>
            <a:r>
              <a:rPr lang="en-US" dirty="0" err="1" smtClean="0"/>
              <a:t>xrdcp</a:t>
            </a:r>
            <a:r>
              <a:rPr lang="en-US" dirty="0" smtClean="0"/>
              <a:t>” are those where read exactly equals </a:t>
            </a:r>
            <a:r>
              <a:rPr lang="en-US" dirty="0" err="1" smtClean="0"/>
              <a:t>filesize</a:t>
            </a:r>
            <a:r>
              <a:rPr lang="en-US" dirty="0" smtClean="0"/>
              <a:t> – probably copies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984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QMULThroughput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560" y="740233"/>
            <a:ext cx="8711040" cy="59074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7286" y="441774"/>
            <a:ext cx="8195269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Throughput: QMUL (</a:t>
            </a:r>
            <a:r>
              <a:rPr lang="en-US" sz="2400" b="1" dirty="0" err="1" smtClean="0"/>
              <a:t>Lustre</a:t>
            </a:r>
            <a:r>
              <a:rPr lang="en-US" sz="2400" b="1" dirty="0" smtClean="0"/>
              <a:t> and Storm): Local and Remote</a:t>
            </a:r>
          </a:p>
          <a:p>
            <a:r>
              <a:rPr lang="en-US" sz="2400" b="1" dirty="0" smtClean="0"/>
              <a:t>(</a:t>
            </a:r>
            <a:r>
              <a:rPr lang="en-US" sz="2400" b="1" dirty="0" err="1" smtClean="0"/>
              <a:t>xrdcp</a:t>
            </a:r>
            <a:r>
              <a:rPr lang="en-US" sz="2400" b="1" dirty="0" smtClean="0"/>
              <a:t>) 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740028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adRatioAllTypes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026" y="504949"/>
            <a:ext cx="8622444" cy="58474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95896" y="504949"/>
            <a:ext cx="2449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All sites except CERN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17713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eadRatioGt1Lt5All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97" y="420832"/>
            <a:ext cx="8648285" cy="5994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416256" y="6266829"/>
            <a:ext cx="1642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File Size / MB</a:t>
            </a:r>
          </a:p>
        </p:txBody>
      </p:sp>
    </p:spTree>
    <p:extLst>
      <p:ext uri="{BB962C8B-B14F-4D97-AF65-F5344CB8AC3E}">
        <p14:creationId xmlns:p14="http://schemas.microsoft.com/office/powerpoint/2010/main" val="129666986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Capital">
      <a:dk1>
        <a:srgbClr val="000000"/>
      </a:dk1>
      <a:lt1>
        <a:srgbClr val="FFFFFF"/>
      </a:lt1>
      <a:dk2>
        <a:srgbClr val="6F6D5D"/>
      </a:dk2>
      <a:lt2>
        <a:srgbClr val="7C8F97"/>
      </a:lt2>
      <a:accent1>
        <a:srgbClr val="4B5A60"/>
      </a:accent1>
      <a:accent2>
        <a:srgbClr val="9C5238"/>
      </a:accent2>
      <a:accent3>
        <a:srgbClr val="504539"/>
      </a:accent3>
      <a:accent4>
        <a:srgbClr val="C1AD79"/>
      </a:accent4>
      <a:accent5>
        <a:srgbClr val="667559"/>
      </a:accent5>
      <a:accent6>
        <a:srgbClr val="BAD6AD"/>
      </a:accent6>
      <a:hlink>
        <a:srgbClr val="524A82"/>
      </a:hlink>
      <a:folHlink>
        <a:srgbClr val="8F9954"/>
      </a:folHlink>
    </a:clrScheme>
    <a:fontScheme name="Capital">
      <a:majorFont>
        <a:latin typeface="Calisto MT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Calisto MT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11251</TotalTime>
  <Words>751</Words>
  <Application>Microsoft Macintosh PowerPoint</Application>
  <PresentationFormat>On-screen Show (4:3)</PresentationFormat>
  <Paragraphs>74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Capital</vt:lpstr>
      <vt:lpstr>FAX – infrastructure configuration and performance</vt:lpstr>
      <vt:lpstr>DPM sites</vt:lpstr>
      <vt:lpstr>QMUL – Lustre and Storm</vt:lpstr>
      <vt:lpstr>Performance measurement data mining…</vt:lpstr>
      <vt:lpstr>General observations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</vt:lpstr>
    </vt:vector>
  </TitlesOfParts>
  <Company>Edinburgh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FAX – xrootd server daa</dc:title>
  <dc:creator>Wahid Bhimji</dc:creator>
  <cp:lastModifiedBy>Wahid Bhimji</cp:lastModifiedBy>
  <cp:revision>20</cp:revision>
  <dcterms:created xsi:type="dcterms:W3CDTF">2013-05-06T10:46:14Z</dcterms:created>
  <dcterms:modified xsi:type="dcterms:W3CDTF">2013-05-15T01:09:33Z</dcterms:modified>
</cp:coreProperties>
</file>