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1" r:id="rId1"/>
  </p:sldMasterIdLst>
  <p:notesMasterIdLst>
    <p:notesMasterId r:id="rId27"/>
  </p:notesMasterIdLst>
  <p:sldIdLst>
    <p:sldId id="256" r:id="rId2"/>
    <p:sldId id="372" r:id="rId3"/>
    <p:sldId id="311" r:id="rId4"/>
    <p:sldId id="357" r:id="rId5"/>
    <p:sldId id="381" r:id="rId6"/>
    <p:sldId id="382" r:id="rId7"/>
    <p:sldId id="358" r:id="rId8"/>
    <p:sldId id="367" r:id="rId9"/>
    <p:sldId id="377" r:id="rId10"/>
    <p:sldId id="376" r:id="rId11"/>
    <p:sldId id="373" r:id="rId12"/>
    <p:sldId id="374" r:id="rId13"/>
    <p:sldId id="379" r:id="rId14"/>
    <p:sldId id="380" r:id="rId15"/>
    <p:sldId id="337" r:id="rId16"/>
    <p:sldId id="338" r:id="rId17"/>
    <p:sldId id="356" r:id="rId18"/>
    <p:sldId id="369" r:id="rId19"/>
    <p:sldId id="346" r:id="rId20"/>
    <p:sldId id="347" r:id="rId21"/>
    <p:sldId id="359" r:id="rId22"/>
    <p:sldId id="345" r:id="rId23"/>
    <p:sldId id="383" r:id="rId24"/>
    <p:sldId id="309" r:id="rId25"/>
    <p:sldId id="36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 varScale="1">
        <p:scale>
          <a:sx n="85" d="100"/>
          <a:sy n="8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16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ED68DE-8694-43D8-9B88-B4CB080F3A80}" type="datetimeFigureOut">
              <a:rPr lang="en-US"/>
              <a:pPr>
                <a:defRPr/>
              </a:pPr>
              <a:t>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36B487-3F69-4763-AAFD-7778E13E9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6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Monotype Sorts" pitchFamily="1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46246-054D-48F7-8858-D98BB5916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53C2-A76F-41F4-BB13-C23EC3FEA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4BAC9-0521-4E21-87DF-DF5EE3B5B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143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810000"/>
            <a:ext cx="4229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A6AC-BA73-44B5-9424-4408B1D44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787FE-4119-4211-AE05-64DE0D007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F868-DE0B-4F8C-BCC9-445B9B7E5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DEB13-F005-4C13-9AE6-A7B20E996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0D6C-92B5-4D59-86CB-DBD903D7E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5995E-F63D-4E05-90DE-7109B71C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9F0C4-1AAC-4218-808B-07477C5B0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8C34-CE64-4776-AC33-0D4081F3B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2FCC3-65BB-4DCB-B08B-DB3ACE3F7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924800" cy="838200"/>
          </a:xfrm>
          <a:prstGeom prst="rect">
            <a:avLst/>
          </a:prstGeom>
          <a:gradFill rotWithShape="0">
            <a:gsLst>
              <a:gs pos="0">
                <a:srgbClr val="D3C4B4"/>
              </a:gs>
              <a:gs pos="100000">
                <a:srgbClr val="F6E4D2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8513" y="6477000"/>
            <a:ext cx="49672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14 May 2013</a:t>
            </a:r>
            <a:endParaRPr lang="en-US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3019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 i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 sz="1200">
                <a:solidFill>
                  <a:srgbClr val="FFCC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240F606-AE00-4664-BAE4-BD8BFB3F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2153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53" y="76200"/>
            <a:ext cx="699247" cy="990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Font typeface="Monotype Sorts" pitchFamily="2" charset="2"/>
        <a:buChar char="T"/>
        <a:defRPr sz="2400">
          <a:solidFill>
            <a:srgbClr val="8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2" charset="2"/>
        <a:buChar char="q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5000"/>
        <a:buFont typeface="Monotype Sorts" pitchFamily="2" charset="2"/>
        <a:buChar char="z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Monotype Sorts" pitchFamily="2" charset="2"/>
        <a:buChar char="s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PerfsonarDeploymen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erfsonar.racf.bnl.gov:8080/exda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130.199.185.78:8443/exda/?page=25&amp;cloudName=LHCON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erfModDash/PerfModDash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erfsonar.racf.bnl.gov:8080/PsDisplay-1.0-SNAPSHOT/matrices.jsp?id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getFile.py/access?contribId=45&amp;sessionId=2&amp;resId=0&amp;materialId=slides&amp;confId=22044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atlas.bnl.gov/twiki/bin/view/Projects/LHCperfSONAR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PerfModDash/PerfModDash" TargetMode="External"/><Relationship Id="rId3" Type="http://schemas.openxmlformats.org/officeDocument/2006/relationships/hyperlink" Target="http://code.google.com/p/perfsonar-ps/wiki/pSPerformanceToolkit33" TargetMode="External"/><Relationship Id="rId7" Type="http://schemas.openxmlformats.org/officeDocument/2006/relationships/hyperlink" Target="https://www.opensciencegrid.org/bin/view/Documentation/NetworkingInOSG" TargetMode="External"/><Relationship Id="rId2" Type="http://schemas.openxmlformats.org/officeDocument/2006/relationships/hyperlink" Target="http://psps.perfsonar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satlas.bnl.gov/twiki/bin/view/Projects/LHCperfSONAR" TargetMode="External"/><Relationship Id="rId5" Type="http://schemas.openxmlformats.org/officeDocument/2006/relationships/hyperlink" Target="http://perfsonar.racf.bnl.gov:8080/exda/" TargetMode="External"/><Relationship Id="rId10" Type="http://schemas.openxmlformats.org/officeDocument/2006/relationships/hyperlink" Target="http://twiki.cern.ch/twiki/bin/view/LCG/PerfsonarDeployment" TargetMode="External"/><Relationship Id="rId4" Type="http://schemas.openxmlformats.org/officeDocument/2006/relationships/hyperlink" Target="https://perfsonar.racf.bnl.gov:8443/exda/" TargetMode="External"/><Relationship Id="rId9" Type="http://schemas.openxmlformats.org/officeDocument/2006/relationships/hyperlink" Target="http://perfsonar.racf.bnl.gov:8080/PsDisplay-1.0-SNAPSHOT/matrices.jsp?id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PerfsonarDeployment" TargetMode="External"/><Relationship Id="rId2" Type="http://schemas.openxmlformats.org/officeDocument/2006/relationships/hyperlink" Target="http://www.usatlas.bnl.gov/twiki/bin/view/Projects/PerfSONAR_PS_Mesh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atlas.bnl.gov/twiki/bin/view/Projects/PerfSONAR_PS_Mes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458200" cy="1143000"/>
          </a:xfrm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/>
          <a:lstStyle/>
          <a:p>
            <a:r>
              <a:rPr lang="en-US" sz="2800" dirty="0"/>
              <a:t>Transparency in Networks - End-to-End Performance Data Collection/Aggregation and Problem </a:t>
            </a:r>
            <a:r>
              <a:rPr lang="en-US" sz="2800" dirty="0" smtClean="0"/>
              <a:t>Diagnostics </a:t>
            </a:r>
            <a:r>
              <a:rPr lang="en-US" sz="2800" dirty="0"/>
              <a:t>with </a:t>
            </a:r>
            <a:r>
              <a:rPr lang="en-US" sz="2800" dirty="0" err="1" smtClean="0"/>
              <a:t>perfSONAR</a:t>
            </a:r>
            <a:r>
              <a:rPr lang="en-US" sz="2800" dirty="0" smtClean="0"/>
              <a:t>-PS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Shawn McKee/University of Michigan</a:t>
            </a:r>
          </a:p>
          <a:p>
            <a:pPr eaLnBrk="1" hangingPunct="1">
              <a:defRPr/>
            </a:pPr>
            <a:r>
              <a:rPr lang="en-US" dirty="0" smtClean="0"/>
              <a:t>ATLAS Technical Interchange Meeting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solidFill>
                  <a:srgbClr val="002060"/>
                </a:solidFill>
              </a:rPr>
              <a:t>Tokyo Japan</a:t>
            </a:r>
            <a:endParaRPr lang="en-US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May 15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Test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we successfully deploy PS instances at all sites</a:t>
            </a:r>
          </a:p>
          <a:p>
            <a:pPr lvl="1"/>
            <a:r>
              <a:rPr lang="en-US" dirty="0" smtClean="0"/>
              <a:t>What tests do we want to run?</a:t>
            </a:r>
          </a:p>
          <a:p>
            <a:pPr lvl="1"/>
            <a:r>
              <a:rPr lang="en-US" dirty="0" smtClean="0"/>
              <a:t>How often and at what scale?</a:t>
            </a:r>
          </a:p>
          <a:p>
            <a:pPr lvl="1"/>
            <a:r>
              <a:rPr lang="en-US" dirty="0" smtClean="0"/>
              <a:t>Assuming we want different testing between ATLAS sites we will need to define which sites and test frequencies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WLCG planning: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effectLst/>
              </a:rPr>
              <a:t>First priority scenario: intra-region tests</a:t>
            </a:r>
          </a:p>
          <a:p>
            <a:pPr lvl="2"/>
            <a:r>
              <a:rPr lang="en-US" dirty="0"/>
              <a:t>One mesh per </a:t>
            </a:r>
            <a:r>
              <a:rPr lang="en-US" u="sng" dirty="0"/>
              <a:t>region</a:t>
            </a:r>
            <a:r>
              <a:rPr lang="en-US" dirty="0"/>
              <a:t>, Bandwidth, </a:t>
            </a:r>
            <a:r>
              <a:rPr lang="en-US" dirty="0" err="1"/>
              <a:t>Traceroute</a:t>
            </a:r>
            <a:r>
              <a:rPr lang="en-US" dirty="0"/>
              <a:t> and Latency</a:t>
            </a:r>
          </a:p>
          <a:p>
            <a:pPr lvl="2"/>
            <a:r>
              <a:rPr lang="en-US" dirty="0"/>
              <a:t>Plus the mesh of OPN sites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effectLst/>
              </a:rPr>
              <a:t>Second priority scenario: T2s to T1s tests</a:t>
            </a:r>
          </a:p>
          <a:p>
            <a:pPr lvl="2"/>
            <a:r>
              <a:rPr lang="en-US" dirty="0"/>
              <a:t>Each regional mesh against the OPN mesh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effectLst/>
              </a:rPr>
              <a:t>Third priority scenario: inter-region tests</a:t>
            </a:r>
          </a:p>
          <a:p>
            <a:pPr lvl="2"/>
            <a:r>
              <a:rPr lang="en-US" dirty="0"/>
              <a:t>The WLCG mesh: Each T2 against each T2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41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Network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54864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As noted we intend to have </a:t>
            </a:r>
            <a:r>
              <a:rPr lang="en-US" dirty="0" err="1" smtClean="0">
                <a:solidFill>
                  <a:srgbClr val="00B050"/>
                </a:solidFill>
              </a:rPr>
              <a:t>perfSONAR</a:t>
            </a:r>
            <a:r>
              <a:rPr lang="en-US" dirty="0" smtClean="0">
                <a:solidFill>
                  <a:srgbClr val="00B050"/>
                </a:solidFill>
              </a:rPr>
              <a:t>-PS toolkit installations at ALL ATLAS/WLCG Tier-2 (and Tier-1) sites.</a:t>
            </a:r>
          </a:p>
          <a:p>
            <a:r>
              <a:rPr lang="en-US" dirty="0" smtClean="0"/>
              <a:t>Each will gather the following network metrics:</a:t>
            </a:r>
          </a:p>
          <a:p>
            <a:pPr lvl="1"/>
            <a:r>
              <a:rPr lang="en-US" dirty="0" smtClean="0"/>
              <a:t>Latency (one-way delay) and packet loss (# lost / 600 packets/min)</a:t>
            </a:r>
          </a:p>
          <a:p>
            <a:pPr lvl="1"/>
            <a:r>
              <a:rPr lang="en-US" dirty="0" smtClean="0"/>
              <a:t>Achievable bandwidth (MB/sec) between source-destination</a:t>
            </a:r>
          </a:p>
          <a:p>
            <a:pPr lvl="1"/>
            <a:r>
              <a:rPr lang="en-US" dirty="0" smtClean="0"/>
              <a:t>Routing: using </a:t>
            </a:r>
            <a:r>
              <a:rPr lang="en-US" dirty="0" err="1" smtClean="0"/>
              <a:t>traceroute</a:t>
            </a:r>
            <a:r>
              <a:rPr lang="en-US" dirty="0" smtClean="0"/>
              <a:t> between host and all partners every 10 min</a:t>
            </a:r>
          </a:p>
          <a:p>
            <a:r>
              <a:rPr lang="en-US" dirty="0" smtClean="0"/>
              <a:t>CHALLENGES: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Need upcoming  v3.3 of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installed at each site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Need policy and configuration in place to define/coordinate tests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Need centralized data gathering/display/alerting setup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Must refine the system to optimize problem identification/isolation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93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perfSONAR</a:t>
            </a:r>
            <a:r>
              <a:rPr lang="en-US" sz="2800" dirty="0" smtClean="0"/>
              <a:t>-PS Policy and Configuration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WLCG </a:t>
            </a:r>
            <a:r>
              <a:rPr lang="en-US" dirty="0" err="1" smtClean="0"/>
              <a:t>perfSONAR</a:t>
            </a:r>
            <a:r>
              <a:rPr lang="en-US" dirty="0" smtClean="0"/>
              <a:t>-PS TF is developing policy:</a:t>
            </a:r>
          </a:p>
          <a:p>
            <a:pPr lvl="1"/>
            <a:r>
              <a:rPr lang="en-US" dirty="0" smtClean="0"/>
              <a:t>Standard site naming</a:t>
            </a:r>
          </a:p>
          <a:p>
            <a:pPr lvl="1"/>
            <a:r>
              <a:rPr lang="en-US" dirty="0" smtClean="0"/>
              <a:t>Defining test parameters (duration, frequency)</a:t>
            </a:r>
          </a:p>
          <a:p>
            <a:pPr lvl="1"/>
            <a:r>
              <a:rPr lang="en-US" dirty="0" smtClean="0"/>
              <a:t>“Matrix” (mesh) configurations</a:t>
            </a:r>
          </a:p>
          <a:p>
            <a:pPr lvl="2"/>
            <a:r>
              <a:rPr lang="en-US" dirty="0" smtClean="0"/>
              <a:t>What coverage for what tests?  WLCG-wide </a:t>
            </a:r>
            <a:r>
              <a:rPr lang="en-US" dirty="0" err="1" smtClean="0"/>
              <a:t>vs</a:t>
            </a:r>
            <a:r>
              <a:rPr lang="en-US" dirty="0" smtClean="0"/>
              <a:t> VO specific </a:t>
            </a:r>
            <a:r>
              <a:rPr lang="en-US" dirty="0" err="1" smtClean="0"/>
              <a:t>vs</a:t>
            </a:r>
            <a:r>
              <a:rPr lang="en-US" dirty="0" smtClean="0"/>
              <a:t> Geographical</a:t>
            </a:r>
          </a:p>
          <a:p>
            <a:r>
              <a:rPr lang="en-US" dirty="0" smtClean="0"/>
              <a:t>We are documenting things on a </a:t>
            </a:r>
            <a:r>
              <a:rPr lang="en-US" dirty="0" err="1" smtClean="0"/>
              <a:t>Twiki</a:t>
            </a:r>
            <a:r>
              <a:rPr lang="en-US" dirty="0" smtClean="0"/>
              <a:t> so far:</a:t>
            </a:r>
          </a:p>
          <a:p>
            <a:pPr marL="0" indent="0" algn="ctr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twiki.cern.ch/twiki/bin/view/LCG/PerfsonarDeployment</a:t>
            </a:r>
            <a:endParaRPr lang="en-US" sz="2000" dirty="0" smtClean="0"/>
          </a:p>
          <a:p>
            <a:r>
              <a:rPr lang="en-US" dirty="0" smtClean="0"/>
              <a:t>ATLAS  should provide  any needed feedback on what is done (we have representatives on the task-force)</a:t>
            </a:r>
          </a:p>
          <a:p>
            <a:pPr lvl="1"/>
            <a:r>
              <a:rPr lang="en-US" sz="1800" dirty="0" smtClean="0"/>
              <a:t>Concerns or suggestions can be gathered during this talk and via email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11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Specific Meshes?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r>
              <a:rPr lang="en-US" dirty="0" smtClean="0"/>
              <a:t>Should ATLAS request some more detailed tests for “ATLAS” sites, regionally or inter-cloud?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Network testing frequency along specific paths should be correlated with “use” and “importance”.   Certainly an ATLAS-only site would put higher priority on testing to another ATLAS site </a:t>
            </a:r>
            <a:r>
              <a:rPr lang="en-US" dirty="0" err="1" smtClean="0">
                <a:solidFill>
                  <a:srgbClr val="0070C0"/>
                </a:solidFill>
              </a:rPr>
              <a:t>vs</a:t>
            </a:r>
            <a:r>
              <a:rPr lang="en-US" dirty="0" smtClean="0">
                <a:solidFill>
                  <a:srgbClr val="0070C0"/>
                </a:solidFill>
              </a:rPr>
              <a:t> a CMS-only site and vice-versa</a:t>
            </a:r>
          </a:p>
          <a:p>
            <a:r>
              <a:rPr lang="en-US" dirty="0" smtClean="0"/>
              <a:t>The mesh-</a:t>
            </a:r>
            <a:r>
              <a:rPr lang="en-US" dirty="0" err="1" smtClean="0"/>
              <a:t>configs</a:t>
            </a:r>
            <a:r>
              <a:rPr lang="en-US" dirty="0" smtClean="0"/>
              <a:t> planned will include all of WLCG (at low frequency), inter-cloud tests and “regional” tests</a:t>
            </a:r>
          </a:p>
          <a:p>
            <a:pPr lvl="1"/>
            <a:r>
              <a:rPr lang="en-US" dirty="0" smtClean="0"/>
              <a:t>Is “regional” of more than one flavor? E.g., USATLAS and USCMS as opposed to US-WLCG?   Do we want to micro-manage by VO?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84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 Network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334000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perfSONAR</a:t>
            </a:r>
            <a:r>
              <a:rPr lang="en-US" dirty="0" smtClean="0"/>
              <a:t>-PS we identify network problems by observing degradation in regular metrics for a particular “path”</a:t>
            </a:r>
          </a:p>
          <a:p>
            <a:pPr lvl="1"/>
            <a:r>
              <a:rPr lang="en-US" dirty="0" smtClean="0"/>
              <a:t>Packet-loss appearance in Latency tests</a:t>
            </a:r>
          </a:p>
          <a:p>
            <a:pPr lvl="1"/>
            <a:r>
              <a:rPr lang="en-US" dirty="0" smtClean="0"/>
              <a:t>Significant and persistent decrease in bandwidth</a:t>
            </a:r>
          </a:p>
          <a:p>
            <a:pPr lvl="1"/>
            <a:r>
              <a:rPr lang="en-US" dirty="0" smtClean="0"/>
              <a:t>Currently requires a “human” to trigger. </a:t>
            </a:r>
          </a:p>
          <a:p>
            <a:r>
              <a:rPr lang="en-US" dirty="0" smtClean="0"/>
              <a:t>Next check for correlation with other metric changes between sites at either end and other sites (is the problem likely at one of the ends or in the middle?)</a:t>
            </a:r>
          </a:p>
          <a:p>
            <a:r>
              <a:rPr lang="en-US" dirty="0" smtClean="0"/>
              <a:t>Correlate with paths and </a:t>
            </a:r>
            <a:r>
              <a:rPr lang="en-US" dirty="0" err="1" smtClean="0"/>
              <a:t>traceroute</a:t>
            </a:r>
            <a:r>
              <a:rPr lang="en-US" dirty="0" smtClean="0"/>
              <a:t> information.  Something changed in the routing?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88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 Dashboard: Centralized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410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Having a large number of </a:t>
            </a:r>
            <a:r>
              <a:rPr lang="en-US" dirty="0" err="1" smtClean="0"/>
              <a:t>perfSONAR</a:t>
            </a:r>
            <a:r>
              <a:rPr lang="en-US" dirty="0" smtClean="0"/>
              <a:t> deployments is great for instrumenting our networks, but all these instances are not easy to track, summarize or use to better understand the overall network performance and status.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The current modular dashboard (developed by Tom Wlodek at BNL)  is being used to track a large number of LHC </a:t>
            </a:r>
            <a:r>
              <a:rPr lang="en-US" dirty="0" err="1" smtClean="0"/>
              <a:t>perfSONAR</a:t>
            </a:r>
            <a:r>
              <a:rPr lang="en-US" dirty="0" smtClean="0"/>
              <a:t>-PS installations:</a:t>
            </a: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800" dirty="0" smtClean="0">
                <a:hlinkClick r:id="rId2"/>
              </a:rPr>
              <a:t>http://perfsonar.racf.bnl.gov:8080/exda</a:t>
            </a:r>
            <a:r>
              <a:rPr lang="en-US" sz="2800" dirty="0">
                <a:hlinkClick r:id="rId2"/>
              </a:rPr>
              <a:t>/</a:t>
            </a:r>
            <a:endParaRPr lang="en-US" sz="28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The dashboard provides a highly configurable interface to monitor a set of </a:t>
            </a:r>
            <a:r>
              <a:rPr lang="en-US" sz="1800" dirty="0" err="1" smtClean="0">
                <a:solidFill>
                  <a:srgbClr val="00B050"/>
                </a:solidFill>
              </a:rPr>
              <a:t>perfSONAR</a:t>
            </a:r>
            <a:r>
              <a:rPr lang="en-US" sz="1800" dirty="0" smtClean="0">
                <a:solidFill>
                  <a:srgbClr val="00B050"/>
                </a:solidFill>
              </a:rPr>
              <a:t>-PS instances via simple plug-in test modules.  Users can be authorized based upon their grid credentials.  Sites, clouds, services, tests, alarms and hosts can be quickly added and controlled.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70C0"/>
                </a:solidFill>
                <a:effectLst/>
              </a:rPr>
              <a:t>Very good for the user community but needed recoding…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72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z="2800" dirty="0" smtClean="0"/>
              <a:t>Example of Dashboard showing LHCONE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6107668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See https://perfsonar.racf.bnl.gov:8443/exda</a:t>
            </a:r>
            <a:r>
              <a:rPr lang="en-US" dirty="0">
                <a:hlinkClick r:id="rId2"/>
              </a:rPr>
              <a:t>/?</a:t>
            </a:r>
            <a:r>
              <a:rPr lang="en-US" dirty="0" smtClean="0">
                <a:hlinkClick r:id="rId2"/>
              </a:rPr>
              <a:t>page=25&amp;cloudName=LHCONE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99" y="1143000"/>
            <a:ext cx="8304801" cy="4893900"/>
          </a:xfrm>
        </p:spPr>
      </p:pic>
    </p:spTree>
    <p:extLst>
      <p:ext uri="{BB962C8B-B14F-4D97-AF65-F5344CB8AC3E}">
        <p14:creationId xmlns:p14="http://schemas.microsoft.com/office/powerpoint/2010/main" val="3939683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 Modular Dashboard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100"/>
              </a:lnSpc>
              <a:spcBef>
                <a:spcPts val="600"/>
              </a:spcBef>
            </a:pPr>
            <a:r>
              <a:rPr lang="en-US" dirty="0" smtClean="0"/>
              <a:t>There is an ongoing effort to produce the next generation of the dashboard which is scalable and preserves the existing functionality of the current dashboard</a:t>
            </a:r>
          </a:p>
          <a:p>
            <a:pPr lvl="1">
              <a:lnSpc>
                <a:spcPts val="31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dirty="0" smtClean="0"/>
              <a:t>We have setup a new organization in </a:t>
            </a:r>
            <a:r>
              <a:rPr lang="en-US" dirty="0" err="1" smtClean="0"/>
              <a:t>GitHub</a:t>
            </a:r>
            <a:r>
              <a:rPr lang="en-US" dirty="0" smtClean="0"/>
              <a:t>: ‘</a:t>
            </a:r>
            <a:r>
              <a:rPr lang="en-US" dirty="0" err="1" smtClean="0"/>
              <a:t>PerfModDash</a:t>
            </a:r>
            <a:r>
              <a:rPr lang="en-US" dirty="0" smtClean="0"/>
              <a:t>’ </a:t>
            </a:r>
          </a:p>
          <a:p>
            <a:pPr lvl="1">
              <a:lnSpc>
                <a:spcPts val="3100"/>
              </a:lnSpc>
              <a:spcBef>
                <a:spcPts val="600"/>
              </a:spcBef>
            </a:pPr>
            <a:r>
              <a:rPr lang="en-US" dirty="0" smtClean="0"/>
              <a:t>Code is now in </a:t>
            </a:r>
            <a:r>
              <a:rPr lang="en-US" dirty="0" err="1" smtClean="0"/>
              <a:t>GitHub</a:t>
            </a:r>
            <a:r>
              <a:rPr lang="en-US" dirty="0" smtClean="0"/>
              <a:t> under a modified BSD license:</a:t>
            </a:r>
          </a:p>
          <a:p>
            <a:pPr marL="457200" lvl="1" indent="0">
              <a:lnSpc>
                <a:spcPts val="3100"/>
              </a:lnSpc>
              <a:spcBef>
                <a:spcPts val="600"/>
              </a:spcBef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github.com/PerfModDash/PerfModDash</a:t>
            </a:r>
            <a:endParaRPr lang="en-US" dirty="0" smtClean="0"/>
          </a:p>
          <a:p>
            <a:pPr lvl="1">
              <a:lnSpc>
                <a:spcPts val="3100"/>
              </a:lnSpc>
              <a:spcBef>
                <a:spcPts val="600"/>
              </a:spcBef>
            </a:pPr>
            <a:r>
              <a:rPr lang="en-US" b="1" dirty="0" smtClean="0"/>
              <a:t>Everyone interested is encouraged to participate</a:t>
            </a:r>
          </a:p>
          <a:p>
            <a:pPr>
              <a:lnSpc>
                <a:spcPts val="3100"/>
              </a:lnSpc>
              <a:spcBef>
                <a:spcPts val="600"/>
              </a:spcBef>
            </a:pPr>
            <a:r>
              <a:rPr lang="en-US" dirty="0" smtClean="0"/>
              <a:t>We need to discuss how to leverage this project for WLCG. OSG (as a subset of WLCG) plans to deploy this as a service to gather and provide network metrics for OSG sites</a:t>
            </a:r>
          </a:p>
          <a:p>
            <a:pPr lvl="1">
              <a:lnSpc>
                <a:spcPts val="3100"/>
              </a:lnSpc>
              <a:spcBef>
                <a:spcPts val="600"/>
              </a:spcBef>
            </a:pPr>
            <a:r>
              <a:rPr lang="en-US" dirty="0" smtClean="0"/>
              <a:t>Should WLCG also bring up such a service</a:t>
            </a:r>
            <a:r>
              <a:rPr lang="en-US" dirty="0" smtClean="0"/>
              <a:t>? (I think we need to)</a:t>
            </a:r>
          </a:p>
          <a:p>
            <a:pPr lvl="1">
              <a:lnSpc>
                <a:spcPts val="3100"/>
              </a:lnSpc>
              <a:spcBef>
                <a:spcPts val="600"/>
              </a:spcBef>
            </a:pPr>
            <a:r>
              <a:rPr lang="en-US" dirty="0" smtClean="0"/>
              <a:t>Can OSG host the complete WLCG service? (under discussion)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2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New Dashboard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80" y="1295400"/>
            <a:ext cx="7190440" cy="5181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" y="9906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perfsonar.racf.bnl.gov:8080/PsDisplay-1.0-SNAPSHOT/matrices.jsp?id=1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92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Monitoring Challenges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486400"/>
          </a:xfrm>
        </p:spPr>
        <p:txBody>
          <a:bodyPr/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Getting hardware/software platform installed at all sites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Dashboard development: </a:t>
            </a:r>
            <a:r>
              <a:rPr lang="en-US" dirty="0" smtClean="0"/>
              <a:t>Need </a:t>
            </a:r>
            <a:r>
              <a:rPr lang="en-US" b="1" dirty="0" smtClean="0"/>
              <a:t>additional effort </a:t>
            </a:r>
            <a:r>
              <a:rPr lang="en-US" dirty="0" smtClean="0"/>
              <a:t>to produce something suitable quickly and </a:t>
            </a:r>
            <a:r>
              <a:rPr lang="en-US" dirty="0"/>
              <a:t>e</a:t>
            </a:r>
            <a:r>
              <a:rPr lang="en-US" dirty="0" smtClean="0"/>
              <a:t>nsure it meets our needs…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Managing site and test configurations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b="1" dirty="0" smtClean="0"/>
              <a:t>Testing and improving “centralized” (VO-based?) configurations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Determining the right level of scheduled tests for a site, e.g., Tier-2s test to other same-cloud Tier-2s (and Tier-1)?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Address 10G </a:t>
            </a:r>
            <a:r>
              <a:rPr lang="en-US" dirty="0" err="1" smtClean="0"/>
              <a:t>vs</a:t>
            </a:r>
            <a:r>
              <a:rPr lang="en-US" dirty="0" smtClean="0"/>
              <a:t> 1G tests that give misleading results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Improve path </a:t>
            </a:r>
            <a:r>
              <a:rPr lang="en-US" dirty="0" smtClean="0"/>
              <a:t>monitoring  </a:t>
            </a:r>
            <a:r>
              <a:rPr lang="en-US" dirty="0" smtClean="0"/>
              <a:t>(</a:t>
            </a:r>
            <a:r>
              <a:rPr lang="en-US" dirty="0" err="1" smtClean="0"/>
              <a:t>traceroute</a:t>
            </a:r>
            <a:r>
              <a:rPr lang="en-US" dirty="0" smtClean="0"/>
              <a:t>) access </a:t>
            </a:r>
            <a:r>
              <a:rPr lang="en-US" dirty="0" smtClean="0"/>
              <a:t>within the tool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b="1" dirty="0" smtClean="0"/>
              <a:t>Alerting:</a:t>
            </a:r>
            <a:r>
              <a:rPr lang="en-US" dirty="0" smtClean="0"/>
              <a:t>  A </a:t>
            </a:r>
            <a:r>
              <a:rPr lang="en-US" u="sng" dirty="0" smtClean="0"/>
              <a:t>high-priority</a:t>
            </a:r>
            <a:r>
              <a:rPr lang="en-US" dirty="0" smtClean="0"/>
              <a:t> need but complicated: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Alert who?  Network issues could arise in any part of end-to-end path</a:t>
            </a:r>
          </a:p>
          <a:p>
            <a:pPr lvl="1"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Alert when?  Defining criteria for alert threshold.  Primitive services are easier.  Network test results more complicated to decide</a:t>
            </a:r>
          </a:p>
          <a:p>
            <a:pPr>
              <a:lnSpc>
                <a:spcPts val="3000"/>
              </a:lnSpc>
              <a:spcBef>
                <a:spcPts val="0"/>
              </a:spcBef>
            </a:pPr>
            <a:r>
              <a:rPr lang="en-US" dirty="0" smtClean="0"/>
              <a:t>Integration with VO infrastructures and 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55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and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B050"/>
                </a:solidFill>
              </a:rPr>
              <a:t>I want to cover the broad topic of network monitoring, debugging. See my HEPiX talk for details at: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rgbClr val="00B05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00B050"/>
                </a:solidFill>
                <a:hlinkClick r:id="rId2"/>
              </a:rPr>
              <a:t>indico.cern.ch/getFile.py/access?contribId=45&amp;sessionId=2&amp;resId=0&amp;materialId=slides&amp;confId=220443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  <a:p>
            <a:pPr>
              <a:lnSpc>
                <a:spcPct val="100000"/>
              </a:lnSpc>
            </a:pPr>
            <a:r>
              <a:rPr lang="en-US" u="sng" dirty="0" smtClean="0">
                <a:solidFill>
                  <a:srgbClr val="0070C0"/>
                </a:solidFill>
              </a:rPr>
              <a:t>SUMMARY: </a:t>
            </a:r>
            <a:r>
              <a:rPr lang="en-US" dirty="0" smtClean="0">
                <a:solidFill>
                  <a:srgbClr val="0070C0"/>
                </a:solidFill>
              </a:rPr>
              <a:t>ATLAS (and all distributed, data-intensive projects) </a:t>
            </a:r>
            <a:r>
              <a:rPr lang="en-US" b="1" dirty="0" smtClean="0">
                <a:solidFill>
                  <a:srgbClr val="0070C0"/>
                </a:solidFill>
              </a:rPr>
              <a:t>critically</a:t>
            </a:r>
            <a:r>
              <a:rPr lang="en-US" dirty="0" smtClean="0">
                <a:solidFill>
                  <a:srgbClr val="0070C0"/>
                </a:solidFill>
              </a:rPr>
              <a:t> depends upon the network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C00000"/>
                </a:solidFill>
              </a:rPr>
              <a:t>Network problems can be </a:t>
            </a:r>
            <a:r>
              <a:rPr lang="en-US" u="sng" dirty="0" smtClean="0">
                <a:solidFill>
                  <a:srgbClr val="C00000"/>
                </a:solidFill>
              </a:rPr>
              <a:t>hard</a:t>
            </a:r>
            <a:r>
              <a:rPr lang="en-US" dirty="0" smtClean="0">
                <a:solidFill>
                  <a:srgbClr val="C00000"/>
                </a:solidFill>
              </a:rPr>
              <a:t> to diagnose and </a:t>
            </a:r>
            <a:r>
              <a:rPr lang="en-US" u="sng" dirty="0" smtClean="0">
                <a:solidFill>
                  <a:srgbClr val="C00000"/>
                </a:solidFill>
              </a:rPr>
              <a:t>slow</a:t>
            </a:r>
            <a:r>
              <a:rPr lang="en-US" dirty="0" smtClean="0">
                <a:solidFill>
                  <a:srgbClr val="C00000"/>
                </a:solidFill>
              </a:rPr>
              <a:t> to fix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Standardizing on specific tools and methods allows larger groups to focus resources more effectively and better self-support (as well as benefiting from others work)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7030A0"/>
                </a:solidFill>
              </a:rPr>
              <a:t>Performance issues involving the network are complicated by the number of components involved end-to-end.   We need the ability to better isolate performance bottlenecks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9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</a:t>
            </a:r>
            <a:r>
              <a:rPr lang="en-US" dirty="0" err="1" smtClean="0"/>
              <a:t>perfSONAR</a:t>
            </a:r>
            <a:r>
              <a:rPr lang="en-US" dirty="0" smtClean="0"/>
              <a:t>-PS Deployments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Based upon the issues we have encountered we setup a Wiki to gather best practices and solutions to issues we have identified: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www.usatlas.bnl.gov/twiki/bin/view/Projects/LHCperfSONAR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This page is shared with the </a:t>
            </a:r>
            <a:r>
              <a:rPr lang="en-US" dirty="0" err="1" smtClean="0"/>
              <a:t>perfSONAR</a:t>
            </a:r>
            <a:r>
              <a:rPr lang="en-US" dirty="0" smtClean="0"/>
              <a:t>-PS developers and we expect many of the “fixes” will be incorporated into future releases (</a:t>
            </a:r>
            <a:r>
              <a:rPr lang="en-US" b="1" dirty="0" smtClean="0"/>
              <a:t>most</a:t>
            </a:r>
            <a:r>
              <a:rPr lang="en-US" dirty="0" smtClean="0"/>
              <a:t> are in v3.3 already)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70C0"/>
                </a:solidFill>
              </a:rPr>
              <a:t>Improving </a:t>
            </a:r>
            <a:r>
              <a:rPr lang="en-US" dirty="0" smtClean="0">
                <a:solidFill>
                  <a:srgbClr val="0070C0"/>
                </a:solidFill>
              </a:rPr>
              <a:t>resiliency (set-it-and-forget-it) a high priority.  Instances should self-maintain and the infrastructure should be able to alert when services </a:t>
            </a:r>
            <a:r>
              <a:rPr lang="en-US" dirty="0" smtClean="0">
                <a:solidFill>
                  <a:srgbClr val="0070C0"/>
                </a:solidFill>
              </a:rPr>
              <a:t>fail (OIM/GOCDB tests)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Please </a:t>
            </a:r>
            <a:r>
              <a:rPr lang="en-US" dirty="0" smtClean="0"/>
              <a:t>feel free to add to the Wiki (either directly or by emailing me updates/changes/additions).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57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 Use of Network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839200" cy="5334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C00000"/>
                </a:solidFill>
              </a:rPr>
              <a:t>Once we have a source of network metrics being acquired we need to understand how best to incorporate those metrics into our facility operations.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Some possibilities: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Characterizing paths with “costs” to better optimize decisions in workflow and data </a:t>
            </a:r>
            <a:r>
              <a:rPr lang="en-US" dirty="0" smtClean="0"/>
              <a:t>management (underway in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ANSE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Noting when paths </a:t>
            </a:r>
            <a:r>
              <a:rPr lang="en-US" u="sng" dirty="0" smtClean="0"/>
              <a:t>change</a:t>
            </a:r>
            <a:r>
              <a:rPr lang="en-US" dirty="0" smtClean="0"/>
              <a:t> and providing appropriate notification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Optimizing data-access (FAX) or data-distribution (DDM) based upon a better understanding of the network between sites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Identifying structural bottlenecks in need of remediation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Aiding network problem diagnosis and speeding repairs</a:t>
            </a:r>
          </a:p>
          <a:p>
            <a:pPr lvl="1">
              <a:lnSpc>
                <a:spcPct val="100000"/>
              </a:lnSpc>
            </a:pPr>
            <a:r>
              <a:rPr lang="en-US" dirty="0" smtClean="0">
                <a:solidFill>
                  <a:srgbClr val="FF0000"/>
                </a:solidFill>
              </a:rPr>
              <a:t>In general, incorporating knowledge of the network into our processes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We will require testing and iteration to better understand when and where the network metrics are useful.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45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486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During 2012 we converged on getting a ‘standard’ network monitoring framework  in place globally for WLCG sites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Both WLCG and OSG are focusing on getting robust installations of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in place to provide a single source of network metrics for their use.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There have been significant improvements in the </a:t>
            </a:r>
            <a:r>
              <a:rPr lang="en-US" dirty="0" err="1" smtClean="0"/>
              <a:t>perfSONAR</a:t>
            </a:r>
            <a:r>
              <a:rPr lang="en-US" dirty="0" smtClean="0"/>
              <a:t>-PS toolkit in response to issues noted during ATLAS and CMS use.   Centralized management is now possible.  Further improvements coming in v3.3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B050"/>
                </a:solidFill>
              </a:rPr>
              <a:t>Modular dashboard critical for “visibility” into networks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 smtClean="0">
                <a:solidFill>
                  <a:srgbClr val="0070C0"/>
                </a:solidFill>
              </a:rPr>
              <a:t>Interesting times ahead as we complete deployments:  </a:t>
            </a:r>
            <a:r>
              <a:rPr lang="en-US" dirty="0"/>
              <a:t>H</a:t>
            </a:r>
            <a:r>
              <a:rPr lang="en-US" dirty="0" smtClean="0"/>
              <a:t>ow best </a:t>
            </a:r>
            <a:r>
              <a:rPr lang="en-US" dirty="0" smtClean="0"/>
              <a:t>to utilize </a:t>
            </a:r>
            <a:r>
              <a:rPr lang="en-US" dirty="0" smtClean="0"/>
              <a:t>the network metrics we gather?  How best to debug network issues with this new framework in place?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34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Questions To  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Alerting on services should be straightforward (service responds or not).  Metrics are trickier.  Can we identify effort to work on the task of alerting based upon PS metrics?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Alerting is not only about “when” but about “who” to alert…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Centralized visualization is critical for making PS instances easily usable.  Are there experts in GUIs who can work on the dashboard project to deliver a more effective interface? Are there existing interfaces we should integrate with?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How best to identify appropriate meshes to configure in WLCG?  USATLAS and USCMS exist currently. What about </a:t>
            </a:r>
            <a:r>
              <a:rPr lang="en-US" dirty="0" err="1" smtClean="0"/>
              <a:t>LHCb</a:t>
            </a:r>
            <a:r>
              <a:rPr lang="en-US" dirty="0" smtClean="0"/>
              <a:t> or ALICE?  What sub-meshes are needed in Tier-1 (or regional) clouds?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63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Questions or Comments?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err="1"/>
              <a:t>perfSONAR</a:t>
            </a:r>
            <a:r>
              <a:rPr lang="en-US" sz="2000" dirty="0"/>
              <a:t>-PS site </a:t>
            </a:r>
            <a:r>
              <a:rPr lang="en-US" sz="2000" dirty="0">
                <a:hlinkClick r:id="rId2"/>
              </a:rPr>
              <a:t>http://psps.perfsonar.net/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Install/configuration guide: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code.google.com/p/perfsonar-ps/wiki/pSPerformanceToolkit33</a:t>
            </a:r>
            <a:r>
              <a:rPr lang="en-US" sz="2000" dirty="0" smtClean="0"/>
              <a:t>  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Modular Dashboard: </a:t>
            </a:r>
            <a:r>
              <a:rPr lang="en-US" sz="2000" dirty="0">
                <a:hlinkClick r:id="rId4"/>
              </a:rPr>
              <a:t>https://perfsonar.racf.bnl.gov:8443/exda/</a:t>
            </a:r>
            <a:r>
              <a:rPr lang="en-US" sz="2000" dirty="0"/>
              <a:t>  or </a:t>
            </a:r>
            <a:r>
              <a:rPr lang="en-US" sz="2000" dirty="0">
                <a:hlinkClick r:id="rId5"/>
              </a:rPr>
              <a:t>http://perfsonar.racf.bnl.gov:8080/exda/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Tools, tips  and maintenance: </a:t>
            </a:r>
            <a:r>
              <a:rPr lang="en-US" sz="2000" dirty="0">
                <a:hlinkClick r:id="rId6"/>
              </a:rPr>
              <a:t>http://www.usatlas.bnl.gov/twiki/bin/view/Projects/LHCperfSONAR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OSG networking </a:t>
            </a:r>
            <a:r>
              <a:rPr lang="en-US" sz="2000" dirty="0" smtClean="0"/>
              <a:t>pages </a:t>
            </a:r>
            <a:r>
              <a:rPr lang="en-US" sz="1800" dirty="0" smtClean="0">
                <a:hlinkClick r:id="rId7"/>
              </a:rPr>
              <a:t>https</a:t>
            </a:r>
            <a:r>
              <a:rPr lang="en-US" sz="1800" dirty="0">
                <a:hlinkClick r:id="rId7"/>
              </a:rPr>
              <a:t>://</a:t>
            </a:r>
            <a:r>
              <a:rPr lang="en-US" sz="1800" dirty="0" smtClean="0">
                <a:hlinkClick r:id="rId7"/>
              </a:rPr>
              <a:t>www.opensciencegrid.org/bin/view/Documentation/NetworkingInOSG</a:t>
            </a:r>
            <a:r>
              <a:rPr lang="en-US" sz="18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2000" dirty="0" err="1" smtClean="0"/>
              <a:t>GitHub</a:t>
            </a:r>
            <a:r>
              <a:rPr lang="en-US" sz="2000" dirty="0" smtClean="0"/>
              <a:t> </a:t>
            </a:r>
            <a:r>
              <a:rPr lang="en-US" sz="2000" dirty="0" err="1" smtClean="0"/>
              <a:t>perfSONAR</a:t>
            </a:r>
            <a:r>
              <a:rPr lang="en-US" sz="2000" dirty="0" smtClean="0"/>
              <a:t> </a:t>
            </a:r>
            <a:r>
              <a:rPr lang="en-US" sz="2000" dirty="0"/>
              <a:t>Modular Dashboard:  </a:t>
            </a:r>
            <a:r>
              <a:rPr lang="en-US" sz="2000" dirty="0">
                <a:hlinkClick r:id="rId8"/>
              </a:rPr>
              <a:t>https://</a:t>
            </a:r>
            <a:r>
              <a:rPr lang="en-US" sz="2000" dirty="0" smtClean="0">
                <a:hlinkClick r:id="rId8"/>
              </a:rPr>
              <a:t>github.com/PerfModDash/PerfModDash</a:t>
            </a:r>
            <a:r>
              <a:rPr lang="en-US" sz="2000" dirty="0" smtClean="0"/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hlinkClick r:id="rId9"/>
              </a:rPr>
              <a:t>http://</a:t>
            </a:r>
            <a:r>
              <a:rPr lang="en-US" sz="1800" dirty="0" smtClean="0">
                <a:hlinkClick r:id="rId9"/>
              </a:rPr>
              <a:t>perfsonar.racf.bnl.gov:8080/PsDisplay-1.0-SNAPSHOT/matrices.jsp?id=1</a:t>
            </a:r>
            <a:r>
              <a:rPr lang="en-US" sz="1800" dirty="0" smtClean="0"/>
              <a:t>  </a:t>
            </a: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2000" dirty="0" smtClean="0"/>
              <a:t>WLCG </a:t>
            </a:r>
            <a:r>
              <a:rPr lang="en-US" sz="2000" dirty="0"/>
              <a:t>Installs </a:t>
            </a:r>
            <a:r>
              <a:rPr lang="en-US" sz="2000" dirty="0" smtClean="0">
                <a:hlinkClick r:id="rId10"/>
              </a:rPr>
              <a:t>http://twiki.cern.ch/twiki/bin/view/LCG/PerfsonarDeployment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11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Monitoring for </a:t>
            </a:r>
            <a:r>
              <a:rPr lang="en-US" dirty="0" smtClean="0"/>
              <a:t>ATLAS: </a:t>
            </a:r>
            <a:r>
              <a:rPr lang="en-US" dirty="0" smtClean="0"/>
              <a:t>Goals/Purpose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410200"/>
          </a:xfrm>
        </p:spPr>
        <p:txBody>
          <a:bodyPr/>
          <a:lstStyle/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Goals: 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Find and isolate “network” problems; alerting in a timely way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Characterize network use (base-lining) </a:t>
            </a:r>
          </a:p>
          <a:p>
            <a:pPr lvl="1"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B050"/>
                </a:solidFill>
              </a:rPr>
              <a:t>Provide a source of network metrics for higher level services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First step: </a:t>
            </a:r>
            <a:r>
              <a:rPr lang="en-US" dirty="0" smtClean="0"/>
              <a:t>get monitoring in place to create a baseline of the current situation between sites (see details later)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Next: </a:t>
            </a:r>
            <a:r>
              <a:rPr lang="en-US" dirty="0" smtClean="0"/>
              <a:t>continuing measurements to track the network, alerting on problems as they develop</a:t>
            </a: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dirty="0" smtClean="0">
                <a:solidFill>
                  <a:srgbClr val="0070C0"/>
                </a:solidFill>
              </a:rPr>
              <a:t>Choice of a standard “tool/framework”: 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buFont typeface="Monotype Sorts" pitchFamily="2" charset="2"/>
              <a:buChar char="T"/>
              <a:defRPr/>
            </a:pPr>
            <a:r>
              <a:rPr lang="en-US" b="1" dirty="0" err="1" smtClean="0"/>
              <a:t>perfSONAR’s</a:t>
            </a:r>
            <a:r>
              <a:rPr lang="en-US" b="1" dirty="0" smtClean="0"/>
              <a:t> main purpose is to aid in network diagnosis</a:t>
            </a:r>
            <a:r>
              <a:rPr lang="en-US" dirty="0" smtClean="0"/>
              <a:t> by quickly allowing users to isolate the location of problems.  </a:t>
            </a:r>
            <a:r>
              <a:rPr lang="en-US" b="1" dirty="0" smtClean="0"/>
              <a:t>In addition it can provide a standard measurement of various network performance related metrics over time </a:t>
            </a:r>
            <a:r>
              <a:rPr lang="en-US" dirty="0" smtClean="0"/>
              <a:t>as well as “on-demand” tests.</a:t>
            </a:r>
            <a:endParaRPr lang="en-US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WLCG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Simone Campana and I are leading a WLCG (Worldwide LHC Computing Grid) operations task-force for </a:t>
            </a:r>
            <a:r>
              <a:rPr lang="en-US" dirty="0" err="1" smtClean="0"/>
              <a:t>perfSONAR</a:t>
            </a:r>
            <a:r>
              <a:rPr lang="en-US" dirty="0" smtClean="0"/>
              <a:t>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Encouraging all sites to deploy and register two instances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All sites to use the </a:t>
            </a:r>
            <a:r>
              <a:rPr lang="en-US" dirty="0" smtClean="0">
                <a:hlinkClick r:id="rId2"/>
              </a:rPr>
              <a:t>“mesh” configuration </a:t>
            </a:r>
            <a:r>
              <a:rPr lang="en-US" dirty="0" smtClean="0"/>
              <a:t>(central </a:t>
            </a:r>
            <a:r>
              <a:rPr lang="en-US" dirty="0" err="1" smtClean="0"/>
              <a:t>configs</a:t>
            </a:r>
            <a:r>
              <a:rPr lang="en-US" dirty="0" smtClean="0"/>
              <a:t>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One set of test parameters to be used everywhere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Site </a:t>
            </a:r>
            <a:r>
              <a:rPr lang="en-US" dirty="0" smtClean="0"/>
              <a:t>instructions (draft) </a:t>
            </a:r>
            <a:r>
              <a:rPr lang="en-US" dirty="0"/>
              <a:t>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twiki.cern.ch/twiki/bin/view/LCG/PerfsonarDeployment</a:t>
            </a:r>
            <a:r>
              <a:rPr lang="en-US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current dashboard is being used as a central source for network information.  This will continue but we need to make sure we are gathering the right metrics and making them easily accessible for our applications and infrastructure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We need to encourage discussion about the types of metrics our frameworks and applications would like concerning the network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4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486400"/>
          </a:xfrm>
        </p:spPr>
        <p:txBody>
          <a:bodyPr/>
          <a:lstStyle/>
          <a:p>
            <a:r>
              <a:rPr lang="en-US" dirty="0" smtClean="0"/>
              <a:t>Waiting on final release of </a:t>
            </a:r>
            <a:r>
              <a:rPr lang="en-US" dirty="0" err="1" smtClean="0"/>
              <a:t>perfSONAR</a:t>
            </a:r>
            <a:r>
              <a:rPr lang="en-US" dirty="0" smtClean="0"/>
              <a:t>-PS v3.3 which has numerous resiliency fixes and the ability to leverage central configurations for tests and test-sets (meshes).</a:t>
            </a:r>
          </a:p>
          <a:p>
            <a:pPr lvl="1"/>
            <a:r>
              <a:rPr lang="en-US" dirty="0" smtClean="0"/>
              <a:t>Originally targeted for release beginning of March 2013</a:t>
            </a:r>
          </a:p>
          <a:p>
            <a:pPr lvl="1"/>
            <a:r>
              <a:rPr lang="en-US" dirty="0" smtClean="0"/>
              <a:t>Now looks like the end of this month (May 2013)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ATLAS sites should be either already instrumented with prior versions of </a:t>
            </a:r>
            <a:r>
              <a:rPr lang="en-US" dirty="0" err="1" smtClean="0">
                <a:solidFill>
                  <a:srgbClr val="00B050"/>
                </a:solidFill>
              </a:rPr>
              <a:t>perfSONAR</a:t>
            </a:r>
            <a:r>
              <a:rPr lang="en-US" dirty="0" smtClean="0">
                <a:solidFill>
                  <a:srgbClr val="00B050"/>
                </a:solidFill>
              </a:rPr>
              <a:t>-PS or will be asked to do so as part of OSG and WLCG efforts.</a:t>
            </a:r>
          </a:p>
          <a:p>
            <a:r>
              <a:rPr lang="en-US" dirty="0" smtClean="0"/>
              <a:t>We don’t </a:t>
            </a:r>
            <a:r>
              <a:rPr lang="en-US" u="sng" dirty="0" smtClean="0"/>
              <a:t>yet</a:t>
            </a:r>
            <a:r>
              <a:rPr lang="en-US" dirty="0" smtClean="0"/>
              <a:t> have consistent, regular network metric gathering in place but we are very close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99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</a:t>
            </a:r>
            <a:r>
              <a:rPr lang="en-US" dirty="0" err="1" smtClean="0"/>
              <a:t>perfSONAR</a:t>
            </a:r>
            <a:r>
              <a:rPr lang="en-US" dirty="0" smtClean="0"/>
              <a:t>-PS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If we want to rely upon network metrics we need to be sure we understand what we are collecting and how we are collecting it.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All sites </a:t>
            </a:r>
            <a:r>
              <a:rPr lang="en-US" u="sng" dirty="0" smtClean="0"/>
              <a:t>should</a:t>
            </a:r>
            <a:r>
              <a:rPr lang="en-US" dirty="0" smtClean="0"/>
              <a:t> co-locate </a:t>
            </a:r>
            <a:r>
              <a:rPr lang="en-US" dirty="0" err="1" smtClean="0"/>
              <a:t>perfSONAR</a:t>
            </a:r>
            <a:r>
              <a:rPr lang="en-US" dirty="0" smtClean="0"/>
              <a:t>-PS instances with their storage resources (same subnet and switches)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If some sites are not doing this we need to flag them appropriately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B050"/>
                </a:solidFill>
              </a:rPr>
              <a:t>The complete set of metrics: latency/packet-loss, bandwidth and </a:t>
            </a:r>
            <a:r>
              <a:rPr lang="en-US" dirty="0" err="1" smtClean="0">
                <a:solidFill>
                  <a:srgbClr val="00B050"/>
                </a:solidFill>
              </a:rPr>
              <a:t>traceroute</a:t>
            </a:r>
            <a:r>
              <a:rPr lang="en-US" dirty="0" smtClean="0">
                <a:solidFill>
                  <a:srgbClr val="00B050"/>
                </a:solidFill>
              </a:rPr>
              <a:t> need to be collected on “important” paths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Some test-sets (meshes) may end up with subsets depending upon impact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We know there are potential anomalous readings when testing between 10g and 1g instances. </a:t>
            </a:r>
            <a:r>
              <a:rPr lang="en-US" b="1" dirty="0" smtClean="0">
                <a:solidFill>
                  <a:srgbClr val="0070C0"/>
                </a:solidFill>
              </a:rPr>
              <a:t>Need to flag those.</a:t>
            </a:r>
          </a:p>
          <a:p>
            <a:pPr lvl="1">
              <a:lnSpc>
                <a:spcPct val="100000"/>
              </a:lnSpc>
            </a:pPr>
            <a:r>
              <a:rPr lang="en-US" dirty="0" err="1" smtClean="0">
                <a:solidFill>
                  <a:srgbClr val="0070C0"/>
                </a:solidFill>
              </a:rPr>
              <a:t>perfSONAR</a:t>
            </a:r>
            <a:r>
              <a:rPr lang="en-US" dirty="0" smtClean="0">
                <a:solidFill>
                  <a:srgbClr val="0070C0"/>
                </a:solidFill>
              </a:rPr>
              <a:t>-PS developers are aware of this issue but there is not yet a solution provided within the toolkit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49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 Monitoring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562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What does a </a:t>
            </a:r>
            <a:r>
              <a:rPr lang="en-US" dirty="0" err="1" smtClean="0"/>
              <a:t>perfSONAR</a:t>
            </a:r>
            <a:r>
              <a:rPr lang="en-US" dirty="0" smtClean="0"/>
              <a:t> deployment provide for us?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We get measurements of the </a:t>
            </a:r>
            <a:r>
              <a:rPr lang="en-US" b="1" dirty="0" smtClean="0"/>
              <a:t>network </a:t>
            </a:r>
            <a:r>
              <a:rPr lang="en-US" dirty="0" smtClean="0"/>
              <a:t>behavior along relevant paths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The system schedules non-conflicting tests between sites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</a:t>
            </a:r>
            <a:r>
              <a:rPr lang="en-US" b="1" dirty="0" smtClean="0"/>
              <a:t>latency measurements </a:t>
            </a:r>
            <a:r>
              <a:rPr lang="en-US" dirty="0" smtClean="0"/>
              <a:t>provide one-way latency via NTP-synced </a:t>
            </a:r>
            <a:r>
              <a:rPr lang="en-US" dirty="0" smtClean="0"/>
              <a:t>clocks (74 byte packets at 10Hz; 5.9 </a:t>
            </a:r>
            <a:r>
              <a:rPr lang="en-US" dirty="0" err="1" smtClean="0"/>
              <a:t>kbits</a:t>
            </a:r>
            <a:r>
              <a:rPr lang="en-US" dirty="0" smtClean="0"/>
              <a:t>/s)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More interesting is the measurement of packet-loss it provides.  With 600 packets/minute we can see marginal paths via their loss </a:t>
            </a:r>
            <a:r>
              <a:rPr lang="en-US" dirty="0" smtClean="0"/>
              <a:t>metric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Are latency measurements feasible amongst all WLCG sites?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The </a:t>
            </a:r>
            <a:r>
              <a:rPr lang="en-US" b="1" dirty="0" smtClean="0"/>
              <a:t>bandwidth measurements </a:t>
            </a:r>
            <a:r>
              <a:rPr lang="en-US" dirty="0" smtClean="0"/>
              <a:t>deliver an estimate of achievable bandwidth along paths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 smtClean="0"/>
              <a:t>Useful to set expectations and indicate problematic paths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Tracking versus time provides a way to identify when problems start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Comparison with ATLAS Dashboard can differentiate networks </a:t>
            </a:r>
            <a:r>
              <a:rPr lang="en-US" dirty="0" err="1" smtClean="0"/>
              <a:t>vs</a:t>
            </a:r>
            <a:r>
              <a:rPr lang="en-US" dirty="0" smtClean="0"/>
              <a:t> end-site problems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The </a:t>
            </a:r>
            <a:r>
              <a:rPr lang="en-US" b="1" dirty="0" err="1" smtClean="0"/>
              <a:t>traceroute</a:t>
            </a:r>
            <a:r>
              <a:rPr lang="en-US" b="1" dirty="0" smtClean="0"/>
              <a:t> measurements </a:t>
            </a:r>
            <a:r>
              <a:rPr lang="en-US" dirty="0" smtClean="0"/>
              <a:t>track routing changes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88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of Network Testing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</a:rPr>
              <a:t>One of the lessons learned from LHC use of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was that setting up and maintaining scheduled tests for the </a:t>
            </a:r>
            <a:r>
              <a:rPr lang="en-US" dirty="0" err="1" smtClean="0">
                <a:solidFill>
                  <a:srgbClr val="C00000"/>
                </a:solidFill>
              </a:rPr>
              <a:t>perfSONAR</a:t>
            </a:r>
            <a:r>
              <a:rPr lang="en-US" dirty="0" smtClean="0">
                <a:solidFill>
                  <a:srgbClr val="C00000"/>
                </a:solidFill>
              </a:rPr>
              <a:t>-PS toolkit instances was a challenge.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As sites changed, joined or left, </a:t>
            </a:r>
            <a:r>
              <a:rPr lang="en-US" u="sng" dirty="0" smtClean="0"/>
              <a:t>every other site</a:t>
            </a:r>
            <a:r>
              <a:rPr lang="en-US" dirty="0" smtClean="0"/>
              <a:t> needed to update their configuration to change, add or remove tests.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Labor intensive, slow to get all updates in place and gets worse as we increase the size of the deployments!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smtClean="0"/>
              <a:t>Aaron Brown/Internet2 provided a solution: the “mesh” configuration which allows sites to track a central configuration and update themselves when it changes.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www.usatlas.bnl.gov/twiki/bin/view/Projects/PerfSONAR_PS_Mesh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For current </a:t>
            </a:r>
            <a:r>
              <a:rPr lang="en-US" sz="2000" dirty="0" err="1" smtClean="0"/>
              <a:t>perfSONAR</a:t>
            </a:r>
            <a:r>
              <a:rPr lang="en-US" sz="2000" dirty="0" smtClean="0"/>
              <a:t>-PS deployments a set of patches and new RPMS needs to be installed to enable the mesh-</a:t>
            </a:r>
            <a:r>
              <a:rPr lang="en-US" sz="2000" dirty="0" err="1" smtClean="0"/>
              <a:t>config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V3.3 </a:t>
            </a:r>
            <a:r>
              <a:rPr lang="en-US" sz="2000" dirty="0" smtClean="0"/>
              <a:t>will </a:t>
            </a:r>
            <a:r>
              <a:rPr lang="en-US" sz="2000" dirty="0" smtClean="0"/>
              <a:t>have all functionality for the mesh built-in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3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-PS Mesh Use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Shawn McKee/ATLAS TIM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787FE-4119-4211-AE05-64DE0D0071A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8509174" cy="5029200"/>
          </a:xfrm>
        </p:spPr>
      </p:pic>
      <p:sp>
        <p:nvSpPr>
          <p:cNvPr id="14" name="TextBox 13"/>
          <p:cNvSpPr txBox="1"/>
          <p:nvPr/>
        </p:nvSpPr>
        <p:spPr>
          <a:xfrm>
            <a:off x="0" y="3358277"/>
            <a:ext cx="419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/>
              <a:t>perfSONAR</a:t>
            </a:r>
            <a:r>
              <a:rPr lang="en-US" dirty="0"/>
              <a:t>-PS instances can participate in more than one configuration (WLCG, Tier-1 cloud, VO-based, etc.)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WLCG mesh configurations are hosted in AFS/HTTP </a:t>
            </a:r>
            <a:r>
              <a:rPr lang="en-US" dirty="0" smtClean="0">
                <a:solidFill>
                  <a:srgbClr val="0070C0"/>
                </a:solidFill>
              </a:rPr>
              <a:t>at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52650" y="1057870"/>
            <a:ext cx="6229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perfSONAR</a:t>
            </a:r>
            <a:r>
              <a:rPr lang="en-US" dirty="0">
                <a:solidFill>
                  <a:srgbClr val="00B050"/>
                </a:solidFill>
              </a:rPr>
              <a:t>-PS toolkit instances can get their configuration information from a URL hosting an suitable JSON file</a:t>
            </a:r>
          </a:p>
          <a:p>
            <a:endParaRPr lang="en-US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257800" y="2885182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1400" dirty="0" smtClean="0">
                <a:solidFill>
                  <a:srgbClr val="C00000"/>
                </a:solidFill>
              </a:rPr>
              <a:t>An </a:t>
            </a:r>
            <a:r>
              <a:rPr lang="en-US" sz="1400" dirty="0" err="1">
                <a:solidFill>
                  <a:srgbClr val="C00000"/>
                </a:solidFill>
              </a:rPr>
              <a:t>agent_configuration.conf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 smtClean="0">
                <a:solidFill>
                  <a:srgbClr val="C00000"/>
                </a:solidFill>
              </a:rPr>
              <a:t>file on  the PS node </a:t>
            </a:r>
            <a:r>
              <a:rPr lang="en-US" sz="1400" dirty="0">
                <a:solidFill>
                  <a:srgbClr val="C00000"/>
                </a:solidFill>
              </a:rPr>
              <a:t>defines one or more URLs</a:t>
            </a:r>
          </a:p>
          <a:p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0" y="53340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/</a:t>
            </a:r>
            <a:r>
              <a:rPr lang="en-US" dirty="0" err="1">
                <a:solidFill>
                  <a:srgbClr val="0070C0"/>
                </a:solidFill>
              </a:rPr>
              <a:t>afs</a:t>
            </a:r>
            <a:r>
              <a:rPr lang="en-US" dirty="0">
                <a:solidFill>
                  <a:srgbClr val="0070C0"/>
                </a:solidFill>
              </a:rPr>
              <a:t>/cern.ch/project/</a:t>
            </a:r>
            <a:r>
              <a:rPr lang="en-US" dirty="0" err="1">
                <a:solidFill>
                  <a:srgbClr val="0070C0"/>
                </a:solidFill>
              </a:rPr>
              <a:t>gd</a:t>
            </a:r>
            <a:r>
              <a:rPr lang="en-US" dirty="0">
                <a:solidFill>
                  <a:srgbClr val="0070C0"/>
                </a:solidFill>
              </a:rPr>
              <a:t>/</a:t>
            </a:r>
            <a:r>
              <a:rPr lang="en-US" dirty="0" err="1">
                <a:solidFill>
                  <a:srgbClr val="0070C0"/>
                </a:solidFill>
              </a:rPr>
              <a:t>wlcg</a:t>
            </a:r>
            <a:r>
              <a:rPr lang="en-US" dirty="0">
                <a:solidFill>
                  <a:srgbClr val="0070C0"/>
                </a:solidFill>
              </a:rPr>
              <a:t>-ops/</a:t>
            </a:r>
            <a:r>
              <a:rPr lang="en-US" dirty="0" err="1">
                <a:solidFill>
                  <a:srgbClr val="0070C0"/>
                </a:solidFill>
              </a:rPr>
              <a:t>perfsonar</a:t>
            </a:r>
            <a:r>
              <a:rPr lang="en-US" dirty="0">
                <a:solidFill>
                  <a:srgbClr val="0070C0"/>
                </a:solidFill>
              </a:rPr>
              <a:t>/</a:t>
            </a:r>
            <a:r>
              <a:rPr lang="en-US" dirty="0" err="1">
                <a:solidFill>
                  <a:srgbClr val="0070C0"/>
                </a:solidFill>
              </a:rPr>
              <a:t>conf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</a:p>
          <a:p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https://grid-deployment.web.cern.ch/grid-deployment/wlcg-ops/perfsonar/conf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4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-template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8000"/>
      </a:hlink>
      <a:folHlink>
        <a:srgbClr val="B2B2B2"/>
      </a:folHlink>
    </a:clrScheme>
    <a:fontScheme name="atlas-templat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atlas-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-template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ATLAS_Computing_Tier2_3_JointTechs_Jul16</Template>
  <TotalTime>0</TotalTime>
  <Words>2505</Words>
  <Application>Microsoft Office PowerPoint</Application>
  <PresentationFormat>On-screen Show (4:3)</PresentationFormat>
  <Paragraphs>263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atlas-template2</vt:lpstr>
      <vt:lpstr>Transparency in Networks - End-to-End Performance Data Collection/Aggregation and Problem Diagnostics with perfSONAR-PS</vt:lpstr>
      <vt:lpstr>Motivations and Considerations</vt:lpstr>
      <vt:lpstr>Network Monitoring for ATLAS: Goals/Purpose</vt:lpstr>
      <vt:lpstr>Plans for WLCG Operations</vt:lpstr>
      <vt:lpstr>Current Status</vt:lpstr>
      <vt:lpstr>High Level perfSONAR-PS Issues</vt:lpstr>
      <vt:lpstr>Network  Monitoring Deliverables</vt:lpstr>
      <vt:lpstr>Configuration of Network Testing </vt:lpstr>
      <vt:lpstr>perfSONAR-PS Mesh Use Example</vt:lpstr>
      <vt:lpstr>Network Test Details</vt:lpstr>
      <vt:lpstr>Gathering Network Metrics</vt:lpstr>
      <vt:lpstr>perfSONAR-PS Policy and Configuration</vt:lpstr>
      <vt:lpstr>ATLAS Specific Meshes?</vt:lpstr>
      <vt:lpstr>Debugging Network Problems</vt:lpstr>
      <vt:lpstr>Modular  Dashboard: Centralized Info</vt:lpstr>
      <vt:lpstr>Example of Dashboard showing LHCONE</vt:lpstr>
      <vt:lpstr>perfSONAR Modular Dashboard Efforts</vt:lpstr>
      <vt:lpstr>Example of New Dashboard</vt:lpstr>
      <vt:lpstr>Network Monitoring Challenges Ahead</vt:lpstr>
      <vt:lpstr>Improving perfSONAR-PS Deployments</vt:lpstr>
      <vt:lpstr>Facility Use of Network Metrics</vt:lpstr>
      <vt:lpstr>Summary</vt:lpstr>
      <vt:lpstr>Some Questions To  Discuss</vt:lpstr>
      <vt:lpstr>Discussion/Questions</vt:lpstr>
      <vt:lpstr>Relevant URLs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2012-04-18T07:52:33Z</dcterms:created>
  <dcterms:modified xsi:type="dcterms:W3CDTF">2013-05-15T00:23:45Z</dcterms:modified>
</cp:coreProperties>
</file>