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B4FC1-ED9E-472F-83B0-51CB5690065A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4EC43-A01B-4648-8978-84A59669C5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4EC43-A01B-4648-8978-84A59669C5F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4AE7E-A388-40A5-93C6-924D127E4D1E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93AD3-15F0-4A0B-9E0E-3B0A0CD9CF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Site </a:t>
            </a:r>
            <a:r>
              <a:rPr lang="en-US" dirty="0" smtClean="0"/>
              <a:t>Configuration </a:t>
            </a:r>
            <a:r>
              <a:rPr lang="en-US" dirty="0" smtClean="0"/>
              <a:t>and Transfer Performance in the Wide Area Network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Hironori Ito</a:t>
            </a:r>
          </a:p>
          <a:p>
            <a:r>
              <a:rPr lang="en-US" dirty="0" smtClean="0"/>
              <a:t>Brookhaven National Laboratory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Latency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Latency (network and disk-IO) kills CPU efficiency in sparse-read-IO jobs for even between sites with great throughput.</a:t>
            </a:r>
          </a:p>
          <a:p>
            <a:pPr lvl="1"/>
            <a:r>
              <a:rPr lang="en-US" dirty="0" smtClean="0"/>
              <a:t>Test was done with </a:t>
            </a:r>
            <a:r>
              <a:rPr lang="en-US" dirty="0" err="1" smtClean="0"/>
              <a:t>xRootd</a:t>
            </a:r>
            <a:r>
              <a:rPr lang="en-US" dirty="0" smtClean="0"/>
              <a:t>.  If one uses http, it will be probably worse due to even more overhead. But, a test will be done.</a:t>
            </a:r>
          </a:p>
          <a:p>
            <a:r>
              <a:rPr lang="en-US" dirty="0" smtClean="0"/>
              <a:t>Cache (if made) must be as close to a client location as possible to be effective. </a:t>
            </a:r>
          </a:p>
          <a:p>
            <a:r>
              <a:rPr lang="en-US" dirty="0" smtClean="0"/>
              <a:t>Can data be less sparse for analysis jobs?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Current Transferring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FTS : Transfer agent</a:t>
            </a:r>
          </a:p>
          <a:p>
            <a:pPr lvl="1"/>
            <a:r>
              <a:rPr lang="en-US" dirty="0" smtClean="0"/>
              <a:t>Transfer group by pre-determined channel</a:t>
            </a:r>
          </a:p>
          <a:p>
            <a:pPr lvl="2"/>
            <a:r>
              <a:rPr lang="en-US" dirty="0" smtClean="0"/>
              <a:t>Good</a:t>
            </a:r>
          </a:p>
          <a:p>
            <a:pPr lvl="3"/>
            <a:r>
              <a:rPr lang="en-US" dirty="0" smtClean="0"/>
              <a:t>Each dedicated channel is independent from other channel</a:t>
            </a:r>
          </a:p>
          <a:p>
            <a:pPr lvl="2"/>
            <a:r>
              <a:rPr lang="en-US" dirty="0" smtClean="0"/>
              <a:t>Bad</a:t>
            </a:r>
          </a:p>
          <a:p>
            <a:pPr lvl="3"/>
            <a:r>
              <a:rPr lang="en-US" dirty="0" smtClean="0"/>
              <a:t>Slow transfer from one of group channel site can prevent transfer to other sites.</a:t>
            </a:r>
          </a:p>
          <a:p>
            <a:pPr lvl="4"/>
            <a:r>
              <a:rPr lang="en-US" dirty="0" smtClean="0">
                <a:solidFill>
                  <a:srgbClr val="FF0000"/>
                </a:solidFill>
              </a:rPr>
              <a:t>Particularly problematic for T1S-to-T2D transfer</a:t>
            </a:r>
          </a:p>
          <a:p>
            <a:pPr lvl="5"/>
            <a:r>
              <a:rPr lang="en-US" dirty="0" smtClean="0"/>
              <a:t>Increase in “transferring” backlog </a:t>
            </a:r>
          </a:p>
          <a:p>
            <a:pPr lvl="6"/>
            <a:r>
              <a:rPr lang="en-US" dirty="0" smtClean="0"/>
              <a:t>Sites get drained due to lack of assigned jobs</a:t>
            </a:r>
          </a:p>
          <a:p>
            <a:pPr lvl="6"/>
            <a:r>
              <a:rPr lang="en-US" dirty="0" smtClean="0"/>
              <a:t>Jobs failed due to timeout in transferring state</a:t>
            </a:r>
          </a:p>
          <a:p>
            <a:pPr lvl="1"/>
            <a:r>
              <a:rPr lang="en-US" dirty="0" smtClean="0"/>
              <a:t>Efficient</a:t>
            </a:r>
          </a:p>
          <a:p>
            <a:pPr lvl="2"/>
            <a:r>
              <a:rPr lang="en-US" dirty="0" smtClean="0"/>
              <a:t>Can easily fill the network pipe.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Good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066800"/>
          </a:xfrm>
        </p:spPr>
        <p:txBody>
          <a:bodyPr/>
          <a:lstStyle/>
          <a:p>
            <a:r>
              <a:rPr lang="en-US" dirty="0" smtClean="0"/>
              <a:t>Example: BNL  to AGLT2</a:t>
            </a:r>
            <a:endParaRPr lang="en-US" dirty="0"/>
          </a:p>
        </p:txBody>
      </p:sp>
      <p:pic>
        <p:nvPicPr>
          <p:cNvPr id="1026" name="Picture 2" descr="E:\meeting\BNL_AGLT2_2013_05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6324600" cy="3886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53200" y="2590800"/>
            <a:ext cx="259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Over 700MB/s</a:t>
            </a:r>
          </a:p>
          <a:p>
            <a:r>
              <a:rPr lang="en-US" dirty="0" smtClean="0"/>
              <a:t>Not </a:t>
            </a:r>
            <a:r>
              <a:rPr lang="en-US" dirty="0" smtClean="0"/>
              <a:t> </a:t>
            </a:r>
            <a:r>
              <a:rPr lang="en-US" dirty="0" smtClean="0"/>
              <a:t>many slow transfers</a:t>
            </a:r>
          </a:p>
          <a:p>
            <a:r>
              <a:rPr lang="en-US" dirty="0" smtClean="0"/>
              <a:t> </a:t>
            </a:r>
            <a:r>
              <a:rPr lang="en-US" dirty="0" smtClean="0"/>
              <a:t> -- Sharp peaks</a:t>
            </a:r>
          </a:p>
          <a:p>
            <a:r>
              <a:rPr lang="en-US" dirty="0" smtClean="0"/>
              <a:t>Reaching 100MB/s per individual file</a:t>
            </a:r>
          </a:p>
        </p:txBody>
      </p:sp>
      <p:pic>
        <p:nvPicPr>
          <p:cNvPr id="6" name="Picture 2" descr="E:\meeting\BNL_AGLT2_2013_05_10_dur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90800"/>
            <a:ext cx="5714999" cy="3352800"/>
          </a:xfrm>
          <a:prstGeom prst="rect">
            <a:avLst/>
          </a:prstGeom>
          <a:noFill/>
        </p:spPr>
      </p:pic>
      <p:pic>
        <p:nvPicPr>
          <p:cNvPr id="1027" name="Picture 3" descr="E:\meeting\BNL_AGLT2_2013_05_10_rate_per_f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971800"/>
            <a:ext cx="5410200" cy="352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Bad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Example: STAR-BNL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05600" y="21336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very slow transfers</a:t>
            </a:r>
            <a:r>
              <a:rPr lang="en-US" dirty="0" smtClean="0"/>
              <a:t> </a:t>
            </a:r>
            <a:r>
              <a:rPr lang="en-US" dirty="0" smtClean="0"/>
              <a:t>using all available slots for long time.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0" y="2047875"/>
            <a:ext cx="6705600" cy="4646057"/>
            <a:chOff x="0" y="2047875"/>
            <a:chExt cx="6705600" cy="4646057"/>
          </a:xfrm>
        </p:grpSpPr>
        <p:pic>
          <p:nvPicPr>
            <p:cNvPr id="3074" name="Picture 2" descr="E:\meeting\STAR_BNL_2013_05_10_rat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047875"/>
              <a:ext cx="6705600" cy="4200525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2057400" y="6324600"/>
              <a:ext cx="15008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Slow transfers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0" name="Straight Arrow Connector 9"/>
          <p:cNvCxnSpPr>
            <a:stCxn id="8" idx="0"/>
          </p:cNvCxnSpPr>
          <p:nvPr/>
        </p:nvCxnSpPr>
        <p:spPr>
          <a:xfrm flipH="1" flipV="1">
            <a:off x="2514600" y="5791200"/>
            <a:ext cx="293230" cy="53340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685800" y="5486400"/>
            <a:ext cx="3581400" cy="304800"/>
          </a:xfrm>
          <a:prstGeom prst="ellipse">
            <a:avLst/>
          </a:prstGeom>
          <a:solidFill>
            <a:srgbClr val="FF0000">
              <a:alpha val="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304800" y="3124200"/>
            <a:ext cx="6380163" cy="3494388"/>
            <a:chOff x="304800" y="3124200"/>
            <a:chExt cx="6380163" cy="3494388"/>
          </a:xfrm>
        </p:grpSpPr>
        <p:pic>
          <p:nvPicPr>
            <p:cNvPr id="3075" name="Picture 3" descr="E:\meeting\STAR_BNL_2013_05_10_rate_per_file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800" y="3124200"/>
              <a:ext cx="6380163" cy="3494388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990600" y="3581400"/>
              <a:ext cx="15008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Slow transfers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762000" y="3886200"/>
              <a:ext cx="152400" cy="2438400"/>
            </a:xfrm>
            <a:prstGeom prst="ellipse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914400" y="4038600"/>
              <a:ext cx="381000" cy="6096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Painful to identify the true cause of slow transfers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slow transfers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Adjust FTS parameters</a:t>
            </a:r>
          </a:p>
          <a:p>
            <a:pPr marL="914400" lvl="1" indent="-514350"/>
            <a:r>
              <a:rPr lang="en-US" dirty="0" err="1" smtClean="0"/>
              <a:t>Eg</a:t>
            </a:r>
            <a:r>
              <a:rPr lang="en-US" dirty="0" smtClean="0"/>
              <a:t>., FTS has rate based rejection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if the cause is on disk-IO or network-IO</a:t>
            </a:r>
          </a:p>
          <a:p>
            <a:pPr marL="914400" lvl="1" indent="-514350"/>
            <a:r>
              <a:rPr lang="en-US" dirty="0" smtClean="0"/>
              <a:t>Check memory-to-memory transfers by </a:t>
            </a:r>
            <a:r>
              <a:rPr lang="en-US" dirty="0" err="1" smtClean="0"/>
              <a:t>PerfSonar</a:t>
            </a:r>
            <a:endParaRPr lang="en-US" dirty="0" smtClean="0"/>
          </a:p>
          <a:p>
            <a:pPr marL="914400" lvl="1" indent="-514350"/>
            <a:r>
              <a:rPr lang="en-US" dirty="0" smtClean="0"/>
              <a:t>Check disk-to-disk transfer</a:t>
            </a:r>
          </a:p>
          <a:p>
            <a:pPr marL="914400" lvl="1" indent="-514350"/>
            <a:r>
              <a:rPr lang="en-US" dirty="0" smtClean="0"/>
              <a:t>Visual aid could be really helpful</a:t>
            </a: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Idea of visual aid</a:t>
            </a:r>
            <a:endParaRPr lang="en-US" dirty="0"/>
          </a:p>
        </p:txBody>
      </p:sp>
      <p:pic>
        <p:nvPicPr>
          <p:cNvPr id="4098" name="Picture 2" descr="E:\meeting\atlas_traffic_repo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6857999" cy="4648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57912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Data is not current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447800"/>
            <a:ext cx="70814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http://www.usatlas.bnl.gov/dq2/perfthroughputs/currentStatus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800" y="1828800"/>
            <a:ext cx="1981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Eastern sites: BNL, AGLT2 and NET2 have problems with SWT2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problem is asymmetric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MWT2 does not have the problem.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Disk-to-disk and M-to-M traffic test</a:t>
            </a:r>
            <a:endParaRPr lang="en-US" dirty="0"/>
          </a:p>
        </p:txBody>
      </p:sp>
      <p:pic>
        <p:nvPicPr>
          <p:cNvPr id="5123" name="Picture 3" descr="E:\meeting\atlas_traffic_report_sw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8382001" cy="4495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48600" y="3352800"/>
            <a:ext cx="125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Fixed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5867400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Asymmetric network path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Bad switches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Latency </a:t>
            </a:r>
            <a:r>
              <a:rPr lang="en-US" dirty="0" err="1" smtClean="0"/>
              <a:t>vs</a:t>
            </a:r>
            <a:r>
              <a:rPr lang="en-US" dirty="0" smtClean="0"/>
              <a:t> CPU Efficiency in analysis 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FAX, the access to data by jobs becomes more transparent.</a:t>
            </a:r>
          </a:p>
          <a:p>
            <a:r>
              <a:rPr lang="en-US" dirty="0" smtClean="0"/>
              <a:t>Jobs can use files from remote sites explicitly (via </a:t>
            </a:r>
            <a:r>
              <a:rPr lang="en-US" dirty="0" err="1" smtClean="0"/>
              <a:t>prun’s</a:t>
            </a:r>
            <a:r>
              <a:rPr lang="en-US" dirty="0" smtClean="0"/>
              <a:t> </a:t>
            </a:r>
            <a:r>
              <a:rPr lang="en-US" dirty="0" err="1" smtClean="0"/>
              <a:t>runlist</a:t>
            </a:r>
            <a:r>
              <a:rPr lang="en-US" dirty="0" smtClean="0"/>
              <a:t>) or unknowingly (via global/regional redirector).</a:t>
            </a:r>
          </a:p>
          <a:p>
            <a:r>
              <a:rPr lang="en-US" dirty="0" smtClean="0"/>
              <a:t> In the case of jobs that sparsely read input data, the latency to the data has big impact.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Latency </a:t>
            </a:r>
            <a:r>
              <a:rPr lang="en-US" dirty="0" err="1" smtClean="0"/>
              <a:t>vs</a:t>
            </a:r>
            <a:r>
              <a:rPr lang="en-US" dirty="0" smtClean="0"/>
              <a:t> CPU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A test with a job. </a:t>
            </a:r>
          </a:p>
          <a:p>
            <a:pPr lvl="1"/>
            <a:r>
              <a:rPr lang="en-US" dirty="0" smtClean="0"/>
              <a:t>Obtained from Doug as an example of codes used in top group. </a:t>
            </a:r>
          </a:p>
          <a:p>
            <a:pPr lvl="1"/>
            <a:r>
              <a:rPr lang="en-US" dirty="0" smtClean="0"/>
              <a:t>Run a job at BNL with input </a:t>
            </a:r>
            <a:r>
              <a:rPr lang="en-US" dirty="0" err="1" smtClean="0"/>
              <a:t>n</a:t>
            </a:r>
            <a:r>
              <a:rPr lang="en-US" dirty="0" err="1" smtClean="0"/>
              <a:t>tuple</a:t>
            </a:r>
            <a:r>
              <a:rPr lang="en-US" dirty="0" smtClean="0"/>
              <a:t> data located at various sites using </a:t>
            </a:r>
            <a:r>
              <a:rPr lang="en-US" dirty="0" err="1" smtClean="0"/>
              <a:t>xrootd</a:t>
            </a:r>
            <a:r>
              <a:rPr lang="en-US" dirty="0" smtClean="0"/>
              <a:t> interface</a:t>
            </a:r>
          </a:p>
          <a:p>
            <a:pPr lvl="1"/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3733800"/>
          <a:ext cx="6629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Input 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CPU Efficiency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RAM</a:t>
                      </a:r>
                      <a:r>
                        <a:rPr lang="en-US" baseline="0" dirty="0" smtClean="0"/>
                        <a:t> on 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DISK on 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RAM</a:t>
                      </a:r>
                      <a:r>
                        <a:rPr lang="en-US" baseline="0" dirty="0" smtClean="0"/>
                        <a:t> on site 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 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MWT2</a:t>
                      </a:r>
                      <a:r>
                        <a:rPr lang="en-US" baseline="0" dirty="0" smtClean="0"/>
                        <a:t> 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AGLT2 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3280</TotalTime>
  <Words>440</Words>
  <Application>Microsoft Office PowerPoint</Application>
  <PresentationFormat>On-screen Show (4:3)</PresentationFormat>
  <Paragraphs>80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Site Configuration and Transfer Performance in the Wide Area Network </vt:lpstr>
      <vt:lpstr>Current Transferring System</vt:lpstr>
      <vt:lpstr>Good Case</vt:lpstr>
      <vt:lpstr>Bad Case</vt:lpstr>
      <vt:lpstr>Painful to identify the true cause of slow transfers</vt:lpstr>
      <vt:lpstr>Idea of visual aid</vt:lpstr>
      <vt:lpstr>Disk-to-disk and M-to-M traffic test</vt:lpstr>
      <vt:lpstr>Latency vs CPU Efficiency in analysis jobs</vt:lpstr>
      <vt:lpstr>Latency vs CPU Efficiency</vt:lpstr>
      <vt:lpstr>Latency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Coniguration and Transfer Performance in the Wide Area Network</dc:title>
  <dc:creator>Hironori Ito</dc:creator>
  <cp:lastModifiedBy>Hironori Ito</cp:lastModifiedBy>
  <cp:revision>77</cp:revision>
  <dcterms:created xsi:type="dcterms:W3CDTF">2013-05-10T14:30:32Z</dcterms:created>
  <dcterms:modified xsi:type="dcterms:W3CDTF">2013-05-15T03:13:33Z</dcterms:modified>
</cp:coreProperties>
</file>