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3" r:id="rId3"/>
    <p:sldId id="264" r:id="rId4"/>
    <p:sldId id="272" r:id="rId5"/>
    <p:sldId id="270" r:id="rId6"/>
    <p:sldId id="265" r:id="rId7"/>
    <p:sldId id="266" r:id="rId8"/>
    <p:sldId id="269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000099"/>
    <a:srgbClr val="00CC00"/>
    <a:srgbClr val="FF0066"/>
    <a:srgbClr val="FF0000"/>
    <a:srgbClr val="00FF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1" d="100"/>
          <a:sy n="131" d="100"/>
        </p:scale>
        <p:origin x="-10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A7860-99B8-4F2D-A4A5-B8D97D38B6F7}" type="datetimeFigureOut">
              <a:rPr kumimoji="1" lang="ja-JP" altLang="en-US" smtClean="0"/>
              <a:t>2013/5/13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424D6-C762-49CD-9172-6C3602DF5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567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lang="en-US" altLang="ja-JP" smtClean="0"/>
              <a:t>Tomoaki Nakamura     ICEPP, Univ. of Tokyo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02923" y="6492875"/>
            <a:ext cx="2133600" cy="365125"/>
          </a:xfrm>
        </p:spPr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82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40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523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787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29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05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062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0" y="672"/>
            <a:ext cx="9144000" cy="764032"/>
          </a:xfrm>
        </p:spPr>
        <p:txBody>
          <a:bodyPr>
            <a:normAutofit/>
          </a:bodyPr>
          <a:lstStyle>
            <a:lvl1pPr>
              <a:defRPr sz="3600" u="sng">
                <a:latin typeface="+mj-lt"/>
                <a:ea typeface="+mj-ea"/>
                <a:cs typeface="Verdana" pitchFamily="34" charset="0"/>
              </a:defRPr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514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77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49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32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661BB-7E57-47A1-9D03-53CDCF621D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949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gif"/><Relationship Id="rId7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gif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496" y="801343"/>
            <a:ext cx="5706043" cy="247145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err="1" smtClean="0"/>
              <a:t>ICEPP</a:t>
            </a:r>
            <a:r>
              <a:rPr lang="en-US" altLang="ja-JP" sz="3600" dirty="0" smtClean="0"/>
              <a:t> regional analysis center</a:t>
            </a:r>
            <a:br>
              <a:rPr lang="en-US" altLang="ja-JP" sz="3600" dirty="0" smtClean="0"/>
            </a:br>
            <a:r>
              <a:rPr lang="en-US" altLang="ja-JP" sz="3600" dirty="0" smtClean="0"/>
              <a:t>(TOKYO-LCG2)</a:t>
            </a:r>
            <a:r>
              <a:rPr lang="ja-JP" altLang="ja-JP" sz="3600" dirty="0"/>
              <a:t/>
            </a:r>
            <a:br>
              <a:rPr lang="ja-JP" altLang="ja-JP" sz="3600" dirty="0"/>
            </a:b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54667" y="3861048"/>
            <a:ext cx="6440760" cy="1791253"/>
          </a:xfrm>
        </p:spPr>
        <p:txBody>
          <a:bodyPr>
            <a:normAutofit/>
          </a:bodyPr>
          <a:lstStyle/>
          <a:p>
            <a:endParaRPr lang="en-US" altLang="ja-JP" dirty="0" smtClean="0">
              <a:solidFill>
                <a:schemeClr val="tx1"/>
              </a:solidFill>
            </a:endParaRPr>
          </a:p>
          <a:p>
            <a:r>
              <a:rPr kumimoji="1" lang="en-US" altLang="ja-JP" dirty="0" err="1" smtClean="0">
                <a:solidFill>
                  <a:schemeClr val="tx1"/>
                </a:solidFill>
              </a:rPr>
              <a:t>ICEPP</a:t>
            </a:r>
            <a:r>
              <a:rPr kumimoji="1" lang="en-US" altLang="ja-JP" dirty="0" smtClean="0">
                <a:solidFill>
                  <a:schemeClr val="tx1"/>
                </a:solidFill>
              </a:rPr>
              <a:t>, </a:t>
            </a:r>
            <a:r>
              <a:rPr kumimoji="1" lang="en-US" altLang="ja-JP" dirty="0" smtClean="0">
                <a:solidFill>
                  <a:schemeClr val="tx1"/>
                </a:solidFill>
              </a:rPr>
              <a:t>The </a:t>
            </a:r>
            <a:r>
              <a:rPr lang="en-US" altLang="ja-JP" dirty="0" smtClean="0">
                <a:solidFill>
                  <a:schemeClr val="tx1"/>
                </a:solidFill>
              </a:rPr>
              <a:t>U</a:t>
            </a:r>
            <a:r>
              <a:rPr kumimoji="1" lang="en-US" altLang="ja-JP" dirty="0" smtClean="0">
                <a:solidFill>
                  <a:schemeClr val="tx1"/>
                </a:solidFill>
              </a:rPr>
              <a:t>niversity </a:t>
            </a:r>
            <a:r>
              <a:rPr kumimoji="1" lang="en-US" altLang="ja-JP" dirty="0" smtClean="0">
                <a:solidFill>
                  <a:schemeClr val="tx1"/>
                </a:solidFill>
              </a:rPr>
              <a:t>of Tokyo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36612" y="672778"/>
            <a:ext cx="5425048" cy="1285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1026" name="Picture 2" descr="C:\Users\tomoaki\Desktop\logo_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461" y="5936523"/>
            <a:ext cx="2339078" cy="564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272" y="737060"/>
            <a:ext cx="3385050" cy="253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正方形/長方形 11"/>
          <p:cNvSpPr/>
          <p:nvPr/>
        </p:nvSpPr>
        <p:spPr>
          <a:xfrm>
            <a:off x="136612" y="3285196"/>
            <a:ext cx="5425048" cy="1285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424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History of </a:t>
            </a:r>
            <a:r>
              <a:rPr lang="en-US" altLang="ja-JP" dirty="0" err="1" smtClean="0"/>
              <a:t>ICEPP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regional analysis </a:t>
            </a:r>
            <a:r>
              <a:rPr kumimoji="1" lang="en-US" altLang="ja-JP" dirty="0" smtClean="0"/>
              <a:t>center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Tomoaki Nakamura     ICEPP, Univ. of Tokyo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2</a:t>
            </a:fld>
            <a:endParaRPr kumimoji="1"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>
            <a:off x="485800" y="1124744"/>
            <a:ext cx="8172400" cy="4983653"/>
            <a:chOff x="485800" y="1124744"/>
            <a:chExt cx="8172400" cy="4983653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485800" y="1124744"/>
              <a:ext cx="8172400" cy="2391424"/>
            </a:xfrm>
            <a:prstGeom prst="rect">
              <a:avLst/>
            </a:prstGeom>
            <a:effectLst>
              <a:outerShdw blurRad="292100" dist="139700" dir="2700000" rotWithShape="0">
                <a:srgbClr val="000000">
                  <a:alpha val="65000"/>
                </a:srgb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Discussion </a:t>
              </a:r>
              <a:r>
                <a:rPr lang="en-US" altLang="ja-JP" dirty="0"/>
                <a:t>in the ATLAS-Japan group on the possibility of having a regional computing center in </a:t>
              </a:r>
              <a:r>
                <a:rPr lang="en-US" altLang="ja-JP" dirty="0" smtClean="0"/>
                <a:t>Japan.</a:t>
              </a:r>
              <a:endParaRPr lang="en-US" altLang="ja-JP" dirty="0"/>
            </a:p>
            <a:p>
              <a:pPr>
                <a:lnSpc>
                  <a:spcPct val="90000"/>
                </a:lnSpc>
              </a:pPr>
              <a:endParaRPr lang="en-US" altLang="ja-JP" b="1" u="sng" dirty="0" smtClean="0"/>
            </a:p>
            <a:p>
              <a:pPr>
                <a:lnSpc>
                  <a:spcPct val="90000"/>
                </a:lnSpc>
              </a:pPr>
              <a:r>
                <a:rPr lang="en-US" altLang="ja-JP" b="1" u="sng" dirty="0" smtClean="0"/>
                <a:t>1999</a:t>
              </a:r>
              <a:r>
                <a:rPr lang="en-US" altLang="ja-JP" dirty="0" smtClean="0"/>
                <a:t>:  </a:t>
              </a:r>
              <a:r>
                <a:rPr lang="en-US" altLang="ja-JP" dirty="0" err="1" smtClean="0"/>
                <a:t>ICEPP</a:t>
              </a:r>
              <a:r>
                <a:rPr lang="en-US" altLang="ja-JP" dirty="0" smtClean="0"/>
                <a:t>, University of Tokyo decided </a:t>
              </a:r>
              <a:r>
                <a:rPr lang="en-US" altLang="ja-JP" dirty="0"/>
                <a:t>to take the </a:t>
              </a:r>
              <a:r>
                <a:rPr lang="en-US" altLang="ja-JP" dirty="0" smtClean="0"/>
                <a:t>responsibility.</a:t>
              </a:r>
              <a:endParaRPr lang="en-US" altLang="ja-JP" dirty="0"/>
            </a:p>
            <a:p>
              <a:pPr>
                <a:lnSpc>
                  <a:spcPct val="90000"/>
                </a:lnSpc>
              </a:pPr>
              <a:r>
                <a:rPr lang="en-US" altLang="ja-JP" b="1" u="sng" dirty="0"/>
                <a:t>2001~2005</a:t>
              </a:r>
              <a:r>
                <a:rPr lang="en-US" altLang="ja-JP" dirty="0"/>
                <a:t>: R&amp;D </a:t>
              </a:r>
              <a:r>
                <a:rPr lang="en-US" altLang="ja-JP" dirty="0" smtClean="0"/>
                <a:t>work.</a:t>
              </a:r>
              <a:endParaRPr lang="en-US" altLang="ja-JP" dirty="0"/>
            </a:p>
            <a:p>
              <a:pPr>
                <a:lnSpc>
                  <a:spcPct val="90000"/>
                </a:lnSpc>
              </a:pPr>
              <a:r>
                <a:rPr lang="en-US" altLang="ja-JP" b="1" u="sng" dirty="0" smtClean="0"/>
                <a:t>2005</a:t>
              </a:r>
              <a:r>
                <a:rPr lang="en-US" altLang="ja-JP" dirty="0" smtClean="0"/>
                <a:t>: Preparation of a computer </a:t>
              </a:r>
              <a:r>
                <a:rPr lang="en-US" altLang="ja-JP" dirty="0"/>
                <a:t>room and an UPS room </a:t>
              </a:r>
              <a:r>
                <a:rPr lang="en-US" altLang="ja-JP" dirty="0" smtClean="0"/>
                <a:t>in School </a:t>
              </a:r>
              <a:r>
                <a:rPr lang="en-US" altLang="ja-JP" dirty="0"/>
                <a:t>of Science Bldg. </a:t>
              </a:r>
              <a:r>
                <a:rPr lang="en-US" altLang="ja-JP" dirty="0" smtClean="0"/>
                <a:t>1.</a:t>
              </a:r>
              <a:endParaRPr lang="en-US" altLang="ja-JP" dirty="0"/>
            </a:p>
            <a:p>
              <a:pPr>
                <a:lnSpc>
                  <a:spcPct val="90000"/>
                </a:lnSpc>
              </a:pPr>
              <a:r>
                <a:rPr lang="en-US" altLang="ja-JP" b="1" u="sng" dirty="0" smtClean="0"/>
                <a:t>2006</a:t>
              </a:r>
              <a:r>
                <a:rPr lang="en-US" altLang="ja-JP" dirty="0"/>
                <a:t>: </a:t>
              </a:r>
              <a:r>
                <a:rPr lang="en-US" altLang="ja-JP" dirty="0" smtClean="0"/>
                <a:t>Deployment</a:t>
              </a:r>
              <a:r>
                <a:rPr lang="en-US" altLang="ja-JP" dirty="0" smtClean="0"/>
                <a:t> </a:t>
              </a:r>
              <a:r>
                <a:rPr lang="en-US" altLang="ja-JP" dirty="0"/>
                <a:t>of the </a:t>
              </a:r>
              <a:r>
                <a:rPr lang="en-US" altLang="ja-JP" dirty="0" smtClean="0"/>
                <a:t>first computer </a:t>
              </a:r>
              <a:r>
                <a:rPr lang="en-US" altLang="ja-JP" dirty="0"/>
                <a:t>system (3-year lease for 2007-2009</a:t>
              </a:r>
              <a:r>
                <a:rPr lang="en-US" altLang="ja-JP" dirty="0" smtClean="0"/>
                <a:t>).</a:t>
              </a:r>
              <a:endParaRPr lang="en-US" altLang="ja-JP" dirty="0"/>
            </a:p>
            <a:p>
              <a:pPr>
                <a:lnSpc>
                  <a:spcPct val="90000"/>
                </a:lnSpc>
              </a:pPr>
              <a:r>
                <a:rPr lang="en-US" altLang="ja-JP" b="1" u="sng" dirty="0" smtClean="0"/>
                <a:t>2009</a:t>
              </a:r>
              <a:r>
                <a:rPr lang="en-US" altLang="ja-JP" dirty="0"/>
                <a:t>:</a:t>
              </a:r>
              <a:r>
                <a:rPr lang="en-US" altLang="ja-JP" b="1" dirty="0" smtClean="0"/>
                <a:t> </a:t>
              </a:r>
              <a:r>
                <a:rPr lang="en-US" altLang="ja-JP" dirty="0" smtClean="0"/>
                <a:t>Upgrade to the second system</a:t>
              </a:r>
              <a:r>
                <a:rPr lang="en-US" altLang="ja-JP" dirty="0" smtClean="0"/>
                <a:t> </a:t>
              </a:r>
              <a:r>
                <a:rPr lang="en-US" altLang="ja-JP" dirty="0"/>
                <a:t>(3 year lease for 2010-2012</a:t>
              </a:r>
              <a:r>
                <a:rPr lang="en-US" altLang="ja-JP" dirty="0" smtClean="0"/>
                <a:t>).</a:t>
              </a:r>
              <a:endParaRPr lang="en-US" altLang="ja-JP" dirty="0"/>
            </a:p>
            <a:p>
              <a:pPr>
                <a:lnSpc>
                  <a:spcPct val="90000"/>
                </a:lnSpc>
              </a:pPr>
              <a:r>
                <a:rPr lang="en-US" altLang="ja-JP" b="1" u="sng" dirty="0" smtClean="0">
                  <a:solidFill>
                    <a:srgbClr val="C00000"/>
                  </a:solidFill>
                </a:rPr>
                <a:t>Dec. 2012</a:t>
              </a:r>
              <a:r>
                <a:rPr lang="en-US" altLang="ja-JP" b="1" dirty="0" smtClean="0">
                  <a:solidFill>
                    <a:srgbClr val="C00000"/>
                  </a:solidFill>
                </a:rPr>
                <a:t>: </a:t>
              </a:r>
              <a:r>
                <a:rPr lang="en-US" altLang="ja-JP" dirty="0" smtClean="0">
                  <a:solidFill>
                    <a:srgbClr val="C00000"/>
                  </a:solidFill>
                </a:rPr>
                <a:t>Upgrade to the third system (3 year lease for 2013-2015).</a:t>
              </a:r>
              <a:endParaRPr lang="en-US" altLang="ja-JP" dirty="0" smtClean="0">
                <a:solidFill>
                  <a:srgbClr val="C00000"/>
                </a:solidFill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34543" y="4077072"/>
              <a:ext cx="7874914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b="1" u="sng" dirty="0" smtClean="0"/>
                <a:t>Member</a:t>
              </a:r>
              <a:endParaRPr lang="en-US" altLang="ja-JP" b="1" u="sng" dirty="0"/>
            </a:p>
            <a:p>
              <a:r>
                <a:rPr lang="en-US" altLang="ja-JP" dirty="0" err="1"/>
                <a:t>Tetsuro</a:t>
              </a:r>
              <a:r>
                <a:rPr lang="en-US" altLang="ja-JP" dirty="0"/>
                <a:t> </a:t>
              </a:r>
              <a:r>
                <a:rPr lang="en-US" altLang="ja-JP" dirty="0" err="1"/>
                <a:t>Mashimo</a:t>
              </a:r>
              <a:r>
                <a:rPr lang="en-US" altLang="ja-JP" dirty="0"/>
                <a:t> (physicist</a:t>
              </a:r>
              <a:r>
                <a:rPr lang="en-US" altLang="ja-JP" dirty="0" smtClean="0"/>
                <a:t>):		Local </a:t>
              </a:r>
              <a:r>
                <a:rPr lang="en-US" altLang="ja-JP" dirty="0"/>
                <a:t>resource, CASTOR, </a:t>
              </a:r>
              <a:r>
                <a:rPr lang="en-US" altLang="ja-JP" dirty="0" smtClean="0"/>
                <a:t>Procurement, </a:t>
              </a:r>
              <a:r>
                <a:rPr lang="en-US" altLang="ja-JP" dirty="0" err="1" smtClean="0"/>
                <a:t>LSF</a:t>
              </a:r>
              <a:endParaRPr lang="en-US" altLang="ja-JP" dirty="0"/>
            </a:p>
            <a:p>
              <a:r>
                <a:rPr lang="en-US" altLang="ja-JP" dirty="0" err="1"/>
                <a:t>Nagataka</a:t>
              </a:r>
              <a:r>
                <a:rPr lang="en-US" altLang="ja-JP" dirty="0"/>
                <a:t> Matsui (technical staff</a:t>
              </a:r>
              <a:r>
                <a:rPr lang="en-US" altLang="ja-JP" dirty="0" smtClean="0"/>
                <a:t>):	Local </a:t>
              </a:r>
              <a:r>
                <a:rPr lang="en-US" altLang="ja-JP" dirty="0"/>
                <a:t>resource, AFS, </a:t>
              </a:r>
              <a:r>
                <a:rPr lang="en-US" altLang="ja-JP" dirty="0" smtClean="0"/>
                <a:t>GPFS, </a:t>
              </a:r>
              <a:r>
                <a:rPr lang="en-US" altLang="ja-JP" dirty="0" err="1" smtClean="0"/>
                <a:t>LSF</a:t>
              </a:r>
              <a:endParaRPr lang="en-US" altLang="ja-JP" dirty="0"/>
            </a:p>
            <a:p>
              <a:r>
                <a:rPr lang="en-US" altLang="ja-JP" dirty="0" err="1"/>
                <a:t>Tomoaki</a:t>
              </a:r>
              <a:r>
                <a:rPr lang="en-US" altLang="ja-JP" dirty="0"/>
                <a:t> Nakamura (physicist</a:t>
              </a:r>
              <a:r>
                <a:rPr lang="en-US" altLang="ja-JP" dirty="0" smtClean="0"/>
                <a:t>):	</a:t>
              </a:r>
              <a:r>
                <a:rPr lang="en-US" altLang="ja-JP" dirty="0" smtClean="0"/>
                <a:t>Tier2</a:t>
              </a:r>
              <a:r>
                <a:rPr lang="en-US" altLang="ja-JP" dirty="0" smtClean="0"/>
                <a:t> services, </a:t>
              </a:r>
              <a:r>
                <a:rPr lang="en-US" altLang="ja-JP" dirty="0"/>
                <a:t>ATLAS analysis environment</a:t>
              </a:r>
            </a:p>
            <a:p>
              <a:r>
                <a:rPr lang="en-US" altLang="ja-JP" dirty="0" smtClean="0"/>
                <a:t>Hiroshi Sakamoto (physicist):		ADCoS leader for AP region</a:t>
              </a:r>
            </a:p>
            <a:p>
              <a:r>
                <a:rPr lang="en-US" altLang="ja-JP" dirty="0" err="1" smtClean="0"/>
                <a:t>Ikuo</a:t>
              </a:r>
              <a:r>
                <a:rPr lang="en-US" altLang="ja-JP" dirty="0" smtClean="0"/>
                <a:t> </a:t>
              </a:r>
              <a:r>
                <a:rPr lang="en-US" altLang="ja-JP" dirty="0"/>
                <a:t>Ueda (physicist):		ADC </a:t>
              </a:r>
              <a:r>
                <a:rPr lang="en-US" altLang="ja-JP" dirty="0" smtClean="0"/>
                <a:t>operation</a:t>
              </a:r>
            </a:p>
            <a:p>
              <a:r>
                <a:rPr lang="en-US" altLang="ja-JP" dirty="0" smtClean="0"/>
                <a:t>System engineers, 2FTEs by 3 persons (from company)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41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Contribution to ATLAS jobs 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3</a:t>
            </a:fld>
            <a:endParaRPr kumimoji="1" lang="ja-JP" altLang="en-US"/>
          </a:p>
        </p:txBody>
      </p:sp>
      <p:grpSp>
        <p:nvGrpSpPr>
          <p:cNvPr id="6" name="グループ化 5"/>
          <p:cNvGrpSpPr/>
          <p:nvPr/>
        </p:nvGrpSpPr>
        <p:grpSpPr>
          <a:xfrm>
            <a:off x="107504" y="908720"/>
            <a:ext cx="9036496" cy="5580446"/>
            <a:chOff x="107504" y="908720"/>
            <a:chExt cx="9036496" cy="5580446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908720"/>
              <a:ext cx="5576056" cy="558044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 rot="16200000">
              <a:off x="-1161579" y="3244335"/>
              <a:ext cx="31528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/>
                <a:t>Fraction of completed jobs</a:t>
              </a:r>
              <a:r>
                <a:rPr lang="ja-JP" altLang="en-US" b="1" dirty="0" smtClean="0"/>
                <a:t> </a:t>
              </a:r>
              <a:r>
                <a:rPr lang="en-US" altLang="ja-JP" b="1" dirty="0" smtClean="0"/>
                <a:t>[%]</a:t>
              </a:r>
              <a:endParaRPr kumimoji="1" lang="ja-JP" altLang="en-US" b="1" dirty="0"/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2555776" y="5949280"/>
              <a:ext cx="16060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/>
                <a:t>[per 6 months]</a:t>
              </a:r>
              <a:endParaRPr kumimoji="1" lang="ja-JP" altLang="en-US" b="1" dirty="0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5755568" y="1340768"/>
              <a:ext cx="3388432" cy="4247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60000"/>
              <a:r>
                <a:rPr lang="en-US" altLang="ja-JP" dirty="0" smtClean="0"/>
                <a:t>50 million ATLAS jobs have been completed per 6 months in </a:t>
              </a:r>
              <a:r>
                <a:rPr lang="en-US" altLang="ja-JP" dirty="0" err="1" smtClean="0"/>
                <a:t>WLCG</a:t>
              </a:r>
              <a:r>
                <a:rPr lang="en-US" altLang="ja-JP" dirty="0" smtClean="0"/>
                <a:t> for each production and analysis.</a:t>
              </a:r>
            </a:p>
            <a:p>
              <a:pPr defTabSz="360000"/>
              <a:endParaRPr lang="en-US" altLang="ja-JP" dirty="0"/>
            </a:p>
            <a:p>
              <a:pPr defTabSz="360000"/>
              <a:r>
                <a:rPr kumimoji="1" lang="en-US" altLang="ja-JP" dirty="0" smtClean="0"/>
                <a:t>ATLAS collaboration:	~3000</a:t>
              </a:r>
            </a:p>
            <a:p>
              <a:pPr defTabSz="360000"/>
              <a:r>
                <a:rPr kumimoji="1" lang="en-US" altLang="ja-JP" dirty="0" smtClean="0"/>
                <a:t>ATLAS-Japan:			~110</a:t>
              </a:r>
              <a:endParaRPr lang="en-US" altLang="ja-JP" dirty="0" smtClean="0"/>
            </a:p>
            <a:p>
              <a:pPr defTabSz="360000"/>
              <a:r>
                <a:rPr lang="en-US" altLang="ja-JP" dirty="0" smtClean="0"/>
                <a:t>Contribution target:	3~4%</a:t>
              </a:r>
            </a:p>
            <a:p>
              <a:pPr defTabSz="360000"/>
              <a:endParaRPr lang="en-US" altLang="ja-JP" dirty="0" smtClean="0"/>
            </a:p>
            <a:p>
              <a:pPr defTabSz="360000"/>
              <a:r>
                <a:rPr lang="en-US" altLang="ja-JP" dirty="0" smtClean="0"/>
                <a:t>The last bins indicates effect of extra contribution (2560 cores) only for the production jobs. </a:t>
              </a:r>
            </a:p>
            <a:p>
              <a:pPr defTabSz="360000"/>
              <a:r>
                <a:rPr lang="en-US" altLang="ja-JP" dirty="0" smtClean="0"/>
                <a:t>This is manly for the rush period for ICHEP2012. </a:t>
              </a:r>
            </a:p>
            <a:p>
              <a:pPr defTabSz="360000"/>
              <a:r>
                <a:rPr lang="en-US" altLang="ja-JP" dirty="0" smtClean="0"/>
                <a:t>Total 3712 cores were deployed by the end of 2012.</a:t>
              </a: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4443586" y="5209455"/>
              <a:ext cx="13525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 smtClean="0"/>
                <a:t>from Jun to Dec</a:t>
              </a:r>
              <a:endParaRPr kumimoji="1" lang="ja-JP" altLang="en-US" sz="1400" b="1" dirty="0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5076056" y="1196752"/>
              <a:ext cx="0" cy="3995599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7863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2nd system (2010 - 2012)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4</a:t>
            </a:fld>
            <a:endParaRPr kumimoji="1" lang="ja-JP" altLang="en-US"/>
          </a:p>
        </p:txBody>
      </p:sp>
      <p:grpSp>
        <p:nvGrpSpPr>
          <p:cNvPr id="12" name="グループ化 11"/>
          <p:cNvGrpSpPr/>
          <p:nvPr/>
        </p:nvGrpSpPr>
        <p:grpSpPr>
          <a:xfrm>
            <a:off x="827343" y="864000"/>
            <a:ext cx="7489313" cy="5616000"/>
            <a:chOff x="827343" y="864000"/>
            <a:chExt cx="7489313" cy="5616000"/>
          </a:xfrm>
        </p:grpSpPr>
        <p:pic>
          <p:nvPicPr>
            <p:cNvPr id="6" name="コンテンツ プレースホルダ 3" descr="P1030196.JPG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827343" y="864000"/>
              <a:ext cx="7489313" cy="5616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7" name="正方形/長方形 5"/>
            <p:cNvSpPr>
              <a:spLocks noChangeArrowheads="1"/>
            </p:cNvSpPr>
            <p:nvPr/>
          </p:nvSpPr>
          <p:spPr bwMode="auto">
            <a:xfrm>
              <a:off x="4788024" y="3059668"/>
              <a:ext cx="63831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  <a:latin typeface="Calibri" pitchFamily="34" charset="0"/>
                </a:rPr>
                <a:t>WNs</a:t>
              </a:r>
              <a:endParaRPr lang="en-US" altLang="ja-JP" b="1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6372200" y="4509120"/>
              <a:ext cx="124777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Calibri" pitchFamily="34" charset="0"/>
                </a:rPr>
                <a:t>Disk Arrays</a:t>
              </a: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1331640" y="4504595"/>
              <a:ext cx="1247775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solidFill>
                    <a:schemeClr val="bg1"/>
                  </a:solidFill>
                  <a:latin typeface="Calibri" pitchFamily="34" charset="0"/>
                </a:rPr>
                <a:t>Disk Arrays</a:t>
              </a:r>
            </a:p>
          </p:txBody>
        </p:sp>
        <p:sp>
          <p:nvSpPr>
            <p:cNvPr id="11" name="正方形/長方形 9"/>
            <p:cNvSpPr>
              <a:spLocks noChangeArrowheads="1"/>
            </p:cNvSpPr>
            <p:nvPr/>
          </p:nvSpPr>
          <p:spPr bwMode="auto">
            <a:xfrm>
              <a:off x="4597265" y="5805264"/>
              <a:ext cx="128587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2400" b="1" dirty="0">
                  <a:solidFill>
                    <a:srgbClr val="FF66CC"/>
                  </a:solidFill>
                  <a:latin typeface="Calibri" pitchFamily="34" charset="0"/>
                </a:rPr>
                <a:t>~270 m</a:t>
              </a:r>
              <a:r>
                <a:rPr lang="en-US" altLang="ja-JP" sz="2400" b="1" baseline="30000" dirty="0">
                  <a:solidFill>
                    <a:srgbClr val="FF66CC"/>
                  </a:solidFill>
                  <a:latin typeface="Calibri" pitchFamily="34" charset="0"/>
                </a:rPr>
                <a:t>2</a:t>
              </a:r>
              <a:endParaRPr lang="en-US" altLang="ja-JP" sz="2400" b="1" dirty="0">
                <a:solidFill>
                  <a:srgbClr val="FF66CC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1078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Removing almost </a:t>
            </a:r>
            <a:r>
              <a:rPr lang="en-US" altLang="ja-JP" dirty="0" smtClean="0"/>
              <a:t>all </a:t>
            </a:r>
            <a:r>
              <a:rPr lang="en-US" altLang="ja-JP" dirty="0" err="1" smtClean="0"/>
              <a:t>HWs</a:t>
            </a:r>
            <a:r>
              <a:rPr lang="en-US" altLang="ja-JP" dirty="0" smtClean="0"/>
              <a:t> </a:t>
            </a:r>
            <a:r>
              <a:rPr lang="en-US" altLang="ja-JP" dirty="0" smtClean="0"/>
              <a:t>in two days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6" name="Picture 4" descr="二期棟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00" y="864000"/>
            <a:ext cx="7488000" cy="561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50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3rd system (2013 - 2015)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6" name="Picture 3" descr="C:\Users\tomoaki\LogBook\2013\01\2013年01月16日ICEPP新計算機\P11606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864000"/>
            <a:ext cx="7487012" cy="561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625752"/>
            <a:ext cx="4279577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92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2nd system vs</a:t>
            </a:r>
            <a:r>
              <a:rPr lang="en-US" altLang="ja-JP" dirty="0"/>
              <a:t>.</a:t>
            </a:r>
            <a:r>
              <a:rPr kumimoji="1" lang="en-US" altLang="ja-JP" dirty="0" smtClean="0"/>
              <a:t> 3rd system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7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301591"/>
              </p:ext>
            </p:extLst>
          </p:nvPr>
        </p:nvGraphicFramePr>
        <p:xfrm>
          <a:off x="179512" y="764624"/>
          <a:ext cx="8748972" cy="5760720"/>
        </p:xfrm>
        <a:graphic>
          <a:graphicData uri="http://schemas.openxmlformats.org/drawingml/2006/table">
            <a:tbl>
              <a:tblPr firstRow="1" bandRow="1">
                <a:effectLst>
                  <a:outerShdw blurRad="292100" dist="139700" dir="2700000" algn="ctr" rotWithShape="0">
                    <a:srgbClr val="000000">
                      <a:alpha val="65000"/>
                    </a:srgbClr>
                  </a:outerShdw>
                </a:effectLst>
                <a:tableStyleId>{7DF18680-E054-41AD-8BC1-D1AEF772440D}</a:tableStyleId>
              </a:tblPr>
              <a:tblGrid>
                <a:gridCol w="1458162"/>
                <a:gridCol w="1458162"/>
                <a:gridCol w="2916324"/>
                <a:gridCol w="2916324"/>
              </a:tblGrid>
              <a:tr h="0">
                <a:tc gridSpan="2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/>
                        <a:t>2nd system</a:t>
                      </a:r>
                      <a:r>
                        <a:rPr kumimoji="1" lang="ja-JP" altLang="en-US" sz="1200" b="1" dirty="0" smtClean="0"/>
                        <a:t>　</a:t>
                      </a:r>
                      <a:r>
                        <a:rPr kumimoji="1" lang="en-US" altLang="ja-JP" sz="1200" b="1" dirty="0" smtClean="0"/>
                        <a:t>(2010-2012)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baseline="0" dirty="0" smtClean="0"/>
                        <a:t>3rd system</a:t>
                      </a:r>
                      <a:r>
                        <a:rPr kumimoji="1" lang="ja-JP" altLang="en-US" sz="1200" b="1" baseline="0" dirty="0" smtClean="0"/>
                        <a:t> </a:t>
                      </a:r>
                      <a:r>
                        <a:rPr kumimoji="1" lang="en-US" altLang="ja-JP" sz="1200" b="1" baseline="0" dirty="0" smtClean="0"/>
                        <a:t>(2013-2015)</a:t>
                      </a:r>
                      <a:endParaRPr kumimoji="1" lang="ja-JP" altLang="en-US" sz="1200" b="1" dirty="0"/>
                    </a:p>
                  </a:txBody>
                  <a:tcPr/>
                </a:tc>
              </a:tr>
              <a:tr h="229736">
                <a:tc rowSpan="3">
                  <a:txBody>
                    <a:bodyPr/>
                    <a:lstStyle/>
                    <a:p>
                      <a:r>
                        <a:rPr kumimoji="1" lang="en-US" altLang="ja-JP" sz="1200" b="1" dirty="0" smtClean="0"/>
                        <a:t>Computing</a:t>
                      </a:r>
                      <a:r>
                        <a:rPr kumimoji="1" lang="en-US" altLang="ja-JP" sz="1200" b="1" baseline="0" dirty="0" smtClean="0"/>
                        <a:t> node</a:t>
                      </a:r>
                      <a:endParaRPr kumimoji="1" lang="en-US" altLang="ja-JP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Total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Node:</a:t>
                      </a:r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720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nodes, 5720 cores</a:t>
                      </a:r>
                    </a:p>
                    <a:p>
                      <a:r>
                        <a:rPr kumimoji="1" lang="en-US" altLang="ja-JP" sz="1200" baseline="0" dirty="0" smtClean="0"/>
                        <a:t>(including service nodes)</a:t>
                      </a:r>
                    </a:p>
                    <a:p>
                      <a:r>
                        <a:rPr lang="en-US" altLang="ja-JP" sz="1200" dirty="0" smtClean="0"/>
                        <a:t>CPU: Intel Xeon X5560</a:t>
                      </a:r>
                    </a:p>
                    <a:p>
                      <a:r>
                        <a:rPr lang="en-US" altLang="ja-JP" sz="1200" dirty="0" smtClean="0"/>
                        <a:t>(Nehalem 2.8GHz, 4 cores/CPU)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solidFill>
                            <a:schemeClr val="tx1"/>
                          </a:solidFill>
                        </a:rPr>
                        <a:t>Node:</a:t>
                      </a: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 624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nodes, 9984 cores</a:t>
                      </a:r>
                      <a:r>
                        <a:rPr kumimoji="1" lang="ja-JP" altLang="en-US" sz="12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kumimoji="1" lang="en-US" altLang="ja-JP" sz="12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(including service nodes)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CPU: Intel Xeon E5-2680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(Sandy Bridge 2.7GHz, 8cores/CPU)</a:t>
                      </a:r>
                      <a:endParaRPr kumimoji="1" lang="ja-JP" altLang="en-US" sz="1200" dirty="0" smtClean="0"/>
                    </a:p>
                  </a:txBody>
                  <a:tcPr/>
                </a:tc>
              </a:tr>
              <a:tr h="37888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Non-grid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Node: 96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baseline="0" dirty="0" smtClean="0"/>
                        <a:t>(496) nodes, </a:t>
                      </a:r>
                      <a:r>
                        <a:rPr kumimoji="1" lang="en-US" altLang="ja-JP" sz="1200" dirty="0" smtClean="0"/>
                        <a:t>768 (3968) </a:t>
                      </a:r>
                      <a:r>
                        <a:rPr kumimoji="1" lang="en-US" altLang="ja-JP" sz="1200" baseline="0" dirty="0" smtClean="0"/>
                        <a:t>cores</a:t>
                      </a:r>
                    </a:p>
                    <a:p>
                      <a:r>
                        <a:rPr kumimoji="1" lang="en-US" altLang="ja-JP" sz="1200" baseline="0" dirty="0" smtClean="0"/>
                        <a:t>Memory: 16GB/node</a:t>
                      </a:r>
                    </a:p>
                    <a:p>
                      <a:r>
                        <a:rPr kumimoji="1" lang="en-US" altLang="ja-JP" sz="1200" baseline="0" dirty="0" smtClean="0"/>
                        <a:t>NIC: 1Gbps/node</a:t>
                      </a:r>
                    </a:p>
                    <a:p>
                      <a:r>
                        <a:rPr kumimoji="1" lang="en-US" altLang="ja-JP" sz="1200" baseline="0" dirty="0" smtClean="0"/>
                        <a:t>Network BW: 20Gbps/16 nodes</a:t>
                      </a:r>
                    </a:p>
                    <a:p>
                      <a:r>
                        <a:rPr kumimoji="1" lang="en-US" altLang="ja-JP" sz="1200" baseline="0" dirty="0" smtClean="0"/>
                        <a:t>Disk: 300GB SAS x 2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Node: 416</a:t>
                      </a:r>
                      <a:r>
                        <a:rPr kumimoji="1" lang="en-US" altLang="ja-JP" sz="1200" dirty="0" smtClean="0">
                          <a:solidFill>
                            <a:srgbClr val="0000FF"/>
                          </a:solidFill>
                        </a:rPr>
                        <a:t>-</a:t>
                      </a:r>
                      <a:r>
                        <a:rPr kumimoji="1" lang="el-GR" altLang="ja-JP" sz="1200" dirty="0" smtClean="0">
                          <a:solidFill>
                            <a:srgbClr val="0000FF"/>
                          </a:solidFill>
                        </a:rPr>
                        <a:t>α</a:t>
                      </a:r>
                      <a:r>
                        <a:rPr kumimoji="1" lang="en-US" altLang="ja-JP" sz="12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1" lang="en-US" altLang="ja-JP" sz="1200" dirty="0" smtClean="0"/>
                        <a:t>nodes, 6656</a:t>
                      </a:r>
                      <a:r>
                        <a:rPr kumimoji="1" lang="en-US" altLang="ja-JP" sz="1200" dirty="0" smtClean="0">
                          <a:solidFill>
                            <a:srgbClr val="0000FF"/>
                          </a:solidFill>
                        </a:rPr>
                        <a:t>-</a:t>
                      </a:r>
                      <a:r>
                        <a:rPr kumimoji="1" lang="el-GR" altLang="ja-JP" sz="1200" dirty="0" smtClean="0">
                          <a:solidFill>
                            <a:srgbClr val="0000FF"/>
                          </a:solidFill>
                        </a:rPr>
                        <a:t>α</a:t>
                      </a: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1200" dirty="0" smtClean="0"/>
                        <a:t>cores</a:t>
                      </a:r>
                    </a:p>
                    <a:p>
                      <a:r>
                        <a:rPr kumimoji="1" lang="en-US" altLang="ja-JP" sz="1200" dirty="0" smtClean="0"/>
                        <a:t>Memory: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16GB/node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baseline="0" dirty="0" smtClean="0"/>
                        <a:t>(to be upgraded)</a:t>
                      </a:r>
                    </a:p>
                    <a:p>
                      <a:r>
                        <a:rPr kumimoji="1" lang="en-US" altLang="ja-JP" sz="1200" baseline="0" dirty="0" smtClean="0"/>
                        <a:t>NIC: 10Gbps/node</a:t>
                      </a:r>
                    </a:p>
                    <a:p>
                      <a:r>
                        <a:rPr kumimoji="1" lang="en-US" altLang="ja-JP" sz="1200" baseline="0" dirty="0" smtClean="0"/>
                        <a:t>Network BW: 40Gbps/16 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Disk: 600GB SAS x 2</a:t>
                      </a:r>
                      <a:endParaRPr kumimoji="1" lang="ja-JP" altLang="en-US" sz="1200" dirty="0" smtClean="0"/>
                    </a:p>
                  </a:txBody>
                  <a:tcPr/>
                </a:tc>
              </a:tr>
              <a:tr h="53009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Tier2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Node: 464 (144) nodes, 3712</a:t>
                      </a:r>
                      <a:r>
                        <a:rPr kumimoji="1" lang="en-US" altLang="ja-JP" sz="1200" baseline="0" dirty="0" smtClean="0"/>
                        <a:t> (</a:t>
                      </a:r>
                      <a:r>
                        <a:rPr kumimoji="1" lang="en-US" altLang="ja-JP" sz="1200" dirty="0" smtClean="0"/>
                        <a:t>1152) cores</a:t>
                      </a:r>
                    </a:p>
                    <a:p>
                      <a:r>
                        <a:rPr kumimoji="1" lang="en-US" altLang="ja-JP" sz="1200" dirty="0" smtClean="0"/>
                        <a:t>Memory: 24GB/node </a:t>
                      </a:r>
                    </a:p>
                    <a:p>
                      <a:r>
                        <a:rPr kumimoji="1" lang="en-US" altLang="ja-JP" sz="1200" dirty="0" smtClean="0"/>
                        <a:t>NIC:</a:t>
                      </a:r>
                      <a:r>
                        <a:rPr kumimoji="1" lang="en-US" altLang="ja-JP" sz="1200" baseline="0" dirty="0" smtClean="0"/>
                        <a:t> 10Gbps/node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Network BW: 30Gbps/16 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Disk: 300GB SAS x 2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Node: 160</a:t>
                      </a:r>
                      <a:r>
                        <a:rPr kumimoji="1" lang="en-US" altLang="ja-JP" sz="1200" dirty="0" smtClean="0">
                          <a:solidFill>
                            <a:srgbClr val="0000FF"/>
                          </a:solidFill>
                        </a:rPr>
                        <a:t>+</a:t>
                      </a:r>
                      <a:r>
                        <a:rPr kumimoji="1" lang="el-GR" altLang="ja-JP" sz="1200" dirty="0" smtClean="0">
                          <a:solidFill>
                            <a:srgbClr val="0000FF"/>
                          </a:solidFill>
                        </a:rPr>
                        <a:t>α</a:t>
                      </a:r>
                      <a:r>
                        <a:rPr kumimoji="1" lang="en-US" altLang="ja-JP" sz="120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kumimoji="1" lang="en-US" altLang="ja-JP" sz="1200" dirty="0" smtClean="0"/>
                        <a:t>nodes,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2560</a:t>
                      </a:r>
                      <a:r>
                        <a:rPr kumimoji="1" lang="en-US" altLang="ja-JP" sz="1200" dirty="0" smtClean="0">
                          <a:solidFill>
                            <a:srgbClr val="0000FF"/>
                          </a:solidFill>
                        </a:rPr>
                        <a:t>+</a:t>
                      </a:r>
                      <a:r>
                        <a:rPr kumimoji="1" lang="el-GR" altLang="ja-JP" sz="1200" dirty="0" smtClean="0">
                          <a:solidFill>
                            <a:srgbClr val="0000FF"/>
                          </a:solidFill>
                        </a:rPr>
                        <a:t>α</a:t>
                      </a:r>
                      <a:r>
                        <a:rPr kumimoji="1" lang="en-US" altLang="ja-JP" sz="1200" baseline="0" dirty="0" smtClean="0"/>
                        <a:t> cores</a:t>
                      </a:r>
                    </a:p>
                    <a:p>
                      <a:r>
                        <a:rPr kumimoji="1" lang="en-US" altLang="ja-JP" sz="1200" baseline="0" dirty="0" smtClean="0"/>
                        <a:t>Memory: 32GB/node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baseline="0" dirty="0" smtClean="0"/>
                        <a:t>(to be upgraded)</a:t>
                      </a:r>
                    </a:p>
                    <a:p>
                      <a:r>
                        <a:rPr kumimoji="1" lang="en-US" altLang="ja-JP" sz="1200" baseline="0" dirty="0" smtClean="0"/>
                        <a:t>NIC: 10Gbps/node</a:t>
                      </a:r>
                    </a:p>
                    <a:p>
                      <a:r>
                        <a:rPr kumimoji="1" lang="en-US" altLang="ja-JP" sz="1200" baseline="0" dirty="0" smtClean="0"/>
                        <a:t>Network BW: 80Gbps/16 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Disk: 600GB SAS x 2</a:t>
                      </a:r>
                      <a:endParaRPr kumimoji="1" lang="ja-JP" altLang="en-US" sz="1200" dirty="0" smtClean="0"/>
                    </a:p>
                  </a:txBody>
                  <a:tcPr/>
                </a:tc>
              </a:tr>
              <a:tr h="131400">
                <a:tc rowSpan="3">
                  <a:txBody>
                    <a:bodyPr/>
                    <a:lstStyle/>
                    <a:p>
                      <a:r>
                        <a:rPr kumimoji="1" lang="en-US" altLang="ja-JP" sz="1200" b="1" dirty="0" smtClean="0"/>
                        <a:t>Disk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Total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Capacity: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5280TB</a:t>
                      </a:r>
                      <a:r>
                        <a:rPr kumimoji="1" lang="en-US" altLang="ja-JP" sz="1200" baseline="0" dirty="0" smtClean="0"/>
                        <a:t> (RAID6)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Disk Array: 120 units (HDD: 2TB</a:t>
                      </a:r>
                      <a:r>
                        <a:rPr kumimoji="1" lang="en-US" altLang="ja-JP" sz="1200" baseline="0" dirty="0" smtClean="0"/>
                        <a:t> x 24</a:t>
                      </a:r>
                      <a:r>
                        <a:rPr kumimoji="1" lang="en-US" altLang="ja-JP" sz="120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File Server: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64 nodes (blade)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FC:</a:t>
                      </a:r>
                      <a:r>
                        <a:rPr kumimoji="1" lang="en-US" altLang="ja-JP" sz="1200" baseline="0" dirty="0" smtClean="0"/>
                        <a:t> 4Gbps/Disk, 8Gbps/</a:t>
                      </a:r>
                      <a:r>
                        <a:rPr kumimoji="1" lang="en-US" altLang="ja-JP" sz="1200" baseline="0" dirty="0" err="1" smtClean="0"/>
                        <a:t>FS</a:t>
                      </a:r>
                      <a:endParaRPr kumimoji="1" lang="en-US" altLang="ja-JP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Capacity:</a:t>
                      </a:r>
                      <a:r>
                        <a:rPr kumimoji="1" lang="en-US" altLang="ja-JP" sz="1200" baseline="0" dirty="0" smtClean="0"/>
                        <a:t> 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6732TB</a:t>
                      </a:r>
                      <a:r>
                        <a:rPr kumimoji="1" lang="en-US" altLang="ja-JP" sz="1200" baseline="0" dirty="0" smtClean="0"/>
                        <a:t> (RAID6) + additional disk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Disk Array: 102 (3TB</a:t>
                      </a:r>
                      <a:r>
                        <a:rPr kumimoji="1" lang="en-US" altLang="ja-JP" sz="1200" baseline="0" dirty="0" smtClean="0"/>
                        <a:t> x 24</a:t>
                      </a:r>
                      <a:r>
                        <a:rPr kumimoji="1" lang="en-US" altLang="ja-JP" sz="1200" dirty="0" smtClean="0"/>
                        <a:t>)</a:t>
                      </a:r>
                    </a:p>
                    <a:p>
                      <a:r>
                        <a:rPr kumimoji="1" lang="en-US" altLang="ja-JP" sz="1200" dirty="0" smtClean="0"/>
                        <a:t>File Server: 102 nodes (1U)</a:t>
                      </a:r>
                    </a:p>
                    <a:p>
                      <a:r>
                        <a:rPr kumimoji="1" lang="en-US" altLang="ja-JP" sz="1200" dirty="0" smtClean="0"/>
                        <a:t>FC: 8Gbps/Disk, 8Gbps/</a:t>
                      </a:r>
                      <a:r>
                        <a:rPr kumimoji="1" lang="en-US" altLang="ja-JP" sz="1200" dirty="0" err="1" smtClean="0"/>
                        <a:t>FS</a:t>
                      </a:r>
                      <a:endParaRPr kumimoji="1" lang="ja-JP" altLang="en-US" sz="1200" dirty="0" smtClean="0"/>
                    </a:p>
                  </a:txBody>
                  <a:tcPr/>
                </a:tc>
              </a:tr>
              <a:tr h="27432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Non-grid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Mainly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err="1" smtClean="0"/>
                        <a:t>NFS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Mainly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GPFS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Tier2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DPM</a:t>
                      </a:r>
                      <a:r>
                        <a:rPr kumimoji="1" lang="en-US" altLang="ja-JP" sz="1200" dirty="0" smtClean="0"/>
                        <a:t>: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1.36PB</a:t>
                      </a:r>
                      <a:r>
                        <a:rPr kumimoji="1" lang="en-US" altLang="ja-JP" sz="1200" dirty="0" smtClean="0"/>
                        <a:t> (pledge</a:t>
                      </a:r>
                      <a:r>
                        <a:rPr kumimoji="1" lang="en-US" altLang="ja-JP" sz="1200" baseline="0" dirty="0" smtClean="0"/>
                        <a:t> 2012</a:t>
                      </a:r>
                      <a:r>
                        <a:rPr kumimoji="1" lang="en-US" altLang="ja-JP" sz="1200" dirty="0" smtClean="0"/>
                        <a:t>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DPM</a:t>
                      </a:r>
                      <a:r>
                        <a:rPr kumimoji="1" lang="en-US" altLang="ja-JP" sz="1200" dirty="0" smtClean="0"/>
                        <a:t>: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2.64</a:t>
                      </a:r>
                      <a:r>
                        <a:rPr kumimoji="1" lang="en-US" altLang="ja-JP" sz="1200" dirty="0" smtClean="0">
                          <a:solidFill>
                            <a:srgbClr val="0000FF"/>
                          </a:solidFill>
                        </a:rPr>
                        <a:t>+</a:t>
                      </a:r>
                      <a:r>
                        <a:rPr kumimoji="1" lang="el-GR" altLang="ja-JP" sz="1200" dirty="0" smtClean="0">
                          <a:solidFill>
                            <a:srgbClr val="0000FF"/>
                          </a:solidFill>
                        </a:rPr>
                        <a:t>α</a:t>
                      </a:r>
                      <a:r>
                        <a:rPr kumimoji="1" lang="en-US" altLang="ja-JP" sz="1200" dirty="0" smtClean="0"/>
                        <a:t> </a:t>
                      </a:r>
                      <a:r>
                        <a:rPr kumimoji="1" lang="en-US" altLang="ja-JP" sz="1200" dirty="0" err="1" smtClean="0"/>
                        <a:t>PB</a:t>
                      </a:r>
                      <a:r>
                        <a:rPr kumimoji="1" lang="en-US" altLang="ja-JP" sz="1200" baseline="0" dirty="0" smtClean="0"/>
                        <a:t> (pledge 2013/2014)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127952">
                <a:tc rowSpan="2">
                  <a:txBody>
                    <a:bodyPr/>
                    <a:lstStyle/>
                    <a:p>
                      <a:r>
                        <a:rPr kumimoji="1" lang="en-US" altLang="ja-JP" sz="1200" b="1" dirty="0" smtClean="0"/>
                        <a:t>Network</a:t>
                      </a:r>
                      <a:r>
                        <a:rPr kumimoji="1" lang="en-US" altLang="ja-JP" sz="1200" b="1" baseline="0" dirty="0" smtClean="0"/>
                        <a:t> bandwidth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LAN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10GE ports in switch: 192</a:t>
                      </a:r>
                    </a:p>
                    <a:p>
                      <a:r>
                        <a:rPr kumimoji="1" lang="en-US" altLang="ja-JP" sz="1200" dirty="0" smtClean="0"/>
                        <a:t>Switch</a:t>
                      </a:r>
                      <a:r>
                        <a:rPr kumimoji="1" lang="en-US" altLang="ja-JP" sz="1200" baseline="0" dirty="0" smtClean="0"/>
                        <a:t> i</a:t>
                      </a:r>
                      <a:r>
                        <a:rPr kumimoji="1" lang="en-US" altLang="ja-JP" sz="1200" dirty="0" smtClean="0"/>
                        <a:t>nter</a:t>
                      </a:r>
                      <a:r>
                        <a:rPr kumimoji="1" lang="en-US" altLang="ja-JP" sz="1200" baseline="0" dirty="0" smtClean="0"/>
                        <a:t> link</a:t>
                      </a:r>
                      <a:r>
                        <a:rPr kumimoji="1" lang="en-US" altLang="ja-JP" sz="1200" dirty="0" smtClean="0"/>
                        <a:t>:</a:t>
                      </a:r>
                      <a:r>
                        <a:rPr kumimoji="1" lang="en-US" altLang="ja-JP" sz="1200" baseline="0" dirty="0" smtClean="0"/>
                        <a:t> 80Gbps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10GE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baseline="0" dirty="0" smtClean="0"/>
                        <a:t>ports in switch</a:t>
                      </a:r>
                      <a:r>
                        <a:rPr kumimoji="1" lang="en-US" altLang="ja-JP" sz="1200" dirty="0" smtClean="0"/>
                        <a:t>:</a:t>
                      </a:r>
                      <a:r>
                        <a:rPr kumimoji="1" lang="en-US" altLang="ja-JP" sz="1200" baseline="0" dirty="0" smtClean="0"/>
                        <a:t> 352</a:t>
                      </a:r>
                      <a:endParaRPr kumimoji="1" lang="en-US" altLang="ja-JP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Switch inter</a:t>
                      </a:r>
                      <a:r>
                        <a:rPr kumimoji="1" lang="en-US" altLang="ja-JP" sz="1200" baseline="0" dirty="0" smtClean="0"/>
                        <a:t> link </a:t>
                      </a:r>
                      <a:r>
                        <a:rPr kumimoji="1" lang="en-US" altLang="ja-JP" sz="1200" dirty="0" smtClean="0"/>
                        <a:t>:</a:t>
                      </a:r>
                      <a:r>
                        <a:rPr kumimoji="1" lang="en-US" altLang="ja-JP" sz="1200" baseline="0" dirty="0" smtClean="0"/>
                        <a:t> 160Gbps</a:t>
                      </a:r>
                      <a:endParaRPr kumimoji="1" lang="ja-JP" altLang="en-US" sz="1200" dirty="0" smtClean="0"/>
                    </a:p>
                  </a:txBody>
                  <a:tcPr/>
                </a:tc>
              </a:tr>
              <a:tr h="32004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WAN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ICEPP-UTnet</a:t>
                      </a:r>
                      <a:r>
                        <a:rPr kumimoji="1" lang="en-US" altLang="ja-JP" sz="1200" dirty="0" smtClean="0"/>
                        <a:t>: </a:t>
                      </a:r>
                      <a:r>
                        <a:rPr kumimoji="1" lang="en-US" altLang="ja-JP" sz="1200" baseline="0" dirty="0" smtClean="0"/>
                        <a:t>10Gbps (+10Gbps)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err="1" smtClean="0"/>
                        <a:t>SINIET</a:t>
                      </a:r>
                      <a:r>
                        <a:rPr kumimoji="1" lang="en-US" altLang="ja-JP" sz="1200" dirty="0" smtClean="0"/>
                        <a:t>-USA:</a:t>
                      </a:r>
                      <a:r>
                        <a:rPr kumimoji="1" lang="en-US" altLang="ja-JP" sz="1200" baseline="0" dirty="0" smtClean="0"/>
                        <a:t> 10Gbps x 2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err="1" smtClean="0"/>
                        <a:t>ICEPP</a:t>
                      </a:r>
                      <a:r>
                        <a:rPr kumimoji="1" lang="en-US" altLang="ja-JP" sz="1200" dirty="0" smtClean="0"/>
                        <a:t>-EU:</a:t>
                      </a:r>
                      <a:r>
                        <a:rPr kumimoji="1" lang="en-US" altLang="ja-JP" sz="1200" baseline="0" dirty="0" smtClean="0"/>
                        <a:t> 10Gbps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ICEPP-UTNET</a:t>
                      </a:r>
                      <a:r>
                        <a:rPr kumimoji="1" lang="en-US" altLang="ja-JP" sz="1200" dirty="0" smtClean="0"/>
                        <a:t>:</a:t>
                      </a:r>
                      <a:r>
                        <a:rPr kumimoji="1" lang="en-US" altLang="ja-JP" sz="1200" baseline="0" dirty="0" smtClean="0"/>
                        <a:t> 10Gbps (+10Gbps)</a:t>
                      </a:r>
                    </a:p>
                    <a:p>
                      <a:r>
                        <a:rPr kumimoji="1" lang="en-US" altLang="ja-JP" sz="1200" baseline="0" dirty="0" err="1" smtClean="0"/>
                        <a:t>SINET</a:t>
                      </a:r>
                      <a:r>
                        <a:rPr kumimoji="1" lang="en-US" altLang="ja-JP" sz="1200" baseline="0" dirty="0" smtClean="0"/>
                        <a:t>-USA: 10Gbps x 3</a:t>
                      </a:r>
                    </a:p>
                    <a:p>
                      <a:r>
                        <a:rPr kumimoji="1" lang="en-US" altLang="ja-JP" sz="1200" baseline="0" dirty="0" err="1" smtClean="0"/>
                        <a:t>ICEPP</a:t>
                      </a:r>
                      <a:r>
                        <a:rPr kumimoji="1" lang="en-US" altLang="ja-JP" sz="1200" baseline="0" dirty="0" smtClean="0"/>
                        <a:t>-EU: 10Gbps (+10Gbps)</a:t>
                      </a:r>
                    </a:p>
                    <a:p>
                      <a:r>
                        <a:rPr kumimoji="1" lang="en-US" altLang="ja-JP" sz="1200" baseline="0" dirty="0" smtClean="0"/>
                        <a:t>LHCONE</a:t>
                      </a:r>
                      <a:endParaRPr kumimoji="1" lang="ja-JP" alt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004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WAN for TOKYO 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2013/5/15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Tomoaki Nakamura     ICEPP, Univ. of Tokyo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661BB-7E57-47A1-9D03-53CDCF621D8D}" type="slidenum">
              <a:rPr kumimoji="1" lang="ja-JP" altLang="en-US" smtClean="0"/>
              <a:t>8</a:t>
            </a:fld>
            <a:endParaRPr kumimoji="1" lang="ja-JP" altLang="en-US"/>
          </a:p>
        </p:txBody>
      </p:sp>
      <p:grpSp>
        <p:nvGrpSpPr>
          <p:cNvPr id="55" name="グループ化 54"/>
          <p:cNvGrpSpPr/>
          <p:nvPr/>
        </p:nvGrpSpPr>
        <p:grpSpPr>
          <a:xfrm>
            <a:off x="30356" y="476672"/>
            <a:ext cx="9078148" cy="5711212"/>
            <a:chOff x="30356" y="764704"/>
            <a:chExt cx="9078148" cy="5711212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30356" y="764704"/>
              <a:ext cx="9078148" cy="5711212"/>
              <a:chOff x="30356" y="404664"/>
              <a:chExt cx="9078148" cy="5711212"/>
            </a:xfrm>
          </p:grpSpPr>
          <p:pic>
            <p:nvPicPr>
              <p:cNvPr id="7" name="Picture 4" descr="C:\Users\tomoaki\Desktop\c_00_Europe_800p.gif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42540" y="2949311"/>
                <a:ext cx="2765964" cy="2765964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3" descr="C:\Users\tomoaki\Desktop\e_01_america.gif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32328" y="1673880"/>
                <a:ext cx="3581454" cy="229660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2" descr="C:\Users\tomoaki\Desktop\a_10_japan.g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15" y="770904"/>
                <a:ext cx="1509069" cy="1509069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テキスト ボックス 9"/>
              <p:cNvSpPr txBox="1"/>
              <p:nvPr/>
            </p:nvSpPr>
            <p:spPr>
              <a:xfrm>
                <a:off x="491813" y="1356204"/>
                <a:ext cx="81990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TOKYO</a:t>
                </a:r>
                <a:endParaRPr kumimoji="1" lang="ja-JP" altLang="en-US" dirty="0"/>
              </a:p>
            </p:txBody>
          </p:sp>
          <p:sp>
            <p:nvSpPr>
              <p:cNvPr id="11" name="テキスト ボックス 10"/>
              <p:cNvSpPr txBox="1"/>
              <p:nvPr/>
            </p:nvSpPr>
            <p:spPr>
              <a:xfrm>
                <a:off x="223307" y="404664"/>
                <a:ext cx="692818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ASGC</a:t>
                </a:r>
                <a:endParaRPr kumimoji="1" lang="ja-JP" altLang="en-US" dirty="0"/>
              </a:p>
            </p:txBody>
          </p:sp>
          <p:sp>
            <p:nvSpPr>
              <p:cNvPr id="12" name="テキスト ボックス 11"/>
              <p:cNvSpPr txBox="1"/>
              <p:nvPr/>
            </p:nvSpPr>
            <p:spPr>
              <a:xfrm>
                <a:off x="4639280" y="2949311"/>
                <a:ext cx="556563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BNL</a:t>
                </a:r>
                <a:endParaRPr kumimoji="1" lang="ja-JP" altLang="en-US" dirty="0"/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3181159" y="1288841"/>
                <a:ext cx="930063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TRIUMF</a:t>
                </a:r>
                <a:endParaRPr kumimoji="1" lang="ja-JP" altLang="en-US" dirty="0"/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8227635" y="1658625"/>
                <a:ext cx="728084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NDGF</a:t>
                </a:r>
                <a:endParaRPr kumimoji="1" lang="ja-JP" altLang="en-US" dirty="0"/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8117527" y="4638548"/>
                <a:ext cx="990977" cy="147732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RAL</a:t>
                </a:r>
              </a:p>
              <a:p>
                <a:r>
                  <a:rPr lang="en-US" altLang="ja-JP" dirty="0" smtClean="0"/>
                  <a:t>CCIN2P3</a:t>
                </a:r>
              </a:p>
              <a:p>
                <a:r>
                  <a:rPr kumimoji="1" lang="en-US" altLang="ja-JP" dirty="0" smtClean="0"/>
                  <a:t>CERN</a:t>
                </a:r>
              </a:p>
              <a:p>
                <a:r>
                  <a:rPr lang="en-US" altLang="ja-JP" dirty="0" smtClean="0"/>
                  <a:t>CANF</a:t>
                </a:r>
              </a:p>
              <a:p>
                <a:r>
                  <a:rPr kumimoji="1" lang="en-US" altLang="ja-JP" dirty="0" smtClean="0"/>
                  <a:t>PIC</a:t>
                </a:r>
                <a:endParaRPr kumimoji="1" lang="ja-JP" altLang="en-US" dirty="0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7022964" y="2279973"/>
                <a:ext cx="729687" cy="64633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SARA</a:t>
                </a:r>
              </a:p>
              <a:p>
                <a:r>
                  <a:rPr kumimoji="1" lang="en-US" altLang="ja-JP" dirty="0" smtClean="0"/>
                  <a:t>NIKEF</a:t>
                </a:r>
                <a:endParaRPr kumimoji="1" lang="ja-JP" altLang="en-US" dirty="0"/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2050266" y="2397742"/>
                <a:ext cx="415498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LA</a:t>
                </a:r>
                <a:endParaRPr kumimoji="1" lang="ja-JP" altLang="en-US" dirty="0"/>
              </a:p>
            </p:txBody>
          </p:sp>
          <p:cxnSp>
            <p:nvCxnSpPr>
              <p:cNvPr id="18" name="直線矢印コネクタ 17"/>
              <p:cNvCxnSpPr>
                <a:stCxn id="10" idx="0"/>
                <a:endCxn id="11" idx="2"/>
              </p:cNvCxnSpPr>
              <p:nvPr/>
            </p:nvCxnSpPr>
            <p:spPr>
              <a:xfrm flipH="1" flipV="1">
                <a:off x="569716" y="773996"/>
                <a:ext cx="332049" cy="582208"/>
              </a:xfrm>
              <a:prstGeom prst="straightConnector1">
                <a:avLst/>
              </a:prstGeom>
              <a:ln w="25400">
                <a:solidFill>
                  <a:srgbClr val="00FF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矢印コネクタ 18"/>
              <p:cNvCxnSpPr>
                <a:stCxn id="10" idx="3"/>
                <a:endCxn id="28" idx="1"/>
              </p:cNvCxnSpPr>
              <p:nvPr/>
            </p:nvCxnSpPr>
            <p:spPr>
              <a:xfrm>
                <a:off x="1311717" y="1540870"/>
                <a:ext cx="2955658" cy="821016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矢印コネクタ 19"/>
              <p:cNvCxnSpPr>
                <a:stCxn id="10" idx="3"/>
                <a:endCxn id="17" idx="1"/>
              </p:cNvCxnSpPr>
              <p:nvPr/>
            </p:nvCxnSpPr>
            <p:spPr>
              <a:xfrm>
                <a:off x="1311717" y="1540870"/>
                <a:ext cx="738549" cy="104153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矢印コネクタ 20"/>
              <p:cNvCxnSpPr>
                <a:endCxn id="14" idx="1"/>
              </p:cNvCxnSpPr>
              <p:nvPr/>
            </p:nvCxnSpPr>
            <p:spPr>
              <a:xfrm flipV="1">
                <a:off x="5076831" y="1843291"/>
                <a:ext cx="3150804" cy="288539"/>
              </a:xfrm>
              <a:prstGeom prst="straightConnector1">
                <a:avLst/>
              </a:prstGeom>
              <a:ln w="25400">
                <a:solidFill>
                  <a:srgbClr val="0000FF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矢印コネクタ 21"/>
              <p:cNvCxnSpPr>
                <a:stCxn id="28" idx="2"/>
                <a:endCxn id="12" idx="0"/>
              </p:cNvCxnSpPr>
              <p:nvPr/>
            </p:nvCxnSpPr>
            <p:spPr>
              <a:xfrm>
                <a:off x="4672103" y="2620766"/>
                <a:ext cx="245459" cy="328545"/>
              </a:xfrm>
              <a:prstGeom prst="straightConnector1">
                <a:avLst/>
              </a:prstGeom>
              <a:ln w="25400">
                <a:solidFill>
                  <a:srgbClr val="00FF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矢印コネクタ 22"/>
              <p:cNvCxnSpPr>
                <a:stCxn id="17" idx="0"/>
                <a:endCxn id="13" idx="2"/>
              </p:cNvCxnSpPr>
              <p:nvPr/>
            </p:nvCxnSpPr>
            <p:spPr>
              <a:xfrm flipV="1">
                <a:off x="2258015" y="1658173"/>
                <a:ext cx="1388176" cy="739569"/>
              </a:xfrm>
              <a:prstGeom prst="straightConnector1">
                <a:avLst/>
              </a:prstGeom>
              <a:ln w="25400">
                <a:solidFill>
                  <a:srgbClr val="00FF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テキスト ボックス 23"/>
              <p:cNvSpPr txBox="1"/>
              <p:nvPr/>
            </p:nvSpPr>
            <p:spPr>
              <a:xfrm>
                <a:off x="1835696" y="899428"/>
                <a:ext cx="780855" cy="369332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Pacific</a:t>
                </a:r>
                <a:endParaRPr kumimoji="1" lang="ja-JP" altLang="en-US" dirty="0"/>
              </a:p>
            </p:txBody>
          </p:sp>
          <p:sp>
            <p:nvSpPr>
              <p:cNvPr id="25" name="テキスト ボックス 24"/>
              <p:cNvSpPr txBox="1"/>
              <p:nvPr/>
            </p:nvSpPr>
            <p:spPr>
              <a:xfrm>
                <a:off x="5616546" y="1124744"/>
                <a:ext cx="899670" cy="369332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Atlantic</a:t>
                </a:r>
                <a:endParaRPr kumimoji="1" lang="ja-JP" altLang="en-US" dirty="0"/>
              </a:p>
            </p:txBody>
          </p:sp>
          <p:pic>
            <p:nvPicPr>
              <p:cNvPr id="26" name="Picture 4" descr="C:\Users\tomoaki\Desktop\surfnet_logo.gif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77984" y="2355198"/>
                <a:ext cx="612476" cy="2919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2" descr="C:\Users\tomoaki\Desktop\NORDUnet2.jp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4222" y="1905139"/>
                <a:ext cx="780646" cy="1768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6" descr="C:\Users\tomoaki\Desktop\manlan-logo_webrgb2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7375" y="2103006"/>
                <a:ext cx="809456" cy="5177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7" descr="C:\Users\tomoaki\Desktop\sinet4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2811" y="1880443"/>
                <a:ext cx="876300" cy="2524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0" name="直線矢印コネクタ 29"/>
              <p:cNvCxnSpPr>
                <a:stCxn id="28" idx="3"/>
                <a:endCxn id="16" idx="1"/>
              </p:cNvCxnSpPr>
              <p:nvPr/>
            </p:nvCxnSpPr>
            <p:spPr>
              <a:xfrm>
                <a:off x="5076831" y="2361886"/>
                <a:ext cx="1946133" cy="241253"/>
              </a:xfrm>
              <a:prstGeom prst="straightConnector1">
                <a:avLst/>
              </a:prstGeom>
              <a:ln w="25400">
                <a:solidFill>
                  <a:srgbClr val="0000FF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テキスト ボックス 30"/>
              <p:cNvSpPr txBox="1"/>
              <p:nvPr/>
            </p:nvSpPr>
            <p:spPr>
              <a:xfrm>
                <a:off x="1091219" y="2027957"/>
                <a:ext cx="7448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 smtClean="0">
                    <a:solidFill>
                      <a:srgbClr val="FF0000"/>
                    </a:solidFill>
                  </a:rPr>
                  <a:t>10Gbps</a:t>
                </a:r>
                <a:endParaRPr kumimoji="1" lang="ja-JP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2" name="テキスト ボックス 31"/>
              <p:cNvSpPr txBox="1"/>
              <p:nvPr/>
            </p:nvSpPr>
            <p:spPr>
              <a:xfrm>
                <a:off x="1771428" y="1400049"/>
                <a:ext cx="7448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 smtClean="0">
                    <a:solidFill>
                      <a:srgbClr val="FF0000"/>
                    </a:solidFill>
                  </a:rPr>
                  <a:t>10Gbps</a:t>
                </a:r>
                <a:endParaRPr kumimoji="1" lang="ja-JP" alt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テキスト ボックス 32"/>
              <p:cNvSpPr txBox="1"/>
              <p:nvPr/>
            </p:nvSpPr>
            <p:spPr>
              <a:xfrm>
                <a:off x="3827330" y="2991271"/>
                <a:ext cx="567784" cy="369332"/>
              </a:xfrm>
              <a:prstGeom prst="rect">
                <a:avLst/>
              </a:prstGeom>
              <a:noFill/>
              <a:ln w="25400">
                <a:solidFill>
                  <a:srgbClr val="FF00FF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 smtClean="0"/>
                  <a:t>WIX</a:t>
                </a:r>
                <a:endParaRPr kumimoji="1" lang="ja-JP" altLang="en-US" dirty="0"/>
              </a:p>
            </p:txBody>
          </p:sp>
          <p:sp>
            <p:nvSpPr>
              <p:cNvPr id="34" name="テキスト ボックス 33"/>
              <p:cNvSpPr txBox="1"/>
              <p:nvPr/>
            </p:nvSpPr>
            <p:spPr>
              <a:xfrm>
                <a:off x="323528" y="4005064"/>
                <a:ext cx="389427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400" b="1" dirty="0" smtClean="0">
                    <a:solidFill>
                      <a:srgbClr val="FF00FF"/>
                    </a:solidFill>
                  </a:rPr>
                  <a:t>Additional new line (10Gbps)</a:t>
                </a:r>
              </a:p>
              <a:p>
                <a:pPr algn="ctr"/>
                <a:r>
                  <a:rPr lang="en-US" altLang="ja-JP" sz="2400" b="1" dirty="0" smtClean="0">
                    <a:solidFill>
                      <a:srgbClr val="FF00FF"/>
                    </a:solidFill>
                  </a:rPr>
                  <a:t>from the end of March 2013</a:t>
                </a:r>
                <a:endParaRPr kumimoji="1" lang="ja-JP" altLang="en-US" sz="2400" b="1" dirty="0">
                  <a:solidFill>
                    <a:srgbClr val="FF00FF"/>
                  </a:solidFill>
                </a:endParaRPr>
              </a:p>
            </p:txBody>
          </p:sp>
          <p:sp>
            <p:nvSpPr>
              <p:cNvPr id="35" name="テキスト ボックス 34"/>
              <p:cNvSpPr txBox="1"/>
              <p:nvPr/>
            </p:nvSpPr>
            <p:spPr>
              <a:xfrm>
                <a:off x="216254" y="2131830"/>
                <a:ext cx="827406" cy="369332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 smtClean="0"/>
                  <a:t>OSAKA</a:t>
                </a:r>
                <a:endParaRPr kumimoji="1" lang="ja-JP" altLang="en-US" dirty="0"/>
              </a:p>
            </p:txBody>
          </p:sp>
          <p:pic>
            <p:nvPicPr>
              <p:cNvPr id="36" name="Picture 5" descr="C:\Users\tomoaki\Desktop\images.jpg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23805" y="3534282"/>
                <a:ext cx="1430182" cy="8724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7" name="フリーフォーム 36"/>
              <p:cNvSpPr/>
              <p:nvPr/>
            </p:nvSpPr>
            <p:spPr>
              <a:xfrm>
                <a:off x="616297" y="2508008"/>
                <a:ext cx="3211735" cy="1312815"/>
              </a:xfrm>
              <a:custGeom>
                <a:avLst/>
                <a:gdLst>
                  <a:gd name="connsiteX0" fmla="*/ 0 w 3211735"/>
                  <a:gd name="connsiteY0" fmla="*/ 0 h 1312815"/>
                  <a:gd name="connsiteX1" fmla="*/ 1352707 w 3211735"/>
                  <a:gd name="connsiteY1" fmla="*/ 1292251 h 1312815"/>
                  <a:gd name="connsiteX2" fmla="*/ 3211735 w 3211735"/>
                  <a:gd name="connsiteY2" fmla="*/ 672575 h 1312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11735" h="1312815">
                    <a:moveTo>
                      <a:pt x="0" y="0"/>
                    </a:moveTo>
                    <a:cubicBezTo>
                      <a:pt x="408709" y="590077"/>
                      <a:pt x="817418" y="1180155"/>
                      <a:pt x="1352707" y="1292251"/>
                    </a:cubicBezTo>
                    <a:cubicBezTo>
                      <a:pt x="1887996" y="1404347"/>
                      <a:pt x="2549865" y="1038461"/>
                      <a:pt x="3211735" y="672575"/>
                    </a:cubicBezTo>
                  </a:path>
                </a:pathLst>
              </a:custGeom>
              <a:noFill/>
              <a:ln>
                <a:solidFill>
                  <a:srgbClr val="FF00FF"/>
                </a:solidFill>
                <a:headEnd type="arrow"/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8" name="直線コネクタ 37"/>
              <p:cNvCxnSpPr>
                <a:stCxn id="10" idx="2"/>
                <a:endCxn id="35" idx="0"/>
              </p:cNvCxnSpPr>
              <p:nvPr/>
            </p:nvCxnSpPr>
            <p:spPr>
              <a:xfrm flipH="1">
                <a:off x="629957" y="1725536"/>
                <a:ext cx="271808" cy="406294"/>
              </a:xfrm>
              <a:prstGeom prst="line">
                <a:avLst/>
              </a:prstGeom>
              <a:ln w="25400">
                <a:solidFill>
                  <a:srgbClr val="0000FF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テキスト ボックス 38"/>
              <p:cNvSpPr txBox="1"/>
              <p:nvPr/>
            </p:nvSpPr>
            <p:spPr>
              <a:xfrm>
                <a:off x="30356" y="1751251"/>
                <a:ext cx="7448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dirty="0" smtClean="0">
                    <a:solidFill>
                      <a:srgbClr val="0000FF"/>
                    </a:solidFill>
                  </a:rPr>
                  <a:t>40</a:t>
                </a:r>
                <a:r>
                  <a:rPr kumimoji="1" lang="en-US" altLang="ja-JP" sz="1400" b="1" dirty="0" smtClean="0">
                    <a:solidFill>
                      <a:srgbClr val="0000FF"/>
                    </a:solidFill>
                  </a:rPr>
                  <a:t>Gbps</a:t>
                </a:r>
                <a:endParaRPr kumimoji="1" lang="ja-JP" altLang="en-US" sz="1400" b="1" dirty="0">
                  <a:solidFill>
                    <a:srgbClr val="0000FF"/>
                  </a:solidFill>
                </a:endParaRPr>
              </a:p>
            </p:txBody>
          </p:sp>
          <p:pic>
            <p:nvPicPr>
              <p:cNvPr id="40" name="Picture 7" descr="C:\Users\tomoaki\Desktop\sinet4.png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9865" y="3432077"/>
                <a:ext cx="876300" cy="2524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" name="テキスト ボックス 40"/>
              <p:cNvSpPr txBox="1"/>
              <p:nvPr/>
            </p:nvSpPr>
            <p:spPr>
              <a:xfrm>
                <a:off x="5774292" y="2899420"/>
                <a:ext cx="7448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400" b="1" dirty="0">
                    <a:solidFill>
                      <a:srgbClr val="0000FF"/>
                    </a:solidFill>
                  </a:rPr>
                  <a:t>4</a:t>
                </a:r>
                <a:r>
                  <a:rPr kumimoji="1" lang="en-US" altLang="ja-JP" sz="1400" b="1" dirty="0" smtClean="0">
                    <a:solidFill>
                      <a:srgbClr val="0000FF"/>
                    </a:solidFill>
                  </a:rPr>
                  <a:t>0Gbps</a:t>
                </a:r>
                <a:endParaRPr kumimoji="1" lang="ja-JP" altLang="en-US" sz="14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4094329" y="3346265"/>
                <a:ext cx="2329476" cy="1292283"/>
              </a:xfrm>
              <a:custGeom>
                <a:avLst/>
                <a:gdLst>
                  <a:gd name="connsiteX0" fmla="*/ 0 w 3275463"/>
                  <a:gd name="connsiteY0" fmla="*/ 0 h 1457207"/>
                  <a:gd name="connsiteX1" fmla="*/ 1815153 w 3275463"/>
                  <a:gd name="connsiteY1" fmla="*/ 1433015 h 1457207"/>
                  <a:gd name="connsiteX2" fmla="*/ 3275463 w 3275463"/>
                  <a:gd name="connsiteY2" fmla="*/ 764275 h 1457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75463" h="1457207">
                    <a:moveTo>
                      <a:pt x="0" y="0"/>
                    </a:moveTo>
                    <a:cubicBezTo>
                      <a:pt x="634621" y="652818"/>
                      <a:pt x="1269243" y="1305636"/>
                      <a:pt x="1815153" y="1433015"/>
                    </a:cubicBezTo>
                    <a:cubicBezTo>
                      <a:pt x="2361063" y="1560394"/>
                      <a:pt x="2818263" y="1162334"/>
                      <a:pt x="3275463" y="764275"/>
                    </a:cubicBezTo>
                  </a:path>
                </a:pathLst>
              </a:custGeom>
              <a:noFill/>
              <a:ln>
                <a:solidFill>
                  <a:srgbClr val="0000FF"/>
                </a:solidFill>
                <a:headEnd type="arrow"/>
                <a:tailEnd type="arrow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5099410" y="4266673"/>
                <a:ext cx="78489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b="1" dirty="0" smtClean="0">
                    <a:solidFill>
                      <a:srgbClr val="0000FF"/>
                    </a:solidFill>
                  </a:rPr>
                  <a:t>20 </a:t>
                </a:r>
                <a:r>
                  <a:rPr kumimoji="1" lang="en-US" altLang="ja-JP" sz="1400" b="1" dirty="0" err="1" smtClean="0">
                    <a:solidFill>
                      <a:srgbClr val="0000FF"/>
                    </a:solidFill>
                  </a:rPr>
                  <a:t>Gbps</a:t>
                </a:r>
                <a:endParaRPr kumimoji="1" lang="ja-JP" altLang="en-US" sz="1400" b="1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45" name="直線矢印コネクタ 44"/>
              <p:cNvCxnSpPr/>
              <p:nvPr/>
            </p:nvCxnSpPr>
            <p:spPr>
              <a:xfrm>
                <a:off x="5076831" y="2620766"/>
                <a:ext cx="1346974" cy="937517"/>
              </a:xfrm>
              <a:prstGeom prst="straightConnector1">
                <a:avLst/>
              </a:prstGeom>
              <a:ln w="25400">
                <a:solidFill>
                  <a:srgbClr val="0000FF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矢印コネクタ 45"/>
              <p:cNvCxnSpPr>
                <a:stCxn id="36" idx="0"/>
                <a:endCxn id="16" idx="2"/>
              </p:cNvCxnSpPr>
              <p:nvPr/>
            </p:nvCxnSpPr>
            <p:spPr>
              <a:xfrm flipV="1">
                <a:off x="7138896" y="2926304"/>
                <a:ext cx="248912" cy="607978"/>
              </a:xfrm>
              <a:prstGeom prst="straightConnector1">
                <a:avLst/>
              </a:prstGeom>
              <a:ln w="25400">
                <a:solidFill>
                  <a:srgbClr val="00FF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矢印コネクタ 46"/>
              <p:cNvCxnSpPr>
                <a:endCxn id="14" idx="2"/>
              </p:cNvCxnSpPr>
              <p:nvPr/>
            </p:nvCxnSpPr>
            <p:spPr>
              <a:xfrm flipV="1">
                <a:off x="7725522" y="2027957"/>
                <a:ext cx="866155" cy="1506325"/>
              </a:xfrm>
              <a:prstGeom prst="straightConnector1">
                <a:avLst/>
              </a:prstGeom>
              <a:ln w="25400">
                <a:solidFill>
                  <a:srgbClr val="00FF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線矢印コネクタ 47"/>
              <p:cNvCxnSpPr/>
              <p:nvPr/>
            </p:nvCxnSpPr>
            <p:spPr>
              <a:xfrm flipH="1" flipV="1">
                <a:off x="7524328" y="4406692"/>
                <a:ext cx="593200" cy="970520"/>
              </a:xfrm>
              <a:prstGeom prst="straightConnector1">
                <a:avLst/>
              </a:prstGeom>
              <a:ln w="25400">
                <a:solidFill>
                  <a:srgbClr val="00FF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フリーフォーム 49"/>
            <p:cNvSpPr/>
            <p:nvPr/>
          </p:nvSpPr>
          <p:spPr>
            <a:xfrm>
              <a:off x="3916580" y="3717032"/>
              <a:ext cx="2657965" cy="2020220"/>
            </a:xfrm>
            <a:custGeom>
              <a:avLst/>
              <a:gdLst>
                <a:gd name="connsiteX0" fmla="*/ 0 w 3275463"/>
                <a:gd name="connsiteY0" fmla="*/ 0 h 1457207"/>
                <a:gd name="connsiteX1" fmla="*/ 1815153 w 3275463"/>
                <a:gd name="connsiteY1" fmla="*/ 1433015 h 1457207"/>
                <a:gd name="connsiteX2" fmla="*/ 3275463 w 3275463"/>
                <a:gd name="connsiteY2" fmla="*/ 764275 h 1457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75463" h="1457207">
                  <a:moveTo>
                    <a:pt x="0" y="0"/>
                  </a:moveTo>
                  <a:cubicBezTo>
                    <a:pt x="634621" y="652818"/>
                    <a:pt x="1269243" y="1305636"/>
                    <a:pt x="1815153" y="1433015"/>
                  </a:cubicBezTo>
                  <a:cubicBezTo>
                    <a:pt x="2361063" y="1560394"/>
                    <a:pt x="2818263" y="1162334"/>
                    <a:pt x="3275463" y="764275"/>
                  </a:cubicBezTo>
                </a:path>
              </a:pathLst>
            </a:custGeom>
            <a:noFill/>
            <a:ln>
              <a:solidFill>
                <a:srgbClr val="FF00FF"/>
              </a:solidFill>
              <a:headEnd type="arrow"/>
              <a:tailEnd type="arrow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FF00FF"/>
                </a:solidFill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5157589" y="5353471"/>
              <a:ext cx="7848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b="1" dirty="0">
                  <a:solidFill>
                    <a:srgbClr val="FF00FF"/>
                  </a:solidFill>
                </a:rPr>
                <a:t>1</a:t>
              </a:r>
              <a:r>
                <a:rPr kumimoji="1" lang="en-US" altLang="ja-JP" sz="1400" b="1" dirty="0" smtClean="0">
                  <a:solidFill>
                    <a:srgbClr val="FF00FF"/>
                  </a:solidFill>
                </a:rPr>
                <a:t>0 </a:t>
              </a:r>
              <a:r>
                <a:rPr kumimoji="1" lang="en-US" altLang="ja-JP" sz="1400" b="1" dirty="0" err="1" smtClean="0">
                  <a:solidFill>
                    <a:srgbClr val="FF00FF"/>
                  </a:solidFill>
                </a:rPr>
                <a:t>Gbps</a:t>
              </a:r>
              <a:endParaRPr kumimoji="1" lang="ja-JP" altLang="en-US" sz="1400" b="1" dirty="0">
                <a:solidFill>
                  <a:srgbClr val="FF00FF"/>
                </a:solidFill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5508104" y="3933056"/>
              <a:ext cx="1272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u="sng" dirty="0" smtClean="0"/>
                <a:t>Amsterdam</a:t>
              </a:r>
              <a:endParaRPr kumimoji="1" lang="ja-JP" altLang="en-US" u="sng" dirty="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6400570" y="4813922"/>
              <a:ext cx="8934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u="sng" dirty="0" smtClean="0"/>
                <a:t>Geneva</a:t>
              </a:r>
              <a:endParaRPr kumimoji="1" lang="ja-JP" altLang="en-US" u="sng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4805879" y="5751244"/>
              <a:ext cx="1529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D</a:t>
              </a:r>
              <a:r>
                <a:rPr kumimoji="1" lang="en-US" altLang="ja-JP" dirty="0" smtClean="0"/>
                <a:t>edicated line</a:t>
              </a:r>
              <a:endParaRPr kumimoji="1" lang="ja-JP" altLang="en-US" dirty="0"/>
            </a:p>
          </p:txBody>
        </p:sp>
      </p:grpSp>
      <p:sp>
        <p:nvSpPr>
          <p:cNvPr id="56" name="Rectangle 1"/>
          <p:cNvSpPr>
            <a:spLocks noChangeArrowheads="1"/>
          </p:cNvSpPr>
          <p:nvPr/>
        </p:nvSpPr>
        <p:spPr bwMode="auto">
          <a:xfrm>
            <a:off x="457200" y="3679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14:50 Overview of the SINET </a:t>
            </a:r>
            <a:r>
              <a:rPr kumimoji="1" lang="ja-JP" altLang="ja-JP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20'</a:t>
            </a:r>
            <a: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</p:txBody>
      </p:sp>
      <p:sp>
        <p:nvSpPr>
          <p:cNvPr id="59" name="Rectangle 2"/>
          <p:cNvSpPr>
            <a:spLocks noChangeArrowheads="1"/>
          </p:cNvSpPr>
          <p:nvPr/>
        </p:nvSpPr>
        <p:spPr bwMode="auto">
          <a:xfrm>
            <a:off x="457200" y="3679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14:50 Overview of the SINET </a:t>
            </a:r>
            <a:r>
              <a:rPr kumimoji="1" lang="ja-JP" altLang="ja-JP" sz="18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20'</a:t>
            </a:r>
            <a: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18243" y="5409274"/>
            <a:ext cx="3895041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14:50 </a:t>
            </a:r>
            <a:r>
              <a:rPr lang="en-US" altLang="ja-JP" dirty="0" smtClean="0"/>
              <a:t> Overview </a:t>
            </a:r>
            <a:r>
              <a:rPr lang="en-US" altLang="ja-JP" dirty="0"/>
              <a:t>of the </a:t>
            </a:r>
            <a:r>
              <a:rPr lang="en-US" altLang="ja-JP" dirty="0" err="1"/>
              <a:t>SINET</a:t>
            </a:r>
            <a:r>
              <a:rPr lang="en-US" altLang="ja-JP" dirty="0"/>
              <a:t> 20'</a:t>
            </a:r>
          </a:p>
          <a:p>
            <a:r>
              <a:rPr lang="en-US" altLang="ja-JP" dirty="0"/>
              <a:t>Speaker: Prof. </a:t>
            </a:r>
            <a:r>
              <a:rPr lang="en-US" altLang="ja-JP" dirty="0" err="1"/>
              <a:t>Motonori</a:t>
            </a:r>
            <a:r>
              <a:rPr lang="en-US" altLang="ja-JP" dirty="0"/>
              <a:t> Nakamura (</a:t>
            </a:r>
            <a:r>
              <a:rPr lang="en-US" altLang="ja-JP" dirty="0" err="1"/>
              <a:t>NII</a:t>
            </a:r>
            <a:r>
              <a:rPr lang="en-US" altLang="ja-JP" dirty="0" smtClean="0"/>
              <a:t>)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0427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</TotalTime>
  <Words>669</Words>
  <Application>Microsoft Office PowerPoint</Application>
  <PresentationFormat>画面に合わせる (4:3)</PresentationFormat>
  <Paragraphs>161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​​テーマ</vt:lpstr>
      <vt:lpstr> ICEPP regional analysis center (TOKYO-LCG2) </vt:lpstr>
      <vt:lpstr>History of ICEPP regional analysis center</vt:lpstr>
      <vt:lpstr>Contribution to ATLAS jobs </vt:lpstr>
      <vt:lpstr>2nd system (2010 - 2012)</vt:lpstr>
      <vt:lpstr>Removing almost all HWs in two days</vt:lpstr>
      <vt:lpstr>3rd system (2013 - 2015)</vt:lpstr>
      <vt:lpstr>2nd system vs. 3rd system</vt:lpstr>
      <vt:lpstr>WAN for TOKYO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</dc:creator>
  <cp:lastModifiedBy>tomoaki</cp:lastModifiedBy>
  <cp:revision>178</cp:revision>
  <dcterms:created xsi:type="dcterms:W3CDTF">2011-03-10T03:35:14Z</dcterms:created>
  <dcterms:modified xsi:type="dcterms:W3CDTF">2013-05-13T10:43:32Z</dcterms:modified>
</cp:coreProperties>
</file>