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5" r:id="rId2"/>
    <p:sldId id="260" r:id="rId3"/>
    <p:sldId id="261" r:id="rId4"/>
    <p:sldId id="257" r:id="rId5"/>
    <p:sldId id="259" r:id="rId6"/>
    <p:sldId id="258" r:id="rId7"/>
    <p:sldId id="256" r:id="rId8"/>
    <p:sldId id="264" r:id="rId9"/>
    <p:sldId id="262" r:id="rId10"/>
    <p:sldId id="263" r:id="rId11"/>
    <p:sldId id="266" r:id="rId12"/>
    <p:sldId id="270" r:id="rId13"/>
    <p:sldId id="272" r:id="rId14"/>
    <p:sldId id="267" r:id="rId15"/>
    <p:sldId id="268" r:id="rId16"/>
    <p:sldId id="269" r:id="rId17"/>
    <p:sldId id="271" r:id="rId18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7B19"/>
    <a:srgbClr val="967200"/>
    <a:srgbClr val="98ACF6"/>
    <a:srgbClr val="FF0505"/>
    <a:srgbClr val="C63D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9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E39C3-211A-442B-8387-85DD50655E85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CE157-EBF1-4598-B5EC-94AE3FDD7E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15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現在の日本の参加機関。</a:t>
            </a:r>
            <a:r>
              <a:rPr lang="en-US" altLang="ja-JP" smtClean="0"/>
              <a:t>15</a:t>
            </a:r>
            <a:r>
              <a:rPr lang="ja-JP" altLang="en-US" smtClean="0"/>
              <a:t>機関あり、広島と立命が抜けて代わりに早稲田と東工大が参加。正式には</a:t>
            </a:r>
            <a:r>
              <a:rPr lang="en-US" altLang="ja-JP" smtClean="0"/>
              <a:t>10</a:t>
            </a:r>
            <a:r>
              <a:rPr lang="ja-JP" altLang="en-US" smtClean="0"/>
              <a:t>月バルセロナでの</a:t>
            </a:r>
            <a:r>
              <a:rPr lang="en-US" altLang="ja-JP" smtClean="0"/>
              <a:t>ATLAS Collaboration Board</a:t>
            </a:r>
            <a:r>
              <a:rPr lang="ja-JP" altLang="en-US" smtClean="0"/>
              <a:t>で承認。参加人数は現在のオーサーリストから。</a:t>
            </a:r>
          </a:p>
        </p:txBody>
      </p:sp>
      <p:sp>
        <p:nvSpPr>
          <p:cNvPr id="133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A54895-4A38-45BC-9CDC-6FAD31A8134E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日本が建設に参加したサブシステム。</a:t>
            </a:r>
            <a:r>
              <a:rPr lang="en-US" altLang="ja-JP" smtClean="0"/>
              <a:t>DAQ</a:t>
            </a:r>
            <a:r>
              <a:rPr lang="ja-JP" altLang="en-US" smtClean="0"/>
              <a:t>と</a:t>
            </a:r>
            <a:r>
              <a:rPr lang="en-US" altLang="ja-JP" smtClean="0"/>
              <a:t>HLT</a:t>
            </a:r>
            <a:r>
              <a:rPr lang="ja-JP" altLang="en-US" smtClean="0"/>
              <a:t>を含め従来の参加機関が表示してある。</a:t>
            </a:r>
          </a:p>
        </p:txBody>
      </p:sp>
      <p:sp>
        <p:nvSpPr>
          <p:cNvPr id="143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A7AFAF-76E2-4991-8F92-180FB610BF29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2013/5/15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Logistics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5348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0392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611560" y="2564904"/>
            <a:ext cx="424847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1" y="2922057"/>
            <a:ext cx="85629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689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High Energy </a:t>
            </a:r>
            <a:r>
              <a:rPr lang="en-US" altLang="ja-JP" dirty="0" err="1" smtClean="0"/>
              <a:t>Physcis</a:t>
            </a:r>
            <a:r>
              <a:rPr kumimoji="1" lang="en-US" altLang="ja-JP" dirty="0" smtClean="0"/>
              <a:t> Activities in 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695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39782" y="-1159478"/>
            <a:ext cx="6709348" cy="909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62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1196" y="260648"/>
            <a:ext cx="8229600" cy="1143000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1571625" y="0"/>
            <a:ext cx="6294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矢印コネクタ 4"/>
          <p:cNvCxnSpPr/>
          <p:nvPr/>
        </p:nvCxnSpPr>
        <p:spPr>
          <a:xfrm flipH="1" flipV="1">
            <a:off x="5652120" y="4005064"/>
            <a:ext cx="576064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6342051" y="4437112"/>
            <a:ext cx="1872208" cy="369332"/>
          </a:xfrm>
          <a:prstGeom prst="rect">
            <a:avLst/>
          </a:prstGeom>
          <a:solidFill>
            <a:srgbClr val="98ACF6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505"/>
                </a:solidFill>
              </a:rPr>
              <a:t>U. Tokyo (ATLAS)</a:t>
            </a:r>
            <a:endParaRPr kumimoji="1" lang="ja-JP" altLang="en-US" dirty="0">
              <a:solidFill>
                <a:srgbClr val="FF0505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H="1" flipV="1">
            <a:off x="5652120" y="3861048"/>
            <a:ext cx="689931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342050" y="3717032"/>
            <a:ext cx="1758341" cy="646331"/>
          </a:xfrm>
          <a:prstGeom prst="rect">
            <a:avLst/>
          </a:prstGeom>
          <a:solidFill>
            <a:srgbClr val="98ACF6">
              <a:alpha val="45098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505"/>
                </a:solidFill>
              </a:rPr>
              <a:t>KEK Tsukuba</a:t>
            </a:r>
          </a:p>
          <a:p>
            <a:r>
              <a:rPr lang="en-US" altLang="ja-JP" dirty="0" smtClean="0">
                <a:solidFill>
                  <a:srgbClr val="FF0505"/>
                </a:solidFill>
              </a:rPr>
              <a:t>(Belle2, ATLAS)</a:t>
            </a:r>
            <a:endParaRPr kumimoji="1" lang="ja-JP" altLang="en-US" dirty="0">
              <a:solidFill>
                <a:srgbClr val="FF0505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H="1">
            <a:off x="5815853" y="3356992"/>
            <a:ext cx="628355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414059" y="2924944"/>
            <a:ext cx="1512167" cy="646331"/>
          </a:xfrm>
          <a:prstGeom prst="rect">
            <a:avLst/>
          </a:prstGeom>
          <a:solidFill>
            <a:srgbClr val="98ACF6">
              <a:alpha val="5098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505"/>
                </a:solidFill>
              </a:rPr>
              <a:t>KEK Tokai</a:t>
            </a:r>
          </a:p>
          <a:p>
            <a:r>
              <a:rPr lang="en-US" altLang="ja-JP" dirty="0" smtClean="0">
                <a:solidFill>
                  <a:srgbClr val="FF0505"/>
                </a:solidFill>
              </a:rPr>
              <a:t>(J-PARC, T2K)</a:t>
            </a:r>
            <a:endParaRPr kumimoji="1" lang="ja-JP" altLang="en-US" dirty="0">
              <a:solidFill>
                <a:srgbClr val="FF0505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4211960" y="3248109"/>
            <a:ext cx="648073" cy="43524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347864" y="2564904"/>
            <a:ext cx="2088232" cy="646331"/>
          </a:xfrm>
          <a:prstGeom prst="rect">
            <a:avLst/>
          </a:prstGeom>
          <a:solidFill>
            <a:srgbClr val="98ACF6">
              <a:alpha val="45882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FF0505"/>
                </a:solidFill>
              </a:rPr>
              <a:t>Kamioka</a:t>
            </a:r>
            <a:endParaRPr kumimoji="1" lang="en-US" altLang="ja-JP" dirty="0" smtClean="0">
              <a:solidFill>
                <a:srgbClr val="FF0505"/>
              </a:solidFill>
            </a:endParaRPr>
          </a:p>
          <a:p>
            <a:r>
              <a:rPr lang="en-US" altLang="ja-JP" dirty="0" smtClean="0">
                <a:solidFill>
                  <a:srgbClr val="FF0505"/>
                </a:solidFill>
              </a:rPr>
              <a:t>(SK, </a:t>
            </a:r>
            <a:r>
              <a:rPr lang="en-US" altLang="ja-JP" dirty="0" smtClean="0">
                <a:solidFill>
                  <a:srgbClr val="FF0505"/>
                </a:solidFill>
                <a:latin typeface="Symbol" pitchFamily="18" charset="2"/>
              </a:rPr>
              <a:t>n</a:t>
            </a:r>
            <a:r>
              <a:rPr lang="en-US" altLang="ja-JP" dirty="0" smtClean="0">
                <a:solidFill>
                  <a:srgbClr val="FF0505"/>
                </a:solidFill>
              </a:rPr>
              <a:t>, KAGRA)</a:t>
            </a:r>
            <a:endParaRPr kumimoji="1" lang="ja-JP" altLang="en-US" dirty="0">
              <a:solidFill>
                <a:srgbClr val="FF0505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H="1">
            <a:off x="6099881" y="1556792"/>
            <a:ext cx="628355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728236" y="1124744"/>
            <a:ext cx="1486023" cy="646331"/>
          </a:xfrm>
          <a:prstGeom prst="rect">
            <a:avLst/>
          </a:prstGeom>
          <a:solidFill>
            <a:srgbClr val="98ACF6">
              <a:alpha val="45882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7030A0"/>
                </a:solidFill>
              </a:rPr>
              <a:t>Rokkasho</a:t>
            </a:r>
            <a:endParaRPr kumimoji="1" lang="en-US" altLang="ja-JP" dirty="0" smtClean="0">
              <a:solidFill>
                <a:srgbClr val="7030A0"/>
              </a:solidFill>
            </a:endParaRPr>
          </a:p>
          <a:p>
            <a:r>
              <a:rPr lang="en-US" altLang="ja-JP" dirty="0" smtClean="0">
                <a:solidFill>
                  <a:srgbClr val="7030A0"/>
                </a:solidFill>
              </a:rPr>
              <a:t>ITER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flipH="1">
            <a:off x="6133561" y="2276872"/>
            <a:ext cx="628354" cy="30405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2483768" y="4797152"/>
            <a:ext cx="24900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6761915" y="2060848"/>
            <a:ext cx="1770525" cy="646331"/>
          </a:xfrm>
          <a:prstGeom prst="rect">
            <a:avLst/>
          </a:prstGeom>
          <a:solidFill>
            <a:srgbClr val="98ACF6">
              <a:alpha val="47059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E77B19"/>
                </a:solidFill>
              </a:rPr>
              <a:t>Kitakami</a:t>
            </a:r>
            <a:endParaRPr kumimoji="1" lang="en-US" altLang="ja-JP" dirty="0" smtClean="0">
              <a:solidFill>
                <a:srgbClr val="E77B19"/>
              </a:solidFill>
            </a:endParaRPr>
          </a:p>
          <a:p>
            <a:r>
              <a:rPr lang="en-US" altLang="ja-JP" dirty="0" smtClean="0">
                <a:solidFill>
                  <a:srgbClr val="E77B19"/>
                </a:solidFill>
              </a:rPr>
              <a:t>ILC candidate</a:t>
            </a:r>
            <a:endParaRPr kumimoji="1" lang="ja-JP" altLang="en-US" dirty="0">
              <a:solidFill>
                <a:srgbClr val="E77B19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691680" y="5517232"/>
            <a:ext cx="1584176" cy="646331"/>
          </a:xfrm>
          <a:prstGeom prst="rect">
            <a:avLst/>
          </a:prstGeom>
          <a:solidFill>
            <a:srgbClr val="98ACF6">
              <a:alpha val="38039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E77B19"/>
                </a:solidFill>
              </a:rPr>
              <a:t>Seburi</a:t>
            </a:r>
            <a:endParaRPr kumimoji="1" lang="en-US" altLang="ja-JP" dirty="0" smtClean="0">
              <a:solidFill>
                <a:srgbClr val="E77B19"/>
              </a:solidFill>
            </a:endParaRPr>
          </a:p>
          <a:p>
            <a:r>
              <a:rPr lang="en-US" altLang="ja-JP" dirty="0" smtClean="0">
                <a:solidFill>
                  <a:srgbClr val="E77B19"/>
                </a:solidFill>
              </a:rPr>
              <a:t>ILC candidate</a:t>
            </a:r>
            <a:endParaRPr kumimoji="1" lang="ja-JP" altLang="en-US" dirty="0">
              <a:solidFill>
                <a:srgbClr val="E77B19"/>
              </a:solidFill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2843808" y="3717032"/>
            <a:ext cx="828092" cy="1131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1671287" y="3356776"/>
            <a:ext cx="1191160" cy="646331"/>
          </a:xfrm>
          <a:prstGeom prst="rect">
            <a:avLst/>
          </a:prstGeom>
          <a:solidFill>
            <a:srgbClr val="98ACF6">
              <a:alpha val="38039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E77B19"/>
                </a:solidFill>
              </a:rPr>
              <a:t>Oki</a:t>
            </a:r>
            <a:r>
              <a:rPr lang="en-US" altLang="ja-JP" dirty="0">
                <a:solidFill>
                  <a:srgbClr val="E77B19"/>
                </a:solidFill>
              </a:rPr>
              <a:t> </a:t>
            </a:r>
            <a:r>
              <a:rPr lang="en-US" altLang="ja-JP" dirty="0" err="1" smtClean="0">
                <a:solidFill>
                  <a:srgbClr val="E77B19"/>
                </a:solidFill>
                <a:latin typeface="Symbol" pitchFamily="18" charset="2"/>
              </a:rPr>
              <a:t>n</a:t>
            </a:r>
            <a:r>
              <a:rPr kumimoji="1" lang="en-US" altLang="ja-JP" dirty="0" err="1" smtClean="0">
                <a:solidFill>
                  <a:srgbClr val="E77B19"/>
                </a:solidFill>
              </a:rPr>
              <a:t>CP</a:t>
            </a:r>
            <a:r>
              <a:rPr kumimoji="1" lang="en-US" altLang="ja-JP" dirty="0" smtClean="0">
                <a:solidFill>
                  <a:srgbClr val="E77B19"/>
                </a:solidFill>
              </a:rPr>
              <a:t> candidate</a:t>
            </a:r>
            <a:endParaRPr kumimoji="1" lang="ja-JP" altLang="en-US" dirty="0">
              <a:solidFill>
                <a:srgbClr val="E77B19"/>
              </a:solidFill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3923928" y="5824490"/>
            <a:ext cx="3354227" cy="1590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779912" y="54824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0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797031" y="5455158"/>
            <a:ext cx="1129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1,000km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987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1571625" y="0"/>
            <a:ext cx="6294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Japan Collaboration</a:t>
            </a:r>
            <a:endParaRPr lang="ja-JP" alt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1"/>
          </p:nvPr>
        </p:nvSpPr>
        <p:spPr>
          <a:xfrm>
            <a:off x="5128134" y="2584450"/>
            <a:ext cx="4015866" cy="4273550"/>
          </a:xfrm>
        </p:spPr>
        <p:txBody>
          <a:bodyPr rtlCol="0">
            <a:normAutofit fontScale="92500"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KEK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Univ. Tsukuba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Univ. Tokyo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Tokyo Metro. Univ.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Tokyo Inst. Tech.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Waseda</a:t>
            </a: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Ochanomizu</a:t>
            </a: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Shinshu</a:t>
            </a: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Nagoya Univ.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ja-JP" altLang="en-US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half" idx="2"/>
          </p:nvPr>
        </p:nvSpPr>
        <p:spPr>
          <a:xfrm>
            <a:off x="0" y="3130550"/>
            <a:ext cx="4038600" cy="372745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Kyoto Univ.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Kyoto Univ. </a:t>
            </a:r>
            <a:r>
              <a:rPr lang="en-US" altLang="ja-JP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</a:t>
            </a: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Osaka Univ.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Kobe Univ.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Okayama Univ.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Hiroshima Inst. Tech.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Kyushu Univ.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Nagasaki Inst. Appl. Sci.</a:t>
            </a:r>
            <a:endParaRPr lang="ja-JP" altLang="en-US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7363" y="1431925"/>
            <a:ext cx="4013200" cy="1077218"/>
          </a:xfrm>
          <a:prstGeom prst="rect">
            <a:avLst/>
          </a:prstGeom>
          <a:solidFill>
            <a:schemeClr val="accent1">
              <a:lumMod val="20000"/>
              <a:lumOff val="80000"/>
              <a:alpha val="5098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17 </a:t>
            </a:r>
            <a:r>
              <a:rPr lang="en-US" altLang="ja-JP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Institutes,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~110 Collaborators</a:t>
            </a:r>
            <a:endParaRPr lang="ja-JP" altLang="en-US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 rot="2700000">
            <a:off x="5657850" y="3800475"/>
            <a:ext cx="71438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/>
        </p:nvSpPr>
        <p:spPr>
          <a:xfrm rot="2700000">
            <a:off x="5699125" y="3817938"/>
            <a:ext cx="71437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" name="正方形/長方形 11"/>
          <p:cNvSpPr/>
          <p:nvPr/>
        </p:nvSpPr>
        <p:spPr>
          <a:xfrm rot="2700000">
            <a:off x="5634038" y="3922713"/>
            <a:ext cx="71437" cy="7143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 rot="2700000">
            <a:off x="5562600" y="3952875"/>
            <a:ext cx="71438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 rot="2700000">
            <a:off x="5541963" y="3905250"/>
            <a:ext cx="71438" cy="7143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 rot="2700000">
            <a:off x="5041900" y="3819525"/>
            <a:ext cx="71438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 rot="2700000">
            <a:off x="4719638" y="4162425"/>
            <a:ext cx="71438" cy="7143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 rot="2700000">
            <a:off x="4422775" y="4208463"/>
            <a:ext cx="71437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 rot="2700000">
            <a:off x="4443413" y="4252913"/>
            <a:ext cx="71437" cy="7143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rot="2700000">
            <a:off x="4327525" y="4291013"/>
            <a:ext cx="71437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 rot="2700000">
            <a:off x="4270375" y="4305300"/>
            <a:ext cx="71438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1" name="正方形/長方形 20"/>
          <p:cNvSpPr/>
          <p:nvPr/>
        </p:nvSpPr>
        <p:spPr>
          <a:xfrm rot="2700000">
            <a:off x="3870325" y="4333875"/>
            <a:ext cx="71438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2" name="正方形/長方形 21"/>
          <p:cNvSpPr/>
          <p:nvPr/>
        </p:nvSpPr>
        <p:spPr>
          <a:xfrm rot="2700000">
            <a:off x="3379788" y="4448175"/>
            <a:ext cx="71438" cy="7143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3" name="正方形/長方形 22"/>
          <p:cNvSpPr/>
          <p:nvPr/>
        </p:nvSpPr>
        <p:spPr>
          <a:xfrm rot="2700000">
            <a:off x="2641600" y="4919663"/>
            <a:ext cx="71437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4" name="正方形/長方形 23"/>
          <p:cNvSpPr/>
          <p:nvPr/>
        </p:nvSpPr>
        <p:spPr>
          <a:xfrm rot="2700000">
            <a:off x="2793999" y="4667932"/>
            <a:ext cx="71437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196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643937" cy="6921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Japanese Contribution to Sub-Detectors</a:t>
            </a:r>
            <a:endParaRPr lang="ja-JP" alt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2" descr="C:\Users\office\Documents\Education\materials\ATLAS\ATLAS_Silver_White_1024x768.jpg"/>
          <p:cNvPicPr>
            <a:picLocks noChangeAspect="1" noChangeArrowheads="1"/>
          </p:cNvPicPr>
          <p:nvPr/>
        </p:nvPicPr>
        <p:blipFill>
          <a:blip r:embed="rId3" cstate="print"/>
          <a:srcRect t="17253" b="12434"/>
          <a:stretch>
            <a:fillRect/>
          </a:stretch>
        </p:blipFill>
        <p:spPr bwMode="auto">
          <a:xfrm>
            <a:off x="0" y="1571625"/>
            <a:ext cx="914400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線矢印コネクタ 5"/>
          <p:cNvCxnSpPr/>
          <p:nvPr/>
        </p:nvCxnSpPr>
        <p:spPr>
          <a:xfrm rot="10800000">
            <a:off x="4849813" y="3830638"/>
            <a:ext cx="1947862" cy="16557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413500" y="5486400"/>
            <a:ext cx="2398713" cy="1200329"/>
          </a:xfrm>
          <a:prstGeom prst="rect">
            <a:avLst/>
          </a:prstGeom>
          <a:solidFill>
            <a:srgbClr val="D6FAFE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chemeClr val="accent2">
                    <a:lumMod val="75000"/>
                  </a:schemeClr>
                </a:solidFill>
                <a:latin typeface="Lucida Sans" pitchFamily="34" charset="0"/>
              </a:rPr>
              <a:t>SCT</a:t>
            </a:r>
            <a:r>
              <a:rPr lang="en-US" altLang="ja-JP" b="1" dirty="0">
                <a:latin typeface="Lucida Sans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Lucida Sans" pitchFamily="34" charset="0"/>
              </a:rPr>
              <a:t>KEK, Tsukuba, Osaka, Kyoto </a:t>
            </a:r>
            <a:r>
              <a:rPr lang="en-US" altLang="ja-JP" b="1" dirty="0" err="1">
                <a:latin typeface="Lucida Sans" pitchFamily="34" charset="0"/>
              </a:rPr>
              <a:t>Edu</a:t>
            </a:r>
            <a:r>
              <a:rPr lang="en-US" altLang="ja-JP" b="1" dirty="0">
                <a:latin typeface="Lucida Sans" pitchFamily="34" charset="0"/>
              </a:rPr>
              <a:t>., Okayama</a:t>
            </a:r>
            <a:endParaRPr lang="ja-JP" altLang="en-US" b="1" dirty="0">
              <a:latin typeface="Lucida Sans" pitchFamily="34" charset="0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rot="5400000">
            <a:off x="3625056" y="2504282"/>
            <a:ext cx="2060575" cy="3381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121150" y="1152525"/>
            <a:ext cx="1497013" cy="646331"/>
          </a:xfrm>
          <a:prstGeom prst="rect">
            <a:avLst/>
          </a:prstGeom>
          <a:solidFill>
            <a:srgbClr val="D6FAFE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chemeClr val="accent2">
                    <a:lumMod val="75000"/>
                  </a:schemeClr>
                </a:solidFill>
                <a:latin typeface="Lucida Sans" pitchFamily="34" charset="0"/>
              </a:rPr>
              <a:t>Solenoid</a:t>
            </a:r>
            <a:r>
              <a:rPr lang="en-US" altLang="ja-JP" b="1" dirty="0">
                <a:latin typeface="+mn-lt"/>
                <a:ea typeface="+mn-ea"/>
              </a:rPr>
              <a:t>: KEK</a:t>
            </a:r>
            <a:endParaRPr lang="ja-JP" altLang="en-US" b="1" dirty="0">
              <a:latin typeface="+mn-lt"/>
              <a:ea typeface="+mn-ea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1139825" y="1816100"/>
            <a:ext cx="1338263" cy="12842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36588" y="1179513"/>
            <a:ext cx="3194050" cy="923330"/>
          </a:xfrm>
          <a:prstGeom prst="rect">
            <a:avLst/>
          </a:prstGeom>
          <a:solidFill>
            <a:srgbClr val="D6FAFE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chemeClr val="accent2">
                    <a:lumMod val="75000"/>
                  </a:schemeClr>
                </a:solidFill>
                <a:latin typeface="Lucida Sans" pitchFamily="34" charset="0"/>
              </a:rPr>
              <a:t>TGC</a:t>
            </a:r>
            <a:r>
              <a:rPr lang="en-US" altLang="ja-JP" b="1" dirty="0">
                <a:latin typeface="Lucida Sans" pitchFamily="34" charset="0"/>
              </a:rPr>
              <a:t>: KEK, Tokyo, TMU, </a:t>
            </a:r>
            <a:r>
              <a:rPr lang="en-US" altLang="ja-JP" b="1" dirty="0" err="1">
                <a:latin typeface="Lucida Sans" pitchFamily="34" charset="0"/>
              </a:rPr>
              <a:t>Shinshu</a:t>
            </a:r>
            <a:r>
              <a:rPr lang="en-US" altLang="ja-JP" b="1" dirty="0">
                <a:latin typeface="Lucida Sans" pitchFamily="34" charset="0"/>
              </a:rPr>
              <a:t>, Nagoya, Osaka, Kobe</a:t>
            </a:r>
            <a:endParaRPr lang="ja-JP" altLang="en-US" b="1" dirty="0">
              <a:latin typeface="Lucida Sans" pitchFamily="34" charset="0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rot="10800000" flipV="1">
            <a:off x="5121275" y="1536700"/>
            <a:ext cx="1663700" cy="12398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878638" y="1192213"/>
            <a:ext cx="1695450" cy="646331"/>
          </a:xfrm>
          <a:prstGeom prst="rect">
            <a:avLst/>
          </a:prstGeom>
          <a:solidFill>
            <a:srgbClr val="D6FAFE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chemeClr val="accent2">
                    <a:lumMod val="75000"/>
                  </a:schemeClr>
                </a:solidFill>
                <a:latin typeface="Lucida Sans" pitchFamily="34" charset="0"/>
              </a:rPr>
              <a:t>Muon TDC</a:t>
            </a:r>
            <a:r>
              <a:rPr lang="en-US" altLang="ja-JP" b="1" dirty="0">
                <a:latin typeface="Lucida Sans" pitchFamily="34" charset="0"/>
              </a:rPr>
              <a:t>: KEK</a:t>
            </a:r>
            <a:endParaRPr lang="ja-JP" altLang="en-US" b="1" dirty="0">
              <a:latin typeface="Lucida Sans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-1" y="6211888"/>
            <a:ext cx="3585029" cy="646331"/>
          </a:xfrm>
          <a:prstGeom prst="rect">
            <a:avLst/>
          </a:prstGeom>
          <a:solidFill>
            <a:srgbClr val="D6FAFE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chemeClr val="accent2">
                    <a:lumMod val="75000"/>
                  </a:schemeClr>
                </a:solidFill>
                <a:latin typeface="Lucida Sans" pitchFamily="34" charset="0"/>
              </a:rPr>
              <a:t>DAQ</a:t>
            </a:r>
            <a:r>
              <a:rPr lang="en-US" altLang="ja-JP" b="1" dirty="0">
                <a:latin typeface="Lucida Sans" pitchFamily="34" charset="0"/>
              </a:rPr>
              <a:t>: KEK, </a:t>
            </a:r>
            <a:r>
              <a:rPr lang="en-US" altLang="ja-JP" b="1" dirty="0" err="1">
                <a:latin typeface="Lucida Sans" pitchFamily="34" charset="0"/>
              </a:rPr>
              <a:t>Shinshu</a:t>
            </a:r>
            <a:r>
              <a:rPr lang="en-US" altLang="ja-JP" b="1" dirty="0">
                <a:latin typeface="Lucida Sans" pitchFamily="34" charset="0"/>
              </a:rPr>
              <a:t>, Hiroshima IT, Nagasaki IAS</a:t>
            </a:r>
            <a:endParaRPr lang="ja-JP" altLang="en-US" b="1" dirty="0">
              <a:latin typeface="Lucida Sans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731306" y="6171520"/>
            <a:ext cx="2413000" cy="369887"/>
          </a:xfrm>
          <a:prstGeom prst="rect">
            <a:avLst/>
          </a:prstGeom>
          <a:solidFill>
            <a:srgbClr val="D6FAFE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chemeClr val="accent2">
                    <a:lumMod val="75000"/>
                  </a:schemeClr>
                </a:solidFill>
                <a:latin typeface="Lucida Sans" pitchFamily="34" charset="0"/>
              </a:rPr>
              <a:t>HLT</a:t>
            </a:r>
            <a:r>
              <a:rPr lang="en-US" altLang="ja-JP" b="1" dirty="0">
                <a:latin typeface="Lucida Sans" pitchFamily="34" charset="0"/>
              </a:rPr>
              <a:t>: KEK, Kobe</a:t>
            </a:r>
            <a:endParaRPr lang="ja-JP" altLang="en-US" b="1" dirty="0">
              <a:latin typeface="Lucida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47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Picture 2" descr="C:\Users\office\Documents\Education\materials\ATLAS\muon\0709006_01-A4-at-144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3325" y="980728"/>
            <a:ext cx="4410675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8400A-succe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21013"/>
            <a:ext cx="5116513" cy="383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sakamoto\My Documents\Education\materials\ATLAS\indet\P2020003a.jpg"/>
          <p:cNvPicPr>
            <a:picLocks noChangeAspect="1" noChangeArrowheads="1"/>
          </p:cNvPicPr>
          <p:nvPr/>
        </p:nvPicPr>
        <p:blipFill>
          <a:blip r:embed="rId4" cstate="print"/>
          <a:srcRect l="14365" t="26366"/>
          <a:stretch>
            <a:fillRect/>
          </a:stretch>
        </p:blipFill>
        <p:spPr bwMode="auto">
          <a:xfrm>
            <a:off x="-15403" y="0"/>
            <a:ext cx="4443388" cy="305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robotaction9908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6291" y="34624"/>
            <a:ext cx="4023394" cy="3018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725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ATLAS Computing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TOKYO-LCG2 : </a:t>
            </a:r>
            <a:r>
              <a:rPr lang="en-US" altLang="ja-JP" dirty="0" err="1" smtClean="0"/>
              <a:t>Tomoaki’s</a:t>
            </a:r>
            <a:r>
              <a:rPr lang="en-US" altLang="ja-JP" dirty="0" smtClean="0"/>
              <a:t> talk</a:t>
            </a:r>
          </a:p>
          <a:p>
            <a:endParaRPr kumimoji="1"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Network Connectivity : </a:t>
            </a:r>
            <a:r>
              <a:rPr lang="en-US" altLang="ja-JP" dirty="0" err="1" smtClean="0"/>
              <a:t>Motonori’s</a:t>
            </a:r>
            <a:r>
              <a:rPr lang="en-US" altLang="ja-JP" dirty="0" smtClean="0"/>
              <a:t> talk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6689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1" y="1840512"/>
            <a:ext cx="8921750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7516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075" y="955675"/>
            <a:ext cx="6165850" cy="494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5796136" y="3429000"/>
            <a:ext cx="144016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FF0000"/>
                </a:solidFill>
              </a:rPr>
              <a:t>Sanjo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Kaikan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19672" y="2533546"/>
            <a:ext cx="172819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ICEPP, </a:t>
            </a:r>
            <a:r>
              <a:rPr lang="en-US" altLang="ja-JP" dirty="0" err="1" smtClean="0">
                <a:solidFill>
                  <a:srgbClr val="FF0000"/>
                </a:solidFill>
              </a:rPr>
              <a:t>Sci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err="1" smtClean="0">
                <a:solidFill>
                  <a:srgbClr val="FF0000"/>
                </a:solidFill>
              </a:rPr>
              <a:t>Bld</a:t>
            </a:r>
            <a:r>
              <a:rPr lang="en-US" altLang="ja-JP" dirty="0" smtClean="0">
                <a:solidFill>
                  <a:srgbClr val="FF0000"/>
                </a:solidFill>
              </a:rPr>
              <a:t> #1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星 5 3"/>
          <p:cNvSpPr/>
          <p:nvPr/>
        </p:nvSpPr>
        <p:spPr>
          <a:xfrm>
            <a:off x="4824028" y="3933056"/>
            <a:ext cx="360040" cy="360040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82752" y="3951223"/>
            <a:ext cx="165618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Smoking area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29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 descr="C:\Users\Hiroshi Sakamoto\Documents\Computing\ATLAS\Software workshops\201305TIM\2ndfloo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662507" cy="612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>
          <a:xfrm flipV="1">
            <a:off x="4067944" y="2924944"/>
            <a:ext cx="0" cy="86409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1835696" y="548680"/>
            <a:ext cx="511256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 smtClean="0">
                <a:solidFill>
                  <a:srgbClr val="0070C0"/>
                </a:solidFill>
              </a:rPr>
              <a:t>2</a:t>
            </a:r>
            <a:r>
              <a:rPr kumimoji="1" lang="en-US" altLang="ja-JP" sz="4400" baseline="30000" dirty="0" smtClean="0">
                <a:solidFill>
                  <a:srgbClr val="0070C0"/>
                </a:solidFill>
              </a:rPr>
              <a:t>nd</a:t>
            </a:r>
            <a:r>
              <a:rPr kumimoji="1" lang="en-US" altLang="ja-JP" sz="4400" dirty="0" smtClean="0">
                <a:solidFill>
                  <a:srgbClr val="0070C0"/>
                </a:solidFill>
              </a:rPr>
              <a:t> Floor</a:t>
            </a:r>
            <a:endParaRPr kumimoji="1" lang="ja-JP" altLang="en-US" sz="4400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95736" y="281228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Coffee/Tea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63888" y="470319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Conference Room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6228184" y="1700808"/>
            <a:ext cx="72008" cy="136815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5508104" y="133147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Lunch room #1 (May 17</a:t>
            </a:r>
            <a:r>
              <a:rPr kumimoji="1" lang="en-US" altLang="ja-JP" baseline="30000" dirty="0" smtClean="0">
                <a:solidFill>
                  <a:srgbClr val="00B050"/>
                </a:solidFill>
              </a:rPr>
              <a:t>th</a:t>
            </a:r>
            <a:r>
              <a:rPr kumimoji="1" lang="en-US" altLang="ja-JP" dirty="0" smtClean="0">
                <a:solidFill>
                  <a:srgbClr val="00B050"/>
                </a:solidFill>
              </a:rPr>
              <a:t>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75856" y="573325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No food, no drink please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421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4" name="Picture 2" descr="C:\Users\Hiroshi Sakamoto\Documents\Computing\ATLAS\Software workshops\201305TIM\1stfloo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8524"/>
            <a:ext cx="8588021" cy="627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1853602" y="366386"/>
            <a:ext cx="511256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 smtClean="0">
                <a:solidFill>
                  <a:srgbClr val="0070C0"/>
                </a:solidFill>
              </a:rPr>
              <a:t>1</a:t>
            </a:r>
            <a:r>
              <a:rPr lang="en-US" altLang="ja-JP" sz="4400" baseline="30000" dirty="0" smtClean="0">
                <a:solidFill>
                  <a:srgbClr val="0070C0"/>
                </a:solidFill>
              </a:rPr>
              <a:t>st</a:t>
            </a:r>
            <a:r>
              <a:rPr kumimoji="1" lang="en-US" altLang="ja-JP" sz="4400" dirty="0" smtClean="0">
                <a:solidFill>
                  <a:srgbClr val="0070C0"/>
                </a:solidFill>
              </a:rPr>
              <a:t> Floor</a:t>
            </a:r>
            <a:endParaRPr kumimoji="1" lang="ja-JP" altLang="en-US" sz="44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19672" y="43651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Entrance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60032" y="49411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Lounge</a:t>
            </a:r>
          </a:p>
        </p:txBody>
      </p:sp>
    </p:spTree>
    <p:extLst>
      <p:ext uri="{BB962C8B-B14F-4D97-AF65-F5344CB8AC3E}">
        <p14:creationId xmlns:p14="http://schemas.microsoft.com/office/powerpoint/2010/main" val="3921665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0" name="Picture 2" descr="C:\Users\Hiroshi Sakamoto\Documents\Computing\ATLAS\Software workshops\201305TIM\0thfloo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3336" cy="654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1835696" y="0"/>
            <a:ext cx="511256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 smtClean="0">
                <a:solidFill>
                  <a:srgbClr val="0070C0"/>
                </a:solidFill>
              </a:rPr>
              <a:t>Basement</a:t>
            </a:r>
            <a:r>
              <a:rPr kumimoji="1" lang="en-US" altLang="ja-JP" sz="4400" dirty="0" smtClean="0">
                <a:solidFill>
                  <a:srgbClr val="0070C0"/>
                </a:solidFill>
              </a:rPr>
              <a:t> Floor</a:t>
            </a:r>
            <a:endParaRPr kumimoji="1" lang="ja-JP" altLang="en-US" sz="44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23928" y="5013175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00B050"/>
                </a:solidFill>
              </a:rPr>
              <a:t>Reception Party</a:t>
            </a:r>
          </a:p>
          <a:p>
            <a:pPr algn="ctr"/>
            <a:r>
              <a:rPr lang="en-US" altLang="ja-JP" dirty="0" smtClean="0">
                <a:solidFill>
                  <a:srgbClr val="00B050"/>
                </a:solidFill>
              </a:rPr>
              <a:t>May 15th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7892" y="3490764"/>
            <a:ext cx="3147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Lunch room #1 (May 15</a:t>
            </a:r>
            <a:r>
              <a:rPr kumimoji="1" lang="en-US" altLang="ja-JP" baseline="30000" dirty="0" smtClean="0">
                <a:solidFill>
                  <a:srgbClr val="00B050"/>
                </a:solidFill>
              </a:rPr>
              <a:t>th</a:t>
            </a:r>
            <a:r>
              <a:rPr kumimoji="1" lang="en-US" altLang="ja-JP" dirty="0" smtClean="0">
                <a:solidFill>
                  <a:srgbClr val="00B050"/>
                </a:solidFill>
              </a:rPr>
              <a:t>, 16</a:t>
            </a:r>
            <a:r>
              <a:rPr kumimoji="1" lang="en-US" altLang="ja-JP" baseline="30000" dirty="0" smtClean="0">
                <a:solidFill>
                  <a:srgbClr val="00B050"/>
                </a:solidFill>
              </a:rPr>
              <a:t>th</a:t>
            </a:r>
            <a:r>
              <a:rPr kumimoji="1" lang="en-US" altLang="ja-JP" dirty="0" smtClean="0">
                <a:solidFill>
                  <a:srgbClr val="00B050"/>
                </a:solidFill>
              </a:rPr>
              <a:t>)</a:t>
            </a:r>
          </a:p>
          <a:p>
            <a:endParaRPr kumimoji="1" lang="ja-JP" altLang="en-US" dirty="0">
              <a:solidFill>
                <a:srgbClr val="00B050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1331640" y="3813929"/>
            <a:ext cx="1152128" cy="55117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3275856" y="3497000"/>
            <a:ext cx="1588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Lunch room </a:t>
            </a:r>
            <a:r>
              <a:rPr lang="en-US" altLang="ja-JP" dirty="0" smtClean="0">
                <a:solidFill>
                  <a:srgbClr val="00B050"/>
                </a:solidFill>
              </a:rPr>
              <a:t>#2</a:t>
            </a:r>
            <a:endParaRPr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3617523" y="3813929"/>
            <a:ext cx="234397" cy="73341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3267911" y="2276872"/>
            <a:ext cx="0" cy="86409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001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" t="23355" r="841" b="1089"/>
          <a:stretch/>
        </p:blipFill>
        <p:spPr bwMode="auto">
          <a:xfrm>
            <a:off x="583659" y="1682885"/>
            <a:ext cx="8005863" cy="495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Workshop Dinner: Boat Cruise “</a:t>
            </a:r>
            <a:r>
              <a:rPr lang="en-US" altLang="ja-JP" sz="2800" dirty="0" err="1"/>
              <a:t>F</a:t>
            </a:r>
            <a:r>
              <a:rPr lang="en-US" altLang="ja-JP" sz="2800" dirty="0" err="1" smtClean="0"/>
              <a:t>unasei</a:t>
            </a:r>
            <a:r>
              <a:rPr lang="en-US" altLang="ja-JP" sz="2800" dirty="0" smtClean="0"/>
              <a:t>”</a:t>
            </a:r>
            <a:br>
              <a:rPr lang="en-US" altLang="ja-JP" sz="2800" dirty="0" smtClean="0"/>
            </a:br>
            <a:r>
              <a:rPr lang="en-US" altLang="ja-JP" sz="2800" dirty="0" smtClean="0"/>
              <a:t>+81-3-5479-2731</a:t>
            </a:r>
            <a:endParaRPr kumimoji="1" lang="ja-JP" altLang="en-US" sz="2800" dirty="0"/>
          </a:p>
        </p:txBody>
      </p:sp>
      <p:sp>
        <p:nvSpPr>
          <p:cNvPr id="5" name="星 5 4"/>
          <p:cNvSpPr/>
          <p:nvPr/>
        </p:nvSpPr>
        <p:spPr>
          <a:xfrm>
            <a:off x="5724128" y="6237312"/>
            <a:ext cx="288032" cy="28803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2160" y="623731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FF0000"/>
                </a:solidFill>
              </a:rPr>
              <a:t>Funasei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星 5 6"/>
          <p:cNvSpPr/>
          <p:nvPr/>
        </p:nvSpPr>
        <p:spPr>
          <a:xfrm>
            <a:off x="2771800" y="2780928"/>
            <a:ext cx="288032" cy="288032"/>
          </a:xfrm>
          <a:prstGeom prst="star5">
            <a:avLst/>
          </a:prstGeom>
          <a:solidFill>
            <a:srgbClr val="C63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71600" y="277583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C63D0C"/>
                </a:solidFill>
              </a:rPr>
              <a:t>JR Shinagawa St.</a:t>
            </a:r>
            <a:endParaRPr kumimoji="1" lang="ja-JP" altLang="en-US" dirty="0">
              <a:solidFill>
                <a:srgbClr val="C63D0C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211960" y="4058247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Shinagawa Grand Commons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91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Shinagawa Grand Commons</a:t>
            </a:r>
            <a:endParaRPr kumimoji="1" lang="ja-JP" altLang="en-US" dirty="0"/>
          </a:p>
        </p:txBody>
      </p:sp>
      <p:pic>
        <p:nvPicPr>
          <p:cNvPr id="8195" name="Picture 3" descr="C:\Users\Hiroshi Sakamoto\Documents\Computing\ATLAS\Software workshops\201305TIM\SK00007504_22213_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529" y="3789040"/>
            <a:ext cx="4730844" cy="303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Hiroshi Sakamoto\Documents\Computing\ATLAS\Software workshops\201305TIM\shinagawa_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4599"/>
            <a:ext cx="4680519" cy="351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337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61325" cy="171420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About ‘PASMO’</a:t>
            </a:r>
            <a:br>
              <a:rPr kumimoji="1" lang="en-US" altLang="ja-JP" dirty="0" smtClean="0"/>
            </a:br>
            <a:r>
              <a:rPr lang="en-US" altLang="ja-JP" sz="2700" dirty="0" smtClean="0"/>
              <a:t>Public transportation IC card system which can be used for metro, JR trains, buses etc.</a:t>
            </a:r>
            <a:endParaRPr kumimoji="1" lang="ja-JP" altLang="en-US" sz="27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160" y="2034373"/>
            <a:ext cx="6140450" cy="48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"/>
            <a:ext cx="3491880" cy="220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6707" y="6478341"/>
            <a:ext cx="3908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http://www.pasmo.co.jp/en/index.html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2411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331</Words>
  <Application>Microsoft Office PowerPoint</Application>
  <PresentationFormat>画面に合わせる (4:3)</PresentationFormat>
  <Paragraphs>78</Paragraphs>
  <Slides>17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テーマ</vt:lpstr>
      <vt:lpstr>Logistics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Workshop Dinner: Boat Cruise “Funasei” +81-3-5479-2731</vt:lpstr>
      <vt:lpstr>Shinagawa Grand Commons</vt:lpstr>
      <vt:lpstr>About ‘PASMO’ Public transportation IC card system which can be used for metro, JR trains, buses etc.</vt:lpstr>
      <vt:lpstr>PowerPoint プレゼンテーション</vt:lpstr>
      <vt:lpstr>High Energy Physcis Activities in Japan</vt:lpstr>
      <vt:lpstr>PowerPoint プレゼンテーション</vt:lpstr>
      <vt:lpstr>PowerPoint プレゼンテーション</vt:lpstr>
      <vt:lpstr>ATLAS Japan Collaboration</vt:lpstr>
      <vt:lpstr>Japanese Contribution to Sub-Detectors</vt:lpstr>
      <vt:lpstr>PowerPoint プレゼンテーション</vt:lpstr>
      <vt:lpstr>ATLAS Computing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Dinner: Boat Cruise “Hunasei” +81-3-5479-2731</dc:title>
  <dc:creator>Hiroshi Sakamoto</dc:creator>
  <cp:lastModifiedBy>Hiroshi Sakamoto</cp:lastModifiedBy>
  <cp:revision>23</cp:revision>
  <cp:lastPrinted>2013-05-13T01:44:59Z</cp:lastPrinted>
  <dcterms:created xsi:type="dcterms:W3CDTF">2013-05-13T01:34:17Z</dcterms:created>
  <dcterms:modified xsi:type="dcterms:W3CDTF">2013-05-15T00:06:54Z</dcterms:modified>
</cp:coreProperties>
</file>