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8"/>
  </p:notesMasterIdLst>
  <p:sldIdLst>
    <p:sldId id="256" r:id="rId2"/>
    <p:sldId id="257" r:id="rId3"/>
    <p:sldId id="283" r:id="rId4"/>
    <p:sldId id="258" r:id="rId5"/>
    <p:sldId id="280" r:id="rId6"/>
    <p:sldId id="259" r:id="rId7"/>
    <p:sldId id="261" r:id="rId8"/>
    <p:sldId id="260" r:id="rId9"/>
    <p:sldId id="288" r:id="rId10"/>
    <p:sldId id="281" r:id="rId11"/>
    <p:sldId id="282" r:id="rId12"/>
    <p:sldId id="264" r:id="rId13"/>
    <p:sldId id="265" r:id="rId14"/>
    <p:sldId id="266" r:id="rId15"/>
    <p:sldId id="267" r:id="rId16"/>
    <p:sldId id="289" r:id="rId17"/>
    <p:sldId id="284" r:id="rId18"/>
    <p:sldId id="268" r:id="rId19"/>
    <p:sldId id="269" r:id="rId20"/>
    <p:sldId id="270" r:id="rId21"/>
    <p:sldId id="275" r:id="rId22"/>
    <p:sldId id="296" r:id="rId23"/>
    <p:sldId id="286" r:id="rId24"/>
    <p:sldId id="287" r:id="rId25"/>
    <p:sldId id="285" r:id="rId26"/>
    <p:sldId id="278" r:id="rId27"/>
    <p:sldId id="279" r:id="rId28"/>
    <p:sldId id="290" r:id="rId29"/>
    <p:sldId id="291" r:id="rId30"/>
    <p:sldId id="262" r:id="rId31"/>
    <p:sldId id="263" r:id="rId32"/>
    <p:sldId id="297" r:id="rId33"/>
    <p:sldId id="292" r:id="rId34"/>
    <p:sldId id="293" r:id="rId35"/>
    <p:sldId id="294" r:id="rId36"/>
    <p:sldId id="295" r:id="rId37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D5B5DBC-7D3B-4902-B3CB-A2C08D273419}">
          <p14:sldIdLst>
            <p14:sldId id="256"/>
            <p14:sldId id="257"/>
            <p14:sldId id="283"/>
            <p14:sldId id="258"/>
            <p14:sldId id="280"/>
            <p14:sldId id="259"/>
            <p14:sldId id="261"/>
            <p14:sldId id="260"/>
            <p14:sldId id="288"/>
            <p14:sldId id="281"/>
            <p14:sldId id="282"/>
            <p14:sldId id="264"/>
            <p14:sldId id="265"/>
            <p14:sldId id="266"/>
            <p14:sldId id="267"/>
            <p14:sldId id="289"/>
            <p14:sldId id="284"/>
            <p14:sldId id="268"/>
            <p14:sldId id="269"/>
            <p14:sldId id="270"/>
            <p14:sldId id="275"/>
            <p14:sldId id="296"/>
            <p14:sldId id="286"/>
            <p14:sldId id="287"/>
            <p14:sldId id="285"/>
            <p14:sldId id="278"/>
            <p14:sldId id="279"/>
            <p14:sldId id="290"/>
            <p14:sldId id="291"/>
            <p14:sldId id="262"/>
            <p14:sldId id="263"/>
            <p14:sldId id="297"/>
            <p14:sldId id="292"/>
            <p14:sldId id="293"/>
            <p14:sldId id="294"/>
            <p14:sldId id="29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m\mdelonca\Desktop\excel%20files\H0H-\material%20comparison%20H0H-%20dump%20v08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m\mdelonca\Desktop\excel%20files\H0H-\material%20comparison%20H0H-%20dump%20v06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m\mdelonca\Desktop\excel%20files\H0H-\SiC%20producer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Accumulated charged during 9 seconds</a:t>
            </a:r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8"/>
          <c:order val="0"/>
          <c:tx>
            <c:v>Graphite</c:v>
          </c:tx>
          <c:spPr>
            <a:ln>
              <a:solidFill>
                <a:schemeClr val="accent6">
                  <a:lumMod val="75000"/>
                </a:schemeClr>
              </a:solidFill>
            </a:ln>
          </c:spPr>
          <c:marker>
            <c:symbol val="star"/>
            <c:size val="7"/>
            <c:spPr>
              <a:solidFill>
                <a:schemeClr val="accent6">
                  <a:lumMod val="75000"/>
                </a:schemeClr>
              </a:solidFill>
            </c:spPr>
          </c:marker>
          <c:xVal>
            <c:numRef>
              <c:f>'expo for elec.'!$J$68:$J$87</c:f>
              <c:numCache>
                <c:formatCode>General</c:formatCode>
                <c:ptCount val="20"/>
                <c:pt idx="0" formatCode="0.00E+00">
                  <c:v>1E-4</c:v>
                </c:pt>
                <c:pt idx="1">
                  <c:v>0.9</c:v>
                </c:pt>
                <c:pt idx="2" formatCode="0.00E+00">
                  <c:v>0.90010000000000001</c:v>
                </c:pt>
                <c:pt idx="3" formatCode="0.00E+00">
                  <c:v>1.8</c:v>
                </c:pt>
                <c:pt idx="4" formatCode="0.00E+00">
                  <c:v>1.8001</c:v>
                </c:pt>
                <c:pt idx="5" formatCode="0.00E+00">
                  <c:v>2.7</c:v>
                </c:pt>
                <c:pt idx="6" formatCode="0.00E+00">
                  <c:v>2.7001000000000004</c:v>
                </c:pt>
                <c:pt idx="7" formatCode="0.00E+00">
                  <c:v>3.6</c:v>
                </c:pt>
                <c:pt idx="8" formatCode="0.00E+00">
                  <c:v>3.6001000000000003</c:v>
                </c:pt>
                <c:pt idx="9" formatCode="0.00E+00">
                  <c:v>4.5</c:v>
                </c:pt>
                <c:pt idx="10" formatCode="0.00E+00">
                  <c:v>4.5000999999999998</c:v>
                </c:pt>
                <c:pt idx="11" formatCode="0.00E+00">
                  <c:v>5.4</c:v>
                </c:pt>
                <c:pt idx="12" formatCode="0.00E+00">
                  <c:v>5.4001000000000001</c:v>
                </c:pt>
                <c:pt idx="13" formatCode="0.00E+00">
                  <c:v>6.3</c:v>
                </c:pt>
                <c:pt idx="14" formatCode="0.00E+00">
                  <c:v>6.3000999999999996</c:v>
                </c:pt>
                <c:pt idx="15" formatCode="0.00E+00">
                  <c:v>7.2</c:v>
                </c:pt>
                <c:pt idx="16" formatCode="0.00E+00">
                  <c:v>7.2000999999999999</c:v>
                </c:pt>
                <c:pt idx="17" formatCode="0.00E+00">
                  <c:v>8.1</c:v>
                </c:pt>
                <c:pt idx="18" formatCode="0.00E+00">
                  <c:v>8.1000999999999994</c:v>
                </c:pt>
                <c:pt idx="19" formatCode="0.00E+00">
                  <c:v>9</c:v>
                </c:pt>
              </c:numCache>
            </c:numRef>
          </c:xVal>
          <c:yVal>
            <c:numRef>
              <c:f>'expo for elec.'!$D$68:$D$87</c:f>
              <c:numCache>
                <c:formatCode>General</c:formatCode>
                <c:ptCount val="20"/>
                <c:pt idx="0">
                  <c:v>1.0675387840619821E-7</c:v>
                </c:pt>
                <c:pt idx="1">
                  <c:v>0</c:v>
                </c:pt>
                <c:pt idx="2">
                  <c:v>1.0675387840619821E-7</c:v>
                </c:pt>
                <c:pt idx="3">
                  <c:v>0</c:v>
                </c:pt>
                <c:pt idx="4">
                  <c:v>1.0675387840619821E-7</c:v>
                </c:pt>
                <c:pt idx="5">
                  <c:v>0</c:v>
                </c:pt>
                <c:pt idx="6">
                  <c:v>1.0675387840619821E-7</c:v>
                </c:pt>
                <c:pt idx="7">
                  <c:v>0</c:v>
                </c:pt>
                <c:pt idx="8">
                  <c:v>1.0675387840619821E-7</c:v>
                </c:pt>
                <c:pt idx="9">
                  <c:v>0</c:v>
                </c:pt>
                <c:pt idx="10">
                  <c:v>1.0675387840619821E-7</c:v>
                </c:pt>
                <c:pt idx="11">
                  <c:v>0</c:v>
                </c:pt>
                <c:pt idx="12">
                  <c:v>1.0675387840619821E-7</c:v>
                </c:pt>
                <c:pt idx="13">
                  <c:v>0</c:v>
                </c:pt>
                <c:pt idx="14">
                  <c:v>1.0675387840619821E-7</c:v>
                </c:pt>
                <c:pt idx="15">
                  <c:v>0</c:v>
                </c:pt>
                <c:pt idx="16">
                  <c:v>1.0675387840619821E-7</c:v>
                </c:pt>
                <c:pt idx="17">
                  <c:v>0</c:v>
                </c:pt>
                <c:pt idx="18">
                  <c:v>1.0675387840619821E-7</c:v>
                </c:pt>
                <c:pt idx="19">
                  <c:v>0</c:v>
                </c:pt>
              </c:numCache>
            </c:numRef>
          </c:yVal>
          <c:smooth val="1"/>
        </c:ser>
        <c:ser>
          <c:idx val="0"/>
          <c:order val="1"/>
          <c:tx>
            <c:v>silicon carbide</c:v>
          </c:tx>
          <c:xVal>
            <c:numRef>
              <c:f>'expo for elec.'!$J$68:$J$87</c:f>
              <c:numCache>
                <c:formatCode>General</c:formatCode>
                <c:ptCount val="20"/>
                <c:pt idx="0" formatCode="0.00E+00">
                  <c:v>1E-4</c:v>
                </c:pt>
                <c:pt idx="1">
                  <c:v>0.9</c:v>
                </c:pt>
                <c:pt idx="2" formatCode="0.00E+00">
                  <c:v>0.90010000000000001</c:v>
                </c:pt>
                <c:pt idx="3" formatCode="0.00E+00">
                  <c:v>1.8</c:v>
                </c:pt>
                <c:pt idx="4" formatCode="0.00E+00">
                  <c:v>1.8001</c:v>
                </c:pt>
                <c:pt idx="5" formatCode="0.00E+00">
                  <c:v>2.7</c:v>
                </c:pt>
                <c:pt idx="6" formatCode="0.00E+00">
                  <c:v>2.7001000000000004</c:v>
                </c:pt>
                <c:pt idx="7" formatCode="0.00E+00">
                  <c:v>3.6</c:v>
                </c:pt>
                <c:pt idx="8" formatCode="0.00E+00">
                  <c:v>3.6001000000000003</c:v>
                </c:pt>
                <c:pt idx="9" formatCode="0.00E+00">
                  <c:v>4.5</c:v>
                </c:pt>
                <c:pt idx="10" formatCode="0.00E+00">
                  <c:v>4.5000999999999998</c:v>
                </c:pt>
                <c:pt idx="11" formatCode="0.00E+00">
                  <c:v>5.4</c:v>
                </c:pt>
                <c:pt idx="12" formatCode="0.00E+00">
                  <c:v>5.4001000000000001</c:v>
                </c:pt>
                <c:pt idx="13" formatCode="0.00E+00">
                  <c:v>6.3</c:v>
                </c:pt>
                <c:pt idx="14" formatCode="0.00E+00">
                  <c:v>6.3000999999999996</c:v>
                </c:pt>
                <c:pt idx="15" formatCode="0.00E+00">
                  <c:v>7.2</c:v>
                </c:pt>
                <c:pt idx="16" formatCode="0.00E+00">
                  <c:v>7.2000999999999999</c:v>
                </c:pt>
                <c:pt idx="17" formatCode="0.00E+00">
                  <c:v>8.1</c:v>
                </c:pt>
                <c:pt idx="18" formatCode="0.00E+00">
                  <c:v>8.1000999999999994</c:v>
                </c:pt>
                <c:pt idx="19" formatCode="0.00E+00">
                  <c:v>9</c:v>
                </c:pt>
              </c:numCache>
            </c:numRef>
          </c:xVal>
          <c:yVal>
            <c:numRef>
              <c:f>'expo for elec.'!$I$68:$I$87</c:f>
              <c:numCache>
                <c:formatCode>General</c:formatCode>
                <c:ptCount val="20"/>
                <c:pt idx="0">
                  <c:v>1.9788965214835765</c:v>
                </c:pt>
                <c:pt idx="1">
                  <c:v>0</c:v>
                </c:pt>
                <c:pt idx="2">
                  <c:v>1.9788965214835765</c:v>
                </c:pt>
                <c:pt idx="3">
                  <c:v>0</c:v>
                </c:pt>
                <c:pt idx="4">
                  <c:v>1.9788965214835765</c:v>
                </c:pt>
                <c:pt idx="5">
                  <c:v>0</c:v>
                </c:pt>
                <c:pt idx="6">
                  <c:v>1.9788965214835765</c:v>
                </c:pt>
                <c:pt idx="7">
                  <c:v>0</c:v>
                </c:pt>
                <c:pt idx="8">
                  <c:v>1.9788965214835765</c:v>
                </c:pt>
                <c:pt idx="9">
                  <c:v>0</c:v>
                </c:pt>
                <c:pt idx="10">
                  <c:v>1.9788965214835765</c:v>
                </c:pt>
                <c:pt idx="11">
                  <c:v>0</c:v>
                </c:pt>
                <c:pt idx="12">
                  <c:v>1.9788965214835765</c:v>
                </c:pt>
                <c:pt idx="13">
                  <c:v>0</c:v>
                </c:pt>
                <c:pt idx="14">
                  <c:v>1.9788965214835765</c:v>
                </c:pt>
                <c:pt idx="15">
                  <c:v>0</c:v>
                </c:pt>
                <c:pt idx="16">
                  <c:v>1.9788965214835765</c:v>
                </c:pt>
                <c:pt idx="17">
                  <c:v>0</c:v>
                </c:pt>
                <c:pt idx="18">
                  <c:v>1.9788965214835765</c:v>
                </c:pt>
                <c:pt idx="19">
                  <c:v>0</c:v>
                </c:pt>
              </c:numCache>
            </c:numRef>
          </c:yVal>
          <c:smooth val="1"/>
        </c:ser>
        <c:ser>
          <c:idx val="1"/>
          <c:order val="2"/>
          <c:tx>
            <c:v>Al300</c:v>
          </c:tx>
          <c:xVal>
            <c:numRef>
              <c:f>'expo for elec.'!$J$68:$J$87</c:f>
              <c:numCache>
                <c:formatCode>General</c:formatCode>
                <c:ptCount val="20"/>
                <c:pt idx="0" formatCode="0.00E+00">
                  <c:v>1E-4</c:v>
                </c:pt>
                <c:pt idx="1">
                  <c:v>0.9</c:v>
                </c:pt>
                <c:pt idx="2" formatCode="0.00E+00">
                  <c:v>0.90010000000000001</c:v>
                </c:pt>
                <c:pt idx="3" formatCode="0.00E+00">
                  <c:v>1.8</c:v>
                </c:pt>
                <c:pt idx="4" formatCode="0.00E+00">
                  <c:v>1.8001</c:v>
                </c:pt>
                <c:pt idx="5" formatCode="0.00E+00">
                  <c:v>2.7</c:v>
                </c:pt>
                <c:pt idx="6" formatCode="0.00E+00">
                  <c:v>2.7001000000000004</c:v>
                </c:pt>
                <c:pt idx="7" formatCode="0.00E+00">
                  <c:v>3.6</c:v>
                </c:pt>
                <c:pt idx="8" formatCode="0.00E+00">
                  <c:v>3.6001000000000003</c:v>
                </c:pt>
                <c:pt idx="9" formatCode="0.00E+00">
                  <c:v>4.5</c:v>
                </c:pt>
                <c:pt idx="10" formatCode="0.00E+00">
                  <c:v>4.5000999999999998</c:v>
                </c:pt>
                <c:pt idx="11" formatCode="0.00E+00">
                  <c:v>5.4</c:v>
                </c:pt>
                <c:pt idx="12" formatCode="0.00E+00">
                  <c:v>5.4001000000000001</c:v>
                </c:pt>
                <c:pt idx="13" formatCode="0.00E+00">
                  <c:v>6.3</c:v>
                </c:pt>
                <c:pt idx="14" formatCode="0.00E+00">
                  <c:v>6.3000999999999996</c:v>
                </c:pt>
                <c:pt idx="15" formatCode="0.00E+00">
                  <c:v>7.2</c:v>
                </c:pt>
                <c:pt idx="16" formatCode="0.00E+00">
                  <c:v>7.2000999999999999</c:v>
                </c:pt>
                <c:pt idx="17" formatCode="0.00E+00">
                  <c:v>8.1</c:v>
                </c:pt>
                <c:pt idx="18" formatCode="0.00E+00">
                  <c:v>8.1000999999999994</c:v>
                </c:pt>
                <c:pt idx="19" formatCode="0.00E+00">
                  <c:v>9</c:v>
                </c:pt>
              </c:numCache>
            </c:numRef>
          </c:xVal>
          <c:yVal>
            <c:numRef>
              <c:f>'expo for elec.'!$G$68:$G$87</c:f>
              <c:numCache>
                <c:formatCode>General</c:formatCode>
                <c:ptCount val="20"/>
                <c:pt idx="0">
                  <c:v>22488.659163604942</c:v>
                </c:pt>
                <c:pt idx="1">
                  <c:v>22173.832720833419</c:v>
                </c:pt>
                <c:pt idx="2">
                  <c:v>44662.491884438365</c:v>
                </c:pt>
                <c:pt idx="3">
                  <c:v>44160.896873351958</c:v>
                </c:pt>
                <c:pt idx="4">
                  <c:v>66649.556036956899</c:v>
                </c:pt>
                <c:pt idx="5">
                  <c:v>65901.028953296583</c:v>
                </c:pt>
                <c:pt idx="6">
                  <c:v>88389.688116901525</c:v>
                </c:pt>
                <c:pt idx="7">
                  <c:v>87397.002202608215</c:v>
                </c:pt>
                <c:pt idx="8">
                  <c:v>109885.66136621316</c:v>
                </c:pt>
                <c:pt idx="9">
                  <c:v>108651.55871753342</c:v>
                </c:pt>
                <c:pt idx="10">
                  <c:v>131140.21788113838</c:v>
                </c:pt>
                <c:pt idx="11">
                  <c:v>129667.40979841512</c:v>
                </c:pt>
                <c:pt idx="12">
                  <c:v>152156.06896202004</c:v>
                </c:pt>
                <c:pt idx="13">
                  <c:v>150447.23629555479</c:v>
                </c:pt>
                <c:pt idx="14">
                  <c:v>172935.89545915974</c:v>
                </c:pt>
                <c:pt idx="15">
                  <c:v>170993.68895119062</c:v>
                </c:pt>
                <c:pt idx="16">
                  <c:v>193482.34811479558</c:v>
                </c:pt>
                <c:pt idx="17">
                  <c:v>191309.38873763464</c:v>
                </c:pt>
                <c:pt idx="18">
                  <c:v>213798.0479012396</c:v>
                </c:pt>
                <c:pt idx="19">
                  <c:v>211396.92719161257</c:v>
                </c:pt>
              </c:numCache>
            </c:numRef>
          </c:yVal>
          <c:smooth val="1"/>
        </c:ser>
        <c:ser>
          <c:idx val="2"/>
          <c:order val="3"/>
          <c:tx>
            <c:v>Boron Nitride</c:v>
          </c:tx>
          <c:xVal>
            <c:numRef>
              <c:f>'expo for elec.'!$J$68:$J$87</c:f>
              <c:numCache>
                <c:formatCode>General</c:formatCode>
                <c:ptCount val="20"/>
                <c:pt idx="0" formatCode="0.00E+00">
                  <c:v>1E-4</c:v>
                </c:pt>
                <c:pt idx="1">
                  <c:v>0.9</c:v>
                </c:pt>
                <c:pt idx="2" formatCode="0.00E+00">
                  <c:v>0.90010000000000001</c:v>
                </c:pt>
                <c:pt idx="3" formatCode="0.00E+00">
                  <c:v>1.8</c:v>
                </c:pt>
                <c:pt idx="4" formatCode="0.00E+00">
                  <c:v>1.8001</c:v>
                </c:pt>
                <c:pt idx="5" formatCode="0.00E+00">
                  <c:v>2.7</c:v>
                </c:pt>
                <c:pt idx="6" formatCode="0.00E+00">
                  <c:v>2.7001000000000004</c:v>
                </c:pt>
                <c:pt idx="7" formatCode="0.00E+00">
                  <c:v>3.6</c:v>
                </c:pt>
                <c:pt idx="8" formatCode="0.00E+00">
                  <c:v>3.6001000000000003</c:v>
                </c:pt>
                <c:pt idx="9" formatCode="0.00E+00">
                  <c:v>4.5</c:v>
                </c:pt>
                <c:pt idx="10" formatCode="0.00E+00">
                  <c:v>4.5000999999999998</c:v>
                </c:pt>
                <c:pt idx="11" formatCode="0.00E+00">
                  <c:v>5.4</c:v>
                </c:pt>
                <c:pt idx="12" formatCode="0.00E+00">
                  <c:v>5.4001000000000001</c:v>
                </c:pt>
                <c:pt idx="13" formatCode="0.00E+00">
                  <c:v>6.3</c:v>
                </c:pt>
                <c:pt idx="14" formatCode="0.00E+00">
                  <c:v>6.3000999999999996</c:v>
                </c:pt>
                <c:pt idx="15" formatCode="0.00E+00">
                  <c:v>7.2</c:v>
                </c:pt>
                <c:pt idx="16" formatCode="0.00E+00">
                  <c:v>7.2000999999999999</c:v>
                </c:pt>
                <c:pt idx="17" formatCode="0.00E+00">
                  <c:v>8.1</c:v>
                </c:pt>
                <c:pt idx="18" formatCode="0.00E+00">
                  <c:v>8.1000999999999994</c:v>
                </c:pt>
                <c:pt idx="19" formatCode="0.00E+00">
                  <c:v>9</c:v>
                </c:pt>
              </c:numCache>
            </c:numRef>
          </c:xVal>
          <c:yVal>
            <c:numRef>
              <c:f>'expo for elec.'!$B$68:$B$87</c:f>
              <c:numCache>
                <c:formatCode>General</c:formatCode>
                <c:ptCount val="20"/>
                <c:pt idx="0">
                  <c:v>63515.64314899149</c:v>
                </c:pt>
                <c:pt idx="1">
                  <c:v>5731.4779754704387</c:v>
                </c:pt>
                <c:pt idx="2">
                  <c:v>69247.121124461934</c:v>
                </c:pt>
                <c:pt idx="3">
                  <c:v>6298.4284620161798</c:v>
                </c:pt>
                <c:pt idx="4">
                  <c:v>69814.071611007676</c:v>
                </c:pt>
                <c:pt idx="5">
                  <c:v>6349.9959065976727</c:v>
                </c:pt>
                <c:pt idx="6">
                  <c:v>69865.639055589156</c:v>
                </c:pt>
                <c:pt idx="7">
                  <c:v>6354.6862656391941</c:v>
                </c:pt>
                <c:pt idx="8">
                  <c:v>69870.329414630687</c:v>
                </c:pt>
                <c:pt idx="9">
                  <c:v>6355.1128810768405</c:v>
                </c:pt>
                <c:pt idx="10">
                  <c:v>69870.756030068325</c:v>
                </c:pt>
                <c:pt idx="11">
                  <c:v>6355.1516842324245</c:v>
                </c:pt>
                <c:pt idx="12">
                  <c:v>69870.794833223918</c:v>
                </c:pt>
                <c:pt idx="13">
                  <c:v>6355.155213605135</c:v>
                </c:pt>
                <c:pt idx="14">
                  <c:v>69870.79836259663</c:v>
                </c:pt>
                <c:pt idx="15">
                  <c:v>6355.155534622113</c:v>
                </c:pt>
                <c:pt idx="16">
                  <c:v>69870.798683613597</c:v>
                </c:pt>
                <c:pt idx="17">
                  <c:v>6355.1555638204736</c:v>
                </c:pt>
                <c:pt idx="18">
                  <c:v>69870.798712811957</c:v>
                </c:pt>
                <c:pt idx="19">
                  <c:v>6355.1555664762345</c:v>
                </c:pt>
              </c:numCache>
            </c:numRef>
          </c:yVal>
          <c:smooth val="1"/>
        </c:ser>
        <c:ser>
          <c:idx val="3"/>
          <c:order val="4"/>
          <c:tx>
            <c:v>Boron Carbide</c:v>
          </c:tx>
          <c:xVal>
            <c:numRef>
              <c:f>'expo for elec.'!$J$68:$J$87</c:f>
              <c:numCache>
                <c:formatCode>General</c:formatCode>
                <c:ptCount val="20"/>
                <c:pt idx="0" formatCode="0.00E+00">
                  <c:v>1E-4</c:v>
                </c:pt>
                <c:pt idx="1">
                  <c:v>0.9</c:v>
                </c:pt>
                <c:pt idx="2" formatCode="0.00E+00">
                  <c:v>0.90010000000000001</c:v>
                </c:pt>
                <c:pt idx="3" formatCode="0.00E+00">
                  <c:v>1.8</c:v>
                </c:pt>
                <c:pt idx="4" formatCode="0.00E+00">
                  <c:v>1.8001</c:v>
                </c:pt>
                <c:pt idx="5" formatCode="0.00E+00">
                  <c:v>2.7</c:v>
                </c:pt>
                <c:pt idx="6" formatCode="0.00E+00">
                  <c:v>2.7001000000000004</c:v>
                </c:pt>
                <c:pt idx="7" formatCode="0.00E+00">
                  <c:v>3.6</c:v>
                </c:pt>
                <c:pt idx="8" formatCode="0.00E+00">
                  <c:v>3.6001000000000003</c:v>
                </c:pt>
                <c:pt idx="9" formatCode="0.00E+00">
                  <c:v>4.5</c:v>
                </c:pt>
                <c:pt idx="10" formatCode="0.00E+00">
                  <c:v>4.5000999999999998</c:v>
                </c:pt>
                <c:pt idx="11" formatCode="0.00E+00">
                  <c:v>5.4</c:v>
                </c:pt>
                <c:pt idx="12" formatCode="0.00E+00">
                  <c:v>5.4001000000000001</c:v>
                </c:pt>
                <c:pt idx="13" formatCode="0.00E+00">
                  <c:v>6.3</c:v>
                </c:pt>
                <c:pt idx="14" formatCode="0.00E+00">
                  <c:v>6.3000999999999996</c:v>
                </c:pt>
                <c:pt idx="15" formatCode="0.00E+00">
                  <c:v>7.2</c:v>
                </c:pt>
                <c:pt idx="16" formatCode="0.00E+00">
                  <c:v>7.2000999999999999</c:v>
                </c:pt>
                <c:pt idx="17" formatCode="0.00E+00">
                  <c:v>8.1</c:v>
                </c:pt>
                <c:pt idx="18" formatCode="0.00E+00">
                  <c:v>8.1000999999999994</c:v>
                </c:pt>
                <c:pt idx="19" formatCode="0.00E+00">
                  <c:v>9</c:v>
                </c:pt>
              </c:numCache>
            </c:numRef>
          </c:xVal>
          <c:yVal>
            <c:numRef>
              <c:f>'expo for elec.'!$C$68:$C$87</c:f>
              <c:numCache>
                <c:formatCode>General</c:formatCode>
                <c:ptCount val="20"/>
                <c:pt idx="0">
                  <c:v>145.69924671458583</c:v>
                </c:pt>
                <c:pt idx="1">
                  <c:v>33.341972437872343</c:v>
                </c:pt>
                <c:pt idx="2">
                  <c:v>179.04121915245815</c:v>
                </c:pt>
                <c:pt idx="3">
                  <c:v>41.298241404440553</c:v>
                </c:pt>
                <c:pt idx="4">
                  <c:v>186.99748811902637</c:v>
                </c:pt>
                <c:pt idx="5">
                  <c:v>43.133460791436562</c:v>
                </c:pt>
                <c:pt idx="6">
                  <c:v>188.83270750602239</c:v>
                </c:pt>
                <c:pt idx="7">
                  <c:v>43.556778581792607</c:v>
                </c:pt>
                <c:pt idx="8">
                  <c:v>189.25602529637843</c:v>
                </c:pt>
                <c:pt idx="9">
                  <c:v>43.654422467260297</c:v>
                </c:pt>
                <c:pt idx="10">
                  <c:v>189.35366918184613</c:v>
                </c:pt>
                <c:pt idx="11">
                  <c:v>43.676945329720695</c:v>
                </c:pt>
                <c:pt idx="12">
                  <c:v>189.37619204430652</c:v>
                </c:pt>
                <c:pt idx="13">
                  <c:v>43.68214052787345</c:v>
                </c:pt>
                <c:pt idx="14">
                  <c:v>189.38138724245928</c:v>
                </c:pt>
                <c:pt idx="15">
                  <c:v>43.683338869509377</c:v>
                </c:pt>
                <c:pt idx="16">
                  <c:v>189.38258558409521</c:v>
                </c:pt>
                <c:pt idx="17">
                  <c:v>43.683615282965448</c:v>
                </c:pt>
                <c:pt idx="18">
                  <c:v>189.38286199755129</c:v>
                </c:pt>
                <c:pt idx="19">
                  <c:v>43.68367904140996</c:v>
                </c:pt>
              </c:numCache>
            </c:numRef>
          </c:yVal>
          <c:smooth val="1"/>
        </c:ser>
        <c:ser>
          <c:idx val="4"/>
          <c:order val="5"/>
          <c:tx>
            <c:v>Alumina</c:v>
          </c:tx>
          <c:xVal>
            <c:numRef>
              <c:f>'expo for elec.'!$J$68:$J$87</c:f>
              <c:numCache>
                <c:formatCode>General</c:formatCode>
                <c:ptCount val="20"/>
                <c:pt idx="0" formatCode="0.00E+00">
                  <c:v>1E-4</c:v>
                </c:pt>
                <c:pt idx="1">
                  <c:v>0.9</c:v>
                </c:pt>
                <c:pt idx="2" formatCode="0.00E+00">
                  <c:v>0.90010000000000001</c:v>
                </c:pt>
                <c:pt idx="3" formatCode="0.00E+00">
                  <c:v>1.8</c:v>
                </c:pt>
                <c:pt idx="4" formatCode="0.00E+00">
                  <c:v>1.8001</c:v>
                </c:pt>
                <c:pt idx="5" formatCode="0.00E+00">
                  <c:v>2.7</c:v>
                </c:pt>
                <c:pt idx="6" formatCode="0.00E+00">
                  <c:v>2.7001000000000004</c:v>
                </c:pt>
                <c:pt idx="7" formatCode="0.00E+00">
                  <c:v>3.6</c:v>
                </c:pt>
                <c:pt idx="8" formatCode="0.00E+00">
                  <c:v>3.6001000000000003</c:v>
                </c:pt>
                <c:pt idx="9" formatCode="0.00E+00">
                  <c:v>4.5</c:v>
                </c:pt>
                <c:pt idx="10" formatCode="0.00E+00">
                  <c:v>4.5000999999999998</c:v>
                </c:pt>
                <c:pt idx="11" formatCode="0.00E+00">
                  <c:v>5.4</c:v>
                </c:pt>
                <c:pt idx="12" formatCode="0.00E+00">
                  <c:v>5.4001000000000001</c:v>
                </c:pt>
                <c:pt idx="13" formatCode="0.00E+00">
                  <c:v>6.3</c:v>
                </c:pt>
                <c:pt idx="14" formatCode="0.00E+00">
                  <c:v>6.3000999999999996</c:v>
                </c:pt>
                <c:pt idx="15" formatCode="0.00E+00">
                  <c:v>7.2</c:v>
                </c:pt>
                <c:pt idx="16" formatCode="0.00E+00">
                  <c:v>7.2000999999999999</c:v>
                </c:pt>
                <c:pt idx="17" formatCode="0.00E+00">
                  <c:v>8.1</c:v>
                </c:pt>
                <c:pt idx="18" formatCode="0.00E+00">
                  <c:v>8.1000999999999994</c:v>
                </c:pt>
                <c:pt idx="19" formatCode="0.00E+00">
                  <c:v>9</c:v>
                </c:pt>
              </c:numCache>
            </c:numRef>
          </c:xVal>
          <c:yVal>
            <c:numRef>
              <c:f>'expo for elec.'!$E$68:$E$87</c:f>
              <c:numCache>
                <c:formatCode>General</c:formatCode>
                <c:ptCount val="20"/>
                <c:pt idx="0">
                  <c:v>21377.996694089717</c:v>
                </c:pt>
                <c:pt idx="1">
                  <c:v>7752.4224087757066</c:v>
                </c:pt>
                <c:pt idx="2">
                  <c:v>29130.419102865424</c:v>
                </c:pt>
                <c:pt idx="3">
                  <c:v>10647.84464275044</c:v>
                </c:pt>
                <c:pt idx="4">
                  <c:v>32025.84133684016</c:v>
                </c:pt>
                <c:pt idx="5">
                  <c:v>11706.188706172989</c:v>
                </c:pt>
                <c:pt idx="6">
                  <c:v>33084.185400262708</c:v>
                </c:pt>
                <c:pt idx="7">
                  <c:v>12093.038038003988</c:v>
                </c:pt>
                <c:pt idx="8">
                  <c:v>33471.034732093707</c:v>
                </c:pt>
                <c:pt idx="9">
                  <c:v>12234.440452124529</c:v>
                </c:pt>
                <c:pt idx="10">
                  <c:v>33612.437146214244</c:v>
                </c:pt>
                <c:pt idx="11">
                  <c:v>12286.126318103617</c:v>
                </c:pt>
                <c:pt idx="12">
                  <c:v>33664.123012193333</c:v>
                </c:pt>
                <c:pt idx="13">
                  <c:v>12305.018702357615</c:v>
                </c:pt>
                <c:pt idx="14">
                  <c:v>33683.015396447328</c:v>
                </c:pt>
                <c:pt idx="15">
                  <c:v>12311.924307517545</c:v>
                </c:pt>
                <c:pt idx="16">
                  <c:v>33689.921001607261</c:v>
                </c:pt>
                <c:pt idx="17">
                  <c:v>12314.448466564056</c:v>
                </c:pt>
                <c:pt idx="18">
                  <c:v>33692.445160653777</c:v>
                </c:pt>
                <c:pt idx="19">
                  <c:v>12315.371105311064</c:v>
                </c:pt>
              </c:numCache>
            </c:numRef>
          </c:yVal>
          <c:smooth val="1"/>
        </c:ser>
        <c:ser>
          <c:idx val="5"/>
          <c:order val="6"/>
          <c:tx>
            <c:v>Aluminum Nitride</c:v>
          </c:tx>
          <c:xVal>
            <c:numRef>
              <c:f>'expo for elec.'!$J$68:$J$87</c:f>
              <c:numCache>
                <c:formatCode>General</c:formatCode>
                <c:ptCount val="20"/>
                <c:pt idx="0" formatCode="0.00E+00">
                  <c:v>1E-4</c:v>
                </c:pt>
                <c:pt idx="1">
                  <c:v>0.9</c:v>
                </c:pt>
                <c:pt idx="2" formatCode="0.00E+00">
                  <c:v>0.90010000000000001</c:v>
                </c:pt>
                <c:pt idx="3" formatCode="0.00E+00">
                  <c:v>1.8</c:v>
                </c:pt>
                <c:pt idx="4" formatCode="0.00E+00">
                  <c:v>1.8001</c:v>
                </c:pt>
                <c:pt idx="5" formatCode="0.00E+00">
                  <c:v>2.7</c:v>
                </c:pt>
                <c:pt idx="6" formatCode="0.00E+00">
                  <c:v>2.7001000000000004</c:v>
                </c:pt>
                <c:pt idx="7" formatCode="0.00E+00">
                  <c:v>3.6</c:v>
                </c:pt>
                <c:pt idx="8" formatCode="0.00E+00">
                  <c:v>3.6001000000000003</c:v>
                </c:pt>
                <c:pt idx="9" formatCode="0.00E+00">
                  <c:v>4.5</c:v>
                </c:pt>
                <c:pt idx="10" formatCode="0.00E+00">
                  <c:v>4.5000999999999998</c:v>
                </c:pt>
                <c:pt idx="11" formatCode="0.00E+00">
                  <c:v>5.4</c:v>
                </c:pt>
                <c:pt idx="12" formatCode="0.00E+00">
                  <c:v>5.4001000000000001</c:v>
                </c:pt>
                <c:pt idx="13" formatCode="0.00E+00">
                  <c:v>6.3</c:v>
                </c:pt>
                <c:pt idx="14" formatCode="0.00E+00">
                  <c:v>6.3000999999999996</c:v>
                </c:pt>
                <c:pt idx="15" formatCode="0.00E+00">
                  <c:v>7.2</c:v>
                </c:pt>
                <c:pt idx="16" formatCode="0.00E+00">
                  <c:v>7.2000999999999999</c:v>
                </c:pt>
                <c:pt idx="17" formatCode="0.00E+00">
                  <c:v>8.1</c:v>
                </c:pt>
                <c:pt idx="18" formatCode="0.00E+00">
                  <c:v>8.1000999999999994</c:v>
                </c:pt>
                <c:pt idx="19" formatCode="0.00E+00">
                  <c:v>9</c:v>
                </c:pt>
              </c:numCache>
            </c:numRef>
          </c:xVal>
          <c:yVal>
            <c:numRef>
              <c:f>'expo for elec.'!$F$68:$F$87</c:f>
              <c:numCache>
                <c:formatCode>General</c:formatCode>
                <c:ptCount val="20"/>
                <c:pt idx="0">
                  <c:v>24647.266896955913</c:v>
                </c:pt>
                <c:pt idx="1">
                  <c:v>7843.7852911239052</c:v>
                </c:pt>
                <c:pt idx="2">
                  <c:v>32491.052188079819</c:v>
                </c:pt>
                <c:pt idx="3">
                  <c:v>10422.340446619191</c:v>
                </c:pt>
                <c:pt idx="4">
                  <c:v>35069.607343575102</c:v>
                </c:pt>
                <c:pt idx="5">
                  <c:v>11249.478316312945</c:v>
                </c:pt>
                <c:pt idx="6">
                  <c:v>35896.745213268856</c:v>
                </c:pt>
                <c:pt idx="7">
                  <c:v>11514.804056591753</c:v>
                </c:pt>
                <c:pt idx="8">
                  <c:v>36162.070953547664</c:v>
                </c:pt>
                <c:pt idx="9">
                  <c:v>11599.914110228352</c:v>
                </c:pt>
                <c:pt idx="10">
                  <c:v>36247.181007184263</c:v>
                </c:pt>
                <c:pt idx="11">
                  <c:v>11627.215348406045</c:v>
                </c:pt>
                <c:pt idx="12">
                  <c:v>36274.482245361956</c:v>
                </c:pt>
                <c:pt idx="13">
                  <c:v>11635.972922560772</c:v>
                </c:pt>
                <c:pt idx="14">
                  <c:v>36283.239819516682</c:v>
                </c:pt>
                <c:pt idx="15">
                  <c:v>11638.782139658411</c:v>
                </c:pt>
                <c:pt idx="16">
                  <c:v>36286.04903661432</c:v>
                </c:pt>
                <c:pt idx="17">
                  <c:v>11639.683268277164</c:v>
                </c:pt>
                <c:pt idx="18">
                  <c:v>36286.95016523308</c:v>
                </c:pt>
                <c:pt idx="19">
                  <c:v>11639.972328452763</c:v>
                </c:pt>
              </c:numCache>
            </c:numRef>
          </c:yVal>
          <c:smooth val="1"/>
        </c:ser>
        <c:ser>
          <c:idx val="6"/>
          <c:order val="7"/>
          <c:tx>
            <c:v>Silicon Nitride</c:v>
          </c:tx>
          <c:xVal>
            <c:numRef>
              <c:f>'expo for elec.'!$J$68:$J$87</c:f>
              <c:numCache>
                <c:formatCode>General</c:formatCode>
                <c:ptCount val="20"/>
                <c:pt idx="0" formatCode="0.00E+00">
                  <c:v>1E-4</c:v>
                </c:pt>
                <c:pt idx="1">
                  <c:v>0.9</c:v>
                </c:pt>
                <c:pt idx="2" formatCode="0.00E+00">
                  <c:v>0.90010000000000001</c:v>
                </c:pt>
                <c:pt idx="3" formatCode="0.00E+00">
                  <c:v>1.8</c:v>
                </c:pt>
                <c:pt idx="4" formatCode="0.00E+00">
                  <c:v>1.8001</c:v>
                </c:pt>
                <c:pt idx="5" formatCode="0.00E+00">
                  <c:v>2.7</c:v>
                </c:pt>
                <c:pt idx="6" formatCode="0.00E+00">
                  <c:v>2.7001000000000004</c:v>
                </c:pt>
                <c:pt idx="7" formatCode="0.00E+00">
                  <c:v>3.6</c:v>
                </c:pt>
                <c:pt idx="8" formatCode="0.00E+00">
                  <c:v>3.6001000000000003</c:v>
                </c:pt>
                <c:pt idx="9" formatCode="0.00E+00">
                  <c:v>4.5</c:v>
                </c:pt>
                <c:pt idx="10" formatCode="0.00E+00">
                  <c:v>4.5000999999999998</c:v>
                </c:pt>
                <c:pt idx="11" formatCode="0.00E+00">
                  <c:v>5.4</c:v>
                </c:pt>
                <c:pt idx="12" formatCode="0.00E+00">
                  <c:v>5.4001000000000001</c:v>
                </c:pt>
                <c:pt idx="13" formatCode="0.00E+00">
                  <c:v>6.3</c:v>
                </c:pt>
                <c:pt idx="14" formatCode="0.00E+00">
                  <c:v>6.3000999999999996</c:v>
                </c:pt>
                <c:pt idx="15" formatCode="0.00E+00">
                  <c:v>7.2</c:v>
                </c:pt>
                <c:pt idx="16" formatCode="0.00E+00">
                  <c:v>7.2000999999999999</c:v>
                </c:pt>
                <c:pt idx="17" formatCode="0.00E+00">
                  <c:v>8.1</c:v>
                </c:pt>
                <c:pt idx="18" formatCode="0.00E+00">
                  <c:v>8.1000999999999994</c:v>
                </c:pt>
                <c:pt idx="19" formatCode="0.00E+00">
                  <c:v>9</c:v>
                </c:pt>
              </c:numCache>
            </c:numRef>
          </c:xVal>
          <c:yVal>
            <c:numRef>
              <c:f>'expo for elec.'!$H$68:$H$87</c:f>
              <c:numCache>
                <c:formatCode>General</c:formatCode>
                <c:ptCount val="20"/>
                <c:pt idx="0">
                  <c:v>21992.545256135214</c:v>
                </c:pt>
                <c:pt idx="1">
                  <c:v>7887.3873385836669</c:v>
                </c:pt>
                <c:pt idx="2">
                  <c:v>29879.932594718881</c:v>
                </c:pt>
                <c:pt idx="3">
                  <c:v>10801.444498062203</c:v>
                </c:pt>
                <c:pt idx="4">
                  <c:v>32793.989754197421</c:v>
                </c:pt>
                <c:pt idx="5">
                  <c:v>11854.861421695137</c:v>
                </c:pt>
                <c:pt idx="6">
                  <c:v>33847.406677830353</c:v>
                </c:pt>
                <c:pt idx="7">
                  <c:v>12235.666311327039</c:v>
                </c:pt>
                <c:pt idx="8">
                  <c:v>34228.211567462255</c:v>
                </c:pt>
                <c:pt idx="9">
                  <c:v>12373.325352789425</c:v>
                </c:pt>
                <c:pt idx="10">
                  <c:v>34365.870608924641</c:v>
                </c:pt>
                <c:pt idx="11">
                  <c:v>12423.088399988374</c:v>
                </c:pt>
                <c:pt idx="12">
                  <c:v>34415.633656123588</c:v>
                </c:pt>
                <c:pt idx="13">
                  <c:v>12441.077489845586</c:v>
                </c:pt>
                <c:pt idx="14">
                  <c:v>34433.6227459808</c:v>
                </c:pt>
                <c:pt idx="15">
                  <c:v>12447.58045483881</c:v>
                </c:pt>
                <c:pt idx="16">
                  <c:v>34440.125710974025</c:v>
                </c:pt>
                <c:pt idx="17">
                  <c:v>12449.931243791378</c:v>
                </c:pt>
                <c:pt idx="18">
                  <c:v>34442.47649992659</c:v>
                </c:pt>
                <c:pt idx="19">
                  <c:v>12450.781042107265</c:v>
                </c:pt>
              </c:numCache>
            </c:numRef>
          </c:yVal>
          <c:smooth val="1"/>
        </c:ser>
        <c:ser>
          <c:idx val="7"/>
          <c:order val="8"/>
          <c:tx>
            <c:v>limit 50 V</c:v>
          </c:tx>
          <c:spPr>
            <a:ln>
              <a:solidFill>
                <a:srgbClr val="FF0000"/>
              </a:solidFill>
            </a:ln>
          </c:spPr>
          <c:xVal>
            <c:numRef>
              <c:f>'expo for elec.'!$F$92:$F$93</c:f>
              <c:numCache>
                <c:formatCode>General</c:formatCode>
                <c:ptCount val="2"/>
                <c:pt idx="0">
                  <c:v>0</c:v>
                </c:pt>
                <c:pt idx="1">
                  <c:v>9</c:v>
                </c:pt>
              </c:numCache>
            </c:numRef>
          </c:xVal>
          <c:yVal>
            <c:numRef>
              <c:f>'expo for elec.'!$G$92:$G$93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6575232"/>
        <c:axId val="116661248"/>
      </c:scatterChart>
      <c:valAx>
        <c:axId val="116575232"/>
        <c:scaling>
          <c:orientation val="minMax"/>
          <c:max val="9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(s)</a:t>
                </a:r>
              </a:p>
            </c:rich>
          </c:tx>
          <c:layout/>
          <c:overlay val="0"/>
        </c:title>
        <c:numFmt formatCode="#,##0" sourceLinked="0"/>
        <c:majorTickMark val="none"/>
        <c:minorTickMark val="none"/>
        <c:tickLblPos val="nextTo"/>
        <c:crossAx val="116661248"/>
        <c:crosses val="autoZero"/>
        <c:crossBetween val="midCat"/>
      </c:valAx>
      <c:valAx>
        <c:axId val="116661248"/>
        <c:scaling>
          <c:orientation val="minMax"/>
          <c:max val="6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Voltage (V)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1657523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2972665735553188"/>
          <c:y val="0.17027623506158424"/>
          <c:w val="0.24507772945863157"/>
          <c:h val="0.56449266554576738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lang="fr-FR" sz="1800" b="1" kern="1200">
                <a:solidFill>
                  <a:srgbClr val="C00000"/>
                </a:solidFill>
                <a:latin typeface="+mn-lt"/>
                <a:ea typeface="+mn-ea"/>
                <a:cs typeface="Times New Roman" pitchFamily="18" charset="0"/>
              </a:defRPr>
            </a:pPr>
            <a:r>
              <a:rPr lang="fr-FR" sz="1800" b="1" kern="1200" dirty="0">
                <a:solidFill>
                  <a:srgbClr val="C00000"/>
                </a:solidFill>
                <a:latin typeface="+mn-lt"/>
                <a:ea typeface="+mn-ea"/>
                <a:cs typeface="Times New Roman" pitchFamily="18" charset="0"/>
              </a:rPr>
              <a:t>FOMS </a:t>
            </a:r>
            <a:r>
              <a:rPr lang="fr-FR" sz="1800" b="1" kern="1200" dirty="0" err="1">
                <a:solidFill>
                  <a:srgbClr val="C00000"/>
                </a:solidFill>
                <a:latin typeface="+mn-lt"/>
                <a:ea typeface="+mn-ea"/>
                <a:cs typeface="Times New Roman" pitchFamily="18" charset="0"/>
              </a:rPr>
              <a:t>summary</a:t>
            </a:r>
            <a:r>
              <a:rPr lang="fr-FR" sz="1800" b="1" kern="1200" dirty="0">
                <a:solidFill>
                  <a:srgbClr val="C00000"/>
                </a:solidFill>
                <a:latin typeface="+mn-lt"/>
                <a:ea typeface="+mn-ea"/>
                <a:cs typeface="Times New Roman" pitchFamily="18" charset="0"/>
              </a:rPr>
              <a:t>: to </a:t>
            </a:r>
            <a:r>
              <a:rPr lang="fr-FR" sz="1800" b="1" kern="1200" dirty="0" err="1">
                <a:solidFill>
                  <a:srgbClr val="C00000"/>
                </a:solidFill>
                <a:latin typeface="+mn-lt"/>
                <a:ea typeface="+mn-ea"/>
                <a:cs typeface="Times New Roman" pitchFamily="18" charset="0"/>
              </a:rPr>
              <a:t>be</a:t>
            </a:r>
            <a:r>
              <a:rPr lang="fr-FR" sz="1800" b="1" kern="1200" dirty="0">
                <a:solidFill>
                  <a:srgbClr val="C00000"/>
                </a:solidFill>
                <a:latin typeface="+mn-lt"/>
                <a:ea typeface="+mn-ea"/>
                <a:cs typeface="Times New Roman" pitchFamily="18" charset="0"/>
              </a:rPr>
              <a:t> </a:t>
            </a:r>
            <a:r>
              <a:rPr lang="fr-FR" sz="1800" b="1" kern="1200" dirty="0" err="1">
                <a:solidFill>
                  <a:srgbClr val="C00000"/>
                </a:solidFill>
                <a:latin typeface="+mn-lt"/>
                <a:ea typeface="+mn-ea"/>
                <a:cs typeface="Times New Roman" pitchFamily="18" charset="0"/>
              </a:rPr>
              <a:t>minimized</a:t>
            </a:r>
            <a:endParaRPr lang="fr-FR" sz="1800" b="1" kern="1200" dirty="0">
              <a:solidFill>
                <a:srgbClr val="C00000"/>
              </a:solidFill>
              <a:latin typeface="+mn-lt"/>
              <a:ea typeface="+mn-ea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23542207431497514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2.0651459682718483E-2"/>
          <c:y val="0.28285352495774052"/>
          <c:w val="0.95869708063456305"/>
          <c:h val="0.6251040394049336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'summary results (modif)'!$A$8</c:f>
              <c:strCache>
                <c:ptCount val="1"/>
                <c:pt idx="0">
                  <c:v>Boron Nitride</c:v>
                </c:pt>
              </c:strCache>
            </c:strRef>
          </c:tx>
          <c:invertIfNegative val="0"/>
          <c:val>
            <c:numRef>
              <c:f>'summary results (modif)'!$Q$8</c:f>
              <c:numCache>
                <c:formatCode>0.00</c:formatCode>
                <c:ptCount val="1"/>
                <c:pt idx="0">
                  <c:v>1.012273163376086</c:v>
                </c:pt>
              </c:numCache>
            </c:numRef>
          </c:val>
        </c:ser>
        <c:ser>
          <c:idx val="1"/>
          <c:order val="1"/>
          <c:tx>
            <c:strRef>
              <c:f>'summary results (modif)'!$A$9</c:f>
              <c:strCache>
                <c:ptCount val="1"/>
                <c:pt idx="0">
                  <c:v>Boron Carbide</c:v>
                </c:pt>
              </c:strCache>
            </c:strRef>
          </c:tx>
          <c:invertIfNegative val="0"/>
          <c:val>
            <c:numRef>
              <c:f>'summary results (modif)'!$Q$9</c:f>
              <c:numCache>
                <c:formatCode>0.00</c:formatCode>
                <c:ptCount val="1"/>
                <c:pt idx="0">
                  <c:v>0.87816037350915299</c:v>
                </c:pt>
              </c:numCache>
            </c:numRef>
          </c:val>
        </c:ser>
        <c:ser>
          <c:idx val="2"/>
          <c:order val="2"/>
          <c:tx>
            <c:strRef>
              <c:f>'summary results (modif)'!$A$12</c:f>
              <c:strCache>
                <c:ptCount val="1"/>
                <c:pt idx="0">
                  <c:v>Alumina (Al2O3)</c:v>
                </c:pt>
              </c:strCache>
            </c:strRef>
          </c:tx>
          <c:spPr>
            <a:pattFill prst="wdUpDiag">
              <a:fgClr>
                <a:schemeClr val="accent2"/>
              </a:fgClr>
              <a:bgClr>
                <a:srgbClr val="FFC000"/>
              </a:bgClr>
            </a:pattFill>
          </c:spPr>
          <c:invertIfNegative val="0"/>
          <c:val>
            <c:numRef>
              <c:f>'summary results (modif)'!$Q$12</c:f>
              <c:numCache>
                <c:formatCode>0.00</c:formatCode>
                <c:ptCount val="1"/>
                <c:pt idx="0">
                  <c:v>1.3380952279132079</c:v>
                </c:pt>
              </c:numCache>
            </c:numRef>
          </c:val>
        </c:ser>
        <c:ser>
          <c:idx val="3"/>
          <c:order val="3"/>
          <c:tx>
            <c:strRef>
              <c:f>'summary results (modif)'!$A$13</c:f>
              <c:strCache>
                <c:ptCount val="1"/>
                <c:pt idx="0">
                  <c:v>Aluminum nitride</c:v>
                </c:pt>
              </c:strCache>
            </c:strRef>
          </c:tx>
          <c:invertIfNegative val="0"/>
          <c:val>
            <c:numRef>
              <c:f>'summary results (modif)'!$Q$13</c:f>
              <c:numCache>
                <c:formatCode>0.00</c:formatCode>
                <c:ptCount val="1"/>
                <c:pt idx="0">
                  <c:v>1.4718173357788964</c:v>
                </c:pt>
              </c:numCache>
            </c:numRef>
          </c:val>
        </c:ser>
        <c:ser>
          <c:idx val="4"/>
          <c:order val="4"/>
          <c:tx>
            <c:strRef>
              <c:f>'summary results (modif)'!$A$14</c:f>
              <c:strCache>
                <c:ptCount val="1"/>
                <c:pt idx="0">
                  <c:v>Al300 (97.6 % of Al2O3)</c:v>
                </c:pt>
              </c:strCache>
            </c:strRef>
          </c:tx>
          <c:spPr>
            <a:pattFill prst="dkUpDiag">
              <a:fgClr>
                <a:schemeClr val="accent1"/>
              </a:fgClr>
              <a:bgClr>
                <a:srgbClr val="FFC000"/>
              </a:bgClr>
            </a:pattFill>
          </c:spPr>
          <c:invertIfNegative val="0"/>
          <c:dPt>
            <c:idx val="0"/>
            <c:invertIfNegative val="0"/>
            <c:bubble3D val="0"/>
            <c:spPr>
              <a:pattFill prst="wdUpDiag">
                <a:fgClr>
                  <a:schemeClr val="accent1"/>
                </a:fgClr>
                <a:bgClr>
                  <a:srgbClr val="FFC000"/>
                </a:bgClr>
              </a:pattFill>
            </c:spPr>
          </c:dPt>
          <c:val>
            <c:numRef>
              <c:f>'summary results (modif)'!$Q$14</c:f>
              <c:numCache>
                <c:formatCode>0.00</c:formatCode>
                <c:ptCount val="1"/>
                <c:pt idx="0">
                  <c:v>1.4432067148432695</c:v>
                </c:pt>
              </c:numCache>
            </c:numRef>
          </c:val>
        </c:ser>
        <c:ser>
          <c:idx val="5"/>
          <c:order val="5"/>
          <c:tx>
            <c:strRef>
              <c:f>'summary results (modif)'!$A$15</c:f>
              <c:strCache>
                <c:ptCount val="1"/>
                <c:pt idx="0">
                  <c:v>Silicon Nitride</c:v>
                </c:pt>
              </c:strCache>
            </c:strRef>
          </c:tx>
          <c:invertIfNegative val="0"/>
          <c:val>
            <c:numRef>
              <c:f>'summary results (modif)'!$Q$15</c:f>
              <c:numCache>
                <c:formatCode>0.00</c:formatCode>
                <c:ptCount val="1"/>
                <c:pt idx="0">
                  <c:v>1.5027491565625481</c:v>
                </c:pt>
              </c:numCache>
            </c:numRef>
          </c:val>
        </c:ser>
        <c:ser>
          <c:idx val="6"/>
          <c:order val="6"/>
          <c:tx>
            <c:strRef>
              <c:f>'summary results (modif)'!$A$16</c:f>
              <c:strCache>
                <c:ptCount val="1"/>
                <c:pt idx="0">
                  <c:v>Silicon Carbide</c:v>
                </c:pt>
              </c:strCache>
            </c:strRef>
          </c:tx>
          <c:invertIfNegative val="0"/>
          <c:val>
            <c:numRef>
              <c:f>'summary results (modif)'!$Q$16</c:f>
              <c:numCache>
                <c:formatCode>0.00</c:formatCode>
                <c:ptCount val="1"/>
                <c:pt idx="0">
                  <c:v>1.3545261755505849</c:v>
                </c:pt>
              </c:numCache>
            </c:numRef>
          </c:val>
        </c:ser>
        <c:ser>
          <c:idx val="7"/>
          <c:order val="7"/>
          <c:tx>
            <c:v>Graphite</c:v>
          </c:tx>
          <c:invertIfNegative val="0"/>
          <c:val>
            <c:numRef>
              <c:f>'summary results (modif)'!$Q$11</c:f>
              <c:numCache>
                <c:formatCode>0.00</c:formatCode>
                <c:ptCount val="1"/>
                <c:pt idx="0">
                  <c:v>2.5820516979292312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38305536"/>
        <c:axId val="138307840"/>
      </c:barChart>
      <c:catAx>
        <c:axId val="138305536"/>
        <c:scaling>
          <c:orientation val="minMax"/>
        </c:scaling>
        <c:delete val="0"/>
        <c:axPos val="b"/>
        <c:majorTickMark val="none"/>
        <c:minorTickMark val="none"/>
        <c:tickLblPos val="nextTo"/>
        <c:crossAx val="138307840"/>
        <c:crosses val="autoZero"/>
        <c:auto val="1"/>
        <c:lblAlgn val="ctr"/>
        <c:lblOffset val="100"/>
        <c:noMultiLvlLbl val="0"/>
      </c:catAx>
      <c:valAx>
        <c:axId val="138307840"/>
        <c:scaling>
          <c:orientation val="minMax"/>
        </c:scaling>
        <c:delete val="1"/>
        <c:axPos val="l"/>
        <c:numFmt formatCode="0.00" sourceLinked="1"/>
        <c:majorTickMark val="none"/>
        <c:minorTickMark val="none"/>
        <c:tickLblPos val="nextTo"/>
        <c:crossAx val="138305536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3.3945723202472453E-2"/>
          <c:y val="0.21322593285430749"/>
          <c:w val="0.95485564304461945"/>
          <c:h val="0.17744660033795995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FOM - Comparison </a:t>
            </a:r>
            <a:r>
              <a:rPr lang="en-US" dirty="0"/>
              <a:t>of Silicon Carbide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Sheet2!$C$9</c:f>
              <c:strCache>
                <c:ptCount val="1"/>
                <c:pt idx="0">
                  <c:v>Hexoloy SG</c:v>
                </c:pt>
              </c:strCache>
            </c:strRef>
          </c:tx>
          <c:invertIfNegative val="0"/>
          <c:val>
            <c:numRef>
              <c:f>Sheet2!$D$37</c:f>
              <c:numCache>
                <c:formatCode>0.000</c:formatCode>
                <c:ptCount val="1"/>
                <c:pt idx="0">
                  <c:v>0.16438204873769302</c:v>
                </c:pt>
              </c:numCache>
            </c:numRef>
          </c:val>
        </c:ser>
        <c:ser>
          <c:idx val="1"/>
          <c:order val="1"/>
          <c:tx>
            <c:strRef>
              <c:f>Sheet2!$C$10</c:f>
              <c:strCache>
                <c:ptCount val="1"/>
                <c:pt idx="0">
                  <c:v>Ekasic T</c:v>
                </c:pt>
              </c:strCache>
            </c:strRef>
          </c:tx>
          <c:invertIfNegative val="0"/>
          <c:val>
            <c:numRef>
              <c:f>Sheet2!$D$38</c:f>
              <c:numCache>
                <c:formatCode>0.000</c:formatCode>
                <c:ptCount val="1"/>
                <c:pt idx="0">
                  <c:v>0.16979193275930299</c:v>
                </c:pt>
              </c:numCache>
            </c:numRef>
          </c:val>
        </c:ser>
        <c:ser>
          <c:idx val="2"/>
          <c:order val="2"/>
          <c:tx>
            <c:strRef>
              <c:f>Sheet2!$C$11</c:f>
              <c:strCache>
                <c:ptCount val="1"/>
                <c:pt idx="0">
                  <c:v>Ekasic C</c:v>
                </c:pt>
              </c:strCache>
            </c:strRef>
          </c:tx>
          <c:invertIfNegative val="0"/>
          <c:val>
            <c:numRef>
              <c:f>Sheet2!$D$39</c:f>
              <c:numCache>
                <c:formatCode>0.000</c:formatCode>
                <c:ptCount val="1"/>
                <c:pt idx="0">
                  <c:v>0.17652883117383072</c:v>
                </c:pt>
              </c:numCache>
            </c:numRef>
          </c:val>
        </c:ser>
        <c:ser>
          <c:idx val="3"/>
          <c:order val="3"/>
          <c:tx>
            <c:strRef>
              <c:f>Sheet2!$C$12</c:f>
              <c:strCache>
                <c:ptCount val="1"/>
                <c:pt idx="0">
                  <c:v>Ekasic G</c:v>
                </c:pt>
              </c:strCache>
            </c:strRef>
          </c:tx>
          <c:invertIfNegative val="0"/>
          <c:val>
            <c:numRef>
              <c:f>Sheet2!$D$40</c:f>
              <c:numCache>
                <c:formatCode>0.000</c:formatCode>
                <c:ptCount val="1"/>
                <c:pt idx="0">
                  <c:v>0.17266549132474135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0803968"/>
        <c:axId val="190805504"/>
      </c:barChart>
      <c:catAx>
        <c:axId val="190803968"/>
        <c:scaling>
          <c:orientation val="minMax"/>
        </c:scaling>
        <c:delete val="1"/>
        <c:axPos val="b"/>
        <c:majorTickMark val="none"/>
        <c:minorTickMark val="none"/>
        <c:tickLblPos val="nextTo"/>
        <c:crossAx val="190805504"/>
        <c:crosses val="autoZero"/>
        <c:auto val="1"/>
        <c:lblAlgn val="ctr"/>
        <c:lblOffset val="100"/>
        <c:noMultiLvlLbl val="0"/>
      </c:catAx>
      <c:valAx>
        <c:axId val="190805504"/>
        <c:scaling>
          <c:orientation val="minMax"/>
        </c:scaling>
        <c:delete val="0"/>
        <c:axPos val="l"/>
        <c:majorGridlines/>
        <c:numFmt formatCode="0.000" sourceLinked="1"/>
        <c:majorTickMark val="none"/>
        <c:minorTickMark val="none"/>
        <c:tickLblPos val="nextTo"/>
        <c:crossAx val="19080396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B96F7E-60E3-4F0C-9707-689EB5025EF8}" type="datetimeFigureOut">
              <a:rPr lang="en-US" smtClean="0"/>
              <a:t>11/28/2012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29E435-5868-4D52-95F7-2057238A5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0790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9E435-5868-4D52-95F7-2057238A529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922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6CF2EB3-D223-49B5-8D83-BC06CFAB399D}" type="datetimeFigureOut">
              <a:rPr lang="en-US" smtClean="0"/>
              <a:t>11/28/2012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EEF39B3-E7D6-44EA-BB10-F142B933C66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F2EB3-D223-49B5-8D83-BC06CFAB399D}" type="datetimeFigureOut">
              <a:rPr lang="en-US" smtClean="0"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F39B3-E7D6-44EA-BB10-F142B933C6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6CF2EB3-D223-49B5-8D83-BC06CFAB399D}" type="datetimeFigureOut">
              <a:rPr lang="en-US" smtClean="0"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6EEF39B3-E7D6-44EA-BB10-F142B933C66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F2EB3-D223-49B5-8D83-BC06CFAB399D}" type="datetimeFigureOut">
              <a:rPr lang="en-US" smtClean="0"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EEF39B3-E7D6-44EA-BB10-F142B933C66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F2EB3-D223-49B5-8D83-BC06CFAB399D}" type="datetimeFigureOut">
              <a:rPr lang="en-US" smtClean="0"/>
              <a:t>11/28/2012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6EEF39B3-E7D6-44EA-BB10-F142B933C66B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6CF2EB3-D223-49B5-8D83-BC06CFAB399D}" type="datetimeFigureOut">
              <a:rPr lang="en-US" smtClean="0"/>
              <a:t>11/28/2012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EEF39B3-E7D6-44EA-BB10-F142B933C66B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6CF2EB3-D223-49B5-8D83-BC06CFAB399D}" type="datetimeFigureOut">
              <a:rPr lang="en-US" smtClean="0"/>
              <a:t>11/28/2012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EEF39B3-E7D6-44EA-BB10-F142B933C66B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F2EB3-D223-49B5-8D83-BC06CFAB399D}" type="datetimeFigureOut">
              <a:rPr lang="en-US" smtClean="0"/>
              <a:t>11/28/2012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EEF39B3-E7D6-44EA-BB10-F142B933C6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F2EB3-D223-49B5-8D83-BC06CFAB399D}" type="datetimeFigureOut">
              <a:rPr lang="en-US" smtClean="0"/>
              <a:t>11/28/2012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EEF39B3-E7D6-44EA-BB10-F142B933C6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F2EB3-D223-49B5-8D83-BC06CFAB399D}" type="datetimeFigureOut">
              <a:rPr lang="en-US" smtClean="0"/>
              <a:t>11/28/2012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EEF39B3-E7D6-44EA-BB10-F142B933C66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6CF2EB3-D223-49B5-8D83-BC06CFAB399D}" type="datetimeFigureOut">
              <a:rPr lang="en-US" smtClean="0"/>
              <a:t>11/28/2012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6EEF39B3-E7D6-44EA-BB10-F142B933C66B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6CF2EB3-D223-49B5-8D83-BC06CFAB399D}" type="datetimeFigureOut">
              <a:rPr lang="en-US" smtClean="0"/>
              <a:t>11/28/2012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EEF39B3-E7D6-44EA-BB10-F142B933C66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0.png"/><Relationship Id="rId3" Type="http://schemas.openxmlformats.org/officeDocument/2006/relationships/image" Target="../media/image140.png"/><Relationship Id="rId7" Type="http://schemas.openxmlformats.org/officeDocument/2006/relationships/image" Target="../media/image32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10" Type="http://schemas.openxmlformats.org/officeDocument/2006/relationships/image" Target="../media/image4.jpeg"/><Relationship Id="rId4" Type="http://schemas.openxmlformats.org/officeDocument/2006/relationships/image" Target="../media/image15.png"/><Relationship Id="rId9" Type="http://schemas.openxmlformats.org/officeDocument/2006/relationships/image" Target="../media/image20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0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Status of </a:t>
            </a:r>
            <a:br>
              <a:rPr lang="en-US" dirty="0" smtClean="0"/>
            </a:br>
            <a:r>
              <a:rPr lang="en-US" dirty="0" smtClean="0"/>
              <a:t>H0/H- </a:t>
            </a:r>
            <a:r>
              <a:rPr lang="en-US" dirty="0" smtClean="0"/>
              <a:t>dumps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M. Delonca </a:t>
            </a:r>
            <a:r>
              <a:rPr lang="en-US" dirty="0" smtClean="0"/>
              <a:t>– LIU meeting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" y="6068568"/>
            <a:ext cx="2057400" cy="685800"/>
          </a:xfrm>
        </p:spPr>
        <p:txBody>
          <a:bodyPr/>
          <a:lstStyle/>
          <a:p>
            <a:r>
              <a:rPr lang="en-US" dirty="0" smtClean="0"/>
              <a:t>29/11/2012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588224" y="404664"/>
            <a:ext cx="21602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Thanks to: </a:t>
            </a:r>
          </a:p>
          <a:p>
            <a:pPr algn="r"/>
            <a:r>
              <a:rPr lang="en-US" dirty="0" smtClean="0"/>
              <a:t>C. Maglioni, </a:t>
            </a:r>
          </a:p>
          <a:p>
            <a:pPr algn="r"/>
            <a:r>
              <a:rPr lang="en-US" dirty="0" smtClean="0"/>
              <a:t>A. Patapenka, </a:t>
            </a:r>
          </a:p>
          <a:p>
            <a:pPr algn="r"/>
            <a:r>
              <a:rPr lang="en-US" dirty="0" smtClean="0"/>
              <a:t>C. Pasquino, </a:t>
            </a:r>
          </a:p>
          <a:p>
            <a:pPr algn="r"/>
            <a:r>
              <a:rPr lang="en-US" dirty="0" smtClean="0"/>
              <a:t>A. Perez, </a:t>
            </a:r>
          </a:p>
          <a:p>
            <a:pPr algn="r"/>
            <a:r>
              <a:rPr lang="en-US" dirty="0" smtClean="0"/>
              <a:t>N. Mariani</a:t>
            </a:r>
            <a:endParaRPr lang="en-US" dirty="0"/>
          </a:p>
        </p:txBody>
      </p:sp>
      <p:pic>
        <p:nvPicPr>
          <p:cNvPr id="6" name="Picture 5" descr="Picture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252525"/>
              </a:clrFrom>
              <a:clrTo>
                <a:srgbClr val="252525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62168" y="476672"/>
            <a:ext cx="4689408" cy="3584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538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Support (back-up solution)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0" y="6248206"/>
            <a:ext cx="5421083" cy="365125"/>
          </a:xfrm>
        </p:spPr>
        <p:txBody>
          <a:bodyPr/>
          <a:lstStyle/>
          <a:p>
            <a:r>
              <a:rPr lang="en-US" smtClean="0"/>
              <a:t>M.Delonca, EN-STI</a:t>
            </a:r>
            <a:endParaRPr lang="en-US" dirty="0" smtClean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</p:spPr>
        <p:txBody>
          <a:bodyPr>
            <a:normAutofit fontScale="85000" lnSpcReduction="20000"/>
          </a:bodyPr>
          <a:lstStyle>
            <a:lvl1pPr>
              <a:defRPr/>
            </a:lvl1pPr>
          </a:lstStyle>
          <a:p>
            <a:r>
              <a:rPr lang="en-US" dirty="0"/>
              <a:t>7</a:t>
            </a:r>
            <a:endParaRPr lang="en-US" dirty="0"/>
          </a:p>
        </p:txBody>
      </p:sp>
      <p:pic>
        <p:nvPicPr>
          <p:cNvPr id="16" name="Picture 1" descr="\\cern.ch\dfs\Users\l\losito\Public\EN-STI-LOGO\EN-STI-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8344" y="22141"/>
            <a:ext cx="1403648" cy="1246619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323528" y="1584132"/>
            <a:ext cx="83529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l" defTabSz="914400" rtl="0" eaLnBrk="1" latinLnBrk="0" hangingPunct="1"/>
            <a:r>
              <a:rPr lang="en-US" sz="2000" b="1" i="1" dirty="0" smtClean="0"/>
              <a:t>Fixation by shrink</a:t>
            </a:r>
            <a:r>
              <a:rPr lang="en-US" sz="20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ing:</a:t>
            </a:r>
            <a:endParaRPr lang="en-US" sz="2000" b="1" i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68613"/>
            <a:ext cx="5814392" cy="407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3839453" y="2100076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Stainless Steel Flange</a:t>
            </a:r>
            <a:endParaRPr lang="en-US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5868144" y="4041801"/>
            <a:ext cx="2079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Cooling channels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131840" y="4518412"/>
            <a:ext cx="1154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SiC</a:t>
            </a:r>
            <a:r>
              <a:rPr lang="en-US" b="1" dirty="0" smtClean="0"/>
              <a:t> dump</a:t>
            </a:r>
            <a:endParaRPr lang="en-US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4767182" y="2956302"/>
            <a:ext cx="1631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</a:rPr>
              <a:t>Shrinking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703960" y="3574534"/>
            <a:ext cx="2666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Cu piece (clamped)</a:t>
            </a:r>
            <a:endParaRPr lang="en-US" b="1" dirty="0"/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5279613" y="3312051"/>
            <a:ext cx="84475" cy="447149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20" idx="1"/>
          </p:cNvCxnSpPr>
          <p:nvPr/>
        </p:nvCxnSpPr>
        <p:spPr>
          <a:xfrm flipH="1" flipV="1">
            <a:off x="5703960" y="4011910"/>
            <a:ext cx="164184" cy="214557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053117" y="4703078"/>
            <a:ext cx="2965123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In this case, the support is ensured thanks to the shrinking and the cooling is ensured by the Mo piece.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4093627" y="5229200"/>
            <a:ext cx="1803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Shrinking ring</a:t>
            </a:r>
            <a:endParaRPr lang="en-US" b="1" dirty="0"/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4860032" y="4119189"/>
            <a:ext cx="648072" cy="111001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308501" y="1773374"/>
            <a:ext cx="36848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 clamping system would be positioned behind the Cu piece to press it onto the </a:t>
            </a:r>
            <a:r>
              <a:rPr lang="en-US" i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SiC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dump.</a:t>
            </a:r>
            <a:endParaRPr lang="en-US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</p:spPr>
        <p:txBody>
          <a:bodyPr/>
          <a:lstStyle/>
          <a:p>
            <a:r>
              <a:rPr lang="fr-FR" dirty="0" smtClean="0"/>
              <a:t>29/11/2012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4197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Numerical results</a:t>
            </a:r>
            <a:endParaRPr lang="en-US" dirty="0"/>
          </a:p>
        </p:txBody>
      </p:sp>
      <p:sp>
        <p:nvSpPr>
          <p:cNvPr id="6" name="Picture Placeholder 3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</p:spPr>
      </p:sp>
    </p:spTree>
    <p:extLst>
      <p:ext uri="{BB962C8B-B14F-4D97-AF65-F5344CB8AC3E}">
        <p14:creationId xmlns:p14="http://schemas.microsoft.com/office/powerpoint/2010/main" val="3145636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/>
          <a:lstStyle>
            <a:lvl1pPr>
              <a:defRPr>
                <a:latin typeface="Calibri"/>
                <a:cs typeface="Calibri"/>
              </a:defRPr>
            </a:lvl1pPr>
          </a:lstStyle>
          <a:p>
            <a:r>
              <a:rPr lang="en-US" dirty="0" smtClean="0"/>
              <a:t>Instantaneous ∆T - </a:t>
            </a:r>
            <a:r>
              <a:rPr lang="en-US" dirty="0" err="1" smtClean="0"/>
              <a:t>SiC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0" y="6248206"/>
            <a:ext cx="5421083" cy="365125"/>
          </a:xfrm>
        </p:spPr>
        <p:txBody>
          <a:bodyPr/>
          <a:lstStyle/>
          <a:p>
            <a:r>
              <a:rPr lang="en-US" smtClean="0"/>
              <a:t>M.Delonca, EN-STI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</p:spPr>
        <p:txBody>
          <a:bodyPr>
            <a:normAutofit fontScale="85000" lnSpcReduction="20000"/>
          </a:bodyPr>
          <a:lstStyle>
            <a:lvl1pPr>
              <a:defRPr/>
            </a:lvl1pPr>
          </a:lstStyle>
          <a:p>
            <a:r>
              <a:rPr lang="en-US" dirty="0" smtClean="0"/>
              <a:t>8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161" b="14588"/>
          <a:stretch/>
        </p:blipFill>
        <p:spPr>
          <a:xfrm>
            <a:off x="2411760" y="1629984"/>
            <a:ext cx="5350860" cy="402003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63585" y="1626631"/>
            <a:ext cx="12802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tx2"/>
                </a:solidFill>
              </a:rPr>
              <a:t>Case 3</a:t>
            </a:r>
            <a:endParaRPr lang="fr-FR" sz="2000" b="1" dirty="0">
              <a:solidFill>
                <a:schemeClr val="tx2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95250" y="3874814"/>
            <a:ext cx="11522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</a:pPr>
            <a:r>
              <a:rPr lang="en-US" b="1" dirty="0" smtClean="0">
                <a:solidFill>
                  <a:srgbClr val="00B050"/>
                </a:solidFill>
                <a:cs typeface="Times New Roman" pitchFamily="18" charset="0"/>
                <a:sym typeface="Wingdings" pitchFamily="2" charset="2"/>
              </a:rPr>
              <a:t>H- beam</a:t>
            </a:r>
            <a:endParaRPr lang="en-US" b="1" dirty="0">
              <a:solidFill>
                <a:srgbClr val="00B050"/>
              </a:solidFill>
              <a:cs typeface="Times New Roman" pitchFamily="18" charset="0"/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 flipH="1">
            <a:off x="702299" y="5061509"/>
            <a:ext cx="768956" cy="387759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sm" len="sm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 flipH="1">
            <a:off x="702299" y="4797152"/>
            <a:ext cx="941752" cy="652116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sm" len="sm"/>
            <a:tailEnd type="none" w="med" len="med"/>
          </a:ln>
          <a:effectLst/>
        </p:spPr>
      </p:cxnSp>
      <p:sp>
        <p:nvSpPr>
          <p:cNvPr id="11" name="Arc 10"/>
          <p:cNvSpPr/>
          <p:nvPr/>
        </p:nvSpPr>
        <p:spPr bwMode="auto">
          <a:xfrm>
            <a:off x="797841" y="5061509"/>
            <a:ext cx="497409" cy="423281"/>
          </a:xfrm>
          <a:prstGeom prst="arc">
            <a:avLst>
              <a:gd name="adj1" fmla="val 17012946"/>
              <a:gd name="adj2" fmla="val 20690272"/>
            </a:avLst>
          </a:prstGeom>
          <a:noFill/>
          <a:ln w="1587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Can 11"/>
          <p:cNvSpPr/>
          <p:nvPr/>
        </p:nvSpPr>
        <p:spPr bwMode="auto">
          <a:xfrm rot="14483808">
            <a:off x="2513147" y="3352054"/>
            <a:ext cx="452866" cy="2122950"/>
          </a:xfrm>
          <a:prstGeom prst="can">
            <a:avLst>
              <a:gd name="adj" fmla="val 56179"/>
            </a:avLst>
          </a:prstGeom>
          <a:gradFill>
            <a:gsLst>
              <a:gs pos="0">
                <a:srgbClr val="92D050"/>
              </a:gs>
              <a:gs pos="80000">
                <a:schemeClr val="bg1">
                  <a:alpha val="4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 w="15875" cap="flat" cmpd="sng" algn="ctr">
            <a:solidFill>
              <a:srgbClr val="00B050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 bwMode="auto">
          <a:xfrm flipV="1">
            <a:off x="2164868" y="4058219"/>
            <a:ext cx="1149427" cy="632508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00B050"/>
            </a:solidFill>
            <a:prstDash val="solid"/>
            <a:round/>
            <a:headEnd type="none" w="sm" len="sm"/>
            <a:tailEnd type="triangle" w="med" len="lg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674518" y="5868819"/>
            <a:ext cx="3203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Service Temperature = 1900 </a:t>
            </a:r>
            <a:r>
              <a:rPr lang="en-US" b="1" dirty="0" smtClean="0">
                <a:solidFill>
                  <a:srgbClr val="FF0000"/>
                </a:solidFill>
                <a:latin typeface="Calibri"/>
                <a:cs typeface="Calibri"/>
              </a:rPr>
              <a:t>°C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1995963"/>
            <a:ext cx="21240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</a:pPr>
            <a:r>
              <a:rPr lang="en-US" b="1" dirty="0" smtClean="0">
                <a:solidFill>
                  <a:srgbClr val="000000"/>
                </a:solidFill>
                <a:cs typeface="Times New Roman" pitchFamily="18" charset="0"/>
                <a:sym typeface="Wingdings" pitchFamily="2" charset="2"/>
              </a:rPr>
              <a:t>Half </a:t>
            </a:r>
            <a:r>
              <a:rPr lang="en-US" b="1" dirty="0">
                <a:solidFill>
                  <a:srgbClr val="000000"/>
                </a:solidFill>
                <a:cs typeface="Times New Roman" pitchFamily="18" charset="0"/>
                <a:sym typeface="Wingdings" pitchFamily="2" charset="2"/>
              </a:rPr>
              <a:t>dump </a:t>
            </a:r>
            <a:r>
              <a:rPr lang="en-US" b="1" dirty="0" smtClean="0">
                <a:solidFill>
                  <a:srgbClr val="000000"/>
                </a:solidFill>
                <a:cs typeface="Times New Roman" pitchFamily="18" charset="0"/>
                <a:sym typeface="Wingdings" pitchFamily="2" charset="2"/>
              </a:rPr>
              <a:t>BOTTOM view,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  <a:sym typeface="Wingdings" pitchFamily="2" charset="2"/>
              </a:rPr>
              <a:t>T due to 1/4 Linac4 pulse (3)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42980" y="4932231"/>
            <a:ext cx="115227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</a:pPr>
            <a:r>
              <a:rPr lang="en-US" sz="1400" dirty="0" smtClean="0">
                <a:cs typeface="Times New Roman" pitchFamily="18" charset="0"/>
                <a:sym typeface="Wingdings" pitchFamily="2" charset="2"/>
              </a:rPr>
              <a:t>33mrad</a:t>
            </a:r>
            <a:endParaRPr lang="en-US" sz="1400" dirty="0">
              <a:cs typeface="Times New Roman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620" t="14625" r="21331" b="27324"/>
          <a:stretch/>
        </p:blipFill>
        <p:spPr bwMode="auto">
          <a:xfrm>
            <a:off x="6539531" y="4428812"/>
            <a:ext cx="2604469" cy="1896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8" name="Straight Connector 17"/>
          <p:cNvCxnSpPr/>
          <p:nvPr/>
        </p:nvCxnSpPr>
        <p:spPr bwMode="auto">
          <a:xfrm flipV="1">
            <a:off x="8469218" y="5527071"/>
            <a:ext cx="0" cy="216658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rgbClr val="FF0000"/>
            </a:solidFill>
            <a:prstDash val="dash"/>
            <a:round/>
            <a:headEnd type="none" w="sm" len="sm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 flipV="1">
            <a:off x="8495773" y="5468645"/>
            <a:ext cx="390775" cy="80769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rgbClr val="FF0000"/>
            </a:solidFill>
            <a:prstDash val="dash"/>
            <a:round/>
            <a:headEnd type="none" w="sm" len="sm"/>
            <a:tailEnd type="non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>
            <a:off x="7762620" y="5383230"/>
            <a:ext cx="706598" cy="360499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rgbClr val="FF0000"/>
            </a:solidFill>
            <a:prstDash val="dash"/>
            <a:round/>
            <a:headEnd type="none" w="sm" len="sm"/>
            <a:tailEnd type="none" w="med" len="med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 flipV="1">
            <a:off x="8487625" y="5631489"/>
            <a:ext cx="464611" cy="11224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rgbClr val="FF0000"/>
            </a:solidFill>
            <a:prstDash val="dash"/>
            <a:round/>
            <a:headEnd type="none" w="sm" len="sm"/>
            <a:tailEnd type="none" w="med" len="med"/>
          </a:ln>
          <a:effectLst/>
        </p:spPr>
      </p:cxnSp>
      <p:cxnSp>
        <p:nvCxnSpPr>
          <p:cNvPr id="22" name="Straight Connector 21"/>
          <p:cNvCxnSpPr/>
          <p:nvPr/>
        </p:nvCxnSpPr>
        <p:spPr bwMode="auto">
          <a:xfrm flipV="1">
            <a:off x="7767961" y="5191170"/>
            <a:ext cx="0" cy="169308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rgbClr val="FF0000"/>
            </a:solidFill>
            <a:prstDash val="dash"/>
            <a:round/>
            <a:headEnd type="none" w="sm" len="sm"/>
            <a:tailEnd type="none" w="med" len="med"/>
          </a:ln>
          <a:effectLst/>
        </p:spPr>
      </p:cxnSp>
      <p:cxnSp>
        <p:nvCxnSpPr>
          <p:cNvPr id="23" name="Straight Connector 22"/>
          <p:cNvCxnSpPr/>
          <p:nvPr/>
        </p:nvCxnSpPr>
        <p:spPr bwMode="auto">
          <a:xfrm flipV="1">
            <a:off x="7767961" y="5084554"/>
            <a:ext cx="487401" cy="100005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rgbClr val="FF0000"/>
            </a:solidFill>
            <a:prstDash val="dash"/>
            <a:round/>
            <a:headEnd type="none" w="sm" len="sm"/>
            <a:tailEnd type="none" w="med" len="med"/>
          </a:ln>
          <a:effectLst/>
        </p:spPr>
      </p:cxnSp>
      <p:cxnSp>
        <p:nvCxnSpPr>
          <p:cNvPr id="24" name="Straight Connector 23"/>
          <p:cNvCxnSpPr/>
          <p:nvPr/>
        </p:nvCxnSpPr>
        <p:spPr bwMode="auto">
          <a:xfrm>
            <a:off x="8204986" y="5095713"/>
            <a:ext cx="672684" cy="364054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rgbClr val="FF0000"/>
            </a:solidFill>
            <a:prstDash val="dash"/>
            <a:round/>
            <a:headEnd type="none" w="sm" len="sm"/>
            <a:tailEnd type="none" w="med" len="med"/>
          </a:ln>
          <a:effectLst/>
        </p:spPr>
      </p:cxnSp>
      <p:cxnSp>
        <p:nvCxnSpPr>
          <p:cNvPr id="25" name="Straight Connector 24"/>
          <p:cNvCxnSpPr/>
          <p:nvPr/>
        </p:nvCxnSpPr>
        <p:spPr bwMode="auto">
          <a:xfrm flipV="1">
            <a:off x="8944759" y="5431767"/>
            <a:ext cx="0" cy="216658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rgbClr val="FF0000"/>
            </a:solidFill>
            <a:prstDash val="dash"/>
            <a:round/>
            <a:headEnd type="none" w="sm" len="sm"/>
            <a:tailEnd type="none" w="med" len="med"/>
          </a:ln>
          <a:effectLst/>
        </p:spPr>
      </p:cxnSp>
      <p:pic>
        <p:nvPicPr>
          <p:cNvPr id="26" name="Picture 1" descr="\\cern.ch\dfs\Users\l\losito\Public\EN-STI-LOGO\EN-STI-LOG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68344" y="22141"/>
            <a:ext cx="1403648" cy="1246619"/>
          </a:xfrm>
          <a:prstGeom prst="rect">
            <a:avLst/>
          </a:prstGeom>
          <a:noFill/>
        </p:spPr>
      </p:pic>
      <p:sp>
        <p:nvSpPr>
          <p:cNvPr id="27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</p:spPr>
        <p:txBody>
          <a:bodyPr/>
          <a:lstStyle/>
          <a:p>
            <a:r>
              <a:rPr lang="fr-FR" dirty="0" smtClean="0"/>
              <a:t>29/11/2012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21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/>
          <a:lstStyle/>
          <a:p>
            <a:r>
              <a:rPr lang="en-GB" dirty="0" smtClean="0"/>
              <a:t>Instantaneous eq. </a:t>
            </a:r>
            <a:r>
              <a:rPr lang="en-US" dirty="0" err="1" smtClean="0"/>
              <a:t>Stassi</a:t>
            </a:r>
            <a:r>
              <a:rPr lang="en-US" dirty="0" smtClean="0"/>
              <a:t> – </a:t>
            </a:r>
            <a:r>
              <a:rPr lang="en-US" dirty="0" err="1" smtClean="0"/>
              <a:t>SiC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0" y="6248206"/>
            <a:ext cx="5421083" cy="365125"/>
          </a:xfrm>
        </p:spPr>
        <p:txBody>
          <a:bodyPr/>
          <a:lstStyle/>
          <a:p>
            <a:r>
              <a:rPr lang="en-US" smtClean="0"/>
              <a:t>M.Delonca, EN-STI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</p:spPr>
        <p:txBody>
          <a:bodyPr>
            <a:normAutofit fontScale="85000" lnSpcReduction="20000"/>
          </a:bodyPr>
          <a:lstStyle>
            <a:lvl1pPr>
              <a:defRPr/>
            </a:lvl1pPr>
          </a:lstStyle>
          <a:p>
            <a:r>
              <a:rPr lang="en-US" dirty="0" smtClean="0"/>
              <a:t>9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396" b="16319"/>
          <a:stretch/>
        </p:blipFill>
        <p:spPr>
          <a:xfrm>
            <a:off x="2020767" y="1622307"/>
            <a:ext cx="5167136" cy="38679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27438" y="2828096"/>
            <a:ext cx="196865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</a:pPr>
            <a:r>
              <a:rPr lang="en-US" b="1" dirty="0" smtClean="0">
                <a:solidFill>
                  <a:srgbClr val="000000"/>
                </a:solidFill>
                <a:cs typeface="Times New Roman" pitchFamily="18" charset="0"/>
                <a:sym typeface="Wingdings" pitchFamily="2" charset="2"/>
              </a:rPr>
              <a:t>Half </a:t>
            </a:r>
            <a:r>
              <a:rPr lang="en-US" b="1" dirty="0">
                <a:solidFill>
                  <a:srgbClr val="000000"/>
                </a:solidFill>
                <a:cs typeface="Times New Roman" pitchFamily="18" charset="0"/>
                <a:sym typeface="Wingdings" pitchFamily="2" charset="2"/>
              </a:rPr>
              <a:t>dump </a:t>
            </a:r>
            <a:r>
              <a:rPr lang="en-US" b="1" dirty="0" smtClean="0">
                <a:solidFill>
                  <a:srgbClr val="000000"/>
                </a:solidFill>
                <a:cs typeface="Times New Roman" pitchFamily="18" charset="0"/>
                <a:sym typeface="Wingdings" pitchFamily="2" charset="2"/>
              </a:rPr>
              <a:t>BOTTOM view,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  <a:sym typeface="Wingdings" pitchFamily="2" charset="2"/>
              </a:rPr>
              <a:t>T due to 1/4 Linac4 pulse (3)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11560" y="5490265"/>
            <a:ext cx="81369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Static Limit in tension: </a:t>
            </a:r>
            <a:r>
              <a:rPr lang="en-US" dirty="0" smtClean="0"/>
              <a:t>390 </a:t>
            </a:r>
            <a:r>
              <a:rPr lang="en-US" dirty="0" err="1" smtClean="0"/>
              <a:t>Mpa</a:t>
            </a:r>
            <a:r>
              <a:rPr lang="en-US" dirty="0" smtClean="0"/>
              <a:t>	 </a:t>
            </a:r>
            <a:r>
              <a:rPr lang="en-US" sz="2000" dirty="0" smtClean="0">
                <a:solidFill>
                  <a:srgbClr val="FF0000"/>
                </a:solidFill>
              </a:rPr>
              <a:t>Safety factor </a:t>
            </a:r>
            <a:r>
              <a:rPr lang="en-US" sz="2000" baseline="-25000" dirty="0" smtClean="0">
                <a:solidFill>
                  <a:srgbClr val="FF0000"/>
                </a:solidFill>
              </a:rPr>
              <a:t>tension</a:t>
            </a:r>
            <a:r>
              <a:rPr lang="en-US" sz="2000" dirty="0" smtClean="0">
                <a:solidFill>
                  <a:srgbClr val="FF0000"/>
                </a:solidFill>
              </a:rPr>
              <a:t>: 7.9 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b="1" i="1" dirty="0" smtClean="0"/>
              <a:t>Static Limit </a:t>
            </a:r>
            <a:r>
              <a:rPr lang="en-US" b="1" i="1" dirty="0"/>
              <a:t>in compression: </a:t>
            </a:r>
            <a:r>
              <a:rPr lang="en-US" dirty="0" smtClean="0"/>
              <a:t>3900 </a:t>
            </a:r>
            <a:r>
              <a:rPr lang="en-US" dirty="0" err="1" smtClean="0"/>
              <a:t>Mpa</a:t>
            </a:r>
            <a:r>
              <a:rPr lang="en-US" dirty="0" smtClean="0"/>
              <a:t>	 </a:t>
            </a:r>
            <a:r>
              <a:rPr lang="en-US" sz="2000" dirty="0" smtClean="0">
                <a:solidFill>
                  <a:srgbClr val="FF0000"/>
                </a:solidFill>
              </a:rPr>
              <a:t>Safety factor </a:t>
            </a:r>
            <a:r>
              <a:rPr lang="en-US" sz="2000" baseline="-25000" dirty="0" smtClean="0">
                <a:solidFill>
                  <a:srgbClr val="FF0000"/>
                </a:solidFill>
              </a:rPr>
              <a:t>compression</a:t>
            </a:r>
            <a:r>
              <a:rPr lang="en-US" sz="2000" dirty="0" smtClean="0">
                <a:solidFill>
                  <a:srgbClr val="FF0000"/>
                </a:solidFill>
              </a:rPr>
              <a:t>: 5.1</a:t>
            </a:r>
            <a:endParaRPr lang="fr-FR" sz="20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0501" y="1462785"/>
            <a:ext cx="11865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Case 3</a:t>
            </a:r>
            <a:endParaRPr lang="fr-FR" b="1" dirty="0">
              <a:solidFill>
                <a:schemeClr val="tx2"/>
              </a:solidFill>
            </a:endParaRPr>
          </a:p>
        </p:txBody>
      </p:sp>
      <p:sp>
        <p:nvSpPr>
          <p:cNvPr id="10" name="Down Arrow 9"/>
          <p:cNvSpPr/>
          <p:nvPr/>
        </p:nvSpPr>
        <p:spPr>
          <a:xfrm rot="3109005">
            <a:off x="6263848" y="2636862"/>
            <a:ext cx="398712" cy="382467"/>
          </a:xfrm>
          <a:prstGeom prst="downArrow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6869789" y="2230011"/>
            <a:ext cx="1662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Fixed support from the back.</a:t>
            </a:r>
            <a:endParaRPr lang="fr-FR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19792" y="3770803"/>
            <a:ext cx="10679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</a:pPr>
            <a:r>
              <a:rPr lang="en-US" b="1" dirty="0" smtClean="0">
                <a:solidFill>
                  <a:srgbClr val="00B050"/>
                </a:solidFill>
                <a:cs typeface="Times New Roman" pitchFamily="18" charset="0"/>
                <a:sym typeface="Wingdings" pitchFamily="2" charset="2"/>
              </a:rPr>
              <a:t>H- beam</a:t>
            </a:r>
            <a:endParaRPr lang="en-US" b="1" dirty="0">
              <a:solidFill>
                <a:srgbClr val="00B050"/>
              </a:solidFill>
              <a:cs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146382" y="5189353"/>
            <a:ext cx="106795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</a:pPr>
            <a:r>
              <a:rPr lang="en-US" sz="1400" dirty="0" smtClean="0">
                <a:cs typeface="Times New Roman" pitchFamily="18" charset="0"/>
                <a:sym typeface="Wingdings" pitchFamily="2" charset="2"/>
              </a:rPr>
              <a:t>33mrad</a:t>
            </a:r>
            <a:endParaRPr lang="en-US" sz="1400" dirty="0">
              <a:cs typeface="Times New Roman" pitchFamily="18" charset="0"/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 flipH="1">
            <a:off x="582779" y="4989226"/>
            <a:ext cx="768956" cy="387759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sm" len="sm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 flipH="1">
            <a:off x="582779" y="4724869"/>
            <a:ext cx="941752" cy="652116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sm" len="sm"/>
            <a:tailEnd type="none" w="med" len="med"/>
          </a:ln>
          <a:effectLst/>
        </p:spPr>
      </p:cxnSp>
      <p:sp>
        <p:nvSpPr>
          <p:cNvPr id="16" name="Arc 15"/>
          <p:cNvSpPr/>
          <p:nvPr/>
        </p:nvSpPr>
        <p:spPr bwMode="auto">
          <a:xfrm>
            <a:off x="678321" y="5018043"/>
            <a:ext cx="461013" cy="394464"/>
          </a:xfrm>
          <a:prstGeom prst="arc">
            <a:avLst>
              <a:gd name="adj1" fmla="val 17012946"/>
              <a:gd name="adj2" fmla="val 20690272"/>
            </a:avLst>
          </a:prstGeom>
          <a:noFill/>
          <a:ln w="1587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Can 16"/>
          <p:cNvSpPr/>
          <p:nvPr/>
        </p:nvSpPr>
        <p:spPr bwMode="auto">
          <a:xfrm rot="14483808">
            <a:off x="2091780" y="3338915"/>
            <a:ext cx="422035" cy="1967611"/>
          </a:xfrm>
          <a:prstGeom prst="can">
            <a:avLst>
              <a:gd name="adj" fmla="val 56179"/>
            </a:avLst>
          </a:prstGeom>
          <a:gradFill>
            <a:gsLst>
              <a:gs pos="0">
                <a:srgbClr val="92D050"/>
              </a:gs>
              <a:gs pos="80000">
                <a:schemeClr val="bg1">
                  <a:alpha val="4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 w="15875" cap="flat" cmpd="sng" algn="ctr">
            <a:solidFill>
              <a:srgbClr val="00B050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 bwMode="auto">
          <a:xfrm flipV="1">
            <a:off x="1898692" y="3904404"/>
            <a:ext cx="1149427" cy="632508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00B050"/>
            </a:solidFill>
            <a:prstDash val="solid"/>
            <a:round/>
            <a:headEnd type="none" w="sm" len="sm"/>
            <a:tailEnd type="triangle" w="med" len="lg"/>
          </a:ln>
          <a:effectLst/>
        </p:spPr>
      </p:cxn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620" t="14625" r="21331" b="27324"/>
          <a:stretch/>
        </p:blipFill>
        <p:spPr bwMode="auto">
          <a:xfrm>
            <a:off x="6460385" y="3984051"/>
            <a:ext cx="2604469" cy="1896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Straight Connector 19"/>
          <p:cNvCxnSpPr/>
          <p:nvPr/>
        </p:nvCxnSpPr>
        <p:spPr bwMode="auto">
          <a:xfrm flipV="1">
            <a:off x="8390072" y="5082310"/>
            <a:ext cx="0" cy="216658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rgbClr val="FF0000"/>
            </a:solidFill>
            <a:prstDash val="dash"/>
            <a:round/>
            <a:headEnd type="none" w="sm" len="sm"/>
            <a:tailEnd type="none" w="med" len="med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 flipV="1">
            <a:off x="8416627" y="5023884"/>
            <a:ext cx="390775" cy="80769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rgbClr val="FF0000"/>
            </a:solidFill>
            <a:prstDash val="dash"/>
            <a:round/>
            <a:headEnd type="none" w="sm" len="sm"/>
            <a:tailEnd type="none" w="med" len="med"/>
          </a:ln>
          <a:effectLst/>
        </p:spPr>
      </p:cxnSp>
      <p:cxnSp>
        <p:nvCxnSpPr>
          <p:cNvPr id="22" name="Straight Connector 21"/>
          <p:cNvCxnSpPr/>
          <p:nvPr/>
        </p:nvCxnSpPr>
        <p:spPr bwMode="auto">
          <a:xfrm>
            <a:off x="7683474" y="4938469"/>
            <a:ext cx="706598" cy="360499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rgbClr val="FF0000"/>
            </a:solidFill>
            <a:prstDash val="dash"/>
            <a:round/>
            <a:headEnd type="none" w="sm" len="sm"/>
            <a:tailEnd type="none" w="med" len="med"/>
          </a:ln>
          <a:effectLst/>
        </p:spPr>
      </p:cxnSp>
      <p:cxnSp>
        <p:nvCxnSpPr>
          <p:cNvPr id="23" name="Straight Connector 22"/>
          <p:cNvCxnSpPr/>
          <p:nvPr/>
        </p:nvCxnSpPr>
        <p:spPr bwMode="auto">
          <a:xfrm flipV="1">
            <a:off x="8408479" y="5186728"/>
            <a:ext cx="464611" cy="11224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rgbClr val="FF0000"/>
            </a:solidFill>
            <a:prstDash val="dash"/>
            <a:round/>
            <a:headEnd type="none" w="sm" len="sm"/>
            <a:tailEnd type="none" w="med" len="med"/>
          </a:ln>
          <a:effectLst/>
        </p:spPr>
      </p:cxnSp>
      <p:cxnSp>
        <p:nvCxnSpPr>
          <p:cNvPr id="24" name="Straight Connector 23"/>
          <p:cNvCxnSpPr/>
          <p:nvPr/>
        </p:nvCxnSpPr>
        <p:spPr bwMode="auto">
          <a:xfrm flipV="1">
            <a:off x="7688815" y="4746409"/>
            <a:ext cx="0" cy="169308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rgbClr val="FF0000"/>
            </a:solidFill>
            <a:prstDash val="dash"/>
            <a:round/>
            <a:headEnd type="none" w="sm" len="sm"/>
            <a:tailEnd type="none" w="med" len="med"/>
          </a:ln>
          <a:effectLst/>
        </p:spPr>
      </p:cxnSp>
      <p:cxnSp>
        <p:nvCxnSpPr>
          <p:cNvPr id="25" name="Straight Connector 24"/>
          <p:cNvCxnSpPr/>
          <p:nvPr/>
        </p:nvCxnSpPr>
        <p:spPr bwMode="auto">
          <a:xfrm flipV="1">
            <a:off x="7688815" y="4639793"/>
            <a:ext cx="487401" cy="100005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rgbClr val="FF0000"/>
            </a:solidFill>
            <a:prstDash val="dash"/>
            <a:round/>
            <a:headEnd type="none" w="sm" len="sm"/>
            <a:tailEnd type="none" w="med" len="med"/>
          </a:ln>
          <a:effectLst/>
        </p:spPr>
      </p:cxnSp>
      <p:cxnSp>
        <p:nvCxnSpPr>
          <p:cNvPr id="26" name="Straight Connector 25"/>
          <p:cNvCxnSpPr/>
          <p:nvPr/>
        </p:nvCxnSpPr>
        <p:spPr bwMode="auto">
          <a:xfrm>
            <a:off x="8125840" y="4650952"/>
            <a:ext cx="672684" cy="364054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rgbClr val="FF0000"/>
            </a:solidFill>
            <a:prstDash val="dash"/>
            <a:round/>
            <a:headEnd type="none" w="sm" len="sm"/>
            <a:tailEnd type="none" w="med" len="med"/>
          </a:ln>
          <a:effectLst/>
        </p:spPr>
      </p:cxnSp>
      <p:cxnSp>
        <p:nvCxnSpPr>
          <p:cNvPr id="27" name="Straight Connector 26"/>
          <p:cNvCxnSpPr/>
          <p:nvPr/>
        </p:nvCxnSpPr>
        <p:spPr bwMode="auto">
          <a:xfrm flipV="1">
            <a:off x="8865613" y="4987006"/>
            <a:ext cx="0" cy="216658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rgbClr val="FF0000"/>
            </a:solidFill>
            <a:prstDash val="dash"/>
            <a:round/>
            <a:headEnd type="none" w="sm" len="sm"/>
            <a:tailEnd type="none" w="med" len="med"/>
          </a:ln>
          <a:effectLst/>
        </p:spPr>
      </p:cxnSp>
      <p:pic>
        <p:nvPicPr>
          <p:cNvPr id="28" name="Picture 1" descr="\\cern.ch\dfs\Users\l\losito\Public\EN-STI-LOGO\EN-STI-LOG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68344" y="22141"/>
            <a:ext cx="1403648" cy="1246619"/>
          </a:xfrm>
          <a:prstGeom prst="rect">
            <a:avLst/>
          </a:prstGeom>
          <a:noFill/>
        </p:spPr>
      </p:pic>
      <p:sp>
        <p:nvSpPr>
          <p:cNvPr id="29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</p:spPr>
        <p:txBody>
          <a:bodyPr/>
          <a:lstStyle/>
          <a:p>
            <a:r>
              <a:rPr lang="fr-FR" dirty="0" smtClean="0"/>
              <a:t>29/11/2012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21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Steady operation - </a:t>
            </a:r>
            <a:r>
              <a:rPr lang="en-US" dirty="0" err="1" smtClean="0"/>
              <a:t>SiC</a:t>
            </a:r>
            <a:endParaRPr lang="en-US" dirty="0"/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29" t="18786" b="8008"/>
          <a:stretch/>
        </p:blipFill>
        <p:spPr bwMode="auto">
          <a:xfrm>
            <a:off x="539552" y="1617776"/>
            <a:ext cx="2445636" cy="2867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0" y="6248206"/>
            <a:ext cx="5421083" cy="365125"/>
          </a:xfrm>
        </p:spPr>
        <p:txBody>
          <a:bodyPr/>
          <a:lstStyle/>
          <a:p>
            <a:r>
              <a:rPr lang="en-US" smtClean="0"/>
              <a:t>M.Delonca, EN-STI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</p:spPr>
        <p:txBody>
          <a:bodyPr>
            <a:normAutofit fontScale="85000" lnSpcReduction="20000"/>
          </a:bodyPr>
          <a:lstStyle>
            <a:lvl1pPr>
              <a:defRPr/>
            </a:lvl1pPr>
          </a:lstStyle>
          <a:p>
            <a:r>
              <a:rPr lang="en-US" dirty="0" smtClean="0"/>
              <a:t>10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2339752" y="2502188"/>
            <a:ext cx="645436" cy="73541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321099" y="2132856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Active cooling zone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46" t="61630" r="57939" b="15044"/>
          <a:stretch/>
        </p:blipFill>
        <p:spPr bwMode="auto">
          <a:xfrm>
            <a:off x="6578493" y="2047052"/>
            <a:ext cx="2527945" cy="200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" descr="\\cern.ch\dfs\Users\l\losito\Public\EN-STI-LOGO\EN-STI-LOG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68344" y="22141"/>
            <a:ext cx="1403648" cy="1246619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402312" y="4984284"/>
            <a:ext cx="82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Analysis done considering the ceramic chamber geometry. </a:t>
            </a:r>
            <a:r>
              <a:rPr lang="en-US" b="1" dirty="0" smtClean="0"/>
              <a:t>Results should remain similar with the Inconel chamber.</a:t>
            </a:r>
            <a:endParaRPr lang="en-US" b="1" baseline="0" dirty="0" smtClean="0"/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644" r="52852"/>
          <a:stretch/>
        </p:blipFill>
        <p:spPr bwMode="auto">
          <a:xfrm>
            <a:off x="3646712" y="1791070"/>
            <a:ext cx="2906588" cy="252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6681911" y="2630722"/>
            <a:ext cx="864096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Water inlet</a:t>
            </a:r>
          </a:p>
          <a:p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6625308" y="1979182"/>
            <a:ext cx="251869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Water outlet</a:t>
            </a:r>
            <a:endParaRPr lang="en-US" dirty="0"/>
          </a:p>
        </p:txBody>
      </p:sp>
      <p:sp>
        <p:nvSpPr>
          <p:cNvPr id="22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</p:spPr>
        <p:txBody>
          <a:bodyPr/>
          <a:lstStyle/>
          <a:p>
            <a:r>
              <a:rPr lang="fr-FR" dirty="0" smtClean="0"/>
              <a:t>29/11/2012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21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78" t="16453" r="42125" b="23722"/>
          <a:stretch/>
        </p:blipFill>
        <p:spPr>
          <a:xfrm>
            <a:off x="1331640" y="2845046"/>
            <a:ext cx="5774533" cy="3680298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Steady operation - </a:t>
            </a:r>
            <a:r>
              <a:rPr lang="en-US" dirty="0" err="1" smtClean="0"/>
              <a:t>SiC</a:t>
            </a:r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0" y="6248206"/>
            <a:ext cx="5421083" cy="365125"/>
          </a:xfrm>
        </p:spPr>
        <p:txBody>
          <a:bodyPr/>
          <a:lstStyle/>
          <a:p>
            <a:r>
              <a:rPr lang="en-US" dirty="0" err="1" smtClean="0"/>
              <a:t>M.Delonca</a:t>
            </a:r>
            <a:r>
              <a:rPr lang="en-US" dirty="0" smtClean="0"/>
              <a:t>, EN-STI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</p:spPr>
        <p:txBody>
          <a:bodyPr>
            <a:normAutofit fontScale="85000" lnSpcReduction="20000"/>
          </a:bodyPr>
          <a:lstStyle>
            <a:lvl1pPr>
              <a:defRPr/>
            </a:lvl1pPr>
          </a:lstStyle>
          <a:p>
            <a:r>
              <a:rPr lang="en-US" dirty="0" smtClean="0"/>
              <a:t>11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455" b="90171"/>
          <a:stretch/>
        </p:blipFill>
        <p:spPr>
          <a:xfrm>
            <a:off x="193597" y="1556792"/>
            <a:ext cx="4032448" cy="61230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580112" y="1918573"/>
            <a:ext cx="31271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20000"/>
              </a:spcBef>
              <a:spcAft>
                <a:spcPct val="20000"/>
              </a:spcAft>
              <a:buSzPct val="150000"/>
            </a:pPr>
            <a:r>
              <a:rPr lang="en-US" b="1" dirty="0" smtClean="0">
                <a:solidFill>
                  <a:srgbClr val="000000"/>
                </a:solidFill>
                <a:cs typeface="Times New Roman" pitchFamily="18" charset="0"/>
                <a:sym typeface="Wingdings" pitchFamily="2" charset="2"/>
              </a:rPr>
              <a:t>Half </a:t>
            </a:r>
            <a:r>
              <a:rPr lang="en-US" b="1" dirty="0">
                <a:solidFill>
                  <a:srgbClr val="000000"/>
                </a:solidFill>
                <a:cs typeface="Times New Roman" pitchFamily="18" charset="0"/>
                <a:sym typeface="Wingdings" pitchFamily="2" charset="2"/>
              </a:rPr>
              <a:t>dump </a:t>
            </a:r>
            <a:r>
              <a:rPr lang="en-US" b="1" dirty="0" smtClean="0">
                <a:solidFill>
                  <a:srgbClr val="000000"/>
                </a:solidFill>
                <a:cs typeface="Times New Roman" pitchFamily="18" charset="0"/>
                <a:sym typeface="Wingdings" pitchFamily="2" charset="2"/>
              </a:rPr>
              <a:t>BOTTOM view,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  <a:sym typeface="Wingdings" pitchFamily="2" charset="2"/>
              </a:rPr>
              <a:t>T due to steady-state operation</a:t>
            </a:r>
          </a:p>
        </p:txBody>
      </p:sp>
      <p:sp>
        <p:nvSpPr>
          <p:cNvPr id="9" name="Rectangle 8"/>
          <p:cNvSpPr/>
          <p:nvPr/>
        </p:nvSpPr>
        <p:spPr>
          <a:xfrm>
            <a:off x="5580112" y="3113146"/>
            <a:ext cx="26787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</a:pPr>
            <a:r>
              <a:rPr lang="en-US" b="1" dirty="0" smtClean="0">
                <a:solidFill>
                  <a:srgbClr val="00B050"/>
                </a:solidFill>
                <a:cs typeface="Times New Roman" pitchFamily="18" charset="0"/>
                <a:sym typeface="Wingdings" pitchFamily="2" charset="2"/>
              </a:rPr>
              <a:t>Circulating H+ beam</a:t>
            </a:r>
            <a:endParaRPr lang="en-US" b="1" dirty="0">
              <a:solidFill>
                <a:srgbClr val="00B050"/>
              </a:solidFill>
              <a:cs typeface="Times New Roman" pitchFamily="18" charset="0"/>
            </a:endParaRPr>
          </a:p>
        </p:txBody>
      </p:sp>
      <p:sp>
        <p:nvSpPr>
          <p:cNvPr id="10" name="Can 9"/>
          <p:cNvSpPr/>
          <p:nvPr/>
        </p:nvSpPr>
        <p:spPr bwMode="auto">
          <a:xfrm rot="14350304">
            <a:off x="1858775" y="3748568"/>
            <a:ext cx="746098" cy="2612524"/>
          </a:xfrm>
          <a:prstGeom prst="can">
            <a:avLst>
              <a:gd name="adj" fmla="val 56179"/>
            </a:avLst>
          </a:prstGeom>
          <a:gradFill>
            <a:gsLst>
              <a:gs pos="0">
                <a:srgbClr val="92D050"/>
              </a:gs>
              <a:gs pos="41000">
                <a:schemeClr val="bg1">
                  <a:alpha val="4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 w="15875" cap="flat" cmpd="sng" algn="ctr">
            <a:solidFill>
              <a:srgbClr val="00B050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 flipV="1">
            <a:off x="1619672" y="4577737"/>
            <a:ext cx="1368320" cy="864095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00B050"/>
            </a:solidFill>
            <a:prstDash val="solid"/>
            <a:round/>
            <a:headEnd type="none" w="sm" len="sm"/>
            <a:tailEnd type="triangle" w="med" len="lg"/>
          </a:ln>
          <a:effectLst/>
        </p:spPr>
      </p:cxnSp>
      <p:sp>
        <p:nvSpPr>
          <p:cNvPr id="12" name="Rectangle 11"/>
          <p:cNvSpPr/>
          <p:nvPr/>
        </p:nvSpPr>
        <p:spPr>
          <a:xfrm>
            <a:off x="235272" y="4685498"/>
            <a:ext cx="11522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</a:pPr>
            <a:r>
              <a:rPr lang="en-US" b="1" dirty="0" smtClean="0">
                <a:solidFill>
                  <a:srgbClr val="00B050"/>
                </a:solidFill>
                <a:cs typeface="Times New Roman" pitchFamily="18" charset="0"/>
                <a:sym typeface="Wingdings" pitchFamily="2" charset="2"/>
              </a:rPr>
              <a:t>H</a:t>
            </a:r>
            <a:r>
              <a:rPr lang="en-US" b="1" baseline="30000" dirty="0" smtClean="0">
                <a:solidFill>
                  <a:srgbClr val="00B050"/>
                </a:solidFill>
                <a:cs typeface="Times New Roman" pitchFamily="18" charset="0"/>
                <a:sym typeface="Wingdings" pitchFamily="2" charset="2"/>
              </a:rPr>
              <a:t>0</a:t>
            </a:r>
            <a:r>
              <a:rPr lang="en-US" b="1" dirty="0" smtClean="0">
                <a:solidFill>
                  <a:srgbClr val="00B050"/>
                </a:solidFill>
                <a:cs typeface="Times New Roman" pitchFamily="18" charset="0"/>
                <a:sym typeface="Wingdings" pitchFamily="2" charset="2"/>
              </a:rPr>
              <a:t> beam</a:t>
            </a:r>
            <a:endParaRPr lang="en-US" b="1" dirty="0">
              <a:solidFill>
                <a:srgbClr val="00B050"/>
              </a:solidFill>
              <a:cs typeface="Times New Roman" pitchFamily="18" charset="0"/>
            </a:endParaRPr>
          </a:p>
        </p:txBody>
      </p:sp>
      <p:sp>
        <p:nvSpPr>
          <p:cNvPr id="13" name="Can 12"/>
          <p:cNvSpPr/>
          <p:nvPr/>
        </p:nvSpPr>
        <p:spPr bwMode="auto">
          <a:xfrm rot="14522721">
            <a:off x="4284240" y="3118078"/>
            <a:ext cx="746098" cy="2612524"/>
          </a:xfrm>
          <a:prstGeom prst="can">
            <a:avLst>
              <a:gd name="adj" fmla="val 56179"/>
            </a:avLst>
          </a:prstGeom>
          <a:gradFill>
            <a:gsLst>
              <a:gs pos="0">
                <a:srgbClr val="92D050"/>
              </a:gs>
              <a:gs pos="41000">
                <a:schemeClr val="bg1">
                  <a:alpha val="4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 w="15875" cap="flat" cmpd="sng" algn="ctr">
            <a:solidFill>
              <a:srgbClr val="00B050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 bwMode="auto">
          <a:xfrm flipV="1">
            <a:off x="4006291" y="4063302"/>
            <a:ext cx="1357797" cy="687706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00B050"/>
            </a:solidFill>
            <a:prstDash val="solid"/>
            <a:round/>
            <a:headEnd type="none" w="sm" len="sm"/>
            <a:tailEnd type="triangle" w="med" len="lg"/>
          </a:ln>
          <a:effectLst/>
        </p:spPr>
      </p:cxnSp>
      <p:sp>
        <p:nvSpPr>
          <p:cNvPr id="15" name="Rectangle 14"/>
          <p:cNvSpPr/>
          <p:nvPr/>
        </p:nvSpPr>
        <p:spPr>
          <a:xfrm>
            <a:off x="755576" y="3065568"/>
            <a:ext cx="864096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187" b="90320"/>
          <a:stretch/>
        </p:blipFill>
        <p:spPr>
          <a:xfrm>
            <a:off x="206676" y="2129464"/>
            <a:ext cx="4006291" cy="57491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916396" y="2103844"/>
            <a:ext cx="12802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Case 2</a:t>
            </a:r>
            <a:endParaRPr lang="fr-FR" b="1" dirty="0">
              <a:solidFill>
                <a:schemeClr val="tx2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923928" y="1642179"/>
            <a:ext cx="12802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Case 1</a:t>
            </a:r>
            <a:endParaRPr lang="fr-FR" b="1" dirty="0">
              <a:solidFill>
                <a:schemeClr val="tx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535792" y="5366202"/>
            <a:ext cx="35283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 acceptable for </a:t>
            </a:r>
            <a:r>
              <a:rPr lang="en-US" sz="2400" b="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vacuum? </a:t>
            </a:r>
            <a:r>
              <a:rPr lang="en-US" sz="24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be confirmed</a:t>
            </a:r>
            <a:r>
              <a:rPr lang="en-US" sz="2400" b="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sz="2400" b="0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" name="Picture 1" descr="\\cern.ch\dfs\Users\l\losito\Public\EN-STI-LOGO\EN-STI-LOG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68344" y="22141"/>
            <a:ext cx="1403648" cy="1246619"/>
          </a:xfrm>
          <a:prstGeom prst="rect">
            <a:avLst/>
          </a:prstGeom>
          <a:noFill/>
        </p:spPr>
      </p:pic>
      <p:sp>
        <p:nvSpPr>
          <p:cNvPr id="21" name="TextBox 20"/>
          <p:cNvSpPr txBox="1"/>
          <p:nvPr/>
        </p:nvSpPr>
        <p:spPr>
          <a:xfrm>
            <a:off x="193597" y="6053301"/>
            <a:ext cx="23762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solidFill>
                  <a:srgbClr val="FF0000"/>
                </a:solidFill>
              </a:rPr>
              <a:t>Contact for brazing considered as perfect!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2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</p:spPr>
        <p:txBody>
          <a:bodyPr/>
          <a:lstStyle/>
          <a:p>
            <a:r>
              <a:rPr lang="fr-FR" dirty="0" smtClean="0"/>
              <a:t>29/11/2012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21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91"/>
          <a:stretch/>
        </p:blipFill>
        <p:spPr bwMode="auto">
          <a:xfrm>
            <a:off x="19720" y="1642509"/>
            <a:ext cx="6397526" cy="4936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Steady operation - </a:t>
            </a:r>
            <a:r>
              <a:rPr lang="en-US" dirty="0" err="1" smtClean="0"/>
              <a:t>SiC</a:t>
            </a:r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0" y="6248206"/>
            <a:ext cx="5421083" cy="365125"/>
          </a:xfrm>
        </p:spPr>
        <p:txBody>
          <a:bodyPr/>
          <a:lstStyle/>
          <a:p>
            <a:r>
              <a:rPr lang="en-US" dirty="0" err="1" smtClean="0"/>
              <a:t>M.Delonca</a:t>
            </a:r>
            <a:r>
              <a:rPr lang="en-US" dirty="0" smtClean="0"/>
              <a:t>, EN-STI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</p:spPr>
        <p:txBody>
          <a:bodyPr>
            <a:normAutofit fontScale="85000" lnSpcReduction="20000"/>
          </a:bodyPr>
          <a:lstStyle>
            <a:lvl1pPr>
              <a:defRPr/>
            </a:lvl1pPr>
          </a:lstStyle>
          <a:p>
            <a:r>
              <a:rPr lang="en-US" dirty="0" smtClean="0"/>
              <a:t>12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547816" y="1556792"/>
            <a:ext cx="3127183" cy="10341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eaLnBrk="1" hangingPunct="1">
              <a:spcBef>
                <a:spcPct val="20000"/>
              </a:spcBef>
              <a:spcAft>
                <a:spcPct val="20000"/>
              </a:spcAft>
              <a:buSzPct val="150000"/>
            </a:pPr>
            <a:r>
              <a:rPr lang="en-US" b="1" dirty="0" smtClean="0">
                <a:solidFill>
                  <a:srgbClr val="000000"/>
                </a:solidFill>
                <a:cs typeface="Times New Roman" pitchFamily="18" charset="0"/>
                <a:sym typeface="Wingdings" pitchFamily="2" charset="2"/>
              </a:rPr>
              <a:t>Half </a:t>
            </a:r>
            <a:r>
              <a:rPr lang="en-US" b="1" dirty="0">
                <a:solidFill>
                  <a:srgbClr val="000000"/>
                </a:solidFill>
                <a:cs typeface="Times New Roman" pitchFamily="18" charset="0"/>
                <a:sym typeface="Wingdings" pitchFamily="2" charset="2"/>
              </a:rPr>
              <a:t>dump </a:t>
            </a:r>
            <a:r>
              <a:rPr lang="en-US" b="1" dirty="0" smtClean="0">
                <a:solidFill>
                  <a:srgbClr val="000000"/>
                </a:solidFill>
                <a:cs typeface="Times New Roman" pitchFamily="18" charset="0"/>
                <a:sym typeface="Wingdings" pitchFamily="2" charset="2"/>
              </a:rPr>
              <a:t>TOP</a:t>
            </a:r>
            <a:r>
              <a:rPr lang="en-US" b="1" dirty="0" smtClean="0">
                <a:solidFill>
                  <a:srgbClr val="000000"/>
                </a:solidFill>
                <a:cs typeface="Times New Roman" pitchFamily="18" charset="0"/>
                <a:sym typeface="Wingdings" pitchFamily="2" charset="2"/>
              </a:rPr>
              <a:t> </a:t>
            </a:r>
            <a:r>
              <a:rPr lang="en-US" b="1" dirty="0" smtClean="0">
                <a:solidFill>
                  <a:srgbClr val="000000"/>
                </a:solidFill>
                <a:cs typeface="Times New Roman" pitchFamily="18" charset="0"/>
                <a:sym typeface="Wingdings" pitchFamily="2" charset="2"/>
              </a:rPr>
              <a:t>view,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  <a:sym typeface="Wingdings" pitchFamily="2" charset="2"/>
              </a:rPr>
              <a:t>T due to steady-state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  <a:sym typeface="Wingdings" pitchFamily="2" charset="2"/>
              </a:rPr>
              <a:t>operation</a:t>
            </a: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SzPct val="150000"/>
            </a:pPr>
            <a:endParaRPr lang="en-US" dirty="0" smtClean="0">
              <a:solidFill>
                <a:srgbClr val="000000"/>
              </a:solidFill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13651" y="2266903"/>
            <a:ext cx="864096" cy="6220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5004048" y="5176501"/>
            <a:ext cx="35283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 acceptable for </a:t>
            </a:r>
            <a:r>
              <a:rPr lang="en-US" sz="2400" b="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vacuum? </a:t>
            </a:r>
            <a:r>
              <a:rPr lang="en-US" sz="24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be confirmed</a:t>
            </a:r>
            <a:r>
              <a:rPr lang="en-US" sz="2400" b="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sz="2400" b="0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" name="Picture 1" descr="\\cern.ch\dfs\Users\l\losito\Public\EN-STI-LOGO\EN-STI-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4" y="22141"/>
            <a:ext cx="1403648" cy="1246619"/>
          </a:xfrm>
          <a:prstGeom prst="rect">
            <a:avLst/>
          </a:prstGeom>
          <a:noFill/>
        </p:spPr>
      </p:pic>
      <p:sp>
        <p:nvSpPr>
          <p:cNvPr id="21" name="TextBox 20"/>
          <p:cNvSpPr txBox="1"/>
          <p:nvPr/>
        </p:nvSpPr>
        <p:spPr>
          <a:xfrm>
            <a:off x="6298736" y="2991229"/>
            <a:ext cx="2773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solidFill>
                  <a:srgbClr val="FF0000"/>
                </a:solidFill>
              </a:rPr>
              <a:t>Contact for brazing considered as not perfect (TCC=1000 W/m</a:t>
            </a:r>
            <a:r>
              <a:rPr lang="en-US" baseline="30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.K)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298736" y="4023694"/>
            <a:ext cx="27732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i="1" dirty="0" smtClean="0"/>
              <a:t>For comparison, TCC for brazed jaws for collimators in two different type of Cu:</a:t>
            </a:r>
          </a:p>
          <a:p>
            <a:pPr algn="just"/>
            <a:r>
              <a:rPr lang="en-US" b="1" i="1" dirty="0" smtClean="0"/>
              <a:t>10 000 </a:t>
            </a:r>
            <a:r>
              <a:rPr lang="en-US" sz="1600" i="1" dirty="0" smtClean="0"/>
              <a:t>W/m</a:t>
            </a:r>
            <a:r>
              <a:rPr lang="en-US" sz="1600" i="1" baseline="30000" dirty="0" smtClean="0"/>
              <a:t>2</a:t>
            </a:r>
            <a:r>
              <a:rPr lang="en-US" sz="1600" i="1" dirty="0" smtClean="0"/>
              <a:t>.K </a:t>
            </a:r>
            <a:endParaRPr lang="en-US" sz="1600" i="1" dirty="0"/>
          </a:p>
        </p:txBody>
      </p:sp>
      <p:sp>
        <p:nvSpPr>
          <p:cNvPr id="28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</p:spPr>
        <p:txBody>
          <a:bodyPr/>
          <a:lstStyle/>
          <a:p>
            <a:r>
              <a:rPr lang="fr-FR" dirty="0" smtClean="0"/>
              <a:t>29/11/2012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925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Brazing tests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305211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Brazing tests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0" y="6248206"/>
            <a:ext cx="5421083" cy="365125"/>
          </a:xfrm>
        </p:spPr>
        <p:txBody>
          <a:bodyPr/>
          <a:lstStyle/>
          <a:p>
            <a:r>
              <a:rPr lang="en-US" smtClean="0"/>
              <a:t>M.Delonca, EN-STI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</p:spPr>
        <p:txBody>
          <a:bodyPr>
            <a:normAutofit fontScale="85000" lnSpcReduction="20000"/>
          </a:bodyPr>
          <a:lstStyle>
            <a:lvl1pPr>
              <a:defRPr/>
            </a:lvl1pPr>
          </a:lstStyle>
          <a:p>
            <a:r>
              <a:rPr lang="en-US" dirty="0" smtClean="0"/>
              <a:t>13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1772816"/>
            <a:ext cx="81369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brazing</a:t>
            </a:r>
            <a:r>
              <a:rPr lang="en-US" sz="2000" baseline="0" dirty="0" smtClean="0"/>
              <a:t> between the dump core and the metallic insert should allow: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baseline="0" dirty="0" smtClean="0"/>
              <a:t>The dump to be </a:t>
            </a:r>
            <a:r>
              <a:rPr lang="en-US" baseline="0" dirty="0" smtClean="0"/>
              <a:t>supported (totally or in part),</a:t>
            </a:r>
            <a:endParaRPr lang="en-US" baseline="0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en-US" baseline="0" dirty="0" smtClean="0"/>
              <a:t>The good heat exchange for an efficient cooling.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11560" y="3064969"/>
            <a:ext cx="84969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/>
              <a:t>Brazing tests already have been conducted at CERN to braze </a:t>
            </a:r>
            <a:r>
              <a:rPr lang="en-US" sz="2000" dirty="0" err="1" smtClean="0"/>
              <a:t>SiC</a:t>
            </a:r>
            <a:r>
              <a:rPr lang="en-US" sz="2000" dirty="0" smtClean="0"/>
              <a:t> with Copper (</a:t>
            </a:r>
            <a:r>
              <a:rPr lang="en-US" sz="2000" dirty="0" smtClean="0"/>
              <a:t>2009, EN/MME, N. Mariani et all):</a:t>
            </a:r>
            <a:endParaRPr lang="en-US" sz="20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77072"/>
            <a:ext cx="3091235" cy="122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989766"/>
              </p:ext>
            </p:extLst>
          </p:nvPr>
        </p:nvGraphicFramePr>
        <p:xfrm>
          <a:off x="4639390" y="4140050"/>
          <a:ext cx="4325098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8674"/>
                <a:gridCol w="1872208"/>
                <a:gridCol w="1944216"/>
              </a:tblGrid>
              <a:tr h="365581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Echantillon</a:t>
                      </a:r>
                      <a:r>
                        <a:rPr lang="en-US" baseline="0" dirty="0" smtClean="0"/>
                        <a:t>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Echantillon</a:t>
                      </a:r>
                      <a:r>
                        <a:rPr lang="en-US" dirty="0" smtClean="0"/>
                        <a:t> 2</a:t>
                      </a:r>
                      <a:endParaRPr lang="en-US" dirty="0"/>
                    </a:p>
                  </a:txBody>
                  <a:tcPr/>
                </a:tc>
              </a:tr>
              <a:tr h="365581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Cu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65*50*12</a:t>
                      </a:r>
                      <a:r>
                        <a:rPr lang="en-US" sz="1600" i="1" baseline="0" dirty="0" smtClean="0"/>
                        <a:t> mm</a:t>
                      </a:r>
                      <a:r>
                        <a:rPr lang="en-US" sz="1800" kern="1200" baseline="30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US" sz="1800" kern="1200" baseline="300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55*20*12 mm</a:t>
                      </a:r>
                      <a:r>
                        <a:rPr lang="en-US" sz="1800" kern="1200" baseline="30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US" sz="1800" kern="1200" baseline="300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65581"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/>
                        <a:t>SiC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40.5*24.7*8 mm</a:t>
                      </a:r>
                      <a:r>
                        <a:rPr lang="en-US" sz="1800" kern="1200" baseline="30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US" sz="1800" kern="1200" baseline="300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24.7*9.6*8 mm</a:t>
                      </a:r>
                      <a:r>
                        <a:rPr lang="en-US" sz="1800" kern="1200" baseline="30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US" sz="1800" kern="1200" baseline="300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280205" y="5300309"/>
            <a:ext cx="1476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“small” size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92080" y="5310207"/>
            <a:ext cx="1476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“big” size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47437" y="5733256"/>
            <a:ext cx="7865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accent2"/>
                </a:solidFill>
              </a:rPr>
              <a:t>In both cases: Ag-Cu-Ti </a:t>
            </a:r>
            <a:r>
              <a:rPr lang="en-US" i="1" dirty="0" smtClean="0">
                <a:solidFill>
                  <a:schemeClr val="accent2"/>
                </a:solidFill>
              </a:rPr>
              <a:t>brazing alloy used </a:t>
            </a:r>
            <a:r>
              <a:rPr lang="en-US" i="1" dirty="0" smtClean="0">
                <a:solidFill>
                  <a:schemeClr val="accent2"/>
                </a:solidFill>
              </a:rPr>
              <a:t>(840 </a:t>
            </a:r>
            <a:r>
              <a:rPr lang="en-US" i="1" dirty="0" smtClean="0">
                <a:solidFill>
                  <a:schemeClr val="accent2"/>
                </a:solidFill>
                <a:latin typeface="Calibri"/>
                <a:cs typeface="Calibri"/>
              </a:rPr>
              <a:t>°C).</a:t>
            </a:r>
            <a:endParaRPr lang="en-US" i="1" dirty="0">
              <a:solidFill>
                <a:schemeClr val="accent2"/>
              </a:solidFill>
            </a:endParaRPr>
          </a:p>
        </p:txBody>
      </p:sp>
      <p:pic>
        <p:nvPicPr>
          <p:cNvPr id="13" name="Picture 1" descr="\\cern.ch\dfs\Users\l\losito\Public\EN-STI-LOGO\EN-STI-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4" y="22141"/>
            <a:ext cx="1403648" cy="1246619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6097043" y="5917922"/>
            <a:ext cx="2366324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rgbClr val="FF0000"/>
                </a:solidFill>
              </a:rPr>
              <a:t>Similar (smaller) than our case</a:t>
            </a:r>
            <a:endParaRPr lang="en-US" sz="1400" i="1" dirty="0">
              <a:solidFill>
                <a:srgbClr val="FF0000"/>
              </a:solidFill>
            </a:endParaRPr>
          </a:p>
        </p:txBody>
      </p:sp>
      <p:cxnSp>
        <p:nvCxnSpPr>
          <p:cNvPr id="16" name="Straight Arrow Connector 15"/>
          <p:cNvCxnSpPr>
            <a:endCxn id="14" idx="0"/>
          </p:cNvCxnSpPr>
          <p:nvPr/>
        </p:nvCxnSpPr>
        <p:spPr>
          <a:xfrm>
            <a:off x="6516216" y="5669641"/>
            <a:ext cx="763989" cy="248281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</p:spPr>
        <p:txBody>
          <a:bodyPr/>
          <a:lstStyle/>
          <a:p>
            <a:r>
              <a:rPr lang="fr-FR" dirty="0" smtClean="0"/>
              <a:t>29/11/2012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21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Results “big” size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0" y="6248206"/>
            <a:ext cx="5421083" cy="365125"/>
          </a:xfrm>
        </p:spPr>
        <p:txBody>
          <a:bodyPr/>
          <a:lstStyle/>
          <a:p>
            <a:r>
              <a:rPr lang="en-US" smtClean="0"/>
              <a:t>M.Delonca, EN-STI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</p:spPr>
        <p:txBody>
          <a:bodyPr>
            <a:normAutofit fontScale="85000" lnSpcReduction="20000"/>
          </a:bodyPr>
          <a:lstStyle>
            <a:lvl1pPr>
              <a:defRPr/>
            </a:lvl1pPr>
          </a:lstStyle>
          <a:p>
            <a:r>
              <a:rPr lang="en-US" dirty="0" smtClean="0"/>
              <a:t>14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529" y="2022421"/>
            <a:ext cx="1646178" cy="1570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4817" y="1835532"/>
            <a:ext cx="3415655" cy="3723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330" y="4077072"/>
            <a:ext cx="2753691" cy="2055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95536" y="1615409"/>
            <a:ext cx="2456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Visual</a:t>
            </a:r>
            <a:r>
              <a:rPr lang="en-US" i="1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inspection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84562" y="5651956"/>
            <a:ext cx="2456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Ultrason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86093" y="3645024"/>
            <a:ext cx="2456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Ultrason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47864" y="5110186"/>
            <a:ext cx="19129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i="1" dirty="0" smtClean="0">
                <a:solidFill>
                  <a:schemeClr val="accent2"/>
                </a:solidFill>
              </a:rPr>
              <a:t>Joint braze -&gt; OK</a:t>
            </a:r>
            <a:r>
              <a:rPr lang="en-US" b="1" i="1" baseline="0" dirty="0" smtClean="0">
                <a:solidFill>
                  <a:schemeClr val="accent2"/>
                </a:solidFill>
              </a:rPr>
              <a:t> except on sides</a:t>
            </a:r>
            <a:endParaRPr lang="en-US" b="1" i="1" dirty="0" smtClean="0">
              <a:solidFill>
                <a:schemeClr val="accent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38984" y="2022421"/>
            <a:ext cx="166929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i="1" dirty="0" smtClean="0">
                <a:solidFill>
                  <a:schemeClr val="accent3"/>
                </a:solidFill>
              </a:rPr>
              <a:t>Cracking visible of </a:t>
            </a:r>
            <a:r>
              <a:rPr lang="en-US" b="1" i="1" dirty="0" err="1" smtClean="0">
                <a:solidFill>
                  <a:schemeClr val="accent3"/>
                </a:solidFill>
              </a:rPr>
              <a:t>SiC</a:t>
            </a:r>
            <a:r>
              <a:rPr lang="en-US" b="1" i="1" dirty="0" smtClean="0">
                <a:solidFill>
                  <a:schemeClr val="accent3"/>
                </a:solidFill>
              </a:rPr>
              <a:t> and propagation in 55% of the material.</a:t>
            </a:r>
          </a:p>
        </p:txBody>
      </p:sp>
      <p:pic>
        <p:nvPicPr>
          <p:cNvPr id="15" name="Picture 1" descr="\\cern.ch\dfs\Users\l\losito\Public\EN-STI-LOGO\EN-STI-LOG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68344" y="22141"/>
            <a:ext cx="1403648" cy="1246619"/>
          </a:xfrm>
          <a:prstGeom prst="rect">
            <a:avLst/>
          </a:prstGeom>
          <a:noFill/>
        </p:spPr>
      </p:pic>
      <p:sp>
        <p:nvSpPr>
          <p:cNvPr id="16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</p:spPr>
        <p:txBody>
          <a:bodyPr/>
          <a:lstStyle/>
          <a:p>
            <a:r>
              <a:rPr lang="fr-FR" dirty="0" smtClean="0"/>
              <a:t>29/11/2012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21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Layout and constraints (reminder)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Numerical results</a:t>
            </a:r>
          </a:p>
          <a:p>
            <a:endParaRPr lang="en-US" dirty="0"/>
          </a:p>
          <a:p>
            <a:r>
              <a:rPr lang="en-US" dirty="0" smtClean="0"/>
              <a:t>Brazing tests</a:t>
            </a:r>
          </a:p>
          <a:p>
            <a:endParaRPr lang="en-US" dirty="0"/>
          </a:p>
          <a:p>
            <a:r>
              <a:rPr lang="en-US" dirty="0" smtClean="0"/>
              <a:t>Conclusion &amp; n</a:t>
            </a:r>
            <a:r>
              <a:rPr lang="en-US" dirty="0" smtClean="0"/>
              <a:t>ext steps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1" descr="\\cern.ch\dfs\Users\l\losito\Public\EN-STI-LOGO\EN-STI-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8344" y="22141"/>
            <a:ext cx="1403648" cy="12466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91209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/>
          <a:lstStyle/>
          <a:p>
            <a:r>
              <a:rPr lang="en-US" dirty="0"/>
              <a:t>Results </a:t>
            </a:r>
            <a:r>
              <a:rPr lang="en-US" dirty="0" smtClean="0"/>
              <a:t>“small” </a:t>
            </a:r>
            <a:r>
              <a:rPr lang="en-US" dirty="0"/>
              <a:t>size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0" y="6248206"/>
            <a:ext cx="5421083" cy="365125"/>
          </a:xfrm>
        </p:spPr>
        <p:txBody>
          <a:bodyPr/>
          <a:lstStyle/>
          <a:p>
            <a:r>
              <a:rPr lang="en-US" smtClean="0"/>
              <a:t>M.Delonca, EN-STI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</p:spPr>
        <p:txBody>
          <a:bodyPr>
            <a:normAutofit fontScale="85000" lnSpcReduction="20000"/>
          </a:bodyPr>
          <a:lstStyle>
            <a:lvl1pPr>
              <a:defRPr/>
            </a:lvl1pPr>
          </a:lstStyle>
          <a:p>
            <a:r>
              <a:rPr lang="en-US" dirty="0" smtClean="0"/>
              <a:t>15</a:t>
            </a:r>
            <a:endParaRPr lang="en-US" dirty="0"/>
          </a:p>
        </p:txBody>
      </p:sp>
      <p:grpSp>
        <p:nvGrpSpPr>
          <p:cNvPr id="7" name="Group 2"/>
          <p:cNvGrpSpPr>
            <a:grpSpLocks/>
          </p:cNvGrpSpPr>
          <p:nvPr/>
        </p:nvGrpSpPr>
        <p:grpSpPr bwMode="auto">
          <a:xfrm>
            <a:off x="467544" y="2276872"/>
            <a:ext cx="2456163" cy="3603675"/>
            <a:chOff x="1523" y="2999"/>
            <a:chExt cx="4020" cy="6525"/>
          </a:xfrm>
        </p:grpSpPr>
        <p:pic>
          <p:nvPicPr>
            <p:cNvPr id="8" name="Picture 3" descr="Piece 2 interface vue depuis Cu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3" y="2999"/>
              <a:ext cx="4020" cy="6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4"/>
            <p:cNvSpPr>
              <a:spLocks noChangeArrowheads="1"/>
            </p:cNvSpPr>
            <p:nvPr/>
          </p:nvSpPr>
          <p:spPr bwMode="auto">
            <a:xfrm>
              <a:off x="2859" y="5519"/>
              <a:ext cx="717" cy="1800"/>
            </a:xfrm>
            <a:prstGeom prst="rect">
              <a:avLst/>
            </a:prstGeom>
            <a:noFill/>
            <a:ln w="25400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10" name="Picture 5" descr="Piece2 vue Si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4085" y="2276872"/>
            <a:ext cx="2243955" cy="36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93816" y="1716037"/>
            <a:ext cx="2456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Ultrason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31840" y="1700808"/>
            <a:ext cx="2456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Ultrason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84168" y="2350621"/>
            <a:ext cx="19129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i="1" dirty="0" smtClean="0">
                <a:solidFill>
                  <a:schemeClr val="accent2"/>
                </a:solidFill>
              </a:rPr>
              <a:t>Joint braze -&gt; OK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205988" y="3070701"/>
            <a:ext cx="16692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i="1" dirty="0" smtClean="0">
                <a:solidFill>
                  <a:schemeClr val="accent3"/>
                </a:solidFill>
              </a:rPr>
              <a:t>No cracking visible </a:t>
            </a:r>
            <a:r>
              <a:rPr lang="en-US" b="1" i="1" dirty="0" smtClean="0">
                <a:solidFill>
                  <a:schemeClr val="accent3"/>
                </a:solidFill>
              </a:rPr>
              <a:t>on </a:t>
            </a:r>
            <a:r>
              <a:rPr lang="en-US" b="1" i="1" dirty="0" err="1" smtClean="0">
                <a:solidFill>
                  <a:schemeClr val="accent3"/>
                </a:solidFill>
              </a:rPr>
              <a:t>SiC.</a:t>
            </a:r>
            <a:endParaRPr lang="en-US" b="1" i="1" dirty="0" smtClean="0">
              <a:solidFill>
                <a:schemeClr val="accent3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96136" y="4244895"/>
            <a:ext cx="3024336" cy="120032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Even thought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CTE </a:t>
            </a:r>
            <a:r>
              <a:rPr lang="en-US" dirty="0" smtClean="0"/>
              <a:t>of </a:t>
            </a:r>
            <a:r>
              <a:rPr lang="en-US" dirty="0" err="1" smtClean="0"/>
              <a:t>SiC</a:t>
            </a:r>
            <a:r>
              <a:rPr lang="en-US" dirty="0" smtClean="0"/>
              <a:t> and Cu are different,</a:t>
            </a:r>
            <a:r>
              <a:rPr lang="en-US" baseline="0" dirty="0" smtClean="0"/>
              <a:t> a joint braze is possible with “small” size (25*10 mm</a:t>
            </a:r>
            <a:r>
              <a:rPr lang="en-US" baseline="30000" dirty="0" smtClean="0"/>
              <a:t>2</a:t>
            </a:r>
            <a:r>
              <a:rPr lang="en-US" baseline="0" dirty="0" smtClean="0"/>
              <a:t> for </a:t>
            </a:r>
            <a:r>
              <a:rPr lang="en-US" baseline="0" dirty="0" err="1" smtClean="0"/>
              <a:t>SiC</a:t>
            </a:r>
            <a:r>
              <a:rPr lang="en-US" baseline="0" dirty="0" smtClean="0"/>
              <a:t>)</a:t>
            </a:r>
            <a:endParaRPr lang="en-US" dirty="0"/>
          </a:p>
        </p:txBody>
      </p:sp>
      <p:pic>
        <p:nvPicPr>
          <p:cNvPr id="16" name="Picture 1" descr="\\cern.ch\dfs\Users\l\losito\Public\EN-STI-LOGO\EN-STI-LOG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68344" y="22141"/>
            <a:ext cx="1403648" cy="1246619"/>
          </a:xfrm>
          <a:prstGeom prst="rect">
            <a:avLst/>
          </a:prstGeom>
          <a:noFill/>
        </p:spPr>
      </p:pic>
      <p:sp>
        <p:nvSpPr>
          <p:cNvPr id="17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</p:spPr>
        <p:txBody>
          <a:bodyPr/>
          <a:lstStyle/>
          <a:p>
            <a:r>
              <a:rPr lang="fr-FR" dirty="0" smtClean="0"/>
              <a:t>29/11/2012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21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Brazing test: numerical results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0" y="6248206"/>
            <a:ext cx="5421083" cy="365125"/>
          </a:xfrm>
        </p:spPr>
        <p:txBody>
          <a:bodyPr/>
          <a:lstStyle/>
          <a:p>
            <a:r>
              <a:rPr lang="en-US" smtClean="0"/>
              <a:t>M.Delonca, EN-STI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</p:spPr>
        <p:txBody>
          <a:bodyPr>
            <a:normAutofit fontScale="85000" lnSpcReduction="20000"/>
          </a:bodyPr>
          <a:lstStyle>
            <a:lvl1pPr>
              <a:defRPr/>
            </a:lvl1pPr>
          </a:lstStyle>
          <a:p>
            <a:r>
              <a:rPr lang="en-US" dirty="0" smtClean="0"/>
              <a:t>16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564904"/>
            <a:ext cx="5616624" cy="317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67544" y="5877272"/>
            <a:ext cx="83529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smtClean="0">
                <a:solidFill>
                  <a:srgbClr val="FF0000"/>
                </a:solidFill>
              </a:rPr>
              <a:t>Sources: FEM </a:t>
            </a:r>
            <a:r>
              <a:rPr lang="en-US" sz="1600" b="1" i="1" dirty="0" smtClean="0">
                <a:solidFill>
                  <a:srgbClr val="FF0000"/>
                </a:solidFill>
              </a:rPr>
              <a:t>Modeling </a:t>
            </a:r>
            <a:r>
              <a:rPr lang="en-US" sz="1600" b="1" i="1" dirty="0" smtClean="0">
                <a:solidFill>
                  <a:srgbClr val="FF0000"/>
                </a:solidFill>
              </a:rPr>
              <a:t>of Phase II Collimators Jaw’s </a:t>
            </a:r>
            <a:r>
              <a:rPr lang="en-US" sz="1600" b="1" i="1" dirty="0" err="1" smtClean="0">
                <a:solidFill>
                  <a:srgbClr val="FF0000"/>
                </a:solidFill>
              </a:rPr>
              <a:t>SiC</a:t>
            </a:r>
            <a:r>
              <a:rPr lang="en-US" sz="1600" b="1" i="1" dirty="0" smtClean="0">
                <a:solidFill>
                  <a:srgbClr val="FF0000"/>
                </a:solidFill>
              </a:rPr>
              <a:t> inserts for</a:t>
            </a:r>
            <a:r>
              <a:rPr lang="en-US" sz="1600" b="1" i="1" baseline="0" dirty="0" smtClean="0">
                <a:solidFill>
                  <a:srgbClr val="FF0000"/>
                </a:solidFill>
              </a:rPr>
              <a:t> brazing Tests</a:t>
            </a:r>
            <a:r>
              <a:rPr lang="en-US" sz="1600" b="1" i="1" dirty="0" smtClean="0">
                <a:solidFill>
                  <a:srgbClr val="FF0000"/>
                </a:solidFill>
              </a:rPr>
              <a:t> – N. Mariani</a:t>
            </a:r>
            <a:endParaRPr lang="en-US" sz="1600" b="1" i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1628800"/>
            <a:ext cx="82089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Analysis</a:t>
            </a:r>
            <a:r>
              <a:rPr lang="en-US" sz="2000" baseline="0" dirty="0" smtClean="0"/>
              <a:t> with Molybdenum and copper.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baseline="0" dirty="0" smtClean="0"/>
              <a:t>Size for Mo sample: 40*20*10+ t mm</a:t>
            </a:r>
            <a:r>
              <a:rPr lang="en-US" sz="2000" baseline="30000" dirty="0" smtClean="0"/>
              <a:t>3 </a:t>
            </a:r>
            <a:r>
              <a:rPr lang="en-US" sz="2000" i="1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(similar to “big size” one)</a:t>
            </a:r>
            <a:r>
              <a:rPr lang="en-US" sz="2000" baseline="0" dirty="0" smtClean="0"/>
              <a:t>.</a:t>
            </a:r>
          </a:p>
        </p:txBody>
      </p:sp>
      <p:pic>
        <p:nvPicPr>
          <p:cNvPr id="9" name="Picture 1" descr="\\cern.ch\dfs\Users\l\losito\Public\EN-STI-LOGO\EN-STI-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4" y="22141"/>
            <a:ext cx="1403648" cy="1246619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6025058" y="2636912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Our case: thickness=30 mm</a:t>
            </a:r>
            <a:endParaRPr lang="en-US" i="1" dirty="0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5148064" y="2924944"/>
            <a:ext cx="0" cy="1944216"/>
          </a:xfrm>
          <a:prstGeom prst="line">
            <a:avLst/>
          </a:prstGeom>
          <a:ln w="28575"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779912" y="3131676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Failure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220072" y="3148677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Safe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25058" y="3341662"/>
            <a:ext cx="3024336" cy="175432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2009 results were OK for small size for Cu/</a:t>
            </a:r>
            <a:r>
              <a:rPr lang="en-US" dirty="0" err="1" smtClean="0"/>
              <a:t>SiC</a:t>
            </a:r>
            <a:r>
              <a:rPr lang="en-US" dirty="0" smtClean="0"/>
              <a:t> but shown breaking for big size.</a:t>
            </a:r>
          </a:p>
          <a:p>
            <a:pPr algn="just"/>
            <a:endParaRPr lang="en-US" dirty="0"/>
          </a:p>
          <a:p>
            <a:pPr algn="just"/>
            <a:r>
              <a:rPr lang="en-US" dirty="0" smtClean="0"/>
              <a:t>There are planning good results for Mo/</a:t>
            </a:r>
            <a:r>
              <a:rPr lang="en-US" dirty="0" err="1" smtClean="0"/>
              <a:t>SiC.</a:t>
            </a:r>
            <a:endParaRPr lang="en-US" dirty="0"/>
          </a:p>
        </p:txBody>
      </p:sp>
      <p:sp>
        <p:nvSpPr>
          <p:cNvPr id="17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</p:spPr>
        <p:txBody>
          <a:bodyPr/>
          <a:lstStyle/>
          <a:p>
            <a:r>
              <a:rPr lang="fr-FR" dirty="0" smtClean="0"/>
              <a:t>29/11/2012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21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New brazing </a:t>
            </a:r>
            <a:r>
              <a:rPr lang="en-US" dirty="0" smtClean="0"/>
              <a:t>test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0" y="6248206"/>
            <a:ext cx="5421083" cy="365125"/>
          </a:xfrm>
        </p:spPr>
        <p:txBody>
          <a:bodyPr/>
          <a:lstStyle/>
          <a:p>
            <a:r>
              <a:rPr lang="en-US" smtClean="0"/>
              <a:t>M.Delonca, EN-STI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</p:spPr>
        <p:txBody>
          <a:bodyPr>
            <a:normAutofit fontScale="85000" lnSpcReduction="20000"/>
          </a:bodyPr>
          <a:lstStyle>
            <a:lvl1pPr>
              <a:defRPr/>
            </a:lvl1pPr>
          </a:lstStyle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83568" y="1772816"/>
            <a:ext cx="813690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For this project,</a:t>
            </a:r>
            <a:r>
              <a:rPr lang="en-US" sz="2000" baseline="0" dirty="0" smtClean="0"/>
              <a:t> a campaign of tests has been started: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/>
              <a:t>Vacuum tests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/>
              <a:t>Brazing tests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/>
              <a:t>Characterization of material tests</a:t>
            </a:r>
            <a:endParaRPr lang="en-US" sz="1600" dirty="0"/>
          </a:p>
        </p:txBody>
      </p:sp>
      <p:pic>
        <p:nvPicPr>
          <p:cNvPr id="10" name="Picture 1" descr="\\cern.ch\dfs\Users\l\losito\Public\EN-STI-LOGO\EN-STI-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8344" y="22141"/>
            <a:ext cx="1403648" cy="1246619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707625" y="4668996"/>
            <a:ext cx="597666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/>
              <a:t>Choice of the company for the samples of </a:t>
            </a:r>
            <a:r>
              <a:rPr lang="en-US" sz="2000" dirty="0" err="1" smtClean="0"/>
              <a:t>SiC</a:t>
            </a:r>
            <a:r>
              <a:rPr lang="en-US" sz="2000" dirty="0" smtClean="0"/>
              <a:t>:</a:t>
            </a:r>
            <a:endParaRPr lang="en-US" baseline="0" dirty="0" smtClean="0"/>
          </a:p>
          <a:p>
            <a:pPr marL="742950" lvl="1" indent="-285750" algn="just">
              <a:buFont typeface="Arial" pitchFamily="34" charset="0"/>
              <a:buChar char="•"/>
            </a:pPr>
            <a:r>
              <a:rPr lang="en-US" sz="1600" baseline="0" dirty="0" smtClean="0"/>
              <a:t>Able to provide the final piece</a:t>
            </a:r>
            <a:endParaRPr lang="en-US" sz="1600" baseline="0" dirty="0" smtClean="0"/>
          </a:p>
          <a:p>
            <a:pPr marL="742950" lvl="1" indent="-285750" algn="just">
              <a:buFont typeface="Arial" pitchFamily="34" charset="0"/>
              <a:buChar char="•"/>
            </a:pPr>
            <a:r>
              <a:rPr lang="en-US" sz="1600" dirty="0" smtClean="0"/>
              <a:t>Properties of the different </a:t>
            </a:r>
            <a:r>
              <a:rPr lang="en-US" sz="1600" dirty="0" err="1" smtClean="0"/>
              <a:t>SiC</a:t>
            </a:r>
            <a:endParaRPr lang="en-US" sz="1600" dirty="0" smtClean="0"/>
          </a:p>
          <a:p>
            <a:pPr marL="742950" lvl="1" indent="-285750" algn="just">
              <a:buFont typeface="Arial" pitchFamily="34" charset="0"/>
              <a:buChar char="•"/>
            </a:pPr>
            <a:r>
              <a:rPr lang="en-US" sz="1600" dirty="0" smtClean="0"/>
              <a:t>Price</a:t>
            </a:r>
            <a:endParaRPr lang="en-US" sz="1600" dirty="0"/>
          </a:p>
        </p:txBody>
      </p:sp>
      <p:sp>
        <p:nvSpPr>
          <p:cNvPr id="14" name="Right Brace 13"/>
          <p:cNvSpPr/>
          <p:nvPr/>
        </p:nvSpPr>
        <p:spPr>
          <a:xfrm>
            <a:off x="6723501" y="4725144"/>
            <a:ext cx="288032" cy="1274579"/>
          </a:xfrm>
          <a:prstGeom prst="rightBrace">
            <a:avLst/>
          </a:prstGeom>
          <a:ln w="2857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7185716" y="5131600"/>
            <a:ext cx="1886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</a:rPr>
              <a:t>ESK</a:t>
            </a:r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07625" y="3212976"/>
            <a:ext cx="81369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Our baseline uses Mo (better than Cu for </a:t>
            </a:r>
            <a:r>
              <a:rPr lang="en-US" sz="2000" dirty="0" err="1" smtClean="0"/>
              <a:t>SiC</a:t>
            </a:r>
            <a:r>
              <a:rPr lang="en-US" sz="2000" dirty="0" smtClean="0"/>
              <a:t> brazing). Study in collaboration with EN/MME.</a:t>
            </a:r>
            <a:endParaRPr lang="en-US" sz="1600" dirty="0"/>
          </a:p>
        </p:txBody>
      </p:sp>
      <p:sp>
        <p:nvSpPr>
          <p:cNvPr id="17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</p:spPr>
        <p:txBody>
          <a:bodyPr/>
          <a:lstStyle/>
          <a:p>
            <a:r>
              <a:rPr lang="fr-FR" dirty="0" smtClean="0"/>
              <a:t>29/11/2012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28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/>
          <a:lstStyle/>
          <a:p>
            <a:r>
              <a:rPr lang="en-US" dirty="0" smtClean="0"/>
              <a:t>Brazing test: numerical results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0" y="6248206"/>
            <a:ext cx="5421083" cy="365125"/>
          </a:xfrm>
        </p:spPr>
        <p:txBody>
          <a:bodyPr/>
          <a:lstStyle/>
          <a:p>
            <a:r>
              <a:rPr lang="en-US" smtClean="0"/>
              <a:t>M.Delonca, EN-STI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</p:spPr>
        <p:txBody>
          <a:bodyPr>
            <a:normAutofit fontScale="85000" lnSpcReduction="20000"/>
          </a:bodyPr>
          <a:lstStyle>
            <a:lvl1pPr>
              <a:defRPr/>
            </a:lvl1pPr>
          </a:lstStyle>
          <a:p>
            <a:r>
              <a:rPr lang="en-US" dirty="0" smtClean="0"/>
              <a:t>18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868144" y="4569220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6" name="Picture 1" descr="\\cern.ch\dfs\Users\l\losito\Public\EN-STI-LOGO\EN-STI-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8344" y="22141"/>
            <a:ext cx="1403648" cy="1246619"/>
          </a:xfrm>
          <a:prstGeom prst="rect">
            <a:avLst/>
          </a:prstGeom>
          <a:noFill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060848"/>
            <a:ext cx="6323779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4294" y="4365104"/>
            <a:ext cx="1646178" cy="1570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4689061" y="4569220"/>
            <a:ext cx="1749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Crack initiation</a:t>
            </a:r>
            <a:endParaRPr lang="en-US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475656" y="4753886"/>
            <a:ext cx="1749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Propagation</a:t>
            </a:r>
            <a:endParaRPr lang="en-US" b="1" dirty="0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2843808" y="4437112"/>
            <a:ext cx="381168" cy="31677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4067944" y="4569220"/>
            <a:ext cx="626944" cy="18466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41187" y="5805264"/>
            <a:ext cx="6133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Tensile Strength </a:t>
            </a:r>
            <a:r>
              <a:rPr lang="en-US" dirty="0" err="1" smtClean="0"/>
              <a:t>SiC</a:t>
            </a:r>
            <a:r>
              <a:rPr lang="en-US" dirty="0" smtClean="0"/>
              <a:t>: 250 </a:t>
            </a:r>
            <a:r>
              <a:rPr lang="en-US" dirty="0" err="1" smtClean="0"/>
              <a:t>MPa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7061279" y="2586633"/>
            <a:ext cx="18722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/>
              <a:t>Benchmark</a:t>
            </a:r>
            <a:r>
              <a:rPr lang="en-US" dirty="0" smtClean="0"/>
              <a:t> of 2009 tests (Cu-</a:t>
            </a:r>
            <a:r>
              <a:rPr lang="en-US" dirty="0" err="1" smtClean="0"/>
              <a:t>SiC</a:t>
            </a:r>
            <a:r>
              <a:rPr lang="en-US" dirty="0" smtClean="0"/>
              <a:t>, 2009 sizes)</a:t>
            </a:r>
            <a:endParaRPr lang="en-US" dirty="0"/>
          </a:p>
        </p:txBody>
      </p:sp>
      <p:sp>
        <p:nvSpPr>
          <p:cNvPr id="30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</p:spPr>
        <p:txBody>
          <a:bodyPr/>
          <a:lstStyle/>
          <a:p>
            <a:r>
              <a:rPr lang="fr-FR" dirty="0" smtClean="0"/>
              <a:t>29/11/2012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1157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/>
          <a:lstStyle/>
          <a:p>
            <a:r>
              <a:rPr lang="en-US" dirty="0" smtClean="0"/>
              <a:t>Brazing test: numerical results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0" y="6248206"/>
            <a:ext cx="5421083" cy="365125"/>
          </a:xfrm>
        </p:spPr>
        <p:txBody>
          <a:bodyPr/>
          <a:lstStyle/>
          <a:p>
            <a:r>
              <a:rPr lang="en-US" smtClean="0"/>
              <a:t>M.Delonca, EN-STI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</p:spPr>
        <p:txBody>
          <a:bodyPr>
            <a:normAutofit fontScale="85000" lnSpcReduction="20000"/>
          </a:bodyPr>
          <a:lstStyle>
            <a:lvl1pPr>
              <a:defRPr/>
            </a:lvl1pPr>
          </a:lstStyle>
          <a:p>
            <a:r>
              <a:rPr lang="en-US" dirty="0" smtClean="0"/>
              <a:t>19</a:t>
            </a:r>
            <a:endParaRPr lang="en-US" dirty="0"/>
          </a:p>
        </p:txBody>
      </p:sp>
      <p:pic>
        <p:nvPicPr>
          <p:cNvPr id="16" name="Picture 1" descr="\\cern.ch\dfs\Users\l\losito\Public\EN-STI-LOGO\EN-STI-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8344" y="22141"/>
            <a:ext cx="1403648" cy="1246619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 rot="1692205">
            <a:off x="6412164" y="2141948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Preliminary results.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941167" y="3475484"/>
            <a:ext cx="38697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Limit in tension for </a:t>
            </a:r>
            <a:r>
              <a:rPr lang="en-US" dirty="0" err="1" smtClean="0"/>
              <a:t>SiC</a:t>
            </a:r>
            <a:r>
              <a:rPr lang="en-US" dirty="0" smtClean="0"/>
              <a:t>: 250 </a:t>
            </a:r>
            <a:r>
              <a:rPr lang="en-US" dirty="0" err="1" smtClean="0"/>
              <a:t>Mpa</a:t>
            </a:r>
            <a:r>
              <a:rPr lang="en-US" dirty="0" smtClean="0"/>
              <a:t>:</a:t>
            </a:r>
          </a:p>
          <a:p>
            <a:pPr marL="742950" lvl="1" indent="-285750" algn="just">
              <a:buFont typeface="Arial" pitchFamily="34" charset="0"/>
              <a:buChar char="•"/>
            </a:pPr>
            <a:r>
              <a:rPr lang="en-US" dirty="0" smtClean="0"/>
              <a:t>Safety Factor: 4.8.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689"/>
          <a:stretch/>
        </p:blipFill>
        <p:spPr bwMode="auto">
          <a:xfrm>
            <a:off x="341188" y="1556791"/>
            <a:ext cx="4609504" cy="4433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950692" y="4293096"/>
            <a:ext cx="38697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i="1" dirty="0" smtClean="0"/>
              <a:t>To be confirmed with appropriated properties for brazing alloy.</a:t>
            </a:r>
            <a:endParaRPr lang="en-US" i="1" dirty="0"/>
          </a:p>
        </p:txBody>
      </p:sp>
      <p:sp>
        <p:nvSpPr>
          <p:cNvPr id="23" name="TextBox 22"/>
          <p:cNvSpPr txBox="1"/>
          <p:nvPr/>
        </p:nvSpPr>
        <p:spPr>
          <a:xfrm>
            <a:off x="4950692" y="2697957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size (dump size)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</p:spPr>
        <p:txBody>
          <a:bodyPr/>
          <a:lstStyle/>
          <a:p>
            <a:r>
              <a:rPr lang="fr-FR" dirty="0" smtClean="0"/>
              <a:t>29/11/2012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301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 and conclusion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3716221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&amp; 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Vacuum tests to be done (samples </a:t>
            </a:r>
            <a:r>
              <a:rPr lang="en-US" dirty="0" smtClean="0"/>
              <a:t>received)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Brazing </a:t>
            </a:r>
            <a:r>
              <a:rPr lang="en-US" dirty="0" smtClean="0"/>
              <a:t>tests to be </a:t>
            </a:r>
            <a:r>
              <a:rPr lang="en-US" dirty="0" smtClean="0"/>
              <a:t>performed (</a:t>
            </a:r>
            <a:r>
              <a:rPr lang="en-US" dirty="0" err="1" smtClean="0"/>
              <a:t>SiC</a:t>
            </a:r>
            <a:r>
              <a:rPr lang="en-US" dirty="0" smtClean="0"/>
              <a:t> samples received, Mo samples to be delivered)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Dynamic analysis</a:t>
            </a:r>
          </a:p>
          <a:p>
            <a:endParaRPr lang="en-US" dirty="0" smtClean="0"/>
          </a:p>
          <a:p>
            <a:r>
              <a:rPr lang="en-US" dirty="0" smtClean="0"/>
              <a:t>Cooling circuit integration</a:t>
            </a:r>
          </a:p>
          <a:p>
            <a:endParaRPr lang="en-US" dirty="0" smtClean="0"/>
          </a:p>
          <a:p>
            <a:r>
              <a:rPr lang="en-US" dirty="0" smtClean="0"/>
              <a:t>Integration of beam instrumentation</a:t>
            </a:r>
            <a:endParaRPr lang="en-US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</p:spPr>
        <p:txBody>
          <a:bodyPr>
            <a:normAutofit fontScale="85000" lnSpcReduction="20000"/>
          </a:bodyPr>
          <a:lstStyle>
            <a:lvl1pPr>
              <a:defRPr/>
            </a:lvl1pPr>
          </a:lstStyle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</p:spPr>
        <p:txBody>
          <a:bodyPr/>
          <a:lstStyle/>
          <a:p>
            <a:r>
              <a:rPr lang="fr-FR" dirty="0" smtClean="0"/>
              <a:t>29/11/2012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0" y="6248206"/>
            <a:ext cx="5421083" cy="365125"/>
          </a:xfrm>
        </p:spPr>
        <p:txBody>
          <a:bodyPr/>
          <a:lstStyle/>
          <a:p>
            <a:r>
              <a:rPr lang="en-US" smtClean="0"/>
              <a:t>M.Delonca, EN-STI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04196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 for your attention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076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425987344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/>
          <a:lstStyle/>
          <a:p>
            <a:r>
              <a:rPr lang="en-US" dirty="0" smtClean="0"/>
              <a:t>Material considerations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</p:spPr>
        <p:txBody>
          <a:bodyPr/>
          <a:lstStyle/>
          <a:p>
            <a:r>
              <a:rPr lang="fr-FR" smtClean="0"/>
              <a:t>04/10/2012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0" y="6248206"/>
            <a:ext cx="5421083" cy="365125"/>
          </a:xfrm>
        </p:spPr>
        <p:txBody>
          <a:bodyPr/>
          <a:lstStyle/>
          <a:p>
            <a:r>
              <a:rPr lang="en-US" smtClean="0"/>
              <a:t>M.Delonca, EN-STI</a:t>
            </a:r>
            <a:endParaRPr lang="en-US" dirty="0" smtClean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</p:spPr>
        <p:txBody>
          <a:bodyPr>
            <a:normAutofit fontScale="85000" lnSpcReduction="20000"/>
          </a:bodyPr>
          <a:lstStyle>
            <a:lvl1pPr>
              <a:defRPr/>
            </a:lvl1pPr>
          </a:lstStyle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23528" y="1864014"/>
            <a:ext cx="856895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From specification EDMS 1069240, the material should:</a:t>
            </a:r>
          </a:p>
          <a:p>
            <a:endParaRPr lang="en-US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en-US" baseline="0" dirty="0" smtClean="0"/>
              <a:t>Be completely non-magnetic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Induces</a:t>
            </a:r>
            <a:r>
              <a:rPr lang="en-US" baseline="0" dirty="0" smtClean="0"/>
              <a:t> little eddy current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baseline="0" dirty="0" smtClean="0"/>
              <a:t>Be at least slightly conductive (to not electrically being charged)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>
            <a:off x="1530889" y="3563724"/>
            <a:ext cx="720080" cy="360040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483768" y="3501008"/>
            <a:ext cx="547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Ceramic materials are considered as good candidates.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9552" y="3961910"/>
            <a:ext cx="410445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 ceramics were individuated: </a:t>
            </a:r>
          </a:p>
          <a:p>
            <a:endParaRPr lang="en-US" dirty="0" smtClean="0"/>
          </a:p>
          <a:p>
            <a:pPr marL="1085850" lvl="2" indent="-171450" algn="just">
              <a:buFont typeface="Arial" pitchFamily="34" charset="0"/>
              <a:buChar char="•"/>
            </a:pPr>
            <a:r>
              <a:rPr lang="en-US" sz="1200" dirty="0" smtClean="0"/>
              <a:t>Graphite </a:t>
            </a:r>
            <a:r>
              <a:rPr lang="en-US" sz="1200" i="1" dirty="0" smtClean="0"/>
              <a:t>(CNGS/TDE)</a:t>
            </a:r>
          </a:p>
          <a:p>
            <a:pPr marL="1085850" lvl="2" indent="-171450" algn="just">
              <a:buFont typeface="Arial" pitchFamily="34" charset="0"/>
              <a:buChar char="•"/>
            </a:pPr>
            <a:r>
              <a:rPr lang="en-US" sz="1200" dirty="0" smtClean="0"/>
              <a:t>Boron Nitride (</a:t>
            </a:r>
            <a:r>
              <a:rPr lang="en-US" sz="1200" i="1" dirty="0" smtClean="0"/>
              <a:t>TDI</a:t>
            </a:r>
            <a:r>
              <a:rPr lang="en-US" sz="1200" dirty="0" smtClean="0"/>
              <a:t>)</a:t>
            </a:r>
          </a:p>
          <a:p>
            <a:pPr marL="1085850" lvl="2" indent="-171450" algn="just">
              <a:buFont typeface="Arial" pitchFamily="34" charset="0"/>
              <a:buChar char="•"/>
            </a:pPr>
            <a:r>
              <a:rPr lang="en-US" sz="1200" dirty="0" smtClean="0"/>
              <a:t>Boron Carbide </a:t>
            </a:r>
            <a:endParaRPr lang="en-US" sz="1200" i="1" dirty="0" smtClean="0"/>
          </a:p>
          <a:p>
            <a:pPr marL="1085850" lvl="2" indent="-171450" algn="just">
              <a:buFont typeface="Arial" pitchFamily="34" charset="0"/>
              <a:buChar char="•"/>
            </a:pPr>
            <a:r>
              <a:rPr lang="en-US" sz="1200" dirty="0" smtClean="0"/>
              <a:t>Alumina (</a:t>
            </a:r>
            <a:r>
              <a:rPr lang="en-US" sz="1200" i="1" dirty="0" smtClean="0"/>
              <a:t>used for the ceramic chamber</a:t>
            </a:r>
            <a:r>
              <a:rPr lang="en-US" sz="1200" dirty="0" smtClean="0"/>
              <a:t>)</a:t>
            </a:r>
          </a:p>
          <a:p>
            <a:pPr marL="1085850" lvl="2" indent="-171450" algn="just">
              <a:buFont typeface="Arial" pitchFamily="34" charset="0"/>
              <a:buChar char="•"/>
            </a:pPr>
            <a:r>
              <a:rPr lang="en-US" sz="1200" dirty="0" smtClean="0"/>
              <a:t>Aluminum Nitride</a:t>
            </a:r>
          </a:p>
          <a:p>
            <a:pPr marL="1085850" lvl="2" indent="-171450" algn="just">
              <a:buFont typeface="Arial" pitchFamily="34" charset="0"/>
              <a:buChar char="•"/>
            </a:pPr>
            <a:r>
              <a:rPr lang="en-US" sz="1200" dirty="0" smtClean="0"/>
              <a:t>Al300 (97,3% of Alumina)</a:t>
            </a:r>
          </a:p>
          <a:p>
            <a:pPr marL="1085850" lvl="2" indent="-171450" algn="just">
              <a:buFont typeface="Arial" pitchFamily="34" charset="0"/>
              <a:buChar char="•"/>
            </a:pPr>
            <a:r>
              <a:rPr lang="en-US" sz="1200" dirty="0" smtClean="0"/>
              <a:t>Silicon Nitride</a:t>
            </a:r>
          </a:p>
          <a:p>
            <a:pPr marL="1085850" lvl="2" indent="-171450" algn="just">
              <a:buFont typeface="Arial" pitchFamily="34" charset="0"/>
              <a:buChar char="•"/>
            </a:pPr>
            <a:r>
              <a:rPr lang="en-US" sz="1200" dirty="0" smtClean="0"/>
              <a:t>Silicon Carbide</a:t>
            </a:r>
          </a:p>
          <a:p>
            <a:endParaRPr lang="en-US" dirty="0"/>
          </a:p>
        </p:txBody>
      </p:sp>
      <p:pic>
        <p:nvPicPr>
          <p:cNvPr id="12" name="Picture 1" descr="\\cern.ch\dfs\Users\l\losito\Public\EN-STI-LOGO\EN-STI-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8344" y="22141"/>
            <a:ext cx="1403648" cy="12466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62636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Layout and constraints (reminder)</a:t>
            </a:r>
            <a:endParaRPr lang="en-US" dirty="0"/>
          </a:p>
        </p:txBody>
      </p:sp>
      <p:sp>
        <p:nvSpPr>
          <p:cNvPr id="6" name="Picture Placeholder 3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</p:spPr>
      </p:sp>
    </p:spTree>
    <p:extLst>
      <p:ext uri="{BB962C8B-B14F-4D97-AF65-F5344CB8AC3E}">
        <p14:creationId xmlns:p14="http://schemas.microsoft.com/office/powerpoint/2010/main" val="215101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Material considerations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</p:spPr>
        <p:txBody>
          <a:bodyPr/>
          <a:lstStyle/>
          <a:p>
            <a:r>
              <a:rPr lang="fr-FR" smtClean="0"/>
              <a:t>04/10/2012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0" y="6248206"/>
            <a:ext cx="5421083" cy="365125"/>
          </a:xfrm>
        </p:spPr>
        <p:txBody>
          <a:bodyPr/>
          <a:lstStyle/>
          <a:p>
            <a:r>
              <a:rPr lang="en-US" smtClean="0"/>
              <a:t>M.Delonca, EN-STI</a:t>
            </a:r>
            <a:endParaRPr lang="en-US" dirty="0" smtClean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</p:spPr>
        <p:txBody>
          <a:bodyPr>
            <a:normAutofit fontScale="85000" lnSpcReduction="20000"/>
          </a:bodyPr>
          <a:lstStyle>
            <a:lvl1pPr>
              <a:defRPr/>
            </a:lvl1pPr>
          </a:lstStyle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67544" y="1700808"/>
            <a:ext cx="32403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Thermal consideration: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60032" y="1700808"/>
            <a:ext cx="32403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kern="1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Mechanical</a:t>
            </a:r>
            <a:r>
              <a:rPr lang="en-US" dirty="0" smtClean="0"/>
              <a:t> </a:t>
            </a:r>
            <a:r>
              <a:rPr lang="en-US" sz="2000" b="1" kern="1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consideration</a:t>
            </a:r>
            <a:r>
              <a:rPr lang="en-US" dirty="0" smtClean="0"/>
              <a:t>: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899592" y="2132856"/>
                <a:ext cx="1797800" cy="53950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/>
                          </a:rPr>
                          <m:t>𝑭𝑶𝑴</m:t>
                        </m:r>
                      </m:e>
                      <m:sub>
                        <m:r>
                          <a:rPr lang="en-US" b="1" i="1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b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1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1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1" i="1">
                                <a:latin typeface="Cambria Math"/>
                              </a:rPr>
                              <m:t>𝑻</m:t>
                            </m:r>
                          </m:e>
                          <m:sup>
                            <m:r>
                              <a:rPr lang="en-US" b="1" i="1">
                                <a:latin typeface="Cambria Math"/>
                              </a:rPr>
                              <m:t>∗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latin typeface="Cambria Math"/>
                              </a:rPr>
                              <m:t>𝑻</m:t>
                            </m:r>
                          </m:e>
                          <m:sub>
                            <m:r>
                              <a:rPr lang="en-US" b="1" i="1">
                                <a:latin typeface="Cambria Math"/>
                              </a:rPr>
                              <m:t>𝒄</m:t>
                            </m:r>
                          </m:sub>
                        </m:sSub>
                      </m:den>
                    </m:f>
                    <m:r>
                      <a:rPr lang="en-US" b="1">
                        <a:latin typeface="Cambria Math"/>
                      </a:rPr>
                      <m:t>≤</m:t>
                    </m:r>
                    <m:r>
                      <a:rPr lang="en-US" b="1" i="1">
                        <a:latin typeface="Cambria Math"/>
                      </a:rPr>
                      <m:t>𝟏</m:t>
                    </m:r>
                  </m:oMath>
                </a14:m>
                <a:r>
                  <a:rPr lang="en-US" b="1" dirty="0"/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2132856"/>
                <a:ext cx="1797800" cy="53950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5122193" y="1875662"/>
                <a:ext cx="2457531" cy="9912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just">
                  <a:lnSpc>
                    <a:spcPct val="150000"/>
                  </a:lnSpc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/>
                            </a:rPr>
                            <m:t>𝑭𝑶𝑴</m:t>
                          </m:r>
                        </m:e>
                        <m:sub>
                          <m:r>
                            <a:rPr lang="en-US" b="1" i="1">
                              <a:latin typeface="Cambria Math"/>
                            </a:rPr>
                            <m:t>𝟐</m:t>
                          </m:r>
                        </m:sub>
                      </m:sSub>
                      <m:r>
                        <a:rPr lang="en-US" b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1" i="1">
                              <a:latin typeface="Cambria Math"/>
                            </a:rPr>
                            <m:t>𝐙</m:t>
                          </m:r>
                          <m:r>
                            <a:rPr lang="en-US" b="1">
                              <a:latin typeface="Cambria Math"/>
                            </a:rPr>
                            <m:t>.</m:t>
                          </m:r>
                          <m:r>
                            <a:rPr lang="en-US" b="1" i="1">
                              <a:latin typeface="Cambria Math"/>
                            </a:rPr>
                            <m:t>𝛂</m:t>
                          </m:r>
                          <m:r>
                            <a:rPr lang="en-US" b="1">
                              <a:latin typeface="Cambria Math"/>
                            </a:rPr>
                            <m:t>.</m:t>
                          </m:r>
                          <m:r>
                            <a:rPr lang="en-US" b="1" i="1">
                              <a:latin typeface="Cambria Math"/>
                            </a:rPr>
                            <m:t>𝑬</m:t>
                          </m:r>
                        </m:num>
                        <m:den>
                          <m:r>
                            <a:rPr lang="en-US" b="1" i="1">
                              <a:latin typeface="Cambria Math"/>
                            </a:rPr>
                            <m:t>𝐀</m:t>
                          </m:r>
                          <m:r>
                            <a:rPr lang="en-US" b="1">
                              <a:latin typeface="Cambria Math"/>
                            </a:rPr>
                            <m:t>.</m:t>
                          </m:r>
                          <m:sSub>
                            <m:sSubPr>
                              <m:ctrlPr>
                                <a:rPr lang="en-US" b="1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latin typeface="Cambria Math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n-US" b="1" i="1">
                                  <a:latin typeface="Cambria Math"/>
                                </a:rPr>
                                <m:t>𝒑</m:t>
                              </m:r>
                            </m:sub>
                          </m:sSub>
                          <m:r>
                            <a:rPr lang="en-US" b="1">
                              <a:latin typeface="Cambria Math"/>
                            </a:rPr>
                            <m:t>.</m:t>
                          </m:r>
                          <m:sSub>
                            <m:sSubPr>
                              <m:ctrlPr>
                                <a:rPr lang="en-US" b="1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latin typeface="Cambria Math"/>
                                </a:rPr>
                                <m:t>𝑹</m:t>
                              </m:r>
                            </m:e>
                            <m:sub>
                              <m:r>
                                <a:rPr lang="en-US" b="1" i="1">
                                  <a:latin typeface="Cambria Math"/>
                                </a:rPr>
                                <m:t>𝒄</m:t>
                              </m:r>
                            </m:sub>
                          </m:sSub>
                        </m:den>
                      </m:f>
                      <m:r>
                        <a:rPr lang="en-US" b="1" i="1">
                          <a:latin typeface="Cambria Math"/>
                        </a:rPr>
                        <m:t>≤</m:t>
                      </m:r>
                      <m:r>
                        <a:rPr lang="en-US" b="1" i="1"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2193" y="1875662"/>
                <a:ext cx="2457531" cy="99123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574356" y="2739886"/>
            <a:ext cx="31335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kern="1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Electrical</a:t>
            </a:r>
            <a:r>
              <a:rPr lang="en-US" dirty="0" smtClean="0"/>
              <a:t> </a:t>
            </a:r>
            <a:r>
              <a:rPr lang="en-US" sz="2000" b="1" kern="1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consideration</a:t>
            </a:r>
            <a:r>
              <a:rPr lang="en-US" dirty="0" smtClean="0"/>
              <a:t>:</a:t>
            </a:r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4695482" y="3289948"/>
            <a:ext cx="0" cy="280334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/>
          <p:cNvGrpSpPr/>
          <p:nvPr/>
        </p:nvGrpSpPr>
        <p:grpSpPr>
          <a:xfrm>
            <a:off x="436284" y="3808157"/>
            <a:ext cx="1367445" cy="1048647"/>
            <a:chOff x="4773690" y="1874306"/>
            <a:chExt cx="3367977" cy="2514600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8620" t="14625" r="21331" b="27324"/>
            <a:stretch/>
          </p:blipFill>
          <p:spPr bwMode="auto">
            <a:xfrm>
              <a:off x="4773690" y="1874306"/>
              <a:ext cx="3367977" cy="2514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6" name="Straight Connector 15"/>
            <p:cNvCxnSpPr/>
            <p:nvPr/>
          </p:nvCxnSpPr>
          <p:spPr bwMode="auto">
            <a:xfrm flipV="1">
              <a:off x="7271327" y="3373300"/>
              <a:ext cx="0" cy="255745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dash"/>
              <a:round/>
              <a:headEnd type="none" w="sm" len="sm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 flipV="1">
              <a:off x="7315200" y="3231674"/>
              <a:ext cx="525618" cy="119141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dash"/>
              <a:round/>
              <a:headEnd type="none" w="sm" len="sm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 flipV="1">
              <a:off x="7961129" y="3364080"/>
              <a:ext cx="0" cy="127873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dash"/>
              <a:round/>
              <a:headEnd type="none" w="sm" len="sm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>
              <a:off x="6376567" y="3112140"/>
              <a:ext cx="912843" cy="50388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dash"/>
              <a:round/>
              <a:headEnd type="none" w="sm" len="sm"/>
              <a:tailEnd type="none" w="med" len="med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 bwMode="auto">
            <a:xfrm flipV="1">
              <a:off x="7292523" y="3499083"/>
              <a:ext cx="668606" cy="132489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dash"/>
              <a:round/>
              <a:headEnd type="none" w="sm" len="sm"/>
              <a:tailEnd type="none" w="med" len="med"/>
            </a:ln>
            <a:effectLst/>
          </p:spPr>
        </p:cxnSp>
        <p:cxnSp>
          <p:nvCxnSpPr>
            <p:cNvPr id="21" name="Straight Connector 20"/>
            <p:cNvCxnSpPr/>
            <p:nvPr/>
          </p:nvCxnSpPr>
          <p:spPr bwMode="auto">
            <a:xfrm flipV="1">
              <a:off x="6372562" y="2856395"/>
              <a:ext cx="0" cy="255745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dash"/>
              <a:round/>
              <a:headEnd type="none" w="sm" len="sm"/>
              <a:tailEnd type="none" w="med" len="med"/>
            </a:ln>
            <a:effectLst/>
          </p:spPr>
        </p:cxnSp>
        <p:cxnSp>
          <p:nvCxnSpPr>
            <p:cNvPr id="22" name="Straight Connector 21"/>
            <p:cNvCxnSpPr/>
            <p:nvPr/>
          </p:nvCxnSpPr>
          <p:spPr bwMode="auto">
            <a:xfrm flipV="1">
              <a:off x="6376567" y="2737255"/>
              <a:ext cx="607614" cy="119141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dash"/>
              <a:round/>
              <a:headEnd type="none" w="sm" len="sm"/>
              <a:tailEnd type="none" w="med" len="med"/>
            </a:ln>
            <a:effectLst/>
          </p:spPr>
        </p:cxnSp>
        <p:cxnSp>
          <p:nvCxnSpPr>
            <p:cNvPr id="23" name="Straight Connector 22"/>
            <p:cNvCxnSpPr/>
            <p:nvPr/>
          </p:nvCxnSpPr>
          <p:spPr bwMode="auto">
            <a:xfrm>
              <a:off x="6967064" y="2718989"/>
              <a:ext cx="1028922" cy="598678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dash"/>
              <a:round/>
              <a:headEnd type="none" w="sm" len="sm"/>
              <a:tailEnd type="none" w="med" len="med"/>
            </a:ln>
            <a:effectLst/>
          </p:spPr>
        </p:cxnSp>
      </p:grpSp>
      <p:grpSp>
        <p:nvGrpSpPr>
          <p:cNvPr id="24" name="Group 23"/>
          <p:cNvGrpSpPr/>
          <p:nvPr/>
        </p:nvGrpSpPr>
        <p:grpSpPr>
          <a:xfrm>
            <a:off x="4983514" y="3783622"/>
            <a:ext cx="1367445" cy="1048647"/>
            <a:chOff x="4773690" y="1874306"/>
            <a:chExt cx="3367977" cy="2514600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8620" t="14625" r="21331" b="27324"/>
            <a:stretch/>
          </p:blipFill>
          <p:spPr bwMode="auto">
            <a:xfrm>
              <a:off x="4773690" y="1874306"/>
              <a:ext cx="3367977" cy="2514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6" name="Straight Connector 25"/>
            <p:cNvCxnSpPr/>
            <p:nvPr/>
          </p:nvCxnSpPr>
          <p:spPr bwMode="auto">
            <a:xfrm flipV="1">
              <a:off x="7271327" y="3373300"/>
              <a:ext cx="0" cy="255745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dash"/>
              <a:round/>
              <a:headEnd type="none" w="sm" len="sm"/>
              <a:tailEnd type="none" w="med" len="med"/>
            </a:ln>
            <a:effectLst/>
          </p:spPr>
        </p:cxnSp>
        <p:cxnSp>
          <p:nvCxnSpPr>
            <p:cNvPr id="27" name="Straight Connector 26"/>
            <p:cNvCxnSpPr/>
            <p:nvPr/>
          </p:nvCxnSpPr>
          <p:spPr bwMode="auto">
            <a:xfrm flipV="1">
              <a:off x="7315200" y="3231674"/>
              <a:ext cx="525618" cy="119141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dash"/>
              <a:round/>
              <a:headEnd type="none" w="sm" len="sm"/>
              <a:tailEnd type="none" w="med" len="med"/>
            </a:ln>
            <a:effectLst/>
          </p:spPr>
        </p:cxnSp>
        <p:cxnSp>
          <p:nvCxnSpPr>
            <p:cNvPr id="28" name="Straight Connector 27"/>
            <p:cNvCxnSpPr/>
            <p:nvPr/>
          </p:nvCxnSpPr>
          <p:spPr bwMode="auto">
            <a:xfrm flipV="1">
              <a:off x="7961129" y="3364080"/>
              <a:ext cx="0" cy="127873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dash"/>
              <a:round/>
              <a:headEnd type="none" w="sm" len="sm"/>
              <a:tailEnd type="none" w="med" len="med"/>
            </a:ln>
            <a:effectLst/>
          </p:spPr>
        </p:cxnSp>
        <p:cxnSp>
          <p:nvCxnSpPr>
            <p:cNvPr id="29" name="Straight Connector 28"/>
            <p:cNvCxnSpPr/>
            <p:nvPr/>
          </p:nvCxnSpPr>
          <p:spPr bwMode="auto">
            <a:xfrm>
              <a:off x="6376567" y="3112140"/>
              <a:ext cx="912843" cy="50388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dash"/>
              <a:round/>
              <a:headEnd type="none" w="sm" len="sm"/>
              <a:tailEnd type="none" w="med" len="med"/>
            </a:ln>
            <a:effectLst/>
          </p:spPr>
        </p:cxnSp>
        <p:cxnSp>
          <p:nvCxnSpPr>
            <p:cNvPr id="30" name="Straight Connector 29"/>
            <p:cNvCxnSpPr/>
            <p:nvPr/>
          </p:nvCxnSpPr>
          <p:spPr bwMode="auto">
            <a:xfrm flipV="1">
              <a:off x="7292523" y="3499083"/>
              <a:ext cx="668606" cy="132489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dash"/>
              <a:round/>
              <a:headEnd type="none" w="sm" len="sm"/>
              <a:tailEnd type="none" w="med" len="med"/>
            </a:ln>
            <a:effectLst/>
          </p:spPr>
        </p:cxnSp>
        <p:cxnSp>
          <p:nvCxnSpPr>
            <p:cNvPr id="31" name="Straight Connector 30"/>
            <p:cNvCxnSpPr/>
            <p:nvPr/>
          </p:nvCxnSpPr>
          <p:spPr bwMode="auto">
            <a:xfrm flipV="1">
              <a:off x="6372562" y="2856395"/>
              <a:ext cx="0" cy="255745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dash"/>
              <a:round/>
              <a:headEnd type="none" w="sm" len="sm"/>
              <a:tailEnd type="none" w="med" len="med"/>
            </a:ln>
            <a:effectLst/>
          </p:spPr>
        </p:cxnSp>
        <p:cxnSp>
          <p:nvCxnSpPr>
            <p:cNvPr id="32" name="Straight Connector 31"/>
            <p:cNvCxnSpPr/>
            <p:nvPr/>
          </p:nvCxnSpPr>
          <p:spPr bwMode="auto">
            <a:xfrm flipV="1">
              <a:off x="6376567" y="2737255"/>
              <a:ext cx="607614" cy="119141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dash"/>
              <a:round/>
              <a:headEnd type="none" w="sm" len="sm"/>
              <a:tailEnd type="none" w="med" len="med"/>
            </a:ln>
            <a:effectLst/>
          </p:spPr>
        </p:cxnSp>
        <p:cxnSp>
          <p:nvCxnSpPr>
            <p:cNvPr id="33" name="Straight Connector 32"/>
            <p:cNvCxnSpPr/>
            <p:nvPr/>
          </p:nvCxnSpPr>
          <p:spPr bwMode="auto">
            <a:xfrm>
              <a:off x="6967064" y="2718989"/>
              <a:ext cx="1028922" cy="598678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dash"/>
              <a:round/>
              <a:headEnd type="none" w="sm" len="sm"/>
              <a:tailEnd type="none" w="med" len="med"/>
            </a:ln>
            <a:effectLst/>
          </p:spPr>
        </p:cxnSp>
      </p:grpSp>
      <p:sp>
        <p:nvSpPr>
          <p:cNvPr id="34" name="Can 33"/>
          <p:cNvSpPr/>
          <p:nvPr/>
        </p:nvSpPr>
        <p:spPr bwMode="auto">
          <a:xfrm rot="7379695">
            <a:off x="1658641" y="4345428"/>
            <a:ext cx="211434" cy="404610"/>
          </a:xfrm>
          <a:prstGeom prst="can">
            <a:avLst>
              <a:gd name="adj" fmla="val 56179"/>
            </a:avLst>
          </a:prstGeom>
          <a:gradFill>
            <a:gsLst>
              <a:gs pos="0">
                <a:srgbClr val="92D050"/>
              </a:gs>
              <a:gs pos="80000">
                <a:schemeClr val="bg1">
                  <a:alpha val="4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 w="15875" cap="flat" cmpd="sng" algn="ctr">
            <a:solidFill>
              <a:srgbClr val="00B050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5" name="Straight Arrow Connector 34"/>
          <p:cNvCxnSpPr/>
          <p:nvPr/>
        </p:nvCxnSpPr>
        <p:spPr bwMode="auto">
          <a:xfrm flipH="1" flipV="1">
            <a:off x="1675122" y="4487241"/>
            <a:ext cx="223563" cy="14317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sm" len="sm"/>
            <a:tailEnd type="triangle" w="med" len="lg"/>
          </a:ln>
          <a:effectLst/>
        </p:spPr>
      </p:cxnSp>
      <p:sp>
        <p:nvSpPr>
          <p:cNvPr id="36" name="TextBox 35"/>
          <p:cNvSpPr txBox="1"/>
          <p:nvPr/>
        </p:nvSpPr>
        <p:spPr>
          <a:xfrm>
            <a:off x="311379" y="3298332"/>
            <a:ext cx="4297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           Charge: parallel RC model</a:t>
            </a:r>
            <a:endParaRPr lang="en-US" dirty="0"/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1054335" y="3485497"/>
            <a:ext cx="392027" cy="838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5983892" y="3484703"/>
            <a:ext cx="392027" cy="838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Picture 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125" y="3632392"/>
            <a:ext cx="1714500" cy="1400175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95"/>
          <a:stretch/>
        </p:blipFill>
        <p:spPr>
          <a:xfrm>
            <a:off x="2396435" y="4084576"/>
            <a:ext cx="335254" cy="287342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8001" r="-1" b="-1"/>
          <a:stretch/>
        </p:blipFill>
        <p:spPr>
          <a:xfrm rot="16200000">
            <a:off x="4391922" y="4154341"/>
            <a:ext cx="238125" cy="19526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2" name="Rectangle 41"/>
              <p:cNvSpPr/>
              <p:nvPr/>
            </p:nvSpPr>
            <p:spPr>
              <a:xfrm>
                <a:off x="166419" y="5164839"/>
                <a:ext cx="4518288" cy="70044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i="1" smtClean="0">
                          <a:latin typeface="Cambria Math"/>
                        </a:rPr>
                        <m:t>𝑉</m:t>
                      </m:r>
                      <m:d>
                        <m:dPr>
                          <m:ctrlPr>
                            <a:rPr lang="en-GB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GB" sz="16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GB" sz="16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en-GB" sz="1600" i="1">
                              <a:latin typeface="Cambria Math"/>
                            </a:rPr>
                            <m:t>𝑏</m:t>
                          </m:r>
                        </m:sub>
                      </m:sSub>
                      <m:d>
                        <m:dPr>
                          <m:ctrlPr>
                            <a:rPr lang="en-GB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GB" sz="16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GB" sz="1600" i="1">
                          <a:latin typeface="Cambria Math"/>
                        </a:rPr>
                        <m:t>∙</m:t>
                      </m:r>
                      <m:sSup>
                        <m:sSupPr>
                          <m:ctrlPr>
                            <a:rPr lang="en-US" sz="1600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6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GB" sz="1600" b="1" i="1">
                                      <a:latin typeface="Cambria Math"/>
                                    </a:rPr>
                                    <m:t>𝑪</m:t>
                                  </m:r>
                                </m:num>
                                <m:den>
                                  <m:r>
                                    <a:rPr lang="en-GB" sz="1600" i="1">
                                      <a:latin typeface="Cambria Math"/>
                                    </a:rPr>
                                    <m:t>𝑡</m:t>
                                  </m:r>
                                </m:den>
                              </m:f>
                              <m:r>
                                <a:rPr lang="en-GB" sz="1600" i="1">
                                  <a:latin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sz="16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GB" sz="1600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GB" sz="1600" b="1" i="1">
                                      <a:latin typeface="Cambria Math"/>
                                    </a:rPr>
                                    <m:t>𝑹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GB" sz="1600" i="1">
                              <a:latin typeface="Cambria Math"/>
                            </a:rPr>
                            <m:t>−1</m:t>
                          </m:r>
                        </m:sup>
                      </m:sSup>
                      <m:r>
                        <a:rPr lang="en-US" sz="1600" b="0" i="1" smtClean="0">
                          <a:latin typeface="Cambria Math"/>
                        </a:rPr>
                        <m:t>             </m:t>
                      </m:r>
                      <m:r>
                        <a:rPr lang="en-US" sz="1600" b="0" i="1" smtClean="0">
                          <a:latin typeface="Cambria Math"/>
                        </a:rPr>
                        <m:t>𝑡</m:t>
                      </m:r>
                      <m:r>
                        <a:rPr lang="en-US" sz="1600" b="0" i="1" smtClean="0">
                          <a:latin typeface="Cambria Math"/>
                        </a:rPr>
                        <m:t>=</m:t>
                      </m:r>
                      <m:r>
                        <a:rPr lang="en-US" sz="1600" b="0" i="1" smtClean="0">
                          <a:latin typeface="Cambria Math"/>
                        </a:rPr>
                        <m:t>𝑝𝑢𝑙𝑠𝑒</m:t>
                      </m:r>
                      <m:r>
                        <a:rPr lang="en-US" sz="1600" b="0" i="1" smtClean="0">
                          <a:latin typeface="Cambria Math"/>
                        </a:rPr>
                        <m:t> </m:t>
                      </m:r>
                      <m:r>
                        <a:rPr lang="en-US" sz="1600" b="0" i="1" smtClean="0">
                          <a:latin typeface="Cambria Math"/>
                        </a:rPr>
                        <m:t>𝑙𝑒𝑛𝑔𝑡h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42" name="Rectangle 4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419" y="5164839"/>
                <a:ext cx="4518288" cy="700448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3" name="Picture 4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6521" y="3709985"/>
            <a:ext cx="1714500" cy="1400175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95"/>
          <a:stretch/>
        </p:blipFill>
        <p:spPr>
          <a:xfrm>
            <a:off x="6676831" y="4162169"/>
            <a:ext cx="335254" cy="287342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8001" r="-1" b="-1"/>
          <a:stretch/>
        </p:blipFill>
        <p:spPr>
          <a:xfrm rot="16200000">
            <a:off x="8672318" y="4231934"/>
            <a:ext cx="238125" cy="195261"/>
          </a:xfrm>
          <a:prstGeom prst="rect">
            <a:avLst/>
          </a:prstGeom>
        </p:spPr>
      </p:pic>
      <p:cxnSp>
        <p:nvCxnSpPr>
          <p:cNvPr id="46" name="Straight Connector 45"/>
          <p:cNvCxnSpPr>
            <a:endCxn id="43" idx="1"/>
          </p:cNvCxnSpPr>
          <p:nvPr/>
        </p:nvCxnSpPr>
        <p:spPr>
          <a:xfrm flipH="1">
            <a:off x="7006521" y="4160410"/>
            <a:ext cx="137233" cy="24966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Rectangle 46"/>
              <p:cNvSpPr/>
              <p:nvPr/>
            </p:nvSpPr>
            <p:spPr>
              <a:xfrm>
                <a:off x="5155987" y="5032567"/>
                <a:ext cx="3775970" cy="87556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/>
                            </a:rPr>
                            <m:t>𝑉</m:t>
                          </m:r>
                          <m:d>
                            <m:d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n-GB" i="1">
                              <a:latin typeface="Cambria Math"/>
                            </a:rPr>
                            <m:t>=</m:t>
                          </m:r>
                          <m:r>
                            <a:rPr lang="en-GB" i="1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𝐶</m:t>
                          </m:r>
                        </m:sub>
                      </m:sSub>
                      <m:r>
                        <a:rPr lang="en-GB" i="1">
                          <a:latin typeface="Cambria Math"/>
                        </a:rPr>
                        <m:t>(</m:t>
                      </m:r>
                      <m:r>
                        <a:rPr lang="en-GB" i="1">
                          <a:latin typeface="Cambria Math"/>
                        </a:rPr>
                        <m:t>𝑡</m:t>
                      </m:r>
                      <m:r>
                        <a:rPr lang="en-GB" i="1">
                          <a:latin typeface="Cambria Math"/>
                        </a:rPr>
                        <m:t>)=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𝑖𝑛𝑖𝑡𝑖𝑎𝑙</m:t>
                          </m:r>
                        </m:sub>
                      </m:sSub>
                      <m:r>
                        <a:rPr lang="en-GB" i="1">
                          <a:latin typeface="Cambria Math"/>
                        </a:rPr>
                        <m:t>∙</m:t>
                      </m:r>
                      <m:r>
                        <a:rPr lang="en-GB" i="1">
                          <a:latin typeface="Cambria Math"/>
                        </a:rPr>
                        <m:t>𝑒𝑥𝑝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latin typeface="Cambria Math"/>
                                </a:rPr>
                                <m:t>𝑡</m:t>
                              </m:r>
                            </m:num>
                            <m:den>
                              <m:r>
                                <a:rPr lang="en-US" b="1" i="1" smtClean="0">
                                  <a:latin typeface="Cambria Math"/>
                                </a:rPr>
                                <m:t>𝑹𝑪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dirty="0" smtClean="0"/>
              </a:p>
              <a:p>
                <a:r>
                  <a:rPr lang="en-US" sz="1600" i="1" dirty="0">
                    <a:latin typeface="Cambria Math"/>
                  </a:rPr>
                  <a:t>t</a:t>
                </a:r>
                <a:r>
                  <a:rPr lang="en-US" sz="1600" i="1" dirty="0" smtClean="0">
                    <a:latin typeface="Cambria Math"/>
                  </a:rPr>
                  <a:t> </a:t>
                </a:r>
                <a:r>
                  <a:rPr lang="en-US" sz="1600" i="1" dirty="0">
                    <a:latin typeface="Cambria Math"/>
                  </a:rPr>
                  <a:t>= cycle length</a:t>
                </a:r>
              </a:p>
            </p:txBody>
          </p:sp>
        </mc:Choice>
        <mc:Fallback xmlns="">
          <p:sp>
            <p:nvSpPr>
              <p:cNvPr id="47" name="Rectangle 4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5987" y="5032567"/>
                <a:ext cx="3775970" cy="875561"/>
              </a:xfrm>
              <a:prstGeom prst="rect">
                <a:avLst/>
              </a:prstGeom>
              <a:blipFill rotWithShape="1">
                <a:blip r:embed="rId9"/>
                <a:stretch>
                  <a:fillRect l="-969" b="-48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Oval 47"/>
          <p:cNvSpPr/>
          <p:nvPr/>
        </p:nvSpPr>
        <p:spPr>
          <a:xfrm>
            <a:off x="2481479" y="4276968"/>
            <a:ext cx="98705" cy="45719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6768763" y="4348174"/>
            <a:ext cx="98705" cy="45719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4750522" y="3284984"/>
            <a:ext cx="4285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 Beam           Discharge: series RC model</a:t>
            </a:r>
            <a:endParaRPr lang="en-US" dirty="0"/>
          </a:p>
        </p:txBody>
      </p:sp>
      <p:pic>
        <p:nvPicPr>
          <p:cNvPr id="51" name="Picture 1" descr="\\cern.ch\dfs\Users\l\losito\Public\EN-STI-LOGO\EN-STI-LOGO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668344" y="22141"/>
            <a:ext cx="1403648" cy="12466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24556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Material considerations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</p:spPr>
        <p:txBody>
          <a:bodyPr/>
          <a:lstStyle/>
          <a:p>
            <a:r>
              <a:rPr lang="fr-FR" smtClean="0"/>
              <a:t>04/10/2012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0" y="6248206"/>
            <a:ext cx="5421083" cy="365125"/>
          </a:xfrm>
        </p:spPr>
        <p:txBody>
          <a:bodyPr/>
          <a:lstStyle/>
          <a:p>
            <a:r>
              <a:rPr lang="en-US" smtClean="0"/>
              <a:t>M.Delonca, EN-STI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</p:spPr>
        <p:txBody>
          <a:bodyPr>
            <a:normAutofit fontScale="85000" lnSpcReduction="20000"/>
          </a:bodyPr>
          <a:lstStyle>
            <a:lvl1pPr>
              <a:defRPr/>
            </a:lvl1pPr>
          </a:lstStyle>
          <a:p>
            <a:r>
              <a:rPr lang="en-US" dirty="0" smtClean="0"/>
              <a:t>7</a:t>
            </a:r>
            <a:endParaRPr lang="en-US" dirty="0"/>
          </a:p>
        </p:txBody>
      </p:sp>
      <p:graphicFrame>
        <p:nvGraphicFramePr>
          <p:cNvPr id="6" name="Char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3696497"/>
              </p:ext>
            </p:extLst>
          </p:nvPr>
        </p:nvGraphicFramePr>
        <p:xfrm>
          <a:off x="4060057" y="2420888"/>
          <a:ext cx="5040560" cy="33978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4032310"/>
              </p:ext>
            </p:extLst>
          </p:nvPr>
        </p:nvGraphicFramePr>
        <p:xfrm>
          <a:off x="180510" y="1556792"/>
          <a:ext cx="3960440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11560" y="4437112"/>
            <a:ext cx="2520280" cy="147732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Only Graphite and </a:t>
            </a:r>
            <a:r>
              <a:rPr lang="en-US" b="1" dirty="0" smtClean="0">
                <a:solidFill>
                  <a:schemeClr val="accent2"/>
                </a:solidFill>
              </a:rPr>
              <a:t>Silicon Carbide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fulfill</a:t>
            </a:r>
            <a:r>
              <a:rPr lang="en-US" baseline="0" dirty="0" smtClean="0">
                <a:solidFill>
                  <a:schemeClr val="accent5">
                    <a:lumMod val="75000"/>
                  </a:schemeClr>
                </a:solidFill>
              </a:rPr>
              <a:t> the electrical requirements </a:t>
            </a:r>
            <a:r>
              <a:rPr lang="en-US" b="1" baseline="0" dirty="0" smtClean="0">
                <a:solidFill>
                  <a:schemeClr val="accent5">
                    <a:lumMod val="75000"/>
                  </a:schemeClr>
                </a:solidFill>
              </a:rPr>
              <a:t>BUT</a:t>
            </a:r>
            <a:r>
              <a:rPr lang="en-US" baseline="0" dirty="0" smtClean="0">
                <a:solidFill>
                  <a:schemeClr val="accent5">
                    <a:lumMod val="75000"/>
                  </a:schemeClr>
                </a:solidFill>
              </a:rPr>
              <a:t> graphite is bad for vacuum.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9" name="Right Arrow 8"/>
          <p:cNvSpPr/>
          <p:nvPr/>
        </p:nvSpPr>
        <p:spPr>
          <a:xfrm rot="10800000">
            <a:off x="3347864" y="4591751"/>
            <a:ext cx="720080" cy="360040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1" descr="\\cern.ch\dfs\Users\l\losito\Public\EN-STI-LOGO\EN-STI-LOG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68344" y="22141"/>
            <a:ext cx="1403648" cy="12466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3321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Brazing test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</p:spPr>
        <p:txBody>
          <a:bodyPr/>
          <a:lstStyle/>
          <a:p>
            <a:r>
              <a:rPr lang="fr-FR" dirty="0" smtClean="0"/>
              <a:t>04/10/2012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0" y="6248206"/>
            <a:ext cx="5421083" cy="365125"/>
          </a:xfrm>
        </p:spPr>
        <p:txBody>
          <a:bodyPr/>
          <a:lstStyle/>
          <a:p>
            <a:r>
              <a:rPr lang="en-US" smtClean="0"/>
              <a:t>M.Delonca, EN-STI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</p:spPr>
        <p:txBody>
          <a:bodyPr>
            <a:normAutofit fontScale="85000" lnSpcReduction="20000"/>
          </a:bodyPr>
          <a:lstStyle>
            <a:lvl1pPr>
              <a:defRPr/>
            </a:lvl1pPr>
          </a:lstStyle>
          <a:p>
            <a:r>
              <a:rPr lang="en-US" dirty="0" smtClean="0"/>
              <a:t>15</a:t>
            </a:r>
            <a:endParaRPr lang="en-US" dirty="0"/>
          </a:p>
        </p:txBody>
      </p:sp>
      <p:pic>
        <p:nvPicPr>
          <p:cNvPr id="10" name="Picture 1" descr="\\cern.ch\dfs\Users\l\losito\Public\EN-STI-LOGO\EN-STI-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8344" y="22141"/>
            <a:ext cx="1403648" cy="1246619"/>
          </a:xfrm>
          <a:prstGeom prst="rect">
            <a:avLst/>
          </a:prstGeom>
          <a:noFill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132856"/>
            <a:ext cx="6590793" cy="37713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03523" y="1628800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Sample dimensions: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020272" y="2564904"/>
            <a:ext cx="1944216" cy="258532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samples of each dimensions and each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SiC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type + 4 samples of each dimensions for Mo: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 samples of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SiC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 samples of Mo.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6209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Brazing test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</p:spPr>
        <p:txBody>
          <a:bodyPr/>
          <a:lstStyle/>
          <a:p>
            <a:r>
              <a:rPr lang="fr-FR" smtClean="0"/>
              <a:t>04/10/2012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0" y="6248206"/>
            <a:ext cx="5421083" cy="365125"/>
          </a:xfrm>
        </p:spPr>
        <p:txBody>
          <a:bodyPr/>
          <a:lstStyle/>
          <a:p>
            <a:r>
              <a:rPr lang="en-US" smtClean="0"/>
              <a:t>M.Delonca, EN-STI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</p:spPr>
        <p:txBody>
          <a:bodyPr>
            <a:normAutofit fontScale="85000" lnSpcReduction="20000"/>
          </a:bodyPr>
          <a:lstStyle>
            <a:lvl1pPr>
              <a:defRPr/>
            </a:lvl1pPr>
          </a:lstStyle>
          <a:p>
            <a:r>
              <a:rPr lang="en-US" dirty="0" smtClean="0"/>
              <a:t>15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83568" y="1772816"/>
            <a:ext cx="813690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For this project,</a:t>
            </a:r>
            <a:r>
              <a:rPr lang="en-US" sz="2000" baseline="0" dirty="0" smtClean="0"/>
              <a:t> a campaign of tests has been started: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Vacuum tests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Brazing tests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Characterization of material tests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11560" y="3140968"/>
            <a:ext cx="8388424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First step: </a:t>
            </a:r>
            <a:r>
              <a:rPr lang="en-US" sz="2000" dirty="0" smtClean="0"/>
              <a:t>choice of materials</a:t>
            </a:r>
            <a:r>
              <a:rPr lang="en-US" sz="2000" baseline="0" dirty="0" smtClean="0"/>
              <a:t> for metallic part:</a:t>
            </a:r>
          </a:p>
          <a:p>
            <a:endParaRPr lang="en-US" baseline="0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en-US" baseline="0" dirty="0" smtClean="0"/>
              <a:t>CTE as close as possible from the </a:t>
            </a:r>
            <a:r>
              <a:rPr lang="en-US" baseline="0" dirty="0" err="1" smtClean="0"/>
              <a:t>SiC</a:t>
            </a:r>
            <a:r>
              <a:rPr lang="en-US" baseline="0" dirty="0" smtClean="0"/>
              <a:t> one (to minimize cracking risk when cooling down after brazing)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Thermal</a:t>
            </a:r>
            <a:r>
              <a:rPr lang="en-US" baseline="0" dirty="0" smtClean="0"/>
              <a:t> conductivity to be maximize (for an efficient cooling)</a:t>
            </a:r>
            <a:endParaRPr lang="en-US" dirty="0"/>
          </a:p>
        </p:txBody>
      </p:sp>
      <p:sp>
        <p:nvSpPr>
          <p:cNvPr id="8" name="Right Arrow 7"/>
          <p:cNvSpPr/>
          <p:nvPr/>
        </p:nvSpPr>
        <p:spPr>
          <a:xfrm>
            <a:off x="1907704" y="5157192"/>
            <a:ext cx="720080" cy="360040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010268" y="5085184"/>
            <a:ext cx="5450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</a:rPr>
              <a:t>Chosen material: Molybdenum</a:t>
            </a:r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0" name="Picture 1" descr="\\cern.ch\dfs\Users\l\losito\Public\EN-STI-LOGO\EN-STI-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8344" y="22141"/>
            <a:ext cx="1403648" cy="12466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29340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Brazing test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</p:spPr>
        <p:txBody>
          <a:bodyPr/>
          <a:lstStyle/>
          <a:p>
            <a:r>
              <a:rPr lang="fr-FR" smtClean="0"/>
              <a:t>04/10/2012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0" y="6248206"/>
            <a:ext cx="5421083" cy="365125"/>
          </a:xfrm>
        </p:spPr>
        <p:txBody>
          <a:bodyPr/>
          <a:lstStyle/>
          <a:p>
            <a:r>
              <a:rPr lang="en-US" smtClean="0"/>
              <a:t>M.Delonca, EN-STI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</p:spPr>
        <p:txBody>
          <a:bodyPr>
            <a:normAutofit fontScale="85000" lnSpcReduction="20000"/>
          </a:bodyPr>
          <a:lstStyle>
            <a:lvl1pPr>
              <a:defRPr/>
            </a:lvl1pPr>
          </a:lstStyle>
          <a:p>
            <a:r>
              <a:rPr lang="en-US" dirty="0" smtClean="0"/>
              <a:t>16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1700808"/>
            <a:ext cx="8388424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Second step: </a:t>
            </a:r>
            <a:r>
              <a:rPr lang="en-US" sz="2000" dirty="0" smtClean="0"/>
              <a:t>choice of company producing the </a:t>
            </a:r>
            <a:r>
              <a:rPr lang="en-US" sz="2000" dirty="0" err="1" smtClean="0"/>
              <a:t>SiC</a:t>
            </a:r>
            <a:r>
              <a:rPr lang="en-US" sz="2000" dirty="0" smtClean="0"/>
              <a:t>:</a:t>
            </a:r>
            <a:endParaRPr lang="en-US" sz="2000" baseline="0" dirty="0" smtClean="0"/>
          </a:p>
          <a:p>
            <a:endParaRPr lang="en-US" baseline="0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en-US" baseline="0" dirty="0" smtClean="0"/>
              <a:t>Able to produce the final part with the required dimensions and specifications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en-US" baseline="0" dirty="0" smtClean="0"/>
          </a:p>
          <a:p>
            <a:pPr marL="742950" lvl="1" indent="-285750">
              <a:buFont typeface="Arial" pitchFamily="34" charset="0"/>
              <a:buChar char="•"/>
            </a:pPr>
            <a:endParaRPr lang="en-US" baseline="0" dirty="0" smtClean="0"/>
          </a:p>
          <a:p>
            <a:pPr marL="742950" lvl="1" indent="-285750">
              <a:buFont typeface="Arial" pitchFamily="34" charset="0"/>
              <a:buChar char="•"/>
            </a:pPr>
            <a:endParaRPr lang="en-US" baseline="0" dirty="0" smtClean="0"/>
          </a:p>
          <a:p>
            <a:pPr marL="742950" lvl="1" indent="-285750">
              <a:buFont typeface="Arial" pitchFamily="34" charset="0"/>
              <a:buChar char="•"/>
            </a:pPr>
            <a:endParaRPr lang="en-US" baseline="0" dirty="0" smtClean="0"/>
          </a:p>
          <a:p>
            <a:pPr marL="742950" lvl="1" indent="-285750">
              <a:buFont typeface="Arial" pitchFamily="34" charset="0"/>
              <a:buChar char="•"/>
            </a:pPr>
            <a:endParaRPr lang="en-US" baseline="0" dirty="0" smtClean="0"/>
          </a:p>
          <a:p>
            <a:pPr marL="742950" lvl="1" indent="-285750">
              <a:buFont typeface="Arial" pitchFamily="34" charset="0"/>
              <a:buChar char="•"/>
            </a:pPr>
            <a:endParaRPr lang="en-US" baseline="0" dirty="0" smtClean="0"/>
          </a:p>
          <a:p>
            <a:pPr marL="742950" lvl="1" indent="-285750">
              <a:buFont typeface="Arial" pitchFamily="34" charset="0"/>
              <a:buChar char="•"/>
            </a:pPr>
            <a:endParaRPr lang="en-US" baseline="0" dirty="0" smtClean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803134"/>
            <a:ext cx="4824536" cy="32901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" descr="\\cern.ch\dfs\Users\l\losito\Public\EN-STI-LOGO\EN-STI-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4" y="22141"/>
            <a:ext cx="1403648" cy="12466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80333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/>
          <a:lstStyle/>
          <a:p>
            <a:r>
              <a:rPr lang="en-US" dirty="0" smtClean="0"/>
              <a:t>Brazing test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</p:spPr>
        <p:txBody>
          <a:bodyPr/>
          <a:lstStyle/>
          <a:p>
            <a:r>
              <a:rPr lang="fr-FR" smtClean="0"/>
              <a:t>04/10/2012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0" y="6248206"/>
            <a:ext cx="5421083" cy="365125"/>
          </a:xfrm>
        </p:spPr>
        <p:txBody>
          <a:bodyPr/>
          <a:lstStyle/>
          <a:p>
            <a:r>
              <a:rPr lang="en-US" smtClean="0"/>
              <a:t>M.Delonca, EN-STI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</p:spPr>
        <p:txBody>
          <a:bodyPr>
            <a:normAutofit fontScale="85000" lnSpcReduction="20000"/>
          </a:bodyPr>
          <a:lstStyle>
            <a:lvl1pPr>
              <a:defRPr/>
            </a:lvl1pPr>
          </a:lstStyle>
          <a:p>
            <a:r>
              <a:rPr lang="en-US" dirty="0" smtClean="0"/>
              <a:t>17</a:t>
            </a:r>
            <a:endParaRPr lang="en-US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84942991"/>
              </p:ext>
            </p:extLst>
          </p:nvPr>
        </p:nvGraphicFramePr>
        <p:xfrm>
          <a:off x="1763688" y="2708920"/>
          <a:ext cx="5114925" cy="31765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395536" y="1785822"/>
                <a:ext cx="1797800" cy="53950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/>
                          </a:rPr>
                          <m:t>𝑭𝑶𝑴</m:t>
                        </m:r>
                      </m:e>
                      <m:sub>
                        <m:r>
                          <a:rPr lang="en-US" b="1" i="1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b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1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1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1" i="1">
                                <a:latin typeface="Cambria Math"/>
                              </a:rPr>
                              <m:t>𝑻</m:t>
                            </m:r>
                          </m:e>
                          <m:sup>
                            <m:r>
                              <a:rPr lang="en-US" b="1" i="1">
                                <a:latin typeface="Cambria Math"/>
                              </a:rPr>
                              <m:t>∗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latin typeface="Cambria Math"/>
                              </a:rPr>
                              <m:t>𝑻</m:t>
                            </m:r>
                          </m:e>
                          <m:sub>
                            <m:r>
                              <a:rPr lang="en-US" b="1" i="1">
                                <a:latin typeface="Cambria Math"/>
                              </a:rPr>
                              <m:t>𝒄</m:t>
                            </m:r>
                          </m:sub>
                        </m:sSub>
                      </m:den>
                    </m:f>
                    <m:r>
                      <a:rPr lang="en-US" b="1">
                        <a:latin typeface="Cambria Math"/>
                      </a:rPr>
                      <m:t>≤</m:t>
                    </m:r>
                    <m:r>
                      <a:rPr lang="en-US" b="1" i="1">
                        <a:latin typeface="Cambria Math"/>
                      </a:rPr>
                      <m:t>𝟏</m:t>
                    </m:r>
                  </m:oMath>
                </a14:m>
                <a:r>
                  <a:rPr lang="en-US" b="1" dirty="0"/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1785822"/>
                <a:ext cx="1797800" cy="53950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3347864" y="1429655"/>
                <a:ext cx="2457531" cy="9912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just">
                  <a:lnSpc>
                    <a:spcPct val="150000"/>
                  </a:lnSpc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/>
                            </a:rPr>
                            <m:t>𝑭𝑶𝑴</m:t>
                          </m:r>
                        </m:e>
                        <m:sub>
                          <m:r>
                            <a:rPr lang="en-US" b="1" i="1">
                              <a:latin typeface="Cambria Math"/>
                            </a:rPr>
                            <m:t>𝟐</m:t>
                          </m:r>
                        </m:sub>
                      </m:sSub>
                      <m:r>
                        <a:rPr lang="en-US" b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1" i="1">
                              <a:latin typeface="Cambria Math"/>
                            </a:rPr>
                            <m:t>𝐙</m:t>
                          </m:r>
                          <m:r>
                            <a:rPr lang="en-US" b="1">
                              <a:latin typeface="Cambria Math"/>
                            </a:rPr>
                            <m:t>.</m:t>
                          </m:r>
                          <m:r>
                            <a:rPr lang="en-US" b="1" i="1">
                              <a:latin typeface="Cambria Math"/>
                            </a:rPr>
                            <m:t>𝛂</m:t>
                          </m:r>
                          <m:r>
                            <a:rPr lang="en-US" b="1">
                              <a:latin typeface="Cambria Math"/>
                            </a:rPr>
                            <m:t>.</m:t>
                          </m:r>
                          <m:r>
                            <a:rPr lang="en-US" b="1" i="1">
                              <a:latin typeface="Cambria Math"/>
                            </a:rPr>
                            <m:t>𝑬</m:t>
                          </m:r>
                        </m:num>
                        <m:den>
                          <m:r>
                            <a:rPr lang="en-US" b="1" i="1">
                              <a:latin typeface="Cambria Math"/>
                            </a:rPr>
                            <m:t>𝐀</m:t>
                          </m:r>
                          <m:r>
                            <a:rPr lang="en-US" b="1">
                              <a:latin typeface="Cambria Math"/>
                            </a:rPr>
                            <m:t>.</m:t>
                          </m:r>
                          <m:sSub>
                            <m:sSubPr>
                              <m:ctrlPr>
                                <a:rPr lang="en-US" b="1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latin typeface="Cambria Math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n-US" b="1" i="1">
                                  <a:latin typeface="Cambria Math"/>
                                </a:rPr>
                                <m:t>𝒑</m:t>
                              </m:r>
                            </m:sub>
                          </m:sSub>
                          <m:r>
                            <a:rPr lang="en-US" b="1">
                              <a:latin typeface="Cambria Math"/>
                            </a:rPr>
                            <m:t>.</m:t>
                          </m:r>
                          <m:sSub>
                            <m:sSubPr>
                              <m:ctrlPr>
                                <a:rPr lang="en-US" b="1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latin typeface="Cambria Math"/>
                                </a:rPr>
                                <m:t>𝑹</m:t>
                              </m:r>
                            </m:e>
                            <m:sub>
                              <m:r>
                                <a:rPr lang="en-US" b="1" i="1">
                                  <a:latin typeface="Cambria Math"/>
                                </a:rPr>
                                <m:t>𝒄</m:t>
                              </m:r>
                            </m:sub>
                          </m:sSub>
                        </m:den>
                      </m:f>
                      <m:r>
                        <a:rPr lang="en-US" b="1" i="1">
                          <a:latin typeface="Cambria Math"/>
                        </a:rPr>
                        <m:t>≤</m:t>
                      </m:r>
                      <m:r>
                        <a:rPr lang="en-US" b="1" i="1"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7864" y="1429655"/>
                <a:ext cx="2457531" cy="99123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Plus 8"/>
          <p:cNvSpPr/>
          <p:nvPr/>
        </p:nvSpPr>
        <p:spPr>
          <a:xfrm>
            <a:off x="6156176" y="1772816"/>
            <a:ext cx="648072" cy="648072"/>
          </a:xfrm>
          <a:prstGeom prst="mathPlus">
            <a:avLst>
              <a:gd name="adj1" fmla="val 153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lus 9"/>
          <p:cNvSpPr/>
          <p:nvPr/>
        </p:nvSpPr>
        <p:spPr>
          <a:xfrm>
            <a:off x="2411760" y="1700808"/>
            <a:ext cx="648072" cy="648072"/>
          </a:xfrm>
          <a:prstGeom prst="mathPlus">
            <a:avLst>
              <a:gd name="adj1" fmla="val 153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7092281" y="1782553"/>
                <a:ext cx="1800200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/>
                        </a:rPr>
                        <m:t>𝑬𝒍𝒆𝒄𝒕𝒓𝒊𝒄𝒂𝒍</m:t>
                      </m:r>
                      <m:r>
                        <a:rPr lang="en-US" b="1" i="1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b="1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/>
                        </a:rPr>
                        <m:t>𝒄𝒐𝒏𝒔𝒊𝒅𝒆𝒓𝒂𝒕𝒊𝒐𝒏𝒔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2281" y="1782553"/>
                <a:ext cx="1800200" cy="646331"/>
              </a:xfrm>
              <a:prstGeom prst="rect">
                <a:avLst/>
              </a:prstGeom>
              <a:blipFill rotWithShape="1">
                <a:blip r:embed="rId5"/>
                <a:stretch>
                  <a:fillRect r="-47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" descr="\\cern.ch\dfs\Users\l\losito\Public\EN-STI-LOGO\EN-STI-LOGO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68344" y="22141"/>
            <a:ext cx="1403648" cy="12466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7294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Brazing test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</p:spPr>
        <p:txBody>
          <a:bodyPr/>
          <a:lstStyle/>
          <a:p>
            <a:r>
              <a:rPr lang="fr-FR" smtClean="0"/>
              <a:t>04/10/2012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0" y="6248206"/>
            <a:ext cx="5421083" cy="365125"/>
          </a:xfrm>
        </p:spPr>
        <p:txBody>
          <a:bodyPr/>
          <a:lstStyle/>
          <a:p>
            <a:r>
              <a:rPr lang="en-US" smtClean="0"/>
              <a:t>M.Delonca, EN-STI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</p:spPr>
        <p:txBody>
          <a:bodyPr>
            <a:normAutofit fontScale="85000" lnSpcReduction="20000"/>
          </a:bodyPr>
          <a:lstStyle>
            <a:lvl1pPr>
              <a:defRPr/>
            </a:lvl1pPr>
          </a:lstStyle>
          <a:p>
            <a:r>
              <a:rPr lang="en-US" dirty="0" smtClean="0"/>
              <a:t>18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26368" y="1667203"/>
            <a:ext cx="8388424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Second step: </a:t>
            </a:r>
            <a:r>
              <a:rPr lang="en-US" sz="2000" dirty="0" smtClean="0"/>
              <a:t>choice of company producing the </a:t>
            </a:r>
            <a:r>
              <a:rPr lang="en-US" sz="2000" dirty="0" err="1" smtClean="0"/>
              <a:t>SiC</a:t>
            </a:r>
            <a:r>
              <a:rPr lang="en-US" sz="2000" dirty="0" smtClean="0"/>
              <a:t>:</a:t>
            </a:r>
            <a:endParaRPr lang="en-US" sz="2000" baseline="0" dirty="0" smtClean="0"/>
          </a:p>
          <a:p>
            <a:endParaRPr lang="en-US" baseline="0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en-US" baseline="0" dirty="0" smtClean="0"/>
              <a:t>Price for sample order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en-US" baseline="0" dirty="0" smtClean="0"/>
          </a:p>
          <a:p>
            <a:pPr marL="742950" lvl="1" indent="-285750">
              <a:buFont typeface="Arial" pitchFamily="34" charset="0"/>
              <a:buChar char="•"/>
            </a:pPr>
            <a:endParaRPr lang="en-US" baseline="0" dirty="0" smtClean="0"/>
          </a:p>
          <a:p>
            <a:pPr marL="742950" lvl="1" indent="-285750">
              <a:buFont typeface="Arial" pitchFamily="34" charset="0"/>
              <a:buChar char="•"/>
            </a:pPr>
            <a:endParaRPr lang="en-US" baseline="0" dirty="0" smtClean="0"/>
          </a:p>
          <a:p>
            <a:pPr marL="742950" lvl="1" indent="-285750">
              <a:buFont typeface="Arial" pitchFamily="34" charset="0"/>
              <a:buChar char="•"/>
            </a:pPr>
            <a:endParaRPr lang="en-US" baseline="0" dirty="0" smtClean="0"/>
          </a:p>
          <a:p>
            <a:pPr marL="742950" lvl="1" indent="-285750">
              <a:buFont typeface="Arial" pitchFamily="34" charset="0"/>
              <a:buChar char="•"/>
            </a:pPr>
            <a:endParaRPr lang="en-US" baseline="0" dirty="0" smtClean="0"/>
          </a:p>
          <a:p>
            <a:pPr marL="742950" lvl="1" indent="-285750">
              <a:buFont typeface="Arial" pitchFamily="34" charset="0"/>
              <a:buChar char="•"/>
            </a:pPr>
            <a:endParaRPr lang="en-US" baseline="0" dirty="0" smtClean="0"/>
          </a:p>
          <a:p>
            <a:pPr marL="742950" lvl="1" indent="-285750">
              <a:buFont typeface="Arial" pitchFamily="34" charset="0"/>
              <a:buChar char="•"/>
            </a:pPr>
            <a:endParaRPr lang="en-US" baseline="0" dirty="0" smtClean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780" y="2636912"/>
            <a:ext cx="5616624" cy="32139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516216" y="2375089"/>
            <a:ext cx="2376264" cy="2031325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i="1" dirty="0" smtClean="0"/>
              <a:t>Companies able</a:t>
            </a:r>
            <a:r>
              <a:rPr lang="en-US" i="1" baseline="0" dirty="0" smtClean="0"/>
              <a:t> to provide dump piece:</a:t>
            </a:r>
          </a:p>
          <a:p>
            <a:pPr algn="just"/>
            <a:endParaRPr lang="en-US" i="1" baseline="0" dirty="0" smtClean="0"/>
          </a:p>
          <a:p>
            <a:pPr marL="742950" lvl="1" indent="-285750" algn="just">
              <a:buFontTx/>
              <a:buChar char="-"/>
            </a:pPr>
            <a:r>
              <a:rPr lang="en-US" i="1" baseline="0" dirty="0" smtClean="0"/>
              <a:t>ESK</a:t>
            </a:r>
          </a:p>
          <a:p>
            <a:pPr marL="1200150" lvl="2" indent="-285750" algn="just">
              <a:buFontTx/>
              <a:buChar char="-"/>
            </a:pPr>
            <a:r>
              <a:rPr lang="en-US" i="1" baseline="0" dirty="0" err="1" smtClean="0"/>
              <a:t>EkaSiC</a:t>
            </a:r>
            <a:r>
              <a:rPr lang="en-US" i="1" baseline="0" dirty="0" smtClean="0"/>
              <a:t> G</a:t>
            </a:r>
          </a:p>
          <a:p>
            <a:pPr marL="1200150" lvl="2" indent="-285750" algn="just">
              <a:buFontTx/>
              <a:buChar char="-"/>
            </a:pPr>
            <a:r>
              <a:rPr lang="en-US" i="1" baseline="0" dirty="0" err="1" smtClean="0"/>
              <a:t>EkaSiC</a:t>
            </a:r>
            <a:r>
              <a:rPr lang="en-US" i="1" baseline="0" dirty="0" smtClean="0"/>
              <a:t> T</a:t>
            </a:r>
          </a:p>
          <a:p>
            <a:pPr marL="742950" lvl="1" indent="-285750" algn="just">
              <a:buFontTx/>
              <a:buChar char="-"/>
            </a:pPr>
            <a:r>
              <a:rPr lang="en-US" i="1" baseline="0" dirty="0" smtClean="0"/>
              <a:t>St </a:t>
            </a:r>
            <a:r>
              <a:rPr lang="en-US" i="1" baseline="0" dirty="0" err="1" smtClean="0"/>
              <a:t>Gobain</a:t>
            </a:r>
            <a:endParaRPr lang="en-US" i="1" dirty="0"/>
          </a:p>
        </p:txBody>
      </p:sp>
      <p:sp>
        <p:nvSpPr>
          <p:cNvPr id="9" name="TextBox 8"/>
          <p:cNvSpPr txBox="1"/>
          <p:nvPr/>
        </p:nvSpPr>
        <p:spPr>
          <a:xfrm>
            <a:off x="6516216" y="4797152"/>
            <a:ext cx="2376264" cy="92333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samples of each dimensions and each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SiC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type (ESK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SiC</a:t>
            </a:r>
            <a:r>
              <a:rPr lang="en-US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only)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Picture 1" descr="\\cern.ch\dfs\Users\l\losito\Public\EN-STI-LOGO\EN-STI-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4" y="22141"/>
            <a:ext cx="1403648" cy="12466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5464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56" t="22501" r="9286" b="32578"/>
          <a:stretch/>
        </p:blipFill>
        <p:spPr bwMode="auto">
          <a:xfrm>
            <a:off x="3660505" y="2029490"/>
            <a:ext cx="5390212" cy="1883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Dump space and layout</a:t>
            </a:r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</p:spPr>
        <p:txBody>
          <a:bodyPr/>
          <a:lstStyle/>
          <a:p>
            <a:r>
              <a:rPr lang="fr-FR" dirty="0" smtClean="0"/>
              <a:t>29/11/2012</a:t>
            </a:r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0" y="6248206"/>
            <a:ext cx="5421083" cy="365125"/>
          </a:xfrm>
        </p:spPr>
        <p:txBody>
          <a:bodyPr/>
          <a:lstStyle/>
          <a:p>
            <a:r>
              <a:rPr lang="en-US" dirty="0" err="1" smtClean="0"/>
              <a:t>M.Delonca</a:t>
            </a:r>
            <a:r>
              <a:rPr lang="en-US" dirty="0" smtClean="0"/>
              <a:t>, EN-STI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</p:spPr>
        <p:txBody>
          <a:bodyPr>
            <a:normAutofit fontScale="85000" lnSpcReduction="20000"/>
          </a:bodyPr>
          <a:lstStyle>
            <a:lvl1pPr>
              <a:defRPr/>
            </a:lvl1pPr>
          </a:lstStyle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707904" y="1660158"/>
            <a:ext cx="159575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KSW4 Magnet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364088" y="1660158"/>
            <a:ext cx="191729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Ceramic chamber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452320" y="1660158"/>
            <a:ext cx="151216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H0/H- dump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11035" y="1582053"/>
            <a:ext cx="173215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</a:pPr>
            <a:r>
              <a:rPr lang="en-US" sz="1600" b="1" dirty="0" smtClean="0">
                <a:solidFill>
                  <a:srgbClr val="000000"/>
                </a:solidFill>
                <a:cs typeface="Times New Roman" pitchFamily="18" charset="0"/>
                <a:sym typeface="Wingdings" pitchFamily="2" charset="2"/>
              </a:rPr>
              <a:t>EDMS </a:t>
            </a:r>
            <a:r>
              <a:rPr lang="en-GB" sz="1600" b="1" dirty="0" smtClean="0"/>
              <a:t>1163508</a:t>
            </a:r>
            <a:endParaRPr lang="en-US" sz="1600" dirty="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7862905" y="2420888"/>
            <a:ext cx="885559" cy="936104"/>
          </a:xfrm>
          <a:prstGeom prst="ellipse">
            <a:avLst/>
          </a:prstGeom>
          <a:noFill/>
          <a:ln>
            <a:solidFill>
              <a:srgbClr val="FFFF0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" descr="\\cern.ch\dfs\Users\l\losito\Public\EN-STI-LOGO\EN-STI-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4" y="22141"/>
            <a:ext cx="1403648" cy="1246619"/>
          </a:xfrm>
          <a:prstGeom prst="rect">
            <a:avLst/>
          </a:prstGeom>
          <a:noFill/>
        </p:spPr>
      </p:pic>
      <p:pic>
        <p:nvPicPr>
          <p:cNvPr id="19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65" t="20273" r="23088" b="25986"/>
          <a:stretch>
            <a:fillRect/>
          </a:stretch>
        </p:blipFill>
        <p:spPr bwMode="auto">
          <a:xfrm>
            <a:off x="111035" y="1999867"/>
            <a:ext cx="3224287" cy="2144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9" descr="G:\Departments\TE\Groups\MSC\MM\Hall-867\Private\RCHRITIN\a_fait_en_2012\Chambre vide PS dans bumper 209 fevrier 2012\Photos chambres\IMG_1508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4115" y="4542082"/>
            <a:ext cx="2423864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7" name="Straight Connector 6"/>
          <p:cNvCxnSpPr>
            <a:endCxn id="9" idx="0"/>
          </p:cNvCxnSpPr>
          <p:nvPr/>
        </p:nvCxnSpPr>
        <p:spPr>
          <a:xfrm flipV="1">
            <a:off x="5459282" y="1660158"/>
            <a:ext cx="863453" cy="33971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endCxn id="9" idx="2"/>
          </p:cNvCxnSpPr>
          <p:nvPr/>
        </p:nvCxnSpPr>
        <p:spPr>
          <a:xfrm>
            <a:off x="5459282" y="1660158"/>
            <a:ext cx="863453" cy="36933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79511" y="4394522"/>
            <a:ext cx="57746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New baseline for vacuum chamber: </a:t>
            </a:r>
            <a:r>
              <a:rPr lang="en-US" sz="2000" b="1" dirty="0" smtClean="0">
                <a:solidFill>
                  <a:srgbClr val="FF0000"/>
                </a:solidFill>
              </a:rPr>
              <a:t>Inconel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28" name="Bent-Up Arrow 27"/>
          <p:cNvSpPr/>
          <p:nvPr/>
        </p:nvSpPr>
        <p:spPr>
          <a:xfrm rot="5400000">
            <a:off x="589052" y="4833934"/>
            <a:ext cx="540060" cy="864096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1385314" y="4869160"/>
            <a:ext cx="43388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Possibility of using the vacuum chamber for supporting the dump? 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en-US" dirty="0" smtClean="0"/>
              <a:t>Development of the chamber in collaboration with EN-STI.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5771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Dump space and layout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86" t="28581" r="11516" b="19143"/>
          <a:stretch/>
        </p:blipFill>
        <p:spPr bwMode="auto">
          <a:xfrm>
            <a:off x="7435683" y="1986721"/>
            <a:ext cx="1636309" cy="1563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020272" y="1542354"/>
            <a:ext cx="1249444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sz="1600" i="1" dirty="0" smtClean="0"/>
              <a:t>Area </a:t>
            </a:r>
            <a:r>
              <a:rPr lang="en-US" sz="1600" i="1" dirty="0" smtClean="0"/>
              <a:t>to be </a:t>
            </a:r>
            <a:r>
              <a:rPr lang="en-US" sz="1600" i="1" dirty="0" smtClean="0"/>
              <a:t>modified for dump support and cooling.</a:t>
            </a:r>
            <a:endParaRPr lang="en-US" sz="16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268110" y="1728808"/>
            <a:ext cx="545601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/>
              <a:t>What should be integrated within this area?</a:t>
            </a:r>
          </a:p>
          <a:p>
            <a:pPr algn="just"/>
            <a:endParaRPr lang="en-US" dirty="0"/>
          </a:p>
        </p:txBody>
      </p:sp>
      <p:pic>
        <p:nvPicPr>
          <p:cNvPr id="8" name="Picture 1" descr="\\cern.ch\dfs\Users\l\losito\Public\EN-STI-LOGO\EN-STI-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4" y="22141"/>
            <a:ext cx="1403648" cy="1246619"/>
          </a:xfrm>
          <a:prstGeom prst="rect">
            <a:avLst/>
          </a:prstGeom>
          <a:noFill/>
        </p:spPr>
      </p:pic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</p:spPr>
        <p:txBody>
          <a:bodyPr>
            <a:normAutofit fontScale="85000" lnSpcReduction="20000"/>
          </a:bodyPr>
          <a:lstStyle>
            <a:lvl1pPr>
              <a:defRPr/>
            </a:lvl1pPr>
          </a:lstStyle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0" y="6248206"/>
            <a:ext cx="5421083" cy="365125"/>
          </a:xfrm>
        </p:spPr>
        <p:txBody>
          <a:bodyPr/>
          <a:lstStyle/>
          <a:p>
            <a:r>
              <a:rPr lang="en-US" dirty="0" err="1" smtClean="0"/>
              <a:t>M.Delonca</a:t>
            </a:r>
            <a:r>
              <a:rPr lang="en-US" dirty="0" smtClean="0"/>
              <a:t>, EN-STI</a:t>
            </a: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301" t="22501" r="9286" b="32578"/>
          <a:stretch/>
        </p:blipFill>
        <p:spPr bwMode="auto">
          <a:xfrm>
            <a:off x="2996119" y="2607471"/>
            <a:ext cx="2758056" cy="2931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012160" y="3443950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Cooling system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850967" y="5437287"/>
            <a:ext cx="1048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Support system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99127" y="3750181"/>
            <a:ext cx="20162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Beam monitoring instrumentation</a:t>
            </a:r>
            <a:endParaRPr lang="en-US" b="1" dirty="0"/>
          </a:p>
        </p:txBody>
      </p:sp>
      <p:cxnSp>
        <p:nvCxnSpPr>
          <p:cNvPr id="16" name="Straight Arrow Connector 15"/>
          <p:cNvCxnSpPr>
            <a:stCxn id="15" idx="3"/>
          </p:cNvCxnSpPr>
          <p:nvPr/>
        </p:nvCxnSpPr>
        <p:spPr>
          <a:xfrm>
            <a:off x="2315352" y="4073347"/>
            <a:ext cx="1752592" cy="14075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4836946" y="3750181"/>
            <a:ext cx="1175214" cy="19763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 rot="296493">
            <a:off x="2372997" y="3757171"/>
            <a:ext cx="1684636" cy="37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>
                <a:solidFill>
                  <a:srgbClr val="FF0000"/>
                </a:solidFill>
              </a:rPr>
              <a:t>In FRONT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 rot="21031819">
            <a:off x="4631502" y="3383298"/>
            <a:ext cx="1684636" cy="37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>
                <a:solidFill>
                  <a:srgbClr val="FF0000"/>
                </a:solidFill>
              </a:rPr>
              <a:t>At the BACK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7020272" y="1542354"/>
            <a:ext cx="2051720" cy="200769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6488087" y="3016147"/>
            <a:ext cx="288032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6514247" y="2908135"/>
            <a:ext cx="288032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ight Arrow 29"/>
          <p:cNvSpPr/>
          <p:nvPr/>
        </p:nvSpPr>
        <p:spPr>
          <a:xfrm>
            <a:off x="5188405" y="5652441"/>
            <a:ext cx="47229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92" name="TextBox 8191"/>
          <p:cNvSpPr txBox="1"/>
          <p:nvPr/>
        </p:nvSpPr>
        <p:spPr>
          <a:xfrm>
            <a:off x="5940152" y="5061083"/>
            <a:ext cx="3131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Use of the vacuum chamber?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Mechanical solution with shrinking?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Brazing?</a:t>
            </a:r>
            <a:endParaRPr lang="en-US" dirty="0"/>
          </a:p>
        </p:txBody>
      </p:sp>
      <p:sp>
        <p:nvSpPr>
          <p:cNvPr id="37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</p:spPr>
        <p:txBody>
          <a:bodyPr/>
          <a:lstStyle/>
          <a:p>
            <a:r>
              <a:rPr lang="fr-FR" dirty="0" smtClean="0"/>
              <a:t>29/11/2012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24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Loading cases</a:t>
            </a:r>
            <a:endParaRPr lang="en-US" dirty="0"/>
          </a:p>
        </p:txBody>
      </p:sp>
      <p:sp>
        <p:nvSpPr>
          <p:cNvPr id="1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0" y="6248206"/>
            <a:ext cx="5421083" cy="365125"/>
          </a:xfrm>
        </p:spPr>
        <p:txBody>
          <a:bodyPr/>
          <a:lstStyle/>
          <a:p>
            <a:r>
              <a:rPr lang="en-US" smtClean="0"/>
              <a:t>M.Delonca, EN-STI</a:t>
            </a:r>
            <a:endParaRPr lang="en-US" dirty="0" smtClean="0"/>
          </a:p>
        </p:txBody>
      </p:sp>
      <p:pic>
        <p:nvPicPr>
          <p:cNvPr id="20" name="Picture 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32" t="24321" r="13149" b="5568"/>
          <a:stretch/>
        </p:blipFill>
        <p:spPr bwMode="auto">
          <a:xfrm>
            <a:off x="827584" y="3580170"/>
            <a:ext cx="3743973" cy="2488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39" t="23481" r="20758" b="25860"/>
          <a:stretch/>
        </p:blipFill>
        <p:spPr bwMode="auto">
          <a:xfrm>
            <a:off x="5037730" y="3284984"/>
            <a:ext cx="3464339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323528" y="1628800"/>
            <a:ext cx="835292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3 type</a:t>
            </a:r>
            <a:r>
              <a:rPr lang="en-US" sz="2000" b="1" i="1" baseline="0" dirty="0" smtClean="0"/>
              <a:t> of beams</a:t>
            </a:r>
            <a:r>
              <a:rPr lang="en-US" sz="2000" b="1" i="1" dirty="0" smtClean="0"/>
              <a:t>: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H</a:t>
            </a:r>
            <a:r>
              <a:rPr lang="en-US" baseline="30000" dirty="0" smtClean="0"/>
              <a:t>-</a:t>
            </a:r>
            <a:r>
              <a:rPr lang="en-US" dirty="0" smtClean="0"/>
              <a:t>: injected or </a:t>
            </a: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foil failure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H</a:t>
            </a:r>
            <a:r>
              <a:rPr lang="en-US" baseline="30000" dirty="0" smtClean="0"/>
              <a:t>0</a:t>
            </a:r>
            <a:r>
              <a:rPr lang="en-US" dirty="0" smtClean="0"/>
              <a:t>: </a:t>
            </a:r>
            <a:r>
              <a:rPr lang="en-US" dirty="0" err="1" smtClean="0"/>
              <a:t>unstripped</a:t>
            </a:r>
            <a:r>
              <a:rPr lang="en-US" dirty="0" smtClean="0"/>
              <a:t> particles (depend on foil efficiency)</a:t>
            </a:r>
          </a:p>
          <a:p>
            <a:pPr marL="1657350" lvl="3" indent="-285750">
              <a:buFont typeface="Wingdings" pitchFamily="2" charset="2"/>
              <a:buChar char="Ø"/>
            </a:pP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98%</a:t>
            </a:r>
            <a:r>
              <a:rPr lang="en-US" i="1" baseline="0" dirty="0" smtClean="0">
                <a:solidFill>
                  <a:schemeClr val="accent1">
                    <a:lumMod val="75000"/>
                  </a:schemeClr>
                </a:solidFill>
              </a:rPr>
              <a:t> efficiency (operational case)</a:t>
            </a:r>
          </a:p>
          <a:p>
            <a:pPr marL="1657350" lvl="3" indent="-285750">
              <a:buFont typeface="Wingdings" pitchFamily="2" charset="2"/>
              <a:buChar char="Ø"/>
            </a:pPr>
            <a:r>
              <a:rPr lang="en-US" i="1" baseline="0" dirty="0" smtClean="0">
                <a:solidFill>
                  <a:schemeClr val="accent1">
                    <a:lumMod val="75000"/>
                  </a:schemeClr>
                </a:solidFill>
              </a:rPr>
              <a:t>90% efficiency (degraded case)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H</a:t>
            </a:r>
            <a:r>
              <a:rPr lang="en-US" baseline="30000" dirty="0" smtClean="0"/>
              <a:t>+</a:t>
            </a:r>
            <a:r>
              <a:rPr lang="en-US" dirty="0" smtClean="0"/>
              <a:t>: stripped particles</a:t>
            </a:r>
          </a:p>
          <a:p>
            <a:r>
              <a:rPr lang="en-US" baseline="0" dirty="0" smtClean="0"/>
              <a:t>		</a:t>
            </a:r>
            <a:endParaRPr lang="en-US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3779912" y="2132856"/>
            <a:ext cx="360040" cy="0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5292080" y="2708920"/>
            <a:ext cx="360040" cy="0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5292080" y="2996952"/>
            <a:ext cx="360040" cy="0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283968" y="1916832"/>
            <a:ext cx="46805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solidFill>
                  <a:schemeClr val="accent5">
                    <a:lumMod val="75000"/>
                  </a:schemeClr>
                </a:solidFill>
              </a:rPr>
              <a:t>¼</a:t>
            </a:r>
            <a:r>
              <a:rPr lang="en-US" sz="1600" i="1" baseline="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1600" i="1" baseline="0" dirty="0" err="1" smtClean="0">
                <a:solidFill>
                  <a:schemeClr val="accent5">
                    <a:lumMod val="75000"/>
                  </a:schemeClr>
                </a:solidFill>
              </a:rPr>
              <a:t>Linac</a:t>
            </a:r>
            <a:r>
              <a:rPr lang="en-US" sz="1600" i="1" baseline="0" dirty="0" smtClean="0">
                <a:solidFill>
                  <a:schemeClr val="accent5">
                    <a:lumMod val="75000"/>
                  </a:schemeClr>
                </a:solidFill>
              </a:rPr>
              <a:t> 4 pulse, interlock after one pulse.</a:t>
            </a:r>
            <a:endParaRPr lang="en-US" sz="1600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796136" y="2514382"/>
            <a:ext cx="33123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solidFill>
                  <a:schemeClr val="accent5">
                    <a:lumMod val="75000"/>
                  </a:schemeClr>
                </a:solidFill>
              </a:rPr>
              <a:t>Steady state,</a:t>
            </a:r>
            <a:r>
              <a:rPr lang="en-US" sz="1600" i="1" baseline="0" dirty="0" smtClean="0">
                <a:solidFill>
                  <a:schemeClr val="accent5">
                    <a:lumMod val="75000"/>
                  </a:schemeClr>
                </a:solidFill>
              </a:rPr>
              <a:t> 2% of all H</a:t>
            </a:r>
            <a:r>
              <a:rPr lang="en-US" sz="1600" i="1" baseline="30000" dirty="0" smtClean="0">
                <a:solidFill>
                  <a:schemeClr val="accent5">
                    <a:lumMod val="75000"/>
                  </a:schemeClr>
                </a:solidFill>
              </a:rPr>
              <a:t>0</a:t>
            </a:r>
            <a:r>
              <a:rPr lang="en-US" sz="1600" i="1" baseline="0" dirty="0" smtClean="0">
                <a:solidFill>
                  <a:schemeClr val="accent5">
                    <a:lumMod val="75000"/>
                  </a:schemeClr>
                </a:solidFill>
              </a:rPr>
              <a:t> .</a:t>
            </a:r>
            <a:endParaRPr lang="en-US" sz="1600" i="1" baseline="30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796136" y="2802414"/>
            <a:ext cx="30668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solidFill>
                  <a:schemeClr val="accent5">
                    <a:lumMod val="75000"/>
                  </a:schemeClr>
                </a:solidFill>
              </a:rPr>
              <a:t>Steady state,</a:t>
            </a:r>
            <a:r>
              <a:rPr lang="en-US" sz="1600" i="1" baseline="0" dirty="0" smtClean="0">
                <a:solidFill>
                  <a:schemeClr val="accent5">
                    <a:lumMod val="75000"/>
                  </a:schemeClr>
                </a:solidFill>
              </a:rPr>
              <a:t> 10% of all H</a:t>
            </a:r>
            <a:r>
              <a:rPr lang="en-US" sz="1600" i="1" baseline="30000" dirty="0" smtClean="0">
                <a:solidFill>
                  <a:schemeClr val="accent5">
                    <a:lumMod val="75000"/>
                  </a:schemeClr>
                </a:solidFill>
              </a:rPr>
              <a:t>0</a:t>
            </a:r>
            <a:r>
              <a:rPr lang="en-US" sz="1600" i="1" baseline="0" dirty="0" smtClean="0">
                <a:solidFill>
                  <a:schemeClr val="accent5">
                    <a:lumMod val="75000"/>
                  </a:schemeClr>
                </a:solidFill>
              </a:rPr>
              <a:t> .</a:t>
            </a:r>
            <a:endParaRPr lang="en-US" sz="1600" i="1" baseline="30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932040" y="5422646"/>
            <a:ext cx="38131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</a:pPr>
            <a:r>
              <a:rPr lang="en-US" b="1" dirty="0" smtClean="0">
                <a:solidFill>
                  <a:srgbClr val="C00000"/>
                </a:solidFill>
                <a:cs typeface="Times New Roman" pitchFamily="18" charset="0"/>
              </a:rPr>
              <a:t>H- impact angle: assumed ~</a:t>
            </a:r>
            <a:r>
              <a:rPr lang="en-US" b="1" dirty="0">
                <a:solidFill>
                  <a:srgbClr val="C00000"/>
                </a:solidFill>
                <a:cs typeface="Times New Roman" pitchFamily="18" charset="0"/>
              </a:rPr>
              <a:t>33mrad (</a:t>
            </a:r>
            <a:r>
              <a:rPr lang="en-US" b="1" dirty="0" smtClean="0">
                <a:solidFill>
                  <a:srgbClr val="C00000"/>
                </a:solidFill>
                <a:cs typeface="Times New Roman" pitchFamily="18" charset="0"/>
              </a:rPr>
              <a:t>J. </a:t>
            </a:r>
            <a:r>
              <a:rPr lang="en-US" b="1" dirty="0" err="1" smtClean="0">
                <a:solidFill>
                  <a:srgbClr val="C00000"/>
                </a:solidFill>
                <a:cs typeface="Times New Roman" pitchFamily="18" charset="0"/>
              </a:rPr>
              <a:t>Borburgh</a:t>
            </a:r>
            <a:r>
              <a:rPr lang="en-US" b="1" dirty="0" smtClean="0">
                <a:solidFill>
                  <a:srgbClr val="C00000"/>
                </a:solidFill>
                <a:cs typeface="Times New Roman" pitchFamily="18" charset="0"/>
              </a:rPr>
              <a:t>)</a:t>
            </a:r>
          </a:p>
        </p:txBody>
      </p:sp>
      <p:sp>
        <p:nvSpPr>
          <p:cNvPr id="3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</p:spPr>
        <p:txBody>
          <a:bodyPr>
            <a:normAutofit fontScale="85000" lnSpcReduction="20000"/>
          </a:bodyPr>
          <a:lstStyle>
            <a:lvl1pPr>
              <a:defRPr/>
            </a:lvl1pPr>
          </a:lstStyle>
          <a:p>
            <a:r>
              <a:rPr lang="en-US" dirty="0" smtClean="0"/>
              <a:t>3</a:t>
            </a:r>
            <a:endParaRPr lang="en-US" dirty="0"/>
          </a:p>
        </p:txBody>
      </p:sp>
      <p:pic>
        <p:nvPicPr>
          <p:cNvPr id="31" name="Picture 1" descr="\\cern.ch\dfs\Users\l\losito\Public\EN-STI-LOGO\EN-STI-LOG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68344" y="22141"/>
            <a:ext cx="1403648" cy="1246619"/>
          </a:xfrm>
          <a:prstGeom prst="rect">
            <a:avLst/>
          </a:prstGeom>
          <a:noFill/>
        </p:spPr>
      </p:pic>
      <p:sp>
        <p:nvSpPr>
          <p:cNvPr id="32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</p:spPr>
        <p:txBody>
          <a:bodyPr/>
          <a:lstStyle/>
          <a:p>
            <a:r>
              <a:rPr lang="fr-FR" dirty="0" smtClean="0"/>
              <a:t>29/11/2012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2726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/>
          <a:lstStyle/>
          <a:p>
            <a:r>
              <a:rPr lang="en-US" dirty="0" smtClean="0"/>
              <a:t>Material considerations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0" y="6248206"/>
            <a:ext cx="5421083" cy="365125"/>
          </a:xfrm>
        </p:spPr>
        <p:txBody>
          <a:bodyPr/>
          <a:lstStyle/>
          <a:p>
            <a:r>
              <a:rPr lang="en-US" dirty="0" err="1" smtClean="0"/>
              <a:t>M.Delonca</a:t>
            </a:r>
            <a:r>
              <a:rPr lang="en-US" dirty="0" smtClean="0"/>
              <a:t>, EN-STI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</p:spPr>
        <p:txBody>
          <a:bodyPr>
            <a:normAutofit fontScale="85000" lnSpcReduction="20000"/>
          </a:bodyPr>
          <a:lstStyle>
            <a:lvl1pPr>
              <a:defRPr/>
            </a:lvl1pPr>
          </a:lstStyle>
          <a:p>
            <a:r>
              <a:rPr lang="en-US" dirty="0"/>
              <a:t>4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23528" y="1864014"/>
            <a:ext cx="856895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From specification EDMS 1069240, the material should:</a:t>
            </a:r>
          </a:p>
          <a:p>
            <a:endParaRPr lang="en-US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en-US" baseline="0" dirty="0" smtClean="0"/>
              <a:t>Be completely non-magnetic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Induces</a:t>
            </a:r>
            <a:r>
              <a:rPr lang="en-US" baseline="0" dirty="0" smtClean="0"/>
              <a:t> little eddy current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baseline="0" dirty="0" smtClean="0"/>
              <a:t>Be at least slightly conductive (to not electrically being charged)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>
            <a:off x="1530889" y="3563724"/>
            <a:ext cx="720080" cy="360040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483768" y="3501008"/>
            <a:ext cx="547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Ceramic materials are considered as good candidates.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9552" y="3961910"/>
            <a:ext cx="8136904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 ceramics were </a:t>
            </a:r>
            <a:r>
              <a:rPr lang="en-US" dirty="0" smtClean="0"/>
              <a:t>individuated and compared taking into account: </a:t>
            </a:r>
            <a:endParaRPr lang="en-US" dirty="0" smtClean="0"/>
          </a:p>
          <a:p>
            <a:endParaRPr lang="en-US" dirty="0" smtClean="0"/>
          </a:p>
          <a:p>
            <a:pPr marL="1085850" lvl="2" indent="-171450" algn="just">
              <a:buFont typeface="Arial" pitchFamily="34" charset="0"/>
              <a:buChar char="•"/>
            </a:pPr>
            <a:r>
              <a:rPr lang="en-US" sz="1400" dirty="0" smtClean="0"/>
              <a:t>Mechanical properties</a:t>
            </a:r>
          </a:p>
          <a:p>
            <a:pPr marL="1085850" lvl="2" indent="-171450" algn="just">
              <a:buFont typeface="Arial" pitchFamily="34" charset="0"/>
              <a:buChar char="•"/>
            </a:pPr>
            <a:r>
              <a:rPr lang="en-US" sz="1400" i="1" dirty="0" smtClean="0"/>
              <a:t>Thermal properties</a:t>
            </a:r>
          </a:p>
          <a:p>
            <a:pPr marL="1085850" lvl="2" indent="-171450" algn="just">
              <a:buFont typeface="Arial" pitchFamily="34" charset="0"/>
              <a:buChar char="•"/>
            </a:pPr>
            <a:r>
              <a:rPr lang="en-US" sz="1400" i="1" dirty="0" smtClean="0"/>
              <a:t>Electrical properties</a:t>
            </a:r>
          </a:p>
          <a:p>
            <a:pPr marL="1085850" lvl="2" indent="-171450" algn="just">
              <a:buFont typeface="Arial" pitchFamily="34" charset="0"/>
              <a:buChar char="•"/>
            </a:pPr>
            <a:r>
              <a:rPr lang="en-US" sz="1400" i="1" dirty="0" smtClean="0"/>
              <a:t>Degassing</a:t>
            </a:r>
          </a:p>
          <a:p>
            <a:pPr marL="1085850" lvl="2" indent="-171450" algn="just">
              <a:buFont typeface="Arial" pitchFamily="34" charset="0"/>
              <a:buChar char="•"/>
            </a:pPr>
            <a:r>
              <a:rPr lang="en-US" sz="1400" i="1" dirty="0" smtClean="0"/>
              <a:t>Activation</a:t>
            </a:r>
            <a:endParaRPr lang="en-US" sz="1400" i="1" dirty="0" smtClean="0"/>
          </a:p>
          <a:p>
            <a:endParaRPr lang="en-US" dirty="0"/>
          </a:p>
        </p:txBody>
      </p:sp>
      <p:pic>
        <p:nvPicPr>
          <p:cNvPr id="12" name="Picture 1" descr="\\cern.ch\dfs\Users\l\losito\Public\EN-STI-LOGO\EN-STI-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8344" y="22141"/>
            <a:ext cx="1403648" cy="1246619"/>
          </a:xfrm>
          <a:prstGeom prst="rect">
            <a:avLst/>
          </a:prstGeom>
          <a:noFill/>
        </p:spPr>
      </p:pic>
      <p:sp>
        <p:nvSpPr>
          <p:cNvPr id="2" name="Right Brace 1"/>
          <p:cNvSpPr/>
          <p:nvPr/>
        </p:nvSpPr>
        <p:spPr>
          <a:xfrm>
            <a:off x="3707904" y="4509120"/>
            <a:ext cx="288032" cy="1296144"/>
          </a:xfrm>
          <a:prstGeom prst="rightBrace">
            <a:avLst/>
          </a:prstGeom>
          <a:ln w="2857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427984" y="4797152"/>
            <a:ext cx="424847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Silicon Carbide </a:t>
            </a:r>
            <a:r>
              <a:rPr lang="en-US" dirty="0" smtClean="0"/>
              <a:t>appears to be the most suitable candidate.</a:t>
            </a:r>
            <a:endParaRPr lang="en-US" dirty="0"/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</p:spPr>
        <p:txBody>
          <a:bodyPr/>
          <a:lstStyle/>
          <a:p>
            <a:r>
              <a:rPr lang="fr-FR" dirty="0" smtClean="0"/>
              <a:t>29/11/2012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5312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Actual dump design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0" y="6248206"/>
            <a:ext cx="5421083" cy="365125"/>
          </a:xfrm>
        </p:spPr>
        <p:txBody>
          <a:bodyPr/>
          <a:lstStyle/>
          <a:p>
            <a:r>
              <a:rPr lang="en-US" smtClean="0"/>
              <a:t>M.Delonca, EN-STI</a:t>
            </a:r>
            <a:endParaRPr lang="en-US" dirty="0" smtClean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</p:spPr>
        <p:txBody>
          <a:bodyPr>
            <a:normAutofit fontScale="85000" lnSpcReduction="20000"/>
          </a:bodyPr>
          <a:lstStyle>
            <a:lvl1pPr>
              <a:defRPr/>
            </a:lvl1pPr>
          </a:lstStyle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619672" y="3933056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solidFill>
                  <a:schemeClr val="accent5">
                    <a:lumMod val="75000"/>
                  </a:schemeClr>
                </a:solidFill>
              </a:rPr>
              <a:t>Brazing</a:t>
            </a:r>
            <a:endParaRPr lang="en-US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3419872" y="4653136"/>
            <a:ext cx="1224136" cy="21602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" descr="\\cern.ch\dfs\Users\l\losito\Public\EN-STI-LOGO\EN-STI-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8344" y="22141"/>
            <a:ext cx="1403648" cy="1246619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69" b="1016"/>
          <a:stretch/>
        </p:blipFill>
        <p:spPr bwMode="auto">
          <a:xfrm>
            <a:off x="0" y="1556792"/>
            <a:ext cx="6618452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516216" y="1772816"/>
            <a:ext cx="244827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i="1" u="sng" dirty="0" smtClean="0"/>
              <a:t>Reminder:</a:t>
            </a:r>
          </a:p>
          <a:p>
            <a:pPr algn="just"/>
            <a:r>
              <a:rPr lang="en-US" dirty="0" smtClean="0"/>
              <a:t>Internal height of vacuum chamber </a:t>
            </a:r>
            <a:r>
              <a:rPr lang="en-US" dirty="0"/>
              <a:t>≈ 63 </a:t>
            </a:r>
            <a:r>
              <a:rPr lang="en-US" dirty="0" smtClean="0"/>
              <a:t>mm:</a:t>
            </a:r>
          </a:p>
          <a:p>
            <a:pPr marL="742950" lvl="1" indent="-285750" algn="just">
              <a:buFont typeface="Wingdings" pitchFamily="2" charset="2"/>
              <a:buChar char="Ø"/>
            </a:pPr>
            <a:r>
              <a:rPr lang="en-US" dirty="0" smtClean="0"/>
              <a:t>Only 3.5 mm are available all around the dump for:</a:t>
            </a:r>
          </a:p>
          <a:p>
            <a:pPr marL="1200150" lvl="2" indent="-285750" algn="just">
              <a:buFont typeface="Arial" pitchFamily="34" charset="0"/>
              <a:buChar char="•"/>
            </a:pPr>
            <a:r>
              <a:rPr lang="en-US" dirty="0" smtClean="0"/>
              <a:t>Wires for dump monitoring</a:t>
            </a:r>
          </a:p>
          <a:p>
            <a:pPr marL="1200150" lvl="2" indent="-285750" algn="just">
              <a:buFont typeface="Arial" pitchFamily="34" charset="0"/>
              <a:buChar char="•"/>
            </a:pPr>
            <a:r>
              <a:rPr lang="en-US" dirty="0" smtClean="0"/>
              <a:t>Support (if needed)</a:t>
            </a:r>
            <a:endParaRPr lang="en-US" dirty="0"/>
          </a:p>
        </p:txBody>
      </p:sp>
      <p:sp>
        <p:nvSpPr>
          <p:cNvPr id="17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</p:spPr>
        <p:txBody>
          <a:bodyPr/>
          <a:lstStyle/>
          <a:p>
            <a:r>
              <a:rPr lang="fr-FR" dirty="0" smtClean="0"/>
              <a:t>29/11/2012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409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51" y="1931275"/>
            <a:ext cx="6164810" cy="3916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Support (baseline)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0" y="6248206"/>
            <a:ext cx="5421083" cy="365125"/>
          </a:xfrm>
        </p:spPr>
        <p:txBody>
          <a:bodyPr/>
          <a:lstStyle/>
          <a:p>
            <a:r>
              <a:rPr lang="en-US" smtClean="0"/>
              <a:t>M.Delonca, EN-STI</a:t>
            </a:r>
            <a:endParaRPr lang="en-US" dirty="0" smtClean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</p:spPr>
        <p:txBody>
          <a:bodyPr>
            <a:normAutofit fontScale="85000" lnSpcReduction="20000"/>
          </a:bodyPr>
          <a:lstStyle>
            <a:lvl1pPr>
              <a:defRPr/>
            </a:lvl1pPr>
          </a:lstStyle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23528" y="1584132"/>
            <a:ext cx="83529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l" defTabSz="914400" rtl="0" eaLnBrk="1" latinLnBrk="0" hangingPunct="1"/>
            <a:r>
              <a:rPr lang="en-US" sz="2000" b="1" i="1" dirty="0" smtClean="0"/>
              <a:t>Fixation by b</a:t>
            </a:r>
            <a:r>
              <a:rPr lang="en-US" sz="20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razing:</a:t>
            </a:r>
            <a:endParaRPr lang="en-US" sz="2000" b="1" i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6" name="Picture 1" descr="\\cern.ch\dfs\Users\l\losito\Public\EN-STI-LOGO\EN-STI-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4" y="22141"/>
            <a:ext cx="1403648" cy="1246619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5597553" y="1823077"/>
            <a:ext cx="30789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solidFill>
                  <a:srgbClr val="FF0000"/>
                </a:solidFill>
              </a:rPr>
              <a:t>Detailed design starting soon with EN/MME.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39453" y="2100076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Stainless Steel Flange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6290320" y="4310876"/>
            <a:ext cx="2079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Cooling channels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130567" y="4983639"/>
            <a:ext cx="1154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SiC</a:t>
            </a:r>
            <a:r>
              <a:rPr lang="en-US" b="1" dirty="0" smtClean="0"/>
              <a:t> dump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4788024" y="3173085"/>
            <a:ext cx="1631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</a:rPr>
              <a:t>Brazed part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58797" y="371974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Mo piece</a:t>
            </a:r>
            <a:endParaRPr lang="en-US" b="1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5251903" y="3542417"/>
            <a:ext cx="0" cy="433566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7" idx="1"/>
          </p:cNvCxnSpPr>
          <p:nvPr/>
        </p:nvCxnSpPr>
        <p:spPr>
          <a:xfrm flipH="1" flipV="1">
            <a:off x="5958093" y="4411134"/>
            <a:ext cx="332227" cy="84408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149508" y="4993890"/>
            <a:ext cx="2965123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In this case, the support </a:t>
            </a:r>
            <a:r>
              <a:rPr lang="en-US" b="1" dirty="0" smtClean="0"/>
              <a:t>and</a:t>
            </a:r>
            <a:r>
              <a:rPr lang="en-US" dirty="0" smtClean="0"/>
              <a:t> the cooling are guaranteed by the brazing.</a:t>
            </a:r>
            <a:endParaRPr lang="en-US" dirty="0"/>
          </a:p>
        </p:txBody>
      </p:sp>
      <p:sp>
        <p:nvSpPr>
          <p:cNvPr id="31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</p:spPr>
        <p:txBody>
          <a:bodyPr/>
          <a:lstStyle/>
          <a:p>
            <a:r>
              <a:rPr lang="fr-FR" dirty="0" smtClean="0"/>
              <a:t>29/11/2012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7207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3330</TotalTime>
  <Words>1636</Words>
  <Application>Microsoft Office PowerPoint</Application>
  <PresentationFormat>On-screen Show (4:3)</PresentationFormat>
  <Paragraphs>365</Paragraphs>
  <Slides>36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Median</vt:lpstr>
      <vt:lpstr>Status of  H0/H- dumps</vt:lpstr>
      <vt:lpstr>Outline</vt:lpstr>
      <vt:lpstr>Layout and constraints (reminder)</vt:lpstr>
      <vt:lpstr>Dump space and layout</vt:lpstr>
      <vt:lpstr>Dump space and layout</vt:lpstr>
      <vt:lpstr>Loading cases</vt:lpstr>
      <vt:lpstr>Material considerations</vt:lpstr>
      <vt:lpstr>Actual dump design</vt:lpstr>
      <vt:lpstr>Support (baseline)</vt:lpstr>
      <vt:lpstr>Support (back-up solution)</vt:lpstr>
      <vt:lpstr>Numerical results</vt:lpstr>
      <vt:lpstr>Instantaneous ∆T - SiC</vt:lpstr>
      <vt:lpstr>Instantaneous eq. Stassi – SiC</vt:lpstr>
      <vt:lpstr>Steady operation - SiC</vt:lpstr>
      <vt:lpstr>Steady operation - SiC</vt:lpstr>
      <vt:lpstr>Steady operation - SiC</vt:lpstr>
      <vt:lpstr>Brazing tests</vt:lpstr>
      <vt:lpstr>Brazing tests</vt:lpstr>
      <vt:lpstr>Results “big” size</vt:lpstr>
      <vt:lpstr>Results “small” size</vt:lpstr>
      <vt:lpstr>Brazing test: numerical results</vt:lpstr>
      <vt:lpstr>New brazing test</vt:lpstr>
      <vt:lpstr>Brazing test: numerical results</vt:lpstr>
      <vt:lpstr>Brazing test: numerical results</vt:lpstr>
      <vt:lpstr>Next steps and conclusion</vt:lpstr>
      <vt:lpstr>Conclusion &amp; next steps</vt:lpstr>
      <vt:lpstr>Thanks for your attention</vt:lpstr>
      <vt:lpstr>Backup slides</vt:lpstr>
      <vt:lpstr>Material considerations</vt:lpstr>
      <vt:lpstr>Material considerations</vt:lpstr>
      <vt:lpstr>Material considerations</vt:lpstr>
      <vt:lpstr>Brazing test</vt:lpstr>
      <vt:lpstr>Brazing test</vt:lpstr>
      <vt:lpstr>Brazing test</vt:lpstr>
      <vt:lpstr>Brazing test</vt:lpstr>
      <vt:lpstr>Brazing test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H0/H- dump</dc:title>
  <dc:creator>Melanie Delonca</dc:creator>
  <cp:lastModifiedBy>Melanie Delonca</cp:lastModifiedBy>
  <cp:revision>35</cp:revision>
  <cp:lastPrinted>2012-11-28T13:26:23Z</cp:lastPrinted>
  <dcterms:created xsi:type="dcterms:W3CDTF">2012-10-01T11:52:08Z</dcterms:created>
  <dcterms:modified xsi:type="dcterms:W3CDTF">2012-11-28T15:35:45Z</dcterms:modified>
</cp:coreProperties>
</file>