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6" r:id="rId10"/>
    <p:sldId id="267" r:id="rId11"/>
    <p:sldId id="268" r:id="rId12"/>
    <p:sldId id="269" r:id="rId13"/>
    <p:sldId id="270" r:id="rId14"/>
    <p:sldId id="265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63D9518C-7278-452C-B1D3-30AFBDC1C313}" type="datetimeFigureOut">
              <a:rPr lang="en-GB" smtClean="0"/>
              <a:t>29/11/2012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6" rIns="91430" bIns="4571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16463"/>
            <a:ext cx="5438775" cy="4467225"/>
          </a:xfrm>
          <a:prstGeom prst="rect">
            <a:avLst/>
          </a:prstGeom>
        </p:spPr>
        <p:txBody>
          <a:bodyPr vert="horz" lIns="91430" tIns="45716" rIns="91430" bIns="4571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9" y="9429751"/>
            <a:ext cx="2946400" cy="496888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0F6F4577-921C-4D49-8257-F7D8A33D2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577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01F-1355-496C-8C76-57F75F37BAEA}" type="datetime1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3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D10D-316C-4021-A6CA-BC08E69F4A76}" type="datetime1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25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EE6E2-8410-46EC-B18A-D71858636BC9}" type="datetime1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938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9778-6D0F-4C65-AD12-3598D1D5F45D}" type="datetime1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67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C08C-BD02-43F2-A9B1-B96FD0C9EEF1}" type="datetime1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906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E82E-8D2D-46D0-9905-8AE53AE5FD65}" type="datetime1">
              <a:rPr lang="en-GB" smtClean="0"/>
              <a:t>29/11/2012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40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DDA3-EB6B-47CF-A06F-B33E6DDD79A7}" type="datetime1">
              <a:rPr lang="en-GB" smtClean="0"/>
              <a:t>29/11/2012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70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CA26E-2626-42B0-A320-51B2E81925DD}" type="datetime1">
              <a:rPr lang="en-GB" smtClean="0"/>
              <a:t>29/11/2012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70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2985F-2DC3-479B-9BCB-1FFE1DA9F262}" type="datetime1">
              <a:rPr lang="en-GB" smtClean="0"/>
              <a:t>29/11/2012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227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3907C-E64A-44A8-BB93-F3AACB5D4645}" type="datetime1">
              <a:rPr lang="en-GB" smtClean="0"/>
              <a:t>29/11/2012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450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2DA05-AEDF-489A-980E-1344A9B236F8}" type="datetime1">
              <a:rPr lang="en-GB" smtClean="0"/>
              <a:t>29/11/2012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774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F6A88-68FE-4632-BF55-9C8FB0A23C9F}" type="datetime1">
              <a:rPr lang="en-GB" smtClean="0"/>
              <a:t>29/11/2012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5F874-39ED-449C-8C60-7D74A023C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20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4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3933056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BISMV </a:t>
            </a:r>
            <a:r>
              <a:rPr lang="en-US" dirty="0" smtClean="0"/>
              <a:t>&amp; H</a:t>
            </a:r>
            <a:r>
              <a:rPr lang="en-US" baseline="-25000" dirty="0" smtClean="0"/>
              <a:t>0</a:t>
            </a:r>
            <a:r>
              <a:rPr lang="en-US" dirty="0" smtClean="0"/>
              <a:t>-H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psb</a:t>
            </a:r>
            <a:r>
              <a:rPr lang="en-US" dirty="0" smtClean="0"/>
              <a:t> injection </a:t>
            </a:r>
            <a:br>
              <a:rPr lang="en-US" dirty="0" smtClean="0"/>
            </a:br>
            <a:r>
              <a:rPr lang="en-US" dirty="0" smtClean="0"/>
              <a:t>VACUUM </a:t>
            </a:r>
            <a:r>
              <a:rPr lang="en-US" dirty="0"/>
              <a:t>REQUIREMENTS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1520" y="6525344"/>
            <a:ext cx="2895600" cy="228600"/>
          </a:xfrm>
        </p:spPr>
        <p:txBody>
          <a:bodyPr/>
          <a:lstStyle/>
          <a:p>
            <a:r>
              <a:rPr lang="en-US" dirty="0" smtClean="0"/>
              <a:t>LIU - PSB meeting 29th October 2012 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522920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C. Pasquino, P. Chiggiato, J. Hansen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45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852864" y="6381328"/>
            <a:ext cx="2895600" cy="365125"/>
          </a:xfrm>
        </p:spPr>
        <p:txBody>
          <a:bodyPr/>
          <a:lstStyle/>
          <a:p>
            <a:r>
              <a:rPr lang="en-US" dirty="0" smtClean="0"/>
              <a:t>LIU - PSB meeting 29th October 2012  </a:t>
            </a: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70609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Electrical network – vacuum analogy simulations</a:t>
            </a:r>
            <a:endParaRPr lang="en-GB" sz="2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9852588"/>
              </p:ext>
            </p:extLst>
          </p:nvPr>
        </p:nvGraphicFramePr>
        <p:xfrm>
          <a:off x="107504" y="387515"/>
          <a:ext cx="4483323" cy="31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8" name="Graph" r:id="rId3" imgW="4160160" imgH="2907360" progId="Origin50.Graph">
                  <p:embed/>
                </p:oleObj>
              </mc:Choice>
              <mc:Fallback>
                <p:oleObj name="Graph" r:id="rId3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504" y="387515"/>
                        <a:ext cx="4483323" cy="31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252441"/>
              </p:ext>
            </p:extLst>
          </p:nvPr>
        </p:nvGraphicFramePr>
        <p:xfrm>
          <a:off x="4660677" y="332656"/>
          <a:ext cx="4483323" cy="31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9" name="Graph" r:id="rId5" imgW="4160160" imgH="2907360" progId="Origin50.Graph">
                  <p:embed/>
                </p:oleObj>
              </mc:Choice>
              <mc:Fallback>
                <p:oleObj name="Graph" r:id="rId5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60677" y="332656"/>
                        <a:ext cx="4483323" cy="31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300192" y="4446404"/>
            <a:ext cx="24482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Ptot</a:t>
            </a:r>
            <a:r>
              <a:rPr lang="en-US" dirty="0" smtClean="0"/>
              <a:t> = 6*10</a:t>
            </a:r>
            <a:r>
              <a:rPr lang="en-US" baseline="30000" dirty="0" smtClean="0"/>
              <a:t>-9</a:t>
            </a:r>
            <a:r>
              <a:rPr lang="en-US" dirty="0" smtClean="0"/>
              <a:t> mbar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19342" y="1640146"/>
            <a:ext cx="24482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Ptot</a:t>
            </a:r>
            <a:r>
              <a:rPr lang="en-US" dirty="0" smtClean="0"/>
              <a:t> = 3*10</a:t>
            </a:r>
            <a:r>
              <a:rPr lang="en-US" baseline="30000" dirty="0" smtClean="0"/>
              <a:t>-9</a:t>
            </a:r>
            <a:r>
              <a:rPr lang="en-US" dirty="0" smtClean="0"/>
              <a:t> mbar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5496" y="6147301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400" dirty="0" smtClean="0"/>
              <a:t>Water vapor outgassing at 100 hours of </a:t>
            </a:r>
            <a:r>
              <a:rPr lang="en-US" sz="1400" dirty="0" err="1" smtClean="0"/>
              <a:t>pumpdown</a:t>
            </a:r>
            <a:r>
              <a:rPr lang="en-US" sz="1400" dirty="0" smtClean="0"/>
              <a:t>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dirty="0" smtClean="0"/>
              <a:t>Outgassing at 50 ◦C and </a:t>
            </a:r>
            <a:r>
              <a:rPr lang="en-US" sz="1400" dirty="0"/>
              <a:t>at </a:t>
            </a:r>
            <a:r>
              <a:rPr lang="en-US" sz="1400" dirty="0" smtClean="0"/>
              <a:t>175 </a:t>
            </a:r>
            <a:r>
              <a:rPr lang="en-US" sz="1400" dirty="0"/>
              <a:t>◦C </a:t>
            </a:r>
            <a:r>
              <a:rPr lang="en-US" sz="1400" dirty="0" smtClean="0"/>
              <a:t>from the graphite;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dirty="0"/>
              <a:t>NO HEATING OF THE SURROUNDING CONSIDERED. </a:t>
            </a:r>
            <a:endParaRPr lang="en-GB" sz="1400" dirty="0"/>
          </a:p>
          <a:p>
            <a:pPr marL="285750" indent="-285750">
              <a:buFont typeface="Wingdings" pitchFamily="2" charset="2"/>
              <a:buChar char="ü"/>
            </a:pPr>
            <a:endParaRPr lang="en-US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1969456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 driven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4540478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 driven</a:t>
            </a:r>
            <a:endParaRPr lang="en-GB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3501031"/>
              </p:ext>
            </p:extLst>
          </p:nvPr>
        </p:nvGraphicFramePr>
        <p:xfrm>
          <a:off x="88677" y="3140968"/>
          <a:ext cx="4483323" cy="31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0" name="Graph" r:id="rId7" imgW="4160160" imgH="2907360" progId="Origin50.Graph">
                  <p:embed/>
                </p:oleObj>
              </mc:Choice>
              <mc:Fallback>
                <p:oleObj name="Graph" r:id="rId7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8677" y="3140968"/>
                        <a:ext cx="4483323" cy="31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346697"/>
              </p:ext>
            </p:extLst>
          </p:nvPr>
        </p:nvGraphicFramePr>
        <p:xfrm>
          <a:off x="4660677" y="3340500"/>
          <a:ext cx="4483323" cy="31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1" name="Graph" r:id="rId9" imgW="4160160" imgH="2907360" progId="Origin50.Graph">
                  <p:embed/>
                </p:oleObj>
              </mc:Choice>
              <mc:Fallback>
                <p:oleObj name="Graph" r:id="rId9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60677" y="3340500"/>
                        <a:ext cx="4483323" cy="31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059832" y="2564904"/>
            <a:ext cx="36004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If the graphite is treated at the furnace, baked and actively cooled (50 ◦C) the </a:t>
            </a:r>
            <a:r>
              <a:rPr lang="en-US" b="1" dirty="0" smtClean="0"/>
              <a:t>75 l/s SIP </a:t>
            </a:r>
            <a:r>
              <a:rPr lang="en-US" dirty="0" smtClean="0"/>
              <a:t>can cope with this extra gas load.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9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SiC</a:t>
            </a:r>
            <a:r>
              <a:rPr lang="en-US" dirty="0" smtClean="0"/>
              <a:t> outgassing rate measurements: </a:t>
            </a:r>
            <a:r>
              <a:rPr lang="en-US" dirty="0" err="1" smtClean="0"/>
              <a:t>pumpdown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724128" y="2204864"/>
            <a:ext cx="29523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EkaSiC</a:t>
            </a:r>
            <a:r>
              <a:rPr lang="en-US" dirty="0" smtClean="0"/>
              <a:t> T plus and </a:t>
            </a:r>
            <a:r>
              <a:rPr lang="en-US" dirty="0" err="1" smtClean="0"/>
              <a:t>EkaSiC</a:t>
            </a:r>
            <a:r>
              <a:rPr lang="en-US" dirty="0" smtClean="0"/>
              <a:t> G tested in </a:t>
            </a:r>
            <a:r>
              <a:rPr lang="en-US" dirty="0" err="1" smtClean="0"/>
              <a:t>pumpdown</a:t>
            </a:r>
            <a:r>
              <a:rPr lang="en-US" dirty="0" smtClean="0"/>
              <a:t>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No cleaning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No heat treatment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Tested as received (vacuum fired by the company?)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It outgasses as a metallic surface!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No difference between the two different grades.</a:t>
            </a:r>
          </a:p>
          <a:p>
            <a:endParaRPr lang="en-GB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758249"/>
              </p:ext>
            </p:extLst>
          </p:nvPr>
        </p:nvGraphicFramePr>
        <p:xfrm>
          <a:off x="0" y="1700808"/>
          <a:ext cx="6336348" cy="442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5" name="Graph" r:id="rId3" imgW="4160160" imgH="2907360" progId="Origin50.Graph">
                  <p:embed/>
                </p:oleObj>
              </mc:Choice>
              <mc:Fallback>
                <p:oleObj name="Graph" r:id="rId3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700808"/>
                        <a:ext cx="6336348" cy="4426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931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SiC</a:t>
            </a:r>
            <a:r>
              <a:rPr lang="en-US" sz="2400" dirty="0" smtClean="0"/>
              <a:t> outgassing rate measurements: accumulation measurements 1/2 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5098938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4314" y="1916832"/>
            <a:ext cx="34563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en-US" dirty="0" smtClean="0"/>
              <a:t>After a bake-out at 150 ◦C, the system is cooled down at room temperature: the variable leak valve is closed in order to isolate the sample from the system.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US" dirty="0" smtClean="0"/>
              <a:t>It is possible to measure the outgassing as a function of the heating temperature.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US" dirty="0" smtClean="0"/>
              <a:t>The evaluation of the background is mandatory.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2419065"/>
              </p:ext>
            </p:extLst>
          </p:nvPr>
        </p:nvGraphicFramePr>
        <p:xfrm>
          <a:off x="592049" y="3212752"/>
          <a:ext cx="4844047" cy="338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7" name="Graph" r:id="rId4" imgW="4160160" imgH="2907360" progId="Origin50.Graph">
                  <p:embed/>
                </p:oleObj>
              </mc:Choice>
              <mc:Fallback>
                <p:oleObj name="Graph" r:id="rId4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2049" y="3212752"/>
                        <a:ext cx="4844047" cy="338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684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SiC</a:t>
            </a:r>
            <a:r>
              <a:rPr lang="en-US" sz="2400" dirty="0" smtClean="0"/>
              <a:t> outgassing rate measurements: accumulation measurements 2/2 </a:t>
            </a:r>
            <a:endParaRPr lang="en-GB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978274"/>
              </p:ext>
            </p:extLst>
          </p:nvPr>
        </p:nvGraphicFramePr>
        <p:xfrm>
          <a:off x="3707904" y="2684770"/>
          <a:ext cx="5703772" cy="3984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9" name="Graph" r:id="rId3" imgW="4160160" imgH="2907360" progId="Origin50.Graph">
                  <p:embed/>
                </p:oleObj>
              </mc:Choice>
              <mc:Fallback>
                <p:oleObj name="Graph" r:id="rId3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07904" y="2684770"/>
                        <a:ext cx="5703772" cy="3984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1520" y="3086958"/>
            <a:ext cx="34563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By heating the sample, we can evaluate the outgassing as function of different heating temperatures:</a:t>
            </a:r>
            <a:r>
              <a:rPr lang="en-GB" dirty="0" smtClean="0"/>
              <a:t> the last heating steps on the </a:t>
            </a:r>
            <a:r>
              <a:rPr lang="en-GB" dirty="0" err="1" smtClean="0"/>
              <a:t>EkaSiC</a:t>
            </a:r>
            <a:r>
              <a:rPr lang="en-GB" dirty="0" smtClean="0"/>
              <a:t> G are on-going.</a:t>
            </a:r>
          </a:p>
          <a:p>
            <a:pPr algn="just"/>
            <a:r>
              <a:rPr lang="en-US" dirty="0" smtClean="0"/>
              <a:t>The evaluation of the background as function of the heating temperature is needed to calculate the samples outgassing..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075219"/>
              </p:ext>
            </p:extLst>
          </p:nvPr>
        </p:nvGraphicFramePr>
        <p:xfrm>
          <a:off x="107504" y="1340768"/>
          <a:ext cx="7128792" cy="1112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40158"/>
                <a:gridCol w="1419795"/>
                <a:gridCol w="1316509"/>
                <a:gridCol w="1584176"/>
                <a:gridCol w="136815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 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 CH</a:t>
                      </a:r>
                      <a:r>
                        <a:rPr lang="en-US" baseline="-25000" dirty="0" smtClean="0"/>
                        <a:t>4</a:t>
                      </a:r>
                      <a:endParaRPr lang="en-GB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 CO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 CO</a:t>
                      </a:r>
                      <a:r>
                        <a:rPr lang="en-US" baseline="-25000" dirty="0" smtClean="0"/>
                        <a:t>2</a:t>
                      </a:r>
                      <a:endParaRPr lang="en-GB" baseline="-250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Torr</a:t>
                      </a:r>
                      <a:r>
                        <a:rPr lang="en-US" dirty="0" smtClean="0"/>
                        <a:t> l/s cm</a:t>
                      </a:r>
                      <a:r>
                        <a:rPr lang="en-US" baseline="30000" dirty="0" smtClean="0"/>
                        <a:t>2</a:t>
                      </a:r>
                      <a:endParaRPr lang="en-GB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Torr</a:t>
                      </a:r>
                      <a:r>
                        <a:rPr lang="en-US" dirty="0" smtClean="0"/>
                        <a:t> l/s cm</a:t>
                      </a:r>
                      <a:r>
                        <a:rPr lang="en-US" baseline="30000" dirty="0" smtClean="0"/>
                        <a:t>2</a:t>
                      </a:r>
                      <a:endParaRPr lang="en-GB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Torr</a:t>
                      </a:r>
                      <a:r>
                        <a:rPr lang="en-US" dirty="0" smtClean="0"/>
                        <a:t> l/s cm</a:t>
                      </a:r>
                      <a:r>
                        <a:rPr lang="en-US" baseline="30000" dirty="0" smtClean="0"/>
                        <a:t>2</a:t>
                      </a:r>
                      <a:endParaRPr lang="en-GB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Torr</a:t>
                      </a:r>
                      <a:r>
                        <a:rPr lang="en-US" dirty="0" smtClean="0"/>
                        <a:t> l/s cm</a:t>
                      </a:r>
                      <a:r>
                        <a:rPr lang="en-US" baseline="30000" dirty="0" smtClean="0"/>
                        <a:t>2</a:t>
                      </a:r>
                      <a:endParaRPr lang="en-GB" baseline="300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EkaSiC</a:t>
                      </a:r>
                      <a:r>
                        <a:rPr lang="en-US" smtClean="0"/>
                        <a:t> G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1.2*10</a:t>
                      </a:r>
                      <a:r>
                        <a:rPr lang="en-US" baseline="30000" dirty="0" smtClean="0"/>
                        <a:t>-13</a:t>
                      </a:r>
                      <a:endParaRPr lang="en-GB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1.7*10</a:t>
                      </a:r>
                      <a:r>
                        <a:rPr lang="en-US" baseline="30000" dirty="0" smtClean="0"/>
                        <a:t>-15</a:t>
                      </a:r>
                      <a:endParaRPr lang="en-GB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3.5*10</a:t>
                      </a:r>
                      <a:r>
                        <a:rPr lang="en-US" baseline="30000" dirty="0" smtClean="0"/>
                        <a:t>-15</a:t>
                      </a:r>
                      <a:endParaRPr lang="en-GB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9.9*10</a:t>
                      </a:r>
                      <a:r>
                        <a:rPr lang="en-US" baseline="30000" dirty="0" smtClean="0"/>
                        <a:t>-15</a:t>
                      </a:r>
                      <a:endParaRPr lang="en-GB" baseline="300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11560" y="990495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Degassing values at room temperature (20 ◦C) with BG subtracted!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236296" y="1359827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We are background limited…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12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BISMV and the PSB H</a:t>
            </a:r>
            <a:r>
              <a:rPr lang="en-US" baseline="30000" dirty="0" smtClean="0"/>
              <a:t> –</a:t>
            </a:r>
            <a:r>
              <a:rPr lang="en-US" dirty="0" smtClean="0"/>
              <a:t> injection area have been considered from the vacuum point of view;</a:t>
            </a:r>
          </a:p>
          <a:p>
            <a:r>
              <a:rPr lang="en-US" dirty="0" smtClean="0"/>
              <a:t>The R4450 graphite outgassing has been tested at different temperatures from room temperature up to 200 ◦C;</a:t>
            </a:r>
          </a:p>
          <a:p>
            <a:r>
              <a:rPr lang="en-US" dirty="0" smtClean="0"/>
              <a:t>The results of the simulations show that the graphite is compatible with UHV systems only IF: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Vacuum firing at 950 </a:t>
            </a:r>
            <a:r>
              <a:rPr lang="en-US" dirty="0"/>
              <a:t>◦</a:t>
            </a:r>
            <a:r>
              <a:rPr lang="en-US" dirty="0" smtClean="0"/>
              <a:t>C for 2 hours;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– Situ bake out at 200 </a:t>
            </a:r>
            <a:r>
              <a:rPr lang="en-US" dirty="0"/>
              <a:t>◦</a:t>
            </a:r>
            <a:r>
              <a:rPr lang="en-US" dirty="0" smtClean="0"/>
              <a:t>C for 24 hours;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Working temperature of the graphite block T = 50 </a:t>
            </a:r>
            <a:r>
              <a:rPr lang="en-US" dirty="0"/>
              <a:t>◦</a:t>
            </a:r>
            <a:r>
              <a:rPr lang="en-US" dirty="0" smtClean="0"/>
              <a:t>C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Outgassing </a:t>
            </a:r>
            <a:r>
              <a:rPr lang="en-US" dirty="0" smtClean="0"/>
              <a:t>rate measurements of the </a:t>
            </a:r>
            <a:r>
              <a:rPr lang="en-US" dirty="0" err="1" smtClean="0"/>
              <a:t>SiC</a:t>
            </a:r>
            <a:r>
              <a:rPr lang="en-US" dirty="0" smtClean="0"/>
              <a:t> are on going but from the very first results, it looks very promising for UHV applications.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</a:t>
            </a:r>
          </a:p>
          <a:p>
            <a:pPr marL="0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40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239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Outline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68760"/>
            <a:ext cx="7467600" cy="4419600"/>
          </a:xfrm>
        </p:spPr>
        <p:txBody>
          <a:bodyPr/>
          <a:lstStyle/>
          <a:p>
            <a:r>
              <a:rPr lang="en-US" dirty="0" smtClean="0"/>
              <a:t>BISMV vacuum layout;</a:t>
            </a:r>
          </a:p>
          <a:p>
            <a:r>
              <a:rPr lang="en-US" dirty="0" smtClean="0"/>
              <a:t>Graphite outgassing tests;</a:t>
            </a:r>
          </a:p>
          <a:p>
            <a:r>
              <a:rPr lang="en-US" dirty="0" smtClean="0"/>
              <a:t>Simulation results;</a:t>
            </a:r>
          </a:p>
          <a:p>
            <a:r>
              <a:rPr lang="en-US" dirty="0" smtClean="0"/>
              <a:t>PSB injection vacuum layout;</a:t>
            </a:r>
          </a:p>
          <a:p>
            <a:r>
              <a:rPr lang="en-US" dirty="0" smtClean="0"/>
              <a:t>Simulation results;</a:t>
            </a:r>
          </a:p>
          <a:p>
            <a:r>
              <a:rPr lang="en-US" dirty="0" err="1" smtClean="0"/>
              <a:t>SiC</a:t>
            </a:r>
            <a:r>
              <a:rPr lang="en-US" dirty="0" smtClean="0"/>
              <a:t> outgassing rate measurements;</a:t>
            </a:r>
          </a:p>
          <a:p>
            <a:r>
              <a:rPr lang="en-US" dirty="0" smtClean="0"/>
              <a:t>Conclusions and actions.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324544" y="6557946"/>
            <a:ext cx="3657600" cy="228600"/>
          </a:xfrm>
        </p:spPr>
        <p:txBody>
          <a:bodyPr/>
          <a:lstStyle/>
          <a:p>
            <a:r>
              <a:rPr lang="en-US" smtClean="0"/>
              <a:t>LIU - PSB meeting 29th October 2012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089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42048" cy="698336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BISMV – vacuum layout</a:t>
            </a:r>
            <a:endParaRPr lang="en-GB" sz="4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-396552" y="6557946"/>
            <a:ext cx="3657600" cy="228600"/>
          </a:xfrm>
        </p:spPr>
        <p:txBody>
          <a:bodyPr/>
          <a:lstStyle/>
          <a:p>
            <a:r>
              <a:rPr lang="en-US" smtClean="0"/>
              <a:t>LIU - PSB meeting 29th October 2012  </a:t>
            </a:r>
            <a:endParaRPr lang="en-GB" dirty="0"/>
          </a:p>
        </p:txBody>
      </p:sp>
      <p:pic>
        <p:nvPicPr>
          <p:cNvPr id="3" name="Picture 2" descr="C:\BISMV\side view main assembly.bmp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1" t="4852" r="9668"/>
          <a:stretch/>
        </p:blipFill>
        <p:spPr bwMode="auto">
          <a:xfrm>
            <a:off x="323528" y="985887"/>
            <a:ext cx="5045075" cy="34512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/>
          <p:nvPr/>
        </p:nvPicPr>
        <p:blipFill>
          <a:blip r:embed="rId3"/>
          <a:srcRect l="3957" t="21321" r="2962" b="2893"/>
          <a:stretch>
            <a:fillRect/>
          </a:stretch>
        </p:blipFill>
        <p:spPr bwMode="auto">
          <a:xfrm>
            <a:off x="3055169" y="3933056"/>
            <a:ext cx="49149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65131" y="2031025"/>
            <a:ext cx="2520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3 Sputter Ion pumps </a:t>
            </a:r>
            <a:r>
              <a:rPr lang="en-US" dirty="0" err="1" smtClean="0"/>
              <a:t>Starcell</a:t>
            </a:r>
            <a:r>
              <a:rPr lang="en-US" dirty="0" smtClean="0"/>
              <a:t> 500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2 Sputter Ion pumps </a:t>
            </a:r>
            <a:r>
              <a:rPr lang="en-US" dirty="0" err="1" smtClean="0"/>
              <a:t>Starcell</a:t>
            </a:r>
            <a:r>
              <a:rPr lang="en-US" dirty="0" smtClean="0"/>
              <a:t> 300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065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242048" cy="626328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Bismv</a:t>
            </a:r>
            <a:r>
              <a:rPr lang="en-US" dirty="0"/>
              <a:t> – </a:t>
            </a:r>
            <a:r>
              <a:rPr lang="en-US" dirty="0" smtClean="0"/>
              <a:t>gas loads</a:t>
            </a:r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-237728" y="6557946"/>
            <a:ext cx="3657600" cy="228600"/>
          </a:xfrm>
        </p:spPr>
        <p:txBody>
          <a:bodyPr/>
          <a:lstStyle/>
          <a:p>
            <a:r>
              <a:rPr lang="en-US" smtClean="0"/>
              <a:t>LIU - PSB meeting 29th October 2012  </a:t>
            </a:r>
            <a:endParaRPr lang="en-GB" dirty="0"/>
          </a:p>
        </p:txBody>
      </p:sp>
      <p:pic>
        <p:nvPicPr>
          <p:cNvPr id="3" name="Picture 2"/>
          <p:cNvPicPr/>
          <p:nvPr/>
        </p:nvPicPr>
        <p:blipFill>
          <a:blip r:embed="rId3"/>
          <a:srcRect l="3957" t="21321" r="2962" b="2893"/>
          <a:stretch>
            <a:fillRect/>
          </a:stretch>
        </p:blipFill>
        <p:spPr bwMode="auto">
          <a:xfrm>
            <a:off x="2969468" y="1916832"/>
            <a:ext cx="49149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4788024" y="184482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75856" y="847745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Unbaked tank = water vapor outgassing</a:t>
            </a:r>
            <a:endParaRPr lang="en-GB" sz="1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284656" y="2884977"/>
            <a:ext cx="0" cy="24162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33392" y="5281463"/>
            <a:ext cx="5227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Magnets outgassing, measured by I. Wevers (EDMS 1097059)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555776" y="3356992"/>
            <a:ext cx="790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881309" y="3276600"/>
            <a:ext cx="1" cy="2024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088979" y="3276600"/>
            <a:ext cx="0" cy="2024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555776" y="2924944"/>
            <a:ext cx="28967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3568" y="2895327"/>
            <a:ext cx="2195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Graphite dumps: </a:t>
            </a:r>
          </a:p>
          <a:p>
            <a:pPr algn="just"/>
            <a:r>
              <a:rPr lang="en-US" sz="1200" dirty="0" smtClean="0"/>
              <a:t>thermal outgassing</a:t>
            </a:r>
            <a:endParaRPr lang="en-GB" sz="12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8203509"/>
              </p:ext>
            </p:extLst>
          </p:nvPr>
        </p:nvGraphicFramePr>
        <p:xfrm>
          <a:off x="3707904" y="1268760"/>
          <a:ext cx="2160240" cy="517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3" name="Equation" r:id="rId4" imgW="2286000" imgH="507960" progId="Equation.3">
                  <p:embed/>
                </p:oleObj>
              </mc:Choice>
              <mc:Fallback>
                <p:oleObj name="Equation" r:id="rId4" imgW="2286000" imgH="50796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1268760"/>
                        <a:ext cx="2160240" cy="5176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755154"/>
              </p:ext>
            </p:extLst>
          </p:nvPr>
        </p:nvGraphicFramePr>
        <p:xfrm>
          <a:off x="4552950" y="5562600"/>
          <a:ext cx="2374900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4" name="Equation" r:id="rId6" imgW="1917360" imgH="507960" progId="Equation.3">
                  <p:embed/>
                </p:oleObj>
              </mc:Choice>
              <mc:Fallback>
                <p:oleObj name="Equation" r:id="rId6" imgW="1917360" imgH="50796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2950" y="5562600"/>
                        <a:ext cx="2374900" cy="681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43050"/>
              </p:ext>
            </p:extLst>
          </p:nvPr>
        </p:nvGraphicFramePr>
        <p:xfrm>
          <a:off x="442913" y="3429000"/>
          <a:ext cx="19526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5" name="Equation" r:id="rId8" imgW="1638000" imgH="393480" progId="Equation.3">
                  <p:embed/>
                </p:oleObj>
              </mc:Choice>
              <mc:Fallback>
                <p:oleObj name="Equation" r:id="rId8" imgW="163800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3" y="3429000"/>
                        <a:ext cx="195262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796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42048" cy="842352"/>
          </a:xfrm>
        </p:spPr>
        <p:txBody>
          <a:bodyPr>
            <a:normAutofit/>
          </a:bodyPr>
          <a:lstStyle/>
          <a:p>
            <a:r>
              <a:rPr lang="en-US" sz="2400" dirty="0"/>
              <a:t>Graphite outgassing test: </a:t>
            </a:r>
            <a:r>
              <a:rPr lang="en-US" sz="2400" dirty="0" err="1" smtClean="0"/>
              <a:t>pumpdown</a:t>
            </a:r>
            <a:r>
              <a:rPr lang="en-US" sz="2400" dirty="0" smtClean="0"/>
              <a:t> and thermal outgassing</a:t>
            </a:r>
            <a:endParaRPr lang="en-GB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4139952" y="980728"/>
            <a:ext cx="3665220" cy="3013075"/>
            <a:chOff x="0" y="0"/>
            <a:chExt cx="3665551" cy="301354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665551" cy="3013545"/>
            </a:xfrm>
            <a:prstGeom prst="rect">
              <a:avLst/>
            </a:prstGeom>
          </p:spPr>
        </p:pic>
        <p:sp>
          <p:nvSpPr>
            <p:cNvPr id="5" name="Text Box 9"/>
            <p:cNvSpPr txBox="1"/>
            <p:nvPr/>
          </p:nvSpPr>
          <p:spPr>
            <a:xfrm>
              <a:off x="1614115" y="1932167"/>
              <a:ext cx="556591" cy="230588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600"/>
                </a:spcAft>
              </a:pPr>
              <a:r>
                <a:rPr lang="en-US" sz="1000">
                  <a:effectLst/>
                  <a:latin typeface="Verdana"/>
                  <a:ea typeface="Times New Roman"/>
                  <a:cs typeface="Times New Roman"/>
                </a:rPr>
                <a:t> </a:t>
              </a:r>
              <a:endParaRPr lang="en-GB" sz="1000">
                <a:effectLst/>
                <a:latin typeface="Verdana"/>
                <a:ea typeface="Times New Roman"/>
                <a:cs typeface="Times New Roman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2637" y="1318259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R4450 LHC collimator graphite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F</a:t>
            </a:r>
            <a:r>
              <a:rPr lang="en-US" sz="1600" dirty="0" smtClean="0"/>
              <a:t>urnace treatment, 2 hours at 950 ◦C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err="1" smtClean="0"/>
              <a:t>Bakeout</a:t>
            </a:r>
            <a:r>
              <a:rPr lang="en-US" sz="1600" dirty="0" smtClean="0"/>
              <a:t> ≈ 24 hours at 200 ◦C 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509350" y="4293096"/>
            <a:ext cx="36630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Measurement procedure: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err="1" smtClean="0"/>
              <a:t>Pumpdown</a:t>
            </a:r>
            <a:r>
              <a:rPr lang="en-US" sz="1600" dirty="0" smtClean="0"/>
              <a:t> of 24 hours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err="1" smtClean="0"/>
              <a:t>Bakeout</a:t>
            </a:r>
            <a:endParaRPr lang="en-US" sz="16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Step of ∆T = 25 ◦C from room temperature to 200 ◦C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Same procedure is followed for the background signal measurement.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5489356"/>
            <a:ext cx="40324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In a second measurement campaign a thermocouple was inserted directly to the graphite block to check the effective temperature reached by the latter</a:t>
            </a:r>
            <a:r>
              <a:rPr lang="en-US" dirty="0" smtClean="0"/>
              <a:t>.</a:t>
            </a:r>
            <a:endParaRPr lang="en-GB" dirty="0"/>
          </a:p>
        </p:txBody>
      </p:sp>
      <p:pic>
        <p:nvPicPr>
          <p:cNvPr id="5122" name="Picture 2" descr="C:\Users\cpasquin\Downloads\2012-09-25 15.08.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36" y="2286535"/>
            <a:ext cx="3648000" cy="27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78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77648"/>
            <a:ext cx="7242048" cy="69833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Graphite outgassing test: </a:t>
            </a:r>
            <a:r>
              <a:rPr lang="en-US" sz="2800" dirty="0" err="1" smtClean="0"/>
              <a:t>pumpdown</a:t>
            </a: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60232" y="4869160"/>
            <a:ext cx="230425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more the graphite is exposed to air the more it outgas.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211960" y="1196752"/>
            <a:ext cx="0" cy="2808713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073737"/>
              </p:ext>
            </p:extLst>
          </p:nvPr>
        </p:nvGraphicFramePr>
        <p:xfrm>
          <a:off x="5004048" y="1268760"/>
          <a:ext cx="3672408" cy="2346960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404156"/>
                <a:gridCol w="2268252"/>
              </a:tblGrid>
              <a:tr h="457200">
                <a:tc>
                  <a:txBody>
                    <a:bodyPr/>
                    <a:lstStyle/>
                    <a:p>
                      <a:pPr marL="540385" algn="l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r>
                        <a:rPr lang="en-GB" sz="1400" baseline="30000" dirty="0">
                          <a:effectLst/>
                        </a:rPr>
                        <a:t>st</a:t>
                      </a:r>
                      <a:r>
                        <a:rPr lang="en-GB" sz="1400" dirty="0">
                          <a:effectLst/>
                        </a:rPr>
                        <a:t> time:</a:t>
                      </a:r>
                      <a:endParaRPr lang="en-GB" sz="14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b="0" dirty="0">
                          <a:effectLst/>
                        </a:rPr>
                        <a:t>A few hours only after the vacuum firing treatment;</a:t>
                      </a:r>
                      <a:endParaRPr lang="en-GB" sz="1400" b="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40385" algn="l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dirty="0">
                          <a:effectLst/>
                        </a:rPr>
                        <a:t>2</a:t>
                      </a:r>
                      <a:r>
                        <a:rPr lang="en-GB" sz="1400" baseline="30000" dirty="0">
                          <a:effectLst/>
                        </a:rPr>
                        <a:t>nd</a:t>
                      </a:r>
                      <a:r>
                        <a:rPr lang="en-GB" sz="1400" dirty="0">
                          <a:effectLst/>
                        </a:rPr>
                        <a:t> time:</a:t>
                      </a:r>
                      <a:endParaRPr lang="en-GB" sz="14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dirty="0">
                          <a:effectLst/>
                        </a:rPr>
                        <a:t>Following the first measurement and 24 h exposure to the lab air;</a:t>
                      </a:r>
                      <a:endParaRPr lang="en-GB" sz="14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40385" algn="l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dirty="0">
                          <a:effectLst/>
                        </a:rPr>
                        <a:t>3</a:t>
                      </a:r>
                      <a:r>
                        <a:rPr lang="en-GB" sz="1400" baseline="30000" dirty="0">
                          <a:effectLst/>
                        </a:rPr>
                        <a:t>rd</a:t>
                      </a:r>
                      <a:r>
                        <a:rPr lang="en-GB" sz="1400" dirty="0">
                          <a:effectLst/>
                        </a:rPr>
                        <a:t> time:</a:t>
                      </a:r>
                      <a:endParaRPr lang="en-GB" sz="14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dirty="0">
                          <a:effectLst/>
                        </a:rPr>
                        <a:t>Following the second measurement and weeks of exposure to lab air. </a:t>
                      </a:r>
                      <a:endParaRPr lang="en-GB" sz="14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57448"/>
              </p:ext>
            </p:extLst>
          </p:nvPr>
        </p:nvGraphicFramePr>
        <p:xfrm>
          <a:off x="611560" y="5069966"/>
          <a:ext cx="5559425" cy="429384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2805430"/>
                <a:gridCol w="2753995"/>
              </a:tblGrid>
              <a:tr h="216024">
                <a:tc>
                  <a:txBody>
                    <a:bodyPr/>
                    <a:lstStyle/>
                    <a:p>
                      <a:pPr marL="540385" algn="just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r>
                        <a:rPr lang="en-GB" sz="1400" baseline="30000" dirty="0">
                          <a:effectLst/>
                        </a:rPr>
                        <a:t>st</a:t>
                      </a:r>
                      <a:r>
                        <a:rPr lang="en-GB" sz="1400" dirty="0">
                          <a:effectLst/>
                        </a:rPr>
                        <a:t> and 2</a:t>
                      </a:r>
                      <a:r>
                        <a:rPr lang="en-GB" sz="1400" baseline="30000" dirty="0">
                          <a:effectLst/>
                        </a:rPr>
                        <a:t>nd</a:t>
                      </a:r>
                      <a:r>
                        <a:rPr lang="en-GB" sz="1400" dirty="0">
                          <a:effectLst/>
                        </a:rPr>
                        <a:t> measurement</a:t>
                      </a:r>
                      <a:endParaRPr lang="en-GB" sz="14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dirty="0">
                          <a:effectLst/>
                        </a:rPr>
                        <a:t>≤4*10</a:t>
                      </a:r>
                      <a:r>
                        <a:rPr lang="en-GB" sz="1400" baseline="30000" dirty="0">
                          <a:effectLst/>
                        </a:rPr>
                        <a:t>-10</a:t>
                      </a:r>
                      <a:r>
                        <a:rPr lang="en-GB" sz="1400" dirty="0">
                          <a:effectLst/>
                        </a:rPr>
                        <a:t> mbar l/s cm</a:t>
                      </a:r>
                      <a:r>
                        <a:rPr lang="en-GB" sz="1400" baseline="30000" dirty="0">
                          <a:effectLst/>
                        </a:rPr>
                        <a:t>2</a:t>
                      </a:r>
                      <a:endParaRPr lang="en-GB" sz="14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40385" algn="just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dirty="0">
                          <a:effectLst/>
                        </a:rPr>
                        <a:t>3</a:t>
                      </a:r>
                      <a:r>
                        <a:rPr lang="en-GB" sz="1400" baseline="30000" dirty="0">
                          <a:effectLst/>
                        </a:rPr>
                        <a:t>rd</a:t>
                      </a:r>
                      <a:r>
                        <a:rPr lang="en-GB" sz="1400" dirty="0">
                          <a:effectLst/>
                        </a:rPr>
                        <a:t> measurement</a:t>
                      </a:r>
                      <a:endParaRPr lang="en-GB" sz="14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400" dirty="0">
                          <a:effectLst/>
                        </a:rPr>
                        <a:t>2*10</a:t>
                      </a:r>
                      <a:r>
                        <a:rPr lang="en-GB" sz="1400" baseline="30000" dirty="0">
                          <a:effectLst/>
                        </a:rPr>
                        <a:t>-09</a:t>
                      </a:r>
                      <a:r>
                        <a:rPr lang="en-GB" sz="1400" dirty="0">
                          <a:effectLst/>
                        </a:rPr>
                        <a:t> mbar l/s cm</a:t>
                      </a:r>
                      <a:r>
                        <a:rPr lang="en-GB" sz="1400" baseline="30000" dirty="0">
                          <a:effectLst/>
                        </a:rPr>
                        <a:t>2</a:t>
                      </a:r>
                      <a:endParaRPr lang="en-GB" sz="14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19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331640" y="464384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Outgassing at 10 hours of </a:t>
            </a:r>
            <a:r>
              <a:rPr lang="en-US" b="1" dirty="0" err="1" smtClean="0"/>
              <a:t>pumpdown</a:t>
            </a:r>
            <a:endParaRPr lang="en-GB" b="1" dirty="0"/>
          </a:p>
        </p:txBody>
      </p:sp>
      <p:sp>
        <p:nvSpPr>
          <p:cNvPr id="6" name="Rectangle 5"/>
          <p:cNvSpPr/>
          <p:nvPr/>
        </p:nvSpPr>
        <p:spPr>
          <a:xfrm>
            <a:off x="5652120" y="5877272"/>
            <a:ext cx="2949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EDMS DOCUMENT : 1254422</a:t>
            </a:r>
            <a:endParaRPr lang="en-GB" dirty="0"/>
          </a:p>
        </p:txBody>
      </p:sp>
      <p:sp>
        <p:nvSpPr>
          <p:cNvPr id="11" name="Rectangle 2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220885"/>
              </p:ext>
            </p:extLst>
          </p:nvPr>
        </p:nvGraphicFramePr>
        <p:xfrm>
          <a:off x="-180528" y="837112"/>
          <a:ext cx="5153239" cy="36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" name="Graph" r:id="rId3" imgW="4160160" imgH="2907360" progId="Origin50.Graph">
                  <p:embed/>
                </p:oleObj>
              </mc:Choice>
              <mc:Fallback>
                <p:oleObj name="Graph" r:id="rId3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80528" y="837112"/>
                        <a:ext cx="5153239" cy="36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522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42048" cy="554320"/>
          </a:xfrm>
        </p:spPr>
        <p:txBody>
          <a:bodyPr>
            <a:noAutofit/>
          </a:bodyPr>
          <a:lstStyle/>
          <a:p>
            <a:pPr algn="just"/>
            <a:r>
              <a:rPr lang="en-US" sz="2400" dirty="0"/>
              <a:t>Graphite outgassing </a:t>
            </a:r>
            <a:r>
              <a:rPr lang="en-US" sz="2400" dirty="0" smtClean="0"/>
              <a:t>test</a:t>
            </a:r>
            <a:r>
              <a:rPr lang="en-US" sz="2400" dirty="0"/>
              <a:t> </a:t>
            </a:r>
            <a:r>
              <a:rPr lang="en-US" sz="2400" dirty="0" smtClean="0"/>
              <a:t>at different temperatures </a:t>
            </a:r>
            <a:endParaRPr lang="en-GB" sz="24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LIU - PSB meeting 29th October 2012  </a:t>
            </a:r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849691"/>
              </p:ext>
            </p:extLst>
          </p:nvPr>
        </p:nvGraphicFramePr>
        <p:xfrm>
          <a:off x="-137927" y="764704"/>
          <a:ext cx="4637919" cy="32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5" name="Graph" r:id="rId3" imgW="4160160" imgH="2907360" progId="Origin50.Graph">
                  <p:embed/>
                </p:oleObj>
              </mc:Choice>
              <mc:Fallback>
                <p:oleObj name="Graph" r:id="rId3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37927" y="764704"/>
                        <a:ext cx="4637919" cy="32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371330"/>
              </p:ext>
            </p:extLst>
          </p:nvPr>
        </p:nvGraphicFramePr>
        <p:xfrm>
          <a:off x="3707904" y="1412776"/>
          <a:ext cx="5088525" cy="3554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6" name="Graph" r:id="rId5" imgW="4160160" imgH="2907360" progId="Origin50.Graph">
                  <p:embed/>
                </p:oleObj>
              </mc:Choice>
              <mc:Fallback>
                <p:oleObj name="Graph" r:id="rId5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07904" y="1412776"/>
                        <a:ext cx="5088525" cy="3554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64088" y="3868599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BG subtracted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5229200"/>
            <a:ext cx="3312368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Thermal outgassing at 200 ◦C is 4 orders of magnitude higher than at 50 ◦C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7308304" y="1700808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stCxn id="4" idx="0"/>
          </p:cNvCxnSpPr>
          <p:nvPr/>
        </p:nvCxnSpPr>
        <p:spPr>
          <a:xfrm flipH="1" flipV="1">
            <a:off x="6804248" y="1340768"/>
            <a:ext cx="864096" cy="360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44008" y="90872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Equivalent to 2500 cm</a:t>
            </a:r>
            <a:r>
              <a:rPr lang="en-GB" baseline="30000" dirty="0" smtClean="0"/>
              <a:t>2</a:t>
            </a:r>
            <a:r>
              <a:rPr lang="en-GB" dirty="0" smtClean="0"/>
              <a:t> of SS at RT</a:t>
            </a:r>
            <a:endParaRPr lang="en-GB" dirty="0"/>
          </a:p>
        </p:txBody>
      </p:sp>
      <p:sp>
        <p:nvSpPr>
          <p:cNvPr id="9" name="Rectangle 57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2752460"/>
              </p:ext>
            </p:extLst>
          </p:nvPr>
        </p:nvGraphicFramePr>
        <p:xfrm>
          <a:off x="-257175" y="3429000"/>
          <a:ext cx="4830763" cy="337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7" name="Graph" r:id="rId7" imgW="4160160" imgH="2907360" progId="Origin50.Graph">
                  <p:embed/>
                </p:oleObj>
              </mc:Choice>
              <mc:Fallback>
                <p:oleObj name="Graph" r:id="rId7" imgW="4160160" imgH="2907360" progId="Origin50.Graph">
                  <p:embed/>
                  <p:pic>
                    <p:nvPicPr>
                      <p:cNvPr id="0" name="Object 5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7175" y="3429000"/>
                        <a:ext cx="4830763" cy="3370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47664" y="2924944"/>
            <a:ext cx="16561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TEMPERATURE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691680" y="5783198"/>
            <a:ext cx="16561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PRESSURE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74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198696"/>
              </p:ext>
            </p:extLst>
          </p:nvPr>
        </p:nvGraphicFramePr>
        <p:xfrm>
          <a:off x="4283968" y="44624"/>
          <a:ext cx="4483323" cy="31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5" name="Graph" r:id="rId3" imgW="4160160" imgH="2907360" progId="Origin50.Graph">
                  <p:embed/>
                </p:oleObj>
              </mc:Choice>
              <mc:Fallback>
                <p:oleObj name="Graph" r:id="rId3" imgW="4160160" imgH="2907360" progId="Origin50.Graph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44624"/>
                        <a:ext cx="4483323" cy="313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-99392"/>
            <a:ext cx="7239000" cy="42292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Electrical network – vacuum analogy simulations</a:t>
            </a:r>
            <a:endParaRPr lang="en-GB" sz="1800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5378896" y="6584776"/>
            <a:ext cx="3657600" cy="228600"/>
          </a:xfrm>
        </p:spPr>
        <p:txBody>
          <a:bodyPr/>
          <a:lstStyle/>
          <a:p>
            <a:r>
              <a:rPr lang="en-US" smtClean="0"/>
              <a:t>LIU - PSB meeting 29th October 2012 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733256"/>
            <a:ext cx="67687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400" dirty="0" smtClean="0"/>
              <a:t>Water vapor outgassing at 100 hours of </a:t>
            </a:r>
            <a:r>
              <a:rPr lang="en-US" sz="1400" dirty="0" err="1" smtClean="0"/>
              <a:t>pumpdown</a:t>
            </a:r>
            <a:r>
              <a:rPr lang="en-US" sz="1400" dirty="0" smtClean="0"/>
              <a:t>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dirty="0" smtClean="0"/>
              <a:t>Outgassing at 50 ◦C and </a:t>
            </a:r>
            <a:r>
              <a:rPr lang="en-US" sz="1400" dirty="0"/>
              <a:t>at 200 ◦C </a:t>
            </a:r>
            <a:r>
              <a:rPr lang="en-US" sz="1400" dirty="0" smtClean="0"/>
              <a:t>from the graphite;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dirty="0" smtClean="0"/>
              <a:t>H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outgassed from the bulk metal &amp; magnets;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dirty="0" smtClean="0"/>
              <a:t>Scrapers or pickups are calculated as equivalent to a dump outgassing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dirty="0" smtClean="0"/>
              <a:t>NO HEATING OF THE SURROUNDING CONSIDERED. 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1809499"/>
            <a:ext cx="24482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 </a:t>
            </a:r>
            <a:r>
              <a:rPr lang="en-US" baseline="-25000" dirty="0" smtClean="0"/>
              <a:t>tot</a:t>
            </a:r>
            <a:r>
              <a:rPr lang="en-US" dirty="0" smtClean="0"/>
              <a:t> = </a:t>
            </a:r>
            <a:r>
              <a:rPr lang="en-US" dirty="0"/>
              <a:t>3</a:t>
            </a:r>
            <a:r>
              <a:rPr lang="en-US" dirty="0" smtClean="0"/>
              <a:t>*10</a:t>
            </a:r>
            <a:r>
              <a:rPr lang="en-US" baseline="30000" dirty="0" smtClean="0"/>
              <a:t>-9</a:t>
            </a:r>
            <a:r>
              <a:rPr lang="en-US" dirty="0" smtClean="0"/>
              <a:t> mbar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5365130" y="3429000"/>
            <a:ext cx="720080" cy="43204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630304"/>
              </p:ext>
            </p:extLst>
          </p:nvPr>
        </p:nvGraphicFramePr>
        <p:xfrm>
          <a:off x="-199355" y="44624"/>
          <a:ext cx="4483323" cy="31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6" name="Graph" r:id="rId5" imgW="4160160" imgH="2907360" progId="Origin50.Graph">
                  <p:embed/>
                </p:oleObj>
              </mc:Choice>
              <mc:Fallback>
                <p:oleObj name="Graph" r:id="rId5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199355" y="44624"/>
                        <a:ext cx="4483323" cy="31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5292080" y="548680"/>
            <a:ext cx="720080" cy="43204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7869208"/>
              </p:ext>
            </p:extLst>
          </p:nvPr>
        </p:nvGraphicFramePr>
        <p:xfrm>
          <a:off x="-180528" y="2889288"/>
          <a:ext cx="4483326" cy="31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7" name="Graph" r:id="rId7" imgW="4160160" imgH="2907360" progId="Origin50.Graph">
                  <p:embed/>
                </p:oleObj>
              </mc:Choice>
              <mc:Fallback>
                <p:oleObj name="Graph" r:id="rId7" imgW="4160160" imgH="2907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180528" y="2889288"/>
                        <a:ext cx="4483326" cy="31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518715"/>
              </p:ext>
            </p:extLst>
          </p:nvPr>
        </p:nvGraphicFramePr>
        <p:xfrm>
          <a:off x="4241297" y="2974478"/>
          <a:ext cx="4483324" cy="31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8" name="Graph" r:id="rId9" imgW="4160160" imgH="2907360" progId="Origin50.Graph">
                  <p:embed/>
                </p:oleObj>
              </mc:Choice>
              <mc:Fallback>
                <p:oleObj name="Graph" r:id="rId9" imgW="4160160" imgH="2907360" progId="Origin50.Graph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1297" y="2974478"/>
                        <a:ext cx="4483324" cy="313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402839" y="4540478"/>
            <a:ext cx="21602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 </a:t>
            </a:r>
            <a:r>
              <a:rPr lang="en-US" baseline="-25000" dirty="0" smtClean="0"/>
              <a:t>tot</a:t>
            </a:r>
            <a:r>
              <a:rPr lang="en-US" dirty="0" smtClean="0"/>
              <a:t> = 1*10</a:t>
            </a:r>
            <a:r>
              <a:rPr lang="en-US" baseline="30000" dirty="0" smtClean="0"/>
              <a:t>-8</a:t>
            </a:r>
            <a:r>
              <a:rPr lang="en-US" dirty="0" smtClean="0"/>
              <a:t> mbar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3275856" y="1124744"/>
            <a:ext cx="1584176" cy="432048"/>
            <a:chOff x="3275856" y="1124744"/>
            <a:chExt cx="1584176" cy="432048"/>
          </a:xfrm>
        </p:grpSpPr>
        <p:grpSp>
          <p:nvGrpSpPr>
            <p:cNvPr id="11" name="Group 10"/>
            <p:cNvGrpSpPr/>
            <p:nvPr/>
          </p:nvGrpSpPr>
          <p:grpSpPr>
            <a:xfrm>
              <a:off x="3275856" y="1124744"/>
              <a:ext cx="1584176" cy="432048"/>
              <a:chOff x="3923928" y="2276872"/>
              <a:chExt cx="1584176" cy="432048"/>
            </a:xfrm>
          </p:grpSpPr>
          <p:sp>
            <p:nvSpPr>
              <p:cNvPr id="12" name="Right Brace 11"/>
              <p:cNvSpPr/>
              <p:nvPr/>
            </p:nvSpPr>
            <p:spPr>
              <a:xfrm>
                <a:off x="3923928" y="2276872"/>
                <a:ext cx="432048" cy="432048"/>
              </a:xfrm>
              <a:prstGeom prst="rightBrac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4716016" y="2492896"/>
                <a:ext cx="792088" cy="7200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/>
            <p:cNvSpPr txBox="1"/>
            <p:nvPr/>
          </p:nvSpPr>
          <p:spPr>
            <a:xfrm>
              <a:off x="3707904" y="112474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GB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491880" y="3573016"/>
            <a:ext cx="1584176" cy="720080"/>
            <a:chOff x="3275856" y="1124744"/>
            <a:chExt cx="1584176" cy="720080"/>
          </a:xfrm>
        </p:grpSpPr>
        <p:grpSp>
          <p:nvGrpSpPr>
            <p:cNvPr id="25" name="Group 24"/>
            <p:cNvGrpSpPr/>
            <p:nvPr/>
          </p:nvGrpSpPr>
          <p:grpSpPr>
            <a:xfrm>
              <a:off x="3275856" y="1124744"/>
              <a:ext cx="1584176" cy="720080"/>
              <a:chOff x="3923928" y="2276872"/>
              <a:chExt cx="1584176" cy="720080"/>
            </a:xfrm>
          </p:grpSpPr>
          <p:sp>
            <p:nvSpPr>
              <p:cNvPr id="27" name="Right Brace 26"/>
              <p:cNvSpPr/>
              <p:nvPr/>
            </p:nvSpPr>
            <p:spPr>
              <a:xfrm>
                <a:off x="3923928" y="2276872"/>
                <a:ext cx="432048" cy="720080"/>
              </a:xfrm>
              <a:prstGeom prst="rightBrac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>
                <a:off x="4716016" y="2492896"/>
                <a:ext cx="792088" cy="7200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3707904" y="112474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59359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en-US" dirty="0" smtClean="0"/>
              <a:t>PSB H- Injection: vacuum layout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73796" y="6237312"/>
            <a:ext cx="2895600" cy="365125"/>
          </a:xfrm>
        </p:spPr>
        <p:txBody>
          <a:bodyPr/>
          <a:lstStyle/>
          <a:p>
            <a:r>
              <a:rPr lang="en-US" smtClean="0"/>
              <a:t>LIU - PSB meeting 29th October 2012  </a:t>
            </a:r>
            <a:endParaRPr lang="en-GB" dirty="0"/>
          </a:p>
        </p:txBody>
      </p:sp>
      <p:grpSp>
        <p:nvGrpSpPr>
          <p:cNvPr id="45" name="Group 44"/>
          <p:cNvGrpSpPr/>
          <p:nvPr/>
        </p:nvGrpSpPr>
        <p:grpSpPr>
          <a:xfrm>
            <a:off x="231169" y="1807068"/>
            <a:ext cx="8748464" cy="3465676"/>
            <a:chOff x="539552" y="1556792"/>
            <a:chExt cx="8748464" cy="3465676"/>
          </a:xfrm>
        </p:grpSpPr>
        <p:pic>
          <p:nvPicPr>
            <p:cNvPr id="46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 t="5725" b="24934"/>
            <a:stretch>
              <a:fillRect/>
            </a:stretch>
          </p:blipFill>
          <p:spPr bwMode="auto">
            <a:xfrm>
              <a:off x="539552" y="1711521"/>
              <a:ext cx="8205476" cy="322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TextBox 46"/>
            <p:cNvSpPr txBox="1"/>
            <p:nvPr/>
          </p:nvSpPr>
          <p:spPr>
            <a:xfrm>
              <a:off x="683568" y="4149080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Linac</a:t>
              </a:r>
              <a:r>
                <a:rPr lang="en-US" dirty="0" smtClean="0"/>
                <a:t> 4 H-</a:t>
              </a:r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83568" y="3068960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PSB ring</a:t>
              </a:r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03848" y="4653136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SIP 1</a:t>
              </a:r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884640" y="3789040"/>
              <a:ext cx="7116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SIP 2</a:t>
              </a:r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67744" y="1556792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RF shield</a:t>
              </a:r>
              <a:endParaRPr lang="en-US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H="1">
              <a:off x="2483768" y="1926124"/>
              <a:ext cx="288032" cy="10708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51" idx="2"/>
            </p:cNvCxnSpPr>
            <p:nvPr/>
          </p:nvCxnSpPr>
          <p:spPr>
            <a:xfrm>
              <a:off x="2843808" y="1926124"/>
              <a:ext cx="3312368" cy="2787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4427984" y="4643844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Stripping foil</a:t>
              </a:r>
              <a:endParaRPr lang="en-US" dirty="0"/>
            </a:p>
          </p:txBody>
        </p:sp>
        <p:cxnSp>
          <p:nvCxnSpPr>
            <p:cNvPr id="55" name="Straight Arrow Connector 54"/>
            <p:cNvCxnSpPr>
              <a:stCxn id="54" idx="0"/>
            </p:cNvCxnSpPr>
            <p:nvPr/>
          </p:nvCxnSpPr>
          <p:spPr>
            <a:xfrm flipH="1" flipV="1">
              <a:off x="5220072" y="3645024"/>
              <a:ext cx="36004" cy="99882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 flipV="1">
              <a:off x="8028384" y="2348880"/>
              <a:ext cx="432048" cy="7920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7668344" y="3212976"/>
              <a:ext cx="1619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Internal dump</a:t>
              </a:r>
              <a:endParaRPr lang="en-US" dirty="0"/>
            </a:p>
          </p:txBody>
        </p:sp>
      </p:grpSp>
      <p:cxnSp>
        <p:nvCxnSpPr>
          <p:cNvPr id="59" name="Straight Arrow Connector 58"/>
          <p:cNvCxnSpPr/>
          <p:nvPr/>
        </p:nvCxnSpPr>
        <p:spPr>
          <a:xfrm>
            <a:off x="5338670" y="1843072"/>
            <a:ext cx="271030" cy="5687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981865" y="1433547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 Valve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474185" y="1618213"/>
            <a:ext cx="3058255" cy="18450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4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5157</TotalTime>
  <Words>892</Words>
  <Application>Microsoft Office PowerPoint</Application>
  <PresentationFormat>On-screen Show (4:3)</PresentationFormat>
  <Paragraphs>130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Equation</vt:lpstr>
      <vt:lpstr>Graph</vt:lpstr>
      <vt:lpstr>BISMV &amp; H0-H- psb injection  VACUUM REQUIREMENTS </vt:lpstr>
      <vt:lpstr>Outline </vt:lpstr>
      <vt:lpstr>BISMV – vacuum layout</vt:lpstr>
      <vt:lpstr>Bismv – gas loads</vt:lpstr>
      <vt:lpstr>Graphite outgassing test: pumpdown and thermal outgassing</vt:lpstr>
      <vt:lpstr>Graphite outgassing test: pumpdown</vt:lpstr>
      <vt:lpstr>Graphite outgassing test at different temperatures </vt:lpstr>
      <vt:lpstr>Electrical network – vacuum analogy simulations</vt:lpstr>
      <vt:lpstr>PSB H- Injection: vacuum layout</vt:lpstr>
      <vt:lpstr>Electrical network – vacuum analogy simulations</vt:lpstr>
      <vt:lpstr>SiC outgassing rate measurements: pumpdown </vt:lpstr>
      <vt:lpstr>SiC outgassing rate measurements: accumulation measurements 1/2 </vt:lpstr>
      <vt:lpstr>SiC outgassing rate measurements: accumulation measurements 2/2 </vt:lpstr>
      <vt:lpstr>Conclusions and actions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BISMV VACUUM REQUIREMENTS</dc:title>
  <dc:creator>cpasquin</dc:creator>
  <cp:lastModifiedBy>cpasquin</cp:lastModifiedBy>
  <cp:revision>154</cp:revision>
  <cp:lastPrinted>2012-11-28T15:23:00Z</cp:lastPrinted>
  <dcterms:created xsi:type="dcterms:W3CDTF">2012-10-01T13:37:57Z</dcterms:created>
  <dcterms:modified xsi:type="dcterms:W3CDTF">2012-11-29T09:05:33Z</dcterms:modified>
</cp:coreProperties>
</file>