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5" r:id="rId10"/>
    <p:sldId id="267" r:id="rId11"/>
    <p:sldId id="268" r:id="rId12"/>
    <p:sldId id="26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5" autoAdjust="0"/>
    <p:restoredTop sz="86432" autoAdjust="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B12E-25F2-474F-B4C3-B69E00306156}" type="datetimeFigureOut">
              <a:rPr lang="en-GB" smtClean="0"/>
              <a:t>28/11/2012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318EB-FC9E-43F1-BF91-B5E8CBD701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467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29/11/2012</a:t>
            </a:r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0" lang="en-GB" smtClean="0">
                <a:solidFill>
                  <a:schemeClr val="tx1">
                    <a:shade val="50000"/>
                  </a:schemeClr>
                </a:solidFill>
              </a:rPr>
              <a:t>RP Status - PSB Injection Head Dump</a:t>
            </a:r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RP Status for the</a:t>
            </a:r>
            <a:br>
              <a:rPr lang="en-US" dirty="0" smtClean="0"/>
            </a:br>
            <a:r>
              <a:rPr lang="en-US" dirty="0" smtClean="0"/>
              <a:t>PSB Injection Dumps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Froeschl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kumimoji="0" lang="en-GB" dirty="0" smtClean="0"/>
              <a:t>RP Status - PSB Injection Dumps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5588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30000" dirty="0" smtClean="0"/>
              <a:t>0</a:t>
            </a:r>
            <a:r>
              <a:rPr lang="en-US" dirty="0" smtClean="0"/>
              <a:t>/H</a:t>
            </a:r>
            <a:r>
              <a:rPr lang="en-US" baseline="30000" dirty="0" smtClean="0"/>
              <a:t>-</a:t>
            </a:r>
            <a:r>
              <a:rPr lang="en-US" dirty="0" smtClean="0"/>
              <a:t> Dumps - Inputs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10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Load assumptions from EDMS 963395</a:t>
            </a:r>
          </a:p>
          <a:p>
            <a:pPr lvl="1"/>
            <a:r>
              <a:rPr lang="en-US" dirty="0" smtClean="0"/>
              <a:t>Continuous load</a:t>
            </a:r>
          </a:p>
          <a:p>
            <a:pPr lvl="2"/>
            <a:r>
              <a:rPr lang="en-US" dirty="0" smtClean="0"/>
              <a:t>9.61e18 H</a:t>
            </a:r>
            <a:r>
              <a:rPr lang="en-US" baseline="30000" dirty="0" smtClean="0"/>
              <a:t>-</a:t>
            </a:r>
            <a:r>
              <a:rPr lang="en-US" dirty="0" smtClean="0"/>
              <a:t>/y at 14.2 W</a:t>
            </a:r>
          </a:p>
          <a:p>
            <a:pPr lvl="1"/>
            <a:r>
              <a:rPr lang="en-US" dirty="0" smtClean="0"/>
              <a:t>Foil degradation</a:t>
            </a:r>
            <a:endParaRPr lang="en-US" dirty="0"/>
          </a:p>
          <a:p>
            <a:pPr lvl="2"/>
            <a:r>
              <a:rPr lang="en-US" dirty="0"/>
              <a:t>max. </a:t>
            </a:r>
            <a:r>
              <a:rPr lang="en-US" dirty="0" smtClean="0"/>
              <a:t>8 hours for about 10 times per operational </a:t>
            </a:r>
            <a:r>
              <a:rPr lang="en-US" dirty="0"/>
              <a:t>year</a:t>
            </a:r>
          </a:p>
          <a:p>
            <a:pPr lvl="2"/>
            <a:r>
              <a:rPr lang="en-US" dirty="0" smtClean="0"/>
              <a:t>7.99e17 </a:t>
            </a:r>
            <a:r>
              <a:rPr lang="en-US" dirty="0"/>
              <a:t>H</a:t>
            </a:r>
            <a:r>
              <a:rPr lang="en-US" baseline="30000" dirty="0"/>
              <a:t>-</a:t>
            </a:r>
            <a:r>
              <a:rPr lang="en-US" dirty="0"/>
              <a:t>/y at </a:t>
            </a:r>
            <a:r>
              <a:rPr lang="en-US" dirty="0" smtClean="0"/>
              <a:t>71 </a:t>
            </a:r>
            <a:r>
              <a:rPr lang="en-US" dirty="0"/>
              <a:t>W</a:t>
            </a:r>
          </a:p>
          <a:p>
            <a:r>
              <a:rPr lang="en-US" dirty="0" smtClean="0"/>
              <a:t>Geometry </a:t>
            </a:r>
            <a:endParaRPr lang="en-US" dirty="0"/>
          </a:p>
          <a:p>
            <a:pPr lvl="1"/>
            <a:r>
              <a:rPr lang="en-US" dirty="0" smtClean="0"/>
              <a:t>FLUKA geometry from C. Maglioni</a:t>
            </a:r>
            <a:endParaRPr lang="en-US" dirty="0"/>
          </a:p>
          <a:p>
            <a:pPr lvl="1"/>
            <a:r>
              <a:rPr lang="en-US" dirty="0"/>
              <a:t>Dump core made out of </a:t>
            </a:r>
            <a:r>
              <a:rPr lang="en-US" dirty="0" err="1" smtClean="0"/>
              <a:t>SiC</a:t>
            </a:r>
            <a:endParaRPr lang="en-US" dirty="0"/>
          </a:p>
          <a:p>
            <a:pPr lvl="1"/>
            <a:r>
              <a:rPr lang="en-US" dirty="0"/>
              <a:t>Magnet implemented</a:t>
            </a:r>
          </a:p>
          <a:p>
            <a:pPr lvl="1"/>
            <a:r>
              <a:rPr lang="en-US" dirty="0" smtClean="0"/>
              <a:t>N</a:t>
            </a:r>
            <a:r>
              <a:rPr lang="en-US" dirty="0"/>
              <a:t>o</a:t>
            </a:r>
            <a:r>
              <a:rPr lang="en-US" dirty="0" smtClean="0"/>
              <a:t> </a:t>
            </a:r>
            <a:r>
              <a:rPr lang="en-US" dirty="0" smtClean="0"/>
              <a:t>water </a:t>
            </a:r>
            <a:r>
              <a:rPr lang="en-US" dirty="0"/>
              <a:t>cooling circuit </a:t>
            </a:r>
            <a:r>
              <a:rPr lang="en-US" dirty="0" smtClean="0"/>
              <a:t>implemented yet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43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30000" dirty="0"/>
              <a:t>0</a:t>
            </a:r>
            <a:r>
              <a:rPr lang="en-US" dirty="0"/>
              <a:t>/H</a:t>
            </a:r>
            <a:r>
              <a:rPr lang="en-US" baseline="30000" dirty="0"/>
              <a:t>-</a:t>
            </a:r>
            <a:r>
              <a:rPr lang="en-US" dirty="0"/>
              <a:t> Dumps </a:t>
            </a:r>
            <a:r>
              <a:rPr lang="en-US" dirty="0" smtClean="0"/>
              <a:t>– Production of Na-22 from Si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09/10/2012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11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Dominant radionuclide after first operational year even for 1 day cool-down</a:t>
            </a:r>
          </a:p>
          <a:p>
            <a:pPr lvl="1"/>
            <a:r>
              <a:rPr lang="en-US" dirty="0" smtClean="0"/>
              <a:t>3.7 </a:t>
            </a:r>
            <a:r>
              <a:rPr lang="en-US" dirty="0" err="1" smtClean="0"/>
              <a:t>GBq</a:t>
            </a:r>
            <a:endParaRPr lang="en-US" dirty="0" smtClean="0"/>
          </a:p>
          <a:p>
            <a:pPr lvl="1"/>
            <a:r>
              <a:rPr lang="en-US" dirty="0" smtClean="0"/>
              <a:t>1.23 </a:t>
            </a:r>
            <a:r>
              <a:rPr lang="en-US" dirty="0" err="1" smtClean="0"/>
              <a:t>mSv</a:t>
            </a:r>
            <a:r>
              <a:rPr lang="en-US" dirty="0" smtClean="0"/>
              <a:t>/h @ 1meter</a:t>
            </a:r>
          </a:p>
          <a:p>
            <a:pPr lvl="1"/>
            <a:r>
              <a:rPr lang="en-US" dirty="0" smtClean="0"/>
              <a:t>Factor 6 higher than the magnet (Mn-54)</a:t>
            </a:r>
          </a:p>
          <a:p>
            <a:r>
              <a:rPr lang="en-US" dirty="0" smtClean="0"/>
              <a:t>Half-life </a:t>
            </a:r>
            <a:r>
              <a:rPr lang="en-US" dirty="0" smtClean="0"/>
              <a:t>of 2.6 </a:t>
            </a:r>
            <a:r>
              <a:rPr lang="en-US" dirty="0" smtClean="0"/>
              <a:t>years</a:t>
            </a:r>
          </a:p>
          <a:p>
            <a:pPr lvl="1"/>
            <a:r>
              <a:rPr lang="en-US" dirty="0" smtClean="0"/>
              <a:t>511 </a:t>
            </a:r>
            <a:r>
              <a:rPr lang="en-US" dirty="0" err="1" smtClean="0"/>
              <a:t>keV</a:t>
            </a:r>
            <a:r>
              <a:rPr lang="en-US" dirty="0" smtClean="0"/>
              <a:t>(180%)</a:t>
            </a:r>
          </a:p>
          <a:p>
            <a:pPr lvl="1"/>
            <a:r>
              <a:rPr lang="en-GB" dirty="0" smtClean="0"/>
              <a:t>1274 </a:t>
            </a:r>
            <a:r>
              <a:rPr lang="en-GB" dirty="0" err="1" smtClean="0"/>
              <a:t>keV</a:t>
            </a:r>
            <a:r>
              <a:rPr lang="en-GB" dirty="0" smtClean="0"/>
              <a:t> (99.94%)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2168922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1539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30000" dirty="0"/>
              <a:t>0</a:t>
            </a:r>
            <a:r>
              <a:rPr lang="en-US" dirty="0"/>
              <a:t>/H</a:t>
            </a:r>
            <a:r>
              <a:rPr lang="en-US" baseline="30000" dirty="0"/>
              <a:t>-</a:t>
            </a:r>
            <a:r>
              <a:rPr lang="en-US" dirty="0"/>
              <a:t> Dumps </a:t>
            </a:r>
            <a:r>
              <a:rPr lang="en-US" dirty="0" smtClean="0"/>
              <a:t>– Future studies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29/11/2012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RP Status - PSB Injection Head Dump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12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Scenarios with dumps inside the magnets</a:t>
            </a:r>
          </a:p>
          <a:p>
            <a:pPr lvl="1"/>
            <a:r>
              <a:rPr lang="en-US" dirty="0" smtClean="0"/>
              <a:t>Intervention scenarios</a:t>
            </a:r>
          </a:p>
          <a:p>
            <a:pPr lvl="1"/>
            <a:r>
              <a:rPr lang="en-US" dirty="0" smtClean="0"/>
              <a:t>Additional shielding</a:t>
            </a:r>
          </a:p>
          <a:p>
            <a:r>
              <a:rPr lang="en-US" dirty="0"/>
              <a:t>Scenario with dumps </a:t>
            </a:r>
            <a:r>
              <a:rPr lang="en-US" dirty="0" smtClean="0"/>
              <a:t>extracted from </a:t>
            </a:r>
            <a:r>
              <a:rPr lang="en-US" dirty="0"/>
              <a:t>the </a:t>
            </a:r>
            <a:r>
              <a:rPr lang="en-US" dirty="0" smtClean="0"/>
              <a:t>magnets</a:t>
            </a:r>
          </a:p>
          <a:p>
            <a:r>
              <a:rPr lang="en-US" dirty="0" smtClean="0"/>
              <a:t>Water cooling</a:t>
            </a:r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30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Head Dump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baseline="30000" dirty="0"/>
              <a:t>0</a:t>
            </a:r>
            <a:r>
              <a:rPr lang="en-US" dirty="0"/>
              <a:t>/H</a:t>
            </a:r>
            <a:r>
              <a:rPr lang="en-US" baseline="30000" dirty="0"/>
              <a:t>-</a:t>
            </a:r>
            <a:r>
              <a:rPr lang="en-US" dirty="0"/>
              <a:t> Dumps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13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Graphite </a:t>
            </a:r>
            <a:r>
              <a:rPr lang="en-US" sz="2000" dirty="0" smtClean="0"/>
              <a:t>is a well suited material for the dump core from an RP point of view</a:t>
            </a:r>
          </a:p>
          <a:p>
            <a:pPr lvl="1"/>
            <a:r>
              <a:rPr lang="en-US" sz="2000" dirty="0" smtClean="0"/>
              <a:t>After 3 hours dose rates dominated by the magnet and not by the dump</a:t>
            </a:r>
          </a:p>
          <a:p>
            <a:r>
              <a:rPr lang="en-US" sz="2000" dirty="0" smtClean="0"/>
              <a:t>Tritium production very low</a:t>
            </a:r>
          </a:p>
          <a:p>
            <a:pPr lvl="1"/>
            <a:r>
              <a:rPr lang="en-US" sz="2000" dirty="0" smtClean="0"/>
              <a:t>Connection to the (then) underground PSB water cooling circuit should be ok</a:t>
            </a:r>
          </a:p>
          <a:p>
            <a:endParaRPr lang="en-GB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Dump core is the dominant contributor to the dose rate</a:t>
            </a:r>
            <a:endParaRPr lang="en-US" sz="2000" dirty="0" smtClean="0"/>
          </a:p>
          <a:p>
            <a:r>
              <a:rPr lang="en-US" sz="2000" dirty="0" smtClean="0"/>
              <a:t>Na-22 </a:t>
            </a:r>
            <a:r>
              <a:rPr lang="en-US" sz="2000" dirty="0" smtClean="0"/>
              <a:t>(half-life 2.6 y) </a:t>
            </a:r>
            <a:r>
              <a:rPr lang="en-US" sz="2000" dirty="0" smtClean="0"/>
              <a:t>is </a:t>
            </a:r>
            <a:r>
              <a:rPr lang="en-US" sz="2000" dirty="0" smtClean="0"/>
              <a:t>the dominant </a:t>
            </a:r>
            <a:r>
              <a:rPr lang="en-US" sz="2000" dirty="0" smtClean="0"/>
              <a:t>radionuclide</a:t>
            </a:r>
          </a:p>
          <a:p>
            <a:r>
              <a:rPr lang="en-US" sz="2000" dirty="0" smtClean="0"/>
              <a:t>Up </a:t>
            </a:r>
            <a:r>
              <a:rPr lang="en-US" sz="2000" dirty="0" smtClean="0"/>
              <a:t>to a couple of </a:t>
            </a:r>
            <a:r>
              <a:rPr lang="en-US" sz="2000" dirty="0" err="1" smtClean="0"/>
              <a:t>mSv</a:t>
            </a:r>
            <a:r>
              <a:rPr lang="en-US" sz="2000" dirty="0" smtClean="0"/>
              <a:t>/h at 1 meter distance if unshielded</a:t>
            </a:r>
          </a:p>
          <a:p>
            <a:r>
              <a:rPr lang="en-US" sz="2000" dirty="0" smtClean="0"/>
              <a:t>Shielding options as a function of intervention/removal scenarios to be studied</a:t>
            </a:r>
          </a:p>
          <a:p>
            <a:r>
              <a:rPr lang="en-US" sz="2000" dirty="0" smtClean="0"/>
              <a:t>Water cooling to be studied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7338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Dump - Inputs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assumptions from EDMS 963395</a:t>
            </a:r>
          </a:p>
          <a:p>
            <a:pPr lvl="1"/>
            <a:r>
              <a:rPr lang="en-US" dirty="0" smtClean="0"/>
              <a:t>Operational year has 2 phases</a:t>
            </a:r>
          </a:p>
          <a:p>
            <a:pPr lvl="2"/>
            <a:r>
              <a:rPr lang="en-US" dirty="0" smtClean="0"/>
              <a:t>LLRF setup</a:t>
            </a:r>
          </a:p>
          <a:p>
            <a:pPr lvl="3"/>
            <a:r>
              <a:rPr lang="en-US" dirty="0" smtClean="0"/>
              <a:t>max. 1 week at the beginning of the operational year</a:t>
            </a:r>
          </a:p>
          <a:p>
            <a:pPr lvl="3"/>
            <a:r>
              <a:rPr lang="en-US" dirty="0" smtClean="0"/>
              <a:t>278e10 </a:t>
            </a:r>
            <a:r>
              <a:rPr lang="en-US" dirty="0" err="1" smtClean="0"/>
              <a:t>pps</a:t>
            </a:r>
            <a:endParaRPr lang="en-US" dirty="0"/>
          </a:p>
          <a:p>
            <a:pPr lvl="2"/>
            <a:r>
              <a:rPr lang="en-US" dirty="0" smtClean="0"/>
              <a:t>Normal operation</a:t>
            </a:r>
          </a:p>
          <a:p>
            <a:pPr lvl="3"/>
            <a:r>
              <a:rPr lang="en-US" dirty="0" smtClean="0"/>
              <a:t>17e10 </a:t>
            </a:r>
            <a:r>
              <a:rPr lang="en-US" dirty="0" err="1" smtClean="0"/>
              <a:t>pps</a:t>
            </a:r>
            <a:endParaRPr lang="en-US" dirty="0" smtClean="0"/>
          </a:p>
          <a:p>
            <a:r>
              <a:rPr lang="en-US" dirty="0" smtClean="0"/>
              <a:t>Geometry </a:t>
            </a:r>
          </a:p>
          <a:p>
            <a:pPr lvl="1"/>
            <a:r>
              <a:rPr lang="en-US" dirty="0" smtClean="0"/>
              <a:t>Drawings </a:t>
            </a:r>
            <a:r>
              <a:rPr lang="en-US" dirty="0"/>
              <a:t>from Thierry Masson</a:t>
            </a:r>
            <a:endParaRPr lang="en-US" dirty="0" smtClean="0"/>
          </a:p>
          <a:p>
            <a:pPr lvl="1"/>
            <a:r>
              <a:rPr lang="en-US" dirty="0" smtClean="0"/>
              <a:t>Dump core made out of Graphite</a:t>
            </a:r>
          </a:p>
          <a:p>
            <a:pPr lvl="1"/>
            <a:r>
              <a:rPr lang="en-US" dirty="0" smtClean="0"/>
              <a:t>Magnet implemented</a:t>
            </a:r>
          </a:p>
          <a:p>
            <a:pPr lvl="1"/>
            <a:r>
              <a:rPr lang="en-US" dirty="0" smtClean="0"/>
              <a:t>Water cooling circuit only very schematic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9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 Dump - Geometry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Dump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agnet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dirty="0" smtClean="0"/>
              <a:t>29/11/2012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38425"/>
            <a:ext cx="4038600" cy="3028950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8425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2801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 Dump - FLUKA </a:t>
            </a:r>
            <a:r>
              <a:rPr lang="en-US" dirty="0" smtClean="0"/>
              <a:t>simulations to estimate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4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Decrease </a:t>
            </a:r>
            <a:r>
              <a:rPr lang="en-GB" dirty="0"/>
              <a:t>of dose rate with time for </a:t>
            </a:r>
            <a:r>
              <a:rPr lang="en-GB" dirty="0" smtClean="0"/>
              <a:t>2 scenarios</a:t>
            </a:r>
          </a:p>
          <a:p>
            <a:pPr lvl="1"/>
            <a:r>
              <a:rPr lang="en-US" dirty="0" smtClean="0"/>
              <a:t>At the end of the LLRF setup week</a:t>
            </a:r>
          </a:p>
          <a:p>
            <a:pPr lvl="1"/>
            <a:r>
              <a:rPr lang="en-US" dirty="0" smtClean="0"/>
              <a:t>At the end of the operational year</a:t>
            </a:r>
            <a:endParaRPr lang="en-GB" dirty="0"/>
          </a:p>
          <a:p>
            <a:r>
              <a:rPr lang="en-US" dirty="0" smtClean="0"/>
              <a:t>Two time horizons</a:t>
            </a:r>
          </a:p>
          <a:p>
            <a:pPr lvl="1"/>
            <a:r>
              <a:rPr lang="en-US" dirty="0" smtClean="0"/>
              <a:t>&lt; 7days </a:t>
            </a:r>
          </a:p>
          <a:p>
            <a:pPr lvl="2"/>
            <a:r>
              <a:rPr lang="en-US" dirty="0" smtClean="0"/>
              <a:t>to estimate interventions in the tunnel</a:t>
            </a:r>
          </a:p>
          <a:p>
            <a:pPr lvl="1"/>
            <a:r>
              <a:rPr lang="en-US" dirty="0" smtClean="0"/>
              <a:t>&lt; 2 years</a:t>
            </a:r>
          </a:p>
          <a:p>
            <a:pPr lvl="2"/>
            <a:r>
              <a:rPr lang="en-US" dirty="0"/>
              <a:t>to estimate </a:t>
            </a:r>
            <a:r>
              <a:rPr lang="en-US" dirty="0" smtClean="0"/>
              <a:t>repair after removal from the </a:t>
            </a:r>
            <a:r>
              <a:rPr lang="en-US" dirty="0"/>
              <a:t>tunnel</a:t>
            </a:r>
          </a:p>
          <a:p>
            <a:r>
              <a:rPr lang="en-US" dirty="0" smtClean="0"/>
              <a:t>Validate material choice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3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 Dump </a:t>
            </a:r>
            <a:r>
              <a:rPr lang="en-US" dirty="0" smtClean="0"/>
              <a:t>– Interventions</a:t>
            </a:r>
            <a:br>
              <a:rPr lang="en-US" dirty="0" smtClean="0"/>
            </a:br>
            <a:r>
              <a:rPr lang="en-US" dirty="0" smtClean="0"/>
              <a:t>Stop at end of LLRF week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5</a:t>
            </a:fld>
            <a:endParaRPr kumimoji="0" lang="en-US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72097"/>
            <a:ext cx="4041775" cy="3031331"/>
          </a:xfrm>
        </p:spPr>
      </p:pic>
      <p:pic>
        <p:nvPicPr>
          <p:cNvPr id="17" name="Content Placeholder 16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2168922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0111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 Dump </a:t>
            </a:r>
            <a:r>
              <a:rPr lang="en-US" dirty="0" smtClean="0"/>
              <a:t>– Interventions</a:t>
            </a:r>
            <a:br>
              <a:rPr lang="en-US" dirty="0" smtClean="0"/>
            </a:br>
            <a:r>
              <a:rPr lang="en-US" dirty="0" smtClean="0"/>
              <a:t>Stop near </a:t>
            </a:r>
            <a:r>
              <a:rPr lang="en-US" dirty="0"/>
              <a:t>end of </a:t>
            </a:r>
            <a:r>
              <a:rPr lang="en-US" dirty="0" smtClean="0"/>
              <a:t>operational year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6</a:t>
            </a:fld>
            <a:endParaRPr kumimoji="0"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72097"/>
            <a:ext cx="4041775" cy="3031331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2168922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10519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 Dump - Interventions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7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3 hours, the magnet is the dominant source of radiation</a:t>
            </a:r>
          </a:p>
          <a:p>
            <a:r>
              <a:rPr lang="en-US" dirty="0" smtClean="0"/>
              <a:t>Decrease of dose rate slows down significantly after 3 hours</a:t>
            </a:r>
          </a:p>
          <a:p>
            <a:pPr lvl="1"/>
            <a:r>
              <a:rPr lang="en-US" dirty="0" smtClean="0"/>
              <a:t>Waiting time before access of 3 hours seems reasonable</a:t>
            </a:r>
          </a:p>
          <a:p>
            <a:pPr lvl="1"/>
            <a:r>
              <a:rPr lang="en-US" dirty="0" smtClean="0"/>
              <a:t>Expected dose rate at 1m</a:t>
            </a:r>
          </a:p>
          <a:p>
            <a:pPr lvl="2"/>
            <a:r>
              <a:rPr lang="en-US" dirty="0" smtClean="0"/>
              <a:t>less than 700 µ</a:t>
            </a:r>
            <a:r>
              <a:rPr lang="en-US" dirty="0" err="1" smtClean="0"/>
              <a:t>Sv</a:t>
            </a:r>
            <a:r>
              <a:rPr lang="en-US" dirty="0" smtClean="0"/>
              <a:t>/h (LLRF week)</a:t>
            </a:r>
          </a:p>
          <a:p>
            <a:pPr lvl="3"/>
            <a:r>
              <a:rPr lang="en-US" dirty="0" smtClean="0"/>
              <a:t>Should clarify whether the LLRF setup has to be done with the full current stated in </a:t>
            </a:r>
            <a:r>
              <a:rPr lang="en-US" dirty="0"/>
              <a:t>EDMS 963395</a:t>
            </a:r>
            <a:endParaRPr lang="en-US" dirty="0" smtClean="0"/>
          </a:p>
          <a:p>
            <a:pPr lvl="2"/>
            <a:r>
              <a:rPr lang="en-US" dirty="0"/>
              <a:t>less than </a:t>
            </a:r>
            <a:r>
              <a:rPr lang="en-US" dirty="0" smtClean="0"/>
              <a:t>100 </a:t>
            </a:r>
            <a:r>
              <a:rPr lang="en-US" dirty="0"/>
              <a:t>µ</a:t>
            </a:r>
            <a:r>
              <a:rPr lang="en-US" dirty="0" err="1"/>
              <a:t>Sv</a:t>
            </a:r>
            <a:r>
              <a:rPr lang="en-US" dirty="0"/>
              <a:t>/h </a:t>
            </a:r>
            <a:r>
              <a:rPr lang="en-US" dirty="0" smtClean="0"/>
              <a:t>(normal operation)</a:t>
            </a:r>
            <a:endParaRPr lang="en-US" dirty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39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 Dump </a:t>
            </a:r>
            <a:r>
              <a:rPr lang="en-US" dirty="0" smtClean="0"/>
              <a:t>– Repair</a:t>
            </a:r>
            <a:br>
              <a:rPr lang="en-US" dirty="0" smtClean="0"/>
            </a:br>
            <a:r>
              <a:rPr lang="en-US" dirty="0" smtClean="0"/>
              <a:t>Stop near </a:t>
            </a:r>
            <a:r>
              <a:rPr lang="en-US" dirty="0"/>
              <a:t>end of </a:t>
            </a:r>
            <a:r>
              <a:rPr lang="en-US" dirty="0" smtClean="0"/>
              <a:t>operational year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Contribution of the dump core for repair after removal from the tunnel is small compared to the yoke</a:t>
            </a:r>
          </a:p>
          <a:p>
            <a:r>
              <a:rPr lang="en-US" dirty="0" smtClean="0"/>
              <a:t>Graphite is a good choice from an RP point of view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325" y="2168922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39035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 Dump - Water </a:t>
            </a:r>
            <a:r>
              <a:rPr lang="en-US" dirty="0" smtClean="0"/>
              <a:t>activation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29/11/2012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/>
              <a:t>RP Status - PSB Injection Dumps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69E29E33-B620-47F9-BB04-8846C2A5AFCC}" type="slidenum">
              <a:rPr kumimoji="0" lang="en-US" smtClean="0"/>
              <a:pPr eaLnBrk="1" latinLnBrk="0" hangingPunct="1"/>
              <a:t>9</a:t>
            </a:fld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Tritium production</a:t>
            </a:r>
          </a:p>
          <a:p>
            <a:pPr lvl="1"/>
            <a:r>
              <a:rPr lang="en-US" dirty="0" smtClean="0"/>
              <a:t>4.6 </a:t>
            </a:r>
            <a:r>
              <a:rPr lang="en-US" dirty="0" err="1" smtClean="0"/>
              <a:t>kBq</a:t>
            </a:r>
            <a:r>
              <a:rPr lang="en-US" dirty="0" smtClean="0"/>
              <a:t>/year (</a:t>
            </a:r>
            <a:r>
              <a:rPr lang="en-US" dirty="0"/>
              <a:t>LLRF setup week </a:t>
            </a:r>
            <a:r>
              <a:rPr lang="en-US" dirty="0" smtClean="0"/>
              <a:t>+ normal operation)</a:t>
            </a:r>
          </a:p>
          <a:p>
            <a:r>
              <a:rPr lang="en-US" dirty="0" smtClean="0"/>
              <a:t>Be-7</a:t>
            </a:r>
          </a:p>
          <a:p>
            <a:pPr lvl="1"/>
            <a:r>
              <a:rPr lang="en-US" dirty="0" smtClean="0"/>
              <a:t>Still to be assessed, no show-stopper expected due to low tritium production level</a:t>
            </a:r>
          </a:p>
          <a:p>
            <a:r>
              <a:rPr lang="en-US" dirty="0" smtClean="0"/>
              <a:t>Short lived activation products</a:t>
            </a:r>
          </a:p>
          <a:p>
            <a:pPr lvl="1"/>
            <a:r>
              <a:rPr lang="en-US" dirty="0"/>
              <a:t>Still to be </a:t>
            </a:r>
            <a:r>
              <a:rPr lang="en-US" dirty="0" smtClean="0"/>
              <a:t>assessed</a:t>
            </a:r>
            <a:r>
              <a:rPr lang="en-US" dirty="0"/>
              <a:t> , no </a:t>
            </a:r>
            <a:r>
              <a:rPr lang="en-US" dirty="0" smtClean="0"/>
              <a:t>show-stopper </a:t>
            </a:r>
            <a:r>
              <a:rPr lang="en-US" dirty="0"/>
              <a:t>expected </a:t>
            </a:r>
            <a:r>
              <a:rPr lang="en-US" dirty="0" smtClean="0"/>
              <a:t>due </a:t>
            </a:r>
            <a:r>
              <a:rPr lang="en-US" dirty="0"/>
              <a:t>to low tritium production </a:t>
            </a:r>
            <a:r>
              <a:rPr lang="en-US" dirty="0" smtClean="0"/>
              <a:t>level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38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2807</TotalTime>
  <Words>622</Words>
  <Application>Microsoft Office PowerPoint</Application>
  <PresentationFormat>On-screen Show (4:3)</PresentationFormat>
  <Paragraphs>125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RP Status for the PSB Injection Dumps</vt:lpstr>
      <vt:lpstr>Head Dump - Inputs</vt:lpstr>
      <vt:lpstr>Head Dump - Geometry</vt:lpstr>
      <vt:lpstr>Head Dump - FLUKA simulations to estimate</vt:lpstr>
      <vt:lpstr>Head Dump – Interventions Stop at end of LLRF week</vt:lpstr>
      <vt:lpstr>Head Dump – Interventions Stop near end of operational year</vt:lpstr>
      <vt:lpstr>Head Dump - Interventions</vt:lpstr>
      <vt:lpstr>Head Dump – Repair Stop near end of operational year</vt:lpstr>
      <vt:lpstr>Head Dump - Water activation</vt:lpstr>
      <vt:lpstr>H0/H- Dumps - Inputs</vt:lpstr>
      <vt:lpstr>H0/H- Dumps – Production of Na-22 from Si</vt:lpstr>
      <vt:lpstr>H0/H- Dumps – Future studies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Froeschl</dc:creator>
  <cp:lastModifiedBy>Robert Froeschl</cp:lastModifiedBy>
  <cp:revision>102</cp:revision>
  <dcterms:created xsi:type="dcterms:W3CDTF">2012-10-03T13:35:22Z</dcterms:created>
  <dcterms:modified xsi:type="dcterms:W3CDTF">2012-11-28T15:37:09Z</dcterms:modified>
</cp:coreProperties>
</file>