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1" r:id="rId2"/>
    <p:sldId id="263" r:id="rId3"/>
    <p:sldId id="269" r:id="rId4"/>
    <p:sldId id="266" r:id="rId5"/>
    <p:sldId id="268" r:id="rId6"/>
    <p:sldId id="279" r:id="rId7"/>
    <p:sldId id="264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80" r:id="rId18"/>
  </p:sldIdLst>
  <p:sldSz cx="9144000" cy="6858000" type="screen4x3"/>
  <p:notesSz cx="7099300" cy="102235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137B"/>
    <a:srgbClr val="6688AF"/>
    <a:srgbClr val="546366"/>
    <a:srgbClr val="986E3B"/>
    <a:srgbClr val="777D81"/>
    <a:srgbClr val="72706E"/>
    <a:srgbClr val="D42E12"/>
    <a:srgbClr val="002E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87" autoAdjust="0"/>
  </p:normalViewPr>
  <p:slideViewPr>
    <p:cSldViewPr>
      <p:cViewPr>
        <p:scale>
          <a:sx n="75" d="100"/>
          <a:sy n="75" d="100"/>
        </p:scale>
        <p:origin x="-170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6763"/>
            <a:ext cx="5111750" cy="38338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56163"/>
            <a:ext cx="5680075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Mintaszöveg szerkesztése</a:t>
            </a:r>
          </a:p>
          <a:p>
            <a:pPr lvl="1"/>
            <a:r>
              <a:rPr lang="en-US" noProof="0" smtClean="0"/>
              <a:t>Második szint</a:t>
            </a:r>
          </a:p>
          <a:p>
            <a:pPr lvl="2"/>
            <a:r>
              <a:rPr lang="en-US" noProof="0" smtClean="0"/>
              <a:t>Harmadik szint</a:t>
            </a:r>
          </a:p>
          <a:p>
            <a:pPr lvl="3"/>
            <a:r>
              <a:rPr lang="en-US" noProof="0" smtClean="0"/>
              <a:t>Negyedik szint</a:t>
            </a:r>
          </a:p>
          <a:p>
            <a:pPr lvl="4"/>
            <a:r>
              <a:rPr lang="en-US" noProof="0" smtClean="0"/>
              <a:t>Ötödik szint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07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107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20B6DF8C-22A9-45C4-9FC0-43EFE121B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5363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5364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469AD9-B2DE-49B2-B5B9-CA67ECB0792B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3316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C3E42D-F955-436A-9829-524BAC753819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7C28ED-D0F0-4F89-A443-4ADFD1D5A144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5364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469AD9-B2DE-49B2-B5B9-CA67ECB0792B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741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6897AB-77D9-4C3F-8938-1626821315DB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5364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469AD9-B2DE-49B2-B5B9-CA67ECB0792B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5364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469AD9-B2DE-49B2-B5B9-CA67ECB0792B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 smtClean="0"/>
              <a:t>Csörgő T.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28384" y="6477000"/>
            <a:ext cx="1079822" cy="360363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 smtClean="0"/>
              <a:t>17/ </a:t>
            </a:r>
            <a:fld id="{AA6D4C1E-2283-4958-8558-3A1FD7E21394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solidFill>
                  <a:srgbClr val="FFFF00"/>
                </a:solidFill>
                <a:latin typeface="+mn-lt"/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rgbClr val="DD137B"/>
                </a:solidFill>
              </a:defRPr>
            </a:lvl3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smtClean="0"/>
              <a:t>Csörgő T.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40650" y="6477000"/>
            <a:ext cx="1403350" cy="360363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 smtClean="0"/>
              <a:t>17/</a:t>
            </a:r>
            <a:fld id="{A88297E9-B6DF-4F9B-AE2B-40D3E63FEDCA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Csörgő T.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>
          <a:xfrm>
            <a:off x="7740650" y="6477000"/>
            <a:ext cx="1403350" cy="360363"/>
          </a:xfrm>
        </p:spPr>
        <p:txBody>
          <a:bodyPr/>
          <a:lstStyle/>
          <a:p>
            <a:r>
              <a:rPr lang="hu-HU" dirty="0" smtClean="0"/>
              <a:t>17/</a:t>
            </a:r>
            <a:fld id="{2B7EFA58-2F6B-4E55-880A-26F7DE9357F5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62510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60000">
              <a:srgbClr val="181CC7"/>
            </a:gs>
            <a:gs pos="78000">
              <a:srgbClr val="7005D4"/>
            </a:gs>
            <a:gs pos="100000">
              <a:srgbClr val="00206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287338"/>
            <a:ext cx="7558088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Mintacím</a:t>
            </a:r>
            <a:r>
              <a:rPr lang="en-US" dirty="0" smtClean="0"/>
              <a:t> </a:t>
            </a:r>
            <a:r>
              <a:rPr lang="en-US" dirty="0" err="1" smtClean="0"/>
              <a:t>szerkesztése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7700" y="1438275"/>
            <a:ext cx="7773988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Mintaszöveg</a:t>
            </a:r>
            <a:r>
              <a:rPr lang="en-US" dirty="0" smtClean="0"/>
              <a:t> </a:t>
            </a:r>
            <a:r>
              <a:rPr lang="en-US" dirty="0" err="1" smtClean="0"/>
              <a:t>szerkesztése</a:t>
            </a:r>
            <a:endParaRPr lang="hu-HU" dirty="0" smtClean="0"/>
          </a:p>
          <a:p>
            <a:pPr lvl="1"/>
            <a:r>
              <a:rPr lang="en-US" dirty="0" err="1" smtClean="0"/>
              <a:t>Második</a:t>
            </a:r>
            <a:r>
              <a:rPr lang="en-US" dirty="0" smtClean="0"/>
              <a:t> </a:t>
            </a:r>
            <a:r>
              <a:rPr lang="en-US" dirty="0" err="1" smtClean="0"/>
              <a:t>szint</a:t>
            </a:r>
            <a:endParaRPr lang="en-US" dirty="0" smtClean="0"/>
          </a:p>
          <a:p>
            <a:pPr lvl="2"/>
            <a:r>
              <a:rPr lang="en-US" dirty="0" err="1" smtClean="0"/>
              <a:t>Harmadik</a:t>
            </a:r>
            <a:r>
              <a:rPr lang="en-US" dirty="0" smtClean="0"/>
              <a:t> </a:t>
            </a:r>
            <a:r>
              <a:rPr lang="en-US" dirty="0" err="1" smtClean="0"/>
              <a:t>szint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653" y="6477000"/>
            <a:ext cx="46783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300" b="1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hu-HU" smtClean="0"/>
              <a:t>Csörgő T.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40650" y="6477000"/>
            <a:ext cx="7921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DBB6BD96-BCE7-4DA2-AEDF-C076ABA08B00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|</a:t>
            </a:r>
            <a:r>
              <a:rPr lang="hu-HU" dirty="0" smtClean="0"/>
              <a:t> 26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Clr>
          <a:srgbClr val="DD137B"/>
        </a:buClr>
        <a:buNone/>
        <a:defRPr sz="2200" b="1">
          <a:solidFill>
            <a:srgbClr val="FFFF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Char char="•"/>
        <a:defRPr sz="2000">
          <a:solidFill>
            <a:srgbClr val="DD137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2E6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gi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6.jpg"/><Relationship Id="rId4" Type="http://schemas.openxmlformats.org/officeDocument/2006/relationships/image" Target="../media/image6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9.png"/><Relationship Id="rId4" Type="http://schemas.openxmlformats.org/officeDocument/2006/relationships/image" Target="../media/image6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5" Type="http://schemas.openxmlformats.org/officeDocument/2006/relationships/image" Target="../media/image61.jpg"/><Relationship Id="rId4" Type="http://schemas.openxmlformats.org/officeDocument/2006/relationships/image" Target="../media/image60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5" Type="http://schemas.openxmlformats.org/officeDocument/2006/relationships/image" Target="../media/image61.jpg"/><Relationship Id="rId4" Type="http://schemas.openxmlformats.org/officeDocument/2006/relationships/image" Target="../media/image7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materialDisplay.py?contribId=63&amp;sessionId=7&amp;materialId=paper&amp;confId=218974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3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24.png"/><Relationship Id="rId5" Type="http://schemas.openxmlformats.org/officeDocument/2006/relationships/image" Target="../media/image8.png"/><Relationship Id="rId10" Type="http://schemas.openxmlformats.org/officeDocument/2006/relationships/image" Target="../media/image19.png"/><Relationship Id="rId4" Type="http://schemas.openxmlformats.org/officeDocument/2006/relationships/image" Target="../media/image5.png"/><Relationship Id="rId9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ulu.com/spotlight/Reszecskeskartya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hyperlink" Target="http://www.lulu.com/product/file-download/r%C3%A9szecsk%C3%A9s-k%C3%A1rtyaj%C3%A1t%C3%A9k/13648016?productTrackingContext=product_view/more_by_author/right/1" TargetMode="External"/><Relationship Id="rId4" Type="http://schemas.openxmlformats.org/officeDocument/2006/relationships/hyperlink" Target="http://www.meetthescientist.hu/index.php?name=2_101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4/41/First_Gold_Beam-Beam_Collision_Events_at_RHIC_at_100_100_GeV_c_per_beam_recorded_by_STAR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png"/><Relationship Id="rId18" Type="http://schemas.openxmlformats.org/officeDocument/2006/relationships/image" Target="../media/image37.png"/><Relationship Id="rId26" Type="http://schemas.openxmlformats.org/officeDocument/2006/relationships/image" Target="../media/image43.png"/><Relationship Id="rId21" Type="http://schemas.openxmlformats.org/officeDocument/2006/relationships/image" Target="../media/image23.png"/><Relationship Id="rId34" Type="http://schemas.openxmlformats.org/officeDocument/2006/relationships/image" Target="../media/image51.png"/><Relationship Id="rId7" Type="http://schemas.openxmlformats.org/officeDocument/2006/relationships/image" Target="../media/image30.png"/><Relationship Id="rId12" Type="http://schemas.openxmlformats.org/officeDocument/2006/relationships/image" Target="../media/image10.png"/><Relationship Id="rId17" Type="http://schemas.openxmlformats.org/officeDocument/2006/relationships/image" Target="../media/image36.png"/><Relationship Id="rId25" Type="http://schemas.openxmlformats.org/officeDocument/2006/relationships/image" Target="../media/image42.png"/><Relationship Id="rId33" Type="http://schemas.openxmlformats.org/officeDocument/2006/relationships/image" Target="../media/image50.png"/><Relationship Id="rId38" Type="http://schemas.openxmlformats.org/officeDocument/2006/relationships/image" Target="../media/image55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9.png"/><Relationship Id="rId20" Type="http://schemas.openxmlformats.org/officeDocument/2006/relationships/image" Target="../media/image38.png"/><Relationship Id="rId29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34.png"/><Relationship Id="rId24" Type="http://schemas.openxmlformats.org/officeDocument/2006/relationships/image" Target="../media/image41.png"/><Relationship Id="rId32" Type="http://schemas.openxmlformats.org/officeDocument/2006/relationships/image" Target="../media/image49.png"/><Relationship Id="rId37" Type="http://schemas.openxmlformats.org/officeDocument/2006/relationships/image" Target="../media/image54.png"/><Relationship Id="rId5" Type="http://schemas.openxmlformats.org/officeDocument/2006/relationships/image" Target="../media/image21.png"/><Relationship Id="rId15" Type="http://schemas.openxmlformats.org/officeDocument/2006/relationships/image" Target="../media/image9.png"/><Relationship Id="rId23" Type="http://schemas.openxmlformats.org/officeDocument/2006/relationships/image" Target="../media/image40.png"/><Relationship Id="rId28" Type="http://schemas.openxmlformats.org/officeDocument/2006/relationships/image" Target="../media/image45.png"/><Relationship Id="rId36" Type="http://schemas.openxmlformats.org/officeDocument/2006/relationships/image" Target="../media/image53.png"/><Relationship Id="rId10" Type="http://schemas.openxmlformats.org/officeDocument/2006/relationships/image" Target="../media/image33.png"/><Relationship Id="rId19" Type="http://schemas.openxmlformats.org/officeDocument/2006/relationships/image" Target="../media/image22.png"/><Relationship Id="rId31" Type="http://schemas.openxmlformats.org/officeDocument/2006/relationships/image" Target="../media/image48.png"/><Relationship Id="rId4" Type="http://schemas.openxmlformats.org/officeDocument/2006/relationships/image" Target="../media/image5.png"/><Relationship Id="rId9" Type="http://schemas.openxmlformats.org/officeDocument/2006/relationships/image" Target="../media/image32.png"/><Relationship Id="rId14" Type="http://schemas.openxmlformats.org/officeDocument/2006/relationships/image" Target="../media/image35.png"/><Relationship Id="rId22" Type="http://schemas.openxmlformats.org/officeDocument/2006/relationships/image" Target="../media/image39.png"/><Relationship Id="rId27" Type="http://schemas.openxmlformats.org/officeDocument/2006/relationships/image" Target="../media/image44.png"/><Relationship Id="rId30" Type="http://schemas.openxmlformats.org/officeDocument/2006/relationships/image" Target="../media/image47.png"/><Relationship Id="rId35" Type="http://schemas.openxmlformats.org/officeDocument/2006/relationships/image" Target="../media/image52.png"/><Relationship Id="rId8" Type="http://schemas.openxmlformats.org/officeDocument/2006/relationships/image" Target="../media/image31.png"/><Relationship Id="rId3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ulu.com/shop/csaba-t&#246;r&#246;k-and-judit-cs&#246;rg&#337;-and-tam&#225;s-cs&#246;rg&#337;/r&#233;szecsk&#233;s-k&#225;rtyaj&#225;t&#233;k/ebook/product-17362962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hyperlink" Target="http://www.lulu.com/shop/csaba-t%C3%B6r%C3%B6k-and-judit-cs%C3%B6rg%C5%91-and-tam%C3%A1s-cs%C3%B6rg%C5%91/quark-matter-card-game-elementary-particles-on-your-own/ebook/product-17358381.html" TargetMode="Externa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mag.org/content/331/6014/129.3.citatio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hyperlink" Target="http://www.bnl.gov/rhic/news2/news.asp?a=2175&amp;t=today" TargetMode="External"/><Relationship Id="rId4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://cdsweb.cern.ch/record/1459495/files/run203602_evt82614360_VP1DetailID_2.gif?subformat=icon-6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284984"/>
            <a:ext cx="394502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324544" y="188640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Hogyan csináljunk </a:t>
            </a: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kártyából</a:t>
            </a:r>
            <a:endParaRPr lang="hu-HU" sz="3000" b="1" kern="0" cap="all" dirty="0" smtClean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  <a:p>
            <a:pPr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Higgs bozont?</a:t>
            </a:r>
          </a:p>
        </p:txBody>
      </p:sp>
      <p:pic>
        <p:nvPicPr>
          <p:cNvPr id="3078" name="Picture 9" descr="mu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743766">
            <a:off x="7654565" y="717966"/>
            <a:ext cx="1082675" cy="1624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79" name="Picture 6" descr="au_r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77789">
            <a:off x="5499873" y="733742"/>
            <a:ext cx="1082675" cy="1624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80" name="Picture 10" descr="muon antineutrin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828722">
            <a:off x="7638056" y="2094598"/>
            <a:ext cx="1082675" cy="1624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081" name="Picture 7" descr="d_blu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923396">
            <a:off x="6423999" y="1457311"/>
            <a:ext cx="1097715" cy="1624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0" name="Élőláb helye 3"/>
          <p:cNvSpPr>
            <a:spLocks noGrp="1"/>
          </p:cNvSpPr>
          <p:nvPr>
            <p:ph type="ftr" sz="quarter" idx="10"/>
          </p:nvPr>
        </p:nvSpPr>
        <p:spPr>
          <a:xfrm>
            <a:off x="37653" y="6477000"/>
            <a:ext cx="4678363" cy="360363"/>
          </a:xfrm>
        </p:spPr>
        <p:txBody>
          <a:bodyPr/>
          <a:lstStyle/>
          <a:p>
            <a:pPr>
              <a:defRPr/>
            </a:pPr>
            <a:r>
              <a:rPr lang="hu-HU" smtClean="0"/>
              <a:t>Csörgő T.</a:t>
            </a:r>
            <a:endParaRPr lang="en-US" dirty="0"/>
          </a:p>
        </p:txBody>
      </p:sp>
      <p:sp>
        <p:nvSpPr>
          <p:cNvPr id="11" name="Dia számának helye 4"/>
          <p:cNvSpPr>
            <a:spLocks noGrp="1"/>
          </p:cNvSpPr>
          <p:nvPr>
            <p:ph type="sldNum" sz="quarter" idx="11"/>
          </p:nvPr>
        </p:nvSpPr>
        <p:spPr>
          <a:xfrm>
            <a:off x="8316416" y="6477000"/>
            <a:ext cx="792163" cy="360363"/>
          </a:xfrm>
        </p:spPr>
        <p:txBody>
          <a:bodyPr/>
          <a:lstStyle/>
          <a:p>
            <a:pPr>
              <a:defRPr/>
            </a:pPr>
            <a:fld id="{A78D3027-A420-47DC-9763-CE3438DC92A1}" type="slidenum">
              <a:rPr lang="en-US"/>
              <a:pPr>
                <a:defRPr/>
              </a:pPr>
              <a:t>1</a:t>
            </a:fld>
            <a:r>
              <a:rPr lang="en-US" dirty="0"/>
              <a:t> |</a:t>
            </a:r>
            <a:r>
              <a:rPr lang="hu-HU" dirty="0"/>
              <a:t> </a:t>
            </a:r>
            <a:r>
              <a:rPr lang="hu-HU" dirty="0" smtClean="0"/>
              <a:t>17</a:t>
            </a:r>
            <a:endParaRPr lang="en-US" dirty="0"/>
          </a:p>
        </p:txBody>
      </p:sp>
      <p:pic>
        <p:nvPicPr>
          <p:cNvPr id="2050" name="Picture 2" descr="&amp;lt;strong&amp;gt;Figure 1.&amp;lt;/strong&amp;gt; Event recorded with the CMS detector in 2012 at a proton-proton centre-of-mass energy of 8 TeV.  The event shows characteristics expected from the decay of the SM Higgs boson to a pair of photons (dashed yellow lines and green towers). The event could also be due to known standard model background processes.&amp;lt;br /&amp;gt;&amp;lt;a href=&amp;quot;https://cdsweb.cern.ch/record/1459459/&amp;quot;&amp;gt;DOWNLOAD high-resolution images&amp;lt;/a&amp;gt;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27" y="3284984"/>
            <a:ext cx="4541497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Szövegdoboz 16"/>
          <p:cNvSpPr txBox="1"/>
          <p:nvPr/>
        </p:nvSpPr>
        <p:spPr>
          <a:xfrm>
            <a:off x="395536" y="1364575"/>
            <a:ext cx="523978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Csörgő Tamás</a:t>
            </a:r>
          </a:p>
          <a:p>
            <a:pPr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MTA Wigner Fizikai Kutatóközpont</a:t>
            </a:r>
          </a:p>
          <a:p>
            <a:pPr>
              <a:defRPr/>
            </a:pPr>
            <a:r>
              <a:rPr lang="hu-HU" sz="2400" dirty="0" err="1" smtClean="0">
                <a:latin typeface="Arial" pitchFamily="34" charset="0"/>
                <a:cs typeface="Arial" pitchFamily="34" charset="0"/>
              </a:rPr>
              <a:t>csorgo.tamas</a:t>
            </a:r>
            <a:r>
              <a:rPr lang="hu-HU" sz="2400" dirty="0" smtClean="0">
                <a:latin typeface="Arial" pitchFamily="34" charset="0"/>
                <a:cs typeface="Arial" pitchFamily="34" charset="0"/>
              </a:rPr>
              <a:t> @ </a:t>
            </a:r>
            <a:r>
              <a:rPr lang="hu-HU" sz="2400" dirty="0" err="1" smtClean="0">
                <a:latin typeface="Arial" pitchFamily="34" charset="0"/>
                <a:cs typeface="Arial" pitchFamily="34" charset="0"/>
              </a:rPr>
              <a:t>wigner.mta.hu</a:t>
            </a:r>
            <a:endParaRPr lang="hu-H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51549"/>
          </a:xfrm>
        </p:spPr>
        <p:txBody>
          <a:bodyPr>
            <a:normAutofit/>
          </a:bodyPr>
          <a:lstStyle/>
          <a:p>
            <a:r>
              <a:rPr lang="hu-HU" sz="3200" dirty="0"/>
              <a:t> </a:t>
            </a:r>
            <a:r>
              <a:rPr lang="hu-HU" sz="3200" dirty="0" smtClean="0"/>
              <a:t>A KVARKANYAG MEMÓRIÁJA</a:t>
            </a:r>
            <a:endParaRPr lang="hu-HU" sz="3200" dirty="0"/>
          </a:p>
        </p:txBody>
      </p:sp>
      <p:grpSp>
        <p:nvGrpSpPr>
          <p:cNvPr id="7" name="Csoportba foglalás 6"/>
          <p:cNvGrpSpPr/>
          <p:nvPr/>
        </p:nvGrpSpPr>
        <p:grpSpPr>
          <a:xfrm>
            <a:off x="148652" y="805849"/>
            <a:ext cx="8892824" cy="1715459"/>
            <a:chOff x="208112" y="1128189"/>
            <a:chExt cx="12449953" cy="240164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112" y="1128191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8312" y="1128190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8512" y="1128189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8712" y="1128192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8912" y="1128192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9112" y="1128192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09312" y="1128192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Csoportba foglalás 19"/>
          <p:cNvGrpSpPr/>
          <p:nvPr/>
        </p:nvGrpSpPr>
        <p:grpSpPr>
          <a:xfrm>
            <a:off x="148652" y="2657486"/>
            <a:ext cx="8892824" cy="1715459"/>
            <a:chOff x="208112" y="1128189"/>
            <a:chExt cx="12449953" cy="2401642"/>
          </a:xfrm>
        </p:grpSpPr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112" y="1128191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8312" y="1128190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8512" y="1128189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8712" y="1128192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8912" y="1128192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9112" y="1128192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09312" y="1128192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8" name="Csoportba foglalás 27"/>
          <p:cNvGrpSpPr/>
          <p:nvPr/>
        </p:nvGrpSpPr>
        <p:grpSpPr>
          <a:xfrm>
            <a:off x="148652" y="4517797"/>
            <a:ext cx="8892824" cy="1740089"/>
            <a:chOff x="208112" y="1128189"/>
            <a:chExt cx="12449953" cy="2436125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112" y="1128191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8312" y="1128190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8512" y="1128189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8712" y="1128192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8912" y="1162675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9112" y="1128192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09312" y="1128192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6" name="Dia számának helye 4"/>
          <p:cNvSpPr>
            <a:spLocks noGrp="1"/>
          </p:cNvSpPr>
          <p:nvPr>
            <p:ph type="sldNum" sz="quarter" idx="11"/>
          </p:nvPr>
        </p:nvSpPr>
        <p:spPr>
          <a:xfrm>
            <a:off x="8197800" y="6489700"/>
            <a:ext cx="936179" cy="360363"/>
          </a:xfrm>
        </p:spPr>
        <p:txBody>
          <a:bodyPr/>
          <a:lstStyle/>
          <a:p>
            <a:pPr>
              <a:defRPr/>
            </a:pPr>
            <a:fld id="{A78D3027-A420-47DC-9763-CE3438DC92A1}" type="slidenum">
              <a:rPr lang="en-US"/>
              <a:pPr>
                <a:defRPr/>
              </a:pPr>
              <a:t>10</a:t>
            </a:fld>
            <a:r>
              <a:rPr lang="en-US" dirty="0"/>
              <a:t> |</a:t>
            </a:r>
            <a:r>
              <a:rPr lang="hu-HU" dirty="0"/>
              <a:t> </a:t>
            </a:r>
            <a:r>
              <a:rPr lang="hu-HU" dirty="0" smtClean="0"/>
              <a:t>17</a:t>
            </a:r>
            <a:endParaRPr lang="en-US" dirty="0"/>
          </a:p>
        </p:txBody>
      </p:sp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>
          <a:xfrm>
            <a:off x="37653" y="6477000"/>
            <a:ext cx="5843268" cy="360363"/>
          </a:xfrm>
        </p:spPr>
        <p:txBody>
          <a:bodyPr/>
          <a:lstStyle/>
          <a:p>
            <a:r>
              <a:rPr lang="hu-HU" dirty="0" smtClean="0"/>
              <a:t>Csörgő T.		Köszönet: </a:t>
            </a:r>
            <a:r>
              <a:rPr lang="hu-HU" dirty="0" err="1" smtClean="0"/>
              <a:t>Angela</a:t>
            </a:r>
            <a:r>
              <a:rPr lang="hu-HU" dirty="0" smtClean="0"/>
              <a:t> </a:t>
            </a:r>
            <a:r>
              <a:rPr lang="hu-HU" dirty="0" err="1" smtClean="0"/>
              <a:t>Melocotonnak</a:t>
            </a:r>
            <a:r>
              <a:rPr lang="hu-HU" dirty="0" smtClean="0"/>
              <a:t> (BNL)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2801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708" y="2639690"/>
            <a:ext cx="1195196" cy="173325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931" y="805852"/>
            <a:ext cx="1257549" cy="171545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52" y="805851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509" y="805851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223" y="805852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805852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937" y="805852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795" y="805852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52" y="265748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509" y="2657487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366" y="2657486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65748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937" y="265748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795" y="265748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Csoportba foglalás 27"/>
          <p:cNvGrpSpPr/>
          <p:nvPr/>
        </p:nvGrpSpPr>
        <p:grpSpPr>
          <a:xfrm>
            <a:off x="148652" y="4517797"/>
            <a:ext cx="8892824" cy="1740089"/>
            <a:chOff x="208112" y="1128189"/>
            <a:chExt cx="12449953" cy="2436125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112" y="1128191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8312" y="1128190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8512" y="1128189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8712" y="1128192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8912" y="1162675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9112" y="1128192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09312" y="1128192"/>
              <a:ext cx="1648753" cy="24016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scene3d>
              <a:camera prst="orthographicFront"/>
              <a:lightRig rig="threePt" dir="t"/>
            </a:scene3d>
            <a:sp3d extrusionH="76200" contourW="12700">
              <a:bevelT w="63500" h="31750" prst="coolSlant"/>
              <a:extrusionClr>
                <a:schemeClr val="tx1"/>
              </a:extrusion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6" name="Dia számának helye 4"/>
          <p:cNvSpPr>
            <a:spLocks noGrp="1"/>
          </p:cNvSpPr>
          <p:nvPr>
            <p:ph type="sldNum" sz="quarter" idx="11"/>
          </p:nvPr>
        </p:nvSpPr>
        <p:spPr>
          <a:xfrm>
            <a:off x="8197800" y="6489700"/>
            <a:ext cx="936179" cy="360363"/>
          </a:xfrm>
        </p:spPr>
        <p:txBody>
          <a:bodyPr/>
          <a:lstStyle/>
          <a:p>
            <a:pPr>
              <a:defRPr/>
            </a:pPr>
            <a:fld id="{A78D3027-A420-47DC-9763-CE3438DC92A1}" type="slidenum">
              <a:rPr lang="en-US"/>
              <a:pPr>
                <a:defRPr/>
              </a:pPr>
              <a:t>11</a:t>
            </a:fld>
            <a:r>
              <a:rPr lang="en-US" dirty="0"/>
              <a:t> |</a:t>
            </a:r>
            <a:r>
              <a:rPr lang="hu-HU" dirty="0"/>
              <a:t> </a:t>
            </a:r>
            <a:r>
              <a:rPr lang="hu-HU" dirty="0" smtClean="0"/>
              <a:t>17</a:t>
            </a:r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Csörgő T.</a:t>
            </a:r>
            <a:endParaRPr lang="hu-HU"/>
          </a:p>
        </p:txBody>
      </p:sp>
      <p:sp>
        <p:nvSpPr>
          <p:cNvPr id="37" name="Cím 3"/>
          <p:cNvSpPr txBox="1">
            <a:spLocks/>
          </p:cNvSpPr>
          <p:nvPr/>
        </p:nvSpPr>
        <p:spPr bwMode="auto">
          <a:xfrm>
            <a:off x="0" y="1"/>
            <a:ext cx="9144000" cy="65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850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9pPr>
          </a:lstStyle>
          <a:p>
            <a:r>
              <a:rPr lang="hu-HU" sz="3200" dirty="0" smtClean="0"/>
              <a:t> A KVARKANYAG MEMÓRIÁJA - LEPTONPÁR</a:t>
            </a:r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397860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719" y="2657488"/>
            <a:ext cx="1185327" cy="171545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627" y="4542430"/>
            <a:ext cx="1159134" cy="17154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52" y="805851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509" y="805851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223" y="805852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805852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937" y="805852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795" y="805852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52" y="265748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509" y="2657487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65748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937" y="265748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795" y="265748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52" y="451779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509" y="451779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366" y="4517797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223" y="4517799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937" y="4517799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795" y="4517799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Dia számának helye 4"/>
          <p:cNvSpPr>
            <a:spLocks noGrp="1"/>
          </p:cNvSpPr>
          <p:nvPr>
            <p:ph type="sldNum" sz="quarter" idx="11"/>
          </p:nvPr>
        </p:nvSpPr>
        <p:spPr>
          <a:xfrm>
            <a:off x="8197800" y="6489700"/>
            <a:ext cx="936179" cy="360363"/>
          </a:xfrm>
        </p:spPr>
        <p:txBody>
          <a:bodyPr/>
          <a:lstStyle/>
          <a:p>
            <a:pPr>
              <a:defRPr/>
            </a:pPr>
            <a:fld id="{A78D3027-A420-47DC-9763-CE3438DC92A1}" type="slidenum">
              <a:rPr lang="en-US"/>
              <a:pPr>
                <a:defRPr/>
              </a:pPr>
              <a:t>12</a:t>
            </a:fld>
            <a:r>
              <a:rPr lang="en-US" dirty="0"/>
              <a:t> |</a:t>
            </a:r>
            <a:r>
              <a:rPr lang="hu-HU" dirty="0"/>
              <a:t> </a:t>
            </a:r>
            <a:r>
              <a:rPr lang="hu-HU" dirty="0" smtClean="0"/>
              <a:t>17</a:t>
            </a:r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Csörgő T.</a:t>
            </a:r>
            <a:endParaRPr lang="hu-HU"/>
          </a:p>
        </p:txBody>
      </p:sp>
      <p:sp>
        <p:nvSpPr>
          <p:cNvPr id="28" name="Cím 3"/>
          <p:cNvSpPr txBox="1">
            <a:spLocks/>
          </p:cNvSpPr>
          <p:nvPr/>
        </p:nvSpPr>
        <p:spPr bwMode="auto">
          <a:xfrm>
            <a:off x="0" y="1"/>
            <a:ext cx="9144000" cy="65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850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9pPr>
          </a:lstStyle>
          <a:p>
            <a:r>
              <a:rPr lang="hu-HU" sz="3200" dirty="0" smtClean="0"/>
              <a:t> A KVARKANYAG MEMÓRIÁJA - EGY MEZON</a:t>
            </a:r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1192220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938" y="805852"/>
            <a:ext cx="1177680" cy="17154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52" y="805851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509" y="805851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223" y="805852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805852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795" y="805852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52" y="265748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65748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937" y="265748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795" y="265748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52" y="451779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509" y="451779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223" y="4517799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937" y="4517799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795" y="4517799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366" y="4509120"/>
            <a:ext cx="1188501" cy="172413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509" y="2657485"/>
            <a:ext cx="1183958" cy="171545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0" name="Dia számának helye 4"/>
          <p:cNvSpPr>
            <a:spLocks noGrp="1"/>
          </p:cNvSpPr>
          <p:nvPr>
            <p:ph type="sldNum" sz="quarter" idx="11"/>
          </p:nvPr>
        </p:nvSpPr>
        <p:spPr>
          <a:xfrm>
            <a:off x="8197800" y="6489700"/>
            <a:ext cx="936179" cy="360363"/>
          </a:xfrm>
        </p:spPr>
        <p:txBody>
          <a:bodyPr/>
          <a:lstStyle/>
          <a:p>
            <a:pPr>
              <a:defRPr/>
            </a:pPr>
            <a:fld id="{A78D3027-A420-47DC-9763-CE3438DC92A1}" type="slidenum">
              <a:rPr lang="en-US"/>
              <a:pPr>
                <a:defRPr/>
              </a:pPr>
              <a:t>13</a:t>
            </a:fld>
            <a:r>
              <a:rPr lang="en-US" dirty="0"/>
              <a:t> |</a:t>
            </a:r>
            <a:r>
              <a:rPr lang="hu-HU" dirty="0"/>
              <a:t> </a:t>
            </a:r>
            <a:r>
              <a:rPr lang="hu-HU" dirty="0" smtClean="0"/>
              <a:t>17</a:t>
            </a:r>
            <a:endParaRPr lang="en-US" dirty="0"/>
          </a:p>
        </p:txBody>
      </p:sp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Csörgő T.</a:t>
            </a:r>
            <a:endParaRPr lang="hu-HU"/>
          </a:p>
        </p:txBody>
      </p:sp>
      <p:sp>
        <p:nvSpPr>
          <p:cNvPr id="23" name="Cím 3"/>
          <p:cNvSpPr txBox="1">
            <a:spLocks/>
          </p:cNvSpPr>
          <p:nvPr/>
        </p:nvSpPr>
        <p:spPr bwMode="auto">
          <a:xfrm>
            <a:off x="0" y="1"/>
            <a:ext cx="9144000" cy="65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850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9pPr>
          </a:lstStyle>
          <a:p>
            <a:r>
              <a:rPr lang="hu-HU" sz="3200" dirty="0" smtClean="0"/>
              <a:t> A KVARKANYAG MEMÓRIÁJA - EGY BARION</a:t>
            </a:r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3428422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ép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794" y="805852"/>
            <a:ext cx="1177681" cy="171545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657487"/>
            <a:ext cx="1172046" cy="17154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36" y="4517798"/>
            <a:ext cx="1195196" cy="17154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52" y="805851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509" y="805851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223" y="805852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805852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52" y="265748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937" y="265748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795" y="265748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509" y="451779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223" y="4517799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937" y="4517799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795" y="4517799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ia számának helye 4"/>
          <p:cNvSpPr>
            <a:spLocks noGrp="1"/>
          </p:cNvSpPr>
          <p:nvPr>
            <p:ph type="sldNum" sz="quarter" idx="11"/>
          </p:nvPr>
        </p:nvSpPr>
        <p:spPr>
          <a:xfrm>
            <a:off x="8197800" y="6489700"/>
            <a:ext cx="936179" cy="360363"/>
          </a:xfrm>
        </p:spPr>
        <p:txBody>
          <a:bodyPr/>
          <a:lstStyle/>
          <a:p>
            <a:pPr>
              <a:defRPr/>
            </a:pPr>
            <a:fld id="{A78D3027-A420-47DC-9763-CE3438DC92A1}" type="slidenum">
              <a:rPr lang="en-US"/>
              <a:pPr>
                <a:defRPr/>
              </a:pPr>
              <a:t>14</a:t>
            </a:fld>
            <a:r>
              <a:rPr lang="en-US" dirty="0"/>
              <a:t> |</a:t>
            </a:r>
            <a:r>
              <a:rPr lang="hu-HU" dirty="0"/>
              <a:t> </a:t>
            </a:r>
            <a:r>
              <a:rPr lang="hu-HU" dirty="0" smtClean="0"/>
              <a:t>17</a:t>
            </a:r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Csörgő T.</a:t>
            </a:r>
            <a:endParaRPr lang="hu-HU"/>
          </a:p>
        </p:txBody>
      </p:sp>
      <p:sp>
        <p:nvSpPr>
          <p:cNvPr id="20" name="Cím 3"/>
          <p:cNvSpPr txBox="1">
            <a:spLocks/>
          </p:cNvSpPr>
          <p:nvPr/>
        </p:nvSpPr>
        <p:spPr bwMode="auto">
          <a:xfrm>
            <a:off x="0" y="1"/>
            <a:ext cx="9144000" cy="65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850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Gill Sans MT" pitchFamily="34" charset="0"/>
              </a:defRPr>
            </a:lvl9pPr>
          </a:lstStyle>
          <a:p>
            <a:r>
              <a:rPr lang="hu-HU" sz="3200" dirty="0" smtClean="0"/>
              <a:t> A KVARKANYAG MEMÓRIÁJA - ANTIBARION</a:t>
            </a:r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1609861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-0.25 E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4286E-6 -2.91005E-6 L 0.33433 0.3399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16" y="169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937" y="2657486"/>
            <a:ext cx="1177681" cy="173598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223" y="4517798"/>
            <a:ext cx="1177681" cy="171545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60" y="2657486"/>
            <a:ext cx="1177681" cy="173598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509" y="805850"/>
            <a:ext cx="1214396" cy="171545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51549"/>
          </a:xfrm>
        </p:spPr>
        <p:txBody>
          <a:bodyPr>
            <a:normAutofit fontScale="90000"/>
          </a:bodyPr>
          <a:lstStyle/>
          <a:p>
            <a:pPr algn="ctr"/>
            <a:r>
              <a:rPr lang="hu-HU" sz="3200" dirty="0" smtClean="0">
                <a:ea typeface="Verdana" pitchFamily="34" charset="0"/>
                <a:cs typeface="Verdana" pitchFamily="34" charset="0"/>
              </a:rPr>
              <a:t>JÁTÉKOS HIGGS-BOZONT: </a:t>
            </a:r>
            <a:r>
              <a:rPr lang="hu-HU" sz="3200" dirty="0">
                <a:ea typeface="Verdana" pitchFamily="34" charset="0"/>
                <a:cs typeface="Verdana" pitchFamily="34" charset="0"/>
              </a:rPr>
              <a:t>H</a:t>
            </a:r>
            <a:r>
              <a:rPr lang="hu-HU" sz="3200" baseline="30000" dirty="0">
                <a:ea typeface="Verdana" pitchFamily="34" charset="0"/>
                <a:cs typeface="Verdana" pitchFamily="34" charset="0"/>
              </a:rPr>
              <a:t>0</a:t>
            </a:r>
            <a:r>
              <a:rPr lang="hu-HU" sz="3200" dirty="0">
                <a:ea typeface="Verdana" pitchFamily="34" charset="0"/>
                <a:cs typeface="Verdana" pitchFamily="34" charset="0"/>
              </a:rPr>
              <a:t> </a:t>
            </a:r>
            <a:r>
              <a:rPr lang="hu-HU" sz="2600" dirty="0" smtClean="0">
                <a:ea typeface="Verdana" pitchFamily="34" charset="0"/>
                <a:cs typeface="Verdana" pitchFamily="34" charset="0"/>
              </a:rPr>
              <a:t>→</a:t>
            </a:r>
            <a:r>
              <a:rPr lang="hu-HU" sz="32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hu-HU" sz="3200" dirty="0">
                <a:ea typeface="Verdana" pitchFamily="34" charset="0"/>
                <a:cs typeface="Verdana" pitchFamily="34" charset="0"/>
              </a:rPr>
              <a:t>Z</a:t>
            </a:r>
            <a:r>
              <a:rPr lang="hu-HU" sz="3200" baseline="30000" dirty="0">
                <a:ea typeface="Verdana" pitchFamily="34" charset="0"/>
                <a:cs typeface="Verdana" pitchFamily="34" charset="0"/>
              </a:rPr>
              <a:t>0</a:t>
            </a:r>
            <a:r>
              <a:rPr lang="hu-HU" sz="3200" dirty="0">
                <a:ea typeface="Verdana" pitchFamily="34" charset="0"/>
                <a:cs typeface="Verdana" pitchFamily="34" charset="0"/>
              </a:rPr>
              <a:t>Z</a:t>
            </a:r>
            <a:r>
              <a:rPr lang="hu-HU" sz="3200" baseline="30000" dirty="0">
                <a:ea typeface="Verdana" pitchFamily="34" charset="0"/>
                <a:cs typeface="Verdana" pitchFamily="34" charset="0"/>
              </a:rPr>
              <a:t>0</a:t>
            </a:r>
            <a:r>
              <a:rPr lang="hu-HU" sz="3200" dirty="0">
                <a:ea typeface="Verdana" pitchFamily="34" charset="0"/>
                <a:cs typeface="Verdana" pitchFamily="34" charset="0"/>
              </a:rPr>
              <a:t> </a:t>
            </a:r>
            <a:r>
              <a:rPr lang="hu-HU" sz="2600" dirty="0">
                <a:ea typeface="Verdana" pitchFamily="34" charset="0"/>
                <a:cs typeface="Verdana" pitchFamily="34" charset="0"/>
              </a:rPr>
              <a:t>→</a:t>
            </a:r>
            <a:r>
              <a:rPr lang="hu-HU" sz="3200" dirty="0">
                <a:ea typeface="Verdana" pitchFamily="34" charset="0"/>
                <a:cs typeface="Verdana" pitchFamily="34" charset="0"/>
              </a:rPr>
              <a:t> </a:t>
            </a:r>
            <a:r>
              <a:rPr lang="hu-HU" sz="3200" dirty="0">
                <a:latin typeface="French Script MT" pitchFamily="66" charset="0"/>
                <a:ea typeface="Verdana" pitchFamily="34" charset="0"/>
                <a:cs typeface="Verdana" pitchFamily="34" charset="0"/>
              </a:rPr>
              <a:t>l</a:t>
            </a:r>
            <a:r>
              <a:rPr lang="hu-HU" sz="3200" baseline="30000" dirty="0">
                <a:latin typeface="French Script MT" pitchFamily="66" charset="0"/>
                <a:ea typeface="Verdana" pitchFamily="34" charset="0"/>
                <a:cs typeface="Verdana" pitchFamily="34" charset="0"/>
              </a:rPr>
              <a:t>+</a:t>
            </a:r>
            <a:r>
              <a:rPr lang="hu-HU" sz="3200" dirty="0">
                <a:latin typeface="French Script MT" pitchFamily="66" charset="0"/>
                <a:ea typeface="Verdana" pitchFamily="34" charset="0"/>
                <a:cs typeface="Verdana" pitchFamily="34" charset="0"/>
              </a:rPr>
              <a:t>l</a:t>
            </a:r>
            <a:r>
              <a:rPr lang="hu-HU" sz="3200" baseline="30000" dirty="0">
                <a:latin typeface="French Script MT" pitchFamily="66" charset="0"/>
                <a:ea typeface="Verdana" pitchFamily="34" charset="0"/>
                <a:cs typeface="Verdana" pitchFamily="34" charset="0"/>
              </a:rPr>
              <a:t>-  </a:t>
            </a:r>
            <a:r>
              <a:rPr lang="hu-HU" sz="3200" dirty="0">
                <a:latin typeface="French Script MT" pitchFamily="66" charset="0"/>
                <a:ea typeface="Verdana" pitchFamily="34" charset="0"/>
                <a:cs typeface="Verdana" pitchFamily="34" charset="0"/>
              </a:rPr>
              <a:t>l</a:t>
            </a:r>
            <a:r>
              <a:rPr lang="hu-HU" sz="3200" baseline="30000" dirty="0">
                <a:latin typeface="French Script MT" pitchFamily="66" charset="0"/>
                <a:ea typeface="Verdana" pitchFamily="34" charset="0"/>
                <a:cs typeface="Verdana" pitchFamily="34" charset="0"/>
              </a:rPr>
              <a:t>+</a:t>
            </a:r>
            <a:r>
              <a:rPr lang="hu-HU" sz="3200" dirty="0">
                <a:latin typeface="French Script MT" pitchFamily="66" charset="0"/>
                <a:ea typeface="Verdana" pitchFamily="34" charset="0"/>
                <a:cs typeface="Verdana" pitchFamily="34" charset="0"/>
              </a:rPr>
              <a:t>l</a:t>
            </a:r>
            <a:r>
              <a:rPr lang="hu-HU" sz="3200" baseline="30000" dirty="0">
                <a:latin typeface="French Script MT" pitchFamily="66" charset="0"/>
                <a:ea typeface="Verdana" pitchFamily="34" charset="0"/>
                <a:cs typeface="Verdana" pitchFamily="34" charset="0"/>
              </a:rPr>
              <a:t>-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52" y="805851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223" y="805852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805852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795" y="265748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509" y="451779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937" y="4517799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795" y="4517799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Dia számának helye 4"/>
          <p:cNvSpPr>
            <a:spLocks noGrp="1"/>
          </p:cNvSpPr>
          <p:nvPr>
            <p:ph type="sldNum" sz="quarter" idx="11"/>
          </p:nvPr>
        </p:nvSpPr>
        <p:spPr>
          <a:xfrm>
            <a:off x="8197800" y="6489700"/>
            <a:ext cx="936179" cy="360363"/>
          </a:xfrm>
        </p:spPr>
        <p:txBody>
          <a:bodyPr/>
          <a:lstStyle/>
          <a:p>
            <a:pPr>
              <a:defRPr/>
            </a:pPr>
            <a:fld id="{A78D3027-A420-47DC-9763-CE3438DC92A1}" type="slidenum">
              <a:rPr lang="en-US"/>
              <a:pPr>
                <a:defRPr/>
              </a:pPr>
              <a:t>15</a:t>
            </a:fld>
            <a:r>
              <a:rPr lang="en-US" dirty="0"/>
              <a:t> |</a:t>
            </a:r>
            <a:r>
              <a:rPr lang="hu-HU" dirty="0"/>
              <a:t> </a:t>
            </a:r>
            <a:r>
              <a:rPr lang="hu-HU" dirty="0" smtClean="0"/>
              <a:t>17</a:t>
            </a:r>
            <a:endParaRPr lang="en-US" dirty="0"/>
          </a:p>
        </p:txBody>
      </p:sp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Csörgő T.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595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ép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937" y="2657488"/>
            <a:ext cx="1177680" cy="17359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Kép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52" y="2657488"/>
            <a:ext cx="1177681" cy="173598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223" y="4517798"/>
            <a:ext cx="1177681" cy="171545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509" y="805850"/>
            <a:ext cx="1214396" cy="171545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51549"/>
          </a:xfrm>
        </p:spPr>
        <p:txBody>
          <a:bodyPr>
            <a:normAutofit fontScale="90000"/>
          </a:bodyPr>
          <a:lstStyle/>
          <a:p>
            <a:pPr algn="ctr"/>
            <a:r>
              <a:rPr lang="hu-HU" sz="3200" dirty="0" smtClean="0"/>
              <a:t>JÁTÉKOS HIGGS BOZONT: H</a:t>
            </a:r>
            <a:r>
              <a:rPr lang="hu-HU" sz="3200" baseline="30000" dirty="0" smtClean="0"/>
              <a:t>0 </a:t>
            </a:r>
            <a:r>
              <a:rPr lang="hu-HU" sz="2600" dirty="0" smtClean="0">
                <a:ea typeface="Verdana" pitchFamily="34" charset="0"/>
                <a:cs typeface="Verdana" pitchFamily="34" charset="0"/>
              </a:rPr>
              <a:t>→ </a:t>
            </a:r>
            <a:r>
              <a:rPr lang="hu-HU" sz="3200" dirty="0" smtClean="0"/>
              <a:t>W</a:t>
            </a:r>
            <a:r>
              <a:rPr lang="hu-HU" sz="3200" baseline="30000" dirty="0" smtClean="0"/>
              <a:t>+</a:t>
            </a:r>
            <a:r>
              <a:rPr lang="hu-HU" sz="3200" dirty="0" smtClean="0"/>
              <a:t>W</a:t>
            </a:r>
            <a:r>
              <a:rPr lang="hu-HU" sz="3200" baseline="30000" dirty="0" smtClean="0"/>
              <a:t>-</a:t>
            </a:r>
            <a:r>
              <a:rPr lang="hu-HU" sz="2600" dirty="0" smtClean="0">
                <a:ea typeface="Verdana" pitchFamily="34" charset="0"/>
                <a:cs typeface="Verdana" pitchFamily="34" charset="0"/>
              </a:rPr>
              <a:t>→</a:t>
            </a:r>
            <a:r>
              <a:rPr lang="hu-HU" sz="3200" dirty="0" smtClean="0"/>
              <a:t> </a:t>
            </a:r>
            <a:r>
              <a:rPr lang="hu-HU" sz="3200" dirty="0" smtClean="0">
                <a:latin typeface="French Script MT" pitchFamily="66" charset="0"/>
              </a:rPr>
              <a:t>l</a:t>
            </a:r>
            <a:r>
              <a:rPr lang="hu-HU" sz="3200" baseline="30000" dirty="0" smtClean="0">
                <a:latin typeface="French Script MT" pitchFamily="66" charset="0"/>
              </a:rPr>
              <a:t>+</a:t>
            </a:r>
            <a:r>
              <a:rPr lang="hu-HU" sz="3200" dirty="0" smtClean="0">
                <a:latin typeface="Symbol" pitchFamily="18" charset="2"/>
              </a:rPr>
              <a:t>n </a:t>
            </a:r>
            <a:r>
              <a:rPr lang="hu-HU" sz="3200" dirty="0">
                <a:latin typeface="French Script MT" pitchFamily="66" charset="0"/>
              </a:rPr>
              <a:t>l</a:t>
            </a:r>
            <a:r>
              <a:rPr lang="hu-HU" sz="3200" baseline="30000" dirty="0">
                <a:latin typeface="French Script MT" pitchFamily="66" charset="0"/>
              </a:rPr>
              <a:t>- </a:t>
            </a:r>
            <a:r>
              <a:rPr lang="hu-HU" sz="3200" dirty="0">
                <a:latin typeface="Symbol" pitchFamily="18" charset="2"/>
              </a:rPr>
              <a:t>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52" y="805851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223" y="805852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805852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795" y="265748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509" y="4517798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937" y="4517799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795" y="4517799"/>
            <a:ext cx="1177681" cy="17154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 extrusionH="76200" contourW="12700">
            <a:bevelT w="63500" h="31750" prst="coolSlant"/>
            <a:extrusionClr>
              <a:schemeClr val="tx1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Dia számának helye 4"/>
          <p:cNvSpPr>
            <a:spLocks noGrp="1"/>
          </p:cNvSpPr>
          <p:nvPr>
            <p:ph type="sldNum" sz="quarter" idx="11"/>
          </p:nvPr>
        </p:nvSpPr>
        <p:spPr>
          <a:xfrm>
            <a:off x="8197800" y="6489700"/>
            <a:ext cx="936179" cy="360363"/>
          </a:xfrm>
        </p:spPr>
        <p:txBody>
          <a:bodyPr/>
          <a:lstStyle/>
          <a:p>
            <a:pPr>
              <a:defRPr/>
            </a:pPr>
            <a:fld id="{A78D3027-A420-47DC-9763-CE3438DC92A1}" type="slidenum">
              <a:rPr lang="en-US"/>
              <a:pPr>
                <a:defRPr/>
              </a:pPr>
              <a:t>16</a:t>
            </a:fld>
            <a:r>
              <a:rPr lang="en-US" dirty="0"/>
              <a:t> |</a:t>
            </a:r>
            <a:r>
              <a:rPr lang="hu-HU" dirty="0"/>
              <a:t> </a:t>
            </a:r>
            <a:r>
              <a:rPr lang="hu-HU" dirty="0" smtClean="0"/>
              <a:t>17</a:t>
            </a:r>
            <a:endParaRPr lang="en-US" dirty="0"/>
          </a:p>
        </p:txBody>
      </p:sp>
      <p:sp>
        <p:nvSpPr>
          <p:cNvPr id="2" name="Élőláb hely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Csörgő T.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8604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0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2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ÖSSZEFOGLALÁS</a:t>
            </a:r>
            <a:endParaRPr lang="hu-HU" sz="2400" b="1" kern="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196752"/>
            <a:ext cx="3816425" cy="494149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Élőláb helye 3"/>
          <p:cNvSpPr>
            <a:spLocks noGrp="1"/>
          </p:cNvSpPr>
          <p:nvPr>
            <p:ph type="ftr" sz="quarter" idx="10"/>
          </p:nvPr>
        </p:nvSpPr>
        <p:spPr>
          <a:xfrm>
            <a:off x="37653" y="6477000"/>
            <a:ext cx="4678363" cy="360363"/>
          </a:xfrm>
        </p:spPr>
        <p:txBody>
          <a:bodyPr/>
          <a:lstStyle/>
          <a:p>
            <a:pPr>
              <a:defRPr/>
            </a:pPr>
            <a:r>
              <a:rPr lang="hu-HU" smtClean="0"/>
              <a:t>Csörgő T.</a:t>
            </a:r>
            <a:endParaRPr lang="en-US" dirty="0"/>
          </a:p>
        </p:txBody>
      </p:sp>
      <p:sp>
        <p:nvSpPr>
          <p:cNvPr id="9" name="Dia számának helye 4"/>
          <p:cNvSpPr>
            <a:spLocks noGrp="1"/>
          </p:cNvSpPr>
          <p:nvPr>
            <p:ph type="sldNum" sz="quarter" idx="11"/>
          </p:nvPr>
        </p:nvSpPr>
        <p:spPr>
          <a:xfrm>
            <a:off x="8197800" y="6489700"/>
            <a:ext cx="936179" cy="360363"/>
          </a:xfrm>
        </p:spPr>
        <p:txBody>
          <a:bodyPr/>
          <a:lstStyle/>
          <a:p>
            <a:pPr>
              <a:defRPr/>
            </a:pPr>
            <a:fld id="{A78D3027-A420-47DC-9763-CE3438DC92A1}" type="slidenum">
              <a:rPr lang="en-US"/>
              <a:pPr>
                <a:defRPr/>
              </a:pPr>
              <a:t>17</a:t>
            </a:fld>
            <a:r>
              <a:rPr lang="en-US" dirty="0"/>
              <a:t> |</a:t>
            </a:r>
            <a:r>
              <a:rPr lang="hu-HU" dirty="0"/>
              <a:t> </a:t>
            </a:r>
            <a:r>
              <a:rPr lang="hu-HU" dirty="0" smtClean="0"/>
              <a:t>17</a:t>
            </a:r>
            <a:endParaRPr lang="en-US" dirty="0"/>
          </a:p>
        </p:txBody>
      </p:sp>
      <p:sp>
        <p:nvSpPr>
          <p:cNvPr id="7" name="Szövegdoboz 6"/>
          <p:cNvSpPr txBox="1"/>
          <p:nvPr/>
        </p:nvSpPr>
        <p:spPr>
          <a:xfrm>
            <a:off x="289520" y="1484784"/>
            <a:ext cx="406645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dirty="0" err="1" smtClean="0"/>
              <a:t>Meet</a:t>
            </a:r>
            <a:r>
              <a:rPr lang="hu-HU" sz="1600" dirty="0" smtClean="0"/>
              <a:t> </a:t>
            </a:r>
            <a:r>
              <a:rPr lang="hu-HU" sz="1600" dirty="0" err="1" smtClean="0"/>
              <a:t>the</a:t>
            </a:r>
            <a:r>
              <a:rPr lang="hu-HU" sz="1600" dirty="0" smtClean="0"/>
              <a:t> </a:t>
            </a:r>
            <a:r>
              <a:rPr lang="hu-HU" sz="1600" dirty="0" err="1" smtClean="0"/>
              <a:t>Scientist</a:t>
            </a:r>
            <a:r>
              <a:rPr lang="hu-HU" sz="1600" dirty="0" smtClean="0"/>
              <a:t> – megnyitó előadás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dirty="0" smtClean="0"/>
              <a:t>E-könyv, először magyar nyelven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dirty="0" smtClean="0"/>
              <a:t>Hamarosan angol változatban is, majd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dirty="0"/>
              <a:t>	</a:t>
            </a:r>
            <a:r>
              <a:rPr lang="hu-HU" sz="1600" dirty="0" smtClean="0"/>
              <a:t>2. magyar és angol kiadás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dirty="0" smtClean="0"/>
              <a:t>Kvarkanyag kártyajáték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 smtClean="0"/>
              <a:t>Most hozzáadva 2 új játék: </a:t>
            </a:r>
          </a:p>
          <a:p>
            <a:pPr marL="342900" indent="-342900" algn="r">
              <a:lnSpc>
                <a:spcPct val="150000"/>
              </a:lnSpc>
              <a:spcBef>
                <a:spcPts val="0"/>
              </a:spcBef>
              <a:buAutoNum type="arabicParenR"/>
              <a:defRPr/>
            </a:pPr>
            <a:r>
              <a:rPr lang="hu-HU" sz="1600" b="1" dirty="0" smtClean="0">
                <a:solidFill>
                  <a:srgbClr val="FFFF00"/>
                </a:solidFill>
              </a:rPr>
              <a:t>Kvarkanyag Memóriája</a:t>
            </a:r>
            <a:r>
              <a:rPr lang="hu-HU" sz="1600" b="1" dirty="0">
                <a:solidFill>
                  <a:srgbClr val="FFFF00"/>
                </a:solidFill>
              </a:rPr>
              <a:t>	</a:t>
            </a:r>
            <a:endParaRPr lang="hu-HU" sz="1600" b="1" dirty="0" smtClean="0">
              <a:solidFill>
                <a:srgbClr val="FFFF00"/>
              </a:solidFill>
            </a:endParaRPr>
          </a:p>
          <a:p>
            <a:pPr marL="342900" indent="-342900" algn="r">
              <a:lnSpc>
                <a:spcPct val="150000"/>
              </a:lnSpc>
              <a:spcBef>
                <a:spcPts val="0"/>
              </a:spcBef>
              <a:buAutoNum type="arabicParenR"/>
              <a:defRPr/>
            </a:pPr>
            <a:r>
              <a:rPr lang="hu-HU" sz="1600" b="1" dirty="0" smtClean="0">
                <a:solidFill>
                  <a:srgbClr val="FFFF00"/>
                </a:solidFill>
              </a:rPr>
              <a:t>Hogyan csináljunk </a:t>
            </a:r>
            <a:r>
              <a:rPr lang="hu-HU" sz="1600" b="1" dirty="0" smtClean="0">
                <a:solidFill>
                  <a:srgbClr val="FFFF00"/>
                </a:solidFill>
              </a:rPr>
              <a:t>kártyából </a:t>
            </a:r>
          </a:p>
          <a:p>
            <a:pPr algn="r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 smtClean="0">
                <a:solidFill>
                  <a:srgbClr val="FFFF00"/>
                </a:solidFill>
              </a:rPr>
              <a:t>Higgs-bozont</a:t>
            </a:r>
            <a:r>
              <a:rPr lang="hu-HU" sz="1600" b="1" dirty="0" smtClean="0">
                <a:solidFill>
                  <a:srgbClr val="FFFF00"/>
                </a:solidFill>
              </a:rPr>
              <a:t>?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 smtClean="0"/>
              <a:t>Részletes magyar </a:t>
            </a:r>
            <a:r>
              <a:rPr lang="hu-HU" sz="1600" b="1" dirty="0" smtClean="0">
                <a:hlinkClick r:id="rId4"/>
              </a:rPr>
              <a:t>leírás itt letölthető</a:t>
            </a:r>
            <a:r>
              <a:rPr lang="hu-HU" sz="1600" b="1" dirty="0" smtClean="0"/>
              <a:t>.</a:t>
            </a:r>
            <a:endParaRPr lang="hu-HU" sz="1600" b="1" dirty="0"/>
          </a:p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b="1" dirty="0" smtClean="0"/>
              <a:t>Köszönöm a figyelmet!</a:t>
            </a:r>
            <a:endParaRPr lang="hu-HU" sz="1600" b="1" dirty="0"/>
          </a:p>
        </p:txBody>
      </p:sp>
    </p:spTree>
    <p:extLst>
      <p:ext uri="{BB962C8B-B14F-4D97-AF65-F5344CB8AC3E}">
        <p14:creationId xmlns:p14="http://schemas.microsoft.com/office/powerpoint/2010/main" val="93836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341438"/>
            <a:ext cx="4065587" cy="459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u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1700213"/>
            <a:ext cx="6238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8" name="Picture 4" descr="s_gre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2275" y="2708275"/>
            <a:ext cx="67151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9" name="Picture 5" descr="d_r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00113" y="2708275"/>
            <a:ext cx="647700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00113" y="3860800"/>
            <a:ext cx="5762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1" name="Picture 7" descr="electro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00113" y="4868863"/>
            <a:ext cx="64770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2" name="Picture 8" descr="muon neutrin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63713" y="3860800"/>
            <a:ext cx="5762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3" name="Picture 9" descr="muo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63713" y="4868863"/>
            <a:ext cx="64770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8" name="Picture 14" descr="antimuon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88125" y="4292600"/>
            <a:ext cx="647700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40" name="Picture 16" descr="muon antineutrino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35600" y="2781300"/>
            <a:ext cx="6492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41" name="Picture 17" descr="positron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67625" y="2924175"/>
            <a:ext cx="649288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42" name="Picture 18" descr="electron anitneutrin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435600" y="4005263"/>
            <a:ext cx="617538" cy="92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0" name="Rectangle 48"/>
          <p:cNvSpPr txBox="1">
            <a:spLocks noChangeArrowheads="1"/>
          </p:cNvSpPr>
          <p:nvPr/>
        </p:nvSpPr>
        <p:spPr bwMode="auto">
          <a:xfrm>
            <a:off x="0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hu-HU" sz="2800" b="1" kern="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  </a:t>
            </a:r>
            <a:r>
              <a:rPr lang="hu-HU" sz="28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ELEMI RÉSZECSKÉK</a:t>
            </a:r>
            <a:endParaRPr lang="hu-HU" sz="2800" b="1" kern="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1" name="Rectangle 48"/>
          <p:cNvSpPr txBox="1">
            <a:spLocks noChangeArrowheads="1"/>
          </p:cNvSpPr>
          <p:nvPr/>
        </p:nvSpPr>
        <p:spPr bwMode="auto">
          <a:xfrm>
            <a:off x="4679950" y="6896"/>
            <a:ext cx="45005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2800" b="1" kern="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28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- JÁTÉKOSAN</a:t>
            </a:r>
            <a:endParaRPr lang="hu-HU" sz="2800" b="1" kern="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22" name="Picture 2" descr="au_r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031984" y="1664679"/>
            <a:ext cx="671472" cy="10076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3" name="Picture 11" descr="ad_g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960885" y="1700808"/>
            <a:ext cx="672075" cy="1008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4" name="Picture 8" descr="as_br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452320" y="4005064"/>
            <a:ext cx="697739" cy="10466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6" name="Szövegdoboz 25"/>
          <p:cNvSpPr txBox="1"/>
          <p:nvPr/>
        </p:nvSpPr>
        <p:spPr>
          <a:xfrm>
            <a:off x="6084168" y="3142709"/>
            <a:ext cx="15584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ANTI-</a:t>
            </a:r>
          </a:p>
          <a:p>
            <a:r>
              <a:rPr lang="hu-HU" sz="1600" dirty="0" smtClean="0"/>
              <a:t>RÉSZECSKÉK</a:t>
            </a:r>
            <a:endParaRPr lang="hu-HU" sz="1600" dirty="0"/>
          </a:p>
        </p:txBody>
      </p:sp>
      <p:sp>
        <p:nvSpPr>
          <p:cNvPr id="25" name="Élőláb helye 3"/>
          <p:cNvSpPr>
            <a:spLocks noGrp="1"/>
          </p:cNvSpPr>
          <p:nvPr>
            <p:ph type="ftr" sz="quarter" idx="10"/>
          </p:nvPr>
        </p:nvSpPr>
        <p:spPr>
          <a:xfrm>
            <a:off x="37653" y="6477000"/>
            <a:ext cx="4678363" cy="360363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Csörgő T.</a:t>
            </a:r>
            <a:endParaRPr lang="en-US" dirty="0"/>
          </a:p>
        </p:txBody>
      </p:sp>
      <p:sp>
        <p:nvSpPr>
          <p:cNvPr id="27" name="Dia számának helye 4"/>
          <p:cNvSpPr>
            <a:spLocks noGrp="1"/>
          </p:cNvSpPr>
          <p:nvPr>
            <p:ph type="sldNum" sz="quarter" idx="11"/>
          </p:nvPr>
        </p:nvSpPr>
        <p:spPr>
          <a:xfrm>
            <a:off x="8316416" y="6477000"/>
            <a:ext cx="792163" cy="360363"/>
          </a:xfrm>
        </p:spPr>
        <p:txBody>
          <a:bodyPr/>
          <a:lstStyle/>
          <a:p>
            <a:pPr>
              <a:defRPr/>
            </a:pPr>
            <a:fld id="{A78D3027-A420-47DC-9763-CE3438DC92A1}" type="slidenum">
              <a:rPr lang="en-US"/>
              <a:pPr>
                <a:defRPr/>
              </a:pPr>
              <a:t>2</a:t>
            </a:fld>
            <a:r>
              <a:rPr lang="en-US" dirty="0"/>
              <a:t> |</a:t>
            </a:r>
            <a:r>
              <a:rPr lang="hu-HU" dirty="0"/>
              <a:t> </a:t>
            </a:r>
            <a:r>
              <a:rPr lang="hu-HU" dirty="0" smtClean="0"/>
              <a:t>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ím 1"/>
          <p:cNvSpPr>
            <a:spLocks noGrp="1"/>
          </p:cNvSpPr>
          <p:nvPr>
            <p:ph type="title"/>
          </p:nvPr>
        </p:nvSpPr>
        <p:spPr>
          <a:xfrm>
            <a:off x="0" y="-19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SU(3) SZÍN ÉS OPTIKAI SZÍN</a:t>
            </a:r>
          </a:p>
        </p:txBody>
      </p:sp>
      <p:pic>
        <p:nvPicPr>
          <p:cNvPr id="5125" name="Picture 2" descr="au_r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916832"/>
            <a:ext cx="110331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6" name="Picture 3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060848"/>
            <a:ext cx="10795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7" name="Picture 4" descr="u_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559016">
            <a:off x="4848225" y="2286000"/>
            <a:ext cx="1135063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8" name="Picture 6" descr="d_r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0250" y="2349500"/>
            <a:ext cx="114300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29" name="Picture 7" descr="d_gree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97575" y="2201863"/>
            <a:ext cx="10985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1" name="Szövegdoboz 10"/>
          <p:cNvSpPr txBox="1"/>
          <p:nvPr/>
        </p:nvSpPr>
        <p:spPr>
          <a:xfrm>
            <a:off x="1258888" y="1196752"/>
            <a:ext cx="201771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hu-HU" sz="3200" dirty="0" smtClean="0">
                <a:latin typeface="Arial" pitchFamily="34" charset="0"/>
                <a:cs typeface="Arial" pitchFamily="34" charset="0"/>
              </a:rPr>
              <a:t>Mezonok</a:t>
            </a:r>
            <a:endParaRPr lang="hu-H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5148064" y="1196752"/>
            <a:ext cx="278153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hu-HU" sz="3200" dirty="0" smtClean="0"/>
              <a:t>(Anti)</a:t>
            </a:r>
            <a:r>
              <a:rPr lang="hu-HU" sz="3200" dirty="0" err="1" smtClean="0"/>
              <a:t>Barionok</a:t>
            </a:r>
            <a:endParaRPr lang="hu-HU" sz="3200" dirty="0"/>
          </a:p>
        </p:txBody>
      </p:sp>
      <p:pic>
        <p:nvPicPr>
          <p:cNvPr id="5132" name="Picture 8" descr="u_re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00113" y="3933825"/>
            <a:ext cx="115093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33" name="Picture 9" descr="as_gb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318626">
            <a:off x="1989138" y="3913188"/>
            <a:ext cx="12001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34" name="Picture 10" descr="au_r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73775">
            <a:off x="4852988" y="4335463"/>
            <a:ext cx="1128712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35" name="Picture 11" descr="ad_gb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443769">
            <a:off x="7262813" y="4394200"/>
            <a:ext cx="11303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136" name="Picture 12" descr="au_br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981030" y="4293245"/>
            <a:ext cx="1111250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7" name="Élőláb helye 3"/>
          <p:cNvSpPr>
            <a:spLocks noGrp="1"/>
          </p:cNvSpPr>
          <p:nvPr>
            <p:ph type="ftr" sz="quarter" idx="10"/>
          </p:nvPr>
        </p:nvSpPr>
        <p:spPr>
          <a:xfrm>
            <a:off x="37653" y="6477000"/>
            <a:ext cx="4678363" cy="360363"/>
          </a:xfrm>
        </p:spPr>
        <p:txBody>
          <a:bodyPr/>
          <a:lstStyle/>
          <a:p>
            <a:pPr>
              <a:defRPr/>
            </a:pPr>
            <a:r>
              <a:rPr lang="hu-HU" smtClean="0"/>
              <a:t>Csörgő T.</a:t>
            </a:r>
            <a:endParaRPr lang="en-US" dirty="0"/>
          </a:p>
        </p:txBody>
      </p:sp>
      <p:sp>
        <p:nvSpPr>
          <p:cNvPr id="18" name="Dia számának helye 4"/>
          <p:cNvSpPr>
            <a:spLocks noGrp="1"/>
          </p:cNvSpPr>
          <p:nvPr>
            <p:ph type="sldNum" sz="quarter" idx="11"/>
          </p:nvPr>
        </p:nvSpPr>
        <p:spPr>
          <a:xfrm>
            <a:off x="8316416" y="6477000"/>
            <a:ext cx="792163" cy="360363"/>
          </a:xfrm>
        </p:spPr>
        <p:txBody>
          <a:bodyPr/>
          <a:lstStyle/>
          <a:p>
            <a:pPr>
              <a:defRPr/>
            </a:pPr>
            <a:fld id="{A78D3027-A420-47DC-9763-CE3438DC92A1}" type="slidenum">
              <a:rPr lang="en-US"/>
              <a:pPr>
                <a:defRPr/>
              </a:pPr>
              <a:t>3</a:t>
            </a:fld>
            <a:r>
              <a:rPr lang="en-US" dirty="0"/>
              <a:t> |</a:t>
            </a:r>
            <a:r>
              <a:rPr lang="hu-HU" dirty="0"/>
              <a:t> </a:t>
            </a:r>
            <a:r>
              <a:rPr lang="hu-HU" dirty="0" smtClean="0"/>
              <a:t>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12775" y="1124744"/>
            <a:ext cx="4319588" cy="4824536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hu-HU" sz="2400" dirty="0" smtClean="0"/>
              <a:t>66 kártyalap, 4 játék: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hu-HU" dirty="0" smtClean="0"/>
              <a:t>ANTI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hu-HU" dirty="0" smtClean="0"/>
              <a:t>Detektáljunk!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hu-HU" dirty="0" smtClean="0"/>
              <a:t>Kvarkanyag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hu-HU" dirty="0" smtClean="0"/>
              <a:t>Kozmikus záporok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hu-HU" sz="2400" dirty="0" smtClean="0"/>
              <a:t>e-könyvként megjelent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hu-HU" sz="2400" dirty="0" smtClean="0">
                <a:solidFill>
                  <a:srgbClr val="FFC000"/>
                </a:solidFill>
                <a:hlinkClick r:id="rId3"/>
              </a:rPr>
              <a:t>http://www.lulu.com/</a:t>
            </a:r>
            <a:endParaRPr lang="hu-HU" sz="2400" dirty="0" smtClean="0">
              <a:solidFill>
                <a:srgbClr val="FFC000"/>
              </a:solidFill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hu-HU" sz="2400" dirty="0" smtClean="0">
                <a:solidFill>
                  <a:schemeClr val="tx1"/>
                </a:solidFill>
              </a:rPr>
              <a:t>„</a:t>
            </a:r>
            <a:r>
              <a:rPr lang="hu-HU" sz="2400" dirty="0" err="1" smtClean="0">
                <a:solidFill>
                  <a:schemeClr val="tx1"/>
                </a:solidFill>
              </a:rPr>
              <a:t>Meet</a:t>
            </a:r>
            <a:r>
              <a:rPr lang="hu-HU" sz="2400" dirty="0" smtClean="0">
                <a:solidFill>
                  <a:schemeClr val="tx1"/>
                </a:solidFill>
              </a:rPr>
              <a:t> </a:t>
            </a:r>
            <a:r>
              <a:rPr lang="hu-HU" sz="2400" dirty="0" err="1" smtClean="0">
                <a:solidFill>
                  <a:schemeClr val="tx1"/>
                </a:solidFill>
              </a:rPr>
              <a:t>the</a:t>
            </a:r>
            <a:r>
              <a:rPr lang="hu-HU" sz="2400" dirty="0" smtClean="0">
                <a:solidFill>
                  <a:schemeClr val="tx1"/>
                </a:solidFill>
              </a:rPr>
              <a:t> </a:t>
            </a:r>
            <a:r>
              <a:rPr lang="hu-HU" sz="2400" dirty="0" err="1" smtClean="0">
                <a:solidFill>
                  <a:schemeClr val="tx1"/>
                </a:solidFill>
              </a:rPr>
              <a:t>Scientist</a:t>
            </a:r>
            <a:r>
              <a:rPr lang="hu-HU" sz="2400" dirty="0" smtClean="0">
                <a:solidFill>
                  <a:schemeClr val="tx1"/>
                </a:solidFill>
              </a:rPr>
              <a:t>”</a:t>
            </a:r>
          </a:p>
          <a:p>
            <a:pPr marL="0" lvl="1" indent="0" eaLnBrk="1" hangingPunct="1">
              <a:lnSpc>
                <a:spcPct val="150000"/>
              </a:lnSpc>
              <a:buClr>
                <a:srgbClr val="DD137B"/>
              </a:buClr>
              <a:buNone/>
              <a:defRPr/>
            </a:pPr>
            <a:r>
              <a:rPr lang="hu-HU" dirty="0"/>
              <a:t> </a:t>
            </a:r>
            <a:r>
              <a:rPr lang="hu-HU" dirty="0" smtClean="0"/>
              <a:t>        </a:t>
            </a:r>
            <a:r>
              <a:rPr lang="hu-HU" dirty="0" smtClean="0">
                <a:hlinkClick r:id="rId4"/>
              </a:rPr>
              <a:t>nyitóelőadás és bemutató</a:t>
            </a:r>
            <a:endParaRPr lang="hu-HU" dirty="0"/>
          </a:p>
          <a:p>
            <a:pPr eaLnBrk="1" hangingPunct="1">
              <a:lnSpc>
                <a:spcPct val="150000"/>
              </a:lnSpc>
              <a:defRPr/>
            </a:pPr>
            <a:endParaRPr lang="hu-HU" sz="2400" dirty="0" smtClean="0">
              <a:solidFill>
                <a:schemeClr val="tx1"/>
              </a:solidFill>
            </a:endParaRPr>
          </a:p>
        </p:txBody>
      </p:sp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0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   </a:t>
            </a:r>
            <a:r>
              <a:rPr lang="hu-HU" sz="30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RÉSZECSKÉS KÁRTYAJÁTÉK</a:t>
            </a:r>
            <a:endParaRPr lang="hu-HU" sz="3000" b="1" kern="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6150" name="Picture 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725" y="1196975"/>
            <a:ext cx="3462338" cy="4894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7" name="Élőláb helye 3"/>
          <p:cNvSpPr>
            <a:spLocks noGrp="1"/>
          </p:cNvSpPr>
          <p:nvPr>
            <p:ph type="ftr" sz="quarter" idx="10"/>
          </p:nvPr>
        </p:nvSpPr>
        <p:spPr>
          <a:xfrm>
            <a:off x="37653" y="6477000"/>
            <a:ext cx="4678363" cy="360363"/>
          </a:xfrm>
        </p:spPr>
        <p:txBody>
          <a:bodyPr/>
          <a:lstStyle/>
          <a:p>
            <a:pPr>
              <a:defRPr/>
            </a:pPr>
            <a:r>
              <a:rPr lang="hu-HU" smtClean="0"/>
              <a:t>Csörgő T.</a:t>
            </a:r>
            <a:endParaRPr lang="en-US" dirty="0"/>
          </a:p>
        </p:txBody>
      </p:sp>
      <p:sp>
        <p:nvSpPr>
          <p:cNvPr id="8" name="Dia számának helye 4"/>
          <p:cNvSpPr>
            <a:spLocks noGrp="1"/>
          </p:cNvSpPr>
          <p:nvPr>
            <p:ph type="sldNum" sz="quarter" idx="11"/>
          </p:nvPr>
        </p:nvSpPr>
        <p:spPr>
          <a:xfrm>
            <a:off x="8316416" y="6477000"/>
            <a:ext cx="792163" cy="360363"/>
          </a:xfrm>
        </p:spPr>
        <p:txBody>
          <a:bodyPr/>
          <a:lstStyle/>
          <a:p>
            <a:pPr>
              <a:defRPr/>
            </a:pPr>
            <a:fld id="{A78D3027-A420-47DC-9763-CE3438DC92A1}" type="slidenum">
              <a:rPr lang="en-US"/>
              <a:pPr>
                <a:defRPr/>
              </a:pPr>
              <a:t>4</a:t>
            </a:fld>
            <a:r>
              <a:rPr lang="en-US" dirty="0"/>
              <a:t> |</a:t>
            </a:r>
            <a:r>
              <a:rPr lang="hu-HU" dirty="0"/>
              <a:t> </a:t>
            </a:r>
            <a:r>
              <a:rPr lang="hu-HU" dirty="0" smtClean="0"/>
              <a:t>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/>
          <p:cNvSpPr txBox="1"/>
          <p:nvPr/>
        </p:nvSpPr>
        <p:spPr>
          <a:xfrm>
            <a:off x="4283968" y="692696"/>
            <a:ext cx="424847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dirty="0" smtClean="0"/>
              <a:t> A kvarkok tökéletes folyadékát, angol rövidítésével az </a:t>
            </a:r>
            <a:r>
              <a:rPr lang="hu-HU" sz="1600" dirty="0" err="1" smtClean="0"/>
              <a:t>sQGP-t</a:t>
            </a:r>
            <a:r>
              <a:rPr lang="hu-HU" sz="1600" dirty="0" smtClean="0"/>
              <a:t> az USA </a:t>
            </a:r>
            <a:r>
              <a:rPr lang="hu-HU" sz="1600" dirty="0" err="1" smtClean="0"/>
              <a:t>Brookhaveni</a:t>
            </a:r>
            <a:r>
              <a:rPr lang="hu-HU" sz="1600" dirty="0" smtClean="0"/>
              <a:t> Nemzeti Laboratóriumában a PHENIX és a STAR kísérletben fedezték fel a RHIC (</a:t>
            </a:r>
            <a:r>
              <a:rPr lang="hu-HU" sz="1600" dirty="0" err="1" smtClean="0"/>
              <a:t>Relativistic</a:t>
            </a:r>
            <a:r>
              <a:rPr lang="hu-HU" sz="1600" dirty="0" smtClean="0"/>
              <a:t> </a:t>
            </a:r>
            <a:r>
              <a:rPr lang="hu-HU" sz="1600" dirty="0" err="1" smtClean="0"/>
              <a:t>Heavy</a:t>
            </a:r>
            <a:r>
              <a:rPr lang="hu-HU" sz="1600" dirty="0" smtClean="0"/>
              <a:t> Ion </a:t>
            </a:r>
            <a:r>
              <a:rPr lang="hu-HU" sz="1600" dirty="0" err="1" smtClean="0"/>
              <a:t>Collider</a:t>
            </a:r>
            <a:r>
              <a:rPr lang="hu-HU" sz="1600" dirty="0" smtClean="0"/>
              <a:t>) gyorsítóban.</a:t>
            </a:r>
            <a:endParaRPr lang="hu-HU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KVARKANYAG - KÍSÉRLETILEG</a:t>
            </a:r>
          </a:p>
        </p:txBody>
      </p:sp>
      <p:sp>
        <p:nvSpPr>
          <p:cNvPr id="7" name="Élőláb helye 3"/>
          <p:cNvSpPr>
            <a:spLocks noGrp="1"/>
          </p:cNvSpPr>
          <p:nvPr>
            <p:ph type="ftr" sz="quarter" idx="10"/>
          </p:nvPr>
        </p:nvSpPr>
        <p:spPr>
          <a:xfrm>
            <a:off x="37653" y="6477000"/>
            <a:ext cx="4678363" cy="360363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Csörgő T.</a:t>
            </a:r>
            <a:endParaRPr lang="en-US" dirty="0"/>
          </a:p>
        </p:txBody>
      </p:sp>
      <p:sp>
        <p:nvSpPr>
          <p:cNvPr id="8" name="Dia számának helye 4"/>
          <p:cNvSpPr txBox="1">
            <a:spLocks/>
          </p:cNvSpPr>
          <p:nvPr/>
        </p:nvSpPr>
        <p:spPr bwMode="auto">
          <a:xfrm>
            <a:off x="8316416" y="6477000"/>
            <a:ext cx="7921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A78D3027-A420-47DC-9763-CE3438DC92A1}" type="slidenum">
              <a:rPr lang="en-US" smtClean="0"/>
              <a:pPr>
                <a:defRPr/>
              </a:pPr>
              <a:t>5</a:t>
            </a:fld>
            <a:r>
              <a:rPr lang="en-US" dirty="0" smtClean="0"/>
              <a:t> |</a:t>
            </a:r>
            <a:r>
              <a:rPr lang="hu-HU" dirty="0" smtClean="0"/>
              <a:t> 17</a:t>
            </a:r>
            <a:endParaRPr lang="en-US" dirty="0"/>
          </a:p>
        </p:txBody>
      </p:sp>
      <p:pic>
        <p:nvPicPr>
          <p:cNvPr id="10" name="Picture 4" descr="File:First Gold Beam-Beam Collision Events at RHIC at 100 100 GeV c per beam recorded by STAR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852936"/>
            <a:ext cx="453390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www.phenix.bnl.gov/WWW/software/luxor/photo/run2AlbumV03/PHr27825e0003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56" y="1052736"/>
            <a:ext cx="374441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zövegdoboz 10"/>
          <p:cNvSpPr txBox="1"/>
          <p:nvPr/>
        </p:nvSpPr>
        <p:spPr>
          <a:xfrm>
            <a:off x="313556" y="4869160"/>
            <a:ext cx="3744416" cy="15240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dirty="0" smtClean="0"/>
              <a:t>A tökéletes kvarkfolyadék, az </a:t>
            </a:r>
            <a:r>
              <a:rPr lang="hu-HU" sz="1600" dirty="0" err="1" smtClean="0"/>
              <a:t>sQGP</a:t>
            </a:r>
            <a:r>
              <a:rPr lang="hu-HU" sz="1600" dirty="0" smtClean="0"/>
              <a:t> tulajdonságait megerősítette és további részletekkel gazdagította a CERH LHC ALICE, ALTAS és CMS kísérlete.</a:t>
            </a:r>
            <a:endParaRPr lang="hu-HU" sz="1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3" descr="C:\Users\tocraat\Desktop\aranyaran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268413"/>
            <a:ext cx="4314825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zövegdoboz 8"/>
          <p:cNvSpPr txBox="1"/>
          <p:nvPr/>
        </p:nvSpPr>
        <p:spPr>
          <a:xfrm>
            <a:off x="5148065" y="1268760"/>
            <a:ext cx="3527624" cy="48479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dirty="0" smtClean="0">
                <a:solidFill>
                  <a:srgbClr val="FFFF00"/>
                </a:solidFill>
              </a:rPr>
              <a:t>A RHIC Au+</a:t>
            </a:r>
            <a:r>
              <a:rPr lang="hu-HU" sz="1600" dirty="0" err="1" smtClean="0">
                <a:solidFill>
                  <a:srgbClr val="FFFF00"/>
                </a:solidFill>
              </a:rPr>
              <a:t>Au</a:t>
            </a:r>
            <a:r>
              <a:rPr lang="hu-HU" sz="1600" dirty="0" smtClean="0">
                <a:solidFill>
                  <a:srgbClr val="FFFF00"/>
                </a:solidFill>
              </a:rPr>
              <a:t> ütközéseinek elméleti leírása. Nagy energiás nehézion-ütközésekben erősen kölcsönható </a:t>
            </a:r>
            <a:r>
              <a:rPr lang="hu-HU" sz="1600" dirty="0" err="1" smtClean="0">
                <a:solidFill>
                  <a:srgbClr val="DD137B"/>
                </a:solidFill>
              </a:rPr>
              <a:t>kvark-gluon</a:t>
            </a:r>
            <a:r>
              <a:rPr lang="hu-HU" sz="1600" dirty="0" smtClean="0">
                <a:solidFill>
                  <a:srgbClr val="DD137B"/>
                </a:solidFill>
              </a:rPr>
              <a:t> plazma</a:t>
            </a:r>
            <a:r>
              <a:rPr lang="hu-HU" sz="1600" dirty="0" smtClean="0"/>
              <a:t> jön létre, </a:t>
            </a:r>
            <a:r>
              <a:rPr lang="hu-HU" sz="1600" dirty="0" err="1" smtClean="0"/>
              <a:t>megle-</a:t>
            </a:r>
            <a:r>
              <a:rPr lang="hu-HU" sz="1600" dirty="0" smtClean="0"/>
              <a:t> </a:t>
            </a:r>
            <a:r>
              <a:rPr lang="hu-HU" sz="1600" dirty="0" err="1" smtClean="0"/>
              <a:t>pő</a:t>
            </a:r>
            <a:r>
              <a:rPr lang="hu-HU" sz="1600" dirty="0" smtClean="0"/>
              <a:t> tulajdonságokkal: a kvarkok töké- </a:t>
            </a:r>
            <a:r>
              <a:rPr lang="hu-HU" sz="1600" dirty="0" err="1" smtClean="0"/>
              <a:t>letes</a:t>
            </a:r>
            <a:r>
              <a:rPr lang="hu-HU" sz="1600" dirty="0" smtClean="0"/>
              <a:t> folyadékának tulajdonságait az USA Relativisztikus Nehézion </a:t>
            </a:r>
            <a:r>
              <a:rPr lang="hu-HU" sz="1600" dirty="0" err="1" smtClean="0"/>
              <a:t>Ütköz-tető</a:t>
            </a:r>
            <a:r>
              <a:rPr lang="hu-HU" sz="1600" dirty="0" smtClean="0"/>
              <a:t> (RHIC) gyorsítójának kísérletei tárták fel a </a:t>
            </a:r>
            <a:r>
              <a:rPr lang="hu-HU" sz="1600" dirty="0" err="1" smtClean="0"/>
              <a:t>Brookhaveni</a:t>
            </a:r>
            <a:r>
              <a:rPr lang="hu-HU" sz="1600" dirty="0" smtClean="0"/>
              <a:t> Nemzeti </a:t>
            </a:r>
            <a:r>
              <a:rPr lang="hu-HU" sz="1600" dirty="0" err="1" smtClean="0"/>
              <a:t>La-boratóriumban</a:t>
            </a:r>
            <a:r>
              <a:rPr lang="hu-HU" sz="1600" dirty="0" smtClean="0"/>
              <a:t>. </a:t>
            </a:r>
            <a:r>
              <a:rPr lang="hu-HU" sz="1600" dirty="0"/>
              <a:t>A</a:t>
            </a:r>
            <a:r>
              <a:rPr lang="hu-HU" sz="1600" dirty="0" smtClean="0"/>
              <a:t>z  eredményeket megerősítették, és további részletek-kel gazdagították a CERN LHC  ALICE, ATLAS és  CMS kísérletei.</a:t>
            </a:r>
            <a:r>
              <a:rPr lang="hu-HU" sz="16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hu-HU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KVARKANYAG - ELMÉLETILEG</a:t>
            </a:r>
          </a:p>
        </p:txBody>
      </p:sp>
      <p:sp>
        <p:nvSpPr>
          <p:cNvPr id="7" name="Élőláb helye 3"/>
          <p:cNvSpPr>
            <a:spLocks noGrp="1"/>
          </p:cNvSpPr>
          <p:nvPr>
            <p:ph type="ftr" sz="quarter" idx="10"/>
          </p:nvPr>
        </p:nvSpPr>
        <p:spPr>
          <a:xfrm>
            <a:off x="37653" y="6477000"/>
            <a:ext cx="4678363" cy="360363"/>
          </a:xfrm>
        </p:spPr>
        <p:txBody>
          <a:bodyPr/>
          <a:lstStyle/>
          <a:p>
            <a:pPr>
              <a:defRPr/>
            </a:pPr>
            <a:r>
              <a:rPr lang="hu-HU" smtClean="0"/>
              <a:t>Csörgő T.</a:t>
            </a:r>
            <a:endParaRPr lang="en-US" dirty="0"/>
          </a:p>
        </p:txBody>
      </p:sp>
      <p:sp>
        <p:nvSpPr>
          <p:cNvPr id="8" name="Dia számának helye 4"/>
          <p:cNvSpPr txBox="1">
            <a:spLocks/>
          </p:cNvSpPr>
          <p:nvPr/>
        </p:nvSpPr>
        <p:spPr bwMode="auto">
          <a:xfrm>
            <a:off x="8316416" y="6477000"/>
            <a:ext cx="7921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A78D3027-A420-47DC-9763-CE3438DC92A1}" type="slidenum">
              <a:rPr lang="en-US" smtClean="0"/>
              <a:pPr>
                <a:defRPr/>
              </a:pPr>
              <a:t>6</a:t>
            </a:fld>
            <a:r>
              <a:rPr lang="en-US" dirty="0" smtClean="0"/>
              <a:t> |</a:t>
            </a:r>
            <a:r>
              <a:rPr lang="hu-HU" dirty="0" smtClean="0"/>
              <a:t> 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49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KVARKANYAG - JÁTÉKOSAN</a:t>
            </a: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Csörgő T.</a:t>
            </a:r>
            <a:endParaRPr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>
          <a:xfrm>
            <a:off x="8316416" y="6477000"/>
            <a:ext cx="792163" cy="360363"/>
          </a:xfrm>
        </p:spPr>
        <p:txBody>
          <a:bodyPr/>
          <a:lstStyle/>
          <a:p>
            <a:pPr>
              <a:defRPr/>
            </a:pPr>
            <a:fld id="{A78D3027-A420-47DC-9763-CE3438DC92A1}" type="slidenum">
              <a:rPr lang="en-US"/>
              <a:pPr>
                <a:defRPr/>
              </a:pPr>
              <a:t>7</a:t>
            </a:fld>
            <a:r>
              <a:rPr lang="en-US" dirty="0"/>
              <a:t> |</a:t>
            </a:r>
            <a:r>
              <a:rPr lang="hu-HU" dirty="0"/>
              <a:t> </a:t>
            </a:r>
            <a:r>
              <a:rPr lang="hu-HU" dirty="0" smtClean="0"/>
              <a:t>17</a:t>
            </a:r>
            <a:endParaRPr lang="en-US" dirty="0"/>
          </a:p>
        </p:txBody>
      </p:sp>
      <p:pic>
        <p:nvPicPr>
          <p:cNvPr id="160" name="Picture 13" descr="muon neutri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1900" y="3789363"/>
            <a:ext cx="6492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75311">
            <a:off x="1571625" y="1314450"/>
            <a:ext cx="6238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6" descr="d_gre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39283">
            <a:off x="2674938" y="2690813"/>
            <a:ext cx="606425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" name="Picture 8" descr="as_b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6626289">
            <a:off x="717551" y="4706937"/>
            <a:ext cx="6794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2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6225" y="4149725"/>
            <a:ext cx="5207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29025" y="1989138"/>
            <a:ext cx="1901825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28800" y="2492375"/>
            <a:ext cx="16795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7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84563" y="1916113"/>
            <a:ext cx="1185862" cy="73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8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523867">
            <a:off x="5040313" y="2479675"/>
            <a:ext cx="1770062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9" name="Picture 1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63613" y="4724400"/>
            <a:ext cx="1079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8" descr="as_b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84338" y="4508500"/>
            <a:ext cx="793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" name="Picture 16" descr="d_gre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39283">
            <a:off x="6240463" y="2122488"/>
            <a:ext cx="606425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" name="Picture 17" descr="d_red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7713" y="2133600"/>
            <a:ext cx="728662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0" name="Picture 18" descr="u_blu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13125" y="1916113"/>
            <a:ext cx="787400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1" name="Picture 23" descr="au_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3028085">
            <a:off x="6581775" y="2849563"/>
            <a:ext cx="727075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2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39875" y="2205038"/>
            <a:ext cx="5921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3" name="Picture 19" descr="s_gree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831436">
            <a:off x="2246313" y="2112963"/>
            <a:ext cx="687387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4" name="Picture 5" descr="ad_g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963613" y="3573463"/>
            <a:ext cx="788987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5" name="Picture 18" descr="u_blu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47938" y="3284538"/>
            <a:ext cx="788987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6" name="Picture 12" descr="as_r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197225" y="3213100"/>
            <a:ext cx="787400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7" name="Picture 24" descr="u_green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 rot="-2054365">
            <a:off x="1247775" y="4672013"/>
            <a:ext cx="6318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8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836863" y="4868863"/>
            <a:ext cx="7683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9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89388" y="4292600"/>
            <a:ext cx="808037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0" name="Picture 19" descr="s_gree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421188" y="5013325"/>
            <a:ext cx="687387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1" name="Picture 1" descr="ad_r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205288" y="1989138"/>
            <a:ext cx="727075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2" name="Picture 17" descr="d_red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978355">
            <a:off x="5048250" y="1565275"/>
            <a:ext cx="728663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3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564063" y="3213100"/>
            <a:ext cx="7683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4" name="Picture 24" descr="u_green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 rot="408120">
            <a:off x="5287963" y="3319463"/>
            <a:ext cx="6318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5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75311">
            <a:off x="5837238" y="3338513"/>
            <a:ext cx="727075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6" name="Picture 1" descr="ad_r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6508750" y="3357563"/>
            <a:ext cx="623888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7" name="Picture 8" descr="as_b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28800" y="3429000"/>
            <a:ext cx="67945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1" name="Picture 9" descr="as_gb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20738" y="2997200"/>
            <a:ext cx="693737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9" name="Picture 17" descr="d_red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4389913">
            <a:off x="1497013" y="1901825"/>
            <a:ext cx="6254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0" name="Picture 18" descr="u_blu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-956044">
            <a:off x="2957513" y="2154238"/>
            <a:ext cx="674687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1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rot="1878604">
            <a:off x="6338888" y="2838450"/>
            <a:ext cx="525462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2" name="Picture 22" descr="s_red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861050" y="4076700"/>
            <a:ext cx="6238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3" name="Picture 2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8525" y="4581525"/>
            <a:ext cx="5207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4" name="Picture 26" descr="s_blue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 rot="1508806">
            <a:off x="1033463" y="3433763"/>
            <a:ext cx="5461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5" name="Picture 17" descr="d_red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16588" y="4581525"/>
            <a:ext cx="623887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6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rot="-1991656">
            <a:off x="5213350" y="5037138"/>
            <a:ext cx="658813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7" name="Picture 5" descr="ad_g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2900" y="2708275"/>
            <a:ext cx="676275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8" name="Picture 18" descr="u_blu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1249395">
            <a:off x="3998913" y="2868613"/>
            <a:ext cx="67627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9" name="Picture 24" descr="u_green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828800" y="3860800"/>
            <a:ext cx="541338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0" name="Picture 22" descr="s_red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989388" y="3429000"/>
            <a:ext cx="6238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1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612900" y="4652963"/>
            <a:ext cx="658813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2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149725"/>
            <a:ext cx="693738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3" name="Picture 19" descr="s_gree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89388" y="4292600"/>
            <a:ext cx="588962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4" name="Picture 2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8525" y="3789363"/>
            <a:ext cx="5207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5" name="Picture 12" descr="as_r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rot="3535705">
            <a:off x="6528594" y="4560094"/>
            <a:ext cx="584200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6" name="Picture 26" descr="s_blue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 rot="-1537425">
            <a:off x="898525" y="4270375"/>
            <a:ext cx="5461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7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781550" y="2276475"/>
            <a:ext cx="657225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8" name="Picture 24" descr="u_green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 rot="408120">
            <a:off x="4864100" y="2593975"/>
            <a:ext cx="541338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9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75311">
            <a:off x="5418138" y="2609850"/>
            <a:ext cx="6238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0" name="Picture 23" descr="au_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-2612018">
            <a:off x="4070350" y="2940050"/>
            <a:ext cx="595313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1" name="Picture 8" descr="as_b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0100" y="5084763"/>
            <a:ext cx="793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" name="Picture 16" descr="d_gre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48463" y="3213100"/>
            <a:ext cx="606425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3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0600" y="3141663"/>
            <a:ext cx="5905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4" name="Picture 19" descr="s_gree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340100" y="2997200"/>
            <a:ext cx="687388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5" name="Picture 5" descr="ad_g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763838" y="4437063"/>
            <a:ext cx="788987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6" name="Picture 18" descr="u_blu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68663" y="4221163"/>
            <a:ext cx="787400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7" name="Picture 12" descr="as_r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916363" y="4149725"/>
            <a:ext cx="788987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8" name="Picture 24" descr="u_green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 rot="-2054365">
            <a:off x="1320800" y="4887913"/>
            <a:ext cx="6302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9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789613" y="4581525"/>
            <a:ext cx="766762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60" name="Picture 24" descr="u_green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 rot="408120">
            <a:off x="6151563" y="4687888"/>
            <a:ext cx="6318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61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75311">
            <a:off x="6556375" y="4273550"/>
            <a:ext cx="728663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" name="Picture 1" descr="ad_r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229475" y="4292600"/>
            <a:ext cx="6238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63" name="Picture 8" descr="as_b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05063" y="4292600"/>
            <a:ext cx="67945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64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013575" y="3789363"/>
            <a:ext cx="525463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8" name="Picture 22" descr="s_red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581775" y="5013325"/>
            <a:ext cx="6238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9" name="Picture 2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5445125"/>
            <a:ext cx="573088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67" name="Picture 17" descr="d_red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612900" y="3573463"/>
            <a:ext cx="623888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68" name="Picture 5" descr="ad_g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700463" y="3644900"/>
            <a:ext cx="676275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2" name="Picture 18" descr="u_blu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1249395">
            <a:off x="2990850" y="5027613"/>
            <a:ext cx="67627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70" name="Picture 24" descr="u_green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332038" y="5229225"/>
            <a:ext cx="541337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71" name="Picture 22" descr="s_red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708525" y="4365625"/>
            <a:ext cx="623888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72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429250" y="4292600"/>
            <a:ext cx="658813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16363" y="5157788"/>
            <a:ext cx="693737" cy="103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74" name="Picture 19" descr="s_gree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08525" y="5229225"/>
            <a:ext cx="588963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75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500688" y="3213100"/>
            <a:ext cx="658812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76" name="Picture 24" descr="u_green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 rot="408120">
            <a:off x="5584825" y="3530600"/>
            <a:ext cx="541338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77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75311">
            <a:off x="5891213" y="4194175"/>
            <a:ext cx="6238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78" name="Picture 23" descr="au_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-2612018">
            <a:off x="4286250" y="4379913"/>
            <a:ext cx="595313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79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rot="-3236587">
            <a:off x="3248819" y="4055269"/>
            <a:ext cx="525462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" name="Picture 16" descr="d_gre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39283">
            <a:off x="730250" y="3698875"/>
            <a:ext cx="606425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81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rot="1878604">
            <a:off x="4087813" y="1492250"/>
            <a:ext cx="525462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82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75311">
            <a:off x="2579688" y="1601788"/>
            <a:ext cx="6238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" name="Picture 16" descr="d_gre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39283">
            <a:off x="3322638" y="1322388"/>
            <a:ext cx="606425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84" name="Picture 1" descr="ad_r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 rot="2332107">
            <a:off x="5548313" y="1936750"/>
            <a:ext cx="6238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rot="3308839">
            <a:off x="4631531" y="5288757"/>
            <a:ext cx="525463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9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rot="3308839">
            <a:off x="2471738" y="1327150"/>
            <a:ext cx="525462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0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2405063" y="4365625"/>
            <a:ext cx="1503362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88" name="Picture 6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5140325" y="4581525"/>
            <a:ext cx="1131888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2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05513" y="4437063"/>
            <a:ext cx="11842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0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492107">
            <a:off x="3744913" y="4037013"/>
            <a:ext cx="1503362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442866">
            <a:off x="2660650" y="4746625"/>
            <a:ext cx="150336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5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3268663" y="3644900"/>
            <a:ext cx="1503362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3916363" y="2997200"/>
            <a:ext cx="1503362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7" name="Picture 3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 rot="-808488">
            <a:off x="1243013" y="3082925"/>
            <a:ext cx="1247775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" name="Picture 6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3340100" y="4221163"/>
            <a:ext cx="1131888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6" name="Picture 7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 rot="1429228">
            <a:off x="1450975" y="4357688"/>
            <a:ext cx="119380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0" name="Picture 9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1612900" y="2349500"/>
            <a:ext cx="10350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1" name="Picture 10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 rot="-788826">
            <a:off x="4127500" y="2360613"/>
            <a:ext cx="129222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9" name="Picture 12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 rot="-707620">
            <a:off x="2674938" y="2419350"/>
            <a:ext cx="188436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3" name="Picture 12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 rot="368352">
            <a:off x="3092450" y="3455988"/>
            <a:ext cx="1884363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01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2036305">
            <a:off x="4206875" y="3506788"/>
            <a:ext cx="150336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5" name="Picture 6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 rot="3085871">
            <a:off x="3822700" y="1978026"/>
            <a:ext cx="1131887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" name="Picture 6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 rot="1999837">
            <a:off x="2524125" y="2605088"/>
            <a:ext cx="1131888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" name="Picture 6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 rot="-857814">
            <a:off x="885825" y="2787650"/>
            <a:ext cx="1131888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05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3078796">
            <a:off x="3952081" y="3783807"/>
            <a:ext cx="150336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9" name="Picture 5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 rot="2223834">
            <a:off x="3954463" y="4610100"/>
            <a:ext cx="12827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0" name="Picture 7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 rot="442867">
            <a:off x="3032125" y="4367213"/>
            <a:ext cx="119380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08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2332038" y="3860800"/>
            <a:ext cx="1503362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3141881">
            <a:off x="4304506" y="1770857"/>
            <a:ext cx="150336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3" name="Picture 5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 rot="-1204233">
            <a:off x="1619250" y="3589338"/>
            <a:ext cx="1282700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4" name="Picture 6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 rot="947526">
            <a:off x="5297488" y="3354388"/>
            <a:ext cx="1131887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5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867850">
            <a:off x="5711825" y="3030538"/>
            <a:ext cx="150336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" name="Picture 9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5789613" y="3789363"/>
            <a:ext cx="1033462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7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-861962">
            <a:off x="6059488" y="3821113"/>
            <a:ext cx="1503362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8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-476018">
            <a:off x="5753100" y="5257800"/>
            <a:ext cx="150336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9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867850">
            <a:off x="4764088" y="3822700"/>
            <a:ext cx="1503362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17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-1473244">
            <a:off x="2395538" y="2633663"/>
            <a:ext cx="1503362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1" name="Picture 6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 rot="388920">
            <a:off x="5319713" y="1690688"/>
            <a:ext cx="1131887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2" name="Picture 6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 rot="388920">
            <a:off x="1790700" y="5219700"/>
            <a:ext cx="1131888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20" name="Picture 6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 rot="388920">
            <a:off x="1862138" y="1906588"/>
            <a:ext cx="1133475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4" name="Picture 11" descr="muon antineutrino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1828800" y="3617913"/>
            <a:ext cx="6238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5" name="Picture 2" descr="electron anitneutrino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5500688" y="3860800"/>
            <a:ext cx="67151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" name="Picture 13" descr="muon neutri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29025" y="3573463"/>
            <a:ext cx="6477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" name="Picture 2" descr="electron anitneutrino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4060825" y="4292600"/>
            <a:ext cx="67151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8" name="Picture 13" descr="muon neutri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8888" y="2133600"/>
            <a:ext cx="6477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9" name="Picture 14" descr="positron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3844925" y="2924175"/>
            <a:ext cx="6238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0" name="Picture 15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2981325" y="3357563"/>
            <a:ext cx="5969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1" name="Picture 4" descr="electron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3916363" y="3500438"/>
            <a:ext cx="576262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2" name="Picture 27" descr="muon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2332038" y="2205038"/>
            <a:ext cx="649287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3" name="Picture 4" descr="electron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3484563" y="3284538"/>
            <a:ext cx="576262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4" name="Picture 15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2189163" y="2205038"/>
            <a:ext cx="5969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5" name="Picture 2" descr="electron anitneutrino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4997450" y="3429000"/>
            <a:ext cx="67151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" name="Picture 4" descr="electron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4348163" y="3789363"/>
            <a:ext cx="5762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" name="Picture 27" descr="muon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3700463" y="3644900"/>
            <a:ext cx="6477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8" name="Picture 15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2981325" y="3357563"/>
            <a:ext cx="5969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9" name="Picture 13" descr="muon neutri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3838" y="4868863"/>
            <a:ext cx="649287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0" name="Picture 11" descr="muon antineutrino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2260600" y="3213100"/>
            <a:ext cx="6238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1" name="Picture 13" descr="muon neutri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0238" y="4292600"/>
            <a:ext cx="647700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2" name="Picture 2" descr="electron anitneutrino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6581775" y="3644900"/>
            <a:ext cx="67151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3" name="Picture 13" descr="muon neutri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349500"/>
            <a:ext cx="6477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4" name="Picture 14" descr="positron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3556000" y="3284538"/>
            <a:ext cx="6254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5" name="Picture 14" descr="positron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4060825" y="3357563"/>
            <a:ext cx="623888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6" name="Picture 6" descr="antimuon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3629025" y="3429000"/>
            <a:ext cx="57626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" name="Picture 14" descr="positron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3844925" y="3644900"/>
            <a:ext cx="6238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" name="Picture 4" descr="electron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4421188" y="3500438"/>
            <a:ext cx="576262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" name="Picture 6" descr="antimuon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4060825" y="3357563"/>
            <a:ext cx="57626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" name="Picture 6" descr="antimuon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3989388" y="3716338"/>
            <a:ext cx="5746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" name="Picture 27" descr="muon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3771900" y="3284538"/>
            <a:ext cx="649288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" name="Picture 6" descr="antimuon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3629025" y="4005263"/>
            <a:ext cx="57626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" name="Picture 27" descr="muon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3413125" y="3573463"/>
            <a:ext cx="6477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1000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3000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3000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2000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2000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000"/>
                            </p:stCondLst>
                            <p:childTnLst>
                              <p:par>
                                <p:cTn id="148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9" dur="5000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0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3" dur="30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30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8000"/>
                            </p:stCondLst>
                            <p:childTnLst>
                              <p:par>
                                <p:cTn id="157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2" dur="5000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0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6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7" dur="5000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0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1" dur="3000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3000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8000"/>
                            </p:stCondLst>
                            <p:childTnLst>
                              <p:par>
                                <p:cTn id="17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6" dur="2000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2000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5000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0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84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5" dur="5000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0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1" dur="3000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3000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5" dur="3000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3000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9" dur="2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8" dur="2000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2000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2" dur="2000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2000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3" dur="10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10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7" dur="1000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1000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41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6000"/>
                            </p:stCondLst>
                            <p:childTnLst>
                              <p:par>
                                <p:cTn id="2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2" presetClass="exit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0" dur="5000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1" dur="5000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4" dur="5000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5" dur="5000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8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2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2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7" dur="5000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0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1" dur="5000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0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2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2" dur="500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3" dur="500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2" presetClass="exit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6" dur="500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" dur="500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2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7" dur="3000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3000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1" dur="3000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3000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1" dur="5000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0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2" presetClass="exit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5" dur="5000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5000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1" dur="1000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1000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1000"/>
                            </p:stCondLst>
                            <p:childTnLst>
                              <p:par>
                                <p:cTn id="325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6" dur="2000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7" dur="2000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0" dur="5000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1" dur="5000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4" dur="2000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5" dur="2000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38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9" dur="50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3" dur="500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500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7" dur="5000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5000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1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2" dur="20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3" dur="20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6" dur="5000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7" dur="5000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0" dur="1000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1" dur="1000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16000"/>
                            </p:stCondLst>
                            <p:childTnLst>
                              <p:par>
                                <p:cTn id="364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5" dur="50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6" dur="50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9" dur="500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0" dur="500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3" dur="3000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4" dur="3000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21000"/>
                            </p:stCondLst>
                            <p:childTnLst>
                              <p:par>
                                <p:cTn id="377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8" dur="5000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9" dur="5000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2" dur="1000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3" dur="1000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6" dur="20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7" dur="20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26000"/>
                            </p:stCondLst>
                            <p:childTnLst>
                              <p:par>
                                <p:cTn id="390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1" dur="50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2" dur="50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5" dur="2000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6" dur="2000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8" fill="hold">
                            <p:stCondLst>
                              <p:cond delay="31000"/>
                            </p:stCondLst>
                            <p:childTnLst>
                              <p:par>
                                <p:cTn id="399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0" dur="3000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1" dur="3000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4" dur="1000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5" dur="1000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8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1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2" dur="5000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3" dur="5000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36000"/>
                            </p:stCondLst>
                            <p:childTnLst>
                              <p:par>
                                <p:cTn id="416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7" dur="5000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8" dur="5000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0" presetID="2" presetClass="exit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1" dur="5000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2" dur="5000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4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5" dur="2000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6" dur="2000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0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hu-HU" sz="2400" b="1" kern="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 </a:t>
            </a:r>
            <a:r>
              <a:rPr lang="hu-HU" sz="24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Csörgő J., Török </a:t>
            </a:r>
            <a:r>
              <a:rPr lang="hu-HU" sz="2400" b="1" kern="0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Cs</a:t>
            </a:r>
            <a:r>
              <a:rPr lang="hu-HU" sz="24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., </a:t>
            </a:r>
            <a:r>
              <a:rPr lang="hu-HU" sz="2400" b="1" kern="0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Cs</a:t>
            </a:r>
            <a:r>
              <a:rPr lang="hu-HU" sz="24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. T., http://www.lulu.com/</a:t>
            </a:r>
            <a:endParaRPr lang="hu-HU" sz="2400" b="1" kern="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6150" name="Picture 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196752"/>
            <a:ext cx="3744416" cy="4894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6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1199033"/>
            <a:ext cx="3779944" cy="48942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Élőláb helye 3"/>
          <p:cNvSpPr>
            <a:spLocks noGrp="1"/>
          </p:cNvSpPr>
          <p:nvPr>
            <p:ph type="ftr" sz="quarter" idx="10"/>
          </p:nvPr>
        </p:nvSpPr>
        <p:spPr>
          <a:xfrm>
            <a:off x="37653" y="6477000"/>
            <a:ext cx="4678363" cy="360363"/>
          </a:xfrm>
        </p:spPr>
        <p:txBody>
          <a:bodyPr/>
          <a:lstStyle/>
          <a:p>
            <a:pPr>
              <a:defRPr/>
            </a:pPr>
            <a:r>
              <a:rPr lang="hu-HU" smtClean="0"/>
              <a:t>Csörgő T.</a:t>
            </a:r>
            <a:endParaRPr lang="en-US" dirty="0"/>
          </a:p>
        </p:txBody>
      </p:sp>
      <p:sp>
        <p:nvSpPr>
          <p:cNvPr id="9" name="Dia számának helye 4"/>
          <p:cNvSpPr>
            <a:spLocks noGrp="1"/>
          </p:cNvSpPr>
          <p:nvPr>
            <p:ph type="sldNum" sz="quarter" idx="11"/>
          </p:nvPr>
        </p:nvSpPr>
        <p:spPr>
          <a:xfrm>
            <a:off x="8316416" y="6477000"/>
            <a:ext cx="792163" cy="360363"/>
          </a:xfrm>
        </p:spPr>
        <p:txBody>
          <a:bodyPr/>
          <a:lstStyle/>
          <a:p>
            <a:pPr>
              <a:defRPr/>
            </a:pPr>
            <a:fld id="{A78D3027-A420-47DC-9763-CE3438DC92A1}" type="slidenum">
              <a:rPr lang="en-US"/>
              <a:pPr>
                <a:defRPr/>
              </a:pPr>
              <a:t>8</a:t>
            </a:fld>
            <a:r>
              <a:rPr lang="en-US" dirty="0"/>
              <a:t> |</a:t>
            </a:r>
            <a:r>
              <a:rPr lang="hu-HU" dirty="0"/>
              <a:t> </a:t>
            </a:r>
            <a:r>
              <a:rPr lang="hu-HU" dirty="0" smtClean="0"/>
              <a:t>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0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hu-HU" sz="3200" b="1" kern="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 </a:t>
            </a:r>
            <a:r>
              <a:rPr lang="hu-HU" sz="28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NEMZETKÖZI FIGYELEM, NÉHÁNY PÉLDA</a:t>
            </a:r>
            <a:endParaRPr lang="hu-HU" sz="3200" b="1" kern="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1027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116" y="1268760"/>
            <a:ext cx="45339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1263840"/>
            <a:ext cx="5868144" cy="51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Élőláb helye 3"/>
          <p:cNvSpPr>
            <a:spLocks noGrp="1"/>
          </p:cNvSpPr>
          <p:nvPr>
            <p:ph type="ftr" sz="quarter" idx="10"/>
          </p:nvPr>
        </p:nvSpPr>
        <p:spPr>
          <a:xfrm>
            <a:off x="37653" y="6477000"/>
            <a:ext cx="4678363" cy="360363"/>
          </a:xfrm>
        </p:spPr>
        <p:txBody>
          <a:bodyPr/>
          <a:lstStyle/>
          <a:p>
            <a:pPr>
              <a:defRPr/>
            </a:pPr>
            <a:r>
              <a:rPr lang="hu-HU" smtClean="0"/>
              <a:t>Csörgő T.</a:t>
            </a:r>
            <a:endParaRPr lang="en-US" dirty="0"/>
          </a:p>
        </p:txBody>
      </p:sp>
      <p:sp>
        <p:nvSpPr>
          <p:cNvPr id="8" name="Dia számának helye 4"/>
          <p:cNvSpPr>
            <a:spLocks noGrp="1"/>
          </p:cNvSpPr>
          <p:nvPr>
            <p:ph type="sldNum" sz="quarter" idx="11"/>
          </p:nvPr>
        </p:nvSpPr>
        <p:spPr>
          <a:xfrm>
            <a:off x="8316416" y="6477000"/>
            <a:ext cx="792163" cy="360363"/>
          </a:xfrm>
        </p:spPr>
        <p:txBody>
          <a:bodyPr/>
          <a:lstStyle/>
          <a:p>
            <a:pPr>
              <a:defRPr/>
            </a:pPr>
            <a:fld id="{A78D3027-A420-47DC-9763-CE3438DC92A1}" type="slidenum">
              <a:rPr lang="en-US"/>
              <a:pPr>
                <a:defRPr/>
              </a:pPr>
              <a:t>9</a:t>
            </a:fld>
            <a:r>
              <a:rPr lang="en-US" dirty="0"/>
              <a:t> |</a:t>
            </a:r>
            <a:r>
              <a:rPr lang="hu-HU" dirty="0"/>
              <a:t> </a:t>
            </a:r>
            <a:r>
              <a:rPr lang="hu-HU" dirty="0" smtClean="0"/>
              <a:t>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Gill Sans MT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389</Words>
  <Application>Microsoft Office PowerPoint</Application>
  <PresentationFormat>Diavetítés a képernyőre (4:3 oldalarány)</PresentationFormat>
  <Paragraphs>93</Paragraphs>
  <Slides>17</Slides>
  <Notes>10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17</vt:i4>
      </vt:variant>
    </vt:vector>
  </HeadingPairs>
  <TitlesOfParts>
    <vt:vector size="18" baseType="lpstr">
      <vt:lpstr>Alapértelmezett terv</vt:lpstr>
      <vt:lpstr>PowerPoint bemutató</vt:lpstr>
      <vt:lpstr>PowerPoint bemutató</vt:lpstr>
      <vt:lpstr>SU(3) SZÍN ÉS OPTIKAI SZÍN</vt:lpstr>
      <vt:lpstr>PowerPoint bemutató</vt:lpstr>
      <vt:lpstr>KVARKANYAG - KÍSÉRLETILEG</vt:lpstr>
      <vt:lpstr>KVARKANYAG - ELMÉLETILEG</vt:lpstr>
      <vt:lpstr>KVARKANYAG - JÁTÉKOSAN</vt:lpstr>
      <vt:lpstr>PowerPoint bemutató</vt:lpstr>
      <vt:lpstr>PowerPoint bemutató</vt:lpstr>
      <vt:lpstr> A KVARKANYAG MEMÓRIÁJA</vt:lpstr>
      <vt:lpstr>PowerPoint bemutató</vt:lpstr>
      <vt:lpstr>PowerPoint bemutató</vt:lpstr>
      <vt:lpstr>PowerPoint bemutató</vt:lpstr>
      <vt:lpstr>PowerPoint bemutató</vt:lpstr>
      <vt:lpstr>JÁTÉKOS HIGGS-BOZONT: H0 → Z0Z0 → l+l-  l+l-</vt:lpstr>
      <vt:lpstr>JÁTÉKOS HIGGS BOZONT: H0 → W+W-→ l+n l- n</vt:lpstr>
      <vt:lpstr>PowerPoint bemutató</vt:lpstr>
    </vt:vector>
  </TitlesOfParts>
  <Company>Visualia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Simeron</dc:creator>
  <cp:lastModifiedBy>Csörgő Tamás</cp:lastModifiedBy>
  <cp:revision>66</cp:revision>
  <dcterms:created xsi:type="dcterms:W3CDTF">2008-05-04T21:48:21Z</dcterms:created>
  <dcterms:modified xsi:type="dcterms:W3CDTF">2012-12-17T09:05:29Z</dcterms:modified>
</cp:coreProperties>
</file>