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68" r:id="rId3"/>
    <p:sldId id="263" r:id="rId4"/>
    <p:sldId id="271" r:id="rId5"/>
    <p:sldId id="272" r:id="rId6"/>
    <p:sldId id="291" r:id="rId7"/>
    <p:sldId id="260" r:id="rId8"/>
    <p:sldId id="275" r:id="rId9"/>
    <p:sldId id="269" r:id="rId10"/>
    <p:sldId id="267" r:id="rId11"/>
    <p:sldId id="295" r:id="rId12"/>
    <p:sldId id="276" r:id="rId13"/>
    <p:sldId id="257" r:id="rId14"/>
    <p:sldId id="292" r:id="rId15"/>
    <p:sldId id="293" r:id="rId16"/>
    <p:sldId id="294" r:id="rId17"/>
    <p:sldId id="261" r:id="rId18"/>
    <p:sldId id="300" r:id="rId19"/>
    <p:sldId id="301" r:id="rId20"/>
    <p:sldId id="302" r:id="rId21"/>
    <p:sldId id="287" r:id="rId22"/>
    <p:sldId id="297" r:id="rId23"/>
    <p:sldId id="296" r:id="rId24"/>
    <p:sldId id="285" r:id="rId25"/>
    <p:sldId id="298" r:id="rId26"/>
    <p:sldId id="299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F49790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700" autoAdjust="0"/>
  </p:normalViewPr>
  <p:slideViewPr>
    <p:cSldViewPr>
      <p:cViewPr varScale="1">
        <p:scale>
          <a:sx n="134" d="100"/>
          <a:sy n="134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05530-0F00-44AA-955C-4E3CE9FBB2BE}" type="datetimeFigureOut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3CED3-7BF1-4BC4-829F-A37E88DA7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444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1413" y="685800"/>
            <a:ext cx="4575175" cy="3430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494" y="4344357"/>
            <a:ext cx="5487013" cy="411316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3CED3-7BF1-4BC4-829F-A37E88DA7C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58647-A322-472C-9AF5-33A7A4BC76D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0373B-5F54-4160-A193-3CECACAD3226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85902-3DBF-4466-B6F0-BD1640A8C88C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9DB4-6FB9-4314-9327-FA4354A8FCE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39F9-D11B-40E9-ABD3-4D0E24A8F1D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D12DD-C7EE-4CA5-8467-919D5D65376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557C-F757-4EAD-91AC-DB5AA80464D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62740-055E-41DC-8AEB-6D5D0F1D5CE1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EDCD2-6200-4CC2-B3D8-05CCCCCDD6E6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250D1-8FE4-410C-B709-A8F11FE99BAF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B29F8-A9DE-42E8-9A64-D7FBBAB51D46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F841-87E4-43B0-9A66-33507F25A0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7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40.wmf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1.jpe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47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49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27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55.wmf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26.bin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5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60.png"/><Relationship Id="rId7" Type="http://schemas.openxmlformats.org/officeDocument/2006/relationships/image" Target="../media/image5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58.wmf"/><Relationship Id="rId4" Type="http://schemas.openxmlformats.org/officeDocument/2006/relationships/oleObject" Target="../embeddings/oleObject29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2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.jpe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8.wmf"/><Relationship Id="rId9" Type="http://schemas.openxmlformats.org/officeDocument/2006/relationships/image" Target="../media/image13.png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7.png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23.gif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0.wmf"/><Relationship Id="rId10" Type="http://schemas.openxmlformats.org/officeDocument/2006/relationships/image" Target="../media/image1.jpeg"/><Relationship Id="rId4" Type="http://schemas.openxmlformats.org/officeDocument/2006/relationships/oleObject" Target="../embeddings/oleObject9.bin"/><Relationship Id="rId9" Type="http://schemas.openxmlformats.org/officeDocument/2006/relationships/image" Target="../media/image2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7.wmf"/><Relationship Id="rId3" Type="http://schemas.openxmlformats.org/officeDocument/2006/relationships/image" Target="../media/image29.gif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3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6.wmf"/><Relationship Id="rId5" Type="http://schemas.openxmlformats.org/officeDocument/2006/relationships/image" Target="../media/image31.gif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30.gif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2971800" y="5105400"/>
            <a:ext cx="3200400" cy="12954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normalizeH="0" baseline="0" noProof="0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Zimá</a:t>
            </a:r>
            <a:r>
              <a:rPr lang="en-US" b="1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nyi</a:t>
            </a:r>
            <a:r>
              <a:rPr lang="en-US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Winter School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Budapest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2012, December 3.–</a:t>
            </a:r>
            <a:r>
              <a:rPr kumimoji="0" lang="en-US" sz="1800" b="1" i="0" u="none" strike="noStrike" kern="1200" normalizeH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7.</a:t>
            </a:r>
            <a:endParaRPr kumimoji="0" lang="en-US" sz="18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700" y="-228600"/>
            <a:ext cx="8610600" cy="4648200"/>
          </a:xfr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LHC optics estimation</a:t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en-US" dirty="0" smtClean="0">
                <a:ln w="18415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en-US" dirty="0">
              <a:ln w="18415" cmpd="sng">
                <a:noFill/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971800" y="2667000"/>
            <a:ext cx="3200400" cy="228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Frigyes Nemes</a:t>
            </a:r>
            <a:b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500" b="1" i="0" u="none" strike="noStrike" kern="1200" normalizeH="0" baseline="0" noProof="0" dirty="0" err="1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Eötvös</a:t>
            </a: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500" b="1" i="0" u="none" strike="noStrike" kern="1200" normalizeH="0" baseline="0" noProof="0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Lorá</a:t>
            </a:r>
            <a:r>
              <a:rPr lang="en-US" sz="1500" b="1" noProof="0" dirty="0" err="1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nd</a:t>
            </a:r>
            <a:r>
              <a:rPr lang="en-US" sz="1500" b="1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kumimoji="0" lang="en-US" sz="1500" b="1" i="0" u="none" strike="noStrike" kern="1200" normalizeH="0" baseline="0" noProof="0" dirty="0" smtClean="0">
                <a:ln w="18000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University </a:t>
            </a: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5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on behalf of the </a:t>
            </a:r>
            <a:br>
              <a:rPr kumimoji="0" lang="en-US" sz="150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580" b="1" i="0" u="none" strike="noStrike" kern="1200" normalizeH="0" baseline="0" noProof="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TOTEM collaboration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5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http://totem.web.cern.ch/Totem/</a:t>
            </a:r>
            <a:endParaRPr kumimoji="0" lang="en-US" sz="1800" b="1" i="0" u="none" strike="noStrike" kern="1200" normalizeH="0" baseline="0" noProof="0" dirty="0" smtClean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6200" y="76200"/>
            <a:ext cx="11430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981200" y="6138446"/>
            <a:ext cx="5486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Relative error distributions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before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after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matching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314" y="3071812"/>
            <a:ext cx="3888486" cy="31765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86" y="3048000"/>
            <a:ext cx="3922014" cy="31765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Monte-Carlo confirmation of the method (presented @IPAC 2012)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DBAF-7E38-49FD-9A29-4EF7CA9256DC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691277"/>
            <a:ext cx="9144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1600" b="1" dirty="0" smtClean="0"/>
              <a:t>The Monte-Carlo study included the</a:t>
            </a:r>
          </a:p>
          <a:p>
            <a:pPr marL="342900" indent="-342900"/>
            <a:r>
              <a:rPr lang="en-US" sz="1600" b="1" dirty="0" smtClean="0"/>
              <a:t>effect  of: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magnet strengths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beam </a:t>
            </a:r>
            <a:r>
              <a:rPr lang="en-US" sz="1600" dirty="0" err="1" smtClean="0"/>
              <a:t>momenta</a:t>
            </a:r>
            <a:endParaRPr lang="en-US" sz="1600" dirty="0" smtClean="0"/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displacements, rotations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kickers, field harmonics</a:t>
            </a:r>
          </a:p>
          <a:p>
            <a:pPr indent="-457200">
              <a:buFont typeface="Arial" pitchFamily="34" charset="0"/>
              <a:buChar char="•"/>
            </a:pPr>
            <a:r>
              <a:rPr lang="en-US" sz="1600" dirty="0" smtClean="0"/>
              <a:t>elastic scattering </a:t>
            </a:r>
            <a:r>
              <a:rPr lang="el-GR" sz="1600" dirty="0" smtClean="0"/>
              <a:t>Θ</a:t>
            </a:r>
            <a:r>
              <a:rPr lang="en-US" sz="1600" dirty="0" smtClean="0"/>
              <a:t>-distributions</a:t>
            </a:r>
          </a:p>
          <a:p>
            <a:pPr indent="-457200">
              <a:buFont typeface="Arial" pitchFamily="34" charset="0"/>
              <a:buChar char="•"/>
            </a:pPr>
            <a:endParaRPr lang="en-US" dirty="0" smtClean="0"/>
          </a:p>
          <a:p>
            <a:pPr indent="-457200">
              <a:buFont typeface="Arial" pitchFamily="34" charset="0"/>
              <a:buChar char="•"/>
            </a:pPr>
            <a:endParaRPr lang="en-US" dirty="0" smtClean="0"/>
          </a:p>
          <a:p>
            <a:pPr indent="-457200"/>
            <a:r>
              <a:rPr lang="en-US" sz="1600" b="1" dirty="0" smtClean="0"/>
              <a:t>Conclusion: for </a:t>
            </a:r>
            <a:r>
              <a:rPr lang="el-GR" sz="1600" b="1" dirty="0" smtClean="0"/>
              <a:t>β</a:t>
            </a:r>
            <a:r>
              <a:rPr lang="en-US" sz="1600" b="1" dirty="0" smtClean="0"/>
              <a:t>*=3.5m TOTEM can measure the transfer matrix between IP5 and RPs with a precision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36445"/>
              </p:ext>
            </p:extLst>
          </p:nvPr>
        </p:nvGraphicFramePr>
        <p:xfrm>
          <a:off x="3581400" y="746760"/>
          <a:ext cx="5334000" cy="21488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57399"/>
                <a:gridCol w="685800"/>
                <a:gridCol w="609600"/>
                <a:gridCol w="990601"/>
                <a:gridCol w="990600"/>
              </a:tblGrid>
              <a:tr h="274320">
                <a:tc rowSpan="2">
                  <a:txBody>
                    <a:bodyPr/>
                    <a:lstStyle/>
                    <a:p>
                      <a:r>
                        <a:rPr lang="en-US" sz="1500" dirty="0" smtClean="0"/>
                        <a:t>Optical</a:t>
                      </a:r>
                      <a:r>
                        <a:rPr lang="en-US" sz="1500" baseline="0" dirty="0" smtClean="0"/>
                        <a:t> function</a:t>
                      </a:r>
                    </a:p>
                    <a:p>
                      <a:r>
                        <a:rPr lang="en-US" sz="1500" baseline="0" dirty="0" smtClean="0"/>
                        <a:t>relative error</a:t>
                      </a:r>
                      <a:endParaRPr lang="en-US" sz="15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Before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Matched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  <a:b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Mean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RMS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</a:p>
                  </a:txBody>
                  <a:tcPr>
                    <a:solidFill>
                      <a:srgbClr val="4F81BD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y,b1</a:t>
                      </a:r>
                      <a:endParaRPr lang="en-US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0.39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4.2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8.3 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0.16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 </a:t>
                      </a:r>
                      <a:r>
                        <a:rPr lang="en-US" sz="1500" dirty="0" smtClean="0"/>
                        <a:t>(dL</a:t>
                      </a:r>
                      <a:r>
                        <a:rPr lang="en-US" sz="1500" baseline="-25000" dirty="0" smtClean="0"/>
                        <a:t>x,b1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)/(d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x,b1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-0.97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1.6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-0.13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0.17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y,b2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-0.14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4.9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0.21 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0.16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dirty="0" smtClean="0"/>
                        <a:t>δ </a:t>
                      </a:r>
                      <a:r>
                        <a:rPr lang="en-US" sz="1500" dirty="0" smtClean="0"/>
                        <a:t>(dL</a:t>
                      </a:r>
                      <a:r>
                        <a:rPr lang="en-US" sz="1500" baseline="-25000" dirty="0" smtClean="0"/>
                        <a:t>x,b2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)/(d</a:t>
                      </a:r>
                      <a:r>
                        <a:rPr lang="en-US" sz="1500" dirty="0" smtClean="0"/>
                        <a:t>L</a:t>
                      </a:r>
                      <a:r>
                        <a:rPr lang="en-US" sz="1500" baseline="-25000" dirty="0" smtClean="0"/>
                        <a:t>x,b2</a:t>
                      </a:r>
                      <a:r>
                        <a:rPr lang="en-US" sz="1500" baseline="0" dirty="0" smtClean="0"/>
                        <a:t>/</a:t>
                      </a:r>
                      <a:r>
                        <a:rPr lang="en-US" sz="1500" baseline="0" dirty="0" err="1" smtClean="0"/>
                        <a:t>ds</a:t>
                      </a:r>
                      <a:r>
                        <a:rPr lang="en-US" sz="1500" baseline="0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0.10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chemeClr val="accent1"/>
                          </a:solidFill>
                        </a:rPr>
                        <a:t>1.7</a:t>
                      </a:r>
                      <a:endParaRPr lang="en-US" sz="15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-9.7· 10</a:t>
                      </a:r>
                      <a:r>
                        <a:rPr lang="en-US" sz="1500" b="1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>
                          <a:solidFill>
                            <a:srgbClr val="FF0000"/>
                          </a:solidFill>
                        </a:rPr>
                        <a:t>0.17</a:t>
                      </a:r>
                      <a:endParaRPr lang="en-US" sz="15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62000" y="36692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 useBgFill="1">
        <p:nvSpPr>
          <p:cNvPr id="21" name="32-Point Star 20"/>
          <p:cNvSpPr/>
          <p:nvPr/>
        </p:nvSpPr>
        <p:spPr>
          <a:xfrm>
            <a:off x="3962400" y="3124200"/>
            <a:ext cx="1676400" cy="914400"/>
          </a:xfrm>
          <a:prstGeom prst="star32">
            <a:avLst/>
          </a:prstGeom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7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457200" algn="ctr"/>
            <a:r>
              <a:rPr lang="en-US" b="1" dirty="0" smtClean="0">
                <a:solidFill>
                  <a:srgbClr val="FF0000"/>
                </a:solidFill>
              </a:rPr>
              <a:t>RMS &lt; 0.2 %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964487" cy="1362075"/>
          </a:xfrm>
        </p:spPr>
        <p:txBody>
          <a:bodyPr/>
          <a:lstStyle/>
          <a:p>
            <a:r>
              <a:rPr lang="en-US" cap="none" dirty="0" smtClean="0">
                <a:latin typeface="+mn-lt"/>
              </a:rPr>
              <a:t>ELASTIC SCATTERING WITH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*=3.5 m</a:t>
            </a: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55637"/>
            <a:ext cx="5638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Results (the </a:t>
            </a:r>
            <a:r>
              <a:rPr lang="en-US" sz="1600" b="1" dirty="0" smtClean="0">
                <a:solidFill>
                  <a:srgbClr val="FF0000"/>
                </a:solidFill>
              </a:rPr>
              <a:t>matched 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en-US" sz="16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and 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dL</a:t>
            </a:r>
            <a:r>
              <a:rPr lang="en-US" sz="1600" b="1" baseline="-25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ds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are used for reconstruction):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RP approaches the beam down to 7</a:t>
            </a:r>
            <a:r>
              <a:rPr lang="en-US" sz="1600" dirty="0" smtClean="0"/>
              <a:t>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published in EPL 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95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(2011) 41001</a:t>
            </a:r>
          </a:p>
          <a:p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ξ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≈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A76D-B708-40C2-9A12-27AB19DFFF7B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 l="33500" t="19200" r="19500" b="5600"/>
          <a:stretch>
            <a:fillRect/>
          </a:stretch>
        </p:blipFill>
        <p:spPr bwMode="auto">
          <a:xfrm>
            <a:off x="654873" y="1905000"/>
            <a:ext cx="3459927" cy="3459927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 l="36000" t="19200" r="14000" b="5600"/>
          <a:stretch>
            <a:fillRect/>
          </a:stretch>
        </p:blipFill>
        <p:spPr bwMode="auto">
          <a:xfrm>
            <a:off x="4800600" y="1905000"/>
            <a:ext cx="3672880" cy="345248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Elastic scattering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33400" y="5587425"/>
            <a:ext cx="4343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Spread in agreement with beam</a:t>
            </a:r>
            <a:b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divergence (17-18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rad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76800" y="5593298"/>
            <a:ext cx="36576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6553199" y="2158314"/>
            <a:ext cx="1548714" cy="1499287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8900000">
            <a:off x="6586366" y="2504571"/>
            <a:ext cx="1440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/>
              <a:t>Beam divergence</a:t>
            </a:r>
            <a:endParaRPr lang="en-US" sz="1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732" t="7869" r="8197" b="984"/>
          <a:stretch>
            <a:fillRect/>
          </a:stretch>
        </p:blipFill>
        <p:spPr bwMode="auto">
          <a:xfrm>
            <a:off x="4191000" y="1752600"/>
            <a:ext cx="4342434" cy="41148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5" descr="pp_elastic"/>
          <p:cNvPicPr>
            <a:picLocks noChangeAspect="1" noChangeArrowheads="1"/>
          </p:cNvPicPr>
          <p:nvPr/>
        </p:nvPicPr>
        <p:blipFill>
          <a:blip r:embed="rId3" cstate="print"/>
          <a:srcRect l="1354" t="2722" r="9475"/>
          <a:stretch>
            <a:fillRect/>
          </a:stretch>
        </p:blipFill>
        <p:spPr bwMode="auto">
          <a:xfrm>
            <a:off x="6643486" y="752194"/>
            <a:ext cx="2500514" cy="2372006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5486400" cy="54403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Published in EPL 95 (2011) 41001: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|t| range spans from 0.36 to 2.5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below |t| = 0.47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exponential e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en-US" sz="1600" baseline="30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B|t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|</a:t>
            </a:r>
            <a:b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behavior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dip moves to lower |t|, proton becomes</a:t>
            </a:r>
            <a:b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“larger“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1.5 - 2.0 GeV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power low behavior |t|</a:t>
            </a:r>
            <a:r>
              <a:rPr lang="en-US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-n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FA76D-B708-40C2-9A12-27AB19DFFF7B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67600" y="533400"/>
            <a:ext cx="1447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Proton-proton d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endParaRPr lang="en-US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@ISR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5240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 result: unfolded elastic scattering distribution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124200"/>
            <a:ext cx="362486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52400" y="5706070"/>
            <a:ext cx="38430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measured d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compared with predictions of several models</a:t>
            </a:r>
          </a:p>
          <a:p>
            <a:pPr algn="ctr"/>
            <a:endParaRPr lang="en-US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029" descr="logo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HIGH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 = 90 m OPTICS AND RESULTS</a:t>
            </a: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152400" y="685800"/>
            <a:ext cx="80010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GB" sz="1600" b="1" dirty="0" smtClean="0">
                <a:sym typeface="Symbol" pitchFamily="18" charset="2"/>
              </a:rPr>
              <a:t></a:t>
            </a:r>
            <a:r>
              <a:rPr lang="en-GB" sz="1600" b="1" dirty="0" smtClean="0"/>
              <a:t>* = 90m optics achievable using the standard LHC injection optics. Properties:</a:t>
            </a:r>
            <a:endParaRPr lang="en-US" sz="16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= 2.5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,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≈  0, L</a:t>
            </a:r>
            <a:r>
              <a:rPr lang="en-US" sz="1600" baseline="-25000" dirty="0" smtClean="0"/>
              <a:t>y </a:t>
            </a:r>
            <a:r>
              <a:rPr lang="en-US" sz="1600" dirty="0" smtClean="0"/>
              <a:t>≈ 260 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vertex size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</a:t>
            </a:r>
            <a:r>
              <a:rPr lang="hu-HU" sz="1600" dirty="0" smtClean="0"/>
              <a:t>212</a:t>
            </a:r>
            <a:r>
              <a:rPr lang="en-US" sz="1600" dirty="0" smtClean="0"/>
              <a:t>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Acceptance: |t| &gt; 3 · 10</a:t>
            </a:r>
            <a:r>
              <a:rPr lang="en-US" sz="1600" baseline="30000" dirty="0" smtClean="0"/>
              <a:t>-2 </a:t>
            </a:r>
            <a:r>
              <a:rPr lang="en-US" sz="1600" dirty="0" smtClean="0"/>
              <a:t>GeV</a:t>
            </a:r>
            <a:r>
              <a:rPr lang="en-US" sz="1600" baseline="30000" dirty="0" smtClean="0"/>
              <a:t>2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RP distance from beam center 10</a:t>
            </a:r>
            <a:r>
              <a:rPr lang="en-US" sz="1600" dirty="0" smtClean="0"/>
              <a:t>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parallel to point focusing </a:t>
            </a:r>
            <a:r>
              <a:rPr lang="en-US" sz="1600" b="1" dirty="0" smtClean="0"/>
              <a:t>only</a:t>
            </a:r>
            <a:r>
              <a:rPr lang="en-US" sz="1600" dirty="0" smtClean="0"/>
              <a:t> in </a:t>
            </a:r>
            <a:r>
              <a:rPr lang="en-US" sz="1600" b="1" dirty="0" smtClean="0"/>
              <a:t>vertical</a:t>
            </a:r>
            <a:r>
              <a:rPr lang="en-US" sz="1600" dirty="0" smtClean="0"/>
              <a:t> plane @RP220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17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0" t="22400" r="50000" b="6400"/>
          <a:stretch>
            <a:fillRect/>
          </a:stretch>
        </p:blipFill>
        <p:spPr bwMode="auto">
          <a:xfrm>
            <a:off x="2514600" y="2667000"/>
            <a:ext cx="4191000" cy="350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90800" y="2328446"/>
            <a:ext cx="3962400" cy="338554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lengths from IP5 to RP @220 m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optics in general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790156" y="3132138"/>
          <a:ext cx="1563688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6" name="Equation" r:id="rId4" imgW="1015920" imgH="406080" progId="Equation.3">
                  <p:embed/>
                </p:oleObj>
              </mc:Choice>
              <mc:Fallback>
                <p:oleObj name="Equation" r:id="rId4" imgW="101592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0156" y="3132138"/>
                        <a:ext cx="1563688" cy="593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771900" y="3743325"/>
          <a:ext cx="14859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37" name="Equation" r:id="rId6" imgW="965160" imgH="253800" progId="Equation.3">
                  <p:embed/>
                </p:oleObj>
              </mc:Choice>
              <mc:Fallback>
                <p:oleObj name="Equation" r:id="rId6" imgW="96516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1900" y="3743325"/>
                        <a:ext cx="148590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1029" descr="logo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4907110" y="5105400"/>
            <a:ext cx="960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*=90 m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486400" y="4495800"/>
            <a:ext cx="152400" cy="609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486400" y="5410200"/>
            <a:ext cx="7620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6096000" y="5410200"/>
            <a:ext cx="685800" cy="60960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Very clean data obtained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</a:t>
            </a:r>
            <a:endParaRPr kumimoji="0" lang="en-US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2" cstate="print"/>
          <a:srcRect l="5236" r="1745" b="5760"/>
          <a:stretch>
            <a:fillRect/>
          </a:stretch>
        </p:blipFill>
        <p:spPr bwMode="auto">
          <a:xfrm>
            <a:off x="5334000" y="685800"/>
            <a:ext cx="2779862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 cstate="print"/>
          <a:srcRect l="1687" r="5062"/>
          <a:stretch>
            <a:fillRect/>
          </a:stretch>
        </p:blipFill>
        <p:spPr bwMode="auto">
          <a:xfrm>
            <a:off x="5334000" y="3352800"/>
            <a:ext cx="2783814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Connector 8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  <a:defRPr/>
            </a:pPr>
            <a:r>
              <a:rPr lang="en-US" sz="1600" b="1" dirty="0" smtClean="0"/>
              <a:t>The properties of the measured data: </a:t>
            </a:r>
          </a:p>
          <a:p>
            <a:pPr>
              <a:buNone/>
              <a:defRPr/>
            </a:pPr>
            <a:endParaRPr lang="en-US" sz="1600" b="1" dirty="0" smtClean="0"/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divergence is reduced with respect to 3.5 m optics</a:t>
            </a:r>
            <a:br>
              <a:rPr lang="en-US" sz="1600" dirty="0" smtClean="0"/>
            </a:br>
            <a:r>
              <a:rPr lang="en-US" sz="1600" dirty="0" smtClean="0"/>
              <a:t>(from 17-18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  to 2.5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lower background compared to 3.5 m ( &lt; 0.1%)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uncertainty of luminosity 4% (CMS)</a:t>
            </a:r>
          </a:p>
          <a:p>
            <a:pPr>
              <a:spcBef>
                <a:spcPct val="0"/>
              </a:spcBef>
              <a:defRPr/>
            </a:pPr>
            <a:r>
              <a:rPr lang="en-US" sz="1600" dirty="0" smtClean="0"/>
              <a:t>low intensity bunches and </a:t>
            </a:r>
            <a:r>
              <a:rPr lang="el-GR" sz="1600" dirty="0" smtClean="0"/>
              <a:t>β</a:t>
            </a:r>
            <a:r>
              <a:rPr lang="en-US" sz="1600" dirty="0" smtClean="0"/>
              <a:t>*=90 m  -&gt;  no pile-up</a:t>
            </a:r>
            <a:br>
              <a:rPr lang="en-US" sz="1600" dirty="0" smtClean="0"/>
            </a:br>
            <a:r>
              <a:rPr lang="en-US" sz="1600" dirty="0" smtClean="0"/>
              <a:t>from single diffraction</a:t>
            </a:r>
          </a:p>
          <a:p>
            <a:pPr>
              <a:spcBef>
                <a:spcPct val="0"/>
              </a:spcBef>
              <a:defRPr/>
            </a:pPr>
            <a:endParaRPr lang="en-US" sz="1600" dirty="0" smtClean="0"/>
          </a:p>
          <a:p>
            <a:pPr>
              <a:buNone/>
              <a:defRPr/>
            </a:pPr>
            <a:endParaRPr lang="en-US" sz="1600" b="1" dirty="0" smtClean="0"/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6172200" y="1752600"/>
            <a:ext cx="16001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RP at 220m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4000" y="5638800"/>
            <a:ext cx="22860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x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4" cstate="print"/>
          <a:srcRect r="6772"/>
          <a:stretch>
            <a:fillRect/>
          </a:stretch>
        </p:blipFill>
        <p:spPr bwMode="auto">
          <a:xfrm>
            <a:off x="1295400" y="3383280"/>
            <a:ext cx="2802055" cy="256032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295400" y="5638800"/>
            <a:ext cx="22098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Collinearity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1600" b="1" baseline="-25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y</a:t>
            </a:r>
          </a:p>
          <a:p>
            <a:endParaRPr lang="en-US" sz="1600" b="1" baseline="-250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14600" y="3688080"/>
            <a:ext cx="1270690" cy="128815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8900000">
            <a:off x="2428215" y="4073459"/>
            <a:ext cx="1258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smtClean="0"/>
              <a:t>Beam divergence</a:t>
            </a:r>
            <a:endParaRPr lang="en-US" sz="1200" dirty="0"/>
          </a:p>
        </p:txBody>
      </p:sp>
      <p:pic>
        <p:nvPicPr>
          <p:cNvPr id="18" name="Picture 1029" descr="logo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Intermediate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*=90 m optics: robustness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BFA8-250A-4F29-ADD4-6D4AF36FF0E2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400800" y="792480"/>
          <a:ext cx="2438400" cy="27889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383956"/>
                <a:gridCol w="1054444"/>
              </a:tblGrid>
              <a:tr h="389744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Perturbed element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</a:p>
                    <a:p>
                      <a:pPr algn="ctr"/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[%]</a:t>
                      </a:r>
                      <a:endParaRPr lang="en-US" sz="1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MQXA.1R5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0.14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MQXB.A2R5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−0.23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MQXB.B2R5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−0.25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0.20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MQY.4R5.B1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−0.01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MQML.5R5.B1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0.04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27351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p/p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0.01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</p:spPr>
        <p:txBody>
          <a:bodyPr/>
          <a:lstStyle/>
          <a:p>
            <a:pPr>
              <a:buNone/>
              <a:defRPr/>
            </a:pPr>
            <a:r>
              <a:rPr lang="en-US" sz="1600" b="1" dirty="0" smtClean="0"/>
              <a:t>Objectives:</a:t>
            </a:r>
          </a:p>
          <a:p>
            <a:pPr>
              <a:defRPr/>
            </a:pPr>
            <a:r>
              <a:rPr lang="en-US" sz="1600" dirty="0" smtClean="0"/>
              <a:t>First measurement of </a:t>
            </a:r>
            <a:r>
              <a:rPr lang="en-US" sz="1600" dirty="0" smtClean="0">
                <a:sym typeface="Symbol"/>
              </a:rPr>
              <a:t></a:t>
            </a:r>
            <a:r>
              <a:rPr lang="en-US" sz="1600" baseline="-25000" dirty="0" smtClean="0"/>
              <a:t>tot</a:t>
            </a:r>
            <a:r>
              <a:rPr lang="en-US" sz="1600" dirty="0" smtClean="0"/>
              <a:t> elastic scattering in a wide |t| range</a:t>
            </a:r>
          </a:p>
          <a:p>
            <a:pPr>
              <a:defRPr/>
            </a:pPr>
            <a:r>
              <a:rPr lang="en-US" sz="1600" dirty="0" smtClean="0"/>
              <a:t>inclusive studies of diffractive processes</a:t>
            </a:r>
          </a:p>
          <a:p>
            <a:pPr>
              <a:defRPr/>
            </a:pPr>
            <a:r>
              <a:rPr lang="en-US" sz="1600" dirty="0" smtClean="0"/>
              <a:t>measurement of forward charged multiplicity</a:t>
            </a:r>
            <a:br>
              <a:rPr lang="en-US" sz="1600" dirty="0" smtClean="0"/>
            </a:br>
            <a:endParaRPr lang="en-US" sz="1600" dirty="0" smtClean="0"/>
          </a:p>
          <a:p>
            <a:pPr lvl="0">
              <a:buNone/>
              <a:defRPr/>
            </a:pPr>
            <a:r>
              <a:rPr lang="en-US" sz="1600" b="1" dirty="0" smtClean="0"/>
              <a:t>Sensitivity of the effective length L</a:t>
            </a:r>
            <a:r>
              <a:rPr lang="en-US" sz="1600" b="1" baseline="-25000" dirty="0" smtClean="0"/>
              <a:t>y</a:t>
            </a:r>
            <a:r>
              <a:rPr lang="en-US" sz="1600" b="1" dirty="0" smtClean="0"/>
              <a:t> :</a:t>
            </a:r>
          </a:p>
          <a:p>
            <a:pPr>
              <a:defRPr/>
            </a:pPr>
            <a:r>
              <a:rPr lang="en-US" sz="1600" dirty="0" smtClean="0"/>
              <a:t>1 ‰ perturbations magnet strength, beam </a:t>
            </a:r>
            <a:r>
              <a:rPr lang="en-US" sz="1600" dirty="0" err="1" smtClean="0"/>
              <a:t>momenta</a:t>
            </a:r>
            <a:endParaRPr lang="en-US" sz="1600" dirty="0" smtClean="0"/>
          </a:p>
          <a:p>
            <a:pPr lvl="0"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Conclusion: not necessary to improve our understanding 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>
                <a:solidFill>
                  <a:srgbClr val="FF0000"/>
                </a:solidFill>
              </a:rPr>
              <a:t>about </a:t>
            </a:r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</a:rPr>
              <a:t>*=90 m optics</a:t>
            </a:r>
          </a:p>
          <a:p>
            <a:pPr>
              <a:defRPr/>
            </a:pPr>
            <a:endParaRPr lang="en-US" sz="1800" dirty="0" smtClean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2400" y="4038600"/>
            <a:ext cx="4495800" cy="2667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en-US" sz="1600" dirty="0" smtClean="0"/>
              <a:t>Published in EPL 96 (2011) 21002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sz="16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/>
              <a:t>Properties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|t| range of the new set is 0.02 - 0.33 GeV</a:t>
            </a:r>
            <a:r>
              <a:rPr lang="en-US" sz="1600" baseline="30000" dirty="0" smtClean="0"/>
              <a:t>2</a:t>
            </a:r>
          </a:p>
          <a:p>
            <a:pPr marL="342900" lvl="0" indent="-34290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B = (20.1 ± 0.2</a:t>
            </a:r>
            <a:r>
              <a:rPr lang="en-US" sz="1600" baseline="30000" dirty="0" smtClean="0"/>
              <a:t>stat</a:t>
            </a:r>
            <a:r>
              <a:rPr lang="en-US" sz="1600" dirty="0" smtClean="0"/>
              <a:t> ± 0.3</a:t>
            </a:r>
            <a:r>
              <a:rPr lang="en-US" sz="1600" baseline="30000" dirty="0" smtClean="0"/>
              <a:t>syst</a:t>
            </a:r>
            <a:r>
              <a:rPr lang="en-US" sz="1600" dirty="0" smtClean="0"/>
              <a:t>) GeV</a:t>
            </a:r>
            <a:r>
              <a:rPr lang="en-US" sz="1600" baseline="30000" dirty="0" smtClean="0"/>
              <a:t>−2</a:t>
            </a:r>
            <a:br>
              <a:rPr lang="en-US" sz="1600" baseline="30000" dirty="0" smtClean="0"/>
            </a:br>
            <a:r>
              <a:rPr lang="en-US" sz="1600" dirty="0" smtClean="0"/>
              <a:t>confirms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that B increases with √s</a:t>
            </a:r>
            <a:endParaRPr lang="en-US" sz="1600" baseline="30000" dirty="0" smtClean="0"/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excellent agreement between the two measurements with different optics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20000" t="15200" r="23000" b="4800"/>
          <a:stretch>
            <a:fillRect/>
          </a:stretch>
        </p:blipFill>
        <p:spPr bwMode="auto">
          <a:xfrm>
            <a:off x="5867400" y="4114800"/>
            <a:ext cx="2971800" cy="2606843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248401" y="5275183"/>
            <a:ext cx="16001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Superimposed</a:t>
            </a:r>
          </a:p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fits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lvl="0"/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datasets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05223" y="4309646"/>
            <a:ext cx="99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*=90 m 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111127" y="6062246"/>
            <a:ext cx="1042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*=3.5 m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0" y="365760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Obtained d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*=90 m optics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486400" y="2514600"/>
            <a:ext cx="9144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Brace 18"/>
          <p:cNvSpPr/>
          <p:nvPr/>
        </p:nvSpPr>
        <p:spPr>
          <a:xfrm>
            <a:off x="5334000" y="2286000"/>
            <a:ext cx="152400" cy="4572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TOTEM has measured the inelastic and elastic cross sections and the total cross section with the </a:t>
            </a:r>
            <a:r>
              <a:rPr lang="en-US" sz="1800" b="1" u="sng" dirty="0" smtClean="0">
                <a:solidFill>
                  <a:srgbClr val="FF0000"/>
                </a:solidFill>
              </a:rPr>
              <a:t>luminosity independent</a:t>
            </a:r>
            <a:r>
              <a:rPr lang="en-US" sz="1800" b="1" dirty="0" smtClean="0">
                <a:solidFill>
                  <a:srgbClr val="FF0000"/>
                </a:solidFill>
              </a:rPr>
              <a:t> method at √s=7 </a:t>
            </a:r>
            <a:r>
              <a:rPr lang="en-US" sz="1800" b="1" dirty="0" err="1" smtClean="0">
                <a:solidFill>
                  <a:srgbClr val="FF0000"/>
                </a:solidFill>
              </a:rPr>
              <a:t>TeV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Measurement of elastic scattering at very low-t and determination of the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ρ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parameter will be in reach during the high 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β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</a:t>
            </a:r>
            <a:r>
              <a:rPr lang="el-GR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β</a:t>
            </a:r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*= 500 m, 1000 m) runs</a:t>
            </a:r>
          </a:p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Several analyses on diffractive physics are going on, results are expected soon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Conclusions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45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144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ln w="18000">
                  <a:solidFill>
                    <a:srgbClr val="4F81BD"/>
                  </a:solidFill>
                  <a:prstDash val="solid"/>
                  <a:miter lim="800000"/>
                </a:ln>
                <a:noFill/>
              </a:rPr>
              <a:t>Thank you for you attention !</a:t>
            </a:r>
            <a:endParaRPr lang="en-US" sz="2800" b="1" dirty="0">
              <a:ln w="18000">
                <a:solidFill>
                  <a:srgbClr val="4F81BD"/>
                </a:solidFill>
                <a:prstDash val="solid"/>
                <a:miter lim="800000"/>
              </a:ln>
              <a:noFill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35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2425" y="4114800"/>
            <a:ext cx="8666163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04800" y="427038"/>
          <a:ext cx="8310563" cy="3602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Photo Editor Photo" r:id="rId6" imgW="11209524" imgH="4734586" progId="">
                  <p:embed/>
                </p:oleObj>
              </mc:Choice>
              <mc:Fallback>
                <p:oleObj name="Photo Editor Photo" r:id="rId6" imgW="11209524" imgH="4734586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427038"/>
                        <a:ext cx="8310563" cy="3602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4727575" y="1482725"/>
            <a:ext cx="3611563" cy="7794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>
                <a:solidFill>
                  <a:schemeClr val="hlink"/>
                </a:solidFill>
              </a:rPr>
              <a:t>T1: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 </a:t>
            </a:r>
            <a:r>
              <a:rPr lang="en-US" b="0">
                <a:solidFill>
                  <a:schemeClr val="hlink"/>
                </a:solidFill>
              </a:rPr>
              <a:t>3.1 &lt;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 h </a:t>
            </a:r>
            <a:r>
              <a:rPr lang="en-US" b="0">
                <a:solidFill>
                  <a:schemeClr val="hlink"/>
                </a:solidFill>
              </a:rPr>
              <a:t>&lt; 4.7</a:t>
            </a:r>
          </a:p>
          <a:p>
            <a:pPr>
              <a:spcBef>
                <a:spcPct val="50000"/>
              </a:spcBef>
            </a:pPr>
            <a:r>
              <a:rPr lang="en-US" b="0">
                <a:solidFill>
                  <a:schemeClr val="hlink"/>
                </a:solidFill>
              </a:rPr>
              <a:t>T2: 5.3 &lt;</a:t>
            </a:r>
            <a:r>
              <a:rPr lang="en-US" sz="1400" b="0">
                <a:solidFill>
                  <a:schemeClr val="hlink"/>
                </a:solidFill>
              </a:rPr>
              <a:t> </a:t>
            </a:r>
            <a:r>
              <a:rPr lang="en-US" b="0">
                <a:solidFill>
                  <a:schemeClr val="hlink"/>
                </a:solidFill>
                <a:latin typeface="Symbol" pitchFamily="18" charset="2"/>
              </a:rPr>
              <a:t>h</a:t>
            </a:r>
            <a:r>
              <a:rPr lang="en-US" sz="1400" b="0">
                <a:solidFill>
                  <a:schemeClr val="hlink"/>
                </a:solidFill>
              </a:rPr>
              <a:t> </a:t>
            </a:r>
            <a:r>
              <a:rPr lang="en-US" b="0">
                <a:solidFill>
                  <a:schemeClr val="hlink"/>
                </a:solidFill>
              </a:rPr>
              <a:t>&lt; 6.5</a:t>
            </a:r>
          </a:p>
        </p:txBody>
      </p:sp>
      <p:sp>
        <p:nvSpPr>
          <p:cNvPr id="1031" name="AutoShape 5"/>
          <p:cNvSpPr>
            <a:spLocks noChangeArrowheads="1"/>
          </p:cNvSpPr>
          <p:nvPr/>
        </p:nvSpPr>
        <p:spPr bwMode="auto">
          <a:xfrm>
            <a:off x="3081338" y="2943225"/>
            <a:ext cx="1062037" cy="296863"/>
          </a:xfrm>
          <a:prstGeom prst="flowChartManualInpu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3289300" y="3508375"/>
            <a:ext cx="515938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T1</a:t>
            </a:r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 flipV="1">
            <a:off x="3629025" y="3259138"/>
            <a:ext cx="163513" cy="31908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4" name="Rectangle 8"/>
          <p:cNvSpPr>
            <a:spLocks noChangeArrowheads="1"/>
          </p:cNvSpPr>
          <p:nvPr/>
        </p:nvSpPr>
        <p:spPr bwMode="auto">
          <a:xfrm>
            <a:off x="5221288" y="3233738"/>
            <a:ext cx="147637" cy="109537"/>
          </a:xfrm>
          <a:prstGeom prst="rect">
            <a:avLst/>
          </a:pr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4713288" y="3614738"/>
            <a:ext cx="51593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hlink"/>
                </a:solidFill>
                <a:latin typeface="Comic Sans MS" pitchFamily="66" charset="0"/>
              </a:rPr>
              <a:t>T2</a:t>
            </a:r>
          </a:p>
        </p:txBody>
      </p:sp>
      <p:sp>
        <p:nvSpPr>
          <p:cNvPr id="1036" name="Line 10"/>
          <p:cNvSpPr>
            <a:spLocks noChangeShapeType="1"/>
          </p:cNvSpPr>
          <p:nvPr/>
        </p:nvSpPr>
        <p:spPr bwMode="auto">
          <a:xfrm flipV="1">
            <a:off x="5133975" y="3352800"/>
            <a:ext cx="138113" cy="28575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7" name="Text Box 11"/>
          <p:cNvSpPr txBox="1">
            <a:spLocks noChangeArrowheads="1"/>
          </p:cNvSpPr>
          <p:nvPr/>
        </p:nvSpPr>
        <p:spPr bwMode="auto">
          <a:xfrm>
            <a:off x="5461000" y="3557588"/>
            <a:ext cx="133191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GB" sz="1400" b="0"/>
          </a:p>
        </p:txBody>
      </p:sp>
      <p:sp>
        <p:nvSpPr>
          <p:cNvPr id="1038" name="Text Box 12"/>
          <p:cNvSpPr txBox="1">
            <a:spLocks noChangeArrowheads="1"/>
          </p:cNvSpPr>
          <p:nvPr/>
        </p:nvSpPr>
        <p:spPr bwMode="auto">
          <a:xfrm>
            <a:off x="5494338" y="3763963"/>
            <a:ext cx="1301750" cy="27463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200" b="0"/>
              <a:t>CASTOR (CMS)</a:t>
            </a:r>
          </a:p>
        </p:txBody>
      </p:sp>
      <p:sp>
        <p:nvSpPr>
          <p:cNvPr id="1039" name="Rectangle 13"/>
          <p:cNvSpPr>
            <a:spLocks noChangeArrowheads="1"/>
          </p:cNvSpPr>
          <p:nvPr/>
        </p:nvSpPr>
        <p:spPr bwMode="auto">
          <a:xfrm>
            <a:off x="4953000" y="4279900"/>
            <a:ext cx="336550" cy="596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4"/>
          <p:cNvSpPr>
            <a:spLocks noChangeArrowheads="1"/>
          </p:cNvSpPr>
          <p:nvPr/>
        </p:nvSpPr>
        <p:spPr bwMode="auto">
          <a:xfrm>
            <a:off x="6078538" y="4156075"/>
            <a:ext cx="449262" cy="669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Rectangle 15"/>
          <p:cNvSpPr>
            <a:spLocks noChangeArrowheads="1"/>
          </p:cNvSpPr>
          <p:nvPr/>
        </p:nvSpPr>
        <p:spPr bwMode="auto">
          <a:xfrm>
            <a:off x="7800975" y="4298950"/>
            <a:ext cx="368300" cy="554038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Line 16"/>
          <p:cNvSpPr>
            <a:spLocks noChangeShapeType="1"/>
          </p:cNvSpPr>
          <p:nvPr/>
        </p:nvSpPr>
        <p:spPr bwMode="auto">
          <a:xfrm>
            <a:off x="5132388" y="5011738"/>
            <a:ext cx="0" cy="12319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8097838" y="5073650"/>
            <a:ext cx="0" cy="1182688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044" name="Rectangle 18"/>
          <p:cNvSpPr>
            <a:spLocks noChangeArrowheads="1"/>
          </p:cNvSpPr>
          <p:nvPr/>
        </p:nvSpPr>
        <p:spPr bwMode="auto">
          <a:xfrm>
            <a:off x="4343400" y="6096000"/>
            <a:ext cx="77938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RP</a:t>
            </a:r>
            <a:r>
              <a:rPr lang="en-US" dirty="0" smtClean="0">
                <a:solidFill>
                  <a:srgbClr val="FF0000"/>
                </a:solidFill>
              </a:rPr>
              <a:t>147</a:t>
            </a:r>
            <a:endParaRPr lang="en-US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1045" name="Rectangle 19"/>
          <p:cNvSpPr>
            <a:spLocks noChangeArrowheads="1"/>
          </p:cNvSpPr>
          <p:nvPr/>
        </p:nvSpPr>
        <p:spPr bwMode="auto">
          <a:xfrm>
            <a:off x="7297819" y="6096000"/>
            <a:ext cx="779381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RP220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47" name="Line 21"/>
          <p:cNvSpPr>
            <a:spLocks noChangeShapeType="1"/>
          </p:cNvSpPr>
          <p:nvPr/>
        </p:nvSpPr>
        <p:spPr bwMode="auto">
          <a:xfrm>
            <a:off x="377825" y="3451225"/>
            <a:ext cx="3816350" cy="0"/>
          </a:xfrm>
          <a:prstGeom prst="lin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" name="Line 22"/>
          <p:cNvSpPr>
            <a:spLocks noChangeShapeType="1"/>
          </p:cNvSpPr>
          <p:nvPr/>
        </p:nvSpPr>
        <p:spPr bwMode="auto">
          <a:xfrm>
            <a:off x="377825" y="3956050"/>
            <a:ext cx="4967288" cy="0"/>
          </a:xfrm>
          <a:prstGeom prst="line">
            <a:avLst/>
          </a:prstGeom>
          <a:noFill/>
          <a:ln w="28575">
            <a:solidFill>
              <a:srgbClr val="FF0066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9" name="Text Box 23"/>
          <p:cNvSpPr txBox="1">
            <a:spLocks noChangeArrowheads="1"/>
          </p:cNvSpPr>
          <p:nvPr/>
        </p:nvSpPr>
        <p:spPr bwMode="auto">
          <a:xfrm>
            <a:off x="3833813" y="3524250"/>
            <a:ext cx="688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i-FI" sz="1200" b="0">
                <a:solidFill>
                  <a:srgbClr val="FF0066"/>
                </a:solidFill>
                <a:latin typeface="Comic Sans MS" pitchFamily="66" charset="0"/>
              </a:rPr>
              <a:t>  10.5m</a:t>
            </a:r>
            <a:endParaRPr lang="en-US" sz="1200" b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050" name="Text Box 24"/>
          <p:cNvSpPr txBox="1">
            <a:spLocks noChangeArrowheads="1"/>
          </p:cNvSpPr>
          <p:nvPr/>
        </p:nvSpPr>
        <p:spPr bwMode="auto">
          <a:xfrm>
            <a:off x="5057775" y="4027488"/>
            <a:ext cx="5572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fi-FI" sz="1200" b="0">
                <a:solidFill>
                  <a:srgbClr val="FF0066"/>
                </a:solidFill>
                <a:latin typeface="Comic Sans MS" pitchFamily="66" charset="0"/>
              </a:rPr>
              <a:t>  14m</a:t>
            </a:r>
            <a:endParaRPr lang="en-US" sz="1200" b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1051" name="Rectangle 25"/>
          <p:cNvSpPr>
            <a:spLocks noChangeArrowheads="1"/>
          </p:cNvSpPr>
          <p:nvPr/>
        </p:nvSpPr>
        <p:spPr bwMode="auto">
          <a:xfrm>
            <a:off x="8229600" y="427038"/>
            <a:ext cx="914400" cy="11430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  <a:effectLst>
            <a:glow rad="63500">
              <a:schemeClr val="accent2">
                <a:satMod val="175000"/>
                <a:alpha val="40000"/>
              </a:schemeClr>
            </a:glow>
            <a:reflection blurRad="6350" stA="50000" endA="300" endPos="55000" dir="5400000" sy="-100000" algn="bl" rotWithShape="0"/>
            <a:softEdge rad="63500"/>
          </a:effectLst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Experimental layout of  the TOTEM experiment</a:t>
            </a:r>
          </a:p>
        </p:txBody>
      </p:sp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F0331-00A5-41CE-BFD2-EC6C5EED75AD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28194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Backup part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69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dsdt_comp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066800"/>
            <a:ext cx="8305800" cy="45860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Obtained d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σ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dt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with the most recent result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3733800"/>
            <a:ext cx="2895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EPL 95 (2011) 41001 (2010 Oct data)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6400" y="3962400"/>
            <a:ext cx="3048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EPL 96(2011) 21002 (2011 June data)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1" y="4191000"/>
            <a:ext cx="40385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Preprint (2011 Oct data)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11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4876800" y="2590800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(RP @ 6.5, 5.5, 4.8 </a:t>
            </a:r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en-US" sz="1400" baseline="-25000" dirty="0" smtClean="0">
                <a:solidFill>
                  <a:srgbClr val="FF0000"/>
                </a:solidFill>
              </a:rPr>
              <a:t>beam 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size@RP</a:t>
            </a:r>
            <a:r>
              <a:rPr lang="en-US" sz="1400" baseline="-250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81400" y="213062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RP@ 10 </a:t>
            </a:r>
            <a:r>
              <a:rPr lang="el-GR" sz="1400" dirty="0" smtClean="0">
                <a:solidFill>
                  <a:srgbClr val="00B050"/>
                </a:solidFill>
              </a:rPr>
              <a:t>σ</a:t>
            </a:r>
            <a:r>
              <a:rPr lang="en-US" sz="1400" baseline="-25000" dirty="0" smtClean="0">
                <a:solidFill>
                  <a:srgbClr val="00B050"/>
                </a:solidFill>
              </a:rPr>
              <a:t>beam </a:t>
            </a:r>
            <a:r>
              <a:rPr lang="en-US" sz="1400" baseline="-25000" dirty="0" err="1" smtClean="0">
                <a:solidFill>
                  <a:srgbClr val="00B050"/>
                </a:solidFill>
              </a:rPr>
              <a:t>size@RP</a:t>
            </a:r>
            <a:r>
              <a:rPr lang="en-US" sz="1400" baseline="-25000" dirty="0" smtClean="0">
                <a:solidFill>
                  <a:srgbClr val="00B050"/>
                </a:solidFill>
              </a:rPr>
              <a:t> </a:t>
            </a:r>
            <a:endParaRPr lang="en-US" sz="14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 anchor="t">
            <a:noAutofit/>
          </a:bodyPr>
          <a:lstStyle/>
          <a:p>
            <a:r>
              <a:rPr lang="en-GB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Total Cross-Section with 4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9144000" cy="5562600"/>
          </a:xfrm>
        </p:spPr>
        <p:txBody>
          <a:bodyPr>
            <a:noAutofit/>
          </a:bodyPr>
          <a:lstStyle/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Low luminosity (CMS)  + Elastic d</a:t>
            </a:r>
            <a:r>
              <a:rPr lang="en-US" sz="1600" dirty="0" smtClean="0">
                <a:sym typeface="Symbol"/>
              </a:rPr>
              <a:t>/</a:t>
            </a:r>
            <a:r>
              <a:rPr lang="en-US" sz="1600" dirty="0" err="1" smtClean="0">
                <a:sym typeface="Symbol"/>
              </a:rPr>
              <a:t>dt</a:t>
            </a:r>
            <a:r>
              <a:rPr lang="en-US" sz="1600" dirty="0" smtClean="0">
                <a:sym typeface="Symbol"/>
              </a:rPr>
              <a:t> </a:t>
            </a:r>
            <a:r>
              <a:rPr lang="en-GB" sz="1600" dirty="0" smtClean="0"/>
              <a:t>+ Optical </a:t>
            </a:r>
            <a:r>
              <a:rPr lang="en-GB" sz="1600" dirty="0" err="1" smtClean="0"/>
              <a:t>th</a:t>
            </a:r>
            <a:r>
              <a:rPr lang="en-GB" sz="1600" dirty="0" smtClean="0"/>
              <a:t>. ( </a:t>
            </a:r>
            <a:r>
              <a:rPr lang="en-US" sz="1600" dirty="0" smtClean="0"/>
              <a:t>EPL 96(2011) 21002 </a:t>
            </a:r>
            <a:r>
              <a:rPr lang="en-GB" sz="1600" dirty="0" smtClean="0"/>
              <a:t>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dirty="0" smtClean="0"/>
              <a:t>depends on CMS luminosity  for low-L  bunches, elastic efficiencies and on </a:t>
            </a:r>
            <a:r>
              <a:rPr lang="el-GR" sz="1600" dirty="0" smtClean="0"/>
              <a:t>ρ</a:t>
            </a:r>
            <a:endParaRPr lang="en-US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GB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GB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High luminosity (CMS) + Elastic + Optical theorem (to be published)</a:t>
            </a:r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endParaRPr lang="en-GB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High luminosity (CMS) + Elastic + Inelastic (to be published)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dirty="0" smtClean="0"/>
              <a:t>minimizes dependence on elastic efficiencies and </a:t>
            </a:r>
            <a:r>
              <a:rPr lang="el-GR" sz="1600" b="1" dirty="0" smtClean="0">
                <a:solidFill>
                  <a:srgbClr val="FF0000"/>
                </a:solidFill>
              </a:rPr>
              <a:t>ρ</a:t>
            </a:r>
            <a:r>
              <a:rPr lang="en-US" sz="1600" b="1" dirty="0" smtClean="0">
                <a:solidFill>
                  <a:srgbClr val="FF0000"/>
                </a:solidFill>
              </a:rPr>
              <a:t> independent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 smtClean="0"/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endParaRPr lang="en-US" sz="1600" dirty="0" smtClean="0"/>
          </a:p>
          <a:p>
            <a:pPr marL="914400" lvl="2" indent="-514350">
              <a:lnSpc>
                <a:spcPct val="150000"/>
              </a:lnSpc>
              <a:buFont typeface="+mj-lt"/>
              <a:buAutoNum type="arabicPeriod"/>
            </a:pPr>
            <a:r>
              <a:rPr lang="en-GB" sz="1600" dirty="0" smtClean="0"/>
              <a:t>Elastic ratios + Inelastic ratios + Optical theorem (preprint)</a:t>
            </a:r>
          </a:p>
          <a:p>
            <a:pPr marL="1371600" lvl="3" indent="-514350">
              <a:lnSpc>
                <a:spcPct val="150000"/>
              </a:lnSpc>
              <a:buFont typeface="Wingdings" pitchFamily="2" charset="2"/>
              <a:buChar char="§"/>
            </a:pPr>
            <a:r>
              <a:rPr lang="en-GB" sz="1600" b="1" dirty="0" smtClean="0">
                <a:solidFill>
                  <a:srgbClr val="FF0000"/>
                </a:solidFill>
              </a:rPr>
              <a:t>Eliminates dependence on luminosity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9E92B-7054-42DA-A3E2-FF742E4A23DD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1029" descr="lo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1452" name="Object 12"/>
          <p:cNvGraphicFramePr>
            <a:graphicFrameLocks noChangeAspect="1"/>
          </p:cNvGraphicFramePr>
          <p:nvPr/>
        </p:nvGraphicFramePr>
        <p:xfrm>
          <a:off x="1600200" y="1371600"/>
          <a:ext cx="240347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2" name="Equation" r:id="rId4" imgW="1562040" imgH="469800" progId="Equation.3">
                  <p:embed/>
                </p:oleObj>
              </mc:Choice>
              <mc:Fallback>
                <p:oleObj name="Equation" r:id="rId4" imgW="1562040" imgH="4698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371600"/>
                        <a:ext cx="2403475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3" name="Object 13"/>
          <p:cNvGraphicFramePr>
            <a:graphicFrameLocks noChangeAspect="1"/>
          </p:cNvGraphicFramePr>
          <p:nvPr/>
        </p:nvGraphicFramePr>
        <p:xfrm>
          <a:off x="1600200" y="4038600"/>
          <a:ext cx="1485900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3" name="Equation" r:id="rId6" imgW="965160" imgH="228600" progId="Equation.3">
                  <p:embed/>
                </p:oleObj>
              </mc:Choice>
              <mc:Fallback>
                <p:oleObj name="Equation" r:id="rId6" imgW="965160" imgH="2286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038600"/>
                        <a:ext cx="1485900" cy="33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4" name="Object 14"/>
          <p:cNvGraphicFramePr>
            <a:graphicFrameLocks noChangeAspect="1"/>
          </p:cNvGraphicFramePr>
          <p:nvPr/>
        </p:nvGraphicFramePr>
        <p:xfrm>
          <a:off x="1589087" y="5434012"/>
          <a:ext cx="2754313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4" name="Equation" r:id="rId8" imgW="1790640" imgH="660240" progId="Equation.3">
                  <p:embed/>
                </p:oleObj>
              </mc:Choice>
              <mc:Fallback>
                <p:oleObj name="Equation" r:id="rId8" imgW="1790640" imgH="6602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087" y="5434012"/>
                        <a:ext cx="2754313" cy="966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5867400" y="1524000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98.3 ± 2.8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67400" y="2678668"/>
            <a:ext cx="2241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98.6 ± 2.2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52140" y="3858484"/>
            <a:ext cx="224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99.1 ± 4.3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GB" dirty="0" smtClean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67400" y="49530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GB" b="1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err="1" smtClean="0">
                <a:latin typeface="Symbol" pitchFamily="18" charset="2"/>
                <a:cs typeface="Times New Roman" pitchFamily="18" charset="0"/>
              </a:rPr>
              <a:t>TOT</a:t>
            </a:r>
            <a:r>
              <a:rPr lang="en-GB" b="1" i="1" baseline="-25000" dirty="0" smtClean="0">
                <a:latin typeface="Symbol" pitchFamily="18" charset="2"/>
                <a:cs typeface="Times New Roman" pitchFamily="18" charset="0"/>
              </a:rPr>
              <a:t>, </a:t>
            </a:r>
            <a:r>
              <a:rPr lang="en-GB" b="1" i="1" baseline="-250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GB" b="1" i="1" baseline="-25000" dirty="0" err="1" smtClean="0">
                <a:latin typeface="Times New Roman" pitchFamily="18" charset="0"/>
                <a:cs typeface="Times New Roman" pitchFamily="18" charset="0"/>
              </a:rPr>
              <a:t>TeV</a:t>
            </a:r>
            <a:r>
              <a:rPr lang="en-GB" b="1" dirty="0" smtClean="0"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 98.0 ± 2.5 </a:t>
            </a:r>
            <a:r>
              <a:rPr lang="en-GB" b="1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endParaRPr lang="en-GB" dirty="0" smtClean="0"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7400" y="552586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</a:pPr>
            <a:r>
              <a:rPr lang="en-GB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GB" b="1" i="1" baseline="-25000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TOT,</a:t>
            </a:r>
            <a:r>
              <a:rPr lang="en-GB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GB" b="1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TeV</a:t>
            </a:r>
            <a:r>
              <a:rPr lang="en-GB" b="1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101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.7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2.9 </a:t>
            </a:r>
            <a:r>
              <a:rPr lang="en-GB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mb</a:t>
            </a:r>
            <a:endParaRPr lang="en-GB" dirty="0" smtClean="0">
              <a:solidFill>
                <a:srgbClr val="FF0000"/>
              </a:solidFill>
              <a:latin typeface="Symbol" pitchFamily="18" charset="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Total Cross-Section with the luminosity independent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method</a:t>
            </a:r>
            <a:b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including the 8 </a:t>
            </a:r>
            <a:r>
              <a:rPr lang="en-US" sz="2000" b="1" dirty="0" err="1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TeV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result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62000" y="6858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152400" y="685800"/>
            <a:ext cx="8229600" cy="4525963"/>
          </a:xfr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None/>
              <a:defRPr/>
            </a:pPr>
            <a:endParaRPr lang="en-US" sz="1800" dirty="0" smtClean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9" t="8055" r="10558" b="5513"/>
          <a:stretch/>
        </p:blipFill>
        <p:spPr bwMode="auto">
          <a:xfrm>
            <a:off x="1656000" y="1848000"/>
            <a:ext cx="5832000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743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Obtained luminosity values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Luminosity calibration</a:t>
            </a:r>
            <a:r>
              <a:rPr kumimoji="0" lang="en-US" sz="2000" b="1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131" name="Object 3"/>
          <p:cNvGraphicFramePr>
            <a:graphicFrameLocks noChangeAspect="1"/>
          </p:cNvGraphicFramePr>
          <p:nvPr/>
        </p:nvGraphicFramePr>
        <p:xfrm>
          <a:off x="3155950" y="1906588"/>
          <a:ext cx="283210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1" name="Equation" r:id="rId3" imgW="1841400" imgH="482400" progId="Equation.3">
                  <p:embed/>
                </p:oleObj>
              </mc:Choice>
              <mc:Fallback>
                <p:oleObj name="Equation" r:id="rId3" imgW="184140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5950" y="1906588"/>
                        <a:ext cx="2832100" cy="706437"/>
                      </a:xfrm>
                      <a:prstGeom prst="rect">
                        <a:avLst/>
                      </a:prstGeom>
                      <a:noFill/>
                      <a:ln w="15875">
                        <a:solidFill>
                          <a:srgbClr val="3399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4334126"/>
              </p:ext>
            </p:extLst>
          </p:nvPr>
        </p:nvGraphicFramePr>
        <p:xfrm>
          <a:off x="4929188" y="3076575"/>
          <a:ext cx="2462212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2" name="Equation" r:id="rId5" imgW="1600200" imgH="241200" progId="Equation.3">
                  <p:embed/>
                </p:oleObj>
              </mc:Choice>
              <mc:Fallback>
                <p:oleObj name="Equation" r:id="rId5" imgW="1600200" imgH="241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3076575"/>
                        <a:ext cx="2462212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8385884"/>
              </p:ext>
            </p:extLst>
          </p:nvPr>
        </p:nvGraphicFramePr>
        <p:xfrm>
          <a:off x="4949825" y="3581400"/>
          <a:ext cx="24415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3" name="Equation" r:id="rId7" imgW="1587240" imgH="241200" progId="Equation.3">
                  <p:embed/>
                </p:oleObj>
              </mc:Choice>
              <mc:Fallback>
                <p:oleObj name="Equation" r:id="rId7" imgW="158724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9825" y="3581400"/>
                        <a:ext cx="244157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251075" y="3076575"/>
          <a:ext cx="209232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4" name="Equation" r:id="rId9" imgW="1358640" imgH="241200" progId="Equation.3">
                  <p:embed/>
                </p:oleObj>
              </mc:Choice>
              <mc:Fallback>
                <p:oleObj name="Equation" r:id="rId9" imgW="135864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075" y="3076575"/>
                        <a:ext cx="209232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5" name="Object 7"/>
          <p:cNvGraphicFramePr>
            <a:graphicFrameLocks noChangeAspect="1"/>
          </p:cNvGraphicFramePr>
          <p:nvPr/>
        </p:nvGraphicFramePr>
        <p:xfrm>
          <a:off x="2286000" y="3609975"/>
          <a:ext cx="2071687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5" name="Equation" r:id="rId11" imgW="1346040" imgH="241200" progId="Equation.3">
                  <p:embed/>
                </p:oleObj>
              </mc:Choice>
              <mc:Fallback>
                <p:oleObj name="Equation" r:id="rId11" imgW="1346040" imgH="241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609975"/>
                        <a:ext cx="2071687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6" name="Object 8"/>
          <p:cNvGraphicFramePr>
            <a:graphicFrameLocks noChangeAspect="1"/>
          </p:cNvGraphicFramePr>
          <p:nvPr/>
        </p:nvGraphicFramePr>
        <p:xfrm>
          <a:off x="842962" y="3124200"/>
          <a:ext cx="1366838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6" name="Equation" r:id="rId13" imgW="888840" imgH="177480" progId="Equation.3">
                  <p:embed/>
                </p:oleObj>
              </mc:Choice>
              <mc:Fallback>
                <p:oleObj name="Equation" r:id="rId13" imgW="888840" imgH="177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2962" y="3124200"/>
                        <a:ext cx="1366838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7" name="Object 9"/>
          <p:cNvGraphicFramePr>
            <a:graphicFrameLocks noChangeAspect="1"/>
          </p:cNvGraphicFramePr>
          <p:nvPr/>
        </p:nvGraphicFramePr>
        <p:xfrm>
          <a:off x="869950" y="3625850"/>
          <a:ext cx="1035050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347" name="Equation" r:id="rId15" imgW="672840" imgH="177480" progId="Equation.3">
                  <p:embed/>
                </p:oleObj>
              </mc:Choice>
              <mc:Fallback>
                <p:oleObj name="Equation" r:id="rId15" imgW="67284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950" y="3625850"/>
                        <a:ext cx="1035050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029" descr="logo"/>
          <p:cNvPicPr>
            <a:picLocks noChangeAspect="1" noChangeArrowheads="1"/>
          </p:cNvPicPr>
          <p:nvPr/>
        </p:nvPicPr>
        <p:blipFill>
          <a:blip r:embed="rId17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152400" y="685800"/>
            <a:ext cx="5715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TOTEM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able to determine the CMS luminosity: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dirty="0" smtClean="0"/>
              <a:t>Elastic and inelastic rates are used </a:t>
            </a:r>
          </a:p>
          <a:p>
            <a:pPr marL="342900" marR="0" lvl="0" indent="-34290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066800"/>
            <a:ext cx="368341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286000" y="1143000"/>
            <a:ext cx="13716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mtClean="0"/>
              <a:t>B/S = (8±1)%</a:t>
            </a:r>
          </a:p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=17.8</a:t>
            </a:r>
            <a:r>
              <a:rPr lang="en-GB" smtClean="0">
                <a:sym typeface="Symbol"/>
              </a:rPr>
              <a:t>rad</a:t>
            </a:r>
          </a:p>
          <a:p>
            <a:r>
              <a:rPr lang="en-GB" sz="1200" smtClean="0"/>
              <a:t>(beam divergence)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10200" y="5429071"/>
            <a:ext cx="30139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mtClean="0"/>
              <a:t>|t|=0.4GeV</a:t>
            </a:r>
            <a:r>
              <a:rPr lang="en-GB" baseline="30000" smtClean="0"/>
              <a:t>2</a:t>
            </a:r>
            <a:r>
              <a:rPr lang="en-GB" smtClean="0"/>
              <a:t>: B/S = (11±2)%</a:t>
            </a:r>
          </a:p>
          <a:p>
            <a:r>
              <a:rPr lang="en-GB" smtClean="0"/>
              <a:t>|t|=0.5GeV</a:t>
            </a:r>
            <a:r>
              <a:rPr lang="en-GB" baseline="30000" smtClean="0"/>
              <a:t>2</a:t>
            </a:r>
            <a:r>
              <a:rPr lang="en-GB" smtClean="0"/>
              <a:t>: B/S = (19±3)%</a:t>
            </a:r>
          </a:p>
          <a:p>
            <a:r>
              <a:rPr lang="en-GB" smtClean="0"/>
              <a:t>|t|=1.5GeV</a:t>
            </a:r>
            <a:r>
              <a:rPr lang="en-GB" baseline="30000" smtClean="0"/>
              <a:t>2</a:t>
            </a:r>
            <a:r>
              <a:rPr lang="en-GB" smtClean="0"/>
              <a:t>: B/S = (0.8±0.3)%</a:t>
            </a:r>
          </a:p>
          <a:p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57200" y="1143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00B050"/>
                </a:solidFill>
              </a:rPr>
              <a:t>–– signal</a:t>
            </a:r>
          </a:p>
          <a:p>
            <a:r>
              <a:rPr lang="en-GB" sz="1600" smtClean="0">
                <a:solidFill>
                  <a:srgbClr val="FF0000"/>
                </a:solidFill>
              </a:rPr>
              <a:t>–– background</a:t>
            </a:r>
          </a:p>
          <a:p>
            <a:r>
              <a:rPr lang="en-GB" sz="1600" smtClean="0">
                <a:solidFill>
                  <a:srgbClr val="0000FF"/>
                </a:solidFill>
              </a:rPr>
              <a:t>–– combined</a:t>
            </a:r>
            <a:endParaRPr lang="en-GB" sz="160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724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to background normalisation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4554379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θ</a:t>
            </a:r>
            <a:r>
              <a:rPr lang="en-GB" sz="1200" baseline="-25000" smtClean="0">
                <a:sym typeface="Symbol"/>
              </a:rPr>
              <a:t>x</a:t>
            </a:r>
            <a:r>
              <a:rPr lang="en-GB" sz="1200" smtClean="0">
                <a:sym typeface="Symbol"/>
              </a:rPr>
              <a:t>/sqrt(2)</a:t>
            </a:r>
            <a:endParaRPr lang="en-GB" sz="1200"/>
          </a:p>
        </p:txBody>
      </p:sp>
      <p:sp>
        <p:nvSpPr>
          <p:cNvPr id="23" name="TextBox 22"/>
          <p:cNvSpPr txBox="1"/>
          <p:nvPr/>
        </p:nvSpPr>
        <p:spPr>
          <a:xfrm>
            <a:off x="538440" y="5410200"/>
            <a:ext cx="344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σ</a:t>
            </a:r>
            <a:r>
              <a:rPr lang="en-GB" baseline="30000" smtClean="0"/>
              <a:t>*</a:t>
            </a:r>
            <a:r>
              <a:rPr lang="en-GB" smtClean="0"/>
              <a:t> → </a:t>
            </a:r>
            <a:r>
              <a:rPr lang="en-GB" b="1" smtClean="0"/>
              <a:t>t-reconstruction resolution:</a:t>
            </a:r>
          </a:p>
          <a:p>
            <a:endParaRPr lang="en-GB" b="1" smtClean="0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/>
        </p:nvGraphicFramePr>
        <p:xfrm>
          <a:off x="608013" y="5953125"/>
          <a:ext cx="13541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0" name="Equation" r:id="rId4" imgW="1015816" imgH="456924" progId="Equation.3">
                  <p:embed/>
                </p:oleObj>
              </mc:Choice>
              <mc:Fallback>
                <p:oleObj name="Equation" r:id="rId4" imgW="1015816" imgH="456924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013" y="5953125"/>
                        <a:ext cx="135413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4" name="Object 4"/>
          <p:cNvGraphicFramePr>
            <a:graphicFrameLocks noChangeAspect="1"/>
          </p:cNvGraphicFramePr>
          <p:nvPr/>
        </p:nvGraphicFramePr>
        <p:xfrm>
          <a:off x="2020888" y="5791200"/>
          <a:ext cx="1303337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21" name="Equation" r:id="rId6" imgW="977785" imgH="698339" progId="Equation.3">
                  <p:embed/>
                </p:oleObj>
              </mc:Choice>
              <mc:Fallback>
                <p:oleObj name="Equation" r:id="rId6" imgW="977785" imgH="69833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0888" y="5791200"/>
                        <a:ext cx="1303337" cy="931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1066800"/>
            <a:ext cx="36748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673220" y="3743980"/>
            <a:ext cx="156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rgbClr val="FF0000"/>
                </a:solidFill>
              </a:rPr>
              <a:t>Combined background (t)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22680" y="4495800"/>
            <a:ext cx="89272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smtClean="0">
                <a:sym typeface="Symbol"/>
              </a:rPr>
              <a:t>-t [GeV</a:t>
            </a:r>
            <a:r>
              <a:rPr lang="en-GB" sz="1200" baseline="30000" smtClean="0">
                <a:sym typeface="Symbol"/>
              </a:rPr>
              <a:t>2</a:t>
            </a:r>
            <a:r>
              <a:rPr lang="en-GB" sz="1200" smtClean="0">
                <a:sym typeface="Symbol"/>
              </a:rPr>
              <a:t>]</a:t>
            </a:r>
            <a:endParaRPr lang="en-GB" sz="1200"/>
          </a:p>
        </p:txBody>
      </p:sp>
      <p:sp>
        <p:nvSpPr>
          <p:cNvPr id="30" name="TextBox 29"/>
          <p:cNvSpPr txBox="1"/>
          <p:nvPr/>
        </p:nvSpPr>
        <p:spPr>
          <a:xfrm>
            <a:off x="961543" y="4953000"/>
            <a:ext cx="23150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/>
              <a:t>(also as a function of </a:t>
            </a:r>
            <a:r>
              <a:rPr lang="en-GB" sz="1600" smtClean="0">
                <a:sym typeface="Symbol"/>
              </a:rPr>
              <a:t>θ</a:t>
            </a:r>
            <a:r>
              <a:rPr lang="en-GB" sz="1600" baseline="-25000" smtClean="0">
                <a:sym typeface="Symbol"/>
              </a:rPr>
              <a:t>y</a:t>
            </a:r>
            <a:r>
              <a:rPr lang="en-GB" sz="1600" smtClean="0"/>
              <a:t>)</a:t>
            </a:r>
            <a:endParaRPr lang="en-GB" sz="1600" baseline="-25000"/>
          </a:p>
        </p:txBody>
      </p:sp>
      <p:sp>
        <p:nvSpPr>
          <p:cNvPr id="31" name="TextBox 30"/>
          <p:cNvSpPr txBox="1"/>
          <p:nvPr/>
        </p:nvSpPr>
        <p:spPr>
          <a:xfrm>
            <a:off x="6553200" y="2206823"/>
            <a:ext cx="1565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Data</a:t>
            </a:r>
            <a:endParaRPr lang="en-GB" sz="1400"/>
          </a:p>
        </p:txBody>
      </p:sp>
      <p:sp>
        <p:nvSpPr>
          <p:cNvPr id="32" name="TextBox 31"/>
          <p:cNvSpPr txBox="1"/>
          <p:nvPr/>
        </p:nvSpPr>
        <p:spPr>
          <a:xfrm>
            <a:off x="54102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>
                <a:solidFill>
                  <a:srgbClr val="0000FF"/>
                </a:solidFill>
              </a:rPr>
              <a:t>Signal vs. background (t)</a:t>
            </a:r>
            <a:endParaRPr lang="en-GB" b="1">
              <a:solidFill>
                <a:srgbClr val="0000FF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Background and resolution determination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  <a:endParaRPr lang="en-GB" sz="2000" b="1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5557C-F757-4EAD-91AC-DB5AA80464D8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G:\Workspaces\t\totemrpvisualisation\presentations\20110525analysis_meeting\paper\52_07a_bottom_45_top_56_corr_y_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1182615"/>
            <a:ext cx="36322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209550" y="1092200"/>
            <a:ext cx="5048250" cy="4927600"/>
            <a:chOff x="391068" y="1392200"/>
            <a:chExt cx="4559873" cy="4449997"/>
          </a:xfrm>
        </p:grpSpPr>
        <p:pic>
          <p:nvPicPr>
            <p:cNvPr id="24584" name="Picture 2" descr="G:\Workspaces\t\totemrpvisualisation\presentations\20110525analysis_meeting\paper\52_04b_thetay_thetay_star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068" y="1392200"/>
              <a:ext cx="4559873" cy="4449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 rot="16200000" flipH="1">
              <a:off x="1397261" y="2039198"/>
              <a:ext cx="2940382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 flipH="1">
              <a:off x="1136288" y="2330226"/>
              <a:ext cx="2940381" cy="285063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2032231" y="2905362"/>
              <a:ext cx="378479" cy="3685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 flipH="1" flipV="1">
              <a:off x="2909794" y="3782744"/>
              <a:ext cx="404285" cy="39146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89" name="TextBox 11"/>
            <p:cNvSpPr txBox="1">
              <a:spLocks noChangeArrowheads="1"/>
            </p:cNvSpPr>
            <p:nvPr/>
          </p:nvSpPr>
          <p:spPr bwMode="auto">
            <a:xfrm>
              <a:off x="984428" y="4591902"/>
              <a:ext cx="25908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>
                  <a:solidFill>
                    <a:srgbClr val="0000FF"/>
                  </a:solidFill>
                </a:rPr>
                <a:t>Missing acceptance in</a:t>
              </a:r>
              <a:r>
                <a:rPr lang="en-US" sz="1800">
                  <a:solidFill>
                    <a:srgbClr val="0000FF"/>
                  </a:solidFill>
                </a:rPr>
                <a:t> </a:t>
              </a:r>
              <a:r>
                <a:rPr lang="en-US" sz="1800">
                  <a:solidFill>
                    <a:srgbClr val="0000FF"/>
                  </a:solidFill>
                  <a:latin typeface="Calibri" pitchFamily="34" charset="0"/>
                </a:rPr>
                <a:t>θ</a:t>
              </a:r>
              <a:r>
                <a:rPr lang="en-US" sz="1800" baseline="-25000">
                  <a:solidFill>
                    <a:srgbClr val="0000FF"/>
                  </a:solidFill>
                </a:rPr>
                <a:t>y</a:t>
              </a:r>
              <a:r>
                <a:rPr lang="en-US" sz="1800" baseline="30000">
                  <a:solidFill>
                    <a:srgbClr val="0000FF"/>
                  </a:solidFill>
                </a:rPr>
                <a:t>*</a:t>
              </a:r>
              <a:endParaRPr lang="en-US" sz="1800">
                <a:solidFill>
                  <a:srgbClr val="0000FF"/>
                </a:solidFill>
              </a:endParaRPr>
            </a:p>
          </p:txBody>
        </p:sp>
        <p:cxnSp>
          <p:nvCxnSpPr>
            <p:cNvPr id="13" name="Straight Arrow Connector 12"/>
            <p:cNvCxnSpPr>
              <a:stCxn id="24589" idx="0"/>
            </p:cNvCxnSpPr>
            <p:nvPr/>
          </p:nvCxnSpPr>
          <p:spPr>
            <a:xfrm rot="5400000" flipH="1" flipV="1">
              <a:off x="1467391" y="3777049"/>
              <a:ext cx="1625740" cy="143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24589" idx="0"/>
            </p:cNvCxnSpPr>
            <p:nvPr/>
          </p:nvCxnSpPr>
          <p:spPr>
            <a:xfrm rot="16200000" flipV="1">
              <a:off x="1460204" y="3771295"/>
              <a:ext cx="1452271" cy="186410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16200000" flipV="1">
              <a:off x="2822330" y="4328993"/>
              <a:ext cx="468798" cy="48753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2810164" y="4184903"/>
              <a:ext cx="682409" cy="140524"/>
            </a:xfrm>
            <a:prstGeom prst="straightConnector1">
              <a:avLst/>
            </a:prstGeom>
            <a:ln w="6350">
              <a:solidFill>
                <a:srgbClr val="0070C0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2462525" y="2207069"/>
              <a:ext cx="1549757" cy="14998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5" name="TextBox 35"/>
            <p:cNvSpPr txBox="1">
              <a:spLocks noChangeArrowheads="1"/>
            </p:cNvSpPr>
            <p:nvPr/>
          </p:nvSpPr>
          <p:spPr bwMode="auto">
            <a:xfrm rot="-2700000">
              <a:off x="2642616" y="2526848"/>
              <a:ext cx="14405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/>
                <a:t>Beam divergence</a:t>
              </a:r>
              <a:endParaRPr lang="en-US" sz="140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16200000" flipH="1">
              <a:off x="1777917" y="2124551"/>
              <a:ext cx="2438609" cy="2341595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97" name="TextBox 41"/>
            <p:cNvSpPr txBox="1">
              <a:spLocks noChangeArrowheads="1"/>
            </p:cNvSpPr>
            <p:nvPr/>
          </p:nvSpPr>
          <p:spPr bwMode="auto">
            <a:xfrm rot="2760000">
              <a:off x="2835271" y="3531864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</a:t>
              </a:r>
              <a:r>
                <a:rPr lang="pl-PL" sz="1400"/>
                <a:t> (diagonal 2)</a:t>
              </a:r>
              <a:endParaRPr lang="en-US" sz="1400"/>
            </a:p>
          </p:txBody>
        </p:sp>
        <p:sp>
          <p:nvSpPr>
            <p:cNvPr id="24598" name="TextBox 46"/>
            <p:cNvSpPr txBox="1">
              <a:spLocks noChangeArrowheads="1"/>
            </p:cNvSpPr>
            <p:nvPr/>
          </p:nvSpPr>
          <p:spPr bwMode="auto">
            <a:xfrm rot="2760000">
              <a:off x="1751994" y="2399162"/>
              <a:ext cx="14113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b="1"/>
                <a:t>|t</a:t>
              </a:r>
              <a:r>
                <a:rPr lang="pl-PL" sz="1400" b="1" baseline="-25000"/>
                <a:t>y</a:t>
              </a:r>
              <a:r>
                <a:rPr lang="pl-PL" sz="1400" b="1"/>
                <a:t>| </a:t>
              </a:r>
              <a:r>
                <a:rPr lang="pl-PL" sz="1400"/>
                <a:t>(diagonal 1)</a:t>
              </a:r>
              <a:endParaRPr lang="en-US" sz="140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130977" y="4721908"/>
            <a:ext cx="213334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/>
              <a:t>Correction</a:t>
            </a:r>
            <a:r>
              <a:rPr lang="pl-PL" b="1" dirty="0" smtClean="0"/>
              <a:t> </a:t>
            </a:r>
            <a:r>
              <a:rPr lang="pl-PL" b="1" dirty="0" err="1" smtClean="0"/>
              <a:t>error</a:t>
            </a:r>
            <a:r>
              <a:rPr lang="pl-PL" b="1" dirty="0" smtClean="0"/>
              <a:t> (t</a:t>
            </a:r>
            <a:r>
              <a:rPr lang="pl-PL" b="1" baseline="-25000" dirty="0" smtClean="0"/>
              <a:t>y</a:t>
            </a:r>
            <a:r>
              <a:rPr lang="pl-PL" b="1" dirty="0" smtClean="0"/>
              <a:t>):</a:t>
            </a:r>
          </a:p>
          <a:p>
            <a:r>
              <a:rPr lang="pl-PL" dirty="0" smtClean="0"/>
              <a:t>0.31 GeV</a:t>
            </a:r>
            <a:r>
              <a:rPr lang="pl-PL" baseline="30000" dirty="0" smtClean="0"/>
              <a:t>2</a:t>
            </a:r>
            <a:r>
              <a:rPr lang="pl-PL" dirty="0" smtClean="0"/>
              <a:t> : 30%</a:t>
            </a:r>
          </a:p>
          <a:p>
            <a:r>
              <a:rPr lang="pl-PL" dirty="0" smtClean="0"/>
              <a:t>0.33 GeV</a:t>
            </a:r>
            <a:r>
              <a:rPr lang="pl-PL" baseline="30000" dirty="0" smtClean="0"/>
              <a:t>2</a:t>
            </a:r>
            <a:r>
              <a:rPr lang="pl-PL" dirty="0" smtClean="0"/>
              <a:t> : 11%</a:t>
            </a:r>
          </a:p>
          <a:p>
            <a:r>
              <a:rPr lang="pl-PL" dirty="0" smtClean="0"/>
              <a:t>0.35 GeV</a:t>
            </a:r>
            <a:r>
              <a:rPr lang="pl-PL" baseline="30000" dirty="0" smtClean="0"/>
              <a:t>2 </a:t>
            </a:r>
            <a:r>
              <a:rPr lang="pl-PL" dirty="0" smtClean="0"/>
              <a:t>: 2%</a:t>
            </a:r>
          </a:p>
          <a:p>
            <a:r>
              <a:rPr lang="pl-PL" dirty="0" smtClean="0"/>
              <a:t>0.4 GeV</a:t>
            </a:r>
            <a:r>
              <a:rPr lang="pl-PL" baseline="30000" dirty="0" smtClean="0"/>
              <a:t>2 </a:t>
            </a:r>
            <a:r>
              <a:rPr lang="pl-PL" dirty="0" smtClean="0"/>
              <a:t>: 0.8%</a:t>
            </a:r>
          </a:p>
          <a:p>
            <a:r>
              <a:rPr lang="pl-PL" dirty="0" smtClean="0"/>
              <a:t>0.5 GeV</a:t>
            </a:r>
            <a:r>
              <a:rPr lang="pl-PL" baseline="30000" dirty="0" smtClean="0"/>
              <a:t>2 </a:t>
            </a:r>
            <a:r>
              <a:rPr lang="pl-PL" dirty="0" smtClean="0"/>
              <a:t>: 0.1%</a:t>
            </a:r>
          </a:p>
          <a:p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5299025" y="2945567"/>
            <a:ext cx="275819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674240" y="2286000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0" y="2286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pl-PL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pl-PL" sz="2000" b="1" baseline="-2500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pl-PL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-acceptance corrections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  <a:endParaRPr lang="en-GB" sz="2000" b="1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G:\Workspaces\t\totemrpvisualisation\presentations\20110525analysis_meeting\paper\52_08a_bottom_45_top_56_corr_phi_2_diag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2" y="3562350"/>
            <a:ext cx="3328988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71" name="TextBox 18"/>
          <p:cNvSpPr txBox="1">
            <a:spLocks noChangeArrowheads="1"/>
          </p:cNvSpPr>
          <p:nvPr/>
        </p:nvSpPr>
        <p:spPr bwMode="auto">
          <a:xfrm>
            <a:off x="609600" y="6184900"/>
            <a:ext cx="3257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solidFill>
                  <a:srgbClr val="0000FF"/>
                </a:solidFill>
              </a:rPr>
              <a:t>Critical at low t-acceptance limit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26672" name="TextBox 19"/>
          <p:cNvSpPr txBox="1">
            <a:spLocks noChangeArrowheads="1"/>
          </p:cNvSpPr>
          <p:nvPr/>
        </p:nvSpPr>
        <p:spPr bwMode="auto">
          <a:xfrm>
            <a:off x="4876800" y="1077913"/>
            <a:ext cx="3449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-acceptance</a:t>
            </a:r>
            <a:r>
              <a:rPr lang="pl-PL" sz="1800" b="1" dirty="0">
                <a:latin typeface="Arial" pitchFamily="34" charset="0"/>
                <a:cs typeface="Arial" pitchFamily="34" charset="0"/>
                <a:sym typeface="Symbol" pitchFamily="18" charset="2"/>
              </a:rPr>
              <a:t> </a:t>
            </a:r>
            <a:r>
              <a:rPr lang="pl-PL" sz="1800" b="1" dirty="0" err="1">
                <a:latin typeface="Arial" pitchFamily="34" charset="0"/>
                <a:cs typeface="Arial" pitchFamily="34" charset="0"/>
                <a:sym typeface="Symbol" pitchFamily="18" charset="2"/>
              </a:rPr>
              <a:t>correction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0" y="1219200"/>
            <a:ext cx="5000625" cy="4879975"/>
            <a:chOff x="-12310" y="1224747"/>
            <a:chExt cx="5000349" cy="4879858"/>
          </a:xfrm>
        </p:grpSpPr>
        <p:pic>
          <p:nvPicPr>
            <p:cNvPr id="26676" name="Picture 3" descr="G:\Workspaces\t\totemrpvisualisation\presentations\20110525analysis_meeting\paper\52_06a_phi_star_top45_bot_56_dist_56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2310" y="1224747"/>
              <a:ext cx="5000349" cy="4879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rc 9"/>
            <p:cNvSpPr/>
            <p:nvPr/>
          </p:nvSpPr>
          <p:spPr>
            <a:xfrm>
              <a:off x="1076655" y="2054990"/>
              <a:ext cx="2801783" cy="3014590"/>
            </a:xfrm>
            <a:prstGeom prst="arc">
              <a:avLst>
                <a:gd name="adj1" fmla="val 12523822"/>
                <a:gd name="adj2" fmla="val 19857468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78" name="TextBox 10"/>
            <p:cNvSpPr txBox="1">
              <a:spLocks noChangeArrowheads="1"/>
            </p:cNvSpPr>
            <p:nvPr/>
          </p:nvSpPr>
          <p:spPr bwMode="auto">
            <a:xfrm>
              <a:off x="858433" y="1716399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79" name="TextBox 8"/>
            <p:cNvSpPr txBox="1">
              <a:spLocks noChangeArrowheads="1"/>
            </p:cNvSpPr>
            <p:nvPr/>
          </p:nvSpPr>
          <p:spPr bwMode="auto">
            <a:xfrm>
              <a:off x="2368742" y="3057316"/>
              <a:ext cx="201529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dirty="0"/>
                <a:t>           1 2  3   4       5       6</a:t>
              </a:r>
              <a:endParaRPr lang="en-US" sz="1400" dirty="0"/>
            </a:p>
          </p:txBody>
        </p:sp>
        <p:sp>
          <p:nvSpPr>
            <p:cNvPr id="17" name="Arc 16"/>
            <p:cNvSpPr/>
            <p:nvPr/>
          </p:nvSpPr>
          <p:spPr>
            <a:xfrm>
              <a:off x="1086179" y="2104201"/>
              <a:ext cx="2800195" cy="3016178"/>
            </a:xfrm>
            <a:prstGeom prst="arc">
              <a:avLst>
                <a:gd name="adj1" fmla="val 1611173"/>
                <a:gd name="adj2" fmla="val 9107482"/>
              </a:avLst>
            </a:prstGeom>
            <a:ln w="19050">
              <a:solidFill>
                <a:srgbClr val="0000FF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1" name="TextBox 20"/>
            <p:cNvSpPr txBox="1">
              <a:spLocks noChangeArrowheads="1"/>
            </p:cNvSpPr>
            <p:nvPr/>
          </p:nvSpPr>
          <p:spPr bwMode="auto">
            <a:xfrm>
              <a:off x="856715" y="5064057"/>
              <a:ext cx="1522238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>
                  <a:solidFill>
                    <a:srgbClr val="0000FF"/>
                  </a:solidFill>
                </a:rPr>
                <a:t>Accepted </a:t>
              </a:r>
              <a:r>
                <a:rPr lang="pl-PL" sz="1800" b="1">
                  <a:solidFill>
                    <a:srgbClr val="0000FF"/>
                  </a:solidFill>
                  <a:sym typeface="Symbol" pitchFamily="18" charset="2"/>
                </a:rPr>
                <a:t>(t)</a:t>
              </a:r>
              <a:endParaRPr 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26682" name="TextBox 22"/>
            <p:cNvSpPr txBox="1">
              <a:spLocks noChangeArrowheads="1"/>
            </p:cNvSpPr>
            <p:nvPr/>
          </p:nvSpPr>
          <p:spPr bwMode="auto">
            <a:xfrm>
              <a:off x="3049388" y="189220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1</a:t>
              </a:r>
              <a:endParaRPr lang="en-US" sz="1800" b="1" dirty="0"/>
            </a:p>
          </p:txBody>
        </p:sp>
        <p:sp>
          <p:nvSpPr>
            <p:cNvPr id="26683" name="TextBox 23"/>
            <p:cNvSpPr txBox="1">
              <a:spLocks noChangeArrowheads="1"/>
            </p:cNvSpPr>
            <p:nvPr/>
          </p:nvSpPr>
          <p:spPr bwMode="auto">
            <a:xfrm>
              <a:off x="3047680" y="4890541"/>
              <a:ext cx="1203847" cy="3693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/>
                <a:t>Diagonal 2</a:t>
              </a:r>
              <a:endParaRPr lang="en-US" sz="1800" b="1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505326" y="3426557"/>
              <a:ext cx="971496" cy="1603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85" name="Rectangle 26"/>
            <p:cNvSpPr>
              <a:spLocks noChangeArrowheads="1"/>
            </p:cNvSpPr>
            <p:nvPr/>
          </p:nvSpPr>
          <p:spPr bwMode="auto">
            <a:xfrm>
              <a:off x="2361746" y="3268771"/>
              <a:ext cx="5196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  </a:t>
              </a:r>
              <a:r>
                <a:rPr lang="el-GR"/>
                <a:t>Θ</a:t>
              </a:r>
              <a:r>
                <a:rPr lang="pl-PL" baseline="30000"/>
                <a:t>*</a:t>
              </a:r>
              <a:endParaRPr lang="en-US"/>
            </a:p>
          </p:txBody>
        </p:sp>
        <p:sp>
          <p:nvSpPr>
            <p:cNvPr id="28" name="Arc 27"/>
            <p:cNvSpPr/>
            <p:nvPr/>
          </p:nvSpPr>
          <p:spPr>
            <a:xfrm>
              <a:off x="2052914" y="3229712"/>
              <a:ext cx="558769" cy="671496"/>
            </a:xfrm>
            <a:prstGeom prst="arc">
              <a:avLst>
                <a:gd name="adj1" fmla="val 7605851"/>
                <a:gd name="adj2" fmla="val 15522092"/>
              </a:avLst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87" name="TextBox 28"/>
            <p:cNvSpPr txBox="1">
              <a:spLocks noChangeArrowheads="1"/>
            </p:cNvSpPr>
            <p:nvPr/>
          </p:nvSpPr>
          <p:spPr bwMode="auto">
            <a:xfrm>
              <a:off x="2026508" y="3319847"/>
              <a:ext cx="32412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sym typeface="Symbol" pitchFamily="18" charset="2"/>
                </a:rPr>
                <a:t>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p:cxnSp>
        <p:nvCxnSpPr>
          <p:cNvPr id="24" name="Straight Connector 23"/>
          <p:cNvCxnSpPr/>
          <p:nvPr/>
        </p:nvCxnSpPr>
        <p:spPr>
          <a:xfrm rot="5400000">
            <a:off x="4699572" y="5198152"/>
            <a:ext cx="25908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962207" y="4332015"/>
            <a:ext cx="1878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 smtClean="0">
                <a:solidFill>
                  <a:srgbClr val="FF0000"/>
                </a:solidFill>
              </a:rPr>
              <a:t>|t|&lt;0.36GeV</a:t>
            </a:r>
            <a:r>
              <a:rPr lang="pl-PL" sz="1400" baseline="30000" dirty="0" smtClean="0">
                <a:solidFill>
                  <a:srgbClr val="FF0000"/>
                </a:solidFill>
              </a:rPr>
              <a:t>2</a:t>
            </a:r>
            <a:r>
              <a:rPr lang="pl-PL" sz="1400" dirty="0" smtClean="0">
                <a:solidFill>
                  <a:srgbClr val="FF0000"/>
                </a:solidFill>
              </a:rPr>
              <a:t> </a:t>
            </a:r>
            <a:r>
              <a:rPr lang="pl-PL" sz="1400" dirty="0" err="1" smtClean="0">
                <a:solidFill>
                  <a:srgbClr val="FF0000"/>
                </a:solidFill>
              </a:rPr>
              <a:t>removed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952999" y="1447800"/>
          <a:ext cx="4114801" cy="2222503"/>
        </p:xfrm>
        <a:graphic>
          <a:graphicData uri="http://schemas.openxmlformats.org/drawingml/2006/table">
            <a:tbl>
              <a:tblPr/>
              <a:tblGrid>
                <a:gridCol w="442556"/>
                <a:gridCol w="818405"/>
                <a:gridCol w="869918"/>
                <a:gridCol w="1102179"/>
                <a:gridCol w="881743"/>
              </a:tblGrid>
              <a:tr h="727075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No.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t 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GeV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Θ</a:t>
                      </a:r>
                      <a:r>
                        <a:rPr kumimoji="0" lang="pl-PL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*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 [rad]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  <a:sym typeface="Symbol" pitchFamily="18" charset="2"/>
                        </a:rPr>
                        <a:t>A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ccepted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j-lt"/>
                          <a:ea typeface="ＭＳ Ｐゴシック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(2 </a:t>
                      </a:r>
                      <a:r>
                        <a:rPr kumimoji="0" lang="pl-PL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diag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.) 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[°]</a:t>
                      </a: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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sym typeface="Symbol" pitchFamily="18" charset="2"/>
                        </a:rPr>
                        <a:t> a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ccept. c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o</a:t>
                      </a: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rrect.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factor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1.65E-04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38.6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9.3±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0.36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76.4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0.60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2.21E-04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162.5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2.2±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0.3%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2.86E-04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209.8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1.7±</a:t>
                      </a: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0.1%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5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1.80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3.83E-04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246.3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1.5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6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charset="-128"/>
                      </a:endParaRP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3.00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4.95E-04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269.0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charset="-128"/>
                        </a:rPr>
                        <a:t>1.3</a:t>
                      </a:r>
                    </a:p>
                  </a:txBody>
                  <a:tcPr marL="9525" marR="9525" marT="95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Acceptance corrections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>
            <a:spLocks/>
          </p:cNvSpPr>
          <p:nvPr/>
        </p:nvSpPr>
        <p:spPr>
          <a:xfrm>
            <a:off x="152400" y="655637"/>
            <a:ext cx="4191000" cy="6126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RP stations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units at about 5 m distance</a:t>
            </a:r>
            <a:endParaRPr lang="en-GB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 of very small proton scattering angles (few 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Symbol" pitchFamily="18" charset="2"/>
              </a:rPr>
              <a:t>µ</a:t>
            </a:r>
            <a:r>
              <a:rPr lang="en-GB" sz="1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rad</a:t>
            </a: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Vertical and horizontal pots mounted as close as possible to the beam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GB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BPM fixed to the structure gives precise position relative to the </a:t>
            </a:r>
            <a:r>
              <a:rPr lang="en-GB" sz="16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bea</a:t>
            </a:r>
            <a:r>
              <a:rPr lang="pl-PL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u"/>
              <a:defRPr/>
            </a:pP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Overlapping detectors: relative alignment</a:t>
            </a:r>
            <a:b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</a:b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(10 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Symbol" pitchFamily="18" charset="2"/>
              </a:rPr>
              <a:t>µm inside unit between 3 RPs</a:t>
            </a:r>
            <a:r>
              <a:rPr lang="en-US" sz="16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Symbol" pitchFamily="18" charset="2"/>
              </a:rPr>
              <a:t>)</a:t>
            </a:r>
            <a:endParaRPr lang="en-GB" sz="1600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sym typeface="Symbol" pitchFamily="18" charset="2"/>
            </a:endParaRPr>
          </a:p>
          <a:p>
            <a:pPr marL="342900" lvl="2" indent="-342900">
              <a:lnSpc>
                <a:spcPct val="130000"/>
              </a:lnSpc>
              <a:spcBef>
                <a:spcPct val="20000"/>
              </a:spcBef>
              <a:buClr>
                <a:srgbClr val="FF0000"/>
              </a:buClr>
              <a:buSzPct val="70000"/>
              <a:buFont typeface="Arial" pitchFamily="34" charset="0"/>
              <a:buChar char="•"/>
              <a:defRPr/>
            </a:pPr>
            <a:endParaRPr lang="en-GB" sz="1700" dirty="0" smtClean="0">
              <a:sym typeface="Symbol" pitchFamily="18" charset="2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267200" y="3886200"/>
            <a:ext cx="47244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Horizontal RP 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4" name="Picture 33" descr="0611036_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685800"/>
            <a:ext cx="4724400" cy="3211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Roman Pot stations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91000" y="685800"/>
            <a:ext cx="4800600" cy="369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RP unit: 2 vertical, 1 horizontal pot + BPM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05800" y="38862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BPM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7000" y="38862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Vertical RPs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64" name="Picture 6"/>
          <p:cNvPicPr>
            <a:picLocks noChangeAspect="1" noChangeArrowheads="1"/>
          </p:cNvPicPr>
          <p:nvPr/>
        </p:nvPicPr>
        <p:blipFill>
          <a:blip r:embed="rId4" cstate="print"/>
          <a:srcRect l="57991"/>
          <a:stretch>
            <a:fillRect/>
          </a:stretch>
        </p:blipFill>
        <p:spPr bwMode="auto">
          <a:xfrm>
            <a:off x="304800" y="3400391"/>
            <a:ext cx="2819400" cy="284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Date Placeholder 68"/>
          <p:cNvSpPr>
            <a:spLocks noGrp="1"/>
          </p:cNvSpPr>
          <p:nvPr>
            <p:ph type="dt" sz="half" idx="10"/>
          </p:nvPr>
        </p:nvSpPr>
        <p:spPr>
          <a:xfrm>
            <a:off x="457200" y="6569075"/>
            <a:ext cx="2133600" cy="365125"/>
          </a:xfrm>
        </p:spPr>
        <p:txBody>
          <a:bodyPr/>
          <a:lstStyle/>
          <a:p>
            <a:fld id="{17520802-BB98-4F1D-ADCA-D20C19485853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1"/>
          </p:nvPr>
        </p:nvSpPr>
        <p:spPr>
          <a:xfrm>
            <a:off x="3124200" y="6569075"/>
            <a:ext cx="2895600" cy="365125"/>
          </a:xfrm>
        </p:spPr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cxnSp>
        <p:nvCxnSpPr>
          <p:cNvPr id="46" name="Elbow Connector 45"/>
          <p:cNvCxnSpPr/>
          <p:nvPr/>
        </p:nvCxnSpPr>
        <p:spPr>
          <a:xfrm rot="5400000" flipH="1" flipV="1">
            <a:off x="4686300" y="3086100"/>
            <a:ext cx="1676400" cy="76200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6200000" flipV="1">
            <a:off x="6553199" y="3276602"/>
            <a:ext cx="1066800" cy="152397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/>
          <p:nvPr/>
        </p:nvCxnSpPr>
        <p:spPr>
          <a:xfrm rot="16200000" flipV="1">
            <a:off x="7467600" y="2895600"/>
            <a:ext cx="1524000" cy="609600"/>
          </a:xfrm>
          <a:prstGeom prst="bent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 flipV="1">
            <a:off x="7467600" y="1981200"/>
            <a:ext cx="228600" cy="16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162800" y="1752600"/>
            <a:ext cx="0" cy="1752600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943600" y="6248400"/>
            <a:ext cx="30480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 Roman Pot</a:t>
            </a:r>
          </a:p>
        </p:txBody>
      </p:sp>
      <p:pic>
        <p:nvPicPr>
          <p:cNvPr id="80" name="Picture 45" descr="IMG_0079"/>
          <p:cNvPicPr>
            <a:picLocks noChangeAspect="1" noChangeArrowheads="1"/>
          </p:cNvPicPr>
          <p:nvPr/>
        </p:nvPicPr>
        <p:blipFill>
          <a:blip r:embed="rId5" cstate="print"/>
          <a:srcRect l="12608" t="8406" r="28546" b="43958"/>
          <a:stretch>
            <a:fillRect/>
          </a:stretch>
        </p:blipFill>
        <p:spPr bwMode="auto">
          <a:xfrm>
            <a:off x="5943600" y="4419600"/>
            <a:ext cx="3048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" name="TextBox 81"/>
          <p:cNvSpPr txBox="1"/>
          <p:nvPr/>
        </p:nvSpPr>
        <p:spPr>
          <a:xfrm>
            <a:off x="304800" y="6248400"/>
            <a:ext cx="28194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10 planes of edgeless detectors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6" cstate="print"/>
          <a:srcRect l="3938" t="11703" r="15546"/>
          <a:stretch>
            <a:fillRect/>
          </a:stretch>
        </p:blipFill>
        <p:spPr bwMode="auto">
          <a:xfrm>
            <a:off x="3276600" y="4419600"/>
            <a:ext cx="2507962" cy="18422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8" name="Straight Arrow Connector 78"/>
          <p:cNvCxnSpPr>
            <a:cxnSpLocks noChangeShapeType="1"/>
          </p:cNvCxnSpPr>
          <p:nvPr/>
        </p:nvCxnSpPr>
        <p:spPr bwMode="auto">
          <a:xfrm>
            <a:off x="3962400" y="4419600"/>
            <a:ext cx="1828800" cy="533400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89" name="TextBox 79"/>
          <p:cNvSpPr txBox="1">
            <a:spLocks noChangeArrowheads="1"/>
          </p:cNvSpPr>
          <p:nvPr/>
        </p:nvSpPr>
        <p:spPr bwMode="auto">
          <a:xfrm>
            <a:off x="4735512" y="4354513"/>
            <a:ext cx="816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>
                <a:solidFill>
                  <a:schemeClr val="bg1"/>
                </a:solidFill>
              </a:rPr>
              <a:t>3.5 cm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276600" y="6248400"/>
            <a:ext cx="2514600" cy="3385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Si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edgeless</a:t>
            </a:r>
            <a:r>
              <a:rPr lang="en-US" sz="1600" b="1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detector</a:t>
            </a:r>
          </a:p>
        </p:txBody>
      </p:sp>
      <p:cxnSp>
        <p:nvCxnSpPr>
          <p:cNvPr id="30" name="Curved Connector 29"/>
          <p:cNvCxnSpPr/>
          <p:nvPr/>
        </p:nvCxnSpPr>
        <p:spPr>
          <a:xfrm>
            <a:off x="1981200" y="4343400"/>
            <a:ext cx="1600200" cy="1066800"/>
          </a:xfrm>
          <a:prstGeom prst="curvedConnector3">
            <a:avLst>
              <a:gd name="adj1" fmla="val 50000"/>
            </a:avLst>
          </a:prstGeom>
          <a:ln w="2857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1029" descr="logo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LHC optics in 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9144000" cy="144780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pl-PL" sz="1600" b="1" dirty="0" smtClean="0"/>
              <a:t>Proton position at </a:t>
            </a:r>
            <a:r>
              <a:rPr lang="en-US" sz="1600" b="1" dirty="0" smtClean="0"/>
              <a:t>a given </a:t>
            </a:r>
            <a:r>
              <a:rPr lang="pl-PL" sz="1600" b="1" dirty="0" smtClean="0"/>
              <a:t>RP</a:t>
            </a:r>
            <a:r>
              <a:rPr lang="en-US" sz="1600" b="1" dirty="0" smtClean="0"/>
              <a:t> </a:t>
            </a:r>
            <a:r>
              <a:rPr lang="pl-PL" sz="1600" b="1" dirty="0" smtClean="0"/>
              <a:t>(x, y) is a function of  position (x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, y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) and </a:t>
            </a:r>
            <a:r>
              <a:rPr lang="en-US" sz="1600" b="1" dirty="0" smtClean="0"/>
              <a:t>angle</a:t>
            </a:r>
            <a:r>
              <a:rPr lang="pl-PL" sz="1600" b="1" dirty="0" smtClean="0"/>
              <a:t> (</a:t>
            </a:r>
            <a:r>
              <a:rPr lang="pl-PL" sz="1600" b="1" dirty="0" smtClean="0">
                <a:latin typeface="Symbol" pitchFamily="18" charset="2"/>
              </a:rPr>
              <a:t>Q</a:t>
            </a:r>
            <a:r>
              <a:rPr lang="pl-PL" sz="1600" b="1" baseline="-25000" dirty="0" smtClean="0"/>
              <a:t>x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, </a:t>
            </a:r>
            <a:r>
              <a:rPr lang="pl-PL" sz="1600" b="1" dirty="0" smtClean="0">
                <a:latin typeface="Symbol" pitchFamily="18" charset="2"/>
              </a:rPr>
              <a:t>Q</a:t>
            </a:r>
            <a:r>
              <a:rPr lang="pl-PL" sz="1600" b="1" baseline="-25000" dirty="0" smtClean="0"/>
              <a:t>y</a:t>
            </a:r>
            <a:r>
              <a:rPr lang="pl-PL" sz="1600" b="1" baseline="30000" dirty="0" smtClean="0"/>
              <a:t>*</a:t>
            </a:r>
            <a:r>
              <a:rPr lang="pl-PL" sz="1600" b="1" dirty="0" smtClean="0"/>
              <a:t>)</a:t>
            </a:r>
            <a:r>
              <a:rPr lang="en-US" sz="1600" b="1" dirty="0" smtClean="0"/>
              <a:t> </a:t>
            </a:r>
            <a:r>
              <a:rPr lang="pl-PL" sz="1600" b="1" dirty="0" smtClean="0"/>
              <a:t>at IP</a:t>
            </a:r>
            <a:r>
              <a:rPr lang="en-US" sz="1600" b="1" dirty="0" smtClean="0"/>
              <a:t>5</a:t>
            </a:r>
            <a:r>
              <a:rPr lang="pl-PL" sz="1600" b="1" dirty="0" smtClean="0"/>
              <a:t>: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8" name="Content Placeholder 2"/>
          <p:cNvSpPr txBox="1">
            <a:spLocks/>
          </p:cNvSpPr>
          <p:nvPr/>
        </p:nvSpPr>
        <p:spPr>
          <a:xfrm>
            <a:off x="2057400" y="5334000"/>
            <a:ext cx="7086600" cy="16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2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 smtClean="0"/>
              <a:t>describes the spread of primary vertex and beam size at RP</a:t>
            </a:r>
          </a:p>
          <a:p>
            <a:pPr marL="457200" indent="-457200"/>
            <a:r>
              <a:rPr lang="en-US" sz="1600" dirty="0" smtClean="0"/>
              <a:t>b</a:t>
            </a:r>
            <a:r>
              <a:rPr lang="pl-PL" sz="1600" dirty="0" smtClean="0"/>
              <a:t>eam divergence </a:t>
            </a:r>
            <a:r>
              <a:rPr lang="en-US" sz="1600" dirty="0" smtClean="0"/>
              <a:t>@</a:t>
            </a:r>
            <a:r>
              <a:rPr lang="pl-PL" sz="1600" dirty="0" smtClean="0"/>
              <a:t>IP5 limits </a:t>
            </a:r>
            <a:r>
              <a:rPr lang="en-US" sz="1600" dirty="0" smtClean="0"/>
              <a:t>the </a:t>
            </a:r>
            <a:r>
              <a:rPr lang="pl-PL" sz="1600" dirty="0" smtClean="0"/>
              <a:t>angle</a:t>
            </a:r>
            <a:r>
              <a:rPr lang="en-US" sz="1600" dirty="0" smtClean="0"/>
              <a:t> </a:t>
            </a:r>
            <a:r>
              <a:rPr lang="pl-PL" sz="1600" dirty="0" smtClean="0"/>
              <a:t>measurement</a:t>
            </a:r>
            <a:r>
              <a:rPr lang="en-US" sz="1600" dirty="0" smtClean="0"/>
              <a:t> p</a:t>
            </a:r>
            <a:r>
              <a:rPr lang="pl-PL" sz="1600" dirty="0" smtClean="0"/>
              <a:t>recision</a:t>
            </a:r>
            <a:endParaRPr lang="en-US" sz="1600" dirty="0" smtClean="0"/>
          </a:p>
          <a:p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381000" y="4225925"/>
          <a:ext cx="22844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1" name="Equation" r:id="rId3" imgW="1511280" imgH="279360" progId="Equation.3">
                  <p:embed/>
                </p:oleObj>
              </mc:Choice>
              <mc:Fallback>
                <p:oleObj name="Equation" r:id="rId3" imgW="1511280" imgH="27936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4225925"/>
                        <a:ext cx="2284413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Content Placeholder 2"/>
          <p:cNvSpPr txBox="1">
            <a:spLocks/>
          </p:cNvSpPr>
          <p:nvPr/>
        </p:nvSpPr>
        <p:spPr>
          <a:xfrm>
            <a:off x="152400" y="4953000"/>
            <a:ext cx="70866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1600" b="1" dirty="0" smtClean="0"/>
              <a:t>Beam size and divergence at IP5 and RP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52400" y="3810000"/>
            <a:ext cx="91440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effective length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1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magnification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expressed with the phase advance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0736" name="Object 16"/>
          <p:cNvGraphicFramePr>
            <a:graphicFrameLocks noChangeAspect="1"/>
          </p:cNvGraphicFramePr>
          <p:nvPr/>
        </p:nvGraphicFramePr>
        <p:xfrm>
          <a:off x="3087687" y="4225925"/>
          <a:ext cx="23987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2" name="Equation" r:id="rId5" imgW="1587240" imgH="279360" progId="Equation.3">
                  <p:embed/>
                </p:oleObj>
              </mc:Choice>
              <mc:Fallback>
                <p:oleObj name="Equation" r:id="rId5" imgW="1587240" imgH="27936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7687" y="4225925"/>
                        <a:ext cx="2398713" cy="422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7" name="Object 17"/>
          <p:cNvGraphicFramePr>
            <a:graphicFrameLocks noChangeAspect="1"/>
          </p:cNvGraphicFramePr>
          <p:nvPr/>
        </p:nvGraphicFramePr>
        <p:xfrm>
          <a:off x="5759450" y="4114800"/>
          <a:ext cx="1784350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3" name="Equation" r:id="rId7" imgW="1180800" imgH="482400" progId="Equation.3">
                  <p:embed/>
                </p:oleObj>
              </mc:Choice>
              <mc:Fallback>
                <p:oleObj name="Equation" r:id="rId7" imgW="1180800" imgH="4824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9450" y="4114800"/>
                        <a:ext cx="1784350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oup 27"/>
          <p:cNvGrpSpPr>
            <a:grpSpLocks noChangeAspect="1"/>
          </p:cNvGrpSpPr>
          <p:nvPr/>
        </p:nvGrpSpPr>
        <p:grpSpPr bwMode="auto">
          <a:xfrm>
            <a:off x="1373623" y="2263775"/>
            <a:ext cx="7084577" cy="1241425"/>
            <a:chOff x="699197" y="3138282"/>
            <a:chExt cx="7645138" cy="1340605"/>
          </a:xfrm>
        </p:grpSpPr>
        <p:grpSp>
          <p:nvGrpSpPr>
            <p:cNvPr id="65" name="Group 22"/>
            <p:cNvGrpSpPr>
              <a:grpSpLocks/>
            </p:cNvGrpSpPr>
            <p:nvPr/>
          </p:nvGrpSpPr>
          <p:grpSpPr bwMode="auto">
            <a:xfrm>
              <a:off x="1904142" y="3138282"/>
              <a:ext cx="4843479" cy="1340605"/>
              <a:chOff x="1321358" y="3138282"/>
              <a:chExt cx="4843479" cy="1340605"/>
            </a:xfrm>
          </p:grpSpPr>
          <p:pic>
            <p:nvPicPr>
              <p:cNvPr id="70" name="Picture 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321358" y="3138282"/>
                <a:ext cx="4572000" cy="1304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" name="TextBox 20"/>
              <p:cNvSpPr txBox="1">
                <a:spLocks noChangeArrowheads="1"/>
              </p:cNvSpPr>
              <p:nvPr/>
            </p:nvSpPr>
            <p:spPr bwMode="auto">
              <a:xfrm>
                <a:off x="2120205" y="4190167"/>
                <a:ext cx="39786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/>
                  <a:t>RP</a:t>
                </a:r>
                <a:endParaRPr lang="en-US" sz="1200"/>
              </a:p>
            </p:txBody>
          </p:sp>
          <p:sp>
            <p:nvSpPr>
              <p:cNvPr id="73" name="TextBox 21"/>
              <p:cNvSpPr txBox="1">
                <a:spLocks noChangeArrowheads="1"/>
              </p:cNvSpPr>
              <p:nvPr/>
            </p:nvSpPr>
            <p:spPr bwMode="auto">
              <a:xfrm>
                <a:off x="5749339" y="4201888"/>
                <a:ext cx="41549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1200"/>
                  <a:t>IP5</a:t>
                </a:r>
                <a:endParaRPr lang="en-US" sz="1200"/>
              </a:p>
            </p:txBody>
          </p:sp>
        </p:grpSp>
        <p:sp>
          <p:nvSpPr>
            <p:cNvPr id="66" name="Left Brace 23"/>
            <p:cNvSpPr>
              <a:spLocks/>
            </p:cNvSpPr>
            <p:nvPr/>
          </p:nvSpPr>
          <p:spPr bwMode="auto">
            <a:xfrm>
              <a:off x="1718270" y="3145134"/>
              <a:ext cx="138172" cy="1004602"/>
            </a:xfrm>
            <a:prstGeom prst="leftBrace">
              <a:avLst>
                <a:gd name="adj1" fmla="val 8327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Box 24"/>
            <p:cNvSpPr txBox="1">
              <a:spLocks noChangeArrowheads="1"/>
            </p:cNvSpPr>
            <p:nvPr/>
          </p:nvSpPr>
          <p:spPr bwMode="auto">
            <a:xfrm>
              <a:off x="699197" y="3549718"/>
              <a:ext cx="1113601" cy="365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</a:rPr>
                <a:t>measured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68" name="Left Brace 25"/>
            <p:cNvSpPr>
              <a:spLocks/>
            </p:cNvSpPr>
            <p:nvPr/>
          </p:nvSpPr>
          <p:spPr bwMode="auto">
            <a:xfrm flipH="1">
              <a:off x="6538629" y="3176954"/>
              <a:ext cx="264105" cy="1284514"/>
            </a:xfrm>
            <a:prstGeom prst="leftBrace">
              <a:avLst>
                <a:gd name="adj1" fmla="val 8331"/>
                <a:gd name="adj2" fmla="val 50000"/>
              </a:avLst>
            </a:prstGeom>
            <a:noFill/>
            <a:ln w="12700" algn="ctr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Box 26"/>
            <p:cNvSpPr txBox="1">
              <a:spLocks noChangeArrowheads="1"/>
            </p:cNvSpPr>
            <p:nvPr/>
          </p:nvSpPr>
          <p:spPr bwMode="auto">
            <a:xfrm>
              <a:off x="6868574" y="3632009"/>
              <a:ext cx="1475761" cy="365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600" b="1" dirty="0">
                  <a:solidFill>
                    <a:srgbClr val="FF0000"/>
                  </a:solidFill>
                </a:rPr>
                <a:t>reconstructed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7" name="Object 19"/>
          <p:cNvGraphicFramePr>
            <a:graphicFrameLocks noChangeAspect="1"/>
          </p:cNvGraphicFramePr>
          <p:nvPr/>
        </p:nvGraphicFramePr>
        <p:xfrm>
          <a:off x="457200" y="5410200"/>
          <a:ext cx="1370012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4" name="Equation" r:id="rId10" imgW="888840" imgH="291960" progId="Equation.3">
                  <p:embed/>
                </p:oleObj>
              </mc:Choice>
              <mc:Fallback>
                <p:oleObj name="Equation" r:id="rId10" imgW="888840" imgH="29196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5410200"/>
                        <a:ext cx="1370012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40" name="Object 20"/>
          <p:cNvGraphicFramePr>
            <a:graphicFrameLocks noChangeAspect="1"/>
          </p:cNvGraphicFramePr>
          <p:nvPr/>
        </p:nvGraphicFramePr>
        <p:xfrm>
          <a:off x="454025" y="5791200"/>
          <a:ext cx="160337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5" name="Equation" r:id="rId12" imgW="1041120" imgH="291960" progId="Equation.3">
                  <p:embed/>
                </p:oleObj>
              </mc:Choice>
              <mc:Fallback>
                <p:oleObj name="Equation" r:id="rId12" imgW="1041120" imgH="29196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025" y="5791200"/>
                        <a:ext cx="1603375" cy="427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lhc_layout.eps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81000" y="838200"/>
            <a:ext cx="8558788" cy="685800"/>
          </a:xfrm>
          <a:prstGeom prst="rect">
            <a:avLst/>
          </a:prstGeom>
        </p:spPr>
      </p:pic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15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500" t="22400" r="3000" b="6400"/>
          <a:stretch>
            <a:fillRect/>
          </a:stretch>
        </p:blipFill>
        <p:spPr bwMode="auto">
          <a:xfrm>
            <a:off x="508406" y="2819400"/>
            <a:ext cx="7949794" cy="3743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2480846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lengths from IP5 to RP @220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*=1535 m target optics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52400" y="685800"/>
            <a:ext cx="8763000" cy="2362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it-IT" sz="1600" b="1" dirty="0" smtClean="0">
                <a:latin typeface="Symbol" pitchFamily="18" charset="2"/>
                <a:cs typeface="Arial" charset="0"/>
              </a:rPr>
              <a:t>b</a:t>
            </a:r>
            <a:r>
              <a:rPr lang="it-IT" sz="1600" b="1" dirty="0" smtClean="0">
                <a:cs typeface="Arial" charset="0"/>
              </a:rPr>
              <a:t>* = 1535 m is the </a:t>
            </a:r>
            <a:r>
              <a:rPr lang="it-IT" sz="1600" b="1" i="1" dirty="0" smtClean="0">
                <a:cs typeface="Arial" charset="0"/>
              </a:rPr>
              <a:t>target</a:t>
            </a:r>
            <a:r>
              <a:rPr lang="it-IT" sz="1600" b="1" dirty="0" smtClean="0">
                <a:cs typeface="Arial" charset="0"/>
              </a:rPr>
              <a:t> optics. Requires different injection optics. Properties:</a:t>
            </a:r>
            <a:endParaRPr lang="en-US" sz="1600" b="1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beam divergence </a:t>
            </a: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≈ 0.3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r>
              <a:rPr lang="en-US" sz="1600" dirty="0" smtClean="0"/>
              <a:t>, vertex size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</a:t>
            </a:r>
            <a:r>
              <a:rPr lang="hu-HU" sz="1600" dirty="0" smtClean="0"/>
              <a:t>45</a:t>
            </a:r>
            <a:r>
              <a:rPr lang="en-US" sz="1600" dirty="0" smtClean="0"/>
              <a:t>0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l-GR" sz="1600" dirty="0" smtClean="0"/>
              <a:t>Δμ</a:t>
            </a:r>
            <a:r>
              <a:rPr lang="en-US" sz="1600" baseline="-25000" dirty="0" err="1" smtClean="0"/>
              <a:t>x,y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= </a:t>
            </a:r>
            <a:r>
              <a:rPr lang="el-GR" sz="1600" dirty="0" smtClean="0"/>
              <a:t>π</a:t>
            </a:r>
            <a:r>
              <a:rPr lang="en-US" sz="1600" dirty="0" smtClean="0"/>
              <a:t>/2  →</a:t>
            </a:r>
            <a:r>
              <a:rPr lang="el-GR" sz="1600" dirty="0" smtClean="0"/>
              <a:t> </a:t>
            </a:r>
            <a:r>
              <a:rPr lang="en-US" sz="1600" dirty="0" smtClean="0"/>
              <a:t>  </a:t>
            </a:r>
            <a:r>
              <a:rPr lang="el-GR" sz="1600" dirty="0" smtClean="0"/>
              <a:t>ν</a:t>
            </a:r>
            <a:r>
              <a:rPr lang="en-US" sz="1600" baseline="-25000" dirty="0" err="1" smtClean="0"/>
              <a:t>x,y</a:t>
            </a:r>
            <a:r>
              <a:rPr lang="en-US" sz="1600" baseline="-25000" dirty="0" smtClean="0"/>
              <a:t>  </a:t>
            </a:r>
            <a:r>
              <a:rPr lang="en-US" sz="1600" dirty="0" smtClean="0"/>
              <a:t>=  0. Parallel-to-point focusing </a:t>
            </a:r>
            <a:r>
              <a:rPr lang="en-US" sz="1600" b="1" dirty="0" smtClean="0"/>
              <a:t>eliminates</a:t>
            </a:r>
            <a:r>
              <a:rPr lang="en-US" sz="1600" dirty="0" smtClean="0"/>
              <a:t> the large vertex contribution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the large</a:t>
            </a:r>
            <a:r>
              <a:rPr lang="hu-HU" sz="1600" dirty="0" smtClean="0"/>
              <a:t> </a:t>
            </a:r>
            <a:r>
              <a:rPr lang="en-US" sz="1600" dirty="0" smtClean="0"/>
              <a:t>(270</a:t>
            </a:r>
            <a:r>
              <a:rPr lang="hu-HU" sz="1600" dirty="0" smtClean="0"/>
              <a:t> m</a:t>
            </a:r>
            <a:r>
              <a:rPr lang="en-US" sz="1600" dirty="0" smtClean="0"/>
              <a:t>) vertical effective length L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pushes protons vertically into RP acceptance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/>
              <a:t>acceptance in momentum transfer, |t| &gt; 2 · 10</a:t>
            </a:r>
            <a:r>
              <a:rPr lang="en-US" sz="1600" baseline="30000" dirty="0" smtClean="0"/>
              <a:t>-3 </a:t>
            </a:r>
            <a:r>
              <a:rPr lang="en-US" sz="1600" dirty="0" smtClean="0"/>
              <a:t>GeV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with 10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beam </a:t>
            </a:r>
            <a:r>
              <a:rPr lang="en-US" sz="1600" baseline="-25000" dirty="0" err="1" smtClean="0"/>
              <a:t>size@RP</a:t>
            </a:r>
            <a:endParaRPr lang="en-US" sz="1600" b="1" baseline="-25000" dirty="0" smtClean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913" name="Object 1"/>
          <p:cNvGraphicFramePr>
            <a:graphicFrameLocks noChangeAspect="1"/>
          </p:cNvGraphicFramePr>
          <p:nvPr/>
        </p:nvGraphicFramePr>
        <p:xfrm>
          <a:off x="2590800" y="3657600"/>
          <a:ext cx="1446213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1" name="Equation" r:id="rId4" imgW="939600" imgH="253800" progId="Equation.3">
                  <p:embed/>
                </p:oleObj>
              </mc:Choice>
              <mc:Fallback>
                <p:oleObj name="Equation" r:id="rId4" imgW="93960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657600"/>
                        <a:ext cx="1446213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2590800" y="3362325"/>
          <a:ext cx="14859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72" name="Equation" r:id="rId6" imgW="965160" imgH="253800" progId="Equation.3">
                  <p:embed/>
                </p:oleObj>
              </mc:Choice>
              <mc:Fallback>
                <p:oleObj name="Equation" r:id="rId6" imgW="96516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362325"/>
                        <a:ext cx="1485900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029" descr="logo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3200400" y="4267200"/>
            <a:ext cx="685800" cy="152401"/>
          </a:xfrm>
          <a:prstGeom prst="straightConnector1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57400" y="4081046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*=1535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3000" y="2943761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*=90 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05400" y="2480846"/>
            <a:ext cx="3581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Magnification from IP5 to RP @220 m</a:t>
            </a:r>
            <a:endParaRPr lang="en-US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62800" y="2895600"/>
            <a:ext cx="297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*=1535 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848600" y="3276600"/>
            <a:ext cx="152400" cy="381000"/>
          </a:xfrm>
          <a:prstGeom prst="straightConnector1">
            <a:avLst/>
          </a:prstGeom>
          <a:ln w="2222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7772400" y="3657600"/>
            <a:ext cx="685800" cy="609600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419600" y="2895600"/>
            <a:ext cx="533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</a:rPr>
              <a:t>LOW </a:t>
            </a:r>
            <a:r>
              <a:rPr lang="el-GR" cap="none" dirty="0" smtClean="0">
                <a:latin typeface="+mn-lt"/>
              </a:rPr>
              <a:t>β</a:t>
            </a:r>
            <a:r>
              <a:rPr lang="en-US" cap="none" dirty="0" smtClean="0">
                <a:latin typeface="+mn-lt"/>
              </a:rPr>
              <a:t>*=3.5 m OPTICS </a:t>
            </a:r>
            <a:br>
              <a:rPr lang="en-US" cap="none" dirty="0" smtClean="0">
                <a:latin typeface="+mn-lt"/>
              </a:rPr>
            </a:br>
            <a:endParaRPr lang="en-US" cap="none" dirty="0">
              <a:latin typeface="+mn-lt"/>
            </a:endParaRPr>
          </a:p>
        </p:txBody>
      </p:sp>
      <p:sp>
        <p:nvSpPr>
          <p:cNvPr id="33" name="Text Placeholder 3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orkspaces\t\totemrpvisualisation\presentations\20110525analysis_meeting\paper\52_10_bottom_45_top_56_xy_45_56_superimpos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948595"/>
            <a:ext cx="3733800" cy="375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Low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55637"/>
            <a:ext cx="4572000" cy="612616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Objective: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2" indent="-342900">
              <a:lnSpc>
                <a:spcPct val="120000"/>
              </a:lnSpc>
              <a:defRPr/>
            </a:pPr>
            <a:r>
              <a:rPr lang="en-US" sz="1600" dirty="0" smtClean="0"/>
              <a:t>to measure elastic scattering at high |t|</a:t>
            </a:r>
            <a:br>
              <a:rPr lang="en-US" sz="1600" dirty="0" smtClean="0"/>
            </a:br>
            <a:endParaRPr lang="en-US" sz="1600" dirty="0" smtClean="0"/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Properties of the optics:</a:t>
            </a:r>
          </a:p>
          <a:p>
            <a:pPr>
              <a:lnSpc>
                <a:spcPct val="110000"/>
              </a:lnSpc>
            </a:pPr>
            <a:r>
              <a:rPr lang="el-GR" sz="1600" dirty="0" smtClean="0"/>
              <a:t>σ</a:t>
            </a:r>
            <a:r>
              <a:rPr lang="en-US" sz="1600" baseline="-25000" dirty="0" smtClean="0"/>
              <a:t>IP </a:t>
            </a:r>
            <a:r>
              <a:rPr lang="en-US" sz="1600" dirty="0" smtClean="0"/>
              <a:t>≈ 37 </a:t>
            </a:r>
            <a:r>
              <a:rPr lang="el-GR" sz="1600" dirty="0" smtClean="0"/>
              <a:t>μ</a:t>
            </a:r>
            <a:r>
              <a:rPr lang="en-US" sz="1600" dirty="0" smtClean="0"/>
              <a:t>m (magnification is not crucial)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L</a:t>
            </a:r>
            <a:r>
              <a:rPr lang="en-US" sz="1600" baseline="-25000" dirty="0" smtClean="0"/>
              <a:t>x </a:t>
            </a:r>
            <a:r>
              <a:rPr lang="en-US" sz="1600" dirty="0" smtClean="0"/>
              <a:t>≈ 0,</a:t>
            </a:r>
            <a:r>
              <a:rPr lang="en-US" sz="1600" baseline="-25000" dirty="0" smtClean="0"/>
              <a:t>  </a:t>
            </a:r>
            <a:r>
              <a:rPr lang="en-US" sz="1600" dirty="0" smtClean="0"/>
              <a:t>L</a:t>
            </a:r>
            <a:r>
              <a:rPr lang="en-US" sz="1600" baseline="-25000" dirty="0" smtClean="0"/>
              <a:t>y </a:t>
            </a:r>
            <a:r>
              <a:rPr lang="en-US" sz="1600" dirty="0" smtClean="0"/>
              <a:t>= 22.4 m 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beam divergence </a:t>
            </a:r>
            <a:r>
              <a:rPr lang="el-GR" sz="1600" dirty="0" smtClean="0"/>
              <a:t>σ</a:t>
            </a:r>
            <a:r>
              <a:rPr lang="el-GR" sz="1600" baseline="-25000" dirty="0" smtClean="0"/>
              <a:t>Θ</a:t>
            </a:r>
            <a:r>
              <a:rPr lang="en-US" sz="1600" baseline="-25000" dirty="0" smtClean="0"/>
              <a:t>* </a:t>
            </a:r>
            <a:r>
              <a:rPr lang="en-US" sz="1600" dirty="0" smtClean="0"/>
              <a:t>≈ 17-18 </a:t>
            </a:r>
            <a:r>
              <a:rPr lang="el-GR" sz="1600" dirty="0" smtClean="0"/>
              <a:t>μ</a:t>
            </a:r>
            <a:r>
              <a:rPr lang="en-US" sz="1600" dirty="0" err="1" smtClean="0"/>
              <a:t>rad</a:t>
            </a:r>
            <a:endParaRPr lang="en-US" sz="1600" dirty="0" smtClean="0"/>
          </a:p>
          <a:p>
            <a:pPr>
              <a:lnSpc>
                <a:spcPct val="110000"/>
              </a:lnSpc>
            </a:pPr>
            <a:endParaRPr lang="en-US" sz="1600" dirty="0" smtClean="0"/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Data sources </a:t>
            </a:r>
            <a:r>
              <a:rPr lang="en-US" sz="1600" dirty="0" smtClean="0"/>
              <a:t>to improve our optics</a:t>
            </a:r>
          </a:p>
          <a:p>
            <a:pPr>
              <a:lnSpc>
                <a:spcPct val="110000"/>
              </a:lnSpc>
              <a:buNone/>
            </a:pPr>
            <a:r>
              <a:rPr lang="en-US" sz="1600" dirty="0" smtClean="0"/>
              <a:t>understanding: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TIMBER database magnet currents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FIDEL team conversion curves,</a:t>
            </a:r>
            <a:br>
              <a:rPr lang="en-US" sz="1600" dirty="0" smtClean="0"/>
            </a:br>
            <a:r>
              <a:rPr lang="en-US" sz="1600" dirty="0" smtClean="0"/>
              <a:t>implemented with LSA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WISE field harmonics,</a:t>
            </a:r>
            <a:br>
              <a:rPr lang="en-US" sz="1600" dirty="0" smtClean="0"/>
            </a:br>
            <a:r>
              <a:rPr lang="en-US" sz="1600" dirty="0" smtClean="0"/>
              <a:t> magnet’s displacements`</a:t>
            </a:r>
            <a:endParaRPr lang="en-US" sz="1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E4FE2-4755-4A0B-9BF1-2D4513C2C2F6}" type="datetime1">
              <a:rPr lang="en-US" smtClean="0"/>
              <a:pPr/>
              <a:t>12/3/2012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4038600" y="3405128"/>
            <a:ext cx="1371600" cy="1547872"/>
            <a:chOff x="7696200" y="2662238"/>
            <a:chExt cx="1371600" cy="1547872"/>
          </a:xfrm>
        </p:grpSpPr>
        <p:cxnSp>
          <p:nvCxnSpPr>
            <p:cNvPr id="9" name="Straight Arrow Connector 6"/>
            <p:cNvCxnSpPr>
              <a:cxnSpLocks noChangeShapeType="1"/>
            </p:cNvCxnSpPr>
            <p:nvPr/>
          </p:nvCxnSpPr>
          <p:spPr bwMode="auto">
            <a:xfrm>
              <a:off x="7696200" y="3124200"/>
              <a:ext cx="1219200" cy="0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arrow" w="med" len="med"/>
            </a:ln>
          </p:spPr>
        </p:cxnSp>
        <p:cxnSp>
          <p:nvCxnSpPr>
            <p:cNvPr id="10" name="Straight Arrow Connector 10"/>
            <p:cNvCxnSpPr>
              <a:cxnSpLocks noChangeShapeType="1"/>
            </p:cNvCxnSpPr>
            <p:nvPr/>
          </p:nvCxnSpPr>
          <p:spPr bwMode="auto">
            <a:xfrm>
              <a:off x="7696200" y="3810000"/>
              <a:ext cx="1066800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" name="Straight Arrow Connector 19"/>
            <p:cNvCxnSpPr>
              <a:cxnSpLocks noChangeShapeType="1"/>
            </p:cNvCxnSpPr>
            <p:nvPr/>
          </p:nvCxnSpPr>
          <p:spPr bwMode="auto">
            <a:xfrm flipV="1">
              <a:off x="7696200" y="2895600"/>
              <a:ext cx="0" cy="9144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12" name="TextBox 24"/>
            <p:cNvSpPr txBox="1">
              <a:spLocks noChangeArrowheads="1"/>
            </p:cNvSpPr>
            <p:nvPr/>
          </p:nvSpPr>
          <p:spPr bwMode="auto">
            <a:xfrm>
              <a:off x="7696200" y="2662238"/>
              <a:ext cx="1371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dirty="0" smtClean="0"/>
                <a:t>t = -p</a:t>
              </a:r>
              <a:r>
                <a:rPr lang="en-GB" sz="2000" baseline="30000" dirty="0" smtClean="0"/>
                <a:t>2</a:t>
              </a:r>
              <a:r>
                <a:rPr lang="en-GB" sz="2000" dirty="0" smtClean="0"/>
                <a:t> </a:t>
              </a:r>
              <a:r>
                <a:rPr lang="en-GB" sz="2000" dirty="0" smtClean="0">
                  <a:latin typeface="Symbol" pitchFamily="18" charset="2"/>
                </a:rPr>
                <a:t>q</a:t>
              </a:r>
              <a:r>
                <a:rPr lang="en-GB" sz="2000" baseline="30000" dirty="0" smtClean="0">
                  <a:latin typeface="Symbol" pitchFamily="18" charset="2"/>
                </a:rPr>
                <a:t>2</a:t>
              </a:r>
              <a:r>
                <a:rPr lang="en-GB" sz="2000" dirty="0" smtClean="0">
                  <a:latin typeface="Symbol" pitchFamily="18" charset="2"/>
                </a:rPr>
                <a:t> </a:t>
              </a:r>
              <a:r>
                <a:rPr lang="en-GB" sz="2000" dirty="0" smtClean="0"/>
                <a:t> </a:t>
              </a:r>
              <a:endParaRPr lang="en-GB" sz="2000" dirty="0"/>
            </a:p>
          </p:txBody>
        </p:sp>
        <p:sp>
          <p:nvSpPr>
            <p:cNvPr id="13" name="TextBox 25"/>
            <p:cNvSpPr txBox="1">
              <a:spLocks noChangeArrowheads="1"/>
            </p:cNvSpPr>
            <p:nvPr/>
          </p:nvSpPr>
          <p:spPr bwMode="auto">
            <a:xfrm>
              <a:off x="7772400" y="3810000"/>
              <a:ext cx="12954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MS PGothic" charset="0"/>
                  <a:cs typeface="MS PGothic" charset="0"/>
                </a:defRPr>
              </a:lvl9pPr>
            </a:lstStyle>
            <a:p>
              <a:pPr eaLnBrk="1" hangingPunct="1">
                <a:defRPr/>
              </a:pPr>
              <a:r>
                <a:rPr lang="en-GB" sz="2000" dirty="0" smtClean="0">
                  <a:latin typeface="Symbol" charset="0"/>
                  <a:cs typeface="Symbol" charset="0"/>
                </a:rPr>
                <a:t>x = </a:t>
              </a:r>
              <a:r>
                <a:rPr lang="en-GB" sz="2000" dirty="0" err="1" smtClean="0">
                  <a:latin typeface="Symbol" charset="0"/>
                  <a:cs typeface="Symbol" charset="0"/>
                </a:rPr>
                <a:t>D</a:t>
              </a:r>
              <a:r>
                <a:rPr lang="en-GB" sz="2000" dirty="0" err="1" smtClean="0">
                  <a:latin typeface="+mj-lt"/>
                  <a:cs typeface="Symbol" charset="0"/>
                </a:rPr>
                <a:t>p</a:t>
              </a:r>
              <a:r>
                <a:rPr lang="en-GB" sz="2000" dirty="0" smtClean="0">
                  <a:latin typeface="+mj-lt"/>
                  <a:cs typeface="Symbol" charset="0"/>
                </a:rPr>
                <a:t>/p</a:t>
              </a:r>
              <a:r>
                <a:rPr lang="en-GB" sz="2000" dirty="0" smtClean="0">
                  <a:latin typeface="Symbol" charset="0"/>
                  <a:cs typeface="Symbol" charset="0"/>
                </a:rPr>
                <a:t> 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810000" y="5030450"/>
            <a:ext cx="2286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intercepts of all selected reconstructed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tracks in a scoring plane transverse to</a:t>
            </a:r>
          </a:p>
          <a:p>
            <a:pPr>
              <a:lnSpc>
                <a:spcPct val="11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beam at 220 m</a:t>
            </a:r>
            <a:endParaRPr lang="en-US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3" descr="G:\Workspaces\t\totemrpvisualisation\presentations\20110621_accelerator_meeting\beam_1_twiss_03.gif"/>
          <p:cNvPicPr>
            <a:picLocks noChangeAspect="1" noChangeArrowheads="1"/>
          </p:cNvPicPr>
          <p:nvPr/>
        </p:nvPicPr>
        <p:blipFill>
          <a:blip r:embed="rId3" cstate="print"/>
          <a:srcRect t="12718"/>
          <a:stretch>
            <a:fillRect/>
          </a:stretch>
        </p:blipFill>
        <p:spPr bwMode="auto">
          <a:xfrm>
            <a:off x="5638800" y="740525"/>
            <a:ext cx="3276600" cy="245987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8228764" y="1447800"/>
            <a:ext cx="342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</a:t>
            </a:r>
            <a:r>
              <a:rPr lang="en-GB" baseline="-25000" dirty="0" smtClean="0">
                <a:solidFill>
                  <a:srgbClr val="FF0000"/>
                </a:solidFill>
              </a:rPr>
              <a:t>y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29600" y="2286000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baseline="-25000" dirty="0" smtClean="0"/>
              <a:t>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3600" y="2249269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Effective lengths</a:t>
            </a:r>
            <a:br>
              <a:rPr lang="en-US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16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*=3.5 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72400" y="4267200"/>
            <a:ext cx="152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Elastically scattered proton 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candidates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 flipV="1">
            <a:off x="7239000" y="4572001"/>
            <a:ext cx="533400" cy="23380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7239000" y="4805809"/>
            <a:ext cx="533400" cy="871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6"/>
          <p:cNvSpPr txBox="1">
            <a:spLocks noChangeArrowheads="1"/>
          </p:cNvSpPr>
          <p:nvPr/>
        </p:nvSpPr>
        <p:spPr bwMode="auto">
          <a:xfrm>
            <a:off x="7848600" y="3349823"/>
            <a:ext cx="914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Sector 56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37" name="TextBox 6"/>
          <p:cNvSpPr txBox="1">
            <a:spLocks noChangeArrowheads="1"/>
          </p:cNvSpPr>
          <p:nvPr/>
        </p:nvSpPr>
        <p:spPr bwMode="auto">
          <a:xfrm>
            <a:off x="7848600" y="5943600"/>
            <a:ext cx="990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Sector 45</a:t>
            </a:r>
            <a:endParaRPr lang="en-GB" sz="1400" b="1" dirty="0">
              <a:solidFill>
                <a:srgbClr val="0000FF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1029" descr="lo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962400"/>
            <a:ext cx="6781800" cy="24685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Optics imperfections can be determined from proton </a:t>
            </a:r>
          </a:p>
          <a:p>
            <a:pPr>
              <a:lnSpc>
                <a:spcPct val="110000"/>
              </a:lnSpc>
              <a:buNone/>
            </a:pPr>
            <a:r>
              <a:rPr lang="en-US" sz="1600" b="1" dirty="0" smtClean="0"/>
              <a:t>tracks </a:t>
            </a:r>
            <a:r>
              <a:rPr lang="en-US" sz="1600" b="1" i="1" dirty="0" smtClean="0">
                <a:solidFill>
                  <a:srgbClr val="FF0000"/>
                </a:solidFill>
              </a:rPr>
              <a:t>measured</a:t>
            </a:r>
            <a:r>
              <a:rPr lang="en-US" sz="1600" b="1" dirty="0" smtClean="0"/>
              <a:t> in the Roman Pots. The method is based on: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elastic events are easy to tag 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the elements of the transport matrix are mutually correlated</a:t>
            </a:r>
          </a:p>
          <a:p>
            <a:pPr>
              <a:lnSpc>
                <a:spcPct val="110000"/>
              </a:lnSpc>
            </a:pPr>
            <a:r>
              <a:rPr lang="en-US" sz="1600" dirty="0" smtClean="0"/>
              <a:t>elastic</a:t>
            </a:r>
            <a:r>
              <a:rPr lang="en-US" sz="1600" b="1" dirty="0" smtClean="0"/>
              <a:t> </a:t>
            </a:r>
            <a:r>
              <a:rPr lang="en-US" sz="1600" dirty="0" smtClean="0"/>
              <a:t>scattering</a:t>
            </a:r>
            <a:r>
              <a:rPr lang="en-US" sz="1600" b="1" dirty="0" smtClean="0"/>
              <a:t> </a:t>
            </a:r>
            <a:r>
              <a:rPr lang="en-US" sz="1600" dirty="0" smtClean="0"/>
              <a:t>ensures that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8B6-FC9F-4C2A-B57F-8E472451433A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Frigyes Nemes, TOTEM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The effect of machine imperfections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257800" y="838200"/>
          <a:ext cx="3505200" cy="2560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sx="102000" sy="102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905000"/>
                <a:gridCol w="1600200"/>
              </a:tblGrid>
              <a:tr h="27559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Perturbed element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/L</a:t>
                      </a:r>
                      <a:r>
                        <a:rPr lang="en-US" sz="1500" b="1" kern="1200" baseline="-25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y,b1</a:t>
                      </a:r>
                      <a:r>
                        <a:rPr lang="en-US" sz="15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[%]</a:t>
                      </a:r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MQXA.1R5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0.98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MQXB.A2R5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−2.24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MQXB.B2R5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−2.42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MQXA.3R5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1.45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MQY.4R5.B1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−0.10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MQML.5R5.B1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  0.05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75590">
                <a:tc>
                  <a:txBody>
                    <a:bodyPr/>
                    <a:lstStyle/>
                    <a:p>
                      <a:pPr algn="ctr"/>
                      <a:r>
                        <a:rPr lang="el-GR" sz="1500" dirty="0" smtClean="0"/>
                        <a:t>Δ</a:t>
                      </a:r>
                      <a:r>
                        <a:rPr lang="en-US" sz="1500" dirty="0" smtClean="0"/>
                        <a:t>p/p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  −2.19 </a:t>
                      </a:r>
                      <a:endParaRPr lang="en-US" sz="15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12" descr="G:\Workspaces\t\totemrpvisualisation\presentations\20110621_accelerator_meeting\52_05a_thetax_thetax.gif"/>
          <p:cNvPicPr>
            <a:picLocks noChangeAspect="1" noChangeArrowheads="1"/>
          </p:cNvPicPr>
          <p:nvPr/>
        </p:nvPicPr>
        <p:blipFill>
          <a:blip r:embed="rId3" cstate="print"/>
          <a:srcRect t="3951" b="988"/>
          <a:stretch>
            <a:fillRect/>
          </a:stretch>
        </p:blipFill>
        <p:spPr bwMode="auto">
          <a:xfrm>
            <a:off x="6400800" y="4133165"/>
            <a:ext cx="2362200" cy="219143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3886200" y="5257800"/>
          <a:ext cx="2266950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8" name="Equation" r:id="rId4" imgW="1473120" imgH="787320" progId="Equation.3">
                  <p:embed/>
                </p:oleObj>
              </mc:Choice>
              <mc:Fallback>
                <p:oleObj name="Equation" r:id="rId4" imgW="1473120" imgH="7873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257800"/>
                        <a:ext cx="2266950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542925" y="5943600"/>
          <a:ext cx="1133475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9" name="Equation" r:id="rId6" imgW="736560" imgH="241200" progId="Equation.3">
                  <p:embed/>
                </p:oleObj>
              </mc:Choice>
              <mc:Fallback>
                <p:oleObj name="Equation" r:id="rId6" imgW="736560" imgH="241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" y="5943600"/>
                        <a:ext cx="1133475" cy="352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533400" y="5562600"/>
          <a:ext cx="113347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30" name="Equation" r:id="rId8" imgW="736560" imgH="253800" progId="Equation.3">
                  <p:embed/>
                </p:oleObj>
              </mc:Choice>
              <mc:Fallback>
                <p:oleObj name="Equation" r:id="rId8" imgW="73656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562600"/>
                        <a:ext cx="1133475" cy="371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705600" y="5757446"/>
            <a:ext cx="369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</a:t>
            </a:r>
            <a:r>
              <a:rPr lang="en-US" sz="1600" b="1" baseline="-25000" dirty="0" smtClean="0"/>
              <a:t>1</a:t>
            </a:r>
            <a:endParaRPr lang="en-US" sz="1600" b="1" baseline="-250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3505200"/>
            <a:ext cx="9144000" cy="5334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Constraints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from proton tracks in the Roman Pots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*=3.5m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52400" y="381000"/>
            <a:ext cx="52578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52400" y="685800"/>
            <a:ext cx="57150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Machine imperfections: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600" b="1" dirty="0" smtClean="0"/>
              <a:t>Strength conversion error, </a:t>
            </a:r>
            <a:r>
              <a:rPr lang="el-GR" sz="1600" b="1" dirty="0" smtClean="0"/>
              <a:t>σ</a:t>
            </a:r>
            <a:r>
              <a:rPr lang="en-US" sz="1600" b="1" dirty="0" smtClean="0"/>
              <a:t>(B)/B ≈ 10</a:t>
            </a:r>
            <a:r>
              <a:rPr lang="en-US" sz="1600" b="1" baseline="30000" dirty="0" smtClean="0"/>
              <a:t>-3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momentum offset</a:t>
            </a:r>
            <a:r>
              <a:rPr lang="en-US" sz="1600" b="1" dirty="0" smtClean="0"/>
              <a:t>, </a:t>
            </a:r>
            <a:r>
              <a:rPr lang="el-GR" sz="1600" b="1" dirty="0" smtClean="0"/>
              <a:t>σ</a:t>
            </a:r>
            <a:r>
              <a:rPr lang="en-US" sz="1600" b="1" dirty="0" smtClean="0"/>
              <a:t>(p)/p ≈ 10</a:t>
            </a:r>
            <a:r>
              <a:rPr lang="en-US" sz="1600" b="1" baseline="30000" dirty="0" smtClean="0"/>
              <a:t>-3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Magnet rotations, </a:t>
            </a:r>
            <a:r>
              <a:rPr lang="el-GR" sz="1600" dirty="0" smtClean="0"/>
              <a:t>σ</a:t>
            </a:r>
            <a:r>
              <a:rPr lang="en-US" sz="1600" dirty="0" smtClean="0"/>
              <a:t>(</a:t>
            </a:r>
            <a:r>
              <a:rPr lang="el-GR" sz="1600" dirty="0" smtClean="0"/>
              <a:t>φ</a:t>
            </a:r>
            <a:r>
              <a:rPr lang="en-US" sz="1600" dirty="0" smtClean="0"/>
              <a:t>) ≈ 1 </a:t>
            </a:r>
            <a:r>
              <a:rPr lang="en-US" sz="1600" dirty="0" err="1" smtClean="0"/>
              <a:t>mrad</a:t>
            </a:r>
            <a:endParaRPr lang="en-US" sz="1600" dirty="0" smtClean="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harmonics,</a:t>
            </a:r>
            <a:r>
              <a:rPr lang="en-US" sz="1600" b="1" dirty="0" smtClean="0"/>
              <a:t> </a:t>
            </a:r>
            <a:r>
              <a:rPr lang="el-GR" sz="1600" dirty="0" smtClean="0"/>
              <a:t>σ</a:t>
            </a:r>
            <a:r>
              <a:rPr lang="en-US" sz="1600" dirty="0" smtClean="0"/>
              <a:t>(B)/B ≈ 10</a:t>
            </a:r>
            <a:r>
              <a:rPr lang="en-US" sz="1600" baseline="30000" dirty="0" smtClean="0"/>
              <a:t>-4</a:t>
            </a:r>
            <a:endParaRPr kumimoji="0" lang="en-US" sz="160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baseline="0" dirty="0" smtClean="0"/>
              <a:t>Power</a:t>
            </a:r>
            <a:r>
              <a:rPr lang="en-US" sz="1600" dirty="0" smtClean="0"/>
              <a:t> converter errors, </a:t>
            </a:r>
            <a:r>
              <a:rPr lang="el-GR" sz="1600" dirty="0" smtClean="0"/>
              <a:t>σ</a:t>
            </a:r>
            <a:r>
              <a:rPr lang="en-US" sz="1600" dirty="0" smtClean="0"/>
              <a:t>(I)/I ≈ 10</a:t>
            </a:r>
            <a:r>
              <a:rPr lang="en-US" sz="1600" baseline="30000" dirty="0" smtClean="0"/>
              <a:t>-4</a:t>
            </a:r>
            <a:endParaRPr lang="en-US" sz="1600" dirty="0" smtClean="0"/>
          </a:p>
          <a:p>
            <a:pPr marL="342900" lvl="0" indent="-342900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1600" dirty="0" smtClean="0"/>
              <a:t>Magnet positions </a:t>
            </a:r>
            <a:r>
              <a:rPr lang="el-GR" sz="1600" dirty="0" smtClean="0"/>
              <a:t>Δ</a:t>
            </a:r>
            <a:r>
              <a:rPr lang="en-US" sz="1600" dirty="0" smtClean="0"/>
              <a:t>x,</a:t>
            </a:r>
            <a:r>
              <a:rPr lang="el-GR" sz="1600" dirty="0" smtClean="0"/>
              <a:t> Δ</a:t>
            </a:r>
            <a:r>
              <a:rPr lang="en-US" sz="1600" dirty="0" smtClean="0"/>
              <a:t>y ≈ 100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Imperfections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alter the optics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ln>
                <a:solidFill>
                  <a:schemeClr val="tx1"/>
                </a:solidFill>
              </a:ln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762000" y="6096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2000" y="3886200"/>
            <a:ext cx="762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038600" y="1295400"/>
            <a:ext cx="914400" cy="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3886200" y="990600"/>
            <a:ext cx="152400" cy="609600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2" name="Picture 1029" descr="logo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Straight Arrow Connector 23"/>
          <p:cNvCxnSpPr/>
          <p:nvPr/>
        </p:nvCxnSpPr>
        <p:spPr>
          <a:xfrm>
            <a:off x="3429000" y="5791200"/>
            <a:ext cx="381000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G:\Workspaces\t\totemrpvisualisation\presentations\20110504_analysis_meeting\plots_matching\06_01_thx_vs_x_near_45_top45_bot56.gif"/>
          <p:cNvPicPr>
            <a:picLocks noChangeAspect="1" noChangeArrowheads="1"/>
          </p:cNvPicPr>
          <p:nvPr/>
        </p:nvPicPr>
        <p:blipFill>
          <a:blip r:embed="rId3" cstate="print"/>
          <a:srcRect t="5926" b="1975"/>
          <a:stretch>
            <a:fillRect/>
          </a:stretch>
        </p:blipFill>
        <p:spPr bwMode="auto">
          <a:xfrm>
            <a:off x="6960489" y="3713908"/>
            <a:ext cx="1802511" cy="1620092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152400" y="685800"/>
            <a:ext cx="64008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600" b="1" dirty="0" smtClean="0"/>
              <a:t>On the basis of constraints R</a:t>
            </a:r>
            <a:r>
              <a:rPr lang="en-US" sz="1600" b="1" baseline="-25000" dirty="0" smtClean="0"/>
              <a:t>1</a:t>
            </a:r>
            <a:r>
              <a:rPr lang="en-US" sz="1600" b="1" dirty="0" smtClean="0"/>
              <a:t>-R</a:t>
            </a:r>
            <a:r>
              <a:rPr lang="en-US" sz="1600" b="1" baseline="-25000" dirty="0" smtClean="0"/>
              <a:t>10 </a:t>
            </a:r>
            <a:r>
              <a:rPr lang="en-US" sz="1600" b="1" dirty="0" smtClean="0"/>
              <a:t>the optics can be </a:t>
            </a:r>
            <a:r>
              <a:rPr lang="en-US" sz="1600" b="1" dirty="0" err="1" smtClean="0"/>
              <a:t>estimat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ed.</a:t>
            </a:r>
          </a:p>
          <a:p>
            <a:pPr marL="342900" marR="0" lvl="0" indent="-342900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80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Curved Up Arrow 34"/>
          <p:cNvSpPr/>
          <p:nvPr/>
        </p:nvSpPr>
        <p:spPr>
          <a:xfrm flipH="1" flipV="1">
            <a:off x="1524000" y="1447800"/>
            <a:ext cx="1219200" cy="304800"/>
          </a:xfrm>
          <a:prstGeom prst="curvedUp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 anchor="t">
            <a:normAutofit/>
          </a:bodyPr>
          <a:lstStyle/>
          <a:p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Matching the optics </a:t>
            </a:r>
            <a:r>
              <a:rPr lang="el-GR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β</a:t>
            </a:r>
            <a:r>
              <a:rPr lang="en-US" sz="2000" b="1" dirty="0" smtClean="0">
                <a:ln>
                  <a:solidFill>
                    <a:schemeClr val="tx1"/>
                  </a:solidFill>
                </a:ln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*=3.5m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E3916-692C-4AFB-823D-FDE61C265E8D}" type="datetime1">
              <a:rPr lang="en-US" smtClean="0"/>
              <a:pPr/>
              <a:t>12/3/2012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00800"/>
            <a:ext cx="2895600" cy="365125"/>
          </a:xfrm>
        </p:spPr>
        <p:txBody>
          <a:bodyPr/>
          <a:lstStyle/>
          <a:p>
            <a:r>
              <a:rPr lang="en-US" dirty="0" smtClean="0"/>
              <a:t>Frigyes Nemes, TOTEM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F841-87E4-43B0-9A66-33507F25A07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6" name="Picture 2" descr="G:\Workspaces\t\totemrpvisualisation\presentations\20110412_analysis_meeting\thy_y_vs_y_56.gif"/>
          <p:cNvPicPr>
            <a:picLocks noChangeAspect="1" noChangeArrowheads="1"/>
          </p:cNvPicPr>
          <p:nvPr/>
        </p:nvPicPr>
        <p:blipFill>
          <a:blip r:embed="rId4" cstate="print"/>
          <a:srcRect l="1242" t="5606"/>
          <a:stretch>
            <a:fillRect/>
          </a:stretch>
        </p:blipFill>
        <p:spPr bwMode="auto">
          <a:xfrm>
            <a:off x="7010400" y="2103275"/>
            <a:ext cx="1745131" cy="1478125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3" descr="G:\Workspaces\t\totemrpvisualisation\presentations\20110412_analysis_meeting\rotation_56_far.gif"/>
          <p:cNvPicPr>
            <a:picLocks noChangeAspect="1" noChangeArrowheads="1"/>
          </p:cNvPicPr>
          <p:nvPr/>
        </p:nvPicPr>
        <p:blipFill>
          <a:blip r:embed="rId5" cstate="print"/>
          <a:srcRect t="7007" b="1401"/>
          <a:stretch>
            <a:fillRect/>
          </a:stretch>
        </p:blipFill>
        <p:spPr bwMode="auto">
          <a:xfrm>
            <a:off x="6995922" y="5410200"/>
            <a:ext cx="1767078" cy="1434248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90550" y="4017963"/>
          <a:ext cx="2051050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2" name="Equation" r:id="rId6" imgW="1333440" imgH="482400" progId="Equation.3">
                  <p:embed/>
                </p:oleObj>
              </mc:Choice>
              <mc:Fallback>
                <p:oleObj name="Equation" r:id="rId6" imgW="133344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50" y="4017963"/>
                        <a:ext cx="2051050" cy="70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200400" y="3871913"/>
          <a:ext cx="234315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3" name="Equation" r:id="rId8" imgW="1523880" imgH="634680" progId="Equation.3">
                  <p:embed/>
                </p:oleObj>
              </mc:Choice>
              <mc:Fallback>
                <p:oleObj name="Equation" r:id="rId8" imgW="1523880" imgH="634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871913"/>
                        <a:ext cx="2343150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3124200" y="5008563"/>
          <a:ext cx="2579688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4" name="Equation" r:id="rId10" imgW="1676160" imgH="482400" progId="Equation.3">
                  <p:embed/>
                </p:oleObj>
              </mc:Choice>
              <mc:Fallback>
                <p:oleObj name="Equation" r:id="rId10" imgW="1676160" imgH="4824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008563"/>
                        <a:ext cx="2579688" cy="70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533400" y="5008563"/>
          <a:ext cx="2503487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5" name="Equation" r:id="rId12" imgW="1625400" imgH="482400" progId="Equation.3">
                  <p:embed/>
                </p:oleObj>
              </mc:Choice>
              <mc:Fallback>
                <p:oleObj name="Equation" r:id="rId12" imgW="1625400" imgH="482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008563"/>
                        <a:ext cx="2503487" cy="706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7215837" y="3048000"/>
            <a:ext cx="556563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3,4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39000" y="6367046"/>
            <a:ext cx="971741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7,8,9,10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15837" y="4843046"/>
            <a:ext cx="556563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5,6</a:t>
            </a:r>
            <a:endParaRPr lang="en-US" sz="1600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762000" y="609600"/>
            <a:ext cx="5715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84163" y="969962"/>
          <a:ext cx="4787900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06" name="Equation" r:id="rId14" imgW="3111480" imgH="431640" progId="Equation.3">
                  <p:embed/>
                </p:oleObj>
              </mc:Choice>
              <mc:Fallback>
                <p:oleObj name="Equation" r:id="rId14" imgW="311148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63" y="969962"/>
                        <a:ext cx="4787900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72000" y="1701225"/>
            <a:ext cx="1541576" cy="584775"/>
          </a:xfrm>
          <a:prstGeom prst="rect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Measured ratios</a:t>
            </a:r>
          </a:p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R</a:t>
            </a:r>
            <a:r>
              <a:rPr lang="en-US" sz="1600" baseline="-25000" dirty="0" smtClean="0">
                <a:solidFill>
                  <a:srgbClr val="00B050"/>
                </a:solidFill>
              </a:rPr>
              <a:t>1</a:t>
            </a:r>
            <a:r>
              <a:rPr lang="en-US" sz="1600" dirty="0" smtClean="0">
                <a:solidFill>
                  <a:srgbClr val="00B050"/>
                </a:solidFill>
              </a:rPr>
              <a:t>-R</a:t>
            </a:r>
            <a:r>
              <a:rPr lang="en-US" sz="1600" baseline="-25000" dirty="0" smtClean="0">
                <a:solidFill>
                  <a:srgbClr val="00B050"/>
                </a:solidFill>
              </a:rPr>
              <a:t>10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5387" y="1701225"/>
            <a:ext cx="1565813" cy="584775"/>
          </a:xfrm>
          <a:prstGeom prst="rect">
            <a:avLst/>
          </a:prstGeom>
          <a:ln w="22225">
            <a:solidFill>
              <a:srgbClr val="00206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Calculated ratios</a:t>
            </a:r>
          </a:p>
          <a:p>
            <a:pPr algn="ctr"/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-R</a:t>
            </a:r>
            <a:r>
              <a:rPr lang="en-US" sz="1600" baseline="-25000" dirty="0" smtClean="0"/>
              <a:t>10</a:t>
            </a:r>
            <a:endParaRPr lang="en-US" sz="1600" dirty="0" smtClean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6096000" y="1981200"/>
            <a:ext cx="533400" cy="0"/>
          </a:xfrm>
          <a:prstGeom prst="straightConnector1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2" name="Explosion 1 61"/>
          <p:cNvSpPr/>
          <p:nvPr/>
        </p:nvSpPr>
        <p:spPr>
          <a:xfrm>
            <a:off x="3276600" y="2401967"/>
            <a:ext cx="1905000" cy="950833"/>
          </a:xfrm>
          <a:prstGeom prst="irregularSeal1">
            <a:avLst/>
          </a:prstGeom>
          <a:solidFill>
            <a:srgbClr val="F49790"/>
          </a:solidFill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</a:rPr>
              <a:t>dL</a:t>
            </a:r>
            <a:r>
              <a:rPr lang="en-US" sz="1600" b="1" baseline="-25000" dirty="0" err="1" smtClean="0">
                <a:solidFill>
                  <a:schemeClr val="bg1"/>
                </a:solidFill>
              </a:rPr>
              <a:t>x</a:t>
            </a:r>
            <a:r>
              <a:rPr lang="en-US" sz="1600" b="1" dirty="0" smtClean="0">
                <a:solidFill>
                  <a:schemeClr val="bg1"/>
                </a:solidFill>
              </a:rPr>
              <a:t>/</a:t>
            </a:r>
            <a:r>
              <a:rPr lang="en-US" sz="1600" b="1" dirty="0" err="1" smtClean="0">
                <a:solidFill>
                  <a:schemeClr val="bg1"/>
                </a:solidFill>
              </a:rPr>
              <a:t>ds</a:t>
            </a:r>
            <a:r>
              <a:rPr lang="en-US" sz="1600" b="1" dirty="0" smtClean="0">
                <a:solidFill>
                  <a:schemeClr val="bg1"/>
                </a:solidFill>
              </a:rPr>
              <a:t>, L</a:t>
            </a:r>
            <a:r>
              <a:rPr lang="en-US" sz="1600" b="1" baseline="-25000" dirty="0" smtClean="0">
                <a:solidFill>
                  <a:schemeClr val="bg1"/>
                </a:solidFill>
              </a:rPr>
              <a:t>y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25187" y="1828800"/>
            <a:ext cx="1565813" cy="338554"/>
          </a:xfrm>
          <a:prstGeom prst="rect">
            <a:avLst/>
          </a:prstGeom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</a:rPr>
              <a:t>Match</a:t>
            </a:r>
          </a:p>
        </p:txBody>
      </p:sp>
      <p:cxnSp>
        <p:nvCxnSpPr>
          <p:cNvPr id="70" name="Straight Arrow Connector 69"/>
          <p:cNvCxnSpPr>
            <a:stCxn id="23" idx="1"/>
            <a:endCxn id="67" idx="3"/>
          </p:cNvCxnSpPr>
          <p:nvPr/>
        </p:nvCxnSpPr>
        <p:spPr>
          <a:xfrm flipH="1">
            <a:off x="4191000" y="1993613"/>
            <a:ext cx="381000" cy="4464"/>
          </a:xfrm>
          <a:prstGeom prst="straightConnector1">
            <a:avLst/>
          </a:prstGeom>
          <a:ln w="2222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4" idx="3"/>
            <a:endCxn id="67" idx="1"/>
          </p:cNvCxnSpPr>
          <p:nvPr/>
        </p:nvCxnSpPr>
        <p:spPr>
          <a:xfrm>
            <a:off x="1981200" y="1993613"/>
            <a:ext cx="643987" cy="4464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3408094" y="2167354"/>
            <a:ext cx="478106" cy="499646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7" name="Picture 1029" descr="logo"/>
          <p:cNvPicPr>
            <a:picLocks noChangeAspect="1" noChangeArrowheads="1"/>
          </p:cNvPicPr>
          <p:nvPr/>
        </p:nvPicPr>
        <p:blipFill>
          <a:blip r:embed="rId16" cstate="print"/>
          <a:stretch>
            <a:fillRect/>
          </a:stretch>
        </p:blipFill>
        <p:spPr bwMode="auto">
          <a:xfrm>
            <a:off x="0" y="0"/>
            <a:ext cx="416417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G:\Workspaces\t\totemrpvisualisation\presentations\20110621_accelerator_meeting\52_04aa_y_y.gif"/>
          <p:cNvPicPr>
            <a:picLocks noChangeAspect="1" noChangeArrowheads="1"/>
          </p:cNvPicPr>
          <p:nvPr/>
        </p:nvPicPr>
        <p:blipFill>
          <a:blip r:embed="rId17" cstate="print"/>
          <a:srcRect t="6914"/>
          <a:stretch>
            <a:fillRect/>
          </a:stretch>
        </p:blipFill>
        <p:spPr bwMode="auto">
          <a:xfrm>
            <a:off x="7042069" y="457200"/>
            <a:ext cx="1720931" cy="1524000"/>
          </a:xfrm>
          <a:prstGeom prst="rect">
            <a:avLst/>
          </a:prstGeom>
          <a:noFill/>
          <a:effectLst>
            <a:outerShdw blurRad="1651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7010400" y="0"/>
            <a:ext cx="401072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1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629400" y="11430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6629400" y="28194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6553200" y="44196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6553200" y="6019800"/>
            <a:ext cx="4572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>
            <a:off x="6553200" y="152400"/>
            <a:ext cx="76200" cy="586740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218928" y="1447800"/>
            <a:ext cx="401072" cy="338554"/>
          </a:xfrm>
          <a:prstGeom prst="rect">
            <a:avLst/>
          </a:prstGeom>
          <a:ln w="22225">
            <a:noFill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R</a:t>
            </a:r>
            <a:r>
              <a:rPr lang="en-US" sz="1600" baseline="-25000" dirty="0" smtClean="0"/>
              <a:t>2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6629400" y="152400"/>
            <a:ext cx="381000" cy="0"/>
          </a:xfrm>
          <a:prstGeom prst="straightConnector1">
            <a:avLst/>
          </a:prstGeom>
          <a:ln w="22225">
            <a:tailEnd type="non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4989</TotalTime>
  <Words>1765</Words>
  <Application>Microsoft Office PowerPoint</Application>
  <PresentationFormat>On-screen Show (4:3)</PresentationFormat>
  <Paragraphs>435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Office Theme</vt:lpstr>
      <vt:lpstr>Photo Editor Photo</vt:lpstr>
      <vt:lpstr>Equation</vt:lpstr>
      <vt:lpstr>LHC optics estimation  </vt:lpstr>
      <vt:lpstr>Experimental layout of  the TOTEM experiment</vt:lpstr>
      <vt:lpstr>Roman Pot stations</vt:lpstr>
      <vt:lpstr>LHC optics in brief</vt:lpstr>
      <vt:lpstr>PowerPoint Presentation</vt:lpstr>
      <vt:lpstr>LOW β*=3.5 m OPTICS  </vt:lpstr>
      <vt:lpstr>Low β*=3.5m optics</vt:lpstr>
      <vt:lpstr>The effect of machine imperfections β*=3.5m </vt:lpstr>
      <vt:lpstr>Matching the optics β*=3.5m </vt:lpstr>
      <vt:lpstr>Monte-Carlo confirmation of the method (presented @IPAC 2012)</vt:lpstr>
      <vt:lpstr>ELASTIC SCATTERING WITH β*=3.5 m</vt:lpstr>
      <vt:lpstr>Elastic scattering with β*=3.5m </vt:lpstr>
      <vt:lpstr>PowerPoint Presentation</vt:lpstr>
      <vt:lpstr>HIGH β* = 90 m OPTICS AND RESULTS</vt:lpstr>
      <vt:lpstr>PowerPoint Presentation</vt:lpstr>
      <vt:lpstr>PowerPoint Presentation</vt:lpstr>
      <vt:lpstr>Intermediate β*=90 m optics: robustness</vt:lpstr>
      <vt:lpstr>PowerPoint Presentation</vt:lpstr>
      <vt:lpstr>PowerPoint Presentation</vt:lpstr>
      <vt:lpstr>PowerPoint Presentation</vt:lpstr>
      <vt:lpstr>PowerPoint Presentation</vt:lpstr>
      <vt:lpstr>Total Cross-Section with 4 methods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</dc:title>
  <dc:creator>NICE</dc:creator>
  <cp:lastModifiedBy>Frigyes Janos Nemes</cp:lastModifiedBy>
  <cp:revision>464</cp:revision>
  <dcterms:created xsi:type="dcterms:W3CDTF">2012-05-18T09:49:45Z</dcterms:created>
  <dcterms:modified xsi:type="dcterms:W3CDTF">2012-12-03T09:44:36Z</dcterms:modified>
</cp:coreProperties>
</file>