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5" r:id="rId9"/>
    <p:sldId id="267" r:id="rId10"/>
    <p:sldId id="271" r:id="rId11"/>
    <p:sldId id="268" r:id="rId12"/>
    <p:sldId id="270" r:id="rId13"/>
    <p:sldId id="272" r:id="rId14"/>
    <p:sldId id="269" r:id="rId15"/>
  </p:sldIdLst>
  <p:sldSz cx="9144000" cy="6858000" type="screen4x3"/>
  <p:notesSz cx="6858000" cy="9144000"/>
  <p:defaultTextStyle>
    <a:lvl1pPr marL="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 varScale="1">
        <p:scale>
          <a:sx n="43" d="100"/>
          <a:sy n="43" d="100"/>
        </p:scale>
        <p:origin x="-9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hu-HU" sz="1200"/>
            </a:lvl1pPr>
            <a:extLst/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hu-HU" sz="1200"/>
            </a:lvl1pPr>
            <a:extLst/>
          </a:lstStyle>
          <a:p>
            <a:fld id="{A8ADFD5B-A66C-449C-B6E8-FB716D07777D}" type="datetimeFigureOut">
              <a:rPr/>
              <a:pPr/>
              <a:t>2006. 06. 30.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hu-HU" sz="1200"/>
            </a:lvl1pPr>
            <a:extLst/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hu-HU" sz="1200"/>
            </a:lvl1pPr>
            <a:extLst/>
          </a:lstStyle>
          <a:p>
            <a:fld id="{CA5D3BF3-D352-46FC-8343-31F56E6730EA}" type="slidenum">
              <a:rPr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hu-H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hu-HU" smtClean="0"/>
              <a:t>Alcím mintájának szerkesztése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 eaLnBrk="1" latinLnBrk="0" hangingPunct="1">
              <a:defRPr kumimoji="0" lang="hu-HU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r>
              <a:rPr kumimoji="0" lang="hu-HU" smtClean="0">
                <a:solidFill>
                  <a:srgbClr val="FFFFFF"/>
                </a:solidFill>
              </a:rPr>
              <a:t>2006. 06. 30.</a:t>
            </a:r>
            <a:endParaRPr kumimoji="0" lang="hu-HU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hu-HU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hu-HU">
                <a:solidFill>
                  <a:schemeClr val="tx2"/>
                </a:solidFill>
              </a:rPr>
              <a:pPr/>
              <a:t>‹#›</a:t>
            </a:fld>
            <a:endParaRPr kumimoji="0" lang="hu-HU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 anchor="b"/>
          <a:lstStyle>
            <a:lvl1pPr eaLnBrk="1" latinLnBrk="0" hangingPunct="1">
              <a:defRPr kumimoji="0" lang="hu-HU" cap="all" baseline="0"/>
            </a:lvl1pPr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5054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1673225"/>
          </a:xfrm>
        </p:spPr>
        <p:txBody>
          <a:bodyPr anchor="t"/>
          <a:lstStyle>
            <a:lvl1pPr eaLnBrk="1" latinLnBrk="0" hangingPunct="1">
              <a:buNone/>
              <a:defRPr kumimoji="0" lang="hu-H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hu-H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hu-H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hu-H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hu-H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 eaLnBrk="1" latinLnBrk="0" hangingPunct="1">
              <a:buNone/>
              <a:defRPr kumimoji="0" lang="hu-H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hu-HU"/>
              <a:t>Mintacím szerkesztése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6"/>
          </a:xfrm>
        </p:spPr>
        <p:txBody>
          <a:bodyPr>
            <a:noAutofit/>
          </a:bodyPr>
          <a:lstStyle>
            <a:lvl1pPr eaLnBrk="1" latinLnBrk="0" hangingPunct="1">
              <a:defRPr kumimoji="0" lang="hu-HU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hu-HU" sz="24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803402"/>
            <a:ext cx="3886200" cy="435816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803399"/>
            <a:ext cx="3886200" cy="4358167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beve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7480"/>
            <a:ext cx="8153400" cy="1341120"/>
          </a:xfrm>
        </p:spPr>
        <p:txBody>
          <a:bodyPr anchor="b"/>
          <a:lstStyle>
            <a:lvl1pPr eaLnBrk="1" latinLnBrk="0" hangingPunct="1">
              <a:defRPr kumimoji="0" lang="hu-HU"/>
            </a:lvl1pPr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559757"/>
            <a:ext cx="3886200" cy="3505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559757"/>
            <a:ext cx="3886200" cy="3505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hu-H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816383"/>
            <a:ext cx="3886200" cy="707136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hu-H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816383"/>
            <a:ext cx="3886200" cy="707136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hu-H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hu-H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rgbClr val="FFFFFF"/>
                </a:solidFill>
              </a:rPr>
              <a:pPr/>
              <a:t>‹#›</a:t>
            </a:fld>
            <a:endParaRPr kumimoji="0" lang="hu-H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chemeClr val="tx2"/>
                </a:solidFill>
              </a:rPr>
              <a:pPr/>
              <a:t>‹#›</a:t>
            </a:fld>
            <a:endParaRPr kumimoji="0" lang="hu-HU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 anchor="b"/>
          <a:lstStyle>
            <a:lvl1pPr algn="l" eaLnBrk="1" latinLnBrk="0" hangingPunct="1">
              <a:buNone/>
              <a:defRPr kumimoji="0" lang="hu-HU" sz="4200" b="0"/>
            </a:lvl1pPr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hu-H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rgbClr val="FFFFFF"/>
                </a:solidFill>
              </a:rPr>
              <a:pPr/>
              <a:t>‹#›</a:t>
            </a:fld>
            <a:endParaRPr kumimoji="0" lang="hu-H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16002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hu-HU" sz="1800"/>
            </a:lvl1pPr>
            <a:lvl2pPr eaLnBrk="1" latinLnBrk="0" hangingPunct="1">
              <a:buNone/>
              <a:defRPr kumimoji="0" lang="hu-HU" sz="1200"/>
            </a:lvl2pPr>
            <a:lvl3pPr eaLnBrk="1" latinLnBrk="0" hangingPunct="1">
              <a:buNone/>
              <a:defRPr kumimoji="0" lang="hu-HU" sz="1000"/>
            </a:lvl3pPr>
            <a:lvl4pPr eaLnBrk="1" latinLnBrk="0" hangingPunct="1">
              <a:buNone/>
              <a:defRPr kumimoji="0" lang="hu-HU" sz="900"/>
            </a:lvl4pPr>
            <a:lvl5pPr eaLnBrk="1" latinLnBrk="0" hangingPunct="1">
              <a:buNone/>
              <a:defRPr kumimoji="0" lang="hu-HU" sz="9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905000"/>
            <a:ext cx="6400800" cy="4267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hu-HU" sz="3200"/>
            </a:lvl1pPr>
            <a:extLst/>
          </a:lstStyle>
          <a:p>
            <a:r>
              <a:rPr kumimoji="0" lang="hu-HU" smtClean="0"/>
              <a:t>Kép beszúrásához kattintson az ikonra</a:t>
            </a:r>
            <a:endParaRPr kumimoji="0"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hu-HU" sz="1700"/>
            </a:lvl1pPr>
            <a:lvl2pPr eaLnBrk="1" latinLnBrk="0" hangingPunct="1">
              <a:buFontTx/>
              <a:buNone/>
              <a:defRPr kumimoji="0" lang="hu-HU" sz="1200"/>
            </a:lvl2pPr>
            <a:lvl3pPr eaLnBrk="1" latinLnBrk="0" hangingPunct="1">
              <a:buFontTx/>
              <a:buNone/>
              <a:defRPr kumimoji="0" lang="hu-HU" sz="1000"/>
            </a:lvl3pPr>
            <a:lvl4pPr eaLnBrk="1" latinLnBrk="0" hangingPunct="1">
              <a:buFontTx/>
              <a:buNone/>
              <a:defRPr kumimoji="0" lang="hu-HU" sz="900"/>
            </a:lvl4pPr>
            <a:lvl5pPr eaLnBrk="1" latinLnBrk="0" hangingPunct="1">
              <a:buFontTx/>
              <a:buNone/>
              <a:defRPr kumimoji="0" lang="hu-HU" sz="9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8952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 anchor="ctr"/>
          <a:lstStyle>
            <a:lvl1pPr algn="l" eaLnBrk="1" latinLnBrk="0" hangingPunct="1">
              <a:buNone/>
              <a:defRPr kumimoji="0" lang="hu-HU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extLst/>
          </a:lstStyle>
          <a:p>
            <a:r>
              <a:rPr lang="hu-HU" smtClean="0"/>
              <a:t>2006. 06. 30.</a:t>
            </a:r>
            <a:endParaRPr kumimoji="0" lang="hu-H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9"/>
          </a:xfrm>
        </p:spPr>
        <p:txBody>
          <a:bodyPr rtlCol="0"/>
          <a:lstStyle>
            <a:lvl1pPr eaLnBrk="1" latinLnBrk="0" hangingPunct="1">
              <a:defRPr kumimoji="0" lang="hu-HU" sz="2800"/>
            </a:lvl1pPr>
            <a:extLst/>
          </a:lstStyle>
          <a:p>
            <a:pPr algn="ctr"/>
            <a:fld id="{8F82E0A0-C266-4798-8C8F-B9F91E9DA37E}" type="slidenum">
              <a:rPr kumimoji="0" lang="hu-HU" sz="28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>
            <a:extLst/>
          </a:lstStyle>
          <a:p>
            <a:endParaRPr kumimoji="0"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803400"/>
            <a:ext cx="81534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hu-HU" sz="1400">
                <a:solidFill>
                  <a:schemeClr val="tx2"/>
                </a:solidFill>
              </a:defRPr>
            </a:lvl1pPr>
            <a:extLst/>
          </a:lstStyle>
          <a:p>
            <a:r>
              <a:rPr lang="hu-HU" smtClean="0"/>
              <a:t>2006. 06. 30.</a:t>
            </a:r>
            <a:endParaRPr kumimoji="0" lang="hu-HU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hu-HU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hu-HU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590550" y="1505947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hu-H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hu-HU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hu-HU" smtClean="0"/>
              <a:t>Mintacím szerkesztése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hu-HU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hu-H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hu-H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hu-H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hu-H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hu-H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cím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M. </a:t>
            </a:r>
            <a:r>
              <a:rPr lang="hu-HU" dirty="0" smtClean="0"/>
              <a:t>Csanád &amp;T. Csörgő</a:t>
            </a:r>
            <a:endParaRPr lang="hu-HU" dirty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2362200" y="4365104"/>
            <a:ext cx="6477000" cy="1476896"/>
          </a:xfrm>
        </p:spPr>
        <p:txBody>
          <a:bodyPr/>
          <a:lstStyle/>
          <a:p>
            <a:r>
              <a:rPr lang="hu-HU" dirty="0" smtClean="0"/>
              <a:t>INITIAL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LHC P+</a:t>
            </a:r>
            <a:r>
              <a:rPr lang="hu-HU" dirty="0" err="1" smtClean="0"/>
              <a:t>P</a:t>
            </a:r>
            <a:r>
              <a:rPr lang="hu-HU" dirty="0" smtClean="0"/>
              <a:t> </a:t>
            </a:r>
            <a:r>
              <a:rPr lang="hu-HU" dirty="0" err="1" smtClean="0"/>
              <a:t>collisions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0" y="6165304"/>
            <a:ext cx="2195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04 </a:t>
            </a:r>
            <a:r>
              <a:rPr lang="hu-HU" sz="2400" dirty="0" err="1" smtClean="0"/>
              <a:t>Dec</a:t>
            </a:r>
            <a:r>
              <a:rPr lang="hu-HU" sz="2400" dirty="0" smtClean="0"/>
              <a:t> </a:t>
            </a:r>
            <a:r>
              <a:rPr lang="en-US" sz="2400" dirty="0" smtClean="0"/>
              <a:t>2012</a:t>
            </a:r>
            <a:endParaRPr lang="hu-HU" sz="2400" dirty="0"/>
          </a:p>
        </p:txBody>
      </p:sp>
      <p:pic>
        <p:nvPicPr>
          <p:cNvPr id="2050" name="Picture 2" descr="[József Zimányi (1931 - 2006)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27272"/>
            <a:ext cx="1590675" cy="1933576"/>
          </a:xfrm>
          <a:prstGeom prst="rect">
            <a:avLst/>
          </a:prstGeom>
          <a:noFill/>
        </p:spPr>
      </p:pic>
      <p:pic>
        <p:nvPicPr>
          <p:cNvPr id="2052" name="Picture 4" descr="[T. Kosztka Csontváry: The Lonely Cedar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492" y="116632"/>
            <a:ext cx="2400300" cy="1933576"/>
          </a:xfrm>
          <a:prstGeom prst="rect">
            <a:avLst/>
          </a:prstGeom>
          <a:noFill/>
        </p:spPr>
      </p:pic>
      <p:sp>
        <p:nvSpPr>
          <p:cNvPr id="8" name="Téglalap 7"/>
          <p:cNvSpPr/>
          <p:nvPr/>
        </p:nvSpPr>
        <p:spPr>
          <a:xfrm>
            <a:off x="2771800" y="44624"/>
            <a:ext cx="4320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4000" b="1" dirty="0" smtClean="0">
                <a:solidFill>
                  <a:schemeClr val="tx2"/>
                </a:solidFill>
              </a:rPr>
              <a:t>ZIMÁNYI SCHOOL 2012</a:t>
            </a:r>
            <a:endParaRPr lang="hu-HU" sz="4000" b="1" dirty="0">
              <a:solidFill>
                <a:schemeClr val="tx2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2736304" y="134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b="1" dirty="0" smtClean="0">
                <a:solidFill>
                  <a:schemeClr val="tx2"/>
                </a:solidFill>
              </a:rPr>
              <a:t>December 3-7. </a:t>
            </a:r>
            <a:br>
              <a:rPr lang="hu-HU" b="1" dirty="0" smtClean="0">
                <a:solidFill>
                  <a:schemeClr val="tx2"/>
                </a:solidFill>
              </a:rPr>
            </a:br>
            <a:r>
              <a:rPr lang="hu-HU" b="1" dirty="0" smtClean="0">
                <a:solidFill>
                  <a:schemeClr val="tx2"/>
                </a:solidFill>
              </a:rPr>
              <a:t>Budapest, Hungary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temperature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10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 err="1" smtClean="0"/>
              <a:t>Temperature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~T</a:t>
            </a:r>
            <a:r>
              <a:rPr lang="hu-HU" baseline="30000" dirty="0" smtClean="0"/>
              <a:t>4</a:t>
            </a:r>
            <a:endParaRPr lang="hu-HU" baseline="300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475"/>
            <a:ext cx="76676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Sources</a:t>
            </a:r>
            <a:r>
              <a:rPr lang="hu-HU" dirty="0" smtClean="0"/>
              <a:t> of </a:t>
            </a:r>
            <a:r>
              <a:rPr lang="hu-HU" dirty="0" err="1" smtClean="0"/>
              <a:t>uncertainties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11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534400" cy="5054600"/>
          </a:xfrm>
        </p:spPr>
        <p:txBody>
          <a:bodyPr/>
          <a:lstStyle/>
          <a:p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correction</a:t>
            </a:r>
            <a:r>
              <a:rPr lang="hu-HU" dirty="0" smtClean="0"/>
              <a:t> </a:t>
            </a:r>
            <a:r>
              <a:rPr lang="hu-HU" dirty="0" err="1" smtClean="0"/>
              <a:t>factor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/</a:t>
            </a:r>
            <a:r>
              <a:rPr lang="hu-HU" dirty="0" err="1" smtClean="0">
                <a:latin typeface="Symbol" pitchFamily="18" charset="2"/>
              </a:rPr>
              <a:t>e</a:t>
            </a:r>
            <a:r>
              <a:rPr lang="hu-HU" baseline="-25000" dirty="0" err="1" smtClean="0"/>
              <a:t>Bj</a:t>
            </a:r>
            <a:r>
              <a:rPr lang="hu-HU" baseline="-25000" dirty="0" smtClean="0"/>
              <a:t> 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Fit </a:t>
            </a:r>
            <a:r>
              <a:rPr lang="hu-HU" dirty="0" err="1" smtClean="0"/>
              <a:t>parameter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l</a:t>
            </a:r>
            <a:endParaRPr lang="hu-HU" dirty="0" smtClean="0"/>
          </a:p>
          <a:p>
            <a:pPr lvl="1"/>
            <a:r>
              <a:rPr lang="hu-HU" dirty="0" err="1" smtClean="0"/>
              <a:t>Statistical</a:t>
            </a:r>
            <a:r>
              <a:rPr lang="hu-HU" dirty="0" smtClean="0"/>
              <a:t> </a:t>
            </a:r>
            <a:r>
              <a:rPr lang="hu-HU" dirty="0" err="1" smtClean="0"/>
              <a:t>error</a:t>
            </a:r>
            <a:r>
              <a:rPr lang="hu-HU" dirty="0" smtClean="0"/>
              <a:t> (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data</a:t>
            </a:r>
            <a:r>
              <a:rPr lang="hu-HU" dirty="0" smtClean="0"/>
              <a:t>)</a:t>
            </a:r>
          </a:p>
          <a:p>
            <a:pPr lvl="1"/>
            <a:r>
              <a:rPr lang="hu-HU" dirty="0" err="1" smtClean="0"/>
              <a:t>Speed</a:t>
            </a:r>
            <a:r>
              <a:rPr lang="hu-HU" dirty="0" smtClean="0"/>
              <a:t> of </a:t>
            </a:r>
            <a:r>
              <a:rPr lang="hu-HU" dirty="0" err="1" smtClean="0"/>
              <a:t>sound</a:t>
            </a:r>
            <a:r>
              <a:rPr lang="hu-HU" dirty="0" smtClean="0"/>
              <a:t> c</a:t>
            </a:r>
            <a:r>
              <a:rPr lang="hu-HU" baseline="-25000" dirty="0" smtClean="0"/>
              <a:t>s</a:t>
            </a:r>
            <a:r>
              <a:rPr lang="hu-HU" baseline="30000" dirty="0" smtClean="0"/>
              <a:t>2</a:t>
            </a:r>
            <a:endParaRPr lang="hu-HU" dirty="0" smtClean="0"/>
          </a:p>
          <a:p>
            <a:pPr lvl="1"/>
            <a:r>
              <a:rPr lang="hu-HU" dirty="0" err="1" smtClean="0"/>
              <a:t>Duration</a:t>
            </a:r>
            <a:r>
              <a:rPr lang="hu-HU" dirty="0" smtClean="0"/>
              <a:t> </a:t>
            </a:r>
            <a:r>
              <a:rPr lang="hu-HU" dirty="0" err="1" smtClean="0">
                <a:latin typeface="Symbol" pitchFamily="18" charset="2"/>
              </a:rPr>
              <a:t>t</a:t>
            </a:r>
            <a:r>
              <a:rPr lang="hu-HU" baseline="-25000" dirty="0" err="1" smtClean="0"/>
              <a:t>f</a:t>
            </a:r>
            <a:r>
              <a:rPr lang="hu-HU" dirty="0" smtClean="0"/>
              <a:t>/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baseline="-25000" dirty="0" smtClean="0"/>
              <a:t>i</a:t>
            </a:r>
            <a:endParaRPr lang="hu-HU" dirty="0" smtClean="0"/>
          </a:p>
          <a:p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original</a:t>
            </a:r>
            <a:r>
              <a:rPr lang="hu-HU" dirty="0" smtClean="0"/>
              <a:t> </a:t>
            </a:r>
            <a:r>
              <a:rPr lang="hu-HU" dirty="0" err="1" smtClean="0"/>
              <a:t>Bjorken-estimate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Main </a:t>
            </a:r>
            <a:r>
              <a:rPr lang="hu-HU" dirty="0" err="1" smtClean="0"/>
              <a:t>uncertainty</a:t>
            </a:r>
            <a:r>
              <a:rPr lang="hu-HU" dirty="0" smtClean="0"/>
              <a:t> </a:t>
            </a:r>
            <a:r>
              <a:rPr lang="hu-HU" dirty="0" err="1" smtClean="0"/>
              <a:t>source</a:t>
            </a:r>
            <a:r>
              <a:rPr lang="hu-HU" dirty="0" smtClean="0"/>
              <a:t>: </a:t>
            </a:r>
            <a:r>
              <a:rPr lang="hu-HU" dirty="0" err="1" smtClean="0"/>
              <a:t>multiplicity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/>
              <a:t>midrapidity</a:t>
            </a:r>
            <a:r>
              <a:rPr lang="hu-HU" dirty="0" smtClean="0"/>
              <a:t> </a:t>
            </a:r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endParaRPr lang="hu-HU" dirty="0" smtClean="0"/>
          </a:p>
          <a:p>
            <a:pPr lvl="1"/>
            <a:r>
              <a:rPr lang="hu-HU" dirty="0" err="1" smtClean="0"/>
              <a:t>Area</a:t>
            </a:r>
            <a:r>
              <a:rPr lang="hu-HU" dirty="0" smtClean="0"/>
              <a:t> (</a:t>
            </a:r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taken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cross-section</a:t>
            </a:r>
            <a:r>
              <a:rPr lang="hu-HU" dirty="0" smtClean="0"/>
              <a:t>): </a:t>
            </a:r>
            <a:r>
              <a:rPr lang="hu-HU" dirty="0" err="1" smtClean="0"/>
              <a:t>very</a:t>
            </a:r>
            <a:r>
              <a:rPr lang="hu-HU" dirty="0" smtClean="0"/>
              <a:t> </a:t>
            </a:r>
            <a:r>
              <a:rPr lang="hu-HU" dirty="0" err="1" smtClean="0"/>
              <a:t>precise</a:t>
            </a:r>
            <a:endParaRPr lang="hu-HU" dirty="0" smtClean="0"/>
          </a:p>
          <a:p>
            <a:pPr lvl="1"/>
            <a:r>
              <a:rPr lang="hu-HU" dirty="0" err="1" smtClean="0"/>
              <a:t>Formation</a:t>
            </a:r>
            <a:r>
              <a:rPr lang="hu-HU" dirty="0" smtClean="0"/>
              <a:t> </a:t>
            </a:r>
            <a:r>
              <a:rPr lang="hu-HU" dirty="0" err="1" smtClean="0"/>
              <a:t>time</a:t>
            </a:r>
            <a:endParaRPr lang="hu-HU" dirty="0" smtClean="0"/>
          </a:p>
          <a:p>
            <a:pPr lvl="1"/>
            <a:r>
              <a:rPr lang="hu-HU" dirty="0" err="1" smtClean="0"/>
              <a:t>Average</a:t>
            </a:r>
            <a:r>
              <a:rPr lang="hu-HU" dirty="0" smtClean="0"/>
              <a:t> </a:t>
            </a:r>
            <a:r>
              <a:rPr lang="hu-HU" dirty="0" err="1" smtClean="0"/>
              <a:t>transverse</a:t>
            </a:r>
            <a:r>
              <a:rPr lang="hu-HU" dirty="0" smtClean="0"/>
              <a:t> </a:t>
            </a:r>
            <a:r>
              <a:rPr lang="hu-HU" dirty="0" err="1" smtClean="0"/>
              <a:t>mass</a:t>
            </a:r>
            <a:endParaRPr lang="hu-H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Systematic</a:t>
            </a:r>
            <a:r>
              <a:rPr lang="hu-HU" dirty="0" smtClean="0"/>
              <a:t> </a:t>
            </a:r>
            <a:r>
              <a:rPr lang="hu-HU" dirty="0" err="1" smtClean="0"/>
              <a:t>uncertainties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12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 err="1" smtClean="0"/>
              <a:t>All</a:t>
            </a:r>
            <a:r>
              <a:rPr lang="hu-HU" dirty="0" smtClean="0"/>
              <a:t> </a:t>
            </a:r>
            <a:r>
              <a:rPr lang="hu-HU" dirty="0" err="1" smtClean="0"/>
              <a:t>sources</a:t>
            </a:r>
            <a:r>
              <a:rPr lang="hu-HU" dirty="0" smtClean="0"/>
              <a:t> of </a:t>
            </a:r>
            <a:r>
              <a:rPr lang="hu-HU" dirty="0" err="1" smtClean="0"/>
              <a:t>uncertainties</a:t>
            </a:r>
            <a:r>
              <a:rPr lang="hu-HU" dirty="0" smtClean="0"/>
              <a:t>: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err="1" smtClean="0"/>
              <a:t>Conclusion</a:t>
            </a:r>
            <a:r>
              <a:rPr lang="hu-HU" dirty="0" smtClean="0"/>
              <a:t>:</a:t>
            </a:r>
          </a:p>
          <a:p>
            <a:pPr lvl="1"/>
            <a:r>
              <a:rPr lang="hu-HU" dirty="0" err="1" smtClean="0">
                <a:latin typeface="Symbol" pitchFamily="18" charset="2"/>
              </a:rPr>
              <a:t>e</a:t>
            </a:r>
            <a:r>
              <a:rPr lang="hu-HU" baseline="-25000" dirty="0" err="1" smtClean="0"/>
              <a:t>ini</a:t>
            </a:r>
            <a:r>
              <a:rPr lang="hu-HU" dirty="0" smtClean="0"/>
              <a:t>= (1.14 </a:t>
            </a:r>
            <a:r>
              <a:rPr lang="hu-HU" dirty="0" smtClean="0">
                <a:sym typeface="Symbol"/>
              </a:rPr>
              <a:t> 0.01(</a:t>
            </a:r>
            <a:r>
              <a:rPr lang="hu-HU" dirty="0" err="1" smtClean="0">
                <a:sym typeface="Symbol"/>
              </a:rPr>
              <a:t>syst</a:t>
            </a:r>
            <a:r>
              <a:rPr lang="hu-HU" dirty="0" smtClean="0">
                <a:sym typeface="Symbol"/>
              </a:rPr>
              <a:t>) </a:t>
            </a:r>
            <a:r>
              <a:rPr lang="hu-HU" baseline="30000" dirty="0" smtClean="0">
                <a:sym typeface="Symbol"/>
              </a:rPr>
              <a:t>+0.21</a:t>
            </a:r>
            <a:r>
              <a:rPr lang="hu-HU" dirty="0" smtClean="0">
                <a:sym typeface="Symbol"/>
              </a:rPr>
              <a:t> </a:t>
            </a:r>
            <a:r>
              <a:rPr lang="hu-HU" baseline="-25000" dirty="0" smtClean="0">
                <a:sym typeface="Symbol"/>
              </a:rPr>
              <a:t>-0.16 </a:t>
            </a:r>
            <a:r>
              <a:rPr lang="hu-HU" dirty="0" smtClean="0">
                <a:sym typeface="Symbol"/>
              </a:rPr>
              <a:t>(</a:t>
            </a:r>
            <a:r>
              <a:rPr lang="hu-HU" dirty="0" err="1" smtClean="0">
                <a:sym typeface="Symbol"/>
              </a:rPr>
              <a:t>syst</a:t>
            </a:r>
            <a:r>
              <a:rPr lang="hu-HU" dirty="0" smtClean="0">
                <a:sym typeface="Symbol"/>
              </a:rPr>
              <a:t>)) GeV/fm</a:t>
            </a:r>
            <a:r>
              <a:rPr lang="hu-HU" baseline="30000" dirty="0" smtClean="0">
                <a:sym typeface="Symbol"/>
              </a:rPr>
              <a:t>3</a:t>
            </a:r>
            <a:endParaRPr lang="hu-HU" dirty="0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/>
        </p:nvGraphicFramePr>
        <p:xfrm>
          <a:off x="144016" y="2420888"/>
          <a:ext cx="8892480" cy="29523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43323"/>
                <a:gridCol w="1763797"/>
                <a:gridCol w="2453520"/>
                <a:gridCol w="3131840"/>
              </a:tblGrid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parameter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value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statistical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uncertainty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systematic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uncertainty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l</a:t>
                      </a:r>
                      <a:endParaRPr lang="hu-HU" sz="2000" dirty="0">
                        <a:solidFill>
                          <a:schemeClr val="tx1"/>
                        </a:solidFill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1.073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0.1%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0.4%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</a:t>
                      </a:r>
                      <a:r>
                        <a:rPr lang="hu-HU" sz="20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from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data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hu-HU" sz="2000" baseline="-250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hu-HU" sz="20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hu-HU" sz="2000" baseline="-25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0.1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-2%+0.2%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if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0.05&lt;c</a:t>
                      </a:r>
                      <a:r>
                        <a:rPr lang="hu-HU" sz="2000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r>
                        <a:rPr lang="hu-HU" sz="2000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&lt;0.5)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hu-HU" sz="2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Symbol" pitchFamily="18" charset="2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hu-HU" sz="20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0</a:t>
                      </a:r>
                      <a:endParaRPr lang="hu-HU" sz="2000" dirty="0">
                        <a:solidFill>
                          <a:schemeClr val="tx1"/>
                        </a:solidFill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-4%+10%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if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ratio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1.5…4)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hu-HU" sz="20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0</a:t>
                      </a:r>
                      <a:endParaRPr lang="hu-HU" sz="2000" baseline="-25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0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/c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understimation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0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  <a:ea typeface="+mn-ea"/>
                          <a:cs typeface="+mn-cs"/>
                        </a:rPr>
                        <a:t>e</a:t>
                      </a:r>
                      <a:endParaRPr lang="hu-HU" sz="2000" dirty="0">
                        <a:solidFill>
                          <a:schemeClr val="tx1"/>
                        </a:solidFill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hu-HU" sz="2000" baseline="-25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inel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1.081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fm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0.5%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1.5%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data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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hu-HU" sz="2000" baseline="-25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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0.562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/c</a:t>
                      </a:r>
                      <a:r>
                        <a:rPr lang="hu-HU" sz="2000" baseline="30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hu-HU" sz="2000" baseline="30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0.5%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3%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data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dN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Symbol" pitchFamily="18" charset="2"/>
                          <a:ea typeface="Calibri"/>
                          <a:cs typeface="Times New Roman"/>
                        </a:rPr>
                        <a:t>h</a:t>
                      </a:r>
                      <a:endParaRPr lang="hu-HU" sz="2000" dirty="0">
                        <a:solidFill>
                          <a:schemeClr val="tx1"/>
                        </a:solidFill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5.985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0.2%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3% (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u-HU" sz="20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data</a:t>
                      </a:r>
                      <a:r>
                        <a:rPr lang="hu-HU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hu-HU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Is </a:t>
            </a:r>
            <a:r>
              <a:rPr lang="hu-HU" dirty="0" err="1" smtClean="0"/>
              <a:t>it</a:t>
            </a:r>
            <a:r>
              <a:rPr lang="hu-HU" dirty="0" smtClean="0"/>
              <a:t> </a:t>
            </a:r>
            <a:r>
              <a:rPr lang="hu-HU" dirty="0" err="1" smtClean="0"/>
              <a:t>unprecedented</a:t>
            </a:r>
            <a:r>
              <a:rPr lang="hu-HU" dirty="0" smtClean="0"/>
              <a:t>? </a:t>
            </a:r>
            <a:r>
              <a:rPr lang="hu-HU" dirty="0" err="1" smtClean="0"/>
              <a:t>Consequences</a:t>
            </a:r>
            <a:r>
              <a:rPr lang="hu-HU" smtClean="0"/>
              <a:t>?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13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/>
              <a:t>Bjorken</a:t>
            </a:r>
            <a:r>
              <a:rPr lang="en-US" sz="2800" dirty="0" smtClean="0"/>
              <a:t> and Landau worked out hydro for pp and </a:t>
            </a:r>
            <a:r>
              <a:rPr lang="en-US" sz="2800" dirty="0" err="1" smtClean="0"/>
              <a:t>pA</a:t>
            </a:r>
            <a:r>
              <a:rPr lang="en-US" sz="2800" dirty="0" smtClean="0"/>
              <a:t> </a:t>
            </a:r>
            <a:endParaRPr lang="hu-HU" sz="2800" dirty="0" smtClean="0"/>
          </a:p>
          <a:p>
            <a:r>
              <a:rPr lang="hu-HU" sz="2800" dirty="0" smtClean="0"/>
              <a:t>S</a:t>
            </a:r>
            <a:r>
              <a:rPr lang="en-US" sz="2800" dirty="0" err="1" smtClean="0"/>
              <a:t>uccess</a:t>
            </a:r>
            <a:r>
              <a:rPr lang="en-US" sz="2800" dirty="0" smtClean="0"/>
              <a:t> of hydro to describe </a:t>
            </a:r>
            <a:r>
              <a:rPr lang="en-US" sz="2800" dirty="0" err="1" smtClean="0"/>
              <a:t>h+p</a:t>
            </a:r>
            <a:r>
              <a:rPr lang="hu-HU" sz="2800" dirty="0" smtClean="0"/>
              <a:t>, </a:t>
            </a:r>
            <a:r>
              <a:rPr lang="en-US" sz="2800" dirty="0" smtClean="0"/>
              <a:t>with &lt;n&gt; = 7-8... </a:t>
            </a:r>
            <a:br>
              <a:rPr lang="en-US" sz="2800" dirty="0" smtClean="0"/>
            </a:br>
            <a:r>
              <a:rPr lang="en-US" sz="2800" dirty="0" smtClean="0"/>
              <a:t>    </a:t>
            </a:r>
            <a:r>
              <a:rPr lang="en-US" sz="2800" dirty="0" err="1" smtClean="0"/>
              <a:t>Phys.Lett</a:t>
            </a:r>
            <a:r>
              <a:rPr lang="en-US" sz="2800" dirty="0" smtClean="0"/>
              <a:t>. B422 (1998) 359-368 </a:t>
            </a:r>
            <a:endParaRPr lang="hu-HU" sz="2800" dirty="0" smtClean="0"/>
          </a:p>
          <a:p>
            <a:r>
              <a:rPr lang="en-US" sz="2800" dirty="0" err="1" smtClean="0"/>
              <a:t>Bjorken</a:t>
            </a:r>
            <a:r>
              <a:rPr lang="en-US" sz="2800" dirty="0" smtClean="0"/>
              <a:t>: it is not hadrons that play billiard balling</a:t>
            </a:r>
            <a:endParaRPr lang="hu-HU" sz="2800" dirty="0" smtClean="0"/>
          </a:p>
          <a:p>
            <a:r>
              <a:rPr lang="hu-HU" sz="2800" dirty="0" err="1" smtClean="0"/>
              <a:t>If</a:t>
            </a:r>
            <a:r>
              <a:rPr lang="hu-HU" sz="2800" dirty="0" smtClean="0"/>
              <a:t> p+</a:t>
            </a:r>
            <a:r>
              <a:rPr lang="hu-HU" sz="2800" dirty="0" err="1" smtClean="0"/>
              <a:t>p</a:t>
            </a:r>
            <a:r>
              <a:rPr lang="hu-HU" sz="2800" dirty="0" smtClean="0"/>
              <a:t> is a </a:t>
            </a:r>
            <a:r>
              <a:rPr lang="hu-HU" sz="2800" dirty="0" err="1" smtClean="0"/>
              <a:t>complex</a:t>
            </a:r>
            <a:r>
              <a:rPr lang="hu-HU" sz="2800" dirty="0" smtClean="0"/>
              <a:t> </a:t>
            </a:r>
            <a:r>
              <a:rPr lang="hu-HU" sz="2800" dirty="0" err="1" smtClean="0"/>
              <a:t>system</a:t>
            </a:r>
            <a:r>
              <a:rPr lang="hu-HU" sz="2800" dirty="0" smtClean="0"/>
              <a:t>:</a:t>
            </a:r>
          </a:p>
          <a:p>
            <a:pPr lvl="1"/>
            <a:r>
              <a:rPr lang="hu-HU" sz="2500" dirty="0" err="1" smtClean="0"/>
              <a:t>Radial</a:t>
            </a:r>
            <a:r>
              <a:rPr lang="hu-HU" sz="2500" dirty="0" smtClean="0"/>
              <a:t> flow</a:t>
            </a:r>
            <a:endParaRPr lang="hu-HU" sz="2200" dirty="0" smtClean="0"/>
          </a:p>
          <a:p>
            <a:pPr lvl="1"/>
            <a:r>
              <a:rPr lang="hu-HU" sz="2200" dirty="0" smtClean="0"/>
              <a:t>V2 </a:t>
            </a:r>
            <a:r>
              <a:rPr lang="hu-HU" sz="2200" dirty="0" err="1" smtClean="0"/>
              <a:t>scaling</a:t>
            </a:r>
            <a:endParaRPr lang="hu-HU" sz="2200" dirty="0" smtClean="0"/>
          </a:p>
          <a:p>
            <a:pPr lvl="1"/>
            <a:r>
              <a:rPr lang="hu-HU" sz="2200" dirty="0" smtClean="0"/>
              <a:t>HBT </a:t>
            </a:r>
            <a:r>
              <a:rPr lang="hu-HU" sz="2200" dirty="0" err="1" smtClean="0"/>
              <a:t>radii</a:t>
            </a:r>
            <a:r>
              <a:rPr lang="hu-HU" sz="2200" dirty="0" smtClean="0"/>
              <a:t> </a:t>
            </a:r>
            <a:r>
              <a:rPr lang="hu-HU" sz="2200" dirty="0" err="1" smtClean="0"/>
              <a:t>scaling</a:t>
            </a:r>
            <a:endParaRPr lang="hu-HU" sz="2200" dirty="0" smtClean="0"/>
          </a:p>
          <a:p>
            <a:pPr lvl="1"/>
            <a:r>
              <a:rPr lang="hu-HU" sz="2200" dirty="0" err="1" smtClean="0"/>
              <a:t>Low</a:t>
            </a:r>
            <a:r>
              <a:rPr lang="hu-HU" sz="2200" dirty="0" smtClean="0"/>
              <a:t> </a:t>
            </a:r>
            <a:r>
              <a:rPr lang="hu-HU" sz="2200" dirty="0" err="1" smtClean="0"/>
              <a:t>mass</a:t>
            </a:r>
            <a:r>
              <a:rPr lang="hu-HU" sz="2200" dirty="0" smtClean="0"/>
              <a:t> </a:t>
            </a:r>
            <a:r>
              <a:rPr lang="hu-HU" sz="2200" dirty="0" err="1" smtClean="0"/>
              <a:t>dilepton</a:t>
            </a:r>
            <a:r>
              <a:rPr lang="hu-HU" sz="2200" dirty="0" smtClean="0"/>
              <a:t> </a:t>
            </a:r>
            <a:r>
              <a:rPr lang="hu-HU" sz="2200" dirty="0" err="1" smtClean="0"/>
              <a:t>enhancement</a:t>
            </a:r>
            <a:r>
              <a:rPr lang="hu-HU" sz="2200" dirty="0" smtClean="0"/>
              <a:t>?</a:t>
            </a:r>
          </a:p>
          <a:p>
            <a:pPr lvl="1"/>
            <a:r>
              <a:rPr lang="hu-HU" sz="2200" dirty="0" err="1" smtClean="0"/>
              <a:t>Direct</a:t>
            </a:r>
            <a:r>
              <a:rPr lang="hu-HU" sz="2200" dirty="0" smtClean="0"/>
              <a:t> </a:t>
            </a:r>
            <a:r>
              <a:rPr lang="hu-HU" sz="2200" dirty="0" err="1" smtClean="0"/>
              <a:t>photon</a:t>
            </a:r>
            <a:r>
              <a:rPr lang="hu-HU" sz="2200" dirty="0" smtClean="0"/>
              <a:t> </a:t>
            </a:r>
            <a:r>
              <a:rPr lang="hu-HU" sz="2200" dirty="0" err="1" smtClean="0"/>
              <a:t>enhancement</a:t>
            </a:r>
            <a:r>
              <a:rPr lang="hu-HU" sz="2200" dirty="0" smtClean="0"/>
              <a:t>?</a:t>
            </a:r>
            <a:endParaRPr lang="hu-HU" sz="2500" dirty="0" smtClean="0"/>
          </a:p>
          <a:p>
            <a:r>
              <a:rPr lang="hu-HU" sz="2500" dirty="0" smtClean="0"/>
              <a:t>R</a:t>
            </a:r>
            <a:r>
              <a:rPr lang="hu-HU" sz="2500" baseline="-25000" dirty="0" smtClean="0"/>
              <a:t>AA</a:t>
            </a:r>
            <a:r>
              <a:rPr lang="hu-HU" sz="2500" dirty="0" smtClean="0"/>
              <a:t> </a:t>
            </a:r>
            <a:r>
              <a:rPr lang="hu-HU" sz="2500" dirty="0" err="1" smtClean="0"/>
              <a:t>might</a:t>
            </a:r>
            <a:r>
              <a:rPr lang="hu-HU" sz="2500" dirty="0" smtClean="0"/>
              <a:t> </a:t>
            </a:r>
            <a:r>
              <a:rPr lang="hu-HU" sz="2500" dirty="0" err="1" smtClean="0"/>
              <a:t>not</a:t>
            </a:r>
            <a:r>
              <a:rPr lang="hu-HU" sz="2500" dirty="0" smtClean="0"/>
              <a:t> be </a:t>
            </a:r>
            <a:r>
              <a:rPr lang="hu-HU" sz="2500" dirty="0" err="1" smtClean="0"/>
              <a:t>the</a:t>
            </a:r>
            <a:r>
              <a:rPr lang="hu-HU" sz="2500" dirty="0" smtClean="0"/>
              <a:t> </a:t>
            </a:r>
            <a:r>
              <a:rPr lang="hu-HU" sz="2500" dirty="0" err="1" smtClean="0"/>
              <a:t>best</a:t>
            </a:r>
            <a:r>
              <a:rPr lang="hu-HU" sz="2500" dirty="0" smtClean="0"/>
              <a:t> </a:t>
            </a:r>
            <a:r>
              <a:rPr lang="hu-HU" sz="2500" dirty="0" err="1" smtClean="0"/>
              <a:t>measure</a:t>
            </a:r>
            <a:r>
              <a:rPr lang="hu-HU" sz="2500" dirty="0" smtClean="0"/>
              <a:t>: </a:t>
            </a:r>
            <a:r>
              <a:rPr lang="hu-HU" sz="2500" dirty="0" err="1" smtClean="0"/>
              <a:t>divide</a:t>
            </a:r>
            <a:r>
              <a:rPr lang="hu-HU" sz="2500" dirty="0" smtClean="0"/>
              <a:t> </a:t>
            </a:r>
            <a:r>
              <a:rPr lang="hu-HU" sz="2500" dirty="0" err="1" smtClean="0"/>
              <a:t>by</a:t>
            </a:r>
            <a:r>
              <a:rPr lang="hu-HU" sz="2500" dirty="0" smtClean="0"/>
              <a:t> </a:t>
            </a:r>
            <a:r>
              <a:rPr lang="hu-HU" sz="2500" dirty="0" err="1" smtClean="0"/>
              <a:t>length</a:t>
            </a:r>
            <a:r>
              <a:rPr lang="hu-HU" sz="2500" dirty="0" smtClean="0"/>
              <a:t> </a:t>
            </a:r>
            <a:r>
              <a:rPr lang="hu-HU" sz="2500" dirty="0" err="1" smtClean="0"/>
              <a:t>scale</a:t>
            </a:r>
            <a:r>
              <a:rPr lang="hu-HU" sz="2500" dirty="0" smtClean="0"/>
              <a:t>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Summary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14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534400" cy="5054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u-HU" dirty="0" err="1" smtClean="0"/>
              <a:t>Experimentally</a:t>
            </a:r>
            <a:r>
              <a:rPr lang="hu-HU" dirty="0" smtClean="0"/>
              <a:t> </a:t>
            </a:r>
            <a:r>
              <a:rPr lang="hu-HU" dirty="0" err="1" smtClean="0"/>
              <a:t>widely</a:t>
            </a:r>
            <a:r>
              <a:rPr lang="hu-HU" dirty="0" smtClean="0"/>
              <a:t> </a:t>
            </a:r>
            <a:r>
              <a:rPr lang="hu-HU" dirty="0" err="1" smtClean="0"/>
              <a:t>used</a:t>
            </a:r>
            <a:r>
              <a:rPr lang="hu-HU" dirty="0" smtClean="0"/>
              <a:t> </a:t>
            </a:r>
            <a:r>
              <a:rPr lang="hu-HU" dirty="0" err="1" smtClean="0"/>
              <a:t>Bjorken</a:t>
            </a:r>
            <a:r>
              <a:rPr lang="hu-HU" dirty="0" smtClean="0"/>
              <a:t> est.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Advanced </a:t>
            </a:r>
            <a:r>
              <a:rPr lang="hu-HU" dirty="0" err="1" smtClean="0"/>
              <a:t>estimate</a:t>
            </a:r>
            <a:r>
              <a:rPr lang="hu-HU" dirty="0" smtClean="0"/>
              <a:t>: </a:t>
            </a:r>
            <a:r>
              <a:rPr lang="hu-HU" dirty="0" err="1" smtClean="0"/>
              <a:t>acceleration</a:t>
            </a:r>
            <a:r>
              <a:rPr lang="hu-HU" dirty="0" smtClean="0"/>
              <a:t> </a:t>
            </a:r>
            <a:r>
              <a:rPr lang="hu-HU" dirty="0" err="1" smtClean="0"/>
              <a:t>work</a:t>
            </a:r>
            <a:r>
              <a:rPr lang="hu-HU" dirty="0" smtClean="0"/>
              <a:t>,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</a:t>
            </a:r>
            <a:r>
              <a:rPr lang="hu-HU" dirty="0" err="1" smtClean="0">
                <a:latin typeface="Symbol" pitchFamily="18" charset="2"/>
              </a:rPr>
              <a:t>h</a:t>
            </a:r>
            <a:endParaRPr lang="hu-HU" dirty="0" smtClean="0">
              <a:latin typeface="Symbol" pitchFamily="18" charset="2"/>
            </a:endParaRPr>
          </a:p>
          <a:p>
            <a:pPr>
              <a:lnSpc>
                <a:spcPct val="150000"/>
              </a:lnSpc>
            </a:pPr>
            <a:r>
              <a:rPr lang="hu-HU" dirty="0" err="1" smtClean="0"/>
              <a:t>Results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c</a:t>
            </a:r>
            <a:r>
              <a:rPr lang="hu-HU" baseline="-25000" dirty="0" smtClean="0"/>
              <a:t>s</a:t>
            </a:r>
            <a:r>
              <a:rPr lang="hu-HU" baseline="30000" dirty="0" smtClean="0"/>
              <a:t>2</a:t>
            </a:r>
            <a:r>
              <a:rPr lang="hu-HU" dirty="0" smtClean="0"/>
              <a:t>=0.1,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>
                <a:latin typeface="Symbol" pitchFamily="18" charset="2"/>
              </a:rPr>
              <a:t>t</a:t>
            </a:r>
            <a:r>
              <a:rPr lang="hu-HU" baseline="-25000" dirty="0" err="1" smtClean="0"/>
              <a:t>f</a:t>
            </a:r>
            <a:r>
              <a:rPr lang="hu-HU" dirty="0" smtClean="0"/>
              <a:t>/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baseline="-25000" dirty="0" smtClean="0"/>
              <a:t>ini</a:t>
            </a:r>
            <a:r>
              <a:rPr lang="hu-HU" dirty="0" smtClean="0"/>
              <a:t>=2</a:t>
            </a:r>
          </a:p>
          <a:p>
            <a:pPr>
              <a:lnSpc>
                <a:spcPct val="150000"/>
              </a:lnSpc>
            </a:pPr>
            <a:r>
              <a:rPr lang="hu-HU" dirty="0" err="1" smtClean="0"/>
              <a:t>From</a:t>
            </a:r>
            <a:r>
              <a:rPr lang="hu-HU" dirty="0" smtClean="0"/>
              <a:t> TOTEM </a:t>
            </a:r>
            <a:r>
              <a:rPr lang="hu-HU" dirty="0" err="1" smtClean="0"/>
              <a:t>data</a:t>
            </a:r>
            <a:r>
              <a:rPr lang="hu-HU" dirty="0" smtClean="0"/>
              <a:t>: </a:t>
            </a:r>
            <a:r>
              <a:rPr lang="hu-HU" dirty="0" err="1" smtClean="0">
                <a:latin typeface="Symbol" pitchFamily="18" charset="2"/>
              </a:rPr>
              <a:t>e</a:t>
            </a:r>
            <a:r>
              <a:rPr lang="hu-HU" baseline="-25000" dirty="0" err="1" smtClean="0"/>
              <a:t>ini</a:t>
            </a:r>
            <a:r>
              <a:rPr lang="hu-HU" dirty="0" smtClean="0"/>
              <a:t>= (1.14 </a:t>
            </a:r>
            <a:r>
              <a:rPr lang="hu-HU" dirty="0" smtClean="0">
                <a:sym typeface="Symbol"/>
              </a:rPr>
              <a:t> 0.01  0.2) GeV/fm</a:t>
            </a:r>
            <a:r>
              <a:rPr lang="hu-HU" baseline="30000" dirty="0" smtClean="0">
                <a:sym typeface="Symbol"/>
              </a:rPr>
              <a:t>3</a:t>
            </a:r>
            <a:endParaRPr lang="hu-HU" dirty="0" smtClean="0">
              <a:sym typeface="Symbol"/>
            </a:endParaRPr>
          </a:p>
          <a:p>
            <a:pPr lvl="1">
              <a:lnSpc>
                <a:spcPct val="150000"/>
              </a:lnSpc>
            </a:pPr>
            <a:r>
              <a:rPr lang="hu-HU" dirty="0" err="1" smtClean="0">
                <a:sym typeface="Symbol"/>
              </a:rPr>
              <a:t>This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dN</a:t>
            </a:r>
            <a:r>
              <a:rPr lang="hu-HU" dirty="0" smtClean="0">
                <a:sym typeface="Symbol"/>
              </a:rPr>
              <a:t>/</a:t>
            </a:r>
            <a:r>
              <a:rPr lang="hu-HU" dirty="0" err="1" smtClean="0">
                <a:sym typeface="Symbol"/>
              </a:rPr>
              <a:t>dy</a:t>
            </a:r>
            <a:r>
              <a:rPr lang="hu-HU" dirty="0" smtClean="0">
                <a:sym typeface="Symbol"/>
              </a:rPr>
              <a:t>=6 &amp; </a:t>
            </a:r>
            <a:r>
              <a:rPr lang="hu-HU" dirty="0" err="1" smtClean="0">
                <a:sym typeface="Symbol"/>
              </a:rPr>
              <a:t>linearly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rises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with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multiplicity</a:t>
            </a:r>
            <a:r>
              <a:rPr lang="hu-HU" dirty="0" smtClean="0">
                <a:sym typeface="Symbol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hu-HU" dirty="0" err="1" smtClean="0"/>
              <a:t>Critical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: 1 GeV/fm</a:t>
            </a:r>
            <a:r>
              <a:rPr lang="hu-HU" baseline="30000" dirty="0" smtClean="0"/>
              <a:t>3</a:t>
            </a:r>
          </a:p>
          <a:p>
            <a:pPr>
              <a:lnSpc>
                <a:spcPct val="150000"/>
              </a:lnSpc>
            </a:pPr>
            <a:r>
              <a:rPr lang="hu-HU" dirty="0" err="1" smtClean="0"/>
              <a:t>Results</a:t>
            </a:r>
            <a:r>
              <a:rPr lang="hu-HU" dirty="0" smtClean="0"/>
              <a:t>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incompatible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dirty="0" err="1" smtClean="0"/>
              <a:t>supercrit</a:t>
            </a:r>
            <a:r>
              <a:rPr lang="hu-HU" dirty="0" smtClean="0"/>
              <a:t>. sQGP </a:t>
            </a:r>
            <a:r>
              <a:rPr lang="hu-HU" dirty="0" err="1" smtClean="0"/>
              <a:t>phase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3108" y="2924944"/>
            <a:ext cx="4250892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</a:t>
            </a:r>
            <a:r>
              <a:rPr lang="hu-HU" dirty="0" err="1" smtClean="0"/>
              <a:t>Bjorken-estimate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The </a:t>
            </a:r>
            <a:r>
              <a:rPr lang="hu-HU" dirty="0" err="1" smtClean="0"/>
              <a:t>original</a:t>
            </a:r>
            <a:r>
              <a:rPr lang="hu-HU" dirty="0" smtClean="0"/>
              <a:t> idea: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based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endParaRPr lang="hu-HU" dirty="0" smtClean="0"/>
          </a:p>
          <a:p>
            <a:r>
              <a:rPr lang="hu-HU" dirty="0" smtClean="0"/>
              <a:t>QGP </a:t>
            </a:r>
            <a:r>
              <a:rPr lang="hu-HU" dirty="0" err="1" smtClean="0"/>
              <a:t>critical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: </a:t>
            </a:r>
            <a:r>
              <a:rPr lang="hu-HU" dirty="0" smtClean="0">
                <a:sym typeface="Symbol"/>
              </a:rPr>
              <a:t></a:t>
            </a:r>
            <a:r>
              <a:rPr lang="hu-HU" dirty="0" smtClean="0"/>
              <a:t>1 </a:t>
            </a:r>
            <a:r>
              <a:rPr lang="hu-HU" dirty="0" err="1" smtClean="0"/>
              <a:t>GeV</a:t>
            </a:r>
            <a:r>
              <a:rPr lang="hu-HU" dirty="0" smtClean="0"/>
              <a:t>/fm</a:t>
            </a:r>
            <a:r>
              <a:rPr lang="hu-HU" baseline="30000" dirty="0" smtClean="0"/>
              <a:t>3</a:t>
            </a:r>
            <a:r>
              <a:rPr lang="hu-HU" dirty="0" smtClean="0"/>
              <a:t> (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>
                <a:latin typeface="Symbol" pitchFamily="18" charset="2"/>
              </a:rPr>
              <a:t>e</a:t>
            </a:r>
            <a:r>
              <a:rPr lang="hu-HU" baseline="-25000" dirty="0" err="1" smtClean="0"/>
              <a:t>c</a:t>
            </a:r>
            <a:r>
              <a:rPr lang="hu-HU" dirty="0" smtClean="0"/>
              <a:t>=6-8</a:t>
            </a:r>
            <a:r>
              <a:rPr lang="hu-HU" dirty="0" smtClean="0">
                <a:sym typeface="Symbol"/>
              </a:rPr>
              <a:t></a:t>
            </a:r>
            <a:r>
              <a:rPr lang="hu-HU" dirty="0" smtClean="0"/>
              <a:t>T</a:t>
            </a:r>
            <a:r>
              <a:rPr lang="hu-HU" baseline="-25000" dirty="0" smtClean="0"/>
              <a:t>c</a:t>
            </a:r>
            <a:r>
              <a:rPr lang="hu-HU" baseline="30000" dirty="0" smtClean="0"/>
              <a:t>4</a:t>
            </a:r>
            <a:r>
              <a:rPr lang="hu-HU" dirty="0" smtClean="0"/>
              <a:t>)</a:t>
            </a:r>
          </a:p>
          <a:p>
            <a:r>
              <a:rPr lang="hu-HU" dirty="0" err="1" smtClean="0"/>
              <a:t>Result</a:t>
            </a:r>
            <a:r>
              <a:rPr lang="hu-HU" dirty="0" smtClean="0"/>
              <a:t> (1900x </a:t>
            </a:r>
            <a:r>
              <a:rPr lang="hu-HU" dirty="0" err="1" smtClean="0"/>
              <a:t>cited</a:t>
            </a:r>
            <a:r>
              <a:rPr lang="hu-HU" dirty="0" smtClean="0"/>
              <a:t>)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err="1" smtClean="0"/>
              <a:t>Needs</a:t>
            </a:r>
            <a:r>
              <a:rPr lang="hu-HU" dirty="0" smtClean="0"/>
              <a:t> </a:t>
            </a:r>
            <a:r>
              <a:rPr lang="hu-HU" dirty="0" err="1" smtClean="0"/>
              <a:t>correction</a:t>
            </a:r>
            <a:r>
              <a:rPr lang="hu-HU" dirty="0" smtClean="0"/>
              <a:t>!</a:t>
            </a:r>
          </a:p>
          <a:p>
            <a:r>
              <a:rPr lang="hu-HU" dirty="0" smtClean="0"/>
              <a:t>Ref.: </a:t>
            </a:r>
            <a:r>
              <a:rPr lang="en-US" dirty="0" err="1" smtClean="0"/>
              <a:t>Phys.Rev</a:t>
            </a:r>
            <a:r>
              <a:rPr lang="en-US" dirty="0" smtClean="0"/>
              <a:t>. D27 (1983)</a:t>
            </a:r>
            <a:endParaRPr lang="hu-HU" dirty="0" smtClean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</a:t>
            </a:fld>
            <a:endParaRPr kumimoji="0" lang="hu-H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83568" y="3625949"/>
          <a:ext cx="4471987" cy="1819275"/>
        </p:xfrm>
        <a:graphic>
          <a:graphicData uri="http://schemas.openxmlformats.org/presentationml/2006/ole">
            <p:oleObj spid="_x0000_s1033" name="Equation" r:id="rId5" imgW="2184120" imgH="888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698" y="2348880"/>
            <a:ext cx="459580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An </a:t>
            </a:r>
            <a:r>
              <a:rPr lang="hu-HU" dirty="0" err="1" smtClean="0"/>
              <a:t>advanced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3</a:t>
            </a:fld>
            <a:endParaRPr kumimoji="0" lang="hu-HU"/>
          </a:p>
        </p:txBody>
      </p:sp>
      <p:sp>
        <p:nvSpPr>
          <p:cNvPr id="10" name="Tartalom helye 9"/>
          <p:cNvSpPr>
            <a:spLocks noGrp="1"/>
          </p:cNvSpPr>
          <p:nvPr>
            <p:ph sz="quarter" idx="13"/>
          </p:nvPr>
        </p:nvSpPr>
        <p:spPr>
          <a:xfrm>
            <a:off x="539552" y="1803400"/>
            <a:ext cx="8534400" cy="4721944"/>
          </a:xfrm>
        </p:spPr>
        <p:txBody>
          <a:bodyPr>
            <a:normAutofit/>
          </a:bodyPr>
          <a:lstStyle/>
          <a:p>
            <a:r>
              <a:rPr lang="hu-HU" dirty="0" err="1" smtClean="0"/>
              <a:t>Fact</a:t>
            </a:r>
            <a:r>
              <a:rPr lang="hu-HU" dirty="0" smtClean="0"/>
              <a:t>: </a:t>
            </a:r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r>
              <a:rPr lang="hu-HU" dirty="0" smtClean="0"/>
              <a:t>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flat</a:t>
            </a:r>
            <a:endParaRPr lang="hu-HU" dirty="0" smtClean="0"/>
          </a:p>
          <a:p>
            <a:r>
              <a:rPr lang="hu-HU" dirty="0" err="1" smtClean="0"/>
              <a:t>Finiteness</a:t>
            </a:r>
            <a:r>
              <a:rPr lang="hu-HU" dirty="0" smtClean="0"/>
              <a:t> &amp; </a:t>
            </a:r>
            <a:r>
              <a:rPr lang="hu-HU" dirty="0" err="1" smtClean="0"/>
              <a:t>acceleration</a:t>
            </a:r>
            <a:endParaRPr lang="hu-HU" dirty="0" smtClean="0"/>
          </a:p>
          <a:p>
            <a:r>
              <a:rPr lang="hu-HU" dirty="0" err="1" smtClean="0"/>
              <a:t>Need</a:t>
            </a:r>
            <a:r>
              <a:rPr lang="hu-HU" dirty="0" smtClean="0"/>
              <a:t> </a:t>
            </a:r>
            <a:r>
              <a:rPr lang="hu-HU" dirty="0" err="1" smtClean="0"/>
              <a:t>accelerating</a:t>
            </a:r>
            <a:r>
              <a:rPr lang="hu-HU" dirty="0" smtClean="0"/>
              <a:t> </a:t>
            </a:r>
            <a:r>
              <a:rPr lang="hu-HU" dirty="0" err="1" smtClean="0"/>
              <a:t>solution</a:t>
            </a:r>
            <a:endParaRPr lang="hu-HU" dirty="0" smtClean="0"/>
          </a:p>
          <a:p>
            <a:pPr>
              <a:buNone/>
            </a:pPr>
            <a:r>
              <a:rPr lang="hu-HU" dirty="0" smtClean="0"/>
              <a:t>	of </a:t>
            </a:r>
            <a:r>
              <a:rPr lang="hu-HU" dirty="0" err="1" smtClean="0"/>
              <a:t>relativistic</a:t>
            </a:r>
            <a:r>
              <a:rPr lang="hu-HU" dirty="0" smtClean="0"/>
              <a:t> </a:t>
            </a:r>
            <a:r>
              <a:rPr lang="hu-HU" dirty="0" err="1" smtClean="0"/>
              <a:t>hydro</a:t>
            </a:r>
            <a:endParaRPr lang="hu-HU" dirty="0" smtClean="0"/>
          </a:p>
          <a:p>
            <a:r>
              <a:rPr lang="hu-HU" dirty="0" err="1" smtClean="0"/>
              <a:t>Two</a:t>
            </a:r>
            <a:r>
              <a:rPr lang="hu-HU" dirty="0" smtClean="0"/>
              <a:t> </a:t>
            </a:r>
            <a:r>
              <a:rPr lang="hu-HU" dirty="0" err="1" smtClean="0"/>
              <a:t>modifications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y</a:t>
            </a:r>
            <a:r>
              <a:rPr lang="hu-HU" dirty="0" smtClean="0">
                <a:sym typeface="Symbol"/>
              </a:rPr>
              <a:t></a:t>
            </a:r>
            <a:r>
              <a:rPr lang="hu-HU" dirty="0" smtClean="0">
                <a:latin typeface="Symbol" pitchFamily="18" charset="2"/>
                <a:sym typeface="Symbol"/>
              </a:rPr>
              <a:t>h</a:t>
            </a:r>
            <a:r>
              <a:rPr lang="hu-HU" dirty="0" smtClean="0">
                <a:sym typeface="Symbol"/>
              </a:rPr>
              <a:t> &amp; </a:t>
            </a:r>
            <a:r>
              <a:rPr lang="hu-HU" dirty="0" err="1" smtClean="0">
                <a:latin typeface="Symbol" pitchFamily="18" charset="2"/>
                <a:sym typeface="Symbol"/>
              </a:rPr>
              <a:t>h</a:t>
            </a:r>
            <a:r>
              <a:rPr lang="hu-HU" baseline="-25000" dirty="0" err="1" smtClean="0">
                <a:sym typeface="Symbol"/>
              </a:rPr>
              <a:t>final</a:t>
            </a:r>
            <a:r>
              <a:rPr lang="hu-HU" dirty="0" smtClean="0">
                <a:sym typeface="Symbol"/>
              </a:rPr>
              <a:t> </a:t>
            </a:r>
            <a:r>
              <a:rPr lang="hu-HU" dirty="0" err="1" smtClean="0">
                <a:latin typeface="Symbol" pitchFamily="18" charset="2"/>
                <a:sym typeface="Symbol"/>
              </a:rPr>
              <a:t>h</a:t>
            </a:r>
            <a:r>
              <a:rPr lang="hu-HU" baseline="-25000" dirty="0" err="1" smtClean="0">
                <a:sym typeface="Symbol"/>
              </a:rPr>
              <a:t>initial</a:t>
            </a:r>
            <a:endParaRPr lang="hu-HU" baseline="-25000" dirty="0" smtClean="0">
              <a:sym typeface="Symbol"/>
            </a:endParaRPr>
          </a:p>
          <a:p>
            <a:r>
              <a:rPr lang="hu-HU" dirty="0" err="1" smtClean="0"/>
              <a:t>Corrected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:</a:t>
            </a:r>
          </a:p>
          <a:p>
            <a:r>
              <a:rPr lang="hu-HU" dirty="0" err="1" smtClean="0"/>
              <a:t>Work</a:t>
            </a:r>
            <a:r>
              <a:rPr lang="hu-HU" dirty="0" smtClean="0"/>
              <a:t> </a:t>
            </a:r>
            <a:r>
              <a:rPr lang="hu-HU" dirty="0" err="1" smtClean="0"/>
              <a:t>needed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accelerate</a:t>
            </a:r>
            <a:r>
              <a:rPr lang="hu-HU" dirty="0" smtClean="0"/>
              <a:t>!</a:t>
            </a:r>
          </a:p>
          <a:p>
            <a:r>
              <a:rPr lang="hu-HU" dirty="0" err="1" smtClean="0"/>
              <a:t>Correction</a:t>
            </a:r>
            <a:r>
              <a:rPr lang="hu-HU" dirty="0" smtClean="0"/>
              <a:t> </a:t>
            </a:r>
            <a:r>
              <a:rPr lang="hu-HU" dirty="0" err="1" smtClean="0"/>
              <a:t>w.r.t</a:t>
            </a:r>
            <a:r>
              <a:rPr lang="hu-HU" dirty="0" smtClean="0"/>
              <a:t>. </a:t>
            </a:r>
            <a:r>
              <a:rPr lang="hu-HU" dirty="0" err="1" smtClean="0"/>
              <a:t>EoS</a:t>
            </a:r>
            <a:r>
              <a:rPr lang="hu-HU" dirty="0" smtClean="0"/>
              <a:t>:</a:t>
            </a:r>
          </a:p>
          <a:p>
            <a:pPr lvl="1"/>
            <a:endParaRPr lang="hu-HU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6084168" y="4725144"/>
          <a:ext cx="2159000" cy="962025"/>
        </p:xfrm>
        <a:graphic>
          <a:graphicData uri="http://schemas.openxmlformats.org/presentationml/2006/ole">
            <p:oleObj spid="_x0000_s15362" name="Equation" r:id="rId4" imgW="1054080" imgH="469800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4355976" y="5703143"/>
          <a:ext cx="3852862" cy="1038225"/>
        </p:xfrm>
        <a:graphic>
          <a:graphicData uri="http://schemas.openxmlformats.org/presentationml/2006/ole">
            <p:oleObj spid="_x0000_s15363" name="Equation" r:id="rId5" imgW="1828800" imgH="533160" progId="Equation.3">
              <p:embed/>
            </p:oleObj>
          </a:graphicData>
        </a:graphic>
      </p:graphicFrame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72816"/>
            <a:ext cx="50040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err="1" smtClean="0"/>
              <a:t>solution</a:t>
            </a:r>
            <a:r>
              <a:rPr lang="hu-HU" dirty="0" smtClean="0"/>
              <a:t> of </a:t>
            </a:r>
            <a:r>
              <a:rPr lang="hu-HU" dirty="0" err="1" smtClean="0"/>
              <a:t>relativistic</a:t>
            </a:r>
            <a:r>
              <a:rPr lang="hu-HU" dirty="0" smtClean="0"/>
              <a:t> </a:t>
            </a:r>
            <a:r>
              <a:rPr lang="hu-HU" dirty="0" err="1" smtClean="0"/>
              <a:t>hydro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4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err="1" smtClean="0"/>
              <a:t>Velocity</a:t>
            </a:r>
            <a:r>
              <a:rPr lang="hu-HU" dirty="0" smtClean="0"/>
              <a:t>: </a:t>
            </a:r>
            <a:r>
              <a:rPr lang="hu-HU" dirty="0" err="1" smtClean="0"/>
              <a:t>tanh</a:t>
            </a:r>
            <a:r>
              <a:rPr lang="hu-HU" dirty="0" smtClean="0"/>
              <a:t>(</a:t>
            </a:r>
            <a:r>
              <a:rPr lang="hu-HU" dirty="0" err="1" smtClean="0">
                <a:latin typeface="Symbol" pitchFamily="18" charset="2"/>
              </a:rPr>
              <a:t>lh</a:t>
            </a:r>
            <a:r>
              <a:rPr lang="hu-HU" dirty="0" smtClean="0"/>
              <a:t>)</a:t>
            </a:r>
          </a:p>
          <a:p>
            <a:r>
              <a:rPr lang="hu-HU" dirty="0" err="1" smtClean="0"/>
              <a:t>Acceleration</a:t>
            </a:r>
            <a:r>
              <a:rPr lang="hu-HU" dirty="0" smtClean="0"/>
              <a:t>: </a:t>
            </a:r>
            <a:r>
              <a:rPr lang="hu-HU" dirty="0" smtClean="0">
                <a:latin typeface="Symbol" pitchFamily="18" charset="2"/>
              </a:rPr>
              <a:t>l</a:t>
            </a:r>
            <a:r>
              <a:rPr lang="hu-HU" dirty="0" smtClean="0">
                <a:latin typeface="Symbol" pitchFamily="18" charset="2"/>
                <a:sym typeface="Symbol"/>
              </a:rPr>
              <a:t></a:t>
            </a:r>
            <a:r>
              <a:rPr lang="hu-HU" dirty="0" smtClean="0"/>
              <a:t>1</a:t>
            </a:r>
          </a:p>
          <a:p>
            <a:r>
              <a:rPr lang="hu-HU" dirty="0" err="1" smtClean="0"/>
              <a:t>Density</a:t>
            </a:r>
            <a:r>
              <a:rPr lang="hu-HU" dirty="0" smtClean="0"/>
              <a:t>: (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dirty="0" smtClean="0"/>
              <a:t>/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baseline="-25000" dirty="0" smtClean="0"/>
              <a:t>0</a:t>
            </a:r>
            <a:r>
              <a:rPr lang="hu-HU" dirty="0" smtClean="0"/>
              <a:t>)</a:t>
            </a:r>
            <a:r>
              <a:rPr lang="hu-HU" baseline="30000" dirty="0" smtClean="0">
                <a:latin typeface="Symbol" pitchFamily="18" charset="2"/>
              </a:rPr>
              <a:t>l</a:t>
            </a:r>
            <a:endParaRPr lang="hu-HU" dirty="0" smtClean="0"/>
          </a:p>
          <a:p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r>
              <a:rPr lang="hu-HU" dirty="0" smtClean="0"/>
              <a:t> </a:t>
            </a:r>
            <a:r>
              <a:rPr lang="hu-HU" dirty="0" err="1" smtClean="0"/>
              <a:t>calculable</a:t>
            </a:r>
            <a:r>
              <a:rPr lang="hu-HU" dirty="0" smtClean="0"/>
              <a:t>!</a:t>
            </a:r>
          </a:p>
          <a:p>
            <a:endParaRPr lang="hu-HU" dirty="0" smtClean="0"/>
          </a:p>
          <a:p>
            <a:endParaRPr lang="hu-HU" dirty="0" smtClean="0"/>
          </a:p>
          <a:p>
            <a:pPr>
              <a:buNone/>
            </a:pPr>
            <a:endParaRPr lang="hu-HU" dirty="0" smtClean="0"/>
          </a:p>
          <a:p>
            <a:pPr marL="3862388" indent="-268288"/>
            <a:r>
              <a:rPr lang="hu-HU" dirty="0" err="1" smtClean="0"/>
              <a:t>Compare</a:t>
            </a:r>
            <a:r>
              <a:rPr lang="hu-HU" dirty="0" smtClean="0"/>
              <a:t> </a:t>
            </a:r>
            <a:r>
              <a:rPr lang="hu-HU" dirty="0" err="1" smtClean="0"/>
              <a:t>this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RHIC </a:t>
            </a:r>
            <a:r>
              <a:rPr lang="hu-HU" dirty="0" err="1" smtClean="0"/>
              <a:t>data</a:t>
            </a:r>
            <a:r>
              <a:rPr lang="hu-HU" dirty="0" smtClean="0"/>
              <a:t>!</a:t>
            </a:r>
          </a:p>
          <a:p>
            <a:pPr marL="3862388" indent="-268288"/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r>
              <a:rPr lang="hu-HU" dirty="0" smtClean="0"/>
              <a:t> </a:t>
            </a:r>
            <a:r>
              <a:rPr lang="hu-HU" dirty="0" err="1" smtClean="0"/>
              <a:t>measurement</a:t>
            </a:r>
            <a:r>
              <a:rPr lang="hu-HU" dirty="0" smtClean="0"/>
              <a:t> </a:t>
            </a:r>
            <a:r>
              <a:rPr lang="hu-HU" dirty="0" err="1" smtClean="0"/>
              <a:t>yields</a:t>
            </a:r>
            <a:r>
              <a:rPr lang="hu-HU" dirty="0" smtClean="0"/>
              <a:t> </a:t>
            </a:r>
            <a:r>
              <a:rPr lang="hu-HU" dirty="0" err="1" smtClean="0"/>
              <a:t>advanced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endParaRPr lang="hu-HU" dirty="0" smtClean="0"/>
          </a:p>
          <a:p>
            <a:pPr marL="3862388" indent="-268288"/>
            <a:r>
              <a:rPr lang="hu-HU" dirty="0" err="1" smtClean="0"/>
              <a:t>Significant</a:t>
            </a:r>
            <a:r>
              <a:rPr lang="hu-HU" dirty="0" smtClean="0"/>
              <a:t> </a:t>
            </a:r>
            <a:r>
              <a:rPr lang="hu-HU" dirty="0" err="1" smtClean="0"/>
              <a:t>correction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RHIC!</a:t>
            </a:r>
          </a:p>
          <a:p>
            <a:r>
              <a:rPr lang="hu-HU" sz="2200" dirty="0" err="1" smtClean="0"/>
              <a:t>Reference</a:t>
            </a:r>
            <a:r>
              <a:rPr lang="hu-HU" sz="2200" dirty="0" smtClean="0"/>
              <a:t>: </a:t>
            </a:r>
            <a:r>
              <a:rPr lang="hu-HU" sz="2200" dirty="0" err="1" smtClean="0"/>
              <a:t>Phys.Lett</a:t>
            </a:r>
            <a:r>
              <a:rPr lang="hu-HU" sz="2200" dirty="0" smtClean="0"/>
              <a:t>. B663 (2008) 306-311 (</a:t>
            </a:r>
            <a:r>
              <a:rPr lang="hu-HU" sz="2200" dirty="0" err="1" smtClean="0"/>
              <a:t>nucl-th</a:t>
            </a:r>
            <a:r>
              <a:rPr lang="hu-HU" sz="2200" dirty="0" smtClean="0"/>
              <a:t>/0605070)</a:t>
            </a:r>
            <a:endParaRPr lang="hu-HU" sz="22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429000"/>
            <a:ext cx="4104456" cy="2857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RHIC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5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700808"/>
            <a:ext cx="8282880" cy="2448272"/>
          </a:xfrm>
        </p:spPr>
        <p:txBody>
          <a:bodyPr>
            <a:normAutofit fontScale="85000" lnSpcReduction="20000"/>
          </a:bodyPr>
          <a:lstStyle/>
          <a:p>
            <a:r>
              <a:rPr lang="hu-HU" dirty="0" err="1" smtClean="0"/>
              <a:t>Bjorken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BRAHMS: 5 </a:t>
            </a:r>
            <a:r>
              <a:rPr lang="hu-HU" dirty="0" err="1" smtClean="0"/>
              <a:t>GeV</a:t>
            </a:r>
            <a:r>
              <a:rPr lang="hu-HU" dirty="0" smtClean="0"/>
              <a:t>/fm</a:t>
            </a:r>
            <a:r>
              <a:rPr lang="hu-HU" baseline="30000" dirty="0" smtClean="0"/>
              <a:t>3</a:t>
            </a:r>
          </a:p>
          <a:p>
            <a:r>
              <a:rPr lang="hu-HU" dirty="0" smtClean="0"/>
              <a:t>Advanced </a:t>
            </a:r>
            <a:r>
              <a:rPr lang="hu-HU" dirty="0" err="1" smtClean="0"/>
              <a:t>estimate</a:t>
            </a:r>
            <a:r>
              <a:rPr lang="hu-HU" dirty="0" smtClean="0"/>
              <a:t> </a:t>
            </a:r>
            <a:r>
              <a:rPr lang="hu-HU" dirty="0" err="1" smtClean="0"/>
              <a:t>gives</a:t>
            </a:r>
            <a:r>
              <a:rPr lang="hu-HU" dirty="0" smtClean="0"/>
              <a:t>:</a:t>
            </a:r>
          </a:p>
          <a:p>
            <a:r>
              <a:rPr lang="hu-HU" dirty="0" err="1" smtClean="0"/>
              <a:t>Correction</a:t>
            </a:r>
            <a:r>
              <a:rPr lang="hu-HU" dirty="0" smtClean="0"/>
              <a:t>: 2-3x, </a:t>
            </a:r>
            <a:r>
              <a:rPr lang="hu-HU" dirty="0" err="1" smtClean="0"/>
              <a:t>result</a:t>
            </a:r>
            <a:r>
              <a:rPr lang="hu-HU" dirty="0" smtClean="0"/>
              <a:t> 15 </a:t>
            </a:r>
            <a:r>
              <a:rPr lang="hu-HU" dirty="0" err="1" smtClean="0"/>
              <a:t>GeV</a:t>
            </a:r>
            <a:r>
              <a:rPr lang="hu-HU" dirty="0" smtClean="0"/>
              <a:t>/fm</a:t>
            </a:r>
            <a:r>
              <a:rPr lang="hu-HU" baseline="30000" dirty="0" smtClean="0"/>
              <a:t>3</a:t>
            </a:r>
            <a:r>
              <a:rPr lang="hu-HU" dirty="0" smtClean="0"/>
              <a:t>, QCD </a:t>
            </a:r>
            <a:r>
              <a:rPr lang="hu-HU" dirty="0" err="1" smtClean="0"/>
              <a:t>agreement</a:t>
            </a:r>
            <a:r>
              <a:rPr lang="hu-HU" dirty="0" smtClean="0"/>
              <a:t>!</a:t>
            </a:r>
          </a:p>
          <a:p>
            <a:r>
              <a:rPr lang="hu-HU" dirty="0" err="1" smtClean="0"/>
              <a:t>Corresponds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T</a:t>
            </a:r>
            <a:r>
              <a:rPr lang="hu-HU" baseline="-25000" dirty="0" smtClean="0"/>
              <a:t>ini</a:t>
            </a:r>
            <a:r>
              <a:rPr lang="hu-HU" dirty="0" smtClean="0"/>
              <a:t> </a:t>
            </a:r>
            <a:r>
              <a:rPr lang="hu-HU" dirty="0" smtClean="0">
                <a:sym typeface="Symbol"/>
              </a:rPr>
              <a:t> 2T</a:t>
            </a:r>
            <a:r>
              <a:rPr lang="hu-HU" baseline="-25000" dirty="0" smtClean="0">
                <a:sym typeface="Symbol"/>
              </a:rPr>
              <a:t>c</a:t>
            </a:r>
            <a:r>
              <a:rPr lang="hu-HU" dirty="0" smtClean="0">
                <a:sym typeface="Symbol"/>
              </a:rPr>
              <a:t>  340 MeV</a:t>
            </a:r>
          </a:p>
          <a:p>
            <a:r>
              <a:rPr lang="hu-HU" dirty="0" err="1" smtClean="0">
                <a:sym typeface="Symbol"/>
              </a:rPr>
              <a:t>Confirmed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by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photon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spectra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PHENIX, </a:t>
            </a:r>
            <a:r>
              <a:rPr lang="hu-HU" dirty="0" err="1" smtClean="0">
                <a:sym typeface="Symbol"/>
              </a:rPr>
              <a:t>published</a:t>
            </a:r>
            <a:r>
              <a:rPr lang="hu-HU" dirty="0" smtClean="0">
                <a:sym typeface="Symbol"/>
              </a:rPr>
              <a:t> 2010</a:t>
            </a:r>
            <a:endParaRPr lang="hu-HU" dirty="0" smtClean="0"/>
          </a:p>
          <a:p>
            <a:r>
              <a:rPr lang="hu-HU" sz="2400" dirty="0" err="1" smtClean="0"/>
              <a:t>Reference</a:t>
            </a:r>
            <a:r>
              <a:rPr lang="hu-HU" sz="2400" dirty="0" smtClean="0"/>
              <a:t> </a:t>
            </a:r>
            <a:r>
              <a:rPr lang="hu-HU" sz="2400" dirty="0" err="1" smtClean="0"/>
              <a:t>e.g</a:t>
            </a:r>
            <a:r>
              <a:rPr lang="hu-HU" sz="2400" dirty="0" smtClean="0"/>
              <a:t>.: J.Phys.G35 (2008) 104128 (</a:t>
            </a:r>
            <a:r>
              <a:rPr lang="hu-HU" sz="2400" dirty="0" err="1" smtClean="0"/>
              <a:t>arXiv</a:t>
            </a:r>
            <a:r>
              <a:rPr lang="hu-HU" sz="2400" dirty="0" smtClean="0"/>
              <a:t>:0805.1562)</a:t>
            </a:r>
            <a:endParaRPr lang="hu-HU" sz="2400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652120" y="1772816"/>
          <a:ext cx="3470275" cy="935037"/>
        </p:xfrm>
        <a:graphic>
          <a:graphicData uri="http://schemas.openxmlformats.org/presentationml/2006/ole">
            <p:oleObj spid="_x0000_s17410" name="Equation" r:id="rId3" imgW="1828800" imgH="533160" progId="Equation.3">
              <p:embed/>
            </p:oleObj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49852"/>
            <a:ext cx="4283968" cy="280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933056"/>
            <a:ext cx="457200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LHC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6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772816"/>
            <a:ext cx="8534400" cy="5081984"/>
          </a:xfrm>
        </p:spPr>
        <p:txBody>
          <a:bodyPr>
            <a:normAutofit/>
          </a:bodyPr>
          <a:lstStyle/>
          <a:p>
            <a:r>
              <a:rPr lang="hu-HU" dirty="0" err="1" smtClean="0"/>
              <a:t>Rough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r>
              <a:rPr lang="hu-HU" dirty="0" smtClean="0"/>
              <a:t> </a:t>
            </a:r>
            <a:r>
              <a:rPr lang="hu-HU" dirty="0" err="1" smtClean="0"/>
              <a:t>possible</a:t>
            </a:r>
            <a:r>
              <a:rPr lang="hu-HU" dirty="0" smtClean="0"/>
              <a:t> </a:t>
            </a:r>
            <a:r>
              <a:rPr lang="hu-HU" dirty="0" err="1" smtClean="0"/>
              <a:t>via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Bjorken</a:t>
            </a:r>
            <a:r>
              <a:rPr lang="hu-HU" dirty="0" smtClean="0"/>
              <a:t> formula</a:t>
            </a:r>
          </a:p>
          <a:p>
            <a:pPr lvl="1"/>
            <a:r>
              <a:rPr lang="hu-HU" dirty="0" err="1" smtClean="0">
                <a:sym typeface="Symbol"/>
              </a:rPr>
              <a:t>Number</a:t>
            </a:r>
            <a:r>
              <a:rPr lang="hu-HU" dirty="0" smtClean="0">
                <a:sym typeface="Symbol"/>
              </a:rPr>
              <a:t> of </a:t>
            </a:r>
            <a:r>
              <a:rPr lang="hu-HU" dirty="0" err="1" smtClean="0">
                <a:sym typeface="Symbol"/>
              </a:rPr>
              <a:t>particles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midrapidity</a:t>
            </a:r>
            <a:r>
              <a:rPr lang="hu-HU" dirty="0" smtClean="0">
                <a:sym typeface="Symbol"/>
              </a:rPr>
              <a:t>: 5.89 (CMS, ALICE)</a:t>
            </a:r>
          </a:p>
          <a:p>
            <a:pPr lvl="1"/>
            <a:r>
              <a:rPr lang="hu-HU" dirty="0" err="1" smtClean="0">
                <a:sym typeface="Symbol"/>
              </a:rPr>
              <a:t>Average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energy</a:t>
            </a:r>
            <a:r>
              <a:rPr lang="hu-HU" dirty="0" smtClean="0">
                <a:sym typeface="Symbol"/>
              </a:rPr>
              <a:t>: </a:t>
            </a:r>
            <a:r>
              <a:rPr lang="hu-HU" dirty="0" err="1" smtClean="0">
                <a:sym typeface="Symbol"/>
              </a:rPr>
              <a:t>m</a:t>
            </a:r>
            <a:r>
              <a:rPr lang="hu-HU" baseline="-25000" dirty="0" err="1" smtClean="0">
                <a:sym typeface="Symbol"/>
              </a:rPr>
              <a:t>t</a:t>
            </a:r>
            <a:r>
              <a:rPr lang="hu-HU" dirty="0" smtClean="0">
                <a:sym typeface="Symbol"/>
              </a:rPr>
              <a:t>=0.562 GeV (CMS)</a:t>
            </a:r>
          </a:p>
          <a:p>
            <a:pPr lvl="1"/>
            <a:r>
              <a:rPr lang="hu-HU" dirty="0" err="1" smtClean="0">
                <a:sym typeface="Symbol"/>
              </a:rPr>
              <a:t>Initial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radius</a:t>
            </a:r>
            <a:r>
              <a:rPr lang="hu-HU" dirty="0" smtClean="0">
                <a:sym typeface="Symbol"/>
              </a:rPr>
              <a:t> of </a:t>
            </a:r>
            <a:r>
              <a:rPr lang="hu-HU" dirty="0" err="1" smtClean="0">
                <a:sym typeface="Symbol"/>
              </a:rPr>
              <a:t>the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system</a:t>
            </a:r>
            <a:r>
              <a:rPr lang="hu-HU" dirty="0" smtClean="0">
                <a:sym typeface="Symbol"/>
              </a:rPr>
              <a:t> R: ~1.081 fm (TOTEM, </a:t>
            </a:r>
            <a:r>
              <a:rPr lang="hu-HU" dirty="0" err="1" smtClean="0">
                <a:latin typeface="Symbol" pitchFamily="18" charset="2"/>
                <a:sym typeface="Symbol"/>
              </a:rPr>
              <a:t>s</a:t>
            </a:r>
            <a:r>
              <a:rPr lang="hu-HU" baseline="-25000" dirty="0" err="1" smtClean="0">
                <a:sym typeface="Symbol"/>
              </a:rPr>
              <a:t>inel</a:t>
            </a:r>
            <a:r>
              <a:rPr lang="hu-HU" dirty="0" smtClean="0">
                <a:sym typeface="Symbol"/>
              </a:rPr>
              <a:t>)</a:t>
            </a:r>
            <a:endParaRPr lang="hu-HU" baseline="30000" dirty="0" smtClean="0">
              <a:sym typeface="Symbol"/>
            </a:endParaRPr>
          </a:p>
          <a:p>
            <a:pPr lvl="1"/>
            <a:r>
              <a:rPr lang="hu-HU" dirty="0" err="1" smtClean="0">
                <a:sym typeface="Symbol"/>
              </a:rPr>
              <a:t>Formation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time</a:t>
            </a:r>
            <a:r>
              <a:rPr lang="hu-HU" dirty="0" smtClean="0">
                <a:sym typeface="Symbol"/>
              </a:rPr>
              <a:t> </a:t>
            </a:r>
            <a:r>
              <a:rPr lang="hu-HU" dirty="0" smtClean="0">
                <a:latin typeface="Symbol" pitchFamily="18" charset="2"/>
                <a:sym typeface="Symbol"/>
              </a:rPr>
              <a:t>t</a:t>
            </a:r>
            <a:r>
              <a:rPr lang="hu-HU" baseline="-25000" dirty="0" smtClean="0">
                <a:sym typeface="Symbol"/>
              </a:rPr>
              <a:t>0</a:t>
            </a:r>
            <a:r>
              <a:rPr lang="hu-HU" dirty="0" smtClean="0">
                <a:sym typeface="Symbol"/>
              </a:rPr>
              <a:t>: 1 fm/c (</a:t>
            </a:r>
            <a:r>
              <a:rPr lang="hu-HU" dirty="0" err="1" smtClean="0">
                <a:sym typeface="Symbol"/>
              </a:rPr>
              <a:t>conservative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estimate</a:t>
            </a:r>
            <a:r>
              <a:rPr lang="hu-HU" dirty="0" smtClean="0">
                <a:sym typeface="Symbol"/>
              </a:rPr>
              <a:t>)</a:t>
            </a:r>
          </a:p>
          <a:p>
            <a:r>
              <a:rPr lang="hu-HU" dirty="0" err="1" smtClean="0">
                <a:sym typeface="Symbol"/>
              </a:rPr>
              <a:t>Energy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density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this</a:t>
            </a:r>
            <a:r>
              <a:rPr lang="hu-HU" dirty="0" smtClean="0">
                <a:sym typeface="Symbol"/>
              </a:rPr>
              <a:t>:</a:t>
            </a:r>
          </a:p>
          <a:p>
            <a:endParaRPr lang="hu-HU" dirty="0" smtClean="0">
              <a:sym typeface="Symbol"/>
            </a:endParaRPr>
          </a:p>
          <a:p>
            <a:endParaRPr lang="hu-HU" dirty="0" smtClean="0"/>
          </a:p>
          <a:p>
            <a:r>
              <a:rPr lang="hu-HU" dirty="0" err="1" smtClean="0"/>
              <a:t>Just</a:t>
            </a:r>
            <a:r>
              <a:rPr lang="hu-HU" dirty="0" smtClean="0"/>
              <a:t> </a:t>
            </a:r>
            <a:r>
              <a:rPr lang="hu-HU" dirty="0" err="1" smtClean="0"/>
              <a:t>below</a:t>
            </a:r>
            <a:r>
              <a:rPr lang="hu-HU" dirty="0" smtClean="0"/>
              <a:t> </a:t>
            </a:r>
            <a:r>
              <a:rPr lang="hu-HU" dirty="0" err="1" smtClean="0"/>
              <a:t>critical</a:t>
            </a:r>
            <a:r>
              <a:rPr lang="hu-HU" dirty="0" smtClean="0"/>
              <a:t>? </a:t>
            </a:r>
            <a:r>
              <a:rPr lang="hu-HU" dirty="0" err="1" smtClean="0"/>
              <a:t>Important</a:t>
            </a:r>
            <a:r>
              <a:rPr lang="hu-HU" dirty="0" smtClean="0"/>
              <a:t> </a:t>
            </a:r>
            <a:r>
              <a:rPr lang="hu-HU" dirty="0" err="1" smtClean="0"/>
              <a:t>question</a:t>
            </a:r>
            <a:r>
              <a:rPr lang="hu-HU" dirty="0" smtClean="0"/>
              <a:t>!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07504" y="4724400"/>
          <a:ext cx="9001000" cy="1008063"/>
        </p:xfrm>
        <a:graphic>
          <a:graphicData uri="http://schemas.openxmlformats.org/presentationml/2006/ole">
            <p:oleObj spid="_x0000_s20483" name="Equation" r:id="rId3" imgW="420336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Correction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acceleration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7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649936"/>
          </a:xfrm>
        </p:spPr>
        <p:txBody>
          <a:bodyPr>
            <a:normAutofit/>
          </a:bodyPr>
          <a:lstStyle/>
          <a:p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Initial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acceleration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pushes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outer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volume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elements</a:t>
            </a:r>
            <a:endParaRPr lang="hu-HU" dirty="0" smtClean="0">
              <a:sym typeface="Symbol"/>
            </a:endParaRPr>
          </a:p>
          <a:p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This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modifies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the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dn</a:t>
            </a:r>
            <a:r>
              <a:rPr lang="hu-HU" dirty="0" smtClean="0">
                <a:sym typeface="Symbol"/>
              </a:rPr>
              <a:t>/</a:t>
            </a:r>
            <a:r>
              <a:rPr lang="hu-HU" dirty="0" err="1" smtClean="0">
                <a:sym typeface="Symbol"/>
              </a:rPr>
              <a:t>d</a:t>
            </a:r>
            <a:r>
              <a:rPr lang="hu-HU" dirty="0" err="1" smtClean="0">
                <a:latin typeface="Symbol" pitchFamily="18" charset="2"/>
                <a:sym typeface="Symbol"/>
              </a:rPr>
              <a:t>h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distribution</a:t>
            </a:r>
            <a:endParaRPr lang="hu-HU" dirty="0" smtClean="0">
              <a:sym typeface="Symbol"/>
            </a:endParaRPr>
          </a:p>
          <a:p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Estimate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acceleration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it</a:t>
            </a:r>
            <a:r>
              <a:rPr lang="hu-HU" dirty="0" smtClean="0">
                <a:sym typeface="Symbol"/>
              </a:rPr>
              <a:t>!</a:t>
            </a:r>
          </a:p>
          <a:p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l </a:t>
            </a:r>
            <a:r>
              <a:rPr lang="hu-HU" dirty="0" smtClean="0"/>
              <a:t>= 1: no </a:t>
            </a:r>
            <a:r>
              <a:rPr lang="hu-HU" dirty="0" err="1" smtClean="0"/>
              <a:t>acceleration</a:t>
            </a:r>
            <a:endParaRPr lang="hu-HU" dirty="0" smtClean="0"/>
          </a:p>
          <a:p>
            <a:r>
              <a:rPr lang="hu-HU" dirty="0" smtClean="0"/>
              <a:t> TOTEM fit: </a:t>
            </a:r>
            <a:r>
              <a:rPr lang="hu-HU" dirty="0" smtClean="0">
                <a:latin typeface="Symbol" pitchFamily="18" charset="2"/>
              </a:rPr>
              <a:t>l </a:t>
            </a:r>
            <a:r>
              <a:rPr lang="hu-HU" dirty="0" smtClean="0"/>
              <a:t>= </a:t>
            </a:r>
          </a:p>
          <a:p>
            <a:pPr>
              <a:buNone/>
            </a:pPr>
            <a:r>
              <a:rPr lang="hu-HU" dirty="0" smtClean="0"/>
              <a:t>	</a:t>
            </a:r>
            <a:r>
              <a:rPr lang="hu-HU" dirty="0" smtClean="0">
                <a:latin typeface="Symbol" pitchFamily="18" charset="2"/>
              </a:rPr>
              <a:t> </a:t>
            </a:r>
            <a:r>
              <a:rPr lang="hu-HU" dirty="0" smtClean="0"/>
              <a:t>1.073</a:t>
            </a:r>
            <a:r>
              <a:rPr lang="hu-HU" dirty="0" smtClean="0">
                <a:sym typeface="Symbol"/>
              </a:rPr>
              <a:t>0.0010.004</a:t>
            </a:r>
            <a:endParaRPr lang="hu-HU" dirty="0" smtClean="0"/>
          </a:p>
          <a:p>
            <a:r>
              <a:rPr lang="hu-HU" dirty="0" smtClean="0"/>
              <a:t> </a:t>
            </a:r>
            <a:r>
              <a:rPr lang="hu-HU" dirty="0" err="1" smtClean="0"/>
              <a:t>Without</a:t>
            </a:r>
            <a:r>
              <a:rPr lang="hu-HU" dirty="0" smtClean="0"/>
              <a:t> </a:t>
            </a:r>
            <a:r>
              <a:rPr lang="hu-HU" dirty="0" err="1" smtClean="0"/>
              <a:t>EoS</a:t>
            </a:r>
            <a:r>
              <a:rPr lang="hu-HU" dirty="0" smtClean="0"/>
              <a:t>: 20%</a:t>
            </a:r>
          </a:p>
          <a:p>
            <a:endParaRPr lang="hu-HU" dirty="0" smtClean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809625" y="5584825"/>
          <a:ext cx="3584575" cy="1038225"/>
        </p:xfrm>
        <a:graphic>
          <a:graphicData uri="http://schemas.openxmlformats.org/presentationml/2006/ole">
            <p:oleObj spid="_x0000_s21506" name="Equation" r:id="rId4" imgW="1701720" imgH="53316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Advanced </a:t>
            </a:r>
            <a:r>
              <a:rPr lang="hu-HU" dirty="0" err="1" smtClean="0"/>
              <a:t>estimate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8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539552" y="1803400"/>
            <a:ext cx="8532440" cy="4793952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/>
              <a:t>Fit </a:t>
            </a:r>
            <a:r>
              <a:rPr lang="hu-HU" dirty="0" err="1" smtClean="0"/>
              <a:t>result</a:t>
            </a:r>
            <a:r>
              <a:rPr lang="hu-HU" dirty="0" smtClean="0"/>
              <a:t>: </a:t>
            </a:r>
            <a:r>
              <a:rPr lang="hu-HU" dirty="0" smtClean="0">
                <a:latin typeface="Symbol" pitchFamily="18" charset="2"/>
              </a:rPr>
              <a:t>l</a:t>
            </a:r>
            <a:r>
              <a:rPr lang="hu-HU" dirty="0" smtClean="0">
                <a:sym typeface="Symbol"/>
              </a:rPr>
              <a:t>=1.073</a:t>
            </a:r>
          </a:p>
          <a:p>
            <a:r>
              <a:rPr lang="hu-HU" dirty="0" err="1" smtClean="0">
                <a:sym typeface="Symbol"/>
              </a:rPr>
              <a:t>Conservatively</a:t>
            </a:r>
            <a:r>
              <a:rPr lang="hu-HU" dirty="0" smtClean="0">
                <a:sym typeface="Symbol"/>
              </a:rPr>
              <a:t>: c</a:t>
            </a:r>
            <a:r>
              <a:rPr lang="hu-HU" baseline="-25000" dirty="0" smtClean="0">
                <a:sym typeface="Symbol"/>
              </a:rPr>
              <a:t>s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sym typeface="Symbol"/>
              </a:rPr>
              <a:t>=0.1</a:t>
            </a:r>
          </a:p>
          <a:p>
            <a:r>
              <a:rPr lang="hu-HU" dirty="0" smtClean="0">
                <a:sym typeface="Symbol"/>
              </a:rPr>
              <a:t>~25% </a:t>
            </a:r>
            <a:r>
              <a:rPr lang="hu-HU" dirty="0" err="1" smtClean="0">
                <a:sym typeface="Symbol"/>
              </a:rPr>
              <a:t>correction</a:t>
            </a:r>
            <a:endParaRPr lang="hu-HU" dirty="0" smtClean="0">
              <a:sym typeface="Symbol"/>
            </a:endParaRPr>
          </a:p>
          <a:p>
            <a:r>
              <a:rPr lang="hu-HU" dirty="0" smtClean="0">
                <a:sym typeface="Symbol"/>
              </a:rPr>
              <a:t>Input </a:t>
            </a:r>
            <a:r>
              <a:rPr lang="hu-HU" sz="2600" dirty="0" err="1" smtClean="0">
                <a:sym typeface="Symbol"/>
              </a:rPr>
              <a:t>parameters</a:t>
            </a:r>
            <a:r>
              <a:rPr lang="hu-HU" sz="2600" dirty="0" smtClean="0">
                <a:sym typeface="Symbol"/>
              </a:rPr>
              <a:t>:</a:t>
            </a:r>
          </a:p>
          <a:p>
            <a:pPr lvl="1"/>
            <a:r>
              <a:rPr lang="hu-HU" dirty="0" err="1" smtClean="0">
                <a:sym typeface="Symbol"/>
              </a:rPr>
              <a:t>dN</a:t>
            </a:r>
            <a:r>
              <a:rPr lang="hu-HU" dirty="0" smtClean="0">
                <a:sym typeface="Symbol"/>
              </a:rPr>
              <a:t>/</a:t>
            </a:r>
            <a:r>
              <a:rPr lang="hu-HU" dirty="0" err="1" smtClean="0">
                <a:sym typeface="Symbol"/>
              </a:rPr>
              <a:t>dy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midrap</a:t>
            </a:r>
            <a:r>
              <a:rPr lang="hu-HU" dirty="0" smtClean="0">
                <a:sym typeface="Symbol"/>
              </a:rPr>
              <a:t>.: 5.89</a:t>
            </a:r>
          </a:p>
          <a:p>
            <a:pPr lvl="1"/>
            <a:r>
              <a:rPr lang="hu-HU" dirty="0" err="1" smtClean="0">
                <a:sym typeface="Symbol"/>
              </a:rPr>
              <a:t>Average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</a:t>
            </a:r>
            <a:r>
              <a:rPr lang="hu-HU" baseline="-25000" dirty="0" err="1" smtClean="0">
                <a:sym typeface="Symbol"/>
              </a:rPr>
              <a:t>t</a:t>
            </a:r>
            <a:r>
              <a:rPr lang="hu-HU" dirty="0" smtClean="0">
                <a:sym typeface="Symbol"/>
              </a:rPr>
              <a:t>: 0.562 GeV</a:t>
            </a:r>
          </a:p>
          <a:p>
            <a:pPr lvl="1"/>
            <a:r>
              <a:rPr lang="hu-HU" dirty="0" err="1" smtClean="0">
                <a:sym typeface="Symbol"/>
              </a:rPr>
              <a:t>Area</a:t>
            </a:r>
            <a:r>
              <a:rPr lang="hu-HU" dirty="0" smtClean="0">
                <a:sym typeface="Symbol"/>
              </a:rPr>
              <a:t>: 3.67 fm</a:t>
            </a:r>
            <a:r>
              <a:rPr lang="hu-HU" baseline="30000" dirty="0" smtClean="0">
                <a:sym typeface="Symbol"/>
              </a:rPr>
              <a:t>2</a:t>
            </a:r>
            <a:endParaRPr lang="hu-HU" dirty="0" smtClean="0">
              <a:sym typeface="Symbol"/>
            </a:endParaRPr>
          </a:p>
          <a:p>
            <a:pPr lvl="2"/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cross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sections</a:t>
            </a:r>
            <a:endParaRPr lang="hu-HU" dirty="0" smtClean="0">
              <a:sym typeface="Symbol"/>
            </a:endParaRPr>
          </a:p>
          <a:p>
            <a:pPr lvl="1"/>
            <a:r>
              <a:rPr lang="hu-HU" dirty="0" err="1" smtClean="0">
                <a:sym typeface="Symbol"/>
              </a:rPr>
              <a:t>Freeze-out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time</a:t>
            </a:r>
            <a:r>
              <a:rPr lang="hu-HU" dirty="0" smtClean="0">
                <a:sym typeface="Symbol"/>
              </a:rPr>
              <a:t> / </a:t>
            </a:r>
            <a:r>
              <a:rPr lang="hu-HU" dirty="0" err="1" smtClean="0">
                <a:sym typeface="Symbol"/>
              </a:rPr>
              <a:t>form</a:t>
            </a:r>
            <a:r>
              <a:rPr lang="hu-HU" dirty="0" smtClean="0">
                <a:sym typeface="Symbol"/>
              </a:rPr>
              <a:t>. </a:t>
            </a:r>
            <a:r>
              <a:rPr lang="hu-HU" dirty="0" err="1" smtClean="0">
                <a:sym typeface="Symbol"/>
              </a:rPr>
              <a:t>time</a:t>
            </a:r>
            <a:r>
              <a:rPr lang="hu-HU" dirty="0" smtClean="0">
                <a:sym typeface="Symbol"/>
              </a:rPr>
              <a:t>: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least</a:t>
            </a:r>
            <a:r>
              <a:rPr lang="hu-HU" dirty="0" smtClean="0">
                <a:sym typeface="Symbol"/>
              </a:rPr>
              <a:t> 2</a:t>
            </a:r>
          </a:p>
          <a:p>
            <a:r>
              <a:rPr lang="hu-HU" dirty="0" err="1" smtClean="0">
                <a:sym typeface="Symbol"/>
              </a:rPr>
              <a:t>Bjorken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result</a:t>
            </a:r>
            <a:r>
              <a:rPr lang="hu-HU" dirty="0" smtClean="0">
                <a:sym typeface="Symbol"/>
              </a:rPr>
              <a:t>: 0.90 </a:t>
            </a:r>
            <a:r>
              <a:rPr lang="hu-HU" dirty="0" err="1" smtClean="0">
                <a:sym typeface="Symbol"/>
              </a:rPr>
              <a:t>Gev</a:t>
            </a:r>
            <a:r>
              <a:rPr lang="hu-HU" dirty="0" smtClean="0">
                <a:sym typeface="Symbol"/>
              </a:rPr>
              <a:t>/fm</a:t>
            </a:r>
            <a:r>
              <a:rPr lang="hu-HU" baseline="30000" dirty="0" smtClean="0">
                <a:sym typeface="Symbol"/>
              </a:rPr>
              <a:t>3</a:t>
            </a:r>
          </a:p>
          <a:p>
            <a:r>
              <a:rPr lang="hu-HU" dirty="0" err="1" smtClean="0">
                <a:sym typeface="Symbol"/>
              </a:rPr>
              <a:t>Corrected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result</a:t>
            </a:r>
            <a:r>
              <a:rPr lang="hu-HU" dirty="0" smtClean="0">
                <a:sym typeface="Symbol"/>
              </a:rPr>
              <a:t>: 1.14 GeV/fm</a:t>
            </a:r>
            <a:r>
              <a:rPr lang="hu-HU" baseline="30000" dirty="0" smtClean="0">
                <a:sym typeface="Symbol"/>
              </a:rPr>
              <a:t>3</a:t>
            </a:r>
            <a:endParaRPr lang="hu-HU" dirty="0" smtClean="0">
              <a:sym typeface="Symbol"/>
            </a:endParaRPr>
          </a:p>
          <a:p>
            <a:pPr lvl="1"/>
            <a:endParaRPr lang="hu-HU" dirty="0" smtClean="0">
              <a:sym typeface="Symbol"/>
            </a:endParaRPr>
          </a:p>
          <a:p>
            <a:endParaRPr lang="hu-HU" dirty="0" smtClean="0">
              <a:sym typeface="Symbol"/>
            </a:endParaRPr>
          </a:p>
          <a:p>
            <a:endParaRPr lang="hu-H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1840210"/>
            <a:ext cx="5004048" cy="321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Dependence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particle</a:t>
            </a:r>
            <a:r>
              <a:rPr lang="hu-HU" dirty="0" smtClean="0"/>
              <a:t> </a:t>
            </a:r>
            <a:r>
              <a:rPr lang="hu-HU" dirty="0" err="1" smtClean="0"/>
              <a:t>number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9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 err="1" smtClean="0"/>
              <a:t>Several</a:t>
            </a:r>
            <a:r>
              <a:rPr lang="hu-HU" dirty="0" smtClean="0"/>
              <a:t> </a:t>
            </a:r>
            <a:r>
              <a:rPr lang="hu-HU" dirty="0" err="1" smtClean="0"/>
              <a:t>multiplicity</a:t>
            </a:r>
            <a:r>
              <a:rPr lang="hu-HU" dirty="0" smtClean="0"/>
              <a:t> </a:t>
            </a:r>
            <a:r>
              <a:rPr lang="hu-HU" dirty="0" err="1" smtClean="0"/>
              <a:t>classes</a:t>
            </a:r>
            <a:r>
              <a:rPr lang="hu-HU" dirty="0" smtClean="0"/>
              <a:t>, 6-20, </a:t>
            </a:r>
            <a:r>
              <a:rPr lang="hu-HU" dirty="0" err="1" smtClean="0"/>
              <a:t>even</a:t>
            </a:r>
            <a:r>
              <a:rPr lang="hu-HU" dirty="0" smtClean="0"/>
              <a:t> 30 </a:t>
            </a:r>
            <a:r>
              <a:rPr lang="hu-HU" dirty="0" err="1" smtClean="0"/>
              <a:t>seen</a:t>
            </a:r>
            <a:r>
              <a:rPr lang="hu-HU" dirty="0" smtClean="0"/>
              <a:t>!</a:t>
            </a:r>
          </a:p>
          <a:p>
            <a:pPr>
              <a:buNone/>
            </a:pPr>
            <a:endParaRPr lang="hu-HU" dirty="0" smtClean="0"/>
          </a:p>
          <a:p>
            <a:endParaRPr lang="hu-H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07133"/>
            <a:ext cx="7380312" cy="445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634</Words>
  <Application>Microsoft Office PowerPoint</Application>
  <PresentationFormat>Diavetítés a képernyőre (4:3 oldalarány)</PresentationFormat>
  <Paragraphs>165</Paragraphs>
  <Slides>14</Slides>
  <Notes>1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6" baseType="lpstr">
      <vt:lpstr>WidescreenPresentation</vt:lpstr>
      <vt:lpstr>Equation</vt:lpstr>
      <vt:lpstr>INITIAL energy density in LHC P+P collisions</vt:lpstr>
      <vt:lpstr>The Bjorken-estimate</vt:lpstr>
      <vt:lpstr>An advanced estimate</vt:lpstr>
      <vt:lpstr>A solution of relativistic hydro</vt:lpstr>
      <vt:lpstr>Initial energy density at RHIC</vt:lpstr>
      <vt:lpstr>Initial energy density at LHC</vt:lpstr>
      <vt:lpstr>Correction from initial acceleration</vt:lpstr>
      <vt:lpstr>Advanced estimate</vt:lpstr>
      <vt:lpstr>Dependence on particle number</vt:lpstr>
      <vt:lpstr>Initial temperature estimate</vt:lpstr>
      <vt:lpstr>Sources of uncertainties</vt:lpstr>
      <vt:lpstr>Systematic uncertainties</vt:lpstr>
      <vt:lpstr>Is it unprecedented? Consequences?</vt:lpstr>
      <vt:lpstr>Summary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2012-03-05T17:12:49Z</dcterms:created>
  <dcterms:modified xsi:type="dcterms:W3CDTF">2012-12-04T16:17:38Z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1038</vt:i4>
  </property>
  <property fmtid="{D5CDD505-2E9C-101B-9397-08002B2CF9AE}" pid="3" name="_Version">
    <vt:lpwstr>12.0.4518</vt:lpwstr>
  </property>
</Properties>
</file>