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263" r:id="rId2"/>
    <p:sldId id="274" r:id="rId3"/>
    <p:sldId id="276" r:id="rId4"/>
    <p:sldId id="275" r:id="rId5"/>
    <p:sldId id="272" r:id="rId6"/>
    <p:sldId id="277" r:id="rId7"/>
    <p:sldId id="271" r:id="rId8"/>
    <p:sldId id="269" r:id="rId9"/>
    <p:sldId id="270" r:id="rId10"/>
    <p:sldId id="273" r:id="rId11"/>
  </p:sldIdLst>
  <p:sldSz cx="9144000" cy="6858000" type="screen4x3"/>
  <p:notesSz cx="6946900" cy="9232900"/>
  <p:defaultTextStyle>
    <a:defPPr>
      <a:defRPr lang="en-GB"/>
    </a:defPPr>
    <a:lvl1pPr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CC00"/>
    <a:srgbClr val="12D224"/>
    <a:srgbClr val="1B7F75"/>
    <a:srgbClr val="339933"/>
    <a:srgbClr val="EAEAEA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3" autoAdjust="0"/>
    <p:restoredTop sz="99054" autoAdjust="0"/>
  </p:normalViewPr>
  <p:slideViewPr>
    <p:cSldViewPr snapToGrid="0">
      <p:cViewPr>
        <p:scale>
          <a:sx n="150" d="100"/>
          <a:sy n="150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34"/>
    </p:cViewPr>
  </p:sorterViewPr>
  <p:notesViewPr>
    <p:cSldViewPr snapToGrid="0">
      <p:cViewPr varScale="1">
        <p:scale>
          <a:sx n="63" d="100"/>
          <a:sy n="63" d="100"/>
        </p:scale>
        <p:origin x="-2502" y="-114"/>
      </p:cViewPr>
      <p:guideLst>
        <p:guide orient="horz" pos="2908"/>
        <p:guide pos="218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6BE9C803-01E2-46AF-832C-44D04A031F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3825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7613" y="714375"/>
            <a:ext cx="4565650" cy="3424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352925"/>
            <a:ext cx="511651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3825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CA0D412B-A7EF-4B2D-BBFD-6322E9C94A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882A0-6796-4130-A0B7-CCA3D3E4E55E}" type="slidenum">
              <a:rPr lang="en-GB"/>
              <a:pPr/>
              <a:t>1</a:t>
            </a:fld>
            <a:endParaRPr lang="en-GB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6492E-BD1C-40FE-8334-CAEBEFC08C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level</a:t>
            </a:r>
          </a:p>
          <a:p>
            <a:pPr lvl="1"/>
            <a:r>
              <a:rPr lang="en-GB" noProof="0" dirty="0" smtClean="0"/>
              <a:t>Second 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770B-96C7-4990-8C53-C32C09025E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6592" y="60017"/>
            <a:ext cx="7793038" cy="460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1207B-32A4-4727-B598-2A367588D5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0"/>
            <a:ext cx="9144000" cy="612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96592" y="60017"/>
            <a:ext cx="7793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41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04426"/>
            <a:ext cx="15144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r>
              <a:rPr lang="en-US" smtClean="0"/>
              <a:t>07.12.2012</a:t>
            </a:r>
            <a:endParaRPr lang="en-GB" dirty="0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604427"/>
            <a:ext cx="43211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 dirty="0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9675" y="6599663"/>
            <a:ext cx="969963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fld id="{C2B6FD9B-361B-47FC-863A-C1E6F91232F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6456558"/>
            <a:ext cx="9144000" cy="387798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643687"/>
            <a:ext cx="9144000" cy="216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2" r:id="rId2"/>
    <p:sldLayoutId id="2147483674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0160"/>
            <a:ext cx="8074025" cy="59055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Title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EE7DD0-C9AE-4669-8D09-24890AF43AAD}" type="slidenum">
              <a:rPr lang="en-GB"/>
              <a:pPr/>
              <a:t>1</a:t>
            </a:fld>
            <a:endParaRPr lang="en-GB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039813" y="2787650"/>
            <a:ext cx="6584950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 smtClean="0">
                <a:latin typeface="Helvetica" pitchFamily="34" charset="0"/>
              </a:rPr>
              <a:t>Bernd </a:t>
            </a:r>
            <a:r>
              <a:rPr lang="en-US" sz="2800" dirty="0">
                <a:latin typeface="Helvetica" pitchFamily="34" charset="0"/>
              </a:rPr>
              <a:t>Dehning</a:t>
            </a:r>
          </a:p>
          <a:p>
            <a:pPr algn="ctr" eaLnBrk="0" hangingPunct="0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Helvetica" pitchFamily="34" charset="0"/>
              </a:rPr>
              <a:t>CERN BE/BI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5R4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51163"/>
            <a:ext cx="9144000" cy="284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3825586"/>
            <a:ext cx="90392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 and Actions from last Meeting 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854075"/>
            <a:ext cx="7772400" cy="3343275"/>
          </a:xfrm>
        </p:spPr>
        <p:txBody>
          <a:bodyPr/>
          <a:lstStyle/>
          <a:p>
            <a:r>
              <a:rPr lang="en-GB" sz="1400" dirty="0" smtClean="0"/>
              <a:t>BGI/IPM: </a:t>
            </a:r>
            <a:r>
              <a:rPr lang="en-US" sz="1400" dirty="0" smtClean="0"/>
              <a:t>It was agreed to investigate the possibility to modify the chambers such as to make it compatible with the beam-gas </a:t>
            </a:r>
            <a:r>
              <a:rPr lang="en-US" sz="1400" dirty="0" err="1" smtClean="0"/>
              <a:t>vertexing</a:t>
            </a:r>
            <a:r>
              <a:rPr lang="en-US" sz="1400" dirty="0" smtClean="0"/>
              <a:t> method</a:t>
            </a:r>
            <a:r>
              <a:rPr lang="en-US" sz="1400" dirty="0" smtClean="0"/>
              <a:t>. </a:t>
            </a:r>
            <a:r>
              <a:rPr lang="en-US" sz="1400" dirty="0" err="1" smtClean="0"/>
              <a:t>Mariusz</a:t>
            </a:r>
            <a:r>
              <a:rPr lang="en-US" sz="1400" dirty="0" smtClean="0"/>
              <a:t>, </a:t>
            </a:r>
            <a:r>
              <a:rPr lang="en-US" sz="1400" dirty="0" err="1" smtClean="0"/>
              <a:t>Massi</a:t>
            </a:r>
            <a:endParaRPr lang="en-US" sz="1400" dirty="0" smtClean="0"/>
          </a:p>
          <a:p>
            <a:r>
              <a:rPr lang="en-US" sz="1400" dirty="0" smtClean="0"/>
              <a:t>Prototype system: </a:t>
            </a:r>
            <a:endParaRPr lang="en-US" sz="1400" dirty="0" smtClean="0"/>
          </a:p>
          <a:p>
            <a:pPr lvl="1"/>
            <a:r>
              <a:rPr lang="en-US" sz="1200" dirty="0" smtClean="0">
                <a:solidFill>
                  <a:srgbClr val="0066FF"/>
                </a:solidFill>
              </a:rPr>
              <a:t>minimal </a:t>
            </a:r>
            <a:r>
              <a:rPr lang="en-US" sz="1200" dirty="0" smtClean="0">
                <a:solidFill>
                  <a:srgbClr val="0066FF"/>
                </a:solidFill>
              </a:rPr>
              <a:t>setup and a specific use-case that could prove the value of such a device</a:t>
            </a:r>
            <a:r>
              <a:rPr lang="en-US" sz="1200" dirty="0" smtClean="0"/>
              <a:t>. </a:t>
            </a:r>
            <a:endParaRPr lang="en-US" sz="1200" dirty="0" smtClean="0"/>
          </a:p>
          <a:p>
            <a:pPr lvl="1"/>
            <a:r>
              <a:rPr lang="en-US" sz="1200" dirty="0" smtClean="0"/>
              <a:t>measure </a:t>
            </a:r>
            <a:r>
              <a:rPr lang="en-US" sz="1200" dirty="0" smtClean="0"/>
              <a:t>the absolute beam sizes at all </a:t>
            </a:r>
            <a:r>
              <a:rPr lang="en-US" sz="1200" dirty="0" smtClean="0"/>
              <a:t>energies/intensities and </a:t>
            </a:r>
            <a:r>
              <a:rPr lang="en-US" sz="1200" dirty="0" smtClean="0"/>
              <a:t>in particular during the ramp (</a:t>
            </a:r>
            <a:r>
              <a:rPr lang="en-US" sz="1200" dirty="0" err="1" smtClean="0"/>
              <a:t>evn</a:t>
            </a:r>
            <a:r>
              <a:rPr lang="en-US" sz="1200" dirty="0" smtClean="0"/>
              <a:t> if averaged over all </a:t>
            </a:r>
            <a:r>
              <a:rPr lang="en-US" sz="1200" dirty="0" smtClean="0"/>
              <a:t>bunches)</a:t>
            </a:r>
            <a:r>
              <a:rPr lang="en-US" sz="1200" dirty="0" smtClean="0"/>
              <a:t> </a:t>
            </a:r>
          </a:p>
          <a:p>
            <a:pPr lvl="2"/>
            <a:r>
              <a:rPr lang="en-US" sz="1000" dirty="0" smtClean="0"/>
              <a:t>=&gt; </a:t>
            </a:r>
            <a:r>
              <a:rPr lang="en-US" sz="1200" dirty="0" smtClean="0"/>
              <a:t>Bernd</a:t>
            </a:r>
            <a:r>
              <a:rPr lang="en-US" sz="1200" dirty="0" smtClean="0"/>
              <a:t>, Rhodri: specify more exactly the goals of the prototype </a:t>
            </a:r>
            <a:r>
              <a:rPr lang="en-US" sz="1200" dirty="0" smtClean="0"/>
              <a:t>system</a:t>
            </a:r>
            <a:endParaRPr lang="en-US" sz="1200" dirty="0" smtClean="0"/>
          </a:p>
          <a:p>
            <a:pPr lvl="2"/>
            <a:r>
              <a:rPr lang="en-US" sz="1200" dirty="0" smtClean="0"/>
              <a:t>=&gt; </a:t>
            </a:r>
            <a:r>
              <a:rPr lang="en-US" sz="1200" dirty="0" err="1" smtClean="0"/>
              <a:t>Massi</a:t>
            </a:r>
            <a:r>
              <a:rPr lang="en-US" sz="1200" dirty="0" smtClean="0"/>
              <a:t>: investigate availability of prototype </a:t>
            </a:r>
            <a:r>
              <a:rPr lang="en-US" sz="1200" dirty="0" smtClean="0"/>
              <a:t>detectors</a:t>
            </a:r>
          </a:p>
          <a:p>
            <a:pPr lvl="2"/>
            <a:r>
              <a:rPr lang="en-US" sz="1200" dirty="0" smtClean="0"/>
              <a:t>=&gt; </a:t>
            </a:r>
            <a:r>
              <a:rPr lang="en-US" sz="1200" dirty="0" err="1" smtClean="0"/>
              <a:t>Plamen</a:t>
            </a:r>
            <a:r>
              <a:rPr lang="en-US" sz="1200" dirty="0" smtClean="0"/>
              <a:t>: simulate prototype detector with modified BGI, evaluate </a:t>
            </a:r>
            <a:r>
              <a:rPr lang="en-US" sz="1200" dirty="0" smtClean="0"/>
              <a:t>performance</a:t>
            </a:r>
          </a:p>
          <a:p>
            <a:r>
              <a:rPr lang="en-GB" sz="1400" dirty="0" smtClean="0"/>
              <a:t>Location:</a:t>
            </a:r>
          </a:p>
          <a:p>
            <a:pPr lvl="1"/>
            <a:r>
              <a:rPr lang="en-GB" sz="1200" dirty="0" smtClean="0"/>
              <a:t>Beta, detector inner radius, (</a:t>
            </a:r>
            <a:r>
              <a:rPr lang="en-GB" sz="1200" dirty="0" err="1" smtClean="0"/>
              <a:t>Gianluigi</a:t>
            </a:r>
            <a:r>
              <a:rPr lang="en-GB" sz="1200" dirty="0" smtClean="0"/>
              <a:t>, Stefano, Massimo)</a:t>
            </a:r>
          </a:p>
          <a:p>
            <a:pPr lvl="1"/>
            <a:r>
              <a:rPr lang="en-GB" sz="1200" dirty="0" smtClean="0"/>
              <a:t>longitudinal length, need about 7 m with gas bump</a:t>
            </a:r>
          </a:p>
          <a:p>
            <a:pPr lvl="1"/>
            <a:r>
              <a:rPr lang="en-GB" sz="1200" dirty="0" smtClean="0"/>
              <a:t>uncertainties on beta (comment: talk in emittance working group by G. </a:t>
            </a:r>
            <a:r>
              <a:rPr lang="en-GB" sz="1200" dirty="0" err="1" smtClean="0"/>
              <a:t>Trad</a:t>
            </a:r>
            <a:r>
              <a:rPr lang="en-GB" sz="1200" dirty="0" smtClean="0"/>
              <a:t>, http://xxx) </a:t>
            </a:r>
          </a:p>
          <a:p>
            <a:pPr lvl="1"/>
            <a:r>
              <a:rPr lang="en-GB" sz="1200" dirty="0" smtClean="0"/>
              <a:t>Gas target (Giuseppe, Adam)</a:t>
            </a:r>
          </a:p>
          <a:p>
            <a:r>
              <a:rPr lang="en-GB" sz="1400" dirty="0" smtClean="0"/>
              <a:t>Full scale system:</a:t>
            </a:r>
          </a:p>
          <a:p>
            <a:pPr lvl="1"/>
            <a:r>
              <a:rPr lang="en-US" sz="1200" dirty="0" smtClean="0"/>
              <a:t>What </a:t>
            </a:r>
            <a:r>
              <a:rPr lang="en-US" sz="1200" dirty="0" err="1" smtClean="0"/>
              <a:t>emittance</a:t>
            </a:r>
            <a:r>
              <a:rPr lang="en-US" sz="1200" dirty="0" smtClean="0"/>
              <a:t> range </a:t>
            </a:r>
            <a:r>
              <a:rPr lang="en-US" sz="1200" dirty="0" smtClean="0"/>
              <a:t> </a:t>
            </a:r>
          </a:p>
          <a:p>
            <a:pPr lvl="1"/>
            <a:r>
              <a:rPr lang="en-US" sz="1200" dirty="0" smtClean="0"/>
              <a:t>What </a:t>
            </a:r>
            <a:r>
              <a:rPr lang="en-US" sz="1200" dirty="0" smtClean="0"/>
              <a:t>statistical </a:t>
            </a:r>
            <a:r>
              <a:rPr lang="en-US" sz="1200" dirty="0" smtClean="0"/>
              <a:t>accuracy at </a:t>
            </a:r>
            <a:r>
              <a:rPr lang="en-US" sz="1200" dirty="0" smtClean="0"/>
              <a:t>which time intervals </a:t>
            </a:r>
            <a:endParaRPr lang="en-US" sz="1200" dirty="0" smtClean="0"/>
          </a:p>
          <a:p>
            <a:pPr lvl="1"/>
            <a:r>
              <a:rPr lang="en-US" sz="1200" dirty="0" smtClean="0"/>
              <a:t>Which </a:t>
            </a:r>
            <a:r>
              <a:rPr lang="en-US" sz="1200" dirty="0" smtClean="0"/>
              <a:t>absolute precision </a:t>
            </a:r>
          </a:p>
          <a:p>
            <a:pPr lvl="1"/>
            <a:r>
              <a:rPr lang="en-US" sz="1200" dirty="0" smtClean="0"/>
              <a:t>BI/</a:t>
            </a:r>
            <a:r>
              <a:rPr lang="en-US" sz="1200" dirty="0" err="1" smtClean="0"/>
              <a:t>Plamen</a:t>
            </a:r>
            <a:r>
              <a:rPr lang="en-US" sz="1200" dirty="0" smtClean="0"/>
              <a:t>: specify more exactly the goals of the full scale system for LHC</a:t>
            </a:r>
            <a:endParaRPr lang="en-GB" sz="1200" dirty="0" smtClean="0"/>
          </a:p>
          <a:p>
            <a:pPr>
              <a:buNone/>
            </a:pPr>
            <a:endParaRPr lang="en-GB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31850" y="5657850"/>
            <a:ext cx="7824578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Minutes of 1</a:t>
            </a:r>
            <a:r>
              <a:rPr lang="en-GB" baseline="30000" dirty="0" smtClean="0"/>
              <a:t>st</a:t>
            </a:r>
            <a:r>
              <a:rPr lang="en-GB" dirty="0" smtClean="0"/>
              <a:t> meeting: https</a:t>
            </a:r>
            <a:r>
              <a:rPr lang="en-GB" dirty="0" smtClean="0"/>
              <a:t>://indico.cern.ch/conferenceDisplay.py?confId=213774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1. BGV detector design studies - toy simulation with prototype and full detector (</a:t>
            </a:r>
            <a:r>
              <a:rPr lang="en-US" dirty="0" err="1" smtClean="0"/>
              <a:t>Plamen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2. Detector and gas target specifications (</a:t>
            </a:r>
            <a:r>
              <a:rPr lang="en-US" dirty="0" err="1" smtClean="0"/>
              <a:t>Massi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3. Outcome of investigations of BGI layout modifications in LS1 (</a:t>
            </a:r>
            <a:r>
              <a:rPr lang="en-US" dirty="0" err="1" smtClean="0"/>
              <a:t>Mariusz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4. Layout considerations and requirements for the ECR (Bernd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AOB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96592" y="85417"/>
            <a:ext cx="7793038" cy="460375"/>
          </a:xfrm>
        </p:spPr>
        <p:txBody>
          <a:bodyPr/>
          <a:lstStyle/>
          <a:p>
            <a:r>
              <a:rPr lang="en-GB" sz="2000" dirty="0" smtClean="0"/>
              <a:t>Beam Size </a:t>
            </a:r>
            <a:r>
              <a:rPr lang="en-GB" sz="2000" dirty="0" smtClean="0"/>
              <a:t>and Emittance Measurement </a:t>
            </a:r>
            <a:r>
              <a:rPr lang="en-GB" sz="2000" dirty="0" smtClean="0"/>
              <a:t>Resolution  &amp; Accuracy</a:t>
            </a:r>
            <a:endParaRPr lang="en-GB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27650" y="3599294"/>
            <a:ext cx="3613150" cy="2928506"/>
          </a:xfrm>
        </p:spPr>
        <p:txBody>
          <a:bodyPr/>
          <a:lstStyle/>
          <a:p>
            <a:r>
              <a:rPr lang="en-GB" sz="1400" dirty="0" smtClean="0"/>
              <a:t>Specification</a:t>
            </a:r>
            <a:endParaRPr lang="en-GB" sz="1400" dirty="0" smtClean="0"/>
          </a:p>
          <a:p>
            <a:pPr lvl="1"/>
            <a:r>
              <a:rPr lang="en-GB" sz="1200" dirty="0" smtClean="0"/>
              <a:t>Bunch by bunch resolution of </a:t>
            </a:r>
            <a:br>
              <a:rPr lang="en-GB" sz="1200" dirty="0" smtClean="0"/>
            </a:br>
            <a:r>
              <a:rPr lang="en-GB" sz="1200" dirty="0" smtClean="0"/>
              <a:t>5 % in 0.1s</a:t>
            </a:r>
          </a:p>
          <a:p>
            <a:pPr lvl="1"/>
            <a:r>
              <a:rPr lang="en-GB" sz="1200" dirty="0" smtClean="0"/>
              <a:t>Accuracy 5 % on emittance in 0.1s </a:t>
            </a:r>
            <a:br>
              <a:rPr lang="en-GB" sz="1200" dirty="0" smtClean="0"/>
            </a:br>
            <a:r>
              <a:rPr lang="en-GB" sz="1200" dirty="0" smtClean="0"/>
              <a:t>=&gt; 3.5% from beam size and 3.5 % from beta uncertainly </a:t>
            </a:r>
            <a:br>
              <a:rPr lang="en-GB" sz="1200" dirty="0" smtClean="0"/>
            </a:br>
            <a:r>
              <a:rPr lang="en-GB" sz="1200" dirty="0" smtClean="0"/>
              <a:t>=&gt; </a:t>
            </a:r>
            <a:r>
              <a:rPr lang="en-GB" sz="1200" dirty="0" smtClean="0">
                <a:solidFill>
                  <a:srgbClr val="FF0000"/>
                </a:solidFill>
              </a:rPr>
              <a:t>1.8 % beam size accuracy </a:t>
            </a:r>
            <a:r>
              <a:rPr lang="en-GB" sz="800" dirty="0" smtClean="0"/>
              <a:t>(</a:t>
            </a:r>
            <a:r>
              <a:rPr lang="en-GB" sz="800" dirty="0" err="1" smtClean="0"/>
              <a:t>dsig</a:t>
            </a:r>
            <a:r>
              <a:rPr lang="en-GB" sz="800" dirty="0" smtClean="0"/>
              <a:t>/sig=1/2 </a:t>
            </a:r>
            <a:r>
              <a:rPr lang="en-GB" sz="800" dirty="0" err="1" smtClean="0"/>
              <a:t>depsi</a:t>
            </a:r>
            <a:r>
              <a:rPr lang="en-GB" sz="800" dirty="0" smtClean="0"/>
              <a:t>/</a:t>
            </a:r>
            <a:r>
              <a:rPr lang="en-GB" sz="800" dirty="0" err="1" smtClean="0"/>
              <a:t>epsi</a:t>
            </a:r>
            <a:r>
              <a:rPr lang="en-GB" sz="800" dirty="0" smtClean="0"/>
              <a:t>)</a:t>
            </a:r>
          </a:p>
          <a:p>
            <a:r>
              <a:rPr lang="en-GB" sz="1400" dirty="0" smtClean="0"/>
              <a:t>Goal for Vertex detector</a:t>
            </a:r>
          </a:p>
          <a:p>
            <a:pPr lvl="1"/>
            <a:r>
              <a:rPr lang="en-GB" sz="1200" dirty="0" smtClean="0"/>
              <a:t>Bunch by bunch measurement  in all operation condition</a:t>
            </a:r>
          </a:p>
          <a:p>
            <a:pPr lvl="1"/>
            <a:r>
              <a:rPr lang="en-GB" sz="1200" dirty="0" smtClean="0"/>
              <a:t>Absolute accuracy </a:t>
            </a:r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4853865" y="1303628"/>
            <a:ext cx="4267199" cy="2106699"/>
            <a:chOff x="0" y="652463"/>
            <a:chExt cx="4267199" cy="2106699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52463"/>
              <a:ext cx="110490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083097"/>
              <a:ext cx="4076700" cy="1676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2381250" y="885825"/>
              <a:ext cx="436338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D3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14650" y="895350"/>
              <a:ext cx="436338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D4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90850" y="1914525"/>
              <a:ext cx="514350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Q5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95649" y="1914525"/>
              <a:ext cx="50482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Q6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62374" y="1914525"/>
              <a:ext cx="50482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Q7</a:t>
              </a:r>
              <a:endParaRPr lang="en-GB" dirty="0"/>
            </a:p>
          </p:txBody>
        </p:sp>
      </p:grp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90996"/>
            <a:ext cx="49053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5414963"/>
            <a:ext cx="49339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20"/>
          <p:cNvSpPr/>
          <p:nvPr/>
        </p:nvSpPr>
        <p:spPr bwMode="auto">
          <a:xfrm>
            <a:off x="768350" y="4565650"/>
            <a:ext cx="4089400" cy="406400"/>
          </a:xfrm>
          <a:prstGeom prst="rect">
            <a:avLst/>
          </a:prstGeom>
          <a:solidFill>
            <a:schemeClr val="accent1">
              <a:alpha val="19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333750" y="3473450"/>
            <a:ext cx="1485900" cy="165100"/>
          </a:xfrm>
          <a:prstGeom prst="rect">
            <a:avLst/>
          </a:prstGeom>
          <a:solidFill>
            <a:schemeClr val="accent1">
              <a:alpha val="16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65800" y="606918"/>
            <a:ext cx="1985963" cy="31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86629" y="895350"/>
            <a:ext cx="383194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IP4 with right side emittance monitors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96" y="1004334"/>
            <a:ext cx="7958220" cy="5241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Down Arrow 10"/>
          <p:cNvSpPr/>
          <p:nvPr/>
        </p:nvSpPr>
        <p:spPr bwMode="auto">
          <a:xfrm>
            <a:off x="6082138" y="1454684"/>
            <a:ext cx="484632" cy="978408"/>
          </a:xfrm>
          <a:prstGeom prst="downArrow">
            <a:avLst/>
          </a:prstGeom>
          <a:solidFill>
            <a:schemeClr val="accent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84570" y="664992"/>
            <a:ext cx="2749471" cy="356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Vertex detector proposal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70144" y="6192988"/>
            <a:ext cx="1673856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Drawing G. </a:t>
            </a:r>
            <a:r>
              <a:rPr lang="en-GB" dirty="0" err="1" smtClean="0"/>
              <a:t>Trad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>
            <a:off x="4991514" y="4608778"/>
            <a:ext cx="1350814" cy="91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429262" y="3521869"/>
            <a:ext cx="518091" cy="356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BGI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" y="6159500"/>
            <a:ext cx="675537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66FF"/>
                </a:solidFill>
              </a:rPr>
              <a:t>Equal Beta in cell 6 and a beta ratio of 2 in cell 5; free area in both cells </a:t>
            </a:r>
            <a:endParaRPr lang="en-GB" dirty="0">
              <a:solidFill>
                <a:srgbClr val="0066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ECR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 smtClean="0"/>
              <a:t>Requirement for </a:t>
            </a:r>
            <a:r>
              <a:rPr lang="en-GB" sz="1600" dirty="0" smtClean="0"/>
              <a:t>ECA (Engineering </a:t>
            </a:r>
            <a:r>
              <a:rPr lang="en-GB" sz="1600" dirty="0" smtClean="0"/>
              <a:t>C</a:t>
            </a:r>
            <a:r>
              <a:rPr lang="en-GB" sz="1600" dirty="0" smtClean="0"/>
              <a:t>hange Request)</a:t>
            </a:r>
            <a:br>
              <a:rPr lang="en-GB" sz="1600" dirty="0" smtClean="0"/>
            </a:br>
            <a:endParaRPr lang="en-GB" sz="1600" dirty="0" smtClean="0"/>
          </a:p>
          <a:p>
            <a:pPr lvl="1"/>
            <a:r>
              <a:rPr lang="en-GB" sz="1400" dirty="0" smtClean="0"/>
              <a:t>Detailed description</a:t>
            </a:r>
          </a:p>
          <a:p>
            <a:pPr lvl="2"/>
            <a:r>
              <a:rPr lang="en-GB" sz="1050" dirty="0" smtClean="0"/>
              <a:t>Functionality, Layout (in tunnel, at please of electronics), electronics hard and  software structure  </a:t>
            </a:r>
          </a:p>
          <a:p>
            <a:pPr lvl="1"/>
            <a:r>
              <a:rPr lang="en-GB" sz="1400" dirty="0" smtClean="0"/>
              <a:t>Reasons for change </a:t>
            </a:r>
          </a:p>
          <a:p>
            <a:pPr lvl="2"/>
            <a:r>
              <a:rPr lang="en-GB" sz="1050" dirty="0" smtClean="0"/>
              <a:t>(reasons for additional emittance monitor, goal from specification)</a:t>
            </a:r>
          </a:p>
          <a:p>
            <a:pPr lvl="1"/>
            <a:r>
              <a:rPr lang="en-GB" sz="1400" dirty="0" smtClean="0"/>
              <a:t>Impact on coast, schedule and </a:t>
            </a:r>
            <a:r>
              <a:rPr lang="en-GB" sz="1400" dirty="0" smtClean="0"/>
              <a:t>performance</a:t>
            </a:r>
          </a:p>
          <a:p>
            <a:pPr lvl="2"/>
            <a:r>
              <a:rPr lang="en-GB" sz="1050" dirty="0" err="1" smtClean="0"/>
              <a:t>Developement</a:t>
            </a:r>
            <a:r>
              <a:rPr lang="en-GB" sz="1050" dirty="0" smtClean="0"/>
              <a:t> plan for test system an proposal for final setup?</a:t>
            </a:r>
            <a:endParaRPr lang="en-GB" sz="1050" dirty="0" smtClean="0"/>
          </a:p>
          <a:p>
            <a:pPr lvl="1"/>
            <a:r>
              <a:rPr lang="en-GB" sz="1400" dirty="0" smtClean="0"/>
              <a:t>Impact on other </a:t>
            </a:r>
            <a:r>
              <a:rPr lang="en-GB" sz="1400" dirty="0" smtClean="0"/>
              <a:t>items</a:t>
            </a:r>
            <a:endParaRPr lang="en-GB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Cell 6R4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544663"/>
            <a:ext cx="77247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0812" y="3563220"/>
            <a:ext cx="70961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Cell 6R4 near Q5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110" y="791735"/>
            <a:ext cx="8664285" cy="519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Cell 6R4 near Q6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07.12.2012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2nd Beam Gas Imaging Vertex Detector;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89" y="955964"/>
            <a:ext cx="7989428" cy="38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rnd">
  <a:themeElements>
    <a:clrScheme name="bernd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ern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triangle" w="lg" len="lg"/>
        </a:ln>
        <a:effectLst/>
      </a:spPr>
      <a:bodyPr/>
      <a:lstStyle/>
    </a:lnDef>
  </a:objectDefaults>
  <a:extraClrSchemeLst>
    <a:extraClrScheme>
      <a:clrScheme name="bernd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10169</TotalTime>
  <Words>433</Words>
  <Application>Microsoft Office PowerPoint</Application>
  <PresentationFormat>On-screen Show (4:3)</PresentationFormat>
  <Paragraphs>93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bernd</vt:lpstr>
      <vt:lpstr>Title</vt:lpstr>
      <vt:lpstr>Notes and Actions from last Meeting </vt:lpstr>
      <vt:lpstr>Agenda</vt:lpstr>
      <vt:lpstr>Beam Size and Emittance Measurement Resolution  &amp; Accuracy</vt:lpstr>
      <vt:lpstr>IP4 with right side emittance monitors</vt:lpstr>
      <vt:lpstr>ECR</vt:lpstr>
      <vt:lpstr>Cell 6R4</vt:lpstr>
      <vt:lpstr>Cell 6R4 near Q5</vt:lpstr>
      <vt:lpstr>Cell 6R4 near Q6</vt:lpstr>
      <vt:lpstr>5R4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used for Machine Protection</dc:title>
  <dc:creator>dehning</dc:creator>
  <cp:lastModifiedBy>dehning</cp:lastModifiedBy>
  <cp:revision>344</cp:revision>
  <cp:lastPrinted>1601-01-01T00:00:00Z</cp:lastPrinted>
  <dcterms:created xsi:type="dcterms:W3CDTF">2003-11-27T14:14:38Z</dcterms:created>
  <dcterms:modified xsi:type="dcterms:W3CDTF">2012-12-07T08:46:18Z</dcterms:modified>
</cp:coreProperties>
</file>