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21"/>
  </p:notesMasterIdLst>
  <p:handoutMasterIdLst>
    <p:handoutMasterId r:id="rId22"/>
  </p:handoutMasterIdLst>
  <p:sldIdLst>
    <p:sldId id="1287" r:id="rId2"/>
    <p:sldId id="1368" r:id="rId3"/>
    <p:sldId id="1390" r:id="rId4"/>
    <p:sldId id="1357" r:id="rId5"/>
    <p:sldId id="1418" r:id="rId6"/>
    <p:sldId id="1347" r:id="rId7"/>
    <p:sldId id="1415" r:id="rId8"/>
    <p:sldId id="1379" r:id="rId9"/>
    <p:sldId id="1412" r:id="rId10"/>
    <p:sldId id="1400" r:id="rId11"/>
    <p:sldId id="1416" r:id="rId12"/>
    <p:sldId id="1395" r:id="rId13"/>
    <p:sldId id="1353" r:id="rId14"/>
    <p:sldId id="1406" r:id="rId15"/>
    <p:sldId id="1407" r:id="rId16"/>
    <p:sldId id="1413" r:id="rId17"/>
    <p:sldId id="1419" r:id="rId18"/>
    <p:sldId id="1420" r:id="rId19"/>
    <p:sldId id="1414" r:id="rId20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0CD6"/>
    <a:srgbClr val="0033CC"/>
    <a:srgbClr val="008000"/>
    <a:srgbClr val="336600"/>
    <a:srgbClr val="FB1525"/>
    <a:srgbClr val="FFFF66"/>
    <a:srgbClr val="FFFF00"/>
    <a:srgbClr val="4B14E6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47" autoAdjust="0"/>
    <p:restoredTop sz="94311" autoAdjust="0"/>
  </p:normalViewPr>
  <p:slideViewPr>
    <p:cSldViewPr>
      <p:cViewPr varScale="1">
        <p:scale>
          <a:sx n="87" d="100"/>
          <a:sy n="87" d="100"/>
        </p:scale>
        <p:origin x="-17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57B43-8078-2640-8719-FF2A79FB959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3E64C-7A54-0E45-9657-64BC8BEFD66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96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0641482C-FFD9-42F4-8F48-70920491F42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573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48B6AF4-1F60-6640-B27B-712AF5F77286}" type="datetime1">
              <a:rPr lang="en-US" smtClean="0"/>
              <a:t>5/20/2014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A680365-458B-4FD0-8380-46D6C77C085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CF1A2A-84D0-9C4E-816B-5E74FE2B4ACA}" type="datetime1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6252C2C-BB50-4755-BB89-BE16F80EC1A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4F9AD3-2802-5440-8DD4-9239BD469254}" type="datetime1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FB1177-5D61-42A5-8A6A-72CCBCA6A8B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3B1309D-3CC9-5D4A-8A7B-9F3B3273E787}" type="datetime1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AB1D97-57A0-4161-A196-A33AA84FE83E}" type="slidenum">
              <a:rPr lang="en-US" smtClean="0"/>
              <a:pPr>
                <a:defRPr/>
              </a:pPr>
              <a:t>‹Nr.›</a:t>
            </a:fld>
            <a:r>
              <a:rPr lang="en-US" dirty="0" smtClean="0"/>
              <a:t> of 23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25AF52-F0B9-1143-BCD7-BF411BA40BE0}" type="datetime1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C92847-096F-4B79-AE67-0AC6ED90910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67834B-4AA6-B04D-B326-C53CFA8F1632}" type="datetime1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EE489F-A000-455E-A13A-552F7A34730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76C0AF-C67D-3C4E-955B-D64B41349013}" type="datetime1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A20533-9E70-4182-A58A-0E47FBE0349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BB195B-4D93-FF48-AA5F-35254CEEC466}" type="datetime1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96CDF1-E45D-4476-8495-D306F40257C0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502568" cy="365760"/>
          </a:xfrm>
        </p:spPr>
        <p:txBody>
          <a:bodyPr/>
          <a:lstStyle>
            <a:extLst/>
          </a:lstStyle>
          <a:p>
            <a:pPr>
              <a:defRPr/>
            </a:pPr>
            <a:fld id="{B115350D-FBB2-B74D-824A-7A12A0A4BF47}" type="datetime1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3800" y="6407945"/>
            <a:ext cx="2996955" cy="365125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‹Nr.›</a:t>
            </a:fld>
            <a:r>
              <a:rPr lang="en-US" dirty="0" smtClean="0"/>
              <a:t> of 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C084CF49-77B4-F549-9F1B-DFD968FD60A9}" type="datetime1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5CD9F1-2EA4-46BE-91AA-56ACC195072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06D150F-BF6F-5447-954E-DD1362C74567}" type="datetime1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C1ADB7-2207-43EA-BD12-9646E3F2BC9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7" y="5001994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0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241CCD8-5618-7548-B56D-399ADADFFABB}" type="datetime1">
              <a:rPr lang="en-US" smtClean="0"/>
              <a:t>5/20/2014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81400" y="6407945"/>
            <a:ext cx="314935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305800" y="6407945"/>
            <a:ext cx="70723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FC95FFE-6246-48A3-A82F-C4DEEB52FF3F}" type="slidenum">
              <a:rPr lang="en-US" smtClean="0"/>
              <a:pPr>
                <a:defRPr/>
              </a:pPr>
              <a:t>‹Nr.›</a:t>
            </a:fld>
            <a:r>
              <a:rPr lang="en-US" dirty="0" smtClean="0"/>
              <a:t> of 23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00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5618" name="Picture 2" descr="C:\Users\nnajit\Desktop\Logo_QUARK14_hochformat_rot-4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86200"/>
            <a:ext cx="2372182" cy="102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213AD823-5153-49C2-96E7-56561F91F225}" type="slidenum">
              <a:t>1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685800" y="228600"/>
            <a:ext cx="8024684" cy="4297320"/>
            <a:chOff x="697189" y="312277"/>
            <a:chExt cx="8846656" cy="4481929"/>
          </a:xfrm>
        </p:grpSpPr>
        <p:sp>
          <p:nvSpPr>
            <p:cNvPr id="4" name="Freeform 3"/>
            <p:cNvSpPr/>
            <p:nvPr/>
          </p:nvSpPr>
          <p:spPr>
            <a:xfrm>
              <a:off x="697189" y="312277"/>
              <a:ext cx="8568531" cy="166894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0000FF">
                <a:alpha val="5000"/>
              </a:srgbClr>
            </a:solidFill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2800" i="0" dirty="0">
                  <a:solidFill>
                    <a:srgbClr val="0000FF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Liberation Sans" pitchFamily="18"/>
                  <a:ea typeface="WenQuanYi Micro Hei" pitchFamily="2"/>
                  <a:cs typeface="Lohit Hindi" pitchFamily="2"/>
                </a:rPr>
                <a:t>H</a:t>
              </a:r>
              <a:r>
                <a:rPr lang="en-US" sz="2800" i="0" dirty="0" smtClean="0">
                  <a:solidFill>
                    <a:srgbClr val="0000FF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Liberation Sans" pitchFamily="18"/>
                  <a:ea typeface="WenQuanYi Micro Hei" pitchFamily="2"/>
                  <a:cs typeface="Lohit Hindi" pitchFamily="2"/>
                </a:rPr>
                <a:t>BT </a:t>
              </a:r>
              <a:r>
                <a:rPr lang="en-US" sz="2800" i="0" dirty="0">
                  <a:solidFill>
                    <a:srgbClr val="0000FF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Liberation Sans" pitchFamily="18"/>
                  <a:ea typeface="WenQuanYi Micro Hei" pitchFamily="2"/>
                  <a:cs typeface="Lohit Hindi" pitchFamily="2"/>
                </a:rPr>
                <a:t>and Collective Flow at Mid-Rapidity </a:t>
              </a:r>
              <a:r>
                <a:rPr lang="en-US" sz="2800" i="0" dirty="0" smtClean="0">
                  <a:solidFill>
                    <a:srgbClr val="0000FF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Liberation Sans" pitchFamily="18"/>
                  <a:ea typeface="WenQuanYi Micro Hei" pitchFamily="2"/>
                  <a:cs typeface="Lohit Hindi" pitchFamily="2"/>
                </a:rPr>
                <a:t>in </a:t>
              </a:r>
            </a:p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2800" i="0" dirty="0" err="1" smtClean="0">
                  <a:solidFill>
                    <a:srgbClr val="0000FF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Liberation Sans" pitchFamily="18"/>
                  <a:ea typeface="WenQuanYi Micro Hei" pitchFamily="2"/>
                  <a:cs typeface="Lohit Hindi" pitchFamily="2"/>
                </a:rPr>
                <a:t>d+Au</a:t>
              </a:r>
              <a:r>
                <a:rPr lang="en-US" sz="2800" i="0" dirty="0" smtClean="0">
                  <a:solidFill>
                    <a:srgbClr val="0000FF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Liberation Sans" pitchFamily="18"/>
                  <a:ea typeface="WenQuanYi Micro Hei" pitchFamily="2"/>
                  <a:cs typeface="Lohit Hindi" pitchFamily="2"/>
                </a:rPr>
                <a:t> </a:t>
              </a:r>
              <a:r>
                <a:rPr lang="en-US" sz="2800" i="0" dirty="0">
                  <a:solidFill>
                    <a:srgbClr val="0000FF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Liberation Sans" pitchFamily="18"/>
                  <a:ea typeface="WenQuanYi Micro Hei" pitchFamily="2"/>
                  <a:cs typeface="Lohit Hindi" pitchFamily="2"/>
                </a:rPr>
                <a:t>and </a:t>
              </a:r>
              <a:r>
                <a:rPr lang="en-US" sz="2800" i="0" dirty="0" err="1">
                  <a:solidFill>
                    <a:srgbClr val="0000FF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Liberation Sans" pitchFamily="18"/>
                  <a:ea typeface="WenQuanYi Micro Hei" pitchFamily="2"/>
                  <a:cs typeface="Lohit Hindi" pitchFamily="2"/>
                </a:rPr>
                <a:t>Au+Au</a:t>
              </a:r>
              <a:r>
                <a:rPr lang="en-US" sz="2800" i="0" dirty="0">
                  <a:solidFill>
                    <a:srgbClr val="0000FF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Liberation Sans" pitchFamily="18"/>
                  <a:ea typeface="WenQuanYi Micro Hei" pitchFamily="2"/>
                  <a:cs typeface="Lohit Hindi" pitchFamily="2"/>
                </a:rPr>
                <a:t> collision systems </a:t>
              </a:r>
            </a:p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endParaRPr lang="en-US" sz="3300" i="0" dirty="0">
                <a:solidFill>
                  <a:srgbClr val="0000FF"/>
                </a:solidFill>
                <a:effectLst>
                  <a:outerShdw dist="17961" dir="2700000">
                    <a:scrgbClr r="0" g="0" b="0"/>
                  </a:outerShdw>
                </a:effectLst>
                <a:latin typeface="Liberation Sans" pitchFamily="18"/>
                <a:ea typeface="WenQuanYi Micro Hei" pitchFamily="2"/>
                <a:cs typeface="Lohit Hindi" pitchFamily="2"/>
              </a:endParaRPr>
            </a:p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endParaRPr lang="en-US" sz="3300" i="0" dirty="0" smtClean="0">
                <a:solidFill>
                  <a:srgbClr val="0000FF"/>
                </a:solidFill>
                <a:effectLst>
                  <a:outerShdw dist="17961" dir="2700000">
                    <a:scrgbClr r="0" g="0" b="0"/>
                  </a:outerShdw>
                </a:effectLst>
                <a:latin typeface="Liberation Sans" pitchFamily="18"/>
                <a:ea typeface="WenQuanYi Micro Hei" pitchFamily="2"/>
                <a:cs typeface="Lohit Hindi" pitchFamily="2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2293288" y="2299114"/>
              <a:ext cx="5771519" cy="134394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>
                <a:alpha val="5000"/>
              </a:srgbClr>
            </a:solidFill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i="0" dirty="0">
                  <a:solidFill>
                    <a:srgbClr val="000000"/>
                  </a:solidFill>
                  <a:latin typeface="Liberation Sans" pitchFamily="18"/>
                  <a:ea typeface="WenQuanYi Micro Hei" pitchFamily="2"/>
                  <a:cs typeface="Lohit Hindi" pitchFamily="2"/>
                </a:rPr>
                <a:t>QUARK MATTER 2014</a:t>
              </a:r>
            </a:p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i="0" dirty="0">
                  <a:solidFill>
                    <a:srgbClr val="000000"/>
                  </a:solidFill>
                  <a:latin typeface="Liberation Sans" pitchFamily="18"/>
                  <a:ea typeface="WenQuanYi Micro Hei" pitchFamily="2"/>
                  <a:cs typeface="Lohit Hindi" pitchFamily="2"/>
                </a:rPr>
                <a:t>XXIV INTERNATIONAL CONFERENCE ON ULTRARELATIVISTIC NUCLEUS-NUCLEUS COLLISIONS</a:t>
              </a:r>
              <a:endParaRPr lang="en-US" sz="1600" b="1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endParaRPr>
            </a:p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i="0" dirty="0">
                  <a:solidFill>
                    <a:srgbClr val="000000"/>
                  </a:solidFill>
                  <a:latin typeface="Liberation Sans" pitchFamily="18"/>
                  <a:ea typeface="WenQuanYi Micro Hei" pitchFamily="2"/>
                  <a:cs typeface="Lohit Hindi" pitchFamily="2"/>
                </a:rPr>
                <a:t>May 19 - 24, 2014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949205" y="4127004"/>
              <a:ext cx="8594640" cy="6672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i="0" dirty="0" smtClean="0">
                  <a:solidFill>
                    <a:srgbClr val="FF00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Berlin Sans FB" panose="020E0602020502020306" pitchFamily="34" charset="0"/>
                  <a:ea typeface="WenQuanYi Micro Hei" pitchFamily="2"/>
                  <a:cs typeface="Lohit Hindi" pitchFamily="2"/>
                </a:rPr>
                <a:t>N. N.  </a:t>
              </a:r>
              <a:r>
                <a:rPr lang="en-US" sz="2000" i="0" dirty="0" err="1" smtClean="0">
                  <a:solidFill>
                    <a:srgbClr val="FF00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Berlin Sans FB" panose="020E0602020502020306" pitchFamily="34" charset="0"/>
                  <a:ea typeface="WenQuanYi Micro Hei" pitchFamily="2"/>
                  <a:cs typeface="Lohit Hindi" pitchFamily="2"/>
                </a:rPr>
                <a:t>Ajitanand</a:t>
              </a:r>
              <a:r>
                <a:rPr lang="en-US" sz="2000" i="0" dirty="0">
                  <a:solidFill>
                    <a:srgbClr val="FF00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Berlin Sans FB" panose="020E0602020502020306" pitchFamily="34" charset="0"/>
                  <a:ea typeface="WenQuanYi Micro Hei" pitchFamily="2"/>
                  <a:cs typeface="Lohit Hindi" pitchFamily="2"/>
                </a:rPr>
                <a:t> </a:t>
              </a:r>
            </a:p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endParaRPr lang="en-US" sz="2000" i="0" dirty="0" smtClean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Berlin Sans FB" panose="020E0602020502020306" pitchFamily="34" charset="0"/>
                <a:ea typeface="WenQuanYi Micro Hei" pitchFamily="2"/>
                <a:cs typeface="Lohit Hindi" pitchFamily="2"/>
              </a:endParaRPr>
            </a:p>
            <a:p>
              <a:pPr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i="0" dirty="0" smtClean="0">
                  <a:solidFill>
                    <a:srgbClr val="FF00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Berlin Sans FB" panose="020E0602020502020306" pitchFamily="34" charset="0"/>
                  <a:ea typeface="WenQuanYi Micro Hei" pitchFamily="2"/>
                  <a:cs typeface="Lohit Hindi" pitchFamily="2"/>
                </a:rPr>
                <a:t> for </a:t>
              </a:r>
              <a:r>
                <a:rPr lang="en-US" sz="2000" i="0" dirty="0">
                  <a:solidFill>
                    <a:srgbClr val="FF00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Berlin Sans FB" panose="020E0602020502020306" pitchFamily="34" charset="0"/>
                  <a:ea typeface="WenQuanYi Micro Hei" pitchFamily="2"/>
                  <a:cs typeface="Lohit Hindi" pitchFamily="2"/>
                </a:rPr>
                <a:t>the PHENIX </a:t>
              </a:r>
              <a:r>
                <a:rPr lang="en-US" sz="2000" i="0" dirty="0" smtClean="0">
                  <a:solidFill>
                    <a:srgbClr val="FF00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Berlin Sans FB" panose="020E0602020502020306" pitchFamily="34" charset="0"/>
                  <a:ea typeface="WenQuanYi Micro Hei" pitchFamily="2"/>
                  <a:cs typeface="Lohit Hindi" pitchFamily="2"/>
                </a:rPr>
                <a:t>Collaboration</a:t>
              </a:r>
              <a:endParaRPr lang="en-US" sz="2000" i="0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Berlin Sans FB" panose="020E0602020502020306" pitchFamily="34" charset="0"/>
                <a:ea typeface="WenQuanYi Micro Hei" pitchFamily="2"/>
                <a:cs typeface="Lohit Hindi" pitchFamily="2"/>
              </a:endParaRPr>
            </a:p>
          </p:txBody>
        </p:sp>
      </p:grpSp>
      <p:pic>
        <p:nvPicPr>
          <p:cNvPr id="3715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055" y="3886200"/>
            <a:ext cx="2148387" cy="85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5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87" y="5410200"/>
            <a:ext cx="1355293" cy="1111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652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5436461"/>
            <a:ext cx="1800880" cy="142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ounded Rectangle 32"/>
          <p:cNvSpPr/>
          <p:nvPr/>
        </p:nvSpPr>
        <p:spPr>
          <a:xfrm>
            <a:off x="228600" y="3810000"/>
            <a:ext cx="4572000" cy="1676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81000" y="3810000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              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part</a:t>
            </a:r>
            <a:r>
              <a:rPr lang="en-US" dirty="0" smtClean="0"/>
              <a:t>       </a:t>
            </a:r>
            <a:r>
              <a:rPr lang="en-US" dirty="0" err="1" smtClean="0"/>
              <a:t>dE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 /</a:t>
            </a:r>
            <a:r>
              <a:rPr lang="en-US" dirty="0" smtClean="0"/>
              <a:t> </a:t>
            </a:r>
            <a:r>
              <a:rPr lang="en-US" dirty="0" err="1" smtClean="0"/>
              <a:t>dη</a:t>
            </a:r>
            <a:r>
              <a:rPr lang="en-US" dirty="0" smtClean="0"/>
              <a:t>                    </a:t>
            </a:r>
            <a:r>
              <a:rPr lang="en-US" dirty="0" err="1" smtClean="0"/>
              <a:t>ε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err="1" smtClean="0"/>
              <a:t>Au+Au</a:t>
            </a:r>
            <a:r>
              <a:rPr lang="en-US" dirty="0" smtClean="0"/>
              <a:t>    16.7±1.1   19±.1.5     </a:t>
            </a:r>
            <a:r>
              <a:rPr lang="en-US" dirty="0" smtClean="0">
                <a:solidFill>
                  <a:srgbClr val="FB1525"/>
                </a:solidFill>
              </a:rPr>
              <a:t>0.71     0.5    </a:t>
            </a:r>
            <a:r>
              <a:rPr lang="en-US" dirty="0" smtClean="0"/>
              <a:t>   </a:t>
            </a:r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d+Au</a:t>
            </a:r>
            <a:r>
              <a:rPr lang="en-US" dirty="0" smtClean="0"/>
              <a:t>      15.7±1.6    22±1.5      </a:t>
            </a:r>
            <a:r>
              <a:rPr lang="en-US" dirty="0" smtClean="0">
                <a:solidFill>
                  <a:srgbClr val="FB1525"/>
                </a:solidFill>
              </a:rPr>
              <a:t>0.44     2.5</a:t>
            </a:r>
            <a:endParaRPr lang="en-US" dirty="0">
              <a:solidFill>
                <a:srgbClr val="FB1525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 rot="176956">
            <a:off x="6804718" y="4290118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24600" y="4572000"/>
            <a:ext cx="381000" cy="381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019800" y="2209800"/>
            <a:ext cx="914400" cy="838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105400" y="2667000"/>
            <a:ext cx="838200" cy="1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848600" y="3124200"/>
            <a:ext cx="838200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410200" y="4800600"/>
            <a:ext cx="838200" cy="1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848600" y="4724400"/>
            <a:ext cx="762000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181600" y="4419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8001000" y="4419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848600" y="2743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81600" y="2286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012"/>
            <a:ext cx="4861017" cy="3352800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6781800" y="2819400"/>
            <a:ext cx="914400" cy="838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3886200"/>
            <a:ext cx="228600" cy="3429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5791200"/>
            <a:ext cx="18573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6248400" y="594360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σ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 &amp;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RMS widths </a:t>
            </a:r>
          </a:p>
          <a:p>
            <a:r>
              <a:rPr lang="en-US" sz="1600" dirty="0" smtClean="0"/>
              <a:t>of density distribution</a:t>
            </a:r>
            <a:endParaRPr lang="en-US" sz="1600" dirty="0"/>
          </a:p>
        </p:txBody>
      </p:sp>
      <p:sp>
        <p:nvSpPr>
          <p:cNvPr id="35" name="Rectangle 34"/>
          <p:cNvSpPr/>
          <p:nvPr/>
        </p:nvSpPr>
        <p:spPr>
          <a:xfrm>
            <a:off x="445750" y="6096000"/>
            <a:ext cx="18422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Glauber</a:t>
            </a:r>
            <a:r>
              <a:rPr lang="en-US" b="1" dirty="0" smtClean="0"/>
              <a:t> Model</a:t>
            </a:r>
          </a:p>
          <a:p>
            <a:r>
              <a:rPr lang="en-US" b="1" dirty="0" smtClean="0"/>
              <a:t> initial size 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6400800"/>
            <a:ext cx="228600" cy="3429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685800" y="1143000"/>
            <a:ext cx="32470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 smtClean="0"/>
              <a:t>Bjorken</a:t>
            </a:r>
            <a:r>
              <a:rPr lang="en-US" sz="1600" b="1" dirty="0" smtClean="0"/>
              <a:t> energy density </a:t>
            </a:r>
            <a:r>
              <a:rPr lang="en-US" sz="1600" b="1" dirty="0" err="1" smtClean="0"/>
              <a:t>vs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N</a:t>
            </a:r>
            <a:r>
              <a:rPr lang="en-US" sz="1600" b="1" baseline="-25000" dirty="0" err="1" smtClean="0"/>
              <a:t>part</a:t>
            </a:r>
            <a:r>
              <a:rPr lang="en-US" sz="1400" b="1" dirty="0" smtClean="0"/>
              <a:t>  </a:t>
            </a:r>
            <a:endParaRPr lang="en-US" sz="1400" b="1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133600" y="3048000"/>
            <a:ext cx="0" cy="761999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334000" y="10668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rgbClr val="320CD6"/>
                </a:solidFill>
              </a:rPr>
              <a:t>Initial Parameters for peripheral </a:t>
            </a:r>
          </a:p>
          <a:p>
            <a:pPr algn="just"/>
            <a:r>
              <a:rPr lang="en-US" b="1" dirty="0" err="1" smtClean="0">
                <a:solidFill>
                  <a:srgbClr val="320CD6"/>
                </a:solidFill>
              </a:rPr>
              <a:t>Au+Au</a:t>
            </a:r>
            <a:r>
              <a:rPr lang="en-US" b="1" dirty="0" smtClean="0">
                <a:solidFill>
                  <a:srgbClr val="320CD6"/>
                </a:solidFill>
              </a:rPr>
              <a:t> and central </a:t>
            </a:r>
            <a:r>
              <a:rPr lang="en-US" b="1" dirty="0" err="1" smtClean="0">
                <a:solidFill>
                  <a:srgbClr val="320CD6"/>
                </a:solidFill>
              </a:rPr>
              <a:t>d+Au</a:t>
            </a:r>
            <a:endParaRPr lang="en-US" b="1" dirty="0" smtClean="0">
              <a:solidFill>
                <a:srgbClr val="320C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4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0" grpId="0"/>
      <p:bldP spid="2" grpId="0" animBg="1"/>
      <p:bldP spid="16" grpId="0" animBg="1"/>
      <p:bldP spid="20" grpId="0" animBg="1"/>
      <p:bldP spid="38" grpId="0"/>
      <p:bldP spid="39" grpId="0"/>
      <p:bldP spid="40" grpId="0"/>
      <p:bldP spid="41" grpId="0"/>
      <p:bldP spid="22" grpId="0" animBg="1"/>
      <p:bldP spid="31" grpId="0"/>
      <p:bldP spid="31" grpId="1"/>
      <p:bldP spid="31" grpId="2"/>
      <p:bldP spid="35" grpId="0"/>
      <p:bldP spid="32" grpId="0" build="allAtOnce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514600" y="5029200"/>
            <a:ext cx="4038600" cy="1676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514600" y="5105400"/>
            <a:ext cx="4114800" cy="15066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b="1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HBT Correlation functions at similar 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b="1" i="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N</a:t>
            </a:r>
            <a:r>
              <a:rPr lang="en-US" b="1" i="0" baseline="-2500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part</a:t>
            </a:r>
            <a:r>
              <a:rPr lang="en-US" b="1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and </a:t>
            </a:r>
            <a:r>
              <a:rPr lang="en-US" b="1" i="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k</a:t>
            </a:r>
            <a:r>
              <a:rPr lang="en-US" b="1" i="0" baseline="-2500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</a:t>
            </a:r>
            <a:endParaRPr lang="en-US" b="1" i="0" baseline="-2500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400" b="1" i="0" baseline="-25000" dirty="0" err="1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sz="2400" b="1" i="0" baseline="-2500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broader than </a:t>
            </a:r>
            <a:r>
              <a:rPr lang="en-US" sz="2400" b="1" i="0" baseline="-25000" dirty="0" err="1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Au+Au</a:t>
            </a:r>
            <a:endParaRPr lang="en-US" sz="2400" b="1" i="0" baseline="-25000" dirty="0" smtClean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400" b="1" i="0" baseline="-25000" dirty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</a:t>
            </a:r>
            <a:r>
              <a:rPr lang="en-US" sz="2400" b="1" i="0" baseline="-2500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mplying a smaller </a:t>
            </a:r>
            <a:r>
              <a:rPr lang="en-US" sz="2400" b="1" i="0" baseline="-25000" dirty="0" err="1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Rside</a:t>
            </a:r>
            <a:endParaRPr lang="en-US" sz="2400" b="1" i="0" baseline="-25000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400" b="1" i="0" dirty="0">
              <a:solidFill>
                <a:srgbClr val="0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0"/>
            <a:ext cx="3810000" cy="496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85800" y="2286000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              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part</a:t>
            </a:r>
            <a:r>
              <a:rPr lang="en-US" dirty="0" smtClean="0"/>
              <a:t>             &lt;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&gt;                   </a:t>
            </a:r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 err="1" smtClean="0"/>
              <a:t>Au+Au</a:t>
            </a:r>
            <a:r>
              <a:rPr lang="en-US" dirty="0" smtClean="0"/>
              <a:t>    16.7±1.1     0.39       </a:t>
            </a:r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d+Au</a:t>
            </a:r>
            <a:r>
              <a:rPr lang="en-US" dirty="0" smtClean="0"/>
              <a:t>      15.7±1.6     0.39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67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81000" y="3429000"/>
            <a:ext cx="3352800" cy="1371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81000" y="685800"/>
            <a:ext cx="3200400" cy="2057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6" t="40837" r="9905" b="-678"/>
          <a:stretch/>
        </p:blipFill>
        <p:spPr bwMode="auto">
          <a:xfrm>
            <a:off x="3733800" y="1260"/>
            <a:ext cx="5410200" cy="5022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37C8C78D-874D-4F56-927A-A412FF65E37E}" type="slidenum">
              <a:t>12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64" y="22610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/>
              <a:t>dAu</a:t>
            </a:r>
            <a:r>
              <a:rPr lang="en-US" sz="1400" b="1" dirty="0" smtClean="0"/>
              <a:t>  HBT</a:t>
            </a:r>
            <a:endParaRPr lang="en-US" sz="1400" b="1" dirty="0"/>
          </a:p>
        </p:txBody>
      </p:sp>
      <p:sp>
        <p:nvSpPr>
          <p:cNvPr id="14" name="Rectangle 13"/>
          <p:cNvSpPr/>
          <p:nvPr/>
        </p:nvSpPr>
        <p:spPr>
          <a:xfrm>
            <a:off x="3605" y="762000"/>
            <a:ext cx="396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Similar </a:t>
            </a:r>
            <a:r>
              <a:rPr lang="en-US" sz="1600" b="1" i="0" dirty="0" err="1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m</a:t>
            </a:r>
            <a:r>
              <a:rPr lang="en-US" sz="1600" b="1" i="0" baseline="-25000" dirty="0" err="1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</a:t>
            </a:r>
            <a:r>
              <a:rPr lang="en-US" sz="1600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dependence</a:t>
            </a: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observed in </a:t>
            </a:r>
            <a:r>
              <a:rPr lang="en-US" sz="1600" b="1" i="0" dirty="0" err="1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sz="1600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and </a:t>
            </a:r>
            <a:r>
              <a:rPr lang="en-US" sz="1600" b="1" i="0" dirty="0" err="1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Au+Au</a:t>
            </a:r>
            <a:endParaRPr lang="en-US" sz="1600" b="1" i="0" dirty="0" smtClean="0">
              <a:solidFill>
                <a:srgbClr val="320CD6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 smtClean="0">
              <a:solidFill>
                <a:srgbClr val="320CD6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</a:t>
            </a:r>
            <a:r>
              <a:rPr lang="en-US" sz="16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 expected from space</a:t>
            </a: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momentum correlations </a:t>
            </a: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Introduced by </a:t>
            </a: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hydrodynamic expansion</a:t>
            </a: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endParaRPr lang="en-US" sz="1600" b="1" i="0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4817" y="5018002"/>
            <a:ext cx="3998563" cy="1828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1432" y="3429000"/>
            <a:ext cx="43551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Blast Wave Fit defined by</a:t>
            </a: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expansion velocity </a:t>
            </a: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and temperature at freeze-out</a:t>
            </a: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 smtClean="0">
              <a:solidFill>
                <a:srgbClr val="320CD6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Smaller size for </a:t>
            </a:r>
            <a:r>
              <a:rPr lang="en-US" sz="1600" b="1" i="0" dirty="0" err="1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endParaRPr lang="en-US" sz="16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endParaRPr lang="en-US" sz="1600" b="1" i="0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803" y="5410200"/>
            <a:ext cx="4964723" cy="838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28800" y="152400"/>
            <a:ext cx="1971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arXiv:1404.4946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715000" y="4648200"/>
            <a:ext cx="435511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m</a:t>
            </a:r>
            <a:r>
              <a:rPr lang="en-US" sz="1600" b="1" i="0" baseline="-2500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</a:t>
            </a:r>
            <a:r>
              <a:rPr lang="en-US" sz="16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 Dependence</a:t>
            </a:r>
          </a:p>
          <a:p>
            <a:pPr lvl="0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endParaRPr lang="en-US" sz="1600" b="1" i="0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8713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8" grpId="0"/>
      <p:bldP spid="14" grpId="0"/>
      <p:bldP spid="13" grpId="0"/>
      <p:bldP spid="6" grpId="0"/>
      <p:bldP spid="15" grpId="0"/>
      <p:bldP spid="1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09800" y="5638800"/>
            <a:ext cx="4876800" cy="990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37C8C78D-874D-4F56-927A-A412FF65E37E}" type="slidenum">
              <a:t>13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0181" r="9207" b="-21"/>
          <a:stretch/>
        </p:blipFill>
        <p:spPr bwMode="auto">
          <a:xfrm>
            <a:off x="1981200" y="304800"/>
            <a:ext cx="5496791" cy="5130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Rectangle 127"/>
          <p:cNvSpPr/>
          <p:nvPr/>
        </p:nvSpPr>
        <p:spPr>
          <a:xfrm>
            <a:off x="24245" y="0"/>
            <a:ext cx="14478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Scaling in HBT</a:t>
            </a:r>
            <a:endParaRPr lang="en-US" sz="1400" b="1" dirty="0"/>
          </a:p>
        </p:txBody>
      </p:sp>
      <p:sp>
        <p:nvSpPr>
          <p:cNvPr id="11" name="Rectangle 10"/>
          <p:cNvSpPr/>
          <p:nvPr/>
        </p:nvSpPr>
        <p:spPr>
          <a:xfrm>
            <a:off x="2133600" y="5638800"/>
            <a:ext cx="571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 </a:t>
            </a:r>
            <a:r>
              <a:rPr lang="en-US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Pion HBT radii as a function of </a:t>
            </a:r>
          </a:p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     </a:t>
            </a:r>
          </a:p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   </a:t>
            </a:r>
            <a:r>
              <a:rPr lang="en-US" b="1" i="0" dirty="0" err="1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and </a:t>
            </a:r>
            <a:r>
              <a:rPr lang="en-US" b="1" i="0" dirty="0" err="1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Au+Au</a:t>
            </a:r>
            <a:r>
              <a:rPr lang="en-US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do NOT scale together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638800"/>
            <a:ext cx="609600" cy="431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" y="762000"/>
            <a:ext cx="1971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arXiv:1404.4946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87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629400" y="4800600"/>
            <a:ext cx="2950304" cy="388931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endParaRPr lang="en-US" sz="2000" b="1" i="0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447800"/>
            <a:ext cx="1800880" cy="142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914400" y="609600"/>
            <a:ext cx="7543800" cy="838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37C8C78D-874D-4F56-927A-A412FF65E37E}" type="slidenum">
              <a:t>14</a:t>
            </a:fld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24245" y="0"/>
            <a:ext cx="14478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Scaling in HBT</a:t>
            </a:r>
            <a:endParaRPr lang="en-US" sz="1400" b="1" dirty="0"/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676400"/>
            <a:ext cx="18573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791200" y="259080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σ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 &amp;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RMS widths </a:t>
            </a:r>
          </a:p>
          <a:p>
            <a:r>
              <a:rPr lang="en-US" sz="1600" dirty="0" smtClean="0"/>
              <a:t>of density distribution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1143000" y="381000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  </a:t>
            </a:r>
          </a:p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Hydro models associate a larger expansion time with a larger initial size                  Does it </a:t>
            </a:r>
            <a:r>
              <a:rPr lang="en-US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make      </a:t>
            </a:r>
            <a:r>
              <a:rPr lang="en-US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 good  scaling parameter ?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600" y="990600"/>
            <a:ext cx="304800" cy="322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1752600"/>
            <a:ext cx="3383280" cy="685800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" r="56557"/>
          <a:stretch/>
        </p:blipFill>
        <p:spPr bwMode="auto">
          <a:xfrm>
            <a:off x="533400" y="2819400"/>
            <a:ext cx="262432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6502940" y="3733800"/>
            <a:ext cx="2644104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r>
              <a:rPr lang="en-US" b="1" i="0" dirty="0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Pion HBT radii scale</a:t>
            </a:r>
          </a:p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with        </a:t>
            </a:r>
          </a:p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</a:p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Linear dependence of transverse expansion on initial geometry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4038600"/>
            <a:ext cx="304800" cy="322730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2971800"/>
            <a:ext cx="646139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28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20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629400" y="4800600"/>
            <a:ext cx="2950304" cy="388931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endParaRPr lang="en-US" sz="2000" b="1" i="0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14400" y="533400"/>
            <a:ext cx="6400800" cy="685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37C8C78D-874D-4F56-927A-A412FF65E37E}" type="slidenum">
              <a:t>15</a:t>
            </a:fld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24245" y="0"/>
            <a:ext cx="14478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Scaling in HBT</a:t>
            </a:r>
            <a:endParaRPr lang="en-US" sz="1400" b="1" dirty="0"/>
          </a:p>
        </p:txBody>
      </p:sp>
      <p:sp>
        <p:nvSpPr>
          <p:cNvPr id="20" name="Rectangle 19"/>
          <p:cNvSpPr/>
          <p:nvPr/>
        </p:nvSpPr>
        <p:spPr>
          <a:xfrm>
            <a:off x="1447800" y="381000"/>
            <a:ext cx="701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  </a:t>
            </a:r>
          </a:p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Application of           scaling to </a:t>
            </a:r>
            <a:r>
              <a:rPr lang="en-US" b="1" i="0" dirty="0" err="1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b="1" i="0" dirty="0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and </a:t>
            </a:r>
            <a:r>
              <a:rPr lang="en-US" b="1" i="0" dirty="0" err="1" smtClean="0">
                <a:solidFill>
                  <a:srgbClr val="320CD6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p+Pb</a:t>
            </a:r>
            <a:endParaRPr lang="en-US" b="1" i="0" dirty="0" smtClean="0">
              <a:solidFill>
                <a:srgbClr val="320CD6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685800"/>
            <a:ext cx="304800" cy="32273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295400" y="5867400"/>
            <a:ext cx="678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b="1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Linear dependence and </a:t>
            </a:r>
            <a:r>
              <a:rPr lang="en-US" b="1" i="0" dirty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g</a:t>
            </a:r>
            <a:r>
              <a:rPr lang="en-US" b="1" i="0" dirty="0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ood scaling seen between p/</a:t>
            </a:r>
            <a:r>
              <a:rPr lang="en-US" b="1" i="0" dirty="0" err="1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</a:t>
            </a:r>
            <a:r>
              <a:rPr lang="en-US" b="1" i="0" dirty="0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and A+A systems</a:t>
            </a:r>
            <a:r>
              <a:rPr lang="en-US" b="1" i="0" dirty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r>
              <a:rPr lang="en-US" b="1" i="0" dirty="0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Implies radial expansion in </a:t>
            </a:r>
            <a:r>
              <a:rPr lang="en-US" b="1" i="0" dirty="0" err="1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b="1" i="0" dirty="0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collisions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1523999"/>
            <a:ext cx="6629400" cy="40526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77000" y="1295400"/>
            <a:ext cx="1971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arXiv:1404.4946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54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37C8C78D-874D-4F56-927A-A412FF65E37E}" type="slidenum">
              <a:t>16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64" y="22610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/>
              <a:t>dAu</a:t>
            </a:r>
            <a:r>
              <a:rPr lang="en-US" sz="1400" b="1" dirty="0" smtClean="0"/>
              <a:t>  HBT</a:t>
            </a:r>
            <a:endParaRPr lang="en-US" sz="1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-7405"/>
            <a:ext cx="5410200" cy="562574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-228600" y="914400"/>
            <a:ext cx="4572000" cy="4186125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r>
              <a:rPr lang="en-US" sz="1600" b="1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R</a:t>
            </a:r>
            <a:r>
              <a:rPr lang="en-US" sz="1600" b="1" i="0" baseline="-2500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out </a:t>
            </a:r>
            <a:r>
              <a:rPr lang="en-US" sz="1600" b="1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/ </a:t>
            </a:r>
            <a:r>
              <a:rPr lang="en-US" sz="1600" b="1" i="0" dirty="0" err="1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R</a:t>
            </a:r>
            <a:r>
              <a:rPr lang="en-US" sz="1600" b="1" i="0" baseline="-33000" dirty="0" err="1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side</a:t>
            </a:r>
            <a:r>
              <a:rPr lang="en-US" sz="1600" b="1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~ 1 </a:t>
            </a:r>
            <a:endParaRPr lang="en-US" sz="16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short </a:t>
            </a:r>
            <a:r>
              <a:rPr lang="en-US" sz="1600" b="1" i="0" dirty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emission </a:t>
            </a:r>
            <a:r>
              <a:rPr lang="en-US" sz="1600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duration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 smtClean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 smtClean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endParaRPr lang="en-US" sz="1600" i="0" dirty="0" smtClean="0">
              <a:solidFill>
                <a:srgbClr val="0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Freeze-out volume 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V  ~  </a:t>
            </a:r>
            <a:r>
              <a:rPr lang="en-US" sz="1600" b="1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R</a:t>
            </a:r>
            <a:r>
              <a:rPr lang="en-US" sz="1600" b="1" i="0" baseline="-2500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out </a:t>
            </a:r>
            <a:r>
              <a:rPr lang="en-US" sz="1600" b="1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x </a:t>
            </a:r>
            <a:r>
              <a:rPr lang="en-US" sz="1600" b="1" i="0" dirty="0" err="1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R</a:t>
            </a:r>
            <a:r>
              <a:rPr lang="en-US" sz="1600" b="1" i="0" baseline="-33000" dirty="0" err="1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side</a:t>
            </a:r>
            <a:r>
              <a:rPr lang="en-US" sz="1600" b="1" i="0" baseline="-3300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r>
              <a:rPr lang="en-US" sz="1600" b="1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x </a:t>
            </a:r>
            <a:r>
              <a:rPr lang="en-US" sz="1600" b="1" i="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R</a:t>
            </a:r>
            <a:r>
              <a:rPr lang="en-US" sz="1600" b="1" i="0" baseline="-2500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long</a:t>
            </a:r>
            <a:r>
              <a:rPr lang="en-US" sz="1600" b="1" i="0" baseline="-2500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endParaRPr lang="en-US" sz="1600" b="1" i="0" baseline="-2500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baseline="-2500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V(</a:t>
            </a:r>
            <a:r>
              <a:rPr lang="en-US" sz="1600" b="1" i="0" dirty="0" err="1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sz="1600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) &lt;  V(</a:t>
            </a:r>
            <a:r>
              <a:rPr lang="en-US" sz="1600" b="1" i="0" dirty="0" err="1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Au+Au</a:t>
            </a:r>
            <a:r>
              <a:rPr lang="en-US" sz="1600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)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 smtClean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endParaRPr lang="en-US" sz="1600" b="1" i="0" dirty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US" sz="1600" b="1" i="0" dirty="0" err="1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mT</a:t>
            </a:r>
            <a:r>
              <a:rPr lang="en-US" sz="1600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dependence of V is similar </a:t>
            </a:r>
            <a:endParaRPr lang="en-US" sz="1600" b="1" i="0" dirty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95400" y="152400"/>
            <a:ext cx="1971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arXiv:1404.4946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01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outoverRside_026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02" y="457200"/>
            <a:ext cx="7608698" cy="5067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easures of emission duration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5456237"/>
            <a:ext cx="6096000" cy="1020763"/>
          </a:xfrm>
        </p:spPr>
        <p:txBody>
          <a:bodyPr>
            <a:noAutofit/>
          </a:bodyPr>
          <a:lstStyle/>
          <a:p>
            <a:r>
              <a:rPr lang="en-US" sz="2400" dirty="0" smtClean="0"/>
              <a:t>Non-monotonicity in R</a:t>
            </a:r>
            <a:r>
              <a:rPr lang="en-US" sz="2400" baseline="-25000" dirty="0" smtClean="0"/>
              <a:t>out</a:t>
            </a:r>
            <a:r>
              <a:rPr lang="en-US" sz="2400" dirty="0" smtClean="0"/>
              <a:t>/</a:t>
            </a:r>
            <a:r>
              <a:rPr lang="en-US" sz="2400" dirty="0" err="1" smtClean="0"/>
              <a:t>R</a:t>
            </a:r>
            <a:r>
              <a:rPr lang="en-US" sz="2400" baseline="-25000" dirty="0" err="1" smtClean="0"/>
              <a:t>side</a:t>
            </a:r>
            <a:endParaRPr lang="en-US" sz="2400" dirty="0"/>
          </a:p>
          <a:p>
            <a:r>
              <a:rPr lang="en-US" sz="2400" dirty="0" smtClean="0"/>
              <a:t>Subtract √2R to (over) estimate expansion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2014-05-20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Soltz for PHENIX - Quark Matter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C03A-3D85-4F03-A54E-5815B089E744}" type="slidenum">
              <a:rPr lang="en-US" smtClean="0"/>
              <a:t>17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429000" y="59436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00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out-Rside_026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"/>
            <a:ext cx="7239000" cy="48013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Emission duration and expansion/lifetime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410200"/>
            <a:ext cx="6629400" cy="12192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Non-monotonicity magnified </a:t>
            </a:r>
            <a:r>
              <a:rPr lang="en-US" sz="2400" dirty="0"/>
              <a:t>with </a:t>
            </a:r>
            <a:r>
              <a:rPr lang="en-US" sz="2400" dirty="0" smtClean="0"/>
              <a:t>(R</a:t>
            </a:r>
            <a:r>
              <a:rPr lang="en-US" sz="2400" baseline="-25000" dirty="0" smtClean="0"/>
              <a:t>out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– (</a:t>
            </a:r>
            <a:r>
              <a:rPr lang="en-US" sz="2400" dirty="0" err="1" smtClean="0"/>
              <a:t>R</a:t>
            </a:r>
            <a:r>
              <a:rPr lang="en-US" sz="2400" baseline="-25000" dirty="0" err="1" smtClean="0"/>
              <a:t>side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R</a:t>
            </a:r>
            <a:r>
              <a:rPr lang="en-US" sz="2400" baseline="-25000" dirty="0" err="1" smtClean="0"/>
              <a:t>side</a:t>
            </a:r>
            <a:r>
              <a:rPr lang="en-US" sz="2400" dirty="0" smtClean="0"/>
              <a:t>/</a:t>
            </a:r>
            <a:r>
              <a:rPr lang="en-US" sz="2400" dirty="0" err="1" smtClean="0"/>
              <a:t>R</a:t>
            </a:r>
            <a:r>
              <a:rPr lang="en-US" sz="2400" baseline="-25000" dirty="0" err="1" smtClean="0"/>
              <a:t>long</a:t>
            </a:r>
            <a:r>
              <a:rPr lang="en-US" sz="2400" dirty="0" smtClean="0"/>
              <a:t> indicative of expansion/lifetime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2014-05-20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Soltz for PHENIX - Quark Matter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C03A-3D85-4F03-A54E-5815B089E74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1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37C8C78D-874D-4F56-927A-A412FF65E37E}" type="slidenum">
              <a:t>19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41046" y="0"/>
            <a:ext cx="8655829" cy="7130520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900" i="0" dirty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Summary and </a:t>
            </a:r>
            <a:r>
              <a:rPr lang="en-US" sz="29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Conclusions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900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v2 in </a:t>
            </a:r>
            <a:r>
              <a:rPr lang="en-US" sz="2000" i="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at RHIC is comparable to that in </a:t>
            </a:r>
            <a:r>
              <a:rPr lang="en-US" sz="2000" i="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p+Pb</a:t>
            </a: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at LHC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000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 Mass splitting of v2 at RHIC is smaller  than in </a:t>
            </a:r>
            <a:r>
              <a:rPr lang="en-US" sz="2000" i="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p+Pb</a:t>
            </a: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at LHC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000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smtClean="0">
                <a:solidFill>
                  <a:srgbClr val="FB1525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Smaller Radial flow at RHIC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000" i="0" dirty="0" smtClean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m</a:t>
            </a:r>
            <a:r>
              <a:rPr lang="en-US" sz="2000" i="0" baseline="-2500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</a:t>
            </a:r>
            <a:r>
              <a:rPr lang="en-US" sz="2000" i="0" baseline="-2500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dependence of HBT radii are similar for </a:t>
            </a:r>
            <a:r>
              <a:rPr lang="en-US" sz="2000" i="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and </a:t>
            </a:r>
            <a:r>
              <a:rPr lang="en-US" sz="2000" i="0" dirty="0" err="1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Au+Au</a:t>
            </a:r>
            <a:endParaRPr lang="en-US" sz="2000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000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Implies similar expansion dynamics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000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HBT </a:t>
            </a:r>
            <a:r>
              <a:rPr lang="en-US" sz="2000" i="0" dirty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radii scale with       </a:t>
            </a: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across </a:t>
            </a:r>
            <a:r>
              <a:rPr lang="en-US" sz="2000" i="0" dirty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systems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        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Results suggest radial expansion in </a:t>
            </a:r>
            <a:r>
              <a:rPr lang="en-US" sz="2000" i="0" dirty="0" err="1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sz="2000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collisions as seen in   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h</a:t>
            </a:r>
            <a:r>
              <a:rPr lang="en-US" sz="2000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ydro-dynamic evolution with final state scattering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000" i="0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 CGC calculation of the HBT results presented here would be quite useful 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000" i="0" dirty="0" smtClean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000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Non-monotonic √</a:t>
            </a:r>
            <a:r>
              <a:rPr lang="en-US" sz="2000" i="0" baseline="-2500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SNN</a:t>
            </a:r>
            <a:r>
              <a:rPr lang="en-US" sz="2000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behavior of HBT signals observed 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000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000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3962400"/>
            <a:ext cx="3810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96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37C8C78D-874D-4F56-927A-A412FF65E37E}" type="slidenum"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94660" y="361306"/>
            <a:ext cx="3810000" cy="588402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anchorCtr="0" compatLnSpc="0">
            <a:spAutoFit/>
          </a:bodyPr>
          <a:lstStyle/>
          <a:p>
            <a:pPr algn="just" hangingPunct="0">
              <a:spcBef>
                <a:spcPts val="0"/>
              </a:spcBef>
              <a:spcAft>
                <a:spcPts val="0"/>
              </a:spcAft>
            </a:pPr>
            <a:r>
              <a:rPr lang="en-US" sz="2900" b="1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      </a:t>
            </a:r>
            <a:r>
              <a:rPr lang="en-US" sz="29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Outline</a:t>
            </a:r>
          </a:p>
          <a:p>
            <a:pPr marL="514350" indent="-514350" algn="just" hangingPunct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9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marL="514350" indent="-514350" algn="just" hangingPunct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9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Motivation</a:t>
            </a:r>
          </a:p>
          <a:p>
            <a:pPr marL="514350" indent="-514350" algn="just" hangingPunct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9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marL="514350" indent="-514350" algn="just" hangingPunct="0">
              <a:spcBef>
                <a:spcPts val="0"/>
              </a:spcBef>
              <a:spcAft>
                <a:spcPts val="0"/>
              </a:spcAft>
              <a:buAutoNum type="arabicPeriod" startAt="2"/>
            </a:pPr>
            <a:r>
              <a:rPr lang="en-US" sz="2900" b="1" i="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sz="29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Flow</a:t>
            </a:r>
          </a:p>
          <a:p>
            <a:pPr algn="just" hangingPunct="0">
              <a:spcBef>
                <a:spcPts val="0"/>
              </a:spcBef>
              <a:spcAft>
                <a:spcPts val="0"/>
              </a:spcAft>
            </a:pPr>
            <a:r>
              <a:rPr lang="en-US" sz="29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</a:p>
          <a:p>
            <a:pPr marL="514350" indent="-514350" algn="just" hangingPunct="0">
              <a:spcBef>
                <a:spcPts val="0"/>
              </a:spcBef>
              <a:spcAft>
                <a:spcPts val="0"/>
              </a:spcAft>
              <a:buAutoNum type="arabicPeriod" startAt="3"/>
            </a:pPr>
            <a:r>
              <a:rPr lang="en-US" sz="2900" b="1" i="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sz="29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HBT</a:t>
            </a:r>
          </a:p>
          <a:p>
            <a:pPr algn="just" hangingPunct="0">
              <a:spcBef>
                <a:spcPts val="0"/>
              </a:spcBef>
              <a:spcAft>
                <a:spcPts val="0"/>
              </a:spcAft>
            </a:pPr>
            <a:r>
              <a:rPr lang="en-US" sz="29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</a:p>
          <a:p>
            <a:pPr marL="514350" indent="-514350" algn="just" hangingPunct="0">
              <a:spcBef>
                <a:spcPts val="0"/>
              </a:spcBef>
              <a:spcAft>
                <a:spcPts val="0"/>
              </a:spcAft>
              <a:buAutoNum type="arabicPeriod" startAt="4"/>
            </a:pPr>
            <a:r>
              <a:rPr lang="en-US" sz="29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Scaling in HBT</a:t>
            </a:r>
          </a:p>
          <a:p>
            <a:pPr algn="just" hangingPunct="0">
              <a:spcBef>
                <a:spcPts val="0"/>
              </a:spcBef>
              <a:spcAft>
                <a:spcPts val="0"/>
              </a:spcAft>
            </a:pPr>
            <a:r>
              <a:rPr lang="en-US" sz="29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</a:p>
          <a:p>
            <a:pPr marL="514350" indent="-514350" algn="just" hangingPunct="0">
              <a:spcBef>
                <a:spcPts val="0"/>
              </a:spcBef>
              <a:spcAft>
                <a:spcPts val="0"/>
              </a:spcAft>
              <a:buAutoNum type="arabicPeriod" startAt="5"/>
            </a:pPr>
            <a:r>
              <a:rPr lang="en-US" sz="29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Conclusions</a:t>
            </a:r>
          </a:p>
          <a:p>
            <a:pPr marL="514350" indent="-514350" algn="just" hangingPunct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900" b="1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marL="514350" indent="-514350" algn="just" hangingPunct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900" i="0" dirty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7509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37C8C78D-874D-4F56-927A-A412FF65E37E}" type="slidenum">
              <a:t>3</a:t>
            </a:fld>
            <a:endParaRPr lang="en-US"/>
          </a:p>
        </p:txBody>
      </p:sp>
      <p:pic>
        <p:nvPicPr>
          <p:cNvPr id="3713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2" y="533400"/>
            <a:ext cx="359092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0" y="0"/>
            <a:ext cx="10775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Motivation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86200" y="210786"/>
            <a:ext cx="5257800" cy="7469073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anchorCtr="0" compatLnSpc="0">
            <a:spAutoFit/>
          </a:bodyPr>
          <a:lstStyle/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It is generally accepted that in relativistic A-A collisions </a:t>
            </a:r>
            <a:r>
              <a:rPr lang="en-US" sz="2400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</a:t>
            </a:r>
            <a:r>
              <a:rPr lang="en-US" sz="2400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QGP medium is formed which signals its presence through long range correlations.</a:t>
            </a: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endParaRPr lang="en-US" sz="2400" i="0" dirty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endParaRPr lang="en-US" sz="2400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</a:t>
            </a:r>
            <a:r>
              <a:rPr lang="en-US" sz="2400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 was thought that </a:t>
            </a:r>
            <a:r>
              <a:rPr lang="en-US" sz="2400" i="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p+p</a:t>
            </a:r>
            <a:r>
              <a:rPr lang="en-US" sz="2400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and </a:t>
            </a:r>
            <a:r>
              <a:rPr lang="en-US" sz="2400" i="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p+A</a:t>
            </a:r>
            <a:r>
              <a:rPr lang="en-US" sz="2400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collisions are not capable of forming such a medium because of the small system size.</a:t>
            </a: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endParaRPr lang="en-US" sz="2400" i="0" dirty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R</a:t>
            </a:r>
            <a:r>
              <a:rPr lang="en-US" sz="2400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ecent experiments at the LHC have seen long range correlations in </a:t>
            </a:r>
            <a:r>
              <a:rPr lang="en-US" sz="2400" i="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p+p</a:t>
            </a:r>
            <a:r>
              <a:rPr lang="en-US" sz="2400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and </a:t>
            </a:r>
            <a:r>
              <a:rPr lang="en-US" sz="2400" i="0" dirty="0" err="1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p+A</a:t>
            </a:r>
            <a:r>
              <a:rPr lang="en-US" sz="2400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systems</a:t>
            </a:r>
            <a:r>
              <a:rPr lang="en-US" sz="2400" i="0" dirty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r>
              <a:rPr lang="en-US" sz="24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in high multiplicity events </a:t>
            </a: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What about </a:t>
            </a:r>
            <a:r>
              <a:rPr lang="en-US" sz="2400" i="0" dirty="0" err="1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d+Au</a:t>
            </a:r>
            <a:r>
              <a:rPr lang="en-US" sz="2400" i="0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at RHIC ?</a:t>
            </a: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endParaRPr lang="en-US" sz="2400" i="0" dirty="0" smtClean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endParaRPr lang="en-US" sz="2400" i="0" dirty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</a:t>
            </a:r>
            <a:endParaRPr lang="en-US" sz="2400" i="0" dirty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9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867400" y="5334000"/>
            <a:ext cx="3124199" cy="76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pPr lvl="0"/>
            <a:fld id="{7BB52CE7-8E6A-496C-9824-AE5A760BB993}" type="slidenum">
              <a:t>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37064" y="0"/>
            <a:ext cx="4925919" cy="510055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2900" i="0" dirty="0" smtClean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The PHENIX detector at RHIC </a:t>
            </a:r>
            <a:endParaRPr lang="en-US" sz="2900" i="0" dirty="0">
              <a:solidFill>
                <a:srgbClr val="0000FF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3001" y="693353"/>
            <a:ext cx="5979398" cy="1498209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1600" b="1" i="0" dirty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Zero Degree Calorimeter (ZDC)  &amp; Beam Beam Counter (BBC)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1600" i="0" dirty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Vertex and centrality </a:t>
            </a:r>
            <a:r>
              <a:rPr lang="en-US" sz="1600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determination</a:t>
            </a:r>
            <a:endParaRPr lang="en-US" sz="1600" b="1" i="0" dirty="0">
              <a:solidFill>
                <a:srgbClr val="0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1600" b="1" i="0" dirty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Drift Chamber (DC)  &amp; Pad Chamber (</a:t>
            </a:r>
            <a:r>
              <a:rPr lang="en-US" sz="1600" b="1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PC)</a:t>
            </a:r>
            <a:r>
              <a:rPr lang="en-US" sz="1600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Tracking information</a:t>
            </a:r>
            <a:endParaRPr lang="en-US" sz="1600" i="0" dirty="0">
              <a:solidFill>
                <a:srgbClr val="0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1600" b="1" i="0" dirty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Electromagnetic Calorimeter (EMC) </a:t>
            </a:r>
            <a:r>
              <a:rPr lang="en-US" sz="1600" b="1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,</a:t>
            </a:r>
            <a:endParaRPr lang="en-US" sz="1600" b="1" i="0" dirty="0">
              <a:solidFill>
                <a:srgbClr val="0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1600" b="1" i="0" dirty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Time-of-Flight Detector (</a:t>
            </a:r>
            <a:r>
              <a:rPr lang="en-US" sz="1600" b="1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TOF)</a:t>
            </a:r>
            <a:r>
              <a:rPr lang="en-US" sz="1600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PID </a:t>
            </a:r>
            <a:r>
              <a:rPr lang="en-US" sz="1600" i="0" dirty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informa</a:t>
            </a:r>
            <a:r>
              <a:rPr lang="en-US" sz="1400" i="0" dirty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tion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1600" i="0" dirty="0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5334000"/>
            <a:ext cx="2843555" cy="618546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Good acceptance 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Very </a:t>
            </a:r>
            <a:r>
              <a:rPr lang="en-US" b="1" i="0" dirty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good </a:t>
            </a:r>
            <a:r>
              <a:rPr lang="en-US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𝜋-</a:t>
            </a:r>
            <a:r>
              <a:rPr lang="en-US" b="1" i="0" dirty="0" smtClean="0">
                <a:solidFill>
                  <a:srgbClr val="C00000"/>
                </a:solidFill>
                <a:latin typeface="Cambria Math"/>
                <a:ea typeface="Cambria Math"/>
                <a:cs typeface="Lohit Hindi" pitchFamily="2"/>
              </a:rPr>
              <a:t>𝝟</a:t>
            </a:r>
            <a:r>
              <a:rPr lang="en-US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separation   </a:t>
            </a:r>
            <a:endParaRPr lang="en-US" b="1" i="0" dirty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" y="2209736"/>
            <a:ext cx="5172322" cy="373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83354" y="0"/>
            <a:ext cx="9108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Detector</a:t>
            </a:r>
            <a:endParaRPr lang="en-US" sz="1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1981200"/>
            <a:ext cx="3415133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04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“Au-going” vs “d-going”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288D4-67DD-45F3-A3F8-28770E1C48C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0"/>
            <a:ext cx="8755692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143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6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-6678" y="0"/>
            <a:ext cx="10908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/>
              <a:t>d</a:t>
            </a:r>
            <a:r>
              <a:rPr lang="en-US" sz="1400" b="1" dirty="0" err="1" smtClean="0"/>
              <a:t>+Au</a:t>
            </a:r>
            <a:r>
              <a:rPr lang="en-US" sz="1400" b="1" dirty="0" smtClean="0"/>
              <a:t> flow</a:t>
            </a:r>
            <a:endParaRPr lang="en-US" sz="1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33400"/>
            <a:ext cx="8483600" cy="612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19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7268E-7B41-4D2C-A323-44435BD330E2}" type="slidenum">
              <a:rPr lang="en-US" smtClean="0"/>
              <a:pPr>
                <a:defRPr/>
              </a:pPr>
              <a:t>7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-6678" y="0"/>
            <a:ext cx="10908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/>
              <a:t>d</a:t>
            </a:r>
            <a:r>
              <a:rPr lang="en-US" sz="1400" b="1" dirty="0" err="1" smtClean="0"/>
              <a:t>+Au</a:t>
            </a:r>
            <a:r>
              <a:rPr lang="en-US" sz="1400" b="1" dirty="0" smtClean="0"/>
              <a:t> flow</a:t>
            </a:r>
            <a:endParaRPr lang="en-US" sz="1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762000"/>
            <a:ext cx="4038600" cy="31951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0600"/>
            <a:ext cx="4869872" cy="2819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34000" y="4953000"/>
            <a:ext cx="3581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solidFill>
                  <a:srgbClr val="0033CC"/>
                </a:solidFill>
              </a:rPr>
              <a:t>pT</a:t>
            </a:r>
            <a:r>
              <a:rPr lang="en-US" sz="1600" b="1" dirty="0" smtClean="0">
                <a:solidFill>
                  <a:srgbClr val="0033CC"/>
                </a:solidFill>
              </a:rPr>
              <a:t> dependence  of v2</a:t>
            </a:r>
          </a:p>
          <a:p>
            <a:endParaRPr lang="en-US" sz="1600" b="1" dirty="0" smtClean="0">
              <a:solidFill>
                <a:srgbClr val="0033CC"/>
              </a:solidFill>
            </a:endParaRPr>
          </a:p>
          <a:p>
            <a:r>
              <a:rPr lang="en-US" sz="1600" b="1" dirty="0" err="1" smtClean="0">
                <a:solidFill>
                  <a:srgbClr val="C00000"/>
                </a:solidFill>
              </a:rPr>
              <a:t>d+Au</a:t>
            </a:r>
            <a:r>
              <a:rPr lang="en-US" sz="1600" b="1" dirty="0" smtClean="0">
                <a:solidFill>
                  <a:srgbClr val="C00000"/>
                </a:solidFill>
              </a:rPr>
              <a:t> results at RHIC </a:t>
            </a:r>
            <a:r>
              <a:rPr lang="en-US" sz="1600" b="1" dirty="0">
                <a:solidFill>
                  <a:srgbClr val="C00000"/>
                </a:solidFill>
              </a:rPr>
              <a:t>~</a:t>
            </a:r>
            <a:r>
              <a:rPr lang="en-US" sz="1600" b="1" dirty="0" smtClean="0">
                <a:solidFill>
                  <a:srgbClr val="C00000"/>
                </a:solidFill>
              </a:rPr>
              <a:t>  than for  </a:t>
            </a:r>
            <a:r>
              <a:rPr lang="en-US" sz="1600" b="1" dirty="0" err="1" smtClean="0">
                <a:solidFill>
                  <a:srgbClr val="C00000"/>
                </a:solidFill>
              </a:rPr>
              <a:t>p+Pb</a:t>
            </a:r>
            <a:r>
              <a:rPr lang="en-US" sz="1600" b="1" dirty="0" smtClean="0">
                <a:solidFill>
                  <a:srgbClr val="C00000"/>
                </a:solidFill>
              </a:rPr>
              <a:t> at LHC 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95400" y="4648200"/>
            <a:ext cx="3352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33CC"/>
                </a:solidFill>
              </a:rPr>
              <a:t>Mass ordering  of v2</a:t>
            </a:r>
          </a:p>
          <a:p>
            <a:endParaRPr lang="en-US" sz="1600" b="1" dirty="0" smtClean="0">
              <a:solidFill>
                <a:srgbClr val="0033CC"/>
              </a:solidFill>
            </a:endParaRPr>
          </a:p>
          <a:p>
            <a:r>
              <a:rPr lang="en-US" sz="1600" b="1" dirty="0">
                <a:solidFill>
                  <a:srgbClr val="320CD6"/>
                </a:solidFill>
              </a:rPr>
              <a:t>m</a:t>
            </a:r>
            <a:r>
              <a:rPr lang="en-US" sz="1600" b="1" dirty="0" smtClean="0">
                <a:solidFill>
                  <a:srgbClr val="320CD6"/>
                </a:solidFill>
              </a:rPr>
              <a:t>ass splitting for </a:t>
            </a:r>
            <a:r>
              <a:rPr lang="en-US" sz="1600" b="1" dirty="0" err="1" smtClean="0">
                <a:solidFill>
                  <a:srgbClr val="320CD6"/>
                </a:solidFill>
              </a:rPr>
              <a:t>d+Au</a:t>
            </a:r>
            <a:r>
              <a:rPr lang="en-US" sz="1600" b="1" dirty="0" smtClean="0">
                <a:solidFill>
                  <a:srgbClr val="320CD6"/>
                </a:solidFill>
              </a:rPr>
              <a:t> at RHIC is less than that for </a:t>
            </a:r>
            <a:r>
              <a:rPr lang="en-US" sz="1600" b="1" dirty="0" err="1" smtClean="0">
                <a:solidFill>
                  <a:srgbClr val="320CD6"/>
                </a:solidFill>
              </a:rPr>
              <a:t>p+Pb</a:t>
            </a:r>
            <a:r>
              <a:rPr lang="en-US" sz="1600" b="1" dirty="0" smtClean="0">
                <a:solidFill>
                  <a:srgbClr val="320CD6"/>
                </a:solidFill>
              </a:rPr>
              <a:t> at LHC</a:t>
            </a:r>
          </a:p>
          <a:p>
            <a:endParaRPr lang="en-US" sz="1600" b="1" dirty="0" smtClean="0">
              <a:solidFill>
                <a:srgbClr val="C00000"/>
              </a:solidFill>
            </a:endParaRPr>
          </a:p>
          <a:p>
            <a:r>
              <a:rPr lang="en-US" sz="1600" b="1" dirty="0" smtClean="0">
                <a:solidFill>
                  <a:srgbClr val="C00000"/>
                </a:solidFill>
              </a:rPr>
              <a:t>Maybe due to lower radial flow at RHIC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381000"/>
            <a:ext cx="1971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arXiv:</a:t>
            </a:r>
            <a:r>
              <a:rPr lang="en-US" b="1" dirty="0" smtClean="0"/>
              <a:t>1404.7461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95600" y="609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peripheral subtracted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07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28600" y="4343400"/>
            <a:ext cx="7620000" cy="1371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838200"/>
            <a:ext cx="7189862" cy="5622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4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b="1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Both </a:t>
            </a:r>
            <a:r>
              <a:rPr lang="en-US" sz="24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CGC and hydrodynamic expansion models </a:t>
            </a:r>
            <a:r>
              <a:rPr lang="en-US" sz="2400" b="1" i="0" dirty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describe certain features of the </a:t>
            </a:r>
            <a:r>
              <a:rPr lang="en-US" sz="24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large angle correlations</a:t>
            </a: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endParaRPr lang="en-US" sz="24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Next we look at small angle (HBT) correlations which carry information specifically about the</a:t>
            </a: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b="1" i="0" dirty="0" smtClean="0">
                <a:solidFill>
                  <a:srgbClr val="0033CC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space-time extent of the system at freeze-out </a:t>
            </a: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endParaRPr lang="en-US" sz="24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400" b="1" i="0" dirty="0" smtClean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b="1" i="0" dirty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Common trends in A+A and </a:t>
            </a:r>
            <a:r>
              <a:rPr lang="en-US" sz="2400" b="1" i="0" dirty="0" err="1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p+A</a:t>
            </a:r>
            <a:r>
              <a:rPr lang="en-US" sz="2400" b="1" i="0" dirty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systems </a:t>
            </a:r>
            <a:r>
              <a:rPr lang="en-US" sz="2400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in HBT </a:t>
            </a:r>
            <a:endParaRPr lang="en-US" sz="2400" b="1" i="0" dirty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b="1" i="0" dirty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measurements would be a strong indication of </a:t>
            </a:r>
            <a:endParaRPr lang="en-US" sz="2400" b="1" i="0" dirty="0" smtClean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2400" b="1" i="0" dirty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</a:t>
            </a:r>
            <a:r>
              <a:rPr lang="en-US" sz="2400" b="1" i="0" dirty="0" smtClean="0">
                <a:solidFill>
                  <a:srgbClr val="C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 commonality of the underlying physics </a:t>
            </a:r>
            <a:endParaRPr lang="en-US" sz="2400" b="1" i="0" dirty="0">
              <a:solidFill>
                <a:srgbClr val="C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400" b="1" i="0" dirty="0">
              <a:solidFill>
                <a:srgbClr val="0033CC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2400" b="1" i="0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N. Ajitanand, Stony Brook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6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1510787" y="24427"/>
            <a:ext cx="5076238" cy="5370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76680" rIns="90000" bIns="45000" anchor="t" anchorCtr="0" compatLnSpc="0"/>
          <a:lstStyle/>
          <a:p>
            <a:pPr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300" i="0" dirty="0">
                <a:solidFill>
                  <a:srgbClr val="0000FF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HBT Methodology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 l="27529" t="19794" r="9743" b="4948"/>
          <a:stretch>
            <a:fillRect/>
          </a:stretch>
        </p:blipFill>
        <p:spPr>
          <a:xfrm>
            <a:off x="228600" y="38282"/>
            <a:ext cx="196384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509846" y="690375"/>
            <a:ext cx="3783279" cy="32684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sz="1600" b="1" i="0" dirty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</a:t>
            </a:r>
            <a:r>
              <a:rPr lang="en-US" sz="1600" b="1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pace-momentum  </a:t>
            </a:r>
            <a:r>
              <a:rPr lang="en-US" sz="1600" b="1" i="0" dirty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correlation </a:t>
            </a:r>
            <a:r>
              <a:rPr lang="en-US" sz="1600" b="1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function</a:t>
            </a:r>
            <a:endParaRPr lang="en-US" sz="1600" b="1" i="0" dirty="0">
              <a:solidFill>
                <a:srgbClr val="0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42116" y="2011379"/>
            <a:ext cx="3853884" cy="5833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1600" b="1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 : 3D Gaussian Source distribution</a:t>
            </a:r>
          </a:p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1600" b="1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𝝍 :  final state interactions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375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" t="10214" r="37708" b="22418"/>
          <a:stretch/>
        </p:blipFill>
        <p:spPr bwMode="auto">
          <a:xfrm>
            <a:off x="5738645" y="1790440"/>
            <a:ext cx="310896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Freeform 18"/>
              <p:cNvSpPr/>
              <p:nvPr/>
            </p:nvSpPr>
            <p:spPr>
              <a:xfrm>
                <a:off x="4800600" y="5486400"/>
                <a:ext cx="2720713" cy="5334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5000" rIns="90000" bIns="45000" anchor="t" anchorCtr="0" compatLnSpc="0"/>
              <a:lstStyle/>
              <a:p>
                <a:pPr algn="l" hangingPunc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i="0" dirty="0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q</a:t>
                </a:r>
                <a:r>
                  <a:rPr lang="en-US" b="1" i="0" baseline="-33000" dirty="0" err="1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side</a:t>
                </a:r>
                <a:r>
                  <a:rPr lang="en-US" sz="1500" b="1" i="0" dirty="0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 perpendicular to beam,   </a:t>
                </a:r>
              </a:p>
              <a:p>
                <a:pPr algn="l" hangingPunc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i="0" dirty="0" err="1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q</a:t>
                </a:r>
                <a:r>
                  <a:rPr lang="en-US" b="1" i="0" baseline="-33000" dirty="0" err="1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out</a:t>
                </a:r>
                <a:r>
                  <a:rPr lang="en-US" sz="1500" b="1" i="0" baseline="-33000" dirty="0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  </a:t>
                </a:r>
                <a:r>
                  <a:rPr lang="en-US" sz="1500" b="1" i="0" dirty="0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parallel </a:t>
                </a:r>
                <a:r>
                  <a:rPr lang="en-US" sz="1500" b="1" i="0" dirty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to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500" b="1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1500" b="1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𝒌</m:t>
                        </m:r>
                      </m:e>
                    </m:acc>
                    <m:r>
                      <a:rPr lang="en-US" sz="1500" b="1" i="0" smtClean="0">
                        <a:solidFill>
                          <a:srgbClr val="000000"/>
                        </a:solidFill>
                        <a:latin typeface="Cambria Math"/>
                      </a:rPr>
                      <m:t> ,    </m:t>
                    </m:r>
                  </m:oMath>
                </a14:m>
                <a:endParaRPr lang="en-US" sz="1500" b="1" i="0" dirty="0" smtClean="0">
                  <a:solidFill>
                    <a:srgbClr val="000000"/>
                  </a:solidFill>
                  <a:latin typeface="Liberation Sans" pitchFamily="18"/>
                </a:endParaRPr>
              </a:p>
              <a:p>
                <a:pPr algn="l" hangingPunct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i="0" dirty="0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q</a:t>
                </a:r>
                <a:r>
                  <a:rPr lang="en-US" b="1" i="0" baseline="-33000" dirty="0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long  </a:t>
                </a:r>
                <a:r>
                  <a:rPr lang="en-US" sz="1500" b="1" i="0" dirty="0" smtClean="0">
                    <a:solidFill>
                      <a:srgbClr val="000000"/>
                    </a:solidFill>
                    <a:latin typeface="Liberation Sans" pitchFamily="18"/>
                    <a:ea typeface="WenQuanYi Micro Hei" pitchFamily="2"/>
                    <a:cs typeface="Lohit Hindi" pitchFamily="2"/>
                  </a:rPr>
                  <a:t>along beam</a:t>
                </a:r>
              </a:p>
              <a:p>
                <a:pPr algn="l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500" i="0" dirty="0">
                  <a:solidFill>
                    <a:srgbClr val="000000"/>
                  </a:solidFill>
                  <a:latin typeface="Liberation Sans" pitchFamily="18"/>
                  <a:ea typeface="WenQuanYi Micro Hei" pitchFamily="2"/>
                  <a:cs typeface="Lohit Hindi" pitchFamily="2"/>
                </a:endParaRPr>
              </a:p>
            </p:txBody>
          </p:sp>
        </mc:Choice>
        <mc:Fallback xmlns="">
          <p:sp>
            <p:nvSpPr>
              <p:cNvPr id="19" name="Freeform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5486400"/>
                <a:ext cx="2720713" cy="5334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blipFill rotWithShape="1">
                <a:blip r:embed="rId5"/>
                <a:stretch>
                  <a:fillRect b="-152273"/>
                </a:stretch>
              </a:blipFill>
              <a:ln>
                <a:noFill/>
                <a:prstDash val="soli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300800" y="3048000"/>
            <a:ext cx="3783279" cy="5628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l" hangingPunct="0">
              <a:spcBef>
                <a:spcPts val="0"/>
              </a:spcBef>
              <a:spcAft>
                <a:spcPts val="0"/>
              </a:spcAft>
            </a:pPr>
            <a:r>
              <a:rPr lang="en-US" sz="1600" b="1" i="0" dirty="0" smtClean="0">
                <a:solidFill>
                  <a:srgbClr val="00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In longitudinally co-moving frame  correlation can be written as :</a:t>
            </a:r>
            <a:endParaRPr lang="en-US" sz="1600" b="1" i="0" dirty="0">
              <a:solidFill>
                <a:srgbClr val="00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9400" y="1219200"/>
            <a:ext cx="4876800" cy="673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3886200"/>
            <a:ext cx="5896303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6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9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IMATION_STYLE" val="Flying Arrow"/>
  <p:tag name="TEMP_ANIMATION_STYLE" val="Flying Arrow"/>
  <p:tag name="TEMP_EFFECTS_PREVIEW" val="1"/>
  <p:tag name="TEMP_SHOW_WITH_SHAPES" val="1"/>
  <p:tag name="TEMP_RECT_COLOR" val="55295"/>
  <p:tag name="TEMP_SHADOW" val="0"/>
  <p:tag name="TEMP_ENABLE_SOUND" val="1"/>
  <p:tag name="TEMP_SOUND" val="C:\Program Files\PowerPlugs\Animator\Sounds\Swish.wav"/>
  <p:tag name="TEMP_TITLEFADE" val="0"/>
  <p:tag name="TEMP_FADE_TO_GREY" val="1"/>
  <p:tag name="ISDEFTEXTURE" val="False"/>
  <p:tag name="TEXTURE" val="No"/>
  <p:tag name="PREVIEW_CLICKED" val="0"/>
  <p:tag name="FADE_TITLE" val="0"/>
  <p:tag name="SHOW_RECTANGLES" val="1"/>
  <p:tag name="FADE_AFTER_EFFECT" val="1"/>
  <p:tag name="ENABLE_SOUND" val="1"/>
  <p:tag name="PACKED_FLAG" val="0"/>
  <p:tag name="SHOW_PREVIEW" val="1"/>
  <p:tag name="SHADOW_SET" val="0"/>
  <p:tag name="SOUND_SET" val="C:\Program Files\PowerPlugs\Animator\Sounds\Swish.wav"/>
  <p:tag name="FIRST_SELECTED_SLIDE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781</Words>
  <Application>Microsoft Office PowerPoint</Application>
  <PresentationFormat>Bildschirmpräsentation (4:3)</PresentationFormat>
  <Paragraphs>202</Paragraphs>
  <Slides>19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Concourse</vt:lpstr>
      <vt:lpstr>PowerPoint-Präsentation</vt:lpstr>
      <vt:lpstr>PowerPoint-Präsentation</vt:lpstr>
      <vt:lpstr>PowerPoint-Präsentation</vt:lpstr>
      <vt:lpstr>PowerPoint-Präsentation</vt:lpstr>
      <vt:lpstr>“Au-going” vs “d-going”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Measures of emission duration</vt:lpstr>
      <vt:lpstr>Emission duration and expansion/lifetime</vt:lpstr>
      <vt:lpstr>PowerPoint-Präsentation</vt:lpstr>
    </vt:vector>
  </TitlesOfParts>
  <Manager/>
  <Company>SUNYSB Nuclear Chemistry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Wolf Gerrit Holzmann</dc:creator>
  <cp:keywords/>
  <dc:description/>
  <cp:lastModifiedBy>Standard</cp:lastModifiedBy>
  <cp:revision>2945</cp:revision>
  <dcterms:created xsi:type="dcterms:W3CDTF">2005-01-31T05:41:58Z</dcterms:created>
  <dcterms:modified xsi:type="dcterms:W3CDTF">2014-05-20T14:41:06Z</dcterms:modified>
  <cp:category/>
</cp:coreProperties>
</file>