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8803600" cy="36004500"/>
  <p:notesSz cx="6858000" cy="9144000"/>
  <p:defaultTextStyle>
    <a:defPPr>
      <a:defRPr lang="it-IT"/>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E9FC"/>
    <a:srgbClr val="F2F2DC"/>
    <a:srgbClr val="D9D9DB"/>
    <a:srgbClr val="D9D9ED"/>
    <a:srgbClr val="D9D9F9"/>
    <a:srgbClr val="D9D9FF"/>
    <a:srgbClr val="F2F2FF"/>
    <a:srgbClr val="D4DCF7"/>
    <a:srgbClr val="D2D9E8"/>
    <a:srgbClr val="D3D4E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p:restoredLeft sz="15620"/>
    <p:restoredTop sz="96831" autoAdjust="0"/>
  </p:normalViewPr>
  <p:slideViewPr>
    <p:cSldViewPr>
      <p:cViewPr varScale="1">
        <p:scale>
          <a:sx n="13" d="100"/>
          <a:sy n="13" d="100"/>
        </p:scale>
        <p:origin x="-1920" y="-234"/>
      </p:cViewPr>
      <p:guideLst>
        <p:guide orient="horz" pos="11340"/>
        <p:guide pos="907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png"/><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5" Type="http://schemas.openxmlformats.org/officeDocument/2006/relationships/image" Target="../media/image1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 Id="rId14"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089A4A-13D8-46A4-BECB-F9FA5980D066}" type="datetimeFigureOut">
              <a:rPr lang="it-IT" smtClean="0"/>
              <a:pPr/>
              <a:t>13/05/2014</a:t>
            </a:fld>
            <a:endParaRPr lang="it-IT"/>
          </a:p>
        </p:txBody>
      </p:sp>
      <p:sp>
        <p:nvSpPr>
          <p:cNvPr id="4" name="Segnaposto immagine diapositiva 3"/>
          <p:cNvSpPr>
            <a:spLocks noGrp="1" noRot="1" noChangeAspect="1"/>
          </p:cNvSpPr>
          <p:nvPr>
            <p:ph type="sldImg" idx="2"/>
          </p:nvPr>
        </p:nvSpPr>
        <p:spPr>
          <a:xfrm>
            <a:off x="2057400" y="685800"/>
            <a:ext cx="27432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F69D59-7563-4AC1-9A79-FBB46227FDD6}"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822960" rtl="0" eaLnBrk="1" latinLnBrk="0" hangingPunct="1">
      <a:defRPr sz="1100" kern="1200">
        <a:solidFill>
          <a:schemeClr val="tx1"/>
        </a:solidFill>
        <a:latin typeface="+mn-lt"/>
        <a:ea typeface="+mn-ea"/>
        <a:cs typeface="+mn-cs"/>
      </a:defRPr>
    </a:lvl1pPr>
    <a:lvl2pPr marL="411480" algn="l" defTabSz="822960" rtl="0" eaLnBrk="1" latinLnBrk="0" hangingPunct="1">
      <a:defRPr sz="1100" kern="1200">
        <a:solidFill>
          <a:schemeClr val="tx1"/>
        </a:solidFill>
        <a:latin typeface="+mn-lt"/>
        <a:ea typeface="+mn-ea"/>
        <a:cs typeface="+mn-cs"/>
      </a:defRPr>
    </a:lvl2pPr>
    <a:lvl3pPr marL="822960" algn="l" defTabSz="822960" rtl="0" eaLnBrk="1" latinLnBrk="0" hangingPunct="1">
      <a:defRPr sz="1100" kern="1200">
        <a:solidFill>
          <a:schemeClr val="tx1"/>
        </a:solidFill>
        <a:latin typeface="+mn-lt"/>
        <a:ea typeface="+mn-ea"/>
        <a:cs typeface="+mn-cs"/>
      </a:defRPr>
    </a:lvl3pPr>
    <a:lvl4pPr marL="1234440" algn="l" defTabSz="822960" rtl="0" eaLnBrk="1" latinLnBrk="0" hangingPunct="1">
      <a:defRPr sz="1100" kern="1200">
        <a:solidFill>
          <a:schemeClr val="tx1"/>
        </a:solidFill>
        <a:latin typeface="+mn-lt"/>
        <a:ea typeface="+mn-ea"/>
        <a:cs typeface="+mn-cs"/>
      </a:defRPr>
    </a:lvl4pPr>
    <a:lvl5pPr marL="1645920" algn="l" defTabSz="822960" rtl="0" eaLnBrk="1" latinLnBrk="0" hangingPunct="1">
      <a:defRPr sz="1100" kern="1200">
        <a:solidFill>
          <a:schemeClr val="tx1"/>
        </a:solidFill>
        <a:latin typeface="+mn-lt"/>
        <a:ea typeface="+mn-ea"/>
        <a:cs typeface="+mn-cs"/>
      </a:defRPr>
    </a:lvl5pPr>
    <a:lvl6pPr marL="2057400" algn="l" defTabSz="822960" rtl="0" eaLnBrk="1" latinLnBrk="0" hangingPunct="1">
      <a:defRPr sz="1100" kern="1200">
        <a:solidFill>
          <a:schemeClr val="tx1"/>
        </a:solidFill>
        <a:latin typeface="+mn-lt"/>
        <a:ea typeface="+mn-ea"/>
        <a:cs typeface="+mn-cs"/>
      </a:defRPr>
    </a:lvl6pPr>
    <a:lvl7pPr marL="2468880" algn="l" defTabSz="822960" rtl="0" eaLnBrk="1" latinLnBrk="0" hangingPunct="1">
      <a:defRPr sz="1100" kern="1200">
        <a:solidFill>
          <a:schemeClr val="tx1"/>
        </a:solidFill>
        <a:latin typeface="+mn-lt"/>
        <a:ea typeface="+mn-ea"/>
        <a:cs typeface="+mn-cs"/>
      </a:defRPr>
    </a:lvl7pPr>
    <a:lvl8pPr marL="2880360" algn="l" defTabSz="822960" rtl="0" eaLnBrk="1" latinLnBrk="0" hangingPunct="1">
      <a:defRPr sz="1100" kern="1200">
        <a:solidFill>
          <a:schemeClr val="tx1"/>
        </a:solidFill>
        <a:latin typeface="+mn-lt"/>
        <a:ea typeface="+mn-ea"/>
        <a:cs typeface="+mn-cs"/>
      </a:defRPr>
    </a:lvl8pPr>
    <a:lvl9pPr marL="3291840" algn="l" defTabSz="82296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057400" y="685800"/>
            <a:ext cx="2743200" cy="3429000"/>
          </a:xfrm>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D8F69D59-7563-4AC1-9A79-FBB46227FDD6}" type="slidenum">
              <a:rPr lang="it-IT" smtClean="0"/>
              <a:pPr/>
              <a:t>1</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160271" y="11184739"/>
            <a:ext cx="24483060" cy="7717631"/>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4320541" y="20402551"/>
            <a:ext cx="20162520" cy="9201150"/>
          </a:xfrm>
        </p:spPr>
        <p:txBody>
          <a:bodyPr/>
          <a:lstStyle>
            <a:lvl1pPr marL="0" indent="0" algn="ctr">
              <a:buNone/>
              <a:defRPr>
                <a:solidFill>
                  <a:schemeClr val="tx1">
                    <a:tint val="75000"/>
                  </a:schemeClr>
                </a:solidFill>
              </a:defRPr>
            </a:lvl1pPr>
            <a:lvl2pPr marL="411480" indent="0" algn="ctr">
              <a:buNone/>
              <a:defRPr>
                <a:solidFill>
                  <a:schemeClr val="tx1">
                    <a:tint val="75000"/>
                  </a:schemeClr>
                </a:solidFill>
              </a:defRPr>
            </a:lvl2pPr>
            <a:lvl3pPr marL="822960" indent="0" algn="ctr">
              <a:buNone/>
              <a:defRPr>
                <a:solidFill>
                  <a:schemeClr val="tx1">
                    <a:tint val="75000"/>
                  </a:schemeClr>
                </a:solidFill>
              </a:defRPr>
            </a:lvl3pPr>
            <a:lvl4pPr marL="1234440" indent="0" algn="ctr">
              <a:buNone/>
              <a:defRPr>
                <a:solidFill>
                  <a:schemeClr val="tx1">
                    <a:tint val="75000"/>
                  </a:schemeClr>
                </a:solidFill>
              </a:defRPr>
            </a:lvl4pPr>
            <a:lvl5pPr marL="1645920" indent="0" algn="ctr">
              <a:buNone/>
              <a:defRPr>
                <a:solidFill>
                  <a:schemeClr val="tx1">
                    <a:tint val="75000"/>
                  </a:schemeClr>
                </a:solidFill>
              </a:defRPr>
            </a:lvl5pPr>
            <a:lvl6pPr marL="2057400" indent="0" algn="ctr">
              <a:buNone/>
              <a:defRPr>
                <a:solidFill>
                  <a:schemeClr val="tx1">
                    <a:tint val="75000"/>
                  </a:schemeClr>
                </a:solidFill>
              </a:defRPr>
            </a:lvl6pPr>
            <a:lvl7pPr marL="2468880" indent="0" algn="ctr">
              <a:buNone/>
              <a:defRPr>
                <a:solidFill>
                  <a:schemeClr val="tx1">
                    <a:tint val="75000"/>
                  </a:schemeClr>
                </a:solidFill>
              </a:defRPr>
            </a:lvl7pPr>
            <a:lvl8pPr marL="2880360" indent="0" algn="ctr">
              <a:buNone/>
              <a:defRPr>
                <a:solidFill>
                  <a:schemeClr val="tx1">
                    <a:tint val="75000"/>
                  </a:schemeClr>
                </a:solidFill>
              </a:defRPr>
            </a:lvl8pPr>
            <a:lvl9pPr marL="329184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783228" y="1441860"/>
            <a:ext cx="20412551" cy="30720506"/>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35571" y="1441860"/>
            <a:ext cx="60767595" cy="30720506"/>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275287" y="23136235"/>
            <a:ext cx="24483060" cy="7150894"/>
          </a:xfrm>
        </p:spPr>
        <p:txBody>
          <a:bodyPr anchor="t"/>
          <a:lstStyle>
            <a:lvl1pPr algn="l">
              <a:defRPr sz="36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2275287" y="15260246"/>
            <a:ext cx="24483060" cy="7875982"/>
          </a:xfrm>
        </p:spPr>
        <p:txBody>
          <a:bodyPr anchor="b"/>
          <a:lstStyle>
            <a:lvl1pPr marL="0" indent="0">
              <a:buNone/>
              <a:defRPr sz="1800">
                <a:solidFill>
                  <a:schemeClr val="tx1">
                    <a:tint val="75000"/>
                  </a:schemeClr>
                </a:solidFill>
              </a:defRPr>
            </a:lvl1pPr>
            <a:lvl2pPr marL="411480" indent="0">
              <a:buNone/>
              <a:defRPr sz="1600">
                <a:solidFill>
                  <a:schemeClr val="tx1">
                    <a:tint val="75000"/>
                  </a:schemeClr>
                </a:solidFill>
              </a:defRPr>
            </a:lvl2pPr>
            <a:lvl3pPr marL="822960" indent="0">
              <a:buNone/>
              <a:defRPr sz="1400">
                <a:solidFill>
                  <a:schemeClr val="tx1">
                    <a:tint val="75000"/>
                  </a:schemeClr>
                </a:solidFill>
              </a:defRPr>
            </a:lvl3pPr>
            <a:lvl4pPr marL="1234440" indent="0">
              <a:buNone/>
              <a:defRPr sz="1300">
                <a:solidFill>
                  <a:schemeClr val="tx1">
                    <a:tint val="75000"/>
                  </a:schemeClr>
                </a:solidFill>
              </a:defRPr>
            </a:lvl4pPr>
            <a:lvl5pPr marL="1645920" indent="0">
              <a:buNone/>
              <a:defRPr sz="1300">
                <a:solidFill>
                  <a:schemeClr val="tx1">
                    <a:tint val="75000"/>
                  </a:schemeClr>
                </a:solidFill>
              </a:defRPr>
            </a:lvl5pPr>
            <a:lvl6pPr marL="2057400" indent="0">
              <a:buNone/>
              <a:defRPr sz="1300">
                <a:solidFill>
                  <a:schemeClr val="tx1">
                    <a:tint val="75000"/>
                  </a:schemeClr>
                </a:solidFill>
              </a:defRPr>
            </a:lvl6pPr>
            <a:lvl7pPr marL="2468880" indent="0">
              <a:buNone/>
              <a:defRPr sz="1300">
                <a:solidFill>
                  <a:schemeClr val="tx1">
                    <a:tint val="75000"/>
                  </a:schemeClr>
                </a:solidFill>
              </a:defRPr>
            </a:lvl7pPr>
            <a:lvl8pPr marL="2880360" indent="0">
              <a:buNone/>
              <a:defRPr sz="1300">
                <a:solidFill>
                  <a:schemeClr val="tx1">
                    <a:tint val="75000"/>
                  </a:schemeClr>
                </a:solidFill>
              </a:defRPr>
            </a:lvl8pPr>
            <a:lvl9pPr marL="3291840" indent="0">
              <a:buNone/>
              <a:defRPr sz="13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35570" y="8401059"/>
            <a:ext cx="40590072" cy="2376130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5605700" y="8401059"/>
            <a:ext cx="40590075" cy="2376130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440181" y="1441851"/>
            <a:ext cx="25923240" cy="600075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1440180" y="8059344"/>
            <a:ext cx="12726592" cy="3358751"/>
          </a:xfrm>
        </p:spPr>
        <p:txBody>
          <a:bodyPr anchor="b"/>
          <a:lstStyle>
            <a:lvl1pPr marL="0" indent="0">
              <a:buNone/>
              <a:defRPr sz="22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a:r>
              <a:rPr lang="it-IT" smtClean="0"/>
              <a:t>Fare clic per modificare stili del testo dello schema</a:t>
            </a:r>
          </a:p>
        </p:txBody>
      </p:sp>
      <p:sp>
        <p:nvSpPr>
          <p:cNvPr id="4" name="Segnaposto contenuto 3"/>
          <p:cNvSpPr>
            <a:spLocks noGrp="1"/>
          </p:cNvSpPr>
          <p:nvPr>
            <p:ph sz="half" idx="2"/>
          </p:nvPr>
        </p:nvSpPr>
        <p:spPr>
          <a:xfrm>
            <a:off x="1440180" y="11418094"/>
            <a:ext cx="12726592" cy="20744262"/>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14631833" y="8059344"/>
            <a:ext cx="12731591" cy="3358751"/>
          </a:xfrm>
        </p:spPr>
        <p:txBody>
          <a:bodyPr anchor="b"/>
          <a:lstStyle>
            <a:lvl1pPr marL="0" indent="0">
              <a:buNone/>
              <a:defRPr sz="2200" b="1"/>
            </a:lvl1pPr>
            <a:lvl2pPr marL="411480" indent="0">
              <a:buNone/>
              <a:defRPr sz="1800" b="1"/>
            </a:lvl2pPr>
            <a:lvl3pPr marL="822960" indent="0">
              <a:buNone/>
              <a:defRPr sz="1600" b="1"/>
            </a:lvl3pPr>
            <a:lvl4pPr marL="1234440" indent="0">
              <a:buNone/>
              <a:defRPr sz="1400" b="1"/>
            </a:lvl4pPr>
            <a:lvl5pPr marL="1645920" indent="0">
              <a:buNone/>
              <a:defRPr sz="1400" b="1"/>
            </a:lvl5pPr>
            <a:lvl6pPr marL="2057400" indent="0">
              <a:buNone/>
              <a:defRPr sz="1400" b="1"/>
            </a:lvl6pPr>
            <a:lvl7pPr marL="2468880" indent="0">
              <a:buNone/>
              <a:defRPr sz="1400" b="1"/>
            </a:lvl7pPr>
            <a:lvl8pPr marL="2880360" indent="0">
              <a:buNone/>
              <a:defRPr sz="1400" b="1"/>
            </a:lvl8pPr>
            <a:lvl9pPr marL="3291840" indent="0">
              <a:buNone/>
              <a:defRPr sz="14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14631833" y="11418094"/>
            <a:ext cx="12731591" cy="20744262"/>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440183" y="1433514"/>
            <a:ext cx="9476186" cy="6100763"/>
          </a:xfrm>
        </p:spPr>
        <p:txBody>
          <a:bodyPr anchor="b"/>
          <a:lstStyle>
            <a:lvl1pPr algn="l">
              <a:defRPr sz="1800" b="1"/>
            </a:lvl1pPr>
          </a:lstStyle>
          <a:p>
            <a:r>
              <a:rPr lang="it-IT" smtClean="0"/>
              <a:t>Fare clic per modificare lo stile del titolo</a:t>
            </a:r>
            <a:endParaRPr lang="it-IT"/>
          </a:p>
        </p:txBody>
      </p:sp>
      <p:sp>
        <p:nvSpPr>
          <p:cNvPr id="3" name="Segnaposto contenuto 2"/>
          <p:cNvSpPr>
            <a:spLocks noGrp="1"/>
          </p:cNvSpPr>
          <p:nvPr>
            <p:ph idx="1"/>
          </p:nvPr>
        </p:nvSpPr>
        <p:spPr>
          <a:xfrm>
            <a:off x="11261410" y="1433523"/>
            <a:ext cx="16102013" cy="30728843"/>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1440183" y="7534285"/>
            <a:ext cx="9476186" cy="24628081"/>
          </a:xfrm>
        </p:spPr>
        <p:txBody>
          <a:bodyPr/>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645707" y="25203152"/>
            <a:ext cx="17282160" cy="2975375"/>
          </a:xfrm>
        </p:spPr>
        <p:txBody>
          <a:bodyPr anchor="b"/>
          <a:lstStyle>
            <a:lvl1pPr algn="l">
              <a:defRPr sz="18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5645707" y="3217069"/>
            <a:ext cx="17282160" cy="21602700"/>
          </a:xfrm>
        </p:spPr>
        <p:txBody>
          <a:bodyPr/>
          <a:lstStyle>
            <a:lvl1pPr marL="0" indent="0">
              <a:buNone/>
              <a:defRPr sz="2900"/>
            </a:lvl1pPr>
            <a:lvl2pPr marL="411480" indent="0">
              <a:buNone/>
              <a:defRPr sz="2500"/>
            </a:lvl2pPr>
            <a:lvl3pPr marL="822960" indent="0">
              <a:buNone/>
              <a:defRPr sz="220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endParaRPr lang="it-IT"/>
          </a:p>
        </p:txBody>
      </p:sp>
      <p:sp>
        <p:nvSpPr>
          <p:cNvPr id="4" name="Segnaposto testo 3"/>
          <p:cNvSpPr>
            <a:spLocks noGrp="1"/>
          </p:cNvSpPr>
          <p:nvPr>
            <p:ph type="body" sz="half" idx="2"/>
          </p:nvPr>
        </p:nvSpPr>
        <p:spPr>
          <a:xfrm>
            <a:off x="5645707" y="28178525"/>
            <a:ext cx="17282160" cy="4225526"/>
          </a:xfrm>
        </p:spPr>
        <p:txBody>
          <a:bodyPr/>
          <a:lstStyle>
            <a:lvl1pPr marL="0" indent="0">
              <a:buNone/>
              <a:defRPr sz="1300"/>
            </a:lvl1pPr>
            <a:lvl2pPr marL="411480" indent="0">
              <a:buNone/>
              <a:defRPr sz="1100"/>
            </a:lvl2pPr>
            <a:lvl3pPr marL="822960" indent="0">
              <a:buNone/>
              <a:defRPr sz="900"/>
            </a:lvl3pPr>
            <a:lvl4pPr marL="1234440" indent="0">
              <a:buNone/>
              <a:defRPr sz="800"/>
            </a:lvl4pPr>
            <a:lvl5pPr marL="1645920" indent="0">
              <a:buNone/>
              <a:defRPr sz="800"/>
            </a:lvl5pPr>
            <a:lvl6pPr marL="2057400" indent="0">
              <a:buNone/>
              <a:defRPr sz="800"/>
            </a:lvl6pPr>
            <a:lvl7pPr marL="2468880" indent="0">
              <a:buNone/>
              <a:defRPr sz="800"/>
            </a:lvl7pPr>
            <a:lvl8pPr marL="2880360" indent="0">
              <a:buNone/>
              <a:defRPr sz="800"/>
            </a:lvl8pPr>
            <a:lvl9pPr marL="3291840" indent="0">
              <a:buNone/>
              <a:defRPr sz="8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DC194F5A-DD97-4A93-B0A2-CB1E77307973}" type="datetimeFigureOut">
              <a:rPr lang="it-IT" smtClean="0"/>
              <a:pPr/>
              <a:t>13/05/2014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A5FC9642-5FFD-4FBA-9CD3-8B3B71C0762B}"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440181" y="1441851"/>
            <a:ext cx="25923240" cy="6000750"/>
          </a:xfrm>
          <a:prstGeom prst="rect">
            <a:avLst/>
          </a:prstGeom>
        </p:spPr>
        <p:txBody>
          <a:bodyPr vert="horz" lIns="82296" tIns="41148" rIns="82296" bIns="41148"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1440181" y="8401059"/>
            <a:ext cx="25923240" cy="23761306"/>
          </a:xfrm>
          <a:prstGeom prst="rect">
            <a:avLst/>
          </a:prstGeom>
        </p:spPr>
        <p:txBody>
          <a:bodyPr vert="horz" lIns="82296" tIns="41148" rIns="82296" bIns="41148"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1440181" y="33370847"/>
            <a:ext cx="6720840" cy="1916906"/>
          </a:xfrm>
          <a:prstGeom prst="rect">
            <a:avLst/>
          </a:prstGeom>
        </p:spPr>
        <p:txBody>
          <a:bodyPr vert="horz" lIns="82296" tIns="41148" rIns="82296" bIns="41148" rtlCol="0" anchor="ctr"/>
          <a:lstStyle>
            <a:lvl1pPr algn="l">
              <a:defRPr sz="1100">
                <a:solidFill>
                  <a:schemeClr val="tx1">
                    <a:tint val="75000"/>
                  </a:schemeClr>
                </a:solidFill>
              </a:defRPr>
            </a:lvl1pPr>
          </a:lstStyle>
          <a:p>
            <a:fld id="{DC194F5A-DD97-4A93-B0A2-CB1E77307973}" type="datetimeFigureOut">
              <a:rPr lang="it-IT" smtClean="0"/>
              <a:pPr/>
              <a:t>13/05/2014</a:t>
            </a:fld>
            <a:endParaRPr lang="it-IT"/>
          </a:p>
        </p:txBody>
      </p:sp>
      <p:sp>
        <p:nvSpPr>
          <p:cNvPr id="5" name="Segnaposto piè di pagina 4"/>
          <p:cNvSpPr>
            <a:spLocks noGrp="1"/>
          </p:cNvSpPr>
          <p:nvPr>
            <p:ph type="ftr" sz="quarter" idx="3"/>
          </p:nvPr>
        </p:nvSpPr>
        <p:spPr>
          <a:xfrm>
            <a:off x="9841231" y="33370847"/>
            <a:ext cx="9121140" cy="1916906"/>
          </a:xfrm>
          <a:prstGeom prst="rect">
            <a:avLst/>
          </a:prstGeom>
        </p:spPr>
        <p:txBody>
          <a:bodyPr vert="horz" lIns="82296" tIns="41148" rIns="82296" bIns="41148" rtlCol="0" anchor="ctr"/>
          <a:lstStyle>
            <a:lvl1pPr algn="ctr">
              <a:defRPr sz="11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20642581" y="33370847"/>
            <a:ext cx="6720840" cy="1916906"/>
          </a:xfrm>
          <a:prstGeom prst="rect">
            <a:avLst/>
          </a:prstGeom>
        </p:spPr>
        <p:txBody>
          <a:bodyPr vert="horz" lIns="82296" tIns="41148" rIns="82296" bIns="41148" rtlCol="0" anchor="ctr"/>
          <a:lstStyle>
            <a:lvl1pPr algn="r">
              <a:defRPr sz="1100">
                <a:solidFill>
                  <a:schemeClr val="tx1">
                    <a:tint val="75000"/>
                  </a:schemeClr>
                </a:solidFill>
              </a:defRPr>
            </a:lvl1pPr>
          </a:lstStyle>
          <a:p>
            <a:fld id="{A5FC9642-5FFD-4FBA-9CD3-8B3B71C0762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22960" rtl="0" eaLnBrk="1" latinLnBrk="0" hangingPunct="1">
        <a:spcBef>
          <a:spcPct val="0"/>
        </a:spcBef>
        <a:buNone/>
        <a:defRPr sz="4000" kern="1200">
          <a:solidFill>
            <a:schemeClr val="tx1"/>
          </a:solidFill>
          <a:latin typeface="+mj-lt"/>
          <a:ea typeface="+mj-ea"/>
          <a:cs typeface="+mj-cs"/>
        </a:defRPr>
      </a:lvl1pPr>
    </p:titleStyle>
    <p:bodyStyle>
      <a:lvl1pPr marL="308610" indent="-308610" algn="l" defTabSz="822960" rtl="0" eaLnBrk="1" latinLnBrk="0" hangingPunct="1">
        <a:spcBef>
          <a:spcPct val="20000"/>
        </a:spcBef>
        <a:buFont typeface="Arial" pitchFamily="34" charset="0"/>
        <a:buChar char="•"/>
        <a:defRPr sz="2900" kern="1200">
          <a:solidFill>
            <a:schemeClr val="tx1"/>
          </a:solidFill>
          <a:latin typeface="+mn-lt"/>
          <a:ea typeface="+mn-ea"/>
          <a:cs typeface="+mn-cs"/>
        </a:defRPr>
      </a:lvl1pPr>
      <a:lvl2pPr marL="668655" indent="-257175" algn="l" defTabSz="822960"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28700" indent="-205740" algn="l" defTabSz="822960" rtl="0" eaLnBrk="1" latinLnBrk="0" hangingPunct="1">
        <a:spcBef>
          <a:spcPct val="20000"/>
        </a:spcBef>
        <a:buFont typeface="Arial" pitchFamily="34" charset="0"/>
        <a:buChar char="•"/>
        <a:defRPr sz="2200" kern="1200">
          <a:solidFill>
            <a:schemeClr val="tx1"/>
          </a:solidFill>
          <a:latin typeface="+mn-lt"/>
          <a:ea typeface="+mn-ea"/>
          <a:cs typeface="+mn-cs"/>
        </a:defRPr>
      </a:lvl3pPr>
      <a:lvl4pPr marL="14401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5166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it-IT"/>
      </a:defPPr>
      <a:lvl1pPr marL="0" algn="l" defTabSz="822960" rtl="0" eaLnBrk="1" latinLnBrk="0" hangingPunct="1">
        <a:defRPr sz="1600" kern="1200">
          <a:solidFill>
            <a:schemeClr val="tx1"/>
          </a:solidFill>
          <a:latin typeface="+mn-lt"/>
          <a:ea typeface="+mn-ea"/>
          <a:cs typeface="+mn-cs"/>
        </a:defRPr>
      </a:lvl1pPr>
      <a:lvl2pPr marL="411480" algn="l" defTabSz="822960" rtl="0" eaLnBrk="1" latinLnBrk="0" hangingPunct="1">
        <a:defRPr sz="1600" kern="1200">
          <a:solidFill>
            <a:schemeClr val="tx1"/>
          </a:solidFill>
          <a:latin typeface="+mn-lt"/>
          <a:ea typeface="+mn-ea"/>
          <a:cs typeface="+mn-cs"/>
        </a:defRPr>
      </a:lvl2pPr>
      <a:lvl3pPr marL="822960" algn="l" defTabSz="822960" rtl="0" eaLnBrk="1" latinLnBrk="0" hangingPunct="1">
        <a:defRPr sz="1600" kern="1200">
          <a:solidFill>
            <a:schemeClr val="tx1"/>
          </a:solidFill>
          <a:latin typeface="+mn-lt"/>
          <a:ea typeface="+mn-ea"/>
          <a:cs typeface="+mn-cs"/>
        </a:defRPr>
      </a:lvl3pPr>
      <a:lvl4pPr marL="1234440" algn="l" defTabSz="822960" rtl="0" eaLnBrk="1" latinLnBrk="0" hangingPunct="1">
        <a:defRPr sz="1600" kern="1200">
          <a:solidFill>
            <a:schemeClr val="tx1"/>
          </a:solidFill>
          <a:latin typeface="+mn-lt"/>
          <a:ea typeface="+mn-ea"/>
          <a:cs typeface="+mn-cs"/>
        </a:defRPr>
      </a:lvl4pPr>
      <a:lvl5pPr marL="1645920" algn="l" defTabSz="822960" rtl="0" eaLnBrk="1" latinLnBrk="0" hangingPunct="1">
        <a:defRPr sz="1600" kern="1200">
          <a:solidFill>
            <a:schemeClr val="tx1"/>
          </a:solidFill>
          <a:latin typeface="+mn-lt"/>
          <a:ea typeface="+mn-ea"/>
          <a:cs typeface="+mn-cs"/>
        </a:defRPr>
      </a:lvl5pPr>
      <a:lvl6pPr marL="2057400" algn="l" defTabSz="822960" rtl="0" eaLnBrk="1" latinLnBrk="0" hangingPunct="1">
        <a:defRPr sz="1600" kern="1200">
          <a:solidFill>
            <a:schemeClr val="tx1"/>
          </a:solidFill>
          <a:latin typeface="+mn-lt"/>
          <a:ea typeface="+mn-ea"/>
          <a:cs typeface="+mn-cs"/>
        </a:defRPr>
      </a:lvl6pPr>
      <a:lvl7pPr marL="2468880" algn="l" defTabSz="822960" rtl="0" eaLnBrk="1" latinLnBrk="0" hangingPunct="1">
        <a:defRPr sz="1600" kern="1200">
          <a:solidFill>
            <a:schemeClr val="tx1"/>
          </a:solidFill>
          <a:latin typeface="+mn-lt"/>
          <a:ea typeface="+mn-ea"/>
          <a:cs typeface="+mn-cs"/>
        </a:defRPr>
      </a:lvl7pPr>
      <a:lvl8pPr marL="2880360" algn="l" defTabSz="822960" rtl="0" eaLnBrk="1" latinLnBrk="0" hangingPunct="1">
        <a:defRPr sz="1600" kern="1200">
          <a:solidFill>
            <a:schemeClr val="tx1"/>
          </a:solidFill>
          <a:latin typeface="+mn-lt"/>
          <a:ea typeface="+mn-ea"/>
          <a:cs typeface="+mn-cs"/>
        </a:defRPr>
      </a:lvl8pPr>
      <a:lvl9pPr marL="3291840" algn="l" defTabSz="822960"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18" Type="http://schemas.openxmlformats.org/officeDocument/2006/relationships/oleObject" Target="../embeddings/oleObject12.bin"/><Relationship Id="rId26" Type="http://schemas.openxmlformats.org/officeDocument/2006/relationships/image" Target="../media/image25.png"/><Relationship Id="rId39" Type="http://schemas.openxmlformats.org/officeDocument/2006/relationships/oleObject" Target="../embeddings/oleObject14.bin"/><Relationship Id="rId3" Type="http://schemas.openxmlformats.org/officeDocument/2006/relationships/notesSlide" Target="../notesSlides/notesSlide1.xml"/><Relationship Id="rId21" Type="http://schemas.openxmlformats.org/officeDocument/2006/relationships/image" Target="../media/image20.png"/><Relationship Id="rId34" Type="http://schemas.openxmlformats.org/officeDocument/2006/relationships/image" Target="../media/image33.png"/><Relationship Id="rId42" Type="http://schemas.openxmlformats.org/officeDocument/2006/relationships/image" Target="../media/image39.png"/><Relationship Id="rId7" Type="http://schemas.openxmlformats.org/officeDocument/2006/relationships/oleObject" Target="../embeddings/oleObject3.bin"/><Relationship Id="rId12" Type="http://schemas.openxmlformats.org/officeDocument/2006/relationships/oleObject" Target="../embeddings/oleObject8.bin"/><Relationship Id="rId17" Type="http://schemas.openxmlformats.org/officeDocument/2006/relationships/oleObject" Target="../embeddings/oleObject11.bin"/><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gif"/><Relationship Id="rId2" Type="http://schemas.openxmlformats.org/officeDocument/2006/relationships/slideLayout" Target="../slideLayouts/slideLayout1.xml"/><Relationship Id="rId16" Type="http://schemas.openxmlformats.org/officeDocument/2006/relationships/image" Target="../media/image18.png"/><Relationship Id="rId20" Type="http://schemas.openxmlformats.org/officeDocument/2006/relationships/image" Target="../media/image19.png"/><Relationship Id="rId29" Type="http://schemas.openxmlformats.org/officeDocument/2006/relationships/image" Target="../media/image28.png"/><Relationship Id="rId41" Type="http://schemas.openxmlformats.org/officeDocument/2006/relationships/image" Target="../media/image38.jpe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40" Type="http://schemas.openxmlformats.org/officeDocument/2006/relationships/oleObject" Target="../embeddings/oleObject15.bin"/><Relationship Id="rId5" Type="http://schemas.openxmlformats.org/officeDocument/2006/relationships/image" Target="../media/image16.png"/><Relationship Id="rId15" Type="http://schemas.openxmlformats.org/officeDocument/2006/relationships/oleObject" Target="../embeddings/oleObject10.bin"/><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oleObject" Target="../embeddings/oleObject6.bin"/><Relationship Id="rId19" Type="http://schemas.openxmlformats.org/officeDocument/2006/relationships/oleObject" Target="../embeddings/oleObject13.bin"/><Relationship Id="rId31" Type="http://schemas.openxmlformats.org/officeDocument/2006/relationships/image" Target="../media/image30.png"/><Relationship Id="rId4" Type="http://schemas.openxmlformats.org/officeDocument/2006/relationships/oleObject" Target="../embeddings/oleObject1.bin"/><Relationship Id="rId9" Type="http://schemas.openxmlformats.org/officeDocument/2006/relationships/oleObject" Target="../embeddings/oleObject5.bin"/><Relationship Id="rId14" Type="http://schemas.openxmlformats.org/officeDocument/2006/relationships/image" Target="../media/image17.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4"/>
          <p:cNvSpPr txBox="1">
            <a:spLocks noChangeArrowheads="1"/>
          </p:cNvSpPr>
          <p:nvPr/>
        </p:nvSpPr>
        <p:spPr bwMode="auto">
          <a:xfrm>
            <a:off x="0" y="2"/>
            <a:ext cx="28803600" cy="1929759"/>
          </a:xfrm>
          <a:prstGeom prst="rect">
            <a:avLst/>
          </a:prstGeom>
          <a:noFill/>
          <a:ln w="9525">
            <a:noFill/>
            <a:miter lim="800000"/>
            <a:headEnd/>
            <a:tailEnd/>
          </a:ln>
        </p:spPr>
        <p:txBody>
          <a:bodyPr wrap="square" lIns="82296" tIns="41148" rIns="82296" bIns="41148">
            <a:spAutoFit/>
          </a:bodyPr>
          <a:lstStyle/>
          <a:p>
            <a:pPr algn="ctr">
              <a:lnSpc>
                <a:spcPts val="7200"/>
              </a:lnSpc>
            </a:pPr>
            <a:r>
              <a:rPr lang="en-US" sz="8500" dirty="0" smtClean="0">
                <a:solidFill>
                  <a:srgbClr val="4D4D4D"/>
                </a:solidFill>
              </a:rPr>
              <a:t> </a:t>
            </a:r>
            <a:r>
              <a:rPr lang="en-US" sz="6800" b="1" dirty="0" smtClean="0">
                <a:solidFill>
                  <a:schemeClr val="accent2">
                    <a:lumMod val="75000"/>
                  </a:schemeClr>
                </a:solidFill>
                <a:effectLst>
                  <a:outerShdw blurRad="38100" dist="38100" dir="2700000" algn="tl">
                    <a:srgbClr val="000000">
                      <a:alpha val="43137"/>
                    </a:srgbClr>
                  </a:outerShdw>
                </a:effectLst>
              </a:rPr>
              <a:t>The puzzling relation between the R</a:t>
            </a:r>
            <a:r>
              <a:rPr lang="en-US" sz="6800" b="1" baseline="-25000" dirty="0" smtClean="0">
                <a:solidFill>
                  <a:schemeClr val="accent2">
                    <a:lumMod val="75000"/>
                  </a:schemeClr>
                </a:solidFill>
                <a:effectLst>
                  <a:outerShdw blurRad="38100" dist="38100" dir="2700000" algn="tl">
                    <a:srgbClr val="000000">
                      <a:alpha val="43137"/>
                    </a:srgbClr>
                  </a:outerShdw>
                </a:effectLst>
              </a:rPr>
              <a:t>AA</a:t>
            </a:r>
            <a:r>
              <a:rPr lang="en-US" sz="6800" b="1" dirty="0" smtClean="0">
                <a:solidFill>
                  <a:schemeClr val="accent2">
                    <a:lumMod val="75000"/>
                  </a:schemeClr>
                </a:solidFill>
                <a:effectLst>
                  <a:outerShdw blurRad="38100" dist="38100" dir="2700000" algn="tl">
                    <a:srgbClr val="000000">
                      <a:alpha val="43137"/>
                    </a:srgbClr>
                  </a:outerShdw>
                </a:effectLst>
              </a:rPr>
              <a:t> and the v</a:t>
            </a:r>
            <a:r>
              <a:rPr lang="en-US" sz="6800" b="1" baseline="-25000" dirty="0" smtClean="0">
                <a:solidFill>
                  <a:schemeClr val="accent2">
                    <a:lumMod val="75000"/>
                  </a:schemeClr>
                </a:solidFill>
                <a:effectLst>
                  <a:outerShdw blurRad="38100" dist="38100" dir="2700000" algn="tl">
                    <a:srgbClr val="000000">
                      <a:alpha val="43137"/>
                    </a:srgbClr>
                  </a:outerShdw>
                </a:effectLst>
              </a:rPr>
              <a:t>2  </a:t>
            </a:r>
            <a:r>
              <a:rPr lang="en-US" sz="6800" b="1" dirty="0" smtClean="0">
                <a:solidFill>
                  <a:schemeClr val="accent2">
                    <a:lumMod val="75000"/>
                  </a:schemeClr>
                </a:solidFill>
                <a:effectLst>
                  <a:outerShdw blurRad="38100" dist="38100" dir="2700000" algn="tl">
                    <a:srgbClr val="000000">
                      <a:alpha val="43137"/>
                    </a:srgbClr>
                  </a:outerShdw>
                </a:effectLst>
              </a:rPr>
              <a:t>for heavy mesons in a Boltzmann  and in a </a:t>
            </a:r>
            <a:r>
              <a:rPr lang="en-US" sz="6800" b="1" dirty="0" err="1" smtClean="0">
                <a:solidFill>
                  <a:schemeClr val="accent2">
                    <a:lumMod val="75000"/>
                  </a:schemeClr>
                </a:solidFill>
                <a:effectLst>
                  <a:outerShdw blurRad="38100" dist="38100" dir="2700000" algn="tl">
                    <a:srgbClr val="000000">
                      <a:alpha val="43137"/>
                    </a:srgbClr>
                  </a:outerShdw>
                </a:effectLst>
              </a:rPr>
              <a:t>Langevin</a:t>
            </a:r>
            <a:r>
              <a:rPr lang="en-US" sz="6800" b="1" dirty="0" smtClean="0">
                <a:solidFill>
                  <a:schemeClr val="accent2">
                    <a:lumMod val="75000"/>
                  </a:schemeClr>
                </a:solidFill>
                <a:effectLst>
                  <a:outerShdw blurRad="38100" dist="38100" dir="2700000" algn="tl">
                    <a:srgbClr val="000000">
                      <a:alpha val="43137"/>
                    </a:srgbClr>
                  </a:outerShdw>
                </a:effectLst>
              </a:rPr>
              <a:t> approach</a:t>
            </a:r>
            <a:r>
              <a:rPr lang="en-US" sz="6800" b="1" baseline="-25000" dirty="0" smtClean="0">
                <a:solidFill>
                  <a:schemeClr val="accent2">
                    <a:lumMod val="75000"/>
                  </a:schemeClr>
                </a:solidFill>
                <a:effectLst>
                  <a:outerShdw blurRad="38100" dist="38100" dir="2700000" algn="tl">
                    <a:srgbClr val="000000">
                      <a:alpha val="43137"/>
                    </a:srgbClr>
                  </a:outerShdw>
                </a:effectLst>
              </a:rPr>
              <a:t> </a:t>
            </a:r>
            <a:endParaRPr lang="en-US" sz="6800" b="1" dirty="0" smtClean="0">
              <a:solidFill>
                <a:schemeClr val="accent2">
                  <a:lumMod val="75000"/>
                </a:schemeClr>
              </a:solidFill>
              <a:effectLst>
                <a:outerShdw blurRad="38100" dist="38100" dir="2700000" algn="tl">
                  <a:srgbClr val="000000">
                    <a:alpha val="43137"/>
                  </a:srgbClr>
                </a:outerShdw>
              </a:effectLst>
            </a:endParaRPr>
          </a:p>
        </p:txBody>
      </p:sp>
      <p:sp>
        <p:nvSpPr>
          <p:cNvPr id="44" name="Rettangolo arrotondato 43"/>
          <p:cNvSpPr/>
          <p:nvPr/>
        </p:nvSpPr>
        <p:spPr>
          <a:xfrm>
            <a:off x="180000" y="3168000"/>
            <a:ext cx="28368000" cy="12715964"/>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it-IT" dirty="0"/>
          </a:p>
        </p:txBody>
      </p:sp>
      <p:sp>
        <p:nvSpPr>
          <p:cNvPr id="27" name="CasellaDiTesto 26"/>
          <p:cNvSpPr txBox="1"/>
          <p:nvPr/>
        </p:nvSpPr>
        <p:spPr>
          <a:xfrm>
            <a:off x="0" y="6072104"/>
            <a:ext cx="13687420" cy="637097"/>
          </a:xfrm>
          <a:prstGeom prst="rect">
            <a:avLst/>
          </a:prstGeom>
          <a:noFill/>
        </p:spPr>
        <p:txBody>
          <a:bodyPr wrap="square" lIns="82296" tIns="41148" rIns="82296" bIns="41148">
            <a:spAutoFit/>
          </a:bodyPr>
          <a:lstStyle/>
          <a:p>
            <a:pPr marL="668655" indent="-668655" algn="ctr">
              <a:defRPr/>
            </a:pPr>
            <a:r>
              <a:rPr lang="it-IT" sz="3600" b="1" dirty="0" err="1" smtClean="0">
                <a:solidFill>
                  <a:srgbClr val="FFC000"/>
                </a:solidFill>
                <a:effectLst>
                  <a:outerShdw blurRad="38100" dist="38100" dir="2700000" algn="tl">
                    <a:srgbClr val="000000">
                      <a:alpha val="43137"/>
                    </a:srgbClr>
                  </a:outerShdw>
                </a:effectLst>
                <a:latin typeface="Trebuchet MS" pitchFamily="34" charset="0"/>
              </a:rPr>
              <a:t>Transport</a:t>
            </a:r>
            <a:r>
              <a:rPr lang="it-IT" sz="3600" b="1" dirty="0" smtClean="0">
                <a:solidFill>
                  <a:srgbClr val="FFC000"/>
                </a:solidFill>
                <a:effectLst>
                  <a:outerShdw blurRad="38100" dist="38100" dir="2700000" algn="tl">
                    <a:srgbClr val="000000">
                      <a:alpha val="43137"/>
                    </a:srgbClr>
                  </a:outerShdw>
                </a:effectLst>
                <a:latin typeface="Trebuchet MS" pitchFamily="34" charset="0"/>
              </a:rPr>
              <a:t> </a:t>
            </a:r>
            <a:r>
              <a:rPr lang="en-US" sz="3600" b="1" dirty="0" smtClean="0">
                <a:solidFill>
                  <a:srgbClr val="FFC000"/>
                </a:solidFill>
                <a:effectLst>
                  <a:outerShdw blurRad="38100" dist="38100" dir="2700000" algn="tl">
                    <a:srgbClr val="000000">
                      <a:alpha val="43137"/>
                    </a:srgbClr>
                  </a:outerShdw>
                </a:effectLst>
                <a:latin typeface="Trebuchet MS" pitchFamily="34" charset="0"/>
              </a:rPr>
              <a:t>approach</a:t>
            </a:r>
            <a:endParaRPr lang="en-US" sz="3600" b="1" dirty="0" smtClean="0">
              <a:solidFill>
                <a:srgbClr val="FFC000"/>
              </a:solidFill>
              <a:effectLst>
                <a:outerShdw blurRad="38100" dist="38100" dir="2700000" algn="tl">
                  <a:srgbClr val="000000">
                    <a:alpha val="43137"/>
                  </a:srgbClr>
                </a:outerShdw>
              </a:effectLst>
              <a:latin typeface="Trebuchet MS" pitchFamily="34" charset="0"/>
            </a:endParaRPr>
          </a:p>
        </p:txBody>
      </p:sp>
      <p:sp>
        <p:nvSpPr>
          <p:cNvPr id="41" name="Text Box 4"/>
          <p:cNvSpPr txBox="1">
            <a:spLocks noChangeArrowheads="1"/>
          </p:cNvSpPr>
          <p:nvPr/>
        </p:nvSpPr>
        <p:spPr bwMode="auto">
          <a:xfrm>
            <a:off x="657028" y="3500336"/>
            <a:ext cx="28146572" cy="895350"/>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Two different approaches for  the Propagation of Heavy quark in the QGP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sp>
        <p:nvSpPr>
          <p:cNvPr id="147" name="Rettangolo arrotondato 146"/>
          <p:cNvSpPr/>
          <p:nvPr/>
        </p:nvSpPr>
        <p:spPr>
          <a:xfrm>
            <a:off x="180000" y="16146000"/>
            <a:ext cx="28368000" cy="9715568"/>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it-IT" dirty="0"/>
          </a:p>
        </p:txBody>
      </p:sp>
      <p:sp>
        <p:nvSpPr>
          <p:cNvPr id="181" name="Rettangolo arrotondato 180"/>
          <p:cNvSpPr/>
          <p:nvPr/>
        </p:nvSpPr>
        <p:spPr>
          <a:xfrm>
            <a:off x="180000" y="26136000"/>
            <a:ext cx="28368000" cy="9579189"/>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rtlCol="0" anchor="ctr"/>
          <a:lstStyle/>
          <a:p>
            <a:pPr algn="ctr"/>
            <a:endParaRPr lang="it-IT" dirty="0">
              <a:solidFill>
                <a:srgbClr val="92D050"/>
              </a:solidFill>
            </a:endParaRPr>
          </a:p>
        </p:txBody>
      </p:sp>
      <p:sp>
        <p:nvSpPr>
          <p:cNvPr id="188" name="CasellaDiTesto 187"/>
          <p:cNvSpPr txBox="1"/>
          <p:nvPr/>
        </p:nvSpPr>
        <p:spPr>
          <a:xfrm>
            <a:off x="0" y="1928700"/>
            <a:ext cx="28803600" cy="667875"/>
          </a:xfrm>
          <a:prstGeom prst="rect">
            <a:avLst/>
          </a:prstGeom>
          <a:noFill/>
        </p:spPr>
        <p:txBody>
          <a:bodyPr wrap="square" lIns="82296" tIns="41148" rIns="82296" bIns="41148" rtlCol="0">
            <a:spAutoFit/>
          </a:bodyPr>
          <a:lstStyle/>
          <a:p>
            <a:pPr algn="ctr"/>
            <a:r>
              <a:rPr lang="en-US" sz="3800" b="1" dirty="0" smtClean="0"/>
              <a:t>F. </a:t>
            </a:r>
            <a:r>
              <a:rPr lang="en-US" sz="3800" b="1" dirty="0" err="1" smtClean="0"/>
              <a:t>Scardina</a:t>
            </a:r>
            <a:r>
              <a:rPr lang="en-US" sz="3800" b="1" dirty="0" smtClean="0"/>
              <a:t>, S.K. Das, S. </a:t>
            </a:r>
            <a:r>
              <a:rPr lang="en-US" sz="3800" b="1" dirty="0" err="1" smtClean="0"/>
              <a:t>Plumari</a:t>
            </a:r>
            <a:r>
              <a:rPr lang="en-US" sz="3800" b="1" dirty="0" smtClean="0"/>
              <a:t>, </a:t>
            </a:r>
            <a:r>
              <a:rPr lang="en-US" sz="3800" b="1" dirty="0" err="1" smtClean="0"/>
              <a:t>V.Greco</a:t>
            </a:r>
            <a:endParaRPr lang="en-US" sz="3800" b="1" dirty="0"/>
          </a:p>
        </p:txBody>
      </p:sp>
      <p:graphicFrame>
        <p:nvGraphicFramePr>
          <p:cNvPr id="189" name="Object 2"/>
          <p:cNvGraphicFramePr>
            <a:graphicFrameLocks noChangeAspect="1"/>
          </p:cNvGraphicFramePr>
          <p:nvPr/>
        </p:nvGraphicFramePr>
        <p:xfrm>
          <a:off x="24903185" y="1428635"/>
          <a:ext cx="1643074" cy="1497506"/>
        </p:xfrm>
        <a:graphic>
          <a:graphicData uri="http://schemas.openxmlformats.org/presentationml/2006/ole">
            <p:oleObj spid="_x0000_s1034" r:id="rId4" imgW="1733333" imgH="781159" progId="">
              <p:embed/>
            </p:oleObj>
          </a:graphicData>
        </a:graphic>
      </p:graphicFrame>
      <p:pic>
        <p:nvPicPr>
          <p:cNvPr id="190" name="Picture 3"/>
          <p:cNvPicPr>
            <a:picLocks noChangeAspect="1" noChangeArrowheads="1"/>
          </p:cNvPicPr>
          <p:nvPr/>
        </p:nvPicPr>
        <p:blipFill>
          <a:blip r:embed="rId5"/>
          <a:stretch>
            <a:fillRect/>
          </a:stretch>
        </p:blipFill>
        <p:spPr bwMode="auto">
          <a:xfrm>
            <a:off x="22974359" y="1357196"/>
            <a:ext cx="1688535" cy="1688535"/>
          </a:xfrm>
          <a:prstGeom prst="ellipse">
            <a:avLst/>
          </a:prstGeom>
          <a:noFill/>
          <a:ln>
            <a:noFill/>
          </a:ln>
        </p:spPr>
      </p:pic>
      <p:sp>
        <p:nvSpPr>
          <p:cNvPr id="192" name="CasellaDiTesto 191"/>
          <p:cNvSpPr txBox="1"/>
          <p:nvPr/>
        </p:nvSpPr>
        <p:spPr>
          <a:xfrm>
            <a:off x="0" y="2500204"/>
            <a:ext cx="28803600" cy="667875"/>
          </a:xfrm>
          <a:prstGeom prst="rect">
            <a:avLst/>
          </a:prstGeom>
          <a:noFill/>
        </p:spPr>
        <p:txBody>
          <a:bodyPr wrap="square" lIns="82296" tIns="41148" rIns="82296" bIns="41148" rtlCol="0">
            <a:spAutoFit/>
          </a:bodyPr>
          <a:lstStyle/>
          <a:p>
            <a:pPr algn="ctr"/>
            <a:r>
              <a:rPr lang="en-US" sz="3800" b="1" dirty="0" smtClean="0"/>
              <a:t>University of Catania, INFN-LNS </a:t>
            </a:r>
            <a:endParaRPr lang="en-US" sz="3800" b="1" dirty="0"/>
          </a:p>
        </p:txBody>
      </p:sp>
      <p:graphicFrame>
        <p:nvGraphicFramePr>
          <p:cNvPr id="132" name="Object 3"/>
          <p:cNvGraphicFramePr>
            <a:graphicFrameLocks noChangeAspect="1"/>
          </p:cNvGraphicFramePr>
          <p:nvPr/>
        </p:nvGraphicFramePr>
        <p:xfrm>
          <a:off x="3614664" y="6786484"/>
          <a:ext cx="3737069" cy="1000132"/>
        </p:xfrm>
        <a:graphic>
          <a:graphicData uri="http://schemas.openxmlformats.org/presentationml/2006/ole">
            <p:oleObj spid="_x0000_s1035" name="Equation" r:id="rId6" imgW="1193760" imgH="253800" progId="Equation.3">
              <p:embed/>
            </p:oleObj>
          </a:graphicData>
        </a:graphic>
      </p:graphicFrame>
      <p:sp>
        <p:nvSpPr>
          <p:cNvPr id="176" name="CasellaDiTesto 175"/>
          <p:cNvSpPr txBox="1"/>
          <p:nvPr/>
        </p:nvSpPr>
        <p:spPr>
          <a:xfrm>
            <a:off x="328514" y="6929360"/>
            <a:ext cx="3786214" cy="391715"/>
          </a:xfrm>
          <a:prstGeom prst="rect">
            <a:avLst/>
          </a:prstGeom>
          <a:noFill/>
        </p:spPr>
        <p:txBody>
          <a:bodyPr wrap="square" lIns="82296" tIns="41148" rIns="82296" bIns="41148" rtlCol="0">
            <a:spAutoFit/>
          </a:bodyPr>
          <a:lstStyle/>
          <a:p>
            <a:r>
              <a:rPr lang="en-US" sz="2000" b="1" dirty="0" smtClean="0">
                <a:solidFill>
                  <a:srgbClr val="FFC000"/>
                </a:solidFill>
                <a:latin typeface="Trebuchet MS" pitchFamily="34" charset="0"/>
              </a:rPr>
              <a:t>Boltzmann equation (B-E)</a:t>
            </a:r>
          </a:p>
        </p:txBody>
      </p:sp>
      <p:graphicFrame>
        <p:nvGraphicFramePr>
          <p:cNvPr id="1037" name="Object 8"/>
          <p:cNvGraphicFramePr>
            <a:graphicFrameLocks noChangeAspect="1"/>
          </p:cNvGraphicFramePr>
          <p:nvPr/>
        </p:nvGraphicFramePr>
        <p:xfrm>
          <a:off x="4400481" y="8000929"/>
          <a:ext cx="7786742" cy="622110"/>
        </p:xfrm>
        <a:graphic>
          <a:graphicData uri="http://schemas.openxmlformats.org/presentationml/2006/ole">
            <p:oleObj spid="_x0000_s1037" name="Equation" r:id="rId7" imgW="3060360" imgH="279360" progId="Equation.3">
              <p:embed/>
            </p:oleObj>
          </a:graphicData>
        </a:graphic>
      </p:graphicFrame>
      <p:sp>
        <p:nvSpPr>
          <p:cNvPr id="183" name="CasellaDiTesto 182"/>
          <p:cNvSpPr txBox="1"/>
          <p:nvPr/>
        </p:nvSpPr>
        <p:spPr>
          <a:xfrm>
            <a:off x="257076" y="8000930"/>
            <a:ext cx="3257440" cy="391715"/>
          </a:xfrm>
          <a:prstGeom prst="rect">
            <a:avLst/>
          </a:prstGeom>
          <a:noFill/>
        </p:spPr>
        <p:txBody>
          <a:bodyPr wrap="square" lIns="82296" tIns="41148" rIns="82296" bIns="41148" rtlCol="0">
            <a:spAutoFit/>
          </a:bodyPr>
          <a:lstStyle/>
          <a:p>
            <a:r>
              <a:rPr lang="en-US" sz="2000" b="1" dirty="0" smtClean="0">
                <a:solidFill>
                  <a:srgbClr val="FFC000"/>
                </a:solidFill>
                <a:latin typeface="Trebuchet MS" pitchFamily="34" charset="0"/>
              </a:rPr>
              <a:t>Collision Integral </a:t>
            </a:r>
          </a:p>
        </p:txBody>
      </p:sp>
      <p:graphicFrame>
        <p:nvGraphicFramePr>
          <p:cNvPr id="1038" name="Object 14"/>
          <p:cNvGraphicFramePr>
            <a:graphicFrameLocks noChangeAspect="1"/>
          </p:cNvGraphicFramePr>
          <p:nvPr/>
        </p:nvGraphicFramePr>
        <p:xfrm>
          <a:off x="8704263" y="10715625"/>
          <a:ext cx="3425825" cy="785813"/>
        </p:xfrm>
        <a:graphic>
          <a:graphicData uri="http://schemas.openxmlformats.org/presentationml/2006/ole">
            <p:oleObj spid="_x0000_s1038" name="Equation" r:id="rId8" imgW="2184120" imgH="444240" progId="Equation.3">
              <p:embed/>
            </p:oleObj>
          </a:graphicData>
        </a:graphic>
      </p:graphicFrame>
      <p:sp>
        <p:nvSpPr>
          <p:cNvPr id="208" name="CasellaDiTesto 207"/>
          <p:cNvSpPr txBox="1"/>
          <p:nvPr/>
        </p:nvSpPr>
        <p:spPr>
          <a:xfrm>
            <a:off x="8102275" y="12787276"/>
            <a:ext cx="14430476" cy="698653"/>
          </a:xfrm>
          <a:prstGeom prst="rect">
            <a:avLst/>
          </a:prstGeom>
          <a:noFill/>
        </p:spPr>
        <p:txBody>
          <a:bodyPr wrap="square" lIns="82296" tIns="41148" rIns="82296" bIns="41148">
            <a:spAutoFit/>
          </a:bodyPr>
          <a:lstStyle/>
          <a:p>
            <a:pPr marL="668655" indent="-668655" algn="just">
              <a:defRPr/>
            </a:pPr>
            <a:r>
              <a:rPr lang="it-IT" sz="4000" b="1" dirty="0" smtClean="0">
                <a:solidFill>
                  <a:srgbClr val="FFFF00"/>
                </a:solidFill>
                <a:effectLst>
                  <a:outerShdw blurRad="38100" dist="38100" dir="2700000" algn="tl">
                    <a:srgbClr val="000000">
                      <a:alpha val="43137"/>
                    </a:srgbClr>
                  </a:outerShdw>
                </a:effectLst>
                <a:latin typeface="Trebuchet MS" pitchFamily="34" charset="0"/>
              </a:rPr>
              <a:t> </a:t>
            </a:r>
            <a:r>
              <a:rPr lang="it-IT" sz="4000" b="1" dirty="0" err="1" smtClean="0">
                <a:solidFill>
                  <a:srgbClr val="FFFF00"/>
                </a:solidFill>
                <a:effectLst>
                  <a:outerShdw blurRad="38100" dist="38100" dir="2700000" algn="tl">
                    <a:srgbClr val="000000">
                      <a:alpha val="43137"/>
                    </a:srgbClr>
                  </a:outerShdw>
                </a:effectLst>
                <a:latin typeface="Trebuchet MS" pitchFamily="34" charset="0"/>
              </a:rPr>
              <a:t>pQCD</a:t>
            </a:r>
            <a:r>
              <a:rPr lang="it-IT" sz="4000" b="1" dirty="0" smtClean="0">
                <a:solidFill>
                  <a:srgbClr val="FFFF00"/>
                </a:solidFill>
                <a:effectLst>
                  <a:outerShdw blurRad="38100" dist="38100" dir="2700000" algn="tl">
                    <a:srgbClr val="000000">
                      <a:alpha val="43137"/>
                    </a:srgbClr>
                  </a:outerShdw>
                </a:effectLst>
                <a:latin typeface="Trebuchet MS" pitchFamily="34" charset="0"/>
              </a:rPr>
              <a:t> </a:t>
            </a:r>
            <a:r>
              <a:rPr lang="it-IT" sz="4000" b="1" dirty="0" err="1" smtClean="0">
                <a:solidFill>
                  <a:srgbClr val="FFFF00"/>
                </a:solidFill>
                <a:effectLst>
                  <a:outerShdw blurRad="38100" dist="38100" dir="2700000" algn="tl">
                    <a:srgbClr val="000000">
                      <a:alpha val="43137"/>
                    </a:srgbClr>
                  </a:outerShdw>
                </a:effectLst>
                <a:latin typeface="Trebuchet MS" pitchFamily="34" charset="0"/>
              </a:rPr>
              <a:t>evaluation</a:t>
            </a:r>
            <a:r>
              <a:rPr lang="it-IT" sz="4000" b="1" dirty="0" smtClean="0">
                <a:solidFill>
                  <a:srgbClr val="FFFF00"/>
                </a:solidFill>
                <a:effectLst>
                  <a:outerShdw blurRad="38100" dist="38100" dir="2700000" algn="tl">
                    <a:srgbClr val="000000">
                      <a:alpha val="43137"/>
                    </a:srgbClr>
                  </a:outerShdw>
                </a:effectLst>
                <a:latin typeface="Trebuchet MS" pitchFamily="34" charset="0"/>
              </a:rPr>
              <a:t> </a:t>
            </a:r>
            <a:r>
              <a:rPr lang="it-IT" sz="4000" b="1" dirty="0" err="1" smtClean="0">
                <a:solidFill>
                  <a:srgbClr val="FFFF00"/>
                </a:solidFill>
                <a:effectLst>
                  <a:outerShdw blurRad="38100" dist="38100" dir="2700000" algn="tl">
                    <a:srgbClr val="000000">
                      <a:alpha val="43137"/>
                    </a:srgbClr>
                  </a:outerShdw>
                </a:effectLst>
                <a:latin typeface="Trebuchet MS" pitchFamily="34" charset="0"/>
              </a:rPr>
              <a:t>of</a:t>
            </a:r>
            <a:r>
              <a:rPr lang="it-IT" sz="4000" b="1" dirty="0" smtClean="0">
                <a:solidFill>
                  <a:srgbClr val="FFFF00"/>
                </a:solidFill>
                <a:effectLst>
                  <a:outerShdw blurRad="38100" dist="38100" dir="2700000" algn="tl">
                    <a:srgbClr val="000000">
                      <a:alpha val="43137"/>
                    </a:srgbClr>
                  </a:outerShdw>
                </a:effectLst>
                <a:latin typeface="Trebuchet MS" pitchFamily="34" charset="0"/>
              </a:rPr>
              <a:t>  </a:t>
            </a:r>
            <a:r>
              <a:rPr lang="it-IT" sz="4000" b="1" dirty="0" smtClean="0">
                <a:solidFill>
                  <a:srgbClr val="FFFF00"/>
                </a:solidFill>
                <a:effectLst>
                  <a:outerShdw blurRad="38100" dist="38100" dir="2700000" algn="tl">
                    <a:srgbClr val="000000">
                      <a:alpha val="43137"/>
                    </a:srgbClr>
                  </a:outerShdw>
                </a:effectLst>
                <a:latin typeface="Trebuchet MS" pitchFamily="34" charset="0"/>
                <a:sym typeface="Symbol"/>
              </a:rPr>
              <a:t>, A</a:t>
            </a:r>
            <a:r>
              <a:rPr lang="it-IT" sz="4000" b="1" baseline="-25000" dirty="0" smtClean="0">
                <a:solidFill>
                  <a:srgbClr val="FFFF00"/>
                </a:solidFill>
                <a:effectLst>
                  <a:outerShdw blurRad="38100" dist="38100" dir="2700000" algn="tl">
                    <a:srgbClr val="000000">
                      <a:alpha val="43137"/>
                    </a:srgbClr>
                  </a:outerShdw>
                </a:effectLst>
                <a:latin typeface="Trebuchet MS" pitchFamily="34" charset="0"/>
                <a:sym typeface="Symbol"/>
              </a:rPr>
              <a:t>i</a:t>
            </a:r>
            <a:r>
              <a:rPr lang="it-IT" sz="4000" b="1" dirty="0" smtClean="0">
                <a:solidFill>
                  <a:srgbClr val="FFFF00"/>
                </a:solidFill>
                <a:effectLst>
                  <a:outerShdw blurRad="38100" dist="38100" dir="2700000" algn="tl">
                    <a:srgbClr val="000000">
                      <a:alpha val="43137"/>
                    </a:srgbClr>
                  </a:outerShdw>
                </a:effectLst>
                <a:latin typeface="Trebuchet MS" pitchFamily="34" charset="0"/>
                <a:sym typeface="Symbol"/>
              </a:rPr>
              <a:t> and </a:t>
            </a:r>
            <a:r>
              <a:rPr lang="it-IT" sz="4000" b="1" dirty="0" err="1" smtClean="0">
                <a:solidFill>
                  <a:srgbClr val="FFFF00"/>
                </a:solidFill>
                <a:effectLst>
                  <a:outerShdw blurRad="38100" dist="38100" dir="2700000" algn="tl">
                    <a:srgbClr val="000000">
                      <a:alpha val="43137"/>
                    </a:srgbClr>
                  </a:outerShdw>
                </a:effectLst>
                <a:latin typeface="Trebuchet MS" pitchFamily="34" charset="0"/>
                <a:sym typeface="Symbol"/>
              </a:rPr>
              <a:t>B</a:t>
            </a:r>
            <a:r>
              <a:rPr lang="it-IT" sz="4000" b="1" baseline="-25000" dirty="0" err="1" smtClean="0">
                <a:solidFill>
                  <a:srgbClr val="FFFF00"/>
                </a:solidFill>
                <a:effectLst>
                  <a:outerShdw blurRad="38100" dist="38100" dir="2700000" algn="tl">
                    <a:srgbClr val="000000">
                      <a:alpha val="43137"/>
                    </a:srgbClr>
                  </a:outerShdw>
                </a:effectLst>
                <a:latin typeface="Trebuchet MS" pitchFamily="34" charset="0"/>
                <a:sym typeface="Symbol"/>
              </a:rPr>
              <a:t>ij</a:t>
            </a:r>
            <a:r>
              <a:rPr lang="it-IT" sz="4000" b="1" dirty="0" smtClean="0">
                <a:solidFill>
                  <a:srgbClr val="FFFF00"/>
                </a:solidFill>
                <a:effectLst>
                  <a:outerShdw blurRad="38100" dist="38100" dir="2700000" algn="tl">
                    <a:srgbClr val="000000">
                      <a:alpha val="43137"/>
                    </a:srgbClr>
                  </a:outerShdw>
                </a:effectLst>
                <a:latin typeface="Trebuchet MS" pitchFamily="34" charset="0"/>
                <a:sym typeface="Symbol"/>
              </a:rPr>
              <a:t> </a:t>
            </a:r>
            <a:r>
              <a:rPr lang="it-IT" sz="4000" b="1" dirty="0" smtClean="0">
                <a:solidFill>
                  <a:srgbClr val="FFFF00"/>
                </a:solidFill>
                <a:effectLst>
                  <a:outerShdw blurRad="38100" dist="38100" dir="2700000" algn="tl">
                    <a:srgbClr val="000000">
                      <a:alpha val="43137"/>
                    </a:srgbClr>
                  </a:outerShdw>
                </a:effectLst>
                <a:latin typeface="Trebuchet MS" pitchFamily="34" charset="0"/>
              </a:rPr>
              <a:t> </a:t>
            </a:r>
          </a:p>
        </p:txBody>
      </p:sp>
      <p:graphicFrame>
        <p:nvGraphicFramePr>
          <p:cNvPr id="1041" name="Object 12"/>
          <p:cNvGraphicFramePr>
            <a:graphicFrameLocks noChangeAspect="1"/>
          </p:cNvGraphicFramePr>
          <p:nvPr/>
        </p:nvGraphicFramePr>
        <p:xfrm>
          <a:off x="15687684" y="6929360"/>
          <a:ext cx="5857916" cy="976319"/>
        </p:xfrm>
        <a:graphic>
          <a:graphicData uri="http://schemas.openxmlformats.org/presentationml/2006/ole">
            <p:oleObj spid="_x0000_s1041" name="Equation" r:id="rId9" imgW="2070000" imgH="533160" progId="Equation.3">
              <p:embed/>
            </p:oleObj>
          </a:graphicData>
        </a:graphic>
      </p:graphicFrame>
      <p:graphicFrame>
        <p:nvGraphicFramePr>
          <p:cNvPr id="212" name="Object 6"/>
          <p:cNvGraphicFramePr>
            <a:graphicFrameLocks noChangeAspect="1"/>
          </p:cNvGraphicFramePr>
          <p:nvPr/>
        </p:nvGraphicFramePr>
        <p:xfrm>
          <a:off x="15696000" y="8215244"/>
          <a:ext cx="2500330" cy="444503"/>
        </p:xfrm>
        <a:graphic>
          <a:graphicData uri="http://schemas.openxmlformats.org/presentationml/2006/ole">
            <p:oleObj spid="_x0000_s1043" name="Equation" r:id="rId10" imgW="1307880" imgH="279360" progId="Equation.3">
              <p:embed/>
            </p:oleObj>
          </a:graphicData>
        </a:graphic>
      </p:graphicFrame>
      <p:graphicFrame>
        <p:nvGraphicFramePr>
          <p:cNvPr id="213" name="Object 9"/>
          <p:cNvGraphicFramePr>
            <a:graphicFrameLocks noChangeAspect="1"/>
          </p:cNvGraphicFramePr>
          <p:nvPr/>
        </p:nvGraphicFramePr>
        <p:xfrm>
          <a:off x="18324000" y="8215313"/>
          <a:ext cx="3429000" cy="446087"/>
        </p:xfrm>
        <a:graphic>
          <a:graphicData uri="http://schemas.openxmlformats.org/presentationml/2006/ole">
            <p:oleObj spid="_x0000_s1044" name="Equation" r:id="rId11" imgW="1447560" imgH="279360" progId="Equation.3">
              <p:embed/>
            </p:oleObj>
          </a:graphicData>
        </a:graphic>
      </p:graphicFrame>
      <p:graphicFrame>
        <p:nvGraphicFramePr>
          <p:cNvPr id="217" name="Object 3"/>
          <p:cNvGraphicFramePr>
            <a:graphicFrameLocks noChangeAspect="1"/>
          </p:cNvGraphicFramePr>
          <p:nvPr/>
        </p:nvGraphicFramePr>
        <p:xfrm>
          <a:off x="17187882" y="9072500"/>
          <a:ext cx="4359275" cy="1238250"/>
        </p:xfrm>
        <a:graphic>
          <a:graphicData uri="http://schemas.openxmlformats.org/presentationml/2006/ole">
            <p:oleObj spid="_x0000_s1045" name="Equation" r:id="rId12" imgW="2273040" imgH="685800" progId="Equation.3">
              <p:embed/>
            </p:oleObj>
          </a:graphicData>
        </a:graphic>
      </p:graphicFrame>
      <p:sp>
        <p:nvSpPr>
          <p:cNvPr id="218" name="CasellaDiTesto 217"/>
          <p:cNvSpPr txBox="1"/>
          <p:nvPr/>
        </p:nvSpPr>
        <p:spPr>
          <a:xfrm>
            <a:off x="12401536" y="8929624"/>
            <a:ext cx="5000660" cy="1344984"/>
          </a:xfrm>
          <a:prstGeom prst="rect">
            <a:avLst/>
          </a:prstGeom>
          <a:noFill/>
        </p:spPr>
        <p:txBody>
          <a:bodyPr wrap="square" lIns="82296" tIns="41148" rIns="82296" bIns="41148" rtlCol="0">
            <a:spAutoFit/>
          </a:bodyPr>
          <a:lstStyle/>
          <a:p>
            <a:r>
              <a:rPr lang="en-US" sz="2000" b="1" dirty="0" smtClean="0">
                <a:solidFill>
                  <a:srgbClr val="92D050"/>
                </a:solidFill>
                <a:latin typeface="Trebuchet MS" pitchFamily="34" charset="0"/>
              </a:rPr>
              <a:t>The Fokker-Planck equation is </a:t>
            </a:r>
          </a:p>
          <a:p>
            <a:r>
              <a:rPr lang="en-US" sz="2000" b="1" dirty="0" smtClean="0">
                <a:solidFill>
                  <a:srgbClr val="92D050"/>
                </a:solidFill>
                <a:latin typeface="Trebuchet MS" pitchFamily="34" charset="0"/>
              </a:rPr>
              <a:t>equivalent to an ordinary stochastic differential equation : </a:t>
            </a:r>
          </a:p>
          <a:p>
            <a:r>
              <a:rPr lang="en-US" sz="2000" b="1" dirty="0" smtClean="0">
                <a:solidFill>
                  <a:srgbClr val="92D050"/>
                </a:solidFill>
                <a:latin typeface="Trebuchet MS" pitchFamily="34" charset="0"/>
              </a:rPr>
              <a:t>The </a:t>
            </a:r>
            <a:r>
              <a:rPr lang="en-US" sz="2000" b="1" dirty="0" err="1" smtClean="0">
                <a:solidFill>
                  <a:srgbClr val="92D050"/>
                </a:solidFill>
                <a:latin typeface="Trebuchet MS" pitchFamily="34" charset="0"/>
              </a:rPr>
              <a:t>Langevin</a:t>
            </a:r>
            <a:r>
              <a:rPr lang="en-US" sz="2000" b="1" dirty="0" smtClean="0">
                <a:solidFill>
                  <a:srgbClr val="92D050"/>
                </a:solidFill>
                <a:latin typeface="Trebuchet MS" pitchFamily="34" charset="0"/>
              </a:rPr>
              <a:t> equation (L-E)</a:t>
            </a:r>
            <a:endParaRPr lang="it-IT" sz="2000" b="1" dirty="0" smtClean="0">
              <a:solidFill>
                <a:srgbClr val="92D050"/>
              </a:solidFill>
              <a:latin typeface="Trebuchet MS" pitchFamily="34" charset="0"/>
            </a:endParaRPr>
          </a:p>
        </p:txBody>
      </p:sp>
      <p:sp>
        <p:nvSpPr>
          <p:cNvPr id="219" name="CasellaDiTesto 218"/>
          <p:cNvSpPr txBox="1"/>
          <p:nvPr/>
        </p:nvSpPr>
        <p:spPr>
          <a:xfrm>
            <a:off x="21759914" y="9429690"/>
            <a:ext cx="6429420" cy="914096"/>
          </a:xfrm>
          <a:prstGeom prst="rect">
            <a:avLst/>
          </a:prstGeom>
          <a:noFill/>
          <a:ln w="44450">
            <a:solidFill>
              <a:srgbClr val="92D050"/>
            </a:solidFill>
          </a:ln>
        </p:spPr>
        <p:txBody>
          <a:bodyPr wrap="square" lIns="82296" tIns="41148" rIns="82296" bIns="41148" rtlCol="0">
            <a:spAutoFit/>
          </a:bodyPr>
          <a:lstStyle/>
          <a:p>
            <a:pPr>
              <a:buFont typeface="Symbol"/>
              <a:buChar char="G"/>
            </a:pPr>
            <a:r>
              <a:rPr lang="en-US" sz="1800" b="1" kern="0" dirty="0" smtClean="0">
                <a:latin typeface="Trebuchet MS" pitchFamily="34" charset="0"/>
                <a:sym typeface="Symbol"/>
              </a:rPr>
              <a:t> is the deterministic friction (drag) force</a:t>
            </a:r>
          </a:p>
          <a:p>
            <a:r>
              <a:rPr lang="en-US" sz="1800" b="1" kern="0" dirty="0" err="1" smtClean="0">
                <a:latin typeface="Trebuchet MS" pitchFamily="34" charset="0"/>
                <a:sym typeface="Symbol"/>
              </a:rPr>
              <a:t>C</a:t>
            </a:r>
            <a:r>
              <a:rPr lang="en-US" sz="1800" b="1" kern="0" baseline="-25000" dirty="0" err="1" smtClean="0">
                <a:latin typeface="Trebuchet MS" pitchFamily="34" charset="0"/>
                <a:sym typeface="Symbol"/>
              </a:rPr>
              <a:t>ij</a:t>
            </a:r>
            <a:r>
              <a:rPr lang="en-US" sz="1800" b="1" kern="0" dirty="0" smtClean="0">
                <a:latin typeface="Trebuchet MS" pitchFamily="34" charset="0"/>
                <a:sym typeface="Symbol"/>
              </a:rPr>
              <a:t> is a stochastic force in terms of independent  </a:t>
            </a:r>
          </a:p>
          <a:p>
            <a:r>
              <a:rPr lang="en-US" sz="1800" b="1" kern="0" dirty="0" smtClean="0">
                <a:latin typeface="Trebuchet MS" pitchFamily="34" charset="0"/>
                <a:sym typeface="Symbol"/>
              </a:rPr>
              <a:t>Gaussian-normal distributed random variable ρ=(</a:t>
            </a:r>
            <a:r>
              <a:rPr lang="en-US" sz="1800" b="1" kern="0" dirty="0" err="1" smtClean="0">
                <a:latin typeface="Trebuchet MS" pitchFamily="34" charset="0"/>
                <a:sym typeface="Symbol"/>
              </a:rPr>
              <a:t>ρ</a:t>
            </a:r>
            <a:r>
              <a:rPr lang="en-US" sz="1800" b="1" kern="0" baseline="-25000" dirty="0" err="1" smtClean="0">
                <a:latin typeface="Trebuchet MS" pitchFamily="34" charset="0"/>
                <a:sym typeface="Symbol"/>
              </a:rPr>
              <a:t>x</a:t>
            </a:r>
            <a:r>
              <a:rPr lang="en-US" sz="1800" b="1" kern="0" dirty="0" err="1" smtClean="0">
                <a:latin typeface="Trebuchet MS" pitchFamily="34" charset="0"/>
                <a:sym typeface="Symbol"/>
              </a:rPr>
              <a:t>,ρ</a:t>
            </a:r>
            <a:r>
              <a:rPr lang="en-US" sz="1800" b="1" kern="0" baseline="-25000" dirty="0" err="1" smtClean="0">
                <a:latin typeface="Trebuchet MS" pitchFamily="34" charset="0"/>
                <a:sym typeface="Symbol"/>
              </a:rPr>
              <a:t>y</a:t>
            </a:r>
            <a:r>
              <a:rPr lang="en-US" sz="1800" b="1" kern="0" dirty="0" err="1" smtClean="0">
                <a:latin typeface="Trebuchet MS" pitchFamily="34" charset="0"/>
                <a:sym typeface="Symbol"/>
              </a:rPr>
              <a:t>,ρ</a:t>
            </a:r>
            <a:r>
              <a:rPr lang="en-US" sz="1800" b="1" kern="0" baseline="-25000" dirty="0" err="1" smtClean="0">
                <a:latin typeface="Trebuchet MS" pitchFamily="34" charset="0"/>
                <a:sym typeface="Symbol"/>
              </a:rPr>
              <a:t>z</a:t>
            </a:r>
            <a:r>
              <a:rPr lang="en-US" sz="1800" b="1" kern="0" dirty="0" smtClean="0">
                <a:latin typeface="Trebuchet MS" pitchFamily="34" charset="0"/>
                <a:sym typeface="Symbol"/>
              </a:rPr>
              <a:t>)</a:t>
            </a:r>
            <a:endParaRPr lang="en-US" sz="1800" b="1" kern="0" dirty="0" smtClean="0">
              <a:latin typeface="Trebuchet MS" pitchFamily="34" charset="0"/>
            </a:endParaRPr>
          </a:p>
        </p:txBody>
      </p:sp>
      <p:sp>
        <p:nvSpPr>
          <p:cNvPr id="223" name="Rectangle 4"/>
          <p:cNvSpPr>
            <a:spLocks noChangeArrowheads="1"/>
          </p:cNvSpPr>
          <p:nvPr/>
        </p:nvSpPr>
        <p:spPr bwMode="auto">
          <a:xfrm>
            <a:off x="12544412" y="10858448"/>
            <a:ext cx="5715040" cy="637097"/>
          </a:xfrm>
          <a:prstGeom prst="rect">
            <a:avLst/>
          </a:prstGeom>
          <a:noFill/>
          <a:ln w="44450">
            <a:solidFill>
              <a:srgbClr val="00B050"/>
            </a:solidFill>
            <a:miter lim="800000"/>
            <a:headEnd/>
            <a:tailEnd/>
          </a:ln>
        </p:spPr>
        <p:txBody>
          <a:bodyPr wrap="square" lIns="82296" tIns="41148" rIns="82296" bIns="41148">
            <a:spAutoFit/>
          </a:bodyPr>
          <a:lstStyle/>
          <a:p>
            <a:pPr algn="just"/>
            <a:r>
              <a:rPr lang="en-US" sz="1800" b="1" dirty="0">
                <a:latin typeface="Trebuchet MS" pitchFamily="34" charset="0"/>
              </a:rPr>
              <a:t>T</a:t>
            </a:r>
            <a:r>
              <a:rPr lang="en-US" sz="1800" b="1" dirty="0" smtClean="0">
                <a:latin typeface="Trebuchet MS" pitchFamily="34" charset="0"/>
              </a:rPr>
              <a:t>he </a:t>
            </a:r>
            <a:r>
              <a:rPr lang="en-US" sz="1800" b="1" dirty="0">
                <a:latin typeface="Trebuchet MS" pitchFamily="34" charset="0"/>
              </a:rPr>
              <a:t>covariance matrix </a:t>
            </a:r>
            <a:r>
              <a:rPr lang="en-US" sz="1800" b="1" dirty="0" smtClean="0">
                <a:latin typeface="Trebuchet MS" pitchFamily="34" charset="0"/>
              </a:rPr>
              <a:t>and </a:t>
            </a:r>
            <a:r>
              <a:rPr lang="it-IT" sz="1800" b="1" dirty="0" smtClean="0">
                <a:latin typeface="Trebuchet MS" pitchFamily="34" charset="0"/>
                <a:sym typeface="Symbol"/>
              </a:rPr>
              <a:t> are </a:t>
            </a:r>
            <a:r>
              <a:rPr lang="en-US" sz="1800" b="1" dirty="0" smtClean="0">
                <a:latin typeface="Trebuchet MS" pitchFamily="34" charset="0"/>
              </a:rPr>
              <a:t> </a:t>
            </a:r>
            <a:r>
              <a:rPr lang="en-US" sz="1800" b="1" dirty="0">
                <a:latin typeface="Trebuchet MS" pitchFamily="34" charset="0"/>
              </a:rPr>
              <a:t>related to the </a:t>
            </a:r>
            <a:endParaRPr lang="en-US" sz="1800" b="1" dirty="0" smtClean="0">
              <a:latin typeface="Trebuchet MS" pitchFamily="34" charset="0"/>
            </a:endParaRPr>
          </a:p>
          <a:p>
            <a:pPr algn="just"/>
            <a:r>
              <a:rPr lang="en-US" sz="1800" b="1" dirty="0" smtClean="0">
                <a:latin typeface="Trebuchet MS" pitchFamily="34" charset="0"/>
              </a:rPr>
              <a:t>diffusion </a:t>
            </a:r>
            <a:r>
              <a:rPr lang="en-US" sz="1800" b="1" dirty="0">
                <a:latin typeface="Trebuchet MS" pitchFamily="34" charset="0"/>
              </a:rPr>
              <a:t>matrix </a:t>
            </a:r>
            <a:r>
              <a:rPr lang="en-US" sz="1800" b="1" dirty="0" smtClean="0">
                <a:latin typeface="Trebuchet MS" pitchFamily="34" charset="0"/>
              </a:rPr>
              <a:t>and to the drag coefficient by</a:t>
            </a:r>
            <a:endParaRPr lang="en-US" sz="1800" b="1" dirty="0">
              <a:latin typeface="Trebuchet MS" pitchFamily="34" charset="0"/>
            </a:endParaRPr>
          </a:p>
        </p:txBody>
      </p:sp>
      <p:graphicFrame>
        <p:nvGraphicFramePr>
          <p:cNvPr id="224" name="Object 3"/>
          <p:cNvGraphicFramePr>
            <a:graphicFrameLocks noChangeAspect="1"/>
          </p:cNvGraphicFramePr>
          <p:nvPr/>
        </p:nvGraphicFramePr>
        <p:xfrm>
          <a:off x="23545864" y="10644136"/>
          <a:ext cx="2500330" cy="909719"/>
        </p:xfrm>
        <a:graphic>
          <a:graphicData uri="http://schemas.openxmlformats.org/presentationml/2006/ole">
            <p:oleObj spid="_x0000_s1047" name="Equation" r:id="rId13" imgW="1257120" imgH="457200" progId="Equation.3">
              <p:embed/>
            </p:oleObj>
          </a:graphicData>
        </a:graphic>
      </p:graphicFrame>
      <p:sp>
        <p:nvSpPr>
          <p:cNvPr id="226" name="CasellaDiTesto 225"/>
          <p:cNvSpPr txBox="1"/>
          <p:nvPr/>
        </p:nvSpPr>
        <p:spPr>
          <a:xfrm>
            <a:off x="12544412" y="6214978"/>
            <a:ext cx="16259188" cy="637097"/>
          </a:xfrm>
          <a:prstGeom prst="rect">
            <a:avLst/>
          </a:prstGeom>
          <a:noFill/>
        </p:spPr>
        <p:txBody>
          <a:bodyPr wrap="square" lIns="82296" tIns="41148" rIns="82296" bIns="41148">
            <a:spAutoFit/>
          </a:bodyPr>
          <a:lstStyle/>
          <a:p>
            <a:pPr marL="668655" indent="-668655" algn="ctr">
              <a:defRPr/>
            </a:pPr>
            <a:r>
              <a:rPr lang="en-US" sz="3600" b="1" smtClean="0">
                <a:solidFill>
                  <a:srgbClr val="92D050"/>
                </a:solidFill>
                <a:effectLst>
                  <a:outerShdw blurRad="38100" dist="38100" dir="2700000" algn="tl">
                    <a:srgbClr val="000000">
                      <a:alpha val="43137"/>
                    </a:srgbClr>
                  </a:outerShdw>
                </a:effectLst>
              </a:rPr>
              <a:t>Fokker</a:t>
            </a:r>
            <a:r>
              <a:rPr lang="en-US" sz="3600" b="1" smtClean="0">
                <a:solidFill>
                  <a:srgbClr val="92D050"/>
                </a:solidFill>
                <a:effectLst>
                  <a:outerShdw blurRad="38100" dist="38100" dir="2700000" algn="tl">
                    <a:srgbClr val="000000">
                      <a:alpha val="43137"/>
                    </a:srgbClr>
                  </a:outerShdw>
                </a:effectLst>
              </a:rPr>
              <a:t> Planck </a:t>
            </a:r>
            <a:r>
              <a:rPr lang="en-US" sz="3600" b="1" smtClean="0">
                <a:solidFill>
                  <a:srgbClr val="92D050"/>
                </a:solidFill>
                <a:effectLst>
                  <a:outerShdw blurRad="38100" dist="38100" dir="2700000" algn="tl">
                    <a:srgbClr val="000000">
                      <a:alpha val="43137"/>
                    </a:srgbClr>
                  </a:outerShdw>
                </a:effectLst>
              </a:rPr>
              <a:t>approach</a:t>
            </a:r>
            <a:endParaRPr lang="en-US" sz="3600" b="1" smtClean="0">
              <a:solidFill>
                <a:srgbClr val="92D050"/>
              </a:solidFill>
              <a:effectLst>
                <a:outerShdw blurRad="38100" dist="38100" dir="2700000" algn="tl">
                  <a:srgbClr val="000000">
                    <a:alpha val="43137"/>
                  </a:srgbClr>
                </a:outerShdw>
              </a:effectLst>
            </a:endParaRPr>
          </a:p>
        </p:txBody>
      </p:sp>
      <p:pic>
        <p:nvPicPr>
          <p:cNvPr id="265" name="Picture 2"/>
          <p:cNvPicPr>
            <a:picLocks noChangeArrowheads="1"/>
          </p:cNvPicPr>
          <p:nvPr/>
        </p:nvPicPr>
        <p:blipFill>
          <a:blip r:embed="rId14" cstate="print"/>
          <a:srcRect/>
          <a:stretch>
            <a:fillRect/>
          </a:stretch>
        </p:blipFill>
        <p:spPr bwMode="auto">
          <a:xfrm>
            <a:off x="19331022" y="21645588"/>
            <a:ext cx="3600000" cy="3060000"/>
          </a:xfrm>
          <a:prstGeom prst="rect">
            <a:avLst/>
          </a:prstGeom>
          <a:noFill/>
          <a:ln w="127000">
            <a:solidFill>
              <a:srgbClr val="00B050"/>
            </a:solidFill>
            <a:miter lim="800000"/>
            <a:headEnd/>
            <a:tailEnd/>
          </a:ln>
          <a:effectLst/>
        </p:spPr>
      </p:pic>
      <p:sp>
        <p:nvSpPr>
          <p:cNvPr id="146" name="Rettangolo 145"/>
          <p:cNvSpPr/>
          <p:nvPr/>
        </p:nvSpPr>
        <p:spPr>
          <a:xfrm>
            <a:off x="399952" y="10001194"/>
            <a:ext cx="3500462" cy="1468094"/>
          </a:xfrm>
          <a:prstGeom prst="rect">
            <a:avLst/>
          </a:prstGeom>
          <a:ln w="38100">
            <a:solidFill>
              <a:srgbClr val="FF0000"/>
            </a:solidFill>
          </a:ln>
        </p:spPr>
        <p:txBody>
          <a:bodyPr wrap="square" lIns="82296" tIns="41148" rIns="82296" bIns="41148">
            <a:spAutoFit/>
          </a:bodyPr>
          <a:lstStyle/>
          <a:p>
            <a:pPr algn="just"/>
            <a:r>
              <a:rPr lang="en-US" sz="1800" b="1" dirty="0" smtClean="0">
                <a:latin typeface="Trebuchet MS" pitchFamily="34" charset="0"/>
              </a:rPr>
              <a:t>To solve numerically the B-E we divide the space into a  3-D lattice and we use the standard test particle method to sample f(</a:t>
            </a:r>
            <a:r>
              <a:rPr lang="en-US" sz="1800" b="1" dirty="0" err="1" smtClean="0">
                <a:latin typeface="Trebuchet MS" pitchFamily="34" charset="0"/>
              </a:rPr>
              <a:t>x,p</a:t>
            </a:r>
            <a:r>
              <a:rPr lang="en-US" sz="1800" b="1" dirty="0" smtClean="0">
                <a:latin typeface="Trebuchet MS" pitchFamily="34" charset="0"/>
              </a:rPr>
              <a:t>). </a:t>
            </a:r>
            <a:endParaRPr lang="it-IT" sz="1800" b="1" dirty="0">
              <a:latin typeface="Trebuchet MS" pitchFamily="34" charset="0"/>
            </a:endParaRPr>
          </a:p>
        </p:txBody>
      </p:sp>
      <p:sp>
        <p:nvSpPr>
          <p:cNvPr id="160" name="CasellaDiTesto 159"/>
          <p:cNvSpPr txBox="1"/>
          <p:nvPr/>
        </p:nvSpPr>
        <p:spPr>
          <a:xfrm>
            <a:off x="7400876" y="6786485"/>
            <a:ext cx="4714908" cy="914096"/>
          </a:xfrm>
          <a:prstGeom prst="rect">
            <a:avLst/>
          </a:prstGeom>
          <a:noFill/>
          <a:ln w="44450" cmpd="sng">
            <a:solidFill>
              <a:srgbClr val="FF0000"/>
            </a:solidFill>
          </a:ln>
        </p:spPr>
        <p:txBody>
          <a:bodyPr wrap="square" lIns="82296" tIns="41148" rIns="82296" bIns="41148" rtlCol="0">
            <a:spAutoFit/>
          </a:bodyPr>
          <a:lstStyle/>
          <a:p>
            <a:r>
              <a:rPr lang="en-US" sz="1800" b="1" dirty="0" smtClean="0">
                <a:latin typeface="Trebuchet MS" pitchFamily="34" charset="0"/>
              </a:rPr>
              <a:t>Describes  the evolution of the one</a:t>
            </a:r>
          </a:p>
          <a:p>
            <a:r>
              <a:rPr lang="en-US" sz="1800" b="1" dirty="0" smtClean="0">
                <a:latin typeface="Trebuchet MS" pitchFamily="34" charset="0"/>
              </a:rPr>
              <a:t>body distribution function f(</a:t>
            </a:r>
            <a:r>
              <a:rPr lang="en-US" sz="1800" b="1" dirty="0" err="1" smtClean="0">
                <a:latin typeface="Trebuchet MS" pitchFamily="34" charset="0"/>
              </a:rPr>
              <a:t>x,p</a:t>
            </a:r>
            <a:r>
              <a:rPr lang="en-US" sz="1800" b="1" dirty="0" smtClean="0">
                <a:latin typeface="Trebuchet MS" pitchFamily="34" charset="0"/>
              </a:rPr>
              <a:t>) of the bulk and also of Heavy Quarks</a:t>
            </a:r>
          </a:p>
        </p:txBody>
      </p:sp>
      <p:graphicFrame>
        <p:nvGraphicFramePr>
          <p:cNvPr id="1049" name="Object 14"/>
          <p:cNvGraphicFramePr>
            <a:graphicFrameLocks noChangeAspect="1"/>
          </p:cNvGraphicFramePr>
          <p:nvPr/>
        </p:nvGraphicFramePr>
        <p:xfrm>
          <a:off x="8258132" y="9001062"/>
          <a:ext cx="3922713" cy="785813"/>
        </p:xfrm>
        <a:graphic>
          <a:graphicData uri="http://schemas.openxmlformats.org/presentationml/2006/ole">
            <p:oleObj spid="_x0000_s1049" name="Equation" r:id="rId15" imgW="2501640" imgH="444240" progId="Equation.3">
              <p:embed/>
            </p:oleObj>
          </a:graphicData>
        </a:graphic>
      </p:graphicFrame>
      <p:sp>
        <p:nvSpPr>
          <p:cNvPr id="270" name="CasellaDiTesto 269"/>
          <p:cNvSpPr txBox="1"/>
          <p:nvPr/>
        </p:nvSpPr>
        <p:spPr>
          <a:xfrm>
            <a:off x="257076" y="9072500"/>
            <a:ext cx="7329438" cy="698653"/>
          </a:xfrm>
          <a:prstGeom prst="rect">
            <a:avLst/>
          </a:prstGeom>
          <a:noFill/>
        </p:spPr>
        <p:txBody>
          <a:bodyPr wrap="square" lIns="82296" tIns="41148" rIns="82296" bIns="41148" rtlCol="0">
            <a:spAutoFit/>
          </a:bodyPr>
          <a:lstStyle/>
          <a:p>
            <a:r>
              <a:rPr lang="en-US" sz="2000" b="1" dirty="0" smtClean="0">
                <a:solidFill>
                  <a:srgbClr val="FFC000"/>
                </a:solidFill>
                <a:latin typeface="Trebuchet MS" pitchFamily="34" charset="0"/>
              </a:rPr>
              <a:t>Transition rate for collisions of Heavy quarks  with heath bath changing the HQ momentum from p to p-k</a:t>
            </a:r>
          </a:p>
        </p:txBody>
      </p:sp>
      <p:sp>
        <p:nvSpPr>
          <p:cNvPr id="271" name="Rettangolo 270"/>
          <p:cNvSpPr/>
          <p:nvPr/>
        </p:nvSpPr>
        <p:spPr>
          <a:xfrm>
            <a:off x="4400480" y="10001194"/>
            <a:ext cx="4000528" cy="1468094"/>
          </a:xfrm>
          <a:prstGeom prst="rect">
            <a:avLst/>
          </a:prstGeom>
          <a:ln w="38100">
            <a:solidFill>
              <a:srgbClr val="FF0000"/>
            </a:solidFill>
          </a:ln>
        </p:spPr>
        <p:txBody>
          <a:bodyPr wrap="square" lIns="82296" tIns="41148" rIns="82296" bIns="41148">
            <a:spAutoFit/>
          </a:bodyPr>
          <a:lstStyle/>
          <a:p>
            <a:pPr algn="just"/>
            <a:r>
              <a:rPr lang="en-US" sz="1800" b="1" dirty="0" smtClean="0">
                <a:latin typeface="Trebuchet MS" pitchFamily="34" charset="0"/>
              </a:rPr>
              <a:t>C</a:t>
            </a:r>
            <a:r>
              <a:rPr lang="en-US" sz="1800" b="1" baseline="-25000" dirty="0" smtClean="0">
                <a:latin typeface="Trebuchet MS" pitchFamily="34" charset="0"/>
              </a:rPr>
              <a:t>22</a:t>
            </a:r>
            <a:r>
              <a:rPr lang="en-US" sz="1800" b="1" dirty="0" smtClean="0">
                <a:latin typeface="Trebuchet MS" pitchFamily="34" charset="0"/>
              </a:rPr>
              <a:t> is solved  using a stochastic algorithm consisting into the evaluation of the collision probability P</a:t>
            </a:r>
            <a:r>
              <a:rPr lang="en-US" sz="1800" b="1" baseline="-25000" dirty="0" smtClean="0">
                <a:latin typeface="Trebuchet MS" pitchFamily="34" charset="0"/>
              </a:rPr>
              <a:t>22</a:t>
            </a:r>
            <a:r>
              <a:rPr lang="en-US" sz="1800" b="1" dirty="0" smtClean="0">
                <a:latin typeface="Trebuchet MS" pitchFamily="34" charset="0"/>
              </a:rPr>
              <a:t>  for each couple of particle in the cells.</a:t>
            </a:r>
            <a:endParaRPr lang="it-IT" sz="1800" b="1" dirty="0">
              <a:latin typeface="Trebuchet MS" pitchFamily="34" charset="0"/>
            </a:endParaRPr>
          </a:p>
        </p:txBody>
      </p:sp>
      <p:sp>
        <p:nvSpPr>
          <p:cNvPr id="272" name="CasellaDiTesto 271"/>
          <p:cNvSpPr txBox="1"/>
          <p:nvPr/>
        </p:nvSpPr>
        <p:spPr>
          <a:xfrm>
            <a:off x="12401536" y="7072236"/>
            <a:ext cx="3786214" cy="391715"/>
          </a:xfrm>
          <a:prstGeom prst="rect">
            <a:avLst/>
          </a:prstGeom>
          <a:noFill/>
        </p:spPr>
        <p:txBody>
          <a:bodyPr wrap="square" lIns="82296" tIns="41148" rIns="82296" bIns="41148" rtlCol="0">
            <a:spAutoFit/>
          </a:bodyPr>
          <a:lstStyle/>
          <a:p>
            <a:r>
              <a:rPr lang="en-US" sz="2000" b="1" dirty="0" smtClean="0">
                <a:solidFill>
                  <a:srgbClr val="92D050"/>
                </a:solidFill>
                <a:latin typeface="Trebuchet MS" pitchFamily="34" charset="0"/>
              </a:rPr>
              <a:t>Fokker Planck equation </a:t>
            </a:r>
          </a:p>
        </p:txBody>
      </p:sp>
      <p:sp>
        <p:nvSpPr>
          <p:cNvPr id="273" name="CasellaDiTesto 272"/>
          <p:cNvSpPr txBox="1"/>
          <p:nvPr/>
        </p:nvSpPr>
        <p:spPr>
          <a:xfrm>
            <a:off x="12401536" y="7929492"/>
            <a:ext cx="4000527" cy="698653"/>
          </a:xfrm>
          <a:prstGeom prst="rect">
            <a:avLst/>
          </a:prstGeom>
          <a:noFill/>
        </p:spPr>
        <p:txBody>
          <a:bodyPr wrap="square" lIns="82296" tIns="41148" rIns="82296" bIns="41148" rtlCol="0">
            <a:spAutoFit/>
          </a:bodyPr>
          <a:lstStyle/>
          <a:p>
            <a:r>
              <a:rPr lang="en-US" sz="2000" b="1" dirty="0" smtClean="0">
                <a:solidFill>
                  <a:srgbClr val="92D050"/>
                </a:solidFill>
                <a:latin typeface="Trebuchet MS" pitchFamily="34" charset="0"/>
              </a:rPr>
              <a:t>Drag and Diffusion </a:t>
            </a:r>
            <a:endParaRPr lang="en-US" sz="2000" b="1" dirty="0" smtClean="0">
              <a:solidFill>
                <a:srgbClr val="92D050"/>
              </a:solidFill>
              <a:latin typeface="Trebuchet MS" pitchFamily="34" charset="0"/>
            </a:endParaRPr>
          </a:p>
          <a:p>
            <a:r>
              <a:rPr lang="en-US" sz="2000" b="1" dirty="0" smtClean="0">
                <a:solidFill>
                  <a:srgbClr val="92D050"/>
                </a:solidFill>
                <a:latin typeface="Trebuchet MS" pitchFamily="34" charset="0"/>
              </a:rPr>
              <a:t>Coefficients </a:t>
            </a:r>
            <a:endParaRPr lang="en-US" sz="2000" b="1" dirty="0" smtClean="0">
              <a:solidFill>
                <a:srgbClr val="92D050"/>
              </a:solidFill>
              <a:latin typeface="Trebuchet MS" pitchFamily="34" charset="0"/>
            </a:endParaRPr>
          </a:p>
        </p:txBody>
      </p:sp>
      <p:pic>
        <p:nvPicPr>
          <p:cNvPr id="276" name="Picture 2"/>
          <p:cNvPicPr>
            <a:picLocks noChangeAspect="1" noChangeArrowheads="1"/>
          </p:cNvPicPr>
          <p:nvPr/>
        </p:nvPicPr>
        <p:blipFill>
          <a:blip r:embed="rId16" cstate="print"/>
          <a:srcRect/>
          <a:stretch>
            <a:fillRect/>
          </a:stretch>
        </p:blipFill>
        <p:spPr bwMode="auto">
          <a:xfrm>
            <a:off x="10258396" y="13644532"/>
            <a:ext cx="3801632" cy="1857388"/>
          </a:xfrm>
          <a:prstGeom prst="rect">
            <a:avLst/>
          </a:prstGeom>
          <a:noFill/>
          <a:ln w="9525">
            <a:noFill/>
            <a:miter lim="800000"/>
            <a:headEnd/>
            <a:tailEnd/>
          </a:ln>
          <a:effectLst/>
        </p:spPr>
      </p:pic>
      <p:cxnSp>
        <p:nvCxnSpPr>
          <p:cNvPr id="279" name="Connettore 2 278"/>
          <p:cNvCxnSpPr/>
          <p:nvPr/>
        </p:nvCxnSpPr>
        <p:spPr>
          <a:xfrm rot="10800000">
            <a:off x="8758884" y="14572800"/>
            <a:ext cx="1285200" cy="2"/>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50" name="Object 26"/>
          <p:cNvGraphicFramePr>
            <a:graphicFrameLocks noChangeAspect="1"/>
          </p:cNvGraphicFramePr>
          <p:nvPr/>
        </p:nvGraphicFramePr>
        <p:xfrm>
          <a:off x="2237062" y="14144625"/>
          <a:ext cx="6370638" cy="1071563"/>
        </p:xfrm>
        <a:graphic>
          <a:graphicData uri="http://schemas.openxmlformats.org/presentationml/2006/ole">
            <p:oleObj spid="_x0000_s1050" name="Equation" r:id="rId17" imgW="2717640" imgH="457200" progId="Equation.3">
              <p:embed/>
            </p:oleObj>
          </a:graphicData>
        </a:graphic>
      </p:graphicFrame>
      <p:cxnSp>
        <p:nvCxnSpPr>
          <p:cNvPr id="285" name="Connettore 2 284"/>
          <p:cNvCxnSpPr/>
          <p:nvPr/>
        </p:nvCxnSpPr>
        <p:spPr>
          <a:xfrm>
            <a:off x="14129029" y="14573226"/>
            <a:ext cx="1285884" cy="1588"/>
          </a:xfrm>
          <a:prstGeom prst="straightConnector1">
            <a:avLst/>
          </a:prstGeom>
          <a:ln w="76200">
            <a:solidFill>
              <a:srgbClr val="FFFF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51" name="Object 3"/>
          <p:cNvGraphicFramePr>
            <a:graphicFrameLocks noChangeAspect="1"/>
          </p:cNvGraphicFramePr>
          <p:nvPr/>
        </p:nvGraphicFramePr>
        <p:xfrm>
          <a:off x="15414913" y="13930284"/>
          <a:ext cx="6208713" cy="1428750"/>
        </p:xfrm>
        <a:graphic>
          <a:graphicData uri="http://schemas.openxmlformats.org/presentationml/2006/ole">
            <p:oleObj spid="_x0000_s1051" name="Equation" r:id="rId18" imgW="3390840" imgH="761760" progId="Equation.3">
              <p:embed/>
            </p:oleObj>
          </a:graphicData>
        </a:graphic>
      </p:graphicFrame>
      <p:graphicFrame>
        <p:nvGraphicFramePr>
          <p:cNvPr id="1052" name="Object 14"/>
          <p:cNvGraphicFramePr>
            <a:graphicFrameLocks noChangeAspect="1"/>
          </p:cNvGraphicFramePr>
          <p:nvPr/>
        </p:nvGraphicFramePr>
        <p:xfrm>
          <a:off x="21759914" y="14358912"/>
          <a:ext cx="4783137" cy="973137"/>
        </p:xfrm>
        <a:graphic>
          <a:graphicData uri="http://schemas.openxmlformats.org/presentationml/2006/ole">
            <p:oleObj spid="_x0000_s1052" name="Equation" r:id="rId19" imgW="1777680" imgH="393480" progId="Equation.3">
              <p:embed/>
            </p:oleObj>
          </a:graphicData>
        </a:graphic>
      </p:graphicFrame>
      <p:sp>
        <p:nvSpPr>
          <p:cNvPr id="287" name="Rettangolo 286"/>
          <p:cNvSpPr/>
          <p:nvPr/>
        </p:nvSpPr>
        <p:spPr>
          <a:xfrm>
            <a:off x="5329174" y="18145126"/>
            <a:ext cx="5757802" cy="1929759"/>
          </a:xfrm>
          <a:prstGeom prst="rect">
            <a:avLst/>
          </a:prstGeom>
        </p:spPr>
        <p:txBody>
          <a:bodyPr wrap="square" lIns="82296" tIns="41148" rIns="82296" bIns="41148">
            <a:spAutoFit/>
          </a:bodyPr>
          <a:lstStyle/>
          <a:p>
            <a:pPr>
              <a:buFont typeface="Wingdings" pitchFamily="2" charset="2"/>
              <a:buChar char="ü"/>
            </a:pPr>
            <a:r>
              <a:rPr lang="en-US" sz="2000" b="1" spc="-27" dirty="0" smtClean="0">
                <a:latin typeface="Trebuchet MS" pitchFamily="34" charset="0"/>
              </a:rPr>
              <a:t>Simulations in which a particle ensemble in a</a:t>
            </a:r>
          </a:p>
          <a:p>
            <a:r>
              <a:rPr lang="en-US" sz="2000" b="1" spc="-27" dirty="0" smtClean="0">
                <a:latin typeface="Trebuchet MS" pitchFamily="34" charset="0"/>
              </a:rPr>
              <a:t>   box evolves dynamically</a:t>
            </a:r>
          </a:p>
          <a:p>
            <a:pPr>
              <a:buFont typeface="Wingdings" pitchFamily="2" charset="2"/>
              <a:buChar char="ü"/>
            </a:pPr>
            <a:r>
              <a:rPr lang="en-US" sz="2000" b="1" dirty="0" smtClean="0">
                <a:latin typeface="Trebuchet MS" pitchFamily="34" charset="0"/>
              </a:rPr>
              <a:t>Bulk composed only by gluons in thermal </a:t>
            </a:r>
          </a:p>
          <a:p>
            <a:r>
              <a:rPr lang="en-US" sz="2000" b="1" dirty="0" smtClean="0">
                <a:latin typeface="Trebuchet MS" pitchFamily="34" charset="0"/>
              </a:rPr>
              <a:t>   equilibrium at T=400 </a:t>
            </a:r>
            <a:r>
              <a:rPr lang="en-US" sz="2000" b="1" dirty="0" err="1" smtClean="0">
                <a:latin typeface="Trebuchet MS" pitchFamily="34" charset="0"/>
              </a:rPr>
              <a:t>MeV</a:t>
            </a:r>
            <a:endParaRPr lang="en-US" sz="2000" b="1" dirty="0" smtClean="0">
              <a:latin typeface="Trebuchet MS" pitchFamily="34" charset="0"/>
            </a:endParaRPr>
          </a:p>
          <a:p>
            <a:pPr>
              <a:buFont typeface="Wingdings" pitchFamily="2" charset="2"/>
              <a:buChar char="ü"/>
            </a:pPr>
            <a:r>
              <a:rPr lang="en-US" sz="2000" b="1" dirty="0" smtClean="0">
                <a:latin typeface="Trebuchet MS" pitchFamily="34" charset="0"/>
              </a:rPr>
              <a:t>Heavy Quarks are distributed uniformly in</a:t>
            </a:r>
          </a:p>
          <a:p>
            <a:r>
              <a:rPr lang="en-US" sz="2000" b="1" dirty="0" smtClean="0">
                <a:latin typeface="Trebuchet MS" pitchFamily="34" charset="0"/>
              </a:rPr>
              <a:t>   coordinate space</a:t>
            </a:r>
            <a:endParaRPr lang="en-US" sz="2000" b="1" dirty="0" smtClean="0"/>
          </a:p>
        </p:txBody>
      </p:sp>
      <p:sp>
        <p:nvSpPr>
          <p:cNvPr id="293" name="Freccia a destra 292"/>
          <p:cNvSpPr/>
          <p:nvPr/>
        </p:nvSpPr>
        <p:spPr bwMode="auto">
          <a:xfrm rot="5400000">
            <a:off x="11916115" y="21073203"/>
            <a:ext cx="6122246" cy="837599"/>
          </a:xfrm>
          <a:prstGeom prst="rightArrow">
            <a:avLst/>
          </a:prstGeom>
          <a:solidFill>
            <a:schemeClr val="bg2"/>
          </a:solidFill>
          <a:ln w="9525" cap="flat" cmpd="sng" algn="ctr">
            <a:no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spAutoFit/>
          </a:bodyPr>
          <a:lstStyle/>
          <a:p>
            <a:pPr algn="ctr" fontAlgn="base">
              <a:spcBef>
                <a:spcPct val="50000"/>
              </a:spcBef>
              <a:spcAft>
                <a:spcPct val="0"/>
              </a:spcAft>
            </a:pPr>
            <a:endParaRPr lang="it-IT" sz="2200" b="1" dirty="0" smtClean="0">
              <a:latin typeface="Trebuchet MS" pitchFamily="34" charset="0"/>
            </a:endParaRPr>
          </a:p>
        </p:txBody>
      </p:sp>
      <p:sp>
        <p:nvSpPr>
          <p:cNvPr id="294" name="CasellaDiTesto 293"/>
          <p:cNvSpPr txBox="1"/>
          <p:nvPr/>
        </p:nvSpPr>
        <p:spPr>
          <a:xfrm rot="16200000">
            <a:off x="12306281" y="20812149"/>
            <a:ext cx="5214975" cy="452432"/>
          </a:xfrm>
          <a:prstGeom prst="rect">
            <a:avLst/>
          </a:prstGeom>
          <a:noFill/>
        </p:spPr>
        <p:txBody>
          <a:bodyPr wrap="square" lIns="82296" tIns="41148" rIns="82296" bIns="41148" rtlCol="0">
            <a:spAutoFit/>
          </a:bodyPr>
          <a:lstStyle/>
          <a:p>
            <a:r>
              <a:rPr lang="it-IT" sz="2400" b="1" kern="0" spc="120" dirty="0" smtClean="0">
                <a:latin typeface="Trebuchet MS" pitchFamily="34" charset="0"/>
              </a:rPr>
              <a:t>Mass </a:t>
            </a:r>
            <a:r>
              <a:rPr lang="en-US" sz="2400" b="1" kern="0" spc="120" dirty="0" smtClean="0">
                <a:latin typeface="Trebuchet MS" pitchFamily="34" charset="0"/>
              </a:rPr>
              <a:t>dependence</a:t>
            </a:r>
            <a:r>
              <a:rPr lang="it-IT" sz="2400" b="1" kern="0" spc="120" dirty="0" smtClean="0">
                <a:latin typeface="Trebuchet MS" pitchFamily="34" charset="0"/>
              </a:rPr>
              <a:t> </a:t>
            </a:r>
            <a:r>
              <a:rPr lang="it-IT" sz="2400" b="1" kern="0" spc="120" dirty="0" err="1" smtClean="0">
                <a:latin typeface="Trebuchet MS" pitchFamily="34" charset="0"/>
              </a:rPr>
              <a:t>of</a:t>
            </a:r>
            <a:r>
              <a:rPr lang="it-IT" sz="2400" b="1" kern="0" spc="120" dirty="0" smtClean="0">
                <a:latin typeface="Trebuchet MS" pitchFamily="34" charset="0"/>
              </a:rPr>
              <a:t> the L</a:t>
            </a:r>
            <a:r>
              <a:rPr lang="it-IT" sz="2400" b="1" kern="0" spc="120" dirty="0" smtClean="0"/>
              <a:t>V/BM</a:t>
            </a:r>
            <a:endParaRPr lang="it-IT" sz="2400" b="1" kern="0" spc="120" dirty="0"/>
          </a:p>
        </p:txBody>
      </p:sp>
      <p:pic>
        <p:nvPicPr>
          <p:cNvPr id="300" name="Picture 2"/>
          <p:cNvPicPr>
            <a:picLocks noChangeArrowheads="1"/>
          </p:cNvPicPr>
          <p:nvPr/>
        </p:nvPicPr>
        <p:blipFill>
          <a:blip r:embed="rId20" cstate="print"/>
          <a:srcRect/>
          <a:stretch>
            <a:fillRect/>
          </a:stretch>
        </p:blipFill>
        <p:spPr bwMode="auto">
          <a:xfrm>
            <a:off x="19331022" y="18359440"/>
            <a:ext cx="3600000" cy="3060000"/>
          </a:xfrm>
          <a:prstGeom prst="rect">
            <a:avLst/>
          </a:prstGeom>
          <a:noFill/>
          <a:ln w="127000">
            <a:solidFill>
              <a:srgbClr val="00B050"/>
            </a:solidFill>
            <a:miter lim="800000"/>
            <a:headEnd/>
            <a:tailEnd/>
          </a:ln>
          <a:effectLst/>
        </p:spPr>
      </p:pic>
      <p:pic>
        <p:nvPicPr>
          <p:cNvPr id="301" name="Picture 3"/>
          <p:cNvPicPr>
            <a:picLocks noChangeArrowheads="1"/>
          </p:cNvPicPr>
          <p:nvPr/>
        </p:nvPicPr>
        <p:blipFill>
          <a:blip r:embed="rId21" cstate="print"/>
          <a:srcRect/>
          <a:stretch>
            <a:fillRect/>
          </a:stretch>
        </p:blipFill>
        <p:spPr bwMode="auto">
          <a:xfrm>
            <a:off x="15473370" y="18359440"/>
            <a:ext cx="3600000" cy="3060000"/>
          </a:xfrm>
          <a:prstGeom prst="rect">
            <a:avLst/>
          </a:prstGeom>
          <a:noFill/>
          <a:ln w="127000">
            <a:solidFill>
              <a:schemeClr val="tx1"/>
            </a:solidFill>
            <a:miter lim="800000"/>
            <a:headEnd/>
            <a:tailEnd/>
          </a:ln>
          <a:effectLst/>
        </p:spPr>
      </p:pic>
      <p:pic>
        <p:nvPicPr>
          <p:cNvPr id="302" name="Picture 1"/>
          <p:cNvPicPr>
            <a:picLocks noChangeArrowheads="1"/>
          </p:cNvPicPr>
          <p:nvPr/>
        </p:nvPicPr>
        <p:blipFill>
          <a:blip r:embed="rId22" cstate="print"/>
          <a:srcRect/>
          <a:stretch>
            <a:fillRect/>
          </a:stretch>
        </p:blipFill>
        <p:spPr bwMode="auto">
          <a:xfrm>
            <a:off x="23188674" y="18359440"/>
            <a:ext cx="3600000" cy="3060000"/>
          </a:xfrm>
          <a:prstGeom prst="rect">
            <a:avLst/>
          </a:prstGeom>
          <a:noFill/>
          <a:ln w="127000">
            <a:solidFill>
              <a:srgbClr val="FF0000"/>
            </a:solidFill>
            <a:miter lim="800000"/>
            <a:headEnd/>
            <a:tailEnd/>
          </a:ln>
          <a:effectLst/>
        </p:spPr>
      </p:pic>
      <p:sp>
        <p:nvSpPr>
          <p:cNvPr id="303" name="Text Box 4"/>
          <p:cNvSpPr txBox="1">
            <a:spLocks noChangeArrowheads="1"/>
          </p:cNvSpPr>
          <p:nvPr/>
        </p:nvSpPr>
        <p:spPr bwMode="auto">
          <a:xfrm>
            <a:off x="657028" y="26620142"/>
            <a:ext cx="28146572"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Realistic simulation of HIC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pic>
        <p:nvPicPr>
          <p:cNvPr id="304" name="Picture 2"/>
          <p:cNvPicPr>
            <a:picLocks noChangeArrowheads="1"/>
          </p:cNvPicPr>
          <p:nvPr/>
        </p:nvPicPr>
        <p:blipFill>
          <a:blip r:embed="rId23" cstate="print"/>
          <a:srcRect t="12073" r="17299"/>
          <a:stretch>
            <a:fillRect/>
          </a:stretch>
        </p:blipFill>
        <p:spPr bwMode="auto">
          <a:xfrm>
            <a:off x="1614398" y="27860694"/>
            <a:ext cx="3600000" cy="2880320"/>
          </a:xfrm>
          <a:prstGeom prst="rect">
            <a:avLst/>
          </a:prstGeom>
          <a:noFill/>
          <a:ln w="127000">
            <a:noFill/>
            <a:miter lim="800000"/>
            <a:headEnd/>
            <a:tailEnd/>
          </a:ln>
        </p:spPr>
      </p:pic>
      <p:pic>
        <p:nvPicPr>
          <p:cNvPr id="305" name="Picture 4"/>
          <p:cNvPicPr>
            <a:picLocks noChangeArrowheads="1"/>
          </p:cNvPicPr>
          <p:nvPr/>
        </p:nvPicPr>
        <p:blipFill>
          <a:blip r:embed="rId24" cstate="print"/>
          <a:srcRect/>
          <a:stretch>
            <a:fillRect/>
          </a:stretch>
        </p:blipFill>
        <p:spPr bwMode="auto">
          <a:xfrm>
            <a:off x="8758198" y="27860694"/>
            <a:ext cx="3600000" cy="2880000"/>
          </a:xfrm>
          <a:prstGeom prst="rect">
            <a:avLst/>
          </a:prstGeom>
          <a:noFill/>
          <a:ln w="9525">
            <a:noFill/>
            <a:miter lim="800000"/>
            <a:headEnd/>
            <a:tailEnd/>
          </a:ln>
          <a:effectLst/>
        </p:spPr>
      </p:pic>
      <p:grpSp>
        <p:nvGrpSpPr>
          <p:cNvPr id="306" name="Gruppo 305"/>
          <p:cNvGrpSpPr/>
          <p:nvPr/>
        </p:nvGrpSpPr>
        <p:grpSpPr>
          <a:xfrm>
            <a:off x="5186298" y="27860694"/>
            <a:ext cx="3600000" cy="2880000"/>
            <a:chOff x="285720" y="3643314"/>
            <a:chExt cx="3949843" cy="3028953"/>
          </a:xfrm>
        </p:grpSpPr>
        <p:pic>
          <p:nvPicPr>
            <p:cNvPr id="307" name="Picture 5"/>
            <p:cNvPicPr>
              <a:picLocks noChangeAspect="1" noChangeArrowheads="1"/>
            </p:cNvPicPr>
            <p:nvPr/>
          </p:nvPicPr>
          <p:blipFill>
            <a:blip r:embed="rId25" cstate="print"/>
            <a:srcRect/>
            <a:stretch>
              <a:fillRect/>
            </a:stretch>
          </p:blipFill>
          <p:spPr bwMode="auto">
            <a:xfrm>
              <a:off x="285720" y="3643314"/>
              <a:ext cx="3949843" cy="3028953"/>
            </a:xfrm>
            <a:prstGeom prst="rect">
              <a:avLst/>
            </a:prstGeom>
            <a:noFill/>
            <a:ln w="9525">
              <a:noFill/>
              <a:miter lim="800000"/>
              <a:headEnd/>
              <a:tailEnd/>
            </a:ln>
            <a:effectLst/>
          </p:spPr>
        </p:pic>
        <p:pic>
          <p:nvPicPr>
            <p:cNvPr id="308" name="Picture 4"/>
            <p:cNvPicPr>
              <a:picLocks noChangeAspect="1" noChangeArrowheads="1"/>
            </p:cNvPicPr>
            <p:nvPr/>
          </p:nvPicPr>
          <p:blipFill>
            <a:blip r:embed="rId26" cstate="print"/>
            <a:srcRect l="54593" t="4762" r="7717" b="76508"/>
            <a:stretch>
              <a:fillRect/>
            </a:stretch>
          </p:blipFill>
          <p:spPr bwMode="auto">
            <a:xfrm>
              <a:off x="2071670" y="3929066"/>
              <a:ext cx="1571636" cy="561980"/>
            </a:xfrm>
            <a:prstGeom prst="rect">
              <a:avLst/>
            </a:prstGeom>
            <a:noFill/>
            <a:ln w="9525">
              <a:noFill/>
              <a:miter lim="800000"/>
              <a:headEnd/>
              <a:tailEnd/>
            </a:ln>
            <a:effectLst/>
          </p:spPr>
        </p:pic>
        <p:sp>
          <p:nvSpPr>
            <p:cNvPr id="309" name="Rettangolo 308"/>
            <p:cNvSpPr/>
            <p:nvPr/>
          </p:nvSpPr>
          <p:spPr bwMode="auto">
            <a:xfrm>
              <a:off x="1714480" y="3857628"/>
              <a:ext cx="500065" cy="45317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fontAlgn="base">
                <a:spcBef>
                  <a:spcPct val="50000"/>
                </a:spcBef>
                <a:spcAft>
                  <a:spcPct val="0"/>
                </a:spcAft>
              </a:pPr>
              <a:endParaRPr lang="it-IT" sz="2200" b="1" dirty="0" smtClean="0">
                <a:latin typeface="Trebuchet MS" pitchFamily="34" charset="0"/>
              </a:endParaRPr>
            </a:p>
          </p:txBody>
        </p:sp>
      </p:grpSp>
      <p:pic>
        <p:nvPicPr>
          <p:cNvPr id="310" name="Picture 2"/>
          <p:cNvPicPr>
            <a:picLocks noChangeArrowheads="1"/>
          </p:cNvPicPr>
          <p:nvPr/>
        </p:nvPicPr>
        <p:blipFill>
          <a:blip r:embed="rId27" cstate="print"/>
          <a:srcRect/>
          <a:stretch>
            <a:fillRect/>
          </a:stretch>
        </p:blipFill>
        <p:spPr bwMode="auto">
          <a:xfrm>
            <a:off x="1614398" y="30718214"/>
            <a:ext cx="3600000" cy="2880000"/>
          </a:xfrm>
          <a:prstGeom prst="rect">
            <a:avLst/>
          </a:prstGeom>
          <a:noFill/>
          <a:ln w="9525">
            <a:noFill/>
            <a:miter lim="800000"/>
            <a:headEnd/>
            <a:tailEnd/>
          </a:ln>
          <a:effectLst/>
        </p:spPr>
      </p:pic>
      <p:pic>
        <p:nvPicPr>
          <p:cNvPr id="311" name="Picture 3"/>
          <p:cNvPicPr>
            <a:picLocks noChangeArrowheads="1"/>
          </p:cNvPicPr>
          <p:nvPr/>
        </p:nvPicPr>
        <p:blipFill>
          <a:blip r:embed="rId28" cstate="print"/>
          <a:srcRect/>
          <a:stretch>
            <a:fillRect/>
          </a:stretch>
        </p:blipFill>
        <p:spPr bwMode="auto">
          <a:xfrm>
            <a:off x="5202000" y="30718214"/>
            <a:ext cx="3564000" cy="2880000"/>
          </a:xfrm>
          <a:prstGeom prst="rect">
            <a:avLst/>
          </a:prstGeom>
          <a:noFill/>
          <a:ln w="9525">
            <a:noFill/>
            <a:miter lim="800000"/>
            <a:headEnd/>
            <a:tailEnd/>
          </a:ln>
          <a:effectLst/>
        </p:spPr>
      </p:pic>
      <p:pic>
        <p:nvPicPr>
          <p:cNvPr id="312" name="Picture 4"/>
          <p:cNvPicPr>
            <a:picLocks noChangeArrowheads="1"/>
          </p:cNvPicPr>
          <p:nvPr/>
        </p:nvPicPr>
        <p:blipFill>
          <a:blip r:embed="rId26" cstate="print"/>
          <a:srcRect/>
          <a:stretch>
            <a:fillRect/>
          </a:stretch>
        </p:blipFill>
        <p:spPr bwMode="auto">
          <a:xfrm>
            <a:off x="8758198" y="30718214"/>
            <a:ext cx="3600000" cy="2880000"/>
          </a:xfrm>
          <a:prstGeom prst="rect">
            <a:avLst/>
          </a:prstGeom>
          <a:noFill/>
          <a:ln w="9525">
            <a:noFill/>
            <a:miter lim="800000"/>
            <a:headEnd/>
            <a:tailEnd/>
          </a:ln>
          <a:effectLst/>
        </p:spPr>
      </p:pic>
      <p:pic>
        <p:nvPicPr>
          <p:cNvPr id="313" name="Picture 2"/>
          <p:cNvPicPr>
            <a:picLocks noChangeArrowheads="1"/>
          </p:cNvPicPr>
          <p:nvPr/>
        </p:nvPicPr>
        <p:blipFill>
          <a:blip r:embed="rId29" cstate="print"/>
          <a:srcRect/>
          <a:stretch>
            <a:fillRect/>
          </a:stretch>
        </p:blipFill>
        <p:spPr bwMode="auto">
          <a:xfrm>
            <a:off x="15259056" y="27860400"/>
            <a:ext cx="3600000" cy="2880000"/>
          </a:xfrm>
          <a:prstGeom prst="rect">
            <a:avLst/>
          </a:prstGeom>
          <a:noFill/>
          <a:ln w="9525">
            <a:noFill/>
            <a:miter lim="800000"/>
            <a:headEnd/>
            <a:tailEnd/>
          </a:ln>
          <a:effectLst/>
        </p:spPr>
      </p:pic>
      <p:pic>
        <p:nvPicPr>
          <p:cNvPr id="314" name="Picture 3"/>
          <p:cNvPicPr>
            <a:picLocks noChangeArrowheads="1"/>
          </p:cNvPicPr>
          <p:nvPr/>
        </p:nvPicPr>
        <p:blipFill>
          <a:blip r:embed="rId30" cstate="print"/>
          <a:srcRect/>
          <a:stretch>
            <a:fillRect/>
          </a:stretch>
        </p:blipFill>
        <p:spPr bwMode="auto">
          <a:xfrm>
            <a:off x="18759518" y="27860694"/>
            <a:ext cx="3600000" cy="2880000"/>
          </a:xfrm>
          <a:prstGeom prst="rect">
            <a:avLst/>
          </a:prstGeom>
          <a:noFill/>
          <a:ln w="9525">
            <a:noFill/>
            <a:miter lim="800000"/>
            <a:headEnd/>
            <a:tailEnd/>
          </a:ln>
          <a:effectLst/>
        </p:spPr>
      </p:pic>
      <p:pic>
        <p:nvPicPr>
          <p:cNvPr id="315" name="Picture 4"/>
          <p:cNvPicPr>
            <a:picLocks noChangeArrowheads="1"/>
          </p:cNvPicPr>
          <p:nvPr/>
        </p:nvPicPr>
        <p:blipFill>
          <a:blip r:embed="rId31" cstate="print"/>
          <a:srcRect/>
          <a:stretch>
            <a:fillRect/>
          </a:stretch>
        </p:blipFill>
        <p:spPr bwMode="auto">
          <a:xfrm>
            <a:off x="22259980" y="27860694"/>
            <a:ext cx="3600000" cy="2880000"/>
          </a:xfrm>
          <a:prstGeom prst="rect">
            <a:avLst/>
          </a:prstGeom>
          <a:noFill/>
          <a:ln w="9525">
            <a:noFill/>
            <a:miter lim="800000"/>
            <a:headEnd/>
            <a:tailEnd/>
          </a:ln>
          <a:effectLst/>
        </p:spPr>
      </p:pic>
      <p:pic>
        <p:nvPicPr>
          <p:cNvPr id="319" name="Picture 2"/>
          <p:cNvPicPr>
            <a:picLocks noChangeArrowheads="1"/>
          </p:cNvPicPr>
          <p:nvPr/>
        </p:nvPicPr>
        <p:blipFill>
          <a:blip r:embed="rId32" cstate="print"/>
          <a:srcRect/>
          <a:stretch>
            <a:fillRect/>
          </a:stretch>
        </p:blipFill>
        <p:spPr bwMode="auto">
          <a:xfrm>
            <a:off x="15259056" y="30718214"/>
            <a:ext cx="3600000" cy="2880000"/>
          </a:xfrm>
          <a:prstGeom prst="rect">
            <a:avLst/>
          </a:prstGeom>
          <a:noFill/>
          <a:ln w="9525">
            <a:noFill/>
            <a:miter lim="800000"/>
            <a:headEnd/>
            <a:tailEnd/>
          </a:ln>
          <a:effectLst/>
        </p:spPr>
      </p:pic>
      <p:pic>
        <p:nvPicPr>
          <p:cNvPr id="320" name="Picture 3"/>
          <p:cNvPicPr>
            <a:picLocks noChangeArrowheads="1"/>
          </p:cNvPicPr>
          <p:nvPr/>
        </p:nvPicPr>
        <p:blipFill>
          <a:blip r:embed="rId33" cstate="print"/>
          <a:srcRect/>
          <a:stretch>
            <a:fillRect/>
          </a:stretch>
        </p:blipFill>
        <p:spPr bwMode="auto">
          <a:xfrm>
            <a:off x="18830956" y="30718214"/>
            <a:ext cx="3600000" cy="2880000"/>
          </a:xfrm>
          <a:prstGeom prst="rect">
            <a:avLst/>
          </a:prstGeom>
          <a:noFill/>
          <a:ln w="9525">
            <a:noFill/>
            <a:miter lim="800000"/>
            <a:headEnd/>
            <a:tailEnd/>
          </a:ln>
          <a:effectLst/>
        </p:spPr>
      </p:pic>
      <p:pic>
        <p:nvPicPr>
          <p:cNvPr id="321" name="Picture 4"/>
          <p:cNvPicPr>
            <a:picLocks noChangeArrowheads="1"/>
          </p:cNvPicPr>
          <p:nvPr/>
        </p:nvPicPr>
        <p:blipFill>
          <a:blip r:embed="rId34" cstate="print"/>
          <a:srcRect/>
          <a:stretch>
            <a:fillRect/>
          </a:stretch>
        </p:blipFill>
        <p:spPr bwMode="auto">
          <a:xfrm>
            <a:off x="22259980" y="30718214"/>
            <a:ext cx="3600000" cy="2880000"/>
          </a:xfrm>
          <a:prstGeom prst="rect">
            <a:avLst/>
          </a:prstGeom>
          <a:noFill/>
          <a:ln w="9525">
            <a:noFill/>
            <a:miter lim="800000"/>
            <a:headEnd/>
            <a:tailEnd/>
          </a:ln>
          <a:effectLst/>
        </p:spPr>
      </p:pic>
      <p:pic>
        <p:nvPicPr>
          <p:cNvPr id="327" name="Picture 2"/>
          <p:cNvPicPr>
            <a:picLocks noChangeAspect="1" noChangeArrowheads="1"/>
          </p:cNvPicPr>
          <p:nvPr/>
        </p:nvPicPr>
        <p:blipFill>
          <a:blip r:embed="rId35" cstate="print"/>
          <a:srcRect/>
          <a:stretch>
            <a:fillRect/>
          </a:stretch>
        </p:blipFill>
        <p:spPr bwMode="auto">
          <a:xfrm>
            <a:off x="9544016" y="21968436"/>
            <a:ext cx="4558139" cy="3374675"/>
          </a:xfrm>
          <a:prstGeom prst="rect">
            <a:avLst/>
          </a:prstGeom>
          <a:noFill/>
          <a:ln w="9525">
            <a:noFill/>
            <a:miter lim="800000"/>
            <a:headEnd/>
            <a:tailEnd/>
          </a:ln>
          <a:effectLst/>
        </p:spPr>
      </p:pic>
      <p:pic>
        <p:nvPicPr>
          <p:cNvPr id="328" name="Picture 2"/>
          <p:cNvPicPr>
            <a:picLocks noChangeArrowheads="1"/>
          </p:cNvPicPr>
          <p:nvPr/>
        </p:nvPicPr>
        <p:blipFill>
          <a:blip r:embed="rId36" cstate="print"/>
          <a:srcRect/>
          <a:stretch>
            <a:fillRect/>
          </a:stretch>
        </p:blipFill>
        <p:spPr bwMode="auto">
          <a:xfrm>
            <a:off x="15473370" y="21645588"/>
            <a:ext cx="3600000" cy="3060000"/>
          </a:xfrm>
          <a:prstGeom prst="rect">
            <a:avLst/>
          </a:prstGeom>
          <a:noFill/>
          <a:ln w="127000">
            <a:solidFill>
              <a:schemeClr val="tx1"/>
            </a:solidFill>
            <a:prstDash val="solid"/>
            <a:miter lim="800000"/>
            <a:headEnd/>
            <a:tailEnd/>
          </a:ln>
          <a:effectLst/>
        </p:spPr>
      </p:pic>
      <p:pic>
        <p:nvPicPr>
          <p:cNvPr id="329" name="Picture 4"/>
          <p:cNvPicPr>
            <a:picLocks noChangeArrowheads="1"/>
          </p:cNvPicPr>
          <p:nvPr/>
        </p:nvPicPr>
        <p:blipFill>
          <a:blip r:embed="rId37" cstate="print"/>
          <a:srcRect/>
          <a:stretch>
            <a:fillRect/>
          </a:stretch>
        </p:blipFill>
        <p:spPr bwMode="auto">
          <a:xfrm>
            <a:off x="23188674" y="21645588"/>
            <a:ext cx="3600000" cy="3060000"/>
          </a:xfrm>
          <a:prstGeom prst="rect">
            <a:avLst/>
          </a:prstGeom>
          <a:noFill/>
          <a:ln w="127000" cmpd="sng">
            <a:solidFill>
              <a:srgbClr val="FF0000"/>
            </a:solidFill>
            <a:prstDash val="solid"/>
            <a:miter lim="800000"/>
            <a:headEnd/>
            <a:tailEnd/>
          </a:ln>
          <a:effectLst/>
        </p:spPr>
      </p:pic>
      <p:sp>
        <p:nvSpPr>
          <p:cNvPr id="332" name="CasellaDiTesto 331"/>
          <p:cNvSpPr txBox="1"/>
          <p:nvPr/>
        </p:nvSpPr>
        <p:spPr>
          <a:xfrm>
            <a:off x="542828" y="4286154"/>
            <a:ext cx="27575068" cy="1929759"/>
          </a:xfrm>
          <a:prstGeom prst="rect">
            <a:avLst/>
          </a:prstGeom>
          <a:noFill/>
          <a:ln w="44450" cmpd="sng">
            <a:noFill/>
          </a:ln>
        </p:spPr>
        <p:txBody>
          <a:bodyPr wrap="square" lIns="82296" tIns="41148" rIns="82296" bIns="41148" rtlCol="0">
            <a:spAutoFit/>
          </a:bodyPr>
          <a:lstStyle/>
          <a:p>
            <a:pPr algn="just"/>
            <a:r>
              <a:rPr lang="en-US" sz="2000" dirty="0" smtClean="0">
                <a:latin typeface="Trebuchet MS" pitchFamily="34" charset="0"/>
              </a:rPr>
              <a:t>The heavy quarks (HQ), Charm and bottom, are ideal </a:t>
            </a:r>
            <a:r>
              <a:rPr lang="en-US" sz="2000" dirty="0" smtClean="0">
                <a:latin typeface="Trebuchet MS" pitchFamily="34" charset="0"/>
              </a:rPr>
              <a:t>probes </a:t>
            </a:r>
            <a:r>
              <a:rPr lang="en-US" sz="2000" dirty="0" smtClean="0">
                <a:latin typeface="Trebuchet MS" pitchFamily="34" charset="0"/>
              </a:rPr>
              <a:t>to study the Quark Gluon Plasma (QGP). HQ are considered heavy for a two-fold reason: first, typical of particles physics, is that  the mass is much larger than </a:t>
            </a:r>
            <a:r>
              <a:rPr lang="en-US" sz="2000" dirty="0" smtClean="0">
                <a:latin typeface="Trebuchet MS" pitchFamily="34" charset="0"/>
                <a:sym typeface="Symbol"/>
              </a:rPr>
              <a:t></a:t>
            </a:r>
            <a:r>
              <a:rPr lang="en-US" sz="2000" baseline="-25000" dirty="0" smtClean="0">
                <a:latin typeface="Trebuchet MS" pitchFamily="34" charset="0"/>
                <a:sym typeface="Symbol"/>
              </a:rPr>
              <a:t>QCD</a:t>
            </a:r>
            <a:r>
              <a:rPr lang="en-US" sz="2000" baseline="-25000" dirty="0" smtClean="0">
                <a:latin typeface="Trebuchet MS" pitchFamily="34" charset="0"/>
              </a:rPr>
              <a:t> </a:t>
            </a:r>
            <a:r>
              <a:rPr lang="en-US" sz="2000" dirty="0" smtClean="0">
                <a:latin typeface="Trebuchet MS" pitchFamily="34" charset="0"/>
              </a:rPr>
              <a:t> which make possible the evaluation of the cross section and momentum spectra within the next to lead order; the second more inherent to plasma physics is that their masses are much larger than the temperature and therefore they may expect to decouple from the medium and moreover their thermal production in the QGP is expected to be negligible. Therefore they  are produced mainly in the initial hard </a:t>
            </a:r>
            <a:r>
              <a:rPr lang="en-US" sz="2000" dirty="0" err="1" smtClean="0">
                <a:latin typeface="Trebuchet MS" pitchFamily="34" charset="0"/>
              </a:rPr>
              <a:t>parton</a:t>
            </a:r>
            <a:r>
              <a:rPr lang="en-US" sz="2000" dirty="0" smtClean="0">
                <a:latin typeface="Trebuchet MS" pitchFamily="34" charset="0"/>
              </a:rPr>
              <a:t> scatterings of nucleon-nucleon interactions being witness of the entire-space time evolution of the system and can  reveal important information about the properties of QGP. Both at RHIC and LHC energies it has been observed a puzzling correlation between the nuclear suppression factor R</a:t>
            </a:r>
            <a:r>
              <a:rPr lang="en-US" sz="2000" baseline="-25000" dirty="0" smtClean="0">
                <a:latin typeface="Trebuchet MS" pitchFamily="34" charset="0"/>
              </a:rPr>
              <a:t>AA </a:t>
            </a:r>
            <a:r>
              <a:rPr lang="en-US" sz="2000" dirty="0" smtClean="0">
                <a:latin typeface="Trebuchet MS" pitchFamily="34" charset="0"/>
              </a:rPr>
              <a:t>and the elliptic flow v</a:t>
            </a:r>
            <a:r>
              <a:rPr lang="en-US" sz="2000" baseline="-25000" dirty="0" smtClean="0">
                <a:latin typeface="Trebuchet MS" pitchFamily="34" charset="0"/>
              </a:rPr>
              <a:t>2</a:t>
            </a:r>
            <a:r>
              <a:rPr lang="en-US" sz="2000" dirty="0" smtClean="0">
                <a:latin typeface="Trebuchet MS" pitchFamily="34" charset="0"/>
              </a:rPr>
              <a:t> that has challenged all the existing models. The propagation of heavy quarks through the quark-gluon plasma (QGP) has been quite often treated within the framework of </a:t>
            </a:r>
            <a:r>
              <a:rPr lang="en-US" sz="2000" dirty="0" err="1" smtClean="0">
                <a:latin typeface="Trebuchet MS" pitchFamily="34" charset="0"/>
              </a:rPr>
              <a:t>Langevin</a:t>
            </a:r>
            <a:r>
              <a:rPr lang="en-US" sz="2000" dirty="0" smtClean="0">
                <a:latin typeface="Trebuchet MS" pitchFamily="34" charset="0"/>
              </a:rPr>
              <a:t> equation (LV), i.e. assuming the heavy flavor momentum transfer is small or the scatterings are sufficiently forward peaked. We address a direct comparison between the </a:t>
            </a:r>
            <a:r>
              <a:rPr lang="en-US" sz="2000" dirty="0" err="1" smtClean="0">
                <a:latin typeface="Trebuchet MS" pitchFamily="34" charset="0"/>
              </a:rPr>
              <a:t>Langevin</a:t>
            </a:r>
            <a:r>
              <a:rPr lang="en-US" sz="2000" dirty="0" smtClean="0">
                <a:latin typeface="Trebuchet MS" pitchFamily="34" charset="0"/>
              </a:rPr>
              <a:t> dynamics and the Boltzmann </a:t>
            </a:r>
            <a:r>
              <a:rPr lang="en-US" sz="2000" dirty="0" err="1" smtClean="0">
                <a:latin typeface="Trebuchet MS" pitchFamily="34" charset="0"/>
              </a:rPr>
              <a:t>collisional</a:t>
            </a:r>
            <a:r>
              <a:rPr lang="en-US" sz="2000" dirty="0" smtClean="0">
                <a:latin typeface="Trebuchet MS" pitchFamily="34" charset="0"/>
              </a:rPr>
              <a:t> integral (</a:t>
            </a:r>
            <a:r>
              <a:rPr lang="en-US" sz="2000" dirty="0" smtClean="0">
                <a:latin typeface="Trebuchet MS" pitchFamily="34" charset="0"/>
              </a:rPr>
              <a:t>BM).</a:t>
            </a:r>
            <a:endParaRPr lang="en-US" sz="2000" b="1" dirty="0" smtClean="0">
              <a:latin typeface="Trebuchet MS" pitchFamily="34" charset="0"/>
            </a:endParaRPr>
          </a:p>
        </p:txBody>
      </p:sp>
      <p:sp>
        <p:nvSpPr>
          <p:cNvPr id="333" name="CasellaDiTesto 332"/>
          <p:cNvSpPr txBox="1"/>
          <p:nvPr/>
        </p:nvSpPr>
        <p:spPr>
          <a:xfrm>
            <a:off x="21831352" y="6912000"/>
            <a:ext cx="6343754" cy="1191095"/>
          </a:xfrm>
          <a:prstGeom prst="rect">
            <a:avLst/>
          </a:prstGeom>
          <a:noFill/>
          <a:ln w="44450">
            <a:solidFill>
              <a:srgbClr val="92D050"/>
            </a:solidFill>
          </a:ln>
        </p:spPr>
        <p:txBody>
          <a:bodyPr wrap="square" lIns="82296" tIns="41148" rIns="82296" bIns="41148" rtlCol="0">
            <a:spAutoFit/>
          </a:bodyPr>
          <a:lstStyle/>
          <a:p>
            <a:r>
              <a:rPr lang="en-US" sz="1800" b="1" kern="0" dirty="0" smtClean="0">
                <a:latin typeface="Trebuchet MS" pitchFamily="34" charset="0"/>
              </a:rPr>
              <a:t>The Fokker Planck equation can be derived from the Boltzmann  equation  expanding the collision integral in terms of the transferred momentum k  making the assumption that k is &lt;&lt; than the momentum p of the HQ. </a:t>
            </a:r>
            <a:endParaRPr lang="en-US" sz="1800" b="1" kern="0" dirty="0" smtClean="0">
              <a:latin typeface="Trebuchet MS" pitchFamily="34" charset="0"/>
            </a:endParaRPr>
          </a:p>
        </p:txBody>
      </p:sp>
      <p:pic>
        <p:nvPicPr>
          <p:cNvPr id="334" name="Immagine 333" descr="imm_box.gif"/>
          <p:cNvPicPr>
            <a:picLocks noChangeAspect="1"/>
          </p:cNvPicPr>
          <p:nvPr/>
        </p:nvPicPr>
        <p:blipFill>
          <a:blip r:embed="rId38" cstate="print"/>
          <a:srcRect l="32031" t="18197" r="13281"/>
          <a:stretch>
            <a:fillRect/>
          </a:stretch>
        </p:blipFill>
        <p:spPr>
          <a:xfrm>
            <a:off x="659018" y="17502184"/>
            <a:ext cx="4561206" cy="4357718"/>
          </a:xfrm>
          <a:prstGeom prst="rect">
            <a:avLst/>
          </a:prstGeom>
        </p:spPr>
      </p:pic>
      <p:sp>
        <p:nvSpPr>
          <p:cNvPr id="335" name="CasellaDiTesto 334"/>
          <p:cNvSpPr txBox="1"/>
          <p:nvPr/>
        </p:nvSpPr>
        <p:spPr>
          <a:xfrm>
            <a:off x="828580" y="22074216"/>
            <a:ext cx="7000924" cy="3477875"/>
          </a:xfrm>
          <a:prstGeom prst="rect">
            <a:avLst/>
          </a:prstGeom>
          <a:noFill/>
        </p:spPr>
        <p:txBody>
          <a:bodyPr wrap="square" rtlCol="0">
            <a:spAutoFit/>
          </a:bodyPr>
          <a:lstStyle/>
          <a:p>
            <a:pPr algn="just"/>
            <a:r>
              <a:rPr lang="en-US" sz="2000" b="1" dirty="0" smtClean="0">
                <a:latin typeface="Trebuchet MS" pitchFamily="34" charset="0"/>
              </a:rPr>
              <a:t>To analyze  the comparison between the Fokker-Planck approach and the Boltzmann approach we have </a:t>
            </a:r>
          </a:p>
          <a:p>
            <a:pPr algn="just"/>
            <a:r>
              <a:rPr lang="en-US" sz="2000" b="1" dirty="0" smtClean="0">
                <a:latin typeface="Trebuchet MS" pitchFamily="34" charset="0"/>
              </a:rPr>
              <a:t>studied the ratio between the spectra coming  from the simulations with LV and the spectra coming from the BM. In order to study the mass dependence of the approximation involved in the LV we have compared such a ratio for both charm (Mc=1.3 </a:t>
            </a:r>
            <a:r>
              <a:rPr lang="en-US" sz="2000" b="1" dirty="0" err="1" smtClean="0">
                <a:latin typeface="Trebuchet MS" pitchFamily="34" charset="0"/>
              </a:rPr>
              <a:t>GeV</a:t>
            </a:r>
            <a:r>
              <a:rPr lang="en-US" sz="2000" b="1" dirty="0" smtClean="0">
                <a:latin typeface="Trebuchet MS" pitchFamily="34" charset="0"/>
              </a:rPr>
              <a:t>) and Bottom (Mb=4.2 </a:t>
            </a:r>
            <a:r>
              <a:rPr lang="en-US" sz="2000" b="1" dirty="0" err="1" smtClean="0">
                <a:latin typeface="Trebuchet MS" pitchFamily="34" charset="0"/>
              </a:rPr>
              <a:t>GeV</a:t>
            </a:r>
            <a:r>
              <a:rPr lang="en-US" sz="2000" b="1" dirty="0" smtClean="0">
                <a:latin typeface="Trebuchet MS" pitchFamily="34" charset="0"/>
              </a:rPr>
              <a:t>). Moreover we have compared LV and BM simulating different values of the average momentum transferred k (different values of the Debye screening mass </a:t>
            </a:r>
            <a:r>
              <a:rPr lang="en-US" sz="2000" b="1" dirty="0" err="1" smtClean="0">
                <a:latin typeface="Trebuchet MS" pitchFamily="34" charset="0"/>
              </a:rPr>
              <a:t>m</a:t>
            </a:r>
            <a:r>
              <a:rPr lang="en-US" sz="2000" b="1" baseline="-25000" dirty="0" err="1" smtClean="0">
                <a:latin typeface="Trebuchet MS" pitchFamily="34" charset="0"/>
              </a:rPr>
              <a:t>D</a:t>
            </a:r>
            <a:r>
              <a:rPr lang="en-US" sz="2000" b="1" dirty="0" smtClean="0">
                <a:latin typeface="Trebuchet MS" pitchFamily="34" charset="0"/>
              </a:rPr>
              <a:t>.) </a:t>
            </a:r>
            <a:endParaRPr lang="en-US" b="1" dirty="0"/>
          </a:p>
        </p:txBody>
      </p:sp>
      <p:sp>
        <p:nvSpPr>
          <p:cNvPr id="336" name="CasellaDiTesto 335"/>
          <p:cNvSpPr txBox="1"/>
          <p:nvPr/>
        </p:nvSpPr>
        <p:spPr>
          <a:xfrm>
            <a:off x="6615058" y="20859770"/>
            <a:ext cx="4714908" cy="338554"/>
          </a:xfrm>
          <a:prstGeom prst="rect">
            <a:avLst/>
          </a:prstGeom>
          <a:noFill/>
        </p:spPr>
        <p:txBody>
          <a:bodyPr wrap="square" rtlCol="0">
            <a:spAutoFit/>
          </a:bodyPr>
          <a:lstStyle/>
          <a:p>
            <a:endParaRPr lang="it-IT" dirty="0"/>
          </a:p>
        </p:txBody>
      </p:sp>
      <p:sp>
        <p:nvSpPr>
          <p:cNvPr id="338" name="Freccia a destra 337"/>
          <p:cNvSpPr/>
          <p:nvPr/>
        </p:nvSpPr>
        <p:spPr bwMode="auto">
          <a:xfrm rot="19320000">
            <a:off x="7446792" y="21648231"/>
            <a:ext cx="3564000" cy="216000"/>
          </a:xfrm>
          <a:prstGeom prs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it-IT" sz="2400" b="1" i="0" u="none" strike="noStrike" cap="none" normalizeH="0" baseline="0" smtClean="0">
              <a:ln>
                <a:noFill/>
              </a:ln>
              <a:solidFill>
                <a:schemeClr val="tx1"/>
              </a:solidFill>
              <a:effectLst/>
              <a:latin typeface="Trebuchet MS" pitchFamily="34" charset="0"/>
            </a:endParaRPr>
          </a:p>
        </p:txBody>
      </p:sp>
      <p:graphicFrame>
        <p:nvGraphicFramePr>
          <p:cNvPr id="339" name="Oggetto 338"/>
          <p:cNvGraphicFramePr>
            <a:graphicFrameLocks noChangeAspect="1"/>
          </p:cNvGraphicFramePr>
          <p:nvPr/>
        </p:nvGraphicFramePr>
        <p:xfrm>
          <a:off x="10829900" y="20145390"/>
          <a:ext cx="2714625" cy="769938"/>
        </p:xfrm>
        <a:graphic>
          <a:graphicData uri="http://schemas.openxmlformats.org/presentationml/2006/ole">
            <p:oleObj spid="_x0000_s1054" name="Equation" r:id="rId39" imgW="1498320" imgH="444240" progId="Equation.3">
              <p:embed/>
            </p:oleObj>
          </a:graphicData>
        </a:graphic>
      </p:graphicFrame>
      <p:sp>
        <p:nvSpPr>
          <p:cNvPr id="340" name="Freccia a destra 339"/>
          <p:cNvSpPr/>
          <p:nvPr/>
        </p:nvSpPr>
        <p:spPr bwMode="auto">
          <a:xfrm>
            <a:off x="7829504" y="24360232"/>
            <a:ext cx="1728000" cy="216000"/>
          </a:xfrm>
          <a:prstGeom prs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it-IT" sz="2400" b="1" i="0" u="none" strike="noStrike" cap="none" normalizeH="0" baseline="0" smtClean="0">
              <a:ln>
                <a:noFill/>
              </a:ln>
              <a:solidFill>
                <a:schemeClr val="tx1"/>
              </a:solidFill>
              <a:effectLst/>
              <a:latin typeface="Trebuchet MS" pitchFamily="34" charset="0"/>
            </a:endParaRPr>
          </a:p>
        </p:txBody>
      </p:sp>
      <p:sp>
        <p:nvSpPr>
          <p:cNvPr id="341" name="CasellaDiTesto 340"/>
          <p:cNvSpPr txBox="1"/>
          <p:nvPr/>
        </p:nvSpPr>
        <p:spPr>
          <a:xfrm>
            <a:off x="328514" y="11858582"/>
            <a:ext cx="12472974" cy="900246"/>
          </a:xfrm>
          <a:prstGeom prst="rect">
            <a:avLst/>
          </a:prstGeom>
          <a:noFill/>
        </p:spPr>
        <p:txBody>
          <a:bodyPr wrap="square" rtlCol="0">
            <a:spAutoFit/>
          </a:bodyPr>
          <a:lstStyle/>
          <a:p>
            <a:r>
              <a:rPr lang="it-IT" sz="1700" dirty="0" smtClean="0">
                <a:solidFill>
                  <a:schemeClr val="bg1"/>
                </a:solidFill>
                <a:latin typeface="Trebuchet MS" pitchFamily="34" charset="0"/>
              </a:rPr>
              <a:t>[S. K. </a:t>
            </a:r>
            <a:r>
              <a:rPr lang="it-IT" sz="1700" dirty="0" err="1" smtClean="0">
                <a:solidFill>
                  <a:schemeClr val="bg1"/>
                </a:solidFill>
                <a:latin typeface="Trebuchet MS" pitchFamily="34" charset="0"/>
              </a:rPr>
              <a:t>Das</a:t>
            </a:r>
            <a:r>
              <a:rPr lang="it-IT" sz="1700" dirty="0" smtClean="0">
                <a:solidFill>
                  <a:schemeClr val="bg1"/>
                </a:solidFill>
                <a:latin typeface="Trebuchet MS" pitchFamily="34" charset="0"/>
              </a:rPr>
              <a:t> , F. Scardina, V. Greco  </a:t>
            </a:r>
            <a:r>
              <a:rPr lang="it-IT" sz="1700" dirty="0" err="1" smtClean="0">
                <a:solidFill>
                  <a:schemeClr val="bg1"/>
                </a:solidFill>
                <a:latin typeface="Trebuchet MS" pitchFamily="34" charset="0"/>
              </a:rPr>
              <a:t>arXiV</a:t>
            </a:r>
            <a:r>
              <a:rPr lang="it-IT" sz="1700" dirty="0" smtClean="0">
                <a:solidFill>
                  <a:schemeClr val="bg1"/>
                </a:solidFill>
                <a:latin typeface="Trebuchet MS" pitchFamily="34" charset="0"/>
              </a:rPr>
              <a:t>:1312.6857],[J. </a:t>
            </a:r>
            <a:r>
              <a:rPr lang="it-IT" sz="1700" dirty="0" err="1" smtClean="0">
                <a:solidFill>
                  <a:schemeClr val="bg1"/>
                </a:solidFill>
                <a:latin typeface="Trebuchet MS" pitchFamily="34" charset="0"/>
              </a:rPr>
              <a:t>Uphoff</a:t>
            </a:r>
            <a:r>
              <a:rPr lang="it-IT" sz="1700" dirty="0" smtClean="0">
                <a:solidFill>
                  <a:schemeClr val="bg1"/>
                </a:solidFill>
                <a:latin typeface="Trebuchet MS" pitchFamily="34" charset="0"/>
              </a:rPr>
              <a:t>, O. </a:t>
            </a:r>
            <a:r>
              <a:rPr lang="it-IT" sz="1700" dirty="0" err="1" smtClean="0">
                <a:solidFill>
                  <a:schemeClr val="bg1"/>
                </a:solidFill>
                <a:latin typeface="Trebuchet MS" pitchFamily="34" charset="0"/>
              </a:rPr>
              <a:t>Fochler</a:t>
            </a:r>
            <a:r>
              <a:rPr lang="it-IT" sz="1700" dirty="0" smtClean="0">
                <a:solidFill>
                  <a:schemeClr val="bg1"/>
                </a:solidFill>
                <a:latin typeface="Trebuchet MS" pitchFamily="34" charset="0"/>
              </a:rPr>
              <a:t>, Z. </a:t>
            </a:r>
            <a:r>
              <a:rPr lang="it-IT" sz="1700" dirty="0" err="1" smtClean="0">
                <a:solidFill>
                  <a:schemeClr val="bg1"/>
                </a:solidFill>
                <a:latin typeface="Trebuchet MS" pitchFamily="34" charset="0"/>
              </a:rPr>
              <a:t>Xu</a:t>
            </a:r>
            <a:r>
              <a:rPr lang="it-IT" sz="1700" dirty="0" smtClean="0">
                <a:solidFill>
                  <a:schemeClr val="bg1"/>
                </a:solidFill>
                <a:latin typeface="Trebuchet MS" pitchFamily="34" charset="0"/>
              </a:rPr>
              <a:t> and C. </a:t>
            </a:r>
            <a:r>
              <a:rPr lang="it-IT" sz="1700" dirty="0" err="1" smtClean="0">
                <a:solidFill>
                  <a:schemeClr val="bg1"/>
                </a:solidFill>
                <a:latin typeface="Trebuchet MS" pitchFamily="34" charset="0"/>
              </a:rPr>
              <a:t>Greiner</a:t>
            </a:r>
            <a:r>
              <a:rPr lang="it-IT" sz="1700" dirty="0" smtClean="0">
                <a:solidFill>
                  <a:schemeClr val="bg1"/>
                </a:solidFill>
                <a:latin typeface="Trebuchet MS" pitchFamily="34" charset="0"/>
              </a:rPr>
              <a:t> PRC 84  024908; PLB  717]</a:t>
            </a:r>
          </a:p>
          <a:p>
            <a:r>
              <a:rPr lang="en-US" sz="1700" dirty="0" smtClean="0">
                <a:solidFill>
                  <a:schemeClr val="bg1"/>
                </a:solidFill>
                <a:latin typeface="Trebuchet MS" pitchFamily="34" charset="0"/>
              </a:rPr>
              <a:t>[B. Zhang, L. W. Chen and C. M. </a:t>
            </a:r>
            <a:r>
              <a:rPr lang="en-US" sz="1700" dirty="0" err="1" smtClean="0">
                <a:solidFill>
                  <a:schemeClr val="bg1"/>
                </a:solidFill>
                <a:latin typeface="Trebuchet MS" pitchFamily="34" charset="0"/>
              </a:rPr>
              <a:t>Ko</a:t>
            </a:r>
            <a:r>
              <a:rPr lang="en-US" sz="1700" dirty="0" smtClean="0">
                <a:solidFill>
                  <a:schemeClr val="bg1"/>
                </a:solidFill>
                <a:latin typeface="Trebuchet MS" pitchFamily="34" charset="0"/>
              </a:rPr>
              <a:t>, Phys. Rev. </a:t>
            </a:r>
            <a:r>
              <a:rPr lang="it-IT" sz="1700" dirty="0" smtClean="0">
                <a:solidFill>
                  <a:schemeClr val="bg1"/>
                </a:solidFill>
                <a:latin typeface="Trebuchet MS" pitchFamily="34" charset="0"/>
              </a:rPr>
              <a:t>C 72 (2005) 024906][P. B. </a:t>
            </a:r>
            <a:r>
              <a:rPr lang="it-IT" sz="1700" dirty="0" err="1" smtClean="0">
                <a:solidFill>
                  <a:schemeClr val="bg1"/>
                </a:solidFill>
                <a:latin typeface="Trebuchet MS" pitchFamily="34" charset="0"/>
              </a:rPr>
              <a:t>Gossiaux</a:t>
            </a:r>
            <a:r>
              <a:rPr lang="it-IT" sz="1700" dirty="0" smtClean="0">
                <a:solidFill>
                  <a:schemeClr val="bg1"/>
                </a:solidFill>
                <a:latin typeface="Trebuchet MS" pitchFamily="34" charset="0"/>
              </a:rPr>
              <a:t>, J. B. </a:t>
            </a:r>
            <a:r>
              <a:rPr lang="it-IT" sz="1700" dirty="0" err="1" smtClean="0">
                <a:solidFill>
                  <a:schemeClr val="bg1"/>
                </a:solidFill>
                <a:latin typeface="Trebuchet MS" pitchFamily="34" charset="0"/>
              </a:rPr>
              <a:t>Aichelin</a:t>
            </a:r>
            <a:r>
              <a:rPr lang="it-IT" sz="1700" dirty="0" smtClean="0">
                <a:solidFill>
                  <a:schemeClr val="bg1"/>
                </a:solidFill>
                <a:latin typeface="Trebuchet MS" pitchFamily="34" charset="0"/>
              </a:rPr>
              <a:t>  PRC 78 014904]</a:t>
            </a:r>
          </a:p>
          <a:p>
            <a:r>
              <a:rPr lang="fr-FR" sz="1700" dirty="0" smtClean="0">
                <a:solidFill>
                  <a:schemeClr val="bg1"/>
                </a:solidFill>
                <a:latin typeface="Trebuchet MS" pitchFamily="34" charset="0"/>
              </a:rPr>
              <a:t>[D. Molnar, </a:t>
            </a:r>
            <a:r>
              <a:rPr lang="fr-FR" sz="1700" dirty="0" err="1" smtClean="0">
                <a:solidFill>
                  <a:schemeClr val="bg1"/>
                </a:solidFill>
                <a:latin typeface="Trebuchet MS" pitchFamily="34" charset="0"/>
              </a:rPr>
              <a:t>Eur</a:t>
            </a:r>
            <a:r>
              <a:rPr lang="fr-FR" sz="1700" dirty="0" smtClean="0">
                <a:solidFill>
                  <a:schemeClr val="bg1"/>
                </a:solidFill>
                <a:latin typeface="Trebuchet MS" pitchFamily="34" charset="0"/>
              </a:rPr>
              <a:t>. Phys. J. C 49(2007) 181]</a:t>
            </a:r>
            <a:endParaRPr lang="it-IT" sz="1700" dirty="0" smtClean="0">
              <a:solidFill>
                <a:schemeClr val="bg1"/>
              </a:solidFill>
              <a:latin typeface="Trebuchet MS" pitchFamily="34" charset="0"/>
            </a:endParaRPr>
          </a:p>
        </p:txBody>
      </p:sp>
      <p:sp>
        <p:nvSpPr>
          <p:cNvPr id="342" name="CasellaDiTesto 341"/>
          <p:cNvSpPr txBox="1"/>
          <p:nvPr/>
        </p:nvSpPr>
        <p:spPr>
          <a:xfrm>
            <a:off x="12472974" y="11787144"/>
            <a:ext cx="16330626" cy="1169551"/>
          </a:xfrm>
          <a:prstGeom prst="rect">
            <a:avLst/>
          </a:prstGeom>
          <a:noFill/>
        </p:spPr>
        <p:txBody>
          <a:bodyPr wrap="square" rtlCol="0">
            <a:spAutoFit/>
          </a:bodyPr>
          <a:lstStyle/>
          <a:p>
            <a:r>
              <a:rPr lang="it-IT" sz="1800" dirty="0" smtClean="0">
                <a:solidFill>
                  <a:schemeClr val="bg1"/>
                </a:solidFill>
                <a:latin typeface="Trebuchet MS" pitchFamily="34" charset="0"/>
              </a:rPr>
              <a:t>[</a:t>
            </a:r>
            <a:r>
              <a:rPr lang="en-US" sz="1700" dirty="0" smtClean="0">
                <a:solidFill>
                  <a:schemeClr val="bg1"/>
                </a:solidFill>
                <a:latin typeface="Trebuchet MS" pitchFamily="34" charset="0"/>
              </a:rPr>
              <a:t>H. van </a:t>
            </a:r>
            <a:r>
              <a:rPr lang="en-US" sz="1700" dirty="0" err="1" smtClean="0">
                <a:solidFill>
                  <a:schemeClr val="bg1"/>
                </a:solidFill>
                <a:latin typeface="Trebuchet MS" pitchFamily="34" charset="0"/>
              </a:rPr>
              <a:t>Hees</a:t>
            </a:r>
            <a:r>
              <a:rPr lang="en-US" sz="1700" dirty="0" smtClean="0">
                <a:solidFill>
                  <a:schemeClr val="bg1"/>
                </a:solidFill>
                <a:latin typeface="Trebuchet MS" pitchFamily="34" charset="0"/>
              </a:rPr>
              <a:t>, V. Greco and R. Rapp, Phys. Rev. C</a:t>
            </a:r>
            <a:r>
              <a:rPr lang="it-IT" sz="1700" dirty="0" smtClean="0">
                <a:solidFill>
                  <a:schemeClr val="bg1"/>
                </a:solidFill>
                <a:latin typeface="Trebuchet MS" pitchFamily="34" charset="0"/>
              </a:rPr>
              <a:t>73, 034913 (2006) ],</a:t>
            </a:r>
            <a:r>
              <a:rPr lang="en-US" sz="1700" dirty="0" smtClean="0">
                <a:solidFill>
                  <a:schemeClr val="bg1"/>
                </a:solidFill>
                <a:latin typeface="Trebuchet MS" pitchFamily="34" charset="0"/>
              </a:rPr>
              <a:t>[G. D. Moore, D </a:t>
            </a:r>
            <a:r>
              <a:rPr lang="en-US" sz="1700" dirty="0" err="1" smtClean="0">
                <a:solidFill>
                  <a:schemeClr val="bg1"/>
                </a:solidFill>
                <a:latin typeface="Trebuchet MS" pitchFamily="34" charset="0"/>
              </a:rPr>
              <a:t>Teaney</a:t>
            </a:r>
            <a:r>
              <a:rPr lang="en-US" sz="1700" dirty="0" smtClean="0">
                <a:solidFill>
                  <a:schemeClr val="bg1"/>
                </a:solidFill>
                <a:latin typeface="Trebuchet MS" pitchFamily="34" charset="0"/>
              </a:rPr>
              <a:t>, Phys. Rev. C 71, 064904</a:t>
            </a:r>
            <a:r>
              <a:rPr lang="it-IT" sz="1700" dirty="0" smtClean="0">
                <a:solidFill>
                  <a:schemeClr val="bg1"/>
                </a:solidFill>
                <a:latin typeface="Trebuchet MS" pitchFamily="34" charset="0"/>
              </a:rPr>
              <a:t>(2005)</a:t>
            </a:r>
            <a:r>
              <a:rPr lang="en-US" sz="1700" dirty="0" smtClean="0">
                <a:solidFill>
                  <a:schemeClr val="bg1"/>
                </a:solidFill>
                <a:latin typeface="Trebuchet MS" pitchFamily="34" charset="0"/>
              </a:rPr>
              <a:t>]</a:t>
            </a:r>
          </a:p>
          <a:p>
            <a:r>
              <a:rPr lang="en-US" sz="1700" dirty="0" smtClean="0">
                <a:solidFill>
                  <a:schemeClr val="bg1"/>
                </a:solidFill>
                <a:latin typeface="Trebuchet MS" pitchFamily="34" charset="0"/>
              </a:rPr>
              <a:t>[S. Cao, S. A. Bass Phys. Rev. C 84, 064902 (2011)</a:t>
            </a:r>
            <a:r>
              <a:rPr lang="it-IT" sz="1700" dirty="0" smtClean="0">
                <a:solidFill>
                  <a:schemeClr val="bg1"/>
                </a:solidFill>
                <a:latin typeface="Trebuchet MS" pitchFamily="34" charset="0"/>
              </a:rPr>
              <a:t> ], [</a:t>
            </a:r>
            <a:r>
              <a:rPr lang="it-IT" sz="1700" dirty="0" err="1" smtClean="0">
                <a:solidFill>
                  <a:schemeClr val="bg1"/>
                </a:solidFill>
                <a:latin typeface="Trebuchet MS" pitchFamily="34" charset="0"/>
              </a:rPr>
              <a:t>Majumda</a:t>
            </a:r>
            <a:r>
              <a:rPr lang="it-IT" sz="1700" dirty="0" smtClean="0">
                <a:solidFill>
                  <a:schemeClr val="bg1"/>
                </a:solidFill>
                <a:latin typeface="Trebuchet MS" pitchFamily="34" charset="0"/>
              </a:rPr>
              <a:t>, T. </a:t>
            </a:r>
            <a:r>
              <a:rPr lang="it-IT" sz="1700" dirty="0" err="1" smtClean="0">
                <a:solidFill>
                  <a:schemeClr val="bg1"/>
                </a:solidFill>
                <a:latin typeface="Trebuchet MS" pitchFamily="34" charset="0"/>
              </a:rPr>
              <a:t>Bhattacharyya</a:t>
            </a:r>
            <a:r>
              <a:rPr lang="it-IT" sz="1700" dirty="0" smtClean="0">
                <a:solidFill>
                  <a:schemeClr val="bg1"/>
                </a:solidFill>
                <a:latin typeface="Trebuchet MS" pitchFamily="34" charset="0"/>
              </a:rPr>
              <a:t>, J. </a:t>
            </a:r>
            <a:r>
              <a:rPr lang="it-IT" sz="1700" dirty="0" err="1" smtClean="0">
                <a:solidFill>
                  <a:schemeClr val="bg1"/>
                </a:solidFill>
                <a:latin typeface="Trebuchet MS" pitchFamily="34" charset="0"/>
              </a:rPr>
              <a:t>Alam</a:t>
            </a:r>
            <a:r>
              <a:rPr lang="it-IT" sz="1700" dirty="0" smtClean="0">
                <a:solidFill>
                  <a:schemeClr val="bg1"/>
                </a:solidFill>
                <a:latin typeface="Trebuchet MS" pitchFamily="34" charset="0"/>
              </a:rPr>
              <a:t> and S. K. </a:t>
            </a:r>
            <a:r>
              <a:rPr lang="it-IT" sz="1700" dirty="0" err="1" smtClean="0">
                <a:solidFill>
                  <a:schemeClr val="bg1"/>
                </a:solidFill>
                <a:latin typeface="Trebuchet MS" pitchFamily="34" charset="0"/>
              </a:rPr>
              <a:t>Das</a:t>
            </a:r>
            <a:r>
              <a:rPr lang="it-IT" sz="1700" dirty="0" smtClean="0">
                <a:solidFill>
                  <a:schemeClr val="bg1"/>
                </a:solidFill>
                <a:latin typeface="Trebuchet MS" pitchFamily="34" charset="0"/>
              </a:rPr>
              <a:t>, </a:t>
            </a:r>
            <a:r>
              <a:rPr lang="it-IT" sz="1700" dirty="0" err="1" smtClean="0">
                <a:solidFill>
                  <a:schemeClr val="bg1"/>
                </a:solidFill>
                <a:latin typeface="Trebuchet MS" pitchFamily="34" charset="0"/>
              </a:rPr>
              <a:t>Phys</a:t>
            </a:r>
            <a:r>
              <a:rPr lang="it-IT" sz="1700" dirty="0" smtClean="0">
                <a:solidFill>
                  <a:schemeClr val="bg1"/>
                </a:solidFill>
                <a:latin typeface="Trebuchet MS" pitchFamily="34" charset="0"/>
              </a:rPr>
              <a:t>. Rev. C,84, 044901(2012)</a:t>
            </a:r>
            <a:r>
              <a:rPr lang="en-US" sz="1700" dirty="0" smtClean="0">
                <a:solidFill>
                  <a:schemeClr val="bg1"/>
                </a:solidFill>
                <a:latin typeface="Trebuchet MS" pitchFamily="34" charset="0"/>
              </a:rPr>
              <a:t>] </a:t>
            </a:r>
          </a:p>
          <a:p>
            <a:r>
              <a:rPr lang="de-DE" sz="1700" dirty="0" smtClean="0">
                <a:solidFill>
                  <a:schemeClr val="bg1"/>
                </a:solidFill>
                <a:latin typeface="Trebuchet MS" pitchFamily="34" charset="0"/>
              </a:rPr>
              <a:t>[T. Lang, H. van </a:t>
            </a:r>
            <a:r>
              <a:rPr lang="de-DE" sz="1700" dirty="0" err="1" smtClean="0">
                <a:solidFill>
                  <a:schemeClr val="bg1"/>
                </a:solidFill>
                <a:latin typeface="Trebuchet MS" pitchFamily="34" charset="0"/>
              </a:rPr>
              <a:t>Hees</a:t>
            </a:r>
            <a:r>
              <a:rPr lang="de-DE" sz="1700" dirty="0" smtClean="0">
                <a:solidFill>
                  <a:schemeClr val="bg1"/>
                </a:solidFill>
                <a:latin typeface="Trebuchet MS" pitchFamily="34" charset="0"/>
              </a:rPr>
              <a:t>, J. </a:t>
            </a:r>
            <a:r>
              <a:rPr lang="de-DE" sz="1700" dirty="0" err="1" smtClean="0">
                <a:solidFill>
                  <a:schemeClr val="bg1"/>
                </a:solidFill>
                <a:latin typeface="Trebuchet MS" pitchFamily="34" charset="0"/>
              </a:rPr>
              <a:t>Steinheimer</a:t>
            </a:r>
            <a:r>
              <a:rPr lang="de-DE" sz="1700" dirty="0" smtClean="0">
                <a:solidFill>
                  <a:schemeClr val="bg1"/>
                </a:solidFill>
                <a:latin typeface="Trebuchet MS" pitchFamily="34" charset="0"/>
              </a:rPr>
              <a:t> </a:t>
            </a:r>
            <a:r>
              <a:rPr lang="de-DE" sz="1700" dirty="0" err="1" smtClean="0">
                <a:solidFill>
                  <a:schemeClr val="bg1"/>
                </a:solidFill>
                <a:latin typeface="Trebuchet MS" pitchFamily="34" charset="0"/>
              </a:rPr>
              <a:t>and</a:t>
            </a:r>
            <a:r>
              <a:rPr lang="de-DE" sz="1700" dirty="0" smtClean="0">
                <a:solidFill>
                  <a:schemeClr val="bg1"/>
                </a:solidFill>
                <a:latin typeface="Trebuchet MS" pitchFamily="34" charset="0"/>
              </a:rPr>
              <a:t> M. Bleicher arXiv:1208.1643 [</a:t>
            </a:r>
            <a:r>
              <a:rPr lang="de-DE" sz="1700" dirty="0" err="1" smtClean="0">
                <a:solidFill>
                  <a:schemeClr val="bg1"/>
                </a:solidFill>
                <a:latin typeface="Trebuchet MS" pitchFamily="34" charset="0"/>
              </a:rPr>
              <a:t>hep-ph</a:t>
            </a:r>
            <a:r>
              <a:rPr lang="de-DE" sz="1700" dirty="0" smtClean="0">
                <a:solidFill>
                  <a:schemeClr val="bg1"/>
                </a:solidFill>
                <a:latin typeface="Trebuchet MS" pitchFamily="34" charset="0"/>
              </a:rPr>
              <a:t>]],</a:t>
            </a:r>
            <a:r>
              <a:rPr lang="it-IT" sz="1700" dirty="0" smtClean="0">
                <a:solidFill>
                  <a:schemeClr val="bg1"/>
                </a:solidFill>
                <a:latin typeface="Trebuchet MS" pitchFamily="34" charset="0"/>
              </a:rPr>
              <a:t>[C. Young , B. </a:t>
            </a:r>
            <a:r>
              <a:rPr lang="it-IT" sz="1700" dirty="0" err="1" smtClean="0">
                <a:solidFill>
                  <a:schemeClr val="bg1"/>
                </a:solidFill>
                <a:latin typeface="Trebuchet MS" pitchFamily="34" charset="0"/>
              </a:rPr>
              <a:t>Schenke</a:t>
            </a:r>
            <a:r>
              <a:rPr lang="it-IT" sz="1700" dirty="0" smtClean="0">
                <a:solidFill>
                  <a:schemeClr val="bg1"/>
                </a:solidFill>
                <a:latin typeface="Trebuchet MS" pitchFamily="34" charset="0"/>
              </a:rPr>
              <a:t> , S. </a:t>
            </a:r>
            <a:r>
              <a:rPr lang="it-IT" sz="1700" dirty="0" err="1" smtClean="0">
                <a:solidFill>
                  <a:schemeClr val="bg1"/>
                </a:solidFill>
                <a:latin typeface="Trebuchet MS" pitchFamily="34" charset="0"/>
              </a:rPr>
              <a:t>Jeon</a:t>
            </a:r>
            <a:r>
              <a:rPr lang="it-IT" sz="1700" dirty="0" smtClean="0">
                <a:solidFill>
                  <a:schemeClr val="bg1"/>
                </a:solidFill>
                <a:latin typeface="Trebuchet MS" pitchFamily="34" charset="0"/>
              </a:rPr>
              <a:t> and C. Gale PRC 86, 034905 (2012)]</a:t>
            </a:r>
          </a:p>
          <a:p>
            <a:endParaRPr lang="it-IT" sz="1700" dirty="0" smtClean="0">
              <a:solidFill>
                <a:schemeClr val="accent1"/>
              </a:solidFill>
            </a:endParaRPr>
          </a:p>
        </p:txBody>
      </p:sp>
      <p:sp>
        <p:nvSpPr>
          <p:cNvPr id="343" name="CasellaDiTesto 342"/>
          <p:cNvSpPr txBox="1"/>
          <p:nvPr/>
        </p:nvSpPr>
        <p:spPr>
          <a:xfrm>
            <a:off x="3186034" y="25431802"/>
            <a:ext cx="7884368" cy="369332"/>
          </a:xfrm>
          <a:prstGeom prst="rect">
            <a:avLst/>
          </a:prstGeom>
          <a:noFill/>
        </p:spPr>
        <p:txBody>
          <a:bodyPr wrap="square" rtlCol="0">
            <a:spAutoFit/>
          </a:bodyPr>
          <a:lstStyle/>
          <a:p>
            <a:r>
              <a:rPr lang="it-IT" sz="1800" dirty="0" smtClean="0">
                <a:solidFill>
                  <a:schemeClr val="bg1"/>
                </a:solidFill>
                <a:latin typeface="Trebuchet MS" pitchFamily="34" charset="0"/>
              </a:rPr>
              <a:t>[S. K. </a:t>
            </a:r>
            <a:r>
              <a:rPr lang="it-IT" sz="1800" dirty="0" err="1" smtClean="0">
                <a:solidFill>
                  <a:schemeClr val="bg1"/>
                </a:solidFill>
                <a:latin typeface="Trebuchet MS" pitchFamily="34" charset="0"/>
              </a:rPr>
              <a:t>Das</a:t>
            </a:r>
            <a:r>
              <a:rPr lang="it-IT" sz="1800" dirty="0" smtClean="0">
                <a:solidFill>
                  <a:schemeClr val="bg1"/>
                </a:solidFill>
                <a:latin typeface="Trebuchet MS" pitchFamily="34" charset="0"/>
              </a:rPr>
              <a:t> , F. Scardina, V. Greco  </a:t>
            </a:r>
            <a:r>
              <a:rPr lang="it-IT" sz="1800" dirty="0" err="1" smtClean="0">
                <a:solidFill>
                  <a:schemeClr val="bg1"/>
                </a:solidFill>
                <a:latin typeface="Trebuchet MS" pitchFamily="34" charset="0"/>
              </a:rPr>
              <a:t>arXiV</a:t>
            </a:r>
            <a:r>
              <a:rPr lang="it-IT" sz="1800" dirty="0" smtClean="0">
                <a:solidFill>
                  <a:schemeClr val="bg1"/>
                </a:solidFill>
                <a:latin typeface="Trebuchet MS" pitchFamily="34" charset="0"/>
              </a:rPr>
              <a:t>:1312.6857]</a:t>
            </a:r>
          </a:p>
        </p:txBody>
      </p:sp>
      <p:sp>
        <p:nvSpPr>
          <p:cNvPr id="344" name="Freccia a destra 343"/>
          <p:cNvSpPr/>
          <p:nvPr/>
        </p:nvSpPr>
        <p:spPr bwMode="auto">
          <a:xfrm>
            <a:off x="15830560" y="24860298"/>
            <a:ext cx="10800000" cy="1008000"/>
          </a:xfrm>
          <a:prstGeom prst="rightArrow">
            <a:avLst/>
          </a:prstGeom>
          <a:solidFill>
            <a:schemeClr val="bg2"/>
          </a:solidFill>
          <a:ln w="9525" cap="flat" cmpd="sng" algn="ctr">
            <a:no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spAutoFit/>
          </a:bodyPr>
          <a:lstStyle/>
          <a:p>
            <a:pPr algn="ctr" fontAlgn="base">
              <a:spcBef>
                <a:spcPct val="50000"/>
              </a:spcBef>
              <a:spcAft>
                <a:spcPct val="0"/>
              </a:spcAft>
            </a:pPr>
            <a:endParaRPr lang="it-IT" sz="2200" b="1" dirty="0" smtClean="0">
              <a:latin typeface="Trebuchet MS" pitchFamily="34" charset="0"/>
            </a:endParaRPr>
          </a:p>
        </p:txBody>
      </p:sp>
      <p:sp>
        <p:nvSpPr>
          <p:cNvPr id="345" name="CasellaDiTesto 344"/>
          <p:cNvSpPr txBox="1"/>
          <p:nvPr/>
        </p:nvSpPr>
        <p:spPr>
          <a:xfrm>
            <a:off x="16330626" y="25146050"/>
            <a:ext cx="9787006" cy="452432"/>
          </a:xfrm>
          <a:prstGeom prst="rect">
            <a:avLst/>
          </a:prstGeom>
          <a:noFill/>
        </p:spPr>
        <p:txBody>
          <a:bodyPr wrap="square" lIns="82296" tIns="41148" rIns="82296" bIns="41148" rtlCol="0">
            <a:spAutoFit/>
          </a:bodyPr>
          <a:lstStyle/>
          <a:p>
            <a:r>
              <a:rPr lang="en-US" sz="2000" b="1" dirty="0" smtClean="0">
                <a:latin typeface="Trebuchet MS" pitchFamily="34" charset="0"/>
              </a:rPr>
              <a:t> </a:t>
            </a:r>
            <a:r>
              <a:rPr lang="en-US" sz="2400" b="1" dirty="0" smtClean="0">
                <a:latin typeface="Trebuchet MS" pitchFamily="34" charset="0"/>
              </a:rPr>
              <a:t>Average momentum transfer  (&lt;k&gt;) dependence of  the LV/BM</a:t>
            </a:r>
            <a:endParaRPr lang="en-US" sz="2400" b="1" dirty="0">
              <a:latin typeface="Trebuchet MS" pitchFamily="34" charset="0"/>
            </a:endParaRPr>
          </a:p>
        </p:txBody>
      </p:sp>
      <p:sp>
        <p:nvSpPr>
          <p:cNvPr id="354" name="CasellaDiTesto 353"/>
          <p:cNvSpPr txBox="1"/>
          <p:nvPr/>
        </p:nvSpPr>
        <p:spPr>
          <a:xfrm>
            <a:off x="152400" y="2698064"/>
            <a:ext cx="28803600" cy="667875"/>
          </a:xfrm>
          <a:prstGeom prst="rect">
            <a:avLst/>
          </a:prstGeom>
          <a:noFill/>
        </p:spPr>
        <p:txBody>
          <a:bodyPr wrap="square" lIns="82296" tIns="41148" rIns="82296" bIns="41148" rtlCol="0">
            <a:spAutoFit/>
          </a:bodyPr>
          <a:lstStyle/>
          <a:p>
            <a:pPr algn="ctr"/>
            <a:endParaRPr lang="it-IT" sz="3800" b="1" dirty="0"/>
          </a:p>
        </p:txBody>
      </p:sp>
      <p:sp>
        <p:nvSpPr>
          <p:cNvPr id="355" name="Text Box 4"/>
          <p:cNvSpPr txBox="1">
            <a:spLocks noChangeArrowheads="1"/>
          </p:cNvSpPr>
          <p:nvPr/>
        </p:nvSpPr>
        <p:spPr bwMode="auto">
          <a:xfrm>
            <a:off x="657028" y="16502052"/>
            <a:ext cx="28146572"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Simulations in a static medium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sp>
        <p:nvSpPr>
          <p:cNvPr id="356" name="Rettangolo 355"/>
          <p:cNvSpPr/>
          <p:nvPr/>
        </p:nvSpPr>
        <p:spPr>
          <a:xfrm>
            <a:off x="1299970" y="33575734"/>
            <a:ext cx="27175116" cy="2092881"/>
          </a:xfrm>
          <a:prstGeom prst="rect">
            <a:avLst/>
          </a:prstGeom>
        </p:spPr>
        <p:txBody>
          <a:bodyPr wrap="square">
            <a:spAutoFit/>
          </a:bodyPr>
          <a:lstStyle/>
          <a:p>
            <a:pPr>
              <a:buFont typeface="Wingdings" pitchFamily="2" charset="2"/>
              <a:buChar char="ü"/>
            </a:pPr>
            <a:r>
              <a:rPr lang="en-US" sz="2200" b="1" dirty="0" smtClean="0">
                <a:solidFill>
                  <a:schemeClr val="bg2">
                    <a:lumMod val="75000"/>
                  </a:schemeClr>
                </a:solidFill>
                <a:effectLst>
                  <a:outerShdw blurRad="38100" dist="38100" dir="2700000" algn="tl">
                    <a:srgbClr val="000000">
                      <a:alpha val="43137"/>
                    </a:srgbClr>
                  </a:outerShdw>
                </a:effectLst>
                <a:latin typeface="Trebuchet MS" pitchFamily="34" charset="0"/>
              </a:rPr>
              <a:t> </a:t>
            </a:r>
            <a:r>
              <a:rPr lang="en-US" sz="2600" b="1" dirty="0" smtClean="0">
                <a:solidFill>
                  <a:schemeClr val="bg2">
                    <a:lumMod val="75000"/>
                  </a:schemeClr>
                </a:solidFill>
                <a:latin typeface="Trebuchet MS" pitchFamily="34" charset="0"/>
              </a:rPr>
              <a:t>The </a:t>
            </a:r>
            <a:r>
              <a:rPr lang="en-US" sz="2600" b="1" dirty="0" err="1" smtClean="0">
                <a:solidFill>
                  <a:schemeClr val="bg2">
                    <a:lumMod val="75000"/>
                  </a:schemeClr>
                </a:solidFill>
                <a:latin typeface="Trebuchet MS" pitchFamily="34" charset="0"/>
              </a:rPr>
              <a:t>Langevin</a:t>
            </a:r>
            <a:r>
              <a:rPr lang="en-US" sz="2600" b="1" dirty="0" smtClean="0">
                <a:solidFill>
                  <a:schemeClr val="bg2">
                    <a:lumMod val="75000"/>
                  </a:schemeClr>
                </a:solidFill>
                <a:latin typeface="Trebuchet MS" pitchFamily="34" charset="0"/>
              </a:rPr>
              <a:t> dynamics  overestimates the interaction for charms  </a:t>
            </a:r>
            <a:r>
              <a:rPr lang="en-US" sz="2600" b="1" dirty="0" smtClean="0">
                <a:solidFill>
                  <a:schemeClr val="bg2">
                    <a:lumMod val="75000"/>
                  </a:schemeClr>
                </a:solidFill>
                <a:latin typeface="Trebuchet MS" pitchFamily="34" charset="0"/>
              </a:rPr>
              <a:t>(large suppression) </a:t>
            </a:r>
            <a:r>
              <a:rPr lang="en-US" sz="2600" b="1" dirty="0" smtClean="0">
                <a:solidFill>
                  <a:schemeClr val="bg2">
                    <a:lumMod val="75000"/>
                  </a:schemeClr>
                </a:solidFill>
                <a:latin typeface="Trebuchet MS" pitchFamily="34" charset="0"/>
              </a:rPr>
              <a:t>while in case of bottom quarks the approximation appears to be  quite  </a:t>
            </a:r>
            <a:r>
              <a:rPr lang="en-US" sz="2600" b="1" dirty="0" smtClean="0">
                <a:solidFill>
                  <a:schemeClr val="bg2">
                    <a:lumMod val="75000"/>
                  </a:schemeClr>
                </a:solidFill>
                <a:latin typeface="Trebuchet MS" pitchFamily="34" charset="0"/>
              </a:rPr>
              <a:t>reasonable</a:t>
            </a:r>
            <a:endParaRPr lang="en-US" sz="2600" b="1" dirty="0" smtClean="0">
              <a:solidFill>
                <a:schemeClr val="bg2">
                  <a:lumMod val="75000"/>
                </a:schemeClr>
              </a:solidFill>
              <a:latin typeface="Trebuchet MS" pitchFamily="34" charset="0"/>
            </a:endParaRPr>
          </a:p>
          <a:p>
            <a:pPr>
              <a:buFont typeface="Wingdings" pitchFamily="2" charset="2"/>
              <a:buChar char="ü"/>
            </a:pPr>
            <a:r>
              <a:rPr lang="en-US" sz="2600" b="1" dirty="0" smtClean="0">
                <a:solidFill>
                  <a:schemeClr val="bg2">
                    <a:lumMod val="75000"/>
                  </a:schemeClr>
                </a:solidFill>
                <a:latin typeface="Trebuchet MS" pitchFamily="34" charset="0"/>
              </a:rPr>
              <a:t> However </a:t>
            </a:r>
            <a:r>
              <a:rPr lang="en-US" sz="2600" b="1" dirty="0" smtClean="0">
                <a:solidFill>
                  <a:schemeClr val="bg2">
                    <a:lumMod val="75000"/>
                  </a:schemeClr>
                </a:solidFill>
                <a:latin typeface="Trebuchet MS" pitchFamily="34" charset="0"/>
              </a:rPr>
              <a:t>one can gets  very similar R</a:t>
            </a:r>
            <a:r>
              <a:rPr lang="en-US" sz="2600" b="1" baseline="-25000" dirty="0" smtClean="0">
                <a:solidFill>
                  <a:schemeClr val="bg2">
                    <a:lumMod val="75000"/>
                  </a:schemeClr>
                </a:solidFill>
                <a:latin typeface="Trebuchet MS" pitchFamily="34" charset="0"/>
              </a:rPr>
              <a:t>AA</a:t>
            </a:r>
            <a:r>
              <a:rPr lang="en-US" sz="2600" b="1" dirty="0" smtClean="0">
                <a:solidFill>
                  <a:schemeClr val="bg2">
                    <a:lumMod val="75000"/>
                  </a:schemeClr>
                </a:solidFill>
                <a:latin typeface="Trebuchet MS" pitchFamily="34" charset="0"/>
              </a:rPr>
              <a:t> for both the approaches just reducing the diffusion coefficient</a:t>
            </a:r>
          </a:p>
          <a:p>
            <a:pPr>
              <a:buFont typeface="Wingdings" pitchFamily="2" charset="2"/>
              <a:buChar char="ü"/>
            </a:pPr>
            <a:r>
              <a:rPr lang="en-US" sz="2600" b="1" spc="-80" dirty="0" smtClean="0">
                <a:solidFill>
                  <a:schemeClr val="bg2">
                    <a:lumMod val="75000"/>
                  </a:schemeClr>
                </a:solidFill>
                <a:latin typeface="Trebuchet MS" pitchFamily="34" charset="0"/>
                <a:sym typeface="Symbol" pitchFamily="18" charset="2"/>
              </a:rPr>
              <a:t> </a:t>
            </a:r>
            <a:r>
              <a:rPr lang="en-US" sz="2600" b="1" spc="-80" dirty="0" smtClean="0">
                <a:solidFill>
                  <a:schemeClr val="bg2">
                    <a:lumMod val="75000"/>
                  </a:schemeClr>
                </a:solidFill>
                <a:latin typeface="Trebuchet MS" pitchFamily="34" charset="0"/>
                <a:sym typeface="Symbol" pitchFamily="18" charset="2"/>
              </a:rPr>
              <a:t>Boltzmann is more efficient in producing v</a:t>
            </a:r>
            <a:r>
              <a:rPr lang="en-US" sz="2600" b="1" spc="-80" baseline="-25000" dirty="0" smtClean="0">
                <a:solidFill>
                  <a:schemeClr val="bg2">
                    <a:lumMod val="75000"/>
                  </a:schemeClr>
                </a:solidFill>
                <a:latin typeface="Trebuchet MS" pitchFamily="34" charset="0"/>
                <a:sym typeface="Symbol" pitchFamily="18" charset="2"/>
              </a:rPr>
              <a:t>2</a:t>
            </a:r>
            <a:r>
              <a:rPr lang="en-US" sz="2600" b="1" spc="-80" dirty="0" smtClean="0">
                <a:solidFill>
                  <a:schemeClr val="bg2">
                    <a:lumMod val="75000"/>
                  </a:schemeClr>
                </a:solidFill>
                <a:latin typeface="Trebuchet MS" pitchFamily="34" charset="0"/>
                <a:sym typeface="Symbol" pitchFamily="18" charset="2"/>
              </a:rPr>
              <a:t> for  fixed R</a:t>
            </a:r>
            <a:r>
              <a:rPr lang="en-US" sz="2600" b="1" spc="-80" baseline="-25000" dirty="0" smtClean="0">
                <a:solidFill>
                  <a:schemeClr val="bg2">
                    <a:lumMod val="75000"/>
                  </a:schemeClr>
                </a:solidFill>
                <a:latin typeface="Trebuchet MS" pitchFamily="34" charset="0"/>
                <a:sym typeface="Symbol" pitchFamily="18" charset="2"/>
              </a:rPr>
              <a:t>AA </a:t>
            </a:r>
            <a:r>
              <a:rPr lang="en-US" sz="2600" b="1" spc="-80" dirty="0" smtClean="0">
                <a:solidFill>
                  <a:schemeClr val="bg2">
                    <a:lumMod val="75000"/>
                  </a:schemeClr>
                </a:solidFill>
                <a:latin typeface="Trebuchet MS" pitchFamily="34" charset="0"/>
                <a:sym typeface="Symbol" pitchFamily="18" charset="2"/>
              </a:rPr>
              <a:t> especially for large average momentum transfer</a:t>
            </a:r>
          </a:p>
          <a:p>
            <a:pPr>
              <a:buFont typeface="Wingdings" pitchFamily="2" charset="2"/>
              <a:buChar char="ü"/>
            </a:pPr>
            <a:r>
              <a:rPr lang="en-US" sz="2600" b="1" spc="-80" dirty="0" smtClean="0">
                <a:solidFill>
                  <a:schemeClr val="bg2">
                    <a:lumMod val="75000"/>
                  </a:schemeClr>
                </a:solidFill>
                <a:latin typeface="Trebuchet MS" pitchFamily="34" charset="0"/>
                <a:sym typeface="Symbol" pitchFamily="18" charset="2"/>
              </a:rPr>
              <a:t> </a:t>
            </a:r>
            <a:r>
              <a:rPr lang="en-US" sz="2600" b="1" spc="-80" dirty="0" smtClean="0">
                <a:solidFill>
                  <a:schemeClr val="bg2">
                    <a:lumMod val="75000"/>
                  </a:schemeClr>
                </a:solidFill>
                <a:latin typeface="Trebuchet MS" pitchFamily="34" charset="0"/>
                <a:sym typeface="Symbol" pitchFamily="18" charset="2"/>
              </a:rPr>
              <a:t>This </a:t>
            </a:r>
            <a:r>
              <a:rPr lang="en-US" sz="2600" b="1" spc="-80" dirty="0" smtClean="0">
                <a:solidFill>
                  <a:schemeClr val="bg2">
                    <a:lumMod val="75000"/>
                  </a:schemeClr>
                </a:solidFill>
                <a:latin typeface="Trebuchet MS" pitchFamily="34" charset="0"/>
                <a:sym typeface="Symbol" pitchFamily="18" charset="2"/>
              </a:rPr>
              <a:t>together with a coalescence </a:t>
            </a:r>
            <a:r>
              <a:rPr lang="en-US" sz="2600" b="1" spc="-80" dirty="0" err="1" smtClean="0">
                <a:solidFill>
                  <a:schemeClr val="bg2">
                    <a:lumMod val="75000"/>
                  </a:schemeClr>
                </a:solidFill>
                <a:latin typeface="Trebuchet MS" pitchFamily="34" charset="0"/>
                <a:sym typeface="Symbol" pitchFamily="18" charset="2"/>
              </a:rPr>
              <a:t>hadronization</a:t>
            </a:r>
            <a:r>
              <a:rPr lang="en-US" sz="2600" b="1" spc="-80" dirty="0" smtClean="0">
                <a:solidFill>
                  <a:schemeClr val="bg2">
                    <a:lumMod val="75000"/>
                  </a:schemeClr>
                </a:solidFill>
                <a:latin typeface="Trebuchet MS" pitchFamily="34" charset="0"/>
                <a:sym typeface="Symbol" pitchFamily="18" charset="2"/>
              </a:rPr>
              <a:t> mechanism may  quenches the puzzling RAA and v2 </a:t>
            </a:r>
            <a:r>
              <a:rPr lang="en-US" sz="2600" b="1" spc="-80" dirty="0" smtClean="0">
                <a:solidFill>
                  <a:schemeClr val="bg2">
                    <a:lumMod val="75000"/>
                  </a:schemeClr>
                </a:solidFill>
                <a:latin typeface="Trebuchet MS" pitchFamily="34" charset="0"/>
                <a:sym typeface="Symbol" pitchFamily="18" charset="2"/>
              </a:rPr>
              <a:t>observations</a:t>
            </a:r>
            <a:endParaRPr lang="en-US" sz="2600" b="1" dirty="0" smtClean="0">
              <a:solidFill>
                <a:schemeClr val="bg2">
                  <a:lumMod val="75000"/>
                </a:schemeClr>
              </a:solidFill>
              <a:latin typeface="Trebuchet MS" pitchFamily="34" charset="0"/>
            </a:endParaRPr>
          </a:p>
          <a:p>
            <a:endParaRPr lang="en-US" sz="2600" b="1" dirty="0">
              <a:solidFill>
                <a:schemeClr val="bg2">
                  <a:lumMod val="75000"/>
                </a:schemeClr>
              </a:solidFill>
              <a:latin typeface="Trebuchet MS" pitchFamily="34" charset="0"/>
            </a:endParaRPr>
          </a:p>
        </p:txBody>
      </p:sp>
      <p:sp>
        <p:nvSpPr>
          <p:cNvPr id="357" name="CasellaDiTesto 356"/>
          <p:cNvSpPr txBox="1"/>
          <p:nvPr/>
        </p:nvSpPr>
        <p:spPr>
          <a:xfrm>
            <a:off x="4114728" y="34296384"/>
            <a:ext cx="4572000" cy="400110"/>
          </a:xfrm>
          <a:prstGeom prst="rect">
            <a:avLst/>
          </a:prstGeom>
          <a:noFill/>
        </p:spPr>
        <p:txBody>
          <a:bodyPr wrap="square" rtlCol="0">
            <a:spAutoFit/>
          </a:bodyPr>
          <a:lstStyle/>
          <a:p>
            <a:endParaRPr lang="it-IT" sz="2000" dirty="0" smtClean="0">
              <a:solidFill>
                <a:schemeClr val="accent1"/>
              </a:solidFill>
            </a:endParaRPr>
          </a:p>
        </p:txBody>
      </p:sp>
      <p:sp>
        <p:nvSpPr>
          <p:cNvPr id="362" name="Text Box 4"/>
          <p:cNvSpPr txBox="1">
            <a:spLocks noChangeArrowheads="1"/>
          </p:cNvSpPr>
          <p:nvPr/>
        </p:nvSpPr>
        <p:spPr bwMode="auto">
          <a:xfrm rot="10800000" flipV="1">
            <a:off x="1614398" y="27003438"/>
            <a:ext cx="10715700"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RHIC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sp>
        <p:nvSpPr>
          <p:cNvPr id="363" name="Text Box 4"/>
          <p:cNvSpPr txBox="1">
            <a:spLocks noChangeArrowheads="1"/>
          </p:cNvSpPr>
          <p:nvPr/>
        </p:nvSpPr>
        <p:spPr bwMode="auto">
          <a:xfrm rot="10800000" flipV="1">
            <a:off x="15259056" y="27072000"/>
            <a:ext cx="10787138"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LHC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sp>
        <p:nvSpPr>
          <p:cNvPr id="89" name="Text Box 4"/>
          <p:cNvSpPr txBox="1">
            <a:spLocks noChangeArrowheads="1"/>
          </p:cNvSpPr>
          <p:nvPr/>
        </p:nvSpPr>
        <p:spPr bwMode="auto">
          <a:xfrm rot="10800000" flipV="1">
            <a:off x="8543884" y="28575074"/>
            <a:ext cx="10715700"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R</a:t>
            </a:r>
            <a:r>
              <a:rPr lang="en-US" sz="5200" b="1" baseline="-25000" dirty="0" smtClean="0">
                <a:solidFill>
                  <a:srgbClr val="FFFF00"/>
                </a:solidFill>
                <a:effectLst>
                  <a:outerShdw blurRad="38100" dist="38100" dir="2700000" algn="tl">
                    <a:srgbClr val="000000">
                      <a:alpha val="43137"/>
                    </a:srgbClr>
                  </a:outerShdw>
                </a:effectLst>
                <a:latin typeface="Trebuchet MS" pitchFamily="34" charset="0"/>
              </a:rPr>
              <a:t>AA</a:t>
            </a:r>
            <a:r>
              <a:rPr lang="en-US" sz="5200" b="1" dirty="0" smtClean="0">
                <a:solidFill>
                  <a:srgbClr val="FFFF00"/>
                </a:solidFill>
                <a:effectLst>
                  <a:outerShdw blurRad="38100" dist="38100" dir="2700000" algn="tl">
                    <a:srgbClr val="000000">
                      <a:alpha val="43137"/>
                    </a:srgbClr>
                  </a:outerShdw>
                </a:effectLst>
                <a:latin typeface="Trebuchet MS" pitchFamily="34" charset="0"/>
              </a:rPr>
              <a:t>(</a:t>
            </a:r>
            <a:r>
              <a:rPr lang="en-US" sz="5200" b="1" dirty="0" err="1" smtClean="0">
                <a:solidFill>
                  <a:srgbClr val="FFFF00"/>
                </a:solidFill>
                <a:effectLst>
                  <a:outerShdw blurRad="38100" dist="38100" dir="2700000" algn="tl">
                    <a:srgbClr val="000000">
                      <a:alpha val="43137"/>
                    </a:srgbClr>
                  </a:outerShdw>
                </a:effectLst>
                <a:latin typeface="Trebuchet MS" pitchFamily="34" charset="0"/>
              </a:rPr>
              <a:t>p</a:t>
            </a:r>
            <a:r>
              <a:rPr lang="en-US" sz="5200" b="1" baseline="-25000" dirty="0" err="1" smtClean="0">
                <a:solidFill>
                  <a:srgbClr val="FFFF00"/>
                </a:solidFill>
                <a:effectLst>
                  <a:outerShdw blurRad="38100" dist="38100" dir="2700000" algn="tl">
                    <a:srgbClr val="000000">
                      <a:alpha val="43137"/>
                    </a:srgbClr>
                  </a:outerShdw>
                </a:effectLst>
                <a:latin typeface="Trebuchet MS" pitchFamily="34" charset="0"/>
              </a:rPr>
              <a:t>T</a:t>
            </a:r>
            <a:r>
              <a:rPr lang="en-US" sz="5200" b="1" dirty="0" smtClean="0">
                <a:solidFill>
                  <a:srgbClr val="FFFF00"/>
                </a:solidFill>
                <a:effectLst>
                  <a:outerShdw blurRad="38100" dist="38100" dir="2700000" algn="tl">
                    <a:srgbClr val="000000">
                      <a:alpha val="43137"/>
                    </a:srgbClr>
                  </a:outerShdw>
                </a:effectLst>
                <a:latin typeface="Trebuchet MS" pitchFamily="34" charset="0"/>
              </a:rPr>
              <a:t>)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sp>
        <p:nvSpPr>
          <p:cNvPr id="92" name="Text Box 4"/>
          <p:cNvSpPr txBox="1">
            <a:spLocks noChangeArrowheads="1"/>
          </p:cNvSpPr>
          <p:nvPr/>
        </p:nvSpPr>
        <p:spPr bwMode="auto">
          <a:xfrm rot="10800000" flipV="1">
            <a:off x="8543884" y="31646908"/>
            <a:ext cx="10715700" cy="883319"/>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5200" b="1" dirty="0" smtClean="0">
                <a:solidFill>
                  <a:srgbClr val="FFFF00"/>
                </a:solidFill>
                <a:effectLst>
                  <a:outerShdw blurRad="38100" dist="38100" dir="2700000" algn="tl">
                    <a:srgbClr val="000000">
                      <a:alpha val="43137"/>
                    </a:srgbClr>
                  </a:outerShdw>
                </a:effectLst>
                <a:latin typeface="Trebuchet MS" pitchFamily="34" charset="0"/>
              </a:rPr>
              <a:t>V</a:t>
            </a:r>
            <a:r>
              <a:rPr lang="en-US" sz="5200" b="1" baseline="-25000" dirty="0" smtClean="0">
                <a:solidFill>
                  <a:srgbClr val="FFFF00"/>
                </a:solidFill>
                <a:effectLst>
                  <a:outerShdw blurRad="38100" dist="38100" dir="2700000" algn="tl">
                    <a:srgbClr val="000000">
                      <a:alpha val="43137"/>
                    </a:srgbClr>
                  </a:outerShdw>
                </a:effectLst>
                <a:latin typeface="Trebuchet MS" pitchFamily="34" charset="0"/>
              </a:rPr>
              <a:t>2</a:t>
            </a:r>
            <a:r>
              <a:rPr lang="en-US" sz="5200" b="1" dirty="0" smtClean="0">
                <a:solidFill>
                  <a:srgbClr val="FFFF00"/>
                </a:solidFill>
                <a:effectLst>
                  <a:outerShdw blurRad="38100" dist="38100" dir="2700000" algn="tl">
                    <a:srgbClr val="000000">
                      <a:alpha val="43137"/>
                    </a:srgbClr>
                  </a:outerShdw>
                </a:effectLst>
                <a:latin typeface="Trebuchet MS" pitchFamily="34" charset="0"/>
              </a:rPr>
              <a:t>(</a:t>
            </a:r>
            <a:r>
              <a:rPr lang="en-US" sz="5200" b="1" dirty="0" err="1" smtClean="0">
                <a:solidFill>
                  <a:srgbClr val="FFFF00"/>
                </a:solidFill>
                <a:effectLst>
                  <a:outerShdw blurRad="38100" dist="38100" dir="2700000" algn="tl">
                    <a:srgbClr val="000000">
                      <a:alpha val="43137"/>
                    </a:srgbClr>
                  </a:outerShdw>
                </a:effectLst>
                <a:latin typeface="Trebuchet MS" pitchFamily="34" charset="0"/>
              </a:rPr>
              <a:t>p</a:t>
            </a:r>
            <a:r>
              <a:rPr lang="en-US" sz="5200" b="1" baseline="-25000" dirty="0" err="1" smtClean="0">
                <a:solidFill>
                  <a:srgbClr val="FFFF00"/>
                </a:solidFill>
                <a:effectLst>
                  <a:outerShdw blurRad="38100" dist="38100" dir="2700000" algn="tl">
                    <a:srgbClr val="000000">
                      <a:alpha val="43137"/>
                    </a:srgbClr>
                  </a:outerShdw>
                </a:effectLst>
                <a:latin typeface="Trebuchet MS" pitchFamily="34" charset="0"/>
              </a:rPr>
              <a:t>T</a:t>
            </a:r>
            <a:r>
              <a:rPr lang="en-US" sz="5200" b="1" dirty="0" smtClean="0">
                <a:solidFill>
                  <a:srgbClr val="FFFF00"/>
                </a:solidFill>
                <a:effectLst>
                  <a:outerShdw blurRad="38100" dist="38100" dir="2700000" algn="tl">
                    <a:srgbClr val="000000">
                      <a:alpha val="43137"/>
                    </a:srgbClr>
                  </a:outerShdw>
                </a:effectLst>
                <a:latin typeface="Trebuchet MS" pitchFamily="34" charset="0"/>
              </a:rPr>
              <a:t>)</a:t>
            </a:r>
            <a:r>
              <a:rPr lang="en-US" sz="5200" b="1" baseline="-25000" dirty="0" smtClean="0">
                <a:solidFill>
                  <a:srgbClr val="FFFF00"/>
                </a:solidFill>
                <a:effectLst>
                  <a:outerShdw blurRad="38100" dist="38100" dir="2700000" algn="tl">
                    <a:srgbClr val="000000">
                      <a:alpha val="43137"/>
                    </a:srgbClr>
                  </a:outerShdw>
                </a:effectLst>
                <a:latin typeface="Trebuchet MS" pitchFamily="34" charset="0"/>
              </a:rPr>
              <a:t> </a:t>
            </a:r>
            <a:r>
              <a:rPr lang="en-US" sz="5200" b="1" dirty="0" smtClean="0">
                <a:solidFill>
                  <a:srgbClr val="FFFF00"/>
                </a:solidFill>
                <a:effectLst>
                  <a:outerShdw blurRad="38100" dist="38100" dir="2700000" algn="tl">
                    <a:srgbClr val="000000">
                      <a:alpha val="43137"/>
                    </a:srgbClr>
                  </a:outerShdw>
                </a:effectLst>
                <a:latin typeface="Trebuchet MS" pitchFamily="34" charset="0"/>
              </a:rPr>
              <a:t> </a:t>
            </a:r>
            <a:endParaRPr lang="en-US" sz="52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cxnSp>
        <p:nvCxnSpPr>
          <p:cNvPr id="94" name="Connettore 2 93"/>
          <p:cNvCxnSpPr/>
          <p:nvPr/>
        </p:nvCxnSpPr>
        <p:spPr>
          <a:xfrm>
            <a:off x="12687288" y="29575206"/>
            <a:ext cx="2286016" cy="1588"/>
          </a:xfrm>
          <a:prstGeom prst="straightConnector1">
            <a:avLst/>
          </a:prstGeom>
          <a:ln w="50800">
            <a:solidFill>
              <a:schemeClr val="bg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a:off x="12686400" y="32575602"/>
            <a:ext cx="2286016" cy="1588"/>
          </a:xfrm>
          <a:prstGeom prst="straightConnector1">
            <a:avLst/>
          </a:prstGeom>
          <a:ln w="50800">
            <a:solidFill>
              <a:schemeClr val="bg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1055" name="Object 31"/>
          <p:cNvGraphicFramePr>
            <a:graphicFrameLocks noChangeAspect="1"/>
          </p:cNvGraphicFramePr>
          <p:nvPr/>
        </p:nvGraphicFramePr>
        <p:xfrm>
          <a:off x="18545175" y="10820400"/>
          <a:ext cx="4656138" cy="730250"/>
        </p:xfrm>
        <a:graphic>
          <a:graphicData uri="http://schemas.openxmlformats.org/presentationml/2006/ole">
            <p:oleObj spid="_x0000_s1055" name="Equation" r:id="rId40" imgW="1562040" imgH="266400" progId="Equation.3">
              <p:embed/>
            </p:oleObj>
          </a:graphicData>
        </a:graphic>
      </p:graphicFrame>
      <p:sp>
        <p:nvSpPr>
          <p:cNvPr id="93" name="Text Box 4"/>
          <p:cNvSpPr txBox="1">
            <a:spLocks noChangeArrowheads="1"/>
          </p:cNvSpPr>
          <p:nvPr/>
        </p:nvSpPr>
        <p:spPr bwMode="auto">
          <a:xfrm rot="10800000" flipV="1">
            <a:off x="10829900" y="19431010"/>
            <a:ext cx="2714644" cy="698653"/>
          </a:xfrm>
          <a:prstGeom prst="rect">
            <a:avLst/>
          </a:prstGeom>
          <a:noFill/>
          <a:ln w="9525">
            <a:noFill/>
            <a:miter lim="800000"/>
            <a:headEnd/>
            <a:tailEnd/>
          </a:ln>
        </p:spPr>
        <p:txBody>
          <a:bodyPr wrap="square" lIns="82296" tIns="41148" rIns="82296" bIns="41148">
            <a:spAutoFit/>
          </a:bodyPr>
          <a:lstStyle/>
          <a:p>
            <a:pPr algn="ctr">
              <a:spcBef>
                <a:spcPct val="50000"/>
              </a:spcBef>
            </a:pPr>
            <a:r>
              <a:rPr lang="en-US" sz="4000" b="1" dirty="0" smtClean="0">
                <a:solidFill>
                  <a:srgbClr val="FFFF00"/>
                </a:solidFill>
                <a:effectLst>
                  <a:outerShdw blurRad="38100" dist="38100" dir="2700000" algn="tl">
                    <a:srgbClr val="000000">
                      <a:alpha val="43137"/>
                    </a:srgbClr>
                  </a:outerShdw>
                </a:effectLst>
                <a:latin typeface="Trebuchet MS" pitchFamily="34" charset="0"/>
              </a:rPr>
              <a:t>LV/BM  </a:t>
            </a:r>
            <a:endParaRPr lang="en-US" sz="4000" b="1" baseline="-25000" dirty="0" smtClean="0">
              <a:solidFill>
                <a:srgbClr val="FFFF00"/>
              </a:solidFill>
              <a:effectLst>
                <a:outerShdw blurRad="38100" dist="38100" dir="2700000" algn="tl">
                  <a:srgbClr val="000000">
                    <a:alpha val="43137"/>
                  </a:srgbClr>
                </a:outerShdw>
              </a:effectLst>
              <a:latin typeface="Trebuchet MS" pitchFamily="34" charset="0"/>
            </a:endParaRPr>
          </a:p>
        </p:txBody>
      </p:sp>
      <p:pic>
        <p:nvPicPr>
          <p:cNvPr id="1058" name="Picture 34" descr="http://qm2014.gsi.de/images/Logo_QUARK14_hochformat_rot-450.jpg"/>
          <p:cNvPicPr>
            <a:picLocks noChangeAspect="1" noChangeArrowheads="1"/>
          </p:cNvPicPr>
          <p:nvPr/>
        </p:nvPicPr>
        <p:blipFill>
          <a:blip r:embed="rId41"/>
          <a:srcRect/>
          <a:stretch>
            <a:fillRect/>
          </a:stretch>
        </p:blipFill>
        <p:spPr bwMode="auto">
          <a:xfrm>
            <a:off x="328514" y="1071444"/>
            <a:ext cx="5214974" cy="2051086"/>
          </a:xfrm>
          <a:prstGeom prst="rect">
            <a:avLst/>
          </a:prstGeom>
          <a:noFill/>
        </p:spPr>
      </p:pic>
      <p:pic>
        <p:nvPicPr>
          <p:cNvPr id="96" name="Picture 20"/>
          <p:cNvPicPr>
            <a:picLocks noChangeAspect="1" noChangeArrowheads="1"/>
          </p:cNvPicPr>
          <p:nvPr/>
        </p:nvPicPr>
        <p:blipFill>
          <a:blip r:embed="rId42" cstate="print"/>
          <a:srcRect l="-6873" t="-6808" r="-6873" b="-6808"/>
          <a:stretch>
            <a:fillRect/>
          </a:stretch>
        </p:blipFill>
        <p:spPr bwMode="auto">
          <a:xfrm>
            <a:off x="26832012" y="1428634"/>
            <a:ext cx="1584000" cy="1509206"/>
          </a:xfrm>
          <a:prstGeom prst="rect">
            <a:avLst/>
          </a:prstGeom>
          <a:solidFill>
            <a:schemeClr val="bg1"/>
          </a:solidFill>
          <a:ln w="57150">
            <a:solidFill>
              <a:srgbClr val="FF6600"/>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979</TotalTime>
  <Words>987</Words>
  <Application>Microsoft Office PowerPoint</Application>
  <PresentationFormat>Personalizzato</PresentationFormat>
  <Paragraphs>56</Paragraphs>
  <Slides>1</Slides>
  <Notes>1</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1</vt:i4>
      </vt:variant>
    </vt:vector>
  </HeadingPairs>
  <TitlesOfParts>
    <vt:vector size="4" baseType="lpstr">
      <vt:lpstr>Tema di Office</vt:lpstr>
      <vt:lpstr>Equation</vt:lpstr>
      <vt:lpstr>Microsoft Equation 3.0</vt:lpstr>
      <vt:lpstr>Diapositiva 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Francesco</dc:creator>
  <cp:lastModifiedBy>Francesco</cp:lastModifiedBy>
  <cp:revision>138</cp:revision>
  <dcterms:created xsi:type="dcterms:W3CDTF">2013-10-17T09:47:52Z</dcterms:created>
  <dcterms:modified xsi:type="dcterms:W3CDTF">2014-05-13T07:40:58Z</dcterms:modified>
</cp:coreProperties>
</file>