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423" r:id="rId2"/>
    <p:sldId id="424" r:id="rId3"/>
    <p:sldId id="324" r:id="rId4"/>
    <p:sldId id="450" r:id="rId5"/>
    <p:sldId id="403" r:id="rId6"/>
    <p:sldId id="405" r:id="rId7"/>
    <p:sldId id="406" r:id="rId8"/>
    <p:sldId id="407" r:id="rId9"/>
    <p:sldId id="425" r:id="rId10"/>
    <p:sldId id="399" r:id="rId11"/>
    <p:sldId id="428" r:id="rId12"/>
    <p:sldId id="422" r:id="rId13"/>
    <p:sldId id="438" r:id="rId14"/>
    <p:sldId id="439" r:id="rId15"/>
    <p:sldId id="331" r:id="rId16"/>
    <p:sldId id="415" r:id="rId17"/>
    <p:sldId id="449" r:id="rId18"/>
    <p:sldId id="412" r:id="rId19"/>
    <p:sldId id="414" r:id="rId20"/>
    <p:sldId id="431" r:id="rId21"/>
    <p:sldId id="430" r:id="rId22"/>
    <p:sldId id="448" r:id="rId23"/>
    <p:sldId id="409" r:id="rId24"/>
    <p:sldId id="432" r:id="rId25"/>
    <p:sldId id="379" r:id="rId26"/>
    <p:sldId id="345" r:id="rId27"/>
    <p:sldId id="390" r:id="rId28"/>
    <p:sldId id="416" r:id="rId29"/>
    <p:sldId id="446" r:id="rId30"/>
    <p:sldId id="447" r:id="rId31"/>
    <p:sldId id="445" r:id="rId32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97" autoAdjust="0"/>
  </p:normalViewPr>
  <p:slideViewPr>
    <p:cSldViewPr>
      <p:cViewPr varScale="1">
        <p:scale>
          <a:sx n="66" d="100"/>
          <a:sy n="66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18-5-2014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18-5-2014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Many states +</a:t>
            </a:r>
            <a:r>
              <a:rPr lang="nl-NL" baseline="0" dirty="0" smtClean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Future: obvious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75968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9C40433-150C-447F-9FFC-AF24AA8E2DE9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D69564-2026-4974-AD2F-20BD4F973867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557776-E099-4984-8B60-76848BAB2E26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5D4E57-A175-4B7F-99D1-3F7763BF2709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9E96A3B-B161-406A-8D19-8D7F6B6D71CB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18-5-2014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Wilke\Dropbox\offcenter.wmv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8358214" cy="695607"/>
          </a:xfrm>
        </p:spPr>
        <p:txBody>
          <a:bodyPr>
            <a:noAutofit/>
          </a:bodyPr>
          <a:lstStyle/>
          <a:p>
            <a:pPr algn="r"/>
            <a:r>
              <a:rPr lang="en-GB" sz="2400" dirty="0"/>
              <a:t>Collisions in </a:t>
            </a:r>
            <a:r>
              <a:rPr lang="en-GB" sz="2400" dirty="0" err="1"/>
              <a:t>AdS</a:t>
            </a:r>
            <a:r>
              <a:rPr lang="en-GB" sz="2400" dirty="0"/>
              <a:t>: the road to experiments</a:t>
            </a:r>
            <a:endParaRPr lang="nl-NL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9192" y="2167880"/>
            <a:ext cx="6624736" cy="471494"/>
          </a:xfrm>
        </p:spPr>
        <p:txBody>
          <a:bodyPr>
            <a:noAutofit/>
          </a:bodyPr>
          <a:lstStyle/>
          <a:p>
            <a:pPr algn="r"/>
            <a:r>
              <a:rPr lang="nl-NL" sz="2000" dirty="0" smtClean="0"/>
              <a:t>Towards more realistic models of the QGP thermalisation</a:t>
            </a:r>
            <a:endParaRPr lang="nl-NL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97152"/>
            <a:ext cx="68762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900" dirty="0" smtClean="0"/>
              <a:t>Wilke van der Schee</a:t>
            </a:r>
          </a:p>
          <a:p>
            <a:pPr algn="r"/>
            <a:endParaRPr lang="nl-NL" sz="1700" dirty="0" smtClean="0"/>
          </a:p>
          <a:p>
            <a:pPr algn="r"/>
            <a:r>
              <a:rPr lang="nl-NL" sz="1700" dirty="0" smtClean="0"/>
              <a:t>Supervisors: Gleb Arutyunov, </a:t>
            </a:r>
          </a:p>
          <a:p>
            <a:pPr algn="r"/>
            <a:r>
              <a:rPr lang="nl-NL" sz="1700" dirty="0" smtClean="0"/>
              <a:t>Thomas Peitzmann and Raimond Snellings</a:t>
            </a:r>
            <a:endParaRPr lang="nl-NL" sz="1700" dirty="0"/>
          </a:p>
        </p:txBody>
      </p:sp>
      <p:pic>
        <p:nvPicPr>
          <p:cNvPr id="6" name="Picture 5" descr="uu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304" y="192360"/>
            <a:ext cx="2438400" cy="914400"/>
          </a:xfrm>
          <a:prstGeom prst="rect">
            <a:avLst/>
          </a:prstGeom>
        </p:spPr>
      </p:pic>
      <p:pic>
        <p:nvPicPr>
          <p:cNvPr id="9" name="Picture 8" descr="holography qgp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07774" y="3352800"/>
            <a:ext cx="6049011" cy="3312220"/>
          </a:xfrm>
          <a:prstGeom prst="rect">
            <a:avLst/>
          </a:prstGeom>
        </p:spPr>
      </p:pic>
      <p:pic>
        <p:nvPicPr>
          <p:cNvPr id="10" name="Picture 2" descr="I:\PhD\NIKHEFlogo400x17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81000"/>
            <a:ext cx="1091349" cy="48292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57064" y="2671936"/>
            <a:ext cx="781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smtClean="0">
                <a:solidFill>
                  <a:schemeClr val="accent1"/>
                </a:solidFill>
              </a:rPr>
              <a:t>Work with Michał Heller, David Mateos, Jorge Casalderrey, Paul Romatschke and Scott Pratt</a:t>
            </a:r>
          </a:p>
          <a:p>
            <a:pPr algn="r"/>
            <a:r>
              <a:rPr lang="nl-NL" sz="1600" dirty="0" smtClean="0">
                <a:solidFill>
                  <a:schemeClr val="accent1"/>
                </a:solidFill>
              </a:rPr>
              <a:t>References: 1305.4919 (PRL 111), 1307.2539 (PRL 111), 1312.2956 (PRL</a:t>
            </a:r>
            <a:r>
              <a:rPr lang="nl-NL" sz="1600" dirty="0" smtClean="0">
                <a:solidFill>
                  <a:schemeClr val="accent1"/>
                </a:solidFill>
              </a:rPr>
              <a:t>), PhD Thesis</a:t>
            </a:r>
            <a:endParaRPr lang="nl-NL" sz="1600" dirty="0">
              <a:solidFill>
                <a:schemeClr val="accent1"/>
              </a:solidFill>
            </a:endParaRPr>
          </a:p>
        </p:txBody>
      </p:sp>
      <p:pic>
        <p:nvPicPr>
          <p:cNvPr id="33794" name="Picture 2" descr="http://web.science.uu.nl/ITF/images/itf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97076" y="293712"/>
            <a:ext cx="1162050" cy="714375"/>
          </a:xfrm>
          <a:prstGeom prst="rect">
            <a:avLst/>
          </a:prstGeom>
          <a:noFill/>
        </p:spPr>
      </p:pic>
      <p:pic>
        <p:nvPicPr>
          <p:cNvPr id="63492" name="Picture 4" descr="http://www.newswise.com/images/uploads/2011/12/12/PerimeterInstitute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52400"/>
            <a:ext cx="933969" cy="1143000"/>
          </a:xfrm>
          <a:prstGeom prst="rect">
            <a:avLst/>
          </a:prstGeom>
          <a:noFill/>
        </p:spPr>
      </p:pic>
      <p:pic>
        <p:nvPicPr>
          <p:cNvPr id="44034" name="Picture 2" descr="http://qm2014.gsi.de/images/Logo_QUARK14_querformat_rot_45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1550" y="6047920"/>
            <a:ext cx="4286250" cy="70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universal rapidity profile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9293352" cy="5257800"/>
          </a:xfrm>
        </p:spPr>
        <p:txBody>
          <a:bodyPr>
            <a:normAutofit/>
          </a:bodyPr>
          <a:lstStyle/>
          <a:p>
            <a:r>
              <a:rPr lang="en-GB" sz="2700" dirty="0" smtClean="0"/>
              <a:t>How is plasma energy distributed in longitudinal direction?</a:t>
            </a:r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endParaRPr lang="en-GB" sz="2700" dirty="0" smtClean="0"/>
          </a:p>
          <a:p>
            <a:r>
              <a:rPr lang="en-GB" sz="2700" dirty="0" smtClean="0"/>
              <a:t>Coherence: </a:t>
            </a:r>
            <a:r>
              <a:rPr lang="en-GB" sz="2700" i="1" dirty="0" smtClean="0"/>
              <a:t>high energy </a:t>
            </a:r>
            <a:r>
              <a:rPr lang="en-GB" sz="2700" dirty="0" smtClean="0"/>
              <a:t>profile is universal!</a:t>
            </a:r>
            <a:endParaRPr lang="en-GB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24400" y="3048000"/>
            <a:ext cx="4419600" cy="25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2436167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Low energy:</a:t>
            </a:r>
            <a:endParaRPr lang="nl-NL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2446494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High energy:</a:t>
            </a:r>
            <a:endParaRPr lang="nl-NL" sz="2400" dirty="0"/>
          </a:p>
        </p:txBody>
      </p:sp>
      <p:pic>
        <p:nvPicPr>
          <p:cNvPr id="1026" name="Picture 2" descr="D:\dropbox\Dropbox\rapiditywide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3124200"/>
            <a:ext cx="4316228" cy="251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58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Even clearer in real space-time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5257800"/>
          </a:xfrm>
        </p:spPr>
        <p:txBody>
          <a:bodyPr>
            <a:normAutofit/>
          </a:bodyPr>
          <a:lstStyle/>
          <a:p>
            <a:r>
              <a:rPr lang="en-GB" sz="2500" dirty="0" smtClean="0"/>
              <a:t>Local energy density, flat in </a:t>
            </a:r>
            <a:r>
              <a:rPr lang="en-GB" sz="2500" i="1" dirty="0" smtClean="0"/>
              <a:t>z</a:t>
            </a:r>
            <a:endParaRPr lang="en-GB" sz="2500" dirty="0"/>
          </a:p>
          <a:p>
            <a:r>
              <a:rPr lang="en-GB" sz="2500" dirty="0" smtClean="0"/>
              <a:t>Approximation: decay in time</a:t>
            </a:r>
          </a:p>
          <a:p>
            <a:pPr lvl="1"/>
            <a:r>
              <a:rPr lang="en-GB" sz="2200" dirty="0" smtClean="0"/>
              <a:t>Rapidity Gaussian, or perhaps </a:t>
            </a:r>
            <a:endParaRPr lang="en-GB" sz="22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r>
              <a:rPr lang="en-GB" sz="2500" dirty="0" smtClean="0"/>
              <a:t>Why flat? Don’t know, but robust computation.</a:t>
            </a:r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9196" y="3244641"/>
            <a:ext cx="4884614" cy="262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28610" y="3127829"/>
            <a:ext cx="4099275" cy="285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628140" cy="31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6971" y="2590801"/>
            <a:ext cx="1284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58000" y="0"/>
            <a:ext cx="228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200" dirty="0" smtClean="0">
                <a:solidFill>
                  <a:srgbClr val="FF0000"/>
                </a:solidFill>
              </a:rPr>
              <a:t>Main message</a:t>
            </a:r>
            <a:endParaRPr lang="nl-NL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Longitudinal HIC physics: Landau </a:t>
            </a:r>
            <a:r>
              <a:rPr lang="en-GB" sz="3400" dirty="0" err="1" smtClean="0"/>
              <a:t>vs</a:t>
            </a:r>
            <a:r>
              <a:rPr lang="en-GB" sz="3400" dirty="0" smtClean="0"/>
              <a:t> </a:t>
            </a:r>
            <a:r>
              <a:rPr lang="en-GB" sz="3400" dirty="0" err="1" smtClean="0"/>
              <a:t>Bjorken</a:t>
            </a:r>
            <a:endParaRPr lang="en-GB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Bjorken</a:t>
            </a:r>
            <a:r>
              <a:rPr lang="en-GB" sz="2400" dirty="0" smtClean="0"/>
              <a:t>: boost-invariant at high energies and mid-rapidity</a:t>
            </a:r>
          </a:p>
          <a:p>
            <a:r>
              <a:rPr lang="en-GB" sz="2400" dirty="0" smtClean="0"/>
              <a:t>Landau: completely equilibrated at moment of overlap</a:t>
            </a:r>
          </a:p>
          <a:p>
            <a:r>
              <a:rPr lang="en-GB" sz="2400" dirty="0" smtClean="0"/>
              <a:t>Strong coupling: universal Gaussian rapidity, width ~ 0.95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P. </a:t>
            </a:r>
            <a:r>
              <a:rPr lang="en-US" sz="1200" dirty="0" err="1" smtClean="0">
                <a:latin typeface="Tw Cen MT" pitchFamily="34" charset="0"/>
              </a:rPr>
              <a:t>Bozek</a:t>
            </a:r>
            <a:r>
              <a:rPr lang="en-US" sz="1200" dirty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I. </a:t>
            </a:r>
            <a:r>
              <a:rPr lang="en-US" sz="1200" dirty="0" err="1" smtClean="0">
                <a:latin typeface="Tw Cen MT" pitchFamily="34" charset="0"/>
              </a:rPr>
              <a:t>Wyskiel</a:t>
            </a:r>
            <a:r>
              <a:rPr lang="it-IT" sz="1200" dirty="0" smtClean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Directed </a:t>
            </a:r>
            <a:r>
              <a:rPr lang="en-US" sz="1200" dirty="0">
                <a:latin typeface="Tw Cen MT" pitchFamily="34" charset="0"/>
              </a:rPr>
              <a:t>flow in </a:t>
            </a:r>
            <a:r>
              <a:rPr lang="en-US" sz="1200" dirty="0" err="1">
                <a:latin typeface="Tw Cen MT" pitchFamily="34" charset="0"/>
              </a:rPr>
              <a:t>ultrarelativistic</a:t>
            </a:r>
            <a:r>
              <a:rPr lang="en-US" sz="1200" dirty="0">
                <a:latin typeface="Tw Cen MT" pitchFamily="34" charset="0"/>
              </a:rPr>
              <a:t> heavy-ion </a:t>
            </a:r>
            <a:r>
              <a:rPr lang="en-US" sz="1200" dirty="0" smtClean="0">
                <a:latin typeface="Tw Cen MT" pitchFamily="34" charset="0"/>
              </a:rPr>
              <a:t>collisions (2010)</a:t>
            </a:r>
            <a:endParaRPr lang="en-US" sz="1200" dirty="0">
              <a:latin typeface="Tw Cen MT" pitchFamily="34" charset="0"/>
            </a:endParaRPr>
          </a:p>
        </p:txBody>
      </p:sp>
      <p:pic>
        <p:nvPicPr>
          <p:cNvPr id="4102" name="Picture 6" descr="D:\dropbox\Dropbox\Charged shocks\raplanda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82344"/>
            <a:ext cx="3959106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dropbox\Dropbox\Charged shocks\rapboze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381" y="3352800"/>
            <a:ext cx="4033044" cy="265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5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fully dynamical model of a HIC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>
              <a:buNone/>
            </a:pPr>
            <a:r>
              <a:rPr lang="nl-NL" sz="2500" dirty="0" smtClean="0"/>
              <a:t>i) Small time expansion of colliding shocks (central)</a:t>
            </a:r>
          </a:p>
          <a:p>
            <a:pPr marL="571500" indent="-571500">
              <a:buNone/>
            </a:pPr>
            <a:endParaRPr lang="nl-NL" sz="3000" dirty="0" smtClean="0"/>
          </a:p>
          <a:p>
            <a:pPr marL="571500" indent="-571500">
              <a:buNone/>
            </a:pPr>
            <a:r>
              <a:rPr lang="nl-NL" sz="2500" dirty="0" smtClean="0"/>
              <a:t>ii) Numerical GR (extra parameter)</a:t>
            </a:r>
          </a:p>
          <a:p>
            <a:pPr marL="571500" indent="-571500">
              <a:buNone/>
            </a:pPr>
            <a:endParaRPr lang="nl-NL" sz="2500" dirty="0" smtClean="0"/>
          </a:p>
          <a:p>
            <a:pPr marL="571500" indent="-571500">
              <a:buNone/>
            </a:pPr>
            <a:r>
              <a:rPr lang="nl-NL" sz="2500" dirty="0" smtClean="0"/>
              <a:t>iii) Viscous hydro</a:t>
            </a:r>
          </a:p>
          <a:p>
            <a:pPr marL="571500" indent="-571500">
              <a:buNone/>
            </a:pPr>
            <a:endParaRPr lang="nl-NL" sz="2500" dirty="0" smtClean="0"/>
          </a:p>
          <a:p>
            <a:pPr marL="571500" indent="-571500">
              <a:buNone/>
            </a:pPr>
            <a:r>
              <a:rPr lang="nl-NL" sz="2500" dirty="0" smtClean="0"/>
              <a:t>iv) Hadronic</a:t>
            </a:r>
          </a:p>
          <a:p>
            <a:pPr marL="571500" indent="-571500">
              <a:buNone/>
            </a:pPr>
            <a:r>
              <a:rPr lang="nl-NL" sz="2500" dirty="0" smtClean="0"/>
              <a:t>     cascade</a:t>
            </a:r>
          </a:p>
        </p:txBody>
      </p:sp>
      <p:pic>
        <p:nvPicPr>
          <p:cNvPr id="5" name="Picture 4" descr="plotT8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2685810"/>
            <a:ext cx="6372200" cy="4172189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-4805" y="6274547"/>
            <a:ext cx="946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200" dirty="0" smtClean="0">
              <a:latin typeface="Tw Cen MT" pitchFamily="34" charset="0"/>
            </a:endParaRPr>
          </a:p>
          <a:p>
            <a:r>
              <a:rPr lang="en-US" sz="1200" dirty="0" smtClean="0">
                <a:latin typeface="Tw Cen MT" pitchFamily="34" charset="0"/>
              </a:rPr>
              <a:t>P. </a:t>
            </a:r>
            <a:r>
              <a:rPr lang="en-US" sz="1200" dirty="0" err="1" smtClean="0">
                <a:latin typeface="Tw Cen MT" pitchFamily="34" charset="0"/>
              </a:rPr>
              <a:t>Romatschke</a:t>
            </a:r>
            <a:r>
              <a:rPr lang="en-US" sz="1200" dirty="0" smtClean="0">
                <a:latin typeface="Tw Cen MT" pitchFamily="34" charset="0"/>
              </a:rPr>
              <a:t> and D. </a:t>
            </a:r>
            <a:r>
              <a:rPr lang="en-US" sz="1200" dirty="0" err="1" smtClean="0">
                <a:latin typeface="Tw Cen MT" pitchFamily="34" charset="0"/>
              </a:rPr>
              <a:t>Grumiller</a:t>
            </a:r>
            <a:r>
              <a:rPr lang="en-US" sz="1200" dirty="0" smtClean="0">
                <a:latin typeface="Tw Cen MT" pitchFamily="34" charset="0"/>
              </a:rPr>
              <a:t>, On the collision of two shock waves in AdS</a:t>
            </a:r>
            <a:r>
              <a:rPr lang="en-US" sz="1200" baseline="-25000" dirty="0" smtClean="0">
                <a:latin typeface="Tw Cen MT" pitchFamily="34" charset="0"/>
              </a:rPr>
              <a:t>5</a:t>
            </a:r>
            <a:r>
              <a:rPr lang="en-US" sz="1200" dirty="0" smtClean="0">
                <a:latin typeface="Tw Cen MT" pitchFamily="34" charset="0"/>
              </a:rPr>
              <a:t>  (2008)</a:t>
            </a:r>
          </a:p>
          <a:p>
            <a:r>
              <a:rPr lang="en-US" sz="1200" dirty="0" smtClean="0">
                <a:latin typeface="Tw Cen MT" pitchFamily="34" charset="0"/>
              </a:rPr>
              <a:t>WS, Holographic </a:t>
            </a:r>
            <a:r>
              <a:rPr lang="en-US" sz="1200" dirty="0" err="1" smtClean="0">
                <a:latin typeface="Tw Cen MT" pitchFamily="34" charset="0"/>
              </a:rPr>
              <a:t>thermalization</a:t>
            </a:r>
            <a:r>
              <a:rPr lang="en-US" sz="1200" dirty="0" smtClean="0">
                <a:latin typeface="Tw Cen MT" pitchFamily="34" charset="0"/>
              </a:rPr>
              <a:t> with radial flow (2012)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1640" y="990600"/>
            <a:ext cx="7812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b="1" dirty="0" smtClean="0">
                <a:solidFill>
                  <a:schemeClr val="accent1"/>
                </a:solidFill>
              </a:rPr>
              <a:t>Work with Paul Romatschke and Scott Pratt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943600"/>
            <a:ext cx="3276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>
                <a:solidFill>
                  <a:srgbClr val="FF0000"/>
                </a:solidFill>
              </a:rPr>
              <a:t>Boost-invariant</a:t>
            </a:r>
            <a:endParaRPr lang="nl-NL" sz="2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0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Boost-invariant radial flow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ym typeface="Wingdings" pitchFamily="2" charset="2"/>
              </a:rPr>
              <a:t>Spectra 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731" y="2057401"/>
            <a:ext cx="619866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64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83714" y="1600200"/>
            <a:ext cx="8552912" cy="5181600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A </a:t>
            </a:r>
            <a:r>
              <a:rPr lang="en-US" sz="2600" dirty="0"/>
              <a:t>universal rapidity profile</a:t>
            </a:r>
          </a:p>
          <a:p>
            <a:pPr lvl="1"/>
            <a:r>
              <a:rPr lang="en-US" sz="2300" dirty="0" smtClean="0"/>
              <a:t>Initial state: constant temperature at fixed time, with </a:t>
            </a:r>
            <a:r>
              <a:rPr lang="en-US" sz="2300" dirty="0" err="1" smtClean="0"/>
              <a:t>Bjorken</a:t>
            </a:r>
            <a:r>
              <a:rPr lang="en-US" sz="2300" dirty="0" smtClean="0"/>
              <a:t> velocity</a:t>
            </a:r>
          </a:p>
          <a:p>
            <a:pPr lvl="1"/>
            <a:r>
              <a:rPr lang="en-US" sz="2300" dirty="0" smtClean="0"/>
              <a:t>Longitudinal coherence: p-</a:t>
            </a:r>
            <a:r>
              <a:rPr lang="en-US" sz="2300" dirty="0" err="1" smtClean="0"/>
              <a:t>Pb</a:t>
            </a:r>
            <a:r>
              <a:rPr lang="en-US" sz="2300" dirty="0" smtClean="0"/>
              <a:t> </a:t>
            </a:r>
            <a:r>
              <a:rPr lang="en-US" sz="2300" dirty="0" smtClean="0"/>
              <a:t>symmetry</a:t>
            </a:r>
            <a:endParaRPr lang="en-US" sz="2300" dirty="0" smtClean="0"/>
          </a:p>
          <a:p>
            <a:pPr lvl="1"/>
            <a:endParaRPr lang="en-US" sz="2300" dirty="0"/>
          </a:p>
          <a:p>
            <a:r>
              <a:rPr lang="en-US" sz="2600" dirty="0"/>
              <a:t>Lessons at infinite coupling</a:t>
            </a:r>
          </a:p>
          <a:p>
            <a:pPr lvl="1"/>
            <a:r>
              <a:rPr lang="en-US" sz="2400" dirty="0"/>
              <a:t>Strong coupling ≠ full stopping</a:t>
            </a:r>
          </a:p>
          <a:p>
            <a:pPr lvl="1"/>
            <a:r>
              <a:rPr lang="en-US" sz="2400" dirty="0" smtClean="0"/>
              <a:t>Evolution </a:t>
            </a:r>
            <a:r>
              <a:rPr lang="en-US" sz="2400" dirty="0" err="1"/>
              <a:t>thermalises</a:t>
            </a:r>
            <a:r>
              <a:rPr lang="en-US" sz="2400" dirty="0"/>
              <a:t> </a:t>
            </a:r>
            <a:r>
              <a:rPr lang="en-US" sz="2400" dirty="0" smtClean="0"/>
              <a:t>dynamically, fast and with large anisotropy</a:t>
            </a:r>
            <a:endParaRPr lang="en-US" sz="2400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1200" dirty="0" smtClean="0"/>
          </a:p>
          <a:p>
            <a:r>
              <a:rPr lang="nl-NL" sz="2600" dirty="0" smtClean="0"/>
              <a:t>Towards experiments:</a:t>
            </a:r>
          </a:p>
          <a:p>
            <a:pPr lvl="1"/>
            <a:r>
              <a:rPr lang="nl-NL" sz="2400" dirty="0" smtClean="0"/>
              <a:t>Radial flow and transverse spectra</a:t>
            </a:r>
          </a:p>
          <a:p>
            <a:pPr lvl="1"/>
            <a:r>
              <a:rPr lang="nl-NL" sz="2400" dirty="0" smtClean="0"/>
              <a:t>p-Pb rapidities (maximum @ c.o.m.), directed flow, </a:t>
            </a:r>
            <a:r>
              <a:rPr lang="nl-NL" sz="2400" dirty="0" smtClean="0"/>
              <a:t> thermal photons (?),</a:t>
            </a:r>
            <a:br>
              <a:rPr lang="nl-NL" sz="2400" dirty="0" smtClean="0"/>
            </a:br>
            <a:r>
              <a:rPr lang="nl-NL" sz="2400" dirty="0" smtClean="0"/>
              <a:t>total </a:t>
            </a:r>
            <a:r>
              <a:rPr lang="nl-NL" sz="2400" dirty="0" smtClean="0"/>
              <a:t>multiplicities (~factor 2 too high @ LHC), </a:t>
            </a:r>
            <a:r>
              <a:rPr lang="nl-NL" sz="2400" dirty="0" smtClean="0"/>
              <a:t>baryon number</a:t>
            </a:r>
          </a:p>
          <a:p>
            <a:pPr lvl="1"/>
            <a:endParaRPr lang="en-US" sz="1300" dirty="0" smtClean="0"/>
          </a:p>
          <a:p>
            <a:r>
              <a:rPr lang="en-US" sz="2600" dirty="0" smtClean="0"/>
              <a:t>Future: correct for infinite coupling approximation</a:t>
            </a:r>
          </a:p>
          <a:p>
            <a:pPr lvl="1"/>
            <a:r>
              <a:rPr lang="en-US" sz="2400" dirty="0" smtClean="0"/>
              <a:t>Include finite coupling corrections</a:t>
            </a:r>
          </a:p>
          <a:p>
            <a:pPr lvl="1"/>
            <a:r>
              <a:rPr lang="en-US" sz="2400" dirty="0" smtClean="0"/>
              <a:t>Try phenomenological models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3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Perturbative</a:t>
            </a:r>
            <a:r>
              <a:rPr lang="en-GB" sz="3600" dirty="0" smtClean="0"/>
              <a:t> QCD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Coherence: trivial and/or experimentally disfavoured?</a:t>
            </a:r>
          </a:p>
          <a:p>
            <a:endParaRPr lang="en-GB" sz="2400" dirty="0"/>
          </a:p>
          <a:p>
            <a:r>
              <a:rPr lang="en-GB" sz="2400" dirty="0" err="1" smtClean="0"/>
              <a:t>Perturbative</a:t>
            </a:r>
            <a:r>
              <a:rPr lang="en-GB" sz="2400" dirty="0" smtClean="0"/>
              <a:t> QCD: interaction crucially depends on charge</a:t>
            </a:r>
          </a:p>
          <a:p>
            <a:pPr lvl="1"/>
            <a:r>
              <a:rPr lang="en-GB" sz="2100" dirty="0"/>
              <a:t>c</a:t>
            </a:r>
            <a:r>
              <a:rPr lang="en-GB" sz="2100" dirty="0" smtClean="0"/>
              <a:t>.om.: same energy, but not the same charge!</a:t>
            </a:r>
          </a:p>
          <a:p>
            <a:pPr lvl="1"/>
            <a:endParaRPr lang="en-GB" sz="2100" dirty="0"/>
          </a:p>
          <a:p>
            <a:r>
              <a:rPr lang="en-GB" sz="2400" dirty="0" smtClean="0"/>
              <a:t>Particle production ~ saturation</a:t>
            </a:r>
          </a:p>
          <a:p>
            <a:endParaRPr lang="en-GB" sz="2400" dirty="0"/>
          </a:p>
          <a:p>
            <a:r>
              <a:rPr lang="en-GB" sz="2400" dirty="0" smtClean="0"/>
              <a:t>Maximum at equality: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63414"/>
            <a:ext cx="4125398" cy="26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19994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 smtClean="0">
                <a:latin typeface="Tw Cen MT" pitchFamily="34" charset="0"/>
              </a:rPr>
              <a:t>A. </a:t>
            </a:r>
            <a:r>
              <a:rPr lang="en-GB" sz="1200" dirty="0" err="1" smtClean="0">
                <a:latin typeface="Tw Cen MT" pitchFamily="34" charset="0"/>
              </a:rPr>
              <a:t>Dumitru</a:t>
            </a:r>
            <a:r>
              <a:rPr lang="en-GB" sz="1200" dirty="0" smtClean="0">
                <a:latin typeface="Tw Cen MT" pitchFamily="34" charset="0"/>
              </a:rPr>
              <a:t> </a:t>
            </a:r>
            <a:r>
              <a:rPr lang="en-GB" sz="1200" dirty="0">
                <a:latin typeface="Tw Cen MT" pitchFamily="34" charset="0"/>
              </a:rPr>
              <a:t>and </a:t>
            </a:r>
            <a:r>
              <a:rPr lang="en-GB" sz="1200" dirty="0" smtClean="0">
                <a:latin typeface="Tw Cen MT" pitchFamily="34" charset="0"/>
              </a:rPr>
              <a:t>L. </a:t>
            </a:r>
            <a:r>
              <a:rPr lang="en-GB" sz="1200" dirty="0" err="1" smtClean="0">
                <a:latin typeface="Tw Cen MT" pitchFamily="34" charset="0"/>
              </a:rPr>
              <a:t>McLerran</a:t>
            </a:r>
            <a:r>
              <a:rPr lang="en-GB" sz="1200" dirty="0" smtClean="0">
                <a:latin typeface="Tw Cen MT" pitchFamily="34" charset="0"/>
              </a:rPr>
              <a:t>, How </a:t>
            </a:r>
            <a:r>
              <a:rPr lang="en-GB" sz="1200" dirty="0">
                <a:latin typeface="Tw Cen MT" pitchFamily="34" charset="0"/>
              </a:rPr>
              <a:t>Protons Shatter </a:t>
            </a:r>
            <a:r>
              <a:rPr lang="en-GB" sz="1200" dirty="0" err="1">
                <a:latin typeface="Tw Cen MT" pitchFamily="34" charset="0"/>
              </a:rPr>
              <a:t>Colored</a:t>
            </a:r>
            <a:r>
              <a:rPr lang="en-GB" sz="1200" dirty="0">
                <a:latin typeface="Tw Cen MT" pitchFamily="34" charset="0"/>
              </a:rPr>
              <a:t> </a:t>
            </a:r>
            <a:r>
              <a:rPr lang="en-GB" sz="1200" dirty="0" smtClean="0">
                <a:latin typeface="Tw Cen MT" pitchFamily="34" charset="0"/>
              </a:rPr>
              <a:t>Glass (2001)</a:t>
            </a:r>
          </a:p>
          <a:p>
            <a:r>
              <a:rPr lang="en-GB" sz="1200" dirty="0" smtClean="0">
                <a:latin typeface="Tw Cen MT" pitchFamily="34" charset="0"/>
              </a:rPr>
              <a:t>B. Xiao, Multiplicity </a:t>
            </a:r>
            <a:r>
              <a:rPr lang="en-GB" sz="1200" dirty="0">
                <a:latin typeface="Tw Cen MT" pitchFamily="34" charset="0"/>
              </a:rPr>
              <a:t>and transverse energy of produced gluon </a:t>
            </a:r>
            <a:r>
              <a:rPr lang="en-GB" sz="1200" dirty="0" smtClean="0">
                <a:latin typeface="Tw Cen MT" pitchFamily="34" charset="0"/>
              </a:rPr>
              <a:t>in relativistic </a:t>
            </a:r>
            <a:r>
              <a:rPr lang="en-GB" sz="1200" dirty="0">
                <a:latin typeface="Tw Cen MT" pitchFamily="34" charset="0"/>
              </a:rPr>
              <a:t>heavy ion </a:t>
            </a:r>
            <a:r>
              <a:rPr lang="en-GB" sz="1200" dirty="0" smtClean="0">
                <a:latin typeface="Tw Cen MT" pitchFamily="34" charset="0"/>
              </a:rPr>
              <a:t>collision (2005)</a:t>
            </a:r>
            <a:endParaRPr lang="en-GB" sz="1200" dirty="0">
              <a:latin typeface="Tw Cen MT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120" y="5120357"/>
            <a:ext cx="4623805" cy="1083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18562"/>
            <a:ext cx="3581400" cy="58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93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p-</a:t>
            </a:r>
            <a:r>
              <a:rPr lang="en-GB" dirty="0" err="1"/>
              <a:t>Pb</a:t>
            </a:r>
            <a:r>
              <a:rPr lang="en-GB" dirty="0"/>
              <a:t> symmetry, a prediction?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Subtlety converting rapidity </a:t>
            </a:r>
            <a:r>
              <a:rPr lang="nl-NL" dirty="0" smtClean="0">
                <a:sym typeface="Wingdings" pitchFamily="2" charset="2"/>
              </a:rPr>
              <a:t> pseudo-rapidity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Many interesting articles by Peter Steinberg</a:t>
            </a:r>
            <a:endParaRPr lang="nl-NL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461601"/>
            <a:ext cx="946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n-NO" sz="1200" dirty="0" smtClean="0">
                <a:latin typeface="Tw Cen MT" pitchFamily="34" charset="0"/>
              </a:rPr>
              <a:t>P. Steinberg, </a:t>
            </a:r>
            <a:r>
              <a:rPr lang="en-GB" sz="1200" dirty="0">
                <a:latin typeface="Tw Cen MT" pitchFamily="34" charset="0"/>
              </a:rPr>
              <a:t>Inclusive </a:t>
            </a:r>
            <a:r>
              <a:rPr lang="en-GB" sz="1200" dirty="0" err="1">
                <a:latin typeface="Tw Cen MT" pitchFamily="34" charset="0"/>
              </a:rPr>
              <a:t>Pseudorapidity</a:t>
            </a:r>
            <a:r>
              <a:rPr lang="en-GB" sz="1200" dirty="0">
                <a:latin typeface="Tw Cen MT" pitchFamily="34" charset="0"/>
              </a:rPr>
              <a:t> Distributions in p(d)+A Collisions </a:t>
            </a:r>
            <a:r>
              <a:rPr lang="en-GB" sz="1200" dirty="0" err="1">
                <a:latin typeface="Tw Cen MT" pitchFamily="34" charset="0"/>
              </a:rPr>
              <a:t>Modeled</a:t>
            </a:r>
            <a:r>
              <a:rPr lang="en-GB" sz="1200" dirty="0">
                <a:latin typeface="Tw Cen MT" pitchFamily="34" charset="0"/>
              </a:rPr>
              <a:t> With Shifted Rapidity </a:t>
            </a:r>
            <a:r>
              <a:rPr lang="en-GB" sz="1200" dirty="0" smtClean="0">
                <a:latin typeface="Tw Cen MT" pitchFamily="34" charset="0"/>
              </a:rPr>
              <a:t>Distributions (2007)</a:t>
            </a:r>
          </a:p>
          <a:p>
            <a:r>
              <a:rPr lang="en-US" sz="1200" dirty="0"/>
              <a:t>ATLAS presentation</a:t>
            </a:r>
          </a:p>
          <a:p>
            <a:endParaRPr lang="it-IT" sz="1200" dirty="0">
              <a:latin typeface="Tw Cen M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999" y="2788373"/>
            <a:ext cx="4109651" cy="365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5497" y="3413692"/>
            <a:ext cx="2314796" cy="240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Entropies and multiplicities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GB" dirty="0" smtClean="0"/>
              <a:t>Plasma </a:t>
            </a:r>
            <a:r>
              <a:rPr lang="en-GB" dirty="0" err="1" smtClean="0"/>
              <a:t>hadronises</a:t>
            </a:r>
            <a:r>
              <a:rPr lang="en-GB" dirty="0" smtClean="0"/>
              <a:t> around T~170MeV</a:t>
            </a:r>
          </a:p>
          <a:p>
            <a:r>
              <a:rPr lang="en-GB" dirty="0" smtClean="0"/>
              <a:t># of particles ~ local energy or entropy (~E/T)</a:t>
            </a:r>
          </a:p>
          <a:p>
            <a:r>
              <a:rPr lang="en-GB" dirty="0" smtClean="0"/>
              <a:t>Entropy is approximately conserved (</a:t>
            </a:r>
            <a:r>
              <a:rPr lang="en-GB" dirty="0" smtClean="0">
                <a:latin typeface="Symbol" pitchFamily="18" charset="2"/>
              </a:rPr>
              <a:t>h</a:t>
            </a:r>
            <a:r>
              <a:rPr lang="en-GB" dirty="0" smtClean="0"/>
              <a:t> small)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1000" y="3733800"/>
            <a:ext cx="4758958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87748" y="3733800"/>
            <a:ext cx="4156252" cy="249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27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Apparent horizon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en-GB" sz="2500" dirty="0" smtClean="0"/>
              <a:t>Total entropy (per transverse area) mildly depends on </a:t>
            </a:r>
            <a:r>
              <a:rPr lang="en-GB" sz="2500" i="1" dirty="0" smtClean="0"/>
              <a:t>w</a:t>
            </a:r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pPr marL="0" indent="0">
              <a:buNone/>
            </a:pPr>
            <a:r>
              <a:rPr lang="en-GB" sz="2500" dirty="0" smtClean="0"/>
              <a:t> </a:t>
            </a:r>
            <a:endParaRPr lang="en-GB" sz="2500" dirty="0"/>
          </a:p>
          <a:p>
            <a:r>
              <a:rPr lang="en-GB" sz="2500" dirty="0"/>
              <a:t>Step: assume small gradients in transverse plane</a:t>
            </a:r>
          </a:p>
          <a:p>
            <a:endParaRPr lang="en-GB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9" name="Picture 2" descr="D:\dropbox\Dropbox\models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6696" y="2697379"/>
            <a:ext cx="4217807" cy="233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2667000"/>
            <a:ext cx="3695342" cy="284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04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AdS</a:t>
            </a:r>
            <a:r>
              <a:rPr lang="en-US" dirty="0" smtClean="0"/>
              <a:t>/CFT: initial state @ strong coupling</a:t>
            </a:r>
          </a:p>
          <a:p>
            <a:pPr lvl="1"/>
            <a:r>
              <a:rPr lang="en-US" dirty="0" smtClean="0"/>
              <a:t>Only approximate to QCD at intermediate coupling (like CGC)</a:t>
            </a:r>
          </a:p>
          <a:p>
            <a:pPr lvl="1"/>
            <a:r>
              <a:rPr lang="en-US" dirty="0" smtClean="0"/>
              <a:t>Computations in simplified settings (as opposed to CGC)</a:t>
            </a:r>
          </a:p>
          <a:p>
            <a:pPr lvl="1"/>
            <a:r>
              <a:rPr lang="en-US" dirty="0" smtClean="0"/>
              <a:t>Starting to get useful conclusions for HIC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nl-NL" dirty="0" smtClean="0"/>
              <a:t>Longitudinal dynamics: shocks in AdS</a:t>
            </a:r>
          </a:p>
          <a:p>
            <a:pPr lvl="1"/>
            <a:r>
              <a:rPr lang="nl-NL" dirty="0" smtClean="0"/>
              <a:t>From Landau to Bjorken (but not quite)</a:t>
            </a:r>
          </a:p>
          <a:p>
            <a:pPr lvl="1"/>
            <a:r>
              <a:rPr lang="nl-NL" dirty="0" smtClean="0"/>
              <a:t>Coherence and a </a:t>
            </a:r>
            <a:r>
              <a:rPr lang="nl-NL" i="1" dirty="0" smtClean="0"/>
              <a:t>universal rapidity profile</a:t>
            </a:r>
          </a:p>
          <a:p>
            <a:pPr lvl="1"/>
            <a:endParaRPr lang="nl-NL" dirty="0"/>
          </a:p>
          <a:p>
            <a:r>
              <a:rPr lang="nl-NL" dirty="0" smtClean="0"/>
              <a:t>Towards experiments:</a:t>
            </a:r>
          </a:p>
          <a:p>
            <a:pPr lvl="1"/>
            <a:r>
              <a:rPr lang="nl-NL" dirty="0" smtClean="0"/>
              <a:t>Radial flow and transverse spectra</a:t>
            </a:r>
          </a:p>
          <a:p>
            <a:pPr lvl="1"/>
            <a:r>
              <a:rPr lang="nl-NL" dirty="0" smtClean="0"/>
              <a:t>(p-Pb </a:t>
            </a:r>
            <a:r>
              <a:rPr lang="nl-NL" dirty="0" smtClean="0"/>
              <a:t>rapidities)</a:t>
            </a:r>
            <a:endParaRPr lang="nl-NL" dirty="0" smtClean="0"/>
          </a:p>
          <a:p>
            <a:pPr lvl="1"/>
            <a:r>
              <a:rPr lang="nl-NL" dirty="0" smtClean="0"/>
              <a:t>(total multiplicities)</a:t>
            </a:r>
          </a:p>
          <a:p>
            <a:pPr lvl="1"/>
            <a:r>
              <a:rPr lang="nl-NL" dirty="0" smtClean="0"/>
              <a:t>(directed flow)</a:t>
            </a:r>
          </a:p>
          <a:p>
            <a:pPr lvl="1"/>
            <a:r>
              <a:rPr lang="nl-NL" dirty="0" smtClean="0"/>
              <a:t>(baryon number)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19200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1524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See talk by Romuald Janik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 multiplicities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Two examples of entropy per transverse area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6146" name="Picture 2" descr="D:\dropbox\Dropbox\entropyLHCoffcentr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6734" y="2551471"/>
            <a:ext cx="4367265" cy="34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ropbox\Dropbox\entropyLHCcentr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367265" cy="343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29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Multiplicity plots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21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1810748"/>
            <a:ext cx="4553356" cy="228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03148" y="1529678"/>
            <a:ext cx="4740851" cy="284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4374190"/>
            <a:ext cx="4267200" cy="217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0" y="0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Bulk Properties of </a:t>
            </a:r>
            <a:r>
              <a:rPr lang="en-US" sz="1200" dirty="0" err="1" smtClean="0"/>
              <a:t>Pb-Pb</a:t>
            </a:r>
            <a:r>
              <a:rPr lang="en-US" sz="1200" dirty="0" smtClean="0"/>
              <a:t> collisions at √</a:t>
            </a:r>
            <a:r>
              <a:rPr lang="en-US" sz="1200" dirty="0" err="1" smtClean="0"/>
              <a:t>s</a:t>
            </a:r>
            <a:r>
              <a:rPr lang="en-US" sz="1200" baseline="-25000" dirty="0" err="1" smtClean="0"/>
              <a:t>NN</a:t>
            </a:r>
            <a:r>
              <a:rPr lang="en-US" sz="1200" dirty="0" smtClean="0"/>
              <a:t> = 2.76 </a:t>
            </a:r>
            <a:r>
              <a:rPr lang="en-US" sz="1200" dirty="0" err="1" smtClean="0"/>
              <a:t>TeV</a:t>
            </a:r>
            <a:r>
              <a:rPr lang="en-US" sz="1200" dirty="0" smtClean="0"/>
              <a:t> measured by ALICE (2011)</a:t>
            </a:r>
          </a:p>
          <a:p>
            <a:r>
              <a:rPr lang="nl-NL" sz="1200" dirty="0" smtClean="0"/>
              <a:t>Pseudorapidity distributions of charged particles from Au+Au </a:t>
            </a:r>
            <a:r>
              <a:rPr lang="en-US" sz="1200" dirty="0" smtClean="0"/>
              <a:t>collisions at the maximum RHIC energy, √</a:t>
            </a:r>
            <a:r>
              <a:rPr lang="en-US" sz="1200" dirty="0" err="1" smtClean="0"/>
              <a:t>s</a:t>
            </a:r>
            <a:r>
              <a:rPr lang="en-US" sz="1200" baseline="-25000" dirty="0" err="1" smtClean="0"/>
              <a:t>NN</a:t>
            </a:r>
            <a:r>
              <a:rPr lang="en-US" sz="1200" dirty="0" smtClean="0"/>
              <a:t> =200 </a:t>
            </a:r>
            <a:r>
              <a:rPr lang="en-US" sz="1200" dirty="0" err="1" smtClean="0"/>
              <a:t>GeV</a:t>
            </a:r>
            <a:r>
              <a:rPr lang="en-US" sz="1200" dirty="0" smtClean="0"/>
              <a:t> (2001)</a:t>
            </a:r>
            <a:endParaRPr lang="it-IT" sz="1200" dirty="0">
              <a:latin typeface="Tw Cen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"/>
          </p:nvPr>
        </p:nvSpPr>
        <p:spPr>
          <a:xfrm>
            <a:off x="4267200" y="4330995"/>
            <a:ext cx="4572000" cy="2731842"/>
          </a:xfrm>
        </p:spPr>
        <p:txBody>
          <a:bodyPr/>
          <a:lstStyle/>
          <a:p>
            <a:r>
              <a:rPr lang="en-GB" sz="2500" dirty="0" smtClean="0"/>
              <a:t>Several corrections:</a:t>
            </a:r>
            <a:endParaRPr lang="en-GB" sz="2500" dirty="0"/>
          </a:p>
          <a:p>
            <a:pPr lvl="1"/>
            <a:r>
              <a:rPr lang="en-GB" sz="2200" dirty="0" smtClean="0"/>
              <a:t>No spectators (-15%)</a:t>
            </a:r>
          </a:p>
          <a:p>
            <a:pPr lvl="1"/>
            <a:r>
              <a:rPr lang="en-GB" sz="2200" dirty="0" smtClean="0"/>
              <a:t>Event-by-event fluctuations</a:t>
            </a:r>
          </a:p>
          <a:p>
            <a:pPr lvl="1"/>
            <a:r>
              <a:rPr lang="en-GB" sz="2200" dirty="0" smtClean="0"/>
              <a:t>More viscous effects?</a:t>
            </a:r>
          </a:p>
          <a:p>
            <a:pPr lvl="1"/>
            <a:r>
              <a:rPr lang="en-GB" sz="2200" dirty="0" smtClean="0"/>
              <a:t>Shape deuteron? </a:t>
            </a:r>
            <a:r>
              <a:rPr lang="en-GB" sz="2200" dirty="0" err="1" smtClean="0"/>
              <a:t>N</a:t>
            </a:r>
            <a:r>
              <a:rPr lang="en-GB" sz="2200" baseline="-25000" dirty="0" err="1" smtClean="0"/>
              <a:t>part</a:t>
            </a:r>
            <a:r>
              <a:rPr lang="en-GB" sz="2200" dirty="0" smtClean="0"/>
              <a:t>?</a:t>
            </a:r>
          </a:p>
          <a:p>
            <a:pPr lvl="1"/>
            <a:r>
              <a:rPr lang="en-GB" sz="2200" b="1" dirty="0" smtClean="0"/>
              <a:t>Weak coupling effects</a:t>
            </a:r>
          </a:p>
        </p:txBody>
      </p:sp>
    </p:spTree>
    <p:extLst>
      <p:ext uri="{BB962C8B-B14F-4D97-AF65-F5344CB8AC3E}">
        <p14:creationId xmlns:p14="http://schemas.microsoft.com/office/powerpoint/2010/main" xmlns="" val="13816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consequence: directed flow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non-central collisions there is directed flow: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22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P. </a:t>
            </a:r>
            <a:r>
              <a:rPr lang="en-US" sz="1200" dirty="0" err="1" smtClean="0">
                <a:latin typeface="Tw Cen MT" pitchFamily="34" charset="0"/>
              </a:rPr>
              <a:t>Bozek</a:t>
            </a:r>
            <a:r>
              <a:rPr lang="en-US" sz="1200" dirty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I. </a:t>
            </a:r>
            <a:r>
              <a:rPr lang="en-US" sz="1200" dirty="0" err="1" smtClean="0">
                <a:latin typeface="Tw Cen MT" pitchFamily="34" charset="0"/>
              </a:rPr>
              <a:t>Wyskiel</a:t>
            </a:r>
            <a:r>
              <a:rPr lang="it-IT" sz="1200" dirty="0" smtClean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Directed </a:t>
            </a:r>
            <a:r>
              <a:rPr lang="en-US" sz="1200" dirty="0">
                <a:latin typeface="Tw Cen MT" pitchFamily="34" charset="0"/>
              </a:rPr>
              <a:t>flow in </a:t>
            </a:r>
            <a:r>
              <a:rPr lang="en-US" sz="1200" dirty="0" err="1">
                <a:latin typeface="Tw Cen MT" pitchFamily="34" charset="0"/>
              </a:rPr>
              <a:t>ultrarelativistic</a:t>
            </a:r>
            <a:r>
              <a:rPr lang="en-US" sz="1200" dirty="0">
                <a:latin typeface="Tw Cen MT" pitchFamily="34" charset="0"/>
              </a:rPr>
              <a:t> heavy-ion </a:t>
            </a:r>
            <a:r>
              <a:rPr lang="en-US" sz="1200" dirty="0" smtClean="0">
                <a:latin typeface="Tw Cen MT" pitchFamily="34" charset="0"/>
              </a:rPr>
              <a:t>collisions (2010)</a:t>
            </a:r>
            <a:endParaRPr lang="en-US" sz="1200" dirty="0">
              <a:latin typeface="Tw Cen M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79522"/>
            <a:ext cx="5141805" cy="25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96183"/>
            <a:ext cx="3028102" cy="183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spect="1"/>
          </p:cNvSpPr>
          <p:nvPr/>
        </p:nvSpPr>
        <p:spPr>
          <a:xfrm>
            <a:off x="3048000" y="1509089"/>
            <a:ext cx="533400" cy="2636258"/>
          </a:xfrm>
          <a:prstGeom prst="rect">
            <a:avLst/>
          </a:prstGeom>
          <a:blipFill dpi="0" rotWithShape="1">
            <a:blip r:embed="rId4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1320835" y="2336085"/>
            <a:ext cx="431765" cy="2636258"/>
          </a:xfrm>
          <a:prstGeom prst="rect">
            <a:avLst/>
          </a:prstGeom>
          <a:blipFill dpi="0" rotWithShape="1">
            <a:blip r:embed="rId4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3810000" y="4700912"/>
            <a:ext cx="4800600" cy="22026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‘Standard’ boost-invariant coherent model conflicts with </a:t>
            </a:r>
            <a:r>
              <a:rPr lang="en-GB" sz="2200" dirty="0" smtClean="0"/>
              <a:t>experiment</a:t>
            </a:r>
          </a:p>
          <a:p>
            <a:pPr lvl="1"/>
            <a:r>
              <a:rPr lang="en-GB" sz="1900" dirty="0" smtClean="0"/>
              <a:t>Either tilt, </a:t>
            </a:r>
          </a:p>
          <a:p>
            <a:pPr lvl="1"/>
            <a:r>
              <a:rPr lang="en-GB" sz="1900" dirty="0" smtClean="0"/>
              <a:t>Or use narrow Gaussian rapidity profile</a:t>
            </a:r>
            <a:endParaRPr lang="en-GB" sz="1900" dirty="0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72200" y="2052150"/>
            <a:ext cx="2577769" cy="278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Baryon number and conserved charge</a:t>
            </a:r>
            <a:endParaRPr lang="en-GB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23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500" dirty="0"/>
              <a:t>Pure gravity doesn’t have conserved charge</a:t>
            </a:r>
          </a:p>
          <a:p>
            <a:pPr lvl="1"/>
            <a:r>
              <a:rPr lang="en-GB" sz="2200" dirty="0" smtClean="0"/>
              <a:t>Add vector field</a:t>
            </a:r>
          </a:p>
          <a:p>
            <a:r>
              <a:rPr lang="en-GB" sz="2500" dirty="0" smtClean="0"/>
              <a:t>Does net charge end up at high </a:t>
            </a:r>
            <a:r>
              <a:rPr lang="en-GB" sz="2500" i="1" dirty="0" smtClean="0">
                <a:latin typeface="Times" pitchFamily="18" charset="0"/>
                <a:cs typeface="Times" pitchFamily="18" charset="0"/>
              </a:rPr>
              <a:t>y</a:t>
            </a:r>
            <a:r>
              <a:rPr lang="en-GB" sz="2500" dirty="0" smtClean="0"/>
              <a:t>?</a:t>
            </a:r>
          </a:p>
          <a:p>
            <a:pPr lvl="1"/>
            <a:r>
              <a:rPr lang="en-GB" sz="2200" dirty="0"/>
              <a:t>Preliminary: </a:t>
            </a:r>
            <a:r>
              <a:rPr lang="en-GB" sz="2200" dirty="0" smtClean="0"/>
              <a:t>no or maybe...</a:t>
            </a:r>
            <a:endParaRPr lang="en-GB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869" y="4114800"/>
            <a:ext cx="3131138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 dirty="0" smtClean="0">
                <a:latin typeface="Tw Cen MT" pitchFamily="34" charset="0"/>
              </a:rPr>
              <a:t>BRAHMS,</a:t>
            </a:r>
            <a:r>
              <a:rPr lang="en-GB" sz="1200" dirty="0">
                <a:latin typeface="Tw Cen MT" pitchFamily="34" charset="0"/>
              </a:rPr>
              <a:t> Nuclear Stopping in </a:t>
            </a:r>
            <a:r>
              <a:rPr lang="en-GB" sz="1200" dirty="0" err="1">
                <a:latin typeface="Tw Cen MT" pitchFamily="34" charset="0"/>
              </a:rPr>
              <a:t>Au+Au</a:t>
            </a:r>
            <a:r>
              <a:rPr lang="en-GB" sz="1200" dirty="0">
                <a:latin typeface="Tw Cen MT" pitchFamily="34" charset="0"/>
              </a:rPr>
              <a:t> Collisions at √</a:t>
            </a:r>
            <a:r>
              <a:rPr lang="en-GB" sz="1200" dirty="0" err="1">
                <a:latin typeface="Tw Cen MT" pitchFamily="34" charset="0"/>
              </a:rPr>
              <a:t>s</a:t>
            </a:r>
            <a:r>
              <a:rPr lang="en-GB" sz="1200" baseline="-25000" dirty="0" err="1">
                <a:latin typeface="Tw Cen MT" pitchFamily="34" charset="0"/>
              </a:rPr>
              <a:t>NN</a:t>
            </a:r>
            <a:r>
              <a:rPr lang="en-GB" sz="1200" dirty="0">
                <a:latin typeface="Tw Cen MT" pitchFamily="34" charset="0"/>
              </a:rPr>
              <a:t> = 200 </a:t>
            </a:r>
            <a:r>
              <a:rPr lang="en-GB" sz="1200" dirty="0" err="1">
                <a:latin typeface="Tw Cen MT" pitchFamily="34" charset="0"/>
              </a:rPr>
              <a:t>GeV</a:t>
            </a:r>
            <a:r>
              <a:rPr lang="en-US" sz="1200" dirty="0" smtClean="0">
                <a:latin typeface="Tw Cen MT" pitchFamily="34" charset="0"/>
              </a:rPr>
              <a:t>(2003)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3803" y="3771206"/>
            <a:ext cx="4114800" cy="265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D:\dropbox\Dropbox\Charged shocks\qqq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9584" y="1917006"/>
            <a:ext cx="3394416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360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Local energy density flatter in real time!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24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5257800"/>
          </a:xfrm>
        </p:spPr>
        <p:txBody>
          <a:bodyPr>
            <a:normAutofit/>
          </a:bodyPr>
          <a:lstStyle/>
          <a:p>
            <a:r>
              <a:rPr lang="en-GB" sz="2500" dirty="0" smtClean="0"/>
              <a:t>Instead of proper time, try real time local energy density:</a:t>
            </a:r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 smtClean="0"/>
          </a:p>
          <a:p>
            <a:r>
              <a:rPr lang="en-GB" sz="2500" dirty="0" smtClean="0"/>
              <a:t>Numerically hard at high </a:t>
            </a:r>
            <a:r>
              <a:rPr lang="en-GB" sz="2500" dirty="0" err="1" smtClean="0"/>
              <a:t>rapidities</a:t>
            </a:r>
            <a:endParaRPr lang="en-GB" sz="2500" dirty="0" smtClean="0"/>
          </a:p>
          <a:p>
            <a:pPr lvl="1"/>
            <a:r>
              <a:rPr lang="en-GB" sz="2200" dirty="0" smtClean="0"/>
              <a:t>Perhaps constant local energy density in real time?</a:t>
            </a:r>
          </a:p>
          <a:p>
            <a:pPr lvl="1"/>
            <a:r>
              <a:rPr lang="en-GB" sz="2200" dirty="0" smtClean="0"/>
              <a:t>Velocity seems close to boost-invariant:               (but changes?) </a:t>
            </a:r>
            <a:endParaRPr lang="en-GB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302067"/>
            <a:ext cx="9906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dropbox\Dropbox\eloctnarr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2057399"/>
            <a:ext cx="5251450" cy="327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97605" y="2393383"/>
            <a:ext cx="3720475" cy="248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19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 collision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25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Can also give input for hydro etc...</a:t>
            </a:r>
            <a:endParaRPr lang="nl-NL" dirty="0"/>
          </a:p>
        </p:txBody>
      </p:sp>
      <p:pic>
        <p:nvPicPr>
          <p:cNvPr id="6" name="offcente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16230" y="2057400"/>
            <a:ext cx="7890596" cy="563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Pressure anisotropy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26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Pressure, energy starts at zero, grows</a:t>
            </a:r>
          </a:p>
          <a:p>
            <a:endParaRPr lang="nl-NL" dirty="0" smtClean="0"/>
          </a:p>
          <a:p>
            <a:r>
              <a:rPr lang="nl-NL" dirty="0" smtClean="0"/>
              <a:t>Can give large negative longitudinal pressure: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733800"/>
            <a:ext cx="4114800" cy="292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818" y="3733800"/>
            <a:ext cx="4036294" cy="294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429000"/>
            <a:ext cx="2895600" cy="25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4648200" cy="32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2057400"/>
            <a:ext cx="82391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Initial state versus thermal fluctuations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95400"/>
            <a:ext cx="533400" cy="244476"/>
          </a:xfrm>
        </p:spPr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27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Result: little longitudinal initial state fluctuations</a:t>
            </a:r>
          </a:p>
          <a:p>
            <a:pPr lvl="1"/>
            <a:r>
              <a:rPr lang="en-GB" dirty="0" smtClean="0"/>
              <a:t>As opposed to transverse fluctuations!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67000"/>
            <a:ext cx="43773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n-NO" sz="1200" dirty="0" smtClean="0">
                <a:latin typeface="Tw Cen MT" pitchFamily="34" charset="0"/>
              </a:rPr>
              <a:t>T. Springer and M. Stephanov, </a:t>
            </a:r>
            <a:r>
              <a:rPr lang="en-GB" sz="1200" dirty="0">
                <a:latin typeface="Tw Cen MT" pitchFamily="34" charset="0"/>
              </a:rPr>
              <a:t>Hydrodynamic ﬂuctuations and two-point </a:t>
            </a:r>
            <a:r>
              <a:rPr lang="en-GB" sz="1200" dirty="0" smtClean="0">
                <a:latin typeface="Tw Cen MT" pitchFamily="34" charset="0"/>
              </a:rPr>
              <a:t>correlations (2012)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7" name="Picture 3" descr="C:\Users\Wilke\Dropbox\Shock_waves\comparenarrows.png"/>
          <p:cNvPicPr>
            <a:picLocks noChangeAspect="1" noChangeArrowheads="1"/>
          </p:cNvPicPr>
          <p:nvPr/>
        </p:nvPicPr>
        <p:blipFill>
          <a:blip r:embed="rId3" cstate="print"/>
          <a:srcRect t="49519" b="10866"/>
          <a:stretch>
            <a:fillRect/>
          </a:stretch>
        </p:blipFill>
        <p:spPr bwMode="auto">
          <a:xfrm>
            <a:off x="228600" y="2743200"/>
            <a:ext cx="3810000" cy="9144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86200"/>
            <a:ext cx="3048000" cy="253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flipH="1">
            <a:off x="4343400" y="2743200"/>
            <a:ext cx="76200" cy="365760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8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 waves from the bulk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28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Interesting interplay between temperature &amp; width:</a:t>
            </a:r>
          </a:p>
          <a:p>
            <a:pPr lvl="1"/>
            <a:r>
              <a:rPr lang="en-US" dirty="0" smtClean="0"/>
              <a:t>Non-linearity roughly comes from horizon</a:t>
            </a:r>
          </a:p>
          <a:p>
            <a:pPr lvl="1"/>
            <a:r>
              <a:rPr lang="en-US" dirty="0" smtClean="0"/>
              <a:t>Touches front-end latest: by causality!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628" y="3174937"/>
            <a:ext cx="8782372" cy="276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62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Newer results – bulk understanding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29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nl-NL" sz="2500" dirty="0" smtClean="0"/>
              <a:t>UV structure is washed out in IR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nl-NL" sz="2300" dirty="0" smtClean="0"/>
              <a:t>Compare energy density with area apparent horizon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nl-NL" sz="2500" dirty="0" smtClean="0"/>
              <a:t>Apparent horizon is almost symmetric!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</a:pPr>
            <a:endParaRPr kumimoji="0" lang="nl-NL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8" name="Picture 6" descr="D:\dropbox\Dropbox\Shock_waves\figures\shocke1e2A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4181" y="3340026"/>
            <a:ext cx="4940458" cy="269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dropbox\Dropbox\Shock_waves\figures\shocke1e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23" y="3429000"/>
            <a:ext cx="467832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95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 waves – initial conditions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855202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Field theory interpretation:</a:t>
            </a:r>
          </a:p>
          <a:p>
            <a:pPr lvl="1"/>
            <a:r>
              <a:rPr lang="en-US" sz="2100" dirty="0" smtClean="0"/>
              <a:t>Start with energy as function of space</a:t>
            </a:r>
          </a:p>
          <a:p>
            <a:pPr lvl="1"/>
            <a:r>
              <a:rPr lang="en-US" sz="2100" dirty="0" smtClean="0"/>
              <a:t>Demand that it moves with speed of light</a:t>
            </a:r>
          </a:p>
          <a:p>
            <a:pPr lvl="1"/>
            <a:r>
              <a:rPr lang="en-US" sz="2100" dirty="0" smtClean="0">
                <a:sym typeface="Wingdings" pitchFamily="2" charset="2"/>
              </a:rPr>
              <a:t> quantum state/</a:t>
            </a:r>
            <a:r>
              <a:rPr lang="en-US" sz="2100" dirty="0" err="1" smtClean="0">
                <a:sym typeface="Wingdings" pitchFamily="2" charset="2"/>
              </a:rPr>
              <a:t>AdS</a:t>
            </a:r>
            <a:r>
              <a:rPr lang="en-US" sz="2100" dirty="0" smtClean="0">
                <a:sym typeface="Wingdings" pitchFamily="2" charset="2"/>
              </a:rPr>
              <a:t> geometry is completely fixed</a:t>
            </a:r>
            <a:endParaRPr lang="en-US" sz="21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Homogeneous in transverse plane (‘infinite nucleus’)</a:t>
            </a:r>
          </a:p>
          <a:p>
            <a:endParaRPr lang="en-US" sz="2400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P.M. </a:t>
            </a:r>
            <a:r>
              <a:rPr lang="en-US" sz="1200" dirty="0" err="1">
                <a:latin typeface="Tw Cen MT" pitchFamily="34" charset="0"/>
              </a:rPr>
              <a:t>Chesler</a:t>
            </a:r>
            <a:r>
              <a:rPr lang="en-US" sz="1200" dirty="0">
                <a:latin typeface="Tw Cen MT" pitchFamily="34" charset="0"/>
              </a:rPr>
              <a:t> and L.G. </a:t>
            </a:r>
            <a:r>
              <a:rPr lang="en-US" sz="1200" dirty="0" err="1">
                <a:latin typeface="Tw Cen MT" pitchFamily="34" charset="0"/>
              </a:rPr>
              <a:t>Yaffe</a:t>
            </a:r>
            <a:r>
              <a:rPr lang="en-US" sz="1200" dirty="0">
                <a:latin typeface="Tw Cen MT" pitchFamily="34" charset="0"/>
              </a:rPr>
              <a:t>, Holography and colliding gravitational shock waves in asymptotically AdS</a:t>
            </a:r>
            <a:r>
              <a:rPr lang="en-US" sz="1200" baseline="-25000" dirty="0">
                <a:latin typeface="Tw Cen MT" pitchFamily="34" charset="0"/>
              </a:rPr>
              <a:t>5</a:t>
            </a:r>
            <a:r>
              <a:rPr lang="en-US" sz="1200" dirty="0">
                <a:latin typeface="Tw Cen MT" pitchFamily="34" charset="0"/>
              </a:rPr>
              <a:t> </a:t>
            </a:r>
            <a:r>
              <a:rPr lang="en-US" sz="1200" dirty="0" err="1">
                <a:latin typeface="Tw Cen MT" pitchFamily="34" charset="0"/>
              </a:rPr>
              <a:t>spacetime</a:t>
            </a:r>
            <a:r>
              <a:rPr lang="en-US" sz="1200" dirty="0">
                <a:latin typeface="Tw Cen MT" pitchFamily="34" charset="0"/>
              </a:rPr>
              <a:t> (</a:t>
            </a:r>
            <a:r>
              <a:rPr lang="it-IT" sz="1200" dirty="0">
                <a:latin typeface="Tw Cen MT" pitchFamily="34" charset="0"/>
              </a:rPr>
              <a:t>2010)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9505" y="1752600"/>
            <a:ext cx="2014998" cy="289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47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343400"/>
            <a:ext cx="4305300" cy="213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362200" y="5334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5410200"/>
            <a:ext cx="533400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7533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Newer results – bulk understanding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30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nl-NL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Fine UV structure is washed out in IR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nl-NL" sz="2500" noProof="0" dirty="0" smtClean="0"/>
              <a:t>Compare scale structure with 0.1/Temperature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4098" name="Picture 2" descr="D:\dropbox\Dropbox\Shock_waves\figures\shocke1e2w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98" y="3505200"/>
            <a:ext cx="4729246" cy="254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ropbox\Dropbox\Shock_waves\figures\shocke1e2w12A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4126" y="3404584"/>
            <a:ext cx="462987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28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Thermalisation</a:t>
            </a:r>
            <a:r>
              <a:rPr lang="en-US" dirty="0" smtClean="0"/>
              <a:t>/hydro in small systems?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486400"/>
          </a:xfrm>
        </p:spPr>
        <p:txBody>
          <a:bodyPr>
            <a:normAutofit/>
          </a:bodyPr>
          <a:lstStyle/>
          <a:p>
            <a:r>
              <a:rPr lang="en-US" sz="2400" dirty="0"/>
              <a:t>When is hydro applicable?</a:t>
            </a:r>
          </a:p>
          <a:p>
            <a:pPr lvl="1"/>
            <a:r>
              <a:rPr lang="en-US" sz="2100" dirty="0"/>
              <a:t>Not far-from-equilibrium (shock, </a:t>
            </a:r>
          </a:p>
          <a:p>
            <a:pPr lvl="1"/>
            <a:r>
              <a:rPr lang="en-US" sz="2100" dirty="0"/>
              <a:t>Not when pressure is negative (unstable)</a:t>
            </a:r>
          </a:p>
          <a:p>
            <a:pPr lvl="2"/>
            <a:r>
              <a:rPr lang="en-US" sz="2100" dirty="0"/>
              <a:t>But </a:t>
            </a:r>
            <a:r>
              <a:rPr lang="en-US" sz="2100" b="1" dirty="0"/>
              <a:t>viscous/anisotropic hydro</a:t>
            </a:r>
            <a:r>
              <a:rPr lang="en-US" sz="2100" dirty="0"/>
              <a:t> can apply if pressure ~ 0 (!!)</a:t>
            </a:r>
          </a:p>
          <a:p>
            <a:pPr lvl="1"/>
            <a:r>
              <a:rPr lang="en-US" sz="2100" dirty="0"/>
              <a:t>Not in confining state</a:t>
            </a:r>
          </a:p>
          <a:p>
            <a:pPr lvl="1"/>
            <a:r>
              <a:rPr lang="en-US" sz="2100" dirty="0"/>
              <a:t>Not in small system</a:t>
            </a:r>
            <a:r>
              <a:rPr lang="en-US" sz="2100" dirty="0" smtClean="0"/>
              <a:t>:                   (perhaps                    ?):   </a:t>
            </a:r>
          </a:p>
          <a:p>
            <a:pPr lvl="1"/>
            <a:r>
              <a:rPr lang="en-US" sz="2100" dirty="0" smtClean="0"/>
              <a:t>Turbulence</a:t>
            </a:r>
            <a:r>
              <a:rPr lang="en-US" sz="2100" dirty="0"/>
              <a:t>? (HIC typically too short</a:t>
            </a:r>
            <a:r>
              <a:rPr lang="en-US" sz="2100" dirty="0" smtClean="0"/>
              <a:t>?)</a:t>
            </a:r>
          </a:p>
          <a:p>
            <a:pPr lvl="1"/>
            <a:r>
              <a:rPr lang="en-US" sz="2100" dirty="0" smtClean="0"/>
              <a:t>Shocks: </a:t>
            </a:r>
            <a:r>
              <a:rPr lang="en-US" sz="2100" b="1" dirty="0" smtClean="0"/>
              <a:t>hydro applies within </a:t>
            </a:r>
            <a:r>
              <a:rPr lang="en-US" sz="2100" i="1" dirty="0" smtClean="0">
                <a:latin typeface="Times" pitchFamily="18" charset="0"/>
                <a:cs typeface="Times" pitchFamily="18" charset="0"/>
              </a:rPr>
              <a:t>0.3/T</a:t>
            </a:r>
            <a:endParaRPr lang="en-US" sz="2100" i="1" dirty="0">
              <a:latin typeface="Times" pitchFamily="18" charset="0"/>
              <a:cs typeface="Times" pitchFamily="18" charset="0"/>
            </a:endParaRPr>
          </a:p>
          <a:p>
            <a:endParaRPr lang="en-US" sz="1400" dirty="0"/>
          </a:p>
          <a:p>
            <a:r>
              <a:rPr lang="en-US" sz="2400" dirty="0" smtClean="0"/>
              <a:t>For p-</a:t>
            </a:r>
            <a:r>
              <a:rPr lang="en-US" sz="2400" dirty="0" err="1" smtClean="0"/>
              <a:t>Pb</a:t>
            </a:r>
            <a:r>
              <a:rPr lang="en-US" sz="2400" dirty="0" smtClean="0"/>
              <a:t> and p-p collisions only few particles produced</a:t>
            </a:r>
          </a:p>
          <a:p>
            <a:pPr lvl="1"/>
            <a:r>
              <a:rPr lang="en-US" sz="2100" dirty="0" smtClean="0"/>
              <a:t>Naïve estimate: 	</a:t>
            </a:r>
            <a:r>
              <a:rPr lang="en-US" sz="2100" dirty="0"/>
              <a:t> </a:t>
            </a:r>
            <a:r>
              <a:rPr lang="en-US" sz="2100" dirty="0" smtClean="0"/>
              <a:t>            gives</a:t>
            </a:r>
          </a:p>
          <a:p>
            <a:pPr lvl="1"/>
            <a:r>
              <a:rPr lang="en-US" sz="2100" dirty="0" smtClean="0"/>
              <a:t>So it all depends on the </a:t>
            </a:r>
            <a:r>
              <a:rPr lang="en-US" sz="2100" dirty="0" smtClean="0">
                <a:latin typeface="Symbol" pitchFamily="18" charset="2"/>
              </a:rPr>
              <a:t>p</a:t>
            </a:r>
            <a:r>
              <a:rPr lang="en-US" sz="2100" dirty="0" smtClean="0"/>
              <a:t>’s…</a:t>
            </a:r>
          </a:p>
          <a:p>
            <a:pPr lvl="1"/>
            <a:r>
              <a:rPr lang="en-US" sz="2100" dirty="0" err="1" smtClean="0"/>
              <a:t>AdS</a:t>
            </a:r>
            <a:r>
              <a:rPr lang="en-US" sz="2100" dirty="0" smtClean="0"/>
              <a:t>/CFT: hydro in small systems definitely possible</a:t>
            </a:r>
            <a:endParaRPr lang="nl-NL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31</a:t>
            </a:fld>
            <a:r>
              <a:rPr lang="nl-NL" dirty="0" smtClean="0"/>
              <a:t>/15</a:t>
            </a:r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7436" y="5600411"/>
            <a:ext cx="1165079" cy="299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0817" y="5630836"/>
            <a:ext cx="2710813" cy="30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778" y="3695767"/>
            <a:ext cx="1176075" cy="35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0772" y="3671999"/>
            <a:ext cx="136683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3944" y="3684072"/>
            <a:ext cx="1078429" cy="28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596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Shock </a:t>
            </a:r>
            <a:r>
              <a:rPr lang="en-US" dirty="0"/>
              <a:t>waves – </a:t>
            </a:r>
            <a:r>
              <a:rPr lang="en-US" dirty="0" smtClean="0"/>
              <a:t>a dynamical cross-over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0380" y="1628800"/>
            <a:ext cx="4296352" cy="243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4304357"/>
            <a:ext cx="4739941" cy="254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47469"/>
            <a:ext cx="4125708" cy="2258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6761" y="4267200"/>
            <a:ext cx="4257239" cy="22882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0"/>
            <a:ext cx="867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All units are fixed by total energy per transverse area at centre of central LHC-collisions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8205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Shock </a:t>
            </a:r>
            <a:r>
              <a:rPr lang="en-US" dirty="0"/>
              <a:t>waves – </a:t>
            </a:r>
            <a:r>
              <a:rPr lang="en-US" dirty="0" smtClean="0"/>
              <a:t>a dynamical cross-over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0380" y="1628800"/>
            <a:ext cx="4296352" cy="243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4304357"/>
            <a:ext cx="4739941" cy="254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47469"/>
            <a:ext cx="4125708" cy="2258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752600"/>
            <a:ext cx="8715104" cy="468436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0"/>
            <a:ext cx="867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All units are fixed by total energy per transverse area at centre of central LHC-collisions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8205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lke\Dropbox\Shock_waves\figures\wides1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52000" y="2124000"/>
            <a:ext cx="5942857" cy="3560761"/>
          </a:xfrm>
          <a:prstGeom prst="rect">
            <a:avLst/>
          </a:prstGeom>
          <a:noFill/>
        </p:spPr>
      </p:pic>
      <p:pic>
        <p:nvPicPr>
          <p:cNvPr id="1028" name="Picture 4" descr="C:\Users\Wilke\Dropbox\Shock_waves\figures\narrow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pic>
        <p:nvPicPr>
          <p:cNvPr id="1029" name="Picture 5" descr="C:\Users\Wilke\Dropbox\Shock_waves\figures\narrows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pic>
        <p:nvPicPr>
          <p:cNvPr id="1030" name="Picture 6" descr="C:\Users\Wilke\Dropbox\Shock_waves\figures\narrows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nl-NL" sz="2600" dirty="0" smtClean="0"/>
              <a:t>Comparable c.o.m. late time results for narrow shocks:</a:t>
            </a:r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r>
              <a:rPr lang="nl-NL" sz="2600" dirty="0" smtClean="0"/>
              <a:t>Plotted at ~ </a:t>
            </a:r>
            <a:r>
              <a:rPr lang="nl-NL" sz="2600" dirty="0" smtClean="0">
                <a:latin typeface="Times" pitchFamily="18" charset="0"/>
              </a:rPr>
              <a:t>2t</a:t>
            </a:r>
            <a:r>
              <a:rPr lang="nl-NL" sz="2600" baseline="-25000" dirty="0" smtClean="0">
                <a:latin typeface="Times" pitchFamily="18" charset="0"/>
              </a:rPr>
              <a:t>hyd</a:t>
            </a:r>
            <a:endParaRPr lang="nl-NL" sz="2600" baseline="-25000" dirty="0"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Longitudinal coherence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5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ilke\Dropbox\Shock_waves\figures\wides1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52000" y="2123999"/>
            <a:ext cx="5942857" cy="3560762"/>
          </a:xfrm>
          <a:prstGeom prst="rect">
            <a:avLst/>
          </a:prstGeom>
          <a:noFill/>
        </p:spPr>
      </p:pic>
      <p:pic>
        <p:nvPicPr>
          <p:cNvPr id="2050" name="Picture 2" descr="C:\Users\Wilke\Dropbox\Shock_waves\figures\wide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pic>
        <p:nvPicPr>
          <p:cNvPr id="2051" name="Picture 3" descr="C:\Users\Wilke\Dropbox\Shock_waves\figures\wides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pic>
        <p:nvPicPr>
          <p:cNvPr id="2052" name="Picture 4" descr="C:\Users\Wilke\Dropbox\Shock_waves\figures\wides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2000" y="2124000"/>
            <a:ext cx="5942857" cy="35607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Longitudinal coherence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nl-NL" sz="2600" dirty="0" smtClean="0"/>
              <a:t>For shocks with large characteristic size: no coherence</a:t>
            </a:r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r>
              <a:rPr lang="nl-NL" sz="2600" dirty="0" smtClean="0"/>
              <a:t>Asymmetric shock gives asymmetric plasma</a:t>
            </a:r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69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 smtClean="0"/>
              <a:t>/15</a:t>
            </a:r>
            <a:endParaRPr lang="nl-NL" dirty="0"/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419100" y="4076700"/>
            <a:ext cx="5410200" cy="1524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2056" name="Picture 8" descr="D:\dropbox\Dropbox\Shock_waves\figures\shockautod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22" y="1556880"/>
            <a:ext cx="3084013" cy="166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dropbox\Dropbox\Shock_waves\figures\shockautoe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24200"/>
            <a:ext cx="3084011" cy="165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dropbox\Dropbox\Shock_waves\figures\shockautoe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53" y="5105400"/>
            <a:ext cx="3084012" cy="166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dropbox\Dropbox\Shock_waves\figures\shockautoe1e2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0149" y="5029200"/>
            <a:ext cx="3063851" cy="165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:\dropbox\Dropbox\Shock_waves\figures\shockautoe2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389" y="3258036"/>
            <a:ext cx="3084012" cy="169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D:\dropbox\Dropbox\Shock_waves\figures\shockautoq0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3084011" cy="166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D:\dropbox\Dropbox\Shock_waves\figures\shockautoe2002.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105400"/>
            <a:ext cx="2744296" cy="147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3"/>
          <p:cNvSpPr>
            <a:spLocks noGrp="1"/>
          </p:cNvSpPr>
          <p:nvPr>
            <p:ph sz="quarter" idx="1"/>
          </p:nvPr>
        </p:nvSpPr>
        <p:spPr>
          <a:xfrm>
            <a:off x="3276600" y="1524000"/>
            <a:ext cx="5867400" cy="1524000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Longitudinal dynamics takes place in </a:t>
            </a:r>
            <a:r>
              <a:rPr lang="nl-NL" sz="2500" dirty="0" smtClean="0"/>
              <a:t/>
            </a:r>
            <a:br>
              <a:rPr lang="nl-NL" sz="2500" dirty="0" smtClean="0"/>
            </a:br>
            <a:r>
              <a:rPr lang="nl-NL" sz="2500" dirty="0" smtClean="0"/>
              <a:t>c.o.m</a:t>
            </a:r>
            <a:r>
              <a:rPr lang="nl-NL" sz="2500" dirty="0" smtClean="0"/>
              <a:t>. of participating nucleons</a:t>
            </a:r>
          </a:p>
          <a:p>
            <a:endParaRPr lang="nl-NL" sz="2000" dirty="0" smtClean="0"/>
          </a:p>
          <a:p>
            <a:r>
              <a:rPr lang="nl-NL" sz="2400" dirty="0" smtClean="0"/>
              <a:t>In particular, it is symmetric around mid-rapidity</a:t>
            </a:r>
          </a:p>
          <a:p>
            <a:pPr>
              <a:buNone/>
            </a:pPr>
            <a:endParaRPr lang="nl-NL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666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Reminder: </a:t>
            </a:r>
            <a:r>
              <a:rPr lang="nl-NL" dirty="0" smtClean="0"/>
              <a:t>rapidities and </a:t>
            </a:r>
            <a:r>
              <a:rPr lang="nl-NL" i="1" dirty="0" smtClean="0"/>
              <a:t>initial state</a:t>
            </a:r>
            <a:r>
              <a:rPr lang="nl-NL" dirty="0" smtClean="0"/>
              <a:t> BI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Useful coordinates in expanding plasmas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Weak coupling: interactions follow charge</a:t>
            </a:r>
          </a:p>
          <a:p>
            <a:pPr lvl="1"/>
            <a:r>
              <a:rPr lang="nl-NL" dirty="0" smtClean="0"/>
              <a:t>Boost-invariant if moving on light-cone</a:t>
            </a:r>
          </a:p>
          <a:p>
            <a:r>
              <a:rPr lang="nl-NL" dirty="0" smtClean="0"/>
              <a:t>Strong coupling: interactions follow energy</a:t>
            </a:r>
          </a:p>
          <a:p>
            <a:pPr lvl="1"/>
            <a:r>
              <a:rPr lang="nl-NL" dirty="0" smtClean="0"/>
              <a:t>Receives </a:t>
            </a:r>
            <a:r>
              <a:rPr lang="nl-NL" dirty="0" smtClean="0">
                <a:latin typeface="Symbol" pitchFamily="18" charset="2"/>
              </a:rPr>
              <a:t>g</a:t>
            </a:r>
            <a:r>
              <a:rPr lang="nl-NL" dirty="0" smtClean="0"/>
              <a:t>-factor on boosting, even if v ≈ c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6" name="Picture 5" descr="B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133600"/>
            <a:ext cx="4121348" cy="2767423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812" b="-8908"/>
          <a:stretch>
            <a:fillRect/>
          </a:stretch>
        </p:blipFill>
        <p:spPr bwMode="auto">
          <a:xfrm>
            <a:off x="6096000" y="2362200"/>
            <a:ext cx="1828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384"/>
          <a:stretch>
            <a:fillRect/>
          </a:stretch>
        </p:blipFill>
        <p:spPr bwMode="auto">
          <a:xfrm>
            <a:off x="6037943" y="2895600"/>
            <a:ext cx="1719876" cy="349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85875</TotalTime>
  <Words>1362</Words>
  <Application>Microsoft Office PowerPoint</Application>
  <PresentationFormat>On-screen Show (4:3)</PresentationFormat>
  <Paragraphs>323</Paragraphs>
  <Slides>31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Median</vt:lpstr>
      <vt:lpstr>Collisions in AdS: the road to experiments</vt:lpstr>
      <vt:lpstr>Outline</vt:lpstr>
      <vt:lpstr>Shock waves – initial conditions</vt:lpstr>
      <vt:lpstr>Shock waves – a dynamical cross-over</vt:lpstr>
      <vt:lpstr>Shock waves – a dynamical cross-over</vt:lpstr>
      <vt:lpstr>Longitudinal coherence</vt:lpstr>
      <vt:lpstr>Longitudinal coherence</vt:lpstr>
      <vt:lpstr>Important conclusion</vt:lpstr>
      <vt:lpstr>Reminder: rapidities and initial state BI</vt:lpstr>
      <vt:lpstr>A universal rapidity profile</vt:lpstr>
      <vt:lpstr>Even clearer in real space-time</vt:lpstr>
      <vt:lpstr>Longitudinal HIC physics: Landau vs Bjorken</vt:lpstr>
      <vt:lpstr>A fully dynamical model of a HIC</vt:lpstr>
      <vt:lpstr>Boost-invariant radial flow</vt:lpstr>
      <vt:lpstr>Discussion</vt:lpstr>
      <vt:lpstr>Perturbative QCD</vt:lpstr>
      <vt:lpstr>p-Pb symmetry, a prediction?</vt:lpstr>
      <vt:lpstr>Entropies and multiplicities</vt:lpstr>
      <vt:lpstr>Apparent horizon</vt:lpstr>
      <vt:lpstr>Example multiplicities</vt:lpstr>
      <vt:lpstr>Multiplicity plots</vt:lpstr>
      <vt:lpstr>A consequence: directed flow</vt:lpstr>
      <vt:lpstr>Baryon number and conserved charge</vt:lpstr>
      <vt:lpstr>Local energy density flatter in real time!</vt:lpstr>
      <vt:lpstr>Example collision</vt:lpstr>
      <vt:lpstr>Pressure anisotropy</vt:lpstr>
      <vt:lpstr>Initial state versus thermal fluctuations</vt:lpstr>
      <vt:lpstr>Shock waves from the bulk</vt:lpstr>
      <vt:lpstr>Newer results – bulk understanding</vt:lpstr>
      <vt:lpstr>Newer results – bulk understanding</vt:lpstr>
      <vt:lpstr>Thermalisation/hydro in small systems?</vt:lpstr>
    </vt:vector>
  </TitlesOfParts>
  <Company>Utrecht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holes as Information Scramblers</dc:title>
  <dc:creator>van der Schee</dc:creator>
  <cp:lastModifiedBy>Wilke</cp:lastModifiedBy>
  <cp:revision>1381</cp:revision>
  <cp:lastPrinted>2013-02-27T16:52:15Z</cp:lastPrinted>
  <dcterms:created xsi:type="dcterms:W3CDTF">2011-04-27T16:22:55Z</dcterms:created>
  <dcterms:modified xsi:type="dcterms:W3CDTF">2014-05-19T15:35:15Z</dcterms:modified>
</cp:coreProperties>
</file>