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2"/>
  </p:notesMasterIdLst>
  <p:sldIdLst>
    <p:sldId id="256" r:id="rId2"/>
    <p:sldId id="257" r:id="rId3"/>
    <p:sldId id="260" r:id="rId4"/>
    <p:sldId id="261" r:id="rId5"/>
    <p:sldId id="263" r:id="rId6"/>
    <p:sldId id="273" r:id="rId7"/>
    <p:sldId id="269" r:id="rId8"/>
    <p:sldId id="271" r:id="rId9"/>
    <p:sldId id="272" r:id="rId10"/>
    <p:sldId id="266" r:id="rId11"/>
    <p:sldId id="267" r:id="rId12"/>
    <p:sldId id="268" r:id="rId13"/>
    <p:sldId id="276" r:id="rId14"/>
    <p:sldId id="275" r:id="rId15"/>
    <p:sldId id="289" r:id="rId16"/>
    <p:sldId id="290" r:id="rId17"/>
    <p:sldId id="291" r:id="rId18"/>
    <p:sldId id="277" r:id="rId19"/>
    <p:sldId id="283" r:id="rId20"/>
    <p:sldId id="284" r:id="rId21"/>
    <p:sldId id="279" r:id="rId22"/>
    <p:sldId id="287" r:id="rId23"/>
    <p:sldId id="292" r:id="rId24"/>
    <p:sldId id="293" r:id="rId25"/>
    <p:sldId id="295" r:id="rId26"/>
    <p:sldId id="296" r:id="rId27"/>
    <p:sldId id="305" r:id="rId28"/>
    <p:sldId id="306" r:id="rId29"/>
    <p:sldId id="304" r:id="rId30"/>
    <p:sldId id="307" r:id="rId31"/>
    <p:sldId id="262" r:id="rId32"/>
    <p:sldId id="264" r:id="rId33"/>
    <p:sldId id="288" r:id="rId34"/>
    <p:sldId id="278" r:id="rId35"/>
    <p:sldId id="285" r:id="rId36"/>
    <p:sldId id="286" r:id="rId37"/>
    <p:sldId id="297" r:id="rId38"/>
    <p:sldId id="258" r:id="rId39"/>
    <p:sldId id="259" r:id="rId40"/>
    <p:sldId id="302" r:id="rId4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42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9" autoAdjust="0"/>
    <p:restoredTop sz="94635" autoAdjust="0"/>
  </p:normalViewPr>
  <p:slideViewPr>
    <p:cSldViewPr>
      <p:cViewPr varScale="1">
        <p:scale>
          <a:sx n="91" d="100"/>
          <a:sy n="91" d="100"/>
        </p:scale>
        <p:origin x="-3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FED68-584B-425C-BF1F-9E23EA405CFF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2E0A7-45D5-426B-B1F6-7D80A06FAED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004888" y="695325"/>
            <a:ext cx="4848225" cy="3427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defTabSz="414338" eaLnBrk="1" hangingPunct="1">
              <a:spcBef>
                <a:spcPct val="0"/>
              </a:spcBef>
            </a:pPr>
            <a:endParaRPr lang="ja-JP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latin typeface="Arial" charset="0"/>
            </a:endParaRPr>
          </a:p>
        </p:txBody>
      </p:sp>
      <p:sp>
        <p:nvSpPr>
          <p:cNvPr id="22532" name="スライド番号プレースホルダ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 anchor="b"/>
          <a:lstStyle/>
          <a:p>
            <a:pPr algn="r"/>
            <a:fld id="{5BE62021-7105-40BB-8642-B0238F778529}" type="slidenum">
              <a:rPr lang="ja-JP" altLang="en-US" sz="1200">
                <a:latin typeface="Calibri" pitchFamily="34" charset="0"/>
              </a:rPr>
              <a:pPr algn="r"/>
              <a:t>24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004888" y="695325"/>
            <a:ext cx="4848225" cy="3427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defTabSz="414338" eaLnBrk="1" hangingPunct="1">
              <a:spcBef>
                <a:spcPct val="0"/>
              </a:spcBef>
            </a:pPr>
            <a:endParaRPr lang="ja-JP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latin typeface="Arial" charset="0"/>
            </a:endParaRPr>
          </a:p>
        </p:txBody>
      </p:sp>
      <p:sp>
        <p:nvSpPr>
          <p:cNvPr id="24580" name="スライド番号プレースホルダ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 anchor="b"/>
          <a:lstStyle/>
          <a:p>
            <a:pPr algn="r"/>
            <a:fld id="{2BE75098-4D50-4754-9F71-C47CEE40E7D7}" type="slidenum">
              <a:rPr lang="ja-JP" altLang="en-US" sz="1200">
                <a:latin typeface="Calibri" pitchFamily="34" charset="0"/>
              </a:rPr>
              <a:pPr algn="r"/>
              <a:t>26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3600" y="161925"/>
            <a:ext cx="5803900" cy="6048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41300" y="1157288"/>
            <a:ext cx="4287838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81538" y="1157288"/>
            <a:ext cx="4289425" cy="2590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81538" y="3900488"/>
            <a:ext cx="4289425" cy="2590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12FAF-F70E-4DD5-8A78-32A5FE07A51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2008/1/15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hyperlink" Target="http://jnusrv00.kek.jp/jnu/photo/TS/070621_Yamada/IMG_8430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wmf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79.jpeg"/><Relationship Id="rId3" Type="http://schemas.openxmlformats.org/officeDocument/2006/relationships/oleObject" Target="../embeddings/oleObject4.bin"/><Relationship Id="rId7" Type="http://schemas.openxmlformats.org/officeDocument/2006/relationships/image" Target="../media/image77.png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39.png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8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jpeg"/><Relationship Id="rId4" Type="http://schemas.openxmlformats.org/officeDocument/2006/relationships/image" Target="../media/image8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jnusrv00.kek.jp/jnu/photo/TS/070916_Yamada/IMG_3581.JPG" TargetMode="External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215238" cy="214314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C00000"/>
                </a:solidFill>
              </a:rPr>
              <a:t>HEP Activities in Japan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900" dirty="0" smtClean="0"/>
              <a:t>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800" dirty="0" smtClean="0"/>
              <a:t>Sakue </a:t>
            </a:r>
            <a:r>
              <a:rPr lang="en-US" altLang="ja-JP" sz="2800" dirty="0" smtClean="0"/>
              <a:t>Yamada (KEK)</a:t>
            </a:r>
            <a:br>
              <a:rPr lang="en-US" altLang="ja-JP" sz="2800" dirty="0" smtClean="0"/>
            </a:br>
            <a:r>
              <a:rPr lang="en-US" altLang="ja-JP" sz="2800" dirty="0" smtClean="0"/>
              <a:t>at FCPPM (</a:t>
            </a:r>
            <a:r>
              <a:rPr lang="en-US" altLang="ja-JP" sz="2800" dirty="0" smtClean="0"/>
              <a:t>Marseille-CPPM) 15.01.2008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3071834"/>
          </a:xfrm>
        </p:spPr>
        <p:txBody>
          <a:bodyPr>
            <a:normAutofit fontScale="925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kumimoji="1" lang="en-US" altLang="ja-JP" i="1" dirty="0" smtClean="0">
                <a:solidFill>
                  <a:srgbClr val="7030A0"/>
                </a:solidFill>
              </a:rPr>
              <a:t>Brief History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i="1" dirty="0" smtClean="0">
                <a:solidFill>
                  <a:srgbClr val="0070C0"/>
                </a:solidFill>
              </a:rPr>
              <a:t>Present </a:t>
            </a:r>
            <a:r>
              <a:rPr lang="en-US" altLang="ja-JP" i="1" dirty="0" smtClean="0">
                <a:solidFill>
                  <a:srgbClr val="0070C0"/>
                </a:solidFill>
              </a:rPr>
              <a:t>Facilities and Experiments</a:t>
            </a:r>
          </a:p>
          <a:p>
            <a:pPr marL="514350" indent="-514350" algn="l"/>
            <a:r>
              <a:rPr lang="en-US" altLang="ja-JP" i="1" dirty="0" smtClean="0"/>
              <a:t>        </a:t>
            </a:r>
            <a:r>
              <a:rPr lang="en-US" altLang="ja-JP" i="1" dirty="0" smtClean="0">
                <a:solidFill>
                  <a:srgbClr val="00B050"/>
                </a:solidFill>
              </a:rPr>
              <a:t>Including future up-grades</a:t>
            </a:r>
            <a:endParaRPr lang="en-US" altLang="ja-JP" i="1" dirty="0" smtClean="0">
              <a:solidFill>
                <a:srgbClr val="C00000"/>
              </a:solidFill>
            </a:endParaRPr>
          </a:p>
          <a:p>
            <a:pPr marL="514350" indent="-514350" algn="l"/>
            <a:r>
              <a:rPr lang="en-US" altLang="ja-JP" i="1" dirty="0" smtClean="0">
                <a:solidFill>
                  <a:srgbClr val="C00000"/>
                </a:solidFill>
              </a:rPr>
              <a:t>3.  Facilities under construction (J-PARC)</a:t>
            </a:r>
          </a:p>
          <a:p>
            <a:pPr marL="514350" indent="-514350" algn="l"/>
            <a:r>
              <a:rPr lang="en-US" altLang="ja-JP" i="1" dirty="0" smtClean="0">
                <a:solidFill>
                  <a:srgbClr val="C00000"/>
                </a:solidFill>
              </a:rPr>
              <a:t>        and R&amp;D for future facilities(ATF2)</a:t>
            </a:r>
            <a:endParaRPr kumimoji="1" lang="en-US" altLang="ja-JP" i="1" dirty="0" smtClean="0">
              <a:solidFill>
                <a:srgbClr val="C00000"/>
              </a:solidFill>
            </a:endParaRP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71570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dirty="0" smtClean="0">
                <a:solidFill>
                  <a:srgbClr val="C00000"/>
                </a:solidFill>
              </a:rPr>
              <a:t>Experiments at 12 </a:t>
            </a:r>
            <a:r>
              <a:rPr kumimoji="1" lang="en-US" altLang="ja-JP" sz="4000" dirty="0" err="1" smtClean="0">
                <a:solidFill>
                  <a:srgbClr val="C00000"/>
                </a:solidFill>
              </a:rPr>
              <a:t>GeV</a:t>
            </a:r>
            <a:r>
              <a:rPr kumimoji="1" lang="en-US" altLang="ja-JP" sz="4000" dirty="0" smtClean="0">
                <a:solidFill>
                  <a:srgbClr val="C00000"/>
                </a:solidFill>
              </a:rPr>
              <a:t> PS </a:t>
            </a:r>
            <a:br>
              <a:rPr kumimoji="1" lang="en-US" altLang="ja-JP" sz="4000" dirty="0" smtClean="0">
                <a:solidFill>
                  <a:srgbClr val="C00000"/>
                </a:solidFill>
              </a:rPr>
            </a:br>
            <a:r>
              <a:rPr kumimoji="1" lang="en-US" altLang="ja-JP" dirty="0" smtClean="0"/>
              <a:t> </a:t>
            </a:r>
            <a:r>
              <a:rPr kumimoji="1" lang="en-US" altLang="ja-JP" sz="3600" dirty="0" smtClean="0"/>
              <a:t>neutrino oscillation </a:t>
            </a:r>
            <a:r>
              <a:rPr kumimoji="1" lang="en-US" altLang="ja-JP" sz="3600" dirty="0" smtClean="0">
                <a:solidFill>
                  <a:srgbClr val="0070C0"/>
                </a:solidFill>
              </a:rPr>
              <a:t>K2K</a:t>
            </a:r>
            <a:r>
              <a:rPr kumimoji="1" lang="en-US" altLang="ja-JP" sz="3600" dirty="0" smtClean="0"/>
              <a:t> and </a:t>
            </a:r>
            <a:r>
              <a:rPr kumimoji="1" lang="en-US" altLang="ja-JP" sz="3600" dirty="0" smtClean="0">
                <a:solidFill>
                  <a:srgbClr val="0070C0"/>
                </a:solidFill>
              </a:rPr>
              <a:t>rare </a:t>
            </a:r>
            <a:r>
              <a:rPr kumimoji="1" lang="en-US" altLang="ja-JP" sz="3600" dirty="0" err="1" smtClean="0">
                <a:solidFill>
                  <a:srgbClr val="0070C0"/>
                </a:solidFill>
              </a:rPr>
              <a:t>Kaon</a:t>
            </a:r>
            <a:r>
              <a:rPr kumimoji="1" lang="en-US" altLang="ja-JP" sz="3600" dirty="0" smtClean="0">
                <a:solidFill>
                  <a:srgbClr val="0070C0"/>
                </a:solidFill>
              </a:rPr>
              <a:t> decays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2428868"/>
            <a:ext cx="8229600" cy="412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正方形/長方形 4"/>
          <p:cNvSpPr/>
          <p:nvPr/>
        </p:nvSpPr>
        <p:spPr>
          <a:xfrm>
            <a:off x="714348" y="1714488"/>
            <a:ext cx="79296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</a:rPr>
              <a:t>K2K</a:t>
            </a:r>
            <a:r>
              <a:rPr kumimoji="1" lang="en-US" altLang="ja-JP" dirty="0" smtClean="0"/>
              <a:t> has been completed successfully confirming the neutrino oscillation  with a </a:t>
            </a:r>
            <a:r>
              <a:rPr kumimoji="1" lang="en-US" altLang="ja-JP" dirty="0" smtClean="0"/>
              <a:t>well </a:t>
            </a:r>
            <a:r>
              <a:rPr lang="en-US" altLang="ja-JP" dirty="0" smtClean="0"/>
              <a:t>defined </a:t>
            </a:r>
            <a:r>
              <a:rPr kumimoji="1" lang="en-US" altLang="ja-JP" dirty="0" smtClean="0"/>
              <a:t>accelerator </a:t>
            </a:r>
            <a:r>
              <a:rPr kumimoji="1" lang="en-US" altLang="ja-JP" dirty="0" smtClean="0"/>
              <a:t>neutrino beam.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929718" cy="72547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dirty="0" smtClean="0">
                <a:solidFill>
                  <a:srgbClr val="C00000"/>
                </a:solidFill>
              </a:rPr>
              <a:t>    E391-a at PS   </a:t>
            </a:r>
            <a:r>
              <a:rPr lang="en-US" altLang="ja-JP" sz="3100" dirty="0" smtClean="0">
                <a:solidFill>
                  <a:srgbClr val="C00000"/>
                </a:solidFill>
              </a:rPr>
              <a:t>(most recent rare K decay exp.)</a:t>
            </a:r>
            <a:r>
              <a:rPr lang="en-US" altLang="ja-JP" dirty="0" smtClean="0">
                <a:solidFill>
                  <a:srgbClr val="FF0000"/>
                </a:solidFill>
              </a:rPr>
              <a:t/>
            </a:r>
            <a:br>
              <a:rPr lang="en-US" altLang="ja-JP" dirty="0" smtClean="0">
                <a:solidFill>
                  <a:srgbClr val="FF0000"/>
                </a:solidFill>
              </a:rPr>
            </a:br>
            <a:r>
              <a:rPr lang="en-US" altLang="ja-JP" sz="1300" dirty="0" smtClean="0">
                <a:solidFill>
                  <a:srgbClr val="FF0000"/>
                </a:solidFill>
              </a:rPr>
              <a:t>            </a:t>
            </a:r>
            <a:r>
              <a:rPr lang="en-US" altLang="ja-JP" sz="2200" dirty="0" smtClean="0">
                <a:solidFill>
                  <a:srgbClr val="00B050"/>
                </a:solidFill>
              </a:rPr>
              <a:t>(</a:t>
            </a:r>
            <a:r>
              <a:rPr lang="en-US" altLang="ja-JP" sz="2200" dirty="0" err="1" smtClean="0">
                <a:solidFill>
                  <a:srgbClr val="00B050"/>
                </a:solidFill>
              </a:rPr>
              <a:t>Dubna,FNAL,JINR,KEK,NTU</a:t>
            </a:r>
            <a:r>
              <a:rPr lang="en-US" altLang="ja-JP" sz="2200" dirty="0" smtClean="0">
                <a:solidFill>
                  <a:srgbClr val="00B050"/>
                </a:solidFill>
              </a:rPr>
              <a:t>, PNU and several  Japanese Universities)    </a:t>
            </a:r>
            <a:endParaRPr lang="en-US" altLang="ja-JP" sz="2200" dirty="0">
              <a:solidFill>
                <a:srgbClr val="00B050"/>
              </a:solidFill>
            </a:endParaRPr>
          </a:p>
        </p:txBody>
      </p:sp>
      <p:pic>
        <p:nvPicPr>
          <p:cNvPr id="12293" name="Picture 5" descr="E391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57388"/>
            <a:ext cx="7924800" cy="486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642910" y="1285860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CC3300"/>
                </a:solidFill>
              </a:rPr>
              <a:t>K⁰→</a:t>
            </a:r>
            <a:r>
              <a:rPr lang="el-GR" altLang="ja-JP" dirty="0" smtClean="0">
                <a:solidFill>
                  <a:srgbClr val="CC3300"/>
                </a:solidFill>
              </a:rPr>
              <a:t>π⁰</a:t>
            </a:r>
            <a:r>
              <a:rPr lang="el-GR" altLang="ja-JP" dirty="0" smtClean="0">
                <a:solidFill>
                  <a:srgbClr val="CC3300"/>
                </a:solidFill>
              </a:rPr>
              <a:t>νν</a:t>
            </a:r>
            <a:r>
              <a:rPr lang="el-GR" altLang="ja-JP" dirty="0" smtClean="0">
                <a:solidFill>
                  <a:srgbClr val="CC3300"/>
                </a:solidFill>
                <a:latin typeface="Calibri"/>
              </a:rPr>
              <a:t>̄</a:t>
            </a:r>
            <a:r>
              <a:rPr lang="en-US" altLang="ja-JP" dirty="0" smtClean="0">
                <a:solidFill>
                  <a:srgbClr val="CC3300"/>
                </a:solidFill>
              </a:rPr>
              <a:t> </a:t>
            </a:r>
            <a:endParaRPr lang="en-US" altLang="ja-JP" dirty="0" smtClean="0">
              <a:solidFill>
                <a:srgbClr val="CC3300"/>
              </a:solidFill>
            </a:endParaRPr>
          </a:p>
          <a:p>
            <a:r>
              <a:rPr lang="en-US" altLang="ja-JP" dirty="0" smtClean="0">
                <a:solidFill>
                  <a:srgbClr val="CC3300"/>
                </a:solidFill>
              </a:rPr>
              <a:t>gives a direct handle on the </a:t>
            </a:r>
            <a:r>
              <a:rPr lang="el-GR" altLang="ja-JP" dirty="0" smtClean="0">
                <a:solidFill>
                  <a:srgbClr val="CC3300"/>
                </a:solidFill>
                <a:latin typeface="Calibri"/>
              </a:rPr>
              <a:t>η</a:t>
            </a:r>
            <a:r>
              <a:rPr lang="en-US" altLang="ja-JP" dirty="0" smtClean="0">
                <a:solidFill>
                  <a:srgbClr val="CC3300"/>
                </a:solidFill>
                <a:latin typeface="Calibri"/>
              </a:rPr>
              <a:t>-parameter of CP violation.  </a:t>
            </a:r>
            <a:endParaRPr kumimoji="1" lang="ja-JP" altLang="en-US" dirty="0"/>
          </a:p>
        </p:txBody>
      </p:sp>
      <p:sp>
        <p:nvSpPr>
          <p:cNvPr id="6" name="右矢印 5"/>
          <p:cNvSpPr/>
          <p:nvPr/>
        </p:nvSpPr>
        <p:spPr>
          <a:xfrm rot="20856901">
            <a:off x="642260" y="5004976"/>
            <a:ext cx="714380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 rot="20770460">
            <a:off x="229797" y="4650074"/>
            <a:ext cx="128588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CC3300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K⁰ beam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143372" y="1357298"/>
            <a:ext cx="45720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The  detector </a:t>
            </a:r>
            <a:r>
              <a:rPr kumimoji="1" lang="en-US" altLang="ja-JP" dirty="0" smtClean="0">
                <a:solidFill>
                  <a:srgbClr val="FFFF00"/>
                </a:solidFill>
              </a:rPr>
              <a:t> showed good performance as designed. It will </a:t>
            </a:r>
            <a:r>
              <a:rPr kumimoji="1" lang="en-US" altLang="ja-JP" dirty="0" smtClean="0">
                <a:solidFill>
                  <a:srgbClr val="FFFF00"/>
                </a:solidFill>
              </a:rPr>
              <a:t>move to J-PARC 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B97F-4186-4BBD-A41F-284C8ACC84A8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124950" name="Rectangle 22"/>
          <p:cNvSpPr>
            <a:spLocks noGrp="1" noChangeArrowheads="1"/>
          </p:cNvSpPr>
          <p:nvPr>
            <p:ph type="title" idx="4294967295"/>
          </p:nvPr>
        </p:nvSpPr>
        <p:spPr>
          <a:xfrm>
            <a:off x="358775" y="571500"/>
            <a:ext cx="8785225" cy="785813"/>
          </a:xfrm>
        </p:spPr>
        <p:txBody>
          <a:bodyPr>
            <a:normAutofit fontScale="90000"/>
          </a:bodyPr>
          <a:lstStyle/>
          <a:p>
            <a:r>
              <a:rPr lang="en-US" altLang="ja-JP" sz="3200" dirty="0">
                <a:solidFill>
                  <a:srgbClr val="FF0000"/>
                </a:solidFill>
              </a:rPr>
              <a:t>J</a:t>
            </a:r>
            <a:r>
              <a:rPr lang="en-US" altLang="ja-JP" sz="3200" dirty="0"/>
              <a:t>apan </a:t>
            </a:r>
            <a:r>
              <a:rPr lang="en-US" altLang="ja-JP" sz="3200" dirty="0">
                <a:solidFill>
                  <a:srgbClr val="FF0000"/>
                </a:solidFill>
              </a:rPr>
              <a:t>P</a:t>
            </a:r>
            <a:r>
              <a:rPr lang="en-US" altLang="ja-JP" sz="3200" dirty="0"/>
              <a:t>roton </a:t>
            </a:r>
            <a:r>
              <a:rPr lang="en-US" altLang="ja-JP" sz="3200" dirty="0">
                <a:solidFill>
                  <a:srgbClr val="FF0000"/>
                </a:solidFill>
              </a:rPr>
              <a:t>A</a:t>
            </a:r>
            <a:r>
              <a:rPr lang="en-US" altLang="ja-JP" sz="3200" dirty="0"/>
              <a:t>ccelerator </a:t>
            </a:r>
            <a:r>
              <a:rPr lang="en-US" altLang="ja-JP" sz="3200" dirty="0">
                <a:solidFill>
                  <a:srgbClr val="FF0000"/>
                </a:solidFill>
              </a:rPr>
              <a:t>R</a:t>
            </a:r>
            <a:r>
              <a:rPr lang="en-US" altLang="ja-JP" sz="3200" dirty="0"/>
              <a:t>esearch </a:t>
            </a:r>
            <a:r>
              <a:rPr lang="en-US" altLang="ja-JP" sz="3200" dirty="0">
                <a:solidFill>
                  <a:srgbClr val="FF0000"/>
                </a:solidFill>
              </a:rPr>
              <a:t>C</a:t>
            </a:r>
            <a:r>
              <a:rPr lang="en-US" altLang="ja-JP" sz="3200" dirty="0"/>
              <a:t>omplex (J-PARC)</a:t>
            </a:r>
          </a:p>
        </p:txBody>
      </p:sp>
      <p:pic>
        <p:nvPicPr>
          <p:cNvPr id="124930" name="Picture 2" descr="Case3修正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7596187" cy="4824413"/>
          </a:xfrm>
          <a:prstGeom prst="rect">
            <a:avLst/>
          </a:prstGeom>
          <a:noFill/>
        </p:spPr>
      </p:pic>
      <p:sp>
        <p:nvSpPr>
          <p:cNvPr id="124931" name="Line 3"/>
          <p:cNvSpPr>
            <a:spLocks noChangeShapeType="1"/>
          </p:cNvSpPr>
          <p:nvPr/>
        </p:nvSpPr>
        <p:spPr bwMode="auto">
          <a:xfrm flipH="1">
            <a:off x="7740650" y="2000240"/>
            <a:ext cx="260374" cy="396885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32" name="Line 4"/>
          <p:cNvSpPr>
            <a:spLocks noChangeShapeType="1"/>
          </p:cNvSpPr>
          <p:nvPr/>
        </p:nvSpPr>
        <p:spPr bwMode="auto">
          <a:xfrm>
            <a:off x="4460875" y="1655763"/>
            <a:ext cx="2055813" cy="1412875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6500826" y="1285860"/>
            <a:ext cx="2643174" cy="67217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 dirty="0">
                <a:solidFill>
                  <a:srgbClr val="C00000"/>
                </a:solidFill>
                <a:latin typeface="Helvetica" pitchFamily="34" charset="0"/>
                <a:ea typeface="ＭＳ ゴシック" pitchFamily="49" charset="-128"/>
              </a:rPr>
              <a:t>Nuclear and Particle</a:t>
            </a:r>
          </a:p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en-US" altLang="ja-JP" b="1" dirty="0">
                <a:solidFill>
                  <a:srgbClr val="C00000"/>
                </a:solidFill>
                <a:latin typeface="Helvetica" pitchFamily="34" charset="0"/>
                <a:ea typeface="ＭＳ ゴシック" pitchFamily="49" charset="-128"/>
              </a:rPr>
              <a:t>Experimental Facility</a:t>
            </a:r>
            <a:endParaRPr lang="en-US" altLang="ja-JP" sz="1400" b="1" dirty="0">
              <a:solidFill>
                <a:srgbClr val="C00000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4000496" y="1357298"/>
            <a:ext cx="2290773" cy="8561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 dirty="0">
                <a:solidFill>
                  <a:srgbClr val="7030A0"/>
                </a:solidFill>
                <a:latin typeface="Helvetica" pitchFamily="34" charset="0"/>
                <a:ea typeface="ＭＳ ゴシック" pitchFamily="49" charset="-128"/>
              </a:rPr>
              <a:t>Materials and Life Science</a:t>
            </a:r>
          </a:p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en-US" altLang="ja-JP" sz="1600" b="1" dirty="0">
                <a:solidFill>
                  <a:srgbClr val="7030A0"/>
                </a:solidFill>
                <a:latin typeface="Helvetica" pitchFamily="34" charset="0"/>
                <a:ea typeface="ＭＳ ゴシック" pitchFamily="49" charset="-128"/>
              </a:rPr>
              <a:t>Experimental Facility</a:t>
            </a:r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 flipH="1">
            <a:off x="4067175" y="2924175"/>
            <a:ext cx="68263" cy="1163638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36" name="Line 8"/>
          <p:cNvSpPr>
            <a:spLocks noChangeShapeType="1"/>
          </p:cNvSpPr>
          <p:nvPr/>
        </p:nvSpPr>
        <p:spPr bwMode="auto">
          <a:xfrm flipH="1" flipV="1">
            <a:off x="7092950" y="4005263"/>
            <a:ext cx="527050" cy="434975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37" name="Line 9"/>
          <p:cNvSpPr>
            <a:spLocks noChangeShapeType="1"/>
          </p:cNvSpPr>
          <p:nvPr/>
        </p:nvSpPr>
        <p:spPr bwMode="auto">
          <a:xfrm flipH="1" flipV="1">
            <a:off x="6156325" y="3789363"/>
            <a:ext cx="804863" cy="151130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7072330" y="4429132"/>
            <a:ext cx="1436687" cy="4826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ja-JP" sz="1600" b="1" dirty="0">
                <a:solidFill>
                  <a:srgbClr val="C00000"/>
                </a:solidFill>
                <a:latin typeface="Helvetica" pitchFamily="34" charset="0"/>
                <a:ea typeface="ＭＳ ゴシック" pitchFamily="49" charset="-128"/>
              </a:rPr>
              <a:t>Neutrino to </a:t>
            </a:r>
            <a:r>
              <a:rPr lang="en-US" altLang="ja-JP" sz="1600" b="1" dirty="0" err="1">
                <a:solidFill>
                  <a:srgbClr val="C00000"/>
                </a:solidFill>
                <a:latin typeface="Helvetica" pitchFamily="34" charset="0"/>
                <a:ea typeface="ＭＳ ゴシック" pitchFamily="49" charset="-128"/>
              </a:rPr>
              <a:t>Kamiokande</a:t>
            </a:r>
            <a:endParaRPr lang="en-US" altLang="ja-JP" sz="1600" b="1" dirty="0">
              <a:solidFill>
                <a:srgbClr val="C00000"/>
              </a:solidFill>
              <a:latin typeface="Helvetica" pitchFamily="34" charset="0"/>
              <a:ea typeface="ＭＳ ゴシック" pitchFamily="49" charset="-128"/>
            </a:endParaRPr>
          </a:p>
        </p:txBody>
      </p:sp>
      <p:sp>
        <p:nvSpPr>
          <p:cNvPr id="124939" name="Line 11"/>
          <p:cNvSpPr>
            <a:spLocks noChangeShapeType="1"/>
          </p:cNvSpPr>
          <p:nvPr/>
        </p:nvSpPr>
        <p:spPr bwMode="auto">
          <a:xfrm flipH="1" flipV="1">
            <a:off x="4932363" y="3860800"/>
            <a:ext cx="173037" cy="1493838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40" name="Line 12"/>
          <p:cNvSpPr>
            <a:spLocks noChangeShapeType="1"/>
          </p:cNvSpPr>
          <p:nvPr/>
        </p:nvSpPr>
        <p:spPr bwMode="auto">
          <a:xfrm flipV="1">
            <a:off x="3348038" y="5013325"/>
            <a:ext cx="215900" cy="769938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4941" name="Text Box 13"/>
          <p:cNvSpPr txBox="1">
            <a:spLocks noChangeArrowheads="1"/>
          </p:cNvSpPr>
          <p:nvPr/>
        </p:nvSpPr>
        <p:spPr bwMode="auto">
          <a:xfrm>
            <a:off x="3059113" y="5805488"/>
            <a:ext cx="889000" cy="5937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latin typeface="Helvetica" pitchFamily="34" charset="0"/>
                <a:ea typeface="ＭＳ ゴシック" pitchFamily="49" charset="-128"/>
              </a:rPr>
              <a:t>Linac</a:t>
            </a:r>
          </a:p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en-US" altLang="ja-JP" sz="1600" b="1">
                <a:latin typeface="Helvetica" pitchFamily="34" charset="0"/>
                <a:ea typeface="ＭＳ ゴシック" pitchFamily="49" charset="-128"/>
              </a:rPr>
              <a:t>(350m)</a:t>
            </a:r>
          </a:p>
        </p:txBody>
      </p:sp>
      <p:sp>
        <p:nvSpPr>
          <p:cNvPr id="124942" name="Text Box 14"/>
          <p:cNvSpPr txBox="1">
            <a:spLocks noChangeArrowheads="1"/>
          </p:cNvSpPr>
          <p:nvPr/>
        </p:nvSpPr>
        <p:spPr bwMode="auto">
          <a:xfrm>
            <a:off x="4260850" y="5100638"/>
            <a:ext cx="1597034" cy="85395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 dirty="0">
                <a:solidFill>
                  <a:srgbClr val="7030A0"/>
                </a:solidFill>
                <a:latin typeface="Helvetica" pitchFamily="34" charset="0"/>
                <a:ea typeface="ＭＳ ゴシック" pitchFamily="49" charset="-128"/>
              </a:rPr>
              <a:t>3 </a:t>
            </a:r>
            <a:r>
              <a:rPr lang="en-US" altLang="ja-JP" sz="1600" b="1" dirty="0" err="1">
                <a:solidFill>
                  <a:srgbClr val="7030A0"/>
                </a:solidFill>
                <a:latin typeface="Helvetica" pitchFamily="34" charset="0"/>
                <a:ea typeface="ＭＳ ゴシック" pitchFamily="49" charset="-128"/>
              </a:rPr>
              <a:t>GeV</a:t>
            </a:r>
            <a:r>
              <a:rPr lang="en-US" altLang="ja-JP" sz="1600" b="1" dirty="0">
                <a:solidFill>
                  <a:srgbClr val="7030A0"/>
                </a:solidFill>
                <a:latin typeface="Helvetica" pitchFamily="34" charset="0"/>
                <a:ea typeface="ＭＳ ゴシック" pitchFamily="49" charset="-128"/>
              </a:rPr>
              <a:t> Synchrotron</a:t>
            </a:r>
          </a:p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en-US" altLang="ja-JP" sz="1600" b="1" dirty="0">
                <a:solidFill>
                  <a:srgbClr val="7030A0"/>
                </a:solidFill>
                <a:latin typeface="Helvetica" pitchFamily="34" charset="0"/>
                <a:ea typeface="ＭＳ ゴシック" pitchFamily="49" charset="-128"/>
              </a:rPr>
              <a:t>(25 Hz, 1MW)</a:t>
            </a:r>
            <a:endParaRPr lang="en-US" altLang="ja-JP" sz="1600" b="1" dirty="0">
              <a:solidFill>
                <a:srgbClr val="7030A0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3286116" y="2428868"/>
            <a:ext cx="1655762" cy="4826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ja-JP" sz="1600" b="1" dirty="0">
                <a:latin typeface="Helvetica" pitchFamily="34" charset="0"/>
                <a:ea typeface="ＭＳ ゴシック" pitchFamily="49" charset="-128"/>
              </a:rPr>
              <a:t>Nuclear Transmutation</a:t>
            </a:r>
          </a:p>
        </p:txBody>
      </p:sp>
      <p:sp>
        <p:nvSpPr>
          <p:cNvPr id="124945" name="Text Box 17"/>
          <p:cNvSpPr txBox="1">
            <a:spLocks noChangeArrowheads="1"/>
          </p:cNvSpPr>
          <p:nvPr/>
        </p:nvSpPr>
        <p:spPr bwMode="auto">
          <a:xfrm>
            <a:off x="6286512" y="5072074"/>
            <a:ext cx="2581263" cy="660181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 dirty="0">
                <a:solidFill>
                  <a:srgbClr val="C00000"/>
                </a:solidFill>
                <a:latin typeface="Helvetica" pitchFamily="34" charset="0"/>
                <a:ea typeface="ＭＳ ゴシック" pitchFamily="49" charset="-128"/>
              </a:rPr>
              <a:t>50 </a:t>
            </a:r>
            <a:r>
              <a:rPr lang="en-US" altLang="ja-JP" b="1" dirty="0" err="1">
                <a:solidFill>
                  <a:srgbClr val="C00000"/>
                </a:solidFill>
                <a:latin typeface="Helvetica" pitchFamily="34" charset="0"/>
                <a:ea typeface="ＭＳ ゴシック" pitchFamily="49" charset="-128"/>
              </a:rPr>
              <a:t>GeV</a:t>
            </a:r>
            <a:r>
              <a:rPr lang="en-US" altLang="ja-JP" b="1" dirty="0">
                <a:solidFill>
                  <a:srgbClr val="C00000"/>
                </a:solidFill>
                <a:latin typeface="Helvetica" pitchFamily="34" charset="0"/>
                <a:ea typeface="ＭＳ ゴシック" pitchFamily="49" charset="-128"/>
              </a:rPr>
              <a:t> Synchrotron</a:t>
            </a:r>
          </a:p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en-US" altLang="ja-JP" b="1" dirty="0">
                <a:solidFill>
                  <a:srgbClr val="C00000"/>
                </a:solidFill>
                <a:latin typeface="Helvetica" pitchFamily="34" charset="0"/>
                <a:ea typeface="ＭＳ ゴシック" pitchFamily="49" charset="-128"/>
              </a:rPr>
              <a:t>(0.75 MW)</a:t>
            </a:r>
          </a:p>
        </p:txBody>
      </p:sp>
      <p:sp>
        <p:nvSpPr>
          <p:cNvPr id="124948" name="Text Box 20"/>
          <p:cNvSpPr txBox="1">
            <a:spLocks noChangeArrowheads="1"/>
          </p:cNvSpPr>
          <p:nvPr/>
        </p:nvSpPr>
        <p:spPr bwMode="auto">
          <a:xfrm>
            <a:off x="428596" y="1643050"/>
            <a:ext cx="2733441" cy="1938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3200" b="1" dirty="0">
                <a:solidFill>
                  <a:srgbClr val="FC0128"/>
                </a:solidFill>
                <a:latin typeface="Arial" pitchFamily="34" charset="0"/>
              </a:rPr>
              <a:t>Construction</a:t>
            </a:r>
          </a:p>
          <a:p>
            <a:r>
              <a:rPr lang="en-US" altLang="ja-JP" sz="3200" b="1" dirty="0" smtClean="0">
                <a:solidFill>
                  <a:srgbClr val="FC0128"/>
                </a:solidFill>
                <a:latin typeface="Arial" pitchFamily="34" charset="0"/>
              </a:rPr>
              <a:t>2001~2008</a:t>
            </a:r>
          </a:p>
          <a:p>
            <a:r>
              <a:rPr lang="en-US" altLang="ja-JP" sz="2800" b="1" dirty="0" smtClean="0">
                <a:solidFill>
                  <a:srgbClr val="FF0000"/>
                </a:solidFill>
                <a:latin typeface="Arial" pitchFamily="34" charset="0"/>
              </a:rPr>
              <a:t>Joint </a:t>
            </a:r>
            <a:r>
              <a:rPr lang="en-US" altLang="ja-JP" sz="2800" b="1" dirty="0" err="1" smtClean="0">
                <a:solidFill>
                  <a:srgbClr val="FF0000"/>
                </a:solidFill>
                <a:latin typeface="Arial" pitchFamily="34" charset="0"/>
              </a:rPr>
              <a:t>proj</a:t>
            </a:r>
            <a:r>
              <a:rPr lang="en-US" altLang="ja-JP" sz="2800" b="1" dirty="0" smtClean="0">
                <a:solidFill>
                  <a:srgbClr val="FF0000"/>
                </a:solidFill>
                <a:latin typeface="Arial" pitchFamily="34" charset="0"/>
              </a:rPr>
              <a:t>. of</a:t>
            </a:r>
          </a:p>
          <a:p>
            <a:r>
              <a:rPr lang="en-US" altLang="ja-JP" sz="2800" b="1" dirty="0" smtClean="0">
                <a:solidFill>
                  <a:srgbClr val="FF0000"/>
                </a:solidFill>
                <a:latin typeface="Arial" pitchFamily="34" charset="0"/>
              </a:rPr>
              <a:t>KEK and JAEA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42910" y="142852"/>
            <a:ext cx="500066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12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PS activity will move to J-PARC </a:t>
            </a:r>
            <a:endParaRPr kumimoji="1" lang="ja-JP" alt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5813" y="93663"/>
            <a:ext cx="5803900" cy="6048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b="1"/>
              <a:t>Bird’s-eye view 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idx="1"/>
          </p:nvPr>
        </p:nvSpPr>
        <p:spPr>
          <a:xfrm>
            <a:off x="6032500" y="4635500"/>
            <a:ext cx="2336800" cy="1978025"/>
          </a:xfrm>
          <a:solidFill>
            <a:schemeClr val="tx2">
              <a:alpha val="50000"/>
            </a:schemeClr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ja-JP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Construction started on Apr’01.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ja-JP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MR tunnel became continuous in Jun’06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ja-JP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Most of the public Works have been completed except for </a:t>
            </a:r>
            <a:r>
              <a:rPr lang="en-US" altLang="ja-JP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Symbol" pitchFamily="18" charset="2"/>
              </a:rPr>
              <a:t>n</a:t>
            </a:r>
            <a:r>
              <a:rPr lang="en-US" altLang="ja-JP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-line</a:t>
            </a:r>
          </a:p>
        </p:txBody>
      </p:sp>
      <p:sp>
        <p:nvSpPr>
          <p:cNvPr id="3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86EFA-09F0-4BD5-961B-4CA5B08218A2}" type="slidenum">
              <a:rPr lang="en-US" altLang="ja-JP"/>
              <a:pPr>
                <a:defRPr/>
              </a:pPr>
              <a:t>13</a:t>
            </a:fld>
            <a:endParaRPr lang="en-US" altLang="ja-JP"/>
          </a:p>
        </p:txBody>
      </p:sp>
      <p:pic>
        <p:nvPicPr>
          <p:cNvPr id="8196" name="Picture 4" descr="Photo#1"/>
          <p:cNvPicPr>
            <a:picLocks noChangeAspect="1" noChangeArrowheads="1"/>
          </p:cNvPicPr>
          <p:nvPr/>
        </p:nvPicPr>
        <p:blipFill>
          <a:blip r:embed="rId2"/>
          <a:srcRect b="1466"/>
          <a:stretch>
            <a:fillRect/>
          </a:stretch>
        </p:blipFill>
        <p:spPr bwMode="auto">
          <a:xfrm>
            <a:off x="806450" y="973138"/>
            <a:ext cx="7635875" cy="565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543425" y="989013"/>
            <a:ext cx="1406525" cy="284162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b="1" i="1">
                <a:solidFill>
                  <a:schemeClr val="bg1"/>
                </a:solidFill>
                <a:latin typeface="Helvetica" pitchFamily="34" charset="0"/>
                <a:ea typeface="Osaka" charset="-128"/>
              </a:rPr>
              <a:t>The Hadron  Hall</a:t>
            </a:r>
          </a:p>
        </p:txBody>
      </p:sp>
      <p:sp>
        <p:nvSpPr>
          <p:cNvPr id="558086" name="Rectangle 6"/>
          <p:cNvSpPr>
            <a:spLocks noChangeArrowheads="1"/>
          </p:cNvSpPr>
          <p:nvPr/>
        </p:nvSpPr>
        <p:spPr bwMode="auto">
          <a:xfrm>
            <a:off x="6480175" y="1144588"/>
            <a:ext cx="1446213" cy="650875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Helvetica" pitchFamily="34" charset="0"/>
                <a:ea typeface="Osaka" charset="-128"/>
              </a:rPr>
              <a:t>50 GeV MR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lvetica" pitchFamily="34" charset="0"/>
                <a:ea typeface="Osaka" charset="-128"/>
              </a:rPr>
              <a:t>A round=1,568m</a:t>
            </a:r>
            <a:r>
              <a:rPr lang="en-US" altLang="ja-JP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Helvetica" pitchFamily="34" charset="0"/>
                <a:ea typeface="Osaka" charset="-128"/>
              </a:rPr>
              <a:t> 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033463" y="1308100"/>
            <a:ext cx="2065337" cy="466725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 i="1">
                <a:solidFill>
                  <a:schemeClr val="bg1"/>
                </a:solidFill>
                <a:latin typeface="Helvetica" pitchFamily="34" charset="0"/>
                <a:ea typeface="Osaka" charset="-128"/>
              </a:rPr>
              <a:t>Materials &amp; Life Science</a:t>
            </a:r>
          </a:p>
          <a:p>
            <a:r>
              <a:rPr lang="en-US" altLang="ja-JP" sz="1200" b="1" i="1">
                <a:solidFill>
                  <a:schemeClr val="bg1"/>
                </a:solidFill>
                <a:latin typeface="Helvetica" pitchFamily="34" charset="0"/>
                <a:ea typeface="Osaka" charset="-128"/>
              </a:rPr>
              <a:t>Experimental Facility</a:t>
            </a:r>
          </a:p>
        </p:txBody>
      </p:sp>
      <p:sp>
        <p:nvSpPr>
          <p:cNvPr id="558088" name="Rectangle 8"/>
          <p:cNvSpPr>
            <a:spLocks noChangeArrowheads="1"/>
          </p:cNvSpPr>
          <p:nvPr/>
        </p:nvSpPr>
        <p:spPr bwMode="auto">
          <a:xfrm>
            <a:off x="1458913" y="3114675"/>
            <a:ext cx="1376362" cy="528638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Helvetica" pitchFamily="34" charset="0"/>
                <a:ea typeface="Osaka" charset="-128"/>
              </a:rPr>
              <a:t>3GeV RCS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lvetica" pitchFamily="34" charset="0"/>
                <a:ea typeface="Osaka" charset="-128"/>
              </a:rPr>
              <a:t>A round=348m</a:t>
            </a:r>
          </a:p>
        </p:txBody>
      </p:sp>
      <p:sp>
        <p:nvSpPr>
          <p:cNvPr id="558089" name="Rectangle 9"/>
          <p:cNvSpPr>
            <a:spLocks noChangeArrowheads="1"/>
          </p:cNvSpPr>
          <p:nvPr/>
        </p:nvSpPr>
        <p:spPr bwMode="auto">
          <a:xfrm>
            <a:off x="4217988" y="5140325"/>
            <a:ext cx="790575" cy="588963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Helvetica" pitchFamily="34" charset="0"/>
                <a:ea typeface="Osaka" charset="-128"/>
              </a:rPr>
              <a:t>Linac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lvetica" pitchFamily="34" charset="0"/>
                <a:ea typeface="Osaka" charset="-128"/>
              </a:rPr>
              <a:t>(330m)</a:t>
            </a:r>
          </a:p>
        </p:txBody>
      </p:sp>
      <p:sp>
        <p:nvSpPr>
          <p:cNvPr id="558090" name="Rectangle 10"/>
          <p:cNvSpPr>
            <a:spLocks noChangeArrowheads="1"/>
          </p:cNvSpPr>
          <p:nvPr/>
        </p:nvSpPr>
        <p:spPr bwMode="auto">
          <a:xfrm rot="214589">
            <a:off x="7153275" y="2936875"/>
            <a:ext cx="912813" cy="304800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i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lvetica" pitchFamily="34" charset="0"/>
                <a:ea typeface="Osaka" charset="-128"/>
              </a:rPr>
              <a:t>Neutrino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6034088" y="2978150"/>
            <a:ext cx="1149350" cy="92075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5" name="Line 15"/>
          <p:cNvSpPr>
            <a:spLocks noChangeShapeType="1"/>
          </p:cNvSpPr>
          <p:nvPr/>
        </p:nvSpPr>
        <p:spPr bwMode="auto">
          <a:xfrm>
            <a:off x="2830513" y="3457575"/>
            <a:ext cx="1139825" cy="9048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6" name="Line 16"/>
          <p:cNvSpPr>
            <a:spLocks noChangeShapeType="1"/>
          </p:cNvSpPr>
          <p:nvPr/>
        </p:nvSpPr>
        <p:spPr bwMode="auto">
          <a:xfrm>
            <a:off x="3090863" y="1781175"/>
            <a:ext cx="1276350" cy="579438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7" name="Line 20"/>
          <p:cNvSpPr>
            <a:spLocks noChangeShapeType="1"/>
          </p:cNvSpPr>
          <p:nvPr/>
        </p:nvSpPr>
        <p:spPr bwMode="auto">
          <a:xfrm flipV="1">
            <a:off x="5354638" y="4021138"/>
            <a:ext cx="17462" cy="1901825"/>
          </a:xfrm>
          <a:prstGeom prst="line">
            <a:avLst/>
          </a:prstGeom>
          <a:noFill/>
          <a:ln w="38100">
            <a:solidFill>
              <a:srgbClr val="FF99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8" name="Freeform 21"/>
          <p:cNvSpPr>
            <a:spLocks/>
          </p:cNvSpPr>
          <p:nvPr/>
        </p:nvSpPr>
        <p:spPr bwMode="auto">
          <a:xfrm>
            <a:off x="5218113" y="3903663"/>
            <a:ext cx="161925" cy="117475"/>
          </a:xfrm>
          <a:custGeom>
            <a:avLst/>
            <a:gdLst>
              <a:gd name="T0" fmla="*/ 153988 w 102"/>
              <a:gd name="T1" fmla="*/ 117475 h 74"/>
              <a:gd name="T2" fmla="*/ 136525 w 102"/>
              <a:gd name="T3" fmla="*/ 44450 h 74"/>
              <a:gd name="T4" fmla="*/ 0 w 102"/>
              <a:gd name="T5" fmla="*/ 0 h 74"/>
              <a:gd name="T6" fmla="*/ 0 60000 65536"/>
              <a:gd name="T7" fmla="*/ 0 60000 65536"/>
              <a:gd name="T8" fmla="*/ 0 60000 65536"/>
              <a:gd name="T9" fmla="*/ 0 w 102"/>
              <a:gd name="T10" fmla="*/ 0 h 74"/>
              <a:gd name="T11" fmla="*/ 102 w 102"/>
              <a:gd name="T12" fmla="*/ 74 h 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2" h="74">
                <a:moveTo>
                  <a:pt x="97" y="74"/>
                </a:moveTo>
                <a:cubicBezTo>
                  <a:pt x="99" y="57"/>
                  <a:pt x="102" y="40"/>
                  <a:pt x="86" y="28"/>
                </a:cubicBezTo>
                <a:cubicBezTo>
                  <a:pt x="70" y="16"/>
                  <a:pt x="16" y="5"/>
                  <a:pt x="0" y="0"/>
                </a:cubicBezTo>
              </a:path>
            </a:pathLst>
          </a:custGeom>
          <a:noFill/>
          <a:ln w="28575">
            <a:solidFill>
              <a:srgbClr val="FF99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9" name="Line 22"/>
          <p:cNvSpPr>
            <a:spLocks noChangeShapeType="1"/>
          </p:cNvSpPr>
          <p:nvPr/>
        </p:nvSpPr>
        <p:spPr bwMode="auto">
          <a:xfrm flipH="1" flipV="1">
            <a:off x="3778250" y="3786188"/>
            <a:ext cx="1385888" cy="134937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0" name="Line 23"/>
          <p:cNvSpPr>
            <a:spLocks noChangeShapeType="1"/>
          </p:cNvSpPr>
          <p:nvPr/>
        </p:nvSpPr>
        <p:spPr bwMode="auto">
          <a:xfrm flipV="1">
            <a:off x="3697288" y="3343275"/>
            <a:ext cx="307975" cy="233363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1" name="Line 24"/>
          <p:cNvSpPr>
            <a:spLocks noChangeShapeType="1"/>
          </p:cNvSpPr>
          <p:nvPr/>
        </p:nvSpPr>
        <p:spPr bwMode="auto">
          <a:xfrm flipH="1" flipV="1">
            <a:off x="4257675" y="3376613"/>
            <a:ext cx="246063" cy="325437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 type="triangle" w="med" len="med"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2" name="Freeform 25"/>
          <p:cNvSpPr>
            <a:spLocks/>
          </p:cNvSpPr>
          <p:nvPr/>
        </p:nvSpPr>
        <p:spPr bwMode="auto">
          <a:xfrm>
            <a:off x="3646488" y="3576638"/>
            <a:ext cx="96837" cy="209550"/>
          </a:xfrm>
          <a:custGeom>
            <a:avLst/>
            <a:gdLst>
              <a:gd name="T0" fmla="*/ 96837 w 61"/>
              <a:gd name="T1" fmla="*/ 209550 h 132"/>
              <a:gd name="T2" fmla="*/ 6350 w 61"/>
              <a:gd name="T3" fmla="*/ 136525 h 132"/>
              <a:gd name="T4" fmla="*/ 60325 w 61"/>
              <a:gd name="T5" fmla="*/ 0 h 132"/>
              <a:gd name="T6" fmla="*/ 0 60000 65536"/>
              <a:gd name="T7" fmla="*/ 0 60000 65536"/>
              <a:gd name="T8" fmla="*/ 0 60000 65536"/>
              <a:gd name="T9" fmla="*/ 0 w 61"/>
              <a:gd name="T10" fmla="*/ 0 h 132"/>
              <a:gd name="T11" fmla="*/ 61 w 61"/>
              <a:gd name="T12" fmla="*/ 132 h 1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" h="132">
                <a:moveTo>
                  <a:pt x="61" y="132"/>
                </a:moveTo>
                <a:cubicBezTo>
                  <a:pt x="34" y="120"/>
                  <a:pt x="8" y="108"/>
                  <a:pt x="4" y="86"/>
                </a:cubicBezTo>
                <a:cubicBezTo>
                  <a:pt x="0" y="64"/>
                  <a:pt x="32" y="13"/>
                  <a:pt x="38" y="0"/>
                </a:cubicBezTo>
              </a:path>
            </a:pathLst>
          </a:cu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3" name="Freeform 26"/>
          <p:cNvSpPr>
            <a:spLocks/>
          </p:cNvSpPr>
          <p:nvPr/>
        </p:nvSpPr>
        <p:spPr bwMode="auto">
          <a:xfrm>
            <a:off x="4014788" y="3308350"/>
            <a:ext cx="252412" cy="87313"/>
          </a:xfrm>
          <a:custGeom>
            <a:avLst/>
            <a:gdLst>
              <a:gd name="T0" fmla="*/ 0 w 119"/>
              <a:gd name="T1" fmla="*/ 13433 h 26"/>
              <a:gd name="T2" fmla="*/ 120903 w 119"/>
              <a:gd name="T3" fmla="*/ 13433 h 26"/>
              <a:gd name="T4" fmla="*/ 252412 w 119"/>
              <a:gd name="T5" fmla="*/ 87313 h 26"/>
              <a:gd name="T6" fmla="*/ 0 60000 65536"/>
              <a:gd name="T7" fmla="*/ 0 60000 65536"/>
              <a:gd name="T8" fmla="*/ 0 60000 65536"/>
              <a:gd name="T9" fmla="*/ 0 w 119"/>
              <a:gd name="T10" fmla="*/ 0 h 26"/>
              <a:gd name="T11" fmla="*/ 119 w 119"/>
              <a:gd name="T12" fmla="*/ 26 h 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9" h="26">
                <a:moveTo>
                  <a:pt x="0" y="4"/>
                </a:moveTo>
                <a:cubicBezTo>
                  <a:pt x="18" y="2"/>
                  <a:pt x="37" y="0"/>
                  <a:pt x="57" y="4"/>
                </a:cubicBezTo>
                <a:cubicBezTo>
                  <a:pt x="77" y="8"/>
                  <a:pt x="98" y="17"/>
                  <a:pt x="119" y="26"/>
                </a:cubicBezTo>
              </a:path>
            </a:pathLst>
          </a:cu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4" name="Freeform 27"/>
          <p:cNvSpPr>
            <a:spLocks/>
          </p:cNvSpPr>
          <p:nvPr/>
        </p:nvSpPr>
        <p:spPr bwMode="auto">
          <a:xfrm>
            <a:off x="4321175" y="3751263"/>
            <a:ext cx="201613" cy="98425"/>
          </a:xfrm>
          <a:custGeom>
            <a:avLst/>
            <a:gdLst>
              <a:gd name="T0" fmla="*/ 173038 w 127"/>
              <a:gd name="T1" fmla="*/ 0 h 62"/>
              <a:gd name="T2" fmla="*/ 173038 w 127"/>
              <a:gd name="T3" fmla="*/ 53975 h 62"/>
              <a:gd name="T4" fmla="*/ 0 w 127"/>
              <a:gd name="T5" fmla="*/ 98425 h 62"/>
              <a:gd name="T6" fmla="*/ 0 60000 65536"/>
              <a:gd name="T7" fmla="*/ 0 60000 65536"/>
              <a:gd name="T8" fmla="*/ 0 60000 65536"/>
              <a:gd name="T9" fmla="*/ 0 w 127"/>
              <a:gd name="T10" fmla="*/ 0 h 62"/>
              <a:gd name="T11" fmla="*/ 127 w 127"/>
              <a:gd name="T12" fmla="*/ 62 h 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" h="62">
                <a:moveTo>
                  <a:pt x="109" y="0"/>
                </a:moveTo>
                <a:cubicBezTo>
                  <a:pt x="118" y="12"/>
                  <a:pt x="127" y="24"/>
                  <a:pt x="109" y="34"/>
                </a:cubicBezTo>
                <a:cubicBezTo>
                  <a:pt x="91" y="44"/>
                  <a:pt x="45" y="53"/>
                  <a:pt x="0" y="62"/>
                </a:cubicBezTo>
              </a:path>
            </a:pathLst>
          </a:cu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5" name="Line 29"/>
          <p:cNvSpPr>
            <a:spLocks noChangeShapeType="1"/>
          </p:cNvSpPr>
          <p:nvPr/>
        </p:nvSpPr>
        <p:spPr bwMode="auto">
          <a:xfrm flipV="1">
            <a:off x="4122738" y="2913063"/>
            <a:ext cx="425450" cy="334962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6" name="Line 31"/>
          <p:cNvSpPr>
            <a:spLocks noChangeShapeType="1"/>
          </p:cNvSpPr>
          <p:nvPr/>
        </p:nvSpPr>
        <p:spPr bwMode="auto">
          <a:xfrm flipV="1">
            <a:off x="4549775" y="2578100"/>
            <a:ext cx="46038" cy="288925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7" name="Line 32"/>
          <p:cNvSpPr>
            <a:spLocks noChangeShapeType="1"/>
          </p:cNvSpPr>
          <p:nvPr/>
        </p:nvSpPr>
        <p:spPr bwMode="auto">
          <a:xfrm flipV="1">
            <a:off x="4113213" y="3128963"/>
            <a:ext cx="952500" cy="163512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8" name="Line 33"/>
          <p:cNvSpPr>
            <a:spLocks noChangeShapeType="1"/>
          </p:cNvSpPr>
          <p:nvPr/>
        </p:nvSpPr>
        <p:spPr bwMode="auto">
          <a:xfrm flipV="1">
            <a:off x="5091113" y="2867025"/>
            <a:ext cx="1085850" cy="254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19" name="Line 35"/>
          <p:cNvSpPr>
            <a:spLocks noChangeShapeType="1"/>
          </p:cNvSpPr>
          <p:nvPr/>
        </p:nvSpPr>
        <p:spPr bwMode="auto">
          <a:xfrm flipH="1" flipV="1">
            <a:off x="4594225" y="1419225"/>
            <a:ext cx="1022350" cy="334963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20" name="Freeform 36"/>
          <p:cNvSpPr>
            <a:spLocks/>
          </p:cNvSpPr>
          <p:nvPr/>
        </p:nvSpPr>
        <p:spPr bwMode="auto">
          <a:xfrm>
            <a:off x="3182938" y="2016125"/>
            <a:ext cx="1112837" cy="850900"/>
          </a:xfrm>
          <a:custGeom>
            <a:avLst/>
            <a:gdLst>
              <a:gd name="T0" fmla="*/ 107950 w 701"/>
              <a:gd name="T1" fmla="*/ 0 h 536"/>
              <a:gd name="T2" fmla="*/ 15875 w 701"/>
              <a:gd name="T3" fmla="*/ 317500 h 536"/>
              <a:gd name="T4" fmla="*/ 206375 w 701"/>
              <a:gd name="T5" fmla="*/ 661987 h 536"/>
              <a:gd name="T6" fmla="*/ 714375 w 701"/>
              <a:gd name="T7" fmla="*/ 796925 h 536"/>
              <a:gd name="T8" fmla="*/ 1112837 w 701"/>
              <a:gd name="T9" fmla="*/ 850900 h 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1"/>
              <a:gd name="T16" fmla="*/ 0 h 536"/>
              <a:gd name="T17" fmla="*/ 701 w 701"/>
              <a:gd name="T18" fmla="*/ 536 h 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1" h="536">
                <a:moveTo>
                  <a:pt x="68" y="0"/>
                </a:moveTo>
                <a:cubicBezTo>
                  <a:pt x="34" y="65"/>
                  <a:pt x="0" y="131"/>
                  <a:pt x="10" y="200"/>
                </a:cubicBezTo>
                <a:cubicBezTo>
                  <a:pt x="20" y="269"/>
                  <a:pt x="57" y="367"/>
                  <a:pt x="130" y="417"/>
                </a:cubicBezTo>
                <a:cubicBezTo>
                  <a:pt x="203" y="467"/>
                  <a:pt x="355" y="482"/>
                  <a:pt x="450" y="502"/>
                </a:cubicBezTo>
                <a:cubicBezTo>
                  <a:pt x="545" y="522"/>
                  <a:pt x="623" y="529"/>
                  <a:pt x="701" y="536"/>
                </a:cubicBezTo>
              </a:path>
            </a:pathLst>
          </a:cu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21" name="Line 37"/>
          <p:cNvSpPr>
            <a:spLocks noChangeShapeType="1"/>
          </p:cNvSpPr>
          <p:nvPr/>
        </p:nvSpPr>
        <p:spPr bwMode="auto">
          <a:xfrm>
            <a:off x="4802188" y="2913063"/>
            <a:ext cx="787400" cy="4445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22" name="Text Box 38"/>
          <p:cNvSpPr txBox="1">
            <a:spLocks noChangeArrowheads="1"/>
          </p:cNvSpPr>
          <p:nvPr/>
        </p:nvSpPr>
        <p:spPr bwMode="auto">
          <a:xfrm rot="-2518813">
            <a:off x="3929063" y="2914650"/>
            <a:ext cx="581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b="1">
                <a:solidFill>
                  <a:schemeClr val="folHlink"/>
                </a:solidFill>
              </a:rPr>
              <a:t>3NBT</a:t>
            </a:r>
          </a:p>
        </p:txBody>
      </p:sp>
      <p:sp>
        <p:nvSpPr>
          <p:cNvPr id="8223" name="Text Box 39"/>
          <p:cNvSpPr txBox="1">
            <a:spLocks noChangeArrowheads="1"/>
          </p:cNvSpPr>
          <p:nvPr/>
        </p:nvSpPr>
        <p:spPr bwMode="auto">
          <a:xfrm rot="-464566">
            <a:off x="4722813" y="3076575"/>
            <a:ext cx="6905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b="1">
                <a:solidFill>
                  <a:schemeClr val="folHlink"/>
                </a:solidFill>
              </a:rPr>
              <a:t>3-50BT</a:t>
            </a:r>
          </a:p>
        </p:txBody>
      </p:sp>
      <p:sp>
        <p:nvSpPr>
          <p:cNvPr id="8224" name="Line 40"/>
          <p:cNvSpPr>
            <a:spLocks noChangeShapeType="1"/>
          </p:cNvSpPr>
          <p:nvPr/>
        </p:nvSpPr>
        <p:spPr bwMode="auto">
          <a:xfrm flipV="1">
            <a:off x="3381375" y="4457700"/>
            <a:ext cx="601663" cy="377825"/>
          </a:xfrm>
          <a:prstGeom prst="line">
            <a:avLst/>
          </a:prstGeom>
          <a:noFill/>
          <a:ln w="12700">
            <a:solidFill>
              <a:srgbClr val="66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25" name="Rectangle 41"/>
          <p:cNvSpPr>
            <a:spLocks noChangeArrowheads="1"/>
          </p:cNvSpPr>
          <p:nvPr/>
        </p:nvSpPr>
        <p:spPr bwMode="auto">
          <a:xfrm>
            <a:off x="1676400" y="4792663"/>
            <a:ext cx="1751013" cy="649287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 i="1">
                <a:solidFill>
                  <a:schemeClr val="bg1"/>
                </a:solidFill>
                <a:latin typeface="Helvetica" pitchFamily="34" charset="0"/>
                <a:ea typeface="Osaka" charset="-128"/>
              </a:rPr>
              <a:t>Area for </a:t>
            </a:r>
          </a:p>
          <a:p>
            <a:r>
              <a:rPr lang="en-US" altLang="ja-JP" sz="1200" b="1" i="1">
                <a:solidFill>
                  <a:schemeClr val="bg1"/>
                </a:solidFill>
                <a:latin typeface="Helvetica" pitchFamily="34" charset="0"/>
                <a:ea typeface="Osaka" charset="-128"/>
              </a:rPr>
              <a:t> Transmutation Experimental Facility</a:t>
            </a:r>
          </a:p>
        </p:txBody>
      </p:sp>
      <p:sp>
        <p:nvSpPr>
          <p:cNvPr id="8226" name="Freeform 42"/>
          <p:cNvSpPr>
            <a:spLocks/>
          </p:cNvSpPr>
          <p:nvPr/>
        </p:nvSpPr>
        <p:spPr bwMode="auto">
          <a:xfrm>
            <a:off x="5180013" y="4284663"/>
            <a:ext cx="161925" cy="117475"/>
          </a:xfrm>
          <a:custGeom>
            <a:avLst/>
            <a:gdLst>
              <a:gd name="T0" fmla="*/ 153988 w 102"/>
              <a:gd name="T1" fmla="*/ 117475 h 74"/>
              <a:gd name="T2" fmla="*/ 136525 w 102"/>
              <a:gd name="T3" fmla="*/ 44450 h 74"/>
              <a:gd name="T4" fmla="*/ 0 w 102"/>
              <a:gd name="T5" fmla="*/ 0 h 74"/>
              <a:gd name="T6" fmla="*/ 0 60000 65536"/>
              <a:gd name="T7" fmla="*/ 0 60000 65536"/>
              <a:gd name="T8" fmla="*/ 0 60000 65536"/>
              <a:gd name="T9" fmla="*/ 0 w 102"/>
              <a:gd name="T10" fmla="*/ 0 h 74"/>
              <a:gd name="T11" fmla="*/ 102 w 102"/>
              <a:gd name="T12" fmla="*/ 74 h 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2" h="74">
                <a:moveTo>
                  <a:pt x="97" y="74"/>
                </a:moveTo>
                <a:cubicBezTo>
                  <a:pt x="99" y="57"/>
                  <a:pt x="102" y="40"/>
                  <a:pt x="86" y="28"/>
                </a:cubicBezTo>
                <a:cubicBezTo>
                  <a:pt x="70" y="16"/>
                  <a:pt x="16" y="5"/>
                  <a:pt x="0" y="0"/>
                </a:cubicBezTo>
              </a:path>
            </a:pathLst>
          </a:custGeom>
          <a:noFill/>
          <a:ln w="28575">
            <a:solidFill>
              <a:srgbClr val="FF99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27" name="Line 43"/>
          <p:cNvSpPr>
            <a:spLocks noChangeShapeType="1"/>
          </p:cNvSpPr>
          <p:nvPr/>
        </p:nvSpPr>
        <p:spPr bwMode="auto">
          <a:xfrm flipH="1" flipV="1">
            <a:off x="4541838" y="4229100"/>
            <a:ext cx="609600" cy="47625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58124" name="Text Box 44"/>
          <p:cNvSpPr txBox="1">
            <a:spLocks noChangeArrowheads="1"/>
          </p:cNvSpPr>
          <p:nvPr/>
        </p:nvSpPr>
        <p:spPr bwMode="auto">
          <a:xfrm>
            <a:off x="3894138" y="596900"/>
            <a:ext cx="205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[ As of Feb.2006 ]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>
                <a:solidFill>
                  <a:srgbClr val="C00000"/>
                </a:solidFill>
              </a:rPr>
              <a:t>Present status</a:t>
            </a:r>
            <a:endParaRPr kumimoji="1" lang="ja-JP" altLang="en-US" sz="4000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3GeV booster ring was completed:</a:t>
            </a:r>
          </a:p>
          <a:p>
            <a:pPr>
              <a:buNone/>
            </a:pPr>
            <a:r>
              <a:rPr kumimoji="1" lang="en-US" altLang="ja-JP" dirty="0" smtClean="0">
                <a:solidFill>
                  <a:srgbClr val="0070C0"/>
                </a:solidFill>
              </a:rPr>
              <a:t>                                     First beam circulation in fall 2007</a:t>
            </a:r>
          </a:p>
          <a:p>
            <a:pPr>
              <a:buNone/>
            </a:pPr>
            <a:r>
              <a:rPr kumimoji="1" lang="en-US" altLang="ja-JP" dirty="0" smtClean="0">
                <a:solidFill>
                  <a:srgbClr val="C00000"/>
                </a:solidFill>
              </a:rPr>
              <a:t>50GeV ring to be commissioned from this M</a:t>
            </a:r>
            <a:r>
              <a:rPr lang="en-US" altLang="ja-JP" dirty="0" smtClean="0">
                <a:solidFill>
                  <a:srgbClr val="C00000"/>
                </a:solidFill>
              </a:rPr>
              <a:t>ay</a:t>
            </a:r>
            <a:endParaRPr kumimoji="1" lang="en-US" altLang="ja-JP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altLang="ja-JP" dirty="0" smtClean="0">
                <a:solidFill>
                  <a:srgbClr val="C00000"/>
                </a:solidFill>
              </a:rPr>
              <a:t>Experiment starts in 2009</a:t>
            </a:r>
          </a:p>
          <a:p>
            <a:pPr>
              <a:buNone/>
            </a:pPr>
            <a:r>
              <a:rPr kumimoji="1" lang="en-US" altLang="ja-JP" sz="2800" dirty="0" smtClean="0">
                <a:solidFill>
                  <a:srgbClr val="009242"/>
                </a:solidFill>
              </a:rPr>
              <a:t>PAC was held in the first week of 2008 (last week)</a:t>
            </a:r>
          </a:p>
          <a:p>
            <a:pPr>
              <a:buNone/>
            </a:pPr>
            <a:endParaRPr kumimoji="1" lang="en-US" altLang="ja-JP" sz="2800" dirty="0" smtClean="0">
              <a:solidFill>
                <a:srgbClr val="009242"/>
              </a:solidFill>
            </a:endParaRPr>
          </a:p>
          <a:p>
            <a:pPr>
              <a:buNone/>
            </a:pPr>
            <a:r>
              <a:rPr lang="en-US" altLang="ja-JP" sz="2800" dirty="0" smtClean="0">
                <a:solidFill>
                  <a:srgbClr val="C00000"/>
                </a:solidFill>
              </a:rPr>
              <a:t>The neutrino beam line under construction</a:t>
            </a:r>
          </a:p>
          <a:p>
            <a:pPr>
              <a:lnSpc>
                <a:spcPct val="93000"/>
              </a:lnSpc>
            </a:pPr>
            <a:r>
              <a:rPr lang="en-US" altLang="ja-JP" sz="2800" dirty="0" smtClean="0">
                <a:solidFill>
                  <a:srgbClr val="0070C0"/>
                </a:solidFill>
              </a:rPr>
              <a:t>Working very hard to keep schedule</a:t>
            </a:r>
          </a:p>
          <a:p>
            <a:pPr lvl="1">
              <a:lnSpc>
                <a:spcPct val="93000"/>
              </a:lnSpc>
            </a:pPr>
            <a:r>
              <a:rPr lang="en-US" altLang="ja-JP" sz="2400" dirty="0" smtClean="0">
                <a:solidFill>
                  <a:srgbClr val="0070C0"/>
                </a:solidFill>
              </a:rPr>
              <a:t>Both on civil construction and equipments</a:t>
            </a:r>
          </a:p>
          <a:p>
            <a:pPr lvl="1">
              <a:lnSpc>
                <a:spcPct val="93000"/>
              </a:lnSpc>
            </a:pPr>
            <a:r>
              <a:rPr lang="en-US" altLang="ja-JP" sz="2400" dirty="0" smtClean="0">
                <a:solidFill>
                  <a:srgbClr val="0070C0"/>
                </a:solidFill>
              </a:rPr>
              <a:t>Almost all beam line components will be installed in FY2008</a:t>
            </a:r>
          </a:p>
          <a:p>
            <a:pPr>
              <a:lnSpc>
                <a:spcPct val="93000"/>
              </a:lnSpc>
            </a:pPr>
            <a:r>
              <a:rPr lang="en-US" altLang="ja-JP" sz="2800" dirty="0" smtClean="0">
                <a:solidFill>
                  <a:srgbClr val="0070C0"/>
                </a:solidFill>
              </a:rPr>
              <a:t>Beam commissioning will start in Apr. 2009</a:t>
            </a:r>
          </a:p>
          <a:p>
            <a:pPr lvl="1">
              <a:lnSpc>
                <a:spcPct val="93000"/>
              </a:lnSpc>
            </a:pPr>
            <a:r>
              <a:rPr lang="en-US" altLang="ja-JP" sz="2400" dirty="0" smtClean="0">
                <a:solidFill>
                  <a:srgbClr val="0070C0"/>
                </a:solidFill>
              </a:rPr>
              <a:t>with completed beam line, MUMON, On-axis det.</a:t>
            </a:r>
          </a:p>
          <a:p>
            <a:pPr>
              <a:buNone/>
            </a:pPr>
            <a:endParaRPr kumimoji="1" lang="ja-JP" alt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5300" y="185738"/>
            <a:ext cx="5621338" cy="6048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b="1" smtClean="0"/>
              <a:t>T2K experiment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idx="1"/>
          </p:nvPr>
        </p:nvSpPr>
        <p:spPr>
          <a:xfrm>
            <a:off x="57150" y="4868862"/>
            <a:ext cx="8948738" cy="177484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dirty="0" smtClean="0"/>
              <a:t>A next-generation long-baseline neutrino oscillation experiment, designed to observe the first signal of </a:t>
            </a:r>
            <a:r>
              <a:rPr lang="en-US" altLang="ja-JP" sz="2400" dirty="0" smtClean="0">
                <a:latin typeface="Symbol" pitchFamily="18" charset="2"/>
              </a:rPr>
              <a:t>n</a:t>
            </a:r>
            <a:r>
              <a:rPr lang="en-US" altLang="ja-JP" sz="1800" dirty="0" smtClean="0"/>
              <a:t>e</a:t>
            </a:r>
            <a:r>
              <a:rPr lang="en-US" altLang="ja-JP" sz="2000" dirty="0" smtClean="0"/>
              <a:t> appearance, and further, </a:t>
            </a:r>
            <a:r>
              <a:rPr lang="en-US" altLang="ja-JP" sz="2000" dirty="0" err="1" smtClean="0">
                <a:latin typeface="Symbol" pitchFamily="18" charset="2"/>
              </a:rPr>
              <a:t>d</a:t>
            </a:r>
            <a:r>
              <a:rPr lang="en-US" altLang="ja-JP" sz="2000" baseline="-25000" dirty="0" err="1" smtClean="0"/>
              <a:t>CP</a:t>
            </a:r>
            <a:r>
              <a:rPr lang="en-US" altLang="ja-JP" sz="2000" dirty="0" smtClean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altLang="ja-JP" sz="1800" dirty="0" smtClean="0"/>
              <a:t>Pseudo-monochromatic, low-energy off-axis beam, tunable by changing the off-axis angle between 2</a:t>
            </a:r>
            <a:r>
              <a:rPr lang="en-US" altLang="ja-JP" sz="1800" baseline="30000" dirty="0" smtClean="0"/>
              <a:t>o</a:t>
            </a:r>
            <a:r>
              <a:rPr lang="en-US" altLang="ja-JP" sz="1800" dirty="0" smtClean="0"/>
              <a:t> and 2.5</a:t>
            </a:r>
            <a:r>
              <a:rPr lang="en-US" altLang="ja-JP" sz="1800" baseline="30000" dirty="0" smtClean="0"/>
              <a:t>o</a:t>
            </a:r>
            <a:r>
              <a:rPr lang="en-US" altLang="ja-JP" sz="1800" dirty="0" smtClean="0"/>
              <a:t> </a:t>
            </a:r>
            <a:r>
              <a:rPr lang="en-US" altLang="ja-JP" sz="1800" dirty="0" smtClean="0">
                <a:sym typeface="Symbol" pitchFamily="18" charset="2"/>
              </a:rPr>
              <a:t>(E</a:t>
            </a:r>
            <a:r>
              <a:rPr lang="en-US" altLang="ja-JP" sz="1800" dirty="0" smtClean="0">
                <a:latin typeface="Symbol" pitchFamily="18" charset="2"/>
                <a:sym typeface="Symbol" pitchFamily="18" charset="2"/>
              </a:rPr>
              <a:t>n</a:t>
            </a:r>
            <a:r>
              <a:rPr lang="en-US" altLang="ja-JP" sz="1800" dirty="0" smtClean="0">
                <a:sym typeface="Symbol" pitchFamily="18" charset="2"/>
              </a:rPr>
              <a:t>=0.8GeV ~ 0.65GeV)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ja-JP" sz="1800" dirty="0" smtClean="0"/>
              <a:t>Quasi-Elastic interactions are dominant, suitable to minimize the electro-magnetic shower background caused by </a:t>
            </a:r>
            <a:r>
              <a:rPr lang="en-US" altLang="ja-JP" sz="1800" dirty="0" smtClean="0">
                <a:latin typeface="Symbol" pitchFamily="18" charset="2"/>
              </a:rPr>
              <a:t>p</a:t>
            </a:r>
            <a:r>
              <a:rPr lang="en-US" altLang="ja-JP" sz="1800" baseline="30000" dirty="0" smtClean="0"/>
              <a:t>0</a:t>
            </a:r>
            <a:r>
              <a:rPr lang="en-US" altLang="ja-JP" sz="1800" dirty="0" smtClean="0"/>
              <a:t>s</a:t>
            </a:r>
            <a:r>
              <a:rPr lang="en-US" altLang="ja-JP" sz="1800" baseline="30000" dirty="0" smtClean="0"/>
              <a:t> </a:t>
            </a:r>
            <a:r>
              <a:rPr lang="en-US" altLang="ja-JP" sz="1800" dirty="0" smtClean="0"/>
              <a:t>produced in inelastic reactions</a:t>
            </a:r>
            <a:endParaRPr lang="en-US" altLang="ja-JP" sz="1800" baseline="30000" dirty="0" smtClean="0"/>
          </a:p>
          <a:p>
            <a:pPr lvl="1"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ja-JP" sz="1600" dirty="0" smtClean="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785794"/>
            <a:ext cx="9144000" cy="4165619"/>
            <a:chOff x="0" y="738"/>
            <a:chExt cx="5760" cy="2489"/>
          </a:xfrm>
        </p:grpSpPr>
        <p:sp>
          <p:nvSpPr>
            <p:cNvPr id="6150" name="Line 6"/>
            <p:cNvSpPr>
              <a:spLocks noChangeShapeType="1"/>
            </p:cNvSpPr>
            <p:nvPr/>
          </p:nvSpPr>
          <p:spPr bwMode="auto">
            <a:xfrm flipH="1" flipV="1">
              <a:off x="3249" y="1630"/>
              <a:ext cx="716" cy="1417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6151" name="Picture 11" descr="T2K-Layou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738"/>
              <a:ext cx="5760" cy="2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2972" name="Text Box 12"/>
            <p:cNvSpPr txBox="1">
              <a:spLocks noChangeArrowheads="1"/>
            </p:cNvSpPr>
            <p:nvPr/>
          </p:nvSpPr>
          <p:spPr bwMode="auto">
            <a:xfrm>
              <a:off x="0" y="1898"/>
              <a:ext cx="1165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6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Super-</a:t>
              </a:r>
              <a:r>
                <a:rPr lang="en-US" altLang="ja-JP" sz="1600" b="1" dirty="0" err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Kamiokande</a:t>
              </a:r>
              <a:r>
                <a:rPr lang="en-US" altLang="ja-JP" sz="16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6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(ICRR, </a:t>
              </a:r>
              <a:r>
                <a:rPr lang="en-US" altLang="ja-JP" sz="1600" dirty="0" err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Univ.Tokyo</a:t>
              </a:r>
              <a:r>
                <a:rPr lang="en-US" altLang="ja-JP" sz="16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)</a:t>
              </a:r>
            </a:p>
          </p:txBody>
        </p:sp>
        <p:sp>
          <p:nvSpPr>
            <p:cNvPr id="552973" name="Rectangle 13"/>
            <p:cNvSpPr>
              <a:spLocks noChangeArrowheads="1"/>
            </p:cNvSpPr>
            <p:nvPr/>
          </p:nvSpPr>
          <p:spPr bwMode="auto">
            <a:xfrm>
              <a:off x="4389" y="1549"/>
              <a:ext cx="1282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b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J-PARC 50GeV PS</a:t>
              </a:r>
              <a:r>
                <a:rPr lang="en-US" altLang="ja-JP" sz="2000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 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(KEK-JAEA, Tokai)</a:t>
              </a:r>
            </a:p>
          </p:txBody>
        </p:sp>
        <p:sp>
          <p:nvSpPr>
            <p:cNvPr id="6154" name="WordArt 15"/>
            <p:cNvSpPr>
              <a:spLocks noChangeArrowheads="1" noChangeShapeType="1" noTextEdit="1"/>
            </p:cNvSpPr>
            <p:nvPr/>
          </p:nvSpPr>
          <p:spPr bwMode="auto">
            <a:xfrm rot="3905728">
              <a:off x="3051" y="1961"/>
              <a:ext cx="690" cy="18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1764000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 Black"/>
                </a:rPr>
                <a:t>295km</a:t>
              </a:r>
              <a:endParaRPr lang="ja-JP" alt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764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80" name="Rectangle 12"/>
          <p:cNvSpPr>
            <a:spLocks noGrp="1" noChangeArrowheads="1"/>
          </p:cNvSpPr>
          <p:nvPr>
            <p:ph type="title"/>
          </p:nvPr>
        </p:nvSpPr>
        <p:spPr>
          <a:xfrm>
            <a:off x="1843088" y="122238"/>
            <a:ext cx="570865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b="1" dirty="0" smtClean="0"/>
              <a:t>T2K Beam layout</a:t>
            </a:r>
            <a:r>
              <a:rPr lang="en-US" altLang="ja-JP" dirty="0" smtClean="0"/>
              <a:t> </a:t>
            </a:r>
          </a:p>
        </p:txBody>
      </p:sp>
      <p:sp>
        <p:nvSpPr>
          <p:cNvPr id="596015" name="Rectangle 47"/>
          <p:cNvSpPr>
            <a:spLocks noGrp="1" noChangeArrowheads="1"/>
          </p:cNvSpPr>
          <p:nvPr>
            <p:ph idx="1"/>
          </p:nvPr>
        </p:nvSpPr>
        <p:spPr>
          <a:xfrm>
            <a:off x="238125" y="5940425"/>
            <a:ext cx="8759825" cy="6016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smtClean="0"/>
              <a:t>Quasi-monochromatic, tunable sub-GeV Off-Axis Beam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smtClean="0"/>
              <a:t>~ 2,200 (~1,600) </a:t>
            </a:r>
            <a:r>
              <a:rPr lang="en-US" altLang="ja-JP" sz="2000" smtClean="0">
                <a:latin typeface="Symbol" pitchFamily="18" charset="2"/>
              </a:rPr>
              <a:t>n</a:t>
            </a:r>
            <a:r>
              <a:rPr lang="en-US" altLang="ja-JP" sz="1800" smtClean="0">
                <a:latin typeface="Symbol" pitchFamily="18" charset="2"/>
              </a:rPr>
              <a:t>m</a:t>
            </a:r>
            <a:r>
              <a:rPr lang="en-US" altLang="ja-JP" sz="2000" smtClean="0"/>
              <a:t> (CC) interactions at Super-K   [OAB 2.5</a:t>
            </a:r>
            <a:r>
              <a:rPr lang="en-US" altLang="ja-JP" sz="2000" baseline="30000" smtClean="0"/>
              <a:t>o</a:t>
            </a:r>
            <a:r>
              <a:rPr lang="en-US" altLang="ja-JP" sz="2000" smtClean="0"/>
              <a:t>, 22.5 kt-yr]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altLang="ja-JP" sz="2000" smtClean="0"/>
          </a:p>
        </p:txBody>
      </p:sp>
      <p:sp>
        <p:nvSpPr>
          <p:cNvPr id="589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1E140-B01B-4AAA-BE23-E861BF57A430}" type="slidenum">
              <a:rPr lang="en-US" altLang="ja-JP"/>
              <a:pPr>
                <a:defRPr/>
              </a:pPr>
              <a:t>16</a:t>
            </a:fld>
            <a:endParaRPr lang="en-US" altLang="ja-JP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 rot="240000">
            <a:off x="1524000" y="1504950"/>
            <a:ext cx="942975" cy="373063"/>
            <a:chOff x="1557" y="2858"/>
            <a:chExt cx="1216" cy="451"/>
          </a:xfrm>
        </p:grpSpPr>
        <p:sp>
          <p:nvSpPr>
            <p:cNvPr id="2623" name="AutoShape 3"/>
            <p:cNvSpPr>
              <a:spLocks noChangeArrowheads="1"/>
            </p:cNvSpPr>
            <p:nvPr/>
          </p:nvSpPr>
          <p:spPr bwMode="auto">
            <a:xfrm rot="-5400000">
              <a:off x="1422" y="2994"/>
              <a:ext cx="384" cy="113"/>
            </a:xfrm>
            <a:prstGeom prst="parallelogram">
              <a:avLst>
                <a:gd name="adj" fmla="val 8495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4" name="Line 4"/>
            <p:cNvSpPr>
              <a:spLocks noChangeShapeType="1"/>
            </p:cNvSpPr>
            <p:nvPr/>
          </p:nvSpPr>
          <p:spPr bwMode="auto">
            <a:xfrm>
              <a:off x="1671" y="2944"/>
              <a:ext cx="1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5" name="Line 5"/>
            <p:cNvSpPr>
              <a:spLocks noChangeShapeType="1"/>
            </p:cNvSpPr>
            <p:nvPr/>
          </p:nvSpPr>
          <p:spPr bwMode="auto">
            <a:xfrm>
              <a:off x="1657" y="3235"/>
              <a:ext cx="1081" cy="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6" name="Line 6"/>
            <p:cNvSpPr>
              <a:spLocks noChangeShapeType="1"/>
            </p:cNvSpPr>
            <p:nvPr/>
          </p:nvSpPr>
          <p:spPr bwMode="auto">
            <a:xfrm flipV="1">
              <a:off x="2731" y="2937"/>
              <a:ext cx="28" cy="3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7" name="Line 7"/>
            <p:cNvSpPr>
              <a:spLocks noChangeShapeType="1"/>
            </p:cNvSpPr>
            <p:nvPr/>
          </p:nvSpPr>
          <p:spPr bwMode="auto">
            <a:xfrm>
              <a:off x="1557" y="2858"/>
              <a:ext cx="108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8" name="Line 8"/>
            <p:cNvSpPr>
              <a:spLocks noChangeShapeType="1"/>
            </p:cNvSpPr>
            <p:nvPr/>
          </p:nvSpPr>
          <p:spPr bwMode="auto">
            <a:xfrm>
              <a:off x="2645" y="2880"/>
              <a:ext cx="114" cy="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9" name="Line 9"/>
            <p:cNvSpPr>
              <a:spLocks noChangeShapeType="1"/>
            </p:cNvSpPr>
            <p:nvPr/>
          </p:nvSpPr>
          <p:spPr bwMode="auto">
            <a:xfrm>
              <a:off x="1562" y="3157"/>
              <a:ext cx="1045" cy="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30" name="Line 10"/>
            <p:cNvSpPr>
              <a:spLocks noChangeShapeType="1"/>
            </p:cNvSpPr>
            <p:nvPr/>
          </p:nvSpPr>
          <p:spPr bwMode="auto">
            <a:xfrm flipV="1">
              <a:off x="2615" y="2867"/>
              <a:ext cx="21" cy="3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31" name="Line 11"/>
            <p:cNvSpPr>
              <a:spLocks noChangeShapeType="1"/>
            </p:cNvSpPr>
            <p:nvPr/>
          </p:nvSpPr>
          <p:spPr bwMode="auto">
            <a:xfrm flipH="1" flipV="1">
              <a:off x="2623" y="3195"/>
              <a:ext cx="114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5" name="AutoShape 13"/>
          <p:cNvSpPr>
            <a:spLocks noChangeArrowheads="1"/>
          </p:cNvSpPr>
          <p:nvPr/>
        </p:nvSpPr>
        <p:spPr bwMode="auto">
          <a:xfrm rot="-5084916">
            <a:off x="3433763" y="1782763"/>
            <a:ext cx="282575" cy="187325"/>
          </a:xfrm>
          <a:prstGeom prst="cube">
            <a:avLst>
              <a:gd name="adj" fmla="val 412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" name="AutoShape 14"/>
          <p:cNvSpPr>
            <a:spLocks noChangeArrowheads="1"/>
          </p:cNvSpPr>
          <p:nvPr/>
        </p:nvSpPr>
        <p:spPr bwMode="auto">
          <a:xfrm rot="-5084916">
            <a:off x="3318669" y="1510507"/>
            <a:ext cx="323850" cy="214312"/>
          </a:xfrm>
          <a:prstGeom prst="cube">
            <a:avLst>
              <a:gd name="adj" fmla="val 412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7" name="Line 15"/>
          <p:cNvSpPr>
            <a:spLocks noChangeShapeType="1"/>
          </p:cNvSpPr>
          <p:nvPr/>
        </p:nvSpPr>
        <p:spPr bwMode="auto">
          <a:xfrm rot="315084">
            <a:off x="574675" y="1601788"/>
            <a:ext cx="647700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8" name="Freeform 16"/>
          <p:cNvSpPr>
            <a:spLocks/>
          </p:cNvSpPr>
          <p:nvPr/>
        </p:nvSpPr>
        <p:spPr bwMode="auto">
          <a:xfrm rot="315084">
            <a:off x="1293813" y="1598613"/>
            <a:ext cx="720725" cy="82550"/>
          </a:xfrm>
          <a:custGeom>
            <a:avLst/>
            <a:gdLst>
              <a:gd name="T0" fmla="*/ 0 w 454"/>
              <a:gd name="T1" fmla="*/ 82550 h 97"/>
              <a:gd name="T2" fmla="*/ 73025 w 454"/>
              <a:gd name="T3" fmla="*/ 44254 h 97"/>
              <a:gd name="T4" fmla="*/ 215900 w 454"/>
              <a:gd name="T5" fmla="*/ 5957 h 97"/>
              <a:gd name="T6" fmla="*/ 720725 w 454"/>
              <a:gd name="T7" fmla="*/ 5957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54"/>
              <a:gd name="T13" fmla="*/ 0 h 97"/>
              <a:gd name="T14" fmla="*/ 454 w 454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4" h="97">
                <a:moveTo>
                  <a:pt x="0" y="97"/>
                </a:moveTo>
                <a:cubicBezTo>
                  <a:pt x="11" y="82"/>
                  <a:pt x="23" y="67"/>
                  <a:pt x="46" y="52"/>
                </a:cubicBezTo>
                <a:cubicBezTo>
                  <a:pt x="69" y="37"/>
                  <a:pt x="68" y="14"/>
                  <a:pt x="136" y="7"/>
                </a:cubicBezTo>
                <a:cubicBezTo>
                  <a:pt x="204" y="0"/>
                  <a:pt x="329" y="3"/>
                  <a:pt x="454" y="7"/>
                </a:cubicBezTo>
              </a:path>
            </a:pathLst>
          </a:custGeom>
          <a:noFill/>
          <a:ln w="254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9" name="AutoShape 17"/>
          <p:cNvSpPr>
            <a:spLocks noChangeArrowheads="1"/>
          </p:cNvSpPr>
          <p:nvPr/>
        </p:nvSpPr>
        <p:spPr bwMode="auto">
          <a:xfrm rot="-5084916">
            <a:off x="2469357" y="1664494"/>
            <a:ext cx="344487" cy="193675"/>
          </a:xfrm>
          <a:prstGeom prst="cube">
            <a:avLst>
              <a:gd name="adj" fmla="val 3968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0" name="AutoShape 21"/>
          <p:cNvSpPr>
            <a:spLocks noChangeArrowheads="1"/>
          </p:cNvSpPr>
          <p:nvPr/>
        </p:nvSpPr>
        <p:spPr bwMode="auto">
          <a:xfrm>
            <a:off x="8147050" y="1270000"/>
            <a:ext cx="576263" cy="863600"/>
          </a:xfrm>
          <a:prstGeom prst="can">
            <a:avLst>
              <a:gd name="adj" fmla="val 37466"/>
            </a:avLst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1" name="Line 22"/>
          <p:cNvSpPr>
            <a:spLocks noChangeShapeType="1"/>
          </p:cNvSpPr>
          <p:nvPr/>
        </p:nvSpPr>
        <p:spPr bwMode="auto">
          <a:xfrm flipV="1">
            <a:off x="2025650" y="1641475"/>
            <a:ext cx="5832475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6562725" y="1497013"/>
            <a:ext cx="142875" cy="288925"/>
            <a:chOff x="4014" y="799"/>
            <a:chExt cx="90" cy="182"/>
          </a:xfrm>
        </p:grpSpPr>
        <p:sp>
          <p:nvSpPr>
            <p:cNvPr id="2621" name="Freeform 24"/>
            <p:cNvSpPr>
              <a:spLocks/>
            </p:cNvSpPr>
            <p:nvPr/>
          </p:nvSpPr>
          <p:spPr bwMode="auto">
            <a:xfrm>
              <a:off x="4014" y="799"/>
              <a:ext cx="45" cy="182"/>
            </a:xfrm>
            <a:custGeom>
              <a:avLst/>
              <a:gdLst>
                <a:gd name="T0" fmla="*/ 45 w 45"/>
                <a:gd name="T1" fmla="*/ 0 h 182"/>
                <a:gd name="T2" fmla="*/ 0 w 45"/>
                <a:gd name="T3" fmla="*/ 46 h 182"/>
                <a:gd name="T4" fmla="*/ 45 w 45"/>
                <a:gd name="T5" fmla="*/ 91 h 182"/>
                <a:gd name="T6" fmla="*/ 0 w 45"/>
                <a:gd name="T7" fmla="*/ 182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182"/>
                <a:gd name="T14" fmla="*/ 45 w 45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182">
                  <a:moveTo>
                    <a:pt x="45" y="0"/>
                  </a:moveTo>
                  <a:cubicBezTo>
                    <a:pt x="22" y="15"/>
                    <a:pt x="0" y="31"/>
                    <a:pt x="0" y="46"/>
                  </a:cubicBezTo>
                  <a:cubicBezTo>
                    <a:pt x="0" y="61"/>
                    <a:pt x="45" y="68"/>
                    <a:pt x="45" y="91"/>
                  </a:cubicBezTo>
                  <a:cubicBezTo>
                    <a:pt x="45" y="114"/>
                    <a:pt x="22" y="148"/>
                    <a:pt x="0" y="182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2" name="Freeform 25"/>
            <p:cNvSpPr>
              <a:spLocks/>
            </p:cNvSpPr>
            <p:nvPr/>
          </p:nvSpPr>
          <p:spPr bwMode="auto">
            <a:xfrm>
              <a:off x="4059" y="799"/>
              <a:ext cx="45" cy="182"/>
            </a:xfrm>
            <a:custGeom>
              <a:avLst/>
              <a:gdLst>
                <a:gd name="T0" fmla="*/ 45 w 45"/>
                <a:gd name="T1" fmla="*/ 0 h 182"/>
                <a:gd name="T2" fmla="*/ 0 w 45"/>
                <a:gd name="T3" fmla="*/ 46 h 182"/>
                <a:gd name="T4" fmla="*/ 45 w 45"/>
                <a:gd name="T5" fmla="*/ 91 h 182"/>
                <a:gd name="T6" fmla="*/ 0 w 45"/>
                <a:gd name="T7" fmla="*/ 182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182"/>
                <a:gd name="T14" fmla="*/ 45 w 45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182">
                  <a:moveTo>
                    <a:pt x="45" y="0"/>
                  </a:moveTo>
                  <a:cubicBezTo>
                    <a:pt x="22" y="15"/>
                    <a:pt x="0" y="31"/>
                    <a:pt x="0" y="46"/>
                  </a:cubicBezTo>
                  <a:cubicBezTo>
                    <a:pt x="0" y="61"/>
                    <a:pt x="45" y="68"/>
                    <a:pt x="45" y="91"/>
                  </a:cubicBezTo>
                  <a:cubicBezTo>
                    <a:pt x="45" y="114"/>
                    <a:pt x="22" y="148"/>
                    <a:pt x="0" y="182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63" name="Text Box 26"/>
          <p:cNvSpPr txBox="1">
            <a:spLocks noChangeArrowheads="1"/>
          </p:cNvSpPr>
          <p:nvPr/>
        </p:nvSpPr>
        <p:spPr bwMode="auto">
          <a:xfrm>
            <a:off x="730250" y="1136650"/>
            <a:ext cx="239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="1">
                <a:solidFill>
                  <a:srgbClr val="0000FF"/>
                </a:solidFill>
                <a:latin typeface="Verdana" pitchFamily="34" charset="0"/>
              </a:rPr>
              <a:t>p</a:t>
            </a:r>
          </a:p>
        </p:txBody>
      </p:sp>
      <p:sp>
        <p:nvSpPr>
          <p:cNvPr id="2064" name="Text Box 27"/>
          <p:cNvSpPr txBox="1">
            <a:spLocks noChangeArrowheads="1"/>
          </p:cNvSpPr>
          <p:nvPr/>
        </p:nvSpPr>
        <p:spPr bwMode="auto">
          <a:xfrm>
            <a:off x="1719263" y="1152525"/>
            <a:ext cx="239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>
                <a:solidFill>
                  <a:srgbClr val="336600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2065" name="Text Box 28"/>
          <p:cNvSpPr txBox="1">
            <a:spLocks noChangeArrowheads="1"/>
          </p:cNvSpPr>
          <p:nvPr/>
        </p:nvSpPr>
        <p:spPr bwMode="auto">
          <a:xfrm>
            <a:off x="6850063" y="1236663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>
                <a:solidFill>
                  <a:srgbClr val="FF0000"/>
                </a:solidFill>
                <a:latin typeface="Symbol" pitchFamily="18" charset="2"/>
              </a:rPr>
              <a:t>n</a:t>
            </a:r>
          </a:p>
        </p:txBody>
      </p:sp>
      <p:sp>
        <p:nvSpPr>
          <p:cNvPr id="2066" name="Line 29"/>
          <p:cNvSpPr>
            <a:spLocks noChangeShapeType="1"/>
          </p:cNvSpPr>
          <p:nvPr/>
        </p:nvSpPr>
        <p:spPr bwMode="auto">
          <a:xfrm>
            <a:off x="1233488" y="2362200"/>
            <a:ext cx="7200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67" name="Line 30"/>
          <p:cNvSpPr>
            <a:spLocks noChangeShapeType="1"/>
          </p:cNvSpPr>
          <p:nvPr/>
        </p:nvSpPr>
        <p:spPr bwMode="auto">
          <a:xfrm>
            <a:off x="1233488" y="2289175"/>
            <a:ext cx="0" cy="144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68" name="Line 31"/>
          <p:cNvSpPr>
            <a:spLocks noChangeShapeType="1"/>
          </p:cNvSpPr>
          <p:nvPr/>
        </p:nvSpPr>
        <p:spPr bwMode="auto">
          <a:xfrm>
            <a:off x="2601913" y="2289175"/>
            <a:ext cx="0" cy="144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69" name="Line 32"/>
          <p:cNvSpPr>
            <a:spLocks noChangeShapeType="1"/>
          </p:cNvSpPr>
          <p:nvPr/>
        </p:nvSpPr>
        <p:spPr bwMode="auto">
          <a:xfrm>
            <a:off x="3465513" y="2289175"/>
            <a:ext cx="0" cy="144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70" name="Line 33"/>
          <p:cNvSpPr>
            <a:spLocks noChangeShapeType="1"/>
          </p:cNvSpPr>
          <p:nvPr/>
        </p:nvSpPr>
        <p:spPr bwMode="auto">
          <a:xfrm>
            <a:off x="4833938" y="2289175"/>
            <a:ext cx="0" cy="144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71" name="Line 34"/>
          <p:cNvSpPr>
            <a:spLocks noChangeShapeType="1"/>
          </p:cNvSpPr>
          <p:nvPr/>
        </p:nvSpPr>
        <p:spPr bwMode="auto">
          <a:xfrm>
            <a:off x="8434388" y="2289175"/>
            <a:ext cx="0" cy="144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96003" name="Text Box 35"/>
          <p:cNvSpPr txBox="1">
            <a:spLocks noChangeArrowheads="1"/>
          </p:cNvSpPr>
          <p:nvPr/>
        </p:nvSpPr>
        <p:spPr bwMode="auto">
          <a:xfrm>
            <a:off x="2247900" y="2449513"/>
            <a:ext cx="754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>120m</a:t>
            </a:r>
          </a:p>
        </p:txBody>
      </p:sp>
      <p:sp>
        <p:nvSpPr>
          <p:cNvPr id="596004" name="Text Box 36"/>
          <p:cNvSpPr txBox="1">
            <a:spLocks noChangeArrowheads="1"/>
          </p:cNvSpPr>
          <p:nvPr/>
        </p:nvSpPr>
        <p:spPr bwMode="auto">
          <a:xfrm>
            <a:off x="1009650" y="2449513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>0m</a:t>
            </a:r>
          </a:p>
        </p:txBody>
      </p:sp>
      <p:sp>
        <p:nvSpPr>
          <p:cNvPr id="596005" name="Text Box 37"/>
          <p:cNvSpPr txBox="1">
            <a:spLocks noChangeArrowheads="1"/>
          </p:cNvSpPr>
          <p:nvPr/>
        </p:nvSpPr>
        <p:spPr bwMode="auto">
          <a:xfrm>
            <a:off x="3124200" y="2449513"/>
            <a:ext cx="754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>280m</a:t>
            </a:r>
          </a:p>
        </p:txBody>
      </p:sp>
      <p:sp>
        <p:nvSpPr>
          <p:cNvPr id="596007" name="Text Box 39"/>
          <p:cNvSpPr txBox="1">
            <a:spLocks noChangeArrowheads="1"/>
          </p:cNvSpPr>
          <p:nvPr/>
        </p:nvSpPr>
        <p:spPr bwMode="auto">
          <a:xfrm>
            <a:off x="7980363" y="2449513"/>
            <a:ext cx="933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>295 km</a:t>
            </a:r>
          </a:p>
        </p:txBody>
      </p: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562725" y="2217738"/>
            <a:ext cx="142875" cy="288925"/>
            <a:chOff x="4014" y="799"/>
            <a:chExt cx="90" cy="182"/>
          </a:xfrm>
        </p:grpSpPr>
        <p:sp>
          <p:nvSpPr>
            <p:cNvPr id="2619" name="Freeform 41"/>
            <p:cNvSpPr>
              <a:spLocks/>
            </p:cNvSpPr>
            <p:nvPr/>
          </p:nvSpPr>
          <p:spPr bwMode="auto">
            <a:xfrm>
              <a:off x="4014" y="799"/>
              <a:ext cx="45" cy="182"/>
            </a:xfrm>
            <a:custGeom>
              <a:avLst/>
              <a:gdLst>
                <a:gd name="T0" fmla="*/ 45 w 45"/>
                <a:gd name="T1" fmla="*/ 0 h 182"/>
                <a:gd name="T2" fmla="*/ 0 w 45"/>
                <a:gd name="T3" fmla="*/ 46 h 182"/>
                <a:gd name="T4" fmla="*/ 45 w 45"/>
                <a:gd name="T5" fmla="*/ 91 h 182"/>
                <a:gd name="T6" fmla="*/ 0 w 45"/>
                <a:gd name="T7" fmla="*/ 182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182"/>
                <a:gd name="T14" fmla="*/ 45 w 45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182">
                  <a:moveTo>
                    <a:pt x="45" y="0"/>
                  </a:moveTo>
                  <a:cubicBezTo>
                    <a:pt x="22" y="15"/>
                    <a:pt x="0" y="31"/>
                    <a:pt x="0" y="46"/>
                  </a:cubicBezTo>
                  <a:cubicBezTo>
                    <a:pt x="0" y="61"/>
                    <a:pt x="45" y="68"/>
                    <a:pt x="45" y="91"/>
                  </a:cubicBezTo>
                  <a:cubicBezTo>
                    <a:pt x="45" y="114"/>
                    <a:pt x="22" y="148"/>
                    <a:pt x="0" y="182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0" name="Freeform 42"/>
            <p:cNvSpPr>
              <a:spLocks/>
            </p:cNvSpPr>
            <p:nvPr/>
          </p:nvSpPr>
          <p:spPr bwMode="auto">
            <a:xfrm>
              <a:off x="4059" y="799"/>
              <a:ext cx="45" cy="182"/>
            </a:xfrm>
            <a:custGeom>
              <a:avLst/>
              <a:gdLst>
                <a:gd name="T0" fmla="*/ 45 w 45"/>
                <a:gd name="T1" fmla="*/ 0 h 182"/>
                <a:gd name="T2" fmla="*/ 0 w 45"/>
                <a:gd name="T3" fmla="*/ 46 h 182"/>
                <a:gd name="T4" fmla="*/ 45 w 45"/>
                <a:gd name="T5" fmla="*/ 91 h 182"/>
                <a:gd name="T6" fmla="*/ 0 w 45"/>
                <a:gd name="T7" fmla="*/ 182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182"/>
                <a:gd name="T14" fmla="*/ 45 w 45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182">
                  <a:moveTo>
                    <a:pt x="45" y="0"/>
                  </a:moveTo>
                  <a:cubicBezTo>
                    <a:pt x="22" y="15"/>
                    <a:pt x="0" y="31"/>
                    <a:pt x="0" y="46"/>
                  </a:cubicBezTo>
                  <a:cubicBezTo>
                    <a:pt x="0" y="61"/>
                    <a:pt x="45" y="68"/>
                    <a:pt x="45" y="91"/>
                  </a:cubicBezTo>
                  <a:cubicBezTo>
                    <a:pt x="45" y="114"/>
                    <a:pt x="22" y="148"/>
                    <a:pt x="0" y="182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77" name="Line 43"/>
          <p:cNvSpPr>
            <a:spLocks noChangeShapeType="1"/>
          </p:cNvSpPr>
          <p:nvPr/>
        </p:nvSpPr>
        <p:spPr bwMode="auto">
          <a:xfrm>
            <a:off x="1212850" y="1633538"/>
            <a:ext cx="3609975" cy="33337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96012" name="Text Box 44"/>
          <p:cNvSpPr txBox="1">
            <a:spLocks noChangeArrowheads="1"/>
          </p:cNvSpPr>
          <p:nvPr/>
        </p:nvSpPr>
        <p:spPr bwMode="auto">
          <a:xfrm rot="355301">
            <a:off x="3611563" y="1804988"/>
            <a:ext cx="933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>on-axis</a:t>
            </a:r>
          </a:p>
        </p:txBody>
      </p:sp>
      <p:sp>
        <p:nvSpPr>
          <p:cNvPr id="596013" name="Text Box 45"/>
          <p:cNvSpPr txBox="1">
            <a:spLocks noChangeArrowheads="1"/>
          </p:cNvSpPr>
          <p:nvPr/>
        </p:nvSpPr>
        <p:spPr bwMode="auto">
          <a:xfrm>
            <a:off x="3557588" y="1347788"/>
            <a:ext cx="947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>off-axis</a:t>
            </a:r>
          </a:p>
        </p:txBody>
      </p:sp>
      <p:sp>
        <p:nvSpPr>
          <p:cNvPr id="2080" name="Text Box 46"/>
          <p:cNvSpPr txBox="1">
            <a:spLocks noChangeArrowheads="1"/>
          </p:cNvSpPr>
          <p:nvPr/>
        </p:nvSpPr>
        <p:spPr bwMode="auto">
          <a:xfrm>
            <a:off x="1973263" y="6275388"/>
            <a:ext cx="42687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ja-JP" sz="2400" b="1">
                <a:solidFill>
                  <a:schemeClr val="folHlink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2" name="Line 49"/>
          <p:cNvSpPr>
            <a:spLocks noChangeShapeType="1"/>
          </p:cNvSpPr>
          <p:nvPr/>
        </p:nvSpPr>
        <p:spPr bwMode="auto">
          <a:xfrm>
            <a:off x="2474913" y="1857375"/>
            <a:ext cx="2141537" cy="439738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83" name="Line 50"/>
          <p:cNvSpPr>
            <a:spLocks noChangeShapeType="1"/>
          </p:cNvSpPr>
          <p:nvPr/>
        </p:nvSpPr>
        <p:spPr bwMode="auto">
          <a:xfrm>
            <a:off x="5127625" y="2413000"/>
            <a:ext cx="631825" cy="13335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84" name="Line 51"/>
          <p:cNvSpPr>
            <a:spLocks noChangeShapeType="1"/>
          </p:cNvSpPr>
          <p:nvPr/>
        </p:nvSpPr>
        <p:spPr bwMode="auto">
          <a:xfrm>
            <a:off x="5232400" y="2019300"/>
            <a:ext cx="1273175" cy="11906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85" name="Freeform 52"/>
          <p:cNvSpPr>
            <a:spLocks/>
          </p:cNvSpPr>
          <p:nvPr/>
        </p:nvSpPr>
        <p:spPr bwMode="auto">
          <a:xfrm rot="300000">
            <a:off x="5870575" y="1647825"/>
            <a:ext cx="34925" cy="428625"/>
          </a:xfrm>
          <a:custGeom>
            <a:avLst/>
            <a:gdLst>
              <a:gd name="T0" fmla="*/ 0 w 22"/>
              <a:gd name="T1" fmla="*/ 0 h 270"/>
              <a:gd name="T2" fmla="*/ 33338 w 22"/>
              <a:gd name="T3" fmla="*/ 192087 h 270"/>
              <a:gd name="T4" fmla="*/ 11112 w 22"/>
              <a:gd name="T5" fmla="*/ 428625 h 270"/>
              <a:gd name="T6" fmla="*/ 0 60000 65536"/>
              <a:gd name="T7" fmla="*/ 0 60000 65536"/>
              <a:gd name="T8" fmla="*/ 0 60000 65536"/>
              <a:gd name="T9" fmla="*/ 0 w 22"/>
              <a:gd name="T10" fmla="*/ 0 h 270"/>
              <a:gd name="T11" fmla="*/ 22 w 22"/>
              <a:gd name="T12" fmla="*/ 270 h 2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" h="270">
                <a:moveTo>
                  <a:pt x="0" y="0"/>
                </a:moveTo>
                <a:cubicBezTo>
                  <a:pt x="10" y="38"/>
                  <a:pt x="20" y="76"/>
                  <a:pt x="21" y="121"/>
                </a:cubicBezTo>
                <a:cubicBezTo>
                  <a:pt x="22" y="166"/>
                  <a:pt x="14" y="218"/>
                  <a:pt x="7" y="270"/>
                </a:cubicBezTo>
              </a:path>
            </a:pathLst>
          </a:custGeom>
          <a:noFill/>
          <a:ln w="28575">
            <a:solidFill>
              <a:srgbClr val="FF5050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96021" name="Text Box 53"/>
          <p:cNvSpPr txBox="1">
            <a:spLocks noChangeArrowheads="1"/>
          </p:cNvSpPr>
          <p:nvPr/>
        </p:nvSpPr>
        <p:spPr bwMode="auto">
          <a:xfrm rot="236400">
            <a:off x="5961063" y="1751013"/>
            <a:ext cx="1036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2.0~2.5</a:t>
            </a:r>
            <a:r>
              <a:rPr lang="en-US" altLang="ja-JP" i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o</a:t>
            </a:r>
          </a:p>
        </p:txBody>
      </p:sp>
      <p:sp>
        <p:nvSpPr>
          <p:cNvPr id="596022" name="Text Box 54"/>
          <p:cNvSpPr txBox="1">
            <a:spLocks noChangeArrowheads="1"/>
          </p:cNvSpPr>
          <p:nvPr/>
        </p:nvSpPr>
        <p:spPr bwMode="auto">
          <a:xfrm>
            <a:off x="7897813" y="93980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Super-K</a:t>
            </a:r>
          </a:p>
        </p:txBody>
      </p:sp>
      <p:sp>
        <p:nvSpPr>
          <p:cNvPr id="2088" name="Line 55"/>
          <p:cNvSpPr>
            <a:spLocks noChangeShapeType="1"/>
          </p:cNvSpPr>
          <p:nvPr/>
        </p:nvSpPr>
        <p:spPr bwMode="auto">
          <a:xfrm>
            <a:off x="1106488" y="4114800"/>
            <a:ext cx="3438525" cy="0"/>
          </a:xfrm>
          <a:prstGeom prst="line">
            <a:avLst/>
          </a:prstGeom>
          <a:noFill/>
          <a:ln w="38100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228600" y="2841625"/>
            <a:ext cx="4619625" cy="3003550"/>
            <a:chOff x="123" y="2112"/>
            <a:chExt cx="2910" cy="1892"/>
          </a:xfrm>
        </p:grpSpPr>
        <p:pic>
          <p:nvPicPr>
            <p:cNvPr id="2606" name="Picture 57"/>
            <p:cNvPicPr>
              <a:picLocks noChangeAspect="1" noChangeArrowheads="1"/>
            </p:cNvPicPr>
            <p:nvPr/>
          </p:nvPicPr>
          <p:blipFill>
            <a:blip r:embed="rId3"/>
            <a:srcRect l="11372" t="5322" r="3249" b="21291"/>
            <a:stretch>
              <a:fillRect/>
            </a:stretch>
          </p:blipFill>
          <p:spPr bwMode="auto">
            <a:xfrm>
              <a:off x="414" y="2150"/>
              <a:ext cx="2357" cy="162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sp>
          <p:nvSpPr>
            <p:cNvPr id="596026" name="Rectangle 58"/>
            <p:cNvSpPr>
              <a:spLocks noChangeArrowheads="1"/>
            </p:cNvSpPr>
            <p:nvPr/>
          </p:nvSpPr>
          <p:spPr bwMode="auto">
            <a:xfrm>
              <a:off x="2202" y="3773"/>
              <a:ext cx="83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HGPｺﾞｼｯｸE" pitchFamily="50" charset="-128"/>
                </a:rPr>
                <a:t>P</a:t>
              </a:r>
              <a:r>
                <a:rPr lang="en-US" altLang="ja-JP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HGPｺﾞｼｯｸE" pitchFamily="50" charset="-128"/>
                </a:rPr>
                <a:t>p </a:t>
              </a:r>
              <a:r>
                <a:rPr lang="en-US" altLang="ja-JP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HGPｺﾞｼｯｸE" pitchFamily="50" charset="-128"/>
                </a:rPr>
                <a:t>(GeV/c)</a:t>
              </a:r>
            </a:p>
          </p:txBody>
        </p:sp>
        <p:sp>
          <p:nvSpPr>
            <p:cNvPr id="2608" name="Text Box 59"/>
            <p:cNvSpPr txBox="1">
              <a:spLocks noChangeArrowheads="1"/>
            </p:cNvSpPr>
            <p:nvPr/>
          </p:nvSpPr>
          <p:spPr bwMode="auto">
            <a:xfrm>
              <a:off x="802" y="3773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ea typeface="HGPｺﾞｼｯｸE" pitchFamily="50" charset="-128"/>
                </a:rPr>
                <a:t>2</a:t>
              </a:r>
            </a:p>
          </p:txBody>
        </p:sp>
        <p:sp>
          <p:nvSpPr>
            <p:cNvPr id="2609" name="Text Box 60"/>
            <p:cNvSpPr txBox="1">
              <a:spLocks noChangeArrowheads="1"/>
            </p:cNvSpPr>
            <p:nvPr/>
          </p:nvSpPr>
          <p:spPr bwMode="auto">
            <a:xfrm>
              <a:off x="1305" y="3773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ea typeface="HGPｺﾞｼｯｸE" pitchFamily="50" charset="-128"/>
                </a:rPr>
                <a:t>4</a:t>
              </a:r>
            </a:p>
          </p:txBody>
        </p:sp>
        <p:sp>
          <p:nvSpPr>
            <p:cNvPr id="2610" name="Text Box 61"/>
            <p:cNvSpPr txBox="1">
              <a:spLocks noChangeArrowheads="1"/>
            </p:cNvSpPr>
            <p:nvPr/>
          </p:nvSpPr>
          <p:spPr bwMode="auto">
            <a:xfrm>
              <a:off x="1771" y="3773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ea typeface="HGPｺﾞｼｯｸE" pitchFamily="50" charset="-128"/>
                </a:rPr>
                <a:t>6</a:t>
              </a:r>
            </a:p>
          </p:txBody>
        </p:sp>
        <p:sp>
          <p:nvSpPr>
            <p:cNvPr id="2611" name="Text Box 62"/>
            <p:cNvSpPr txBox="1">
              <a:spLocks noChangeArrowheads="1"/>
            </p:cNvSpPr>
            <p:nvPr/>
          </p:nvSpPr>
          <p:spPr bwMode="auto">
            <a:xfrm>
              <a:off x="258" y="3773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ea typeface="HGPｺﾞｼｯｸE" pitchFamily="50" charset="-128"/>
                </a:rPr>
                <a:t>0</a:t>
              </a:r>
            </a:p>
          </p:txBody>
        </p:sp>
        <p:sp>
          <p:nvSpPr>
            <p:cNvPr id="2612" name="Rectangle 63"/>
            <p:cNvSpPr>
              <a:spLocks noChangeArrowheads="1"/>
            </p:cNvSpPr>
            <p:nvPr/>
          </p:nvSpPr>
          <p:spPr bwMode="auto">
            <a:xfrm>
              <a:off x="123" y="3219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ea typeface="HGPｺﾞｼｯｸE" pitchFamily="50" charset="-128"/>
                </a:rPr>
                <a:t>0.4</a:t>
              </a:r>
            </a:p>
          </p:txBody>
        </p:sp>
        <p:sp>
          <p:nvSpPr>
            <p:cNvPr id="2613" name="Rectangle 64"/>
            <p:cNvSpPr>
              <a:spLocks noChangeArrowheads="1"/>
            </p:cNvSpPr>
            <p:nvPr/>
          </p:nvSpPr>
          <p:spPr bwMode="auto">
            <a:xfrm>
              <a:off x="144" y="2791"/>
              <a:ext cx="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ea typeface="HGPｺﾞｼｯｸE" pitchFamily="50" charset="-128"/>
                </a:rPr>
                <a:t>0.8</a:t>
              </a:r>
            </a:p>
          </p:txBody>
        </p:sp>
        <p:sp>
          <p:nvSpPr>
            <p:cNvPr id="596033" name="Rectangle 65"/>
            <p:cNvSpPr>
              <a:spLocks noChangeArrowheads="1"/>
            </p:cNvSpPr>
            <p:nvPr/>
          </p:nvSpPr>
          <p:spPr bwMode="auto">
            <a:xfrm rot="16200000">
              <a:off x="-59" y="2332"/>
              <a:ext cx="6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HGPｺﾞｼｯｸE" pitchFamily="50" charset="-128"/>
                </a:rPr>
                <a:t>E</a:t>
              </a:r>
              <a:r>
                <a:rPr lang="en-US" altLang="ja-JP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HGPｺﾞｼｯｸE" pitchFamily="50" charset="-128"/>
                </a:rPr>
                <a:t>n</a:t>
              </a:r>
              <a:r>
                <a:rPr lang="en-US" altLang="ja-JP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HGPｺﾞｼｯｸE" pitchFamily="50" charset="-128"/>
                </a:rPr>
                <a:t>(GeV)</a:t>
              </a:r>
            </a:p>
          </p:txBody>
        </p:sp>
        <p:sp>
          <p:nvSpPr>
            <p:cNvPr id="2615" name="Rectangle 66"/>
            <p:cNvSpPr>
              <a:spLocks noChangeArrowheads="1"/>
            </p:cNvSpPr>
            <p:nvPr/>
          </p:nvSpPr>
          <p:spPr bwMode="auto">
            <a:xfrm>
              <a:off x="2396" y="3406"/>
              <a:ext cx="31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2000" i="1">
                  <a:solidFill>
                    <a:schemeClr val="accent2"/>
                  </a:solidFill>
                  <a:ea typeface="HGPｺﾞｼｯｸE" pitchFamily="50" charset="-128"/>
                </a:rPr>
                <a:t>3</a:t>
              </a:r>
              <a:r>
                <a:rPr lang="en-US" altLang="ja-JP" sz="2000" i="1" baseline="30000">
                  <a:solidFill>
                    <a:schemeClr val="accent2"/>
                  </a:solidFill>
                  <a:ea typeface="HGPｺﾞｼｯｸE" pitchFamily="50" charset="-128"/>
                </a:rPr>
                <a:t>o</a:t>
              </a:r>
            </a:p>
          </p:txBody>
        </p:sp>
        <p:graphicFrame>
          <p:nvGraphicFramePr>
            <p:cNvPr id="2051" name="Object 3"/>
            <p:cNvGraphicFramePr>
              <a:graphicFrameLocks noChangeAspect="1"/>
            </p:cNvGraphicFramePr>
            <p:nvPr/>
          </p:nvGraphicFramePr>
          <p:xfrm>
            <a:off x="1605" y="2172"/>
            <a:ext cx="1087" cy="516"/>
          </p:xfrm>
          <a:graphic>
            <a:graphicData uri="http://schemas.openxmlformats.org/presentationml/2006/ole">
              <p:oleObj spid="_x0000_s21507" name="数式" r:id="rId4" imgW="850680" imgH="431640" progId="Equation.3">
                <p:embed/>
              </p:oleObj>
            </a:graphicData>
          </a:graphic>
        </p:graphicFrame>
        <p:sp>
          <p:nvSpPr>
            <p:cNvPr id="2616" name="Rectangle 68"/>
            <p:cNvSpPr>
              <a:spLocks noChangeArrowheads="1"/>
            </p:cNvSpPr>
            <p:nvPr/>
          </p:nvSpPr>
          <p:spPr bwMode="auto">
            <a:xfrm>
              <a:off x="2242" y="3046"/>
              <a:ext cx="4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2000" i="1">
                  <a:solidFill>
                    <a:srgbClr val="009900"/>
                  </a:solidFill>
                  <a:ea typeface="HGPｺﾞｼｯｸE" pitchFamily="50" charset="-128"/>
                </a:rPr>
                <a:t>2.5</a:t>
              </a:r>
              <a:r>
                <a:rPr lang="en-US" altLang="ja-JP" sz="2000" i="1" baseline="30000">
                  <a:solidFill>
                    <a:srgbClr val="009900"/>
                  </a:solidFill>
                  <a:ea typeface="HGPｺﾞｼｯｸE" pitchFamily="50" charset="-128"/>
                </a:rPr>
                <a:t>o</a:t>
              </a:r>
            </a:p>
          </p:txBody>
        </p:sp>
        <p:sp>
          <p:nvSpPr>
            <p:cNvPr id="2617" name="Rectangle 69"/>
            <p:cNvSpPr>
              <a:spLocks noChangeArrowheads="1"/>
            </p:cNvSpPr>
            <p:nvPr/>
          </p:nvSpPr>
          <p:spPr bwMode="auto">
            <a:xfrm>
              <a:off x="2067" y="2794"/>
              <a:ext cx="6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2000" i="1">
                  <a:solidFill>
                    <a:srgbClr val="FF3300"/>
                  </a:solidFill>
                  <a:latin typeface="Symbol" pitchFamily="18" charset="2"/>
                  <a:ea typeface="HGPｺﾞｼｯｸE" pitchFamily="50" charset="-128"/>
                </a:rPr>
                <a:t>Q </a:t>
              </a:r>
              <a:r>
                <a:rPr lang="en-US" altLang="ja-JP" sz="2000" i="1">
                  <a:solidFill>
                    <a:srgbClr val="FF3300"/>
                  </a:solidFill>
                  <a:ea typeface="HGPｺﾞｼｯｸE" pitchFamily="50" charset="-128"/>
                </a:rPr>
                <a:t>=2</a:t>
              </a:r>
              <a:r>
                <a:rPr lang="en-US" altLang="ja-JP" sz="2000" i="1" baseline="30000">
                  <a:solidFill>
                    <a:srgbClr val="FF3300"/>
                  </a:solidFill>
                  <a:ea typeface="HGPｺﾞｼｯｸE" pitchFamily="50" charset="-128"/>
                </a:rPr>
                <a:t>o</a:t>
              </a:r>
            </a:p>
          </p:txBody>
        </p:sp>
        <p:sp>
          <p:nvSpPr>
            <p:cNvPr id="2618" name="Freeform 70"/>
            <p:cNvSpPr>
              <a:spLocks/>
            </p:cNvSpPr>
            <p:nvPr/>
          </p:nvSpPr>
          <p:spPr bwMode="auto">
            <a:xfrm>
              <a:off x="437" y="3018"/>
              <a:ext cx="2333" cy="684"/>
            </a:xfrm>
            <a:custGeom>
              <a:avLst/>
              <a:gdLst>
                <a:gd name="T0" fmla="*/ 0 w 2880"/>
                <a:gd name="T1" fmla="*/ 684 h 536"/>
                <a:gd name="T2" fmla="*/ 272 w 2880"/>
                <a:gd name="T3" fmla="*/ 255 h 536"/>
                <a:gd name="T4" fmla="*/ 467 w 2880"/>
                <a:gd name="T5" fmla="*/ 71 h 536"/>
                <a:gd name="T6" fmla="*/ 622 w 2880"/>
                <a:gd name="T7" fmla="*/ 10 h 536"/>
                <a:gd name="T8" fmla="*/ 817 w 2880"/>
                <a:gd name="T9" fmla="*/ 10 h 536"/>
                <a:gd name="T10" fmla="*/ 1128 w 2880"/>
                <a:gd name="T11" fmla="*/ 71 h 536"/>
                <a:gd name="T12" fmla="*/ 1400 w 2880"/>
                <a:gd name="T13" fmla="*/ 133 h 536"/>
                <a:gd name="T14" fmla="*/ 1633 w 2880"/>
                <a:gd name="T15" fmla="*/ 194 h 536"/>
                <a:gd name="T16" fmla="*/ 1944 w 2880"/>
                <a:gd name="T17" fmla="*/ 255 h 536"/>
                <a:gd name="T18" fmla="*/ 2333 w 2880"/>
                <a:gd name="T19" fmla="*/ 316 h 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80"/>
                <a:gd name="T31" fmla="*/ 0 h 536"/>
                <a:gd name="T32" fmla="*/ 2880 w 2880"/>
                <a:gd name="T33" fmla="*/ 536 h 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80" h="536">
                  <a:moveTo>
                    <a:pt x="0" y="536"/>
                  </a:moveTo>
                  <a:cubicBezTo>
                    <a:pt x="120" y="408"/>
                    <a:pt x="240" y="280"/>
                    <a:pt x="336" y="200"/>
                  </a:cubicBezTo>
                  <a:cubicBezTo>
                    <a:pt x="432" y="120"/>
                    <a:pt x="504" y="88"/>
                    <a:pt x="576" y="56"/>
                  </a:cubicBezTo>
                  <a:cubicBezTo>
                    <a:pt x="648" y="24"/>
                    <a:pt x="696" y="16"/>
                    <a:pt x="768" y="8"/>
                  </a:cubicBezTo>
                  <a:cubicBezTo>
                    <a:pt x="840" y="0"/>
                    <a:pt x="904" y="0"/>
                    <a:pt x="1008" y="8"/>
                  </a:cubicBezTo>
                  <a:cubicBezTo>
                    <a:pt x="1112" y="16"/>
                    <a:pt x="1272" y="40"/>
                    <a:pt x="1392" y="56"/>
                  </a:cubicBezTo>
                  <a:cubicBezTo>
                    <a:pt x="1512" y="72"/>
                    <a:pt x="1624" y="88"/>
                    <a:pt x="1728" y="104"/>
                  </a:cubicBezTo>
                  <a:cubicBezTo>
                    <a:pt x="1832" y="120"/>
                    <a:pt x="1904" y="136"/>
                    <a:pt x="2016" y="152"/>
                  </a:cubicBezTo>
                  <a:cubicBezTo>
                    <a:pt x="2128" y="168"/>
                    <a:pt x="2256" y="184"/>
                    <a:pt x="2400" y="200"/>
                  </a:cubicBezTo>
                  <a:cubicBezTo>
                    <a:pt x="2544" y="216"/>
                    <a:pt x="2712" y="232"/>
                    <a:pt x="2880" y="248"/>
                  </a:cubicBezTo>
                </a:path>
              </a:pathLst>
            </a:custGeom>
            <a:noFill/>
            <a:ln w="19050">
              <a:solidFill>
                <a:srgbClr val="00CC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" name="Group 71"/>
          <p:cNvGrpSpPr>
            <a:grpSpLocks/>
          </p:cNvGrpSpPr>
          <p:nvPr/>
        </p:nvGrpSpPr>
        <p:grpSpPr bwMode="auto">
          <a:xfrm>
            <a:off x="4699000" y="2914650"/>
            <a:ext cx="4422775" cy="2909888"/>
            <a:chOff x="2960" y="1927"/>
            <a:chExt cx="2786" cy="1833"/>
          </a:xfrm>
        </p:grpSpPr>
        <p:sp>
          <p:nvSpPr>
            <p:cNvPr id="2094" name="Rectangle 72"/>
            <p:cNvSpPr>
              <a:spLocks noChangeArrowheads="1"/>
            </p:cNvSpPr>
            <p:nvPr/>
          </p:nvSpPr>
          <p:spPr bwMode="auto">
            <a:xfrm>
              <a:off x="3245" y="1927"/>
              <a:ext cx="2252" cy="160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5" name="Rectangle 73"/>
            <p:cNvSpPr>
              <a:spLocks noChangeArrowheads="1"/>
            </p:cNvSpPr>
            <p:nvPr/>
          </p:nvSpPr>
          <p:spPr bwMode="auto">
            <a:xfrm>
              <a:off x="3503" y="1927"/>
              <a:ext cx="136" cy="1610"/>
            </a:xfrm>
            <a:prstGeom prst="rect">
              <a:avLst/>
            </a:prstGeom>
            <a:solidFill>
              <a:srgbClr val="FF99CC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" name="Group 74"/>
            <p:cNvGrpSpPr>
              <a:grpSpLocks/>
            </p:cNvGrpSpPr>
            <p:nvPr/>
          </p:nvGrpSpPr>
          <p:grpSpPr bwMode="auto">
            <a:xfrm>
              <a:off x="3241" y="1927"/>
              <a:ext cx="2252" cy="1614"/>
              <a:chOff x="1488" y="1920"/>
              <a:chExt cx="2928" cy="1354"/>
            </a:xfrm>
          </p:grpSpPr>
          <p:sp>
            <p:nvSpPr>
              <p:cNvPr id="2106" name="Rectangle 75"/>
              <p:cNvSpPr>
                <a:spLocks noChangeAspect="1" noChangeArrowheads="1"/>
              </p:cNvSpPr>
              <p:nvPr/>
            </p:nvSpPr>
            <p:spPr bwMode="auto">
              <a:xfrm>
                <a:off x="1488" y="1920"/>
                <a:ext cx="2927" cy="1353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" name="Freeform 76"/>
              <p:cNvSpPr>
                <a:spLocks noChangeAspect="1"/>
              </p:cNvSpPr>
              <p:nvPr/>
            </p:nvSpPr>
            <p:spPr bwMode="auto">
              <a:xfrm>
                <a:off x="1488" y="2055"/>
                <a:ext cx="2927" cy="1218"/>
              </a:xfrm>
              <a:custGeom>
                <a:avLst/>
                <a:gdLst>
                  <a:gd name="T0" fmla="*/ 71 w 3446"/>
                  <a:gd name="T1" fmla="*/ 1216 h 3200"/>
                  <a:gd name="T2" fmla="*/ 144 w 3446"/>
                  <a:gd name="T3" fmla="*/ 1209 h 3200"/>
                  <a:gd name="T4" fmla="*/ 180 w 3446"/>
                  <a:gd name="T5" fmla="*/ 1173 h 3200"/>
                  <a:gd name="T6" fmla="*/ 253 w 3446"/>
                  <a:gd name="T7" fmla="*/ 1145 h 3200"/>
                  <a:gd name="T8" fmla="*/ 289 w 3446"/>
                  <a:gd name="T9" fmla="*/ 1074 h 3200"/>
                  <a:gd name="T10" fmla="*/ 362 w 3446"/>
                  <a:gd name="T11" fmla="*/ 1034 h 3200"/>
                  <a:gd name="T12" fmla="*/ 398 w 3446"/>
                  <a:gd name="T13" fmla="*/ 939 h 3200"/>
                  <a:gd name="T14" fmla="*/ 469 w 3446"/>
                  <a:gd name="T15" fmla="*/ 891 h 3200"/>
                  <a:gd name="T16" fmla="*/ 506 w 3446"/>
                  <a:gd name="T17" fmla="*/ 802 h 3200"/>
                  <a:gd name="T18" fmla="*/ 578 w 3446"/>
                  <a:gd name="T19" fmla="*/ 743 h 3200"/>
                  <a:gd name="T20" fmla="*/ 613 w 3446"/>
                  <a:gd name="T21" fmla="*/ 652 h 3200"/>
                  <a:gd name="T22" fmla="*/ 686 w 3446"/>
                  <a:gd name="T23" fmla="*/ 604 h 3200"/>
                  <a:gd name="T24" fmla="*/ 722 w 3446"/>
                  <a:gd name="T25" fmla="*/ 505 h 3200"/>
                  <a:gd name="T26" fmla="*/ 795 w 3446"/>
                  <a:gd name="T27" fmla="*/ 457 h 3200"/>
                  <a:gd name="T28" fmla="*/ 831 w 3446"/>
                  <a:gd name="T29" fmla="*/ 356 h 3200"/>
                  <a:gd name="T30" fmla="*/ 904 w 3446"/>
                  <a:gd name="T31" fmla="*/ 308 h 3200"/>
                  <a:gd name="T32" fmla="*/ 939 w 3446"/>
                  <a:gd name="T33" fmla="*/ 252 h 3200"/>
                  <a:gd name="T34" fmla="*/ 1011 w 3446"/>
                  <a:gd name="T35" fmla="*/ 206 h 3200"/>
                  <a:gd name="T36" fmla="*/ 1048 w 3446"/>
                  <a:gd name="T37" fmla="*/ 151 h 3200"/>
                  <a:gd name="T38" fmla="*/ 1119 w 3446"/>
                  <a:gd name="T39" fmla="*/ 129 h 3200"/>
                  <a:gd name="T40" fmla="*/ 1157 w 3446"/>
                  <a:gd name="T41" fmla="*/ 132 h 3200"/>
                  <a:gd name="T42" fmla="*/ 1228 w 3446"/>
                  <a:gd name="T43" fmla="*/ 120 h 3200"/>
                  <a:gd name="T44" fmla="*/ 1264 w 3446"/>
                  <a:gd name="T45" fmla="*/ 42 h 3200"/>
                  <a:gd name="T46" fmla="*/ 1337 w 3446"/>
                  <a:gd name="T47" fmla="*/ 62 h 3200"/>
                  <a:gd name="T48" fmla="*/ 1373 w 3446"/>
                  <a:gd name="T49" fmla="*/ 76 h 3200"/>
                  <a:gd name="T50" fmla="*/ 1446 w 3446"/>
                  <a:gd name="T51" fmla="*/ 0 h 3200"/>
                  <a:gd name="T52" fmla="*/ 1481 w 3446"/>
                  <a:gd name="T53" fmla="*/ 106 h 3200"/>
                  <a:gd name="T54" fmla="*/ 1590 w 3446"/>
                  <a:gd name="T55" fmla="*/ 78 h 3200"/>
                  <a:gd name="T56" fmla="*/ 1626 w 3446"/>
                  <a:gd name="T57" fmla="*/ 206 h 3200"/>
                  <a:gd name="T58" fmla="*/ 1699 w 3446"/>
                  <a:gd name="T59" fmla="*/ 147 h 3200"/>
                  <a:gd name="T60" fmla="*/ 1734 w 3446"/>
                  <a:gd name="T61" fmla="*/ 237 h 3200"/>
                  <a:gd name="T62" fmla="*/ 1806 w 3446"/>
                  <a:gd name="T63" fmla="*/ 317 h 3200"/>
                  <a:gd name="T64" fmla="*/ 1843 w 3446"/>
                  <a:gd name="T65" fmla="*/ 391 h 3200"/>
                  <a:gd name="T66" fmla="*/ 1915 w 3446"/>
                  <a:gd name="T67" fmla="*/ 312 h 3200"/>
                  <a:gd name="T68" fmla="*/ 1950 w 3446"/>
                  <a:gd name="T69" fmla="*/ 506 h 3200"/>
                  <a:gd name="T70" fmla="*/ 2023 w 3446"/>
                  <a:gd name="T71" fmla="*/ 519 h 3200"/>
                  <a:gd name="T72" fmla="*/ 2059 w 3446"/>
                  <a:gd name="T73" fmla="*/ 540 h 3200"/>
                  <a:gd name="T74" fmla="*/ 2132 w 3446"/>
                  <a:gd name="T75" fmla="*/ 570 h 3200"/>
                  <a:gd name="T76" fmla="*/ 2168 w 3446"/>
                  <a:gd name="T77" fmla="*/ 651 h 3200"/>
                  <a:gd name="T78" fmla="*/ 2241 w 3446"/>
                  <a:gd name="T79" fmla="*/ 649 h 3200"/>
                  <a:gd name="T80" fmla="*/ 2276 w 3446"/>
                  <a:gd name="T81" fmla="*/ 629 h 3200"/>
                  <a:gd name="T82" fmla="*/ 2348 w 3446"/>
                  <a:gd name="T83" fmla="*/ 771 h 3200"/>
                  <a:gd name="T84" fmla="*/ 2385 w 3446"/>
                  <a:gd name="T85" fmla="*/ 798 h 3200"/>
                  <a:gd name="T86" fmla="*/ 2456 w 3446"/>
                  <a:gd name="T87" fmla="*/ 827 h 3200"/>
                  <a:gd name="T88" fmla="*/ 2492 w 3446"/>
                  <a:gd name="T89" fmla="*/ 858 h 3200"/>
                  <a:gd name="T90" fmla="*/ 2565 w 3446"/>
                  <a:gd name="T91" fmla="*/ 914 h 3200"/>
                  <a:gd name="T92" fmla="*/ 2601 w 3446"/>
                  <a:gd name="T93" fmla="*/ 963 h 3200"/>
                  <a:gd name="T94" fmla="*/ 2674 w 3446"/>
                  <a:gd name="T95" fmla="*/ 920 h 3200"/>
                  <a:gd name="T96" fmla="*/ 2710 w 3446"/>
                  <a:gd name="T97" fmla="*/ 920 h 3200"/>
                  <a:gd name="T98" fmla="*/ 2783 w 3446"/>
                  <a:gd name="T99" fmla="*/ 1009 h 3200"/>
                  <a:gd name="T100" fmla="*/ 2818 w 3446"/>
                  <a:gd name="T101" fmla="*/ 1028 h 3200"/>
                  <a:gd name="T102" fmla="*/ 2890 w 3446"/>
                  <a:gd name="T103" fmla="*/ 1009 h 3200"/>
                  <a:gd name="T104" fmla="*/ 2927 w 3446"/>
                  <a:gd name="T105" fmla="*/ 1218 h 320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46"/>
                  <a:gd name="T160" fmla="*/ 0 h 3200"/>
                  <a:gd name="T161" fmla="*/ 3446 w 3446"/>
                  <a:gd name="T162" fmla="*/ 3200 h 320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46" h="3200">
                    <a:moveTo>
                      <a:pt x="0" y="3200"/>
                    </a:moveTo>
                    <a:lnTo>
                      <a:pt x="84" y="3200"/>
                    </a:lnTo>
                    <a:lnTo>
                      <a:pt x="84" y="3194"/>
                    </a:lnTo>
                    <a:lnTo>
                      <a:pt x="128" y="3194"/>
                    </a:lnTo>
                    <a:lnTo>
                      <a:pt x="128" y="3176"/>
                    </a:lnTo>
                    <a:lnTo>
                      <a:pt x="170" y="3176"/>
                    </a:lnTo>
                    <a:lnTo>
                      <a:pt x="170" y="3140"/>
                    </a:lnTo>
                    <a:lnTo>
                      <a:pt x="212" y="3140"/>
                    </a:lnTo>
                    <a:lnTo>
                      <a:pt x="212" y="3082"/>
                    </a:lnTo>
                    <a:lnTo>
                      <a:pt x="254" y="3082"/>
                    </a:lnTo>
                    <a:lnTo>
                      <a:pt x="254" y="3008"/>
                    </a:lnTo>
                    <a:lnTo>
                      <a:pt x="298" y="3008"/>
                    </a:lnTo>
                    <a:lnTo>
                      <a:pt x="298" y="2926"/>
                    </a:lnTo>
                    <a:lnTo>
                      <a:pt x="340" y="2926"/>
                    </a:lnTo>
                    <a:lnTo>
                      <a:pt x="340" y="2822"/>
                    </a:lnTo>
                    <a:lnTo>
                      <a:pt x="382" y="2822"/>
                    </a:lnTo>
                    <a:lnTo>
                      <a:pt x="382" y="2716"/>
                    </a:lnTo>
                    <a:lnTo>
                      <a:pt x="426" y="2716"/>
                    </a:lnTo>
                    <a:lnTo>
                      <a:pt x="426" y="2592"/>
                    </a:lnTo>
                    <a:lnTo>
                      <a:pt x="468" y="2592"/>
                    </a:lnTo>
                    <a:lnTo>
                      <a:pt x="468" y="2468"/>
                    </a:lnTo>
                    <a:lnTo>
                      <a:pt x="510" y="2468"/>
                    </a:lnTo>
                    <a:lnTo>
                      <a:pt x="510" y="2342"/>
                    </a:lnTo>
                    <a:lnTo>
                      <a:pt x="552" y="2342"/>
                    </a:lnTo>
                    <a:lnTo>
                      <a:pt x="552" y="2200"/>
                    </a:lnTo>
                    <a:lnTo>
                      <a:pt x="596" y="2200"/>
                    </a:lnTo>
                    <a:lnTo>
                      <a:pt x="596" y="2106"/>
                    </a:lnTo>
                    <a:lnTo>
                      <a:pt x="638" y="2106"/>
                    </a:lnTo>
                    <a:lnTo>
                      <a:pt x="638" y="1952"/>
                    </a:lnTo>
                    <a:lnTo>
                      <a:pt x="680" y="1952"/>
                    </a:lnTo>
                    <a:lnTo>
                      <a:pt x="680" y="1834"/>
                    </a:lnTo>
                    <a:lnTo>
                      <a:pt x="722" y="1834"/>
                    </a:lnTo>
                    <a:lnTo>
                      <a:pt x="722" y="1712"/>
                    </a:lnTo>
                    <a:lnTo>
                      <a:pt x="766" y="1712"/>
                    </a:lnTo>
                    <a:lnTo>
                      <a:pt x="766" y="1588"/>
                    </a:lnTo>
                    <a:lnTo>
                      <a:pt x="808" y="1588"/>
                    </a:lnTo>
                    <a:lnTo>
                      <a:pt x="808" y="1432"/>
                    </a:lnTo>
                    <a:lnTo>
                      <a:pt x="850" y="1432"/>
                    </a:lnTo>
                    <a:lnTo>
                      <a:pt x="850" y="1328"/>
                    </a:lnTo>
                    <a:lnTo>
                      <a:pt x="894" y="1328"/>
                    </a:lnTo>
                    <a:lnTo>
                      <a:pt x="894" y="1200"/>
                    </a:lnTo>
                    <a:lnTo>
                      <a:pt x="936" y="1200"/>
                    </a:lnTo>
                    <a:lnTo>
                      <a:pt x="936" y="1040"/>
                    </a:lnTo>
                    <a:lnTo>
                      <a:pt x="978" y="1040"/>
                    </a:lnTo>
                    <a:lnTo>
                      <a:pt x="978" y="934"/>
                    </a:lnTo>
                    <a:lnTo>
                      <a:pt x="1020" y="934"/>
                    </a:lnTo>
                    <a:lnTo>
                      <a:pt x="1020" y="808"/>
                    </a:lnTo>
                    <a:lnTo>
                      <a:pt x="1064" y="808"/>
                    </a:lnTo>
                    <a:lnTo>
                      <a:pt x="1064" y="766"/>
                    </a:lnTo>
                    <a:lnTo>
                      <a:pt x="1106" y="766"/>
                    </a:lnTo>
                    <a:lnTo>
                      <a:pt x="1106" y="662"/>
                    </a:lnTo>
                    <a:lnTo>
                      <a:pt x="1148" y="662"/>
                    </a:lnTo>
                    <a:lnTo>
                      <a:pt x="1148" y="540"/>
                    </a:lnTo>
                    <a:lnTo>
                      <a:pt x="1190" y="540"/>
                    </a:lnTo>
                    <a:lnTo>
                      <a:pt x="1190" y="496"/>
                    </a:lnTo>
                    <a:lnTo>
                      <a:pt x="1234" y="496"/>
                    </a:lnTo>
                    <a:lnTo>
                      <a:pt x="1234" y="398"/>
                    </a:lnTo>
                    <a:lnTo>
                      <a:pt x="1276" y="398"/>
                    </a:lnTo>
                    <a:lnTo>
                      <a:pt x="1276" y="338"/>
                    </a:lnTo>
                    <a:lnTo>
                      <a:pt x="1318" y="338"/>
                    </a:lnTo>
                    <a:lnTo>
                      <a:pt x="1318" y="380"/>
                    </a:lnTo>
                    <a:lnTo>
                      <a:pt x="1362" y="380"/>
                    </a:lnTo>
                    <a:lnTo>
                      <a:pt x="1362" y="348"/>
                    </a:lnTo>
                    <a:lnTo>
                      <a:pt x="1404" y="348"/>
                    </a:lnTo>
                    <a:lnTo>
                      <a:pt x="1404" y="316"/>
                    </a:lnTo>
                    <a:lnTo>
                      <a:pt x="1446" y="316"/>
                    </a:lnTo>
                    <a:lnTo>
                      <a:pt x="1446" y="242"/>
                    </a:lnTo>
                    <a:lnTo>
                      <a:pt x="1488" y="242"/>
                    </a:lnTo>
                    <a:lnTo>
                      <a:pt x="1488" y="110"/>
                    </a:lnTo>
                    <a:lnTo>
                      <a:pt x="1532" y="110"/>
                    </a:lnTo>
                    <a:lnTo>
                      <a:pt x="1532" y="162"/>
                    </a:lnTo>
                    <a:lnTo>
                      <a:pt x="1574" y="162"/>
                    </a:lnTo>
                    <a:lnTo>
                      <a:pt x="1574" y="12"/>
                    </a:lnTo>
                    <a:lnTo>
                      <a:pt x="1616" y="12"/>
                    </a:lnTo>
                    <a:lnTo>
                      <a:pt x="1616" y="200"/>
                    </a:lnTo>
                    <a:lnTo>
                      <a:pt x="1658" y="200"/>
                    </a:lnTo>
                    <a:lnTo>
                      <a:pt x="1658" y="0"/>
                    </a:lnTo>
                    <a:lnTo>
                      <a:pt x="1702" y="0"/>
                    </a:lnTo>
                    <a:lnTo>
                      <a:pt x="1702" y="92"/>
                    </a:lnTo>
                    <a:lnTo>
                      <a:pt x="1744" y="92"/>
                    </a:lnTo>
                    <a:lnTo>
                      <a:pt x="1744" y="278"/>
                    </a:lnTo>
                    <a:lnTo>
                      <a:pt x="1786" y="278"/>
                    </a:lnTo>
                    <a:lnTo>
                      <a:pt x="1786" y="204"/>
                    </a:lnTo>
                    <a:lnTo>
                      <a:pt x="1872" y="204"/>
                    </a:lnTo>
                    <a:lnTo>
                      <a:pt x="1872" y="230"/>
                    </a:lnTo>
                    <a:lnTo>
                      <a:pt x="1914" y="230"/>
                    </a:lnTo>
                    <a:lnTo>
                      <a:pt x="1914" y="542"/>
                    </a:lnTo>
                    <a:lnTo>
                      <a:pt x="1956" y="542"/>
                    </a:lnTo>
                    <a:lnTo>
                      <a:pt x="1956" y="386"/>
                    </a:lnTo>
                    <a:lnTo>
                      <a:pt x="2000" y="386"/>
                    </a:lnTo>
                    <a:lnTo>
                      <a:pt x="2000" y="488"/>
                    </a:lnTo>
                    <a:lnTo>
                      <a:pt x="2042" y="488"/>
                    </a:lnTo>
                    <a:lnTo>
                      <a:pt x="2042" y="622"/>
                    </a:lnTo>
                    <a:lnTo>
                      <a:pt x="2084" y="622"/>
                    </a:lnTo>
                    <a:lnTo>
                      <a:pt x="2084" y="834"/>
                    </a:lnTo>
                    <a:lnTo>
                      <a:pt x="2126" y="834"/>
                    </a:lnTo>
                    <a:lnTo>
                      <a:pt x="2126" y="862"/>
                    </a:lnTo>
                    <a:lnTo>
                      <a:pt x="2170" y="862"/>
                    </a:lnTo>
                    <a:lnTo>
                      <a:pt x="2170" y="1028"/>
                    </a:lnTo>
                    <a:lnTo>
                      <a:pt x="2212" y="1028"/>
                    </a:lnTo>
                    <a:lnTo>
                      <a:pt x="2212" y="820"/>
                    </a:lnTo>
                    <a:lnTo>
                      <a:pt x="2254" y="820"/>
                    </a:lnTo>
                    <a:lnTo>
                      <a:pt x="2254" y="1204"/>
                    </a:lnTo>
                    <a:lnTo>
                      <a:pt x="2296" y="1204"/>
                    </a:lnTo>
                    <a:lnTo>
                      <a:pt x="2296" y="1330"/>
                    </a:lnTo>
                    <a:lnTo>
                      <a:pt x="2340" y="1330"/>
                    </a:lnTo>
                    <a:lnTo>
                      <a:pt x="2340" y="1364"/>
                    </a:lnTo>
                    <a:lnTo>
                      <a:pt x="2382" y="1364"/>
                    </a:lnTo>
                    <a:lnTo>
                      <a:pt x="2382" y="1448"/>
                    </a:lnTo>
                    <a:lnTo>
                      <a:pt x="2424" y="1448"/>
                    </a:lnTo>
                    <a:lnTo>
                      <a:pt x="2424" y="1418"/>
                    </a:lnTo>
                    <a:lnTo>
                      <a:pt x="2468" y="1418"/>
                    </a:lnTo>
                    <a:lnTo>
                      <a:pt x="2468" y="1498"/>
                    </a:lnTo>
                    <a:lnTo>
                      <a:pt x="2510" y="1498"/>
                    </a:lnTo>
                    <a:lnTo>
                      <a:pt x="2510" y="1562"/>
                    </a:lnTo>
                    <a:lnTo>
                      <a:pt x="2552" y="1562"/>
                    </a:lnTo>
                    <a:lnTo>
                      <a:pt x="2552" y="1710"/>
                    </a:lnTo>
                    <a:lnTo>
                      <a:pt x="2594" y="1710"/>
                    </a:lnTo>
                    <a:lnTo>
                      <a:pt x="2594" y="1706"/>
                    </a:lnTo>
                    <a:lnTo>
                      <a:pt x="2638" y="1706"/>
                    </a:lnTo>
                    <a:lnTo>
                      <a:pt x="2638" y="1716"/>
                    </a:lnTo>
                    <a:lnTo>
                      <a:pt x="2680" y="1716"/>
                    </a:lnTo>
                    <a:lnTo>
                      <a:pt x="2680" y="1652"/>
                    </a:lnTo>
                    <a:lnTo>
                      <a:pt x="2722" y="1652"/>
                    </a:lnTo>
                    <a:lnTo>
                      <a:pt x="2722" y="2026"/>
                    </a:lnTo>
                    <a:lnTo>
                      <a:pt x="2764" y="2026"/>
                    </a:lnTo>
                    <a:lnTo>
                      <a:pt x="2764" y="1862"/>
                    </a:lnTo>
                    <a:lnTo>
                      <a:pt x="2808" y="1862"/>
                    </a:lnTo>
                    <a:lnTo>
                      <a:pt x="2808" y="2096"/>
                    </a:lnTo>
                    <a:lnTo>
                      <a:pt x="2850" y="2096"/>
                    </a:lnTo>
                    <a:lnTo>
                      <a:pt x="2850" y="2174"/>
                    </a:lnTo>
                    <a:lnTo>
                      <a:pt x="2892" y="2174"/>
                    </a:lnTo>
                    <a:lnTo>
                      <a:pt x="2892" y="1838"/>
                    </a:lnTo>
                    <a:lnTo>
                      <a:pt x="2934" y="1838"/>
                    </a:lnTo>
                    <a:lnTo>
                      <a:pt x="2934" y="2254"/>
                    </a:lnTo>
                    <a:lnTo>
                      <a:pt x="2978" y="2254"/>
                    </a:lnTo>
                    <a:lnTo>
                      <a:pt x="2978" y="2400"/>
                    </a:lnTo>
                    <a:lnTo>
                      <a:pt x="3020" y="2400"/>
                    </a:lnTo>
                    <a:lnTo>
                      <a:pt x="3020" y="2472"/>
                    </a:lnTo>
                    <a:lnTo>
                      <a:pt x="3062" y="2472"/>
                    </a:lnTo>
                    <a:lnTo>
                      <a:pt x="3062" y="2530"/>
                    </a:lnTo>
                    <a:lnTo>
                      <a:pt x="3106" y="2530"/>
                    </a:lnTo>
                    <a:lnTo>
                      <a:pt x="3106" y="2418"/>
                    </a:lnTo>
                    <a:lnTo>
                      <a:pt x="3148" y="2418"/>
                    </a:lnTo>
                    <a:lnTo>
                      <a:pt x="3148" y="2408"/>
                    </a:lnTo>
                    <a:lnTo>
                      <a:pt x="3190" y="2408"/>
                    </a:lnTo>
                    <a:lnTo>
                      <a:pt x="3190" y="2418"/>
                    </a:lnTo>
                    <a:lnTo>
                      <a:pt x="3232" y="2418"/>
                    </a:lnTo>
                    <a:lnTo>
                      <a:pt x="3232" y="2650"/>
                    </a:lnTo>
                    <a:lnTo>
                      <a:pt x="3276" y="2650"/>
                    </a:lnTo>
                    <a:lnTo>
                      <a:pt x="3276" y="2532"/>
                    </a:lnTo>
                    <a:lnTo>
                      <a:pt x="3318" y="2532"/>
                    </a:lnTo>
                    <a:lnTo>
                      <a:pt x="3318" y="2700"/>
                    </a:lnTo>
                    <a:lnTo>
                      <a:pt x="3360" y="2700"/>
                    </a:lnTo>
                    <a:lnTo>
                      <a:pt x="3360" y="2652"/>
                    </a:lnTo>
                    <a:lnTo>
                      <a:pt x="3402" y="2652"/>
                    </a:lnTo>
                    <a:lnTo>
                      <a:pt x="3402" y="2602"/>
                    </a:lnTo>
                    <a:lnTo>
                      <a:pt x="3446" y="2602"/>
                    </a:lnTo>
                    <a:lnTo>
                      <a:pt x="3446" y="320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" name="Line 77"/>
              <p:cNvSpPr>
                <a:spLocks noChangeAspect="1" noChangeShapeType="1"/>
              </p:cNvSpPr>
              <p:nvPr/>
            </p:nvSpPr>
            <p:spPr bwMode="auto">
              <a:xfrm flipV="1">
                <a:off x="1488" y="1920"/>
                <a:ext cx="1" cy="135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" name="Line 78"/>
              <p:cNvSpPr>
                <a:spLocks noChangeAspect="1" noChangeShapeType="1"/>
              </p:cNvSpPr>
              <p:nvPr/>
            </p:nvSpPr>
            <p:spPr bwMode="auto">
              <a:xfrm flipH="1">
                <a:off x="1488" y="3273"/>
                <a:ext cx="57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" name="Group 79"/>
              <p:cNvGrpSpPr>
                <a:grpSpLocks noChangeAspect="1"/>
              </p:cNvGrpSpPr>
              <p:nvPr/>
            </p:nvGrpSpPr>
            <p:grpSpPr bwMode="auto">
              <a:xfrm>
                <a:off x="1488" y="1978"/>
                <a:ext cx="57" cy="1204"/>
                <a:chOff x="1412" y="398"/>
                <a:chExt cx="66" cy="3163"/>
              </a:xfrm>
            </p:grpSpPr>
            <p:sp>
              <p:nvSpPr>
                <p:cNvPr id="2591" name="Line 8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560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2" name="Line 8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316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3" name="Line 8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072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4" name="Line 8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2830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5" name="Line 8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2586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6" name="Line 8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2344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7" name="Line 8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2100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8" name="Line 8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1858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9" name="Line 8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1614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0" name="Line 8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1370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1" name="Line 9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1128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2" name="Line 9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884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3" name="Line 9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642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4" name="Line 9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98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5" name="Line 9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98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111" name="Line 95"/>
              <p:cNvSpPr>
                <a:spLocks noChangeAspect="1" noChangeShapeType="1"/>
              </p:cNvSpPr>
              <p:nvPr/>
            </p:nvSpPr>
            <p:spPr bwMode="auto">
              <a:xfrm>
                <a:off x="1488" y="3273"/>
                <a:ext cx="2927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" name="Line 96"/>
              <p:cNvSpPr>
                <a:spLocks noChangeAspect="1" noChangeShapeType="1"/>
              </p:cNvSpPr>
              <p:nvPr/>
            </p:nvSpPr>
            <p:spPr bwMode="auto">
              <a:xfrm>
                <a:off x="1488" y="3248"/>
                <a:ext cx="1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" name="Line 97"/>
              <p:cNvSpPr>
                <a:spLocks noChangeAspect="1" noChangeShapeType="1"/>
              </p:cNvSpPr>
              <p:nvPr/>
            </p:nvSpPr>
            <p:spPr bwMode="auto">
              <a:xfrm>
                <a:off x="1560" y="3261"/>
                <a:ext cx="0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" name="Line 98"/>
              <p:cNvSpPr>
                <a:spLocks noChangeAspect="1" noChangeShapeType="1"/>
              </p:cNvSpPr>
              <p:nvPr/>
            </p:nvSpPr>
            <p:spPr bwMode="auto">
              <a:xfrm>
                <a:off x="1633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" name="Line 99"/>
              <p:cNvSpPr>
                <a:spLocks noChangeAspect="1" noChangeShapeType="1"/>
              </p:cNvSpPr>
              <p:nvPr/>
            </p:nvSpPr>
            <p:spPr bwMode="auto">
              <a:xfrm>
                <a:off x="1704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" name="Line 100"/>
              <p:cNvSpPr>
                <a:spLocks noChangeAspect="1" noChangeShapeType="1"/>
              </p:cNvSpPr>
              <p:nvPr/>
            </p:nvSpPr>
            <p:spPr bwMode="auto">
              <a:xfrm>
                <a:off x="1777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" name="Line 101"/>
              <p:cNvSpPr>
                <a:spLocks noChangeAspect="1" noChangeShapeType="1"/>
              </p:cNvSpPr>
              <p:nvPr/>
            </p:nvSpPr>
            <p:spPr bwMode="auto">
              <a:xfrm>
                <a:off x="1850" y="3248"/>
                <a:ext cx="1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" name="Line 102"/>
              <p:cNvSpPr>
                <a:spLocks noChangeAspect="1" noChangeShapeType="1"/>
              </p:cNvSpPr>
              <p:nvPr/>
            </p:nvSpPr>
            <p:spPr bwMode="auto">
              <a:xfrm>
                <a:off x="1921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" name="Line 103"/>
              <p:cNvSpPr>
                <a:spLocks noChangeAspect="1" noChangeShapeType="1"/>
              </p:cNvSpPr>
              <p:nvPr/>
            </p:nvSpPr>
            <p:spPr bwMode="auto">
              <a:xfrm>
                <a:off x="1994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" name="Line 104"/>
              <p:cNvSpPr>
                <a:spLocks noChangeAspect="1" noChangeShapeType="1"/>
              </p:cNvSpPr>
              <p:nvPr/>
            </p:nvSpPr>
            <p:spPr bwMode="auto">
              <a:xfrm>
                <a:off x="2066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" name="Line 105"/>
              <p:cNvSpPr>
                <a:spLocks noChangeAspect="1" noChangeShapeType="1"/>
              </p:cNvSpPr>
              <p:nvPr/>
            </p:nvSpPr>
            <p:spPr bwMode="auto">
              <a:xfrm>
                <a:off x="2139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2" name="Line 106"/>
              <p:cNvSpPr>
                <a:spLocks noChangeAspect="1" noChangeShapeType="1"/>
              </p:cNvSpPr>
              <p:nvPr/>
            </p:nvSpPr>
            <p:spPr bwMode="auto">
              <a:xfrm>
                <a:off x="2210" y="3248"/>
                <a:ext cx="1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3" name="Line 107"/>
              <p:cNvSpPr>
                <a:spLocks noChangeAspect="1" noChangeShapeType="1"/>
              </p:cNvSpPr>
              <p:nvPr/>
            </p:nvSpPr>
            <p:spPr bwMode="auto">
              <a:xfrm>
                <a:off x="2283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4" name="Line 108"/>
              <p:cNvSpPr>
                <a:spLocks noChangeAspect="1" noChangeShapeType="1"/>
              </p:cNvSpPr>
              <p:nvPr/>
            </p:nvSpPr>
            <p:spPr bwMode="auto">
              <a:xfrm>
                <a:off x="2354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5" name="Line 109"/>
              <p:cNvSpPr>
                <a:spLocks noChangeAspect="1" noChangeShapeType="1"/>
              </p:cNvSpPr>
              <p:nvPr/>
            </p:nvSpPr>
            <p:spPr bwMode="auto">
              <a:xfrm>
                <a:off x="2427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6" name="Line 110"/>
              <p:cNvSpPr>
                <a:spLocks noChangeAspect="1" noChangeShapeType="1"/>
              </p:cNvSpPr>
              <p:nvPr/>
            </p:nvSpPr>
            <p:spPr bwMode="auto">
              <a:xfrm>
                <a:off x="2499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7" name="Line 111"/>
              <p:cNvSpPr>
                <a:spLocks noChangeAspect="1" noChangeShapeType="1"/>
              </p:cNvSpPr>
              <p:nvPr/>
            </p:nvSpPr>
            <p:spPr bwMode="auto">
              <a:xfrm>
                <a:off x="2572" y="3248"/>
                <a:ext cx="1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8" name="Line 112"/>
              <p:cNvSpPr>
                <a:spLocks noChangeAspect="1" noChangeShapeType="1"/>
              </p:cNvSpPr>
              <p:nvPr/>
            </p:nvSpPr>
            <p:spPr bwMode="auto">
              <a:xfrm>
                <a:off x="2645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9" name="Line 113"/>
              <p:cNvSpPr>
                <a:spLocks noChangeAspect="1" noChangeShapeType="1"/>
              </p:cNvSpPr>
              <p:nvPr/>
            </p:nvSpPr>
            <p:spPr bwMode="auto">
              <a:xfrm>
                <a:off x="2716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0" name="Line 114"/>
              <p:cNvSpPr>
                <a:spLocks noChangeAspect="1" noChangeShapeType="1"/>
              </p:cNvSpPr>
              <p:nvPr/>
            </p:nvSpPr>
            <p:spPr bwMode="auto">
              <a:xfrm>
                <a:off x="2789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1" name="Line 115"/>
              <p:cNvSpPr>
                <a:spLocks noChangeAspect="1" noChangeShapeType="1"/>
              </p:cNvSpPr>
              <p:nvPr/>
            </p:nvSpPr>
            <p:spPr bwMode="auto">
              <a:xfrm>
                <a:off x="2860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2" name="Line 116"/>
              <p:cNvSpPr>
                <a:spLocks noChangeAspect="1" noChangeShapeType="1"/>
              </p:cNvSpPr>
              <p:nvPr/>
            </p:nvSpPr>
            <p:spPr bwMode="auto">
              <a:xfrm>
                <a:off x="2933" y="3248"/>
                <a:ext cx="1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3" name="Line 117"/>
              <p:cNvSpPr>
                <a:spLocks noChangeAspect="1" noChangeShapeType="1"/>
              </p:cNvSpPr>
              <p:nvPr/>
            </p:nvSpPr>
            <p:spPr bwMode="auto">
              <a:xfrm>
                <a:off x="3005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4" name="Line 118"/>
              <p:cNvSpPr>
                <a:spLocks noChangeAspect="1" noChangeShapeType="1"/>
              </p:cNvSpPr>
              <p:nvPr/>
            </p:nvSpPr>
            <p:spPr bwMode="auto">
              <a:xfrm>
                <a:off x="3078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5" name="Line 119"/>
              <p:cNvSpPr>
                <a:spLocks noChangeAspect="1" noChangeShapeType="1"/>
              </p:cNvSpPr>
              <p:nvPr/>
            </p:nvSpPr>
            <p:spPr bwMode="auto">
              <a:xfrm>
                <a:off x="3149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6" name="Line 120"/>
              <p:cNvSpPr>
                <a:spLocks noChangeAspect="1" noChangeShapeType="1"/>
              </p:cNvSpPr>
              <p:nvPr/>
            </p:nvSpPr>
            <p:spPr bwMode="auto">
              <a:xfrm>
                <a:off x="3222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7" name="Line 121"/>
              <p:cNvSpPr>
                <a:spLocks noChangeAspect="1" noChangeShapeType="1"/>
              </p:cNvSpPr>
              <p:nvPr/>
            </p:nvSpPr>
            <p:spPr bwMode="auto">
              <a:xfrm>
                <a:off x="3294" y="3248"/>
                <a:ext cx="0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8" name="Line 122"/>
              <p:cNvSpPr>
                <a:spLocks noChangeAspect="1" noChangeShapeType="1"/>
              </p:cNvSpPr>
              <p:nvPr/>
            </p:nvSpPr>
            <p:spPr bwMode="auto">
              <a:xfrm>
                <a:off x="3367" y="3261"/>
                <a:ext cx="0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9" name="Line 123"/>
              <p:cNvSpPr>
                <a:spLocks noChangeAspect="1" noChangeShapeType="1"/>
              </p:cNvSpPr>
              <p:nvPr/>
            </p:nvSpPr>
            <p:spPr bwMode="auto">
              <a:xfrm>
                <a:off x="3438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0" name="Line 124"/>
              <p:cNvSpPr>
                <a:spLocks noChangeAspect="1" noChangeShapeType="1"/>
              </p:cNvSpPr>
              <p:nvPr/>
            </p:nvSpPr>
            <p:spPr bwMode="auto">
              <a:xfrm>
                <a:off x="3511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1" name="Line 125"/>
              <p:cNvSpPr>
                <a:spLocks noChangeAspect="1" noChangeShapeType="1"/>
              </p:cNvSpPr>
              <p:nvPr/>
            </p:nvSpPr>
            <p:spPr bwMode="auto">
              <a:xfrm>
                <a:off x="3584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2" name="Line 126"/>
              <p:cNvSpPr>
                <a:spLocks noChangeAspect="1" noChangeShapeType="1"/>
              </p:cNvSpPr>
              <p:nvPr/>
            </p:nvSpPr>
            <p:spPr bwMode="auto">
              <a:xfrm>
                <a:off x="3655" y="3248"/>
                <a:ext cx="1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3" name="Line 127"/>
              <p:cNvSpPr>
                <a:spLocks noChangeAspect="1" noChangeShapeType="1"/>
              </p:cNvSpPr>
              <p:nvPr/>
            </p:nvSpPr>
            <p:spPr bwMode="auto">
              <a:xfrm>
                <a:off x="3728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4" name="Line 128"/>
              <p:cNvSpPr>
                <a:spLocks noChangeAspect="1" noChangeShapeType="1"/>
              </p:cNvSpPr>
              <p:nvPr/>
            </p:nvSpPr>
            <p:spPr bwMode="auto">
              <a:xfrm>
                <a:off x="3800" y="3261"/>
                <a:ext cx="0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5" name="Line 129"/>
              <p:cNvSpPr>
                <a:spLocks noChangeAspect="1" noChangeShapeType="1"/>
              </p:cNvSpPr>
              <p:nvPr/>
            </p:nvSpPr>
            <p:spPr bwMode="auto">
              <a:xfrm>
                <a:off x="3873" y="3261"/>
                <a:ext cx="0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6" name="Line 130"/>
              <p:cNvSpPr>
                <a:spLocks noChangeAspect="1" noChangeShapeType="1"/>
              </p:cNvSpPr>
              <p:nvPr/>
            </p:nvSpPr>
            <p:spPr bwMode="auto">
              <a:xfrm>
                <a:off x="3944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7" name="Line 131"/>
              <p:cNvSpPr>
                <a:spLocks noChangeAspect="1" noChangeShapeType="1"/>
              </p:cNvSpPr>
              <p:nvPr/>
            </p:nvSpPr>
            <p:spPr bwMode="auto">
              <a:xfrm>
                <a:off x="4017" y="3248"/>
                <a:ext cx="1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8" name="Line 132"/>
              <p:cNvSpPr>
                <a:spLocks noChangeAspect="1" noChangeShapeType="1"/>
              </p:cNvSpPr>
              <p:nvPr/>
            </p:nvSpPr>
            <p:spPr bwMode="auto">
              <a:xfrm>
                <a:off x="4088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9" name="Line 133"/>
              <p:cNvSpPr>
                <a:spLocks noChangeAspect="1" noChangeShapeType="1"/>
              </p:cNvSpPr>
              <p:nvPr/>
            </p:nvSpPr>
            <p:spPr bwMode="auto">
              <a:xfrm>
                <a:off x="4161" y="3261"/>
                <a:ext cx="1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0" name="Line 134"/>
              <p:cNvSpPr>
                <a:spLocks noChangeAspect="1" noChangeShapeType="1"/>
              </p:cNvSpPr>
              <p:nvPr/>
            </p:nvSpPr>
            <p:spPr bwMode="auto">
              <a:xfrm>
                <a:off x="4233" y="3261"/>
                <a:ext cx="0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1" name="Line 135"/>
              <p:cNvSpPr>
                <a:spLocks noChangeAspect="1" noChangeShapeType="1"/>
              </p:cNvSpPr>
              <p:nvPr/>
            </p:nvSpPr>
            <p:spPr bwMode="auto">
              <a:xfrm>
                <a:off x="4306" y="3261"/>
                <a:ext cx="0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2" name="Line 136"/>
              <p:cNvSpPr>
                <a:spLocks noChangeAspect="1" noChangeShapeType="1"/>
              </p:cNvSpPr>
              <p:nvPr/>
            </p:nvSpPr>
            <p:spPr bwMode="auto">
              <a:xfrm>
                <a:off x="4377" y="3248"/>
                <a:ext cx="1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3" name="Line 137"/>
              <p:cNvSpPr>
                <a:spLocks noChangeAspect="1" noChangeShapeType="1"/>
              </p:cNvSpPr>
              <p:nvPr/>
            </p:nvSpPr>
            <p:spPr bwMode="auto">
              <a:xfrm>
                <a:off x="4377" y="3248"/>
                <a:ext cx="1" cy="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" name="Line 138"/>
              <p:cNvSpPr>
                <a:spLocks noChangeAspect="1" noChangeShapeType="1"/>
              </p:cNvSpPr>
              <p:nvPr/>
            </p:nvSpPr>
            <p:spPr bwMode="auto">
              <a:xfrm>
                <a:off x="1488" y="3273"/>
                <a:ext cx="7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5" name="Line 139"/>
              <p:cNvSpPr>
                <a:spLocks noChangeAspect="1" noChangeShapeType="1"/>
              </p:cNvSpPr>
              <p:nvPr/>
            </p:nvSpPr>
            <p:spPr bwMode="auto">
              <a:xfrm flipV="1">
                <a:off x="1560" y="327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6" name="Line 140"/>
              <p:cNvSpPr>
                <a:spLocks noChangeAspect="1" noChangeShapeType="1"/>
              </p:cNvSpPr>
              <p:nvPr/>
            </p:nvSpPr>
            <p:spPr bwMode="auto">
              <a:xfrm>
                <a:off x="1560" y="3273"/>
                <a:ext cx="3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7" name="Line 141"/>
              <p:cNvSpPr>
                <a:spLocks noChangeAspect="1" noChangeShapeType="1"/>
              </p:cNvSpPr>
              <p:nvPr/>
            </p:nvSpPr>
            <p:spPr bwMode="auto">
              <a:xfrm flipV="1">
                <a:off x="1598" y="3270"/>
                <a:ext cx="0" cy="3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8" name="Line 142"/>
              <p:cNvSpPr>
                <a:spLocks noChangeAspect="1" noChangeShapeType="1"/>
              </p:cNvSpPr>
              <p:nvPr/>
            </p:nvSpPr>
            <p:spPr bwMode="auto">
              <a:xfrm>
                <a:off x="1598" y="3270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9" name="Line 143"/>
              <p:cNvSpPr>
                <a:spLocks noChangeAspect="1" noChangeShapeType="1"/>
              </p:cNvSpPr>
              <p:nvPr/>
            </p:nvSpPr>
            <p:spPr bwMode="auto">
              <a:xfrm flipV="1">
                <a:off x="1633" y="3258"/>
                <a:ext cx="1" cy="1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0" name="Line 144"/>
              <p:cNvSpPr>
                <a:spLocks noChangeAspect="1" noChangeShapeType="1"/>
              </p:cNvSpPr>
              <p:nvPr/>
            </p:nvSpPr>
            <p:spPr bwMode="auto">
              <a:xfrm>
                <a:off x="1633" y="3258"/>
                <a:ext cx="3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1" name="Line 145"/>
              <p:cNvSpPr>
                <a:spLocks noChangeAspect="1" noChangeShapeType="1"/>
              </p:cNvSpPr>
              <p:nvPr/>
            </p:nvSpPr>
            <p:spPr bwMode="auto">
              <a:xfrm flipV="1">
                <a:off x="1669" y="3232"/>
                <a:ext cx="1" cy="2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2" name="Line 146"/>
              <p:cNvSpPr>
                <a:spLocks noChangeAspect="1" noChangeShapeType="1"/>
              </p:cNvSpPr>
              <p:nvPr/>
            </p:nvSpPr>
            <p:spPr bwMode="auto">
              <a:xfrm>
                <a:off x="1669" y="3232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3" name="Line 147"/>
              <p:cNvSpPr>
                <a:spLocks noChangeAspect="1" noChangeShapeType="1"/>
              </p:cNvSpPr>
              <p:nvPr/>
            </p:nvSpPr>
            <p:spPr bwMode="auto">
              <a:xfrm flipV="1">
                <a:off x="1704" y="3201"/>
                <a:ext cx="1" cy="3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4" name="Line 148"/>
              <p:cNvSpPr>
                <a:spLocks noChangeAspect="1" noChangeShapeType="1"/>
              </p:cNvSpPr>
              <p:nvPr/>
            </p:nvSpPr>
            <p:spPr bwMode="auto">
              <a:xfrm>
                <a:off x="1704" y="3201"/>
                <a:ext cx="3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5" name="Line 149"/>
              <p:cNvSpPr>
                <a:spLocks noChangeAspect="1" noChangeShapeType="1"/>
              </p:cNvSpPr>
              <p:nvPr/>
            </p:nvSpPr>
            <p:spPr bwMode="auto">
              <a:xfrm flipV="1">
                <a:off x="1742" y="3154"/>
                <a:ext cx="1" cy="4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6" name="Line 150"/>
              <p:cNvSpPr>
                <a:spLocks noChangeAspect="1" noChangeShapeType="1"/>
              </p:cNvSpPr>
              <p:nvPr/>
            </p:nvSpPr>
            <p:spPr bwMode="auto">
              <a:xfrm>
                <a:off x="1742" y="3154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7" name="Line 151"/>
              <p:cNvSpPr>
                <a:spLocks noChangeAspect="1" noChangeShapeType="1"/>
              </p:cNvSpPr>
              <p:nvPr/>
            </p:nvSpPr>
            <p:spPr bwMode="auto">
              <a:xfrm flipV="1">
                <a:off x="1777" y="3099"/>
                <a:ext cx="1" cy="5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" name="Line 152"/>
              <p:cNvSpPr>
                <a:spLocks noChangeAspect="1" noChangeShapeType="1"/>
              </p:cNvSpPr>
              <p:nvPr/>
            </p:nvSpPr>
            <p:spPr bwMode="auto">
              <a:xfrm>
                <a:off x="1777" y="3099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9" name="Line 153"/>
              <p:cNvSpPr>
                <a:spLocks noChangeAspect="1" noChangeShapeType="1"/>
              </p:cNvSpPr>
              <p:nvPr/>
            </p:nvSpPr>
            <p:spPr bwMode="auto">
              <a:xfrm flipV="1">
                <a:off x="1813" y="3036"/>
                <a:ext cx="1" cy="63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0" name="Line 154"/>
              <p:cNvSpPr>
                <a:spLocks noChangeAspect="1" noChangeShapeType="1"/>
              </p:cNvSpPr>
              <p:nvPr/>
            </p:nvSpPr>
            <p:spPr bwMode="auto">
              <a:xfrm>
                <a:off x="1813" y="3036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1" name="Line 155"/>
              <p:cNvSpPr>
                <a:spLocks noChangeAspect="1" noChangeShapeType="1"/>
              </p:cNvSpPr>
              <p:nvPr/>
            </p:nvSpPr>
            <p:spPr bwMode="auto">
              <a:xfrm flipV="1">
                <a:off x="1850" y="2961"/>
                <a:ext cx="1" cy="7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2" name="Line 156"/>
              <p:cNvSpPr>
                <a:spLocks noChangeAspect="1" noChangeShapeType="1"/>
              </p:cNvSpPr>
              <p:nvPr/>
            </p:nvSpPr>
            <p:spPr bwMode="auto">
              <a:xfrm>
                <a:off x="1850" y="2961"/>
                <a:ext cx="36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3" name="Line 157"/>
              <p:cNvSpPr>
                <a:spLocks noChangeAspect="1" noChangeShapeType="1"/>
              </p:cNvSpPr>
              <p:nvPr/>
            </p:nvSpPr>
            <p:spPr bwMode="auto">
              <a:xfrm flipV="1">
                <a:off x="1886" y="2836"/>
                <a:ext cx="1" cy="12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4" name="Line 158"/>
              <p:cNvSpPr>
                <a:spLocks noChangeAspect="1" noChangeShapeType="1"/>
              </p:cNvSpPr>
              <p:nvPr/>
            </p:nvSpPr>
            <p:spPr bwMode="auto">
              <a:xfrm>
                <a:off x="1886" y="2836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5" name="Line 159"/>
              <p:cNvSpPr>
                <a:spLocks noChangeAspect="1" noChangeShapeType="1"/>
              </p:cNvSpPr>
              <p:nvPr/>
            </p:nvSpPr>
            <p:spPr bwMode="auto">
              <a:xfrm flipV="1">
                <a:off x="1921" y="2697"/>
                <a:ext cx="1" cy="13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" name="Line 160"/>
              <p:cNvSpPr>
                <a:spLocks noChangeAspect="1" noChangeShapeType="1"/>
              </p:cNvSpPr>
              <p:nvPr/>
            </p:nvSpPr>
            <p:spPr bwMode="auto">
              <a:xfrm>
                <a:off x="1921" y="2697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7" name="Line 161"/>
              <p:cNvSpPr>
                <a:spLocks noChangeAspect="1" noChangeShapeType="1"/>
              </p:cNvSpPr>
              <p:nvPr/>
            </p:nvSpPr>
            <p:spPr bwMode="auto">
              <a:xfrm flipV="1">
                <a:off x="1958" y="2553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8" name="Line 162"/>
              <p:cNvSpPr>
                <a:spLocks noChangeAspect="1" noChangeShapeType="1"/>
              </p:cNvSpPr>
              <p:nvPr/>
            </p:nvSpPr>
            <p:spPr bwMode="auto">
              <a:xfrm>
                <a:off x="1958" y="2553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9" name="Line 163"/>
              <p:cNvSpPr>
                <a:spLocks noChangeAspect="1" noChangeShapeType="1"/>
              </p:cNvSpPr>
              <p:nvPr/>
            </p:nvSpPr>
            <p:spPr bwMode="auto">
              <a:xfrm flipV="1">
                <a:off x="1994" y="2447"/>
                <a:ext cx="1" cy="10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0" name="Line 164"/>
              <p:cNvSpPr>
                <a:spLocks noChangeAspect="1" noChangeShapeType="1"/>
              </p:cNvSpPr>
              <p:nvPr/>
            </p:nvSpPr>
            <p:spPr bwMode="auto">
              <a:xfrm>
                <a:off x="1994" y="2447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1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2031" y="2392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2" name="Line 166"/>
              <p:cNvSpPr>
                <a:spLocks noChangeAspect="1" noChangeShapeType="1"/>
              </p:cNvSpPr>
              <p:nvPr/>
            </p:nvSpPr>
            <p:spPr bwMode="auto">
              <a:xfrm>
                <a:off x="2031" y="2392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3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2066" y="2370"/>
                <a:ext cx="1" cy="2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4" name="Line 168"/>
              <p:cNvSpPr>
                <a:spLocks noChangeAspect="1" noChangeShapeType="1"/>
              </p:cNvSpPr>
              <p:nvPr/>
            </p:nvSpPr>
            <p:spPr bwMode="auto">
              <a:xfrm>
                <a:off x="2066" y="2370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5" name="Line 169"/>
              <p:cNvSpPr>
                <a:spLocks noChangeAspect="1" noChangeShapeType="1"/>
              </p:cNvSpPr>
              <p:nvPr/>
            </p:nvSpPr>
            <p:spPr bwMode="auto">
              <a:xfrm>
                <a:off x="2102" y="2370"/>
                <a:ext cx="1" cy="6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6" name="Line 170"/>
              <p:cNvSpPr>
                <a:spLocks noChangeAspect="1" noChangeShapeType="1"/>
              </p:cNvSpPr>
              <p:nvPr/>
            </p:nvSpPr>
            <p:spPr bwMode="auto">
              <a:xfrm>
                <a:off x="2102" y="2437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7" name="Line 171"/>
              <p:cNvSpPr>
                <a:spLocks noChangeAspect="1" noChangeShapeType="1"/>
              </p:cNvSpPr>
              <p:nvPr/>
            </p:nvSpPr>
            <p:spPr bwMode="auto">
              <a:xfrm>
                <a:off x="2139" y="2437"/>
                <a:ext cx="1" cy="16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8" name="Line 172"/>
              <p:cNvSpPr>
                <a:spLocks noChangeAspect="1" noChangeShapeType="1"/>
              </p:cNvSpPr>
              <p:nvPr/>
            </p:nvSpPr>
            <p:spPr bwMode="auto">
              <a:xfrm>
                <a:off x="2139" y="2604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9" name="Line 173"/>
              <p:cNvSpPr>
                <a:spLocks noChangeAspect="1" noChangeShapeType="1"/>
              </p:cNvSpPr>
              <p:nvPr/>
            </p:nvSpPr>
            <p:spPr bwMode="auto">
              <a:xfrm>
                <a:off x="2175" y="2604"/>
                <a:ext cx="1" cy="11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0" name="Line 174"/>
              <p:cNvSpPr>
                <a:spLocks noChangeAspect="1" noChangeShapeType="1"/>
              </p:cNvSpPr>
              <p:nvPr/>
            </p:nvSpPr>
            <p:spPr bwMode="auto">
              <a:xfrm>
                <a:off x="2175" y="2718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1" name="Line 175"/>
              <p:cNvSpPr>
                <a:spLocks noChangeAspect="1" noChangeShapeType="1"/>
              </p:cNvSpPr>
              <p:nvPr/>
            </p:nvSpPr>
            <p:spPr bwMode="auto">
              <a:xfrm>
                <a:off x="2210" y="2718"/>
                <a:ext cx="1" cy="9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2" name="Line 176"/>
              <p:cNvSpPr>
                <a:spLocks noChangeAspect="1" noChangeShapeType="1"/>
              </p:cNvSpPr>
              <p:nvPr/>
            </p:nvSpPr>
            <p:spPr bwMode="auto">
              <a:xfrm>
                <a:off x="2210" y="2813"/>
                <a:ext cx="38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3" name="Line 177"/>
              <p:cNvSpPr>
                <a:spLocks noChangeAspect="1" noChangeShapeType="1"/>
              </p:cNvSpPr>
              <p:nvPr/>
            </p:nvSpPr>
            <p:spPr bwMode="auto">
              <a:xfrm>
                <a:off x="2248" y="2813"/>
                <a:ext cx="1" cy="6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4" name="Line 178"/>
              <p:cNvSpPr>
                <a:spLocks noChangeAspect="1" noChangeShapeType="1"/>
              </p:cNvSpPr>
              <p:nvPr/>
            </p:nvSpPr>
            <p:spPr bwMode="auto">
              <a:xfrm>
                <a:off x="2248" y="2881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5" name="Line 179"/>
              <p:cNvSpPr>
                <a:spLocks noChangeAspect="1" noChangeShapeType="1"/>
              </p:cNvSpPr>
              <p:nvPr/>
            </p:nvSpPr>
            <p:spPr bwMode="auto">
              <a:xfrm>
                <a:off x="2283" y="2881"/>
                <a:ext cx="1" cy="9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6" name="Line 180"/>
              <p:cNvSpPr>
                <a:spLocks noChangeAspect="1" noChangeShapeType="1"/>
              </p:cNvSpPr>
              <p:nvPr/>
            </p:nvSpPr>
            <p:spPr bwMode="auto">
              <a:xfrm>
                <a:off x="2283" y="2975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7" name="Line 181"/>
              <p:cNvSpPr>
                <a:spLocks noChangeAspect="1" noChangeShapeType="1"/>
              </p:cNvSpPr>
              <p:nvPr/>
            </p:nvSpPr>
            <p:spPr bwMode="auto">
              <a:xfrm>
                <a:off x="2319" y="2975"/>
                <a:ext cx="1" cy="4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8" name="Line 182"/>
              <p:cNvSpPr>
                <a:spLocks noChangeAspect="1" noChangeShapeType="1"/>
              </p:cNvSpPr>
              <p:nvPr/>
            </p:nvSpPr>
            <p:spPr bwMode="auto">
              <a:xfrm>
                <a:off x="2319" y="3020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9" name="Line 183"/>
              <p:cNvSpPr>
                <a:spLocks noChangeAspect="1" noChangeShapeType="1"/>
              </p:cNvSpPr>
              <p:nvPr/>
            </p:nvSpPr>
            <p:spPr bwMode="auto">
              <a:xfrm>
                <a:off x="2354" y="3020"/>
                <a:ext cx="1" cy="4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0" name="Line 184"/>
              <p:cNvSpPr>
                <a:spLocks noChangeAspect="1" noChangeShapeType="1"/>
              </p:cNvSpPr>
              <p:nvPr/>
            </p:nvSpPr>
            <p:spPr bwMode="auto">
              <a:xfrm>
                <a:off x="2354" y="3065"/>
                <a:ext cx="3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1" name="Line 185"/>
              <p:cNvSpPr>
                <a:spLocks noChangeAspect="1" noChangeShapeType="1"/>
              </p:cNvSpPr>
              <p:nvPr/>
            </p:nvSpPr>
            <p:spPr bwMode="auto">
              <a:xfrm>
                <a:off x="2392" y="3065"/>
                <a:ext cx="1" cy="33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2" name="Line 186"/>
              <p:cNvSpPr>
                <a:spLocks noChangeAspect="1" noChangeShapeType="1"/>
              </p:cNvSpPr>
              <p:nvPr/>
            </p:nvSpPr>
            <p:spPr bwMode="auto">
              <a:xfrm>
                <a:off x="2392" y="3098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3" name="Line 187"/>
              <p:cNvSpPr>
                <a:spLocks noChangeAspect="1" noChangeShapeType="1"/>
              </p:cNvSpPr>
              <p:nvPr/>
            </p:nvSpPr>
            <p:spPr bwMode="auto">
              <a:xfrm>
                <a:off x="2427" y="3098"/>
                <a:ext cx="1" cy="5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4" name="Line 188"/>
              <p:cNvSpPr>
                <a:spLocks noChangeAspect="1" noChangeShapeType="1"/>
              </p:cNvSpPr>
              <p:nvPr/>
            </p:nvSpPr>
            <p:spPr bwMode="auto">
              <a:xfrm>
                <a:off x="2427" y="3148"/>
                <a:ext cx="37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5" name="Line 189"/>
              <p:cNvSpPr>
                <a:spLocks noChangeAspect="1" noChangeShapeType="1"/>
              </p:cNvSpPr>
              <p:nvPr/>
            </p:nvSpPr>
            <p:spPr bwMode="auto">
              <a:xfrm>
                <a:off x="2464" y="3148"/>
                <a:ext cx="0" cy="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6" name="Line 190"/>
              <p:cNvSpPr>
                <a:spLocks noChangeAspect="1" noChangeShapeType="1"/>
              </p:cNvSpPr>
              <p:nvPr/>
            </p:nvSpPr>
            <p:spPr bwMode="auto">
              <a:xfrm>
                <a:off x="2464" y="3155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7" name="Line 191"/>
              <p:cNvSpPr>
                <a:spLocks noChangeAspect="1" noChangeShapeType="1"/>
              </p:cNvSpPr>
              <p:nvPr/>
            </p:nvSpPr>
            <p:spPr bwMode="auto">
              <a:xfrm>
                <a:off x="2499" y="3155"/>
                <a:ext cx="1" cy="2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8" name="Line 192"/>
              <p:cNvSpPr>
                <a:spLocks noChangeAspect="1" noChangeShapeType="1"/>
              </p:cNvSpPr>
              <p:nvPr/>
            </p:nvSpPr>
            <p:spPr bwMode="auto">
              <a:xfrm>
                <a:off x="2499" y="3180"/>
                <a:ext cx="3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9" name="Line 193"/>
              <p:cNvSpPr>
                <a:spLocks noChangeAspect="1" noChangeShapeType="1"/>
              </p:cNvSpPr>
              <p:nvPr/>
            </p:nvSpPr>
            <p:spPr bwMode="auto">
              <a:xfrm>
                <a:off x="2537" y="3180"/>
                <a:ext cx="0" cy="1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0" name="Line 194"/>
              <p:cNvSpPr>
                <a:spLocks noChangeAspect="1" noChangeShapeType="1"/>
              </p:cNvSpPr>
              <p:nvPr/>
            </p:nvSpPr>
            <p:spPr bwMode="auto">
              <a:xfrm>
                <a:off x="2537" y="3190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1" name="Line 195"/>
              <p:cNvSpPr>
                <a:spLocks noChangeAspect="1" noChangeShapeType="1"/>
              </p:cNvSpPr>
              <p:nvPr/>
            </p:nvSpPr>
            <p:spPr bwMode="auto">
              <a:xfrm>
                <a:off x="2572" y="3190"/>
                <a:ext cx="1" cy="1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2" name="Line 196"/>
              <p:cNvSpPr>
                <a:spLocks noChangeAspect="1" noChangeShapeType="1"/>
              </p:cNvSpPr>
              <p:nvPr/>
            </p:nvSpPr>
            <p:spPr bwMode="auto">
              <a:xfrm>
                <a:off x="2572" y="3202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3" name="Line 197"/>
              <p:cNvSpPr>
                <a:spLocks noChangeAspect="1" noChangeShapeType="1"/>
              </p:cNvSpPr>
              <p:nvPr/>
            </p:nvSpPr>
            <p:spPr bwMode="auto">
              <a:xfrm>
                <a:off x="2608" y="3202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4" name="Line 198"/>
              <p:cNvSpPr>
                <a:spLocks noChangeAspect="1" noChangeShapeType="1"/>
              </p:cNvSpPr>
              <p:nvPr/>
            </p:nvSpPr>
            <p:spPr bwMode="auto">
              <a:xfrm>
                <a:off x="2608" y="3208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5" name="Line 199"/>
              <p:cNvSpPr>
                <a:spLocks noChangeAspect="1" noChangeShapeType="1"/>
              </p:cNvSpPr>
              <p:nvPr/>
            </p:nvSpPr>
            <p:spPr bwMode="auto">
              <a:xfrm>
                <a:off x="2645" y="3208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6" name="Line 200"/>
              <p:cNvSpPr>
                <a:spLocks noChangeAspect="1" noChangeShapeType="1"/>
              </p:cNvSpPr>
              <p:nvPr/>
            </p:nvSpPr>
            <p:spPr bwMode="auto">
              <a:xfrm>
                <a:off x="2645" y="3214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7" name="Line 201"/>
              <p:cNvSpPr>
                <a:spLocks noChangeAspect="1" noChangeShapeType="1"/>
              </p:cNvSpPr>
              <p:nvPr/>
            </p:nvSpPr>
            <p:spPr bwMode="auto">
              <a:xfrm>
                <a:off x="2681" y="3214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8" name="Line 202"/>
              <p:cNvSpPr>
                <a:spLocks noChangeAspect="1" noChangeShapeType="1"/>
              </p:cNvSpPr>
              <p:nvPr/>
            </p:nvSpPr>
            <p:spPr bwMode="auto">
              <a:xfrm>
                <a:off x="2681" y="3218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9" name="Line 203"/>
              <p:cNvSpPr>
                <a:spLocks noChangeAspect="1" noChangeShapeType="1"/>
              </p:cNvSpPr>
              <p:nvPr/>
            </p:nvSpPr>
            <p:spPr bwMode="auto">
              <a:xfrm>
                <a:off x="2716" y="3218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0" name="Line 204"/>
              <p:cNvSpPr>
                <a:spLocks noChangeAspect="1" noChangeShapeType="1"/>
              </p:cNvSpPr>
              <p:nvPr/>
            </p:nvSpPr>
            <p:spPr bwMode="auto">
              <a:xfrm>
                <a:off x="2716" y="3222"/>
                <a:ext cx="36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1" name="Line 205"/>
              <p:cNvSpPr>
                <a:spLocks noChangeAspect="1" noChangeShapeType="1"/>
              </p:cNvSpPr>
              <p:nvPr/>
            </p:nvSpPr>
            <p:spPr bwMode="auto">
              <a:xfrm>
                <a:off x="2752" y="3222"/>
                <a:ext cx="1" cy="1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2" name="Line 206"/>
              <p:cNvSpPr>
                <a:spLocks noChangeAspect="1" noChangeShapeType="1"/>
              </p:cNvSpPr>
              <p:nvPr/>
            </p:nvSpPr>
            <p:spPr bwMode="auto">
              <a:xfrm>
                <a:off x="2752" y="3234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3" name="Line 207"/>
              <p:cNvSpPr>
                <a:spLocks noChangeAspect="1" noChangeShapeType="1"/>
              </p:cNvSpPr>
              <p:nvPr/>
            </p:nvSpPr>
            <p:spPr bwMode="auto">
              <a:xfrm flipV="1">
                <a:off x="2789" y="323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4" name="Line 208"/>
              <p:cNvSpPr>
                <a:spLocks noChangeAspect="1" noChangeShapeType="1"/>
              </p:cNvSpPr>
              <p:nvPr/>
            </p:nvSpPr>
            <p:spPr bwMode="auto">
              <a:xfrm>
                <a:off x="2789" y="3233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5" name="Line 209"/>
              <p:cNvSpPr>
                <a:spLocks noChangeAspect="1" noChangeShapeType="1"/>
              </p:cNvSpPr>
              <p:nvPr/>
            </p:nvSpPr>
            <p:spPr bwMode="auto">
              <a:xfrm>
                <a:off x="2825" y="323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6" name="Line 210"/>
              <p:cNvSpPr>
                <a:spLocks noChangeAspect="1" noChangeShapeType="1"/>
              </p:cNvSpPr>
              <p:nvPr/>
            </p:nvSpPr>
            <p:spPr bwMode="auto">
              <a:xfrm>
                <a:off x="2825" y="3234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7" name="Line 211"/>
              <p:cNvSpPr>
                <a:spLocks noChangeAspect="1" noChangeShapeType="1"/>
              </p:cNvSpPr>
              <p:nvPr/>
            </p:nvSpPr>
            <p:spPr bwMode="auto">
              <a:xfrm>
                <a:off x="2860" y="323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8" name="Line 212"/>
              <p:cNvSpPr>
                <a:spLocks noChangeAspect="1" noChangeShapeType="1"/>
              </p:cNvSpPr>
              <p:nvPr/>
            </p:nvSpPr>
            <p:spPr bwMode="auto">
              <a:xfrm>
                <a:off x="2860" y="3235"/>
                <a:ext cx="73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9" name="Line 213"/>
              <p:cNvSpPr>
                <a:spLocks noChangeAspect="1" noChangeShapeType="1"/>
              </p:cNvSpPr>
              <p:nvPr/>
            </p:nvSpPr>
            <p:spPr bwMode="auto">
              <a:xfrm>
                <a:off x="2933" y="3235"/>
                <a:ext cx="1" cy="3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0" name="Line 214"/>
              <p:cNvSpPr>
                <a:spLocks noChangeAspect="1" noChangeShapeType="1"/>
              </p:cNvSpPr>
              <p:nvPr/>
            </p:nvSpPr>
            <p:spPr bwMode="auto">
              <a:xfrm>
                <a:off x="2933" y="3238"/>
                <a:ext cx="37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1" name="Line 215"/>
              <p:cNvSpPr>
                <a:spLocks noChangeAspect="1" noChangeShapeType="1"/>
              </p:cNvSpPr>
              <p:nvPr/>
            </p:nvSpPr>
            <p:spPr bwMode="auto">
              <a:xfrm>
                <a:off x="2970" y="3238"/>
                <a:ext cx="0" cy="3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2" name="Line 216"/>
              <p:cNvSpPr>
                <a:spLocks noChangeAspect="1" noChangeShapeType="1"/>
              </p:cNvSpPr>
              <p:nvPr/>
            </p:nvSpPr>
            <p:spPr bwMode="auto">
              <a:xfrm>
                <a:off x="2970" y="3241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3" name="Line 217"/>
              <p:cNvSpPr>
                <a:spLocks noChangeAspect="1" noChangeShapeType="1"/>
              </p:cNvSpPr>
              <p:nvPr/>
            </p:nvSpPr>
            <p:spPr bwMode="auto">
              <a:xfrm>
                <a:off x="3005" y="3241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4" name="Line 218"/>
              <p:cNvSpPr>
                <a:spLocks noChangeAspect="1" noChangeShapeType="1"/>
              </p:cNvSpPr>
              <p:nvPr/>
            </p:nvSpPr>
            <p:spPr bwMode="auto">
              <a:xfrm>
                <a:off x="3005" y="3247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5" name="Line 219"/>
              <p:cNvSpPr>
                <a:spLocks noChangeAspect="1" noChangeShapeType="1"/>
              </p:cNvSpPr>
              <p:nvPr/>
            </p:nvSpPr>
            <p:spPr bwMode="auto">
              <a:xfrm flipV="1">
                <a:off x="3041" y="3241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6" name="Line 220"/>
              <p:cNvSpPr>
                <a:spLocks noChangeAspect="1" noChangeShapeType="1"/>
              </p:cNvSpPr>
              <p:nvPr/>
            </p:nvSpPr>
            <p:spPr bwMode="auto">
              <a:xfrm>
                <a:off x="3041" y="3241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7" name="Line 221"/>
              <p:cNvSpPr>
                <a:spLocks noChangeAspect="1" noChangeShapeType="1"/>
              </p:cNvSpPr>
              <p:nvPr/>
            </p:nvSpPr>
            <p:spPr bwMode="auto">
              <a:xfrm flipV="1">
                <a:off x="3078" y="324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8" name="Line 222"/>
              <p:cNvSpPr>
                <a:spLocks noChangeAspect="1" noChangeShapeType="1"/>
              </p:cNvSpPr>
              <p:nvPr/>
            </p:nvSpPr>
            <p:spPr bwMode="auto">
              <a:xfrm>
                <a:off x="3078" y="3240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9" name="Line 223"/>
              <p:cNvSpPr>
                <a:spLocks noChangeAspect="1" noChangeShapeType="1"/>
              </p:cNvSpPr>
              <p:nvPr/>
            </p:nvSpPr>
            <p:spPr bwMode="auto">
              <a:xfrm flipV="1">
                <a:off x="3114" y="323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0" name="Line 224"/>
              <p:cNvSpPr>
                <a:spLocks noChangeAspect="1" noChangeShapeType="1"/>
              </p:cNvSpPr>
              <p:nvPr/>
            </p:nvSpPr>
            <p:spPr bwMode="auto">
              <a:xfrm>
                <a:off x="3114" y="3239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1" name="Line 225"/>
              <p:cNvSpPr>
                <a:spLocks noChangeAspect="1" noChangeShapeType="1"/>
              </p:cNvSpPr>
              <p:nvPr/>
            </p:nvSpPr>
            <p:spPr bwMode="auto">
              <a:xfrm>
                <a:off x="3149" y="3239"/>
                <a:ext cx="1" cy="3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2" name="Line 226"/>
              <p:cNvSpPr>
                <a:spLocks noChangeAspect="1" noChangeShapeType="1"/>
              </p:cNvSpPr>
              <p:nvPr/>
            </p:nvSpPr>
            <p:spPr bwMode="auto">
              <a:xfrm>
                <a:off x="3149" y="3242"/>
                <a:ext cx="3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3" name="Line 227"/>
              <p:cNvSpPr>
                <a:spLocks noChangeAspect="1" noChangeShapeType="1"/>
              </p:cNvSpPr>
              <p:nvPr/>
            </p:nvSpPr>
            <p:spPr bwMode="auto">
              <a:xfrm>
                <a:off x="3187" y="3242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4" name="Line 228"/>
              <p:cNvSpPr>
                <a:spLocks noChangeAspect="1" noChangeShapeType="1"/>
              </p:cNvSpPr>
              <p:nvPr/>
            </p:nvSpPr>
            <p:spPr bwMode="auto">
              <a:xfrm>
                <a:off x="3187" y="3244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5" name="Line 229"/>
              <p:cNvSpPr>
                <a:spLocks noChangeAspect="1" noChangeShapeType="1"/>
              </p:cNvSpPr>
              <p:nvPr/>
            </p:nvSpPr>
            <p:spPr bwMode="auto">
              <a:xfrm flipV="1">
                <a:off x="3222" y="3238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9" name="Group 230"/>
              <p:cNvGrpSpPr>
                <a:grpSpLocks noChangeAspect="1"/>
              </p:cNvGrpSpPr>
              <p:nvPr/>
            </p:nvGrpSpPr>
            <p:grpSpPr bwMode="auto">
              <a:xfrm>
                <a:off x="1488" y="2492"/>
                <a:ext cx="2928" cy="782"/>
                <a:chOff x="1412" y="1750"/>
                <a:chExt cx="3447" cy="2053"/>
              </a:xfrm>
            </p:grpSpPr>
            <p:sp>
              <p:nvSpPr>
                <p:cNvPr id="2391" name="Line 231"/>
                <p:cNvSpPr>
                  <a:spLocks noChangeAspect="1" noChangeShapeType="1"/>
                </p:cNvSpPr>
                <p:nvPr/>
              </p:nvSpPr>
              <p:spPr bwMode="auto">
                <a:xfrm>
                  <a:off x="3454" y="371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2" name="Line 232"/>
                <p:cNvSpPr>
                  <a:spLocks noChangeAspect="1" noChangeShapeType="1"/>
                </p:cNvSpPr>
                <p:nvPr/>
              </p:nvSpPr>
              <p:spPr bwMode="auto">
                <a:xfrm>
                  <a:off x="3496" y="3710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3" name="Line 233"/>
                <p:cNvSpPr>
                  <a:spLocks noChangeAspect="1" noChangeShapeType="1"/>
                </p:cNvSpPr>
                <p:nvPr/>
              </p:nvSpPr>
              <p:spPr bwMode="auto">
                <a:xfrm>
                  <a:off x="3496" y="3738"/>
                  <a:ext cx="86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4" name="Line 23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582" y="3736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5" name="Line 235"/>
                <p:cNvSpPr>
                  <a:spLocks noChangeAspect="1" noChangeShapeType="1"/>
                </p:cNvSpPr>
                <p:nvPr/>
              </p:nvSpPr>
              <p:spPr bwMode="auto">
                <a:xfrm>
                  <a:off x="3582" y="373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6" name="Line 23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624" y="3734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7" name="Line 237"/>
                <p:cNvSpPr>
                  <a:spLocks noChangeAspect="1" noChangeShapeType="1"/>
                </p:cNvSpPr>
                <p:nvPr/>
              </p:nvSpPr>
              <p:spPr bwMode="auto">
                <a:xfrm>
                  <a:off x="3624" y="373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8" name="Line 238"/>
                <p:cNvSpPr>
                  <a:spLocks noChangeAspect="1" noChangeShapeType="1"/>
                </p:cNvSpPr>
                <p:nvPr/>
              </p:nvSpPr>
              <p:spPr bwMode="auto">
                <a:xfrm>
                  <a:off x="3666" y="3734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9" name="Line 239"/>
                <p:cNvSpPr>
                  <a:spLocks noChangeAspect="1" noChangeShapeType="1"/>
                </p:cNvSpPr>
                <p:nvPr/>
              </p:nvSpPr>
              <p:spPr bwMode="auto">
                <a:xfrm>
                  <a:off x="3666" y="374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0" name="Line 240"/>
                <p:cNvSpPr>
                  <a:spLocks noChangeAspect="1" noChangeShapeType="1"/>
                </p:cNvSpPr>
                <p:nvPr/>
              </p:nvSpPr>
              <p:spPr bwMode="auto">
                <a:xfrm>
                  <a:off x="3708" y="3740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1" name="Line 241"/>
                <p:cNvSpPr>
                  <a:spLocks noChangeAspect="1" noChangeShapeType="1"/>
                </p:cNvSpPr>
                <p:nvPr/>
              </p:nvSpPr>
              <p:spPr bwMode="auto">
                <a:xfrm>
                  <a:off x="3708" y="375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2" name="Line 2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752" y="3732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3" name="Line 243"/>
                <p:cNvSpPr>
                  <a:spLocks noChangeAspect="1" noChangeShapeType="1"/>
                </p:cNvSpPr>
                <p:nvPr/>
              </p:nvSpPr>
              <p:spPr bwMode="auto">
                <a:xfrm>
                  <a:off x="3752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4" name="Line 244"/>
                <p:cNvSpPr>
                  <a:spLocks noChangeAspect="1" noChangeShapeType="1"/>
                </p:cNvSpPr>
                <p:nvPr/>
              </p:nvSpPr>
              <p:spPr bwMode="auto">
                <a:xfrm>
                  <a:off x="3794" y="3732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5" name="Line 245"/>
                <p:cNvSpPr>
                  <a:spLocks noChangeAspect="1" noChangeShapeType="1"/>
                </p:cNvSpPr>
                <p:nvPr/>
              </p:nvSpPr>
              <p:spPr bwMode="auto">
                <a:xfrm>
                  <a:off x="3794" y="373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6" name="Line 246"/>
                <p:cNvSpPr>
                  <a:spLocks noChangeAspect="1" noChangeShapeType="1"/>
                </p:cNvSpPr>
                <p:nvPr/>
              </p:nvSpPr>
              <p:spPr bwMode="auto">
                <a:xfrm>
                  <a:off x="3836" y="3734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7" name="Line 247"/>
                <p:cNvSpPr>
                  <a:spLocks noChangeAspect="1" noChangeShapeType="1"/>
                </p:cNvSpPr>
                <p:nvPr/>
              </p:nvSpPr>
              <p:spPr bwMode="auto">
                <a:xfrm>
                  <a:off x="3836" y="375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8" name="Line 24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880" y="3744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9" name="Line 249"/>
                <p:cNvSpPr>
                  <a:spLocks noChangeAspect="1" noChangeShapeType="1"/>
                </p:cNvSpPr>
                <p:nvPr/>
              </p:nvSpPr>
              <p:spPr bwMode="auto">
                <a:xfrm>
                  <a:off x="3880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0" name="Line 25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22" y="3732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1" name="Line 251"/>
                <p:cNvSpPr>
                  <a:spLocks noChangeAspect="1" noChangeShapeType="1"/>
                </p:cNvSpPr>
                <p:nvPr/>
              </p:nvSpPr>
              <p:spPr bwMode="auto">
                <a:xfrm>
                  <a:off x="3922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2" name="Line 25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64" y="3720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3" name="Line 253"/>
                <p:cNvSpPr>
                  <a:spLocks noChangeAspect="1" noChangeShapeType="1"/>
                </p:cNvSpPr>
                <p:nvPr/>
              </p:nvSpPr>
              <p:spPr bwMode="auto">
                <a:xfrm>
                  <a:off x="3964" y="372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4" name="Line 254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3720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5" name="Line 255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37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6" name="Line 25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050" y="3740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7" name="Line 257"/>
                <p:cNvSpPr>
                  <a:spLocks noChangeAspect="1" noChangeShapeType="1"/>
                </p:cNvSpPr>
                <p:nvPr/>
              </p:nvSpPr>
              <p:spPr bwMode="auto">
                <a:xfrm>
                  <a:off x="4050" y="374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8" name="Line 25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092" y="3722"/>
                  <a:ext cx="1" cy="1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9" name="Line 259"/>
                <p:cNvSpPr>
                  <a:spLocks noChangeAspect="1" noChangeShapeType="1"/>
                </p:cNvSpPr>
                <p:nvPr/>
              </p:nvSpPr>
              <p:spPr bwMode="auto">
                <a:xfrm>
                  <a:off x="4092" y="372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0" name="Line 26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134" y="3716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1" name="Line 261"/>
                <p:cNvSpPr>
                  <a:spLocks noChangeAspect="1" noChangeShapeType="1"/>
                </p:cNvSpPr>
                <p:nvPr/>
              </p:nvSpPr>
              <p:spPr bwMode="auto">
                <a:xfrm>
                  <a:off x="4134" y="371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2" name="Line 262"/>
                <p:cNvSpPr>
                  <a:spLocks noChangeAspect="1" noChangeShapeType="1"/>
                </p:cNvSpPr>
                <p:nvPr/>
              </p:nvSpPr>
              <p:spPr bwMode="auto">
                <a:xfrm>
                  <a:off x="4176" y="3716"/>
                  <a:ext cx="1" cy="2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3" name="Line 263"/>
                <p:cNvSpPr>
                  <a:spLocks noChangeAspect="1" noChangeShapeType="1"/>
                </p:cNvSpPr>
                <p:nvPr/>
              </p:nvSpPr>
              <p:spPr bwMode="auto">
                <a:xfrm>
                  <a:off x="4176" y="373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4" name="Line 264"/>
                <p:cNvSpPr>
                  <a:spLocks noChangeAspect="1" noChangeShapeType="1"/>
                </p:cNvSpPr>
                <p:nvPr/>
              </p:nvSpPr>
              <p:spPr bwMode="auto">
                <a:xfrm>
                  <a:off x="4220" y="3736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5" name="Line 265"/>
                <p:cNvSpPr>
                  <a:spLocks noChangeAspect="1" noChangeShapeType="1"/>
                </p:cNvSpPr>
                <p:nvPr/>
              </p:nvSpPr>
              <p:spPr bwMode="auto">
                <a:xfrm>
                  <a:off x="4220" y="373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6" name="Line 26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262" y="373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7" name="Line 267"/>
                <p:cNvSpPr>
                  <a:spLocks noChangeAspect="1" noChangeShapeType="1"/>
                </p:cNvSpPr>
                <p:nvPr/>
              </p:nvSpPr>
              <p:spPr bwMode="auto">
                <a:xfrm>
                  <a:off x="4262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8" name="Line 268"/>
                <p:cNvSpPr>
                  <a:spLocks noChangeAspect="1" noChangeShapeType="1"/>
                </p:cNvSpPr>
                <p:nvPr/>
              </p:nvSpPr>
              <p:spPr bwMode="auto">
                <a:xfrm>
                  <a:off x="4304" y="3732"/>
                  <a:ext cx="1" cy="1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9" name="Line 269"/>
                <p:cNvSpPr>
                  <a:spLocks noChangeAspect="1" noChangeShapeType="1"/>
                </p:cNvSpPr>
                <p:nvPr/>
              </p:nvSpPr>
              <p:spPr bwMode="auto">
                <a:xfrm>
                  <a:off x="4304" y="375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0" name="Line 27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46" y="3716"/>
                  <a:ext cx="1" cy="3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1" name="Line 271"/>
                <p:cNvSpPr>
                  <a:spLocks noChangeAspect="1" noChangeShapeType="1"/>
                </p:cNvSpPr>
                <p:nvPr/>
              </p:nvSpPr>
              <p:spPr bwMode="auto">
                <a:xfrm>
                  <a:off x="4346" y="371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2" name="Line 272"/>
                <p:cNvSpPr>
                  <a:spLocks noChangeAspect="1" noChangeShapeType="1"/>
                </p:cNvSpPr>
                <p:nvPr/>
              </p:nvSpPr>
              <p:spPr bwMode="auto">
                <a:xfrm>
                  <a:off x="4390" y="3716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3" name="Line 273"/>
                <p:cNvSpPr>
                  <a:spLocks noChangeAspect="1" noChangeShapeType="1"/>
                </p:cNvSpPr>
                <p:nvPr/>
              </p:nvSpPr>
              <p:spPr bwMode="auto">
                <a:xfrm>
                  <a:off x="4390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4" name="Line 27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432" y="3732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5" name="Line 275"/>
                <p:cNvSpPr>
                  <a:spLocks noChangeAspect="1" noChangeShapeType="1"/>
                </p:cNvSpPr>
                <p:nvPr/>
              </p:nvSpPr>
              <p:spPr bwMode="auto">
                <a:xfrm>
                  <a:off x="4432" y="3732"/>
                  <a:ext cx="86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6" name="Line 27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518" y="3730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7" name="Line 277"/>
                <p:cNvSpPr>
                  <a:spLocks noChangeAspect="1" noChangeShapeType="1"/>
                </p:cNvSpPr>
                <p:nvPr/>
              </p:nvSpPr>
              <p:spPr bwMode="auto">
                <a:xfrm>
                  <a:off x="4518" y="3730"/>
                  <a:ext cx="8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8" name="Line 27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602" y="3722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39" name="Line 279"/>
                <p:cNvSpPr>
                  <a:spLocks noChangeAspect="1" noChangeShapeType="1"/>
                </p:cNvSpPr>
                <p:nvPr/>
              </p:nvSpPr>
              <p:spPr bwMode="auto">
                <a:xfrm>
                  <a:off x="4602" y="372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0" name="Line 280"/>
                <p:cNvSpPr>
                  <a:spLocks noChangeAspect="1" noChangeShapeType="1"/>
                </p:cNvSpPr>
                <p:nvPr/>
              </p:nvSpPr>
              <p:spPr bwMode="auto">
                <a:xfrm>
                  <a:off x="4644" y="3722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1" name="Line 281"/>
                <p:cNvSpPr>
                  <a:spLocks noChangeAspect="1" noChangeShapeType="1"/>
                </p:cNvSpPr>
                <p:nvPr/>
              </p:nvSpPr>
              <p:spPr bwMode="auto">
                <a:xfrm>
                  <a:off x="4644" y="375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2" name="Line 28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688" y="3744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3" name="Line 283"/>
                <p:cNvSpPr>
                  <a:spLocks noChangeAspect="1" noChangeShapeType="1"/>
                </p:cNvSpPr>
                <p:nvPr/>
              </p:nvSpPr>
              <p:spPr bwMode="auto">
                <a:xfrm>
                  <a:off x="4688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4" name="Line 28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30" y="3718"/>
                  <a:ext cx="1" cy="2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5" name="Line 285"/>
                <p:cNvSpPr>
                  <a:spLocks noChangeAspect="1" noChangeShapeType="1"/>
                </p:cNvSpPr>
                <p:nvPr/>
              </p:nvSpPr>
              <p:spPr bwMode="auto">
                <a:xfrm>
                  <a:off x="4730" y="371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6" name="Line 28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72" y="3696"/>
                  <a:ext cx="1" cy="2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7" name="Line 287"/>
                <p:cNvSpPr>
                  <a:spLocks noChangeAspect="1" noChangeShapeType="1"/>
                </p:cNvSpPr>
                <p:nvPr/>
              </p:nvSpPr>
              <p:spPr bwMode="auto">
                <a:xfrm>
                  <a:off x="4772" y="369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8" name="Line 288"/>
                <p:cNvSpPr>
                  <a:spLocks noChangeAspect="1" noChangeShapeType="1"/>
                </p:cNvSpPr>
                <p:nvPr/>
              </p:nvSpPr>
              <p:spPr bwMode="auto">
                <a:xfrm>
                  <a:off x="4814" y="3696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9" name="Line 289"/>
                <p:cNvSpPr>
                  <a:spLocks noChangeAspect="1" noChangeShapeType="1"/>
                </p:cNvSpPr>
                <p:nvPr/>
              </p:nvSpPr>
              <p:spPr bwMode="auto">
                <a:xfrm>
                  <a:off x="4814" y="3724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0" name="Line 290"/>
                <p:cNvSpPr>
                  <a:spLocks noChangeAspect="1" noChangeShapeType="1"/>
                </p:cNvSpPr>
                <p:nvPr/>
              </p:nvSpPr>
              <p:spPr bwMode="auto">
                <a:xfrm>
                  <a:off x="4858" y="3724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1" name="Line 291"/>
                <p:cNvSpPr>
                  <a:spLocks noChangeAspect="1" noChangeShapeType="1"/>
                </p:cNvSpPr>
                <p:nvPr/>
              </p:nvSpPr>
              <p:spPr bwMode="auto">
                <a:xfrm>
                  <a:off x="1412" y="3802"/>
                  <a:ext cx="128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2" name="Line 29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40" y="3792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3" name="Line 293"/>
                <p:cNvSpPr>
                  <a:spLocks noChangeAspect="1" noChangeShapeType="1"/>
                </p:cNvSpPr>
                <p:nvPr/>
              </p:nvSpPr>
              <p:spPr bwMode="auto">
                <a:xfrm>
                  <a:off x="1540" y="379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4" name="Line 29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82" y="3754"/>
                  <a:ext cx="1" cy="3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5" name="Line 295"/>
                <p:cNvSpPr>
                  <a:spLocks noChangeAspect="1" noChangeShapeType="1"/>
                </p:cNvSpPr>
                <p:nvPr/>
              </p:nvSpPr>
              <p:spPr bwMode="auto">
                <a:xfrm>
                  <a:off x="1582" y="375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6" name="Line 29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624" y="3690"/>
                  <a:ext cx="1" cy="6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7" name="Line 297"/>
                <p:cNvSpPr>
                  <a:spLocks noChangeAspect="1" noChangeShapeType="1"/>
                </p:cNvSpPr>
                <p:nvPr/>
              </p:nvSpPr>
              <p:spPr bwMode="auto">
                <a:xfrm>
                  <a:off x="1624" y="369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8" name="Line 2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666" y="3582"/>
                  <a:ext cx="1" cy="10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9" name="Line 299"/>
                <p:cNvSpPr>
                  <a:spLocks noChangeAspect="1" noChangeShapeType="1"/>
                </p:cNvSpPr>
                <p:nvPr/>
              </p:nvSpPr>
              <p:spPr bwMode="auto">
                <a:xfrm>
                  <a:off x="1666" y="3582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0" name="Line 30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710" y="3432"/>
                  <a:ext cx="1" cy="15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1" name="Line 301"/>
                <p:cNvSpPr>
                  <a:spLocks noChangeAspect="1" noChangeShapeType="1"/>
                </p:cNvSpPr>
                <p:nvPr/>
              </p:nvSpPr>
              <p:spPr bwMode="auto">
                <a:xfrm>
                  <a:off x="1710" y="34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2" name="Line 3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752" y="3260"/>
                  <a:ext cx="1" cy="17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3" name="Line 303"/>
                <p:cNvSpPr>
                  <a:spLocks noChangeAspect="1" noChangeShapeType="1"/>
                </p:cNvSpPr>
                <p:nvPr/>
              </p:nvSpPr>
              <p:spPr bwMode="auto">
                <a:xfrm>
                  <a:off x="1752" y="326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4" name="Line 30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794" y="2980"/>
                  <a:ext cx="1" cy="28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5" name="Line 305"/>
                <p:cNvSpPr>
                  <a:spLocks noChangeAspect="1" noChangeShapeType="1"/>
                </p:cNvSpPr>
                <p:nvPr/>
              </p:nvSpPr>
              <p:spPr bwMode="auto">
                <a:xfrm>
                  <a:off x="1794" y="298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6" name="Line 30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838" y="2628"/>
                  <a:ext cx="1" cy="35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7" name="Line 307"/>
                <p:cNvSpPr>
                  <a:spLocks noChangeAspect="1" noChangeShapeType="1"/>
                </p:cNvSpPr>
                <p:nvPr/>
              </p:nvSpPr>
              <p:spPr bwMode="auto">
                <a:xfrm>
                  <a:off x="1838" y="262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8" name="Line 30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880" y="2218"/>
                  <a:ext cx="1" cy="4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9" name="Line 309"/>
                <p:cNvSpPr>
                  <a:spLocks noChangeAspect="1" noChangeShapeType="1"/>
                </p:cNvSpPr>
                <p:nvPr/>
              </p:nvSpPr>
              <p:spPr bwMode="auto">
                <a:xfrm>
                  <a:off x="1880" y="221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0" name="Line 3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22" y="1808"/>
                  <a:ext cx="1" cy="4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1" name="Line 311"/>
                <p:cNvSpPr>
                  <a:spLocks noChangeAspect="1" noChangeShapeType="1"/>
                </p:cNvSpPr>
                <p:nvPr/>
              </p:nvSpPr>
              <p:spPr bwMode="auto">
                <a:xfrm>
                  <a:off x="1922" y="180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2" name="Line 3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64" y="1750"/>
                  <a:ext cx="1" cy="5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3" name="Line 313"/>
                <p:cNvSpPr>
                  <a:spLocks noChangeAspect="1" noChangeShapeType="1"/>
                </p:cNvSpPr>
                <p:nvPr/>
              </p:nvSpPr>
              <p:spPr bwMode="auto">
                <a:xfrm>
                  <a:off x="1964" y="175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4" name="Line 314"/>
                <p:cNvSpPr>
                  <a:spLocks noChangeAspect="1" noChangeShapeType="1"/>
                </p:cNvSpPr>
                <p:nvPr/>
              </p:nvSpPr>
              <p:spPr bwMode="auto">
                <a:xfrm>
                  <a:off x="2008" y="1750"/>
                  <a:ext cx="1" cy="46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5" name="Line 315"/>
                <p:cNvSpPr>
                  <a:spLocks noChangeAspect="1" noChangeShapeType="1"/>
                </p:cNvSpPr>
                <p:nvPr/>
              </p:nvSpPr>
              <p:spPr bwMode="auto">
                <a:xfrm>
                  <a:off x="2008" y="221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6" name="Line 316"/>
                <p:cNvSpPr>
                  <a:spLocks noChangeAspect="1" noChangeShapeType="1"/>
                </p:cNvSpPr>
                <p:nvPr/>
              </p:nvSpPr>
              <p:spPr bwMode="auto">
                <a:xfrm>
                  <a:off x="2050" y="2210"/>
                  <a:ext cx="1" cy="34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7" name="Line 317"/>
                <p:cNvSpPr>
                  <a:spLocks noChangeAspect="1" noChangeShapeType="1"/>
                </p:cNvSpPr>
                <p:nvPr/>
              </p:nvSpPr>
              <p:spPr bwMode="auto">
                <a:xfrm>
                  <a:off x="2050" y="255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8" name="Line 318"/>
                <p:cNvSpPr>
                  <a:spLocks noChangeAspect="1" noChangeShapeType="1"/>
                </p:cNvSpPr>
                <p:nvPr/>
              </p:nvSpPr>
              <p:spPr bwMode="auto">
                <a:xfrm>
                  <a:off x="2092" y="2550"/>
                  <a:ext cx="1" cy="20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9" name="Line 319"/>
                <p:cNvSpPr>
                  <a:spLocks noChangeAspect="1" noChangeShapeType="1"/>
                </p:cNvSpPr>
                <p:nvPr/>
              </p:nvSpPr>
              <p:spPr bwMode="auto">
                <a:xfrm>
                  <a:off x="2092" y="2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0" name="Line 320"/>
                <p:cNvSpPr>
                  <a:spLocks noChangeAspect="1" noChangeShapeType="1"/>
                </p:cNvSpPr>
                <p:nvPr/>
              </p:nvSpPr>
              <p:spPr bwMode="auto">
                <a:xfrm>
                  <a:off x="2134" y="2758"/>
                  <a:ext cx="1" cy="23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1" name="Line 321"/>
                <p:cNvSpPr>
                  <a:spLocks noChangeAspect="1" noChangeShapeType="1"/>
                </p:cNvSpPr>
                <p:nvPr/>
              </p:nvSpPr>
              <p:spPr bwMode="auto">
                <a:xfrm>
                  <a:off x="2134" y="298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2" name="Line 322"/>
                <p:cNvSpPr>
                  <a:spLocks noChangeAspect="1" noChangeShapeType="1"/>
                </p:cNvSpPr>
                <p:nvPr/>
              </p:nvSpPr>
              <p:spPr bwMode="auto">
                <a:xfrm>
                  <a:off x="2178" y="2988"/>
                  <a:ext cx="1" cy="15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3" name="Line 323"/>
                <p:cNvSpPr>
                  <a:spLocks noChangeAspect="1" noChangeShapeType="1"/>
                </p:cNvSpPr>
                <p:nvPr/>
              </p:nvSpPr>
              <p:spPr bwMode="auto">
                <a:xfrm>
                  <a:off x="2178" y="314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4" name="Line 324"/>
                <p:cNvSpPr>
                  <a:spLocks noChangeAspect="1" noChangeShapeType="1"/>
                </p:cNvSpPr>
                <p:nvPr/>
              </p:nvSpPr>
              <p:spPr bwMode="auto">
                <a:xfrm>
                  <a:off x="2220" y="3142"/>
                  <a:ext cx="1" cy="14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5" name="Line 325"/>
                <p:cNvSpPr>
                  <a:spLocks noChangeAspect="1" noChangeShapeType="1"/>
                </p:cNvSpPr>
                <p:nvPr/>
              </p:nvSpPr>
              <p:spPr bwMode="auto">
                <a:xfrm>
                  <a:off x="2220" y="328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6" name="Line 326"/>
                <p:cNvSpPr>
                  <a:spLocks noChangeAspect="1" noChangeShapeType="1"/>
                </p:cNvSpPr>
                <p:nvPr/>
              </p:nvSpPr>
              <p:spPr bwMode="auto">
                <a:xfrm>
                  <a:off x="2262" y="3286"/>
                  <a:ext cx="1" cy="16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7" name="Line 327"/>
                <p:cNvSpPr>
                  <a:spLocks noChangeAspect="1" noChangeShapeType="1"/>
                </p:cNvSpPr>
                <p:nvPr/>
              </p:nvSpPr>
              <p:spPr bwMode="auto">
                <a:xfrm>
                  <a:off x="2262" y="34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8" name="Line 328"/>
                <p:cNvSpPr>
                  <a:spLocks noChangeAspect="1" noChangeShapeType="1"/>
                </p:cNvSpPr>
                <p:nvPr/>
              </p:nvSpPr>
              <p:spPr bwMode="auto">
                <a:xfrm>
                  <a:off x="2306" y="3448"/>
                  <a:ext cx="1" cy="8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9" name="Line 329"/>
                <p:cNvSpPr>
                  <a:spLocks noChangeAspect="1" noChangeShapeType="1"/>
                </p:cNvSpPr>
                <p:nvPr/>
              </p:nvSpPr>
              <p:spPr bwMode="auto">
                <a:xfrm>
                  <a:off x="2306" y="35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0" name="Line 330"/>
                <p:cNvSpPr>
                  <a:spLocks noChangeAspect="1" noChangeShapeType="1"/>
                </p:cNvSpPr>
                <p:nvPr/>
              </p:nvSpPr>
              <p:spPr bwMode="auto">
                <a:xfrm>
                  <a:off x="2348" y="3532"/>
                  <a:ext cx="1" cy="7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1" name="Line 331"/>
                <p:cNvSpPr>
                  <a:spLocks noChangeAspect="1" noChangeShapeType="1"/>
                </p:cNvSpPr>
                <p:nvPr/>
              </p:nvSpPr>
              <p:spPr bwMode="auto">
                <a:xfrm>
                  <a:off x="2348" y="360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2" name="Line 332"/>
                <p:cNvSpPr>
                  <a:spLocks noChangeAspect="1" noChangeShapeType="1"/>
                </p:cNvSpPr>
                <p:nvPr/>
              </p:nvSpPr>
              <p:spPr bwMode="auto">
                <a:xfrm>
                  <a:off x="2390" y="3604"/>
                  <a:ext cx="1" cy="5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3" name="Line 333"/>
                <p:cNvSpPr>
                  <a:spLocks noChangeAspect="1" noChangeShapeType="1"/>
                </p:cNvSpPr>
                <p:nvPr/>
              </p:nvSpPr>
              <p:spPr bwMode="auto">
                <a:xfrm>
                  <a:off x="2390" y="365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4" name="Line 334"/>
                <p:cNvSpPr>
                  <a:spLocks noChangeAspect="1" noChangeShapeType="1"/>
                </p:cNvSpPr>
                <p:nvPr/>
              </p:nvSpPr>
              <p:spPr bwMode="auto">
                <a:xfrm>
                  <a:off x="2432" y="3654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5" name="Line 335"/>
                <p:cNvSpPr>
                  <a:spLocks noChangeAspect="1" noChangeShapeType="1"/>
                </p:cNvSpPr>
                <p:nvPr/>
              </p:nvSpPr>
              <p:spPr bwMode="auto">
                <a:xfrm>
                  <a:off x="2432" y="366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6" name="Line 336"/>
                <p:cNvSpPr>
                  <a:spLocks noChangeAspect="1" noChangeShapeType="1"/>
                </p:cNvSpPr>
                <p:nvPr/>
              </p:nvSpPr>
              <p:spPr bwMode="auto">
                <a:xfrm>
                  <a:off x="2476" y="3666"/>
                  <a:ext cx="1" cy="2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7" name="Line 337"/>
                <p:cNvSpPr>
                  <a:spLocks noChangeAspect="1" noChangeShapeType="1"/>
                </p:cNvSpPr>
                <p:nvPr/>
              </p:nvSpPr>
              <p:spPr bwMode="auto">
                <a:xfrm>
                  <a:off x="2476" y="368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8" name="Line 338"/>
                <p:cNvSpPr>
                  <a:spLocks noChangeAspect="1" noChangeShapeType="1"/>
                </p:cNvSpPr>
                <p:nvPr/>
              </p:nvSpPr>
              <p:spPr bwMode="auto">
                <a:xfrm>
                  <a:off x="2518" y="3688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9" name="Line 339"/>
                <p:cNvSpPr>
                  <a:spLocks noChangeAspect="1" noChangeShapeType="1"/>
                </p:cNvSpPr>
                <p:nvPr/>
              </p:nvSpPr>
              <p:spPr bwMode="auto">
                <a:xfrm>
                  <a:off x="2518" y="369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0" name="Line 340"/>
                <p:cNvSpPr>
                  <a:spLocks noChangeAspect="1" noChangeShapeType="1"/>
                </p:cNvSpPr>
                <p:nvPr/>
              </p:nvSpPr>
              <p:spPr bwMode="auto">
                <a:xfrm>
                  <a:off x="2560" y="3698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1" name="Line 341"/>
                <p:cNvSpPr>
                  <a:spLocks noChangeAspect="1" noChangeShapeType="1"/>
                </p:cNvSpPr>
                <p:nvPr/>
              </p:nvSpPr>
              <p:spPr bwMode="auto">
                <a:xfrm>
                  <a:off x="2560" y="3722"/>
                  <a:ext cx="86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2" name="Line 342"/>
                <p:cNvSpPr>
                  <a:spLocks noChangeAspect="1" noChangeShapeType="1"/>
                </p:cNvSpPr>
                <p:nvPr/>
              </p:nvSpPr>
              <p:spPr bwMode="auto">
                <a:xfrm>
                  <a:off x="2646" y="3722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3" name="Line 343"/>
                <p:cNvSpPr>
                  <a:spLocks noChangeAspect="1" noChangeShapeType="1"/>
                </p:cNvSpPr>
                <p:nvPr/>
              </p:nvSpPr>
              <p:spPr bwMode="auto">
                <a:xfrm>
                  <a:off x="2646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4" name="Line 344"/>
                <p:cNvSpPr>
                  <a:spLocks noChangeAspect="1" noChangeShapeType="1"/>
                </p:cNvSpPr>
                <p:nvPr/>
              </p:nvSpPr>
              <p:spPr bwMode="auto">
                <a:xfrm>
                  <a:off x="2688" y="373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5" name="Line 345"/>
                <p:cNvSpPr>
                  <a:spLocks noChangeAspect="1" noChangeShapeType="1"/>
                </p:cNvSpPr>
                <p:nvPr/>
              </p:nvSpPr>
              <p:spPr bwMode="auto">
                <a:xfrm>
                  <a:off x="2688" y="373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6" name="Line 34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30" y="3730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7" name="Line 347"/>
                <p:cNvSpPr>
                  <a:spLocks noChangeAspect="1" noChangeShapeType="1"/>
                </p:cNvSpPr>
                <p:nvPr/>
              </p:nvSpPr>
              <p:spPr bwMode="auto">
                <a:xfrm>
                  <a:off x="2730" y="373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8" name="Line 348"/>
                <p:cNvSpPr>
                  <a:spLocks noChangeAspect="1" noChangeShapeType="1"/>
                </p:cNvSpPr>
                <p:nvPr/>
              </p:nvSpPr>
              <p:spPr bwMode="auto">
                <a:xfrm>
                  <a:off x="2774" y="3730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9" name="Line 349"/>
                <p:cNvSpPr>
                  <a:spLocks noChangeAspect="1" noChangeShapeType="1"/>
                </p:cNvSpPr>
                <p:nvPr/>
              </p:nvSpPr>
              <p:spPr bwMode="auto">
                <a:xfrm>
                  <a:off x="2774" y="3744"/>
                  <a:ext cx="126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0" name="Line 350"/>
                <p:cNvSpPr>
                  <a:spLocks noChangeAspect="1" noChangeShapeType="1"/>
                </p:cNvSpPr>
                <p:nvPr/>
              </p:nvSpPr>
              <p:spPr bwMode="auto">
                <a:xfrm>
                  <a:off x="2900" y="3744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1" name="Line 351"/>
                <p:cNvSpPr>
                  <a:spLocks noChangeAspect="1" noChangeShapeType="1"/>
                </p:cNvSpPr>
                <p:nvPr/>
              </p:nvSpPr>
              <p:spPr bwMode="auto">
                <a:xfrm>
                  <a:off x="2900" y="37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2" name="Line 352"/>
                <p:cNvSpPr>
                  <a:spLocks noChangeAspect="1" noChangeShapeType="1"/>
                </p:cNvSpPr>
                <p:nvPr/>
              </p:nvSpPr>
              <p:spPr bwMode="auto">
                <a:xfrm>
                  <a:off x="2944" y="3748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3" name="Line 353"/>
                <p:cNvSpPr>
                  <a:spLocks noChangeAspect="1" noChangeShapeType="1"/>
                </p:cNvSpPr>
                <p:nvPr/>
              </p:nvSpPr>
              <p:spPr bwMode="auto">
                <a:xfrm>
                  <a:off x="2944" y="375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4" name="Line 354"/>
                <p:cNvSpPr>
                  <a:spLocks noChangeAspect="1" noChangeShapeType="1"/>
                </p:cNvSpPr>
                <p:nvPr/>
              </p:nvSpPr>
              <p:spPr bwMode="auto">
                <a:xfrm>
                  <a:off x="2986" y="3754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5" name="Line 355"/>
                <p:cNvSpPr>
                  <a:spLocks noChangeAspect="1" noChangeShapeType="1"/>
                </p:cNvSpPr>
                <p:nvPr/>
              </p:nvSpPr>
              <p:spPr bwMode="auto">
                <a:xfrm>
                  <a:off x="2986" y="375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6" name="Line 35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028" y="3750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7" name="Line 357"/>
                <p:cNvSpPr>
                  <a:spLocks noChangeAspect="1" noChangeShapeType="1"/>
                </p:cNvSpPr>
                <p:nvPr/>
              </p:nvSpPr>
              <p:spPr bwMode="auto">
                <a:xfrm>
                  <a:off x="3028" y="375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8" name="Line 35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070" y="3748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19" name="Line 359"/>
                <p:cNvSpPr>
                  <a:spLocks noChangeAspect="1" noChangeShapeType="1"/>
                </p:cNvSpPr>
                <p:nvPr/>
              </p:nvSpPr>
              <p:spPr bwMode="auto">
                <a:xfrm>
                  <a:off x="3070" y="37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0" name="Line 360"/>
                <p:cNvSpPr>
                  <a:spLocks noChangeAspect="1" noChangeShapeType="1"/>
                </p:cNvSpPr>
                <p:nvPr/>
              </p:nvSpPr>
              <p:spPr bwMode="auto">
                <a:xfrm>
                  <a:off x="3114" y="3748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1" name="Line 361"/>
                <p:cNvSpPr>
                  <a:spLocks noChangeAspect="1" noChangeShapeType="1"/>
                </p:cNvSpPr>
                <p:nvPr/>
              </p:nvSpPr>
              <p:spPr bwMode="auto">
                <a:xfrm>
                  <a:off x="3114" y="376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2" name="Line 36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156" y="3758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3" name="Line 363"/>
                <p:cNvSpPr>
                  <a:spLocks noChangeAspect="1" noChangeShapeType="1"/>
                </p:cNvSpPr>
                <p:nvPr/>
              </p:nvSpPr>
              <p:spPr bwMode="auto">
                <a:xfrm>
                  <a:off x="3156" y="3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4" name="Line 364"/>
                <p:cNvSpPr>
                  <a:spLocks noChangeAspect="1" noChangeShapeType="1"/>
                </p:cNvSpPr>
                <p:nvPr/>
              </p:nvSpPr>
              <p:spPr bwMode="auto">
                <a:xfrm>
                  <a:off x="3198" y="3758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5" name="Line 365"/>
                <p:cNvSpPr>
                  <a:spLocks noChangeAspect="1" noChangeShapeType="1"/>
                </p:cNvSpPr>
                <p:nvPr/>
              </p:nvSpPr>
              <p:spPr bwMode="auto">
                <a:xfrm>
                  <a:off x="3198" y="376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6" name="Line 366"/>
                <p:cNvSpPr>
                  <a:spLocks noChangeAspect="1" noChangeShapeType="1"/>
                </p:cNvSpPr>
                <p:nvPr/>
              </p:nvSpPr>
              <p:spPr bwMode="auto">
                <a:xfrm>
                  <a:off x="3240" y="3760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7" name="Line 367"/>
                <p:cNvSpPr>
                  <a:spLocks noChangeAspect="1" noChangeShapeType="1"/>
                </p:cNvSpPr>
                <p:nvPr/>
              </p:nvSpPr>
              <p:spPr bwMode="auto">
                <a:xfrm>
                  <a:off x="3240" y="3762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8" name="Line 36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284" y="3752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29" name="Line 369"/>
                <p:cNvSpPr>
                  <a:spLocks noChangeAspect="1" noChangeShapeType="1"/>
                </p:cNvSpPr>
                <p:nvPr/>
              </p:nvSpPr>
              <p:spPr bwMode="auto">
                <a:xfrm>
                  <a:off x="3284" y="375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0" name="Line 370"/>
                <p:cNvSpPr>
                  <a:spLocks noChangeAspect="1" noChangeShapeType="1"/>
                </p:cNvSpPr>
                <p:nvPr/>
              </p:nvSpPr>
              <p:spPr bwMode="auto">
                <a:xfrm>
                  <a:off x="3326" y="3752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1" name="Line 371"/>
                <p:cNvSpPr>
                  <a:spLocks noChangeAspect="1" noChangeShapeType="1"/>
                </p:cNvSpPr>
                <p:nvPr/>
              </p:nvSpPr>
              <p:spPr bwMode="auto">
                <a:xfrm>
                  <a:off x="3326" y="3762"/>
                  <a:ext cx="86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2" name="Line 37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412" y="3758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3" name="Line 373"/>
                <p:cNvSpPr>
                  <a:spLocks noChangeAspect="1" noChangeShapeType="1"/>
                </p:cNvSpPr>
                <p:nvPr/>
              </p:nvSpPr>
              <p:spPr bwMode="auto">
                <a:xfrm>
                  <a:off x="3412" y="3758"/>
                  <a:ext cx="8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4" name="Line 37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496" y="3750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5" name="Line 375"/>
                <p:cNvSpPr>
                  <a:spLocks noChangeAspect="1" noChangeShapeType="1"/>
                </p:cNvSpPr>
                <p:nvPr/>
              </p:nvSpPr>
              <p:spPr bwMode="auto">
                <a:xfrm>
                  <a:off x="3496" y="375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6" name="Line 376"/>
                <p:cNvSpPr>
                  <a:spLocks noChangeAspect="1" noChangeShapeType="1"/>
                </p:cNvSpPr>
                <p:nvPr/>
              </p:nvSpPr>
              <p:spPr bwMode="auto">
                <a:xfrm>
                  <a:off x="3538" y="3750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7" name="Line 377"/>
                <p:cNvSpPr>
                  <a:spLocks noChangeAspect="1" noChangeShapeType="1"/>
                </p:cNvSpPr>
                <p:nvPr/>
              </p:nvSpPr>
              <p:spPr bwMode="auto">
                <a:xfrm>
                  <a:off x="3538" y="3754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8" name="Line 378"/>
                <p:cNvSpPr>
                  <a:spLocks noChangeAspect="1" noChangeShapeType="1"/>
                </p:cNvSpPr>
                <p:nvPr/>
              </p:nvSpPr>
              <p:spPr bwMode="auto">
                <a:xfrm>
                  <a:off x="3582" y="3754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39" name="Line 379"/>
                <p:cNvSpPr>
                  <a:spLocks noChangeAspect="1" noChangeShapeType="1"/>
                </p:cNvSpPr>
                <p:nvPr/>
              </p:nvSpPr>
              <p:spPr bwMode="auto">
                <a:xfrm>
                  <a:off x="3582" y="375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0" name="Line 380"/>
                <p:cNvSpPr>
                  <a:spLocks noChangeAspect="1" noChangeShapeType="1"/>
                </p:cNvSpPr>
                <p:nvPr/>
              </p:nvSpPr>
              <p:spPr bwMode="auto">
                <a:xfrm>
                  <a:off x="3624" y="3756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1" name="Line 381"/>
                <p:cNvSpPr>
                  <a:spLocks noChangeAspect="1" noChangeShapeType="1"/>
                </p:cNvSpPr>
                <p:nvPr/>
              </p:nvSpPr>
              <p:spPr bwMode="auto">
                <a:xfrm>
                  <a:off x="3624" y="3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2" name="Line 38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666" y="3740"/>
                  <a:ext cx="1" cy="1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3" name="Line 383"/>
                <p:cNvSpPr>
                  <a:spLocks noChangeAspect="1" noChangeShapeType="1"/>
                </p:cNvSpPr>
                <p:nvPr/>
              </p:nvSpPr>
              <p:spPr bwMode="auto">
                <a:xfrm>
                  <a:off x="3666" y="374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4" name="Line 384"/>
                <p:cNvSpPr>
                  <a:spLocks noChangeAspect="1" noChangeShapeType="1"/>
                </p:cNvSpPr>
                <p:nvPr/>
              </p:nvSpPr>
              <p:spPr bwMode="auto">
                <a:xfrm>
                  <a:off x="3708" y="3740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5" name="Line 385"/>
                <p:cNvSpPr>
                  <a:spLocks noChangeAspect="1" noChangeShapeType="1"/>
                </p:cNvSpPr>
                <p:nvPr/>
              </p:nvSpPr>
              <p:spPr bwMode="auto">
                <a:xfrm>
                  <a:off x="3708" y="37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6" name="Line 38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752" y="3746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7" name="Line 387"/>
                <p:cNvSpPr>
                  <a:spLocks noChangeAspect="1" noChangeShapeType="1"/>
                </p:cNvSpPr>
                <p:nvPr/>
              </p:nvSpPr>
              <p:spPr bwMode="auto">
                <a:xfrm>
                  <a:off x="3752" y="374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8" name="Line 388"/>
                <p:cNvSpPr>
                  <a:spLocks noChangeAspect="1" noChangeShapeType="1"/>
                </p:cNvSpPr>
                <p:nvPr/>
              </p:nvSpPr>
              <p:spPr bwMode="auto">
                <a:xfrm>
                  <a:off x="3794" y="3746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49" name="Line 389"/>
                <p:cNvSpPr>
                  <a:spLocks noChangeAspect="1" noChangeShapeType="1"/>
                </p:cNvSpPr>
                <p:nvPr/>
              </p:nvSpPr>
              <p:spPr bwMode="auto">
                <a:xfrm>
                  <a:off x="3794" y="3752"/>
                  <a:ext cx="128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0" name="Line 390"/>
                <p:cNvSpPr>
                  <a:spLocks noChangeAspect="1" noChangeShapeType="1"/>
                </p:cNvSpPr>
                <p:nvPr/>
              </p:nvSpPr>
              <p:spPr bwMode="auto">
                <a:xfrm>
                  <a:off x="3922" y="375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1" name="Line 391"/>
                <p:cNvSpPr>
                  <a:spLocks noChangeAspect="1" noChangeShapeType="1"/>
                </p:cNvSpPr>
                <p:nvPr/>
              </p:nvSpPr>
              <p:spPr bwMode="auto">
                <a:xfrm>
                  <a:off x="3922" y="3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2" name="Line 39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64" y="375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3" name="Line 393"/>
                <p:cNvSpPr>
                  <a:spLocks noChangeAspect="1" noChangeShapeType="1"/>
                </p:cNvSpPr>
                <p:nvPr/>
              </p:nvSpPr>
              <p:spPr bwMode="auto">
                <a:xfrm>
                  <a:off x="3964" y="375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4" name="Line 39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006" y="3750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5" name="Line 395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375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6" name="Line 396"/>
                <p:cNvSpPr>
                  <a:spLocks noChangeAspect="1" noChangeShapeType="1"/>
                </p:cNvSpPr>
                <p:nvPr/>
              </p:nvSpPr>
              <p:spPr bwMode="auto">
                <a:xfrm>
                  <a:off x="4050" y="3750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7" name="Line 397"/>
                <p:cNvSpPr>
                  <a:spLocks noChangeAspect="1" noChangeShapeType="1"/>
                </p:cNvSpPr>
                <p:nvPr/>
              </p:nvSpPr>
              <p:spPr bwMode="auto">
                <a:xfrm>
                  <a:off x="4050" y="375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8" name="Line 398"/>
                <p:cNvSpPr>
                  <a:spLocks noChangeAspect="1" noChangeShapeType="1"/>
                </p:cNvSpPr>
                <p:nvPr/>
              </p:nvSpPr>
              <p:spPr bwMode="auto">
                <a:xfrm>
                  <a:off x="4092" y="375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59" name="Line 399"/>
                <p:cNvSpPr>
                  <a:spLocks noChangeAspect="1" noChangeShapeType="1"/>
                </p:cNvSpPr>
                <p:nvPr/>
              </p:nvSpPr>
              <p:spPr bwMode="auto">
                <a:xfrm>
                  <a:off x="4092" y="3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0" name="Line 40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134" y="3746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1" name="Line 401"/>
                <p:cNvSpPr>
                  <a:spLocks noChangeAspect="1" noChangeShapeType="1"/>
                </p:cNvSpPr>
                <p:nvPr/>
              </p:nvSpPr>
              <p:spPr bwMode="auto">
                <a:xfrm>
                  <a:off x="4134" y="374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2" name="Line 402"/>
                <p:cNvSpPr>
                  <a:spLocks noChangeAspect="1" noChangeShapeType="1"/>
                </p:cNvSpPr>
                <p:nvPr/>
              </p:nvSpPr>
              <p:spPr bwMode="auto">
                <a:xfrm>
                  <a:off x="4176" y="3746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3" name="Line 403"/>
                <p:cNvSpPr>
                  <a:spLocks noChangeAspect="1" noChangeShapeType="1"/>
                </p:cNvSpPr>
                <p:nvPr/>
              </p:nvSpPr>
              <p:spPr bwMode="auto">
                <a:xfrm>
                  <a:off x="4176" y="3750"/>
                  <a:ext cx="128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4" name="Line 40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04" y="3748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5" name="Line 405"/>
                <p:cNvSpPr>
                  <a:spLocks noChangeAspect="1" noChangeShapeType="1"/>
                </p:cNvSpPr>
                <p:nvPr/>
              </p:nvSpPr>
              <p:spPr bwMode="auto">
                <a:xfrm>
                  <a:off x="4304" y="374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6" name="Line 40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46" y="3738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7" name="Line 407"/>
                <p:cNvSpPr>
                  <a:spLocks noChangeAspect="1" noChangeShapeType="1"/>
                </p:cNvSpPr>
                <p:nvPr/>
              </p:nvSpPr>
              <p:spPr bwMode="auto">
                <a:xfrm>
                  <a:off x="4346" y="373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8" name="Line 40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90" y="373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9" name="Line 409"/>
                <p:cNvSpPr>
                  <a:spLocks noChangeAspect="1" noChangeShapeType="1"/>
                </p:cNvSpPr>
                <p:nvPr/>
              </p:nvSpPr>
              <p:spPr bwMode="auto">
                <a:xfrm>
                  <a:off x="4390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0" name="Line 410"/>
                <p:cNvSpPr>
                  <a:spLocks noChangeAspect="1" noChangeShapeType="1"/>
                </p:cNvSpPr>
                <p:nvPr/>
              </p:nvSpPr>
              <p:spPr bwMode="auto">
                <a:xfrm>
                  <a:off x="4432" y="3732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1" name="Line 411"/>
                <p:cNvSpPr>
                  <a:spLocks noChangeAspect="1" noChangeShapeType="1"/>
                </p:cNvSpPr>
                <p:nvPr/>
              </p:nvSpPr>
              <p:spPr bwMode="auto">
                <a:xfrm>
                  <a:off x="4432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2" name="Line 4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474" y="3738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3" name="Line 413"/>
                <p:cNvSpPr>
                  <a:spLocks noChangeAspect="1" noChangeShapeType="1"/>
                </p:cNvSpPr>
                <p:nvPr/>
              </p:nvSpPr>
              <p:spPr bwMode="auto">
                <a:xfrm>
                  <a:off x="4474" y="373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4" name="Line 414"/>
                <p:cNvSpPr>
                  <a:spLocks noChangeAspect="1" noChangeShapeType="1"/>
                </p:cNvSpPr>
                <p:nvPr/>
              </p:nvSpPr>
              <p:spPr bwMode="auto">
                <a:xfrm>
                  <a:off x="4518" y="3738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5" name="Line 415"/>
                <p:cNvSpPr>
                  <a:spLocks noChangeAspect="1" noChangeShapeType="1"/>
                </p:cNvSpPr>
                <p:nvPr/>
              </p:nvSpPr>
              <p:spPr bwMode="auto">
                <a:xfrm>
                  <a:off x="4518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6" name="Line 41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560" y="3726"/>
                  <a:ext cx="1" cy="1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7" name="Line 417"/>
                <p:cNvSpPr>
                  <a:spLocks noChangeAspect="1" noChangeShapeType="1"/>
                </p:cNvSpPr>
                <p:nvPr/>
              </p:nvSpPr>
              <p:spPr bwMode="auto">
                <a:xfrm>
                  <a:off x="4560" y="372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8" name="Line 41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602" y="3722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9" name="Line 419"/>
                <p:cNvSpPr>
                  <a:spLocks noChangeAspect="1" noChangeShapeType="1"/>
                </p:cNvSpPr>
                <p:nvPr/>
              </p:nvSpPr>
              <p:spPr bwMode="auto">
                <a:xfrm>
                  <a:off x="4602" y="372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0" name="Line 420"/>
                <p:cNvSpPr>
                  <a:spLocks noChangeAspect="1" noChangeShapeType="1"/>
                </p:cNvSpPr>
                <p:nvPr/>
              </p:nvSpPr>
              <p:spPr bwMode="auto">
                <a:xfrm>
                  <a:off x="4644" y="3722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1" name="Line 421"/>
                <p:cNvSpPr>
                  <a:spLocks noChangeAspect="1" noChangeShapeType="1"/>
                </p:cNvSpPr>
                <p:nvPr/>
              </p:nvSpPr>
              <p:spPr bwMode="auto">
                <a:xfrm>
                  <a:off x="4644" y="374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2" name="Line 4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688" y="3740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3" name="Line 423"/>
                <p:cNvSpPr>
                  <a:spLocks noChangeAspect="1" noChangeShapeType="1"/>
                </p:cNvSpPr>
                <p:nvPr/>
              </p:nvSpPr>
              <p:spPr bwMode="auto">
                <a:xfrm>
                  <a:off x="4688" y="374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4" name="Line 42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30" y="3738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5" name="Line 425"/>
                <p:cNvSpPr>
                  <a:spLocks noChangeAspect="1" noChangeShapeType="1"/>
                </p:cNvSpPr>
                <p:nvPr/>
              </p:nvSpPr>
              <p:spPr bwMode="auto">
                <a:xfrm>
                  <a:off x="4730" y="373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6" name="Line 42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72" y="373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7" name="Line 427"/>
                <p:cNvSpPr>
                  <a:spLocks noChangeAspect="1" noChangeShapeType="1"/>
                </p:cNvSpPr>
                <p:nvPr/>
              </p:nvSpPr>
              <p:spPr bwMode="auto">
                <a:xfrm>
                  <a:off x="4772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8" name="Line 428"/>
                <p:cNvSpPr>
                  <a:spLocks noChangeAspect="1" noChangeShapeType="1"/>
                </p:cNvSpPr>
                <p:nvPr/>
              </p:nvSpPr>
              <p:spPr bwMode="auto">
                <a:xfrm>
                  <a:off x="4814" y="3732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9" name="Line 429"/>
                <p:cNvSpPr>
                  <a:spLocks noChangeAspect="1" noChangeShapeType="1"/>
                </p:cNvSpPr>
                <p:nvPr/>
              </p:nvSpPr>
              <p:spPr bwMode="auto">
                <a:xfrm>
                  <a:off x="4814" y="373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0" name="Line 43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858" y="3728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247" name="Line 431"/>
              <p:cNvSpPr>
                <a:spLocks noChangeAspect="1" noChangeShapeType="1"/>
              </p:cNvSpPr>
              <p:nvPr/>
            </p:nvSpPr>
            <p:spPr bwMode="auto">
              <a:xfrm>
                <a:off x="1488" y="3273"/>
                <a:ext cx="72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8" name="Line 432"/>
              <p:cNvSpPr>
                <a:spLocks noChangeAspect="1" noChangeShapeType="1"/>
              </p:cNvSpPr>
              <p:nvPr/>
            </p:nvSpPr>
            <p:spPr bwMode="auto">
              <a:xfrm flipV="1">
                <a:off x="1560" y="327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9" name="Line 433"/>
              <p:cNvSpPr>
                <a:spLocks noChangeAspect="1" noChangeShapeType="1"/>
              </p:cNvSpPr>
              <p:nvPr/>
            </p:nvSpPr>
            <p:spPr bwMode="auto">
              <a:xfrm>
                <a:off x="1560" y="3273"/>
                <a:ext cx="3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0" name="Line 434"/>
              <p:cNvSpPr>
                <a:spLocks noChangeAspect="1" noChangeShapeType="1"/>
              </p:cNvSpPr>
              <p:nvPr/>
            </p:nvSpPr>
            <p:spPr bwMode="auto">
              <a:xfrm flipV="1">
                <a:off x="1598" y="3269"/>
                <a:ext cx="0" cy="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1" name="Line 435"/>
              <p:cNvSpPr>
                <a:spLocks noChangeAspect="1" noChangeShapeType="1"/>
              </p:cNvSpPr>
              <p:nvPr/>
            </p:nvSpPr>
            <p:spPr bwMode="auto">
              <a:xfrm>
                <a:off x="1598" y="3269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2" name="Line 436"/>
              <p:cNvSpPr>
                <a:spLocks noChangeAspect="1" noChangeShapeType="1"/>
              </p:cNvSpPr>
              <p:nvPr/>
            </p:nvSpPr>
            <p:spPr bwMode="auto">
              <a:xfrm flipV="1">
                <a:off x="1633" y="3254"/>
                <a:ext cx="1" cy="15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3" name="Line 437"/>
              <p:cNvSpPr>
                <a:spLocks noChangeAspect="1" noChangeShapeType="1"/>
              </p:cNvSpPr>
              <p:nvPr/>
            </p:nvSpPr>
            <p:spPr bwMode="auto">
              <a:xfrm>
                <a:off x="1633" y="3254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4" name="Line 438"/>
              <p:cNvSpPr>
                <a:spLocks noChangeAspect="1" noChangeShapeType="1"/>
              </p:cNvSpPr>
              <p:nvPr/>
            </p:nvSpPr>
            <p:spPr bwMode="auto">
              <a:xfrm flipV="1">
                <a:off x="1669" y="3225"/>
                <a:ext cx="1" cy="29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5" name="Line 439"/>
              <p:cNvSpPr>
                <a:spLocks noChangeAspect="1" noChangeShapeType="1"/>
              </p:cNvSpPr>
              <p:nvPr/>
            </p:nvSpPr>
            <p:spPr bwMode="auto">
              <a:xfrm>
                <a:off x="1669" y="3225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6" name="Line 440"/>
              <p:cNvSpPr>
                <a:spLocks noChangeAspect="1" noChangeShapeType="1"/>
              </p:cNvSpPr>
              <p:nvPr/>
            </p:nvSpPr>
            <p:spPr bwMode="auto">
              <a:xfrm flipV="1">
                <a:off x="1704" y="3173"/>
                <a:ext cx="1" cy="5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" name="Line 441"/>
              <p:cNvSpPr>
                <a:spLocks noChangeAspect="1" noChangeShapeType="1"/>
              </p:cNvSpPr>
              <p:nvPr/>
            </p:nvSpPr>
            <p:spPr bwMode="auto">
              <a:xfrm>
                <a:off x="1704" y="3173"/>
                <a:ext cx="3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8" name="Line 442"/>
              <p:cNvSpPr>
                <a:spLocks noChangeAspect="1" noChangeShapeType="1"/>
              </p:cNvSpPr>
              <p:nvPr/>
            </p:nvSpPr>
            <p:spPr bwMode="auto">
              <a:xfrm flipV="1">
                <a:off x="1742" y="3105"/>
                <a:ext cx="1" cy="68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9" name="Line 443"/>
              <p:cNvSpPr>
                <a:spLocks noChangeAspect="1" noChangeShapeType="1"/>
              </p:cNvSpPr>
              <p:nvPr/>
            </p:nvSpPr>
            <p:spPr bwMode="auto">
              <a:xfrm>
                <a:off x="1742" y="3105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0" name="Line 444"/>
              <p:cNvSpPr>
                <a:spLocks noChangeAspect="1" noChangeShapeType="1"/>
              </p:cNvSpPr>
              <p:nvPr/>
            </p:nvSpPr>
            <p:spPr bwMode="auto">
              <a:xfrm flipV="1">
                <a:off x="1777" y="3002"/>
                <a:ext cx="1" cy="10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1" name="Line 445"/>
              <p:cNvSpPr>
                <a:spLocks noChangeAspect="1" noChangeShapeType="1"/>
              </p:cNvSpPr>
              <p:nvPr/>
            </p:nvSpPr>
            <p:spPr bwMode="auto">
              <a:xfrm>
                <a:off x="1777" y="3002"/>
                <a:ext cx="36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2" name="Line 446"/>
              <p:cNvSpPr>
                <a:spLocks noChangeAspect="1" noChangeShapeType="1"/>
              </p:cNvSpPr>
              <p:nvPr/>
            </p:nvSpPr>
            <p:spPr bwMode="auto">
              <a:xfrm flipV="1">
                <a:off x="1813" y="2862"/>
                <a:ext cx="1" cy="14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3" name="Line 447"/>
              <p:cNvSpPr>
                <a:spLocks noChangeAspect="1" noChangeShapeType="1"/>
              </p:cNvSpPr>
              <p:nvPr/>
            </p:nvSpPr>
            <p:spPr bwMode="auto">
              <a:xfrm>
                <a:off x="1813" y="2862"/>
                <a:ext cx="37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4" name="Line 448"/>
              <p:cNvSpPr>
                <a:spLocks noChangeAspect="1" noChangeShapeType="1"/>
              </p:cNvSpPr>
              <p:nvPr/>
            </p:nvSpPr>
            <p:spPr bwMode="auto">
              <a:xfrm flipV="1">
                <a:off x="1850" y="2699"/>
                <a:ext cx="1" cy="16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5" name="Line 449"/>
              <p:cNvSpPr>
                <a:spLocks noChangeAspect="1" noChangeShapeType="1"/>
              </p:cNvSpPr>
              <p:nvPr/>
            </p:nvSpPr>
            <p:spPr bwMode="auto">
              <a:xfrm>
                <a:off x="1850" y="2699"/>
                <a:ext cx="36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6" name="Line 450"/>
              <p:cNvSpPr>
                <a:spLocks noChangeAspect="1" noChangeShapeType="1"/>
              </p:cNvSpPr>
              <p:nvPr/>
            </p:nvSpPr>
            <p:spPr bwMode="auto">
              <a:xfrm flipV="1">
                <a:off x="1886" y="2639"/>
                <a:ext cx="1" cy="6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7" name="Line 451"/>
              <p:cNvSpPr>
                <a:spLocks noChangeAspect="1" noChangeShapeType="1"/>
              </p:cNvSpPr>
              <p:nvPr/>
            </p:nvSpPr>
            <p:spPr bwMode="auto">
              <a:xfrm>
                <a:off x="1886" y="2639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8" name="Line 452"/>
              <p:cNvSpPr>
                <a:spLocks noChangeAspect="1" noChangeShapeType="1"/>
              </p:cNvSpPr>
              <p:nvPr/>
            </p:nvSpPr>
            <p:spPr bwMode="auto">
              <a:xfrm>
                <a:off x="1921" y="2639"/>
                <a:ext cx="1" cy="197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9" name="Line 453"/>
              <p:cNvSpPr>
                <a:spLocks noChangeAspect="1" noChangeShapeType="1"/>
              </p:cNvSpPr>
              <p:nvPr/>
            </p:nvSpPr>
            <p:spPr bwMode="auto">
              <a:xfrm>
                <a:off x="1921" y="2836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0" name="Line 454"/>
              <p:cNvSpPr>
                <a:spLocks noChangeAspect="1" noChangeShapeType="1"/>
              </p:cNvSpPr>
              <p:nvPr/>
            </p:nvSpPr>
            <p:spPr bwMode="auto">
              <a:xfrm>
                <a:off x="1958" y="2836"/>
                <a:ext cx="0" cy="10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1" name="Line 455"/>
              <p:cNvSpPr>
                <a:spLocks noChangeAspect="1" noChangeShapeType="1"/>
              </p:cNvSpPr>
              <p:nvPr/>
            </p:nvSpPr>
            <p:spPr bwMode="auto">
              <a:xfrm>
                <a:off x="1958" y="2937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2" name="Line 456"/>
              <p:cNvSpPr>
                <a:spLocks noChangeAspect="1" noChangeShapeType="1"/>
              </p:cNvSpPr>
              <p:nvPr/>
            </p:nvSpPr>
            <p:spPr bwMode="auto">
              <a:xfrm>
                <a:off x="1994" y="2937"/>
                <a:ext cx="1" cy="6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3" name="Line 457"/>
              <p:cNvSpPr>
                <a:spLocks noChangeAspect="1" noChangeShapeType="1"/>
              </p:cNvSpPr>
              <p:nvPr/>
            </p:nvSpPr>
            <p:spPr bwMode="auto">
              <a:xfrm>
                <a:off x="1994" y="2999"/>
                <a:ext cx="37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4" name="Line 458"/>
              <p:cNvSpPr>
                <a:spLocks noChangeAspect="1" noChangeShapeType="1"/>
              </p:cNvSpPr>
              <p:nvPr/>
            </p:nvSpPr>
            <p:spPr bwMode="auto">
              <a:xfrm>
                <a:off x="2031" y="2999"/>
                <a:ext cx="0" cy="6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5" name="Line 459"/>
              <p:cNvSpPr>
                <a:spLocks noChangeAspect="1" noChangeShapeType="1"/>
              </p:cNvSpPr>
              <p:nvPr/>
            </p:nvSpPr>
            <p:spPr bwMode="auto">
              <a:xfrm>
                <a:off x="2031" y="3065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6" name="Line 460"/>
              <p:cNvSpPr>
                <a:spLocks noChangeAspect="1" noChangeShapeType="1"/>
              </p:cNvSpPr>
              <p:nvPr/>
            </p:nvSpPr>
            <p:spPr bwMode="auto">
              <a:xfrm>
                <a:off x="2066" y="3065"/>
                <a:ext cx="1" cy="6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7" name="Line 461"/>
              <p:cNvSpPr>
                <a:spLocks noChangeAspect="1" noChangeShapeType="1"/>
              </p:cNvSpPr>
              <p:nvPr/>
            </p:nvSpPr>
            <p:spPr bwMode="auto">
              <a:xfrm>
                <a:off x="2066" y="3126"/>
                <a:ext cx="36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8" name="Line 462"/>
              <p:cNvSpPr>
                <a:spLocks noChangeAspect="1" noChangeShapeType="1"/>
              </p:cNvSpPr>
              <p:nvPr/>
            </p:nvSpPr>
            <p:spPr bwMode="auto">
              <a:xfrm>
                <a:off x="2102" y="3126"/>
                <a:ext cx="1" cy="5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9" name="Line 463"/>
              <p:cNvSpPr>
                <a:spLocks noChangeAspect="1" noChangeShapeType="1"/>
              </p:cNvSpPr>
              <p:nvPr/>
            </p:nvSpPr>
            <p:spPr bwMode="auto">
              <a:xfrm>
                <a:off x="2102" y="3177"/>
                <a:ext cx="37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0" name="Line 464"/>
              <p:cNvSpPr>
                <a:spLocks noChangeAspect="1" noChangeShapeType="1"/>
              </p:cNvSpPr>
              <p:nvPr/>
            </p:nvSpPr>
            <p:spPr bwMode="auto">
              <a:xfrm>
                <a:off x="2139" y="3177"/>
                <a:ext cx="1" cy="35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1" name="Line 465"/>
              <p:cNvSpPr>
                <a:spLocks noChangeAspect="1" noChangeShapeType="1"/>
              </p:cNvSpPr>
              <p:nvPr/>
            </p:nvSpPr>
            <p:spPr bwMode="auto">
              <a:xfrm>
                <a:off x="2139" y="3212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2" name="Line 466"/>
              <p:cNvSpPr>
                <a:spLocks noChangeAspect="1" noChangeShapeType="1"/>
              </p:cNvSpPr>
              <p:nvPr/>
            </p:nvSpPr>
            <p:spPr bwMode="auto">
              <a:xfrm>
                <a:off x="2175" y="3212"/>
                <a:ext cx="1" cy="18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3" name="Line 467"/>
              <p:cNvSpPr>
                <a:spLocks noChangeAspect="1" noChangeShapeType="1"/>
              </p:cNvSpPr>
              <p:nvPr/>
            </p:nvSpPr>
            <p:spPr bwMode="auto">
              <a:xfrm>
                <a:off x="2175" y="3230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4" name="Line 468"/>
              <p:cNvSpPr>
                <a:spLocks noChangeAspect="1" noChangeShapeType="1"/>
              </p:cNvSpPr>
              <p:nvPr/>
            </p:nvSpPr>
            <p:spPr bwMode="auto">
              <a:xfrm>
                <a:off x="2210" y="3230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5" name="Line 469"/>
              <p:cNvSpPr>
                <a:spLocks noChangeAspect="1" noChangeShapeType="1"/>
              </p:cNvSpPr>
              <p:nvPr/>
            </p:nvSpPr>
            <p:spPr bwMode="auto">
              <a:xfrm>
                <a:off x="2210" y="3232"/>
                <a:ext cx="38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6" name="Line 470"/>
              <p:cNvSpPr>
                <a:spLocks noChangeAspect="1" noChangeShapeType="1"/>
              </p:cNvSpPr>
              <p:nvPr/>
            </p:nvSpPr>
            <p:spPr bwMode="auto">
              <a:xfrm>
                <a:off x="2248" y="3232"/>
                <a:ext cx="1" cy="9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7" name="Line 471"/>
              <p:cNvSpPr>
                <a:spLocks noChangeAspect="1" noChangeShapeType="1"/>
              </p:cNvSpPr>
              <p:nvPr/>
            </p:nvSpPr>
            <p:spPr bwMode="auto">
              <a:xfrm>
                <a:off x="2248" y="3241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8" name="Line 472"/>
              <p:cNvSpPr>
                <a:spLocks noChangeAspect="1" noChangeShapeType="1"/>
              </p:cNvSpPr>
              <p:nvPr/>
            </p:nvSpPr>
            <p:spPr bwMode="auto">
              <a:xfrm>
                <a:off x="2283" y="3241"/>
                <a:ext cx="1" cy="5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9" name="Line 473"/>
              <p:cNvSpPr>
                <a:spLocks noChangeAspect="1" noChangeShapeType="1"/>
              </p:cNvSpPr>
              <p:nvPr/>
            </p:nvSpPr>
            <p:spPr bwMode="auto">
              <a:xfrm>
                <a:off x="2283" y="3246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0" name="Line 474"/>
              <p:cNvSpPr>
                <a:spLocks noChangeAspect="1" noChangeShapeType="1"/>
              </p:cNvSpPr>
              <p:nvPr/>
            </p:nvSpPr>
            <p:spPr bwMode="auto">
              <a:xfrm>
                <a:off x="2319" y="324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1" name="Line 475"/>
              <p:cNvSpPr>
                <a:spLocks noChangeAspect="1" noChangeShapeType="1"/>
              </p:cNvSpPr>
              <p:nvPr/>
            </p:nvSpPr>
            <p:spPr bwMode="auto">
              <a:xfrm>
                <a:off x="2319" y="3247"/>
                <a:ext cx="7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2" name="Line 476"/>
              <p:cNvSpPr>
                <a:spLocks noChangeAspect="1" noChangeShapeType="1"/>
              </p:cNvSpPr>
              <p:nvPr/>
            </p:nvSpPr>
            <p:spPr bwMode="auto">
              <a:xfrm>
                <a:off x="2392" y="324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3" name="Line 477"/>
              <p:cNvSpPr>
                <a:spLocks noChangeAspect="1" noChangeShapeType="1"/>
              </p:cNvSpPr>
              <p:nvPr/>
            </p:nvSpPr>
            <p:spPr bwMode="auto">
              <a:xfrm>
                <a:off x="2392" y="3247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4" name="Line 478"/>
              <p:cNvSpPr>
                <a:spLocks noChangeAspect="1" noChangeShapeType="1"/>
              </p:cNvSpPr>
              <p:nvPr/>
            </p:nvSpPr>
            <p:spPr bwMode="auto">
              <a:xfrm>
                <a:off x="2427" y="3247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5" name="Line 479"/>
              <p:cNvSpPr>
                <a:spLocks noChangeAspect="1" noChangeShapeType="1"/>
              </p:cNvSpPr>
              <p:nvPr/>
            </p:nvSpPr>
            <p:spPr bwMode="auto">
              <a:xfrm>
                <a:off x="2427" y="3249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6" name="Line 480"/>
              <p:cNvSpPr>
                <a:spLocks noChangeAspect="1" noChangeShapeType="1"/>
              </p:cNvSpPr>
              <p:nvPr/>
            </p:nvSpPr>
            <p:spPr bwMode="auto">
              <a:xfrm>
                <a:off x="2464" y="3249"/>
                <a:ext cx="0" cy="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7" name="Line 481"/>
              <p:cNvSpPr>
                <a:spLocks noChangeAspect="1" noChangeShapeType="1"/>
              </p:cNvSpPr>
              <p:nvPr/>
            </p:nvSpPr>
            <p:spPr bwMode="auto">
              <a:xfrm>
                <a:off x="2464" y="3252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8" name="Line 482"/>
              <p:cNvSpPr>
                <a:spLocks noChangeAspect="1" noChangeShapeType="1"/>
              </p:cNvSpPr>
              <p:nvPr/>
            </p:nvSpPr>
            <p:spPr bwMode="auto">
              <a:xfrm flipV="1">
                <a:off x="2499" y="325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9" name="Line 483"/>
              <p:cNvSpPr>
                <a:spLocks noChangeAspect="1" noChangeShapeType="1"/>
              </p:cNvSpPr>
              <p:nvPr/>
            </p:nvSpPr>
            <p:spPr bwMode="auto">
              <a:xfrm>
                <a:off x="2499" y="3251"/>
                <a:ext cx="38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0" name="Line 484"/>
              <p:cNvSpPr>
                <a:spLocks noChangeAspect="1" noChangeShapeType="1"/>
              </p:cNvSpPr>
              <p:nvPr/>
            </p:nvSpPr>
            <p:spPr bwMode="auto">
              <a:xfrm>
                <a:off x="2537" y="3251"/>
                <a:ext cx="0" cy="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1" name="Line 485"/>
              <p:cNvSpPr>
                <a:spLocks noChangeAspect="1" noChangeShapeType="1"/>
              </p:cNvSpPr>
              <p:nvPr/>
            </p:nvSpPr>
            <p:spPr bwMode="auto">
              <a:xfrm>
                <a:off x="2537" y="3257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2" name="Line 486"/>
              <p:cNvSpPr>
                <a:spLocks noChangeAspect="1" noChangeShapeType="1"/>
              </p:cNvSpPr>
              <p:nvPr/>
            </p:nvSpPr>
            <p:spPr bwMode="auto">
              <a:xfrm flipV="1">
                <a:off x="2572" y="3250"/>
                <a:ext cx="1" cy="7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3" name="Line 487"/>
              <p:cNvSpPr>
                <a:spLocks noChangeAspect="1" noChangeShapeType="1"/>
              </p:cNvSpPr>
              <p:nvPr/>
            </p:nvSpPr>
            <p:spPr bwMode="auto">
              <a:xfrm>
                <a:off x="2572" y="3250"/>
                <a:ext cx="36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4" name="Line 488"/>
              <p:cNvSpPr>
                <a:spLocks noChangeAspect="1" noChangeShapeType="1"/>
              </p:cNvSpPr>
              <p:nvPr/>
            </p:nvSpPr>
            <p:spPr bwMode="auto">
              <a:xfrm>
                <a:off x="2608" y="3250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5" name="Line 489"/>
              <p:cNvSpPr>
                <a:spLocks noChangeAspect="1" noChangeShapeType="1"/>
              </p:cNvSpPr>
              <p:nvPr/>
            </p:nvSpPr>
            <p:spPr bwMode="auto">
              <a:xfrm>
                <a:off x="2608" y="3256"/>
                <a:ext cx="7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6" name="Line 490"/>
              <p:cNvSpPr>
                <a:spLocks noChangeAspect="1" noChangeShapeType="1"/>
              </p:cNvSpPr>
              <p:nvPr/>
            </p:nvSpPr>
            <p:spPr bwMode="auto">
              <a:xfrm>
                <a:off x="2681" y="325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7" name="Line 491"/>
              <p:cNvSpPr>
                <a:spLocks noChangeAspect="1" noChangeShapeType="1"/>
              </p:cNvSpPr>
              <p:nvPr/>
            </p:nvSpPr>
            <p:spPr bwMode="auto">
              <a:xfrm>
                <a:off x="2681" y="3257"/>
                <a:ext cx="71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8" name="Line 492"/>
              <p:cNvSpPr>
                <a:spLocks noChangeAspect="1" noChangeShapeType="1"/>
              </p:cNvSpPr>
              <p:nvPr/>
            </p:nvSpPr>
            <p:spPr bwMode="auto">
              <a:xfrm>
                <a:off x="2752" y="325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9" name="Line 493"/>
              <p:cNvSpPr>
                <a:spLocks noChangeAspect="1" noChangeShapeType="1"/>
              </p:cNvSpPr>
              <p:nvPr/>
            </p:nvSpPr>
            <p:spPr bwMode="auto">
              <a:xfrm>
                <a:off x="2752" y="3258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0" name="Line 494"/>
              <p:cNvSpPr>
                <a:spLocks noChangeAspect="1" noChangeShapeType="1"/>
              </p:cNvSpPr>
              <p:nvPr/>
            </p:nvSpPr>
            <p:spPr bwMode="auto">
              <a:xfrm flipV="1">
                <a:off x="2789" y="325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1" name="Line 495"/>
              <p:cNvSpPr>
                <a:spLocks noChangeAspect="1" noChangeShapeType="1"/>
              </p:cNvSpPr>
              <p:nvPr/>
            </p:nvSpPr>
            <p:spPr bwMode="auto">
              <a:xfrm>
                <a:off x="2789" y="3257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2" name="Line 496"/>
              <p:cNvSpPr>
                <a:spLocks noChangeAspect="1" noChangeShapeType="1"/>
              </p:cNvSpPr>
              <p:nvPr/>
            </p:nvSpPr>
            <p:spPr bwMode="auto">
              <a:xfrm>
                <a:off x="2825" y="325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3" name="Line 497"/>
              <p:cNvSpPr>
                <a:spLocks noChangeAspect="1" noChangeShapeType="1"/>
              </p:cNvSpPr>
              <p:nvPr/>
            </p:nvSpPr>
            <p:spPr bwMode="auto">
              <a:xfrm>
                <a:off x="2825" y="3257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4" name="Line 498"/>
              <p:cNvSpPr>
                <a:spLocks noChangeAspect="1" noChangeShapeType="1"/>
              </p:cNvSpPr>
              <p:nvPr/>
            </p:nvSpPr>
            <p:spPr bwMode="auto">
              <a:xfrm>
                <a:off x="2860" y="325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5" name="Line 499"/>
              <p:cNvSpPr>
                <a:spLocks noChangeAspect="1" noChangeShapeType="1"/>
              </p:cNvSpPr>
              <p:nvPr/>
            </p:nvSpPr>
            <p:spPr bwMode="auto">
              <a:xfrm>
                <a:off x="2860" y="3258"/>
                <a:ext cx="7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6" name="Line 500"/>
              <p:cNvSpPr>
                <a:spLocks noChangeAspect="1" noChangeShapeType="1"/>
              </p:cNvSpPr>
              <p:nvPr/>
            </p:nvSpPr>
            <p:spPr bwMode="auto">
              <a:xfrm>
                <a:off x="2933" y="3258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7" name="Line 501"/>
              <p:cNvSpPr>
                <a:spLocks noChangeAspect="1" noChangeShapeType="1"/>
              </p:cNvSpPr>
              <p:nvPr/>
            </p:nvSpPr>
            <p:spPr bwMode="auto">
              <a:xfrm>
                <a:off x="2933" y="3260"/>
                <a:ext cx="37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8" name="Line 502"/>
              <p:cNvSpPr>
                <a:spLocks noChangeAspect="1" noChangeShapeType="1"/>
              </p:cNvSpPr>
              <p:nvPr/>
            </p:nvSpPr>
            <p:spPr bwMode="auto">
              <a:xfrm>
                <a:off x="2970" y="3260"/>
                <a:ext cx="0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9" name="Line 503"/>
              <p:cNvSpPr>
                <a:spLocks noChangeAspect="1" noChangeShapeType="1"/>
              </p:cNvSpPr>
              <p:nvPr/>
            </p:nvSpPr>
            <p:spPr bwMode="auto">
              <a:xfrm>
                <a:off x="2970" y="3261"/>
                <a:ext cx="35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0" name="Line 504"/>
              <p:cNvSpPr>
                <a:spLocks noChangeAspect="1" noChangeShapeType="1"/>
              </p:cNvSpPr>
              <p:nvPr/>
            </p:nvSpPr>
            <p:spPr bwMode="auto">
              <a:xfrm flipV="1">
                <a:off x="3005" y="3260"/>
                <a:ext cx="1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1" name="Line 505"/>
              <p:cNvSpPr>
                <a:spLocks noChangeAspect="1" noChangeShapeType="1"/>
              </p:cNvSpPr>
              <p:nvPr/>
            </p:nvSpPr>
            <p:spPr bwMode="auto">
              <a:xfrm>
                <a:off x="3005" y="3260"/>
                <a:ext cx="36" cy="1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2" name="Line 506"/>
              <p:cNvSpPr>
                <a:spLocks noChangeAspect="1" noChangeShapeType="1"/>
              </p:cNvSpPr>
              <p:nvPr/>
            </p:nvSpPr>
            <p:spPr bwMode="auto">
              <a:xfrm flipV="1">
                <a:off x="3041" y="3255"/>
                <a:ext cx="1" cy="5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3" name="Line 507"/>
              <p:cNvSpPr>
                <a:spLocks noChangeAspect="1" noChangeShapeType="1"/>
              </p:cNvSpPr>
              <p:nvPr/>
            </p:nvSpPr>
            <p:spPr bwMode="auto">
              <a:xfrm>
                <a:off x="3041" y="3255"/>
                <a:ext cx="37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4" name="Line 508"/>
              <p:cNvSpPr>
                <a:spLocks noChangeAspect="1" noChangeShapeType="1"/>
              </p:cNvSpPr>
              <p:nvPr/>
            </p:nvSpPr>
            <p:spPr bwMode="auto">
              <a:xfrm>
                <a:off x="3078" y="3255"/>
                <a:ext cx="1" cy="5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5" name="Line 509"/>
              <p:cNvSpPr>
                <a:spLocks noChangeAspect="1" noChangeShapeType="1"/>
              </p:cNvSpPr>
              <p:nvPr/>
            </p:nvSpPr>
            <p:spPr bwMode="auto">
              <a:xfrm>
                <a:off x="3078" y="3260"/>
                <a:ext cx="36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6" name="Line 510"/>
              <p:cNvSpPr>
                <a:spLocks noChangeAspect="1" noChangeShapeType="1"/>
              </p:cNvSpPr>
              <p:nvPr/>
            </p:nvSpPr>
            <p:spPr bwMode="auto">
              <a:xfrm flipV="1">
                <a:off x="3114" y="3254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7" name="Line 511"/>
              <p:cNvSpPr>
                <a:spLocks noChangeAspect="1" noChangeShapeType="1"/>
              </p:cNvSpPr>
              <p:nvPr/>
            </p:nvSpPr>
            <p:spPr bwMode="auto">
              <a:xfrm>
                <a:off x="3114" y="3254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8" name="Line 512"/>
              <p:cNvSpPr>
                <a:spLocks noChangeAspect="1" noChangeShapeType="1"/>
              </p:cNvSpPr>
              <p:nvPr/>
            </p:nvSpPr>
            <p:spPr bwMode="auto">
              <a:xfrm>
                <a:off x="3149" y="3254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9" name="Line 513"/>
              <p:cNvSpPr>
                <a:spLocks noChangeAspect="1" noChangeShapeType="1"/>
              </p:cNvSpPr>
              <p:nvPr/>
            </p:nvSpPr>
            <p:spPr bwMode="auto">
              <a:xfrm>
                <a:off x="3149" y="3256"/>
                <a:ext cx="3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0" name="Line 514"/>
              <p:cNvSpPr>
                <a:spLocks noChangeAspect="1" noChangeShapeType="1"/>
              </p:cNvSpPr>
              <p:nvPr/>
            </p:nvSpPr>
            <p:spPr bwMode="auto">
              <a:xfrm>
                <a:off x="3187" y="3256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1" name="Line 515"/>
              <p:cNvSpPr>
                <a:spLocks noChangeAspect="1" noChangeShapeType="1"/>
              </p:cNvSpPr>
              <p:nvPr/>
            </p:nvSpPr>
            <p:spPr bwMode="auto">
              <a:xfrm>
                <a:off x="3187" y="3258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2" name="Line 516"/>
              <p:cNvSpPr>
                <a:spLocks noChangeAspect="1" noChangeShapeType="1"/>
              </p:cNvSpPr>
              <p:nvPr/>
            </p:nvSpPr>
            <p:spPr bwMode="auto">
              <a:xfrm>
                <a:off x="3222" y="3258"/>
                <a:ext cx="1" cy="3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3" name="Line 517"/>
              <p:cNvSpPr>
                <a:spLocks noChangeAspect="1" noChangeShapeType="1"/>
              </p:cNvSpPr>
              <p:nvPr/>
            </p:nvSpPr>
            <p:spPr bwMode="auto">
              <a:xfrm>
                <a:off x="3222" y="3261"/>
                <a:ext cx="36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4" name="Line 518"/>
              <p:cNvSpPr>
                <a:spLocks noChangeAspect="1" noChangeShapeType="1"/>
              </p:cNvSpPr>
              <p:nvPr/>
            </p:nvSpPr>
            <p:spPr bwMode="auto">
              <a:xfrm flipV="1">
                <a:off x="3258" y="3259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5" name="Line 519"/>
              <p:cNvSpPr>
                <a:spLocks noChangeAspect="1" noChangeShapeType="1"/>
              </p:cNvSpPr>
              <p:nvPr/>
            </p:nvSpPr>
            <p:spPr bwMode="auto">
              <a:xfrm>
                <a:off x="3258" y="3259"/>
                <a:ext cx="36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6" name="Line 520"/>
              <p:cNvSpPr>
                <a:spLocks noChangeAspect="1" noChangeShapeType="1"/>
              </p:cNvSpPr>
              <p:nvPr/>
            </p:nvSpPr>
            <p:spPr bwMode="auto">
              <a:xfrm>
                <a:off x="3294" y="3259"/>
                <a:ext cx="0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7" name="Line 521"/>
              <p:cNvSpPr>
                <a:spLocks noChangeAspect="1" noChangeShapeType="1"/>
              </p:cNvSpPr>
              <p:nvPr/>
            </p:nvSpPr>
            <p:spPr bwMode="auto">
              <a:xfrm>
                <a:off x="3294" y="3260"/>
                <a:ext cx="37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8" name="Line 522"/>
              <p:cNvSpPr>
                <a:spLocks noChangeAspect="1" noChangeShapeType="1"/>
              </p:cNvSpPr>
              <p:nvPr/>
            </p:nvSpPr>
            <p:spPr bwMode="auto">
              <a:xfrm flipV="1">
                <a:off x="3331" y="3259"/>
                <a:ext cx="1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9" name="Line 523"/>
              <p:cNvSpPr>
                <a:spLocks noChangeAspect="1" noChangeShapeType="1"/>
              </p:cNvSpPr>
              <p:nvPr/>
            </p:nvSpPr>
            <p:spPr bwMode="auto">
              <a:xfrm>
                <a:off x="3331" y="3259"/>
                <a:ext cx="36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0" name="Line 524"/>
              <p:cNvSpPr>
                <a:spLocks noChangeAspect="1" noChangeShapeType="1"/>
              </p:cNvSpPr>
              <p:nvPr/>
            </p:nvSpPr>
            <p:spPr bwMode="auto">
              <a:xfrm flipV="1">
                <a:off x="3367" y="3256"/>
                <a:ext cx="0" cy="3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1" name="Line 525"/>
              <p:cNvSpPr>
                <a:spLocks noChangeAspect="1" noChangeShapeType="1"/>
              </p:cNvSpPr>
              <p:nvPr/>
            </p:nvSpPr>
            <p:spPr bwMode="auto">
              <a:xfrm>
                <a:off x="3367" y="3256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2" name="Line 526"/>
              <p:cNvSpPr>
                <a:spLocks noChangeAspect="1" noChangeShapeType="1"/>
              </p:cNvSpPr>
              <p:nvPr/>
            </p:nvSpPr>
            <p:spPr bwMode="auto">
              <a:xfrm>
                <a:off x="3403" y="325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3" name="Line 527"/>
              <p:cNvSpPr>
                <a:spLocks noChangeAspect="1" noChangeShapeType="1"/>
              </p:cNvSpPr>
              <p:nvPr/>
            </p:nvSpPr>
            <p:spPr bwMode="auto">
              <a:xfrm>
                <a:off x="3403" y="3257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4" name="Line 528"/>
              <p:cNvSpPr>
                <a:spLocks noChangeAspect="1" noChangeShapeType="1"/>
              </p:cNvSpPr>
              <p:nvPr/>
            </p:nvSpPr>
            <p:spPr bwMode="auto">
              <a:xfrm>
                <a:off x="3438" y="325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5" name="Line 529"/>
              <p:cNvSpPr>
                <a:spLocks noChangeAspect="1" noChangeShapeType="1"/>
              </p:cNvSpPr>
              <p:nvPr/>
            </p:nvSpPr>
            <p:spPr bwMode="auto">
              <a:xfrm>
                <a:off x="3438" y="3257"/>
                <a:ext cx="38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6" name="Line 530"/>
              <p:cNvSpPr>
                <a:spLocks noChangeAspect="1" noChangeShapeType="1"/>
              </p:cNvSpPr>
              <p:nvPr/>
            </p:nvSpPr>
            <p:spPr bwMode="auto">
              <a:xfrm flipV="1">
                <a:off x="3476" y="3254"/>
                <a:ext cx="1" cy="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7" name="Line 531"/>
              <p:cNvSpPr>
                <a:spLocks noChangeAspect="1" noChangeShapeType="1"/>
              </p:cNvSpPr>
              <p:nvPr/>
            </p:nvSpPr>
            <p:spPr bwMode="auto">
              <a:xfrm>
                <a:off x="3476" y="3254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8" name="Line 532"/>
              <p:cNvSpPr>
                <a:spLocks noChangeAspect="1" noChangeShapeType="1"/>
              </p:cNvSpPr>
              <p:nvPr/>
            </p:nvSpPr>
            <p:spPr bwMode="auto">
              <a:xfrm>
                <a:off x="3511" y="3254"/>
                <a:ext cx="1" cy="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9" name="Line 533"/>
              <p:cNvSpPr>
                <a:spLocks noChangeAspect="1" noChangeShapeType="1"/>
              </p:cNvSpPr>
              <p:nvPr/>
            </p:nvSpPr>
            <p:spPr bwMode="auto">
              <a:xfrm>
                <a:off x="3511" y="3257"/>
                <a:ext cx="7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0" name="Line 534"/>
              <p:cNvSpPr>
                <a:spLocks noChangeAspect="1" noChangeShapeType="1"/>
              </p:cNvSpPr>
              <p:nvPr/>
            </p:nvSpPr>
            <p:spPr bwMode="auto">
              <a:xfrm>
                <a:off x="3584" y="325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1" name="Line 535"/>
              <p:cNvSpPr>
                <a:spLocks noChangeAspect="1" noChangeShapeType="1"/>
              </p:cNvSpPr>
              <p:nvPr/>
            </p:nvSpPr>
            <p:spPr bwMode="auto">
              <a:xfrm>
                <a:off x="3584" y="3257"/>
                <a:ext cx="36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2" name="Line 536"/>
              <p:cNvSpPr>
                <a:spLocks noChangeAspect="1" noChangeShapeType="1"/>
              </p:cNvSpPr>
              <p:nvPr/>
            </p:nvSpPr>
            <p:spPr bwMode="auto">
              <a:xfrm flipV="1">
                <a:off x="3620" y="3254"/>
                <a:ext cx="1" cy="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3" name="Line 537"/>
              <p:cNvSpPr>
                <a:spLocks noChangeAspect="1" noChangeShapeType="1"/>
              </p:cNvSpPr>
              <p:nvPr/>
            </p:nvSpPr>
            <p:spPr bwMode="auto">
              <a:xfrm>
                <a:off x="3620" y="3254"/>
                <a:ext cx="71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4" name="Line 538"/>
              <p:cNvSpPr>
                <a:spLocks noChangeAspect="1" noChangeShapeType="1"/>
              </p:cNvSpPr>
              <p:nvPr/>
            </p:nvSpPr>
            <p:spPr bwMode="auto">
              <a:xfrm flipV="1">
                <a:off x="3691" y="3246"/>
                <a:ext cx="1" cy="8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5" name="Line 539"/>
              <p:cNvSpPr>
                <a:spLocks noChangeAspect="1" noChangeShapeType="1"/>
              </p:cNvSpPr>
              <p:nvPr/>
            </p:nvSpPr>
            <p:spPr bwMode="auto">
              <a:xfrm>
                <a:off x="3691" y="3246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6" name="Line 540"/>
              <p:cNvSpPr>
                <a:spLocks noChangeAspect="1" noChangeShapeType="1"/>
              </p:cNvSpPr>
              <p:nvPr/>
            </p:nvSpPr>
            <p:spPr bwMode="auto">
              <a:xfrm>
                <a:off x="3728" y="3246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7" name="Line 541"/>
              <p:cNvSpPr>
                <a:spLocks noChangeAspect="1" noChangeShapeType="1"/>
              </p:cNvSpPr>
              <p:nvPr/>
            </p:nvSpPr>
            <p:spPr bwMode="auto">
              <a:xfrm>
                <a:off x="3728" y="3252"/>
                <a:ext cx="72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8" name="Line 542"/>
              <p:cNvSpPr>
                <a:spLocks noChangeAspect="1" noChangeShapeType="1"/>
              </p:cNvSpPr>
              <p:nvPr/>
            </p:nvSpPr>
            <p:spPr bwMode="auto">
              <a:xfrm flipV="1">
                <a:off x="3800" y="3246"/>
                <a:ext cx="0" cy="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9" name="Line 543"/>
              <p:cNvSpPr>
                <a:spLocks noChangeAspect="1" noChangeShapeType="1"/>
              </p:cNvSpPr>
              <p:nvPr/>
            </p:nvSpPr>
            <p:spPr bwMode="auto">
              <a:xfrm>
                <a:off x="3800" y="3246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0" name="Line 544"/>
              <p:cNvSpPr>
                <a:spLocks noChangeAspect="1" noChangeShapeType="1"/>
              </p:cNvSpPr>
              <p:nvPr/>
            </p:nvSpPr>
            <p:spPr bwMode="auto">
              <a:xfrm>
                <a:off x="3836" y="3246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1" name="Line 545"/>
              <p:cNvSpPr>
                <a:spLocks noChangeAspect="1" noChangeShapeType="1"/>
              </p:cNvSpPr>
              <p:nvPr/>
            </p:nvSpPr>
            <p:spPr bwMode="auto">
              <a:xfrm>
                <a:off x="3836" y="3250"/>
                <a:ext cx="37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2" name="Line 546"/>
              <p:cNvSpPr>
                <a:spLocks noChangeAspect="1" noChangeShapeType="1"/>
              </p:cNvSpPr>
              <p:nvPr/>
            </p:nvSpPr>
            <p:spPr bwMode="auto">
              <a:xfrm>
                <a:off x="3873" y="3250"/>
                <a:ext cx="0" cy="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3" name="Line 547"/>
              <p:cNvSpPr>
                <a:spLocks noChangeAspect="1" noChangeShapeType="1"/>
              </p:cNvSpPr>
              <p:nvPr/>
            </p:nvSpPr>
            <p:spPr bwMode="auto">
              <a:xfrm>
                <a:off x="3873" y="3253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4" name="Line 548"/>
              <p:cNvSpPr>
                <a:spLocks noChangeAspect="1" noChangeShapeType="1"/>
              </p:cNvSpPr>
              <p:nvPr/>
            </p:nvSpPr>
            <p:spPr bwMode="auto">
              <a:xfrm>
                <a:off x="3909" y="325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5" name="Line 549"/>
              <p:cNvSpPr>
                <a:spLocks noChangeAspect="1" noChangeShapeType="1"/>
              </p:cNvSpPr>
              <p:nvPr/>
            </p:nvSpPr>
            <p:spPr bwMode="auto">
              <a:xfrm>
                <a:off x="3909" y="3254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6" name="Line 550"/>
              <p:cNvSpPr>
                <a:spLocks noChangeAspect="1" noChangeShapeType="1"/>
              </p:cNvSpPr>
              <p:nvPr/>
            </p:nvSpPr>
            <p:spPr bwMode="auto">
              <a:xfrm flipV="1">
                <a:off x="3944" y="3252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7" name="Line 551"/>
              <p:cNvSpPr>
                <a:spLocks noChangeAspect="1" noChangeShapeType="1"/>
              </p:cNvSpPr>
              <p:nvPr/>
            </p:nvSpPr>
            <p:spPr bwMode="auto">
              <a:xfrm>
                <a:off x="3944" y="3252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8" name="Line 552"/>
              <p:cNvSpPr>
                <a:spLocks noChangeAspect="1" noChangeShapeType="1"/>
              </p:cNvSpPr>
              <p:nvPr/>
            </p:nvSpPr>
            <p:spPr bwMode="auto">
              <a:xfrm flipV="1">
                <a:off x="3980" y="3250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9" name="Line 553"/>
              <p:cNvSpPr>
                <a:spLocks noChangeAspect="1" noChangeShapeType="1"/>
              </p:cNvSpPr>
              <p:nvPr/>
            </p:nvSpPr>
            <p:spPr bwMode="auto">
              <a:xfrm>
                <a:off x="3980" y="3250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0" name="Line 554"/>
              <p:cNvSpPr>
                <a:spLocks noChangeAspect="1" noChangeShapeType="1"/>
              </p:cNvSpPr>
              <p:nvPr/>
            </p:nvSpPr>
            <p:spPr bwMode="auto">
              <a:xfrm flipV="1">
                <a:off x="4017" y="3244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1" name="Line 555"/>
              <p:cNvSpPr>
                <a:spLocks noChangeAspect="1" noChangeShapeType="1"/>
              </p:cNvSpPr>
              <p:nvPr/>
            </p:nvSpPr>
            <p:spPr bwMode="auto">
              <a:xfrm>
                <a:off x="4017" y="3244"/>
                <a:ext cx="36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2" name="Line 556"/>
              <p:cNvSpPr>
                <a:spLocks noChangeAspect="1" noChangeShapeType="1"/>
              </p:cNvSpPr>
              <p:nvPr/>
            </p:nvSpPr>
            <p:spPr bwMode="auto">
              <a:xfrm>
                <a:off x="4053" y="3244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3" name="Line 557"/>
              <p:cNvSpPr>
                <a:spLocks noChangeAspect="1" noChangeShapeType="1"/>
              </p:cNvSpPr>
              <p:nvPr/>
            </p:nvSpPr>
            <p:spPr bwMode="auto">
              <a:xfrm>
                <a:off x="4053" y="3246"/>
                <a:ext cx="7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4" name="Line 558"/>
              <p:cNvSpPr>
                <a:spLocks noChangeAspect="1" noChangeShapeType="1"/>
              </p:cNvSpPr>
              <p:nvPr/>
            </p:nvSpPr>
            <p:spPr bwMode="auto">
              <a:xfrm flipV="1">
                <a:off x="4126" y="3244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5" name="Line 559"/>
              <p:cNvSpPr>
                <a:spLocks noChangeAspect="1" noChangeShapeType="1"/>
              </p:cNvSpPr>
              <p:nvPr/>
            </p:nvSpPr>
            <p:spPr bwMode="auto">
              <a:xfrm>
                <a:off x="4126" y="3244"/>
                <a:ext cx="35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6" name="Line 560"/>
              <p:cNvSpPr>
                <a:spLocks noChangeAspect="1" noChangeShapeType="1"/>
              </p:cNvSpPr>
              <p:nvPr/>
            </p:nvSpPr>
            <p:spPr bwMode="auto">
              <a:xfrm>
                <a:off x="4161" y="3244"/>
                <a:ext cx="1" cy="5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7" name="Line 561"/>
              <p:cNvSpPr>
                <a:spLocks noChangeAspect="1" noChangeShapeType="1"/>
              </p:cNvSpPr>
              <p:nvPr/>
            </p:nvSpPr>
            <p:spPr bwMode="auto">
              <a:xfrm>
                <a:off x="4161" y="3249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8" name="Line 562"/>
              <p:cNvSpPr>
                <a:spLocks noChangeAspect="1" noChangeShapeType="1"/>
              </p:cNvSpPr>
              <p:nvPr/>
            </p:nvSpPr>
            <p:spPr bwMode="auto">
              <a:xfrm flipV="1">
                <a:off x="4197" y="3244"/>
                <a:ext cx="1" cy="5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9" name="Line 563"/>
              <p:cNvSpPr>
                <a:spLocks noChangeAspect="1" noChangeShapeType="1"/>
              </p:cNvSpPr>
              <p:nvPr/>
            </p:nvSpPr>
            <p:spPr bwMode="auto">
              <a:xfrm>
                <a:off x="4197" y="3244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0" name="Line 564"/>
              <p:cNvSpPr>
                <a:spLocks noChangeAspect="1" noChangeShapeType="1"/>
              </p:cNvSpPr>
              <p:nvPr/>
            </p:nvSpPr>
            <p:spPr bwMode="auto">
              <a:xfrm>
                <a:off x="4233" y="3244"/>
                <a:ext cx="0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1" name="Line 565"/>
              <p:cNvSpPr>
                <a:spLocks noChangeAspect="1" noChangeShapeType="1"/>
              </p:cNvSpPr>
              <p:nvPr/>
            </p:nvSpPr>
            <p:spPr bwMode="auto">
              <a:xfrm>
                <a:off x="4233" y="3246"/>
                <a:ext cx="37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2" name="Line 566"/>
              <p:cNvSpPr>
                <a:spLocks noChangeAspect="1" noChangeShapeType="1"/>
              </p:cNvSpPr>
              <p:nvPr/>
            </p:nvSpPr>
            <p:spPr bwMode="auto">
              <a:xfrm flipV="1">
                <a:off x="4270" y="3244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3" name="Line 567"/>
              <p:cNvSpPr>
                <a:spLocks noChangeAspect="1" noChangeShapeType="1"/>
              </p:cNvSpPr>
              <p:nvPr/>
            </p:nvSpPr>
            <p:spPr bwMode="auto">
              <a:xfrm>
                <a:off x="4270" y="3244"/>
                <a:ext cx="36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4" name="Line 568"/>
              <p:cNvSpPr>
                <a:spLocks noChangeAspect="1" noChangeShapeType="1"/>
              </p:cNvSpPr>
              <p:nvPr/>
            </p:nvSpPr>
            <p:spPr bwMode="auto">
              <a:xfrm flipV="1">
                <a:off x="4306" y="3242"/>
                <a:ext cx="0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5" name="Line 569"/>
              <p:cNvSpPr>
                <a:spLocks noChangeAspect="1" noChangeShapeType="1"/>
              </p:cNvSpPr>
              <p:nvPr/>
            </p:nvSpPr>
            <p:spPr bwMode="auto">
              <a:xfrm>
                <a:off x="4306" y="3242"/>
                <a:ext cx="3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6" name="Line 570"/>
              <p:cNvSpPr>
                <a:spLocks noChangeAspect="1" noChangeShapeType="1"/>
              </p:cNvSpPr>
              <p:nvPr/>
            </p:nvSpPr>
            <p:spPr bwMode="auto">
              <a:xfrm flipV="1">
                <a:off x="4342" y="3239"/>
                <a:ext cx="1" cy="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7" name="Line 571"/>
              <p:cNvSpPr>
                <a:spLocks noChangeAspect="1" noChangeShapeType="1"/>
              </p:cNvSpPr>
              <p:nvPr/>
            </p:nvSpPr>
            <p:spPr bwMode="auto">
              <a:xfrm>
                <a:off x="4342" y="3239"/>
                <a:ext cx="35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8" name="Line 572"/>
              <p:cNvSpPr>
                <a:spLocks noChangeAspect="1" noChangeShapeType="1"/>
              </p:cNvSpPr>
              <p:nvPr/>
            </p:nvSpPr>
            <p:spPr bwMode="auto">
              <a:xfrm>
                <a:off x="4377" y="3239"/>
                <a:ext cx="1" cy="5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89" name="Line 573"/>
              <p:cNvSpPr>
                <a:spLocks noChangeAspect="1" noChangeShapeType="1"/>
              </p:cNvSpPr>
              <p:nvPr/>
            </p:nvSpPr>
            <p:spPr bwMode="auto">
              <a:xfrm>
                <a:off x="4377" y="3244"/>
                <a:ext cx="3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90" name="Line 574"/>
              <p:cNvSpPr>
                <a:spLocks noChangeAspect="1" noChangeShapeType="1"/>
              </p:cNvSpPr>
              <p:nvPr/>
            </p:nvSpPr>
            <p:spPr bwMode="auto">
              <a:xfrm>
                <a:off x="4415" y="324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97" name="Text Box 575"/>
            <p:cNvSpPr txBox="1">
              <a:spLocks noChangeArrowheads="1"/>
            </p:cNvSpPr>
            <p:nvPr/>
          </p:nvSpPr>
          <p:spPr bwMode="auto">
            <a:xfrm>
              <a:off x="3171" y="3529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b="1"/>
                <a:t>0</a:t>
              </a:r>
            </a:p>
          </p:txBody>
        </p:sp>
        <p:sp>
          <p:nvSpPr>
            <p:cNvPr id="2098" name="Text Box 576"/>
            <p:cNvSpPr txBox="1">
              <a:spLocks noChangeArrowheads="1"/>
            </p:cNvSpPr>
            <p:nvPr/>
          </p:nvSpPr>
          <p:spPr bwMode="auto">
            <a:xfrm>
              <a:off x="3721" y="3529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b="1"/>
                <a:t>1</a:t>
              </a:r>
            </a:p>
          </p:txBody>
        </p:sp>
        <p:sp>
          <p:nvSpPr>
            <p:cNvPr id="2099" name="Text Box 577"/>
            <p:cNvSpPr txBox="1">
              <a:spLocks noChangeArrowheads="1"/>
            </p:cNvSpPr>
            <p:nvPr/>
          </p:nvSpPr>
          <p:spPr bwMode="auto">
            <a:xfrm>
              <a:off x="4275" y="3529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b="1"/>
                <a:t>2</a:t>
              </a:r>
            </a:p>
          </p:txBody>
        </p:sp>
        <p:sp>
          <p:nvSpPr>
            <p:cNvPr id="2100" name="Text Box 578"/>
            <p:cNvSpPr txBox="1">
              <a:spLocks noChangeArrowheads="1"/>
            </p:cNvSpPr>
            <p:nvPr/>
          </p:nvSpPr>
          <p:spPr bwMode="auto">
            <a:xfrm>
              <a:off x="4829" y="3529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b="1"/>
                <a:t>3</a:t>
              </a:r>
            </a:p>
          </p:txBody>
        </p:sp>
        <p:sp>
          <p:nvSpPr>
            <p:cNvPr id="596547" name="Rectangle 579"/>
            <p:cNvSpPr>
              <a:spLocks noChangeArrowheads="1"/>
            </p:cNvSpPr>
            <p:nvPr/>
          </p:nvSpPr>
          <p:spPr bwMode="auto">
            <a:xfrm>
              <a:off x="5017" y="3529"/>
              <a:ext cx="72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HGPｺﾞｼｯｸE" pitchFamily="50" charset="-128"/>
                </a:rPr>
                <a:t>E</a:t>
              </a:r>
              <a:r>
                <a:rPr lang="en-US" altLang="ja-JP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HGPｺﾞｼｯｸE" pitchFamily="50" charset="-128"/>
                </a:rPr>
                <a:t>n </a:t>
              </a:r>
              <a:r>
                <a:rPr lang="en-US" altLang="ja-JP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HGPｺﾞｼｯｸE" pitchFamily="50" charset="-128"/>
                </a:rPr>
                <a:t>(GeV)</a:t>
              </a:r>
            </a:p>
          </p:txBody>
        </p:sp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4510" y="1927"/>
            <a:ext cx="971" cy="489"/>
          </p:xfrm>
          <a:graphic>
            <a:graphicData uri="http://schemas.openxmlformats.org/presentationml/2006/ole">
              <p:oleObj spid="_x0000_s21506" name="数式" r:id="rId5" imgW="1193760" imgH="520560" progId="Equation.3">
                <p:embed/>
              </p:oleObj>
            </a:graphicData>
          </a:graphic>
        </p:graphicFrame>
        <p:sp>
          <p:nvSpPr>
            <p:cNvPr id="596549" name="Text Box 581"/>
            <p:cNvSpPr txBox="1">
              <a:spLocks noChangeArrowheads="1"/>
            </p:cNvSpPr>
            <p:nvPr/>
          </p:nvSpPr>
          <p:spPr bwMode="auto">
            <a:xfrm rot="16200000">
              <a:off x="2394" y="2501"/>
              <a:ext cx="134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Flux • </a:t>
              </a: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+mn-ea"/>
                </a:rPr>
                <a:t>s</a:t>
              </a: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 (arbitrary unit)</a:t>
              </a:r>
              <a:r>
                <a:rPr lang="en-US" altLang="ja-JP" sz="1600" b="1">
                  <a:latin typeface="+mn-lt"/>
                  <a:ea typeface="+mn-ea"/>
                </a:rPr>
                <a:t> </a:t>
              </a:r>
            </a:p>
          </p:txBody>
        </p:sp>
        <p:sp>
          <p:nvSpPr>
            <p:cNvPr id="2103" name="Rectangle 582"/>
            <p:cNvSpPr>
              <a:spLocks noChangeArrowheads="1"/>
            </p:cNvSpPr>
            <p:nvPr/>
          </p:nvSpPr>
          <p:spPr bwMode="auto">
            <a:xfrm>
              <a:off x="3466" y="2156"/>
              <a:ext cx="57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2000" i="1">
                  <a:solidFill>
                    <a:srgbClr val="FF3300"/>
                  </a:solidFill>
                  <a:latin typeface="Symbol" pitchFamily="18" charset="2"/>
                  <a:ea typeface="HGPｺﾞｼｯｸE" pitchFamily="50" charset="-128"/>
                </a:rPr>
                <a:t>Q </a:t>
              </a:r>
              <a:r>
                <a:rPr lang="en-US" altLang="ja-JP" sz="2000" i="1">
                  <a:solidFill>
                    <a:srgbClr val="FF3300"/>
                  </a:solidFill>
                  <a:ea typeface="HGPｺﾞｼｯｸE" pitchFamily="50" charset="-128"/>
                </a:rPr>
                <a:t>=2</a:t>
              </a:r>
              <a:r>
                <a:rPr lang="en-US" altLang="ja-JP" sz="2000" i="1" baseline="30000">
                  <a:solidFill>
                    <a:srgbClr val="FF3300"/>
                  </a:solidFill>
                  <a:ea typeface="HGPｺﾞｼｯｸE" pitchFamily="50" charset="-128"/>
                </a:rPr>
                <a:t>o</a:t>
              </a:r>
            </a:p>
          </p:txBody>
        </p:sp>
        <p:sp>
          <p:nvSpPr>
            <p:cNvPr id="2104" name="Rectangle 583"/>
            <p:cNvSpPr>
              <a:spLocks noChangeArrowheads="1"/>
            </p:cNvSpPr>
            <p:nvPr/>
          </p:nvSpPr>
          <p:spPr bwMode="auto">
            <a:xfrm>
              <a:off x="3282" y="2442"/>
              <a:ext cx="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2000" i="1">
                  <a:solidFill>
                    <a:srgbClr val="009900"/>
                  </a:solidFill>
                  <a:ea typeface="HGPｺﾞｼｯｸE" pitchFamily="50" charset="-128"/>
                </a:rPr>
                <a:t>2.5</a:t>
              </a:r>
              <a:r>
                <a:rPr lang="en-US" altLang="ja-JP" sz="2000" i="1" baseline="30000">
                  <a:solidFill>
                    <a:srgbClr val="009900"/>
                  </a:solidFill>
                  <a:ea typeface="HGPｺﾞｼｯｸE" pitchFamily="50" charset="-128"/>
                </a:rPr>
                <a:t>o</a:t>
              </a:r>
            </a:p>
          </p:txBody>
        </p:sp>
        <p:sp>
          <p:nvSpPr>
            <p:cNvPr id="2105" name="Rectangle 584"/>
            <p:cNvSpPr>
              <a:spLocks noChangeArrowheads="1"/>
            </p:cNvSpPr>
            <p:nvPr/>
          </p:nvSpPr>
          <p:spPr bwMode="auto">
            <a:xfrm>
              <a:off x="3282" y="2842"/>
              <a:ext cx="29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2000" i="1">
                  <a:solidFill>
                    <a:schemeClr val="accent2"/>
                  </a:solidFill>
                  <a:ea typeface="HGPｺﾞｼｯｸE" pitchFamily="50" charset="-128"/>
                </a:rPr>
                <a:t>3</a:t>
              </a:r>
              <a:r>
                <a:rPr lang="en-US" altLang="ja-JP" sz="2000" i="1" baseline="30000">
                  <a:solidFill>
                    <a:schemeClr val="accent2"/>
                  </a:solidFill>
                  <a:ea typeface="HGPｺﾞｼｯｸE" pitchFamily="50" charset="-128"/>
                </a:rPr>
                <a:t>o</a:t>
              </a:r>
            </a:p>
          </p:txBody>
        </p:sp>
      </p:grpSp>
      <p:sp>
        <p:nvSpPr>
          <p:cNvPr id="2091" name="Line 585"/>
          <p:cNvSpPr>
            <a:spLocks noChangeShapeType="1"/>
          </p:cNvSpPr>
          <p:nvPr/>
        </p:nvSpPr>
        <p:spPr bwMode="auto">
          <a:xfrm flipH="1">
            <a:off x="5875338" y="4249738"/>
            <a:ext cx="552450" cy="1587"/>
          </a:xfrm>
          <a:prstGeom prst="line">
            <a:avLst/>
          </a:prstGeom>
          <a:noFill/>
          <a:ln w="9525">
            <a:solidFill>
              <a:srgbClr val="D6009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92" name="Text Box 586"/>
          <p:cNvSpPr txBox="1">
            <a:spLocks noChangeArrowheads="1"/>
          </p:cNvSpPr>
          <p:nvPr/>
        </p:nvSpPr>
        <p:spPr bwMode="auto">
          <a:xfrm>
            <a:off x="6450013" y="3956050"/>
            <a:ext cx="2463800" cy="528638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D60093"/>
                </a:solidFill>
                <a:latin typeface="Symbol" pitchFamily="18" charset="2"/>
              </a:rPr>
              <a:t>D</a:t>
            </a:r>
            <a:r>
              <a:rPr lang="en-US" altLang="ja-JP" sz="1600" b="1">
                <a:solidFill>
                  <a:srgbClr val="D60093"/>
                </a:solidFill>
              </a:rPr>
              <a:t>m</a:t>
            </a:r>
            <a:r>
              <a:rPr lang="en-US" altLang="ja-JP" sz="1600" b="1" baseline="30000">
                <a:solidFill>
                  <a:srgbClr val="D60093"/>
                </a:solidFill>
              </a:rPr>
              <a:t>2</a:t>
            </a:r>
            <a:r>
              <a:rPr lang="en-US" altLang="ja-JP" sz="1600" b="1" baseline="-25000">
                <a:solidFill>
                  <a:srgbClr val="D60093"/>
                </a:solidFill>
              </a:rPr>
              <a:t>atm </a:t>
            </a:r>
            <a:r>
              <a:rPr lang="en-US" altLang="ja-JP" sz="1600" b="1">
                <a:solidFill>
                  <a:srgbClr val="D60093"/>
                </a:solidFill>
              </a:rPr>
              <a:t>= 2.0~3.0x10</a:t>
            </a:r>
            <a:r>
              <a:rPr lang="en-US" altLang="ja-JP" sz="1600" b="1" baseline="30000">
                <a:solidFill>
                  <a:srgbClr val="D60093"/>
                </a:solidFill>
              </a:rPr>
              <a:t>3</a:t>
            </a:r>
            <a:r>
              <a:rPr lang="en-US" altLang="ja-JP" sz="1600" b="1">
                <a:solidFill>
                  <a:srgbClr val="D60093"/>
                </a:solidFill>
              </a:rPr>
              <a:t>eV</a:t>
            </a:r>
            <a:r>
              <a:rPr lang="en-US" altLang="ja-JP" sz="1600" b="1" baseline="30000">
                <a:solidFill>
                  <a:srgbClr val="D60093"/>
                </a:solidFill>
              </a:rPr>
              <a:t>2</a:t>
            </a:r>
          </a:p>
          <a:p>
            <a:r>
              <a:rPr lang="en-US" altLang="ja-JP" sz="1200" b="1">
                <a:solidFill>
                  <a:srgbClr val="D60093"/>
                </a:solidFill>
              </a:rPr>
              <a:t>[ E</a:t>
            </a:r>
            <a:r>
              <a:rPr lang="en-US" altLang="ja-JP" sz="1200" b="1">
                <a:solidFill>
                  <a:srgbClr val="D60093"/>
                </a:solidFill>
                <a:latin typeface="Symbol" pitchFamily="18" charset="2"/>
              </a:rPr>
              <a:t>n </a:t>
            </a:r>
            <a:r>
              <a:rPr lang="en-US" altLang="ja-JP" sz="1200" b="1">
                <a:solidFill>
                  <a:srgbClr val="D60093"/>
                </a:solidFill>
              </a:rPr>
              <a:t>= 0.48~0.72GeV ]</a:t>
            </a:r>
          </a:p>
        </p:txBody>
      </p:sp>
      <p:sp>
        <p:nvSpPr>
          <p:cNvPr id="596555" name="Text Box 587"/>
          <p:cNvSpPr txBox="1">
            <a:spLocks noChangeArrowheads="1"/>
          </p:cNvSpPr>
          <p:nvPr/>
        </p:nvSpPr>
        <p:spPr bwMode="auto">
          <a:xfrm>
            <a:off x="2328863" y="1190625"/>
            <a:ext cx="844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ea typeface="+mn-ea"/>
              </a:rPr>
              <a:t>m</a:t>
            </a:r>
            <a:r>
              <a:rPr lang="en-US" altLang="ja-JP" sz="160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>-mon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602" name="Rectangle 3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defRPr/>
            </a:pPr>
            <a:r>
              <a:rPr lang="en-US" altLang="ja-JP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Neutrino Beam-Line</a:t>
            </a:r>
          </a:p>
        </p:txBody>
      </p:sp>
      <p:sp>
        <p:nvSpPr>
          <p:cNvPr id="18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06B68-7DEF-4D9E-8254-0D40E3DE7C2C}" type="slidenum">
              <a:rPr lang="en-US" altLang="ja-JP"/>
              <a:pPr>
                <a:defRPr/>
              </a:pPr>
              <a:t>17</a:t>
            </a:fld>
            <a:endParaRPr lang="en-US" altLang="ja-JP"/>
          </a:p>
        </p:txBody>
      </p:sp>
      <p:pic>
        <p:nvPicPr>
          <p:cNvPr id="7171" name="Picture 17" descr="T2K-Beamline"/>
          <p:cNvPicPr>
            <a:picLocks noChangeAspect="1" noChangeArrowheads="1"/>
          </p:cNvPicPr>
          <p:nvPr/>
        </p:nvPicPr>
        <p:blipFill>
          <a:blip r:embed="rId2" cstate="print"/>
          <a:srcRect r="-124" b="7999"/>
          <a:stretch>
            <a:fillRect/>
          </a:stretch>
        </p:blipFill>
        <p:spPr bwMode="auto">
          <a:xfrm>
            <a:off x="57150" y="1101725"/>
            <a:ext cx="9042400" cy="552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86" name="Text Box 18"/>
          <p:cNvSpPr txBox="1">
            <a:spLocks noChangeArrowheads="1"/>
          </p:cNvSpPr>
          <p:nvPr/>
        </p:nvSpPr>
        <p:spPr bwMode="auto">
          <a:xfrm>
            <a:off x="7161213" y="3349625"/>
            <a:ext cx="1858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Preparation Section</a:t>
            </a:r>
          </a:p>
        </p:txBody>
      </p:sp>
      <p:sp>
        <p:nvSpPr>
          <p:cNvPr id="237587" name="Text Box 19"/>
          <p:cNvSpPr txBox="1">
            <a:spLocks noChangeArrowheads="1"/>
          </p:cNvSpPr>
          <p:nvPr/>
        </p:nvSpPr>
        <p:spPr bwMode="auto">
          <a:xfrm>
            <a:off x="5387975" y="5735638"/>
            <a:ext cx="2017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SCFM at ARC Section</a:t>
            </a:r>
          </a:p>
        </p:txBody>
      </p:sp>
      <p:sp>
        <p:nvSpPr>
          <p:cNvPr id="237588" name="Text Box 20"/>
          <p:cNvSpPr txBox="1">
            <a:spLocks noChangeArrowheads="1"/>
          </p:cNvSpPr>
          <p:nvPr/>
        </p:nvSpPr>
        <p:spPr bwMode="auto">
          <a:xfrm>
            <a:off x="2125663" y="2211388"/>
            <a:ext cx="187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Target-Horn System</a:t>
            </a:r>
          </a:p>
        </p:txBody>
      </p:sp>
      <p:sp>
        <p:nvSpPr>
          <p:cNvPr id="237589" name="Text Box 21"/>
          <p:cNvSpPr txBox="1">
            <a:spLocks noChangeArrowheads="1"/>
          </p:cNvSpPr>
          <p:nvPr/>
        </p:nvSpPr>
        <p:spPr bwMode="auto">
          <a:xfrm>
            <a:off x="5489575" y="2476500"/>
            <a:ext cx="1374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Target Station</a:t>
            </a:r>
          </a:p>
        </p:txBody>
      </p:sp>
      <p:sp>
        <p:nvSpPr>
          <p:cNvPr id="237591" name="Text Box 23"/>
          <p:cNvSpPr txBox="1">
            <a:spLocks noChangeArrowheads="1"/>
          </p:cNvSpPr>
          <p:nvPr/>
        </p:nvSpPr>
        <p:spPr bwMode="auto">
          <a:xfrm>
            <a:off x="3997325" y="6007100"/>
            <a:ext cx="139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Decay Volume</a:t>
            </a:r>
          </a:p>
        </p:txBody>
      </p:sp>
      <p:sp>
        <p:nvSpPr>
          <p:cNvPr id="237592" name="Text Box 24"/>
          <p:cNvSpPr txBox="1">
            <a:spLocks noChangeArrowheads="1"/>
          </p:cNvSpPr>
          <p:nvPr/>
        </p:nvSpPr>
        <p:spPr bwMode="auto">
          <a:xfrm>
            <a:off x="2574925" y="6003925"/>
            <a:ext cx="1220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Beam Dump</a:t>
            </a:r>
          </a:p>
        </p:txBody>
      </p:sp>
      <p:sp>
        <p:nvSpPr>
          <p:cNvPr id="237593" name="AutoShape 25"/>
          <p:cNvSpPr>
            <a:spLocks noChangeArrowheads="1"/>
          </p:cNvSpPr>
          <p:nvPr/>
        </p:nvSpPr>
        <p:spPr bwMode="auto">
          <a:xfrm>
            <a:off x="6400800" y="3028950"/>
            <a:ext cx="809625" cy="538163"/>
          </a:xfrm>
          <a:prstGeom prst="wedgeRoundRectCallout">
            <a:avLst>
              <a:gd name="adj1" fmla="val -38630"/>
              <a:gd name="adj2" fmla="val 83333"/>
              <a:gd name="adj3" fmla="val 16667"/>
            </a:avLst>
          </a:prstGeom>
          <a:solidFill>
            <a:srgbClr val="EAF5F6"/>
          </a:solidFill>
          <a:ln w="952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</a:rPr>
              <a:t>Final Focusing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</a:rPr>
              <a:t>Section</a:t>
            </a:r>
          </a:p>
        </p:txBody>
      </p:sp>
      <p:sp>
        <p:nvSpPr>
          <p:cNvPr id="237594" name="AutoShape 26"/>
          <p:cNvSpPr>
            <a:spLocks noChangeArrowheads="1"/>
          </p:cNvSpPr>
          <p:nvPr/>
        </p:nvSpPr>
        <p:spPr bwMode="auto">
          <a:xfrm>
            <a:off x="2465388" y="2727325"/>
            <a:ext cx="1157287" cy="395288"/>
          </a:xfrm>
          <a:prstGeom prst="wedgeRoundRectCallout">
            <a:avLst>
              <a:gd name="adj1" fmla="val 103500"/>
              <a:gd name="adj2" fmla="val 208537"/>
              <a:gd name="adj3" fmla="val 16667"/>
            </a:avLst>
          </a:prstGeom>
          <a:solidFill>
            <a:srgbClr val="EAF5F6"/>
          </a:solidFill>
          <a:ln w="952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</a:rPr>
              <a:t>Muon Monitoring Pit</a:t>
            </a:r>
          </a:p>
        </p:txBody>
      </p:sp>
      <p:sp>
        <p:nvSpPr>
          <p:cNvPr id="237595" name="Text Box 27"/>
          <p:cNvSpPr txBox="1">
            <a:spLocks noChangeArrowheads="1"/>
          </p:cNvSpPr>
          <p:nvPr/>
        </p:nvSpPr>
        <p:spPr bwMode="auto">
          <a:xfrm>
            <a:off x="279400" y="6010275"/>
            <a:ext cx="2222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Near Neutrino Detector</a:t>
            </a:r>
          </a:p>
        </p:txBody>
      </p:sp>
      <p:sp>
        <p:nvSpPr>
          <p:cNvPr id="237596" name="Text Box 28"/>
          <p:cNvSpPr txBox="1">
            <a:spLocks noChangeArrowheads="1"/>
          </p:cNvSpPr>
          <p:nvPr/>
        </p:nvSpPr>
        <p:spPr bwMode="auto">
          <a:xfrm>
            <a:off x="184150" y="3184525"/>
            <a:ext cx="18002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i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295km  to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i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Super-Kamiokande</a:t>
            </a:r>
          </a:p>
        </p:txBody>
      </p:sp>
      <p:pic>
        <p:nvPicPr>
          <p:cNvPr id="7183" name="Picture 35" descr="hadron-absorb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2550" y="4624388"/>
            <a:ext cx="1066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4" name="Line 36"/>
          <p:cNvSpPr>
            <a:spLocks noChangeShapeType="1"/>
          </p:cNvSpPr>
          <p:nvPr/>
        </p:nvSpPr>
        <p:spPr bwMode="auto">
          <a:xfrm>
            <a:off x="4424363" y="4030663"/>
            <a:ext cx="18415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 type="diamond" w="med" len="med"/>
            <a:tailEnd type="diamond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37605" name="Text Box 37"/>
          <p:cNvSpPr txBox="1">
            <a:spLocks noChangeArrowheads="1"/>
          </p:cNvSpPr>
          <p:nvPr/>
        </p:nvSpPr>
        <p:spPr bwMode="auto">
          <a:xfrm>
            <a:off x="5067300" y="4005263"/>
            <a:ext cx="638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100m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29" name="Rectangle 17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15303" cy="50006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b="1" dirty="0"/>
              <a:t>Primary</a:t>
            </a:r>
            <a:r>
              <a:rPr lang="en-US" altLang="ja-JP" dirty="0"/>
              <a:t> </a:t>
            </a:r>
            <a:r>
              <a:rPr lang="en-US" altLang="ja-JP" b="1" dirty="0" smtClean="0"/>
              <a:t>Beam-line </a:t>
            </a:r>
            <a:r>
              <a:rPr lang="en-US" altLang="ja-JP" b="1" dirty="0" smtClean="0">
                <a:solidFill>
                  <a:srgbClr val="7030A0"/>
                </a:solidFill>
              </a:rPr>
              <a:t>(bent inside)</a:t>
            </a:r>
            <a:endParaRPr lang="en-US" altLang="ja-JP" b="1" dirty="0">
              <a:solidFill>
                <a:srgbClr val="7030A0"/>
              </a:solidFill>
            </a:endParaRPr>
          </a:p>
        </p:txBody>
      </p:sp>
      <p:sp>
        <p:nvSpPr>
          <p:cNvPr id="602122" name="Rectangle 10"/>
          <p:cNvSpPr>
            <a:spLocks noGrp="1" noChangeArrowheads="1"/>
          </p:cNvSpPr>
          <p:nvPr>
            <p:ph idx="1"/>
          </p:nvPr>
        </p:nvSpPr>
        <p:spPr>
          <a:xfrm>
            <a:off x="0" y="5988050"/>
            <a:ext cx="6183313" cy="687388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altLang="ja-JP" sz="1800"/>
              <a:t>Beam-line tunnel was completed in December, 2006</a:t>
            </a:r>
          </a:p>
          <a:p>
            <a:pPr eaLnBrk="1" hangingPunct="1">
              <a:defRPr/>
            </a:pPr>
            <a:r>
              <a:rPr lang="en-US" altLang="ja-JP" sz="1800"/>
              <a:t>Installation is started from Prep.sec. from July ’07</a:t>
            </a:r>
          </a:p>
        </p:txBody>
      </p:sp>
      <p:sp>
        <p:nvSpPr>
          <p:cNvPr id="12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F6A73-D69F-4BE7-A01B-F2B07E8820A4}" type="slidenum">
              <a:rPr lang="en-US" altLang="ja-JP"/>
              <a:pPr>
                <a:defRPr/>
              </a:pPr>
              <a:t>18</a:t>
            </a:fld>
            <a:endParaRPr lang="en-US" altLang="ja-JP"/>
          </a:p>
        </p:txBody>
      </p:sp>
      <p:pic>
        <p:nvPicPr>
          <p:cNvPr id="9219" name="Picture 18"/>
          <p:cNvPicPr>
            <a:picLocks noChangeAspect="1" noChangeArrowheads="1"/>
          </p:cNvPicPr>
          <p:nvPr/>
        </p:nvPicPr>
        <p:blipFill>
          <a:blip r:embed="rId2"/>
          <a:srcRect r="15659"/>
          <a:stretch>
            <a:fillRect/>
          </a:stretch>
        </p:blipFill>
        <p:spPr bwMode="auto">
          <a:xfrm>
            <a:off x="3625850" y="1035050"/>
            <a:ext cx="5113338" cy="4819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21" name="Picture 15" descr="DSC09473-s"/>
          <p:cNvPicPr>
            <a:picLocks noChangeAspect="1" noChangeArrowheads="1"/>
          </p:cNvPicPr>
          <p:nvPr/>
        </p:nvPicPr>
        <p:blipFill>
          <a:blip r:embed="rId3"/>
          <a:srcRect l="4077" t="18954" r="9581" b="5121"/>
          <a:stretch>
            <a:fillRect/>
          </a:stretch>
        </p:blipFill>
        <p:spPr bwMode="auto">
          <a:xfrm>
            <a:off x="141288" y="1196975"/>
            <a:ext cx="3462337" cy="22828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223" name="Picture 1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8" y="3779838"/>
            <a:ext cx="3435350" cy="2289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24" name="Picture 21" descr="Primar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3450" y="2441575"/>
            <a:ext cx="3103563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2134" name="Text Box 22"/>
          <p:cNvSpPr txBox="1">
            <a:spLocks noChangeArrowheads="1"/>
          </p:cNvSpPr>
          <p:nvPr/>
        </p:nvSpPr>
        <p:spPr bwMode="auto">
          <a:xfrm>
            <a:off x="6835775" y="2070100"/>
            <a:ext cx="234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Preparation Section</a:t>
            </a:r>
          </a:p>
        </p:txBody>
      </p:sp>
      <p:sp>
        <p:nvSpPr>
          <p:cNvPr id="602135" name="Text Box 23"/>
          <p:cNvSpPr txBox="1">
            <a:spLocks noChangeArrowheads="1"/>
          </p:cNvSpPr>
          <p:nvPr/>
        </p:nvSpPr>
        <p:spPr bwMode="auto">
          <a:xfrm>
            <a:off x="977900" y="908050"/>
            <a:ext cx="156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ARC Section</a:t>
            </a:r>
          </a:p>
        </p:txBody>
      </p:sp>
      <p:sp>
        <p:nvSpPr>
          <p:cNvPr id="602136" name="Text Box 24"/>
          <p:cNvSpPr txBox="1">
            <a:spLocks noChangeArrowheads="1"/>
          </p:cNvSpPr>
          <p:nvPr/>
        </p:nvSpPr>
        <p:spPr bwMode="auto">
          <a:xfrm>
            <a:off x="601663" y="3435350"/>
            <a:ext cx="268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Final Focusing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3" name="Rectangle 5"/>
          <p:cNvSpPr>
            <a:spLocks noGrp="1" noChangeArrowheads="1"/>
          </p:cNvSpPr>
          <p:nvPr>
            <p:ph type="title"/>
          </p:nvPr>
        </p:nvSpPr>
        <p:spPr>
          <a:xfrm>
            <a:off x="1970088" y="165100"/>
            <a:ext cx="5969000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/>
              <a:t>Superconducting Magnets</a:t>
            </a:r>
          </a:p>
        </p:txBody>
      </p:sp>
      <p:sp>
        <p:nvSpPr>
          <p:cNvPr id="636934" name="Rectangle 6"/>
          <p:cNvSpPr>
            <a:spLocks noGrp="1" noChangeArrowheads="1"/>
          </p:cNvSpPr>
          <p:nvPr>
            <p:ph idx="1"/>
          </p:nvPr>
        </p:nvSpPr>
        <p:spPr>
          <a:xfrm>
            <a:off x="4429125" y="5643563"/>
            <a:ext cx="4714876" cy="857271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ja-JP" sz="2000" dirty="0"/>
              <a:t>Partial installation in FY07</a:t>
            </a:r>
            <a:r>
              <a:rPr lang="en-US" altLang="ja-JP" sz="2000" i="1" dirty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ja-JP" sz="2000" i="1" dirty="0">
                <a:solidFill>
                  <a:srgbClr val="C00000"/>
                </a:solidFill>
              </a:rPr>
              <a:t>System testing in </a:t>
            </a:r>
            <a:r>
              <a:rPr lang="en-US" altLang="ja-JP" sz="2000" i="1" dirty="0" smtClean="0">
                <a:solidFill>
                  <a:srgbClr val="C00000"/>
                </a:solidFill>
              </a:rPr>
              <a:t>FY’08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ja-JP" sz="1500" i="1" u="sng" dirty="0" smtClean="0">
                <a:solidFill>
                  <a:srgbClr val="FF0000"/>
                </a:solidFill>
              </a:rPr>
              <a:t>Magnet Safety System developed &amp; provided by Saclay</a:t>
            </a:r>
            <a:endParaRPr lang="en-US" altLang="ja-JP" sz="1500" i="1" u="sng" dirty="0">
              <a:solidFill>
                <a:srgbClr val="FF0000"/>
              </a:solidFill>
            </a:endParaRPr>
          </a:p>
        </p:txBody>
      </p:sp>
      <p:sp>
        <p:nvSpPr>
          <p:cNvPr id="11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0CE8B-0B86-4D02-9C8A-172D63CA8804}" type="slidenum">
              <a:rPr lang="en-US" altLang="ja-JP"/>
              <a:pPr>
                <a:defRPr/>
              </a:pPr>
              <a:t>19</a:t>
            </a:fld>
            <a:endParaRPr lang="en-US" altLang="ja-JP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857232"/>
            <a:ext cx="3451225" cy="458787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/>
          <a:srcRect l="10144" t="17807" r="10458" b="16541"/>
          <a:stretch>
            <a:fillRect/>
          </a:stretch>
        </p:blipFill>
        <p:spPr bwMode="auto">
          <a:xfrm>
            <a:off x="166688" y="1046163"/>
            <a:ext cx="4167187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950" y="3487738"/>
            <a:ext cx="32258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6935" name="Text Box 7"/>
          <p:cNvSpPr txBox="1">
            <a:spLocks noChangeArrowheads="1"/>
          </p:cNvSpPr>
          <p:nvPr/>
        </p:nvSpPr>
        <p:spPr bwMode="auto">
          <a:xfrm>
            <a:off x="2774950" y="2268538"/>
            <a:ext cx="2932113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Two magnets in cryostat (“doublet”)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5"/>
              </a:buBlip>
              <a:defRPr/>
            </a:pPr>
            <a:r>
              <a:rPr lang="en-US" altLang="ja-JP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6 doublets in FY06, 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65000"/>
              <a:buFont typeface="Wingdings" pitchFamily="2" charset="2"/>
              <a:buNone/>
              <a:defRPr/>
            </a:pPr>
            <a:r>
              <a:rPr lang="en-US" altLang="ja-JP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  6 in FY07, 2 in FY08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00" b="1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36936" name="Rectangle 8"/>
          <p:cNvSpPr>
            <a:spLocks noChangeArrowheads="1"/>
          </p:cNvSpPr>
          <p:nvPr/>
        </p:nvSpPr>
        <p:spPr bwMode="auto">
          <a:xfrm>
            <a:off x="630238" y="5111750"/>
            <a:ext cx="3984625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Superconducting Combined Function Magnet 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SCFM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28 SCFMs in total, D: 2.6 T, Q: 18.6 T/m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Length: 3.3m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Current: 7,345A @ 50GeV</a:t>
            </a:r>
          </a:p>
        </p:txBody>
      </p:sp>
      <p:sp>
        <p:nvSpPr>
          <p:cNvPr id="636937" name="Rectangle 9"/>
          <p:cNvSpPr>
            <a:spLocks noChangeArrowheads="1"/>
          </p:cNvSpPr>
          <p:nvPr/>
        </p:nvSpPr>
        <p:spPr bwMode="auto">
          <a:xfrm>
            <a:off x="5789613" y="1038225"/>
            <a:ext cx="2671762" cy="336550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</a:rPr>
              <a:t>cold mass  alignment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43174" y="285728"/>
            <a:ext cx="3500462" cy="42862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Brief History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 lnSpcReduction="10000"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1955  </a:t>
            </a:r>
            <a:r>
              <a:rPr lang="en-US" altLang="ja-JP" sz="2800" dirty="0" smtClean="0">
                <a:solidFill>
                  <a:schemeClr val="accent6">
                    <a:lumMod val="50000"/>
                  </a:schemeClr>
                </a:solidFill>
              </a:rPr>
              <a:t>INS, Univ. Tokyo, established</a:t>
            </a:r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000" dirty="0" smtClean="0"/>
              <a:t> 1957 FF Cyclotron, 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000" dirty="0" smtClean="0"/>
              <a:t>1960 FM Cyclotron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000" u="sng" dirty="0" smtClean="0">
                <a:solidFill>
                  <a:srgbClr val="0070C0"/>
                </a:solidFill>
              </a:rPr>
              <a:t>1961 Electron Synchrotron (0.75GeV </a:t>
            </a:r>
            <a:r>
              <a:rPr lang="en-US" altLang="ja-JP" sz="2000" u="sng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US" altLang="ja-JP" sz="2000" u="sng" dirty="0" smtClean="0">
                <a:solidFill>
                  <a:srgbClr val="0070C0"/>
                </a:solidFill>
              </a:rPr>
              <a:t> 1.3GeV)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000" dirty="0" smtClean="0"/>
              <a:t>1964 Preparation for KEK</a:t>
            </a:r>
          </a:p>
          <a:p>
            <a:pPr marL="514350" indent="-514350"/>
            <a:r>
              <a:rPr lang="en-US" altLang="ja-JP" sz="2800" dirty="0" smtClean="0">
                <a:solidFill>
                  <a:srgbClr val="FF0000"/>
                </a:solidFill>
              </a:rPr>
              <a:t>1971  </a:t>
            </a:r>
            <a:r>
              <a:rPr lang="en-US" altLang="ja-JP" sz="2800" dirty="0" smtClean="0">
                <a:solidFill>
                  <a:schemeClr val="accent6">
                    <a:lumMod val="50000"/>
                  </a:schemeClr>
                </a:solidFill>
              </a:rPr>
              <a:t>KEK, established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000" u="sng" dirty="0" smtClean="0">
                <a:solidFill>
                  <a:srgbClr val="0070C0"/>
                </a:solidFill>
              </a:rPr>
              <a:t>1976 12GeV PS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000" dirty="0" smtClean="0"/>
              <a:t>1978 Booster application Facility (</a:t>
            </a:r>
            <a:r>
              <a:rPr kumimoji="1" lang="en-US" altLang="ja-JP" sz="2000" dirty="0" err="1" smtClean="0"/>
              <a:t>sp.neutron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muon</a:t>
            </a:r>
            <a:r>
              <a:rPr kumimoji="1" lang="en-US" altLang="ja-JP" sz="2000" dirty="0" smtClean="0"/>
              <a:t> for material science)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000" dirty="0" smtClean="0"/>
              <a:t>1978  Photon factory (2.5GeV LINAC + SR, first 2</a:t>
            </a:r>
            <a:r>
              <a:rPr kumimoji="1" lang="en-US" altLang="ja-JP" sz="2000" baseline="30000" dirty="0" smtClean="0"/>
              <a:t>nd</a:t>
            </a:r>
            <a:r>
              <a:rPr kumimoji="1" lang="en-US" altLang="ja-JP" sz="2000" dirty="0" smtClean="0"/>
              <a:t> generation SR Ring)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000" dirty="0" smtClean="0">
                <a:solidFill>
                  <a:srgbClr val="0070C0"/>
                </a:solidFill>
              </a:rPr>
              <a:t>1986  TRISTAN </a:t>
            </a:r>
            <a:r>
              <a:rPr lang="en-US" altLang="ja-JP" sz="2000" dirty="0" err="1" smtClean="0">
                <a:solidFill>
                  <a:srgbClr val="0070C0"/>
                </a:solidFill>
              </a:rPr>
              <a:t>e+e</a:t>
            </a:r>
            <a:r>
              <a:rPr lang="en-US" altLang="ja-JP" sz="2000" dirty="0" smtClean="0">
                <a:solidFill>
                  <a:srgbClr val="0070C0"/>
                </a:solidFill>
              </a:rPr>
              <a:t>-  51GeV </a:t>
            </a:r>
            <a:r>
              <a:rPr lang="en-US" altLang="ja-JP" sz="2000" dirty="0" smtClean="0">
                <a:solidFill>
                  <a:srgbClr val="0070C0"/>
                </a:solidFill>
                <a:sym typeface="Wingdings" pitchFamily="2" charset="2"/>
              </a:rPr>
              <a:t> 60GeV (Highest energy before LEP)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000" u="sng" dirty="0" smtClean="0">
                <a:solidFill>
                  <a:srgbClr val="7030A0"/>
                </a:solidFill>
              </a:rPr>
              <a:t>1993  TRISTAN II (KEK-B)</a:t>
            </a:r>
            <a:r>
              <a:rPr kumimoji="1" lang="ja-JP" altLang="en-US" sz="2000" dirty="0" smtClean="0">
                <a:solidFill>
                  <a:srgbClr val="0070C0"/>
                </a:solidFill>
              </a:rPr>
              <a:t>　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(Highest luminosity, being improved)</a:t>
            </a:r>
          </a:p>
          <a:p>
            <a:pPr marL="514350" indent="-514350">
              <a:buNone/>
            </a:pPr>
            <a:r>
              <a:rPr lang="en-US" altLang="ja-JP" sz="2000" dirty="0" smtClean="0">
                <a:solidFill>
                  <a:srgbClr val="00B050"/>
                </a:solidFill>
              </a:rPr>
              <a:t>                                                       Belle experiment is on-going.</a:t>
            </a:r>
            <a:endParaRPr kumimoji="1" lang="en-US" altLang="ja-JP" sz="2000" dirty="0" smtClean="0">
              <a:solidFill>
                <a:srgbClr val="00B050"/>
              </a:solidFill>
            </a:endParaRPr>
          </a:p>
          <a:p>
            <a:pPr marL="514350" indent="-514350"/>
            <a:r>
              <a:rPr kumimoji="1" lang="en-US" altLang="ja-JP" sz="2800" dirty="0" smtClean="0">
                <a:solidFill>
                  <a:srgbClr val="FF0000"/>
                </a:solidFill>
              </a:rPr>
              <a:t>1997 </a:t>
            </a:r>
            <a:r>
              <a:rPr kumimoji="1" lang="en-US" altLang="ja-JP" sz="2800" dirty="0" smtClean="0">
                <a:solidFill>
                  <a:schemeClr val="accent6">
                    <a:lumMod val="50000"/>
                  </a:schemeClr>
                </a:solidFill>
              </a:rPr>
              <a:t>New KEK established (old KEK + INS )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400" dirty="0" smtClean="0">
                <a:solidFill>
                  <a:srgbClr val="7030A0"/>
                </a:solidFill>
              </a:rPr>
              <a:t>2001  J-PARC</a:t>
            </a:r>
            <a:r>
              <a:rPr kumimoji="1" lang="en-US" altLang="ja-JP" sz="2400" dirty="0" smtClean="0"/>
              <a:t> construction started together with JAEA</a:t>
            </a:r>
          </a:p>
          <a:p>
            <a:pPr marL="514350" indent="-514350">
              <a:buNone/>
            </a:pPr>
            <a:r>
              <a:rPr lang="en-US" altLang="ja-JP" sz="2400" dirty="0" smtClean="0">
                <a:solidFill>
                  <a:srgbClr val="00B050"/>
                </a:solidFill>
              </a:rPr>
              <a:t>        It is to be completed this year.</a:t>
            </a:r>
            <a:endParaRPr kumimoji="1" lang="en-US" altLang="ja-JP" sz="24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1172-7236-4217-87FC-84CE7D59AFEE}" type="slidenum">
              <a:rPr lang="en-US" altLang="ja-JP"/>
              <a:pPr/>
              <a:t>20</a:t>
            </a:fld>
            <a:endParaRPr lang="en-US" altLang="ja-JP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2875"/>
            <a:ext cx="4786313" cy="5715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Target Area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57250"/>
            <a:ext cx="8064500" cy="10715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1600" dirty="0"/>
              <a:t>Target, horns are installed. Filled with Helium gas (reduce Tritium, </a:t>
            </a:r>
            <a:r>
              <a:rPr lang="en-US" altLang="ja-JP" sz="1600" dirty="0" err="1"/>
              <a:t>NOx</a:t>
            </a:r>
            <a:r>
              <a:rPr lang="en-US" altLang="ja-JP" sz="1600" dirty="0"/>
              <a:t> production)</a:t>
            </a:r>
          </a:p>
          <a:p>
            <a:pPr>
              <a:lnSpc>
                <a:spcPct val="80000"/>
              </a:lnSpc>
            </a:pPr>
            <a:r>
              <a:rPr lang="en-US" altLang="ja-JP" sz="1600" dirty="0"/>
              <a:t>Highly radio-activated (~1Sv/h, </a:t>
            </a:r>
            <a:r>
              <a:rPr lang="en-US" altLang="ja-JP" sz="1600" dirty="0" err="1"/>
              <a:t>cf</a:t>
            </a:r>
            <a:r>
              <a:rPr lang="en-US" altLang="ja-JP" sz="1600" dirty="0"/>
              <a:t> ~10Sv@JCO, Dose meter alarm: 0.3mSv/h)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ja-JP" sz="1400" dirty="0">
                <a:sym typeface="Wingdings" pitchFamily="2" charset="2"/>
              </a:rPr>
              <a:t></a:t>
            </a:r>
            <a:r>
              <a:rPr lang="en-US" altLang="ja-JP" sz="1400" dirty="0"/>
              <a:t>Need remote-controlled maintenance system</a:t>
            </a:r>
          </a:p>
          <a:p>
            <a:pPr>
              <a:lnSpc>
                <a:spcPct val="80000"/>
              </a:lnSpc>
            </a:pPr>
            <a:r>
              <a:rPr lang="en-US" altLang="ja-JP" sz="1600" dirty="0"/>
              <a:t>Need cooling (Helium vessel, radiation shield,..)</a:t>
            </a:r>
          </a:p>
        </p:txBody>
      </p:sp>
      <p:pic>
        <p:nvPicPr>
          <p:cNvPr id="177157" name="Picture 5" descr="図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989138"/>
            <a:ext cx="7308850" cy="4656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2299"/>
            <a:ext cx="8643998" cy="648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568700" y="133350"/>
            <a:ext cx="3146425" cy="6048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/>
              <a:t>Decay Volume</a:t>
            </a:r>
          </a:p>
        </p:txBody>
      </p:sp>
      <p:sp>
        <p:nvSpPr>
          <p:cNvPr id="13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E4577-A43A-4869-8B38-81C1FF5C14BB}" type="slidenum">
              <a:rPr lang="en-US" altLang="ja-JP"/>
              <a:pPr>
                <a:defRPr/>
              </a:pPr>
              <a:t>22</a:t>
            </a:fld>
            <a:endParaRPr lang="en-US" altLang="ja-JP"/>
          </a:p>
        </p:txBody>
      </p:sp>
      <p:pic>
        <p:nvPicPr>
          <p:cNvPr id="13315" name="Picture 13" descr="IMG_0090-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7600" y="2090738"/>
            <a:ext cx="6761163" cy="450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848350" y="5694363"/>
            <a:ext cx="3232150" cy="825500"/>
          </a:xfrm>
          <a:prstGeom prst="rect">
            <a:avLst/>
          </a:prstGeom>
          <a:solidFill>
            <a:schemeClr val="tx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1600" b="1">
                <a:solidFill>
                  <a:schemeClr val="bg1"/>
                </a:solidFill>
              </a:rPr>
              <a:t>40 paths of cooling channels</a:t>
            </a:r>
          </a:p>
          <a:p>
            <a:pPr algn="r"/>
            <a:r>
              <a:rPr lang="en-US" altLang="ja-JP" sz="1600" b="1">
                <a:solidFill>
                  <a:srgbClr val="FF0000"/>
                </a:solidFill>
              </a:rPr>
              <a:t>It can accept 4MW beam</a:t>
            </a:r>
          </a:p>
          <a:p>
            <a:pPr algn="r"/>
            <a:r>
              <a:rPr lang="en-US" altLang="ja-JP" sz="1600" b="1">
                <a:solidFill>
                  <a:srgbClr val="FF0000"/>
                </a:solidFill>
              </a:rPr>
              <a:t>(w/o tolerance).</a:t>
            </a:r>
          </a:p>
        </p:txBody>
      </p:sp>
      <p:pic>
        <p:nvPicPr>
          <p:cNvPr id="13318" name="Picture 9" descr="図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052513"/>
            <a:ext cx="3270250" cy="2179637"/>
          </a:xfrm>
          <a:prstGeom prst="rect">
            <a:avLst/>
          </a:prstGeom>
          <a:noFill/>
          <a:ln w="1905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13319" name="Text Box 18"/>
          <p:cNvSpPr txBox="1">
            <a:spLocks noChangeArrowheads="1"/>
          </p:cNvSpPr>
          <p:nvPr/>
        </p:nvSpPr>
        <p:spPr bwMode="auto">
          <a:xfrm>
            <a:off x="144463" y="1112838"/>
            <a:ext cx="2216150" cy="366712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Under 3NBT (FY05)</a:t>
            </a:r>
          </a:p>
        </p:txBody>
      </p:sp>
      <p:pic>
        <p:nvPicPr>
          <p:cNvPr id="13320" name="図 6" descr="IMG_072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75" y="3978275"/>
            <a:ext cx="3273425" cy="2454275"/>
          </a:xfrm>
          <a:prstGeom prst="rect">
            <a:avLst/>
          </a:prstGeom>
          <a:noFill/>
          <a:ln w="1905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13321" name="Text Box 20"/>
          <p:cNvSpPr txBox="1">
            <a:spLocks noChangeArrowheads="1"/>
          </p:cNvSpPr>
          <p:nvPr/>
        </p:nvSpPr>
        <p:spPr bwMode="auto">
          <a:xfrm>
            <a:off x="85725" y="6032500"/>
            <a:ext cx="1174750" cy="366713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1"/>
                </a:solidFill>
              </a:rPr>
              <a:t>Upstream</a:t>
            </a:r>
          </a:p>
        </p:txBody>
      </p:sp>
      <p:pic>
        <p:nvPicPr>
          <p:cNvPr id="13322" name="Picture 21" descr="TSDVB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57788" y="1033463"/>
            <a:ext cx="3908425" cy="1435100"/>
          </a:xfrm>
          <a:prstGeom prst="rect">
            <a:avLst/>
          </a:prstGeom>
          <a:solidFill>
            <a:schemeClr val="bg1"/>
          </a:solidFill>
          <a:ln w="1905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13323" name="Line 22"/>
          <p:cNvSpPr>
            <a:spLocks noChangeShapeType="1"/>
          </p:cNvSpPr>
          <p:nvPr/>
        </p:nvSpPr>
        <p:spPr bwMode="auto">
          <a:xfrm>
            <a:off x="6127750" y="2133600"/>
            <a:ext cx="2470150" cy="2397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68343" name="Text Box 23"/>
          <p:cNvSpPr txBox="1">
            <a:spLocks noChangeArrowheads="1"/>
          </p:cNvSpPr>
          <p:nvPr/>
        </p:nvSpPr>
        <p:spPr bwMode="auto">
          <a:xfrm>
            <a:off x="7448550" y="977900"/>
            <a:ext cx="16176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L=94m, 6m thick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concrete wall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152900"/>
            <a:ext cx="3657600" cy="243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125" y="2894013"/>
            <a:ext cx="3657600" cy="2430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7888" y="1058863"/>
            <a:ext cx="3657600" cy="242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/>
          <a:lstStyle/>
          <a:p>
            <a:pPr defTabSz="449263"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mtClean="0">
                <a:effectLst/>
              </a:rPr>
              <a:t>ND280 pit construction</a:t>
            </a:r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499DF-EE24-43E8-B71D-AC8BFF0B0B5A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4838700" y="2246313"/>
            <a:ext cx="852488" cy="322262"/>
          </a:xfrm>
          <a:prstGeom prst="ellipse">
            <a:avLst/>
          </a:prstGeom>
          <a:noFill/>
          <a:ln w="360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5195888" y="2627313"/>
            <a:ext cx="541337" cy="14859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759450" y="3617913"/>
            <a:ext cx="2747963" cy="547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Guide wall to install frames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and make the concrete wall 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3525838" y="3698875"/>
            <a:ext cx="2544762" cy="1635125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760413" y="5495925"/>
            <a:ext cx="2398712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Reinforcement frame for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ND280 pit wall</a:t>
            </a: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5345113" y="1244600"/>
            <a:ext cx="2362200" cy="11113"/>
          </a:xfrm>
          <a:prstGeom prst="line">
            <a:avLst/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094413" y="898525"/>
            <a:ext cx="739775" cy="31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17.9m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519113" y="1220788"/>
            <a:ext cx="3960812" cy="1011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Status of September 19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	Guide wall was completed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	Frame is being build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	Excavation for wall is being prepared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solidFill>
                  <a:srgbClr val="00349E"/>
                </a:solidFill>
                <a:effectLst/>
              </a:rPr>
              <a:t>On-axis detector (INGRID)</a:t>
            </a:r>
            <a:endParaRPr lang="ja-JP" altLang="en-US" smtClean="0">
              <a:solidFill>
                <a:srgbClr val="00349E"/>
              </a:solidFill>
              <a:effectLst/>
            </a:endParaRP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65530B-6928-4F9C-B845-62FB73556384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altLang="ja-JP" dirty="0" smtClean="0"/>
          </a:p>
        </p:txBody>
      </p:sp>
      <p:sp>
        <p:nvSpPr>
          <p:cNvPr id="15364" name="コンテンツ プレースホルダ 2"/>
          <p:cNvSpPr>
            <a:spLocks noGrp="1"/>
          </p:cNvSpPr>
          <p:nvPr>
            <p:ph idx="4294967295"/>
          </p:nvPr>
        </p:nvSpPr>
        <p:spPr>
          <a:xfrm>
            <a:off x="0" y="928688"/>
            <a:ext cx="8229600" cy="1857375"/>
          </a:xfrm>
        </p:spPr>
        <p:txBody>
          <a:bodyPr/>
          <a:lstStyle/>
          <a:p>
            <a:pPr eaLnBrk="1" hangingPunct="1"/>
            <a:r>
              <a:rPr lang="en-US" altLang="ja-JP" smtClean="0"/>
              <a:t>The detector will be ready before the 1</a:t>
            </a:r>
            <a:r>
              <a:rPr lang="en-US" altLang="ja-JP" baseline="30000" smtClean="0"/>
              <a:t>st</a:t>
            </a:r>
            <a:r>
              <a:rPr lang="en-US" altLang="ja-JP" smtClean="0"/>
              <a:t> neutrino beam (April 2009).</a:t>
            </a:r>
          </a:p>
          <a:p>
            <a:pPr lvl="1" eaLnBrk="1" hangingPunct="1"/>
            <a:r>
              <a:rPr lang="en-US" altLang="ja-JP" smtClean="0"/>
              <a:t>Milestone &amp; Schedule</a:t>
            </a:r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AB9297B-726A-4A85-B512-FF91170F59EA}" type="slidenum">
              <a:rPr lang="ja-JP" alt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ja-JP" altLang="en-US" sz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8650" y="2643188"/>
            <a:ext cx="47053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テキスト ボックス 8"/>
          <p:cNvSpPr txBox="1">
            <a:spLocks noChangeArrowheads="1"/>
          </p:cNvSpPr>
          <p:nvPr/>
        </p:nvSpPr>
        <p:spPr bwMode="auto">
          <a:xfrm>
            <a:off x="500063" y="2500313"/>
            <a:ext cx="4643437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ja-JP" sz="2000"/>
              <a:t> So far, </a:t>
            </a:r>
          </a:p>
          <a:p>
            <a:pPr lvl="1">
              <a:buFont typeface="Arial" charset="0"/>
              <a:buChar char="•"/>
            </a:pPr>
            <a:r>
              <a:rPr lang="en-US" altLang="ja-JP" sz="2000"/>
              <a:t>WLS fibers in our hand</a:t>
            </a:r>
          </a:p>
          <a:p>
            <a:pPr>
              <a:buFont typeface="Arial" charset="0"/>
              <a:buChar char="•"/>
            </a:pPr>
            <a:r>
              <a:rPr lang="en-US" altLang="ja-JP" sz="2000"/>
              <a:t>  2007 purchase-order</a:t>
            </a:r>
          </a:p>
          <a:p>
            <a:pPr lvl="1">
              <a:buFont typeface="Arial" charset="0"/>
              <a:buChar char="•"/>
            </a:pPr>
            <a:r>
              <a:rPr lang="en-US" altLang="ja-JP" sz="2000"/>
              <a:t> Scintillators</a:t>
            </a:r>
          </a:p>
          <a:p>
            <a:pPr lvl="1">
              <a:buFont typeface="Arial" charset="0"/>
              <a:buChar char="•"/>
            </a:pPr>
            <a:r>
              <a:rPr lang="en-US" altLang="ja-JP" sz="2000"/>
              <a:t> Photo-Sensor (HPK MPPC)</a:t>
            </a:r>
          </a:p>
          <a:p>
            <a:pPr lvl="1">
              <a:buFont typeface="Arial" charset="0"/>
              <a:buChar char="•"/>
            </a:pPr>
            <a:r>
              <a:rPr lang="en-US" altLang="ja-JP" sz="2000"/>
              <a:t> Irons</a:t>
            </a:r>
          </a:p>
          <a:p>
            <a:pPr>
              <a:buFont typeface="Arial" charset="0"/>
              <a:buChar char="•"/>
            </a:pPr>
            <a:r>
              <a:rPr lang="en-US" altLang="ja-JP" sz="2000"/>
              <a:t> Proto-type production in 2007</a:t>
            </a:r>
          </a:p>
          <a:p>
            <a:pPr>
              <a:buFont typeface="Arial" charset="0"/>
              <a:buChar char="•"/>
            </a:pPr>
            <a:r>
              <a:rPr lang="en-US" altLang="ja-JP" sz="2000"/>
              <a:t> 2008 purchase-order</a:t>
            </a:r>
          </a:p>
          <a:p>
            <a:pPr lvl="1">
              <a:buFont typeface="Arial" charset="0"/>
              <a:buChar char="•"/>
            </a:pPr>
            <a:r>
              <a:rPr lang="en-US" altLang="ja-JP" sz="2000"/>
              <a:t> Electronics + DAQ</a:t>
            </a:r>
          </a:p>
          <a:p>
            <a:pPr>
              <a:buFont typeface="Arial" charset="0"/>
              <a:buChar char="•"/>
            </a:pPr>
            <a:r>
              <a:rPr lang="en-US" altLang="ja-JP" sz="2000"/>
              <a:t> Detector assembly</a:t>
            </a:r>
          </a:p>
          <a:p>
            <a:pPr lvl="1">
              <a:buFont typeface="Arial" charset="0"/>
              <a:buChar char="•"/>
            </a:pPr>
            <a:r>
              <a:rPr lang="en-US" altLang="ja-JP" sz="2000"/>
              <a:t> will be happen in summer 2008.</a:t>
            </a:r>
          </a:p>
          <a:p>
            <a:pPr>
              <a:buFont typeface="Arial" charset="0"/>
              <a:buChar char="•"/>
            </a:pPr>
            <a:r>
              <a:rPr lang="en-US" altLang="ja-JP" sz="2000"/>
              <a:t> Installation, Commissioning</a:t>
            </a:r>
          </a:p>
          <a:p>
            <a:pPr lvl="1">
              <a:buFont typeface="Arial" charset="0"/>
              <a:buChar char="•"/>
            </a:pPr>
            <a:r>
              <a:rPr lang="en-US" altLang="ja-JP" sz="2000"/>
              <a:t> will be happen in January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971924" cy="582594"/>
          </a:xfrm>
        </p:spPr>
        <p:txBody>
          <a:bodyPr lIns="0" tIns="0" rIns="0" bIns="0">
            <a:normAutofit fontScale="90000"/>
          </a:bodyPr>
          <a:lstStyle/>
          <a:p>
            <a:pPr algn="l" defTabSz="449263"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dirty="0" smtClean="0">
                <a:effectLst/>
              </a:rPr>
              <a:t>Off axis detector</a:t>
            </a:r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2CBCC-4CE8-4067-A293-2BAFA1DC5311}" type="slidenum">
              <a:rPr lang="en-US" altLang="ja-JP" smtClean="0"/>
              <a:pPr>
                <a:defRPr/>
              </a:pPr>
              <a:t>25</a:t>
            </a:fld>
            <a:endParaRPr lang="en-US" altLang="ja-JP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7166"/>
            <a:ext cx="4114749" cy="37862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14282" y="1000108"/>
            <a:ext cx="4016406" cy="58578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/>
          <a:lstStyle/>
          <a:p>
            <a:pPr marL="390525" indent="-293688" defTabSz="407988" hangingPunct="0">
              <a:lnSpc>
                <a:spcPct val="84000"/>
              </a:lnSpc>
              <a:spcBef>
                <a:spcPts val="550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390525" algn="l"/>
                <a:tab pos="796925" algn="l"/>
                <a:tab pos="1203325" algn="l"/>
                <a:tab pos="1611313" algn="l"/>
                <a:tab pos="2019300" algn="l"/>
                <a:tab pos="2425700" algn="l"/>
                <a:tab pos="2833688" algn="l"/>
                <a:tab pos="3241675" algn="l"/>
                <a:tab pos="3649663" algn="l"/>
                <a:tab pos="4056063" algn="l"/>
                <a:tab pos="4464050" algn="l"/>
                <a:tab pos="4872038" algn="l"/>
                <a:tab pos="5278438" algn="l"/>
                <a:tab pos="5686425" algn="l"/>
                <a:tab pos="6094413" algn="l"/>
                <a:tab pos="6502400" algn="l"/>
                <a:tab pos="6908800" algn="l"/>
                <a:tab pos="7316788" algn="l"/>
                <a:tab pos="7724775" algn="l"/>
                <a:tab pos="8131175" algn="l"/>
                <a:tab pos="8539163" algn="l"/>
              </a:tabLst>
            </a:pPr>
            <a:r>
              <a:rPr kumimoji="0" lang="en-GB" altLang="ja-JP" sz="2200" dirty="0">
                <a:solidFill>
                  <a:srgbClr val="000000"/>
                </a:solidFill>
              </a:rPr>
              <a:t>R&amp;D almost completed</a:t>
            </a:r>
          </a:p>
          <a:p>
            <a:pPr marL="390525" indent="-293688" defTabSz="407988" hangingPunct="0">
              <a:lnSpc>
                <a:spcPct val="84000"/>
              </a:lnSpc>
              <a:spcBef>
                <a:spcPts val="550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390525" algn="l"/>
                <a:tab pos="796925" algn="l"/>
                <a:tab pos="1203325" algn="l"/>
                <a:tab pos="1611313" algn="l"/>
                <a:tab pos="2019300" algn="l"/>
                <a:tab pos="2425700" algn="l"/>
                <a:tab pos="2833688" algn="l"/>
                <a:tab pos="3241675" algn="l"/>
                <a:tab pos="3649663" algn="l"/>
                <a:tab pos="4056063" algn="l"/>
                <a:tab pos="4464050" algn="l"/>
                <a:tab pos="4872038" algn="l"/>
                <a:tab pos="5278438" algn="l"/>
                <a:tab pos="5686425" algn="l"/>
                <a:tab pos="6094413" algn="l"/>
                <a:tab pos="6502400" algn="l"/>
                <a:tab pos="6908800" algn="l"/>
                <a:tab pos="7316788" algn="l"/>
                <a:tab pos="7724775" algn="l"/>
                <a:tab pos="8131175" algn="l"/>
                <a:tab pos="8539163" algn="l"/>
              </a:tabLst>
            </a:pPr>
            <a:r>
              <a:rPr kumimoji="0" lang="en-GB" altLang="ja-JP" sz="2200" dirty="0">
                <a:solidFill>
                  <a:srgbClr val="000000"/>
                </a:solidFill>
              </a:rPr>
              <a:t>Started mass production</a:t>
            </a:r>
          </a:p>
          <a:p>
            <a:pPr marL="782638" lvl="1" indent="-260350" defTabSz="407988" hangingPunct="0">
              <a:lnSpc>
                <a:spcPct val="84000"/>
              </a:lnSpc>
              <a:spcBef>
                <a:spcPts val="550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390525" algn="l"/>
                <a:tab pos="796925" algn="l"/>
                <a:tab pos="1203325" algn="l"/>
                <a:tab pos="1611313" algn="l"/>
                <a:tab pos="2019300" algn="l"/>
                <a:tab pos="2425700" algn="l"/>
                <a:tab pos="2833688" algn="l"/>
                <a:tab pos="3241675" algn="l"/>
                <a:tab pos="3649663" algn="l"/>
                <a:tab pos="4056063" algn="l"/>
                <a:tab pos="4464050" algn="l"/>
                <a:tab pos="4872038" algn="l"/>
                <a:tab pos="5278438" algn="l"/>
                <a:tab pos="5686425" algn="l"/>
                <a:tab pos="6094413" algn="l"/>
                <a:tab pos="6502400" algn="l"/>
                <a:tab pos="6908800" algn="l"/>
                <a:tab pos="7316788" algn="l"/>
                <a:tab pos="7724775" algn="l"/>
                <a:tab pos="8131175" algn="l"/>
                <a:tab pos="8539163" algn="l"/>
              </a:tabLst>
            </a:pPr>
            <a:r>
              <a:rPr kumimoji="0" lang="en-GB" altLang="ja-JP" sz="2200" dirty="0" err="1">
                <a:solidFill>
                  <a:srgbClr val="000000"/>
                </a:solidFill>
              </a:rPr>
              <a:t>Scintillator</a:t>
            </a:r>
            <a:r>
              <a:rPr kumimoji="0" lang="en-GB" altLang="ja-JP" sz="2200" dirty="0">
                <a:solidFill>
                  <a:srgbClr val="000000"/>
                </a:solidFill>
              </a:rPr>
              <a:t> bars, </a:t>
            </a:r>
          </a:p>
          <a:p>
            <a:pPr marL="390525" indent="-293688" defTabSz="407988" hangingPunct="0">
              <a:lnSpc>
                <a:spcPct val="84000"/>
              </a:lnSpc>
              <a:spcBef>
                <a:spcPts val="550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390525" algn="l"/>
                <a:tab pos="796925" algn="l"/>
                <a:tab pos="1203325" algn="l"/>
                <a:tab pos="1611313" algn="l"/>
                <a:tab pos="2019300" algn="l"/>
                <a:tab pos="2425700" algn="l"/>
                <a:tab pos="2833688" algn="l"/>
                <a:tab pos="3241675" algn="l"/>
                <a:tab pos="3649663" algn="l"/>
                <a:tab pos="4056063" algn="l"/>
                <a:tab pos="4464050" algn="l"/>
                <a:tab pos="4872038" algn="l"/>
                <a:tab pos="5278438" algn="l"/>
                <a:tab pos="5686425" algn="l"/>
                <a:tab pos="6094413" algn="l"/>
                <a:tab pos="6502400" algn="l"/>
                <a:tab pos="6908800" algn="l"/>
                <a:tab pos="7316788" algn="l"/>
                <a:tab pos="7724775" algn="l"/>
                <a:tab pos="8131175" algn="l"/>
                <a:tab pos="8539163" algn="l"/>
              </a:tabLst>
            </a:pPr>
            <a:r>
              <a:rPr kumimoji="0" lang="en-GB" altLang="ja-JP" sz="2200" dirty="0">
                <a:solidFill>
                  <a:srgbClr val="000000"/>
                </a:solidFill>
              </a:rPr>
              <a:t>Off-axis detector will be installed by summer 2009 </a:t>
            </a:r>
            <a:br>
              <a:rPr kumimoji="0" lang="en-GB" altLang="ja-JP" sz="2200" dirty="0">
                <a:solidFill>
                  <a:srgbClr val="000000"/>
                </a:solidFill>
              </a:rPr>
            </a:br>
            <a:r>
              <a:rPr kumimoji="0" lang="en-GB" altLang="ja-JP" sz="2200" dirty="0">
                <a:solidFill>
                  <a:srgbClr val="000000"/>
                </a:solidFill>
              </a:rPr>
              <a:t>except for some parts of ECAL.</a:t>
            </a:r>
            <a:br>
              <a:rPr kumimoji="0" lang="en-GB" altLang="ja-JP" sz="2200" dirty="0">
                <a:solidFill>
                  <a:srgbClr val="000000"/>
                </a:solidFill>
              </a:rPr>
            </a:br>
            <a:r>
              <a:rPr kumimoji="0" lang="en-GB" altLang="ja-JP" sz="2200" dirty="0">
                <a:solidFill>
                  <a:srgbClr val="000000"/>
                </a:solidFill>
                <a:latin typeface="Wingdings" pitchFamily="2" charset="2"/>
              </a:rPr>
              <a:t></a:t>
            </a:r>
            <a:r>
              <a:rPr kumimoji="0" lang="en-GB" altLang="ja-JP" sz="2200" dirty="0">
                <a:solidFill>
                  <a:srgbClr val="000000"/>
                </a:solidFill>
              </a:rPr>
              <a:t> </a:t>
            </a:r>
            <a:r>
              <a:rPr kumimoji="0" lang="en-GB" altLang="ja-JP" sz="2200" dirty="0">
                <a:solidFill>
                  <a:srgbClr val="0000FF"/>
                </a:solidFill>
              </a:rPr>
              <a:t>It become ready for High-intensity beam run from 2009 fall.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V="1">
            <a:off x="6300788" y="2781300"/>
            <a:ext cx="231775" cy="4254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724525" y="3357563"/>
            <a:ext cx="703263" cy="29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 defTabSz="407988" eaLnBrk="0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500">
                <a:solidFill>
                  <a:srgbClr val="000000"/>
                </a:solidFill>
                <a:latin typeface="Times New Roman" pitchFamily="18" charset="0"/>
              </a:rPr>
              <a:t>SMRD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2360613" y="2428875"/>
            <a:ext cx="146050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3319463" y="2413000"/>
            <a:ext cx="146050" cy="158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pic>
        <p:nvPicPr>
          <p:cNvPr id="17417" name="Picture 12" descr="DSCN01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4005263"/>
            <a:ext cx="25923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Text Box 13"/>
          <p:cNvSpPr txBox="1">
            <a:spLocks noChangeArrowheads="1"/>
          </p:cNvSpPr>
          <p:nvPr/>
        </p:nvSpPr>
        <p:spPr bwMode="auto">
          <a:xfrm>
            <a:off x="2266950" y="4105275"/>
            <a:ext cx="151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FFFF00"/>
                </a:solidFill>
              </a:rPr>
              <a:t>Micromegas</a:t>
            </a:r>
          </a:p>
        </p:txBody>
      </p:sp>
      <p:sp>
        <p:nvSpPr>
          <p:cNvPr id="17419" name="Text Box 15"/>
          <p:cNvSpPr txBox="1">
            <a:spLocks noChangeArrowheads="1"/>
          </p:cNvSpPr>
          <p:nvPr/>
        </p:nvSpPr>
        <p:spPr bwMode="auto">
          <a:xfrm>
            <a:off x="2266950" y="52578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FFFF00"/>
                </a:solidFill>
              </a:rPr>
              <a:t>26cm</a:t>
            </a:r>
          </a:p>
        </p:txBody>
      </p:sp>
      <p:sp>
        <p:nvSpPr>
          <p:cNvPr id="17420" name="Line 16"/>
          <p:cNvSpPr>
            <a:spLocks noChangeShapeType="1"/>
          </p:cNvSpPr>
          <p:nvPr/>
        </p:nvSpPr>
        <p:spPr bwMode="auto">
          <a:xfrm flipH="1">
            <a:off x="2266950" y="5257800"/>
            <a:ext cx="719138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pic>
        <p:nvPicPr>
          <p:cNvPr id="17421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99350" y="4724400"/>
            <a:ext cx="1585913" cy="157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22" name="Text Box 18"/>
          <p:cNvSpPr txBox="1">
            <a:spLocks noChangeArrowheads="1"/>
          </p:cNvSpPr>
          <p:nvPr/>
        </p:nvSpPr>
        <p:spPr bwMode="auto">
          <a:xfrm>
            <a:off x="7097713" y="4170363"/>
            <a:ext cx="2046287" cy="547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FGD scintillator bars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are produced</a:t>
            </a:r>
          </a:p>
        </p:txBody>
      </p:sp>
      <p:pic>
        <p:nvPicPr>
          <p:cNvPr id="17423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3933825"/>
            <a:ext cx="1401763" cy="211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24" name="Text Box 20"/>
          <p:cNvSpPr txBox="1">
            <a:spLocks noChangeArrowheads="1"/>
          </p:cNvSpPr>
          <p:nvPr/>
        </p:nvSpPr>
        <p:spPr bwMode="auto">
          <a:xfrm>
            <a:off x="214282" y="6143644"/>
            <a:ext cx="169227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 b="1" dirty="0">
                <a:solidFill>
                  <a:srgbClr val="000000"/>
                </a:solidFill>
              </a:rPr>
              <a:t>Prototype field 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 b="1" dirty="0">
                <a:solidFill>
                  <a:srgbClr val="000000"/>
                </a:solidFill>
              </a:rPr>
              <a:t>Cage for TPC</a:t>
            </a:r>
          </a:p>
        </p:txBody>
      </p:sp>
      <p:pic>
        <p:nvPicPr>
          <p:cNvPr id="17425" name="Picture 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4663" y="4652963"/>
            <a:ext cx="2922587" cy="1511300"/>
          </a:xfrm>
          <a:prstGeom prst="rect">
            <a:avLst/>
          </a:prstGeom>
          <a:solidFill>
            <a:srgbClr val="FFFFE6"/>
          </a:solidFill>
          <a:ln w="9525">
            <a:noFill/>
            <a:round/>
            <a:headEnd/>
            <a:tailEnd/>
          </a:ln>
        </p:spPr>
      </p:pic>
      <p:sp>
        <p:nvSpPr>
          <p:cNvPr id="17426" name="Text Box 22"/>
          <p:cNvSpPr txBox="1">
            <a:spLocks noChangeArrowheads="1"/>
          </p:cNvSpPr>
          <p:nvPr/>
        </p:nvSpPr>
        <p:spPr bwMode="auto">
          <a:xfrm>
            <a:off x="4376738" y="4306888"/>
            <a:ext cx="2179637" cy="31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kumimoji="0" lang="en-GB" altLang="ja-JP" sz="1600">
                <a:solidFill>
                  <a:srgbClr val="000000"/>
                </a:solidFill>
              </a:rPr>
              <a:t>ASIC IC for TPC/FGD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492E43-147F-4145-AD8D-9F5115713AA9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altLang="ja-JP" smtClean="0"/>
          </a:p>
        </p:txBody>
      </p:sp>
      <p:sp>
        <p:nvSpPr>
          <p:cNvPr id="21508" name="Rectangle 1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929063"/>
            <a:ext cx="4643438" cy="292893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dirty="0" smtClean="0"/>
              <a:t>Donation from CERN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dirty="0" smtClean="0"/>
              <a:t>Refurbishment work done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dirty="0" smtClean="0"/>
              <a:t>Public tender for shipping opened at CERN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dirty="0" smtClean="0"/>
              <a:t>Re-assembling test in Oct.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dirty="0" smtClean="0"/>
              <a:t>Seismic analysis and reinforcement design being done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dirty="0" smtClean="0"/>
              <a:t>Will (must)  be installed in the hole in </a:t>
            </a:r>
            <a:r>
              <a:rPr lang="en-US" altLang="ja-JP" sz="2000" dirty="0" err="1" smtClean="0"/>
              <a:t>Apr~Jun</a:t>
            </a:r>
            <a:r>
              <a:rPr lang="en-US" altLang="ja-JP" sz="2000" dirty="0" smtClean="0"/>
              <a:t> 2008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ja-JP" sz="2000" dirty="0" smtClean="0"/>
              <a:t>Specification for installation being prepared</a:t>
            </a:r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F733324-109F-4D28-AAD1-1B8A7B9737F1}" type="slidenum">
              <a:rPr lang="ja-JP" alt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ja-JP" altLang="en-US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071942"/>
            <a:ext cx="3789391" cy="249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57166"/>
            <a:ext cx="3500438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テキスト ボックス 12"/>
          <p:cNvSpPr txBox="1"/>
          <p:nvPr/>
        </p:nvSpPr>
        <p:spPr>
          <a:xfrm>
            <a:off x="6143625" y="1785938"/>
            <a:ext cx="8636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COIL</a:t>
            </a:r>
            <a:endParaRPr lang="ja-JP" altLang="en-US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8441" name="Rectangle 19"/>
          <p:cNvSpPr>
            <a:spLocks noChangeArrowheads="1"/>
          </p:cNvSpPr>
          <p:nvPr/>
        </p:nvSpPr>
        <p:spPr bwMode="auto">
          <a:xfrm>
            <a:off x="250825" y="4508500"/>
            <a:ext cx="86423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ja-JP" sz="2400"/>
          </a:p>
        </p:txBody>
      </p:sp>
      <p:pic>
        <p:nvPicPr>
          <p:cNvPr id="18442" name="Picture 20" descr="DSC032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57166"/>
            <a:ext cx="446405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タイトル 1"/>
          <p:cNvSpPr>
            <a:spLocks noGrp="1"/>
          </p:cNvSpPr>
          <p:nvPr>
            <p:ph type="title"/>
          </p:nvPr>
        </p:nvSpPr>
        <p:spPr>
          <a:xfrm>
            <a:off x="2214546" y="357166"/>
            <a:ext cx="3429024" cy="57150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b="1" dirty="0" smtClean="0">
                <a:solidFill>
                  <a:srgbClr val="FF0000"/>
                </a:solidFill>
                <a:effectLst/>
              </a:rPr>
              <a:t>UA1 magnet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330530" y="2258945"/>
            <a:ext cx="384026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42976" y="0"/>
            <a:ext cx="6643734" cy="1000108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>
                <a:solidFill>
                  <a:srgbClr val="C00000"/>
                </a:solidFill>
              </a:rPr>
              <a:t>ATF and ATF2 for ILC R&amp;D</a:t>
            </a:r>
            <a:endParaRPr kumimoji="1" lang="ja-JP" altLang="en-US" sz="4000" dirty="0">
              <a:solidFill>
                <a:srgbClr val="C00000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496"/>
            <a:ext cx="3214710" cy="442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正方形/長方形 2"/>
          <p:cNvSpPr/>
          <p:nvPr/>
        </p:nvSpPr>
        <p:spPr>
          <a:xfrm>
            <a:off x="428596" y="928670"/>
            <a:ext cx="8286808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 dirty="0" smtClean="0"/>
              <a:t>ATF showed already a good beam </a:t>
            </a:r>
            <a:r>
              <a:rPr kumimoji="1" lang="en-US" altLang="ja-JP" sz="2400" dirty="0" err="1" smtClean="0"/>
              <a:t>emittance</a:t>
            </a:r>
            <a:r>
              <a:rPr kumimoji="1" lang="en-US" altLang="ja-JP" sz="2400" dirty="0" smtClean="0"/>
              <a:t> needed </a:t>
            </a:r>
            <a:r>
              <a:rPr kumimoji="1" lang="en-US" altLang="ja-JP" sz="2400" dirty="0" smtClean="0"/>
              <a:t>for TESLA</a:t>
            </a:r>
            <a:r>
              <a:rPr kumimoji="1" lang="en-US" altLang="ja-JP" dirty="0" smtClean="0"/>
              <a:t>.</a:t>
            </a:r>
          </a:p>
          <a:p>
            <a:r>
              <a:rPr lang="en-US" altLang="ja-JP" dirty="0" smtClean="0"/>
              <a:t>V</a:t>
            </a:r>
            <a:r>
              <a:rPr kumimoji="1" lang="en-US" altLang="ja-JP" dirty="0" smtClean="0"/>
              <a:t>arious new </a:t>
            </a:r>
            <a:r>
              <a:rPr kumimoji="1" lang="en-US" altLang="ja-JP" dirty="0" smtClean="0"/>
              <a:t>technologies </a:t>
            </a:r>
            <a:r>
              <a:rPr kumimoji="1" lang="en-US" altLang="ja-JP" dirty="0" smtClean="0"/>
              <a:t>for  the </a:t>
            </a:r>
            <a:r>
              <a:rPr kumimoji="1" lang="en-US" altLang="ja-JP" dirty="0" err="1" smtClean="0"/>
              <a:t>emittance</a:t>
            </a:r>
            <a:r>
              <a:rPr kumimoji="1" lang="en-US" altLang="ja-JP" dirty="0" smtClean="0"/>
              <a:t>  measurement, e.g. LASER wire method.  </a:t>
            </a:r>
            <a:endParaRPr lang="en-US" altLang="ja-JP" dirty="0" smtClean="0"/>
          </a:p>
          <a:p>
            <a:r>
              <a:rPr kumimoji="1" lang="en-US" altLang="ja-JP" dirty="0" smtClean="0"/>
              <a:t> 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The high quality beam is used </a:t>
            </a:r>
            <a:r>
              <a:rPr lang="en-US" altLang="ja-JP" sz="2400" dirty="0" smtClean="0">
                <a:solidFill>
                  <a:srgbClr val="FFFF00"/>
                </a:solidFill>
              </a:rPr>
              <a:t>for the international 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studies of beam delivery system of ILC, needed in the EDR preparation.  France is one of the key players of ATF2 collaboration. </a:t>
            </a:r>
            <a:endParaRPr lang="en-US" altLang="ja-JP" dirty="0" smtClean="0">
              <a:solidFill>
                <a:srgbClr val="FFFF0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572000" y="3286124"/>
            <a:ext cx="150019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FFC000"/>
                </a:solidFill>
              </a:rPr>
              <a:t>LASER wire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 b="1007"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正方形/長方形 5"/>
          <p:cNvSpPr/>
          <p:nvPr/>
        </p:nvSpPr>
        <p:spPr>
          <a:xfrm>
            <a:off x="2357422" y="2071678"/>
            <a:ext cx="1285884" cy="3571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</a:rPr>
              <a:t>ATF2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09688" y="0"/>
            <a:ext cx="6248400" cy="609600"/>
          </a:xfrm>
        </p:spPr>
        <p:txBody>
          <a:bodyPr/>
          <a:lstStyle/>
          <a:p>
            <a:pPr algn="l"/>
            <a:r>
              <a:rPr lang="en-US" altLang="ja-JP" sz="3200"/>
              <a:t>ATF2 construction</a:t>
            </a:r>
          </a:p>
        </p:txBody>
      </p:sp>
      <p:sp>
        <p:nvSpPr>
          <p:cNvPr id="15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Dec 19, 2007, A.Seryi,T.Tauchi</a:t>
            </a:r>
          </a:p>
        </p:txBody>
      </p:sp>
      <p:sp>
        <p:nvSpPr>
          <p:cNvPr id="13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</a:p>
        </p:txBody>
      </p:sp>
      <p:sp>
        <p:nvSpPr>
          <p:cNvPr id="14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/>
              <a:t> </a:t>
            </a:r>
            <a:fld id="{024892E3-D2D9-4E1F-8969-E0B1876A5C96}" type="slidenum">
              <a:rPr lang="en-US" altLang="ja-JP"/>
              <a:pPr/>
              <a:t>29</a:t>
            </a:fld>
            <a:endParaRPr lang="en-US" altLang="ja-JP"/>
          </a:p>
        </p:txBody>
      </p:sp>
      <p:pic>
        <p:nvPicPr>
          <p:cNvPr id="1613828" name="Picture 4" descr="atf_hall_fu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706438"/>
            <a:ext cx="4495800" cy="2570162"/>
          </a:xfrm>
          <a:prstGeom prst="rect">
            <a:avLst/>
          </a:prstGeom>
          <a:noFill/>
        </p:spPr>
      </p:pic>
      <p:pic>
        <p:nvPicPr>
          <p:cNvPr id="1613829" name="Picture 5" descr="atf_hall_emp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0"/>
            <a:ext cx="4419600" cy="2605088"/>
          </a:xfrm>
          <a:prstGeom prst="rect">
            <a:avLst/>
          </a:prstGeom>
          <a:noFill/>
        </p:spPr>
      </p:pic>
      <p:pic>
        <p:nvPicPr>
          <p:cNvPr id="16138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2667000"/>
            <a:ext cx="255111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13831" name="Picture 7" descr="pill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3352800"/>
            <a:ext cx="2349500" cy="3219450"/>
          </a:xfrm>
          <a:prstGeom prst="rect">
            <a:avLst/>
          </a:prstGeom>
          <a:noFill/>
        </p:spPr>
      </p:pic>
      <p:pic>
        <p:nvPicPr>
          <p:cNvPr id="16138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3352800"/>
            <a:ext cx="240506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13833" name="Text Box 9"/>
          <p:cNvSpPr txBox="1">
            <a:spLocks noChangeArrowheads="1"/>
          </p:cNvSpPr>
          <p:nvPr/>
        </p:nvSpPr>
        <p:spPr bwMode="auto">
          <a:xfrm>
            <a:off x="593725" y="2922588"/>
            <a:ext cx="3409950" cy="3048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Assembly hall before construction</a:t>
            </a:r>
          </a:p>
        </p:txBody>
      </p:sp>
      <p:sp>
        <p:nvSpPr>
          <p:cNvPr id="1613834" name="Text Box 10"/>
          <p:cNvSpPr txBox="1">
            <a:spLocks noChangeArrowheads="1"/>
          </p:cNvSpPr>
          <p:nvPr/>
        </p:nvSpPr>
        <p:spPr bwMode="auto">
          <a:xfrm>
            <a:off x="4953000" y="2286000"/>
            <a:ext cx="3906838" cy="3048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Assembly hall emptied for construction</a:t>
            </a:r>
          </a:p>
        </p:txBody>
      </p:sp>
      <p:sp>
        <p:nvSpPr>
          <p:cNvPr id="1613835" name="Text Box 11"/>
          <p:cNvSpPr txBox="1">
            <a:spLocks noChangeArrowheads="1"/>
          </p:cNvSpPr>
          <p:nvPr/>
        </p:nvSpPr>
        <p:spPr bwMode="auto">
          <a:xfrm>
            <a:off x="1400175" y="6205538"/>
            <a:ext cx="3143250" cy="3048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Construction of reinforced floor</a:t>
            </a:r>
          </a:p>
        </p:txBody>
      </p:sp>
      <p:sp>
        <p:nvSpPr>
          <p:cNvPr id="1613836" name="Text Box 12"/>
          <p:cNvSpPr txBox="1">
            <a:spLocks noChangeArrowheads="1"/>
          </p:cNvSpPr>
          <p:nvPr/>
        </p:nvSpPr>
        <p:spPr bwMode="auto">
          <a:xfrm>
            <a:off x="6096000" y="6172200"/>
            <a:ext cx="2517775" cy="3048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Construction of shielding</a:t>
            </a:r>
          </a:p>
        </p:txBody>
      </p:sp>
      <p:sp>
        <p:nvSpPr>
          <p:cNvPr id="1613837" name="Text Box 13"/>
          <p:cNvSpPr txBox="1">
            <a:spLocks noChangeArrowheads="1"/>
          </p:cNvSpPr>
          <p:nvPr/>
        </p:nvSpPr>
        <p:spPr bwMode="auto">
          <a:xfrm>
            <a:off x="6262688" y="6507163"/>
            <a:ext cx="1933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Photos: Nobu Toge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3230" cy="72547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KEK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0"/>
            <a:ext cx="4786346" cy="668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 l="49342" t="20061" r="14040"/>
          <a:stretch>
            <a:fillRect/>
          </a:stretch>
        </p:blipFill>
        <p:spPr bwMode="auto">
          <a:xfrm>
            <a:off x="357158" y="1785926"/>
            <a:ext cx="2978150" cy="4002087"/>
          </a:xfrm>
          <a:prstGeom prst="rect">
            <a:avLst/>
          </a:prstGeom>
          <a:noFill/>
        </p:spPr>
      </p:pic>
      <p:cxnSp>
        <p:nvCxnSpPr>
          <p:cNvPr id="7" name="直線矢印コネクタ 6"/>
          <p:cNvCxnSpPr/>
          <p:nvPr/>
        </p:nvCxnSpPr>
        <p:spPr>
          <a:xfrm flipV="1">
            <a:off x="1857356" y="3000372"/>
            <a:ext cx="2286016" cy="142876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7215206" y="500042"/>
            <a:ext cx="785818" cy="35719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FFC000"/>
                </a:solidFill>
              </a:rPr>
              <a:t>KEK-B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858148" y="1071546"/>
            <a:ext cx="714380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FFC000"/>
                </a:solidFill>
              </a:rPr>
              <a:t>Belle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500562" y="3286124"/>
            <a:ext cx="500066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FFFF00"/>
                </a:solidFill>
              </a:rPr>
              <a:t>PF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714876" y="4429132"/>
            <a:ext cx="857256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FFFF00"/>
                </a:solidFill>
              </a:rPr>
              <a:t>LINAC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000760" y="2428868"/>
            <a:ext cx="64294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</a:rPr>
              <a:t>ATF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 rot="1118748">
            <a:off x="5298485" y="1764878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FFFF00"/>
                </a:solidFill>
              </a:rPr>
              <a:t>K2K-beamline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42910" y="3786190"/>
            <a:ext cx="714380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6215074" y="3214686"/>
            <a:ext cx="428628" cy="42862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6643702" y="3071810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FFFF00"/>
                </a:solidFill>
              </a:rPr>
              <a:t>PS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5357818" y="1714488"/>
            <a:ext cx="1643074" cy="5000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6072198" y="3000372"/>
            <a:ext cx="1285884" cy="5715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4357718" cy="796908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Conclusion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Rich HEP activities are on going in Japan</a:t>
            </a:r>
          </a:p>
          <a:p>
            <a:pPr>
              <a:buNone/>
            </a:pPr>
            <a:r>
              <a:rPr kumimoji="1" lang="en-US" altLang="ja-JP" dirty="0" smtClean="0"/>
              <a:t>    at KEK-B factory and PS. Both have promising future plan/new </a:t>
            </a:r>
            <a:r>
              <a:rPr kumimoji="1" lang="en-US" altLang="ja-JP" dirty="0" smtClean="0"/>
              <a:t>facilities, </a:t>
            </a:r>
            <a:r>
              <a:rPr kumimoji="1" lang="en-US" altLang="ja-JP" dirty="0" smtClean="0">
                <a:solidFill>
                  <a:srgbClr val="C00000"/>
                </a:solidFill>
              </a:rPr>
              <a:t>Super KEKB and J-</a:t>
            </a:r>
            <a:r>
              <a:rPr kumimoji="1" lang="en-US" altLang="ja-JP" dirty="0" err="1" smtClean="0">
                <a:solidFill>
                  <a:srgbClr val="C00000"/>
                </a:solidFill>
              </a:rPr>
              <a:t>Parc</a:t>
            </a:r>
            <a:r>
              <a:rPr kumimoji="1" lang="en-US" altLang="ja-JP" dirty="0" smtClean="0"/>
              <a:t>. </a:t>
            </a:r>
            <a:endParaRPr kumimoji="1" lang="en-US" altLang="ja-JP" dirty="0" smtClean="0"/>
          </a:p>
          <a:p>
            <a:r>
              <a:rPr lang="en-US" altLang="ja-JP" dirty="0" smtClean="0"/>
              <a:t>There are many international collaboration recently, where European increasing presence is appreciated. It balances bi-directional cooperation. </a:t>
            </a:r>
          </a:p>
          <a:p>
            <a:r>
              <a:rPr lang="en-US" altLang="ja-JP" dirty="0" smtClean="0"/>
              <a:t>Asia is relatively young in HEP activity. But already matured enough 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    to </a:t>
            </a:r>
            <a:r>
              <a:rPr lang="en-US" altLang="ja-JP" dirty="0" smtClean="0"/>
              <a:t>make substantial contributions </a:t>
            </a:r>
            <a:r>
              <a:rPr lang="en-US" altLang="ja-JP" dirty="0" smtClean="0"/>
              <a:t>and </a:t>
            </a:r>
          </a:p>
          <a:p>
            <a:pPr>
              <a:buNone/>
            </a:pPr>
            <a:r>
              <a:rPr lang="en-US" altLang="ja-JP" dirty="0" smtClean="0"/>
              <a:t>    to </a:t>
            </a:r>
            <a:r>
              <a:rPr lang="en-US" altLang="ja-JP" dirty="0" smtClean="0"/>
              <a:t>be a good partner for Europe.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341" y="1500174"/>
            <a:ext cx="3681752" cy="5189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85728"/>
            <a:ext cx="4071966" cy="1214446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2400" dirty="0" smtClean="0"/>
              <a:t>High Power RF Cavities besides</a:t>
            </a:r>
            <a:br>
              <a:rPr kumimoji="1" lang="en-US" altLang="ja-JP" sz="2400" dirty="0" smtClean="0"/>
            </a:br>
            <a:r>
              <a:rPr lang="en-US" altLang="ja-JP" sz="2400" dirty="0" smtClean="0"/>
              <a:t>the Super-conducting cavities</a:t>
            </a:r>
            <a:endParaRPr kumimoji="1" lang="ja-JP" altLang="en-US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642918"/>
            <a:ext cx="473127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正方形/長方形 4"/>
          <p:cNvSpPr/>
          <p:nvPr/>
        </p:nvSpPr>
        <p:spPr>
          <a:xfrm>
            <a:off x="4214810" y="3786190"/>
            <a:ext cx="4714908" cy="20002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The entire straight section of the positron ring  is equipped with solenoid coils in order to trap low energy electron cloud produced by SR.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28"/>
            <a:ext cx="91440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3" name="Rectangle 3"/>
          <p:cNvSpPr>
            <a:spLocks noGrp="1" noChangeArrowheads="1"/>
          </p:cNvSpPr>
          <p:nvPr>
            <p:ph type="title"/>
          </p:nvPr>
        </p:nvSpPr>
        <p:spPr>
          <a:xfrm>
            <a:off x="1662113" y="133350"/>
            <a:ext cx="5803900" cy="604838"/>
          </a:xfr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Physics Motivation</a:t>
            </a: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>
            <p:ph sz="half" idx="1"/>
          </p:nvPr>
        </p:nvGraphicFramePr>
        <p:xfrm>
          <a:off x="7018338" y="3340100"/>
          <a:ext cx="1987550" cy="309563"/>
        </p:xfrm>
        <a:graphic>
          <a:graphicData uri="http://schemas.openxmlformats.org/presentationml/2006/ole">
            <p:oleObj spid="_x0000_s20487" name="数式" r:id="rId3" imgW="1549080" imgH="241200" progId="Equation.3">
              <p:embed/>
            </p:oleObj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2651125" y="1363663"/>
          <a:ext cx="3867150" cy="1397000"/>
        </p:xfrm>
        <a:graphic>
          <a:graphicData uri="http://schemas.openxmlformats.org/presentationml/2006/ole">
            <p:oleObj spid="_x0000_s20482" name="数式" r:id="rId4" imgW="1968480" imgH="7110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>
            <p:ph sz="quarter" idx="3"/>
          </p:nvPr>
        </p:nvGraphicFramePr>
        <p:xfrm>
          <a:off x="276225" y="4411663"/>
          <a:ext cx="2063750" cy="377825"/>
        </p:xfrm>
        <a:graphic>
          <a:graphicData uri="http://schemas.openxmlformats.org/presentationml/2006/ole">
            <p:oleObj spid="_x0000_s20483" name="数式" r:id="rId5" imgW="1803240" imgH="330120" progId="Equation.3">
              <p:embed/>
            </p:oleObj>
          </a:graphicData>
        </a:graphic>
      </p:graphicFrame>
      <p:sp>
        <p:nvSpPr>
          <p:cNvPr id="51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F9312C-E898-4D73-A781-511B73EB099B}" type="slidenum">
              <a:rPr lang="en-US" altLang="ja-JP"/>
              <a:pPr>
                <a:defRPr/>
              </a:pPr>
              <a:t>33</a:t>
            </a:fld>
            <a:endParaRPr lang="en-US" altLang="ja-JP"/>
          </a:p>
        </p:txBody>
      </p:sp>
      <p:sp>
        <p:nvSpPr>
          <p:cNvPr id="573511" name="Text Box 71"/>
          <p:cNvSpPr txBox="1">
            <a:spLocks noChangeArrowheads="1"/>
          </p:cNvSpPr>
          <p:nvPr/>
        </p:nvSpPr>
        <p:spPr bwMode="auto">
          <a:xfrm>
            <a:off x="5321300" y="5635625"/>
            <a:ext cx="3044825" cy="915988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Reduction of </a:t>
            </a:r>
            <a:r>
              <a:rPr lang="en-US" altLang="ja-JP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+mn-ea"/>
              </a:rPr>
              <a:t>n</a:t>
            </a:r>
            <a:r>
              <a:rPr lang="en-US" altLang="ja-JP" baseline="-2500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+mn-ea"/>
              </a:rPr>
              <a:t>a </a:t>
            </a:r>
            <a:endParaRPr lang="en-US" altLang="ja-JP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E</a:t>
            </a:r>
            <a:r>
              <a:rPr lang="en-US" altLang="ja-JP" baseline="-2500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+mn-ea"/>
              </a:rPr>
              <a:t>n</a:t>
            </a:r>
            <a:r>
              <a:rPr lang="en-US" altLang="ja-JP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 spectrum distortion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 </a:t>
            </a:r>
            <a:r>
              <a:rPr lang="en-US" altLang="ja-JP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Appearance of </a:t>
            </a:r>
            <a:r>
              <a:rPr lang="en-US" altLang="ja-JP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+mn-ea"/>
              </a:rPr>
              <a:t>n</a:t>
            </a:r>
            <a:r>
              <a:rPr lang="en-US" altLang="ja-JP" baseline="-25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+mn-ea"/>
              </a:rPr>
              <a:t>b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85750" y="2795588"/>
          <a:ext cx="6648450" cy="1030287"/>
        </p:xfrm>
        <a:graphic>
          <a:graphicData uri="http://schemas.openxmlformats.org/presentationml/2006/ole">
            <p:oleObj spid="_x0000_s20484" name="数式" r:id="rId6" imgW="4902120" imgH="736560" progId="Equation.3">
              <p:embed/>
            </p:oleObj>
          </a:graphicData>
        </a:graphic>
      </p:graphicFrame>
      <p:pic>
        <p:nvPicPr>
          <p:cNvPr id="1036" name="Picture 18"/>
          <p:cNvPicPr>
            <a:picLocks noChangeAspect="1" noChangeArrowheads="1"/>
          </p:cNvPicPr>
          <p:nvPr/>
        </p:nvPicPr>
        <p:blipFill>
          <a:blip r:embed="rId7"/>
          <a:srcRect b="25862"/>
          <a:stretch>
            <a:fillRect/>
          </a:stretch>
        </p:blipFill>
        <p:spPr bwMode="auto">
          <a:xfrm rot="260615">
            <a:off x="6954838" y="1792288"/>
            <a:ext cx="2119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5738" y="2160588"/>
            <a:ext cx="211613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Text Box 19"/>
          <p:cNvSpPr txBox="1">
            <a:spLocks noChangeArrowheads="1"/>
          </p:cNvSpPr>
          <p:nvPr/>
        </p:nvSpPr>
        <p:spPr bwMode="auto">
          <a:xfrm>
            <a:off x="74613" y="1422400"/>
            <a:ext cx="2305050" cy="64135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omic Sans MS" pitchFamily="66" charset="0"/>
              </a:rPr>
              <a:t>Weak eigenstates</a:t>
            </a:r>
          </a:p>
          <a:p>
            <a:r>
              <a:rPr lang="en-US" altLang="ja-JP">
                <a:solidFill>
                  <a:srgbClr val="FF0000"/>
                </a:solidFill>
                <a:latin typeface="Comic Sans MS" pitchFamily="66" charset="0"/>
              </a:rPr>
              <a:t>“flavor eigenstates”</a:t>
            </a:r>
          </a:p>
        </p:txBody>
      </p:sp>
      <p:sp>
        <p:nvSpPr>
          <p:cNvPr id="1039" name="Text Box 20"/>
          <p:cNvSpPr txBox="1">
            <a:spLocks noChangeArrowheads="1"/>
          </p:cNvSpPr>
          <p:nvPr/>
        </p:nvSpPr>
        <p:spPr bwMode="auto">
          <a:xfrm>
            <a:off x="6969125" y="1382713"/>
            <a:ext cx="2028825" cy="366712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omic Sans MS" pitchFamily="66" charset="0"/>
              </a:rPr>
              <a:t>Mass eigenstates</a:t>
            </a:r>
          </a:p>
        </p:txBody>
      </p:sp>
      <p:sp>
        <p:nvSpPr>
          <p:cNvPr id="1040" name="AutoShape 21"/>
          <p:cNvSpPr>
            <a:spLocks noChangeArrowheads="1"/>
          </p:cNvSpPr>
          <p:nvPr/>
        </p:nvSpPr>
        <p:spPr bwMode="auto">
          <a:xfrm rot="-900000">
            <a:off x="2312988" y="1855788"/>
            <a:ext cx="241300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1" name="AutoShape 22"/>
          <p:cNvSpPr>
            <a:spLocks noChangeArrowheads="1"/>
          </p:cNvSpPr>
          <p:nvPr/>
        </p:nvSpPr>
        <p:spPr bwMode="auto">
          <a:xfrm rot="900000" flipH="1">
            <a:off x="6583363" y="1843088"/>
            <a:ext cx="250825" cy="46037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4581525" y="3711575"/>
            <a:ext cx="1900238" cy="687388"/>
            <a:chOff x="3174" y="3478"/>
            <a:chExt cx="1197" cy="433"/>
          </a:xfrm>
        </p:grpSpPr>
        <p:sp>
          <p:nvSpPr>
            <p:cNvPr id="1073" name="AutoShape 23"/>
            <p:cNvSpPr>
              <a:spLocks noChangeArrowheads="1"/>
            </p:cNvSpPr>
            <p:nvPr/>
          </p:nvSpPr>
          <p:spPr bwMode="auto">
            <a:xfrm>
              <a:off x="3239" y="3478"/>
              <a:ext cx="1095" cy="403"/>
            </a:xfrm>
            <a:prstGeom prst="upArrowCallout">
              <a:avLst>
                <a:gd name="adj1" fmla="val 67928"/>
                <a:gd name="adj2" fmla="val 67928"/>
                <a:gd name="adj3" fmla="val 16667"/>
                <a:gd name="adj4" fmla="val 66667"/>
              </a:avLst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/>
            </a:p>
          </p:txBody>
        </p:sp>
        <p:sp>
          <p:nvSpPr>
            <p:cNvPr id="1074" name="Text Box 25"/>
            <p:cNvSpPr txBox="1">
              <a:spLocks noChangeArrowheads="1"/>
            </p:cNvSpPr>
            <p:nvPr/>
          </p:nvSpPr>
          <p:spPr bwMode="auto">
            <a:xfrm>
              <a:off x="3174" y="3585"/>
              <a:ext cx="1197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 b="1" i="1">
                  <a:solidFill>
                    <a:srgbClr val="FF0000"/>
                  </a:solidFill>
                </a:rPr>
                <a:t>3 mixing angles</a:t>
              </a:r>
            </a:p>
            <a:p>
              <a:r>
                <a:rPr lang="en-US" altLang="ja-JP" sz="1400" b="1" i="1">
                  <a:solidFill>
                    <a:srgbClr val="FF0000"/>
                  </a:solidFill>
                </a:rPr>
                <a:t>+ 1 complex phase</a:t>
              </a:r>
            </a:p>
          </p:txBody>
        </p:sp>
      </p:grpSp>
      <p:sp>
        <p:nvSpPr>
          <p:cNvPr id="1043" name="AutoShape 28"/>
          <p:cNvSpPr>
            <a:spLocks noChangeArrowheads="1"/>
          </p:cNvSpPr>
          <p:nvPr/>
        </p:nvSpPr>
        <p:spPr bwMode="auto">
          <a:xfrm>
            <a:off x="3535363" y="1357313"/>
            <a:ext cx="2254250" cy="1404937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419350" y="4429125"/>
          <a:ext cx="6600825" cy="500063"/>
        </p:xfrm>
        <a:graphic>
          <a:graphicData uri="http://schemas.openxmlformats.org/presentationml/2006/ole">
            <p:oleObj spid="_x0000_s20485" name="数式" r:id="rId9" imgW="4267080" imgH="355320" progId="Equation.3">
              <p:embed/>
            </p:oleObj>
          </a:graphicData>
        </a:graphic>
      </p:graphicFrame>
      <p:sp>
        <p:nvSpPr>
          <p:cNvPr id="573491" name="Rectangle 51"/>
          <p:cNvSpPr>
            <a:spLocks noChangeArrowheads="1"/>
          </p:cNvSpPr>
          <p:nvPr/>
        </p:nvSpPr>
        <p:spPr bwMode="auto">
          <a:xfrm>
            <a:off x="142875" y="3979863"/>
            <a:ext cx="4411663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0"/>
              </a:buBlip>
              <a:defRPr/>
            </a:pPr>
            <a:r>
              <a:rPr lang="en-US" altLang="ja-JP" sz="20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Neutsino Oscillation Experiments</a:t>
            </a:r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7254875" y="3022600"/>
          <a:ext cx="1450975" cy="387350"/>
        </p:xfrm>
        <a:graphic>
          <a:graphicData uri="http://schemas.openxmlformats.org/presentationml/2006/ole">
            <p:oleObj spid="_x0000_s20486" name="数式" r:id="rId11" imgW="952200" imgH="253800" progId="Equation.3">
              <p:embed/>
            </p:oleObj>
          </a:graphicData>
        </a:graphic>
      </p:graphicFrame>
      <p:sp>
        <p:nvSpPr>
          <p:cNvPr id="1045" name="Text Box 55"/>
          <p:cNvSpPr txBox="1">
            <a:spLocks noChangeArrowheads="1"/>
          </p:cNvSpPr>
          <p:nvPr/>
        </p:nvSpPr>
        <p:spPr bwMode="auto">
          <a:xfrm>
            <a:off x="6899275" y="2271713"/>
            <a:ext cx="471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m</a:t>
            </a:r>
            <a:r>
              <a:rPr lang="en-US" altLang="ja-JP" b="1" baseline="-25000"/>
              <a:t>1</a:t>
            </a:r>
          </a:p>
        </p:txBody>
      </p:sp>
      <p:sp>
        <p:nvSpPr>
          <p:cNvPr id="1046" name="Text Box 56"/>
          <p:cNvSpPr txBox="1">
            <a:spLocks noChangeArrowheads="1"/>
          </p:cNvSpPr>
          <p:nvPr/>
        </p:nvSpPr>
        <p:spPr bwMode="auto">
          <a:xfrm>
            <a:off x="7620000" y="2403475"/>
            <a:ext cx="471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m</a:t>
            </a:r>
            <a:r>
              <a:rPr lang="en-US" altLang="ja-JP" b="1" baseline="-25000"/>
              <a:t>2</a:t>
            </a:r>
          </a:p>
        </p:txBody>
      </p:sp>
      <p:sp>
        <p:nvSpPr>
          <p:cNvPr id="1047" name="Text Box 57"/>
          <p:cNvSpPr txBox="1">
            <a:spLocks noChangeArrowheads="1"/>
          </p:cNvSpPr>
          <p:nvPr/>
        </p:nvSpPr>
        <p:spPr bwMode="auto">
          <a:xfrm>
            <a:off x="8474075" y="2522538"/>
            <a:ext cx="471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m</a:t>
            </a:r>
            <a:r>
              <a:rPr lang="en-US" altLang="ja-JP" b="1" baseline="-25000"/>
              <a:t>3</a:t>
            </a:r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7121525" y="3702050"/>
            <a:ext cx="1660525" cy="700088"/>
            <a:chOff x="4486" y="2308"/>
            <a:chExt cx="1046" cy="441"/>
          </a:xfrm>
        </p:grpSpPr>
        <p:sp>
          <p:nvSpPr>
            <p:cNvPr id="1071" name="AutoShape 59"/>
            <p:cNvSpPr>
              <a:spLocks noChangeArrowheads="1"/>
            </p:cNvSpPr>
            <p:nvPr/>
          </p:nvSpPr>
          <p:spPr bwMode="auto">
            <a:xfrm>
              <a:off x="4523" y="2308"/>
              <a:ext cx="970" cy="423"/>
            </a:xfrm>
            <a:prstGeom prst="upArrowCallout">
              <a:avLst>
                <a:gd name="adj1" fmla="val 57329"/>
                <a:gd name="adj2" fmla="val 57329"/>
                <a:gd name="adj3" fmla="val 16667"/>
                <a:gd name="adj4" fmla="val 66667"/>
              </a:avLst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/>
            </a:p>
          </p:txBody>
        </p:sp>
        <p:sp>
          <p:nvSpPr>
            <p:cNvPr id="1072" name="Text Box 60"/>
            <p:cNvSpPr txBox="1">
              <a:spLocks noChangeArrowheads="1"/>
            </p:cNvSpPr>
            <p:nvPr/>
          </p:nvSpPr>
          <p:spPr bwMode="auto">
            <a:xfrm>
              <a:off x="4486" y="2423"/>
              <a:ext cx="104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 b="1" i="1">
                  <a:solidFill>
                    <a:srgbClr val="FF0000"/>
                  </a:solidFill>
                </a:rPr>
                <a:t>2 mass squared </a:t>
              </a:r>
            </a:p>
            <a:p>
              <a:r>
                <a:rPr lang="en-US" altLang="ja-JP" sz="1400" b="1" i="1">
                  <a:solidFill>
                    <a:srgbClr val="FF0000"/>
                  </a:solidFill>
                </a:rPr>
                <a:t>differences</a:t>
              </a:r>
            </a:p>
          </p:txBody>
        </p:sp>
      </p:grpSp>
      <p:sp>
        <p:nvSpPr>
          <p:cNvPr id="1049" name="Text Box 63"/>
          <p:cNvSpPr txBox="1">
            <a:spLocks noChangeArrowheads="1"/>
          </p:cNvSpPr>
          <p:nvPr/>
        </p:nvSpPr>
        <p:spPr bwMode="auto">
          <a:xfrm>
            <a:off x="7443788" y="4830763"/>
            <a:ext cx="1700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solidFill>
                  <a:srgbClr val="336600"/>
                </a:solidFill>
                <a:latin typeface="Comic Sans MS" pitchFamily="66" charset="0"/>
              </a:rPr>
              <a:t>Flight length (c·t )</a:t>
            </a:r>
          </a:p>
        </p:txBody>
      </p:sp>
      <p:sp>
        <p:nvSpPr>
          <p:cNvPr id="1050" name="Text Box 64"/>
          <p:cNvSpPr txBox="1">
            <a:spLocks noChangeArrowheads="1"/>
          </p:cNvSpPr>
          <p:nvPr/>
        </p:nvSpPr>
        <p:spPr bwMode="auto">
          <a:xfrm>
            <a:off x="7475538" y="5297488"/>
            <a:ext cx="1581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solidFill>
                  <a:srgbClr val="336600"/>
                </a:solidFill>
                <a:latin typeface="Comic Sans MS" pitchFamily="66" charset="0"/>
              </a:rPr>
              <a:t>Neutrino energy</a:t>
            </a:r>
            <a:r>
              <a:rPr lang="en-US" altLang="ja-JP" sz="1400" i="1">
                <a:solidFill>
                  <a:srgbClr val="336600"/>
                </a:solidFill>
              </a:rPr>
              <a:t> </a:t>
            </a:r>
          </a:p>
        </p:txBody>
      </p:sp>
      <p:sp>
        <p:nvSpPr>
          <p:cNvPr id="1051" name="Freeform 66"/>
          <p:cNvSpPr>
            <a:spLocks/>
          </p:cNvSpPr>
          <p:nvPr/>
        </p:nvSpPr>
        <p:spPr bwMode="auto">
          <a:xfrm>
            <a:off x="6877050" y="5003800"/>
            <a:ext cx="604838" cy="120650"/>
          </a:xfrm>
          <a:custGeom>
            <a:avLst/>
            <a:gdLst>
              <a:gd name="T0" fmla="*/ 604838 w 498"/>
              <a:gd name="T1" fmla="*/ 18280 h 99"/>
              <a:gd name="T2" fmla="*/ 327924 w 498"/>
              <a:gd name="T3" fmla="*/ 10968 h 99"/>
              <a:gd name="T4" fmla="*/ 131170 w 498"/>
              <a:gd name="T5" fmla="*/ 18280 h 99"/>
              <a:gd name="T6" fmla="*/ 0 w 498"/>
              <a:gd name="T7" fmla="*/ 120650 h 99"/>
              <a:gd name="T8" fmla="*/ 0 60000 65536"/>
              <a:gd name="T9" fmla="*/ 0 60000 65536"/>
              <a:gd name="T10" fmla="*/ 0 60000 65536"/>
              <a:gd name="T11" fmla="*/ 0 60000 65536"/>
              <a:gd name="T12" fmla="*/ 0 w 498"/>
              <a:gd name="T13" fmla="*/ 0 h 99"/>
              <a:gd name="T14" fmla="*/ 498 w 498"/>
              <a:gd name="T15" fmla="*/ 99 h 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8" h="99">
                <a:moveTo>
                  <a:pt x="498" y="15"/>
                </a:moveTo>
                <a:cubicBezTo>
                  <a:pt x="416" y="12"/>
                  <a:pt x="335" y="9"/>
                  <a:pt x="270" y="9"/>
                </a:cubicBezTo>
                <a:cubicBezTo>
                  <a:pt x="205" y="9"/>
                  <a:pt x="153" y="0"/>
                  <a:pt x="108" y="15"/>
                </a:cubicBezTo>
                <a:cubicBezTo>
                  <a:pt x="63" y="30"/>
                  <a:pt x="31" y="64"/>
                  <a:pt x="0" y="99"/>
                </a:cubicBezTo>
              </a:path>
            </a:pathLst>
          </a:custGeom>
          <a:noFill/>
          <a:ln w="19050">
            <a:solidFill>
              <a:srgbClr val="3366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4" name="Group 65"/>
          <p:cNvGrpSpPr>
            <a:grpSpLocks/>
          </p:cNvGrpSpPr>
          <p:nvPr/>
        </p:nvGrpSpPr>
        <p:grpSpPr bwMode="auto">
          <a:xfrm>
            <a:off x="5692775" y="5051425"/>
            <a:ext cx="1757363" cy="407988"/>
            <a:chOff x="3040" y="3114"/>
            <a:chExt cx="1445" cy="336"/>
          </a:xfrm>
        </p:grpSpPr>
        <p:graphicFrame>
          <p:nvGraphicFramePr>
            <p:cNvPr id="1032" name="Object 8"/>
            <p:cNvGraphicFramePr>
              <a:graphicFrameLocks noChangeAspect="1"/>
            </p:cNvGraphicFramePr>
            <p:nvPr/>
          </p:nvGraphicFramePr>
          <p:xfrm>
            <a:off x="3040" y="3114"/>
            <a:ext cx="1445" cy="336"/>
          </p:xfrm>
          <a:graphic>
            <a:graphicData uri="http://schemas.openxmlformats.org/presentationml/2006/ole">
              <p:oleObj spid="_x0000_s20488" name="数式" r:id="rId12" imgW="1091880" imgH="253800" progId="Equation.3">
                <p:embed/>
              </p:oleObj>
            </a:graphicData>
          </a:graphic>
        </p:graphicFrame>
        <p:sp>
          <p:nvSpPr>
            <p:cNvPr id="1069" name="Oval 61"/>
            <p:cNvSpPr>
              <a:spLocks noChangeArrowheads="1"/>
            </p:cNvSpPr>
            <p:nvPr/>
          </p:nvSpPr>
          <p:spPr bwMode="auto">
            <a:xfrm>
              <a:off x="3857" y="3146"/>
              <a:ext cx="226" cy="226"/>
            </a:xfrm>
            <a:prstGeom prst="ellips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0" name="Oval 62"/>
            <p:cNvSpPr>
              <a:spLocks noChangeArrowheads="1"/>
            </p:cNvSpPr>
            <p:nvPr/>
          </p:nvSpPr>
          <p:spPr bwMode="auto">
            <a:xfrm>
              <a:off x="4241" y="3152"/>
              <a:ext cx="226" cy="226"/>
            </a:xfrm>
            <a:prstGeom prst="ellips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53" name="Freeform 67"/>
          <p:cNvSpPr>
            <a:spLocks/>
          </p:cNvSpPr>
          <p:nvPr/>
        </p:nvSpPr>
        <p:spPr bwMode="auto">
          <a:xfrm>
            <a:off x="7277100" y="5373688"/>
            <a:ext cx="225425" cy="119062"/>
          </a:xfrm>
          <a:custGeom>
            <a:avLst/>
            <a:gdLst>
              <a:gd name="T0" fmla="*/ 225425 w 162"/>
              <a:gd name="T1" fmla="*/ 102053 h 35"/>
              <a:gd name="T2" fmla="*/ 75142 w 162"/>
              <a:gd name="T3" fmla="*/ 102053 h 35"/>
              <a:gd name="T4" fmla="*/ 0 w 162"/>
              <a:gd name="T5" fmla="*/ 0 h 35"/>
              <a:gd name="T6" fmla="*/ 0 60000 65536"/>
              <a:gd name="T7" fmla="*/ 0 60000 65536"/>
              <a:gd name="T8" fmla="*/ 0 60000 65536"/>
              <a:gd name="T9" fmla="*/ 0 w 162"/>
              <a:gd name="T10" fmla="*/ 0 h 35"/>
              <a:gd name="T11" fmla="*/ 162 w 162"/>
              <a:gd name="T12" fmla="*/ 35 h 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" h="35">
                <a:moveTo>
                  <a:pt x="162" y="30"/>
                </a:moveTo>
                <a:cubicBezTo>
                  <a:pt x="121" y="32"/>
                  <a:pt x="81" y="35"/>
                  <a:pt x="54" y="30"/>
                </a:cubicBezTo>
                <a:cubicBezTo>
                  <a:pt x="27" y="25"/>
                  <a:pt x="13" y="12"/>
                  <a:pt x="0" y="0"/>
                </a:cubicBezTo>
              </a:path>
            </a:pathLst>
          </a:custGeom>
          <a:noFill/>
          <a:ln w="19050">
            <a:solidFill>
              <a:srgbClr val="3366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54" name="AutoShape 69"/>
          <p:cNvSpPr>
            <a:spLocks noChangeArrowheads="1"/>
          </p:cNvSpPr>
          <p:nvPr/>
        </p:nvSpPr>
        <p:spPr bwMode="auto">
          <a:xfrm>
            <a:off x="5314950" y="4438650"/>
            <a:ext cx="642938" cy="3111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5" name="Freeform 70"/>
          <p:cNvSpPr>
            <a:spLocks/>
          </p:cNvSpPr>
          <p:nvPr/>
        </p:nvSpPr>
        <p:spPr bwMode="auto">
          <a:xfrm flipV="1">
            <a:off x="5505450" y="4827588"/>
            <a:ext cx="184150" cy="341312"/>
          </a:xfrm>
          <a:custGeom>
            <a:avLst/>
            <a:gdLst>
              <a:gd name="T0" fmla="*/ 184150 w 258"/>
              <a:gd name="T1" fmla="*/ 0 h 192"/>
              <a:gd name="T2" fmla="*/ 34260 w 258"/>
              <a:gd name="T3" fmla="*/ 95994 h 192"/>
              <a:gd name="T4" fmla="*/ 0 w 258"/>
              <a:gd name="T5" fmla="*/ 341312 h 192"/>
              <a:gd name="T6" fmla="*/ 0 60000 65536"/>
              <a:gd name="T7" fmla="*/ 0 60000 65536"/>
              <a:gd name="T8" fmla="*/ 0 60000 65536"/>
              <a:gd name="T9" fmla="*/ 0 w 258"/>
              <a:gd name="T10" fmla="*/ 0 h 192"/>
              <a:gd name="T11" fmla="*/ 258 w 258"/>
              <a:gd name="T12" fmla="*/ 192 h 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8" h="192">
                <a:moveTo>
                  <a:pt x="258" y="0"/>
                </a:moveTo>
                <a:cubicBezTo>
                  <a:pt x="174" y="11"/>
                  <a:pt x="91" y="22"/>
                  <a:pt x="48" y="54"/>
                </a:cubicBezTo>
                <a:cubicBezTo>
                  <a:pt x="5" y="86"/>
                  <a:pt x="2" y="139"/>
                  <a:pt x="0" y="192"/>
                </a:cubicBezTo>
              </a:path>
            </a:pathLst>
          </a:custGeom>
          <a:noFill/>
          <a:ln w="19050">
            <a:solidFill>
              <a:srgbClr val="3366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3514" name="Rectangle 74"/>
          <p:cNvSpPr>
            <a:spLocks noChangeArrowheads="1"/>
          </p:cNvSpPr>
          <p:nvPr/>
        </p:nvSpPr>
        <p:spPr bwMode="auto">
          <a:xfrm>
            <a:off x="152400" y="1023938"/>
            <a:ext cx="3563938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0"/>
              </a:buBlip>
              <a:defRPr/>
            </a:pPr>
            <a:r>
              <a:rPr lang="en-US" altLang="ja-JP" sz="20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Neutsino Mass and Mixing</a:t>
            </a:r>
          </a:p>
        </p:txBody>
      </p:sp>
      <p:sp>
        <p:nvSpPr>
          <p:cNvPr id="573515" name="Text Box 75"/>
          <p:cNvSpPr txBox="1">
            <a:spLocks noChangeArrowheads="1"/>
          </p:cNvSpPr>
          <p:nvPr/>
        </p:nvSpPr>
        <p:spPr bwMode="auto">
          <a:xfrm>
            <a:off x="3660775" y="1022350"/>
            <a:ext cx="359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Maki-Nakagawa-Sakata (MNS) Matrix</a:t>
            </a:r>
          </a:p>
        </p:txBody>
      </p:sp>
      <p:grpSp>
        <p:nvGrpSpPr>
          <p:cNvPr id="5" name="Group 95"/>
          <p:cNvGrpSpPr>
            <a:grpSpLocks/>
          </p:cNvGrpSpPr>
          <p:nvPr/>
        </p:nvGrpSpPr>
        <p:grpSpPr bwMode="auto">
          <a:xfrm>
            <a:off x="174625" y="4891088"/>
            <a:ext cx="4449763" cy="1762125"/>
            <a:chOff x="98" y="3081"/>
            <a:chExt cx="2803" cy="1110"/>
          </a:xfrm>
        </p:grpSpPr>
        <p:pic>
          <p:nvPicPr>
            <p:cNvPr id="1059" name="Picture 82" descr="pct1e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98" y="3081"/>
              <a:ext cx="2766" cy="1075"/>
            </a:xfrm>
            <a:prstGeom prst="rect">
              <a:avLst/>
            </a:prstGeom>
            <a:noFill/>
            <a:ln w="19050">
              <a:solidFill>
                <a:srgbClr val="FF9900"/>
              </a:solidFill>
              <a:miter lim="800000"/>
              <a:headEnd/>
              <a:tailEnd/>
            </a:ln>
          </p:spPr>
        </p:pic>
        <p:sp>
          <p:nvSpPr>
            <p:cNvPr id="573523" name="Text Box 83"/>
            <p:cNvSpPr txBox="1">
              <a:spLocks noChangeArrowheads="1"/>
            </p:cNvSpPr>
            <p:nvPr/>
          </p:nvSpPr>
          <p:spPr bwMode="auto">
            <a:xfrm rot="-432363">
              <a:off x="1193" y="3704"/>
              <a:ext cx="798" cy="173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rPr>
                <a:t>Neutrino Beam</a:t>
              </a:r>
            </a:p>
          </p:txBody>
        </p:sp>
        <p:sp>
          <p:nvSpPr>
            <p:cNvPr id="573524" name="Text Box 84"/>
            <p:cNvSpPr txBox="1">
              <a:spLocks noChangeArrowheads="1"/>
            </p:cNvSpPr>
            <p:nvPr/>
          </p:nvSpPr>
          <p:spPr bwMode="auto">
            <a:xfrm rot="-391377">
              <a:off x="1413" y="3825"/>
              <a:ext cx="41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250km</a:t>
              </a:r>
            </a:p>
          </p:txBody>
        </p:sp>
        <p:sp>
          <p:nvSpPr>
            <p:cNvPr id="573525" name="Text Box 85"/>
            <p:cNvSpPr txBox="1">
              <a:spLocks noChangeArrowheads="1"/>
            </p:cNvSpPr>
            <p:nvPr/>
          </p:nvSpPr>
          <p:spPr bwMode="auto">
            <a:xfrm>
              <a:off x="2313" y="3093"/>
              <a:ext cx="539" cy="28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b="1">
                  <a:solidFill>
                    <a:srgbClr val="33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rPr>
                <a:t>KEK-PS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b="1">
                  <a:solidFill>
                    <a:srgbClr val="33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rPr>
                <a:t>( 6 kW )</a:t>
              </a:r>
            </a:p>
          </p:txBody>
        </p:sp>
        <p:sp>
          <p:nvSpPr>
            <p:cNvPr id="573526" name="Text Box 86"/>
            <p:cNvSpPr txBox="1">
              <a:spLocks noChangeArrowheads="1"/>
            </p:cNvSpPr>
            <p:nvPr/>
          </p:nvSpPr>
          <p:spPr bwMode="auto">
            <a:xfrm>
              <a:off x="1856" y="3113"/>
              <a:ext cx="490" cy="25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  <a:ea typeface="+mn-ea"/>
                </a:rPr>
                <a:t>Near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  <a:ea typeface="+mn-ea"/>
                </a:rPr>
                <a:t>Detectors</a:t>
              </a:r>
            </a:p>
          </p:txBody>
        </p:sp>
        <p:sp>
          <p:nvSpPr>
            <p:cNvPr id="573527" name="Text Box 87"/>
            <p:cNvSpPr txBox="1">
              <a:spLocks noChangeArrowheads="1"/>
            </p:cNvSpPr>
            <p:nvPr/>
          </p:nvSpPr>
          <p:spPr bwMode="auto">
            <a:xfrm>
              <a:off x="108" y="3177"/>
              <a:ext cx="688" cy="25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rPr>
                <a:t>Super-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rPr>
                <a:t>KAMIOKANDE</a:t>
              </a:r>
            </a:p>
          </p:txBody>
        </p:sp>
        <p:sp>
          <p:nvSpPr>
            <p:cNvPr id="573529" name="Text Box 89"/>
            <p:cNvSpPr txBox="1">
              <a:spLocks noChangeArrowheads="1"/>
            </p:cNvSpPr>
            <p:nvPr/>
          </p:nvSpPr>
          <p:spPr bwMode="auto">
            <a:xfrm>
              <a:off x="2220" y="3526"/>
              <a:ext cx="590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+mn-ea"/>
                </a:rPr>
                <a:t>n</a:t>
              </a:r>
              <a:r>
                <a:rPr lang="en-US" altLang="ja-JP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+mn-ea"/>
                </a:rPr>
                <a:t>m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+mn-ea"/>
                </a:rPr>
                <a:t>En=1.3</a:t>
              </a:r>
              <a:r>
                <a:rPr lang="en-US" altLang="ja-JP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GeV</a:t>
              </a:r>
            </a:p>
          </p:txBody>
        </p:sp>
        <p:sp>
          <p:nvSpPr>
            <p:cNvPr id="573530" name="Text Box 90"/>
            <p:cNvSpPr txBox="1">
              <a:spLocks noChangeArrowheads="1"/>
            </p:cNvSpPr>
            <p:nvPr/>
          </p:nvSpPr>
          <p:spPr bwMode="auto">
            <a:xfrm>
              <a:off x="290" y="3823"/>
              <a:ext cx="8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disappeared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as </a:t>
              </a:r>
              <a:r>
                <a:rPr lang="en-US" altLang="ja-JP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+mn-ea"/>
                </a:rPr>
                <a:t>nt</a:t>
              </a:r>
            </a:p>
          </p:txBody>
        </p:sp>
        <p:sp>
          <p:nvSpPr>
            <p:cNvPr id="573531" name="Text Box 91"/>
            <p:cNvSpPr txBox="1">
              <a:spLocks noChangeArrowheads="1"/>
            </p:cNvSpPr>
            <p:nvPr/>
          </p:nvSpPr>
          <p:spPr bwMode="auto">
            <a:xfrm>
              <a:off x="1076" y="4018"/>
              <a:ext cx="182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b="1">
                  <a:solidFill>
                    <a:srgbClr val="33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K2K: 112 events / 1999~2004, 10</a:t>
              </a:r>
              <a:r>
                <a:rPr lang="en-US" altLang="ja-JP" sz="1200" b="1" baseline="30000">
                  <a:solidFill>
                    <a:srgbClr val="33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20</a:t>
              </a:r>
              <a:r>
                <a:rPr lang="en-US" altLang="ja-JP" sz="1200" b="1">
                  <a:solidFill>
                    <a:srgbClr val="33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 pot</a:t>
              </a:r>
            </a:p>
          </p:txBody>
        </p:sp>
        <p:sp>
          <p:nvSpPr>
            <p:cNvPr id="1068" name="Line 94"/>
            <p:cNvSpPr>
              <a:spLocks noChangeShapeType="1"/>
            </p:cNvSpPr>
            <p:nvPr/>
          </p:nvSpPr>
          <p:spPr bwMode="auto">
            <a:xfrm>
              <a:off x="2280" y="3798"/>
              <a:ext cx="10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91" name="Rectangle 19"/>
          <p:cNvSpPr>
            <a:spLocks noGrp="1" noChangeArrowheads="1"/>
          </p:cNvSpPr>
          <p:nvPr>
            <p:ph type="title"/>
          </p:nvPr>
        </p:nvSpPr>
        <p:spPr>
          <a:xfrm>
            <a:off x="4000496" y="500042"/>
            <a:ext cx="4786346" cy="1143008"/>
          </a:xfrm>
        </p:spPr>
        <p:txBody>
          <a:bodyPr>
            <a:normAutofit/>
          </a:bodyPr>
          <a:lstStyle/>
          <a:p>
            <a:r>
              <a:rPr lang="en-US" altLang="ja-JP" sz="3200" dirty="0" smtClean="0">
                <a:solidFill>
                  <a:srgbClr val="0070C0"/>
                </a:solidFill>
              </a:rPr>
              <a:t>How the entire area</a:t>
            </a:r>
            <a:br>
              <a:rPr lang="en-US" altLang="ja-JP" sz="3200" dirty="0" smtClean="0">
                <a:solidFill>
                  <a:srgbClr val="0070C0"/>
                </a:solidFill>
              </a:rPr>
            </a:br>
            <a:r>
              <a:rPr lang="en-US" altLang="ja-JP" sz="3200" dirty="0" smtClean="0">
                <a:solidFill>
                  <a:srgbClr val="0070C0"/>
                </a:solidFill>
              </a:rPr>
              <a:t> looked 3 years ago</a:t>
            </a:r>
            <a:endParaRPr lang="ja-JP" altLang="ja-JP" sz="3200" dirty="0">
              <a:solidFill>
                <a:srgbClr val="0070C0"/>
              </a:solidFill>
            </a:endParaRPr>
          </a:p>
        </p:txBody>
      </p:sp>
      <p:pic>
        <p:nvPicPr>
          <p:cNvPr id="131090" name="Picture 18" descr="図1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71" y="1600200"/>
            <a:ext cx="6029258" cy="4525963"/>
          </a:xfrm>
          <a:noFill/>
          <a:ln/>
        </p:spPr>
      </p:pic>
      <p:sp>
        <p:nvSpPr>
          <p:cNvPr id="23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E099-7BFD-443D-9C72-9BA33D452978}" type="slidenum">
              <a:rPr lang="en-US" altLang="ja-JP"/>
              <a:pPr/>
              <a:t>34</a:t>
            </a:fld>
            <a:endParaRPr lang="en-US" altLang="ja-JP"/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6357950" y="6286520"/>
            <a:ext cx="136127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Jan.28, 2005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101706" y="2428844"/>
            <a:ext cx="2962273" cy="3679829"/>
            <a:chOff x="924" y="247"/>
            <a:chExt cx="2907" cy="3391"/>
          </a:xfrm>
          <a:noFill/>
        </p:grpSpPr>
        <p:sp>
          <p:nvSpPr>
            <p:cNvPr id="131078" name="Oval 6"/>
            <p:cNvSpPr>
              <a:spLocks noChangeArrowheads="1"/>
            </p:cNvSpPr>
            <p:nvPr/>
          </p:nvSpPr>
          <p:spPr bwMode="auto">
            <a:xfrm rot="-676601">
              <a:off x="1532" y="301"/>
              <a:ext cx="2299" cy="746"/>
            </a:xfrm>
            <a:prstGeom prst="ellipse">
              <a:avLst/>
            </a:prstGeom>
            <a:grpFill/>
            <a:ln w="38100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79" name="Text Box 7"/>
            <p:cNvSpPr txBox="1">
              <a:spLocks noChangeArrowheads="1"/>
            </p:cNvSpPr>
            <p:nvPr/>
          </p:nvSpPr>
          <p:spPr bwMode="auto">
            <a:xfrm rot="-1106097">
              <a:off x="1274" y="247"/>
              <a:ext cx="1452" cy="2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FFFF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Fast extraction part</a:t>
              </a:r>
            </a:p>
          </p:txBody>
        </p:sp>
        <p:sp>
          <p:nvSpPr>
            <p:cNvPr id="131080" name="Freeform 8"/>
            <p:cNvSpPr>
              <a:spLocks/>
            </p:cNvSpPr>
            <p:nvPr/>
          </p:nvSpPr>
          <p:spPr bwMode="auto">
            <a:xfrm>
              <a:off x="1963" y="531"/>
              <a:ext cx="1568" cy="315"/>
            </a:xfrm>
            <a:custGeom>
              <a:avLst/>
              <a:gdLst/>
              <a:ahLst/>
              <a:cxnLst>
                <a:cxn ang="0">
                  <a:pos x="1568" y="0"/>
                </a:cxn>
                <a:cxn ang="0">
                  <a:pos x="1273" y="10"/>
                </a:cxn>
                <a:cxn ang="0">
                  <a:pos x="862" y="50"/>
                </a:cxn>
                <a:cxn ang="0">
                  <a:pos x="491" y="115"/>
                </a:cxn>
                <a:cxn ang="0">
                  <a:pos x="196" y="215"/>
                </a:cxn>
                <a:cxn ang="0">
                  <a:pos x="0" y="315"/>
                </a:cxn>
              </a:cxnLst>
              <a:rect l="0" t="0" r="r" b="b"/>
              <a:pathLst>
                <a:path w="1568" h="315">
                  <a:moveTo>
                    <a:pt x="1568" y="0"/>
                  </a:moveTo>
                  <a:cubicBezTo>
                    <a:pt x="1519" y="2"/>
                    <a:pt x="1391" y="2"/>
                    <a:pt x="1273" y="10"/>
                  </a:cubicBezTo>
                  <a:cubicBezTo>
                    <a:pt x="1155" y="18"/>
                    <a:pt x="992" y="33"/>
                    <a:pt x="862" y="50"/>
                  </a:cubicBezTo>
                  <a:cubicBezTo>
                    <a:pt x="732" y="67"/>
                    <a:pt x="602" y="87"/>
                    <a:pt x="491" y="115"/>
                  </a:cubicBezTo>
                  <a:cubicBezTo>
                    <a:pt x="380" y="143"/>
                    <a:pt x="278" y="182"/>
                    <a:pt x="196" y="215"/>
                  </a:cubicBezTo>
                  <a:cubicBezTo>
                    <a:pt x="114" y="248"/>
                    <a:pt x="41" y="294"/>
                    <a:pt x="0" y="315"/>
                  </a:cubicBezTo>
                </a:path>
              </a:pathLst>
            </a:custGeom>
            <a:grpFill/>
            <a:ln w="57150" cap="flat" cmpd="sng">
              <a:solidFill>
                <a:srgbClr val="99FFCC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081" name="Text Box 9"/>
            <p:cNvSpPr txBox="1">
              <a:spLocks noChangeArrowheads="1"/>
            </p:cNvSpPr>
            <p:nvPr/>
          </p:nvSpPr>
          <p:spPr bwMode="auto">
            <a:xfrm rot="-442083">
              <a:off x="2432" y="358"/>
              <a:ext cx="796" cy="2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FFFF66"/>
                  </a:solidFill>
                </a:rPr>
                <a:t>Ring orbit</a:t>
              </a:r>
            </a:p>
          </p:txBody>
        </p:sp>
        <p:sp>
          <p:nvSpPr>
            <p:cNvPr id="131082" name="Freeform 10"/>
            <p:cNvSpPr>
              <a:spLocks/>
            </p:cNvSpPr>
            <p:nvPr/>
          </p:nvSpPr>
          <p:spPr bwMode="auto">
            <a:xfrm>
              <a:off x="2079" y="546"/>
              <a:ext cx="1247" cy="336"/>
            </a:xfrm>
            <a:custGeom>
              <a:avLst/>
              <a:gdLst/>
              <a:ahLst/>
              <a:cxnLst>
                <a:cxn ang="0">
                  <a:pos x="1247" y="0"/>
                </a:cxn>
                <a:cxn ang="0">
                  <a:pos x="611" y="110"/>
                </a:cxn>
                <a:cxn ang="0">
                  <a:pos x="320" y="180"/>
                </a:cxn>
                <a:cxn ang="0">
                  <a:pos x="70" y="290"/>
                </a:cxn>
                <a:cxn ang="0">
                  <a:pos x="0" y="336"/>
                </a:cxn>
              </a:cxnLst>
              <a:rect l="0" t="0" r="r" b="b"/>
              <a:pathLst>
                <a:path w="1247" h="336">
                  <a:moveTo>
                    <a:pt x="1247" y="0"/>
                  </a:moveTo>
                  <a:cubicBezTo>
                    <a:pt x="1006" y="40"/>
                    <a:pt x="765" y="80"/>
                    <a:pt x="611" y="110"/>
                  </a:cubicBezTo>
                  <a:cubicBezTo>
                    <a:pt x="457" y="140"/>
                    <a:pt x="410" y="150"/>
                    <a:pt x="320" y="180"/>
                  </a:cubicBezTo>
                  <a:cubicBezTo>
                    <a:pt x="230" y="210"/>
                    <a:pt x="123" y="264"/>
                    <a:pt x="70" y="290"/>
                  </a:cubicBezTo>
                  <a:cubicBezTo>
                    <a:pt x="17" y="316"/>
                    <a:pt x="8" y="326"/>
                    <a:pt x="0" y="336"/>
                  </a:cubicBezTo>
                </a:path>
              </a:pathLst>
            </a:custGeom>
            <a:grpFill/>
            <a:ln w="57150" cap="flat" cmpd="sng">
              <a:solidFill>
                <a:srgbClr val="FF66FF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083" name="Text Box 11"/>
            <p:cNvSpPr txBox="1">
              <a:spLocks noChangeArrowheads="1"/>
            </p:cNvSpPr>
            <p:nvPr/>
          </p:nvSpPr>
          <p:spPr bwMode="auto">
            <a:xfrm rot="-711596">
              <a:off x="2385" y="662"/>
              <a:ext cx="1116" cy="2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FF66"/>
                  </a:solidFill>
                </a:rPr>
                <a:t>Fast ext. beam</a:t>
              </a:r>
            </a:p>
          </p:txBody>
        </p:sp>
        <p:sp>
          <p:nvSpPr>
            <p:cNvPr id="131084" name="Freeform 12"/>
            <p:cNvSpPr>
              <a:spLocks/>
            </p:cNvSpPr>
            <p:nvPr/>
          </p:nvSpPr>
          <p:spPr bwMode="auto">
            <a:xfrm>
              <a:off x="1650" y="907"/>
              <a:ext cx="409" cy="1487"/>
            </a:xfrm>
            <a:custGeom>
              <a:avLst/>
              <a:gdLst/>
              <a:ahLst/>
              <a:cxnLst>
                <a:cxn ang="0">
                  <a:pos x="409" y="0"/>
                </a:cxn>
                <a:cxn ang="0">
                  <a:pos x="133" y="265"/>
                </a:cxn>
                <a:cxn ang="0">
                  <a:pos x="18" y="626"/>
                </a:cxn>
                <a:cxn ang="0">
                  <a:pos x="23" y="1117"/>
                </a:cxn>
                <a:cxn ang="0">
                  <a:pos x="43" y="1487"/>
                </a:cxn>
              </a:cxnLst>
              <a:rect l="0" t="0" r="r" b="b"/>
              <a:pathLst>
                <a:path w="409" h="1487">
                  <a:moveTo>
                    <a:pt x="409" y="0"/>
                  </a:moveTo>
                  <a:cubicBezTo>
                    <a:pt x="363" y="44"/>
                    <a:pt x="198" y="161"/>
                    <a:pt x="133" y="265"/>
                  </a:cubicBezTo>
                  <a:cubicBezTo>
                    <a:pt x="68" y="369"/>
                    <a:pt x="36" y="484"/>
                    <a:pt x="18" y="626"/>
                  </a:cubicBezTo>
                  <a:cubicBezTo>
                    <a:pt x="0" y="768"/>
                    <a:pt x="19" y="974"/>
                    <a:pt x="23" y="1117"/>
                  </a:cubicBezTo>
                  <a:cubicBezTo>
                    <a:pt x="27" y="1260"/>
                    <a:pt x="39" y="1410"/>
                    <a:pt x="43" y="1487"/>
                  </a:cubicBezTo>
                </a:path>
              </a:pathLst>
            </a:custGeom>
            <a:grpFill/>
            <a:ln w="38100" cmpd="sng">
              <a:solidFill>
                <a:srgbClr val="FFFF99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085" name="Text Box 13"/>
            <p:cNvSpPr txBox="1">
              <a:spLocks noChangeArrowheads="1"/>
            </p:cNvSpPr>
            <p:nvPr/>
          </p:nvSpPr>
          <p:spPr bwMode="auto">
            <a:xfrm>
              <a:off x="2050" y="3052"/>
              <a:ext cx="1647" cy="5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Decay Volume</a:t>
              </a:r>
            </a:p>
            <a:p>
              <a:r>
                <a:rPr lang="en-US" altLang="ja-JP" dirty="0">
                  <a:solidFill>
                    <a:srgbClr val="FF0000"/>
                  </a:solidFill>
                </a:rPr>
                <a:t>(excavated)</a:t>
              </a:r>
            </a:p>
          </p:txBody>
        </p:sp>
        <p:sp>
          <p:nvSpPr>
            <p:cNvPr id="131086" name="Oval 14"/>
            <p:cNvSpPr>
              <a:spLocks noChangeArrowheads="1"/>
            </p:cNvSpPr>
            <p:nvPr/>
          </p:nvSpPr>
          <p:spPr bwMode="auto">
            <a:xfrm>
              <a:off x="1533" y="2334"/>
              <a:ext cx="490" cy="761"/>
            </a:xfrm>
            <a:prstGeom prst="ellipse">
              <a:avLst/>
            </a:prstGeom>
            <a:grpFill/>
            <a:ln w="57150">
              <a:solidFill>
                <a:srgbClr val="99FF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>
                <a:solidFill>
                  <a:srgbClr val="FFFF66"/>
                </a:solidFill>
              </a:endParaRPr>
            </a:p>
          </p:txBody>
        </p:sp>
        <p:sp>
          <p:nvSpPr>
            <p:cNvPr id="131087" name="Line 15"/>
            <p:cNvSpPr>
              <a:spLocks noChangeShapeType="1"/>
            </p:cNvSpPr>
            <p:nvPr/>
          </p:nvSpPr>
          <p:spPr bwMode="auto">
            <a:xfrm flipH="1" flipV="1">
              <a:off x="1813" y="2835"/>
              <a:ext cx="271" cy="265"/>
            </a:xfrm>
            <a:prstGeom prst="line">
              <a:avLst/>
            </a:prstGeom>
            <a:grpFill/>
            <a:ln w="38100">
              <a:solidFill>
                <a:srgbClr val="99FFCC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088" name="Line 16"/>
            <p:cNvSpPr>
              <a:spLocks noChangeShapeType="1"/>
            </p:cNvSpPr>
            <p:nvPr/>
          </p:nvSpPr>
          <p:spPr bwMode="auto">
            <a:xfrm>
              <a:off x="1077" y="2534"/>
              <a:ext cx="305" cy="121"/>
            </a:xfrm>
            <a:prstGeom prst="line">
              <a:avLst/>
            </a:prstGeom>
            <a:grpFill/>
            <a:ln w="38100">
              <a:solidFill>
                <a:srgbClr val="FFFF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089" name="Text Box 17"/>
            <p:cNvSpPr txBox="1">
              <a:spLocks noChangeArrowheads="1"/>
            </p:cNvSpPr>
            <p:nvPr/>
          </p:nvSpPr>
          <p:spPr bwMode="auto">
            <a:xfrm rot="1209105">
              <a:off x="924" y="2295"/>
              <a:ext cx="484" cy="2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FFFF66"/>
                  </a:solidFill>
                </a:rPr>
                <a:t>3NBT</a:t>
              </a: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3286116" y="2928934"/>
            <a:ext cx="1333500" cy="419100"/>
            <a:chOff x="3002" y="450"/>
            <a:chExt cx="840" cy="264"/>
          </a:xfrm>
        </p:grpSpPr>
        <p:pic>
          <p:nvPicPr>
            <p:cNvPr id="131094" name="Picture 2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98" y="472"/>
              <a:ext cx="544" cy="1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31095" name="Picture 2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02" y="450"/>
              <a:ext cx="392" cy="2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2" name="Picture 13" descr="図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0" y="214290"/>
            <a:ext cx="3643306" cy="2728052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b="1"/>
              <a:t>1</a:t>
            </a:r>
            <a:r>
              <a:rPr lang="en-US" altLang="ja-JP" b="1" baseline="30000"/>
              <a:t>st</a:t>
            </a:r>
            <a:r>
              <a:rPr lang="en-US" altLang="ja-JP" b="1"/>
              <a:t> / 3</a:t>
            </a:r>
            <a:r>
              <a:rPr lang="en-US" altLang="ja-JP" b="1" baseline="30000"/>
              <a:t>rd</a:t>
            </a:r>
            <a:r>
              <a:rPr lang="en-US" altLang="ja-JP" b="1"/>
              <a:t> Horn Operation Test</a:t>
            </a:r>
          </a:p>
        </p:txBody>
      </p:sp>
      <p:sp>
        <p:nvSpPr>
          <p:cNvPr id="2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10E930-7258-470B-A3EF-3BF0CC2AA712}" type="slidenum">
              <a:rPr lang="en-US" altLang="ja-JP"/>
              <a:pPr>
                <a:defRPr/>
              </a:pPr>
              <a:t>35</a:t>
            </a:fld>
            <a:endParaRPr lang="en-US" altLang="ja-JP"/>
          </a:p>
        </p:txBody>
      </p:sp>
      <p:pic>
        <p:nvPicPr>
          <p:cNvPr id="11268" name="Picture 4" descr="060712_Horn-IMG_4037-s"/>
          <p:cNvPicPr>
            <a:picLocks noChangeAspect="1" noChangeArrowheads="1"/>
          </p:cNvPicPr>
          <p:nvPr/>
        </p:nvPicPr>
        <p:blipFill>
          <a:blip r:embed="rId2"/>
          <a:srcRect l="9502" t="30302" r="16318" b="22057"/>
          <a:stretch>
            <a:fillRect/>
          </a:stretch>
        </p:blipFill>
        <p:spPr bwMode="auto">
          <a:xfrm>
            <a:off x="433388" y="989013"/>
            <a:ext cx="5876925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7" descr="DSC01224-s"/>
          <p:cNvPicPr>
            <a:picLocks noChangeAspect="1" noChangeArrowheads="1"/>
          </p:cNvPicPr>
          <p:nvPr/>
        </p:nvPicPr>
        <p:blipFill>
          <a:blip r:embed="rId3"/>
          <a:srcRect l="58702" t="27179" r="18832" b="27751"/>
          <a:stretch>
            <a:fillRect/>
          </a:stretch>
        </p:blipFill>
        <p:spPr bwMode="auto">
          <a:xfrm>
            <a:off x="6937375" y="901700"/>
            <a:ext cx="1746250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18"/>
          <p:cNvSpPr txBox="1">
            <a:spLocks noChangeArrowheads="1"/>
          </p:cNvSpPr>
          <p:nvPr/>
        </p:nvSpPr>
        <p:spPr bwMode="auto">
          <a:xfrm>
            <a:off x="7108825" y="3497263"/>
            <a:ext cx="1335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/>
              <a:t>June 30, 2006</a:t>
            </a:r>
          </a:p>
        </p:txBody>
      </p:sp>
      <p:pic>
        <p:nvPicPr>
          <p:cNvPr id="11271" name="Picture 19" descr="DSC019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33988" y="3762375"/>
            <a:ext cx="3665537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9300" name="Text Box 20"/>
          <p:cNvSpPr txBox="1">
            <a:spLocks noChangeArrowheads="1"/>
          </p:cNvSpPr>
          <p:nvPr/>
        </p:nvSpPr>
        <p:spPr bwMode="auto">
          <a:xfrm>
            <a:off x="7294563" y="4260850"/>
            <a:ext cx="9509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1</a:t>
            </a:r>
            <a:r>
              <a:rPr lang="en-US" altLang="ja-JP" sz="16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st</a:t>
            </a: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Horn</a:t>
            </a:r>
          </a:p>
        </p:txBody>
      </p:sp>
      <p:sp>
        <p:nvSpPr>
          <p:cNvPr id="609301" name="Text Box 21"/>
          <p:cNvSpPr txBox="1">
            <a:spLocks noChangeArrowheads="1"/>
          </p:cNvSpPr>
          <p:nvPr/>
        </p:nvSpPr>
        <p:spPr bwMode="auto">
          <a:xfrm>
            <a:off x="6267450" y="3765550"/>
            <a:ext cx="966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3</a:t>
            </a:r>
            <a:r>
              <a:rPr lang="en-US" altLang="ja-JP" sz="16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rd</a:t>
            </a: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Horn</a:t>
            </a:r>
          </a:p>
        </p:txBody>
      </p:sp>
      <p:sp>
        <p:nvSpPr>
          <p:cNvPr id="609302" name="Text Box 22"/>
          <p:cNvSpPr txBox="1">
            <a:spLocks noChangeArrowheads="1"/>
          </p:cNvSpPr>
          <p:nvPr/>
        </p:nvSpPr>
        <p:spPr bwMode="auto">
          <a:xfrm>
            <a:off x="5165725" y="6216650"/>
            <a:ext cx="1081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April, 2007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179388" y="3571875"/>
            <a:ext cx="4787900" cy="2535238"/>
            <a:chOff x="113" y="2355"/>
            <a:chExt cx="3016" cy="1597"/>
          </a:xfrm>
        </p:grpSpPr>
        <p:pic>
          <p:nvPicPr>
            <p:cNvPr id="11282" name="Picture 30" descr="320kA_UntenRireki"/>
            <p:cNvPicPr>
              <a:picLocks noChangeAspect="1" noChangeArrowheads="1"/>
            </p:cNvPicPr>
            <p:nvPr/>
          </p:nvPicPr>
          <p:blipFill>
            <a:blip r:embed="rId5"/>
            <a:srcRect t="7507" b="15067"/>
            <a:stretch>
              <a:fillRect/>
            </a:stretch>
          </p:blipFill>
          <p:spPr bwMode="auto">
            <a:xfrm>
              <a:off x="113" y="2436"/>
              <a:ext cx="3016" cy="1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3" name="Line 31"/>
            <p:cNvSpPr>
              <a:spLocks noChangeShapeType="1"/>
            </p:cNvSpPr>
            <p:nvPr/>
          </p:nvSpPr>
          <p:spPr bwMode="auto">
            <a:xfrm>
              <a:off x="430" y="2858"/>
              <a:ext cx="263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4" name="Text Box 32"/>
            <p:cNvSpPr txBox="1">
              <a:spLocks noChangeArrowheads="1"/>
            </p:cNvSpPr>
            <p:nvPr/>
          </p:nvSpPr>
          <p:spPr bwMode="auto">
            <a:xfrm>
              <a:off x="430" y="2672"/>
              <a:ext cx="32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FF3300"/>
                  </a:solidFill>
                </a:rPr>
                <a:t>10</a:t>
              </a:r>
              <a:r>
                <a:rPr lang="en-US" altLang="ja-JP" b="1" baseline="30000">
                  <a:solidFill>
                    <a:srgbClr val="FF3300"/>
                  </a:solidFill>
                </a:rPr>
                <a:t>6</a:t>
              </a:r>
            </a:p>
          </p:txBody>
        </p:sp>
        <p:sp>
          <p:nvSpPr>
            <p:cNvPr id="11285" name="Text Box 33"/>
            <p:cNvSpPr txBox="1">
              <a:spLocks noChangeArrowheads="1"/>
            </p:cNvSpPr>
            <p:nvPr/>
          </p:nvSpPr>
          <p:spPr bwMode="auto">
            <a:xfrm>
              <a:off x="2520" y="2355"/>
              <a:ext cx="6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FF3300"/>
                  </a:solidFill>
                </a:rPr>
                <a:t>1.3x10</a:t>
              </a:r>
              <a:r>
                <a:rPr lang="en-US" altLang="ja-JP" b="1" baseline="30000">
                  <a:solidFill>
                    <a:srgbClr val="FF3300"/>
                  </a:solidFill>
                </a:rPr>
                <a:t>6</a:t>
              </a:r>
            </a:p>
          </p:txBody>
        </p:sp>
        <p:sp>
          <p:nvSpPr>
            <p:cNvPr id="11286" name="Text Box 34"/>
            <p:cNvSpPr txBox="1">
              <a:spLocks noChangeArrowheads="1"/>
            </p:cNvSpPr>
            <p:nvPr/>
          </p:nvSpPr>
          <p:spPr bwMode="auto">
            <a:xfrm>
              <a:off x="2452" y="3221"/>
              <a:ext cx="6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FF3300"/>
                  </a:solidFill>
                </a:rPr>
                <a:t>4.3x10</a:t>
              </a:r>
              <a:r>
                <a:rPr lang="en-US" altLang="ja-JP" b="1" baseline="30000">
                  <a:solidFill>
                    <a:srgbClr val="FF3300"/>
                  </a:solidFill>
                </a:rPr>
                <a:t>5</a:t>
              </a:r>
            </a:p>
          </p:txBody>
        </p:sp>
        <p:sp>
          <p:nvSpPr>
            <p:cNvPr id="11287" name="Text Box 35"/>
            <p:cNvSpPr txBox="1">
              <a:spLocks noChangeArrowheads="1"/>
            </p:cNvSpPr>
            <p:nvPr/>
          </p:nvSpPr>
          <p:spPr bwMode="auto">
            <a:xfrm>
              <a:off x="1196" y="2994"/>
              <a:ext cx="64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chemeClr val="accent2"/>
                  </a:solidFill>
                </a:rPr>
                <a:t>1</a:t>
              </a:r>
              <a:r>
                <a:rPr lang="en-US" altLang="ja-JP" b="1" baseline="30000">
                  <a:solidFill>
                    <a:schemeClr val="accent2"/>
                  </a:solidFill>
                </a:rPr>
                <a:t>st</a:t>
              </a:r>
              <a:r>
                <a:rPr lang="en-US" altLang="ja-JP" b="1">
                  <a:solidFill>
                    <a:schemeClr val="accent2"/>
                  </a:solidFill>
                </a:rPr>
                <a:t> horn</a:t>
              </a:r>
            </a:p>
          </p:txBody>
        </p:sp>
        <p:sp>
          <p:nvSpPr>
            <p:cNvPr id="11288" name="Text Box 36"/>
            <p:cNvSpPr txBox="1">
              <a:spLocks noChangeArrowheads="1"/>
            </p:cNvSpPr>
            <p:nvPr/>
          </p:nvSpPr>
          <p:spPr bwMode="auto">
            <a:xfrm>
              <a:off x="1927" y="3539"/>
              <a:ext cx="6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>
                  <a:solidFill>
                    <a:srgbClr val="FF00FF"/>
                  </a:solidFill>
                </a:rPr>
                <a:t>3</a:t>
              </a:r>
              <a:r>
                <a:rPr lang="en-US" altLang="ja-JP" b="1" baseline="30000">
                  <a:solidFill>
                    <a:srgbClr val="FF00FF"/>
                  </a:solidFill>
                </a:rPr>
                <a:t>rd</a:t>
              </a:r>
              <a:r>
                <a:rPr lang="en-US" altLang="ja-JP" b="1">
                  <a:solidFill>
                    <a:srgbClr val="FF00FF"/>
                  </a:solidFill>
                </a:rPr>
                <a:t> horn</a:t>
              </a:r>
            </a:p>
          </p:txBody>
        </p:sp>
      </p:grpSp>
      <p:sp>
        <p:nvSpPr>
          <p:cNvPr id="609317" name="Rectangle 37"/>
          <p:cNvSpPr>
            <a:spLocks noChangeArrowheads="1"/>
          </p:cNvSpPr>
          <p:nvPr/>
        </p:nvSpPr>
        <p:spPr bwMode="auto">
          <a:xfrm>
            <a:off x="160338" y="6030913"/>
            <a:ext cx="4984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6"/>
              </a:buBlip>
              <a:defRPr/>
            </a:pPr>
            <a:r>
              <a:rPr lang="en-US" altLang="ja-JP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3</a:t>
            </a:r>
            <a:r>
              <a:rPr lang="en-US" altLang="ja-JP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rd</a:t>
            </a:r>
            <a:r>
              <a:rPr lang="en-US" altLang="ja-JP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horn test with support module: this fall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6"/>
              </a:buBlip>
              <a:defRPr/>
            </a:pPr>
            <a:r>
              <a:rPr lang="en-US" altLang="ja-JP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2</a:t>
            </a:r>
            <a:r>
              <a:rPr lang="en-US" altLang="ja-JP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nd</a:t>
            </a:r>
            <a:r>
              <a:rPr lang="en-US" altLang="ja-JP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horn fablication is in progress at U.S.</a:t>
            </a:r>
          </a:p>
        </p:txBody>
      </p:sp>
      <p:sp>
        <p:nvSpPr>
          <p:cNvPr id="11277" name="Line 39"/>
          <p:cNvSpPr>
            <a:spLocks noChangeShapeType="1"/>
          </p:cNvSpPr>
          <p:nvPr/>
        </p:nvSpPr>
        <p:spPr bwMode="auto">
          <a:xfrm>
            <a:off x="1698625" y="5443538"/>
            <a:ext cx="423863" cy="477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278" name="Text Box 40"/>
          <p:cNvSpPr txBox="1">
            <a:spLocks noChangeArrowheads="1"/>
          </p:cNvSpPr>
          <p:nvPr/>
        </p:nvSpPr>
        <p:spPr bwMode="auto">
          <a:xfrm>
            <a:off x="1125538" y="5132388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12/8</a:t>
            </a:r>
          </a:p>
        </p:txBody>
      </p:sp>
      <p:sp>
        <p:nvSpPr>
          <p:cNvPr id="11279" name="Text Box 41"/>
          <p:cNvSpPr txBox="1">
            <a:spLocks noChangeArrowheads="1"/>
          </p:cNvSpPr>
          <p:nvPr/>
        </p:nvSpPr>
        <p:spPr bwMode="auto">
          <a:xfrm>
            <a:off x="2689225" y="4314825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3/9</a:t>
            </a:r>
          </a:p>
        </p:txBody>
      </p:sp>
      <p:sp>
        <p:nvSpPr>
          <p:cNvPr id="11280" name="Text Box 42"/>
          <p:cNvSpPr txBox="1">
            <a:spLocks noChangeArrowheads="1"/>
          </p:cNvSpPr>
          <p:nvPr/>
        </p:nvSpPr>
        <p:spPr bwMode="auto">
          <a:xfrm>
            <a:off x="3516313" y="57086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6/7</a:t>
            </a:r>
          </a:p>
        </p:txBody>
      </p:sp>
      <p:sp>
        <p:nvSpPr>
          <p:cNvPr id="11281" name="Text Box 43"/>
          <p:cNvSpPr txBox="1">
            <a:spLocks noChangeArrowheads="1"/>
          </p:cNvSpPr>
          <p:nvPr/>
        </p:nvSpPr>
        <p:spPr bwMode="auto">
          <a:xfrm>
            <a:off x="4516438" y="5151438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9/4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sz="2800" b="1" dirty="0" smtClean="0"/>
              <a:t>Target station Helium </a:t>
            </a:r>
            <a:r>
              <a:rPr lang="en-US" altLang="ja-JP" sz="2800" b="1" dirty="0"/>
              <a:t>Vessel Construction</a:t>
            </a:r>
            <a:endParaRPr lang="en-US" altLang="ja-JP" sz="2000" b="1" dirty="0"/>
          </a:p>
        </p:txBody>
      </p:sp>
      <p:sp>
        <p:nvSpPr>
          <p:cNvPr id="243724" name="Rectangle 12"/>
          <p:cNvSpPr>
            <a:spLocks noGrp="1" noChangeArrowheads="1"/>
          </p:cNvSpPr>
          <p:nvPr>
            <p:ph sz="half" idx="1"/>
          </p:nvPr>
        </p:nvSpPr>
        <p:spPr>
          <a:xfrm>
            <a:off x="619125" y="6300788"/>
            <a:ext cx="3733800" cy="3889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ja-JP" sz="2000" b="1"/>
              <a:t>Installation is going on !</a:t>
            </a:r>
          </a:p>
        </p:txBody>
      </p:sp>
      <p:sp>
        <p:nvSpPr>
          <p:cNvPr id="1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AE9118-39CC-429A-A9EC-62D1DE9F4033}" type="slidenum">
              <a:rPr lang="en-US" altLang="ja-JP"/>
              <a:pPr>
                <a:defRPr/>
              </a:pPr>
              <a:t>36</a:t>
            </a:fld>
            <a:endParaRPr lang="en-US" altLang="ja-JP"/>
          </a:p>
        </p:txBody>
      </p:sp>
      <p:pic>
        <p:nvPicPr>
          <p:cNvPr id="12291" name="Picture 18" descr="P8080001-s"/>
          <p:cNvPicPr>
            <a:picLocks noChangeAspect="1" noChangeArrowheads="1"/>
          </p:cNvPicPr>
          <p:nvPr/>
        </p:nvPicPr>
        <p:blipFill>
          <a:blip r:embed="rId2"/>
          <a:srcRect b="7675"/>
          <a:stretch>
            <a:fillRect/>
          </a:stretch>
        </p:blipFill>
        <p:spPr bwMode="auto">
          <a:xfrm>
            <a:off x="4892675" y="3795713"/>
            <a:ext cx="402431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2007-09-16 11:50:3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1563" y="1068388"/>
            <a:ext cx="4049712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 Box 15"/>
          <p:cNvSpPr txBox="1">
            <a:spLocks noChangeArrowheads="1"/>
          </p:cNvSpPr>
          <p:nvPr/>
        </p:nvSpPr>
        <p:spPr bwMode="auto">
          <a:xfrm>
            <a:off x="6032500" y="6054725"/>
            <a:ext cx="2835275" cy="517525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ja-JP" sz="1400" b="1">
                <a:solidFill>
                  <a:schemeClr val="bg1"/>
                </a:solidFill>
              </a:rPr>
              <a:t>Upper box on the Super-Carrier</a:t>
            </a:r>
          </a:p>
          <a:p>
            <a:pPr algn="r"/>
            <a:r>
              <a:rPr lang="en-US" altLang="ja-JP" sz="1400" b="1">
                <a:solidFill>
                  <a:schemeClr val="bg1"/>
                </a:solidFill>
              </a:rPr>
              <a:t>(Nakaminato port) </a:t>
            </a:r>
          </a:p>
        </p:txBody>
      </p:sp>
      <p:sp>
        <p:nvSpPr>
          <p:cNvPr id="12296" name="Text Box 16"/>
          <p:cNvSpPr txBox="1">
            <a:spLocks noChangeArrowheads="1"/>
          </p:cNvSpPr>
          <p:nvPr/>
        </p:nvSpPr>
        <p:spPr bwMode="auto">
          <a:xfrm>
            <a:off x="5734050" y="3251200"/>
            <a:ext cx="3144838" cy="517525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>
                <a:solidFill>
                  <a:schemeClr val="bg1"/>
                </a:solidFill>
              </a:rPr>
              <a:t>Installation for the</a:t>
            </a:r>
          </a:p>
          <a:p>
            <a:r>
              <a:rPr lang="en-US" altLang="ja-JP" sz="1400" b="1">
                <a:solidFill>
                  <a:schemeClr val="bg1"/>
                </a:solidFill>
              </a:rPr>
              <a:t>bottom plates has been completed</a:t>
            </a:r>
            <a:r>
              <a:rPr lang="en-US" altLang="ja-JP" sz="1400" b="1"/>
              <a:t> </a:t>
            </a:r>
          </a:p>
        </p:txBody>
      </p:sp>
      <p:pic>
        <p:nvPicPr>
          <p:cNvPr id="12297" name="Picture 17" descr="IMG_4091-s"/>
          <p:cNvPicPr>
            <a:picLocks noChangeAspect="1" noChangeArrowheads="1"/>
          </p:cNvPicPr>
          <p:nvPr/>
        </p:nvPicPr>
        <p:blipFill>
          <a:blip r:embed="rId5"/>
          <a:srcRect b="19986"/>
          <a:stretch>
            <a:fillRect/>
          </a:stretch>
        </p:blipFill>
        <p:spPr bwMode="auto">
          <a:xfrm>
            <a:off x="184150" y="1068388"/>
            <a:ext cx="436245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33" name="Text Box 21"/>
          <p:cNvSpPr txBox="1">
            <a:spLocks noChangeArrowheads="1"/>
          </p:cNvSpPr>
          <p:nvPr/>
        </p:nvSpPr>
        <p:spPr bwMode="auto">
          <a:xfrm>
            <a:off x="3814763" y="1335088"/>
            <a:ext cx="476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TS</a:t>
            </a:r>
          </a:p>
        </p:txBody>
      </p:sp>
      <p:sp>
        <p:nvSpPr>
          <p:cNvPr id="12299" name="Line 22"/>
          <p:cNvSpPr>
            <a:spLocks noChangeShapeType="1"/>
          </p:cNvSpPr>
          <p:nvPr/>
        </p:nvSpPr>
        <p:spPr bwMode="auto">
          <a:xfrm flipH="1">
            <a:off x="2449513" y="1625600"/>
            <a:ext cx="1389062" cy="1331913"/>
          </a:xfrm>
          <a:prstGeom prst="line">
            <a:avLst/>
          </a:prstGeom>
          <a:noFill/>
          <a:ln w="19050">
            <a:solidFill>
              <a:srgbClr val="00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300" name="Line 23"/>
          <p:cNvSpPr>
            <a:spLocks noChangeShapeType="1"/>
          </p:cNvSpPr>
          <p:nvPr/>
        </p:nvSpPr>
        <p:spPr bwMode="auto">
          <a:xfrm flipH="1">
            <a:off x="2428875" y="4191000"/>
            <a:ext cx="1117600" cy="439738"/>
          </a:xfrm>
          <a:prstGeom prst="line">
            <a:avLst/>
          </a:prstGeom>
          <a:noFill/>
          <a:ln w="19050">
            <a:solidFill>
              <a:srgbClr val="00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43736" name="Text Box 24"/>
          <p:cNvSpPr txBox="1">
            <a:spLocks noChangeArrowheads="1"/>
          </p:cNvSpPr>
          <p:nvPr/>
        </p:nvSpPr>
        <p:spPr bwMode="auto">
          <a:xfrm>
            <a:off x="2857500" y="3852863"/>
            <a:ext cx="1555750" cy="366712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>
                <a:solidFill>
                  <a:srgbClr val="00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</a:rPr>
              <a:t>Upstream DV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3571900"/>
          </a:xfrm>
        </p:spPr>
        <p:txBody>
          <a:bodyPr>
            <a:noAutofit/>
          </a:bodyPr>
          <a:lstStyle/>
          <a:p>
            <a:pPr marL="742950" indent="-742950" algn="l">
              <a:lnSpc>
                <a:spcPct val="93000"/>
              </a:lnSpc>
            </a:pPr>
            <a:r>
              <a:rPr lang="en-US" altLang="ja-JP" sz="3600" dirty="0" smtClean="0"/>
              <a:t>       Off-axis detector will be ready by 2009 fall run</a:t>
            </a:r>
            <a:r>
              <a:rPr lang="ja-JP" altLang="en-US" sz="3600" dirty="0" smtClean="0"/>
              <a:t> </a:t>
            </a:r>
            <a:r>
              <a:rPr lang="en-US" altLang="ja-JP" sz="3200" dirty="0" smtClean="0"/>
              <a:t>except for a part of ECAL</a:t>
            </a:r>
            <a:br>
              <a:rPr lang="en-US" altLang="ja-JP" sz="3200" dirty="0" smtClean="0"/>
            </a:b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600" dirty="0" smtClean="0">
                <a:solidFill>
                  <a:srgbClr val="C00000"/>
                </a:solidFill>
              </a:rPr>
              <a:t>Aim to obtain 1st physics result from 100kWx10</a:t>
            </a:r>
            <a:r>
              <a:rPr lang="en-US" altLang="ja-JP" sz="3600" baseline="30000" dirty="0" smtClean="0">
                <a:solidFill>
                  <a:srgbClr val="C00000"/>
                </a:solidFill>
              </a:rPr>
              <a:t>7</a:t>
            </a:r>
            <a:r>
              <a:rPr lang="en-US" altLang="ja-JP" sz="3600" dirty="0" smtClean="0">
                <a:solidFill>
                  <a:srgbClr val="C00000"/>
                </a:solidFill>
              </a:rPr>
              <a:t>sec beam operation by 2010 summer.</a:t>
            </a:r>
            <a:br>
              <a:rPr lang="en-US" altLang="ja-JP" sz="3600" dirty="0" smtClean="0">
                <a:solidFill>
                  <a:srgbClr val="C00000"/>
                </a:solidFill>
              </a:rPr>
            </a:br>
            <a:endParaRPr kumimoji="1" lang="ja-JP" altLang="en-US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654032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/>
              <a:t>History </a:t>
            </a:r>
            <a:r>
              <a:rPr lang="en-US" altLang="ja-JP" sz="3200" dirty="0" smtClean="0"/>
              <a:t>of</a:t>
            </a:r>
            <a:r>
              <a:rPr kumimoji="1" lang="en-US" altLang="ja-JP" sz="3200" dirty="0" smtClean="0"/>
              <a:t> international Cooperation </a:t>
            </a:r>
            <a:br>
              <a:rPr kumimoji="1" lang="en-US" altLang="ja-JP" sz="3200" dirty="0" smtClean="0"/>
            </a:br>
            <a:r>
              <a:rPr kumimoji="1" lang="en-US" altLang="ja-JP" sz="3200" dirty="0" smtClean="0"/>
              <a:t> at oversea facilities</a:t>
            </a:r>
            <a:endParaRPr kumimoji="1"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5072098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1972</a:t>
            </a:r>
            <a:r>
              <a:rPr kumimoji="1" lang="en-US" altLang="ja-JP" sz="2400" dirty="0" smtClean="0"/>
              <a:t>: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Collaboration at DESY started </a:t>
            </a:r>
          </a:p>
          <a:p>
            <a:pPr>
              <a:buNone/>
            </a:pPr>
            <a:r>
              <a:rPr lang="en-US" altLang="ja-JP" sz="2400" dirty="0" smtClean="0"/>
              <a:t>                </a:t>
            </a:r>
            <a:r>
              <a:rPr lang="en-US" altLang="ja-JP" sz="2000" dirty="0" smtClean="0"/>
              <a:t>by Univ. of Tokyo/</a:t>
            </a:r>
            <a:r>
              <a:rPr lang="en-US" altLang="ja-JP" sz="2000" dirty="0" err="1" smtClean="0"/>
              <a:t>Koshiba’s</a:t>
            </a:r>
            <a:r>
              <a:rPr lang="en-US" altLang="ja-JP" sz="2000" dirty="0" smtClean="0"/>
              <a:t> group </a:t>
            </a:r>
            <a:endParaRPr kumimoji="1" lang="en-US" altLang="ja-JP" sz="2400" dirty="0" smtClean="0"/>
          </a:p>
          <a:p>
            <a:pPr>
              <a:buNone/>
            </a:pPr>
            <a:r>
              <a:rPr lang="en-US" altLang="ja-JP" sz="2800" dirty="0" smtClean="0"/>
              <a:t> </a:t>
            </a:r>
            <a:r>
              <a:rPr lang="ja-JP" altLang="en-US" sz="2800" dirty="0" smtClean="0"/>
              <a:t>　</a:t>
            </a:r>
            <a:r>
              <a:rPr lang="en-US" altLang="ja-JP" sz="2000" dirty="0" smtClean="0">
                <a:solidFill>
                  <a:srgbClr val="00B050"/>
                </a:solidFill>
              </a:rPr>
              <a:t>DASP@DORIS </a:t>
            </a:r>
            <a:r>
              <a:rPr lang="en-US" altLang="ja-JP" sz="2000" dirty="0" smtClean="0">
                <a:solidFill>
                  <a:srgbClr val="00B050"/>
                </a:solidFill>
                <a:sym typeface="Wingdings" pitchFamily="2" charset="2"/>
              </a:rPr>
              <a:t> </a:t>
            </a:r>
            <a:r>
              <a:rPr lang="en-US" altLang="ja-JP" sz="2000" dirty="0" smtClean="0">
                <a:solidFill>
                  <a:srgbClr val="00B050"/>
                </a:solidFill>
              </a:rPr>
              <a:t>JADE@PETRA</a:t>
            </a:r>
            <a:r>
              <a:rPr lang="ja-JP" altLang="en-US" sz="2000" dirty="0" smtClean="0">
                <a:solidFill>
                  <a:srgbClr val="00B050"/>
                </a:solidFill>
              </a:rPr>
              <a:t>　</a:t>
            </a:r>
            <a:endParaRPr lang="en-US" altLang="ja-JP" sz="20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altLang="ja-JP" sz="2000" dirty="0" smtClean="0">
                <a:solidFill>
                  <a:srgbClr val="00B050"/>
                </a:solidFill>
              </a:rPr>
              <a:t>    </a:t>
            </a:r>
            <a:r>
              <a:rPr lang="en-US" altLang="ja-JP" sz="2000" dirty="0" smtClean="0">
                <a:solidFill>
                  <a:srgbClr val="00B050"/>
                </a:solidFill>
                <a:sym typeface="Wingdings" pitchFamily="2" charset="2"/>
              </a:rPr>
              <a:t> </a:t>
            </a:r>
            <a:r>
              <a:rPr lang="en-US" altLang="ja-JP" sz="2000" dirty="0" smtClean="0">
                <a:solidFill>
                  <a:srgbClr val="00B050"/>
                </a:solidFill>
              </a:rPr>
              <a:t>OPAL@LEP,  ZEUS@HERA</a:t>
            </a:r>
            <a:endParaRPr kumimoji="1" lang="en-US" altLang="ja-JP" sz="2000" dirty="0" smtClean="0">
              <a:solidFill>
                <a:srgbClr val="00B05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1979: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olidFill>
                  <a:srgbClr val="0070C0"/>
                </a:solidFill>
              </a:rPr>
              <a:t>Japan-US Cooperation in HEP started</a:t>
            </a:r>
          </a:p>
          <a:p>
            <a:pPr>
              <a:buNone/>
            </a:pPr>
            <a:r>
              <a:rPr lang="en-US" altLang="ja-JP" sz="2400" dirty="0" smtClean="0">
                <a:solidFill>
                  <a:srgbClr val="00B050"/>
                </a:solidFill>
              </a:rPr>
              <a:t>    Many experiments at BNL, FNAL and SLAC</a:t>
            </a:r>
          </a:p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Since late 1970s</a:t>
            </a:r>
            <a:r>
              <a:rPr kumimoji="1" lang="en-US" altLang="ja-JP" sz="2400" dirty="0" smtClean="0"/>
              <a:t>: </a:t>
            </a:r>
            <a:r>
              <a:rPr lang="en-US" altLang="ja-JP" sz="2400" dirty="0" smtClean="0"/>
              <a:t>Experiments at CERN developed</a:t>
            </a:r>
            <a:r>
              <a:rPr kumimoji="1" lang="en-US" altLang="ja-JP" sz="2800" dirty="0" smtClean="0"/>
              <a:t>   </a:t>
            </a:r>
          </a:p>
          <a:p>
            <a:pPr>
              <a:buNone/>
            </a:pPr>
            <a:r>
              <a:rPr kumimoji="1" lang="en-US" altLang="ja-JP" sz="2800" dirty="0" smtClean="0"/>
              <a:t>    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Hybrid BC, Heavy ion, Neutrino oscillation by a few </a:t>
            </a:r>
            <a:r>
              <a:rPr kumimoji="1" lang="en-US" altLang="ja-JP" sz="2400" dirty="0" err="1" smtClean="0">
                <a:solidFill>
                  <a:srgbClr val="00B050"/>
                </a:solidFill>
              </a:rPr>
              <a:t>univ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.</a:t>
            </a:r>
          </a:p>
          <a:p>
            <a:pPr>
              <a:buNone/>
            </a:pPr>
            <a:r>
              <a:rPr lang="en-US" altLang="ja-JP" sz="2400" dirty="0" smtClean="0">
                <a:solidFill>
                  <a:srgbClr val="00B050"/>
                </a:solidFill>
              </a:rPr>
              <a:t>     OPAL@LEP, ATLAS&amp;ALICE@LHC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Recently </a:t>
            </a:r>
            <a:r>
              <a:rPr lang="en-US" altLang="ja-JP" sz="2400" dirty="0" smtClean="0"/>
              <a:t>Collaborations at BES@BEPC of IHEP and in CHOOZ2</a:t>
            </a:r>
            <a:endParaRPr kumimoji="1" lang="en-US" altLang="ja-JP" sz="2400" dirty="0" smtClean="0"/>
          </a:p>
          <a:p>
            <a:pPr>
              <a:buNone/>
            </a:pPr>
            <a:endParaRPr kumimoji="1" lang="ja-JP" alt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582594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>
                <a:solidFill>
                  <a:srgbClr val="0070C0"/>
                </a:solidFill>
              </a:rPr>
              <a:t>International Collaboration at KEK</a:t>
            </a:r>
            <a:endParaRPr kumimoji="1" lang="ja-JP" altLang="en-US" sz="3600" dirty="0">
              <a:solidFill>
                <a:srgbClr val="0070C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1980s: </a:t>
            </a:r>
            <a:r>
              <a:rPr kumimoji="1" lang="en-US" altLang="ja-JP" dirty="0" smtClean="0"/>
              <a:t>AMY@TRISTAN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 The first </a:t>
            </a:r>
            <a:r>
              <a:rPr lang="en-US" altLang="ja-JP" dirty="0" err="1" smtClean="0">
                <a:solidFill>
                  <a:srgbClr val="00B050"/>
                </a:solidFill>
              </a:rPr>
              <a:t>intern.collaboration</a:t>
            </a:r>
            <a:r>
              <a:rPr lang="en-US" altLang="ja-JP" dirty="0" smtClean="0">
                <a:solidFill>
                  <a:srgbClr val="00B050"/>
                </a:solidFill>
              </a:rPr>
              <a:t>(</a:t>
            </a:r>
            <a:r>
              <a:rPr lang="en-US" altLang="ja-JP" dirty="0" err="1" smtClean="0">
                <a:solidFill>
                  <a:srgbClr val="00B050"/>
                </a:solidFill>
              </a:rPr>
              <a:t>China,Korea,Japan,USA</a:t>
            </a:r>
            <a:r>
              <a:rPr lang="en-US" altLang="ja-JP" dirty="0" smtClean="0">
                <a:solidFill>
                  <a:srgbClr val="00B050"/>
                </a:solidFill>
              </a:rPr>
              <a:t>)</a:t>
            </a:r>
            <a:endParaRPr kumimoji="1" lang="en-US" altLang="ja-JP" dirty="0" smtClean="0">
              <a:solidFill>
                <a:srgbClr val="00B05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Since late 1990s : </a:t>
            </a:r>
          </a:p>
          <a:p>
            <a:r>
              <a:rPr lang="en-US" altLang="ja-JP" dirty="0" smtClean="0"/>
              <a:t>BELLE@KEK-B</a:t>
            </a:r>
          </a:p>
          <a:p>
            <a:r>
              <a:rPr lang="en-US" altLang="ja-JP" sz="2800" dirty="0" smtClean="0">
                <a:solidFill>
                  <a:srgbClr val="00B050"/>
                </a:solidFill>
              </a:rPr>
              <a:t>  More from Asia-Pacific (Australia, India)</a:t>
            </a:r>
          </a:p>
          <a:p>
            <a:pPr>
              <a:buNone/>
            </a:pPr>
            <a:r>
              <a:rPr lang="en-US" altLang="ja-JP" sz="2800" dirty="0" smtClean="0">
                <a:solidFill>
                  <a:srgbClr val="00B050"/>
                </a:solidFill>
              </a:rPr>
              <a:t>       From Europe as well (Austria, </a:t>
            </a:r>
            <a:r>
              <a:rPr lang="en-US" altLang="ja-JP" sz="2800" dirty="0" err="1" smtClean="0">
                <a:solidFill>
                  <a:srgbClr val="00B050"/>
                </a:solidFill>
              </a:rPr>
              <a:t>Ljubliana</a:t>
            </a:r>
            <a:r>
              <a:rPr lang="en-US" altLang="ja-JP" sz="2800" dirty="0" smtClean="0">
                <a:solidFill>
                  <a:srgbClr val="00B050"/>
                </a:solidFill>
              </a:rPr>
              <a:t>, Switzerland, Russia) </a:t>
            </a:r>
          </a:p>
          <a:p>
            <a:r>
              <a:rPr kumimoji="1" lang="en-US" altLang="ja-JP" dirty="0" smtClean="0"/>
              <a:t>K2K &amp; </a:t>
            </a:r>
            <a:r>
              <a:rPr kumimoji="1" lang="en-US" altLang="ja-JP" dirty="0" err="1" smtClean="0"/>
              <a:t>Kaon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Decay@PS</a:t>
            </a:r>
            <a:r>
              <a:rPr lang="en-US" altLang="ja-JP" dirty="0" smtClean="0"/>
              <a:t>(12GeV) 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 (US, Canada, Korea, Russia)</a:t>
            </a:r>
            <a:endParaRPr kumimoji="1" lang="en-US" altLang="ja-JP" dirty="0" smtClean="0">
              <a:solidFill>
                <a:srgbClr val="00B05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Now and in the future, more European collaborators</a:t>
            </a:r>
          </a:p>
          <a:p>
            <a:pPr>
              <a:buNone/>
            </a:pPr>
            <a:r>
              <a:rPr lang="en-US" altLang="ja-JP" dirty="0" smtClean="0">
                <a:solidFill>
                  <a:srgbClr val="FF0000"/>
                </a:solidFill>
              </a:rPr>
              <a:t>    </a:t>
            </a:r>
            <a:r>
              <a:rPr lang="en-US" altLang="ja-JP" dirty="0" smtClean="0">
                <a:solidFill>
                  <a:srgbClr val="00B050"/>
                </a:solidFill>
              </a:rPr>
              <a:t>(France, Germany, Italy, Spain, UK) </a:t>
            </a:r>
          </a:p>
          <a:p>
            <a:r>
              <a:rPr lang="en-US" altLang="ja-JP" dirty="0" smtClean="0"/>
              <a:t>Super KEK-B and upgrade of Belle</a:t>
            </a:r>
          </a:p>
          <a:p>
            <a:r>
              <a:rPr lang="en-US" altLang="ja-JP" dirty="0" smtClean="0"/>
              <a:t>Long </a:t>
            </a:r>
            <a:r>
              <a:rPr lang="en-US" altLang="ja-JP" dirty="0" err="1" smtClean="0"/>
              <a:t>b.l</a:t>
            </a:r>
            <a:r>
              <a:rPr lang="en-US" altLang="ja-JP" dirty="0" smtClean="0"/>
              <a:t>. neutrino oscillation </a:t>
            </a:r>
            <a:r>
              <a:rPr lang="en-US" altLang="ja-JP" dirty="0" err="1" smtClean="0"/>
              <a:t>expr</a:t>
            </a:r>
            <a:r>
              <a:rPr lang="en-US" altLang="ja-JP" dirty="0" smtClean="0"/>
              <a:t>. T2K, K-decay @ J-PARC</a:t>
            </a:r>
          </a:p>
          <a:p>
            <a:r>
              <a:rPr lang="en-US" altLang="ja-JP" dirty="0" smtClean="0"/>
              <a:t>ATF2 (beam studies for ILC)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0"/>
            <a:ext cx="4786346" cy="658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正方形/長方形 3"/>
          <p:cNvSpPr/>
          <p:nvPr/>
        </p:nvSpPr>
        <p:spPr>
          <a:xfrm rot="18840883">
            <a:off x="3781104" y="1428332"/>
            <a:ext cx="1665857" cy="2987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B050"/>
                </a:solidFill>
              </a:rPr>
              <a:t>HER RF cavities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 rot="18719740">
            <a:off x="7049523" y="3492215"/>
            <a:ext cx="1643074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solidFill>
                  <a:srgbClr val="00B050"/>
                </a:solidFill>
              </a:rPr>
              <a:t>HER Cavities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4282" y="1571612"/>
            <a:ext cx="36433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Circumference :  3016m</a:t>
            </a:r>
          </a:p>
          <a:p>
            <a:r>
              <a:rPr lang="en-US" altLang="ja-JP" dirty="0" smtClean="0"/>
              <a:t>E(electron):  8.0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, 1.1A  -&gt;  1.24A</a:t>
            </a:r>
          </a:p>
          <a:p>
            <a:r>
              <a:rPr kumimoji="1" lang="en-US" altLang="ja-JP" dirty="0" smtClean="0"/>
              <a:t>E(Positron):</a:t>
            </a:r>
            <a:r>
              <a:rPr lang="ja-JP" altLang="en-US" dirty="0" smtClean="0"/>
              <a:t>  </a:t>
            </a:r>
            <a:r>
              <a:rPr lang="en-US" altLang="ja-JP" dirty="0" smtClean="0"/>
              <a:t>3.5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,  2.6A  -&gt;   2.0A    </a:t>
            </a:r>
          </a:p>
          <a:p>
            <a:r>
              <a:rPr kumimoji="1" lang="en-US" altLang="ja-JP" dirty="0" smtClean="0"/>
              <a:t>Luminosity   </a:t>
            </a:r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Crossing angle:   1.3 degree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Direct  Injection during running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3500430" y="5500702"/>
            <a:ext cx="164307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Positron</a:t>
            </a:r>
          </a:p>
          <a:p>
            <a:pPr algn="ctr"/>
            <a:r>
              <a:rPr lang="en-US" altLang="ja-JP" dirty="0" smtClean="0"/>
              <a:t>Production  target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5143504" y="5643578"/>
            <a:ext cx="785818" cy="2857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4357718" cy="1143008"/>
          </a:xfrm>
        </p:spPr>
        <p:txBody>
          <a:bodyPr>
            <a:normAutofit/>
          </a:bodyPr>
          <a:lstStyle/>
          <a:p>
            <a:pPr algn="l"/>
            <a:r>
              <a:rPr lang="en-US" altLang="ja-JP" sz="3600" dirty="0" smtClean="0">
                <a:solidFill>
                  <a:srgbClr val="7030A0"/>
                </a:solidFill>
              </a:rPr>
              <a:t>KEK-B Factory </a:t>
            </a:r>
            <a:br>
              <a:rPr lang="en-US" altLang="ja-JP" sz="3600" dirty="0" smtClean="0">
                <a:solidFill>
                  <a:srgbClr val="7030A0"/>
                </a:solidFill>
              </a:rPr>
            </a:br>
            <a:r>
              <a:rPr kumimoji="1" lang="en-US" altLang="ja-JP" sz="2800" dirty="0" smtClean="0">
                <a:solidFill>
                  <a:srgbClr val="7030A0"/>
                </a:solidFill>
              </a:rPr>
              <a:t>with </a:t>
            </a:r>
            <a:r>
              <a:rPr lang="en-US" altLang="ja-JP" sz="2800" dirty="0" smtClean="0">
                <a:solidFill>
                  <a:srgbClr val="7030A0"/>
                </a:solidFill>
              </a:rPr>
              <a:t>asymmetric energies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graphicFrame>
        <p:nvGraphicFramePr>
          <p:cNvPr id="10" name="オブジェクト 9"/>
          <p:cNvGraphicFramePr>
            <a:graphicFrameLocks noChangeAspect="1"/>
          </p:cNvGraphicFramePr>
          <p:nvPr/>
        </p:nvGraphicFramePr>
        <p:xfrm>
          <a:off x="1500166" y="2500306"/>
          <a:ext cx="2286016" cy="1357322"/>
        </p:xfrm>
        <a:graphic>
          <a:graphicData uri="http://schemas.openxmlformats.org/presentationml/2006/ole">
            <p:oleObj spid="_x0000_s1026" name="数式" r:id="rId4" imgW="2019240" imgH="1358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1" y="357166"/>
            <a:ext cx="8286807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3999" cy="309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736"/>
            <a:ext cx="4364063" cy="270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 descr="Belle_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14290"/>
            <a:ext cx="44014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正方形/長方形 3"/>
          <p:cNvSpPr/>
          <p:nvPr/>
        </p:nvSpPr>
        <p:spPr>
          <a:xfrm>
            <a:off x="571472" y="500042"/>
            <a:ext cx="328614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FFC000"/>
                </a:solidFill>
              </a:rPr>
              <a:t>Belle  </a:t>
            </a:r>
            <a:r>
              <a:rPr lang="en-US" altLang="ja-JP" sz="2800" dirty="0" smtClean="0">
                <a:solidFill>
                  <a:srgbClr val="FFC000"/>
                </a:solidFill>
              </a:rPr>
              <a:t>Experiment</a:t>
            </a:r>
            <a:endParaRPr kumimoji="1" lang="ja-JP" altLang="en-US" sz="2800" dirty="0">
              <a:solidFill>
                <a:srgbClr val="FFC000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642910" y="2571744"/>
            <a:ext cx="71437" cy="714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 flipV="1">
            <a:off x="785786" y="2643182"/>
            <a:ext cx="45719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143248"/>
            <a:ext cx="4436981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テキスト ボックス 7"/>
          <p:cNvSpPr txBox="1"/>
          <p:nvPr/>
        </p:nvSpPr>
        <p:spPr>
          <a:xfrm>
            <a:off x="7715272" y="3143248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(1/</a:t>
            </a:r>
            <a:r>
              <a:rPr kumimoji="1" lang="en-US" altLang="ja-JP" sz="1600" dirty="0" err="1" smtClean="0"/>
              <a:t>fb</a:t>
            </a:r>
            <a:r>
              <a:rPr kumimoji="1" lang="en-US" altLang="ja-JP" sz="1600" dirty="0" smtClean="0"/>
              <a:t>)</a:t>
            </a:r>
            <a:endParaRPr kumimoji="1" lang="ja-JP" altLang="en-US" sz="1600" dirty="0"/>
          </a:p>
        </p:txBody>
      </p:sp>
      <p:sp>
        <p:nvSpPr>
          <p:cNvPr id="9" name="円/楕円 8"/>
          <p:cNvSpPr/>
          <p:nvPr/>
        </p:nvSpPr>
        <p:spPr>
          <a:xfrm>
            <a:off x="642910" y="2571744"/>
            <a:ext cx="71438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00034" y="4071942"/>
            <a:ext cx="364333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rgbClr val="FFC000"/>
                </a:solidFill>
              </a:rPr>
              <a:t>Collaboration of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55</a:t>
            </a:r>
            <a:r>
              <a:rPr kumimoji="1" lang="en-US" altLang="ja-JP" sz="2000" dirty="0" smtClean="0">
                <a:solidFill>
                  <a:srgbClr val="FFC000"/>
                </a:solidFill>
              </a:rPr>
              <a:t> institutions from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13</a:t>
            </a:r>
            <a:r>
              <a:rPr kumimoji="1" lang="en-US" altLang="ja-JP" sz="2000" dirty="0" smtClean="0">
                <a:solidFill>
                  <a:srgbClr val="FFC000"/>
                </a:solidFill>
              </a:rPr>
              <a:t> Countries/region</a:t>
            </a:r>
            <a:endParaRPr kumimoji="1" lang="ja-JP" altLang="en-US" sz="2000" dirty="0">
              <a:solidFill>
                <a:srgbClr val="FFC000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57224" y="5357826"/>
            <a:ext cx="3643338" cy="11287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They accumulated very  large data sample, 760/</a:t>
            </a:r>
            <a:r>
              <a:rPr kumimoji="1" lang="en-US" altLang="ja-JP" dirty="0" err="1" smtClean="0">
                <a:solidFill>
                  <a:srgbClr val="C00000"/>
                </a:solidFill>
              </a:rPr>
              <a:t>fb</a:t>
            </a:r>
            <a:r>
              <a:rPr kumimoji="1" lang="en-US" altLang="ja-JP" dirty="0" smtClean="0">
                <a:solidFill>
                  <a:srgbClr val="C00000"/>
                </a:solidFill>
              </a:rPr>
              <a:t> by now.</a:t>
            </a:r>
          </a:p>
          <a:p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 High accuracy &amp; sensitivity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3520" y="0"/>
            <a:ext cx="9217520" cy="691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AutoShape 2"/>
          <p:cNvSpPr>
            <a:spLocks noChangeArrowheads="1"/>
          </p:cNvSpPr>
          <p:nvPr/>
        </p:nvSpPr>
        <p:spPr bwMode="auto">
          <a:xfrm>
            <a:off x="541338" y="4005263"/>
            <a:ext cx="1582737" cy="360362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542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1000" y="1628775"/>
            <a:ext cx="234791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724" name="Rectangle 4"/>
          <p:cNvSpPr>
            <a:spLocks noGrp="1" noChangeArrowheads="1"/>
          </p:cNvSpPr>
          <p:nvPr>
            <p:ph type="title"/>
          </p:nvPr>
        </p:nvSpPr>
        <p:spPr>
          <a:xfrm>
            <a:off x="1785918" y="214290"/>
            <a:ext cx="4786346" cy="571504"/>
          </a:xfrm>
        </p:spPr>
        <p:txBody>
          <a:bodyPr>
            <a:normAutofit fontScale="90000"/>
          </a:bodyPr>
          <a:lstStyle/>
          <a:p>
            <a:r>
              <a:rPr lang="en-US" altLang="ja-JP" sz="3600" dirty="0"/>
              <a:t>Other highlights</a:t>
            </a:r>
          </a:p>
        </p:txBody>
      </p:sp>
      <p:pic>
        <p:nvPicPr>
          <p:cNvPr id="5427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773238"/>
            <a:ext cx="2592388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726" name="Text Box 6"/>
          <p:cNvSpPr txBox="1">
            <a:spLocks noChangeArrowheads="1"/>
          </p:cNvSpPr>
          <p:nvPr/>
        </p:nvSpPr>
        <p:spPr bwMode="auto">
          <a:xfrm>
            <a:off x="2195513" y="2781300"/>
            <a:ext cx="450850" cy="304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b="1"/>
              <a:t>SM</a:t>
            </a:r>
          </a:p>
        </p:txBody>
      </p:sp>
      <p:sp>
        <p:nvSpPr>
          <p:cNvPr id="542727" name="Line 7"/>
          <p:cNvSpPr>
            <a:spLocks noChangeShapeType="1"/>
          </p:cNvSpPr>
          <p:nvPr/>
        </p:nvSpPr>
        <p:spPr bwMode="auto">
          <a:xfrm flipV="1">
            <a:off x="2411413" y="2349500"/>
            <a:ext cx="0" cy="4333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42728" name="Rectangle 8"/>
          <p:cNvSpPr>
            <a:spLocks noChangeArrowheads="1"/>
          </p:cNvSpPr>
          <p:nvPr/>
        </p:nvSpPr>
        <p:spPr bwMode="auto">
          <a:xfrm>
            <a:off x="611188" y="2636838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729" name="Text Box 9"/>
          <p:cNvSpPr txBox="1">
            <a:spLocks noChangeArrowheads="1"/>
          </p:cNvSpPr>
          <p:nvPr/>
        </p:nvSpPr>
        <p:spPr bwMode="auto">
          <a:xfrm>
            <a:off x="611188" y="2708275"/>
            <a:ext cx="1008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000"/>
              <a:t>Belle, 2005</a:t>
            </a:r>
          </a:p>
        </p:txBody>
      </p:sp>
      <p:pic>
        <p:nvPicPr>
          <p:cNvPr id="54273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75" y="4437063"/>
            <a:ext cx="2087563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31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2413" y="6381750"/>
            <a:ext cx="20812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32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04025" y="4076700"/>
            <a:ext cx="2160588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33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0075" y="1476375"/>
            <a:ext cx="180657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34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84438" y="4581525"/>
            <a:ext cx="20875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735" name="Text Box 15"/>
          <p:cNvSpPr txBox="1">
            <a:spLocks noChangeArrowheads="1"/>
          </p:cNvSpPr>
          <p:nvPr/>
        </p:nvSpPr>
        <p:spPr bwMode="auto">
          <a:xfrm>
            <a:off x="612775" y="4005263"/>
            <a:ext cx="146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b="1" i="1">
                <a:latin typeface="Times New Roman" pitchFamily="18" charset="0"/>
              </a:rPr>
              <a:t>D</a:t>
            </a:r>
            <a:r>
              <a:rPr lang="en-US" altLang="ja-JP" sz="1800" b="1" baseline="30000">
                <a:latin typeface="Times New Roman" pitchFamily="18" charset="0"/>
              </a:rPr>
              <a:t>0</a:t>
            </a:r>
            <a:r>
              <a:rPr lang="en-US" altLang="ja-JP" sz="1800" b="1">
                <a:latin typeface="Times New Roman" pitchFamily="18" charset="0"/>
              </a:rPr>
              <a:t>-</a:t>
            </a:r>
            <a:r>
              <a:rPr lang="en-US" altLang="ja-JP" sz="1800" b="1" i="1">
                <a:latin typeface="Times New Roman" pitchFamily="18" charset="0"/>
              </a:rPr>
              <a:t>D</a:t>
            </a:r>
            <a:r>
              <a:rPr lang="en-US" altLang="ja-JP" sz="1800" b="1" baseline="30000">
                <a:latin typeface="Times New Roman" pitchFamily="18" charset="0"/>
              </a:rPr>
              <a:t>0</a:t>
            </a:r>
            <a:r>
              <a:rPr lang="en-US" altLang="ja-JP" sz="1800"/>
              <a:t> mixing</a:t>
            </a:r>
          </a:p>
        </p:txBody>
      </p:sp>
      <p:sp>
        <p:nvSpPr>
          <p:cNvPr id="542736" name="Line 16"/>
          <p:cNvSpPr>
            <a:spLocks noChangeShapeType="1"/>
          </p:cNvSpPr>
          <p:nvPr/>
        </p:nvSpPr>
        <p:spPr bwMode="auto">
          <a:xfrm>
            <a:off x="1044575" y="40767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42737" name="AutoShape 17"/>
          <p:cNvSpPr>
            <a:spLocks noChangeArrowheads="1"/>
          </p:cNvSpPr>
          <p:nvPr/>
        </p:nvSpPr>
        <p:spPr bwMode="auto">
          <a:xfrm>
            <a:off x="612775" y="1412875"/>
            <a:ext cx="1871663" cy="360363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738" name="Text Box 18"/>
          <p:cNvSpPr txBox="1">
            <a:spLocks noChangeArrowheads="1"/>
          </p:cNvSpPr>
          <p:nvPr/>
        </p:nvSpPr>
        <p:spPr bwMode="auto">
          <a:xfrm>
            <a:off x="684213" y="1412875"/>
            <a:ext cx="175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b="1" i="1">
                <a:latin typeface="Times New Roman" pitchFamily="18" charset="0"/>
              </a:rPr>
              <a:t>A</a:t>
            </a:r>
            <a:r>
              <a:rPr lang="en-US" altLang="ja-JP" sz="1800" b="1" baseline="-25000">
                <a:latin typeface="Times New Roman" pitchFamily="18" charset="0"/>
              </a:rPr>
              <a:t>FB</a:t>
            </a:r>
            <a:r>
              <a:rPr lang="en-US" altLang="ja-JP" sz="1800"/>
              <a:t> in </a:t>
            </a:r>
            <a:r>
              <a:rPr lang="en-US" altLang="ja-JP" sz="1800" b="1" i="1">
                <a:latin typeface="Times New Roman" pitchFamily="18" charset="0"/>
              </a:rPr>
              <a:t>B</a:t>
            </a:r>
            <a:r>
              <a:rPr lang="en-US" altLang="ja-JP" sz="1800" b="1">
                <a:latin typeface="Wingdings 3" pitchFamily="18" charset="2"/>
              </a:rPr>
              <a:t>g</a:t>
            </a:r>
            <a:r>
              <a:rPr lang="en-US" altLang="ja-JP" sz="1800" b="1" i="1">
                <a:latin typeface="Times New Roman" pitchFamily="18" charset="0"/>
              </a:rPr>
              <a:t>K</a:t>
            </a:r>
            <a:r>
              <a:rPr lang="en-US" altLang="ja-JP" sz="1800" b="1">
                <a:latin typeface="Times New Roman" pitchFamily="18" charset="0"/>
              </a:rPr>
              <a:t>*</a:t>
            </a:r>
            <a:r>
              <a:rPr lang="en-US" altLang="ja-JP" sz="1800" b="1" i="1">
                <a:latin typeface="Times New Roman" pitchFamily="18" charset="0"/>
              </a:rPr>
              <a:t>l</a:t>
            </a:r>
            <a:r>
              <a:rPr lang="en-US" altLang="ja-JP" sz="1800" b="1" baseline="30000">
                <a:latin typeface="Symbol" pitchFamily="18" charset="2"/>
              </a:rPr>
              <a:t>+</a:t>
            </a:r>
            <a:r>
              <a:rPr lang="en-US" altLang="ja-JP" sz="1800" b="1" i="1">
                <a:latin typeface="Times New Roman" pitchFamily="18" charset="0"/>
              </a:rPr>
              <a:t>l</a:t>
            </a:r>
            <a:r>
              <a:rPr lang="en-US" altLang="ja-JP" sz="1800" b="1" baseline="30000">
                <a:latin typeface="Symbol" pitchFamily="18" charset="2"/>
              </a:rPr>
              <a:t>-</a:t>
            </a:r>
          </a:p>
        </p:txBody>
      </p:sp>
      <p:sp>
        <p:nvSpPr>
          <p:cNvPr id="542739" name="Text Box 19"/>
          <p:cNvSpPr txBox="1">
            <a:spLocks noChangeArrowheads="1"/>
          </p:cNvSpPr>
          <p:nvPr/>
        </p:nvSpPr>
        <p:spPr bwMode="auto">
          <a:xfrm>
            <a:off x="3708400" y="2195513"/>
            <a:ext cx="68421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 i="1">
                <a:latin typeface="Times New Roman" pitchFamily="18" charset="0"/>
              </a:rPr>
              <a:t>X</a:t>
            </a:r>
            <a:r>
              <a:rPr lang="en-US" altLang="ja-JP" sz="1200">
                <a:latin typeface="Times New Roman" pitchFamily="18" charset="0"/>
              </a:rPr>
              <a:t>(3872)</a:t>
            </a:r>
            <a:endParaRPr lang="en-US" altLang="ja-JP" sz="1200"/>
          </a:p>
        </p:txBody>
      </p:sp>
      <p:sp>
        <p:nvSpPr>
          <p:cNvPr id="542740" name="AutoShape 20"/>
          <p:cNvSpPr>
            <a:spLocks noChangeArrowheads="1"/>
          </p:cNvSpPr>
          <p:nvPr/>
        </p:nvSpPr>
        <p:spPr bwMode="auto">
          <a:xfrm>
            <a:off x="3205163" y="1044575"/>
            <a:ext cx="2590800" cy="360363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741" name="Text Box 21"/>
          <p:cNvSpPr txBox="1">
            <a:spLocks noChangeArrowheads="1"/>
          </p:cNvSpPr>
          <p:nvPr/>
        </p:nvSpPr>
        <p:spPr bwMode="auto">
          <a:xfrm>
            <a:off x="3276600" y="1044575"/>
            <a:ext cx="247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/>
              <a:t>Many new resonances</a:t>
            </a:r>
          </a:p>
        </p:txBody>
      </p:sp>
      <p:sp>
        <p:nvSpPr>
          <p:cNvPr id="542742" name="AutoShape 22"/>
          <p:cNvSpPr>
            <a:spLocks noChangeArrowheads="1"/>
          </p:cNvSpPr>
          <p:nvPr/>
        </p:nvSpPr>
        <p:spPr bwMode="auto">
          <a:xfrm>
            <a:off x="2700338" y="4079875"/>
            <a:ext cx="1871662" cy="360363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743" name="Text Box 23"/>
          <p:cNvSpPr txBox="1">
            <a:spLocks noChangeArrowheads="1"/>
          </p:cNvSpPr>
          <p:nvPr/>
        </p:nvSpPr>
        <p:spPr bwMode="auto">
          <a:xfrm>
            <a:off x="2771775" y="4076700"/>
            <a:ext cx="1693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b="1" i="1">
                <a:latin typeface="Times New Roman" pitchFamily="18" charset="0"/>
              </a:rPr>
              <a:t>b</a:t>
            </a:r>
            <a:r>
              <a:rPr lang="en-US" altLang="ja-JP" sz="1800" b="1">
                <a:latin typeface="Wingdings 3" pitchFamily="18" charset="2"/>
              </a:rPr>
              <a:t>g</a:t>
            </a:r>
            <a:r>
              <a:rPr lang="en-US" altLang="ja-JP" sz="1800" b="1" i="1">
                <a:latin typeface="Times New Roman" pitchFamily="18" charset="0"/>
              </a:rPr>
              <a:t>d</a:t>
            </a:r>
            <a:r>
              <a:rPr lang="en-US" altLang="ja-JP" sz="1800" b="1">
                <a:latin typeface="Symbol" pitchFamily="18" charset="2"/>
              </a:rPr>
              <a:t>g </a:t>
            </a:r>
            <a:r>
              <a:rPr lang="en-US" altLang="ja-JP" sz="1800"/>
              <a:t>transition</a:t>
            </a:r>
          </a:p>
        </p:txBody>
      </p:sp>
      <p:sp>
        <p:nvSpPr>
          <p:cNvPr id="542744" name="AutoShape 24"/>
          <p:cNvSpPr>
            <a:spLocks noChangeArrowheads="1"/>
          </p:cNvSpPr>
          <p:nvPr/>
        </p:nvSpPr>
        <p:spPr bwMode="auto">
          <a:xfrm>
            <a:off x="6805613" y="1200150"/>
            <a:ext cx="2160587" cy="360363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745" name="Text Box 25"/>
          <p:cNvSpPr txBox="1">
            <a:spLocks noChangeArrowheads="1"/>
          </p:cNvSpPr>
          <p:nvPr/>
        </p:nvSpPr>
        <p:spPr bwMode="auto">
          <a:xfrm>
            <a:off x="6877050" y="1196975"/>
            <a:ext cx="208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/>
              <a:t>Evidence for</a:t>
            </a:r>
            <a:r>
              <a:rPr lang="en-US" altLang="ja-JP" sz="1800">
                <a:latin typeface="Times New Roman" pitchFamily="18" charset="0"/>
              </a:rPr>
              <a:t> </a:t>
            </a:r>
            <a:r>
              <a:rPr lang="en-US" altLang="ja-JP" sz="1800" b="1" i="1">
                <a:latin typeface="Times New Roman" pitchFamily="18" charset="0"/>
              </a:rPr>
              <a:t>B</a:t>
            </a:r>
            <a:r>
              <a:rPr lang="en-US" altLang="ja-JP" sz="1800" b="1">
                <a:latin typeface="Wingdings 3" pitchFamily="18" charset="2"/>
              </a:rPr>
              <a:t>g</a:t>
            </a:r>
            <a:r>
              <a:rPr lang="en-US" altLang="ja-JP" sz="1800" b="1">
                <a:latin typeface="Symbol" pitchFamily="18" charset="2"/>
              </a:rPr>
              <a:t>tn</a:t>
            </a:r>
          </a:p>
        </p:txBody>
      </p:sp>
      <p:sp>
        <p:nvSpPr>
          <p:cNvPr id="542746" name="Text Box 26"/>
          <p:cNvSpPr txBox="1">
            <a:spLocks noChangeArrowheads="1"/>
          </p:cNvSpPr>
          <p:nvPr/>
        </p:nvSpPr>
        <p:spPr bwMode="auto">
          <a:xfrm>
            <a:off x="7766050" y="6491288"/>
            <a:ext cx="1377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/>
              <a:t>and more…</a:t>
            </a:r>
          </a:p>
        </p:txBody>
      </p:sp>
      <p:sp>
        <p:nvSpPr>
          <p:cNvPr id="542747" name="AutoShape 27"/>
          <p:cNvSpPr>
            <a:spLocks noChangeArrowheads="1"/>
          </p:cNvSpPr>
          <p:nvPr/>
        </p:nvSpPr>
        <p:spPr bwMode="auto">
          <a:xfrm>
            <a:off x="8675688" y="3644900"/>
            <a:ext cx="360362" cy="936625"/>
          </a:xfrm>
          <a:prstGeom prst="curvedLeftArrow">
            <a:avLst>
              <a:gd name="adj1" fmla="val 51982"/>
              <a:gd name="adj2" fmla="val 103965"/>
              <a:gd name="adj3" fmla="val 3333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542748" name="Picture 2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4508500"/>
            <a:ext cx="2087562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49" name="Picture 2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4663" y="1916113"/>
            <a:ext cx="2159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750" name="Line 30"/>
          <p:cNvSpPr>
            <a:spLocks noChangeShapeType="1"/>
          </p:cNvSpPr>
          <p:nvPr/>
        </p:nvSpPr>
        <p:spPr bwMode="auto">
          <a:xfrm>
            <a:off x="3995738" y="2484438"/>
            <a:ext cx="0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42751" name="Text Box 31"/>
          <p:cNvSpPr txBox="1">
            <a:spLocks noChangeArrowheads="1"/>
          </p:cNvSpPr>
          <p:nvPr/>
        </p:nvSpPr>
        <p:spPr bwMode="auto">
          <a:xfrm>
            <a:off x="4572000" y="2339975"/>
            <a:ext cx="755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i="1">
                <a:latin typeface="Times New Roman" pitchFamily="18" charset="0"/>
              </a:rPr>
              <a:t>Z</a:t>
            </a:r>
            <a:r>
              <a:rPr lang="en-US" altLang="ja-JP" sz="1400">
                <a:latin typeface="Times New Roman" pitchFamily="18" charset="0"/>
              </a:rPr>
              <a:t>(4430)</a:t>
            </a:r>
          </a:p>
        </p:txBody>
      </p:sp>
      <p:sp>
        <p:nvSpPr>
          <p:cNvPr id="542752" name="Line 32"/>
          <p:cNvSpPr>
            <a:spLocks noChangeShapeType="1"/>
          </p:cNvSpPr>
          <p:nvPr/>
        </p:nvSpPr>
        <p:spPr bwMode="auto">
          <a:xfrm>
            <a:off x="5219700" y="2555875"/>
            <a:ext cx="287338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42753" name="AutoShape 33"/>
          <p:cNvSpPr>
            <a:spLocks noChangeArrowheads="1"/>
          </p:cNvSpPr>
          <p:nvPr/>
        </p:nvSpPr>
        <p:spPr bwMode="auto">
          <a:xfrm>
            <a:off x="5148263" y="4079875"/>
            <a:ext cx="1222375" cy="360363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754" name="Text Box 34"/>
          <p:cNvSpPr txBox="1">
            <a:spLocks noChangeArrowheads="1"/>
          </p:cNvSpPr>
          <p:nvPr/>
        </p:nvSpPr>
        <p:spPr bwMode="auto">
          <a:xfrm>
            <a:off x="5219700" y="4076700"/>
            <a:ext cx="1095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b="1" i="1">
                <a:latin typeface="Times New Roman" pitchFamily="18" charset="0"/>
              </a:rPr>
              <a:t>B</a:t>
            </a:r>
            <a:r>
              <a:rPr lang="en-US" altLang="ja-JP" sz="1800" b="1">
                <a:latin typeface="Wingdings 3" pitchFamily="18" charset="2"/>
              </a:rPr>
              <a:t>g</a:t>
            </a:r>
            <a:r>
              <a:rPr lang="en-US" altLang="ja-JP" sz="1800" b="1" i="1">
                <a:latin typeface="Times New Roman" pitchFamily="18" charset="0"/>
              </a:rPr>
              <a:t>D</a:t>
            </a:r>
            <a:r>
              <a:rPr lang="en-US" altLang="ja-JP" sz="1800" b="1">
                <a:latin typeface="Times New Roman" pitchFamily="18" charset="0"/>
              </a:rPr>
              <a:t>*</a:t>
            </a:r>
            <a:r>
              <a:rPr lang="en-US" altLang="ja-JP" sz="1800" b="1">
                <a:latin typeface="Symbol" pitchFamily="18" charset="2"/>
              </a:rPr>
              <a:t>tn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274638"/>
            <a:ext cx="5429288" cy="654032"/>
          </a:xfrm>
        </p:spPr>
        <p:txBody>
          <a:bodyPr/>
          <a:lstStyle/>
          <a:p>
            <a:r>
              <a:rPr lang="en-US" altLang="ja-JP" sz="3600" dirty="0">
                <a:solidFill>
                  <a:srgbClr val="C00000"/>
                </a:solidFill>
              </a:rPr>
              <a:t>KEKB upgrade</a:t>
            </a:r>
          </a:p>
        </p:txBody>
      </p:sp>
      <p:sp>
        <p:nvSpPr>
          <p:cNvPr id="498691" name="Rectangle 3"/>
          <p:cNvSpPr>
            <a:spLocks noGrp="1" noChangeArrowheads="1"/>
          </p:cNvSpPr>
          <p:nvPr>
            <p:ph idx="1"/>
          </p:nvPr>
        </p:nvSpPr>
        <p:spPr>
          <a:xfrm>
            <a:off x="330200" y="1122363"/>
            <a:ext cx="8813800" cy="20907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400" i="1"/>
              <a:t>Asymmetric energy </a:t>
            </a:r>
            <a:r>
              <a:rPr lang="en-US" altLang="ja-JP" sz="2400" i="1">
                <a:latin typeface="Times New Roman" pitchFamily="18" charset="0"/>
              </a:rPr>
              <a:t>e</a:t>
            </a:r>
            <a:r>
              <a:rPr lang="en-US" altLang="ja-JP" sz="2400" baseline="30000">
                <a:latin typeface="Symbol" pitchFamily="18" charset="2"/>
              </a:rPr>
              <a:t>+</a:t>
            </a:r>
            <a:r>
              <a:rPr lang="en-US" altLang="ja-JP" sz="2400" i="1">
                <a:latin typeface="Times New Roman" pitchFamily="18" charset="0"/>
              </a:rPr>
              <a:t>e</a:t>
            </a:r>
            <a:r>
              <a:rPr lang="en-US" altLang="ja-JP" sz="2400" baseline="30000">
                <a:latin typeface="Symbol" pitchFamily="18" charset="2"/>
              </a:rPr>
              <a:t>-</a:t>
            </a:r>
            <a:r>
              <a:rPr lang="en-US" altLang="ja-JP" sz="2400" i="1"/>
              <a:t> collider at </a:t>
            </a:r>
            <a:r>
              <a:rPr lang="en-US" altLang="ja-JP" sz="2400" i="1">
                <a:sym typeface="Symbol" pitchFamily="18" charset="2"/>
              </a:rPr>
              <a:t>E</a:t>
            </a:r>
            <a:r>
              <a:rPr lang="en-US" altLang="ja-JP" sz="2400" i="1" baseline="-25000">
                <a:sym typeface="Symbol" pitchFamily="18" charset="2"/>
              </a:rPr>
              <a:t>CM</a:t>
            </a:r>
            <a:r>
              <a:rPr lang="en-US" altLang="ja-JP" sz="2400" i="1">
                <a:sym typeface="Symbol" pitchFamily="18" charset="2"/>
              </a:rPr>
              <a:t>=m</a:t>
            </a:r>
            <a:r>
              <a:rPr lang="en-US" altLang="ja-JP" sz="2400">
                <a:sym typeface="Symbol" pitchFamily="18" charset="2"/>
              </a:rPr>
              <a:t>((4S)) </a:t>
            </a:r>
            <a:r>
              <a:rPr lang="en-US" altLang="ja-JP" sz="2400" i="1">
                <a:sym typeface="Symbol" pitchFamily="18" charset="2"/>
              </a:rPr>
              <a:t>to be</a:t>
            </a:r>
            <a:r>
              <a:rPr lang="en-US" altLang="ja-JP" sz="2400">
                <a:sym typeface="Symbol" pitchFamily="18" charset="2"/>
              </a:rPr>
              <a:t> </a:t>
            </a:r>
            <a:r>
              <a:rPr lang="en-US" altLang="ja-JP" sz="2400" i="1">
                <a:sym typeface="Symbol" pitchFamily="18" charset="2"/>
              </a:rPr>
              <a:t>realized by upgrading the existing KEKB collider.</a:t>
            </a:r>
            <a:r>
              <a:rPr lang="en-US" altLang="ja-JP" sz="2400">
                <a:sym typeface="Symbol" pitchFamily="18" charset="2"/>
              </a:rPr>
              <a:t> </a:t>
            </a:r>
            <a:r>
              <a:rPr lang="en-US" altLang="ja-JP" sz="2400" i="1"/>
              <a:t>                                                             </a:t>
            </a:r>
            <a:endParaRPr lang="en-US" altLang="ja-JP" sz="2400" i="1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altLang="ja-JP" sz="2400" i="1"/>
              <a:t>Super-high luminosity </a:t>
            </a:r>
            <a:r>
              <a:rPr lang="en-US" altLang="ja-JP" sz="2400" i="1">
                <a:sym typeface="Symbol" pitchFamily="18" charset="2"/>
              </a:rPr>
              <a:t> </a:t>
            </a:r>
            <a:r>
              <a:rPr lang="en-US" altLang="ja-JP" sz="2400">
                <a:sym typeface="Symbol" pitchFamily="18" charset="2"/>
              </a:rPr>
              <a:t>210</a:t>
            </a:r>
            <a:r>
              <a:rPr lang="en-US" altLang="ja-JP" sz="2400" baseline="30000">
                <a:sym typeface="Symbol" pitchFamily="18" charset="2"/>
              </a:rPr>
              <a:t>35</a:t>
            </a:r>
            <a:r>
              <a:rPr lang="en-US" altLang="ja-JP" sz="2400">
                <a:sym typeface="Symbol" pitchFamily="18" charset="2"/>
              </a:rPr>
              <a:t>/cm</a:t>
            </a:r>
            <a:r>
              <a:rPr lang="en-US" altLang="ja-JP" sz="2400" baseline="30000">
                <a:sym typeface="Symbol" pitchFamily="18" charset="2"/>
              </a:rPr>
              <a:t>2</a:t>
            </a:r>
            <a:r>
              <a:rPr lang="en-US" altLang="ja-JP" sz="2400">
                <a:sym typeface="Symbol" pitchFamily="18" charset="2"/>
              </a:rPr>
              <a:t>/sec</a:t>
            </a:r>
            <a:r>
              <a:rPr lang="en-US" altLang="ja-JP" sz="2400" i="1">
                <a:sym typeface="Symbol" pitchFamily="18" charset="2"/>
              </a:rPr>
              <a:t> </a:t>
            </a:r>
            <a:r>
              <a:rPr lang="en-US" altLang="ja-JP" sz="2400">
                <a:sym typeface="Symbol" pitchFamily="18" charset="2"/>
              </a:rPr>
              <a:t> 210</a:t>
            </a:r>
            <a:r>
              <a:rPr lang="en-US" altLang="ja-JP" sz="2400" baseline="30000">
                <a:sym typeface="Symbol" pitchFamily="18" charset="2"/>
              </a:rPr>
              <a:t> 9</a:t>
            </a:r>
            <a:r>
              <a:rPr lang="en-US" altLang="ja-JP" sz="2400" i="1">
                <a:sym typeface="Symbol" pitchFamily="18" charset="2"/>
              </a:rPr>
              <a:t> BB per yr.</a:t>
            </a:r>
            <a:r>
              <a:rPr lang="en-US" altLang="ja-JP" sz="2400">
                <a:sym typeface="Symbol" pitchFamily="18" charset="2"/>
              </a:rPr>
              <a:t>    </a:t>
            </a:r>
            <a:r>
              <a:rPr lang="en-US" altLang="ja-JP" sz="2400" i="1"/>
              <a:t>                                                                              </a:t>
            </a:r>
          </a:p>
          <a:p>
            <a:pPr>
              <a:lnSpc>
                <a:spcPct val="90000"/>
              </a:lnSpc>
              <a:spcBef>
                <a:spcPct val="40000"/>
              </a:spcBef>
              <a:buClr>
                <a:srgbClr val="FFFF66"/>
              </a:buClr>
              <a:buFont typeface="Symbol" pitchFamily="18" charset="2"/>
              <a:buNone/>
            </a:pPr>
            <a:r>
              <a:rPr lang="en-US" altLang="ja-JP" sz="2400" i="1"/>
              <a:t>                                                                  </a:t>
            </a:r>
            <a:r>
              <a:rPr lang="en-US" altLang="ja-JP" sz="2400">
                <a:sym typeface="Symbol" pitchFamily="18" charset="2"/>
              </a:rPr>
              <a:t> 210</a:t>
            </a:r>
            <a:r>
              <a:rPr lang="en-US" altLang="ja-JP" sz="2400" baseline="30000">
                <a:sym typeface="Symbol" pitchFamily="18" charset="2"/>
              </a:rPr>
              <a:t> 9</a:t>
            </a:r>
            <a:r>
              <a:rPr lang="en-US" altLang="ja-JP" sz="2400">
                <a:sym typeface="Symbol" pitchFamily="18" charset="2"/>
              </a:rPr>
              <a:t> </a:t>
            </a:r>
            <a:r>
              <a:rPr lang="en-US" altLang="ja-JP" sz="2400">
                <a:latin typeface="Symbol" pitchFamily="18" charset="2"/>
                <a:sym typeface="Symbol" pitchFamily="18" charset="2"/>
              </a:rPr>
              <a:t>t </a:t>
            </a:r>
            <a:r>
              <a:rPr lang="en-US" altLang="ja-JP" sz="2400" baseline="30000">
                <a:latin typeface="Symbol" pitchFamily="18" charset="2"/>
                <a:sym typeface="Symbol" pitchFamily="18" charset="2"/>
              </a:rPr>
              <a:t>+</a:t>
            </a:r>
            <a:r>
              <a:rPr lang="en-US" altLang="ja-JP" sz="2400">
                <a:latin typeface="Symbol" pitchFamily="18" charset="2"/>
                <a:sym typeface="Symbol" pitchFamily="18" charset="2"/>
              </a:rPr>
              <a:t>t </a:t>
            </a:r>
            <a:r>
              <a:rPr lang="en-US" altLang="ja-JP" sz="2400" baseline="30000">
                <a:latin typeface="Symbol" pitchFamily="18" charset="2"/>
                <a:sym typeface="Symbol" pitchFamily="18" charset="2"/>
              </a:rPr>
              <a:t>-</a:t>
            </a:r>
            <a:r>
              <a:rPr lang="en-US" altLang="ja-JP" sz="2400" i="1">
                <a:sym typeface="Symbol" pitchFamily="18" charset="2"/>
              </a:rPr>
              <a:t> per yr.</a:t>
            </a:r>
          </a:p>
          <a:p>
            <a:pPr>
              <a:lnSpc>
                <a:spcPct val="90000"/>
              </a:lnSpc>
              <a:spcBef>
                <a:spcPct val="40000"/>
              </a:spcBef>
              <a:buClr>
                <a:srgbClr val="FFFF66"/>
              </a:buClr>
              <a:buFont typeface="Symbol" pitchFamily="18" charset="2"/>
              <a:buNone/>
            </a:pPr>
            <a:endParaRPr lang="en-US" altLang="ja-JP"/>
          </a:p>
        </p:txBody>
      </p:sp>
      <p:pic>
        <p:nvPicPr>
          <p:cNvPr id="4986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3213100"/>
            <a:ext cx="374967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8693" name="Picture 5" descr="sub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708275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8694" name="Text Box 6"/>
          <p:cNvSpPr txBox="1">
            <a:spLocks noChangeArrowheads="1"/>
          </p:cNvSpPr>
          <p:nvPr/>
        </p:nvSpPr>
        <p:spPr bwMode="auto">
          <a:xfrm>
            <a:off x="735013" y="484981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ja-JP" altLang="ja-JP" sz="2000">
              <a:latin typeface="Times New Roman" pitchFamily="18" charset="0"/>
            </a:endParaRPr>
          </a:p>
        </p:txBody>
      </p:sp>
      <p:sp>
        <p:nvSpPr>
          <p:cNvPr id="498695" name="Text Box 7"/>
          <p:cNvSpPr txBox="1">
            <a:spLocks noChangeArrowheads="1"/>
          </p:cNvSpPr>
          <p:nvPr/>
        </p:nvSpPr>
        <p:spPr bwMode="auto">
          <a:xfrm>
            <a:off x="179388" y="5013325"/>
            <a:ext cx="22828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latin typeface="Times New Roman" pitchFamily="18" charset="0"/>
              </a:rPr>
              <a:t>Higher beam current,</a:t>
            </a:r>
          </a:p>
          <a:p>
            <a:r>
              <a:rPr lang="en-US" altLang="ja-JP" sz="1600">
                <a:latin typeface="Times New Roman" pitchFamily="18" charset="0"/>
              </a:rPr>
              <a:t>more RF, smaller </a:t>
            </a:r>
            <a:r>
              <a:rPr lang="en-US" altLang="ja-JP" sz="1600">
                <a:latin typeface="Symbol" pitchFamily="18" charset="2"/>
              </a:rPr>
              <a:t>b</a:t>
            </a:r>
            <a:r>
              <a:rPr lang="en-US" altLang="ja-JP" sz="1600" baseline="-25000">
                <a:latin typeface="Times New Roman" pitchFamily="18" charset="0"/>
              </a:rPr>
              <a:t>y</a:t>
            </a:r>
            <a:r>
              <a:rPr lang="en-US" altLang="ja-JP" sz="1600">
                <a:latin typeface="Times New Roman" pitchFamily="18" charset="0"/>
              </a:rPr>
              <a:t>* and</a:t>
            </a:r>
          </a:p>
          <a:p>
            <a:r>
              <a:rPr lang="en-US" altLang="ja-JP" sz="1600">
                <a:latin typeface="Times New Roman" pitchFamily="18" charset="0"/>
              </a:rPr>
              <a:t>crab crossing</a:t>
            </a:r>
          </a:p>
          <a:p>
            <a:r>
              <a:rPr lang="en-US" altLang="ja-JP" sz="1600">
                <a:latin typeface="Times New Roman" pitchFamily="18" charset="0"/>
              </a:rPr>
              <a:t> </a:t>
            </a:r>
            <a:r>
              <a:rPr lang="en-US" altLang="ja-JP" sz="1600">
                <a:latin typeface="Times New Roman" pitchFamily="18" charset="0"/>
                <a:sym typeface="Symbol" pitchFamily="18" charset="2"/>
              </a:rPr>
              <a:t> L = 210</a:t>
            </a:r>
            <a:r>
              <a:rPr lang="en-US" altLang="ja-JP" sz="1600" baseline="30000">
                <a:latin typeface="Times New Roman" pitchFamily="18" charset="0"/>
                <a:sym typeface="Symbol" pitchFamily="18" charset="2"/>
              </a:rPr>
              <a:t>35</a:t>
            </a:r>
            <a:r>
              <a:rPr lang="en-US" altLang="ja-JP" sz="1600">
                <a:latin typeface="Times New Roman" pitchFamily="18" charset="0"/>
                <a:sym typeface="Symbol" pitchFamily="18" charset="2"/>
              </a:rPr>
              <a:t>/cm</a:t>
            </a:r>
            <a:r>
              <a:rPr lang="en-US" altLang="ja-JP" sz="1600" baseline="30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altLang="ja-JP" sz="1600">
                <a:latin typeface="Times New Roman" pitchFamily="18" charset="0"/>
                <a:sym typeface="Symbol" pitchFamily="18" charset="2"/>
              </a:rPr>
              <a:t>/sec</a:t>
            </a:r>
          </a:p>
        </p:txBody>
      </p:sp>
      <p:sp>
        <p:nvSpPr>
          <p:cNvPr id="498696" name="Text Box 8"/>
          <p:cNvSpPr txBox="1">
            <a:spLocks noChangeArrowheads="1"/>
          </p:cNvSpPr>
          <p:nvPr/>
        </p:nvSpPr>
        <p:spPr bwMode="auto">
          <a:xfrm>
            <a:off x="5651500" y="3187700"/>
            <a:ext cx="3060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latin typeface="Times New Roman" pitchFamily="18" charset="0"/>
              </a:rPr>
              <a:t>Belle with improved rate immunity</a:t>
            </a:r>
          </a:p>
        </p:txBody>
      </p:sp>
      <p:sp>
        <p:nvSpPr>
          <p:cNvPr id="498697" name="Rectangle 9"/>
          <p:cNvSpPr>
            <a:spLocks noChangeArrowheads="1"/>
          </p:cNvSpPr>
          <p:nvPr/>
        </p:nvSpPr>
        <p:spPr bwMode="auto">
          <a:xfrm>
            <a:off x="5940425" y="6308725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i="1">
                <a:solidFill>
                  <a:schemeClr val="accent2"/>
                </a:solidFill>
                <a:sym typeface="Symbol" pitchFamily="18" charset="2"/>
              </a:rPr>
              <a:t>http://belle.kek.jp/superb/loi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14282" y="5000636"/>
            <a:ext cx="2214578" cy="12144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1662</Words>
  <PresentationFormat>画面に合わせる (4:3)</PresentationFormat>
  <Paragraphs>405</Paragraphs>
  <Slides>40</Slides>
  <Notes>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40</vt:i4>
      </vt:variant>
    </vt:vector>
  </HeadingPairs>
  <TitlesOfParts>
    <vt:vector size="42" baseType="lpstr">
      <vt:lpstr>Office テーマ</vt:lpstr>
      <vt:lpstr>数式</vt:lpstr>
      <vt:lpstr>HEP Activities in Japan   Sakue Yamada (KEK) at FCPPM (Marseille-CPPM) 15.01.2008</vt:lpstr>
      <vt:lpstr>Brief History</vt:lpstr>
      <vt:lpstr>KEK</vt:lpstr>
      <vt:lpstr>KEK-B Factory  with asymmetric energies</vt:lpstr>
      <vt:lpstr>スライド 5</vt:lpstr>
      <vt:lpstr>スライド 6</vt:lpstr>
      <vt:lpstr>スライド 7</vt:lpstr>
      <vt:lpstr>Other highlights</vt:lpstr>
      <vt:lpstr>KEKB upgrade</vt:lpstr>
      <vt:lpstr>Experiments at 12 GeV PS   neutrino oscillation K2K and rare Kaon decays</vt:lpstr>
      <vt:lpstr>    E391-a at PS   (most recent rare K decay exp.)             (Dubna,FNAL,JINR,KEK,NTU, PNU and several  Japanese Universities)    </vt:lpstr>
      <vt:lpstr>Japan Proton Accelerator Research Complex (J-PARC)</vt:lpstr>
      <vt:lpstr>Bird’s-eye view </vt:lpstr>
      <vt:lpstr>Present status</vt:lpstr>
      <vt:lpstr>T2K experiment</vt:lpstr>
      <vt:lpstr>T2K Beam layout </vt:lpstr>
      <vt:lpstr>The Neutrino Beam-Line</vt:lpstr>
      <vt:lpstr>Primary Beam-line (bent inside)</vt:lpstr>
      <vt:lpstr>Superconducting Magnets</vt:lpstr>
      <vt:lpstr>Target Area</vt:lpstr>
      <vt:lpstr>スライド 21</vt:lpstr>
      <vt:lpstr>Decay Volume</vt:lpstr>
      <vt:lpstr>ND280 pit construction</vt:lpstr>
      <vt:lpstr>On-axis detector (INGRID)</vt:lpstr>
      <vt:lpstr>Off axis detector</vt:lpstr>
      <vt:lpstr>UA1 magnet</vt:lpstr>
      <vt:lpstr>ATF and ATF2 for ILC R&amp;D</vt:lpstr>
      <vt:lpstr>スライド 28</vt:lpstr>
      <vt:lpstr>ATF2 construction</vt:lpstr>
      <vt:lpstr>Conclusion</vt:lpstr>
      <vt:lpstr>High Power RF Cavities besides the Super-conducting cavities</vt:lpstr>
      <vt:lpstr>スライド 32</vt:lpstr>
      <vt:lpstr>Physics Motivation</vt:lpstr>
      <vt:lpstr>How the entire area  looked 3 years ago</vt:lpstr>
      <vt:lpstr>1st / 3rd Horn Operation Test</vt:lpstr>
      <vt:lpstr>Target station Helium Vessel Construction</vt:lpstr>
      <vt:lpstr>       Off-axis detector will be ready by 2009 fall run except for a part of ECAL  Aim to obtain 1st physics result from 100kWx107sec beam operation by 2010 summer. </vt:lpstr>
      <vt:lpstr>History of international Cooperation   at oversea facilities</vt:lpstr>
      <vt:lpstr>International Collaboration at KEK</vt:lpstr>
      <vt:lpstr>スライド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 Activities in Japan</dc:title>
  <cp:lastModifiedBy>yamada</cp:lastModifiedBy>
  <cp:revision>73</cp:revision>
  <dcterms:modified xsi:type="dcterms:W3CDTF">2008-01-15T05:01:32Z</dcterms:modified>
</cp:coreProperties>
</file>