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9" r:id="rId4"/>
    <p:sldId id="280" r:id="rId5"/>
    <p:sldId id="269" r:id="rId6"/>
    <p:sldId id="260" r:id="rId7"/>
    <p:sldId id="281" r:id="rId8"/>
    <p:sldId id="270" r:id="rId9"/>
    <p:sldId id="272" r:id="rId10"/>
    <p:sldId id="274" r:id="rId11"/>
    <p:sldId id="275" r:id="rId12"/>
    <p:sldId id="282" r:id="rId13"/>
    <p:sldId id="277" r:id="rId14"/>
    <p:sldId id="278" r:id="rId15"/>
    <p:sldId id="283" r:id="rId16"/>
    <p:sldId id="279" r:id="rId17"/>
    <p:sldId id="284" r:id="rId18"/>
  </p:sldIdLst>
  <p:sldSz cx="9144000" cy="6858000" type="screen4x3"/>
  <p:notesSz cx="6780213" cy="9910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2" autoAdjust="0"/>
    <p:restoredTop sz="72037" autoAdjust="0"/>
  </p:normalViewPr>
  <p:slideViewPr>
    <p:cSldViewPr snapToGrid="0" showGuides="1">
      <p:cViewPr varScale="1">
        <p:scale>
          <a:sx n="70" d="100"/>
          <a:sy n="70" d="100"/>
        </p:scale>
        <p:origin x="-1594" y="-72"/>
      </p:cViewPr>
      <p:guideLst>
        <p:guide orient="horz" pos="4133"/>
        <p:guide pos="2880"/>
      </p:guideLst>
    </p:cSldViewPr>
  </p:slideViewPr>
  <p:outlineViewPr>
    <p:cViewPr>
      <p:scale>
        <a:sx n="33" d="100"/>
        <a:sy n="33" d="100"/>
      </p:scale>
      <p:origin x="0" y="6331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69" d="100"/>
          <a:sy n="69" d="100"/>
        </p:scale>
        <p:origin x="-3010" y="-86"/>
      </p:cViewPr>
      <p:guideLst>
        <p:guide orient="horz" pos="3121"/>
        <p:guide pos="2135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0163" y="0"/>
            <a:ext cx="293846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C1CB584-67EF-44D6-998D-87DFAE7E6720}" type="datetimeFigureOut">
              <a:rPr lang="fr-FR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13875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0163" y="9413875"/>
            <a:ext cx="293846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7069A0B-9538-4681-BA77-2E63FC8C8C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0163" y="0"/>
            <a:ext cx="293846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DD4F6ED-C71A-4A6D-9E7A-2D7E29465B0B}" type="datetimeFigureOut">
              <a:rPr lang="fr-FR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2950"/>
            <a:ext cx="4954587" cy="3716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7863" y="4706938"/>
            <a:ext cx="5424487" cy="4460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13875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0163" y="9413875"/>
            <a:ext cx="293846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085BD66-2046-48AC-B59C-61ED889E3A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A518A25D-7F18-464D-AC33-43EC30380BFF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ABE409-10FA-43F7-9BE1-8DA6C2892867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5244A05E-B6A0-460D-B4D8-584FB86C5D66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FFA655-480A-486B-A71D-D1889F2001BD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AAD945AD-6451-4AB2-810F-2EF795370AF5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A24939-C099-4640-A712-EA25DA6439AD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AAD945AD-6451-4AB2-810F-2EF795370AF5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330CB1F-ED60-493A-B6A3-E1867BC5783E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78FAF29A-AF9E-4D76-9E8C-B2C202184F7A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DB195B-D486-4456-BB9C-01BE9DA3F533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78FAF29A-AF9E-4D76-9E8C-B2C202184F7A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A89A46-9209-4087-A9CD-375B2BDE33D3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78FAF29A-AF9E-4D76-9E8C-B2C202184F7A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5AAC5D-20A4-465C-BE0C-2EE922FEE57A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  <a:p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78FAF29A-AF9E-4D76-9E8C-B2C202184F7A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1D403C-0DB8-42AB-A381-D2BE2BDF8004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DD4F6ED-C71A-4A6D-9E7A-2D7E29465B0B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5BD66-2046-48AC-B59C-61ED889E3A4C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C8634DAE-A703-499B-BFC7-AFCB8B878F86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9A3B89-7AA9-4031-B5BF-0C25C0645611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C8634DAE-A703-499B-BFC7-AFCB8B878F86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601F33-8C26-4820-BE9E-7AE0AC381994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C8634DAE-A703-499B-BFC7-AFCB8B878F86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3965D3-3DB6-4EA6-810F-402490554E29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C8634DAE-A703-499B-BFC7-AFCB8B878F86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9F8F53-9F7B-49A9-8553-17E47F00EC9E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C8634DAE-A703-499B-BFC7-AFCB8B878F86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4F8284-A355-48BE-82BA-8699102BF866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C8634DAE-A703-499B-BFC7-AFCB8B878F86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167B1E-8FCA-4039-A5D0-02793D7E4088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B66DB387-BD81-4433-AFCB-BA10114455B8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5AF358B-DCE4-4321-820E-EA9EDA985718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B66DB387-BD81-4433-AFCB-BA10114455B8}" type="datetimeFigureOut">
              <a:rPr lang="fr-FR" smtClean="0"/>
              <a:pPr>
                <a:defRPr/>
              </a:pPr>
              <a:t>17/09/2008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007B61-25AB-4719-A9BB-DB546C20A7AC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lapp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400" y="6146800"/>
            <a:ext cx="1077913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9" descr="logo-cnr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6219825"/>
            <a:ext cx="10795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10" descr="ok_in2p3_quadr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38" y="6264275"/>
            <a:ext cx="10795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1" descr="logo-universit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86688" y="6288088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8" descr="ATLAS_logo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41463" y="6083300"/>
            <a:ext cx="51117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kumimoji="0" lang="fr-FR" sz="4400" b="1" i="1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  <a:endParaRPr lang="fr-FR" noProof="0" dirty="0"/>
          </a:p>
        </p:txBody>
      </p:sp>
      <p:sp>
        <p:nvSpPr>
          <p:cNvPr id="25604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charset="0"/>
              <a:buNone/>
              <a:defRPr smtClean="0"/>
            </a:lvl1pPr>
          </a:lstStyle>
          <a:p>
            <a:r>
              <a:rPr lang="fr-FR" smtClean="0"/>
              <a:t>Cliquez pour modifier le style des sous-titres du masque</a:t>
            </a:r>
            <a:endParaRPr lang="fr-FR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kumimoji="0" lang="fr-FR" sz="4000" b="1" i="1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  <a:endParaRPr lang="fr-FR" noProof="0" dirty="0"/>
          </a:p>
        </p:txBody>
      </p:sp>
      <p:sp>
        <p:nvSpPr>
          <p:cNvPr id="25604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charset="0"/>
              <a:buNone/>
              <a:defRPr smtClean="0"/>
            </a:lvl1pPr>
          </a:lstStyle>
          <a:p>
            <a:r>
              <a:rPr lang="fr-FR" smtClean="0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fr-FR"/>
              <a:t>16-09-2008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fr-FR"/>
              <a:t>Guy Perrot TWEPP 2008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50F4266-88C0-43C0-A0C3-C4B06776E2D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Logo LAPP + text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88" y="142875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5" descr="ATLAS_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6738" y="34925"/>
            <a:ext cx="766762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2844" y="1285860"/>
            <a:ext cx="8786873" cy="5072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715172" cy="928694"/>
          </a:xfrm>
          <a:prstGeom prst="rect">
            <a:avLst/>
          </a:prstGeom>
        </p:spPr>
        <p:txBody>
          <a:bodyPr/>
          <a:lstStyle>
            <a:lvl1pPr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fr-FR"/>
              <a:t>16-09-2008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fr-FR"/>
              <a:t>Guy Perrot TWEPP 2008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3854FADD-081F-4B69-AA18-99D397061FF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 descr="Logo LAPP + text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88" y="142875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ATLAS_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6738" y="34925"/>
            <a:ext cx="766762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2844" y="1285860"/>
            <a:ext cx="4352956" cy="5000660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281518" cy="500066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800" b="1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 dirty="0"/>
          </a:p>
        </p:txBody>
      </p:sp>
      <p:sp>
        <p:nvSpPr>
          <p:cNvPr id="10" name="Titre 8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715172" cy="928694"/>
          </a:xfrm>
          <a:prstGeom prst="rect">
            <a:avLst/>
          </a:prstGeom>
        </p:spPr>
        <p:txBody>
          <a:bodyPr/>
          <a:lstStyle>
            <a:lvl1pPr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fr-FR"/>
              <a:t>16-09-2008</a:t>
            </a: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fr-FR"/>
              <a:t>Guy Perrot TWEPP 2008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05BB026-55EB-458D-910F-7998955674C3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6" descr="Logo LAPP + text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88" y="142875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5" descr="ATLAS_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6738" y="34925"/>
            <a:ext cx="766762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re 8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715172" cy="928694"/>
          </a:xfrm>
          <a:prstGeom prst="rect">
            <a:avLst/>
          </a:prstGeom>
        </p:spPr>
        <p:txBody>
          <a:bodyPr/>
          <a:lstStyle>
            <a:lvl1pPr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fr-FR"/>
              <a:t>16-09-2008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fr-FR"/>
              <a:t>Guy Perrot TWEPP 2008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3B5F7961-F35C-4221-93F1-208AB09CE53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6" descr="Logo LAPP + text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88" y="142875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5" descr="ATLAS_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6738" y="34925"/>
            <a:ext cx="766762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re 8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715172" cy="928694"/>
          </a:xfrm>
          <a:prstGeom prst="rect">
            <a:avLst/>
          </a:prstGeom>
        </p:spPr>
        <p:txBody>
          <a:bodyPr/>
          <a:lstStyle>
            <a:lvl1pPr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fr-FR"/>
              <a:t>16-09-2008</a:t>
            </a:r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fr-FR"/>
              <a:t>Guy Perrot TWEPP 2008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8AB7691-2F4A-4C39-9D92-3139FB7AED0D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Logo LAPP + text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88" y="142875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5" descr="ATLAS_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86738" y="34925"/>
            <a:ext cx="766762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0" y="1285860"/>
            <a:ext cx="4429156" cy="500066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2" name="Titre 8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715172" cy="928694"/>
          </a:xfrm>
          <a:prstGeom prst="rect">
            <a:avLst/>
          </a:prstGeom>
        </p:spPr>
        <p:txBody>
          <a:bodyPr/>
          <a:lstStyle>
            <a:lvl1pPr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fr-FR"/>
              <a:t>16-09-2008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fr-FR"/>
              <a:t>Guy Perrot TWEPP 2008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D05C4AC4-4783-43EC-8BF6-345769E46407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95275" y="6421438"/>
            <a:ext cx="106203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/>
              <a:t>16-09-2008</a:t>
            </a: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14500" y="6421438"/>
            <a:ext cx="6000750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/>
              <a:t>Guy Perrot TWEPP 2008</a:t>
            </a:r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43875" y="6421438"/>
            <a:ext cx="542925" cy="365125"/>
          </a:xfrm>
          <a:prstGeom prst="rect">
            <a:avLst/>
          </a:prstGeom>
        </p:spPr>
        <p:txBody>
          <a:bodyPr/>
          <a:lstStyle>
            <a:lvl1pPr>
              <a:defRPr sz="1400" baseline="0">
                <a:solidFill>
                  <a:schemeClr val="accent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3647434-3305-4F78-ABDE-CE729FFC13D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7" r:id="rId1"/>
    <p:sldLayoutId id="2147484228" r:id="rId2"/>
    <p:sldLayoutId id="2147484229" r:id="rId3"/>
    <p:sldLayoutId id="2147484230" r:id="rId4"/>
    <p:sldLayoutId id="2147484231" r:id="rId5"/>
    <p:sldLayoutId id="2147484232" r:id="rId6"/>
    <p:sldLayoutId id="2147484233" r:id="rId7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ATLAS_all"/>
          <p:cNvPicPr>
            <a:picLocks noChangeAspect="1" noChangeArrowheads="1"/>
          </p:cNvPicPr>
          <p:nvPr/>
        </p:nvPicPr>
        <p:blipFill>
          <a:blip r:embed="rId3">
            <a:lum bright="54000" contrast="-50000"/>
          </a:blip>
          <a:srcRect l="12340" t="23395" r="13622" b="8391"/>
          <a:stretch>
            <a:fillRect/>
          </a:stretch>
        </p:blipFill>
        <p:spPr bwMode="auto">
          <a:xfrm>
            <a:off x="0" y="-115888"/>
            <a:ext cx="9144000" cy="6210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itre 1"/>
          <p:cNvSpPr>
            <a:spLocks noGrp="1"/>
          </p:cNvSpPr>
          <p:nvPr>
            <p:ph type="ctrTitle"/>
          </p:nvPr>
        </p:nvSpPr>
        <p:spPr bwMode="auto">
          <a:xfrm>
            <a:off x="130175" y="1311275"/>
            <a:ext cx="8883650" cy="2289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2060"/>
                </a:solidFill>
              </a:rPr>
              <a:t>Installation and Commissioning of the ATLAS Liquid Argon Calorimeter Read-Out  Electronics</a:t>
            </a:r>
            <a:endParaRPr smtClean="0">
              <a:solidFill>
                <a:srgbClr val="002060"/>
              </a:solidFill>
            </a:endParaRPr>
          </a:p>
        </p:txBody>
      </p:sp>
      <p:sp>
        <p:nvSpPr>
          <p:cNvPr id="2" name="Sous-titre 2"/>
          <p:cNvSpPr>
            <a:spLocks noGrp="1"/>
          </p:cNvSpPr>
          <p:nvPr>
            <p:ph type="subTitle" idx="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TWEPP 2008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Guy Perrot on behalf of the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LAr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Team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15-19 September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contenu 1"/>
          <p:cNvSpPr>
            <a:spLocks noGrp="1"/>
          </p:cNvSpPr>
          <p:nvPr>
            <p:ph idx="1"/>
          </p:nvPr>
        </p:nvSpPr>
        <p:spPr bwMode="auto">
          <a:xfrm>
            <a:off x="2344738" y="1110343"/>
            <a:ext cx="6718300" cy="533445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FE Installation started on Barrel in summer 2005  and May and August 2006 for the </a:t>
            </a:r>
            <a:r>
              <a:rPr lang="en-US" sz="1800" dirty="0" err="1" smtClean="0">
                <a:solidFill>
                  <a:srgbClr val="0070C0"/>
                </a:solidFill>
              </a:rPr>
              <a:t>Endcaps</a:t>
            </a:r>
            <a:r>
              <a:rPr lang="en-US" sz="1800" dirty="0" smtClean="0">
                <a:solidFill>
                  <a:srgbClr val="0070C0"/>
                </a:solidFill>
              </a:rPr>
              <a:t>.</a:t>
            </a:r>
            <a:endParaRPr lang="en-US" sz="1400" dirty="0" smtClean="0">
              <a:solidFill>
                <a:srgbClr val="0070C0"/>
              </a:solidFill>
            </a:endParaRPr>
          </a:p>
          <a:p>
            <a:pPr lvl="1"/>
            <a:r>
              <a:rPr lang="en-US" sz="1600" dirty="0" smtClean="0">
                <a:solidFill>
                  <a:srgbClr val="0070C0"/>
                </a:solidFill>
              </a:rPr>
              <a:t>No cooling infrastructure available for the Barrel.</a:t>
            </a:r>
          </a:p>
          <a:p>
            <a:pPr lvl="1"/>
            <a:r>
              <a:rPr lang="en-US" sz="1600" dirty="0" smtClean="0">
                <a:solidFill>
                  <a:srgbClr val="0070C0"/>
                </a:solidFill>
              </a:rPr>
              <a:t>2 LV power supply and 2 cables with 48 fibers between UX15 and USA15 moved around.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3 Different BE setups used for commissioning between summer 2005 and December 2006</a:t>
            </a:r>
          </a:p>
          <a:p>
            <a:pPr lvl="1"/>
            <a:r>
              <a:rPr lang="en-US" sz="1600" dirty="0" smtClean="0">
                <a:solidFill>
                  <a:srgbClr val="0070C0"/>
                </a:solidFill>
              </a:rPr>
              <a:t>One FEB read by one ROD then by LAL FEB test board for the Barrel (due to the absence of cooling). </a:t>
            </a:r>
          </a:p>
          <a:p>
            <a:pPr lvl="1"/>
            <a:r>
              <a:rPr lang="en-US" sz="1600" dirty="0" smtClean="0">
                <a:solidFill>
                  <a:srgbClr val="0070C0"/>
                </a:solidFill>
              </a:rPr>
              <a:t>Full BE read out of one FE crate using standard TDAQ software for the </a:t>
            </a:r>
            <a:r>
              <a:rPr lang="en-US" sz="1600" dirty="0" err="1" smtClean="0">
                <a:solidFill>
                  <a:srgbClr val="0070C0"/>
                </a:solidFill>
              </a:rPr>
              <a:t>Endcaps</a:t>
            </a:r>
            <a:r>
              <a:rPr lang="en-US" sz="1600" dirty="0" smtClean="0">
                <a:solidFill>
                  <a:srgbClr val="0070C0"/>
                </a:solidFill>
              </a:rPr>
              <a:t> (cooling with a stand alone system).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Barrel FE was fully tested in summer 06  and </a:t>
            </a:r>
            <a:r>
              <a:rPr lang="en-US" sz="1800" dirty="0" err="1" smtClean="0">
                <a:solidFill>
                  <a:srgbClr val="0070C0"/>
                </a:solidFill>
              </a:rPr>
              <a:t>Endcaps</a:t>
            </a:r>
            <a:r>
              <a:rPr lang="en-US" sz="1800" dirty="0" smtClean="0">
                <a:solidFill>
                  <a:srgbClr val="0070C0"/>
                </a:solidFill>
              </a:rPr>
              <a:t> in December 06 but with only a few power supplies available.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All  power supplies were available  in August 07 after refurbishment. 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Complete refurbishing of FE boards done between July 07 and March 2008 (</a:t>
            </a:r>
            <a:r>
              <a:rPr lang="en-US" sz="1800" dirty="0" err="1" smtClean="0">
                <a:solidFill>
                  <a:srgbClr val="0070C0"/>
                </a:solidFill>
              </a:rPr>
              <a:t>Endcap</a:t>
            </a:r>
            <a:r>
              <a:rPr lang="en-US" sz="1800" dirty="0" smtClean="0">
                <a:solidFill>
                  <a:srgbClr val="0070C0"/>
                </a:solidFill>
              </a:rPr>
              <a:t> C, A and Barrel sequentially).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First readout of the full </a:t>
            </a:r>
            <a:r>
              <a:rPr lang="en-US" sz="1800" dirty="0" err="1" smtClean="0">
                <a:solidFill>
                  <a:srgbClr val="0070C0"/>
                </a:solidFill>
              </a:rPr>
              <a:t>LAr</a:t>
            </a:r>
            <a:r>
              <a:rPr lang="en-US" sz="1800" dirty="0" smtClean="0">
                <a:solidFill>
                  <a:srgbClr val="0070C0"/>
                </a:solidFill>
              </a:rPr>
              <a:t> detector in May 08.</a:t>
            </a:r>
          </a:p>
          <a:p>
            <a:endParaRPr lang="en-US" sz="1800" dirty="0" smtClean="0">
              <a:solidFill>
                <a:srgbClr val="0070C0"/>
              </a:solidFill>
            </a:endParaRPr>
          </a:p>
        </p:txBody>
      </p:sp>
      <p:sp>
        <p:nvSpPr>
          <p:cNvPr id="18435" name="Titre 2"/>
          <p:cNvSpPr>
            <a:spLocks noGrp="1"/>
          </p:cNvSpPr>
          <p:nvPr>
            <p:ph type="title"/>
          </p:nvPr>
        </p:nvSpPr>
        <p:spPr bwMode="auto">
          <a:xfrm>
            <a:off x="1428750" y="142875"/>
            <a:ext cx="6715125" cy="928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FE Installation &amp; commissioning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16-09-2008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Guy Perrot TWEPP 2008</a:t>
            </a:r>
            <a:endParaRPr lang="fr-FR" dirty="0"/>
          </a:p>
        </p:txBody>
      </p:sp>
      <p:sp>
        <p:nvSpPr>
          <p:cNvPr id="1843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7E55A235-B05D-4E99-BC42-7F9CEE0AFE76}" type="slidenum">
              <a:rPr lang="fr-FR" smtClean="0">
                <a:latin typeface="Times New Roman" pitchFamily="36" charset="0"/>
              </a:rPr>
              <a:pPr/>
              <a:t>10</a:t>
            </a:fld>
            <a:endParaRPr lang="fr-FR" smtClean="0">
              <a:latin typeface="Times New Roman" pitchFamily="36" charset="0"/>
            </a:endParaRPr>
          </a:p>
        </p:txBody>
      </p:sp>
      <p:grpSp>
        <p:nvGrpSpPr>
          <p:cNvPr id="18441" name="Groupe 15"/>
          <p:cNvGrpSpPr>
            <a:grpSpLocks/>
          </p:cNvGrpSpPr>
          <p:nvPr/>
        </p:nvGrpSpPr>
        <p:grpSpPr bwMode="auto">
          <a:xfrm>
            <a:off x="117475" y="1201738"/>
            <a:ext cx="2227263" cy="1570037"/>
            <a:chOff x="1577934" y="1238220"/>
            <a:chExt cx="2410869" cy="1716111"/>
          </a:xfrm>
        </p:grpSpPr>
        <p:pic>
          <p:nvPicPr>
            <p:cNvPr id="18442" name="Image 7" descr="FECrate2005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77934" y="1238220"/>
              <a:ext cx="2410869" cy="1716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3" name="ZoneTexte 18"/>
            <p:cNvSpPr txBox="1">
              <a:spLocks noChangeArrowheads="1"/>
            </p:cNvSpPr>
            <p:nvPr/>
          </p:nvSpPr>
          <p:spPr bwMode="auto">
            <a:xfrm>
              <a:off x="2867112" y="1238220"/>
              <a:ext cx="1120680" cy="28595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100" dirty="0" smtClean="0"/>
                <a:t>FE </a:t>
              </a:r>
              <a:r>
                <a:rPr lang="fr-FR" sz="1100" dirty="0" err="1"/>
                <a:t>Crate</a:t>
              </a:r>
              <a:endParaRPr lang="fr-FR" sz="1100" dirty="0"/>
            </a:p>
          </p:txBody>
        </p:sp>
      </p:grpSp>
      <p:pic>
        <p:nvPicPr>
          <p:cNvPr id="12" name="Image 11" descr="EM_BE_test_setup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192" y="2813739"/>
            <a:ext cx="1176528" cy="1731264"/>
          </a:xfrm>
          <a:prstGeom prst="rect">
            <a:avLst/>
          </a:prstGeom>
        </p:spPr>
      </p:pic>
      <p:grpSp>
        <p:nvGrpSpPr>
          <p:cNvPr id="13" name="Groupe 16"/>
          <p:cNvGrpSpPr>
            <a:grpSpLocks/>
          </p:cNvGrpSpPr>
          <p:nvPr/>
        </p:nvGrpSpPr>
        <p:grpSpPr bwMode="auto">
          <a:xfrm>
            <a:off x="80963" y="4572000"/>
            <a:ext cx="1867580" cy="1909309"/>
            <a:chOff x="80901" y="3460030"/>
            <a:chExt cx="2405211" cy="2999549"/>
          </a:xfrm>
        </p:grpSpPr>
        <p:pic>
          <p:nvPicPr>
            <p:cNvPr id="14" name="Image 10" descr="EC_BE_test_setup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0901" y="3460030"/>
              <a:ext cx="2405211" cy="29995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ZoneTexte 18"/>
            <p:cNvSpPr txBox="1">
              <a:spLocks noChangeArrowheads="1"/>
            </p:cNvSpPr>
            <p:nvPr/>
          </p:nvSpPr>
          <p:spPr bwMode="auto">
            <a:xfrm>
              <a:off x="495351" y="4205948"/>
              <a:ext cx="1523535" cy="410993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sz="1100"/>
                <a:t>EC BE setup</a:t>
              </a:r>
            </a:p>
          </p:txBody>
        </p:sp>
      </p:grpSp>
      <p:sp>
        <p:nvSpPr>
          <p:cNvPr id="18440" name="ZoneTexte 18"/>
          <p:cNvSpPr txBox="1">
            <a:spLocks noChangeArrowheads="1"/>
          </p:cNvSpPr>
          <p:nvPr/>
        </p:nvSpPr>
        <p:spPr bwMode="auto">
          <a:xfrm>
            <a:off x="1243267" y="3535154"/>
            <a:ext cx="1120775" cy="430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100" dirty="0" smtClean="0"/>
              <a:t>First EM </a:t>
            </a:r>
            <a:r>
              <a:rPr lang="fr-FR" sz="1100" dirty="0"/>
              <a:t>BE setup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u contenu 1"/>
          <p:cNvSpPr>
            <a:spLocks noGrp="1"/>
          </p:cNvSpPr>
          <p:nvPr>
            <p:ph idx="1"/>
          </p:nvPr>
        </p:nvSpPr>
        <p:spPr bwMode="auto">
          <a:xfrm>
            <a:off x="3835400" y="1163638"/>
            <a:ext cx="5203825" cy="51943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600" smtClean="0">
                <a:solidFill>
                  <a:srgbClr val="0070C0"/>
                </a:solidFill>
              </a:rPr>
              <a:t>Initially: Missing voltage level adaptation on two signals between 5V DMILL chips and 2.5V DSM chips.</a:t>
            </a:r>
            <a:br>
              <a:rPr lang="en-US" sz="1600" smtClean="0">
                <a:solidFill>
                  <a:srgbClr val="0070C0"/>
                </a:solidFill>
              </a:rPr>
            </a:br>
            <a:r>
              <a:rPr lang="en-US" sz="1600" smtClean="0">
                <a:solidFill>
                  <a:srgbClr val="0070C0"/>
                </a:solidFill>
              </a:rPr>
              <a:t>Risk of increasing failure for these components.</a:t>
            </a:r>
          </a:p>
          <a:p>
            <a:r>
              <a:rPr lang="en-US" sz="1600" smtClean="0">
                <a:solidFill>
                  <a:srgbClr val="00B050"/>
                </a:solidFill>
              </a:rPr>
              <a:t>Adaptation made with a serial resistor on the used signal and a pull-up on the other after cutting trace.</a:t>
            </a:r>
            <a:br>
              <a:rPr lang="en-US" sz="1600" smtClean="0">
                <a:solidFill>
                  <a:srgbClr val="00B050"/>
                </a:solidFill>
              </a:rPr>
            </a:br>
            <a:endParaRPr lang="en-US" sz="2000" smtClean="0">
              <a:solidFill>
                <a:srgbClr val="00B050"/>
              </a:solidFill>
            </a:endParaRPr>
          </a:p>
          <a:p>
            <a:r>
              <a:rPr lang="en-US" sz="1600" smtClean="0">
                <a:solidFill>
                  <a:srgbClr val="0070C0"/>
                </a:solidFill>
              </a:rPr>
              <a:t>Shaper constant changing after sometime. Fuses which had been burned during tests of the shaper chips for correct shape were getting reconnected. </a:t>
            </a:r>
          </a:p>
          <a:p>
            <a:r>
              <a:rPr lang="en-US" sz="1600" smtClean="0">
                <a:solidFill>
                  <a:srgbClr val="00B050"/>
                </a:solidFill>
              </a:rPr>
              <a:t>Cutting the pins corresponding to the burned fuses of each chip solves the problem.</a:t>
            </a:r>
            <a:r>
              <a:rPr lang="en-US" sz="1600" smtClean="0"/>
              <a:t/>
            </a:r>
            <a:br>
              <a:rPr lang="en-US" sz="1600" smtClean="0"/>
            </a:br>
            <a:endParaRPr lang="en-US" sz="2400" smtClean="0"/>
          </a:p>
          <a:p>
            <a:r>
              <a:rPr lang="en-US" sz="1600" smtClean="0">
                <a:solidFill>
                  <a:srgbClr val="0070C0"/>
                </a:solidFill>
              </a:rPr>
              <a:t>Corrosion on FE boards discovered during refurbishment. Was due to bad cleaning process after repair of part of the production. </a:t>
            </a:r>
            <a:r>
              <a:rPr lang="en-US" sz="1600" smtClean="0">
                <a:solidFill>
                  <a:srgbClr val="FF0000"/>
                </a:solidFill>
              </a:rPr>
              <a:t>About 50 boards damaged beyond repair.</a:t>
            </a:r>
            <a:r>
              <a:rPr lang="en-US" sz="1600" smtClean="0"/>
              <a:t> </a:t>
            </a:r>
            <a:r>
              <a:rPr lang="en-US" sz="1600" smtClean="0">
                <a:solidFill>
                  <a:srgbClr val="00B050"/>
                </a:solidFill>
              </a:rPr>
              <a:t>Others recovered after new cleaning. A new batch of 40 boards is being produced for spares.</a:t>
            </a:r>
            <a:endParaRPr lang="fr-FR" sz="1800" smtClean="0">
              <a:solidFill>
                <a:srgbClr val="00B050"/>
              </a:solidFill>
            </a:endParaRPr>
          </a:p>
        </p:txBody>
      </p:sp>
      <p:sp>
        <p:nvSpPr>
          <p:cNvPr id="20483" name="Titre 2"/>
          <p:cNvSpPr>
            <a:spLocks noGrp="1"/>
          </p:cNvSpPr>
          <p:nvPr>
            <p:ph type="title"/>
          </p:nvPr>
        </p:nvSpPr>
        <p:spPr bwMode="auto">
          <a:xfrm>
            <a:off x="1428750" y="142875"/>
            <a:ext cx="6715125" cy="928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Why FE Boards Refurbishing ?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16-09-2008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Guy Perrot TWEPP 2008</a:t>
            </a:r>
            <a:endParaRPr lang="fr-FR"/>
          </a:p>
        </p:txBody>
      </p:sp>
      <p:sp>
        <p:nvSpPr>
          <p:cNvPr id="2048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AF7B0226-067F-4FB9-8E6E-5C79AF9DBEFA}" type="slidenum">
              <a:rPr lang="fr-FR" smtClean="0">
                <a:latin typeface="Times New Roman" pitchFamily="36" charset="0"/>
              </a:rPr>
              <a:pPr/>
              <a:t>11</a:t>
            </a:fld>
            <a:endParaRPr lang="fr-FR" smtClean="0">
              <a:latin typeface="Times New Roman" pitchFamily="36" charset="0"/>
            </a:endParaRPr>
          </a:p>
        </p:txBody>
      </p:sp>
      <p:pic>
        <p:nvPicPr>
          <p:cNvPr id="20487" name="Picture 4" descr="Shaper"/>
          <p:cNvPicPr>
            <a:picLocks noChangeAspect="1" noChangeArrowheads="1"/>
          </p:cNvPicPr>
          <p:nvPr/>
        </p:nvPicPr>
        <p:blipFill>
          <a:blip r:embed="rId3"/>
          <a:srcRect t="2142" b="4286"/>
          <a:stretch>
            <a:fillRect/>
          </a:stretch>
        </p:blipFill>
        <p:spPr bwMode="auto">
          <a:xfrm>
            <a:off x="0" y="3001963"/>
            <a:ext cx="2271713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28825" y="3043238"/>
            <a:ext cx="1844675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88" y="1295400"/>
            <a:ext cx="1909762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92313" y="1285875"/>
            <a:ext cx="184308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388" y="4783138"/>
            <a:ext cx="1903412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63738" y="4783138"/>
            <a:ext cx="1897062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u contenu 1"/>
          <p:cNvSpPr>
            <a:spLocks noGrp="1"/>
          </p:cNvSpPr>
          <p:nvPr>
            <p:ph idx="1"/>
          </p:nvPr>
        </p:nvSpPr>
        <p:spPr bwMode="auto">
          <a:xfrm>
            <a:off x="120650" y="1165225"/>
            <a:ext cx="8910638" cy="5192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1800" dirty="0" smtClean="0">
                <a:solidFill>
                  <a:srgbClr val="0070C0"/>
                </a:solidFill>
              </a:rPr>
              <a:t>FE Low voltage Power supplies have been plagued by failures.</a:t>
            </a:r>
          </a:p>
          <a:p>
            <a:pPr eaLnBrk="1" hangingPunct="1"/>
            <a:r>
              <a:rPr lang="en-US" sz="1800" dirty="0" smtClean="0">
                <a:solidFill>
                  <a:srgbClr val="0070C0"/>
                </a:solidFill>
              </a:rPr>
              <a:t>A task force was setup during summer 2006 and a deep review of the power supply was done.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>
                <a:solidFill>
                  <a:srgbClr val="FF0000"/>
                </a:solidFill>
              </a:rPr>
              <a:t> It led to many modifications and the replacement of many components in the design in order to be able to use these power supplies for the first years of LHC operation.</a:t>
            </a:r>
          </a:p>
          <a:p>
            <a:pPr eaLnBrk="1" hangingPunct="1"/>
            <a:r>
              <a:rPr lang="en-US" sz="1800" dirty="0" smtClean="0">
                <a:solidFill>
                  <a:srgbClr val="00B050"/>
                </a:solidFill>
              </a:rPr>
              <a:t>All 58 needed power supplies have been refurbished between Spring and August 07.  They are all operational though one is working without its redundancy.</a:t>
            </a:r>
            <a:endParaRPr lang="en-US" sz="1800" dirty="0" smtClean="0">
              <a:solidFill>
                <a:srgbClr val="FFC000"/>
              </a:solidFill>
            </a:endParaRPr>
          </a:p>
          <a:p>
            <a:pPr eaLnBrk="1" hangingPunct="1"/>
            <a:r>
              <a:rPr lang="en-US" sz="1800" dirty="0" smtClean="0">
                <a:solidFill>
                  <a:srgbClr val="0070C0"/>
                </a:solidFill>
              </a:rPr>
              <a:t>Meanwhile, a backup project has started with 2 companies to produce new designs and prototypes, since reliability of the refurbished supplies can’t be guaranteed for the  lifetime of the LHC operations (as concluded by the review).</a:t>
            </a:r>
          </a:p>
          <a:p>
            <a:pPr lvl="1" eaLnBrk="1" hangingPunct="1"/>
            <a:r>
              <a:rPr lang="en-US" sz="1600" b="1" dirty="0" smtClean="0">
                <a:solidFill>
                  <a:srgbClr val="0070C0"/>
                </a:solidFill>
              </a:rPr>
              <a:t>Design is being completed (Oct 2008)</a:t>
            </a:r>
          </a:p>
          <a:p>
            <a:pPr lvl="1" eaLnBrk="1" hangingPunct="1"/>
            <a:r>
              <a:rPr lang="en-US" sz="1600" b="1" dirty="0" smtClean="0">
                <a:solidFill>
                  <a:srgbClr val="0070C0"/>
                </a:solidFill>
              </a:rPr>
              <a:t>Prototypes construction and evaluation (early 2009)  </a:t>
            </a:r>
          </a:p>
          <a:p>
            <a:pPr lvl="1" eaLnBrk="1" hangingPunct="1"/>
            <a:r>
              <a:rPr lang="en-US" sz="1600" b="1" dirty="0" err="1" smtClean="0">
                <a:solidFill>
                  <a:srgbClr val="00B050"/>
                </a:solidFill>
              </a:rPr>
              <a:t>LAr</a:t>
            </a:r>
            <a:r>
              <a:rPr lang="en-US" sz="1600" b="1" dirty="0" smtClean="0">
                <a:solidFill>
                  <a:srgbClr val="00B050"/>
                </a:solidFill>
              </a:rPr>
              <a:t> will decide whether exercise the option of a new full production in the first half of 2009 </a:t>
            </a:r>
            <a:r>
              <a:rPr lang="en-US" sz="1600" b="1" dirty="0" smtClean="0"/>
              <a:t>   </a:t>
            </a:r>
          </a:p>
          <a:p>
            <a:pPr eaLnBrk="1" hangingPunct="1"/>
            <a:r>
              <a:rPr lang="en-US" sz="1800" dirty="0" smtClean="0">
                <a:solidFill>
                  <a:srgbClr val="0070C0"/>
                </a:solidFill>
              </a:rPr>
              <a:t>In June 2008, when the Barrel </a:t>
            </a:r>
            <a:r>
              <a:rPr lang="en-US" sz="1800" dirty="0" err="1" smtClean="0">
                <a:solidFill>
                  <a:srgbClr val="0070C0"/>
                </a:solidFill>
              </a:rPr>
              <a:t>toroid</a:t>
            </a:r>
            <a:r>
              <a:rPr lang="en-US" sz="1800" dirty="0" smtClean="0">
                <a:solidFill>
                  <a:srgbClr val="0070C0"/>
                </a:solidFill>
              </a:rPr>
              <a:t>  was turned on for the first time, it was observed that the induced magnetic field in some of the </a:t>
            </a:r>
            <a:r>
              <a:rPr lang="en-US" sz="1800" dirty="0" err="1" smtClean="0">
                <a:solidFill>
                  <a:srgbClr val="0070C0"/>
                </a:solidFill>
              </a:rPr>
              <a:t>Endcaps</a:t>
            </a:r>
            <a:r>
              <a:rPr lang="en-US" sz="1800" dirty="0" smtClean="0">
                <a:solidFill>
                  <a:srgbClr val="0070C0"/>
                </a:solidFill>
              </a:rPr>
              <a:t> LVPS was too high. </a:t>
            </a:r>
          </a:p>
          <a:p>
            <a:pPr eaLnBrk="1" hangingPunct="1"/>
            <a:r>
              <a:rPr lang="en-US" sz="1800" dirty="0" smtClean="0">
                <a:solidFill>
                  <a:srgbClr val="00B050"/>
                </a:solidFill>
              </a:rPr>
              <a:t>It took  2 months to understand that the installed shielding was not wide enough, to produce new shielding plates and install them in very tight positions. </a:t>
            </a:r>
          </a:p>
        </p:txBody>
      </p:sp>
      <p:sp>
        <p:nvSpPr>
          <p:cNvPr id="21507" name="Titre 2"/>
          <p:cNvSpPr>
            <a:spLocks noGrp="1"/>
          </p:cNvSpPr>
          <p:nvPr>
            <p:ph type="title"/>
          </p:nvPr>
        </p:nvSpPr>
        <p:spPr bwMode="auto">
          <a:xfrm>
            <a:off x="1428750" y="142875"/>
            <a:ext cx="6715125" cy="928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mtClean="0"/>
              <a:t>FE LV Power Supplies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16-09-2008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Guy Perrot TWEPP 2008</a:t>
            </a:r>
            <a:endParaRPr lang="fr-FR"/>
          </a:p>
        </p:txBody>
      </p:sp>
      <p:sp>
        <p:nvSpPr>
          <p:cNvPr id="2151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9A94EC7D-E00C-4608-AA42-3F62873B8DE5}" type="slidenum">
              <a:rPr lang="fr-FR" smtClean="0">
                <a:latin typeface="Times New Roman" pitchFamily="36" charset="0"/>
              </a:rPr>
              <a:pPr/>
              <a:t>12</a:t>
            </a:fld>
            <a:endParaRPr lang="fr-FR" smtClean="0">
              <a:latin typeface="Times New Roman" pitchFamily="3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contenu 1"/>
          <p:cNvSpPr>
            <a:spLocks noGrp="1"/>
          </p:cNvSpPr>
          <p:nvPr>
            <p:ph sz="half" idx="1"/>
          </p:nvPr>
        </p:nvSpPr>
        <p:spPr bwMode="auto">
          <a:xfrm>
            <a:off x="1" y="1128713"/>
            <a:ext cx="4571999" cy="5257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Installation of the TTC system started in September 05. It was completed in November 05 (excluding LTPIs installed in May 08).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It was first used for BE tests and its functionalities were progressively used and tested whenever they were needed.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It was completely connected in August 07.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Real problems were only discovered when we started to use the system at high speed in long term tests (Fall 07):</a:t>
            </a:r>
          </a:p>
          <a:p>
            <a:pPr marL="540000" lvl="1"/>
            <a:r>
              <a:rPr lang="en-US" sz="1400" dirty="0" smtClean="0">
                <a:solidFill>
                  <a:srgbClr val="FF0000"/>
                </a:solidFill>
              </a:rPr>
              <a:t>Occasional L1A getting through when the BUSY is present. </a:t>
            </a:r>
          </a:p>
          <a:p>
            <a:pPr marL="900000" lvl="2"/>
            <a:r>
              <a:rPr lang="en-US" sz="1200" dirty="0" smtClean="0">
                <a:solidFill>
                  <a:srgbClr val="0070C0"/>
                </a:solidFill>
              </a:rPr>
              <a:t>Reason: Glitch (ns) on the Busy output of the ROD busy module due to VME accesses to its status.</a:t>
            </a:r>
          </a:p>
          <a:p>
            <a:pPr marL="900000" lvl="2"/>
            <a:r>
              <a:rPr lang="en-US" sz="1200" dirty="0" smtClean="0">
                <a:solidFill>
                  <a:srgbClr val="00B050"/>
                </a:solidFill>
              </a:rPr>
              <a:t>Cure: use the NIM output  which  filters that glitch instead of the  OC TTL output.</a:t>
            </a:r>
          </a:p>
          <a:p>
            <a:pPr marL="540000" lvl="1"/>
            <a:r>
              <a:rPr lang="en-US" sz="1400" dirty="0" smtClean="0">
                <a:solidFill>
                  <a:srgbClr val="FF0000"/>
                </a:solidFill>
              </a:rPr>
              <a:t>A few corrupted events received from FEBs during long runs (hours or days) at high rate.</a:t>
            </a:r>
          </a:p>
          <a:p>
            <a:pPr marL="900000" lvl="2"/>
            <a:r>
              <a:rPr lang="en-US" sz="1200" dirty="0" smtClean="0">
                <a:solidFill>
                  <a:srgbClr val="0070C0"/>
                </a:solidFill>
              </a:rPr>
              <a:t>Reason: Glitch on the clock output of the LTP module due to VME accesses to its status.</a:t>
            </a:r>
          </a:p>
          <a:p>
            <a:pPr marL="900000" lvl="2"/>
            <a:r>
              <a:rPr lang="en-US" sz="1200" dirty="0" smtClean="0">
                <a:solidFill>
                  <a:srgbClr val="00B050"/>
                </a:solidFill>
              </a:rPr>
              <a:t>Cure: new LTP firmware.</a:t>
            </a:r>
          </a:p>
          <a:p>
            <a:pPr marL="647700" lvl="1">
              <a:buFont typeface="Arial" charset="0"/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Looks simple but took 6 months to understand!</a:t>
            </a:r>
          </a:p>
        </p:txBody>
      </p:sp>
      <p:sp>
        <p:nvSpPr>
          <p:cNvPr id="22531" name="Titre 2"/>
          <p:cNvSpPr>
            <a:spLocks noGrp="1"/>
          </p:cNvSpPr>
          <p:nvPr>
            <p:ph type="title"/>
          </p:nvPr>
        </p:nvSpPr>
        <p:spPr bwMode="auto">
          <a:xfrm>
            <a:off x="1428750" y="142875"/>
            <a:ext cx="6715125" cy="928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TTC System commissioning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16-09-2008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Guy Perrot TWEPP 2008</a:t>
            </a:r>
            <a:endParaRPr lang="fr-FR" dirty="0"/>
          </a:p>
        </p:txBody>
      </p:sp>
      <p:sp>
        <p:nvSpPr>
          <p:cNvPr id="2253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56B444BC-8DDC-49D7-A340-CC12D7A38CB3}" type="slidenum">
              <a:rPr lang="fr-FR" smtClean="0">
                <a:latin typeface="Times New Roman" pitchFamily="36" charset="0"/>
              </a:rPr>
              <a:pPr/>
              <a:t>13</a:t>
            </a:fld>
            <a:endParaRPr lang="fr-FR" smtClean="0">
              <a:latin typeface="Times New Roman" pitchFamily="36" charset="0"/>
            </a:endParaRPr>
          </a:p>
        </p:txBody>
      </p:sp>
      <p:grpSp>
        <p:nvGrpSpPr>
          <p:cNvPr id="28" name="Groupe 27"/>
          <p:cNvGrpSpPr/>
          <p:nvPr/>
        </p:nvGrpSpPr>
        <p:grpSpPr>
          <a:xfrm>
            <a:off x="4626430" y="1092200"/>
            <a:ext cx="4527550" cy="5322888"/>
            <a:chOff x="4626430" y="1092200"/>
            <a:chExt cx="4527550" cy="5322888"/>
          </a:xfrm>
        </p:grpSpPr>
        <p:pic>
          <p:nvPicPr>
            <p:cNvPr id="22535" name="Espace réservé du contenu 14" descr="LeCroy-ex-sda2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62943" y="4305300"/>
              <a:ext cx="2811462" cy="2109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7" name="Groupe 26"/>
            <p:cNvGrpSpPr/>
            <p:nvPr/>
          </p:nvGrpSpPr>
          <p:grpSpPr>
            <a:xfrm>
              <a:off x="4626430" y="1092200"/>
              <a:ext cx="4527550" cy="5084763"/>
              <a:chOff x="4626430" y="1092200"/>
              <a:chExt cx="4527550" cy="5084763"/>
            </a:xfrm>
          </p:grpSpPr>
          <p:pic>
            <p:nvPicPr>
              <p:cNvPr id="22536" name="Espace réservé du contenu 12" descr="LeCroy1.jp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626430" y="1928813"/>
                <a:ext cx="2847975" cy="2327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41" name="ZoneTexte 26"/>
              <p:cNvSpPr txBox="1">
                <a:spLocks noChangeArrowheads="1"/>
              </p:cNvSpPr>
              <p:nvPr/>
            </p:nvSpPr>
            <p:spPr bwMode="auto">
              <a:xfrm>
                <a:off x="6086930" y="5540375"/>
                <a:ext cx="1022350" cy="2619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1100"/>
                  <a:t>Zoom of Clks</a:t>
                </a:r>
              </a:p>
            </p:txBody>
          </p:sp>
          <p:sp>
            <p:nvSpPr>
              <p:cNvPr id="22542" name="ZoneTexte 27"/>
              <p:cNvSpPr txBox="1">
                <a:spLocks noChangeArrowheads="1"/>
              </p:cNvSpPr>
              <p:nvPr/>
            </p:nvSpPr>
            <p:spPr bwMode="auto">
              <a:xfrm>
                <a:off x="6379030" y="2224088"/>
                <a:ext cx="584200" cy="261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1100"/>
                  <a:t>Zoom</a:t>
                </a:r>
              </a:p>
            </p:txBody>
          </p:sp>
          <p:sp>
            <p:nvSpPr>
              <p:cNvPr id="31" name="Ellipse 30"/>
              <p:cNvSpPr/>
              <p:nvPr/>
            </p:nvSpPr>
            <p:spPr>
              <a:xfrm>
                <a:off x="6634618" y="3429000"/>
                <a:ext cx="292100" cy="328613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43" name="Ellipse 42"/>
              <p:cNvSpPr/>
              <p:nvPr/>
            </p:nvSpPr>
            <p:spPr>
              <a:xfrm>
                <a:off x="6159955" y="4889500"/>
                <a:ext cx="292100" cy="328613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cxnSp>
            <p:nvCxnSpPr>
              <p:cNvPr id="46" name="Connecteur droit avec flèche 45"/>
              <p:cNvCxnSpPr/>
              <p:nvPr/>
            </p:nvCxnSpPr>
            <p:spPr>
              <a:xfrm>
                <a:off x="5597980" y="3390900"/>
                <a:ext cx="1109663" cy="1096963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/>
              <p:cNvCxnSpPr>
                <a:stCxn id="31" idx="4"/>
                <a:endCxn id="43" idx="0"/>
              </p:cNvCxnSpPr>
              <p:nvPr/>
            </p:nvCxnSpPr>
            <p:spPr>
              <a:xfrm rot="5400000">
                <a:off x="5977393" y="4086225"/>
                <a:ext cx="1131887" cy="474663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Ellipse 73"/>
              <p:cNvSpPr/>
              <p:nvPr/>
            </p:nvSpPr>
            <p:spPr>
              <a:xfrm>
                <a:off x="5056643" y="3013075"/>
                <a:ext cx="1039812" cy="366713"/>
              </a:xfrm>
              <a:prstGeom prst="ellipse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cxnSp>
            <p:nvCxnSpPr>
              <p:cNvPr id="14" name="Connecteur droit avec flèche 13"/>
              <p:cNvCxnSpPr/>
              <p:nvPr/>
            </p:nvCxnSpPr>
            <p:spPr>
              <a:xfrm rot="10800000" flipV="1">
                <a:off x="7364868" y="4365625"/>
                <a:ext cx="309562" cy="231775"/>
              </a:xfrm>
              <a:prstGeom prst="straightConnector1">
                <a:avLst/>
              </a:prstGeom>
              <a:ln w="12700">
                <a:solidFill>
                  <a:srgbClr val="FFC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avec flèche 22"/>
              <p:cNvCxnSpPr/>
              <p:nvPr/>
            </p:nvCxnSpPr>
            <p:spPr>
              <a:xfrm rot="5400000">
                <a:off x="7310893" y="4665662"/>
                <a:ext cx="503238" cy="239713"/>
              </a:xfrm>
              <a:prstGeom prst="straightConnector1">
                <a:avLst/>
              </a:prstGeom>
              <a:ln w="1270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avec flèche 24"/>
              <p:cNvCxnSpPr/>
              <p:nvPr/>
            </p:nvCxnSpPr>
            <p:spPr>
              <a:xfrm rot="5400000">
                <a:off x="7215642" y="4967288"/>
                <a:ext cx="727075" cy="311150"/>
              </a:xfrm>
              <a:prstGeom prst="straightConnector1">
                <a:avLst/>
              </a:prstGeom>
              <a:ln w="12700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avec flèche 33"/>
              <p:cNvCxnSpPr>
                <a:endCxn id="31" idx="7"/>
              </p:cNvCxnSpPr>
              <p:nvPr/>
            </p:nvCxnSpPr>
            <p:spPr>
              <a:xfrm rot="5400000">
                <a:off x="6662399" y="2518569"/>
                <a:ext cx="1179512" cy="7366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avec flèche 35"/>
              <p:cNvCxnSpPr/>
              <p:nvPr/>
            </p:nvCxnSpPr>
            <p:spPr>
              <a:xfrm rot="10800000" flipV="1">
                <a:off x="7474405" y="2978150"/>
                <a:ext cx="365125" cy="11430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37" name="ZoneTexte 11"/>
              <p:cNvSpPr txBox="1">
                <a:spLocks noChangeArrowheads="1"/>
              </p:cNvSpPr>
              <p:nvPr/>
            </p:nvSpPr>
            <p:spPr bwMode="auto">
              <a:xfrm>
                <a:off x="7661730" y="4062413"/>
                <a:ext cx="1487488" cy="1108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100">
                    <a:solidFill>
                      <a:srgbClr val="0070C0"/>
                    </a:solidFill>
                  </a:rPr>
                  <a:t>Consequence is </a:t>
                </a:r>
                <a:r>
                  <a:rPr lang="en-US" sz="1100">
                    <a:solidFill>
                      <a:srgbClr val="FFC000"/>
                    </a:solidFill>
                  </a:rPr>
                  <a:t>Phase shift </a:t>
                </a:r>
                <a:r>
                  <a:rPr lang="en-US" sz="1100">
                    <a:solidFill>
                      <a:srgbClr val="0070C0"/>
                    </a:solidFill>
                  </a:rPr>
                  <a:t>between </a:t>
                </a:r>
              </a:p>
              <a:p>
                <a:r>
                  <a:rPr lang="en-US" sz="1100">
                    <a:solidFill>
                      <a:schemeClr val="accent2"/>
                    </a:solidFill>
                  </a:rPr>
                  <a:t>LTP Clk (NIM) </a:t>
                </a:r>
                <a:r>
                  <a:rPr lang="en-US" sz="1100">
                    <a:solidFill>
                      <a:srgbClr val="0070C0"/>
                    </a:solidFill>
                  </a:rPr>
                  <a:t>and </a:t>
                </a:r>
              </a:p>
              <a:p>
                <a:r>
                  <a:rPr lang="en-US" sz="1100">
                    <a:solidFill>
                      <a:schemeClr val="tx2"/>
                    </a:solidFill>
                  </a:rPr>
                  <a:t>TTCex output Clk </a:t>
                </a:r>
                <a:r>
                  <a:rPr lang="en-US" sz="1100">
                    <a:solidFill>
                      <a:srgbClr val="0070C0"/>
                    </a:solidFill>
                  </a:rPr>
                  <a:t>for a few ms until the TTCex locks again.</a:t>
                </a:r>
              </a:p>
            </p:txBody>
          </p:sp>
          <p:sp>
            <p:nvSpPr>
              <p:cNvPr id="22543" name="ZoneTexte 29"/>
              <p:cNvSpPr txBox="1">
                <a:spLocks noChangeArrowheads="1"/>
              </p:cNvSpPr>
              <p:nvPr/>
            </p:nvSpPr>
            <p:spPr bwMode="auto">
              <a:xfrm>
                <a:off x="4626430" y="1092200"/>
                <a:ext cx="4527550" cy="8620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dirty="0"/>
                  <a:t>How does it happen:</a:t>
                </a:r>
              </a:p>
              <a:p>
                <a:r>
                  <a:rPr lang="en-US" sz="1200" dirty="0"/>
                  <a:t>Short glitch on the LTP output clock only happens with a VME access,  a transition on the LTP internal orbit signal plus Internal LTP clock and external CTP clock having a different level. </a:t>
                </a:r>
                <a:endParaRPr lang="fr-FR" dirty="0"/>
              </a:p>
            </p:txBody>
          </p:sp>
          <p:sp>
            <p:nvSpPr>
              <p:cNvPr id="22545" name="ZoneTexte 31"/>
              <p:cNvSpPr txBox="1">
                <a:spLocks noChangeArrowheads="1"/>
              </p:cNvSpPr>
              <p:nvPr/>
            </p:nvSpPr>
            <p:spPr bwMode="auto">
              <a:xfrm>
                <a:off x="7620455" y="2151063"/>
                <a:ext cx="1533525" cy="8397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>
                    <a:solidFill>
                      <a:srgbClr val="00B050"/>
                    </a:solidFill>
                  </a:rPr>
                  <a:t>Clk glitch </a:t>
                </a:r>
                <a:r>
                  <a:rPr lang="en-US" sz="1200"/>
                  <a:t>at input of TTCex phase comparator </a:t>
                </a:r>
                <a:r>
                  <a:rPr lang="en-US" sz="1200">
                    <a:solidFill>
                      <a:srgbClr val="0070C0"/>
                    </a:solidFill>
                  </a:rPr>
                  <a:t>stops it for 350 Us.</a:t>
                </a:r>
              </a:p>
            </p:txBody>
          </p:sp>
          <p:sp>
            <p:nvSpPr>
              <p:cNvPr id="22548" name="ZoneTexte 39"/>
              <p:cNvSpPr txBox="1">
                <a:spLocks noChangeArrowheads="1"/>
              </p:cNvSpPr>
              <p:nvPr/>
            </p:nvSpPr>
            <p:spPr bwMode="auto">
              <a:xfrm>
                <a:off x="7620455" y="3100388"/>
                <a:ext cx="1533525" cy="693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 dirty="0">
                    <a:solidFill>
                      <a:srgbClr val="C00000"/>
                    </a:solidFill>
                  </a:rPr>
                  <a:t>This is not the expected behavior of the component!</a:t>
                </a:r>
              </a:p>
            </p:txBody>
          </p:sp>
          <p:sp>
            <p:nvSpPr>
              <p:cNvPr id="22553" name="ZoneTexte 75"/>
              <p:cNvSpPr txBox="1">
                <a:spLocks noChangeArrowheads="1"/>
              </p:cNvSpPr>
              <p:nvPr/>
            </p:nvSpPr>
            <p:spPr bwMode="auto">
              <a:xfrm>
                <a:off x="7615693" y="5322888"/>
                <a:ext cx="1533525" cy="854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>
                    <a:solidFill>
                      <a:srgbClr val="C00000"/>
                    </a:solidFill>
                  </a:rPr>
                  <a:t>FEB Data starts to be corrupted, then  FEB QPLL unlocks for 400 ms 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contenu 1"/>
          <p:cNvSpPr>
            <a:spLocks noGrp="1"/>
          </p:cNvSpPr>
          <p:nvPr>
            <p:ph idx="1"/>
          </p:nvPr>
        </p:nvSpPr>
        <p:spPr bwMode="auto">
          <a:xfrm>
            <a:off x="104775" y="1157288"/>
            <a:ext cx="8942388" cy="28400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Noise correlated to the Tile </a:t>
            </a:r>
            <a:r>
              <a:rPr lang="en-US" sz="1600" dirty="0" err="1" smtClean="0">
                <a:solidFill>
                  <a:srgbClr val="0070C0"/>
                </a:solidFill>
              </a:rPr>
              <a:t>Hadronic</a:t>
            </a:r>
            <a:r>
              <a:rPr lang="en-US" sz="1600" dirty="0" smtClean="0">
                <a:solidFill>
                  <a:srgbClr val="0070C0"/>
                </a:solidFill>
              </a:rPr>
              <a:t> calorimeter power supplies have been observed with a frequency peak at 17 MHz on channels close to the heater cables inside the FEC pedestal.</a:t>
            </a:r>
          </a:p>
          <a:p>
            <a:pPr>
              <a:spcAft>
                <a:spcPts val="1200"/>
              </a:spcAft>
            </a:pPr>
            <a:r>
              <a:rPr lang="en-US" sz="1600" dirty="0" smtClean="0">
                <a:solidFill>
                  <a:srgbClr val="00B050"/>
                </a:solidFill>
              </a:rPr>
              <a:t>Corrected by adding more filtering on the heater cables in the pedestal and modifying the Tile LV power supplies.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Noise bursts seen in cosmic runs and pedestal runs (in some events many cells many sigma above the noise).</a:t>
            </a:r>
          </a:p>
          <a:p>
            <a:pPr lvl="1"/>
            <a:r>
              <a:rPr lang="en-US" sz="1400" dirty="0" err="1" smtClean="0">
                <a:solidFill>
                  <a:srgbClr val="0070C0"/>
                </a:solidFill>
              </a:rPr>
              <a:t>OddCellMonitoring</a:t>
            </a:r>
            <a:r>
              <a:rPr lang="en-US" sz="1400" dirty="0" smtClean="0">
                <a:solidFill>
                  <a:srgbClr val="0070C0"/>
                </a:solidFill>
              </a:rPr>
              <a:t> tool is a very efficient tool to investigate this phenomenon. 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LVL1 output with frequency analyzer very efficient complementary tool to characterize noise bursts.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Almost exclusively affecting the </a:t>
            </a:r>
            <a:r>
              <a:rPr lang="en-US" sz="1400" dirty="0" err="1" smtClean="0">
                <a:solidFill>
                  <a:srgbClr val="0070C0"/>
                </a:solidFill>
              </a:rPr>
              <a:t>Presampler</a:t>
            </a:r>
            <a:r>
              <a:rPr lang="en-US" sz="1400" dirty="0" smtClean="0">
                <a:solidFill>
                  <a:srgbClr val="0070C0"/>
                </a:solidFill>
              </a:rPr>
              <a:t>. 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Bursts with frequencies of 3.5MHz - 6MHz, every 250µs</a:t>
            </a:r>
          </a:p>
        </p:txBody>
      </p:sp>
      <p:sp>
        <p:nvSpPr>
          <p:cNvPr id="23555" name="Titre 2"/>
          <p:cNvSpPr>
            <a:spLocks noGrp="1"/>
          </p:cNvSpPr>
          <p:nvPr>
            <p:ph type="title"/>
          </p:nvPr>
        </p:nvSpPr>
        <p:spPr bwMode="auto">
          <a:xfrm>
            <a:off x="1428750" y="142875"/>
            <a:ext cx="6715125" cy="928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mtClean="0"/>
              <a:t>Noise Problems (1)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16-09-2008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Guy Perrot TWEPP 2008</a:t>
            </a:r>
            <a:endParaRPr lang="fr-FR"/>
          </a:p>
        </p:txBody>
      </p:sp>
      <p:sp>
        <p:nvSpPr>
          <p:cNvPr id="2355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94FEE306-7E16-40E1-B918-22F160C1386C}" type="slidenum">
              <a:rPr lang="fr-FR" smtClean="0">
                <a:latin typeface="Times New Roman" pitchFamily="36" charset="0"/>
              </a:rPr>
              <a:pPr/>
              <a:t>14</a:t>
            </a:fld>
            <a:endParaRPr lang="fr-FR" smtClean="0">
              <a:latin typeface="Times New Roman" pitchFamily="36" charset="0"/>
            </a:endParaRPr>
          </a:p>
        </p:txBody>
      </p:sp>
      <p:grpSp>
        <p:nvGrpSpPr>
          <p:cNvPr id="2" name="Groupe 17"/>
          <p:cNvGrpSpPr>
            <a:grpSpLocks/>
          </p:cNvGrpSpPr>
          <p:nvPr/>
        </p:nvGrpSpPr>
        <p:grpSpPr bwMode="auto">
          <a:xfrm>
            <a:off x="6892925" y="4159250"/>
            <a:ext cx="2178050" cy="2087563"/>
            <a:chOff x="125436" y="4617546"/>
            <a:chExt cx="2057400" cy="1644650"/>
          </a:xfrm>
        </p:grpSpPr>
        <p:pic>
          <p:nvPicPr>
            <p:cNvPr id="23568" name="Picture 9" descr="Picture 3"/>
            <p:cNvPicPr>
              <a:picLocks noChangeAspect="1" noChangeArrowheads="1"/>
            </p:cNvPicPr>
            <p:nvPr/>
          </p:nvPicPr>
          <p:blipFill>
            <a:blip r:embed="rId3"/>
            <a:srcRect t="16763" b="31213"/>
            <a:stretch>
              <a:fillRect/>
            </a:stretch>
          </p:blipFill>
          <p:spPr bwMode="auto">
            <a:xfrm>
              <a:off x="125436" y="4617546"/>
              <a:ext cx="2057400" cy="1644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9" name="Text Box 10"/>
            <p:cNvSpPr txBox="1">
              <a:spLocks noChangeArrowheads="1"/>
            </p:cNvSpPr>
            <p:nvPr/>
          </p:nvSpPr>
          <p:spPr bwMode="auto">
            <a:xfrm>
              <a:off x="1238756" y="4677872"/>
              <a:ext cx="838200" cy="730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3.5MHz - 6MHz peaks</a:t>
              </a:r>
            </a:p>
          </p:txBody>
        </p:sp>
      </p:grpSp>
      <p:grpSp>
        <p:nvGrpSpPr>
          <p:cNvPr id="3" name="Groupe 16"/>
          <p:cNvGrpSpPr>
            <a:grpSpLocks/>
          </p:cNvGrpSpPr>
          <p:nvPr/>
        </p:nvGrpSpPr>
        <p:grpSpPr bwMode="auto">
          <a:xfrm>
            <a:off x="76200" y="3932238"/>
            <a:ext cx="6907213" cy="2579687"/>
            <a:chOff x="34925" y="3457575"/>
            <a:chExt cx="8932863" cy="2924175"/>
          </a:xfrm>
        </p:grpSpPr>
        <p:grpSp>
          <p:nvGrpSpPr>
            <p:cNvPr id="23562" name="Group 10"/>
            <p:cNvGrpSpPr>
              <a:grpSpLocks/>
            </p:cNvGrpSpPr>
            <p:nvPr/>
          </p:nvGrpSpPr>
          <p:grpSpPr bwMode="auto">
            <a:xfrm>
              <a:off x="34925" y="3457575"/>
              <a:ext cx="8932863" cy="2924175"/>
              <a:chOff x="22" y="1452"/>
              <a:chExt cx="5627" cy="1842"/>
            </a:xfrm>
          </p:grpSpPr>
          <p:pic>
            <p:nvPicPr>
              <p:cNvPr id="23565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2" y="1452"/>
                <a:ext cx="5627" cy="18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566" name="Line 5"/>
              <p:cNvSpPr>
                <a:spLocks noChangeShapeType="1"/>
              </p:cNvSpPr>
              <p:nvPr/>
            </p:nvSpPr>
            <p:spPr bwMode="auto">
              <a:xfrm>
                <a:off x="340" y="2777"/>
                <a:ext cx="2268" cy="0"/>
              </a:xfrm>
              <a:prstGeom prst="line">
                <a:avLst/>
              </a:prstGeom>
              <a:noFill/>
              <a:ln w="254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567" name="Line 6"/>
              <p:cNvSpPr>
                <a:spLocks noChangeShapeType="1"/>
              </p:cNvSpPr>
              <p:nvPr/>
            </p:nvSpPr>
            <p:spPr bwMode="auto">
              <a:xfrm>
                <a:off x="3833" y="1688"/>
                <a:ext cx="0" cy="1406"/>
              </a:xfrm>
              <a:prstGeom prst="line">
                <a:avLst/>
              </a:prstGeom>
              <a:noFill/>
              <a:ln w="254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3563" name="Line 11"/>
            <p:cNvSpPr>
              <a:spLocks noChangeShapeType="1"/>
            </p:cNvSpPr>
            <p:nvPr/>
          </p:nvSpPr>
          <p:spPr bwMode="auto">
            <a:xfrm flipV="1">
              <a:off x="3779838" y="4149725"/>
              <a:ext cx="1800225" cy="1582738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564" name="Line 12"/>
            <p:cNvSpPr>
              <a:spLocks noChangeShapeType="1"/>
            </p:cNvSpPr>
            <p:nvPr/>
          </p:nvSpPr>
          <p:spPr bwMode="auto">
            <a:xfrm>
              <a:off x="2555875" y="4076700"/>
              <a:ext cx="5976938" cy="16573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30" name="Rectangle 9"/>
          <p:cNvSpPr>
            <a:spLocks noChangeArrowheads="1"/>
          </p:cNvSpPr>
          <p:nvPr/>
        </p:nvSpPr>
        <p:spPr bwMode="auto">
          <a:xfrm>
            <a:off x="5122863" y="3503613"/>
            <a:ext cx="3924300" cy="476250"/>
          </a:xfrm>
          <a:prstGeom prst="rect">
            <a:avLst/>
          </a:prstGeom>
          <a:solidFill>
            <a:srgbClr val="FF9900"/>
          </a:solidFill>
          <a:ln w="25400">
            <a:solidFill>
              <a:srgbClr val="FF9900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1100">
                <a:latin typeface="Comic Sans MS" pitchFamily="66" charset="0"/>
              </a:rPr>
              <a:t>If perfect gaussian behavior: 55 (~27k x 0.2%) odd cells expected per event.</a:t>
            </a:r>
          </a:p>
          <a:p>
            <a:r>
              <a:rPr lang="en-US" sz="1100">
                <a:latin typeface="Comic Sans MS" pitchFamily="66" charset="0"/>
              </a:rPr>
              <a:t>Nice peak around 0.3% but also noise bursts!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u contenu 1"/>
          <p:cNvSpPr>
            <a:spLocks noGrp="1"/>
          </p:cNvSpPr>
          <p:nvPr>
            <p:ph sz="half" idx="1"/>
          </p:nvPr>
        </p:nvSpPr>
        <p:spPr bwMode="auto">
          <a:xfrm>
            <a:off x="104775" y="1173163"/>
            <a:ext cx="8934450" cy="4540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Investigations have shown that the noise was coming through the HV cables. </a:t>
            </a:r>
          </a:p>
          <a:p>
            <a:endParaRPr lang="en-US" sz="2000" dirty="0" smtClean="0">
              <a:solidFill>
                <a:srgbClr val="00B050"/>
              </a:solidFill>
            </a:endParaRPr>
          </a:p>
          <a:p>
            <a:r>
              <a:rPr lang="en-US" sz="2000" dirty="0" smtClean="0"/>
              <a:t>.</a:t>
            </a:r>
          </a:p>
        </p:txBody>
      </p:sp>
      <p:sp>
        <p:nvSpPr>
          <p:cNvPr id="24580" name="Titre 2"/>
          <p:cNvSpPr>
            <a:spLocks noGrp="1"/>
          </p:cNvSpPr>
          <p:nvPr>
            <p:ph type="title"/>
          </p:nvPr>
        </p:nvSpPr>
        <p:spPr bwMode="auto">
          <a:xfrm>
            <a:off x="1428750" y="142875"/>
            <a:ext cx="6715125" cy="928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mtClean="0"/>
              <a:t>Noise Problems (2)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16-09-2008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Guy Perrot TWEPP 2008</a:t>
            </a:r>
            <a:endParaRPr lang="fr-FR"/>
          </a:p>
        </p:txBody>
      </p:sp>
      <p:sp>
        <p:nvSpPr>
          <p:cNvPr id="24583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EE50B10B-8A14-4B6E-8D5A-443D006D2EAE}" type="slidenum">
              <a:rPr lang="fr-FR" smtClean="0">
                <a:latin typeface="Times New Roman" pitchFamily="36" charset="0"/>
              </a:rPr>
              <a:pPr/>
              <a:t>15</a:t>
            </a:fld>
            <a:endParaRPr lang="fr-FR" smtClean="0">
              <a:latin typeface="Times New Roman" pitchFamily="36" charset="0"/>
            </a:endParaRPr>
          </a:p>
        </p:txBody>
      </p:sp>
      <p:pic>
        <p:nvPicPr>
          <p:cNvPr id="24584" name="Picture 2" descr="GR_SCHEME_F"/>
          <p:cNvPicPr>
            <a:picLocks noChangeAspect="1" noChangeArrowheads="1"/>
          </p:cNvPicPr>
          <p:nvPr/>
        </p:nvPicPr>
        <p:blipFill>
          <a:blip r:embed="rId3"/>
          <a:srcRect l="5034" t="17082" r="5829" b="8061"/>
          <a:stretch>
            <a:fillRect/>
          </a:stretch>
        </p:blipFill>
        <p:spPr bwMode="auto">
          <a:xfrm>
            <a:off x="73025" y="1829712"/>
            <a:ext cx="5865813" cy="362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 19"/>
          <p:cNvGrpSpPr>
            <a:grpSpLocks/>
          </p:cNvGrpSpPr>
          <p:nvPr/>
        </p:nvGrpSpPr>
        <p:grpSpPr bwMode="auto">
          <a:xfrm>
            <a:off x="4313238" y="3704550"/>
            <a:ext cx="1133475" cy="1168400"/>
            <a:chOff x="6138410" y="3276600"/>
            <a:chExt cx="1672765" cy="2030651"/>
          </a:xfrm>
        </p:grpSpPr>
        <p:sp>
          <p:nvSpPr>
            <p:cNvPr id="24597" name="Line 5"/>
            <p:cNvSpPr>
              <a:spLocks noChangeShapeType="1"/>
            </p:cNvSpPr>
            <p:nvPr/>
          </p:nvSpPr>
          <p:spPr bwMode="auto">
            <a:xfrm>
              <a:off x="6934200" y="3810000"/>
              <a:ext cx="0" cy="4572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24598" name="Line 6"/>
            <p:cNvSpPr>
              <a:spLocks noChangeShapeType="1"/>
            </p:cNvSpPr>
            <p:nvPr/>
          </p:nvSpPr>
          <p:spPr bwMode="auto">
            <a:xfrm>
              <a:off x="7010400" y="3810000"/>
              <a:ext cx="0" cy="4572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24599" name="Line 7"/>
            <p:cNvSpPr>
              <a:spLocks noChangeShapeType="1"/>
            </p:cNvSpPr>
            <p:nvPr/>
          </p:nvSpPr>
          <p:spPr bwMode="auto">
            <a:xfrm>
              <a:off x="7010400" y="4038600"/>
              <a:ext cx="22860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24600" name="Line 8"/>
            <p:cNvSpPr>
              <a:spLocks noChangeShapeType="1"/>
            </p:cNvSpPr>
            <p:nvPr/>
          </p:nvSpPr>
          <p:spPr bwMode="auto">
            <a:xfrm flipV="1">
              <a:off x="7239000" y="3505200"/>
              <a:ext cx="0" cy="5334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24601" name="Line 9"/>
            <p:cNvSpPr>
              <a:spLocks noChangeShapeType="1"/>
            </p:cNvSpPr>
            <p:nvPr/>
          </p:nvSpPr>
          <p:spPr bwMode="auto">
            <a:xfrm flipH="1">
              <a:off x="6705600" y="4038600"/>
              <a:ext cx="22860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24602" name="Line 10"/>
            <p:cNvSpPr>
              <a:spLocks noChangeShapeType="1"/>
            </p:cNvSpPr>
            <p:nvPr/>
          </p:nvSpPr>
          <p:spPr bwMode="auto">
            <a:xfrm flipV="1">
              <a:off x="6705600" y="3276600"/>
              <a:ext cx="0" cy="7620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24603" name="Text Box 17"/>
            <p:cNvSpPr txBox="1">
              <a:spLocks noChangeArrowheads="1"/>
            </p:cNvSpPr>
            <p:nvPr/>
          </p:nvSpPr>
          <p:spPr bwMode="auto">
            <a:xfrm>
              <a:off x="6138410" y="4343403"/>
              <a:ext cx="1672765" cy="963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1000" b="1">
                  <a:solidFill>
                    <a:srgbClr val="FF3300"/>
                  </a:solidFill>
                </a:rPr>
                <a:t>CAPACITOR </a:t>
              </a:r>
              <a:r>
                <a:rPr lang="de-DE" sz="1000" b="1">
                  <a:solidFill>
                    <a:srgbClr val="FF3300"/>
                  </a:solidFill>
                </a:rPr>
                <a:t>1</a:t>
              </a:r>
              <a:r>
                <a:rPr lang="de-DE" sz="1000" b="1">
                  <a:solidFill>
                    <a:srgbClr val="FF3300"/>
                  </a:solidFill>
                  <a:latin typeface="Symbol" pitchFamily="18" charset="2"/>
                </a:rPr>
                <a:t>m</a:t>
              </a:r>
              <a:r>
                <a:rPr lang="de-DE" sz="1000" b="1">
                  <a:solidFill>
                    <a:srgbClr val="FF3300"/>
                  </a:solidFill>
                </a:rPr>
                <a:t>F</a:t>
              </a:r>
            </a:p>
            <a:p>
              <a:pPr algn="ctr"/>
              <a:r>
                <a:rPr lang="en-GB" sz="1000" b="1">
                  <a:solidFill>
                    <a:srgbClr val="FF3300"/>
                  </a:solidFill>
                </a:rPr>
                <a:t> one per cable</a:t>
              </a:r>
              <a:endParaRPr lang="de-DE" sz="1000" b="1">
                <a:solidFill>
                  <a:srgbClr val="FF3300"/>
                </a:solidFill>
              </a:endParaRPr>
            </a:p>
          </p:txBody>
        </p:sp>
      </p:grpSp>
      <p:grpSp>
        <p:nvGrpSpPr>
          <p:cNvPr id="24586" name="Groupe 37"/>
          <p:cNvGrpSpPr>
            <a:grpSpLocks/>
          </p:cNvGrpSpPr>
          <p:nvPr/>
        </p:nvGrpSpPr>
        <p:grpSpPr bwMode="auto">
          <a:xfrm>
            <a:off x="2901950" y="2231350"/>
            <a:ext cx="1808163" cy="801687"/>
            <a:chOff x="4473775" y="1447800"/>
            <a:chExt cx="2460425" cy="990600"/>
          </a:xfrm>
        </p:grpSpPr>
        <p:sp>
          <p:nvSpPr>
            <p:cNvPr id="24594" name="Text Box 20"/>
            <p:cNvSpPr txBox="1">
              <a:spLocks noChangeArrowheads="1"/>
            </p:cNvSpPr>
            <p:nvPr/>
          </p:nvSpPr>
          <p:spPr bwMode="auto">
            <a:xfrm>
              <a:off x="5562600" y="1447800"/>
              <a:ext cx="1295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1000" b="1">
                  <a:solidFill>
                    <a:srgbClr val="FF3300"/>
                  </a:solidFill>
                </a:rPr>
                <a:t>insulation</a:t>
              </a:r>
              <a:endParaRPr lang="de-DE" sz="1000" b="1">
                <a:solidFill>
                  <a:srgbClr val="FF3300"/>
                </a:solidFill>
              </a:endParaRPr>
            </a:p>
          </p:txBody>
        </p:sp>
        <p:sp>
          <p:nvSpPr>
            <p:cNvPr id="24595" name="Line 21"/>
            <p:cNvSpPr>
              <a:spLocks noChangeShapeType="1"/>
            </p:cNvSpPr>
            <p:nvPr/>
          </p:nvSpPr>
          <p:spPr bwMode="auto">
            <a:xfrm flipH="1">
              <a:off x="4473775" y="1600200"/>
              <a:ext cx="129540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sm" len="lg"/>
            </a:ln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24596" name="Line 22"/>
            <p:cNvSpPr>
              <a:spLocks noChangeShapeType="1"/>
            </p:cNvSpPr>
            <p:nvPr/>
          </p:nvSpPr>
          <p:spPr bwMode="auto">
            <a:xfrm>
              <a:off x="6629400" y="1752600"/>
              <a:ext cx="304800" cy="6858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sm" len="lg"/>
            </a:ln>
          </p:spPr>
          <p:txBody>
            <a:bodyPr>
              <a:spAutoFit/>
            </a:bodyPr>
            <a:lstStyle/>
            <a:p>
              <a:endParaRPr lang="fr-FR"/>
            </a:p>
          </p:txBody>
        </p:sp>
      </p:grpSp>
      <p:sp>
        <p:nvSpPr>
          <p:cNvPr id="39" name="Espace réservé du contenu 1"/>
          <p:cNvSpPr txBox="1">
            <a:spLocks/>
          </p:cNvSpPr>
          <p:nvPr/>
        </p:nvSpPr>
        <p:spPr bwMode="auto">
          <a:xfrm>
            <a:off x="5995988" y="2147212"/>
            <a:ext cx="3059112" cy="957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b="1" dirty="0">
                <a:solidFill>
                  <a:srgbClr val="00B050"/>
                </a:solidFill>
                <a:latin typeface="+mn-lt"/>
              </a:rPr>
              <a:t>Cure is to add 1 </a:t>
            </a:r>
            <a:r>
              <a:rPr lang="en-US" b="1" dirty="0">
                <a:solidFill>
                  <a:srgbClr val="00B050"/>
                </a:solidFill>
                <a:latin typeface="Symbol" pitchFamily="18" charset="2"/>
              </a:rPr>
              <a:t>m</a:t>
            </a:r>
            <a:r>
              <a:rPr lang="en-US" b="1" dirty="0">
                <a:solidFill>
                  <a:srgbClr val="00B050"/>
                </a:solidFill>
                <a:latin typeface="+mn-lt"/>
              </a:rPr>
              <a:t>F capacitors between HV outer shield and Cryostat GND</a:t>
            </a:r>
          </a:p>
        </p:txBody>
      </p:sp>
      <p:sp>
        <p:nvSpPr>
          <p:cNvPr id="24589" name="ZoneTexte 39"/>
          <p:cNvSpPr txBox="1">
            <a:spLocks noChangeArrowheads="1"/>
          </p:cNvSpPr>
          <p:nvPr/>
        </p:nvSpPr>
        <p:spPr bwMode="auto">
          <a:xfrm>
            <a:off x="2962275" y="5315862"/>
            <a:ext cx="30178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Grounding Rules Compliant</a:t>
            </a:r>
          </a:p>
        </p:txBody>
      </p:sp>
      <p:grpSp>
        <p:nvGrpSpPr>
          <p:cNvPr id="6" name="Groupe 33"/>
          <p:cNvGrpSpPr>
            <a:grpSpLocks/>
          </p:cNvGrpSpPr>
          <p:nvPr/>
        </p:nvGrpSpPr>
        <p:grpSpPr bwMode="auto">
          <a:xfrm>
            <a:off x="6037263" y="3521987"/>
            <a:ext cx="3044825" cy="1795463"/>
            <a:chOff x="6037263" y="3336925"/>
            <a:chExt cx="3044825" cy="1795463"/>
          </a:xfrm>
        </p:grpSpPr>
        <p:pic>
          <p:nvPicPr>
            <p:cNvPr id="24590" name="Picture 24" descr="C:\Documents and Settings\braun\Desktop\JAN-27-08\DSC01135.JPG"/>
            <p:cNvPicPr>
              <a:picLocks noChangeAspect="1" noChangeArrowheads="1"/>
            </p:cNvPicPr>
            <p:nvPr/>
          </p:nvPicPr>
          <p:blipFill>
            <a:blip r:embed="rId4"/>
            <a:srcRect l="3125" t="6058" r="24402" b="31906"/>
            <a:stretch>
              <a:fillRect/>
            </a:stretch>
          </p:blipFill>
          <p:spPr bwMode="auto">
            <a:xfrm>
              <a:off x="6037263" y="3336925"/>
              <a:ext cx="3044825" cy="178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1" name="ZoneTexte 18"/>
            <p:cNvSpPr txBox="1">
              <a:spLocks noChangeArrowheads="1"/>
            </p:cNvSpPr>
            <p:nvPr/>
          </p:nvSpPr>
          <p:spPr bwMode="auto">
            <a:xfrm>
              <a:off x="7480300" y="3463925"/>
              <a:ext cx="1120775" cy="430213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de-DE" sz="1100" b="1"/>
                <a:t>1</a:t>
              </a:r>
              <a:r>
                <a:rPr lang="de-DE" sz="1100" b="1">
                  <a:latin typeface="Symbol" pitchFamily="18" charset="2"/>
                </a:rPr>
                <a:t>m</a:t>
              </a:r>
              <a:r>
                <a:rPr lang="de-DE" sz="1100" b="1"/>
                <a:t>F </a:t>
              </a:r>
              <a:r>
                <a:rPr lang="en-GB" sz="1100" b="1"/>
                <a:t>CAPACITOR</a:t>
              </a:r>
              <a:endParaRPr lang="en-US" sz="1100"/>
            </a:p>
          </p:txBody>
        </p:sp>
        <p:cxnSp>
          <p:nvCxnSpPr>
            <p:cNvPr id="51" name="Connecteur droit avec flèche 50"/>
            <p:cNvCxnSpPr/>
            <p:nvPr/>
          </p:nvCxnSpPr>
          <p:spPr bwMode="auto">
            <a:xfrm rot="10800000" flipV="1">
              <a:off x="7234238" y="3868738"/>
              <a:ext cx="292100" cy="104775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4593" name="ZoneTexte 18"/>
            <p:cNvSpPr txBox="1">
              <a:spLocks noChangeArrowheads="1"/>
            </p:cNvSpPr>
            <p:nvPr/>
          </p:nvSpPr>
          <p:spPr bwMode="auto">
            <a:xfrm>
              <a:off x="7940675" y="4870450"/>
              <a:ext cx="1120775" cy="26193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100" b="1"/>
                <a:t>HV Filter Box</a:t>
              </a:r>
              <a:endParaRPr lang="en-US" sz="11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458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contenu 1"/>
          <p:cNvSpPr>
            <a:spLocks noGrp="1"/>
          </p:cNvSpPr>
          <p:nvPr>
            <p:ph idx="1"/>
          </p:nvPr>
        </p:nvSpPr>
        <p:spPr bwMode="auto">
          <a:xfrm>
            <a:off x="142875" y="1285875"/>
            <a:ext cx="8786813" cy="5072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800" dirty="0" smtClean="0">
                <a:solidFill>
                  <a:srgbClr val="0070C0"/>
                </a:solidFill>
              </a:rPr>
              <a:t>BE</a:t>
            </a:r>
          </a:p>
          <a:p>
            <a:pPr lvl="1"/>
            <a:r>
              <a:rPr lang="en-US" sz="1600" dirty="0" smtClean="0">
                <a:solidFill>
                  <a:srgbClr val="0070C0"/>
                </a:solidFill>
              </a:rPr>
              <a:t>A few remaining problems to be solved definitively( not impairing acquisition)</a:t>
            </a:r>
            <a:endParaRPr lang="fr-FR" sz="1600" dirty="0" smtClean="0">
              <a:solidFill>
                <a:srgbClr val="0070C0"/>
              </a:solidFill>
            </a:endParaRPr>
          </a:p>
          <a:p>
            <a:r>
              <a:rPr lang="fr-FR" sz="1800" dirty="0" smtClean="0">
                <a:solidFill>
                  <a:srgbClr val="0070C0"/>
                </a:solidFill>
              </a:rPr>
              <a:t>FE</a:t>
            </a:r>
          </a:p>
          <a:p>
            <a:pPr lvl="1"/>
            <a:r>
              <a:rPr lang="en-US" sz="1600" dirty="0" smtClean="0">
                <a:solidFill>
                  <a:srgbClr val="0070C0"/>
                </a:solidFill>
              </a:rPr>
              <a:t>1 Dead LV power supply for </a:t>
            </a:r>
            <a:r>
              <a:rPr lang="en-US" sz="1600" dirty="0" err="1" smtClean="0">
                <a:solidFill>
                  <a:srgbClr val="0070C0"/>
                </a:solidFill>
              </a:rPr>
              <a:t>Hadronic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</a:rPr>
              <a:t>Encaps</a:t>
            </a:r>
            <a:r>
              <a:rPr lang="en-US" sz="1600" dirty="0" smtClean="0">
                <a:solidFill>
                  <a:srgbClr val="0070C0"/>
                </a:solidFill>
              </a:rPr>
              <a:t> Preamplifiers: 1/8</a:t>
            </a:r>
            <a:r>
              <a:rPr lang="en-US" sz="1600" baseline="30000" dirty="0" smtClean="0">
                <a:solidFill>
                  <a:srgbClr val="0070C0"/>
                </a:solidFill>
              </a:rPr>
              <a:t>th</a:t>
            </a:r>
            <a:r>
              <a:rPr lang="en-US" sz="1600" dirty="0" smtClean="0">
                <a:solidFill>
                  <a:srgbClr val="0070C0"/>
                </a:solidFill>
              </a:rPr>
              <a:t> of the HEC calorimeter missing</a:t>
            </a:r>
          </a:p>
          <a:p>
            <a:pPr lvl="1"/>
            <a:r>
              <a:rPr lang="en-US" sz="1600" dirty="0" smtClean="0">
                <a:solidFill>
                  <a:srgbClr val="0070C0"/>
                </a:solidFill>
              </a:rPr>
              <a:t>7 FEBs (out of 1524) not sending data.</a:t>
            </a:r>
          </a:p>
          <a:p>
            <a:r>
              <a:rPr lang="fr-FR" sz="2000" dirty="0" smtClean="0">
                <a:solidFill>
                  <a:srgbClr val="0070C0"/>
                </a:solidFill>
              </a:rPr>
              <a:t>Detector</a:t>
            </a:r>
          </a:p>
          <a:p>
            <a:pPr lvl="1">
              <a:buFont typeface="Arial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100% working HV channels</a:t>
            </a:r>
            <a:br>
              <a:rPr lang="en-US" sz="1600" dirty="0" smtClean="0">
                <a:solidFill>
                  <a:srgbClr val="0070C0"/>
                </a:solidFill>
              </a:rPr>
            </a:br>
            <a:r>
              <a:rPr lang="en-US" sz="1600" dirty="0" smtClean="0">
                <a:solidFill>
                  <a:srgbClr val="0070C0"/>
                </a:solidFill>
              </a:rPr>
              <a:t>&lt;1% of HV channels at reduced voltage, </a:t>
            </a:r>
            <a:br>
              <a:rPr lang="en-US" sz="1600" dirty="0" smtClean="0">
                <a:solidFill>
                  <a:srgbClr val="0070C0"/>
                </a:solidFill>
              </a:rPr>
            </a:br>
            <a:r>
              <a:rPr lang="en-US" sz="1600" dirty="0" smtClean="0">
                <a:solidFill>
                  <a:srgbClr val="0070C0"/>
                </a:solidFill>
              </a:rPr>
              <a:t>but sufficient voltage for usable signals in all cases.</a:t>
            </a:r>
          </a:p>
          <a:p>
            <a:pPr lvl="1">
              <a:buFont typeface="Arial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~0.5%  channels with minor problems </a:t>
            </a:r>
            <a:br>
              <a:rPr lang="en-US" sz="1600" dirty="0" smtClean="0">
                <a:solidFill>
                  <a:srgbClr val="0070C0"/>
                </a:solidFill>
              </a:rPr>
            </a:br>
            <a:r>
              <a:rPr lang="en-US" sz="1600" dirty="0" smtClean="0">
                <a:solidFill>
                  <a:srgbClr val="0070C0"/>
                </a:solidFill>
              </a:rPr>
              <a:t>(increased noise, damaged calibration lines)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Current status very satisfactory:</a:t>
            </a:r>
          </a:p>
          <a:p>
            <a:pPr lvl="1"/>
            <a:r>
              <a:rPr lang="en-US" sz="1600" b="1" dirty="0" smtClean="0">
                <a:solidFill>
                  <a:srgbClr val="0070C0"/>
                </a:solidFill>
              </a:rPr>
              <a:t>Very stable readout system.</a:t>
            </a:r>
          </a:p>
          <a:p>
            <a:pPr lvl="1"/>
            <a:r>
              <a:rPr lang="en-US" sz="1600" b="1" dirty="0" smtClean="0">
                <a:solidFill>
                  <a:srgbClr val="0070C0"/>
                </a:solidFill>
              </a:rPr>
              <a:t>Calibration constants stable at better than 0.1 % over a few months.</a:t>
            </a:r>
          </a:p>
          <a:p>
            <a:pPr lvl="1"/>
            <a:r>
              <a:rPr lang="en-US" sz="1600" b="1" dirty="0" smtClean="0">
                <a:solidFill>
                  <a:srgbClr val="0070C0"/>
                </a:solidFill>
              </a:rPr>
              <a:t>Cosmic  data taking with other ATLAS sub-detectors since 2 years .</a:t>
            </a:r>
          </a:p>
          <a:p>
            <a:pPr lvl="1"/>
            <a:r>
              <a:rPr lang="en-US" sz="1600" b="1" dirty="0" smtClean="0">
                <a:solidFill>
                  <a:srgbClr val="0070C0"/>
                </a:solidFill>
              </a:rPr>
              <a:t>Very encouraging results from first LHC beam events.</a:t>
            </a:r>
          </a:p>
        </p:txBody>
      </p:sp>
      <p:sp>
        <p:nvSpPr>
          <p:cNvPr id="25603" name="Titre 2"/>
          <p:cNvSpPr>
            <a:spLocks noGrp="1"/>
          </p:cNvSpPr>
          <p:nvPr>
            <p:ph type="title"/>
          </p:nvPr>
        </p:nvSpPr>
        <p:spPr bwMode="auto">
          <a:xfrm>
            <a:off x="1428750" y="142875"/>
            <a:ext cx="6715125" cy="928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mtClean="0"/>
              <a:t>Status of the LArg Calorimeter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16-09-2008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Guy Perrot TWEPP 2008</a:t>
            </a:r>
            <a:endParaRPr lang="fr-FR" dirty="0"/>
          </a:p>
        </p:txBody>
      </p:sp>
      <p:sp>
        <p:nvSpPr>
          <p:cNvPr id="2560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027B2789-6458-4CAE-8A10-51BE3E970CA0}" type="slidenum">
              <a:rPr lang="fr-FR" smtClean="0">
                <a:latin typeface="Times New Roman" pitchFamily="36" charset="0"/>
              </a:rPr>
              <a:pPr/>
              <a:t>16</a:t>
            </a:fld>
            <a:endParaRPr lang="fr-FR" smtClean="0">
              <a:latin typeface="Times New Roman" pitchFamily="3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re 6"/>
          <p:cNvSpPr>
            <a:spLocks noGrp="1"/>
          </p:cNvSpPr>
          <p:nvPr>
            <p:ph type="title"/>
          </p:nvPr>
        </p:nvSpPr>
        <p:spPr bwMode="auto">
          <a:xfrm>
            <a:off x="1428750" y="142875"/>
            <a:ext cx="6715125" cy="928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One of the First Beam Events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16-09-2008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Guy Perrot TWEPP 2008</a:t>
            </a:r>
            <a:endParaRPr lang="fr-FR"/>
          </a:p>
        </p:txBody>
      </p:sp>
      <p:sp>
        <p:nvSpPr>
          <p:cNvPr id="2662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0ABD1FE1-8404-4034-9866-80777D23A77F}" type="slidenum">
              <a:rPr lang="fr-FR" smtClean="0">
                <a:latin typeface="Times New Roman" pitchFamily="36" charset="0"/>
              </a:rPr>
              <a:pPr/>
              <a:t>17</a:t>
            </a:fld>
            <a:endParaRPr lang="fr-FR" smtClean="0">
              <a:latin typeface="Times New Roman" pitchFamily="36" charset="0"/>
            </a:endParaRPr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0676" y="1314457"/>
            <a:ext cx="6810838" cy="5108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contenu 1"/>
          <p:cNvSpPr>
            <a:spLocks noGrp="1"/>
          </p:cNvSpPr>
          <p:nvPr>
            <p:ph idx="1"/>
          </p:nvPr>
        </p:nvSpPr>
        <p:spPr bwMode="auto">
          <a:xfrm>
            <a:off x="142875" y="1285875"/>
            <a:ext cx="8786813" cy="5072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smtClean="0">
                <a:solidFill>
                  <a:srgbClr val="0070C0"/>
                </a:solidFill>
              </a:rPr>
              <a:t>ATLAS and the LAr Elements</a:t>
            </a:r>
          </a:p>
          <a:p>
            <a:r>
              <a:rPr lang="en-US" sz="2400" smtClean="0">
                <a:solidFill>
                  <a:srgbClr val="0070C0"/>
                </a:solidFill>
              </a:rPr>
              <a:t>The readout chain</a:t>
            </a:r>
          </a:p>
          <a:p>
            <a:r>
              <a:rPr lang="en-US" sz="2400" smtClean="0">
                <a:solidFill>
                  <a:srgbClr val="0070C0"/>
                </a:solidFill>
              </a:rPr>
              <a:t>Installation &amp; Commissioning</a:t>
            </a:r>
          </a:p>
          <a:p>
            <a:pPr lvl="1"/>
            <a:r>
              <a:rPr lang="en-US" sz="2000" smtClean="0">
                <a:solidFill>
                  <a:srgbClr val="0070C0"/>
                </a:solidFill>
              </a:rPr>
              <a:t>System Generalities</a:t>
            </a:r>
          </a:p>
          <a:p>
            <a:pPr lvl="1"/>
            <a:r>
              <a:rPr lang="en-US" sz="2000" smtClean="0">
                <a:solidFill>
                  <a:srgbClr val="0070C0"/>
                </a:solidFill>
              </a:rPr>
              <a:t>Back-end Electronics </a:t>
            </a:r>
            <a:endParaRPr lang="en-US" sz="1800" smtClean="0">
              <a:solidFill>
                <a:srgbClr val="0070C0"/>
              </a:solidFill>
            </a:endParaRPr>
          </a:p>
          <a:p>
            <a:pPr lvl="1"/>
            <a:r>
              <a:rPr lang="en-US" sz="2000" smtClean="0">
                <a:solidFill>
                  <a:srgbClr val="0070C0"/>
                </a:solidFill>
              </a:rPr>
              <a:t>Front-end Electronics </a:t>
            </a:r>
          </a:p>
          <a:p>
            <a:pPr lvl="2"/>
            <a:r>
              <a:rPr lang="en-US" sz="1800" smtClean="0">
                <a:solidFill>
                  <a:srgbClr val="0070C0"/>
                </a:solidFill>
              </a:rPr>
              <a:t>Barrel</a:t>
            </a:r>
          </a:p>
          <a:p>
            <a:pPr lvl="2"/>
            <a:r>
              <a:rPr lang="en-US" sz="1800" smtClean="0">
                <a:solidFill>
                  <a:srgbClr val="0070C0"/>
                </a:solidFill>
              </a:rPr>
              <a:t>Endcaps</a:t>
            </a:r>
          </a:p>
          <a:p>
            <a:pPr lvl="1"/>
            <a:r>
              <a:rPr lang="en-US" sz="2000" smtClean="0">
                <a:solidFill>
                  <a:srgbClr val="0070C0"/>
                </a:solidFill>
              </a:rPr>
              <a:t>TTC distribution.</a:t>
            </a:r>
          </a:p>
          <a:p>
            <a:r>
              <a:rPr lang="en-US" sz="2400" smtClean="0">
                <a:solidFill>
                  <a:srgbClr val="0070C0"/>
                </a:solidFill>
              </a:rPr>
              <a:t>Noise in the detector.</a:t>
            </a:r>
          </a:p>
          <a:p>
            <a:r>
              <a:rPr lang="en-US" sz="2400" smtClean="0">
                <a:solidFill>
                  <a:srgbClr val="0070C0"/>
                </a:solidFill>
              </a:rPr>
              <a:t>Present status of the detector.</a:t>
            </a:r>
          </a:p>
        </p:txBody>
      </p:sp>
      <p:sp>
        <p:nvSpPr>
          <p:cNvPr id="10243" name="Titre 2"/>
          <p:cNvSpPr>
            <a:spLocks noGrp="1"/>
          </p:cNvSpPr>
          <p:nvPr>
            <p:ph type="title"/>
          </p:nvPr>
        </p:nvSpPr>
        <p:spPr bwMode="auto">
          <a:xfrm>
            <a:off x="1428750" y="142875"/>
            <a:ext cx="6715125" cy="928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mtClean="0"/>
              <a:t>Introduction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16-09-2008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Guy Perrot TWEPP 2008</a:t>
            </a:r>
            <a:endParaRPr lang="fr-FR" dirty="0"/>
          </a:p>
        </p:txBody>
      </p:sp>
      <p:sp>
        <p:nvSpPr>
          <p:cNvPr id="1024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FE5ACDE5-255F-41E5-A92A-9FE5636F64A3}" type="slidenum">
              <a:rPr lang="fr-FR" smtClean="0">
                <a:latin typeface="Times New Roman" pitchFamily="36" charset="0"/>
              </a:rPr>
              <a:pPr/>
              <a:t>2</a:t>
            </a:fld>
            <a:endParaRPr lang="fr-FR" smtClean="0">
              <a:latin typeface="Times New Roman" pitchFamily="3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2"/>
          <p:cNvSpPr>
            <a:spLocks noGrp="1"/>
          </p:cNvSpPr>
          <p:nvPr>
            <p:ph type="title"/>
          </p:nvPr>
        </p:nvSpPr>
        <p:spPr bwMode="auto">
          <a:xfrm>
            <a:off x="1395413" y="142875"/>
            <a:ext cx="6827837" cy="928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ATLAS and the LAr Calorimeters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16-09-2008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Guy Perrot TWEPP 2008</a:t>
            </a:r>
            <a:endParaRPr lang="fr-FR"/>
          </a:p>
        </p:txBody>
      </p:sp>
      <p:sp>
        <p:nvSpPr>
          <p:cNvPr id="1126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D18F0CD6-C6A5-441D-BAF6-0ACF394870EC}" type="slidenum">
              <a:rPr lang="fr-FR" smtClean="0">
                <a:latin typeface="Times New Roman" pitchFamily="36" charset="0"/>
              </a:rPr>
              <a:pPr/>
              <a:t>3</a:t>
            </a:fld>
            <a:endParaRPr lang="fr-FR" smtClean="0">
              <a:latin typeface="Times New Roman" pitchFamily="36" charset="0"/>
            </a:endParaRPr>
          </a:p>
        </p:txBody>
      </p:sp>
      <p:grpSp>
        <p:nvGrpSpPr>
          <p:cNvPr id="11270" name="Groupe 8"/>
          <p:cNvGrpSpPr>
            <a:grpSpLocks/>
          </p:cNvGrpSpPr>
          <p:nvPr/>
        </p:nvGrpSpPr>
        <p:grpSpPr bwMode="auto">
          <a:xfrm>
            <a:off x="-28575" y="1057275"/>
            <a:ext cx="5359400" cy="3436938"/>
            <a:chOff x="-49469" y="744221"/>
            <a:chExt cx="9258906" cy="5859435"/>
          </a:xfrm>
        </p:grpSpPr>
        <p:pic>
          <p:nvPicPr>
            <p:cNvPr id="11282" name="Picture 5" descr="Atlas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8962" y="1052848"/>
              <a:ext cx="8880475" cy="5086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83" name="Rectangle 6"/>
            <p:cNvSpPr>
              <a:spLocks noChangeArrowheads="1"/>
            </p:cNvSpPr>
            <p:nvPr/>
          </p:nvSpPr>
          <p:spPr bwMode="auto">
            <a:xfrm>
              <a:off x="4807062" y="5410200"/>
              <a:ext cx="3439647" cy="944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FF0000"/>
                  </a:solidFill>
                </a:rPr>
                <a:t>Calorimetry :</a:t>
              </a:r>
            </a:p>
            <a:p>
              <a:pPr>
                <a:buFontTx/>
                <a:buChar char="-"/>
              </a:pPr>
              <a:r>
                <a:rPr lang="en-US" sz="1000">
                  <a:solidFill>
                    <a:srgbClr val="FF0000"/>
                  </a:solidFill>
                </a:rPr>
                <a:t>EM:Pb-Liquid Argon (LAr)</a:t>
              </a:r>
            </a:p>
            <a:p>
              <a:pPr>
                <a:buFontTx/>
                <a:buChar char="-"/>
              </a:pPr>
              <a:r>
                <a:rPr lang="en-US" sz="1000">
                  <a:solidFill>
                    <a:srgbClr val="FF0000"/>
                  </a:solidFill>
                </a:rPr>
                <a:t>HAD: </a:t>
              </a:r>
              <a:r>
                <a:rPr lang="en-US" sz="1000"/>
                <a:t>Fe/scintillator, </a:t>
              </a:r>
              <a:r>
                <a:rPr lang="en-US" sz="1000">
                  <a:solidFill>
                    <a:srgbClr val="FF0000"/>
                  </a:solidFill>
                </a:rPr>
                <a:t>Cu/W-LAr </a:t>
              </a:r>
            </a:p>
          </p:txBody>
        </p:sp>
        <p:sp>
          <p:nvSpPr>
            <p:cNvPr id="11284" name="Rectangle 40"/>
            <p:cNvSpPr>
              <a:spLocks noChangeArrowheads="1"/>
            </p:cNvSpPr>
            <p:nvPr/>
          </p:nvSpPr>
          <p:spPr bwMode="auto">
            <a:xfrm>
              <a:off x="-49469" y="5659192"/>
              <a:ext cx="3320579" cy="944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/>
                <a:t>Tracking: </a:t>
              </a:r>
            </a:p>
            <a:p>
              <a:pPr>
                <a:buFontTx/>
                <a:buChar char="-"/>
              </a:pPr>
              <a:r>
                <a:rPr lang="en-US" sz="1000"/>
                <a:t> Si pixels and strips</a:t>
              </a:r>
            </a:p>
            <a:p>
              <a:pPr>
                <a:buFontTx/>
                <a:buChar char="-"/>
              </a:pPr>
              <a:r>
                <a:rPr lang="en-US" sz="1000"/>
                <a:t> Transition radiation detector </a:t>
              </a:r>
            </a:p>
          </p:txBody>
        </p:sp>
        <p:sp>
          <p:nvSpPr>
            <p:cNvPr id="11285" name="Rectangle 41"/>
            <p:cNvSpPr>
              <a:spLocks noChangeArrowheads="1"/>
            </p:cNvSpPr>
            <p:nvPr/>
          </p:nvSpPr>
          <p:spPr bwMode="auto">
            <a:xfrm>
              <a:off x="2623623" y="744221"/>
              <a:ext cx="3697163" cy="682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/>
                <a:t>Muon spectrometer:</a:t>
              </a:r>
            </a:p>
            <a:p>
              <a:r>
                <a:rPr lang="en-US" sz="1000"/>
                <a:t> Air core toroids + muon chambers</a:t>
              </a:r>
            </a:p>
          </p:txBody>
        </p:sp>
        <p:sp>
          <p:nvSpPr>
            <p:cNvPr id="11286" name="Line 42"/>
            <p:cNvSpPr>
              <a:spLocks noChangeShapeType="1"/>
            </p:cNvSpPr>
            <p:nvPr/>
          </p:nvSpPr>
          <p:spPr bwMode="auto">
            <a:xfrm flipV="1">
              <a:off x="2158045" y="3231520"/>
              <a:ext cx="2901304" cy="27389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7" name="Line 43"/>
            <p:cNvSpPr>
              <a:spLocks noChangeShapeType="1"/>
            </p:cNvSpPr>
            <p:nvPr/>
          </p:nvSpPr>
          <p:spPr bwMode="auto">
            <a:xfrm flipH="1" flipV="1">
              <a:off x="5249132" y="3542657"/>
              <a:ext cx="440930" cy="18675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8" name="Line 44"/>
            <p:cNvSpPr>
              <a:spLocks noChangeShapeType="1"/>
            </p:cNvSpPr>
            <p:nvPr/>
          </p:nvSpPr>
          <p:spPr bwMode="auto">
            <a:xfrm>
              <a:off x="4365559" y="1364085"/>
              <a:ext cx="504575" cy="6847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271" name="Groupe 25"/>
          <p:cNvGrpSpPr>
            <a:grpSpLocks/>
          </p:cNvGrpSpPr>
          <p:nvPr/>
        </p:nvGrpSpPr>
        <p:grpSpPr bwMode="auto">
          <a:xfrm>
            <a:off x="4972050" y="2552700"/>
            <a:ext cx="4054475" cy="3811588"/>
            <a:chOff x="3657600" y="1371640"/>
            <a:chExt cx="5334000" cy="5014913"/>
          </a:xfrm>
        </p:grpSpPr>
        <p:pic>
          <p:nvPicPr>
            <p:cNvPr id="11273" name="Picture 4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57600" y="1828840"/>
              <a:ext cx="5334000" cy="45577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1274" name="Rectangle 8"/>
            <p:cNvSpPr>
              <a:spLocks noChangeArrowheads="1"/>
            </p:cNvSpPr>
            <p:nvPr/>
          </p:nvSpPr>
          <p:spPr bwMode="auto">
            <a:xfrm>
              <a:off x="4197688" y="1371640"/>
              <a:ext cx="6127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chemeClr val="accent2"/>
                  </a:solidFill>
                </a:rPr>
                <a:t>HEC</a:t>
              </a:r>
            </a:p>
          </p:txBody>
        </p:sp>
        <p:sp>
          <p:nvSpPr>
            <p:cNvPr id="11275" name="Rectangle 9"/>
            <p:cNvSpPr>
              <a:spLocks noChangeArrowheads="1"/>
            </p:cNvSpPr>
            <p:nvPr/>
          </p:nvSpPr>
          <p:spPr bwMode="auto">
            <a:xfrm>
              <a:off x="5072681" y="1371640"/>
              <a:ext cx="698501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chemeClr val="accent2"/>
                  </a:solidFill>
                </a:rPr>
                <a:t>EMEC</a:t>
              </a:r>
            </a:p>
          </p:txBody>
        </p:sp>
        <p:sp>
          <p:nvSpPr>
            <p:cNvPr id="11276" name="Rectangle 10"/>
            <p:cNvSpPr>
              <a:spLocks noChangeArrowheads="1"/>
            </p:cNvSpPr>
            <p:nvPr/>
          </p:nvSpPr>
          <p:spPr bwMode="auto">
            <a:xfrm>
              <a:off x="6248400" y="1371640"/>
              <a:ext cx="5699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chemeClr val="accent2"/>
                  </a:solidFill>
                </a:rPr>
                <a:t>EMB</a:t>
              </a:r>
            </a:p>
          </p:txBody>
        </p:sp>
        <p:sp>
          <p:nvSpPr>
            <p:cNvPr id="11277" name="Rectangle 11"/>
            <p:cNvSpPr>
              <a:spLocks noChangeArrowheads="1"/>
            </p:cNvSpPr>
            <p:nvPr/>
          </p:nvSpPr>
          <p:spPr bwMode="auto">
            <a:xfrm>
              <a:off x="7315200" y="1371640"/>
              <a:ext cx="6381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chemeClr val="accent2"/>
                  </a:solidFill>
                </a:rPr>
                <a:t>FCAL</a:t>
              </a:r>
            </a:p>
          </p:txBody>
        </p:sp>
        <p:sp>
          <p:nvSpPr>
            <p:cNvPr id="11278" name="Line 12"/>
            <p:cNvSpPr>
              <a:spLocks noChangeShapeType="1"/>
            </p:cNvSpPr>
            <p:nvPr/>
          </p:nvSpPr>
          <p:spPr bwMode="auto">
            <a:xfrm flipH="1">
              <a:off x="4495799" y="1727065"/>
              <a:ext cx="60147" cy="1397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9" name="Line 14"/>
            <p:cNvSpPr>
              <a:spLocks noChangeShapeType="1"/>
            </p:cNvSpPr>
            <p:nvPr/>
          </p:nvSpPr>
          <p:spPr bwMode="auto">
            <a:xfrm flipH="1">
              <a:off x="4876799" y="1679029"/>
              <a:ext cx="558130" cy="15214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0" name="Line 15"/>
            <p:cNvSpPr>
              <a:spLocks noChangeShapeType="1"/>
            </p:cNvSpPr>
            <p:nvPr/>
          </p:nvSpPr>
          <p:spPr bwMode="auto">
            <a:xfrm flipH="1">
              <a:off x="6172200" y="1676440"/>
              <a:ext cx="304800" cy="198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1" name="Line 16"/>
            <p:cNvSpPr>
              <a:spLocks noChangeShapeType="1"/>
            </p:cNvSpPr>
            <p:nvPr/>
          </p:nvSpPr>
          <p:spPr bwMode="auto">
            <a:xfrm>
              <a:off x="7620000" y="1752640"/>
              <a:ext cx="304800" cy="2819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1272" name="Rectangle 26"/>
          <p:cNvSpPr>
            <a:spLocks noChangeArrowheads="1"/>
          </p:cNvSpPr>
          <p:nvPr/>
        </p:nvSpPr>
        <p:spPr bwMode="auto">
          <a:xfrm>
            <a:off x="73025" y="4625975"/>
            <a:ext cx="48641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itchFamily="36" charset="0"/>
              </a:rPr>
              <a:t>The </a:t>
            </a:r>
            <a:r>
              <a:rPr lang="en-US" dirty="0" err="1">
                <a:solidFill>
                  <a:srgbClr val="0070C0"/>
                </a:solidFill>
                <a:latin typeface="Times New Roman" pitchFamily="36" charset="0"/>
              </a:rPr>
              <a:t>LAr</a:t>
            </a:r>
            <a:r>
              <a:rPr lang="en-US" dirty="0">
                <a:solidFill>
                  <a:srgbClr val="0070C0"/>
                </a:solidFill>
                <a:latin typeface="Times New Roman" pitchFamily="36" charset="0"/>
              </a:rPr>
              <a:t> calorimeters are hosted in 3 large cryostats.</a:t>
            </a:r>
          </a:p>
          <a:p>
            <a:r>
              <a:rPr lang="en-US" dirty="0">
                <a:solidFill>
                  <a:srgbClr val="0070C0"/>
                </a:solidFill>
                <a:latin typeface="Times New Roman" pitchFamily="36" charset="0"/>
              </a:rPr>
              <a:t>The barrel cryostat contains the Electromagnetic (EM) barrel.</a:t>
            </a:r>
          </a:p>
          <a:p>
            <a:r>
              <a:rPr lang="en-US" dirty="0">
                <a:solidFill>
                  <a:srgbClr val="0070C0"/>
                </a:solidFill>
                <a:latin typeface="Times New Roman" pitchFamily="36" charset="0"/>
              </a:rPr>
              <a:t>The </a:t>
            </a:r>
            <a:r>
              <a:rPr lang="en-US" dirty="0" err="1">
                <a:solidFill>
                  <a:srgbClr val="0070C0"/>
                </a:solidFill>
                <a:latin typeface="Times New Roman" pitchFamily="36" charset="0"/>
              </a:rPr>
              <a:t>endcap</a:t>
            </a:r>
            <a:r>
              <a:rPr lang="en-US" dirty="0">
                <a:solidFill>
                  <a:srgbClr val="0070C0"/>
                </a:solidFill>
                <a:latin typeface="Times New Roman" pitchFamily="36" charset="0"/>
              </a:rPr>
              <a:t> cryostats contain EM </a:t>
            </a:r>
            <a:r>
              <a:rPr lang="en-US" dirty="0" smtClean="0">
                <a:solidFill>
                  <a:srgbClr val="0070C0"/>
                </a:solidFill>
                <a:latin typeface="Times New Roman" pitchFamily="36" charset="0"/>
              </a:rPr>
              <a:t>and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36" charset="0"/>
              </a:rPr>
              <a:t>Hadronic</a:t>
            </a:r>
            <a:r>
              <a:rPr lang="en-US" dirty="0" smtClean="0">
                <a:solidFill>
                  <a:srgbClr val="0070C0"/>
                </a:solidFill>
                <a:latin typeface="Times New Roman" pitchFamily="36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itchFamily="36" charset="0"/>
              </a:rPr>
              <a:t>Endcaps</a:t>
            </a:r>
            <a:r>
              <a:rPr lang="en-US" dirty="0">
                <a:solidFill>
                  <a:srgbClr val="0070C0"/>
                </a:solidFill>
                <a:latin typeface="Times New Roman" pitchFamily="36" charset="0"/>
              </a:rPr>
              <a:t> and the Forward calorimeter.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Image 11" descr="Fig_02_2008_03_1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7088" y="1098550"/>
            <a:ext cx="4089400" cy="517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Espace réservé du contenu 1"/>
          <p:cNvSpPr>
            <a:spLocks noGrp="1"/>
          </p:cNvSpPr>
          <p:nvPr>
            <p:ph idx="1"/>
          </p:nvPr>
        </p:nvSpPr>
        <p:spPr bwMode="auto">
          <a:xfrm>
            <a:off x="96838" y="1285875"/>
            <a:ext cx="4579937" cy="5072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5 elements in the chain: the Detector, the Front-End crate (FE), the Back-End crate (BE), The Read-Out-System PCs (ROS) and the Timing-Trigger and Control crate (TTC) .</a:t>
            </a:r>
          </a:p>
          <a:p>
            <a:r>
              <a:rPr lang="en-US" sz="1400" dirty="0" smtClean="0">
                <a:solidFill>
                  <a:srgbClr val="0070C0"/>
                </a:solidFill>
              </a:rPr>
              <a:t>TTC signals are transmitted from the TTC crate to both Front End (FE) and Back End (BE) crates.</a:t>
            </a:r>
          </a:p>
          <a:p>
            <a:r>
              <a:rPr lang="en-US" sz="1400" dirty="0" smtClean="0">
                <a:solidFill>
                  <a:srgbClr val="0070C0"/>
                </a:solidFill>
              </a:rPr>
              <a:t>Calibration boards generate a pulse on the Electrode for calibration.</a:t>
            </a:r>
          </a:p>
          <a:p>
            <a:r>
              <a:rPr lang="en-US" sz="1400" dirty="0" smtClean="0">
                <a:solidFill>
                  <a:srgbClr val="0070C0"/>
                </a:solidFill>
              </a:rPr>
              <a:t>The FE board amplifies, shapes and samples the signal from the electrode. </a:t>
            </a:r>
            <a:br>
              <a:rPr lang="en-US" sz="1400" dirty="0" smtClean="0">
                <a:solidFill>
                  <a:srgbClr val="0070C0"/>
                </a:solidFill>
              </a:rPr>
            </a:br>
            <a:r>
              <a:rPr lang="en-US" sz="1400" dirty="0" smtClean="0">
                <a:solidFill>
                  <a:srgbClr val="0070C0"/>
                </a:solidFill>
              </a:rPr>
              <a:t>Samples corresponding to a good event (Accepted by Level 1 trigger: L1A)  are digitized and transmitted to the Read Out Driver (ROD) board  in the BE crates.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Large dynamic range (10MeV to 3TeV): 3 gains per channel, 12bit ADC, digitization at </a:t>
            </a:r>
            <a:r>
              <a:rPr lang="en-US" sz="1400" dirty="0" smtClean="0">
                <a:solidFill>
                  <a:srgbClr val="0070C0"/>
                </a:solidFill>
              </a:rPr>
              <a:t>5</a:t>
            </a:r>
            <a:r>
              <a:rPr lang="en-US" sz="1400" dirty="0" smtClean="0">
                <a:solidFill>
                  <a:srgbClr val="0070C0"/>
                </a:solidFill>
              </a:rPr>
              <a:t> </a:t>
            </a:r>
            <a:r>
              <a:rPr lang="en-US" sz="1400" dirty="0" err="1" smtClean="0">
                <a:solidFill>
                  <a:srgbClr val="0070C0"/>
                </a:solidFill>
              </a:rPr>
              <a:t>MHz.</a:t>
            </a:r>
            <a:endParaRPr lang="en-US" sz="1400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From 3 to 32 samples readout. 5 for Atlas Physics running. 32 used for many commissioning studies.</a:t>
            </a:r>
            <a:endParaRPr lang="fr-FR" sz="1400" dirty="0" smtClean="0">
              <a:solidFill>
                <a:srgbClr val="0070C0"/>
              </a:solidFill>
            </a:endParaRPr>
          </a:p>
          <a:p>
            <a:r>
              <a:rPr lang="en-US" sz="1400" dirty="0" smtClean="0">
                <a:solidFill>
                  <a:srgbClr val="0070C0"/>
                </a:solidFill>
              </a:rPr>
              <a:t>The ROD board calculates Energy (also Time and Quality depending on energy level)) from these samples and transmits the information to the Read Out System (ROS).</a:t>
            </a:r>
          </a:p>
        </p:txBody>
      </p:sp>
      <p:sp>
        <p:nvSpPr>
          <p:cNvPr id="12292" name="Titre 2"/>
          <p:cNvSpPr>
            <a:spLocks noGrp="1"/>
          </p:cNvSpPr>
          <p:nvPr>
            <p:ph type="title"/>
          </p:nvPr>
        </p:nvSpPr>
        <p:spPr bwMode="auto">
          <a:xfrm>
            <a:off x="1428750" y="142875"/>
            <a:ext cx="6715125" cy="928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Readout Chain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16-09-2008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Guy Perrot TWEPP 2008</a:t>
            </a:r>
            <a:endParaRPr lang="fr-FR"/>
          </a:p>
        </p:txBody>
      </p:sp>
      <p:sp>
        <p:nvSpPr>
          <p:cNvPr id="12295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1F16B422-1AB3-40C6-B0F5-CE6D1200F0CC}" type="slidenum">
              <a:rPr lang="fr-FR" smtClean="0">
                <a:latin typeface="Times New Roman" pitchFamily="36" charset="0"/>
              </a:rPr>
              <a:pPr/>
              <a:t>4</a:t>
            </a:fld>
            <a:endParaRPr lang="fr-FR" smtClean="0">
              <a:latin typeface="Times New Roman" pitchFamily="36" charset="0"/>
            </a:endParaRPr>
          </a:p>
        </p:txBody>
      </p:sp>
      <p:pic>
        <p:nvPicPr>
          <p:cNvPr id="12296" name="Picture 7" descr="LAr-PulseShap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31113" y="5035550"/>
            <a:ext cx="1468437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Line 9"/>
          <p:cNvSpPr>
            <a:spLocks noChangeShapeType="1"/>
          </p:cNvSpPr>
          <p:nvPr/>
        </p:nvSpPr>
        <p:spPr bwMode="auto">
          <a:xfrm flipH="1" flipV="1">
            <a:off x="6061075" y="4633913"/>
            <a:ext cx="1862138" cy="730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2298" name="Line 8"/>
          <p:cNvSpPr>
            <a:spLocks noChangeShapeType="1"/>
          </p:cNvSpPr>
          <p:nvPr/>
        </p:nvSpPr>
        <p:spPr bwMode="auto">
          <a:xfrm flipH="1">
            <a:off x="7192963" y="5583238"/>
            <a:ext cx="1058862" cy="511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810250" y="922338"/>
            <a:ext cx="460375" cy="1778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000" dirty="0">
                <a:solidFill>
                  <a:srgbClr val="0070C0"/>
                </a:solidFill>
              </a:rPr>
              <a:t>ROS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089525" y="1358900"/>
            <a:ext cx="866775" cy="130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rgbClr val="C00000"/>
                </a:solidFill>
              </a:rPr>
              <a:t>Back-end  crate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contenu 6"/>
          <p:cNvSpPr>
            <a:spLocks noGrp="1"/>
          </p:cNvSpPr>
          <p:nvPr>
            <p:ph sz="half" idx="1"/>
          </p:nvPr>
        </p:nvSpPr>
        <p:spPr bwMode="auto">
          <a:xfrm>
            <a:off x="4572000" y="1274763"/>
            <a:ext cx="4352925" cy="50006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182468  Physics channels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Detector Front End (FE) System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1524 Front End boards (FEBs)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58 Front End crates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58  LV power supply systems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115 High voltage modules 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Over 1600 fibers between FE and BE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USA15 Back End (BE) System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192 ROD boards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16 ROD crates 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68 ROS PCs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Almost 800 fibers between RODs and </a:t>
            </a:r>
            <a:r>
              <a:rPr lang="en-US" sz="1400" dirty="0" err="1" smtClean="0">
                <a:solidFill>
                  <a:srgbClr val="0070C0"/>
                </a:solidFill>
              </a:rPr>
              <a:t>ROSes</a:t>
            </a:r>
            <a:endParaRPr lang="en-US" sz="1400" dirty="0" smtClean="0">
              <a:solidFill>
                <a:srgbClr val="0070C0"/>
              </a:solidFill>
            </a:endParaRPr>
          </a:p>
          <a:p>
            <a:r>
              <a:rPr lang="en-US" sz="1800" dirty="0" smtClean="0">
                <a:solidFill>
                  <a:srgbClr val="0070C0"/>
                </a:solidFill>
              </a:rPr>
              <a:t>USA15 TTC distribution System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4 TTC crates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6 partitions in 3 crates and one controller crate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36 modules of 7 different types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8 optical couplers</a:t>
            </a:r>
          </a:p>
          <a:p>
            <a:pPr lvl="1"/>
            <a:r>
              <a:rPr lang="en-US" sz="1400" dirty="0" smtClean="0">
                <a:solidFill>
                  <a:srgbClr val="0070C0"/>
                </a:solidFill>
              </a:rPr>
              <a:t>Over 200 fibers to FE and BE</a:t>
            </a:r>
          </a:p>
          <a:p>
            <a:pPr>
              <a:buFont typeface="Arial" charset="0"/>
              <a:buNone/>
            </a:pPr>
            <a:endParaRPr lang="fr-FR" sz="1800" dirty="0" smtClean="0"/>
          </a:p>
        </p:txBody>
      </p:sp>
      <p:sp>
        <p:nvSpPr>
          <p:cNvPr id="13315" name="Espace réservé du contenu 7"/>
          <p:cNvSpPr>
            <a:spLocks noGrp="1"/>
          </p:cNvSpPr>
          <p:nvPr>
            <p:ph sz="half" idx="2"/>
          </p:nvPr>
        </p:nvSpPr>
        <p:spPr bwMode="auto">
          <a:xfrm>
            <a:off x="80963" y="1274763"/>
            <a:ext cx="4491037" cy="51482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October 2004: Barrel cryostat in the cavern.</a:t>
            </a: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FFC000"/>
                </a:solidFill>
              </a:rPr>
              <a:t>July 2005: First BE RODs installed in USA15.</a:t>
            </a: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July 2005: First FE electronics installed on the Barrel.</a:t>
            </a: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April 2006: All 3 cryostats in the cavern.</a:t>
            </a: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Aug 2006: First cosmic signal recorded, Barrel (1 FE crate) with Tile calorimeter </a:t>
            </a: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FFC000"/>
                </a:solidFill>
              </a:rPr>
              <a:t>May 2007: Back End electronics completed.</a:t>
            </a: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Summer 2007: FE Low voltage power supplies fully available after refurbishment. </a:t>
            </a: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April 2008: FE electronics refurbishment completed.</a:t>
            </a:r>
          </a:p>
          <a:p>
            <a:pPr lvl="1">
              <a:buFont typeface="Arial" charset="0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Sept 2007: </a:t>
            </a:r>
            <a:r>
              <a:rPr lang="en-US" sz="1200" dirty="0" err="1" smtClean="0">
                <a:solidFill>
                  <a:schemeClr val="tx2"/>
                </a:solidFill>
              </a:rPr>
              <a:t>Endcap</a:t>
            </a:r>
            <a:r>
              <a:rPr lang="en-US" sz="1200" dirty="0" smtClean="0">
                <a:solidFill>
                  <a:schemeClr val="tx2"/>
                </a:solidFill>
              </a:rPr>
              <a:t> C</a:t>
            </a:r>
          </a:p>
          <a:p>
            <a:pPr lvl="1">
              <a:buFont typeface="Arial" charset="0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Dec 2007: </a:t>
            </a:r>
            <a:r>
              <a:rPr lang="en-US" sz="1200" dirty="0" err="1" smtClean="0">
                <a:solidFill>
                  <a:schemeClr val="tx2"/>
                </a:solidFill>
              </a:rPr>
              <a:t>Endcap</a:t>
            </a:r>
            <a:r>
              <a:rPr lang="en-US" sz="1200" dirty="0" smtClean="0">
                <a:solidFill>
                  <a:schemeClr val="tx2"/>
                </a:solidFill>
              </a:rPr>
              <a:t> A</a:t>
            </a: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May 2008: Readout of the full calorimeter, Closure of the apparatus.</a:t>
            </a:r>
          </a:p>
          <a:p>
            <a:pPr>
              <a:buFont typeface="Arial" charset="0"/>
              <a:buChar char="•"/>
            </a:pPr>
            <a:endParaRPr lang="fr-FR" sz="600" dirty="0" smtClean="0"/>
          </a:p>
        </p:txBody>
      </p:sp>
      <p:sp>
        <p:nvSpPr>
          <p:cNvPr id="13316" name="Titre 2"/>
          <p:cNvSpPr>
            <a:spLocks noGrp="1"/>
          </p:cNvSpPr>
          <p:nvPr>
            <p:ph type="title"/>
          </p:nvPr>
        </p:nvSpPr>
        <p:spPr bwMode="auto">
          <a:xfrm>
            <a:off x="1428750" y="142875"/>
            <a:ext cx="6715125" cy="928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Installation &amp; commissioning</a:t>
            </a:r>
            <a:br>
              <a:rPr lang="en-US" smtClean="0"/>
            </a:br>
            <a:r>
              <a:rPr lang="en-US" smtClean="0"/>
              <a:t>Some dates and numbers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16-09-2008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Guy Perrot TWEPP 2008</a:t>
            </a:r>
            <a:endParaRPr lang="fr-FR"/>
          </a:p>
        </p:txBody>
      </p:sp>
      <p:sp>
        <p:nvSpPr>
          <p:cNvPr id="1331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EBF96C3C-F7EB-462A-959D-AB279A55E5D9}" type="slidenum">
              <a:rPr lang="fr-FR" smtClean="0">
                <a:latin typeface="Times New Roman" pitchFamily="36" charset="0"/>
              </a:rPr>
              <a:pPr/>
              <a:t>5</a:t>
            </a:fld>
            <a:endParaRPr lang="fr-FR" smtClean="0">
              <a:latin typeface="Times New Roman" pitchFamily="3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 animBg="1"/>
      <p:bldP spid="1331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08363" y="1274763"/>
            <a:ext cx="2478087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itre 2"/>
          <p:cNvSpPr>
            <a:spLocks noGrp="1"/>
          </p:cNvSpPr>
          <p:nvPr>
            <p:ph type="title"/>
          </p:nvPr>
        </p:nvSpPr>
        <p:spPr bwMode="auto">
          <a:xfrm>
            <a:off x="1428750" y="142875"/>
            <a:ext cx="6715125" cy="928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LArg Electronic Elements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16-09-2008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Guy Perrot TWEPP 2008</a:t>
            </a:r>
            <a:endParaRPr lang="fr-FR"/>
          </a:p>
        </p:txBody>
      </p:sp>
      <p:sp>
        <p:nvSpPr>
          <p:cNvPr id="1434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33D0231-D5DD-450C-BF38-2C132620E4E3}" type="slidenum">
              <a:rPr lang="fr-FR" smtClean="0">
                <a:latin typeface="Times New Roman" pitchFamily="36" charset="0"/>
              </a:rPr>
              <a:pPr/>
              <a:t>6</a:t>
            </a:fld>
            <a:endParaRPr lang="fr-FR" smtClean="0">
              <a:latin typeface="Times New Roman" pitchFamily="36" charset="0"/>
            </a:endParaRPr>
          </a:p>
        </p:txBody>
      </p:sp>
      <p:pic>
        <p:nvPicPr>
          <p:cNvPr id="14343" name="Picture 4" descr="C:\Documents and Settings\braun\Desktop\JAN-27-08\DSC0119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57838" y="3595688"/>
            <a:ext cx="3541712" cy="282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7" descr="E:\Images\Nikon\29\Dsc_2198_mod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963" y="3597275"/>
            <a:ext cx="3287712" cy="28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Image 5" descr="Dsc_4699_red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86163" y="3282950"/>
            <a:ext cx="178276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E:\Images\Nikon\19\Dsc_1196_red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7475" y="1311275"/>
            <a:ext cx="3240088" cy="215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ZoneTexte 14"/>
          <p:cNvSpPr txBox="1">
            <a:spLocks noChangeArrowheads="1"/>
          </p:cNvSpPr>
          <p:nvPr/>
        </p:nvSpPr>
        <p:spPr bwMode="auto">
          <a:xfrm>
            <a:off x="1176338" y="6115050"/>
            <a:ext cx="2190750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BE ReadOut Electronics</a:t>
            </a:r>
          </a:p>
        </p:txBody>
      </p:sp>
      <p:sp>
        <p:nvSpPr>
          <p:cNvPr id="14348" name="ZoneTexte 15"/>
          <p:cNvSpPr txBox="1">
            <a:spLocks noChangeArrowheads="1"/>
          </p:cNvSpPr>
          <p:nvPr/>
        </p:nvSpPr>
        <p:spPr bwMode="auto">
          <a:xfrm>
            <a:off x="3689350" y="6115050"/>
            <a:ext cx="1533525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TTC Distribution</a:t>
            </a:r>
          </a:p>
        </p:txBody>
      </p:sp>
      <p:sp>
        <p:nvSpPr>
          <p:cNvPr id="14349" name="ZoneTexte 16"/>
          <p:cNvSpPr txBox="1">
            <a:spLocks noChangeArrowheads="1"/>
          </p:cNvSpPr>
          <p:nvPr/>
        </p:nvSpPr>
        <p:spPr bwMode="auto">
          <a:xfrm>
            <a:off x="5484813" y="6115050"/>
            <a:ext cx="1752600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HV Power Supplies</a:t>
            </a:r>
          </a:p>
        </p:txBody>
      </p:sp>
      <p:sp>
        <p:nvSpPr>
          <p:cNvPr id="14350" name="ZoneTexte 17"/>
          <p:cNvSpPr txBox="1">
            <a:spLocks noChangeArrowheads="1"/>
          </p:cNvSpPr>
          <p:nvPr/>
        </p:nvSpPr>
        <p:spPr bwMode="auto">
          <a:xfrm>
            <a:off x="3403600" y="2828925"/>
            <a:ext cx="1022350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FE Crate</a:t>
            </a:r>
          </a:p>
        </p:txBody>
      </p:sp>
      <p:sp>
        <p:nvSpPr>
          <p:cNvPr id="14351" name="ZoneTexte 18"/>
          <p:cNvSpPr txBox="1">
            <a:spLocks noChangeArrowheads="1"/>
          </p:cNvSpPr>
          <p:nvPr/>
        </p:nvSpPr>
        <p:spPr bwMode="auto">
          <a:xfrm>
            <a:off x="117475" y="3157538"/>
            <a:ext cx="3249613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Barrel side view with FE Crates &amp; PS</a:t>
            </a:r>
          </a:p>
        </p:txBody>
      </p:sp>
      <p:cxnSp>
        <p:nvCxnSpPr>
          <p:cNvPr id="25" name="Connecteur droit 24"/>
          <p:cNvCxnSpPr/>
          <p:nvPr/>
        </p:nvCxnSpPr>
        <p:spPr>
          <a:xfrm>
            <a:off x="0" y="3538538"/>
            <a:ext cx="3440113" cy="158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 rot="16200000" flipV="1">
            <a:off x="4973637" y="2224088"/>
            <a:ext cx="1971675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rot="10800000" flipV="1">
            <a:off x="2344738" y="1712913"/>
            <a:ext cx="1752600" cy="69373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 rot="10800000" flipV="1">
            <a:off x="2600325" y="1493838"/>
            <a:ext cx="2774950" cy="9128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356" name="ZoneTexte 17"/>
          <p:cNvSpPr txBox="1">
            <a:spLocks noChangeArrowheads="1"/>
          </p:cNvSpPr>
          <p:nvPr/>
        </p:nvSpPr>
        <p:spPr bwMode="auto">
          <a:xfrm>
            <a:off x="5156200" y="1603375"/>
            <a:ext cx="693738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LV PS</a:t>
            </a:r>
          </a:p>
        </p:txBody>
      </p:sp>
      <p:cxnSp>
        <p:nvCxnSpPr>
          <p:cNvPr id="48" name="Connecteur droit 47"/>
          <p:cNvCxnSpPr/>
          <p:nvPr/>
        </p:nvCxnSpPr>
        <p:spPr>
          <a:xfrm>
            <a:off x="3440113" y="3209925"/>
            <a:ext cx="2519362" cy="158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 rot="5400000" flipH="1" flipV="1">
            <a:off x="3275806" y="3374232"/>
            <a:ext cx="328613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59" name="Picture 2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37313" y="1238250"/>
            <a:ext cx="2662237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60" name="ZoneTexte 16"/>
          <p:cNvSpPr txBox="1">
            <a:spLocks noChangeArrowheads="1"/>
          </p:cNvSpPr>
          <p:nvPr/>
        </p:nvSpPr>
        <p:spPr bwMode="auto">
          <a:xfrm>
            <a:off x="6434138" y="3209925"/>
            <a:ext cx="2154237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LV 280V Power Supplies</a:t>
            </a:r>
          </a:p>
        </p:txBody>
      </p:sp>
      <p:sp>
        <p:nvSpPr>
          <p:cNvPr id="14361" name="ZoneTexte 25"/>
          <p:cNvSpPr txBox="1">
            <a:spLocks noChangeArrowheads="1"/>
          </p:cNvSpPr>
          <p:nvPr/>
        </p:nvSpPr>
        <p:spPr bwMode="auto">
          <a:xfrm>
            <a:off x="5521325" y="3246438"/>
            <a:ext cx="7635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>
                <a:solidFill>
                  <a:srgbClr val="00B050"/>
                </a:solidFill>
              </a:rPr>
              <a:t>USA15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contenu 1"/>
          <p:cNvSpPr>
            <a:spLocks noGrp="1"/>
          </p:cNvSpPr>
          <p:nvPr>
            <p:ph idx="1"/>
          </p:nvPr>
        </p:nvSpPr>
        <p:spPr bwMode="auto">
          <a:xfrm>
            <a:off x="23130" y="1175657"/>
            <a:ext cx="6290584" cy="518228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Procedure was to install hardware and test it as soon as possible in stand alone mode. Then to leave it running, integrate it, and use it whenever possible.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Electronic for the FE was installed one crate at a time with tests including pedestals and calibration runs using a specific acquisition system.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Electronic for the BE was also installed one crate at a time and tested with an injector system to replace the FE which was not yet connected.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As soon as these elements were tested and interconnected, they were integrated in the global acquisition system.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Detector has been commissioned continuously with the available readout system doing pedestal runs, calibration runs and cosmic runs to verify its behavior and stability.     </a:t>
            </a:r>
          </a:p>
          <a:p>
            <a:endParaRPr lang="en-US" sz="2000" dirty="0" smtClean="0"/>
          </a:p>
        </p:txBody>
      </p:sp>
      <p:sp>
        <p:nvSpPr>
          <p:cNvPr id="15363" name="Titre 2"/>
          <p:cNvSpPr>
            <a:spLocks noGrp="1"/>
          </p:cNvSpPr>
          <p:nvPr>
            <p:ph type="title"/>
          </p:nvPr>
        </p:nvSpPr>
        <p:spPr bwMode="auto">
          <a:xfrm>
            <a:off x="1428750" y="142875"/>
            <a:ext cx="6715125" cy="928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Installation &amp; commissioning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16-09-2008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Guy Perrot TWEPP 2008</a:t>
            </a:r>
            <a:endParaRPr lang="fr-FR"/>
          </a:p>
        </p:txBody>
      </p:sp>
      <p:sp>
        <p:nvSpPr>
          <p:cNvPr id="1536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635C69A8-3C3A-4E85-B650-2C5621D997CE}" type="slidenum">
              <a:rPr lang="fr-FR" smtClean="0">
                <a:latin typeface="Times New Roman" pitchFamily="36" charset="0"/>
              </a:rPr>
              <a:pPr/>
              <a:t>7</a:t>
            </a:fld>
            <a:endParaRPr lang="fr-FR" smtClean="0">
              <a:latin typeface="Times New Roman" pitchFamily="36" charset="0"/>
            </a:endParaRPr>
          </a:p>
        </p:txBody>
      </p:sp>
      <p:grpSp>
        <p:nvGrpSpPr>
          <p:cNvPr id="16" name="Groupe 15"/>
          <p:cNvGrpSpPr/>
          <p:nvPr/>
        </p:nvGrpSpPr>
        <p:grpSpPr>
          <a:xfrm>
            <a:off x="6407990" y="1328059"/>
            <a:ext cx="2670694" cy="4979560"/>
            <a:chOff x="6407990" y="1328059"/>
            <a:chExt cx="2670694" cy="4979560"/>
          </a:xfrm>
        </p:grpSpPr>
        <p:grpSp>
          <p:nvGrpSpPr>
            <p:cNvPr id="15" name="Groupe 14"/>
            <p:cNvGrpSpPr/>
            <p:nvPr/>
          </p:nvGrpSpPr>
          <p:grpSpPr>
            <a:xfrm>
              <a:off x="6407990" y="1328059"/>
              <a:ext cx="2670694" cy="4979560"/>
              <a:chOff x="6473306" y="1328059"/>
              <a:chExt cx="2670694" cy="4979560"/>
            </a:xfrm>
          </p:grpSpPr>
          <p:grpSp>
            <p:nvGrpSpPr>
              <p:cNvPr id="14" name="Groupe 13"/>
              <p:cNvGrpSpPr/>
              <p:nvPr/>
            </p:nvGrpSpPr>
            <p:grpSpPr>
              <a:xfrm>
                <a:off x="6527544" y="4463170"/>
                <a:ext cx="2477242" cy="1844449"/>
                <a:chOff x="6527544" y="4463170"/>
                <a:chExt cx="2477242" cy="1844449"/>
              </a:xfrm>
            </p:grpSpPr>
            <p:pic>
              <p:nvPicPr>
                <p:cNvPr id="15368" name="Picture 8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6527544" y="4463170"/>
                  <a:ext cx="2477242" cy="18444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9" name="Rectangle 8"/>
                <p:cNvSpPr/>
                <p:nvPr/>
              </p:nvSpPr>
              <p:spPr>
                <a:xfrm>
                  <a:off x="7141028" y="4978185"/>
                  <a:ext cx="1600200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 err="1" smtClean="0">
                      <a:solidFill>
                        <a:srgbClr val="FF0000"/>
                      </a:solidFill>
                    </a:rPr>
                    <a:t>ch</a:t>
                  </a:r>
                  <a:r>
                    <a:rPr lang="en-US" sz="1200" dirty="0" smtClean="0">
                      <a:solidFill>
                        <a:srgbClr val="FF0000"/>
                      </a:solidFill>
                    </a:rPr>
                    <a:t> 94 dead Readout:</a:t>
                  </a:r>
                </a:p>
                <a:p>
                  <a:r>
                    <a:rPr lang="en-US" sz="1200" dirty="0" smtClean="0">
                      <a:solidFill>
                        <a:srgbClr val="FF0000"/>
                      </a:solidFill>
                    </a:rPr>
                    <a:t>almost flat wave</a:t>
                  </a:r>
                  <a:endParaRPr lang="en-US" sz="12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3" name="Groupe 12"/>
              <p:cNvGrpSpPr/>
              <p:nvPr/>
            </p:nvGrpSpPr>
            <p:grpSpPr>
              <a:xfrm>
                <a:off x="6473306" y="1328059"/>
                <a:ext cx="2540065" cy="1830179"/>
                <a:chOff x="6473306" y="1328059"/>
                <a:chExt cx="2540065" cy="1830179"/>
              </a:xfrm>
            </p:grpSpPr>
            <p:pic>
              <p:nvPicPr>
                <p:cNvPr id="15367" name="Picture 7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6473306" y="1328059"/>
                  <a:ext cx="2540065" cy="18301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0" name="Rectangle 9"/>
                <p:cNvSpPr/>
                <p:nvPr/>
              </p:nvSpPr>
              <p:spPr>
                <a:xfrm>
                  <a:off x="7424057" y="1769906"/>
                  <a:ext cx="1480457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pl-PL" sz="1200" dirty="0">
                      <a:solidFill>
                        <a:srgbClr val="FF0000"/>
                      </a:solidFill>
                    </a:rPr>
                    <a:t>ch. 0, 4, 8, ..., 60</a:t>
                  </a:r>
                </a:p>
                <a:p>
                  <a:r>
                    <a:rPr lang="fr-FR" sz="1200" dirty="0">
                      <a:solidFill>
                        <a:srgbClr val="FF0000"/>
                      </a:solidFill>
                    </a:rPr>
                    <a:t>(all </a:t>
                  </a:r>
                  <a:r>
                    <a:rPr lang="fr-FR" sz="1200" dirty="0" err="1">
                      <a:solidFill>
                        <a:srgbClr val="FF0000"/>
                      </a:solidFill>
                    </a:rPr>
                    <a:t>calib</a:t>
                  </a:r>
                  <a:r>
                    <a:rPr lang="fr-FR" sz="1200" dirty="0">
                      <a:solidFill>
                        <a:srgbClr val="FF0000"/>
                      </a:solidFill>
                    </a:rPr>
                    <a:t>. line #32)</a:t>
                  </a:r>
                </a:p>
                <a:p>
                  <a:r>
                    <a:rPr lang="fr-FR" sz="1200" dirty="0" err="1">
                      <a:solidFill>
                        <a:srgbClr val="FF0000"/>
                      </a:solidFill>
                    </a:rPr>
                    <a:t>largerly</a:t>
                  </a:r>
                  <a:r>
                    <a:rPr lang="fr-FR" sz="1200" dirty="0">
                      <a:solidFill>
                        <a:srgbClr val="FF0000"/>
                      </a:solidFill>
                    </a:rPr>
                    <a:t> </a:t>
                  </a:r>
                  <a:r>
                    <a:rPr lang="fr-FR" sz="1200" dirty="0" err="1">
                      <a:solidFill>
                        <a:srgbClr val="FF0000"/>
                      </a:solidFill>
                    </a:rPr>
                    <a:t>distorted</a:t>
                  </a:r>
                  <a:endParaRPr lang="fr-FR" sz="12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2" name="ZoneTexte 11"/>
              <p:cNvSpPr txBox="1"/>
              <p:nvPr/>
            </p:nvSpPr>
            <p:spPr>
              <a:xfrm>
                <a:off x="6553200" y="3222171"/>
                <a:ext cx="2590800" cy="116955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Damaged Calibration channel</a:t>
                </a:r>
              </a:p>
              <a:p>
                <a:endParaRPr lang="en-US" sz="1400" dirty="0" smtClean="0"/>
              </a:p>
              <a:p>
                <a:r>
                  <a:rPr lang="en-US" sz="1400" dirty="0" smtClean="0"/>
                  <a:t>Examples of problem detected</a:t>
                </a:r>
              </a:p>
              <a:p>
                <a:endParaRPr lang="en-US" sz="1400" dirty="0" smtClean="0"/>
              </a:p>
              <a:p>
                <a:r>
                  <a:rPr lang="en-US" sz="1400" dirty="0" smtClean="0"/>
                  <a:t>Dead FEB channel</a:t>
                </a:r>
                <a:endParaRPr lang="en-US" sz="1400" dirty="0"/>
              </a:p>
            </p:txBody>
          </p:sp>
        </p:grpSp>
        <p:sp>
          <p:nvSpPr>
            <p:cNvPr id="11" name="Ellipse 10"/>
            <p:cNvSpPr/>
            <p:nvPr/>
          </p:nvSpPr>
          <p:spPr>
            <a:xfrm>
              <a:off x="6770911" y="1894112"/>
              <a:ext cx="359228" cy="272143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u contenu 8"/>
          <p:cNvSpPr>
            <a:spLocks noGrp="1"/>
          </p:cNvSpPr>
          <p:nvPr>
            <p:ph sz="half" idx="1"/>
          </p:nvPr>
        </p:nvSpPr>
        <p:spPr bwMode="auto">
          <a:xfrm>
            <a:off x="4572000" y="1447799"/>
            <a:ext cx="4491038" cy="4938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ROD installation &amp; Commissioning</a:t>
            </a:r>
          </a:p>
          <a:p>
            <a:pPr marL="540000" lvl="1"/>
            <a:r>
              <a:rPr lang="en-US" sz="1800" dirty="0" smtClean="0">
                <a:solidFill>
                  <a:srgbClr val="0070C0"/>
                </a:solidFill>
              </a:rPr>
              <a:t>Between August 05  and April 07, ROD crates have been filled and tested using the ROD commissioning system.</a:t>
            </a:r>
          </a:p>
          <a:p>
            <a:pPr marL="540000" lvl="1"/>
            <a:r>
              <a:rPr lang="en-US" sz="1800" dirty="0" smtClean="0">
                <a:solidFill>
                  <a:srgbClr val="0070C0"/>
                </a:solidFill>
              </a:rPr>
              <a:t>This system  was also used to distributes signals to different ROD crates to develop online readout software.</a:t>
            </a:r>
          </a:p>
          <a:p>
            <a:pPr marL="540000" lvl="1"/>
            <a:r>
              <a:rPr lang="en-US" sz="1800" dirty="0" smtClean="0">
                <a:solidFill>
                  <a:srgbClr val="0070C0"/>
                </a:solidFill>
              </a:rPr>
              <a:t>Fibers between RODs and </a:t>
            </a:r>
            <a:r>
              <a:rPr lang="en-US" sz="1800" dirty="0" err="1" smtClean="0">
                <a:solidFill>
                  <a:srgbClr val="0070C0"/>
                </a:solidFill>
              </a:rPr>
              <a:t>ROSes</a:t>
            </a:r>
            <a:r>
              <a:rPr lang="en-US" sz="1800" dirty="0" smtClean="0">
                <a:solidFill>
                  <a:srgbClr val="0070C0"/>
                </a:solidFill>
              </a:rPr>
              <a:t> were commissioned between March 06 and June 07 when they were connected to the </a:t>
            </a:r>
            <a:r>
              <a:rPr lang="en-US" sz="1800" dirty="0" err="1" smtClean="0">
                <a:solidFill>
                  <a:srgbClr val="0070C0"/>
                </a:solidFill>
              </a:rPr>
              <a:t>ROSes</a:t>
            </a:r>
            <a:r>
              <a:rPr lang="en-US" sz="1800" dirty="0" smtClean="0">
                <a:solidFill>
                  <a:srgbClr val="0070C0"/>
                </a:solidFill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rgbClr val="0070C0"/>
                </a:solidFill>
              </a:rPr>
              <a:t>Final  ROD commissioning with FEBs and </a:t>
            </a:r>
            <a:r>
              <a:rPr lang="en-US" sz="2000" dirty="0" err="1" smtClean="0">
                <a:solidFill>
                  <a:srgbClr val="0070C0"/>
                </a:solidFill>
              </a:rPr>
              <a:t>ROSes</a:t>
            </a:r>
            <a:r>
              <a:rPr lang="en-US" sz="2000" dirty="0" smtClean="0">
                <a:solidFill>
                  <a:srgbClr val="0070C0"/>
                </a:solidFill>
              </a:rPr>
              <a:t> + Event Builders.</a:t>
            </a:r>
          </a:p>
          <a:p>
            <a:pPr marL="540000" lvl="1"/>
            <a:r>
              <a:rPr lang="en-US" sz="1800" dirty="0" smtClean="0">
                <a:solidFill>
                  <a:srgbClr val="0070C0"/>
                </a:solidFill>
              </a:rPr>
              <a:t>Started in  June 07 (1</a:t>
            </a:r>
            <a:r>
              <a:rPr lang="en-US" sz="1800" baseline="30000" dirty="0" smtClean="0">
                <a:solidFill>
                  <a:srgbClr val="0070C0"/>
                </a:solidFill>
              </a:rPr>
              <a:t>st</a:t>
            </a:r>
            <a:r>
              <a:rPr lang="en-US" sz="1800" dirty="0" smtClean="0">
                <a:solidFill>
                  <a:srgbClr val="0070C0"/>
                </a:solidFill>
              </a:rPr>
              <a:t> full ROD crate)  and is still going on.</a:t>
            </a:r>
          </a:p>
          <a:p>
            <a:endParaRPr lang="en-US" sz="2000" dirty="0" smtClean="0"/>
          </a:p>
        </p:txBody>
      </p:sp>
      <p:sp>
        <p:nvSpPr>
          <p:cNvPr id="16387" name="Espace réservé du contenu 9"/>
          <p:cNvSpPr>
            <a:spLocks noGrp="1"/>
          </p:cNvSpPr>
          <p:nvPr>
            <p:ph sz="half" idx="2"/>
          </p:nvPr>
        </p:nvSpPr>
        <p:spPr bwMode="auto">
          <a:xfrm>
            <a:off x="149225" y="4386263"/>
            <a:ext cx="3838575" cy="20367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Font typeface="Arial" charset="0"/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ROD Commissioning system</a:t>
            </a:r>
          </a:p>
          <a:p>
            <a:pPr marL="0">
              <a:buFont typeface="Arial" charset="0"/>
              <a:buNone/>
            </a:pPr>
            <a:r>
              <a:rPr lang="en-US" sz="1200" dirty="0" smtClean="0">
                <a:solidFill>
                  <a:schemeClr val="tx1"/>
                </a:solidFill>
              </a:rPr>
              <a:t>6 injectors with 5 outputs and 30 2 to 1 Optical Splitter provides 60 FEBs inputs (half a ROD crate)</a:t>
            </a:r>
          </a:p>
          <a:p>
            <a:pPr marL="0">
              <a:buFont typeface="Arial" charset="0"/>
              <a:buNone/>
            </a:pPr>
            <a:endParaRPr lang="en-US" sz="400" dirty="0" smtClean="0">
              <a:solidFill>
                <a:schemeClr val="tx1"/>
              </a:solidFill>
            </a:endParaRPr>
          </a:p>
          <a:p>
            <a:pPr marL="0">
              <a:buFont typeface="Arial" charset="0"/>
              <a:buNone/>
            </a:pPr>
            <a:r>
              <a:rPr lang="en-US" sz="1200" dirty="0" smtClean="0">
                <a:solidFill>
                  <a:schemeClr val="tx1"/>
                </a:solidFill>
              </a:rPr>
              <a:t>3 ROS PCs with 7 FILAR boards allow readout of 28  ROD outputs (half a ROD crate)</a:t>
            </a:r>
          </a:p>
          <a:p>
            <a:pPr marL="0">
              <a:buFont typeface="Arial" charset="0"/>
              <a:buNone/>
            </a:pPr>
            <a:endParaRPr lang="en-US" sz="400" dirty="0" smtClean="0">
              <a:solidFill>
                <a:schemeClr val="tx1"/>
              </a:solidFill>
            </a:endParaRPr>
          </a:p>
          <a:p>
            <a:pPr marL="0">
              <a:buFont typeface="Arial" charset="0"/>
              <a:buNone/>
            </a:pPr>
            <a:r>
              <a:rPr lang="en-US" sz="1200" dirty="0" smtClean="0">
                <a:solidFill>
                  <a:schemeClr val="tx1"/>
                </a:solidFill>
              </a:rPr>
              <a:t>TTC signals generated by the final TTC system</a:t>
            </a:r>
          </a:p>
          <a:p>
            <a:pPr marL="0">
              <a:spcBef>
                <a:spcPts val="800"/>
              </a:spcBef>
              <a:buFont typeface="Arial" charset="0"/>
              <a:buNone/>
            </a:pPr>
            <a:r>
              <a:rPr lang="en-US" sz="1200" dirty="0" smtClean="0">
                <a:solidFill>
                  <a:schemeClr val="tx1"/>
                </a:solidFill>
              </a:rPr>
              <a:t>Comparison of the injected data with the </a:t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received data in the </a:t>
            </a:r>
            <a:r>
              <a:rPr lang="en-US" sz="1200" dirty="0" err="1" smtClean="0">
                <a:solidFill>
                  <a:schemeClr val="tx1"/>
                </a:solidFill>
              </a:rPr>
              <a:t>ROSes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6388" name="Titre 2"/>
          <p:cNvSpPr>
            <a:spLocks noGrp="1"/>
          </p:cNvSpPr>
          <p:nvPr>
            <p:ph type="title"/>
          </p:nvPr>
        </p:nvSpPr>
        <p:spPr bwMode="auto">
          <a:xfrm>
            <a:off x="1468438" y="142875"/>
            <a:ext cx="6715125" cy="928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BE Installation &amp; Commissioning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16-09-2008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Guy Perrot TWEPP 2008</a:t>
            </a:r>
            <a:endParaRPr lang="fr-FR" dirty="0"/>
          </a:p>
        </p:txBody>
      </p:sp>
      <p:sp>
        <p:nvSpPr>
          <p:cNvPr id="16391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4EEF023-A1E6-4364-A2CF-813AEBC9970B}" type="slidenum">
              <a:rPr lang="fr-FR" smtClean="0">
                <a:latin typeface="Times New Roman" pitchFamily="36" charset="0"/>
              </a:rPr>
              <a:pPr/>
              <a:t>8</a:t>
            </a:fld>
            <a:endParaRPr lang="fr-FR" smtClean="0">
              <a:latin typeface="Times New Roman" pitchFamily="36" charset="0"/>
            </a:endParaRPr>
          </a:p>
        </p:txBody>
      </p:sp>
      <p:grpSp>
        <p:nvGrpSpPr>
          <p:cNvPr id="16392" name="Groupe 18"/>
          <p:cNvGrpSpPr>
            <a:grpSpLocks/>
          </p:cNvGrpSpPr>
          <p:nvPr/>
        </p:nvGrpSpPr>
        <p:grpSpPr bwMode="auto">
          <a:xfrm>
            <a:off x="73025" y="1274763"/>
            <a:ext cx="4462463" cy="2965450"/>
            <a:chOff x="3760788" y="1274763"/>
            <a:chExt cx="5273675" cy="3505200"/>
          </a:xfrm>
        </p:grpSpPr>
        <p:pic>
          <p:nvPicPr>
            <p:cNvPr id="16395" name="Image 6" descr="Dsc_1151_red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60788" y="1274763"/>
              <a:ext cx="5273675" cy="350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6" name="ZoneTexte 18"/>
            <p:cNvSpPr txBox="1">
              <a:spLocks noChangeArrowheads="1"/>
            </p:cNvSpPr>
            <p:nvPr/>
          </p:nvSpPr>
          <p:spPr bwMode="auto">
            <a:xfrm>
              <a:off x="4900613" y="4256088"/>
              <a:ext cx="839788" cy="509216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100"/>
                <a:t>Injector</a:t>
              </a:r>
              <a:endParaRPr lang="fr-FR" sz="1400"/>
            </a:p>
            <a:p>
              <a:pPr algn="ctr"/>
              <a:r>
                <a:rPr lang="fr-FR" sz="1100"/>
                <a:t>System</a:t>
              </a:r>
            </a:p>
          </p:txBody>
        </p:sp>
        <p:sp>
          <p:nvSpPr>
            <p:cNvPr id="16397" name="ZoneTexte 18"/>
            <p:cNvSpPr txBox="1">
              <a:spLocks noChangeArrowheads="1"/>
            </p:cNvSpPr>
            <p:nvPr/>
          </p:nvSpPr>
          <p:spPr bwMode="auto">
            <a:xfrm>
              <a:off x="4170363" y="3084513"/>
              <a:ext cx="912812" cy="30916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100"/>
                <a:t>Injectors</a:t>
              </a:r>
            </a:p>
          </p:txBody>
        </p:sp>
        <p:sp>
          <p:nvSpPr>
            <p:cNvPr id="16398" name="ZoneTexte 18"/>
            <p:cNvSpPr txBox="1">
              <a:spLocks noChangeArrowheads="1"/>
            </p:cNvSpPr>
            <p:nvPr/>
          </p:nvSpPr>
          <p:spPr bwMode="auto">
            <a:xfrm>
              <a:off x="3914775" y="1785938"/>
              <a:ext cx="839788" cy="509216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100"/>
                <a:t>Optical Splitters</a:t>
              </a:r>
            </a:p>
          </p:txBody>
        </p:sp>
        <p:sp>
          <p:nvSpPr>
            <p:cNvPr id="16399" name="ZoneTexte 18"/>
            <p:cNvSpPr txBox="1">
              <a:spLocks noChangeArrowheads="1"/>
            </p:cNvSpPr>
            <p:nvPr/>
          </p:nvSpPr>
          <p:spPr bwMode="auto">
            <a:xfrm>
              <a:off x="7018338" y="4049713"/>
              <a:ext cx="1095375" cy="509216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100"/>
                <a:t>Half Crate under test</a:t>
              </a:r>
            </a:p>
          </p:txBody>
        </p:sp>
        <p:sp>
          <p:nvSpPr>
            <p:cNvPr id="16400" name="ZoneTexte 18"/>
            <p:cNvSpPr txBox="1">
              <a:spLocks noChangeArrowheads="1"/>
            </p:cNvSpPr>
            <p:nvPr/>
          </p:nvSpPr>
          <p:spPr bwMode="auto">
            <a:xfrm>
              <a:off x="7967663" y="2151063"/>
              <a:ext cx="1022350" cy="30916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100"/>
                <a:t>ROS PCs</a:t>
              </a:r>
            </a:p>
          </p:txBody>
        </p:sp>
        <p:cxnSp>
          <p:nvCxnSpPr>
            <p:cNvPr id="15" name="Connecteur droit avec flèche 14"/>
            <p:cNvCxnSpPr>
              <a:stCxn id="16400" idx="2"/>
            </p:cNvCxnSpPr>
            <p:nvPr/>
          </p:nvCxnSpPr>
          <p:spPr>
            <a:xfrm rot="16200000" flipH="1">
              <a:off x="8250184" y="2689634"/>
              <a:ext cx="786230" cy="328314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>
              <a:off x="4755113" y="2004700"/>
              <a:ext cx="401482" cy="1877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>
              <a:off x="5083428" y="3207502"/>
              <a:ext cx="401482" cy="1876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16399" idx="0"/>
            </p:cNvCxnSpPr>
            <p:nvPr/>
          </p:nvCxnSpPr>
          <p:spPr>
            <a:xfrm rot="5400000" flipH="1" flipV="1">
              <a:off x="7438828" y="3921489"/>
              <a:ext cx="255197" cy="1877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6393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1288" y="4303713"/>
            <a:ext cx="5842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40113" y="5583238"/>
            <a:ext cx="10795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contenu 1"/>
          <p:cNvSpPr>
            <a:spLocks noGrp="1"/>
          </p:cNvSpPr>
          <p:nvPr>
            <p:ph idx="1"/>
          </p:nvPr>
        </p:nvSpPr>
        <p:spPr bwMode="auto">
          <a:xfrm>
            <a:off x="80963" y="1524000"/>
            <a:ext cx="4968875" cy="24971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Could not run at high speed (40 KHz L1A). </a:t>
            </a:r>
          </a:p>
          <a:p>
            <a:pPr marL="540000" lvl="1"/>
            <a:r>
              <a:rPr lang="en-US" sz="1600" dirty="0" smtClean="0">
                <a:solidFill>
                  <a:srgbClr val="FF0000"/>
                </a:solidFill>
              </a:rPr>
              <a:t>Oscillations on 3.3V due to current surge made the power supply trip.</a:t>
            </a:r>
          </a:p>
          <a:p>
            <a:pPr marL="540000" lvl="1"/>
            <a:r>
              <a:rPr lang="en-US" sz="1600" dirty="0" smtClean="0">
                <a:solidFill>
                  <a:srgbClr val="0070C0"/>
                </a:solidFill>
              </a:rPr>
              <a:t>Was only seen when we could exercise the crate at high speed with all FEB inputs and full parallel readout.</a:t>
            </a:r>
          </a:p>
          <a:p>
            <a:r>
              <a:rPr lang="en-US" sz="1800" dirty="0" smtClean="0">
                <a:solidFill>
                  <a:srgbClr val="00B050"/>
                </a:solidFill>
              </a:rPr>
              <a:t>Solved by doubling the power cables and adding a big capacitor on each ROD</a:t>
            </a:r>
          </a:p>
        </p:txBody>
      </p:sp>
      <p:sp>
        <p:nvSpPr>
          <p:cNvPr id="17411" name="Titre 2"/>
          <p:cNvSpPr>
            <a:spLocks noGrp="1"/>
          </p:cNvSpPr>
          <p:nvPr>
            <p:ph type="title"/>
          </p:nvPr>
        </p:nvSpPr>
        <p:spPr bwMode="auto">
          <a:xfrm>
            <a:off x="1428750" y="142875"/>
            <a:ext cx="6794500" cy="928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Problem in the BE System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16-09-2008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Guy Perrot TWEPP 2008</a:t>
            </a:r>
            <a:endParaRPr lang="fr-FR"/>
          </a:p>
        </p:txBody>
      </p:sp>
      <p:sp>
        <p:nvSpPr>
          <p:cNvPr id="1741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0736A754-2859-4D97-B09C-36E28E359320}" type="slidenum">
              <a:rPr lang="fr-FR" smtClean="0">
                <a:latin typeface="Times New Roman" pitchFamily="36" charset="0"/>
              </a:rPr>
              <a:pPr/>
              <a:t>9</a:t>
            </a:fld>
            <a:endParaRPr lang="fr-FR" smtClean="0">
              <a:latin typeface="Times New Roman" pitchFamily="36" charset="0"/>
            </a:endParaRPr>
          </a:p>
        </p:txBody>
      </p:sp>
      <p:grpSp>
        <p:nvGrpSpPr>
          <p:cNvPr id="17415" name="Groupe 16"/>
          <p:cNvGrpSpPr>
            <a:grpSpLocks/>
          </p:cNvGrpSpPr>
          <p:nvPr/>
        </p:nvGrpSpPr>
        <p:grpSpPr bwMode="auto">
          <a:xfrm>
            <a:off x="98425" y="3976688"/>
            <a:ext cx="8891588" cy="2482850"/>
            <a:chOff x="98487" y="3456027"/>
            <a:chExt cx="9001125" cy="2857500"/>
          </a:xfrm>
        </p:grpSpPr>
        <p:pic>
          <p:nvPicPr>
            <p:cNvPr id="17423" name="Picture 3" descr="USA15_EMBC2_30KHz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9925" y="3741777"/>
              <a:ext cx="3429000" cy="257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4" name="Picture 4" descr="USA15_EMBC2_30KHz_Vdiff_cable_doubled_caparod_12 samples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456300" y="3741777"/>
              <a:ext cx="3429000" cy="257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5" name="ZoneTexte 10"/>
            <p:cNvSpPr txBox="1">
              <a:spLocks noChangeArrowheads="1"/>
            </p:cNvSpPr>
            <p:nvPr/>
          </p:nvSpPr>
          <p:spPr bwMode="auto">
            <a:xfrm>
              <a:off x="3503366" y="3750181"/>
              <a:ext cx="2049473" cy="1204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70C0"/>
                  </a:solidFill>
                  <a:latin typeface="Calibri" pitchFamily="36" charset="0"/>
                </a:rPr>
                <a:t>Diff voltage 3.3v and Return  (AC coupled) </a:t>
              </a:r>
            </a:p>
            <a:p>
              <a:pPr algn="ctr"/>
              <a:r>
                <a:rPr lang="en-US" sz="1200" b="1" dirty="0">
                  <a:solidFill>
                    <a:srgbClr val="0070C0"/>
                  </a:solidFill>
                  <a:latin typeface="Calibri" pitchFamily="36" charset="0"/>
                </a:rPr>
                <a:t>Averaged on 1000 sweeps</a:t>
              </a:r>
            </a:p>
            <a:p>
              <a:pPr algn="ctr"/>
              <a:r>
                <a:rPr lang="en-US" sz="1200" b="1" dirty="0">
                  <a:solidFill>
                    <a:srgbClr val="0070C0"/>
                  </a:solidFill>
                  <a:latin typeface="Calibri" pitchFamily="36" charset="0"/>
                </a:rPr>
                <a:t>50 mV/square</a:t>
              </a:r>
            </a:p>
            <a:p>
              <a:pPr algn="ctr"/>
              <a:r>
                <a:rPr lang="en-US" sz="1200" b="1" dirty="0">
                  <a:solidFill>
                    <a:srgbClr val="0070C0"/>
                  </a:solidFill>
                  <a:latin typeface="Calibri" pitchFamily="36" charset="0"/>
                </a:rPr>
                <a:t>(measured on power supply</a:t>
              </a:r>
              <a:r>
                <a:rPr lang="en-US" sz="1400" b="1" dirty="0">
                  <a:solidFill>
                    <a:srgbClr val="0070C0"/>
                  </a:solidFill>
                  <a:latin typeface="Calibri" pitchFamily="36" charset="0"/>
                </a:rPr>
                <a:t>)</a:t>
              </a:r>
              <a:endParaRPr lang="fr-FR" sz="1400" b="1" dirty="0">
                <a:solidFill>
                  <a:srgbClr val="0070C0"/>
                </a:solidFill>
                <a:latin typeface="Calibri" pitchFamily="36" charset="0"/>
              </a:endParaRPr>
            </a:p>
          </p:txBody>
        </p:sp>
        <p:sp>
          <p:nvSpPr>
            <p:cNvPr id="10" name="ZoneTexte 12"/>
            <p:cNvSpPr txBox="1">
              <a:spLocks noChangeArrowheads="1"/>
            </p:cNvSpPr>
            <p:nvPr/>
          </p:nvSpPr>
          <p:spPr bwMode="auto">
            <a:xfrm>
              <a:off x="3741685" y="5005362"/>
              <a:ext cx="1714729" cy="319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2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Calibri" pitchFamily="34" charset="0"/>
                </a:rPr>
                <a:t>Current averaged</a:t>
              </a:r>
              <a:endParaRPr lang="fr-FR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1" name="ZoneTexte 13"/>
            <p:cNvSpPr txBox="1">
              <a:spLocks noChangeArrowheads="1"/>
            </p:cNvSpPr>
            <p:nvPr/>
          </p:nvSpPr>
          <p:spPr bwMode="auto">
            <a:xfrm>
              <a:off x="3741685" y="5219126"/>
              <a:ext cx="1714729" cy="531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200" b="1" dirty="0">
                  <a:solidFill>
                    <a:schemeClr val="accent2">
                      <a:lumMod val="75000"/>
                    </a:schemeClr>
                  </a:solidFill>
                  <a:latin typeface="Calibri" pitchFamily="34" charset="0"/>
                </a:rPr>
                <a:t>Current   of 3.3V 10A/square</a:t>
              </a:r>
              <a:endParaRPr lang="fr-FR" sz="12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7428" name="ZoneTexte 14"/>
            <p:cNvSpPr txBox="1">
              <a:spLocks noChangeArrowheads="1"/>
            </p:cNvSpPr>
            <p:nvPr/>
          </p:nvSpPr>
          <p:spPr bwMode="auto">
            <a:xfrm>
              <a:off x="3679469" y="5791240"/>
              <a:ext cx="1776832" cy="318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B050"/>
                  </a:solidFill>
                  <a:latin typeface="Calibri" pitchFamily="36" charset="0"/>
                </a:rPr>
                <a:t>TBM Busy</a:t>
              </a:r>
              <a:endParaRPr lang="fr-FR" sz="1200" b="1" dirty="0">
                <a:solidFill>
                  <a:srgbClr val="00B050"/>
                </a:solidFill>
                <a:latin typeface="Calibri" pitchFamily="36" charset="0"/>
              </a:endParaRPr>
            </a:p>
          </p:txBody>
        </p:sp>
        <p:sp>
          <p:nvSpPr>
            <p:cNvPr id="17429" name="ZoneTexte 6"/>
            <p:cNvSpPr txBox="1">
              <a:spLocks noChangeArrowheads="1"/>
            </p:cNvSpPr>
            <p:nvPr/>
          </p:nvSpPr>
          <p:spPr bwMode="auto">
            <a:xfrm>
              <a:off x="98487" y="3456027"/>
              <a:ext cx="4306846" cy="318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>
                  <a:latin typeface="Calibri" pitchFamily="36" charset="0"/>
                </a:rPr>
                <a:t>L1A 30 KHz 10 samples raw 1/100 evts  </a:t>
              </a:r>
              <a:r>
                <a:rPr lang="en-US" sz="1200" b="1">
                  <a:solidFill>
                    <a:srgbClr val="FF0000"/>
                  </a:solidFill>
                  <a:latin typeface="Calibri" pitchFamily="36" charset="0"/>
                </a:rPr>
                <a:t>before modifications</a:t>
              </a:r>
            </a:p>
          </p:txBody>
        </p:sp>
        <p:sp>
          <p:nvSpPr>
            <p:cNvPr id="14" name="ZoneTexte 7"/>
            <p:cNvSpPr txBox="1">
              <a:spLocks noChangeArrowheads="1"/>
            </p:cNvSpPr>
            <p:nvPr/>
          </p:nvSpPr>
          <p:spPr bwMode="auto">
            <a:xfrm>
              <a:off x="5149467" y="3456027"/>
              <a:ext cx="3950145" cy="275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b="1" dirty="0">
                  <a:solidFill>
                    <a:schemeClr val="tx1">
                      <a:lumMod val="75000"/>
                    </a:schemeClr>
                  </a:solidFill>
                  <a:latin typeface="Calibri" pitchFamily="34" charset="0"/>
                </a:rPr>
                <a:t>L1A 30 KHz 12 samples  raw 1/100 </a:t>
              </a:r>
              <a:r>
                <a:rPr lang="en-US" sz="1200" b="1" dirty="0" err="1">
                  <a:solidFill>
                    <a:schemeClr val="tx1">
                      <a:lumMod val="75000"/>
                    </a:schemeClr>
                  </a:solidFill>
                  <a:latin typeface="Calibri" pitchFamily="34" charset="0"/>
                </a:rPr>
                <a:t>evts</a:t>
              </a:r>
              <a:r>
                <a:rPr lang="en-US" sz="1200" b="1" dirty="0">
                  <a:solidFill>
                    <a:schemeClr val="tx1">
                      <a:lumMod val="75000"/>
                    </a:schemeClr>
                  </a:solidFill>
                  <a:latin typeface="Calibri" pitchFamily="34" charset="0"/>
                </a:rPr>
                <a:t>  </a:t>
              </a:r>
              <a:r>
                <a:rPr lang="en-US" sz="1200" b="1" dirty="0">
                  <a:solidFill>
                    <a:srgbClr val="006600"/>
                  </a:solidFill>
                  <a:latin typeface="Calibri" pitchFamily="34" charset="0"/>
                </a:rPr>
                <a:t>after modifications</a:t>
              </a:r>
              <a:endParaRPr lang="fr-FR" sz="1200" b="1" dirty="0">
                <a:solidFill>
                  <a:srgbClr val="006600"/>
                </a:solidFill>
                <a:latin typeface="Calibri" pitchFamily="34" charset="0"/>
              </a:endParaRPr>
            </a:p>
          </p:txBody>
        </p:sp>
      </p:grpSp>
      <p:pic>
        <p:nvPicPr>
          <p:cNvPr id="17416" name="Image 7" descr="Dsc_3275_mod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00900" y="1866900"/>
            <a:ext cx="1862138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Image 9" descr="Dsc_3277_mod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3650" y="1858963"/>
            <a:ext cx="2103438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ZoneTexte 18"/>
          <p:cNvSpPr txBox="1">
            <a:spLocks noChangeArrowheads="1"/>
          </p:cNvSpPr>
          <p:nvPr/>
        </p:nvSpPr>
        <p:spPr bwMode="auto">
          <a:xfrm>
            <a:off x="7566025" y="1639888"/>
            <a:ext cx="1241425" cy="4302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/>
              <a:t>3.3mF Capacitor added on ROD</a:t>
            </a:r>
          </a:p>
        </p:txBody>
      </p:sp>
      <p:sp>
        <p:nvSpPr>
          <p:cNvPr id="17419" name="ZoneTexte 18"/>
          <p:cNvSpPr txBox="1">
            <a:spLocks noChangeArrowheads="1"/>
          </p:cNvSpPr>
          <p:nvPr/>
        </p:nvSpPr>
        <p:spPr bwMode="auto">
          <a:xfrm>
            <a:off x="5083175" y="1639888"/>
            <a:ext cx="2227263" cy="26193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/>
              <a:t>Doubling of the 1m power cables</a:t>
            </a:r>
          </a:p>
        </p:txBody>
      </p:sp>
      <p:cxnSp>
        <p:nvCxnSpPr>
          <p:cNvPr id="20" name="Connecteur droit avec flèche 19"/>
          <p:cNvCxnSpPr>
            <a:stCxn id="17419" idx="2"/>
          </p:cNvCxnSpPr>
          <p:nvPr/>
        </p:nvCxnSpPr>
        <p:spPr bwMode="auto">
          <a:xfrm rot="5400000">
            <a:off x="5917406" y="1943894"/>
            <a:ext cx="322263" cy="238125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>
            <a:stCxn id="17418" idx="2"/>
          </p:cNvCxnSpPr>
          <p:nvPr/>
        </p:nvCxnSpPr>
        <p:spPr bwMode="auto">
          <a:xfrm rot="5400000">
            <a:off x="7872413" y="2238375"/>
            <a:ext cx="482600" cy="14605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422" name="ZoneTexte 18"/>
          <p:cNvSpPr txBox="1">
            <a:spLocks noChangeArrowheads="1"/>
          </p:cNvSpPr>
          <p:nvPr/>
        </p:nvSpPr>
        <p:spPr bwMode="auto">
          <a:xfrm>
            <a:off x="3484334" y="6203950"/>
            <a:ext cx="193675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100Us/square  </a:t>
            </a:r>
            <a:r>
              <a:rPr lang="en-US" sz="1000" dirty="0" smtClean="0"/>
              <a:t>  </a:t>
            </a:r>
            <a:r>
              <a:rPr lang="en-US" sz="1000" dirty="0"/>
              <a:t>200Us/square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s_fr_200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pp_gu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6989</TotalTime>
  <Words>1877</Words>
  <Application>Microsoft Office PowerPoint</Application>
  <PresentationFormat>Affichage à l'écran (4:3)</PresentationFormat>
  <Paragraphs>322</Paragraphs>
  <Slides>17</Slides>
  <Notes>17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atlas_fr_2008</vt:lpstr>
      <vt:lpstr>Installation and Commissioning of the ATLAS Liquid Argon Calorimeter Read-Out  Electronics</vt:lpstr>
      <vt:lpstr>Introduction</vt:lpstr>
      <vt:lpstr>ATLAS and the LAr Calorimeters</vt:lpstr>
      <vt:lpstr>Readout Chain</vt:lpstr>
      <vt:lpstr>Installation &amp; commissioning Some dates and numbers</vt:lpstr>
      <vt:lpstr>LArg Electronic Elements</vt:lpstr>
      <vt:lpstr>Installation &amp; commissioning</vt:lpstr>
      <vt:lpstr>BE Installation &amp; Commissioning</vt:lpstr>
      <vt:lpstr>Problem in the BE System </vt:lpstr>
      <vt:lpstr>FE Installation &amp; commissioning</vt:lpstr>
      <vt:lpstr>Why FE Boards Refurbishing ?</vt:lpstr>
      <vt:lpstr>FE LV Power Supplies</vt:lpstr>
      <vt:lpstr>TTC System commissioning</vt:lpstr>
      <vt:lpstr>Noise Problems (1)</vt:lpstr>
      <vt:lpstr>Noise Problems (2)</vt:lpstr>
      <vt:lpstr>Status of the LArg Calorimeter</vt:lpstr>
      <vt:lpstr>One of the First Beam Events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Installation and Commissioning of the ATLAS LAr Read-Out   Electronics</dc:title>
  <dc:creator>perrotg</dc:creator>
  <cp:lastModifiedBy>perrotg</cp:lastModifiedBy>
  <cp:revision>601</cp:revision>
  <dcterms:created xsi:type="dcterms:W3CDTF">2008-07-09T08:46:32Z</dcterms:created>
  <dcterms:modified xsi:type="dcterms:W3CDTF">2008-09-17T13:03:09Z</dcterms:modified>
</cp:coreProperties>
</file>