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96" r:id="rId5"/>
    <p:sldId id="298" r:id="rId6"/>
    <p:sldId id="299" r:id="rId7"/>
    <p:sldId id="297" r:id="rId8"/>
    <p:sldId id="261" r:id="rId9"/>
    <p:sldId id="259" r:id="rId10"/>
    <p:sldId id="260" r:id="rId11"/>
    <p:sldId id="262" r:id="rId12"/>
    <p:sldId id="263" r:id="rId13"/>
    <p:sldId id="264" r:id="rId14"/>
    <p:sldId id="265" r:id="rId15"/>
    <p:sldId id="268" r:id="rId16"/>
    <p:sldId id="271" r:id="rId17"/>
    <p:sldId id="272" r:id="rId18"/>
    <p:sldId id="277" r:id="rId19"/>
    <p:sldId id="300" r:id="rId20"/>
    <p:sldId id="266" r:id="rId21"/>
    <p:sldId id="294" r:id="rId22"/>
    <p:sldId id="267" r:id="rId23"/>
    <p:sldId id="274" r:id="rId24"/>
    <p:sldId id="282" r:id="rId25"/>
    <p:sldId id="275" r:id="rId26"/>
    <p:sldId id="301" r:id="rId27"/>
    <p:sldId id="276" r:id="rId28"/>
    <p:sldId id="302" r:id="rId29"/>
    <p:sldId id="278" r:id="rId30"/>
    <p:sldId id="279" r:id="rId31"/>
    <p:sldId id="269" r:id="rId32"/>
    <p:sldId id="281" r:id="rId33"/>
    <p:sldId id="283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6548" autoAdjust="0"/>
    <p:restoredTop sz="94686" autoAdjust="0"/>
  </p:normalViewPr>
  <p:slideViewPr>
    <p:cSldViewPr>
      <p:cViewPr varScale="1">
        <p:scale>
          <a:sx n="87" d="100"/>
          <a:sy n="87" d="100"/>
        </p:scale>
        <p:origin x="-72" y="-4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8390513" cy="383905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LSST\Project%20Management\Meetings\2008.09.15.TWEPP\Controller%20Comparison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44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Comparison of LSST with existing or</a:t>
            </a:r>
            <a:r>
              <a:rPr lang="en-US" baseline="0" dirty="0" smtClean="0"/>
              <a:t> in-development cameras</a:t>
            </a:r>
            <a:endParaRPr lang="en-US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Sheet1!$B$3</c:f>
              <c:strCache>
                <c:ptCount val="1"/>
                <c:pt idx="0">
                  <c:v>Kports</c:v>
                </c:pt>
              </c:strCache>
            </c:strRef>
          </c:tx>
          <c:cat>
            <c:strRef>
              <c:f>Sheet1!$A$4:$A$11</c:f>
              <c:strCache>
                <c:ptCount val="8"/>
                <c:pt idx="0">
                  <c:v>LSST</c:v>
                </c:pt>
                <c:pt idx="1">
                  <c:v>PanSTARRS-I</c:v>
                </c:pt>
                <c:pt idx="2">
                  <c:v>DECam</c:v>
                </c:pt>
                <c:pt idx="3">
                  <c:v>SNAP</c:v>
                </c:pt>
                <c:pt idx="4">
                  <c:v>CFHT Megacam</c:v>
                </c:pt>
                <c:pt idx="5">
                  <c:v>SAO Megacam</c:v>
                </c:pt>
                <c:pt idx="6">
                  <c:v>SDSS</c:v>
                </c:pt>
                <c:pt idx="7">
                  <c:v>Suprime-CAM</c:v>
                </c:pt>
              </c:strCache>
            </c:strRef>
          </c:cat>
          <c:val>
            <c:numRef>
              <c:f>Sheet1!$B$4:$B$11</c:f>
              <c:numCache>
                <c:formatCode>0.00</c:formatCode>
                <c:ptCount val="8"/>
                <c:pt idx="0">
                  <c:v>3.2</c:v>
                </c:pt>
                <c:pt idx="1">
                  <c:v>0.51200000000000001</c:v>
                </c:pt>
                <c:pt idx="2">
                  <c:v>0.12000000000000002</c:v>
                </c:pt>
                <c:pt idx="3">
                  <c:v>0.14400000000000004</c:v>
                </c:pt>
                <c:pt idx="4">
                  <c:v>8.000000000000014E-2</c:v>
                </c:pt>
                <c:pt idx="5">
                  <c:v>7.2000000000000106E-2</c:v>
                </c:pt>
                <c:pt idx="6">
                  <c:v>6.0000000000000095E-2</c:v>
                </c:pt>
                <c:pt idx="7">
                  <c:v>2.0000000000000035E-2</c:v>
                </c:pt>
              </c:numCache>
            </c:numRef>
          </c:val>
        </c:ser>
        <c:ser>
          <c:idx val="1"/>
          <c:order val="1"/>
          <c:tx>
            <c:strRef>
              <c:f>Sheet1!$C$3</c:f>
              <c:strCache>
                <c:ptCount val="1"/>
                <c:pt idx="0">
                  <c:v>Gpix</c:v>
                </c:pt>
              </c:strCache>
            </c:strRef>
          </c:tx>
          <c:cat>
            <c:strRef>
              <c:f>Sheet1!$A$4:$A$11</c:f>
              <c:strCache>
                <c:ptCount val="8"/>
                <c:pt idx="0">
                  <c:v>LSST</c:v>
                </c:pt>
                <c:pt idx="1">
                  <c:v>PanSTARRS-I</c:v>
                </c:pt>
                <c:pt idx="2">
                  <c:v>DECam</c:v>
                </c:pt>
                <c:pt idx="3">
                  <c:v>SNAP</c:v>
                </c:pt>
                <c:pt idx="4">
                  <c:v>CFHT Megacam</c:v>
                </c:pt>
                <c:pt idx="5">
                  <c:v>SAO Megacam</c:v>
                </c:pt>
                <c:pt idx="6">
                  <c:v>SDSS</c:v>
                </c:pt>
                <c:pt idx="7">
                  <c:v>Suprime-CAM</c:v>
                </c:pt>
              </c:strCache>
            </c:strRef>
          </c:cat>
          <c:val>
            <c:numRef>
              <c:f>Sheet1!$C$4:$C$11</c:f>
              <c:numCache>
                <c:formatCode>0.00</c:formatCode>
                <c:ptCount val="8"/>
                <c:pt idx="0">
                  <c:v>3.2</c:v>
                </c:pt>
                <c:pt idx="1">
                  <c:v>1.4</c:v>
                </c:pt>
                <c:pt idx="2">
                  <c:v>0.50331647999999896</c:v>
                </c:pt>
                <c:pt idx="3">
                  <c:v>0.4410000000000005</c:v>
                </c:pt>
                <c:pt idx="4">
                  <c:v>0.36000000000000032</c:v>
                </c:pt>
                <c:pt idx="5">
                  <c:v>0.33973862400000032</c:v>
                </c:pt>
                <c:pt idx="6">
                  <c:v>0.12582912000000002</c:v>
                </c:pt>
                <c:pt idx="7">
                  <c:v>8.000000000000014E-2</c:v>
                </c:pt>
              </c:numCache>
            </c:numRef>
          </c:val>
        </c:ser>
        <c:gapWidth val="75"/>
        <c:axId val="63537152"/>
        <c:axId val="63538688"/>
      </c:barChart>
      <c:catAx>
        <c:axId val="6353715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 rot="-2700000" vert="horz"/>
          <a:lstStyle/>
          <a:p>
            <a:pPr>
              <a:defRPr/>
            </a:pPr>
            <a:endParaRPr lang="en-US"/>
          </a:p>
        </c:txPr>
        <c:crossAx val="63538688"/>
        <c:crossesAt val="0"/>
        <c:auto val="1"/>
        <c:lblAlgn val="ctr"/>
        <c:lblOffset val="100"/>
        <c:tickLblSkip val="1"/>
        <c:tickMarkSkip val="1"/>
      </c:catAx>
      <c:valAx>
        <c:axId val="63538688"/>
        <c:scaling>
          <c:orientation val="minMax"/>
        </c:scaling>
        <c:axPos val="l"/>
        <c:majorGridlines/>
        <c:numFmt formatCode="0.00" sourceLinked="1"/>
        <c:majorTickMark val="none"/>
        <c:tickLblPos val="nextTo"/>
        <c:txPr>
          <a:bodyPr rot="0" vert="horz"/>
          <a:lstStyle/>
          <a:p>
            <a:pPr>
              <a:defRPr/>
            </a:pPr>
            <a:endParaRPr lang="en-US"/>
          </a:p>
        </c:txPr>
        <c:crossAx val="63537152"/>
        <c:crosses val="autoZero"/>
        <c:crossBetween val="between"/>
      </c:valAx>
    </c:plotArea>
    <c:legend>
      <c:legendPos val="b"/>
      <c:layout/>
    </c:legend>
    <c:plotVisOnly val="1"/>
    <c:dispBlanksAs val="gap"/>
  </c:chart>
  <c:spPr>
    <a:effectLst>
      <a:outerShdw blurRad="215900" dist="127000" dir="4200000" sx="101000" sy="101000" algn="ctr" rotWithShape="0">
        <a:srgbClr val="000000">
          <a:alpha val="43137"/>
        </a:srgbClr>
      </a:outerShdw>
    </a:effectLst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38539-F33C-4B49-B205-A9B0BFD345B2}" type="datetimeFigureOut">
              <a:rPr lang="en-US" smtClean="0"/>
              <a:pPr/>
              <a:t>9/15/2008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7ECCD3-710F-45EF-8DE4-DB9597A114F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tarLogo_black_1.t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2400" y="152400"/>
            <a:ext cx="2743200" cy="1028700"/>
          </a:xfrm>
          <a:prstGeom prst="rect">
            <a:avLst/>
          </a:prstGeom>
          <a:effectLst>
            <a:outerShdw blurRad="292100" dist="63500" dir="5400000" algn="ctr" rotWithShape="0">
              <a:srgbClr val="000000"/>
            </a:outerShdw>
          </a:effectLst>
        </p:spPr>
      </p:pic>
      <p:cxnSp>
        <p:nvCxnSpPr>
          <p:cNvPr id="9" name="Straight Connector 8"/>
          <p:cNvCxnSpPr/>
          <p:nvPr userDrawn="1"/>
        </p:nvCxnSpPr>
        <p:spPr>
          <a:xfrm>
            <a:off x="381000" y="6399212"/>
            <a:ext cx="83058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15-19 Sept-'08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TWEPP 2008 Naxos, Greece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63A524-9137-487B-94CE-312A3F5767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10" Type="http://schemas.openxmlformats.org/officeDocument/2006/relationships/image" Target="../media/image10.gif"/><Relationship Id="rId4" Type="http://schemas.openxmlformats.org/officeDocument/2006/relationships/image" Target="../media/image4.gif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5" Type="http://schemas.openxmlformats.org/officeDocument/2006/relationships/oleObject" Target="TWEPP%20Calculations.xmcd/Selection%2059%20387%20386%20679" TargetMode="External"/><Relationship Id="rId4" Type="http://schemas.openxmlformats.org/officeDocument/2006/relationships/oleObject" Target="../embeddings/oleObject3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6858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Development of a 3.2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Gpixel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Camera for the</a:t>
            </a:r>
            <a:br>
              <a:rPr lang="en-US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Large Synoptic Survey Telescope (LSST)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324100" y="2857500"/>
            <a:ext cx="4191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John Oliver 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LSST Camera Electronics Project Manager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the LSST Camera Electronics Team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15-Sept-2008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LSST\Project Management\Meetings\2008.09.15.TWEPP\osu_logo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0200" y="5638800"/>
            <a:ext cx="704850" cy="66675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pic>
        <p:nvPicPr>
          <p:cNvPr id="5123" name="Picture 3" descr="D:\LSST\Project Management\Meetings\2008.09.15.TWEPP\BNL_log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29200" y="4876800"/>
            <a:ext cx="1504950" cy="53340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pic>
        <p:nvPicPr>
          <p:cNvPr id="5124" name="Picture 4" descr="D:\LSST\Project Management\Meetings\2008.09.15.TWEPP\Harvard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4800600"/>
            <a:ext cx="1114425" cy="657225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pic>
        <p:nvPicPr>
          <p:cNvPr id="5125" name="Picture 5" descr="D:\LSST\Project Management\Meetings\2008.09.15.TWEPP\ORNL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3400" y="5638800"/>
            <a:ext cx="2536825" cy="68580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pic>
        <p:nvPicPr>
          <p:cNvPr id="5126" name="Picture 6" descr="D:\LSST\Project Management\Meetings\2008.09.15.TWEPP\Penn.gif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24200" y="4876800"/>
            <a:ext cx="1666875" cy="523875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pic>
        <p:nvPicPr>
          <p:cNvPr id="5127" name="Picture 7" descr="D:\LSST\Project Management\Meetings\2008.09.15.TWEPP\UT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00400" y="5638800"/>
            <a:ext cx="2057400" cy="68580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pic>
        <p:nvPicPr>
          <p:cNvPr id="1026" name="Picture 2" descr="D:\LSST\Project Management\Meetings\2008.09.15.TWEPP\logo_lpnhe4.gif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172200" y="5734050"/>
            <a:ext cx="1428750" cy="59055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pic>
        <p:nvPicPr>
          <p:cNvPr id="1027" name="Picture 3" descr="D:\LSST\Project Management\Meetings\2008.09.15.TWEPP\logo_in2p3_pentone.pn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43800" y="5715000"/>
            <a:ext cx="1295400" cy="53975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pic>
        <p:nvPicPr>
          <p:cNvPr id="3074" name="Picture 2" descr="D:\LSST\Project Management\Meetings\2008.09.15.TWEPP\149px-BrandeisUnivSeal.gif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896100" y="4724400"/>
            <a:ext cx="685800" cy="704211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6" name="Picture 2" descr="D:\LSST\Project Management\Meetings\2008.09.15.TWEPP\featurephot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676400"/>
            <a:ext cx="5501030" cy="365760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600200" y="5486400"/>
            <a:ext cx="645240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Lid is lifted from the primary/tertiary mirror blank 23-July-08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Made possible by grant from Bill Gates, Charles Simonyi – Microsoft Corp.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62200" y="1295400"/>
            <a:ext cx="4916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Spin casting at the Steward Mirror Lab U. Arizona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52800" y="609600"/>
            <a:ext cx="29225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Critical Specifications</a:t>
            </a:r>
          </a:p>
          <a:p>
            <a:pPr algn="ctr"/>
            <a:r>
              <a:rPr lang="en-US" sz="2400" dirty="0" smtClean="0"/>
              <a:t>- Camera &amp; Sensors-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47701" y="1600200"/>
            <a:ext cx="803909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Image sensors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Large focal plane </a:t>
            </a:r>
            <a:r>
              <a:rPr lang="en-US" dirty="0" smtClean="0">
                <a:sym typeface="Wingdings" pitchFamily="2" charset="2"/>
              </a:rPr>
              <a:t> ~ 64 cm </a:t>
            </a:r>
            <a:r>
              <a:rPr lang="en-US" dirty="0" err="1" smtClean="0">
                <a:sym typeface="Wingdings" pitchFamily="2" charset="2"/>
              </a:rPr>
              <a:t>dia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~ 200x 16-Mpixel CCD image sensors, 10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pixels (0.2”) </a:t>
            </a:r>
            <a:r>
              <a:rPr lang="en-US" dirty="0" smtClean="0">
                <a:sym typeface="Wingdings" pitchFamily="2" charset="2"/>
              </a:rPr>
              <a:t> 3.2 </a:t>
            </a:r>
            <a:r>
              <a:rPr lang="en-US" dirty="0" err="1" smtClean="0">
                <a:sym typeface="Wingdings" pitchFamily="2" charset="2"/>
              </a:rPr>
              <a:t>Gpixels</a:t>
            </a:r>
            <a:endParaRPr lang="en-US" dirty="0" smtClean="0">
              <a:sym typeface="Wingdings" pitchFamily="2" charset="2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 Back side illuminated</a:t>
            </a:r>
            <a:endParaRPr lang="en-US" dirty="0" smtClean="0"/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Small “Point spread function” – PSF (minimum spot size) &lt; 7.5 </a:t>
            </a:r>
            <a:r>
              <a:rPr lang="en-US" dirty="0" smtClean="0">
                <a:latin typeface="Symbol" pitchFamily="18" charset="2"/>
              </a:rPr>
              <a:t>m (10 m </a:t>
            </a:r>
            <a:r>
              <a:rPr lang="en-US" dirty="0" smtClean="0">
                <a:latin typeface="+mj-lt"/>
              </a:rPr>
              <a:t>max)</a:t>
            </a:r>
            <a:endParaRPr lang="en-US" dirty="0" smtClean="0">
              <a:latin typeface="Symbol" pitchFamily="18" charset="2"/>
            </a:endParaRP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Low f-number  = 1.2</a:t>
            </a:r>
            <a:r>
              <a:rPr lang="en-US" dirty="0" smtClean="0">
                <a:latin typeface="Symbol" pitchFamily="18" charset="2"/>
              </a:rPr>
              <a:t>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 </a:t>
            </a:r>
            <a:r>
              <a:rPr lang="en-US" dirty="0" smtClean="0"/>
              <a:t>must be flat to 10</a:t>
            </a:r>
            <a:r>
              <a:rPr lang="en-US" dirty="0" smtClean="0">
                <a:latin typeface="Symbol" pitchFamily="18" charset="2"/>
              </a:rPr>
              <a:t>m (</a:t>
            </a:r>
            <a:r>
              <a:rPr lang="en-US" dirty="0" smtClean="0">
                <a:latin typeface="+mj-lt"/>
              </a:rPr>
              <a:t>peak-valley) </a:t>
            </a:r>
            <a:r>
              <a:rPr lang="en-US" dirty="0" smtClean="0"/>
              <a:t> across focal plane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High quantum efficiency 400 nm – 1,000 nm (40%, 80%, 40%)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 Low leakage  &lt; ~ 1 e/s per pixel </a:t>
            </a:r>
            <a:r>
              <a:rPr lang="en-US" dirty="0" smtClean="0">
                <a:sym typeface="Wingdings" pitchFamily="2" charset="2"/>
              </a:rPr>
              <a:t> T~ -100 C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 High “full well” capacity ~ 100,000 e/pixel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Back-to-back 15 second exposures on each piece of sky </a:t>
            </a:r>
            <a:r>
              <a:rPr lang="en-US" dirty="0" smtClean="0">
                <a:sym typeface="Wingdings" pitchFamily="2" charset="2"/>
              </a:rPr>
              <a:t>Cosmic ray rejection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2 second readout  low dead time, high throughput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Sky shot noise limited images  CCD </a:t>
            </a:r>
            <a:r>
              <a:rPr lang="en-US" i="1" dirty="0" smtClean="0">
                <a:sym typeface="Wingdings" pitchFamily="2" charset="2"/>
              </a:rPr>
              <a:t>read noise </a:t>
            </a:r>
            <a:r>
              <a:rPr lang="en-US" dirty="0" smtClean="0">
                <a:sym typeface="Wingdings" pitchFamily="2" charset="2"/>
              </a:rPr>
              <a:t>~ 5 e </a:t>
            </a:r>
            <a:r>
              <a:rPr lang="en-US" dirty="0" err="1" smtClean="0">
                <a:sym typeface="Wingdings" pitchFamily="2" charset="2"/>
              </a:rPr>
              <a:t>rms</a:t>
            </a:r>
            <a:endParaRPr lang="en-US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Focal plane contained in a </a:t>
            </a:r>
            <a:r>
              <a:rPr lang="en-US" i="1" dirty="0" smtClean="0">
                <a:sym typeface="Wingdings" pitchFamily="2" charset="2"/>
              </a:rPr>
              <a:t>contamination free</a:t>
            </a:r>
            <a:r>
              <a:rPr lang="en-US" dirty="0" smtClean="0">
                <a:sym typeface="Wingdings" pitchFamily="2" charset="2"/>
              </a:rPr>
              <a:t> evacuated cryostat to prevent fogging of sensor surfaces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Note: Last three requirements highly constrain the readout topology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24200" y="304800"/>
            <a:ext cx="48141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Critical Specifications</a:t>
            </a:r>
          </a:p>
          <a:p>
            <a:pPr algn="ctr"/>
            <a:r>
              <a:rPr lang="en-US" sz="2400" dirty="0" smtClean="0"/>
              <a:t>- Implications for readout &amp; sensors -</a:t>
            </a:r>
            <a:endParaRPr lang="en-US" sz="2400" dirty="0"/>
          </a:p>
        </p:txBody>
      </p:sp>
      <p:sp>
        <p:nvSpPr>
          <p:cNvPr id="73" name="TextBox 72"/>
          <p:cNvSpPr txBox="1"/>
          <p:nvPr/>
        </p:nvSpPr>
        <p:spPr>
          <a:xfrm>
            <a:off x="4343400" y="2209800"/>
            <a:ext cx="39100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Typical sensitivity   S = 5 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V/e</a:t>
            </a:r>
          </a:p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Cg ~ 32 ff</a:t>
            </a:r>
          </a:p>
          <a:p>
            <a:endParaRPr lang="en-US" dirty="0" smtClean="0"/>
          </a:p>
          <a:p>
            <a:r>
              <a:rPr lang="en-US" dirty="0" smtClean="0"/>
              <a:t>Dominant noise source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“</a:t>
            </a:r>
            <a:r>
              <a:rPr lang="en-US" dirty="0" err="1" smtClean="0"/>
              <a:t>kTC</a:t>
            </a:r>
            <a:r>
              <a:rPr lang="en-US" dirty="0" smtClean="0"/>
              <a:t> noise”</a:t>
            </a:r>
          </a:p>
          <a:p>
            <a:endParaRPr lang="en-US" dirty="0" smtClean="0"/>
          </a:p>
        </p:txBody>
      </p:sp>
      <p:graphicFrame>
        <p:nvGraphicFramePr>
          <p:cNvPr id="74" name="Object 73"/>
          <p:cNvGraphicFramePr>
            <a:graphicFrameLocks noChangeAspect="1"/>
          </p:cNvGraphicFramePr>
          <p:nvPr/>
        </p:nvGraphicFramePr>
        <p:xfrm>
          <a:off x="4495800" y="3619500"/>
          <a:ext cx="3205163" cy="609600"/>
        </p:xfrm>
        <a:graphic>
          <a:graphicData uri="http://schemas.openxmlformats.org/presentationml/2006/ole">
            <p:oleObj spid="_x0000_s1026" name="Equation" r:id="rId3" imgW="2336760" imgH="444240" progId="Equation.3">
              <p:embed/>
            </p:oleObj>
          </a:graphicData>
        </a:graphic>
      </p:graphicFrame>
      <p:sp>
        <p:nvSpPr>
          <p:cNvPr id="75" name="TextBox 74"/>
          <p:cNvSpPr txBox="1"/>
          <p:nvPr/>
        </p:nvSpPr>
        <p:spPr>
          <a:xfrm>
            <a:off x="3619500" y="4800600"/>
            <a:ext cx="52533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kTC</a:t>
            </a:r>
            <a:r>
              <a:rPr lang="en-US" dirty="0" smtClean="0"/>
              <a:t> noise easily removed by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Correlated Double Sampling (Clamp &amp; Sample)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Dual Slope Integration (optimal)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838200" y="1676400"/>
            <a:ext cx="3048000" cy="3314700"/>
            <a:chOff x="838200" y="1676400"/>
            <a:chExt cx="3048000" cy="3314700"/>
          </a:xfrm>
        </p:grpSpPr>
        <p:cxnSp>
          <p:nvCxnSpPr>
            <p:cNvPr id="8" name="Straight Connector 7"/>
            <p:cNvCxnSpPr/>
            <p:nvPr/>
          </p:nvCxnSpPr>
          <p:spPr>
            <a:xfrm rot="5400000">
              <a:off x="2515394" y="3656806"/>
              <a:ext cx="4572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2209800" y="2438400"/>
              <a:ext cx="10668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7" name="Group 56"/>
            <p:cNvGrpSpPr/>
            <p:nvPr/>
          </p:nvGrpSpPr>
          <p:grpSpPr>
            <a:xfrm>
              <a:off x="2513806" y="2971800"/>
              <a:ext cx="229394" cy="458788"/>
              <a:chOff x="2513806" y="2971800"/>
              <a:chExt cx="229394" cy="458788"/>
            </a:xfrm>
          </p:grpSpPr>
          <p:cxnSp>
            <p:nvCxnSpPr>
              <p:cNvPr id="7" name="Straight Connector 6"/>
              <p:cNvCxnSpPr/>
              <p:nvPr/>
            </p:nvCxnSpPr>
            <p:spPr>
              <a:xfrm rot="5400000">
                <a:off x="2286000" y="3200400"/>
                <a:ext cx="457200" cy="158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2514600" y="2971800"/>
                <a:ext cx="2286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2514600" y="3429000"/>
                <a:ext cx="2286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5" name="Straight Connector 14"/>
            <p:cNvCxnSpPr/>
            <p:nvPr/>
          </p:nvCxnSpPr>
          <p:spPr>
            <a:xfrm rot="10800000">
              <a:off x="838200" y="3200400"/>
              <a:ext cx="16764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20"/>
            <p:cNvGrpSpPr/>
            <p:nvPr/>
          </p:nvGrpSpPr>
          <p:grpSpPr>
            <a:xfrm>
              <a:off x="914400" y="2820194"/>
              <a:ext cx="152400" cy="229394"/>
              <a:chOff x="914400" y="2820194"/>
              <a:chExt cx="152400" cy="229394"/>
            </a:xfrm>
          </p:grpSpPr>
          <p:cxnSp>
            <p:nvCxnSpPr>
              <p:cNvPr id="18" name="Straight Connector 17"/>
              <p:cNvCxnSpPr/>
              <p:nvPr/>
            </p:nvCxnSpPr>
            <p:spPr>
              <a:xfrm>
                <a:off x="914400" y="3048000"/>
                <a:ext cx="1524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 flipH="1" flipV="1">
                <a:off x="876300" y="2933700"/>
                <a:ext cx="2286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/>
            <p:cNvGrpSpPr/>
            <p:nvPr/>
          </p:nvGrpSpPr>
          <p:grpSpPr>
            <a:xfrm>
              <a:off x="1143000" y="2819400"/>
              <a:ext cx="152400" cy="229394"/>
              <a:chOff x="914400" y="2820194"/>
              <a:chExt cx="152400" cy="229394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914400" y="3048000"/>
                <a:ext cx="1524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 flipH="1" flipV="1">
                <a:off x="876300" y="2933700"/>
                <a:ext cx="2286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/>
            <p:cNvGrpSpPr/>
            <p:nvPr/>
          </p:nvGrpSpPr>
          <p:grpSpPr>
            <a:xfrm>
              <a:off x="1371600" y="2819400"/>
              <a:ext cx="152400" cy="229394"/>
              <a:chOff x="914400" y="2820194"/>
              <a:chExt cx="152400" cy="229394"/>
            </a:xfrm>
          </p:grpSpPr>
          <p:cxnSp>
            <p:nvCxnSpPr>
              <p:cNvPr id="26" name="Straight Connector 25"/>
              <p:cNvCxnSpPr/>
              <p:nvPr/>
            </p:nvCxnSpPr>
            <p:spPr>
              <a:xfrm>
                <a:off x="914400" y="3048000"/>
                <a:ext cx="1524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 flipH="1" flipV="1">
                <a:off x="876300" y="2933700"/>
                <a:ext cx="2286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" name="Group 27"/>
            <p:cNvGrpSpPr/>
            <p:nvPr/>
          </p:nvGrpSpPr>
          <p:grpSpPr>
            <a:xfrm>
              <a:off x="1600200" y="2819400"/>
              <a:ext cx="152400" cy="229394"/>
              <a:chOff x="914400" y="2820194"/>
              <a:chExt cx="152400" cy="229394"/>
            </a:xfrm>
          </p:grpSpPr>
          <p:cxnSp>
            <p:nvCxnSpPr>
              <p:cNvPr id="29" name="Straight Connector 28"/>
              <p:cNvCxnSpPr/>
              <p:nvPr/>
            </p:nvCxnSpPr>
            <p:spPr>
              <a:xfrm>
                <a:off x="914400" y="3048000"/>
                <a:ext cx="1524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 flipH="1" flipV="1">
                <a:off x="876300" y="2933700"/>
                <a:ext cx="2286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Oval 30"/>
            <p:cNvSpPr/>
            <p:nvPr/>
          </p:nvSpPr>
          <p:spPr>
            <a:xfrm>
              <a:off x="2438400" y="3886200"/>
              <a:ext cx="609600" cy="609600"/>
            </a:xfrm>
            <a:prstGeom prst="ellips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rot="5400000">
              <a:off x="2514600" y="4191000"/>
              <a:ext cx="457200" cy="158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31" idx="4"/>
            </p:cNvCxnSpPr>
            <p:nvPr/>
          </p:nvCxnSpPr>
          <p:spPr>
            <a:xfrm rot="5400000">
              <a:off x="2514600" y="4724400"/>
              <a:ext cx="4572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1562894" y="3619500"/>
              <a:ext cx="837406" cy="794"/>
            </a:xfrm>
            <a:prstGeom prst="line">
              <a:avLst/>
            </a:prstGeom>
            <a:ln w="63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1828800" y="4037012"/>
              <a:ext cx="3048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>
              <a:off x="1828800" y="4113212"/>
              <a:ext cx="3048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1562100" y="4533900"/>
              <a:ext cx="838200" cy="1588"/>
            </a:xfrm>
            <a:prstGeom prst="line">
              <a:avLst/>
            </a:prstGeom>
            <a:ln w="6350">
              <a:solidFill>
                <a:schemeClr val="tx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Oval 43"/>
            <p:cNvSpPr/>
            <p:nvPr/>
          </p:nvSpPr>
          <p:spPr>
            <a:xfrm flipH="1">
              <a:off x="2705100" y="3619500"/>
              <a:ext cx="76200" cy="762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 rot="10800000">
              <a:off x="1219200" y="4953000"/>
              <a:ext cx="18288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 flipH="1">
              <a:off x="1943100" y="3162300"/>
              <a:ext cx="76200" cy="762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>
              <a:spLocks noChangeAspect="1"/>
            </p:cNvSpPr>
            <p:nvPr/>
          </p:nvSpPr>
          <p:spPr>
            <a:xfrm flipH="1" flipV="1">
              <a:off x="1943100" y="4914900"/>
              <a:ext cx="76200" cy="762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 flipH="1">
              <a:off x="2705100" y="4914900"/>
              <a:ext cx="76200" cy="76200"/>
            </a:xfrm>
            <a:prstGeom prst="ellipse">
              <a:avLst/>
            </a:prstGeom>
            <a:solidFill>
              <a:schemeClr val="tx1"/>
            </a:solidFill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2743200" y="3657600"/>
              <a:ext cx="1143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/>
            <p:cNvGrpSpPr/>
            <p:nvPr/>
          </p:nvGrpSpPr>
          <p:grpSpPr>
            <a:xfrm>
              <a:off x="1752600" y="2133600"/>
              <a:ext cx="229394" cy="458788"/>
              <a:chOff x="2513806" y="2971800"/>
              <a:chExt cx="229394" cy="458788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 rot="5400000">
                <a:off x="2286000" y="3200400"/>
                <a:ext cx="457200" cy="1588"/>
              </a:xfrm>
              <a:prstGeom prst="line">
                <a:avLst/>
              </a:prstGeom>
              <a:ln w="317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>
                <a:off x="2514600" y="2971800"/>
                <a:ext cx="2286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2514600" y="3429000"/>
                <a:ext cx="2286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3" name="Straight Connector 62"/>
            <p:cNvCxnSpPr/>
            <p:nvPr/>
          </p:nvCxnSpPr>
          <p:spPr>
            <a:xfrm rot="5400000">
              <a:off x="1676400" y="2895600"/>
              <a:ext cx="6096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 flipH="1" flipV="1">
              <a:off x="1790700" y="1943100"/>
              <a:ext cx="381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flipV="1">
              <a:off x="1828800" y="1676400"/>
              <a:ext cx="304800" cy="15240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0800000">
              <a:off x="1219200" y="2362200"/>
              <a:ext cx="5334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1371600" y="3886200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</a:t>
              </a:r>
              <a:r>
                <a:rPr lang="en-US" baseline="-25000" dirty="0" smtClean="0"/>
                <a:t>g</a:t>
              </a:r>
              <a:endParaRPr lang="en-US" baseline="-250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76300" y="1905000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Reset</a:t>
              </a:r>
              <a:endParaRPr lang="en-US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3009900" y="3238500"/>
              <a:ext cx="8258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Output</a:t>
              </a:r>
              <a:endParaRPr lang="en-US" dirty="0"/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>
              <a:off x="876300" y="3390900"/>
              <a:ext cx="838200" cy="158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876300" y="5372100"/>
            <a:ext cx="240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CCD output “amplifier”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67300" y="304800"/>
            <a:ext cx="33865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Dual Slope Integration sequence</a:t>
            </a:r>
          </a:p>
          <a:p>
            <a:pPr marL="800100" lvl="1" indent="-342900">
              <a:buAutoNum type="alphaLcParenR"/>
            </a:pPr>
            <a:r>
              <a:rPr lang="en-US" dirty="0" smtClean="0"/>
              <a:t>Reset</a:t>
            </a:r>
          </a:p>
          <a:p>
            <a:pPr marL="800100" lvl="1" indent="-342900">
              <a:buAutoNum type="alphaLcParenR"/>
            </a:pPr>
            <a:r>
              <a:rPr lang="en-US" dirty="0" smtClean="0"/>
              <a:t>Integrate baseline up</a:t>
            </a:r>
          </a:p>
          <a:p>
            <a:pPr marL="800100" lvl="1" indent="-342900">
              <a:buAutoNum type="alphaLcParenR"/>
            </a:pPr>
            <a:r>
              <a:rPr lang="en-US" dirty="0" smtClean="0"/>
              <a:t>Move charge to output </a:t>
            </a:r>
            <a:r>
              <a:rPr lang="en-US" dirty="0" err="1" smtClean="0"/>
              <a:t>fet</a:t>
            </a:r>
            <a:endParaRPr lang="en-US" dirty="0" smtClean="0"/>
          </a:p>
          <a:p>
            <a:pPr marL="800100" lvl="1" indent="-342900">
              <a:buAutoNum type="alphaLcParenR"/>
            </a:pPr>
            <a:r>
              <a:rPr lang="en-US" dirty="0" smtClean="0"/>
              <a:t>Integrate signal down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2019300" y="3200400"/>
            <a:ext cx="952500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reeform 10"/>
          <p:cNvSpPr/>
          <p:nvPr/>
        </p:nvSpPr>
        <p:spPr>
          <a:xfrm>
            <a:off x="2967038" y="2820194"/>
            <a:ext cx="1362075" cy="380206"/>
          </a:xfrm>
          <a:custGeom>
            <a:avLst/>
            <a:gdLst>
              <a:gd name="connsiteX0" fmla="*/ 0 w 1362075"/>
              <a:gd name="connsiteY0" fmla="*/ 380206 h 380206"/>
              <a:gd name="connsiteX1" fmla="*/ 61912 w 1362075"/>
              <a:gd name="connsiteY1" fmla="*/ 142081 h 380206"/>
              <a:gd name="connsiteX2" fmla="*/ 200025 w 1362075"/>
              <a:gd name="connsiteY2" fmla="*/ 23019 h 380206"/>
              <a:gd name="connsiteX3" fmla="*/ 438150 w 1362075"/>
              <a:gd name="connsiteY3" fmla="*/ 3969 h 380206"/>
              <a:gd name="connsiteX4" fmla="*/ 1362075 w 1362075"/>
              <a:gd name="connsiteY4" fmla="*/ 3969 h 380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62075" h="380206">
                <a:moveTo>
                  <a:pt x="0" y="380206"/>
                </a:moveTo>
                <a:cubicBezTo>
                  <a:pt x="14287" y="290909"/>
                  <a:pt x="28575" y="201612"/>
                  <a:pt x="61912" y="142081"/>
                </a:cubicBezTo>
                <a:cubicBezTo>
                  <a:pt x="95249" y="82550"/>
                  <a:pt x="137319" y="46038"/>
                  <a:pt x="200025" y="23019"/>
                </a:cubicBezTo>
                <a:cubicBezTo>
                  <a:pt x="262731" y="0"/>
                  <a:pt x="244475" y="7144"/>
                  <a:pt x="438150" y="3969"/>
                </a:cubicBezTo>
                <a:cubicBezTo>
                  <a:pt x="631825" y="794"/>
                  <a:pt x="1362075" y="3969"/>
                  <a:pt x="1362075" y="3969"/>
                </a:cubicBezTo>
              </a:path>
            </a:pathLst>
          </a:cu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1619250" y="3448050"/>
            <a:ext cx="190500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2724944" y="3447256"/>
            <a:ext cx="190500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3296444" y="3447256"/>
            <a:ext cx="190500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4210844" y="3447256"/>
            <a:ext cx="190500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rot="5400000">
            <a:off x="1886744" y="3447256"/>
            <a:ext cx="190500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714500" y="3314700"/>
            <a:ext cx="253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a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 flipH="1">
            <a:off x="2247900" y="3314700"/>
            <a:ext cx="304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2971800" y="3314700"/>
            <a:ext cx="2535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</a:t>
            </a:r>
            <a:endParaRPr lang="en-US" sz="1200" dirty="0"/>
          </a:p>
        </p:txBody>
      </p:sp>
      <p:sp>
        <p:nvSpPr>
          <p:cNvPr id="56" name="TextBox 55"/>
          <p:cNvSpPr txBox="1"/>
          <p:nvPr/>
        </p:nvSpPr>
        <p:spPr>
          <a:xfrm flipH="1">
            <a:off x="3695700" y="3314700"/>
            <a:ext cx="266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</a:t>
            </a:r>
            <a:endParaRPr lang="en-US" sz="1200" dirty="0"/>
          </a:p>
        </p:txBody>
      </p:sp>
      <p:cxnSp>
        <p:nvCxnSpPr>
          <p:cNvPr id="59" name="Straight Connector 58"/>
          <p:cNvCxnSpPr/>
          <p:nvPr/>
        </p:nvCxnSpPr>
        <p:spPr>
          <a:xfrm flipV="1">
            <a:off x="1981200" y="4076700"/>
            <a:ext cx="800100" cy="4953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2781300" y="4076700"/>
            <a:ext cx="609600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16200000" flipH="1">
            <a:off x="3295650" y="4171950"/>
            <a:ext cx="1104900" cy="9144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>
            <a:off x="1333500" y="4267200"/>
            <a:ext cx="1295400" cy="1588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>
            <a:off x="2172494" y="4267200"/>
            <a:ext cx="1295400" cy="1588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2743994" y="4267200"/>
            <a:ext cx="1295400" cy="1588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>
            <a:off x="3658394" y="4267200"/>
            <a:ext cx="1295400" cy="1588"/>
          </a:xfrm>
          <a:prstGeom prst="line">
            <a:avLst/>
          </a:prstGeom>
          <a:ln w="63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66700" y="2933700"/>
            <a:ext cx="130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CCD output</a:t>
            </a:r>
            <a:endParaRPr lang="en-US" dirty="0"/>
          </a:p>
        </p:txBody>
      </p:sp>
      <p:graphicFrame>
        <p:nvGraphicFramePr>
          <p:cNvPr id="71" name="Object 70"/>
          <p:cNvGraphicFramePr>
            <a:graphicFrameLocks noChangeAspect="1"/>
          </p:cNvGraphicFramePr>
          <p:nvPr/>
        </p:nvGraphicFramePr>
        <p:xfrm>
          <a:off x="6125634" y="1828800"/>
          <a:ext cx="1418166" cy="762000"/>
        </p:xfrm>
        <a:graphic>
          <a:graphicData uri="http://schemas.openxmlformats.org/presentationml/2006/ole">
            <p:oleObj spid="_x0000_s2050" name="Equation" r:id="rId3" imgW="850680" imgH="457200" progId="Equation.3">
              <p:embed/>
            </p:oleObj>
          </a:graphicData>
        </a:graphic>
      </p:graphicFrame>
      <p:grpSp>
        <p:nvGrpSpPr>
          <p:cNvPr id="76" name="Group 75"/>
          <p:cNvGrpSpPr/>
          <p:nvPr/>
        </p:nvGrpSpPr>
        <p:grpSpPr>
          <a:xfrm>
            <a:off x="5410200" y="2705100"/>
            <a:ext cx="3236784" cy="978310"/>
            <a:chOff x="5410200" y="2705100"/>
            <a:chExt cx="3236784" cy="978310"/>
          </a:xfrm>
        </p:grpSpPr>
        <p:sp>
          <p:nvSpPr>
            <p:cNvPr id="72" name="TextBox 71"/>
            <p:cNvSpPr txBox="1"/>
            <p:nvPr/>
          </p:nvSpPr>
          <p:spPr>
            <a:xfrm>
              <a:off x="5410200" y="2705100"/>
              <a:ext cx="32367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For typical “science grade” CCD</a:t>
              </a:r>
            </a:p>
            <a:p>
              <a:endParaRPr lang="en-US" dirty="0"/>
            </a:p>
          </p:txBody>
        </p:sp>
        <p:graphicFrame>
          <p:nvGraphicFramePr>
            <p:cNvPr id="73" name="Object 72"/>
            <p:cNvGraphicFramePr>
              <a:graphicFrameLocks noChangeAspect="1"/>
            </p:cNvGraphicFramePr>
            <p:nvPr/>
          </p:nvGraphicFramePr>
          <p:xfrm>
            <a:off x="5905500" y="3048000"/>
            <a:ext cx="1790701" cy="635410"/>
          </p:xfrm>
          <a:graphic>
            <a:graphicData uri="http://schemas.openxmlformats.org/presentationml/2006/ole">
              <p:oleObj spid="_x0000_s2051" name="Equation" r:id="rId4" imgW="1180800" imgH="419040" progId="Equation.3">
                <p:embed/>
              </p:oleObj>
            </a:graphicData>
          </a:graphic>
        </p:graphicFrame>
      </p:grpSp>
      <p:sp>
        <p:nvSpPr>
          <p:cNvPr id="77" name="TextBox 76"/>
          <p:cNvSpPr txBox="1"/>
          <p:nvPr/>
        </p:nvSpPr>
        <p:spPr>
          <a:xfrm>
            <a:off x="2019300" y="3848100"/>
            <a:ext cx="481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int</a:t>
            </a:r>
            <a:endParaRPr lang="en-US" baseline="-25000" dirty="0"/>
          </a:p>
        </p:txBody>
      </p:sp>
      <p:sp>
        <p:nvSpPr>
          <p:cNvPr id="78" name="TextBox 77"/>
          <p:cNvSpPr txBox="1"/>
          <p:nvPr/>
        </p:nvSpPr>
        <p:spPr>
          <a:xfrm>
            <a:off x="3619500" y="3848100"/>
            <a:ext cx="4810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int</a:t>
            </a:r>
            <a:endParaRPr lang="en-US" baseline="-25000" dirty="0"/>
          </a:p>
        </p:txBody>
      </p:sp>
      <p:sp>
        <p:nvSpPr>
          <p:cNvPr id="80" name="TextBox 79"/>
          <p:cNvSpPr txBox="1"/>
          <p:nvPr/>
        </p:nvSpPr>
        <p:spPr>
          <a:xfrm>
            <a:off x="6057900" y="5867400"/>
            <a:ext cx="2212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T</a:t>
            </a:r>
            <a:r>
              <a:rPr lang="en-US" baseline="-25000" dirty="0" smtClean="0">
                <a:sym typeface="Wingdings" pitchFamily="2" charset="2"/>
              </a:rPr>
              <a:t>read</a:t>
            </a:r>
            <a:r>
              <a:rPr lang="en-US" dirty="0" smtClean="0">
                <a:sym typeface="Wingdings" pitchFamily="2" charset="2"/>
              </a:rPr>
              <a:t> &gt; ~ 2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dirty="0" smtClean="0">
                <a:sym typeface="Wingdings" pitchFamily="2" charset="2"/>
              </a:rPr>
              <a:t>s/pixel</a:t>
            </a:r>
          </a:p>
        </p:txBody>
      </p:sp>
      <p:cxnSp>
        <p:nvCxnSpPr>
          <p:cNvPr id="83" name="Straight Connector 82"/>
          <p:cNvCxnSpPr/>
          <p:nvPr/>
        </p:nvCxnSpPr>
        <p:spPr>
          <a:xfrm rot="10800000">
            <a:off x="1752600" y="3048000"/>
            <a:ext cx="228600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 rot="16200000" flipV="1">
            <a:off x="1924050" y="3105150"/>
            <a:ext cx="152400" cy="381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/>
        </p:nvGrpSpPr>
        <p:grpSpPr>
          <a:xfrm>
            <a:off x="5715000" y="3771900"/>
            <a:ext cx="2346673" cy="2095500"/>
            <a:chOff x="5715000" y="3771900"/>
            <a:chExt cx="2346673" cy="2095500"/>
          </a:xfrm>
        </p:grpSpPr>
        <p:graphicFrame>
          <p:nvGraphicFramePr>
            <p:cNvPr id="2053" name="Object 5"/>
            <p:cNvGraphicFramePr>
              <a:graphicFrameLocks noChangeAspect="1"/>
            </p:cNvGraphicFramePr>
            <p:nvPr/>
          </p:nvGraphicFramePr>
          <p:xfrm>
            <a:off x="5715000" y="3771900"/>
            <a:ext cx="2346673" cy="2095500"/>
          </p:xfrm>
          <a:graphic>
            <a:graphicData uri="http://schemas.openxmlformats.org/presentationml/2006/ole">
              <p:oleObj spid="_x0000_s2053" name="Mathcad" r:id="rId5" imgW="3114720" imgH="2781360" progId="Mathcad">
                <p:link updateAutomatic="1"/>
              </p:oleObj>
            </a:graphicData>
          </a:graphic>
        </p:graphicFrame>
        <p:cxnSp>
          <p:nvCxnSpPr>
            <p:cNvPr id="40" name="Straight Arrow Connector 39"/>
            <p:cNvCxnSpPr/>
            <p:nvPr/>
          </p:nvCxnSpPr>
          <p:spPr>
            <a:xfrm rot="5400000">
              <a:off x="6991350" y="4591050"/>
              <a:ext cx="571500" cy="158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Freeform 42"/>
          <p:cNvSpPr/>
          <p:nvPr/>
        </p:nvSpPr>
        <p:spPr>
          <a:xfrm>
            <a:off x="4310063" y="5186363"/>
            <a:ext cx="300037" cy="119062"/>
          </a:xfrm>
          <a:custGeom>
            <a:avLst/>
            <a:gdLst>
              <a:gd name="connsiteX0" fmla="*/ 0 w 300037"/>
              <a:gd name="connsiteY0" fmla="*/ 0 h 119062"/>
              <a:gd name="connsiteX1" fmla="*/ 123825 w 300037"/>
              <a:gd name="connsiteY1" fmla="*/ 100012 h 119062"/>
              <a:gd name="connsiteX2" fmla="*/ 300037 w 300037"/>
              <a:gd name="connsiteY2" fmla="*/ 114300 h 1190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0037" h="119062">
                <a:moveTo>
                  <a:pt x="0" y="0"/>
                </a:moveTo>
                <a:cubicBezTo>
                  <a:pt x="36909" y="40481"/>
                  <a:pt x="73819" y="80962"/>
                  <a:pt x="123825" y="100012"/>
                </a:cubicBezTo>
                <a:cubicBezTo>
                  <a:pt x="173831" y="119062"/>
                  <a:pt x="268287" y="103188"/>
                  <a:pt x="300037" y="114300"/>
                </a:cubicBezTo>
              </a:path>
            </a:pathLst>
          </a:cu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3400" y="1600200"/>
            <a:ext cx="815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At </a:t>
            </a:r>
            <a:r>
              <a:rPr lang="en-US" dirty="0" err="1" smtClean="0"/>
              <a:t>f</a:t>
            </a:r>
            <a:r>
              <a:rPr lang="en-US" baseline="-25000" dirty="0" err="1" smtClean="0"/>
              <a:t>pixel</a:t>
            </a:r>
            <a:r>
              <a:rPr lang="en-US" baseline="-25000" dirty="0" smtClean="0"/>
              <a:t>-read</a:t>
            </a:r>
            <a:r>
              <a:rPr lang="en-US" dirty="0" smtClean="0"/>
              <a:t> = 500 </a:t>
            </a:r>
            <a:r>
              <a:rPr lang="en-US" dirty="0" err="1" smtClean="0"/>
              <a:t>kpixels</a:t>
            </a:r>
            <a:r>
              <a:rPr lang="en-US" dirty="0" smtClean="0"/>
              <a:t>/sec  </a:t>
            </a:r>
            <a:r>
              <a:rPr lang="en-US" dirty="0" smtClean="0">
                <a:sym typeface="Wingdings" pitchFamily="2" charset="2"/>
              </a:rPr>
              <a:t> 32 sec Read Time (with one output amplifier)</a:t>
            </a:r>
          </a:p>
          <a:p>
            <a:pPr lvl="1"/>
            <a:endParaRPr lang="en-US" dirty="0" smtClean="0"/>
          </a:p>
          <a:p>
            <a:pPr lvl="2">
              <a:buFont typeface="Wingdings"/>
              <a:buChar char="à"/>
            </a:pPr>
            <a:r>
              <a:rPr lang="en-US" i="1" dirty="0" smtClean="0">
                <a:sym typeface="Wingdings" pitchFamily="2" charset="2"/>
              </a:rPr>
              <a:t>Each CCD must have 16 parallel outputs &amp; electronic readout channels</a:t>
            </a:r>
          </a:p>
          <a:p>
            <a:pPr lvl="2">
              <a:buFont typeface="Wingdings"/>
              <a:buChar char="à"/>
            </a:pPr>
            <a:r>
              <a:rPr lang="en-US" i="1" dirty="0" smtClean="0">
                <a:sym typeface="Wingdings" pitchFamily="2" charset="2"/>
              </a:rPr>
              <a:t> ~200 sensors  3,200 parallel readout channels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866900" y="3619500"/>
            <a:ext cx="5048524" cy="1866900"/>
            <a:chOff x="1866900" y="3619500"/>
            <a:chExt cx="5048524" cy="1866900"/>
          </a:xfrm>
        </p:grpSpPr>
        <p:pic>
          <p:nvPicPr>
            <p:cNvPr id="7" name="Picture 4" descr="CCD_Vertical segmentation_050506"/>
            <p:cNvPicPr>
              <a:picLocks noChangeAspect="1" noChangeArrowheads="1"/>
            </p:cNvPicPr>
            <p:nvPr/>
          </p:nvPicPr>
          <p:blipFill>
            <a:blip r:embed="rId2" cstate="print"/>
            <a:srcRect t="2380" b="4762"/>
            <a:stretch>
              <a:fillRect/>
            </a:stretch>
          </p:blipFill>
          <p:spPr bwMode="auto">
            <a:xfrm>
              <a:off x="1866900" y="3619500"/>
              <a:ext cx="1743997" cy="1866900"/>
            </a:xfrm>
            <a:prstGeom prst="rect">
              <a:avLst/>
            </a:prstGeom>
            <a:noFill/>
            <a:effectLst>
              <a:outerShdw blurRad="355600" dist="50800" dir="4800000" algn="ctr" rotWithShape="0">
                <a:srgbClr val="000000"/>
              </a:out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4457700" y="4000500"/>
              <a:ext cx="2457724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16x segments, gap-less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½ k x 2k each</a:t>
              </a:r>
            </a:p>
            <a:p>
              <a:pPr>
                <a:buFont typeface="Arial" pitchFamily="34" charset="0"/>
                <a:buChar char="•"/>
              </a:pPr>
              <a:r>
                <a:rPr lang="en-US" dirty="0" smtClean="0"/>
                <a:t> ~ 40 mm x 40 mm</a:t>
              </a: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5400000" flipH="1" flipV="1">
              <a:off x="2305844" y="4210050"/>
              <a:ext cx="419100" cy="158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>
              <a:off x="2324894" y="4838700"/>
              <a:ext cx="381000" cy="1588"/>
            </a:xfrm>
            <a:prstGeom prst="straightConnector1">
              <a:avLst/>
            </a:prstGeom>
            <a:ln w="63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13"/>
          <p:cNvSpPr txBox="1"/>
          <p:nvPr/>
        </p:nvSpPr>
        <p:spPr>
          <a:xfrm>
            <a:off x="3352800" y="609600"/>
            <a:ext cx="29225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Critical Specifications</a:t>
            </a:r>
          </a:p>
          <a:p>
            <a:pPr algn="ctr"/>
            <a:r>
              <a:rPr lang="en-US" dirty="0" smtClean="0"/>
              <a:t>- Implications for Sensors -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86100" y="342900"/>
            <a:ext cx="47492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Critical Specifications</a:t>
            </a:r>
          </a:p>
          <a:p>
            <a:pPr algn="ctr"/>
            <a:r>
              <a:rPr lang="en-US" sz="2400" dirty="0" smtClean="0"/>
              <a:t>- Implications for Sensor Thickness -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23900" y="1524000"/>
            <a:ext cx="8077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Conflicting requirements  </a:t>
            </a:r>
            <a:r>
              <a:rPr lang="en-US" dirty="0" smtClean="0">
                <a:sym typeface="Wingdings" pitchFamily="2" charset="2"/>
              </a:rPr>
              <a:t> </a:t>
            </a:r>
            <a:endParaRPr lang="en-US" dirty="0" smtClean="0"/>
          </a:p>
          <a:p>
            <a:r>
              <a:rPr lang="en-US" dirty="0" smtClean="0"/>
              <a:t>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Small PSF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Blue light has very </a:t>
            </a:r>
            <a:r>
              <a:rPr lang="en-US" i="1" u="sng" dirty="0" smtClean="0"/>
              <a:t>small</a:t>
            </a:r>
            <a:r>
              <a:rPr lang="en-US" dirty="0" smtClean="0"/>
              <a:t> absorption length </a:t>
            </a:r>
          </a:p>
          <a:p>
            <a:pPr lvl="2"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favors </a:t>
            </a:r>
            <a:r>
              <a:rPr lang="en-US" i="1" u="sng" dirty="0" smtClean="0">
                <a:sym typeface="Wingdings" pitchFamily="2" charset="2"/>
              </a:rPr>
              <a:t>thin</a:t>
            </a:r>
            <a:r>
              <a:rPr lang="en-US" dirty="0" smtClean="0">
                <a:sym typeface="Wingdings" pitchFamily="2" charset="2"/>
              </a:rPr>
              <a:t> sensor to minimize diffusion</a:t>
            </a:r>
          </a:p>
          <a:p>
            <a:pPr lvl="2">
              <a:buFont typeface="Wingdings" pitchFamily="2" charset="2"/>
              <a:buChar char="à"/>
            </a:pPr>
            <a:r>
              <a:rPr lang="en-US" dirty="0" smtClean="0">
                <a:sym typeface="Wingdings" pitchFamily="2" charset="2"/>
              </a:rPr>
              <a:t>favors </a:t>
            </a:r>
            <a:r>
              <a:rPr lang="en-US" i="1" u="sng" dirty="0" smtClean="0">
                <a:sym typeface="Wingdings" pitchFamily="2" charset="2"/>
              </a:rPr>
              <a:t>full depletion</a:t>
            </a:r>
            <a:r>
              <a:rPr lang="en-US" i="1" u="sng" dirty="0" smtClean="0"/>
              <a:t> </a:t>
            </a:r>
            <a:r>
              <a:rPr lang="en-US" dirty="0" smtClean="0"/>
              <a:t>in</a:t>
            </a:r>
            <a:r>
              <a:rPr lang="en-US" i="1" dirty="0" smtClean="0"/>
              <a:t> </a:t>
            </a:r>
            <a:r>
              <a:rPr lang="en-US" i="1" u="sng" dirty="0" smtClean="0"/>
              <a:t>high resistivity silico</a:t>
            </a:r>
            <a:r>
              <a:rPr lang="en-US" i="1" dirty="0" smtClean="0"/>
              <a:t>n</a:t>
            </a:r>
          </a:p>
          <a:p>
            <a:pPr lvl="2"/>
            <a:endParaRPr lang="en-US" i="1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High QE in red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Red light has very </a:t>
            </a:r>
            <a:r>
              <a:rPr lang="en-US" i="1" u="sng" dirty="0" smtClean="0"/>
              <a:t>long</a:t>
            </a:r>
            <a:r>
              <a:rPr lang="en-US" dirty="0" smtClean="0"/>
              <a:t> absorption length</a:t>
            </a:r>
          </a:p>
          <a:p>
            <a:pPr lvl="2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>
                <a:sym typeface="Wingdings" pitchFamily="2" charset="2"/>
              </a:rPr>
              <a:t>Thin</a:t>
            </a:r>
            <a:r>
              <a:rPr lang="en-US" dirty="0" smtClean="0">
                <a:sym typeface="Wingdings" pitchFamily="2" charset="2"/>
              </a:rPr>
              <a:t> sensor would be transparent in red &amp; near IR  favors thick sensor</a:t>
            </a:r>
          </a:p>
          <a:p>
            <a:pPr lvl="2"/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Optimization : “Study of Silicon Sensor Thickness Optimization for LSST” [1]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Calculations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Simulations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04800" y="5867400"/>
            <a:ext cx="8496300" cy="512921"/>
            <a:chOff x="304800" y="5867400"/>
            <a:chExt cx="8496300" cy="512921"/>
          </a:xfrm>
        </p:grpSpPr>
        <p:sp>
          <p:nvSpPr>
            <p:cNvPr id="7" name="TextBox 6"/>
            <p:cNvSpPr txBox="1"/>
            <p:nvPr/>
          </p:nvSpPr>
          <p:spPr>
            <a:xfrm>
              <a:off x="304800" y="6134100"/>
              <a:ext cx="775725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LSST Sensor Working Group D. </a:t>
              </a:r>
              <a:r>
                <a:rPr lang="en-US" sz="1000" dirty="0" err="1" smtClean="0"/>
                <a:t>Figer</a:t>
              </a:r>
              <a:r>
                <a:rPr lang="en-US" sz="1000" dirty="0" smtClean="0"/>
                <a:t>, J. Geary, K. Gilmore, S. Marshall, </a:t>
              </a:r>
              <a:r>
                <a:rPr lang="en-US" sz="1000" b="1" dirty="0" smtClean="0"/>
                <a:t>P. O’Connor</a:t>
              </a:r>
              <a:r>
                <a:rPr lang="en-US" sz="1000" dirty="0" smtClean="0"/>
                <a:t>, J. Oliver, </a:t>
              </a:r>
              <a:r>
                <a:rPr lang="en-US" sz="1000" b="1" dirty="0" smtClean="0"/>
                <a:t>V. Radeka</a:t>
              </a:r>
              <a:r>
                <a:rPr lang="en-US" sz="1000" dirty="0" smtClean="0"/>
                <a:t>, C. Stubbs, </a:t>
              </a:r>
              <a:r>
                <a:rPr lang="en-US" sz="1000" b="1" dirty="0" smtClean="0"/>
                <a:t>P. </a:t>
              </a:r>
              <a:r>
                <a:rPr lang="en-US" sz="1000" b="1" dirty="0" err="1" smtClean="0"/>
                <a:t>Takacs</a:t>
              </a:r>
              <a:r>
                <a:rPr lang="en-US" sz="1000" dirty="0" smtClean="0"/>
                <a:t>, T. Tyson </a:t>
              </a:r>
              <a:endParaRPr lang="en-US" sz="10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04800" y="5867400"/>
              <a:ext cx="84963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[1] </a:t>
              </a:r>
              <a:r>
                <a:rPr lang="en-US" sz="1200" u="sng" dirty="0" smtClean="0"/>
                <a:t>http://www.inst.bnl.gov/~poc/LSST/Study%20of%20sensor%20thickness.doc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76600" y="342900"/>
            <a:ext cx="32903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Effect of sensor thickness on PSF</a:t>
            </a:r>
            <a:endParaRPr lang="en-US" u="sng" dirty="0"/>
          </a:p>
        </p:txBody>
      </p:sp>
      <p:grpSp>
        <p:nvGrpSpPr>
          <p:cNvPr id="93" name="Group 92"/>
          <p:cNvGrpSpPr/>
          <p:nvPr/>
        </p:nvGrpSpPr>
        <p:grpSpPr>
          <a:xfrm>
            <a:off x="1676400" y="1371600"/>
            <a:ext cx="1409700" cy="1028700"/>
            <a:chOff x="4572000" y="1752600"/>
            <a:chExt cx="1866900" cy="1447800"/>
          </a:xfrm>
          <a:effectLst>
            <a:outerShdw blurRad="114300" dist="50800" dir="4440000" sx="99000" sy="99000" algn="ctr" rotWithShape="0">
              <a:srgbClr val="000000">
                <a:alpha val="43137"/>
              </a:srgbClr>
            </a:outerShdw>
          </a:effectLst>
        </p:grpSpPr>
        <p:sp>
          <p:nvSpPr>
            <p:cNvPr id="91" name="Rectangle 90"/>
            <p:cNvSpPr/>
            <p:nvPr/>
          </p:nvSpPr>
          <p:spPr>
            <a:xfrm>
              <a:off x="4762500" y="1752600"/>
              <a:ext cx="838200" cy="14478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9698" name="Group 2"/>
            <p:cNvGrpSpPr>
              <a:grpSpLocks/>
            </p:cNvGrpSpPr>
            <p:nvPr/>
          </p:nvGrpSpPr>
          <p:grpSpPr bwMode="auto">
            <a:xfrm>
              <a:off x="4572000" y="1866900"/>
              <a:ext cx="1866900" cy="1270346"/>
              <a:chOff x="-640" y="-820"/>
              <a:chExt cx="7432" cy="5057"/>
            </a:xfrm>
          </p:grpSpPr>
          <p:sp>
            <p:nvSpPr>
              <p:cNvPr id="29699" name="Rectangle 3"/>
              <p:cNvSpPr>
                <a:spLocks noChangeArrowheads="1"/>
              </p:cNvSpPr>
              <p:nvPr/>
            </p:nvSpPr>
            <p:spPr bwMode="auto">
              <a:xfrm>
                <a:off x="-640" y="-820"/>
                <a:ext cx="7432" cy="5054"/>
              </a:xfrm>
              <a:prstGeom prst="rect">
                <a:avLst/>
              </a:prstGeom>
              <a:noFill/>
              <a:ln w="4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0" name="Freeform 4"/>
              <p:cNvSpPr>
                <a:spLocks/>
              </p:cNvSpPr>
              <p:nvPr/>
            </p:nvSpPr>
            <p:spPr bwMode="auto">
              <a:xfrm>
                <a:off x="191" y="1299"/>
                <a:ext cx="6601" cy="1682"/>
              </a:xfrm>
              <a:custGeom>
                <a:avLst/>
                <a:gdLst/>
                <a:ahLst/>
                <a:cxnLst>
                  <a:cxn ang="0">
                    <a:pos x="6601" y="1682"/>
                  </a:cxn>
                  <a:cxn ang="0">
                    <a:pos x="3149" y="316"/>
                  </a:cxn>
                  <a:cxn ang="0">
                    <a:pos x="0" y="0"/>
                  </a:cxn>
                </a:cxnLst>
                <a:rect l="0" t="0" r="r" b="b"/>
                <a:pathLst>
                  <a:path w="6601" h="1682">
                    <a:moveTo>
                      <a:pt x="6601" y="1682"/>
                    </a:moveTo>
                    <a:lnTo>
                      <a:pt x="3149" y="316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1" name="Freeform 5"/>
              <p:cNvSpPr>
                <a:spLocks/>
              </p:cNvSpPr>
              <p:nvPr/>
            </p:nvSpPr>
            <p:spPr bwMode="auto">
              <a:xfrm>
                <a:off x="191" y="1302"/>
                <a:ext cx="6601" cy="1608"/>
              </a:xfrm>
              <a:custGeom>
                <a:avLst/>
                <a:gdLst/>
                <a:ahLst/>
                <a:cxnLst>
                  <a:cxn ang="0">
                    <a:pos x="6601" y="1608"/>
                  </a:cxn>
                  <a:cxn ang="0">
                    <a:pos x="3149" y="306"/>
                  </a:cxn>
                  <a:cxn ang="0">
                    <a:pos x="0" y="0"/>
                  </a:cxn>
                </a:cxnLst>
                <a:rect l="0" t="0" r="r" b="b"/>
                <a:pathLst>
                  <a:path w="6601" h="1608">
                    <a:moveTo>
                      <a:pt x="6601" y="1608"/>
                    </a:moveTo>
                    <a:lnTo>
                      <a:pt x="3149" y="306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2" name="Line 6"/>
              <p:cNvSpPr>
                <a:spLocks noChangeShapeType="1"/>
              </p:cNvSpPr>
              <p:nvPr/>
            </p:nvSpPr>
            <p:spPr bwMode="auto">
              <a:xfrm>
                <a:off x="191" y="1306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3" name="Freeform 7"/>
              <p:cNvSpPr>
                <a:spLocks/>
              </p:cNvSpPr>
              <p:nvPr/>
            </p:nvSpPr>
            <p:spPr bwMode="auto">
              <a:xfrm>
                <a:off x="191" y="1314"/>
                <a:ext cx="6601" cy="1532"/>
              </a:xfrm>
              <a:custGeom>
                <a:avLst/>
                <a:gdLst/>
                <a:ahLst/>
                <a:cxnLst>
                  <a:cxn ang="0">
                    <a:pos x="6601" y="1532"/>
                  </a:cxn>
                  <a:cxn ang="0">
                    <a:pos x="3149" y="290"/>
                  </a:cxn>
                  <a:cxn ang="0">
                    <a:pos x="0" y="0"/>
                  </a:cxn>
                </a:cxnLst>
                <a:rect l="0" t="0" r="r" b="b"/>
                <a:pathLst>
                  <a:path w="6601" h="1532">
                    <a:moveTo>
                      <a:pt x="6601" y="1532"/>
                    </a:moveTo>
                    <a:lnTo>
                      <a:pt x="3149" y="290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4" name="Freeform 8"/>
              <p:cNvSpPr>
                <a:spLocks/>
              </p:cNvSpPr>
              <p:nvPr/>
            </p:nvSpPr>
            <p:spPr bwMode="auto">
              <a:xfrm>
                <a:off x="191" y="1325"/>
                <a:ext cx="6601" cy="1457"/>
              </a:xfrm>
              <a:custGeom>
                <a:avLst/>
                <a:gdLst/>
                <a:ahLst/>
                <a:cxnLst>
                  <a:cxn ang="0">
                    <a:pos x="6601" y="1457"/>
                  </a:cxn>
                  <a:cxn ang="0">
                    <a:pos x="3149" y="278"/>
                  </a:cxn>
                  <a:cxn ang="0">
                    <a:pos x="0" y="0"/>
                  </a:cxn>
                </a:cxnLst>
                <a:rect l="0" t="0" r="r" b="b"/>
                <a:pathLst>
                  <a:path w="6601" h="1457">
                    <a:moveTo>
                      <a:pt x="6601" y="1457"/>
                    </a:moveTo>
                    <a:lnTo>
                      <a:pt x="3149" y="278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5" name="Line 9"/>
              <p:cNvSpPr>
                <a:spLocks noChangeShapeType="1"/>
              </p:cNvSpPr>
              <p:nvPr/>
            </p:nvSpPr>
            <p:spPr bwMode="auto">
              <a:xfrm>
                <a:off x="191" y="1329"/>
                <a:ext cx="4" cy="1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6" name="Freeform 10"/>
              <p:cNvSpPr>
                <a:spLocks/>
              </p:cNvSpPr>
              <p:nvPr/>
            </p:nvSpPr>
            <p:spPr bwMode="auto">
              <a:xfrm>
                <a:off x="191" y="1337"/>
                <a:ext cx="6601" cy="1380"/>
              </a:xfrm>
              <a:custGeom>
                <a:avLst/>
                <a:gdLst/>
                <a:ahLst/>
                <a:cxnLst>
                  <a:cxn ang="0">
                    <a:pos x="6601" y="1380"/>
                  </a:cxn>
                  <a:cxn ang="0">
                    <a:pos x="3149" y="263"/>
                  </a:cxn>
                  <a:cxn ang="0">
                    <a:pos x="0" y="0"/>
                  </a:cxn>
                </a:cxnLst>
                <a:rect l="0" t="0" r="r" b="b"/>
                <a:pathLst>
                  <a:path w="6601" h="1380">
                    <a:moveTo>
                      <a:pt x="6601" y="1380"/>
                    </a:moveTo>
                    <a:lnTo>
                      <a:pt x="3149" y="263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7" name="Freeform 11"/>
              <p:cNvSpPr>
                <a:spLocks/>
              </p:cNvSpPr>
              <p:nvPr/>
            </p:nvSpPr>
            <p:spPr bwMode="auto">
              <a:xfrm>
                <a:off x="191" y="1344"/>
                <a:ext cx="6601" cy="1309"/>
              </a:xfrm>
              <a:custGeom>
                <a:avLst/>
                <a:gdLst/>
                <a:ahLst/>
                <a:cxnLst>
                  <a:cxn ang="0">
                    <a:pos x="6601" y="1309"/>
                  </a:cxn>
                  <a:cxn ang="0">
                    <a:pos x="3149" y="255"/>
                  </a:cxn>
                  <a:cxn ang="0">
                    <a:pos x="0" y="0"/>
                  </a:cxn>
                </a:cxnLst>
                <a:rect l="0" t="0" r="r" b="b"/>
                <a:pathLst>
                  <a:path w="6601" h="1309">
                    <a:moveTo>
                      <a:pt x="6601" y="1309"/>
                    </a:moveTo>
                    <a:lnTo>
                      <a:pt x="3149" y="255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8" name="Line 12"/>
              <p:cNvSpPr>
                <a:spLocks noChangeShapeType="1"/>
              </p:cNvSpPr>
              <p:nvPr/>
            </p:nvSpPr>
            <p:spPr bwMode="auto">
              <a:xfrm>
                <a:off x="191" y="1348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09" name="Freeform 13"/>
              <p:cNvSpPr>
                <a:spLocks/>
              </p:cNvSpPr>
              <p:nvPr/>
            </p:nvSpPr>
            <p:spPr bwMode="auto">
              <a:xfrm>
                <a:off x="191" y="1356"/>
                <a:ext cx="6601" cy="1238"/>
              </a:xfrm>
              <a:custGeom>
                <a:avLst/>
                <a:gdLst/>
                <a:ahLst/>
                <a:cxnLst>
                  <a:cxn ang="0">
                    <a:pos x="6601" y="1238"/>
                  </a:cxn>
                  <a:cxn ang="0">
                    <a:pos x="3149" y="236"/>
                  </a:cxn>
                  <a:cxn ang="0">
                    <a:pos x="0" y="0"/>
                  </a:cxn>
                </a:cxnLst>
                <a:rect l="0" t="0" r="r" b="b"/>
                <a:pathLst>
                  <a:path w="6601" h="1238">
                    <a:moveTo>
                      <a:pt x="6601" y="1238"/>
                    </a:moveTo>
                    <a:lnTo>
                      <a:pt x="3149" y="236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0" name="Freeform 14"/>
              <p:cNvSpPr>
                <a:spLocks/>
              </p:cNvSpPr>
              <p:nvPr/>
            </p:nvSpPr>
            <p:spPr bwMode="auto">
              <a:xfrm>
                <a:off x="191" y="1367"/>
                <a:ext cx="6601" cy="1170"/>
              </a:xfrm>
              <a:custGeom>
                <a:avLst/>
                <a:gdLst/>
                <a:ahLst/>
                <a:cxnLst>
                  <a:cxn ang="0">
                    <a:pos x="6601" y="1170"/>
                  </a:cxn>
                  <a:cxn ang="0">
                    <a:pos x="3149" y="228"/>
                  </a:cxn>
                  <a:cxn ang="0">
                    <a:pos x="0" y="0"/>
                  </a:cxn>
                </a:cxnLst>
                <a:rect l="0" t="0" r="r" b="b"/>
                <a:pathLst>
                  <a:path w="6601" h="1170">
                    <a:moveTo>
                      <a:pt x="6601" y="1170"/>
                    </a:moveTo>
                    <a:lnTo>
                      <a:pt x="3149" y="228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1" name="Line 15"/>
              <p:cNvSpPr>
                <a:spLocks noChangeShapeType="1"/>
              </p:cNvSpPr>
              <p:nvPr/>
            </p:nvSpPr>
            <p:spPr bwMode="auto">
              <a:xfrm>
                <a:off x="191" y="1367"/>
                <a:ext cx="4" cy="3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2" name="Freeform 16"/>
              <p:cNvSpPr>
                <a:spLocks/>
              </p:cNvSpPr>
              <p:nvPr/>
            </p:nvSpPr>
            <p:spPr bwMode="auto">
              <a:xfrm>
                <a:off x="191" y="1382"/>
                <a:ext cx="6601" cy="1099"/>
              </a:xfrm>
              <a:custGeom>
                <a:avLst/>
                <a:gdLst/>
                <a:ahLst/>
                <a:cxnLst>
                  <a:cxn ang="0">
                    <a:pos x="6601" y="1099"/>
                  </a:cxn>
                  <a:cxn ang="0">
                    <a:pos x="3149" y="213"/>
                  </a:cxn>
                  <a:cxn ang="0">
                    <a:pos x="0" y="0"/>
                  </a:cxn>
                </a:cxnLst>
                <a:rect l="0" t="0" r="r" b="b"/>
                <a:pathLst>
                  <a:path w="6601" h="1099">
                    <a:moveTo>
                      <a:pt x="6601" y="1099"/>
                    </a:moveTo>
                    <a:lnTo>
                      <a:pt x="3149" y="213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3" name="Freeform 17"/>
              <p:cNvSpPr>
                <a:spLocks/>
              </p:cNvSpPr>
              <p:nvPr/>
            </p:nvSpPr>
            <p:spPr bwMode="auto">
              <a:xfrm>
                <a:off x="191" y="1393"/>
                <a:ext cx="6601" cy="1035"/>
              </a:xfrm>
              <a:custGeom>
                <a:avLst/>
                <a:gdLst/>
                <a:ahLst/>
                <a:cxnLst>
                  <a:cxn ang="0">
                    <a:pos x="6601" y="1035"/>
                  </a:cxn>
                  <a:cxn ang="0">
                    <a:pos x="3149" y="202"/>
                  </a:cxn>
                  <a:cxn ang="0">
                    <a:pos x="0" y="0"/>
                  </a:cxn>
                </a:cxnLst>
                <a:rect l="0" t="0" r="r" b="b"/>
                <a:pathLst>
                  <a:path w="6601" h="1035">
                    <a:moveTo>
                      <a:pt x="6601" y="1035"/>
                    </a:moveTo>
                    <a:lnTo>
                      <a:pt x="3149" y="202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4" name="Line 18"/>
              <p:cNvSpPr>
                <a:spLocks noChangeShapeType="1"/>
              </p:cNvSpPr>
              <p:nvPr/>
            </p:nvSpPr>
            <p:spPr bwMode="auto">
              <a:xfrm>
                <a:off x="191" y="1397"/>
                <a:ext cx="4" cy="3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5" name="Freeform 19"/>
              <p:cNvSpPr>
                <a:spLocks/>
              </p:cNvSpPr>
              <p:nvPr/>
            </p:nvSpPr>
            <p:spPr bwMode="auto">
              <a:xfrm>
                <a:off x="191" y="1415"/>
                <a:ext cx="6601" cy="964"/>
              </a:xfrm>
              <a:custGeom>
                <a:avLst/>
                <a:gdLst/>
                <a:ahLst/>
                <a:cxnLst>
                  <a:cxn ang="0">
                    <a:pos x="6601" y="964"/>
                  </a:cxn>
                  <a:cxn ang="0">
                    <a:pos x="3149" y="188"/>
                  </a:cxn>
                  <a:cxn ang="0">
                    <a:pos x="0" y="0"/>
                  </a:cxn>
                </a:cxnLst>
                <a:rect l="0" t="0" r="r" b="b"/>
                <a:pathLst>
                  <a:path w="6601" h="964">
                    <a:moveTo>
                      <a:pt x="6601" y="964"/>
                    </a:moveTo>
                    <a:lnTo>
                      <a:pt x="3149" y="188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6" name="Freeform 20"/>
              <p:cNvSpPr>
                <a:spLocks/>
              </p:cNvSpPr>
              <p:nvPr/>
            </p:nvSpPr>
            <p:spPr bwMode="auto">
              <a:xfrm>
                <a:off x="191" y="1434"/>
                <a:ext cx="6601" cy="896"/>
              </a:xfrm>
              <a:custGeom>
                <a:avLst/>
                <a:gdLst/>
                <a:ahLst/>
                <a:cxnLst>
                  <a:cxn ang="0">
                    <a:pos x="6601" y="896"/>
                  </a:cxn>
                  <a:cxn ang="0">
                    <a:pos x="3149" y="176"/>
                  </a:cxn>
                  <a:cxn ang="0">
                    <a:pos x="0" y="0"/>
                  </a:cxn>
                </a:cxnLst>
                <a:rect l="0" t="0" r="r" b="b"/>
                <a:pathLst>
                  <a:path w="6601" h="896">
                    <a:moveTo>
                      <a:pt x="6601" y="896"/>
                    </a:moveTo>
                    <a:lnTo>
                      <a:pt x="3149" y="176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7" name="Line 21"/>
              <p:cNvSpPr>
                <a:spLocks noChangeShapeType="1"/>
              </p:cNvSpPr>
              <p:nvPr/>
            </p:nvSpPr>
            <p:spPr bwMode="auto">
              <a:xfrm>
                <a:off x="191" y="1438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8" name="Freeform 22"/>
              <p:cNvSpPr>
                <a:spLocks/>
              </p:cNvSpPr>
              <p:nvPr/>
            </p:nvSpPr>
            <p:spPr bwMode="auto">
              <a:xfrm>
                <a:off x="191" y="870"/>
                <a:ext cx="6601" cy="896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718"/>
                  </a:cxn>
                  <a:cxn ang="0">
                    <a:pos x="0" y="896"/>
                  </a:cxn>
                </a:cxnLst>
                <a:rect l="0" t="0" r="r" b="b"/>
                <a:pathLst>
                  <a:path w="6601" h="896">
                    <a:moveTo>
                      <a:pt x="6601" y="0"/>
                    </a:moveTo>
                    <a:lnTo>
                      <a:pt x="3149" y="718"/>
                    </a:lnTo>
                    <a:lnTo>
                      <a:pt x="0" y="896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19" name="Freeform 23"/>
              <p:cNvSpPr>
                <a:spLocks/>
              </p:cNvSpPr>
              <p:nvPr/>
            </p:nvSpPr>
            <p:spPr bwMode="auto">
              <a:xfrm>
                <a:off x="191" y="825"/>
                <a:ext cx="6601" cy="963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773"/>
                  </a:cxn>
                  <a:cxn ang="0">
                    <a:pos x="0" y="963"/>
                  </a:cxn>
                </a:cxnLst>
                <a:rect l="0" t="0" r="r" b="b"/>
                <a:pathLst>
                  <a:path w="6601" h="963">
                    <a:moveTo>
                      <a:pt x="6601" y="0"/>
                    </a:moveTo>
                    <a:lnTo>
                      <a:pt x="3149" y="773"/>
                    </a:lnTo>
                    <a:lnTo>
                      <a:pt x="0" y="963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0" name="Freeform 24"/>
              <p:cNvSpPr>
                <a:spLocks/>
              </p:cNvSpPr>
              <p:nvPr/>
            </p:nvSpPr>
            <p:spPr bwMode="auto">
              <a:xfrm>
                <a:off x="191" y="776"/>
                <a:ext cx="6601" cy="1028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826"/>
                  </a:cxn>
                  <a:cxn ang="0">
                    <a:pos x="0" y="1028"/>
                  </a:cxn>
                </a:cxnLst>
                <a:rect l="0" t="0" r="r" b="b"/>
                <a:pathLst>
                  <a:path w="6601" h="1028">
                    <a:moveTo>
                      <a:pt x="6601" y="0"/>
                    </a:moveTo>
                    <a:lnTo>
                      <a:pt x="3149" y="826"/>
                    </a:lnTo>
                    <a:lnTo>
                      <a:pt x="0" y="1028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1" name="Line 25"/>
              <p:cNvSpPr>
                <a:spLocks noChangeShapeType="1"/>
              </p:cNvSpPr>
              <p:nvPr/>
            </p:nvSpPr>
            <p:spPr bwMode="auto">
              <a:xfrm>
                <a:off x="191" y="1807"/>
                <a:ext cx="4" cy="3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2" name="Freeform 26"/>
              <p:cNvSpPr>
                <a:spLocks/>
              </p:cNvSpPr>
              <p:nvPr/>
            </p:nvSpPr>
            <p:spPr bwMode="auto">
              <a:xfrm>
                <a:off x="191" y="724"/>
                <a:ext cx="6601" cy="1098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882"/>
                  </a:cxn>
                  <a:cxn ang="0">
                    <a:pos x="0" y="1098"/>
                  </a:cxn>
                </a:cxnLst>
                <a:rect l="0" t="0" r="r" b="b"/>
                <a:pathLst>
                  <a:path w="6601" h="1098">
                    <a:moveTo>
                      <a:pt x="6601" y="0"/>
                    </a:moveTo>
                    <a:lnTo>
                      <a:pt x="3149" y="882"/>
                    </a:lnTo>
                    <a:lnTo>
                      <a:pt x="0" y="1098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3" name="Freeform 27"/>
              <p:cNvSpPr>
                <a:spLocks/>
              </p:cNvSpPr>
              <p:nvPr/>
            </p:nvSpPr>
            <p:spPr bwMode="auto">
              <a:xfrm>
                <a:off x="191" y="663"/>
                <a:ext cx="6601" cy="1170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942"/>
                  </a:cxn>
                  <a:cxn ang="0">
                    <a:pos x="0" y="1170"/>
                  </a:cxn>
                </a:cxnLst>
                <a:rect l="0" t="0" r="r" b="b"/>
                <a:pathLst>
                  <a:path w="6601" h="1170">
                    <a:moveTo>
                      <a:pt x="6601" y="0"/>
                    </a:moveTo>
                    <a:lnTo>
                      <a:pt x="3149" y="942"/>
                    </a:lnTo>
                    <a:lnTo>
                      <a:pt x="0" y="117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4" name="Line 28"/>
              <p:cNvSpPr>
                <a:spLocks noChangeShapeType="1"/>
              </p:cNvSpPr>
              <p:nvPr/>
            </p:nvSpPr>
            <p:spPr bwMode="auto">
              <a:xfrm>
                <a:off x="191" y="1837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5" name="Freeform 29"/>
              <p:cNvSpPr>
                <a:spLocks/>
              </p:cNvSpPr>
              <p:nvPr/>
            </p:nvSpPr>
            <p:spPr bwMode="auto">
              <a:xfrm>
                <a:off x="191" y="607"/>
                <a:ext cx="6601" cy="1237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998"/>
                  </a:cxn>
                  <a:cxn ang="0">
                    <a:pos x="0" y="1237"/>
                  </a:cxn>
                </a:cxnLst>
                <a:rect l="0" t="0" r="r" b="b"/>
                <a:pathLst>
                  <a:path w="6601" h="1237">
                    <a:moveTo>
                      <a:pt x="6601" y="0"/>
                    </a:moveTo>
                    <a:lnTo>
                      <a:pt x="3149" y="998"/>
                    </a:lnTo>
                    <a:lnTo>
                      <a:pt x="0" y="1237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6" name="Line 30"/>
              <p:cNvSpPr>
                <a:spLocks noChangeShapeType="1"/>
              </p:cNvSpPr>
              <p:nvPr/>
            </p:nvSpPr>
            <p:spPr bwMode="auto">
              <a:xfrm>
                <a:off x="191" y="1848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7" name="Freeform 31"/>
              <p:cNvSpPr>
                <a:spLocks/>
              </p:cNvSpPr>
              <p:nvPr/>
            </p:nvSpPr>
            <p:spPr bwMode="auto">
              <a:xfrm>
                <a:off x="191" y="543"/>
                <a:ext cx="6601" cy="1309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057"/>
                  </a:cxn>
                  <a:cxn ang="0">
                    <a:pos x="0" y="1309"/>
                  </a:cxn>
                </a:cxnLst>
                <a:rect l="0" t="0" r="r" b="b"/>
                <a:pathLst>
                  <a:path w="6601" h="1309">
                    <a:moveTo>
                      <a:pt x="6601" y="0"/>
                    </a:moveTo>
                    <a:lnTo>
                      <a:pt x="3149" y="1057"/>
                    </a:lnTo>
                    <a:lnTo>
                      <a:pt x="0" y="1309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8" name="Line 32"/>
              <p:cNvSpPr>
                <a:spLocks noChangeShapeType="1"/>
              </p:cNvSpPr>
              <p:nvPr/>
            </p:nvSpPr>
            <p:spPr bwMode="auto">
              <a:xfrm>
                <a:off x="191" y="1856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29" name="Freeform 33"/>
              <p:cNvSpPr>
                <a:spLocks/>
              </p:cNvSpPr>
              <p:nvPr/>
            </p:nvSpPr>
            <p:spPr bwMode="auto">
              <a:xfrm>
                <a:off x="191" y="482"/>
                <a:ext cx="6601" cy="1385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118"/>
                  </a:cxn>
                  <a:cxn ang="0">
                    <a:pos x="0" y="1385"/>
                  </a:cxn>
                </a:cxnLst>
                <a:rect l="0" t="0" r="r" b="b"/>
                <a:pathLst>
                  <a:path w="6601" h="1385">
                    <a:moveTo>
                      <a:pt x="6601" y="0"/>
                    </a:moveTo>
                    <a:lnTo>
                      <a:pt x="3149" y="1118"/>
                    </a:lnTo>
                    <a:lnTo>
                      <a:pt x="0" y="1385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0" name="Freeform 34"/>
              <p:cNvSpPr>
                <a:spLocks/>
              </p:cNvSpPr>
              <p:nvPr/>
            </p:nvSpPr>
            <p:spPr bwMode="auto">
              <a:xfrm>
                <a:off x="191" y="422"/>
                <a:ext cx="6601" cy="1453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175"/>
                  </a:cxn>
                  <a:cxn ang="0">
                    <a:pos x="0" y="1453"/>
                  </a:cxn>
                </a:cxnLst>
                <a:rect l="0" t="0" r="r" b="b"/>
                <a:pathLst>
                  <a:path w="6601" h="1453">
                    <a:moveTo>
                      <a:pt x="6601" y="0"/>
                    </a:moveTo>
                    <a:lnTo>
                      <a:pt x="3149" y="1175"/>
                    </a:lnTo>
                    <a:lnTo>
                      <a:pt x="0" y="1453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1" name="Line 35"/>
              <p:cNvSpPr>
                <a:spLocks noChangeShapeType="1"/>
              </p:cNvSpPr>
              <p:nvPr/>
            </p:nvSpPr>
            <p:spPr bwMode="auto">
              <a:xfrm>
                <a:off x="191" y="1878"/>
                <a:ext cx="4" cy="1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2" name="Freeform 36"/>
              <p:cNvSpPr>
                <a:spLocks/>
              </p:cNvSpPr>
              <p:nvPr/>
            </p:nvSpPr>
            <p:spPr bwMode="auto">
              <a:xfrm>
                <a:off x="191" y="354"/>
                <a:ext cx="6601" cy="1532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239"/>
                  </a:cxn>
                  <a:cxn ang="0">
                    <a:pos x="0" y="1532"/>
                  </a:cxn>
                </a:cxnLst>
                <a:rect l="0" t="0" r="r" b="b"/>
                <a:pathLst>
                  <a:path w="6601" h="1532">
                    <a:moveTo>
                      <a:pt x="6601" y="0"/>
                    </a:moveTo>
                    <a:lnTo>
                      <a:pt x="3149" y="1239"/>
                    </a:lnTo>
                    <a:lnTo>
                      <a:pt x="0" y="1532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3" name="Freeform 37"/>
              <p:cNvSpPr>
                <a:spLocks/>
              </p:cNvSpPr>
              <p:nvPr/>
            </p:nvSpPr>
            <p:spPr bwMode="auto">
              <a:xfrm>
                <a:off x="191" y="291"/>
                <a:ext cx="6601" cy="1603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299"/>
                  </a:cxn>
                  <a:cxn ang="0">
                    <a:pos x="0" y="1603"/>
                  </a:cxn>
                </a:cxnLst>
                <a:rect l="0" t="0" r="r" b="b"/>
                <a:pathLst>
                  <a:path w="6601" h="1603">
                    <a:moveTo>
                      <a:pt x="6601" y="0"/>
                    </a:moveTo>
                    <a:lnTo>
                      <a:pt x="3149" y="1299"/>
                    </a:lnTo>
                    <a:lnTo>
                      <a:pt x="0" y="1603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4" name="Line 38"/>
              <p:cNvSpPr>
                <a:spLocks noChangeShapeType="1"/>
              </p:cNvSpPr>
              <p:nvPr/>
            </p:nvSpPr>
            <p:spPr bwMode="auto">
              <a:xfrm>
                <a:off x="191" y="1897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5" name="Freeform 39"/>
              <p:cNvSpPr>
                <a:spLocks/>
              </p:cNvSpPr>
              <p:nvPr/>
            </p:nvSpPr>
            <p:spPr bwMode="auto">
              <a:xfrm>
                <a:off x="191" y="219"/>
                <a:ext cx="6601" cy="1686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367"/>
                  </a:cxn>
                  <a:cxn ang="0">
                    <a:pos x="0" y="1686"/>
                  </a:cxn>
                </a:cxnLst>
                <a:rect l="0" t="0" r="r" b="b"/>
                <a:pathLst>
                  <a:path w="6601" h="1686">
                    <a:moveTo>
                      <a:pt x="6601" y="0"/>
                    </a:moveTo>
                    <a:lnTo>
                      <a:pt x="3149" y="1367"/>
                    </a:lnTo>
                    <a:lnTo>
                      <a:pt x="0" y="1686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6" name="Line 40"/>
              <p:cNvSpPr>
                <a:spLocks noChangeShapeType="1"/>
              </p:cNvSpPr>
              <p:nvPr/>
            </p:nvSpPr>
            <p:spPr bwMode="auto">
              <a:xfrm>
                <a:off x="3341" y="-820"/>
                <a:ext cx="4" cy="5054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7" name="Line 41"/>
              <p:cNvSpPr>
                <a:spLocks noChangeShapeType="1"/>
              </p:cNvSpPr>
              <p:nvPr/>
            </p:nvSpPr>
            <p:spPr bwMode="auto">
              <a:xfrm>
                <a:off x="191" y="-820"/>
                <a:ext cx="4" cy="5054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8" name="Line 42"/>
              <p:cNvSpPr>
                <a:spLocks noChangeShapeType="1"/>
              </p:cNvSpPr>
              <p:nvPr/>
            </p:nvSpPr>
            <p:spPr bwMode="auto">
              <a:xfrm>
                <a:off x="3341" y="4234"/>
                <a:ext cx="4" cy="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39" name="Line 43"/>
              <p:cNvSpPr>
                <a:spLocks noChangeShapeType="1"/>
              </p:cNvSpPr>
              <p:nvPr/>
            </p:nvSpPr>
            <p:spPr bwMode="auto">
              <a:xfrm>
                <a:off x="3341" y="-820"/>
                <a:ext cx="4" cy="5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0" name="Rectangle 44"/>
              <p:cNvSpPr>
                <a:spLocks noChangeArrowheads="1"/>
              </p:cNvSpPr>
              <p:nvPr/>
            </p:nvSpPr>
            <p:spPr bwMode="auto">
              <a:xfrm>
                <a:off x="-640" y="-820"/>
                <a:ext cx="7432" cy="5054"/>
              </a:xfrm>
              <a:prstGeom prst="rect">
                <a:avLst/>
              </a:prstGeom>
              <a:noFill/>
              <a:ln w="4" cap="rnd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1" name="Freeform 45"/>
              <p:cNvSpPr>
                <a:spLocks/>
              </p:cNvSpPr>
              <p:nvPr/>
            </p:nvSpPr>
            <p:spPr bwMode="auto">
              <a:xfrm>
                <a:off x="191" y="1299"/>
                <a:ext cx="6601" cy="1682"/>
              </a:xfrm>
              <a:custGeom>
                <a:avLst/>
                <a:gdLst/>
                <a:ahLst/>
                <a:cxnLst>
                  <a:cxn ang="0">
                    <a:pos x="6601" y="1682"/>
                  </a:cxn>
                  <a:cxn ang="0">
                    <a:pos x="3149" y="316"/>
                  </a:cxn>
                  <a:cxn ang="0">
                    <a:pos x="0" y="0"/>
                  </a:cxn>
                </a:cxnLst>
                <a:rect l="0" t="0" r="r" b="b"/>
                <a:pathLst>
                  <a:path w="6601" h="1682">
                    <a:moveTo>
                      <a:pt x="6601" y="1682"/>
                    </a:moveTo>
                    <a:lnTo>
                      <a:pt x="3149" y="316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2" name="Freeform 46"/>
              <p:cNvSpPr>
                <a:spLocks/>
              </p:cNvSpPr>
              <p:nvPr/>
            </p:nvSpPr>
            <p:spPr bwMode="auto">
              <a:xfrm>
                <a:off x="191" y="1302"/>
                <a:ext cx="6601" cy="1608"/>
              </a:xfrm>
              <a:custGeom>
                <a:avLst/>
                <a:gdLst/>
                <a:ahLst/>
                <a:cxnLst>
                  <a:cxn ang="0">
                    <a:pos x="6601" y="1608"/>
                  </a:cxn>
                  <a:cxn ang="0">
                    <a:pos x="3149" y="306"/>
                  </a:cxn>
                  <a:cxn ang="0">
                    <a:pos x="0" y="0"/>
                  </a:cxn>
                </a:cxnLst>
                <a:rect l="0" t="0" r="r" b="b"/>
                <a:pathLst>
                  <a:path w="6601" h="1608">
                    <a:moveTo>
                      <a:pt x="6601" y="1608"/>
                    </a:moveTo>
                    <a:lnTo>
                      <a:pt x="3149" y="306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3" name="Line 47"/>
              <p:cNvSpPr>
                <a:spLocks noChangeShapeType="1"/>
              </p:cNvSpPr>
              <p:nvPr/>
            </p:nvSpPr>
            <p:spPr bwMode="auto">
              <a:xfrm>
                <a:off x="191" y="1306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4" name="Freeform 48"/>
              <p:cNvSpPr>
                <a:spLocks/>
              </p:cNvSpPr>
              <p:nvPr/>
            </p:nvSpPr>
            <p:spPr bwMode="auto">
              <a:xfrm>
                <a:off x="191" y="1314"/>
                <a:ext cx="6601" cy="1532"/>
              </a:xfrm>
              <a:custGeom>
                <a:avLst/>
                <a:gdLst/>
                <a:ahLst/>
                <a:cxnLst>
                  <a:cxn ang="0">
                    <a:pos x="6601" y="1532"/>
                  </a:cxn>
                  <a:cxn ang="0">
                    <a:pos x="3149" y="290"/>
                  </a:cxn>
                  <a:cxn ang="0">
                    <a:pos x="0" y="0"/>
                  </a:cxn>
                </a:cxnLst>
                <a:rect l="0" t="0" r="r" b="b"/>
                <a:pathLst>
                  <a:path w="6601" h="1532">
                    <a:moveTo>
                      <a:pt x="6601" y="1532"/>
                    </a:moveTo>
                    <a:lnTo>
                      <a:pt x="3149" y="290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5" name="Freeform 49"/>
              <p:cNvSpPr>
                <a:spLocks/>
              </p:cNvSpPr>
              <p:nvPr/>
            </p:nvSpPr>
            <p:spPr bwMode="auto">
              <a:xfrm>
                <a:off x="191" y="1325"/>
                <a:ext cx="6601" cy="1457"/>
              </a:xfrm>
              <a:custGeom>
                <a:avLst/>
                <a:gdLst/>
                <a:ahLst/>
                <a:cxnLst>
                  <a:cxn ang="0">
                    <a:pos x="6601" y="1457"/>
                  </a:cxn>
                  <a:cxn ang="0">
                    <a:pos x="3149" y="278"/>
                  </a:cxn>
                  <a:cxn ang="0">
                    <a:pos x="0" y="0"/>
                  </a:cxn>
                </a:cxnLst>
                <a:rect l="0" t="0" r="r" b="b"/>
                <a:pathLst>
                  <a:path w="6601" h="1457">
                    <a:moveTo>
                      <a:pt x="6601" y="1457"/>
                    </a:moveTo>
                    <a:lnTo>
                      <a:pt x="3149" y="278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6" name="Line 50"/>
              <p:cNvSpPr>
                <a:spLocks noChangeShapeType="1"/>
              </p:cNvSpPr>
              <p:nvPr/>
            </p:nvSpPr>
            <p:spPr bwMode="auto">
              <a:xfrm>
                <a:off x="191" y="1329"/>
                <a:ext cx="4" cy="1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7" name="Freeform 51"/>
              <p:cNvSpPr>
                <a:spLocks/>
              </p:cNvSpPr>
              <p:nvPr/>
            </p:nvSpPr>
            <p:spPr bwMode="auto">
              <a:xfrm>
                <a:off x="191" y="1337"/>
                <a:ext cx="6601" cy="1380"/>
              </a:xfrm>
              <a:custGeom>
                <a:avLst/>
                <a:gdLst/>
                <a:ahLst/>
                <a:cxnLst>
                  <a:cxn ang="0">
                    <a:pos x="6601" y="1380"/>
                  </a:cxn>
                  <a:cxn ang="0">
                    <a:pos x="3149" y="263"/>
                  </a:cxn>
                  <a:cxn ang="0">
                    <a:pos x="0" y="0"/>
                  </a:cxn>
                </a:cxnLst>
                <a:rect l="0" t="0" r="r" b="b"/>
                <a:pathLst>
                  <a:path w="6601" h="1380">
                    <a:moveTo>
                      <a:pt x="6601" y="1380"/>
                    </a:moveTo>
                    <a:lnTo>
                      <a:pt x="3149" y="263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8" name="Freeform 52"/>
              <p:cNvSpPr>
                <a:spLocks/>
              </p:cNvSpPr>
              <p:nvPr/>
            </p:nvSpPr>
            <p:spPr bwMode="auto">
              <a:xfrm>
                <a:off x="191" y="1344"/>
                <a:ext cx="6601" cy="1309"/>
              </a:xfrm>
              <a:custGeom>
                <a:avLst/>
                <a:gdLst/>
                <a:ahLst/>
                <a:cxnLst>
                  <a:cxn ang="0">
                    <a:pos x="6601" y="1309"/>
                  </a:cxn>
                  <a:cxn ang="0">
                    <a:pos x="3149" y="255"/>
                  </a:cxn>
                  <a:cxn ang="0">
                    <a:pos x="0" y="0"/>
                  </a:cxn>
                </a:cxnLst>
                <a:rect l="0" t="0" r="r" b="b"/>
                <a:pathLst>
                  <a:path w="6601" h="1309">
                    <a:moveTo>
                      <a:pt x="6601" y="1309"/>
                    </a:moveTo>
                    <a:lnTo>
                      <a:pt x="3149" y="255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49" name="Line 53"/>
              <p:cNvSpPr>
                <a:spLocks noChangeShapeType="1"/>
              </p:cNvSpPr>
              <p:nvPr/>
            </p:nvSpPr>
            <p:spPr bwMode="auto">
              <a:xfrm>
                <a:off x="191" y="1348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0" name="Freeform 54"/>
              <p:cNvSpPr>
                <a:spLocks/>
              </p:cNvSpPr>
              <p:nvPr/>
            </p:nvSpPr>
            <p:spPr bwMode="auto">
              <a:xfrm>
                <a:off x="191" y="1356"/>
                <a:ext cx="6601" cy="1238"/>
              </a:xfrm>
              <a:custGeom>
                <a:avLst/>
                <a:gdLst/>
                <a:ahLst/>
                <a:cxnLst>
                  <a:cxn ang="0">
                    <a:pos x="6601" y="1238"/>
                  </a:cxn>
                  <a:cxn ang="0">
                    <a:pos x="3149" y="236"/>
                  </a:cxn>
                  <a:cxn ang="0">
                    <a:pos x="0" y="0"/>
                  </a:cxn>
                </a:cxnLst>
                <a:rect l="0" t="0" r="r" b="b"/>
                <a:pathLst>
                  <a:path w="6601" h="1238">
                    <a:moveTo>
                      <a:pt x="6601" y="1238"/>
                    </a:moveTo>
                    <a:lnTo>
                      <a:pt x="3149" y="236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1" name="Freeform 55"/>
              <p:cNvSpPr>
                <a:spLocks/>
              </p:cNvSpPr>
              <p:nvPr/>
            </p:nvSpPr>
            <p:spPr bwMode="auto">
              <a:xfrm>
                <a:off x="191" y="1367"/>
                <a:ext cx="6601" cy="1170"/>
              </a:xfrm>
              <a:custGeom>
                <a:avLst/>
                <a:gdLst/>
                <a:ahLst/>
                <a:cxnLst>
                  <a:cxn ang="0">
                    <a:pos x="6601" y="1170"/>
                  </a:cxn>
                  <a:cxn ang="0">
                    <a:pos x="3149" y="228"/>
                  </a:cxn>
                  <a:cxn ang="0">
                    <a:pos x="0" y="0"/>
                  </a:cxn>
                </a:cxnLst>
                <a:rect l="0" t="0" r="r" b="b"/>
                <a:pathLst>
                  <a:path w="6601" h="1170">
                    <a:moveTo>
                      <a:pt x="6601" y="1170"/>
                    </a:moveTo>
                    <a:lnTo>
                      <a:pt x="3149" y="228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2" name="Line 56"/>
              <p:cNvSpPr>
                <a:spLocks noChangeShapeType="1"/>
              </p:cNvSpPr>
              <p:nvPr/>
            </p:nvSpPr>
            <p:spPr bwMode="auto">
              <a:xfrm>
                <a:off x="191" y="1367"/>
                <a:ext cx="4" cy="3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3" name="Freeform 57"/>
              <p:cNvSpPr>
                <a:spLocks/>
              </p:cNvSpPr>
              <p:nvPr/>
            </p:nvSpPr>
            <p:spPr bwMode="auto">
              <a:xfrm>
                <a:off x="191" y="1382"/>
                <a:ext cx="6601" cy="1099"/>
              </a:xfrm>
              <a:custGeom>
                <a:avLst/>
                <a:gdLst/>
                <a:ahLst/>
                <a:cxnLst>
                  <a:cxn ang="0">
                    <a:pos x="6601" y="1099"/>
                  </a:cxn>
                  <a:cxn ang="0">
                    <a:pos x="3149" y="213"/>
                  </a:cxn>
                  <a:cxn ang="0">
                    <a:pos x="0" y="0"/>
                  </a:cxn>
                </a:cxnLst>
                <a:rect l="0" t="0" r="r" b="b"/>
                <a:pathLst>
                  <a:path w="6601" h="1099">
                    <a:moveTo>
                      <a:pt x="6601" y="1099"/>
                    </a:moveTo>
                    <a:lnTo>
                      <a:pt x="3149" y="213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4" name="Freeform 58"/>
              <p:cNvSpPr>
                <a:spLocks/>
              </p:cNvSpPr>
              <p:nvPr/>
            </p:nvSpPr>
            <p:spPr bwMode="auto">
              <a:xfrm>
                <a:off x="191" y="1393"/>
                <a:ext cx="6601" cy="1035"/>
              </a:xfrm>
              <a:custGeom>
                <a:avLst/>
                <a:gdLst/>
                <a:ahLst/>
                <a:cxnLst>
                  <a:cxn ang="0">
                    <a:pos x="6601" y="1035"/>
                  </a:cxn>
                  <a:cxn ang="0">
                    <a:pos x="3149" y="202"/>
                  </a:cxn>
                  <a:cxn ang="0">
                    <a:pos x="0" y="0"/>
                  </a:cxn>
                </a:cxnLst>
                <a:rect l="0" t="0" r="r" b="b"/>
                <a:pathLst>
                  <a:path w="6601" h="1035">
                    <a:moveTo>
                      <a:pt x="6601" y="1035"/>
                    </a:moveTo>
                    <a:lnTo>
                      <a:pt x="3149" y="202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5" name="Line 59"/>
              <p:cNvSpPr>
                <a:spLocks noChangeShapeType="1"/>
              </p:cNvSpPr>
              <p:nvPr/>
            </p:nvSpPr>
            <p:spPr bwMode="auto">
              <a:xfrm>
                <a:off x="191" y="1397"/>
                <a:ext cx="4" cy="3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6" name="Freeform 60"/>
              <p:cNvSpPr>
                <a:spLocks/>
              </p:cNvSpPr>
              <p:nvPr/>
            </p:nvSpPr>
            <p:spPr bwMode="auto">
              <a:xfrm>
                <a:off x="191" y="1415"/>
                <a:ext cx="6601" cy="964"/>
              </a:xfrm>
              <a:custGeom>
                <a:avLst/>
                <a:gdLst/>
                <a:ahLst/>
                <a:cxnLst>
                  <a:cxn ang="0">
                    <a:pos x="6601" y="964"/>
                  </a:cxn>
                  <a:cxn ang="0">
                    <a:pos x="3149" y="188"/>
                  </a:cxn>
                  <a:cxn ang="0">
                    <a:pos x="0" y="0"/>
                  </a:cxn>
                </a:cxnLst>
                <a:rect l="0" t="0" r="r" b="b"/>
                <a:pathLst>
                  <a:path w="6601" h="964">
                    <a:moveTo>
                      <a:pt x="6601" y="964"/>
                    </a:moveTo>
                    <a:lnTo>
                      <a:pt x="3149" y="188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7" name="Freeform 61"/>
              <p:cNvSpPr>
                <a:spLocks/>
              </p:cNvSpPr>
              <p:nvPr/>
            </p:nvSpPr>
            <p:spPr bwMode="auto">
              <a:xfrm>
                <a:off x="191" y="1434"/>
                <a:ext cx="6601" cy="896"/>
              </a:xfrm>
              <a:custGeom>
                <a:avLst/>
                <a:gdLst/>
                <a:ahLst/>
                <a:cxnLst>
                  <a:cxn ang="0">
                    <a:pos x="6601" y="896"/>
                  </a:cxn>
                  <a:cxn ang="0">
                    <a:pos x="3149" y="176"/>
                  </a:cxn>
                  <a:cxn ang="0">
                    <a:pos x="0" y="0"/>
                  </a:cxn>
                </a:cxnLst>
                <a:rect l="0" t="0" r="r" b="b"/>
                <a:pathLst>
                  <a:path w="6601" h="896">
                    <a:moveTo>
                      <a:pt x="6601" y="896"/>
                    </a:moveTo>
                    <a:lnTo>
                      <a:pt x="3149" y="176"/>
                    </a:lnTo>
                    <a:lnTo>
                      <a:pt x="0" y="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8" name="Line 62"/>
              <p:cNvSpPr>
                <a:spLocks noChangeShapeType="1"/>
              </p:cNvSpPr>
              <p:nvPr/>
            </p:nvSpPr>
            <p:spPr bwMode="auto">
              <a:xfrm>
                <a:off x="191" y="1438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59" name="Freeform 63"/>
              <p:cNvSpPr>
                <a:spLocks/>
              </p:cNvSpPr>
              <p:nvPr/>
            </p:nvSpPr>
            <p:spPr bwMode="auto">
              <a:xfrm>
                <a:off x="191" y="870"/>
                <a:ext cx="6601" cy="896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718"/>
                  </a:cxn>
                  <a:cxn ang="0">
                    <a:pos x="0" y="896"/>
                  </a:cxn>
                </a:cxnLst>
                <a:rect l="0" t="0" r="r" b="b"/>
                <a:pathLst>
                  <a:path w="6601" h="896">
                    <a:moveTo>
                      <a:pt x="6601" y="0"/>
                    </a:moveTo>
                    <a:lnTo>
                      <a:pt x="3149" y="718"/>
                    </a:lnTo>
                    <a:lnTo>
                      <a:pt x="0" y="896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0" name="Freeform 64"/>
              <p:cNvSpPr>
                <a:spLocks/>
              </p:cNvSpPr>
              <p:nvPr/>
            </p:nvSpPr>
            <p:spPr bwMode="auto">
              <a:xfrm>
                <a:off x="191" y="825"/>
                <a:ext cx="6601" cy="963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773"/>
                  </a:cxn>
                  <a:cxn ang="0">
                    <a:pos x="0" y="963"/>
                  </a:cxn>
                </a:cxnLst>
                <a:rect l="0" t="0" r="r" b="b"/>
                <a:pathLst>
                  <a:path w="6601" h="963">
                    <a:moveTo>
                      <a:pt x="6601" y="0"/>
                    </a:moveTo>
                    <a:lnTo>
                      <a:pt x="3149" y="773"/>
                    </a:lnTo>
                    <a:lnTo>
                      <a:pt x="0" y="963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1" name="Freeform 65"/>
              <p:cNvSpPr>
                <a:spLocks/>
              </p:cNvSpPr>
              <p:nvPr/>
            </p:nvSpPr>
            <p:spPr bwMode="auto">
              <a:xfrm>
                <a:off x="191" y="776"/>
                <a:ext cx="6601" cy="1028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826"/>
                  </a:cxn>
                  <a:cxn ang="0">
                    <a:pos x="0" y="1028"/>
                  </a:cxn>
                </a:cxnLst>
                <a:rect l="0" t="0" r="r" b="b"/>
                <a:pathLst>
                  <a:path w="6601" h="1028">
                    <a:moveTo>
                      <a:pt x="6601" y="0"/>
                    </a:moveTo>
                    <a:lnTo>
                      <a:pt x="3149" y="826"/>
                    </a:lnTo>
                    <a:lnTo>
                      <a:pt x="0" y="1028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2" name="Line 66"/>
              <p:cNvSpPr>
                <a:spLocks noChangeShapeType="1"/>
              </p:cNvSpPr>
              <p:nvPr/>
            </p:nvSpPr>
            <p:spPr bwMode="auto">
              <a:xfrm>
                <a:off x="191" y="1807"/>
                <a:ext cx="4" cy="3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3" name="Freeform 67"/>
              <p:cNvSpPr>
                <a:spLocks/>
              </p:cNvSpPr>
              <p:nvPr/>
            </p:nvSpPr>
            <p:spPr bwMode="auto">
              <a:xfrm>
                <a:off x="191" y="724"/>
                <a:ext cx="6601" cy="1098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882"/>
                  </a:cxn>
                  <a:cxn ang="0">
                    <a:pos x="0" y="1098"/>
                  </a:cxn>
                </a:cxnLst>
                <a:rect l="0" t="0" r="r" b="b"/>
                <a:pathLst>
                  <a:path w="6601" h="1098">
                    <a:moveTo>
                      <a:pt x="6601" y="0"/>
                    </a:moveTo>
                    <a:lnTo>
                      <a:pt x="3149" y="882"/>
                    </a:lnTo>
                    <a:lnTo>
                      <a:pt x="0" y="1098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4" name="Freeform 68"/>
              <p:cNvSpPr>
                <a:spLocks/>
              </p:cNvSpPr>
              <p:nvPr/>
            </p:nvSpPr>
            <p:spPr bwMode="auto">
              <a:xfrm>
                <a:off x="191" y="663"/>
                <a:ext cx="6601" cy="1170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942"/>
                  </a:cxn>
                  <a:cxn ang="0">
                    <a:pos x="0" y="1170"/>
                  </a:cxn>
                </a:cxnLst>
                <a:rect l="0" t="0" r="r" b="b"/>
                <a:pathLst>
                  <a:path w="6601" h="1170">
                    <a:moveTo>
                      <a:pt x="6601" y="0"/>
                    </a:moveTo>
                    <a:lnTo>
                      <a:pt x="3149" y="942"/>
                    </a:lnTo>
                    <a:lnTo>
                      <a:pt x="0" y="1170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5" name="Line 69"/>
              <p:cNvSpPr>
                <a:spLocks noChangeShapeType="1"/>
              </p:cNvSpPr>
              <p:nvPr/>
            </p:nvSpPr>
            <p:spPr bwMode="auto">
              <a:xfrm>
                <a:off x="191" y="1837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6" name="Freeform 70"/>
              <p:cNvSpPr>
                <a:spLocks/>
              </p:cNvSpPr>
              <p:nvPr/>
            </p:nvSpPr>
            <p:spPr bwMode="auto">
              <a:xfrm>
                <a:off x="191" y="607"/>
                <a:ext cx="6601" cy="1237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998"/>
                  </a:cxn>
                  <a:cxn ang="0">
                    <a:pos x="0" y="1237"/>
                  </a:cxn>
                </a:cxnLst>
                <a:rect l="0" t="0" r="r" b="b"/>
                <a:pathLst>
                  <a:path w="6601" h="1237">
                    <a:moveTo>
                      <a:pt x="6601" y="0"/>
                    </a:moveTo>
                    <a:lnTo>
                      <a:pt x="3149" y="998"/>
                    </a:lnTo>
                    <a:lnTo>
                      <a:pt x="0" y="1237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7" name="Line 71"/>
              <p:cNvSpPr>
                <a:spLocks noChangeShapeType="1"/>
              </p:cNvSpPr>
              <p:nvPr/>
            </p:nvSpPr>
            <p:spPr bwMode="auto">
              <a:xfrm>
                <a:off x="191" y="1848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8" name="Freeform 72"/>
              <p:cNvSpPr>
                <a:spLocks/>
              </p:cNvSpPr>
              <p:nvPr/>
            </p:nvSpPr>
            <p:spPr bwMode="auto">
              <a:xfrm>
                <a:off x="191" y="543"/>
                <a:ext cx="6601" cy="1309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057"/>
                  </a:cxn>
                  <a:cxn ang="0">
                    <a:pos x="0" y="1309"/>
                  </a:cxn>
                </a:cxnLst>
                <a:rect l="0" t="0" r="r" b="b"/>
                <a:pathLst>
                  <a:path w="6601" h="1309">
                    <a:moveTo>
                      <a:pt x="6601" y="0"/>
                    </a:moveTo>
                    <a:lnTo>
                      <a:pt x="3149" y="1057"/>
                    </a:lnTo>
                    <a:lnTo>
                      <a:pt x="0" y="1309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69" name="Line 73"/>
              <p:cNvSpPr>
                <a:spLocks noChangeShapeType="1"/>
              </p:cNvSpPr>
              <p:nvPr/>
            </p:nvSpPr>
            <p:spPr bwMode="auto">
              <a:xfrm>
                <a:off x="191" y="1856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0" name="Freeform 74"/>
              <p:cNvSpPr>
                <a:spLocks/>
              </p:cNvSpPr>
              <p:nvPr/>
            </p:nvSpPr>
            <p:spPr bwMode="auto">
              <a:xfrm>
                <a:off x="191" y="482"/>
                <a:ext cx="6601" cy="1385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118"/>
                  </a:cxn>
                  <a:cxn ang="0">
                    <a:pos x="0" y="1385"/>
                  </a:cxn>
                </a:cxnLst>
                <a:rect l="0" t="0" r="r" b="b"/>
                <a:pathLst>
                  <a:path w="6601" h="1385">
                    <a:moveTo>
                      <a:pt x="6601" y="0"/>
                    </a:moveTo>
                    <a:lnTo>
                      <a:pt x="3149" y="1118"/>
                    </a:lnTo>
                    <a:lnTo>
                      <a:pt x="0" y="1385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1" name="Freeform 75"/>
              <p:cNvSpPr>
                <a:spLocks/>
              </p:cNvSpPr>
              <p:nvPr/>
            </p:nvSpPr>
            <p:spPr bwMode="auto">
              <a:xfrm>
                <a:off x="191" y="422"/>
                <a:ext cx="6601" cy="1453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175"/>
                  </a:cxn>
                  <a:cxn ang="0">
                    <a:pos x="0" y="1453"/>
                  </a:cxn>
                </a:cxnLst>
                <a:rect l="0" t="0" r="r" b="b"/>
                <a:pathLst>
                  <a:path w="6601" h="1453">
                    <a:moveTo>
                      <a:pt x="6601" y="0"/>
                    </a:moveTo>
                    <a:lnTo>
                      <a:pt x="3149" y="1175"/>
                    </a:lnTo>
                    <a:lnTo>
                      <a:pt x="0" y="1453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2" name="Line 76"/>
              <p:cNvSpPr>
                <a:spLocks noChangeShapeType="1"/>
              </p:cNvSpPr>
              <p:nvPr/>
            </p:nvSpPr>
            <p:spPr bwMode="auto">
              <a:xfrm>
                <a:off x="191" y="1878"/>
                <a:ext cx="4" cy="1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3" name="Freeform 77"/>
              <p:cNvSpPr>
                <a:spLocks/>
              </p:cNvSpPr>
              <p:nvPr/>
            </p:nvSpPr>
            <p:spPr bwMode="auto">
              <a:xfrm>
                <a:off x="191" y="354"/>
                <a:ext cx="6601" cy="1532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239"/>
                  </a:cxn>
                  <a:cxn ang="0">
                    <a:pos x="0" y="1532"/>
                  </a:cxn>
                </a:cxnLst>
                <a:rect l="0" t="0" r="r" b="b"/>
                <a:pathLst>
                  <a:path w="6601" h="1532">
                    <a:moveTo>
                      <a:pt x="6601" y="0"/>
                    </a:moveTo>
                    <a:lnTo>
                      <a:pt x="3149" y="1239"/>
                    </a:lnTo>
                    <a:lnTo>
                      <a:pt x="0" y="1532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4" name="Freeform 78"/>
              <p:cNvSpPr>
                <a:spLocks/>
              </p:cNvSpPr>
              <p:nvPr/>
            </p:nvSpPr>
            <p:spPr bwMode="auto">
              <a:xfrm>
                <a:off x="191" y="291"/>
                <a:ext cx="6601" cy="1603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299"/>
                  </a:cxn>
                  <a:cxn ang="0">
                    <a:pos x="0" y="1603"/>
                  </a:cxn>
                </a:cxnLst>
                <a:rect l="0" t="0" r="r" b="b"/>
                <a:pathLst>
                  <a:path w="6601" h="1603">
                    <a:moveTo>
                      <a:pt x="6601" y="0"/>
                    </a:moveTo>
                    <a:lnTo>
                      <a:pt x="3149" y="1299"/>
                    </a:lnTo>
                    <a:lnTo>
                      <a:pt x="0" y="1603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5" name="Line 79"/>
              <p:cNvSpPr>
                <a:spLocks noChangeShapeType="1"/>
              </p:cNvSpPr>
              <p:nvPr/>
            </p:nvSpPr>
            <p:spPr bwMode="auto">
              <a:xfrm>
                <a:off x="191" y="1897"/>
                <a:ext cx="4" cy="4"/>
              </a:xfrm>
              <a:prstGeom prst="line">
                <a:avLst/>
              </a:prstGeom>
              <a:noFill/>
              <a:ln w="4" cap="rnd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6" name="Freeform 80"/>
              <p:cNvSpPr>
                <a:spLocks/>
              </p:cNvSpPr>
              <p:nvPr/>
            </p:nvSpPr>
            <p:spPr bwMode="auto">
              <a:xfrm>
                <a:off x="191" y="219"/>
                <a:ext cx="6601" cy="1686"/>
              </a:xfrm>
              <a:custGeom>
                <a:avLst/>
                <a:gdLst/>
                <a:ahLst/>
                <a:cxnLst>
                  <a:cxn ang="0">
                    <a:pos x="6601" y="0"/>
                  </a:cxn>
                  <a:cxn ang="0">
                    <a:pos x="3149" y="1367"/>
                  </a:cxn>
                  <a:cxn ang="0">
                    <a:pos x="0" y="1686"/>
                  </a:cxn>
                </a:cxnLst>
                <a:rect l="0" t="0" r="r" b="b"/>
                <a:pathLst>
                  <a:path w="6601" h="1686">
                    <a:moveTo>
                      <a:pt x="6601" y="0"/>
                    </a:moveTo>
                    <a:lnTo>
                      <a:pt x="3149" y="1367"/>
                    </a:lnTo>
                    <a:lnTo>
                      <a:pt x="0" y="1686"/>
                    </a:lnTo>
                  </a:path>
                </a:pathLst>
              </a:custGeom>
              <a:noFill/>
              <a:ln w="4" cap="rnd">
                <a:solidFill>
                  <a:srgbClr val="0000FF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7" name="Line 81"/>
              <p:cNvSpPr>
                <a:spLocks noChangeShapeType="1"/>
              </p:cNvSpPr>
              <p:nvPr/>
            </p:nvSpPr>
            <p:spPr bwMode="auto">
              <a:xfrm>
                <a:off x="3341" y="-820"/>
                <a:ext cx="4" cy="5054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8" name="Line 82"/>
              <p:cNvSpPr>
                <a:spLocks noChangeShapeType="1"/>
              </p:cNvSpPr>
              <p:nvPr/>
            </p:nvSpPr>
            <p:spPr bwMode="auto">
              <a:xfrm>
                <a:off x="191" y="-820"/>
                <a:ext cx="4" cy="5054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79" name="Line 83"/>
              <p:cNvSpPr>
                <a:spLocks noChangeShapeType="1"/>
              </p:cNvSpPr>
              <p:nvPr/>
            </p:nvSpPr>
            <p:spPr bwMode="auto">
              <a:xfrm>
                <a:off x="3341" y="4234"/>
                <a:ext cx="4" cy="3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80" name="Line 84"/>
              <p:cNvSpPr>
                <a:spLocks noChangeShapeType="1"/>
              </p:cNvSpPr>
              <p:nvPr/>
            </p:nvSpPr>
            <p:spPr bwMode="auto">
              <a:xfrm>
                <a:off x="3341" y="-820"/>
                <a:ext cx="4" cy="5"/>
              </a:xfrm>
              <a:prstGeom prst="line">
                <a:avLst/>
              </a:prstGeom>
              <a:noFill/>
              <a:ln w="4" cap="rnd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92" name="TextBox 91"/>
          <p:cNvSpPr txBox="1"/>
          <p:nvPr/>
        </p:nvSpPr>
        <p:spPr>
          <a:xfrm>
            <a:off x="3619500" y="1485900"/>
            <a:ext cx="42537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divergence : f1.2 beam </a:t>
            </a:r>
            <a:r>
              <a:rPr lang="en-US" dirty="0" smtClean="0">
                <a:sym typeface="Wingdings" pitchFamily="2" charset="2"/>
              </a:rPr>
              <a:t>46 deg max</a:t>
            </a:r>
            <a:endParaRPr lang="en-US" dirty="0"/>
          </a:p>
        </p:txBody>
      </p:sp>
      <p:sp>
        <p:nvSpPr>
          <p:cNvPr id="29889" name="Rectangle 19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9878" name="Group 182"/>
          <p:cNvGrpSpPr>
            <a:grpSpLocks/>
          </p:cNvGrpSpPr>
          <p:nvPr/>
        </p:nvGrpSpPr>
        <p:grpSpPr bwMode="auto">
          <a:xfrm>
            <a:off x="1524000" y="2552700"/>
            <a:ext cx="2171699" cy="1181100"/>
            <a:chOff x="1607" y="3054"/>
            <a:chExt cx="5199" cy="2524"/>
          </a:xfrm>
          <a:effectLst>
            <a:outerShdw blurRad="368300" dist="215900" dir="5400000" algn="ctr" rotWithShape="0">
              <a:srgbClr val="000000">
                <a:alpha val="43137"/>
              </a:srgbClr>
            </a:outerShdw>
          </a:effectLst>
        </p:grpSpPr>
        <p:grpSp>
          <p:nvGrpSpPr>
            <p:cNvPr id="29885" name="Group 189"/>
            <p:cNvGrpSpPr>
              <a:grpSpLocks/>
            </p:cNvGrpSpPr>
            <p:nvPr/>
          </p:nvGrpSpPr>
          <p:grpSpPr bwMode="auto">
            <a:xfrm>
              <a:off x="1607" y="3054"/>
              <a:ext cx="5137" cy="2524"/>
              <a:chOff x="1607" y="3054"/>
              <a:chExt cx="5137" cy="2524"/>
            </a:xfrm>
          </p:grpSpPr>
          <p:pic>
            <p:nvPicPr>
              <p:cNvPr id="29887" name="Picture 191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607" y="3054"/>
                <a:ext cx="5137" cy="2524"/>
              </a:xfrm>
              <a:prstGeom prst="rect">
                <a:avLst/>
              </a:prstGeom>
              <a:noFill/>
            </p:spPr>
          </p:pic>
          <p:pic>
            <p:nvPicPr>
              <p:cNvPr id="29886" name="Picture 190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607" y="3054"/>
                <a:ext cx="5137" cy="2524"/>
              </a:xfrm>
              <a:prstGeom prst="rect">
                <a:avLst/>
              </a:prstGeom>
              <a:noFill/>
            </p:spPr>
          </p:pic>
        </p:grpSp>
        <p:sp>
          <p:nvSpPr>
            <p:cNvPr id="29884" name="Rectangle 188"/>
            <p:cNvSpPr>
              <a:spLocks noChangeArrowheads="1"/>
            </p:cNvSpPr>
            <p:nvPr/>
          </p:nvSpPr>
          <p:spPr bwMode="auto">
            <a:xfrm>
              <a:off x="6565" y="4156"/>
              <a:ext cx="0" cy="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883" name="Rectangle 187"/>
            <p:cNvSpPr>
              <a:spLocks noChangeArrowheads="1"/>
            </p:cNvSpPr>
            <p:nvPr/>
          </p:nvSpPr>
          <p:spPr bwMode="auto">
            <a:xfrm>
              <a:off x="6686" y="4132"/>
              <a:ext cx="0" cy="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882" name="Rectangle 186"/>
            <p:cNvSpPr>
              <a:spLocks noChangeArrowheads="1"/>
            </p:cNvSpPr>
            <p:nvPr/>
          </p:nvSpPr>
          <p:spPr bwMode="auto">
            <a:xfrm>
              <a:off x="6806" y="4156"/>
              <a:ext cx="0" cy="4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880" name="Rectangle 184"/>
            <p:cNvSpPr>
              <a:spLocks noChangeArrowheads="1"/>
            </p:cNvSpPr>
            <p:nvPr/>
          </p:nvSpPr>
          <p:spPr bwMode="auto">
            <a:xfrm>
              <a:off x="1930" y="3430"/>
              <a:ext cx="429" cy="203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3" name="TextBox 202"/>
          <p:cNvSpPr txBox="1"/>
          <p:nvPr/>
        </p:nvSpPr>
        <p:spPr>
          <a:xfrm>
            <a:off x="3848100" y="2552700"/>
            <a:ext cx="37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Beam divergence in red, (simulation)</a:t>
            </a:r>
            <a:endParaRPr lang="en-US" dirty="0"/>
          </a:p>
        </p:txBody>
      </p:sp>
      <p:grpSp>
        <p:nvGrpSpPr>
          <p:cNvPr id="206" name="Group 205"/>
          <p:cNvGrpSpPr/>
          <p:nvPr/>
        </p:nvGrpSpPr>
        <p:grpSpPr>
          <a:xfrm>
            <a:off x="1333500" y="3848100"/>
            <a:ext cx="6972300" cy="2500179"/>
            <a:chOff x="1333500" y="3848100"/>
            <a:chExt cx="6972300" cy="2500179"/>
          </a:xfrm>
        </p:grpSpPr>
        <p:pic>
          <p:nvPicPr>
            <p:cNvPr id="29931" name="Picture 23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333500" y="3848100"/>
              <a:ext cx="2517193" cy="2500179"/>
            </a:xfrm>
            <a:prstGeom prst="rect">
              <a:avLst/>
            </a:prstGeom>
            <a:noFill/>
            <a:effectLst>
              <a:outerShdw blurRad="355600" dist="50800" dir="4800000" algn="ctr" rotWithShape="0">
                <a:srgbClr val="000000"/>
              </a:outerShdw>
            </a:effectLst>
          </p:spPr>
        </p:pic>
        <p:sp>
          <p:nvSpPr>
            <p:cNvPr id="205" name="TextBox 204"/>
            <p:cNvSpPr txBox="1"/>
            <p:nvPr/>
          </p:nvSpPr>
          <p:spPr>
            <a:xfrm>
              <a:off x="4076700" y="3962400"/>
              <a:ext cx="42291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PSF </a:t>
              </a:r>
              <a:r>
                <a:rPr lang="en-US" dirty="0" err="1" smtClean="0"/>
                <a:t>vs</a:t>
              </a:r>
              <a:r>
                <a:rPr lang="en-US" dirty="0" smtClean="0"/>
                <a:t> Thickness : Divergence + diffusion</a:t>
              </a:r>
            </a:p>
            <a:p>
              <a:r>
                <a:rPr lang="en-US" dirty="0" smtClean="0">
                  <a:sym typeface="Wingdings" pitchFamily="2" charset="2"/>
                </a:rPr>
                <a:t></a:t>
              </a:r>
              <a:r>
                <a:rPr lang="en-US" dirty="0" smtClean="0"/>
                <a:t>Sets thickness limit </a:t>
              </a:r>
              <a:endParaRPr lang="en-US" dirty="0">
                <a:latin typeface="Symbol" pitchFamily="18" charset="2"/>
              </a:endParaRPr>
            </a:p>
          </p:txBody>
        </p:sp>
      </p:grpSp>
      <p:graphicFrame>
        <p:nvGraphicFramePr>
          <p:cNvPr id="207" name="Object 206"/>
          <p:cNvGraphicFramePr>
            <a:graphicFrameLocks noChangeAspect="1"/>
          </p:cNvGraphicFramePr>
          <p:nvPr/>
        </p:nvGraphicFramePr>
        <p:xfrm>
          <a:off x="6248400" y="4267200"/>
          <a:ext cx="876300" cy="333829"/>
        </p:xfrm>
        <a:graphic>
          <a:graphicData uri="http://schemas.openxmlformats.org/presentationml/2006/ole">
            <p:oleObj spid="_x0000_s29932" name="Equation" r:id="rId6" imgW="533160" imgH="203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0" y="1676400"/>
            <a:ext cx="4283075" cy="3548062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705100" y="1295400"/>
            <a:ext cx="3599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Silicon QE @ 1000 nm </a:t>
            </a:r>
            <a:r>
              <a:rPr lang="en-US" dirty="0" err="1" smtClean="0"/>
              <a:t>vs</a:t>
            </a:r>
            <a:r>
              <a:rPr lang="en-US" dirty="0" smtClean="0"/>
              <a:t> Thickness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476500" y="5410200"/>
            <a:ext cx="3931444" cy="369332"/>
            <a:chOff x="2628900" y="5562600"/>
            <a:chExt cx="3931444" cy="369332"/>
          </a:xfrm>
        </p:grpSpPr>
        <p:sp>
          <p:nvSpPr>
            <p:cNvPr id="7" name="TextBox 6"/>
            <p:cNvSpPr txBox="1"/>
            <p:nvPr/>
          </p:nvSpPr>
          <p:spPr>
            <a:xfrm>
              <a:off x="2628900" y="5562600"/>
              <a:ext cx="3103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To get &gt; 25% QE @ - 100C </a:t>
              </a:r>
              <a:r>
                <a:rPr lang="en-US" dirty="0" smtClean="0">
                  <a:sym typeface="Wingdings" pitchFamily="2" charset="2"/>
                </a:rPr>
                <a:t></a:t>
              </a:r>
              <a:endParaRPr lang="en-US" dirty="0"/>
            </a:p>
          </p:txBody>
        </p:sp>
        <p:graphicFrame>
          <p:nvGraphicFramePr>
            <p:cNvPr id="8" name="Object 7"/>
            <p:cNvGraphicFramePr>
              <a:graphicFrameLocks noChangeAspect="1"/>
            </p:cNvGraphicFramePr>
            <p:nvPr/>
          </p:nvGraphicFramePr>
          <p:xfrm>
            <a:off x="5638800" y="5562600"/>
            <a:ext cx="921544" cy="342900"/>
          </p:xfrm>
          <a:graphic>
            <a:graphicData uri="http://schemas.openxmlformats.org/presentationml/2006/ole">
              <p:oleObj spid="_x0000_s28674" name="Equation" r:id="rId4" imgW="545760" imgH="203040" progId="Equation.3">
                <p:embed/>
              </p:oleObj>
            </a:graphicData>
          </a:graphic>
        </p:graphicFrame>
      </p:grpSp>
      <p:sp>
        <p:nvSpPr>
          <p:cNvPr id="10" name="TextBox 9"/>
          <p:cNvSpPr txBox="1"/>
          <p:nvPr/>
        </p:nvSpPr>
        <p:spPr>
          <a:xfrm>
            <a:off x="2743200" y="5791200"/>
            <a:ext cx="3334567" cy="369332"/>
          </a:xfrm>
          <a:prstGeom prst="rect">
            <a:avLst/>
          </a:prstGeom>
          <a:noFill/>
          <a:ln w="6350" cmpd="dbl">
            <a:solidFill>
              <a:schemeClr val="tx1"/>
            </a:solidFill>
          </a:ln>
          <a:effectLst>
            <a:outerShdw dist="50800" sx="1000" sy="1000" algn="ctr" rotWithShape="0">
              <a:srgbClr val="000000"/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 smtClean="0"/>
              <a:t>Optimal sensor thickness = 100 </a:t>
            </a:r>
            <a:r>
              <a:rPr lang="en-US" dirty="0" smtClean="0">
                <a:latin typeface="Symbol" pitchFamily="18" charset="2"/>
              </a:rPr>
              <a:t>m</a:t>
            </a:r>
            <a:endParaRPr lang="en-US" dirty="0">
              <a:latin typeface="Symbol" pitchFamily="18" charset="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09900" y="381000"/>
            <a:ext cx="3213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Effect of sensor thickness on QE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86100" y="381000"/>
            <a:ext cx="36467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u="sng" dirty="0" smtClean="0"/>
              <a:t>Sensor Requirements  cont’ </a:t>
            </a:r>
          </a:p>
          <a:p>
            <a:pPr algn="ctr"/>
            <a:endParaRPr lang="en-US" u="sng" dirty="0" smtClean="0"/>
          </a:p>
          <a:p>
            <a:pPr algn="ctr"/>
            <a:r>
              <a:rPr lang="en-US" dirty="0" smtClean="0"/>
              <a:t>- Temperature Stability -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1638300"/>
            <a:ext cx="691695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Sensor QE is very temperature dependent near ~ 1,000 nm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For accurate photometry, temperature stability ~ +/- 0.1C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Sources of heat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CCD gates (</a:t>
            </a:r>
            <a:r>
              <a:rPr lang="en-US" i="1" dirty="0" smtClean="0"/>
              <a:t>small</a:t>
            </a:r>
            <a:r>
              <a:rPr lang="en-US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CCD output amplifiers (</a:t>
            </a:r>
            <a:r>
              <a:rPr lang="en-US" i="1" dirty="0" smtClean="0"/>
              <a:t>medium</a:t>
            </a:r>
            <a:r>
              <a:rPr lang="en-US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Heat radiation through lens (</a:t>
            </a:r>
            <a:r>
              <a:rPr lang="en-US" i="1" dirty="0" smtClean="0"/>
              <a:t>large</a:t>
            </a:r>
            <a:r>
              <a:rPr lang="en-US" dirty="0" smtClean="0"/>
              <a:t> ~ ½ W per sensor)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Heat removal by thermal straps to a cryogenic plate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Thermal control loop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High stability temp sensors close to CCD package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Heaters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0 to ~ ¼ W per sensor on sensor package or cold straps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962400" y="571500"/>
            <a:ext cx="1851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Sensor Status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257300" y="1295400"/>
            <a:ext cx="6232540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An array of “study” sensors has been produced by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e2v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STA/ITL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100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to 150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dirty="0" smtClean="0"/>
              <a:t> thickness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All fully depleted between 10V – 25V “back window bias”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Sizes 1 </a:t>
            </a:r>
            <a:r>
              <a:rPr lang="en-US" dirty="0" err="1" smtClean="0"/>
              <a:t>MPixels</a:t>
            </a:r>
            <a:r>
              <a:rPr lang="en-US" dirty="0" smtClean="0"/>
              <a:t> to 16 </a:t>
            </a:r>
            <a:r>
              <a:rPr lang="en-US" dirty="0" err="1" smtClean="0"/>
              <a:t>Mpixels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Multiple output ports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Tested @ BNL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Not final package</a:t>
            </a:r>
          </a:p>
          <a:p>
            <a:endParaRPr lang="en-US" dirty="0" smtClean="0"/>
          </a:p>
          <a:p>
            <a:r>
              <a:rPr lang="en-US" dirty="0" smtClean="0"/>
              <a:t>“Pre-Production” sensors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E2v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STA/ITL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100</a:t>
            </a:r>
            <a:r>
              <a:rPr lang="en-US" dirty="0" smtClean="0">
                <a:latin typeface="Symbol" pitchFamily="18" charset="2"/>
              </a:rPr>
              <a:t>m </a:t>
            </a:r>
            <a:r>
              <a:rPr lang="en-US" dirty="0" smtClean="0">
                <a:latin typeface="+mj-lt"/>
              </a:rPr>
              <a:t>thickness</a:t>
            </a:r>
            <a:endParaRPr lang="en-US" dirty="0" smtClean="0"/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 Final packaging 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	 4 side </a:t>
            </a:r>
            <a:r>
              <a:rPr lang="en-US" dirty="0" err="1" smtClean="0">
                <a:sym typeface="Wingdings" pitchFamily="2" charset="2"/>
              </a:rPr>
              <a:t>buttable</a:t>
            </a:r>
            <a:endParaRPr lang="en-US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	 flat to 6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dirty="0" smtClean="0">
                <a:sym typeface="Wingdings" pitchFamily="2" charset="2"/>
              </a:rPr>
              <a:t> (p-v)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Expected Fall 2010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4381500" y="4000500"/>
            <a:ext cx="3200400" cy="1303388"/>
            <a:chOff x="4762499" y="4000500"/>
            <a:chExt cx="3200400" cy="1303388"/>
          </a:xfrm>
        </p:grpSpPr>
        <p:pic>
          <p:nvPicPr>
            <p:cNvPr id="11" name="Picture 197" descr="sensor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762499" y="4000500"/>
              <a:ext cx="1752601" cy="1295399"/>
            </a:xfrm>
            <a:prstGeom prst="rect">
              <a:avLst/>
            </a:prstGeom>
            <a:noFill/>
            <a:effectLst>
              <a:outerShdw blurRad="355600" dist="50800" dir="4800000" algn="ctr" rotWithShape="0">
                <a:srgbClr val="000000"/>
              </a:outerShdw>
            </a:effectLst>
          </p:spPr>
        </p:pic>
        <p:pic>
          <p:nvPicPr>
            <p:cNvPr id="12" name="Picture 199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81799" y="4000500"/>
              <a:ext cx="1181100" cy="1303388"/>
            </a:xfrm>
            <a:prstGeom prst="rect">
              <a:avLst/>
            </a:prstGeom>
            <a:noFill/>
            <a:effectLst>
              <a:outerShdw blurRad="355600" dist="50800" dir="4800000" algn="ctr" rotWithShape="0">
                <a:srgbClr val="000000"/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90800" y="1828800"/>
            <a:ext cx="393248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Overview</a:t>
            </a:r>
          </a:p>
          <a:p>
            <a:endParaRPr lang="en-US" sz="2800" u="sng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Major 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cience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drivers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Critical specifications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Telescope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Camera</a:t>
            </a:r>
          </a:p>
          <a:p>
            <a:pPr lvl="2">
              <a:buFont typeface="Wingdings" pitchFamily="2" charset="2"/>
              <a:buChar char="Ø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Sensors</a:t>
            </a:r>
          </a:p>
          <a:p>
            <a:pPr lvl="2">
              <a:buFont typeface="Wingdings" pitchFamily="2" charset="2"/>
              <a:buChar char="Ø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Readout electronics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800100"/>
            <a:ext cx="32928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Focal Plane Construction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676400"/>
            <a:ext cx="7086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3 x 3 arrays of CCDs are mounted into a precision “Raft”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144 </a:t>
            </a:r>
            <a:r>
              <a:rPr lang="en-US" dirty="0" err="1" smtClean="0"/>
              <a:t>Mpixels</a:t>
            </a:r>
            <a:r>
              <a:rPr lang="en-US" dirty="0" smtClean="0"/>
              <a:t> per Raft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21 Rafts are mounted onto a </a:t>
            </a:r>
            <a:r>
              <a:rPr lang="en-US" u="sng" dirty="0" smtClean="0"/>
              <a:t>rigid</a:t>
            </a:r>
            <a:r>
              <a:rPr lang="en-US" dirty="0" smtClean="0"/>
              <a:t> (</a:t>
            </a:r>
            <a:r>
              <a:rPr lang="en-US" dirty="0" err="1" smtClean="0"/>
              <a:t>SiC</a:t>
            </a:r>
            <a:r>
              <a:rPr lang="en-US" dirty="0" smtClean="0"/>
              <a:t>) “Grid”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Major issues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Each sensor has ~ 150 bond pads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Total of ~ 30,000 bond pads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Sensors reside in high-vacuum cryostat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To avoid 30,000 cryostat feedthroughs, all readout electronics is placed within cryostat.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Each Raft is modular. All its readout electronics must reside in the shadow of the Raft.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Raft electronics is divided into two sections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Analog, front end, in </a:t>
            </a:r>
            <a:r>
              <a:rPr lang="en-US" dirty="0" err="1" smtClean="0"/>
              <a:t>cryo</a:t>
            </a:r>
            <a:r>
              <a:rPr lang="en-US" dirty="0" smtClean="0"/>
              <a:t>-zone (-100C)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ADC/digital in warmer zone (- 40C)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AutoShape 850"/>
          <p:cNvSpPr>
            <a:spLocks noChangeAspect="1" noChangeArrowheads="1"/>
          </p:cNvSpPr>
          <p:nvPr/>
        </p:nvSpPr>
        <p:spPr bwMode="auto">
          <a:xfrm>
            <a:off x="3390900" y="1828800"/>
            <a:ext cx="2438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" name="AutoShape 851"/>
          <p:cNvSpPr>
            <a:spLocks noChangeAspect="1" noChangeArrowheads="1"/>
          </p:cNvSpPr>
          <p:nvPr/>
        </p:nvSpPr>
        <p:spPr bwMode="auto">
          <a:xfrm>
            <a:off x="3390900" y="1828800"/>
            <a:ext cx="2438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Rectangle 852"/>
          <p:cNvSpPr>
            <a:spLocks noChangeArrowheads="1"/>
          </p:cNvSpPr>
          <p:nvPr/>
        </p:nvSpPr>
        <p:spPr bwMode="auto">
          <a:xfrm>
            <a:off x="3390900" y="1985740"/>
            <a:ext cx="2438400" cy="3144253"/>
          </a:xfrm>
          <a:prstGeom prst="rect">
            <a:avLst/>
          </a:prstGeom>
          <a:gradFill rotWithShape="1">
            <a:gsLst>
              <a:gs pos="0">
                <a:srgbClr val="DDDDDD"/>
              </a:gs>
              <a:gs pos="100000">
                <a:srgbClr val="DDDDDD">
                  <a:gamma/>
                  <a:shade val="46275"/>
                  <a:invGamma/>
                </a:srgbClr>
              </a:gs>
            </a:gsLst>
            <a:lin ang="0" scaled="1"/>
          </a:gra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9" name="Freeform 853"/>
          <p:cNvSpPr>
            <a:spLocks/>
          </p:cNvSpPr>
          <p:nvPr/>
        </p:nvSpPr>
        <p:spPr bwMode="auto">
          <a:xfrm>
            <a:off x="3634317" y="2695380"/>
            <a:ext cx="366183" cy="1179095"/>
          </a:xfrm>
          <a:custGeom>
            <a:avLst/>
            <a:gdLst/>
            <a:ahLst/>
            <a:cxnLst>
              <a:cxn ang="0">
                <a:pos x="346" y="0"/>
              </a:cxn>
              <a:cxn ang="0">
                <a:pos x="173" y="0"/>
              </a:cxn>
              <a:cxn ang="0">
                <a:pos x="173" y="864"/>
              </a:cxn>
              <a:cxn ang="0">
                <a:pos x="0" y="864"/>
              </a:cxn>
            </a:cxnLst>
            <a:rect l="0" t="0" r="r" b="b"/>
            <a:pathLst>
              <a:path w="346" h="864">
                <a:moveTo>
                  <a:pt x="346" y="0"/>
                </a:moveTo>
                <a:lnTo>
                  <a:pt x="173" y="0"/>
                </a:lnTo>
                <a:lnTo>
                  <a:pt x="173" y="864"/>
                </a:lnTo>
                <a:lnTo>
                  <a:pt x="0" y="864"/>
                </a:lnTo>
              </a:path>
            </a:pathLst>
          </a:custGeom>
          <a:noFill/>
          <a:ln w="57150" cmpd="sng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Freeform 854"/>
          <p:cNvSpPr>
            <a:spLocks/>
          </p:cNvSpPr>
          <p:nvPr/>
        </p:nvSpPr>
        <p:spPr bwMode="auto">
          <a:xfrm flipH="1">
            <a:off x="5219700" y="2695380"/>
            <a:ext cx="366183" cy="1179095"/>
          </a:xfrm>
          <a:custGeom>
            <a:avLst/>
            <a:gdLst/>
            <a:ahLst/>
            <a:cxnLst>
              <a:cxn ang="0">
                <a:pos x="346" y="0"/>
              </a:cxn>
              <a:cxn ang="0">
                <a:pos x="173" y="0"/>
              </a:cxn>
              <a:cxn ang="0">
                <a:pos x="173" y="864"/>
              </a:cxn>
              <a:cxn ang="0">
                <a:pos x="0" y="864"/>
              </a:cxn>
            </a:cxnLst>
            <a:rect l="0" t="0" r="r" b="b"/>
            <a:pathLst>
              <a:path w="346" h="864">
                <a:moveTo>
                  <a:pt x="346" y="0"/>
                </a:moveTo>
                <a:lnTo>
                  <a:pt x="173" y="0"/>
                </a:lnTo>
                <a:lnTo>
                  <a:pt x="173" y="864"/>
                </a:lnTo>
                <a:lnTo>
                  <a:pt x="0" y="864"/>
                </a:lnTo>
              </a:path>
            </a:pathLst>
          </a:custGeom>
          <a:noFill/>
          <a:ln w="57150" cmpd="sng">
            <a:solidFill>
              <a:srgbClr val="00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855"/>
          <p:cNvSpPr>
            <a:spLocks noChangeShapeType="1"/>
          </p:cNvSpPr>
          <p:nvPr/>
        </p:nvSpPr>
        <p:spPr bwMode="auto">
          <a:xfrm>
            <a:off x="3695700" y="1985740"/>
            <a:ext cx="1828800" cy="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2" name="Arc 856"/>
          <p:cNvSpPr>
            <a:spLocks/>
          </p:cNvSpPr>
          <p:nvPr/>
        </p:nvSpPr>
        <p:spPr bwMode="auto">
          <a:xfrm>
            <a:off x="3997325" y="2537076"/>
            <a:ext cx="1225550" cy="432608"/>
          </a:xfrm>
          <a:custGeom>
            <a:avLst/>
            <a:gdLst>
              <a:gd name="G0" fmla="+- 16457 0 0"/>
              <a:gd name="G1" fmla="+- 21600 0 0"/>
              <a:gd name="G2" fmla="+- 21600 0 0"/>
              <a:gd name="T0" fmla="*/ 0 w 32758"/>
              <a:gd name="T1" fmla="*/ 7610 h 21600"/>
              <a:gd name="T2" fmla="*/ 32758 w 32758"/>
              <a:gd name="T3" fmla="*/ 7429 h 21600"/>
              <a:gd name="T4" fmla="*/ 16457 w 3275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2758" h="21600" fill="none" extrusionOk="0">
                <a:moveTo>
                  <a:pt x="-1" y="7609"/>
                </a:moveTo>
                <a:cubicBezTo>
                  <a:pt x="4103" y="2782"/>
                  <a:pt x="10120" y="-1"/>
                  <a:pt x="16457" y="0"/>
                </a:cubicBezTo>
                <a:cubicBezTo>
                  <a:pt x="22709" y="0"/>
                  <a:pt x="28655" y="2709"/>
                  <a:pt x="32758" y="7428"/>
                </a:cubicBezTo>
              </a:path>
              <a:path w="32758" h="21600" stroke="0" extrusionOk="0">
                <a:moveTo>
                  <a:pt x="-1" y="7609"/>
                </a:moveTo>
                <a:cubicBezTo>
                  <a:pt x="4103" y="2782"/>
                  <a:pt x="10120" y="-1"/>
                  <a:pt x="16457" y="0"/>
                </a:cubicBezTo>
                <a:cubicBezTo>
                  <a:pt x="22709" y="0"/>
                  <a:pt x="28655" y="2709"/>
                  <a:pt x="32758" y="7428"/>
                </a:cubicBezTo>
                <a:lnTo>
                  <a:pt x="16457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3" name="Arc 857"/>
          <p:cNvSpPr>
            <a:spLocks/>
          </p:cNvSpPr>
          <p:nvPr/>
        </p:nvSpPr>
        <p:spPr bwMode="auto">
          <a:xfrm>
            <a:off x="3679825" y="1828800"/>
            <a:ext cx="1860550" cy="118728"/>
          </a:xfrm>
          <a:custGeom>
            <a:avLst/>
            <a:gdLst>
              <a:gd name="G0" fmla="+- 21504 0 0"/>
              <a:gd name="G1" fmla="+- 21600 0 0"/>
              <a:gd name="G2" fmla="+- 21600 0 0"/>
              <a:gd name="T0" fmla="*/ 0 w 43073"/>
              <a:gd name="T1" fmla="*/ 19563 h 21600"/>
              <a:gd name="T2" fmla="*/ 43073 w 43073"/>
              <a:gd name="T3" fmla="*/ 20440 h 21600"/>
              <a:gd name="T4" fmla="*/ 21504 w 43073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073" h="21600" fill="none" extrusionOk="0">
                <a:moveTo>
                  <a:pt x="0" y="19563"/>
                </a:moveTo>
                <a:cubicBezTo>
                  <a:pt x="1050" y="8472"/>
                  <a:pt x="10363" y="-1"/>
                  <a:pt x="21504" y="0"/>
                </a:cubicBezTo>
                <a:cubicBezTo>
                  <a:pt x="32982" y="0"/>
                  <a:pt x="42456" y="8977"/>
                  <a:pt x="43072" y="20440"/>
                </a:cubicBezTo>
              </a:path>
              <a:path w="43073" h="21600" stroke="0" extrusionOk="0">
                <a:moveTo>
                  <a:pt x="0" y="19563"/>
                </a:moveTo>
                <a:cubicBezTo>
                  <a:pt x="1050" y="8472"/>
                  <a:pt x="10363" y="-1"/>
                  <a:pt x="21504" y="0"/>
                </a:cubicBezTo>
                <a:cubicBezTo>
                  <a:pt x="32982" y="0"/>
                  <a:pt x="42456" y="8977"/>
                  <a:pt x="43072" y="20440"/>
                </a:cubicBezTo>
                <a:lnTo>
                  <a:pt x="21504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4" name="Line 858"/>
          <p:cNvSpPr>
            <a:spLocks noChangeShapeType="1"/>
          </p:cNvSpPr>
          <p:nvPr/>
        </p:nvSpPr>
        <p:spPr bwMode="auto">
          <a:xfrm>
            <a:off x="3481917" y="2654439"/>
            <a:ext cx="0" cy="1179095"/>
          </a:xfrm>
          <a:prstGeom prst="line">
            <a:avLst/>
          </a:pr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" name="Line 859"/>
          <p:cNvSpPr>
            <a:spLocks noChangeShapeType="1"/>
          </p:cNvSpPr>
          <p:nvPr/>
        </p:nvSpPr>
        <p:spPr bwMode="auto">
          <a:xfrm>
            <a:off x="5738283" y="2654439"/>
            <a:ext cx="0" cy="1179095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860"/>
          <p:cNvSpPr>
            <a:spLocks noChangeShapeType="1"/>
          </p:cNvSpPr>
          <p:nvPr/>
        </p:nvSpPr>
        <p:spPr bwMode="auto">
          <a:xfrm>
            <a:off x="3993092" y="2100374"/>
            <a:ext cx="1219200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7" name="Rectangle 861"/>
          <p:cNvSpPr>
            <a:spLocks noChangeArrowheads="1"/>
          </p:cNvSpPr>
          <p:nvPr/>
        </p:nvSpPr>
        <p:spPr bwMode="auto">
          <a:xfrm>
            <a:off x="3817408" y="2695380"/>
            <a:ext cx="121708" cy="155575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8" name="Rectangle 862"/>
          <p:cNvSpPr>
            <a:spLocks noChangeArrowheads="1"/>
          </p:cNvSpPr>
          <p:nvPr/>
        </p:nvSpPr>
        <p:spPr bwMode="auto">
          <a:xfrm>
            <a:off x="5281083" y="2695380"/>
            <a:ext cx="121708" cy="155575"/>
          </a:xfrm>
          <a:prstGeom prst="rect">
            <a:avLst/>
          </a:prstGeom>
          <a:solidFill>
            <a:srgbClr val="00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0" name="Rectangle 864"/>
          <p:cNvSpPr>
            <a:spLocks noChangeArrowheads="1"/>
          </p:cNvSpPr>
          <p:nvPr/>
        </p:nvSpPr>
        <p:spPr bwMode="auto">
          <a:xfrm>
            <a:off x="4000500" y="2811379"/>
            <a:ext cx="1219200" cy="196516"/>
          </a:xfrm>
          <a:prstGeom prst="rect">
            <a:avLst/>
          </a:prstGeom>
          <a:solidFill>
            <a:srgbClr val="808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0" anchor="ctr"/>
          <a:lstStyle/>
          <a:p>
            <a:pPr algn="ctr"/>
            <a:r>
              <a:rPr lang="en-US" sz="1200" b="0">
                <a:solidFill>
                  <a:srgbClr val="FFFFFF"/>
                </a:solidFill>
                <a:effectLst/>
              </a:rPr>
              <a:t>FPA</a:t>
            </a:r>
            <a:endParaRPr lang="en-US" sz="1600" b="0">
              <a:effectLst/>
              <a:latin typeface="Times New Roman" pitchFamily="18" charset="0"/>
            </a:endParaRPr>
          </a:p>
        </p:txBody>
      </p:sp>
      <p:sp>
        <p:nvSpPr>
          <p:cNvPr id="22" name="Rectangle 866"/>
          <p:cNvSpPr>
            <a:spLocks noChangeArrowheads="1"/>
          </p:cNvSpPr>
          <p:nvPr/>
        </p:nvSpPr>
        <p:spPr bwMode="auto">
          <a:xfrm>
            <a:off x="3634317" y="3912686"/>
            <a:ext cx="1951567" cy="38211"/>
          </a:xfrm>
          <a:prstGeom prst="rect">
            <a:avLst/>
          </a:prstGeom>
          <a:solidFill>
            <a:srgbClr val="80808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23" name="Line 867"/>
          <p:cNvSpPr>
            <a:spLocks noChangeShapeType="1"/>
          </p:cNvSpPr>
          <p:nvPr/>
        </p:nvSpPr>
        <p:spPr bwMode="auto">
          <a:xfrm>
            <a:off x="4243917" y="3204411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Line 868"/>
          <p:cNvSpPr>
            <a:spLocks noChangeShapeType="1"/>
          </p:cNvSpPr>
          <p:nvPr/>
        </p:nvSpPr>
        <p:spPr bwMode="auto">
          <a:xfrm>
            <a:off x="4335992" y="3204411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Line 869"/>
          <p:cNvSpPr>
            <a:spLocks noChangeShapeType="1"/>
          </p:cNvSpPr>
          <p:nvPr/>
        </p:nvSpPr>
        <p:spPr bwMode="auto">
          <a:xfrm>
            <a:off x="4427008" y="3204411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6" name="Line 870"/>
          <p:cNvSpPr>
            <a:spLocks noChangeShapeType="1"/>
          </p:cNvSpPr>
          <p:nvPr/>
        </p:nvSpPr>
        <p:spPr bwMode="auto">
          <a:xfrm>
            <a:off x="4519083" y="3204411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7" name="Line 871"/>
          <p:cNvSpPr>
            <a:spLocks noChangeShapeType="1"/>
          </p:cNvSpPr>
          <p:nvPr/>
        </p:nvSpPr>
        <p:spPr bwMode="auto">
          <a:xfrm>
            <a:off x="4610100" y="3204411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8" name="Line 872"/>
          <p:cNvSpPr>
            <a:spLocks noChangeShapeType="1"/>
          </p:cNvSpPr>
          <p:nvPr/>
        </p:nvSpPr>
        <p:spPr bwMode="auto">
          <a:xfrm>
            <a:off x="4701117" y="3204411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9" name="Line 873"/>
          <p:cNvSpPr>
            <a:spLocks noChangeShapeType="1"/>
          </p:cNvSpPr>
          <p:nvPr/>
        </p:nvSpPr>
        <p:spPr bwMode="auto">
          <a:xfrm>
            <a:off x="4793192" y="3204411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874"/>
          <p:cNvSpPr>
            <a:spLocks noChangeShapeType="1"/>
          </p:cNvSpPr>
          <p:nvPr/>
        </p:nvSpPr>
        <p:spPr bwMode="auto">
          <a:xfrm>
            <a:off x="4884208" y="3204411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" name="Line 875"/>
          <p:cNvSpPr>
            <a:spLocks noChangeShapeType="1"/>
          </p:cNvSpPr>
          <p:nvPr/>
        </p:nvSpPr>
        <p:spPr bwMode="auto">
          <a:xfrm>
            <a:off x="4976283" y="3204411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2" name="Line 876"/>
          <p:cNvSpPr>
            <a:spLocks noChangeShapeType="1"/>
          </p:cNvSpPr>
          <p:nvPr/>
        </p:nvSpPr>
        <p:spPr bwMode="auto">
          <a:xfrm>
            <a:off x="5067300" y="3204411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3" name="Line 877"/>
          <p:cNvSpPr>
            <a:spLocks noChangeShapeType="1"/>
          </p:cNvSpPr>
          <p:nvPr/>
        </p:nvSpPr>
        <p:spPr bwMode="auto">
          <a:xfrm>
            <a:off x="4152900" y="3204411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4" name="Rectangle 878"/>
          <p:cNvSpPr>
            <a:spLocks noChangeArrowheads="1"/>
          </p:cNvSpPr>
          <p:nvPr/>
        </p:nvSpPr>
        <p:spPr bwMode="auto">
          <a:xfrm>
            <a:off x="4000500" y="3481443"/>
            <a:ext cx="1219200" cy="431243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b="0" dirty="0" smtClean="0">
                <a:effectLst/>
                <a:latin typeface="Times New Roman" pitchFamily="18" charset="0"/>
              </a:rPr>
              <a:t>-40C</a:t>
            </a:r>
            <a:endParaRPr lang="en-US" sz="1600" b="0" dirty="0">
              <a:effectLst/>
              <a:latin typeface="Times New Roman" pitchFamily="18" charset="0"/>
            </a:endParaRPr>
          </a:p>
        </p:txBody>
      </p:sp>
      <p:sp>
        <p:nvSpPr>
          <p:cNvPr id="35" name="Rectangle 879"/>
          <p:cNvSpPr>
            <a:spLocks noChangeArrowheads="1"/>
          </p:cNvSpPr>
          <p:nvPr/>
        </p:nvSpPr>
        <p:spPr bwMode="auto">
          <a:xfrm>
            <a:off x="3878792" y="2850955"/>
            <a:ext cx="91017" cy="118728"/>
          </a:xfrm>
          <a:prstGeom prst="rect">
            <a:avLst/>
          </a:prstGeom>
          <a:solidFill>
            <a:srgbClr val="3333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36" name="Rectangle 880"/>
          <p:cNvSpPr>
            <a:spLocks noChangeArrowheads="1"/>
          </p:cNvSpPr>
          <p:nvPr/>
        </p:nvSpPr>
        <p:spPr bwMode="auto">
          <a:xfrm>
            <a:off x="5250392" y="2850955"/>
            <a:ext cx="91017" cy="118728"/>
          </a:xfrm>
          <a:prstGeom prst="rect">
            <a:avLst/>
          </a:prstGeom>
          <a:solidFill>
            <a:srgbClr val="3333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37" name="Rectangle 881"/>
          <p:cNvSpPr>
            <a:spLocks noChangeArrowheads="1"/>
          </p:cNvSpPr>
          <p:nvPr/>
        </p:nvSpPr>
        <p:spPr bwMode="auto">
          <a:xfrm>
            <a:off x="4114800" y="4191000"/>
            <a:ext cx="952500" cy="933450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1600" b="0" dirty="0">
              <a:effectLst/>
              <a:latin typeface="Times New Roman" pitchFamily="18" charset="0"/>
            </a:endParaRPr>
          </a:p>
        </p:txBody>
      </p:sp>
      <p:sp>
        <p:nvSpPr>
          <p:cNvPr id="38" name="Rectangle 882"/>
          <p:cNvSpPr>
            <a:spLocks noChangeArrowheads="1"/>
          </p:cNvSpPr>
          <p:nvPr/>
        </p:nvSpPr>
        <p:spPr bwMode="auto">
          <a:xfrm>
            <a:off x="3969808" y="2850955"/>
            <a:ext cx="30692" cy="393032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39" name="Rectangle 883"/>
          <p:cNvSpPr>
            <a:spLocks noChangeArrowheads="1"/>
          </p:cNvSpPr>
          <p:nvPr/>
        </p:nvSpPr>
        <p:spPr bwMode="auto">
          <a:xfrm>
            <a:off x="3969808" y="3440502"/>
            <a:ext cx="30692" cy="472184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0" name="Freeform 884"/>
          <p:cNvSpPr>
            <a:spLocks/>
          </p:cNvSpPr>
          <p:nvPr/>
        </p:nvSpPr>
        <p:spPr bwMode="auto">
          <a:xfrm>
            <a:off x="3970867" y="3243987"/>
            <a:ext cx="29633" cy="196516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9" y="163"/>
              </a:cxn>
              <a:cxn ang="0">
                <a:pos x="0" y="134"/>
              </a:cxn>
              <a:cxn ang="0">
                <a:pos x="29" y="106"/>
              </a:cxn>
              <a:cxn ang="0">
                <a:pos x="0" y="77"/>
              </a:cxn>
              <a:cxn ang="0">
                <a:pos x="29" y="48"/>
              </a:cxn>
              <a:cxn ang="0">
                <a:pos x="0" y="19"/>
              </a:cxn>
              <a:cxn ang="0">
                <a:pos x="31" y="0"/>
              </a:cxn>
            </a:cxnLst>
            <a:rect l="0" t="0" r="r" b="b"/>
            <a:pathLst>
              <a:path w="31" h="192">
                <a:moveTo>
                  <a:pt x="0" y="192"/>
                </a:moveTo>
                <a:lnTo>
                  <a:pt x="29" y="163"/>
                </a:lnTo>
                <a:lnTo>
                  <a:pt x="0" y="134"/>
                </a:lnTo>
                <a:lnTo>
                  <a:pt x="29" y="106"/>
                </a:lnTo>
                <a:lnTo>
                  <a:pt x="0" y="77"/>
                </a:lnTo>
                <a:lnTo>
                  <a:pt x="29" y="48"/>
                </a:lnTo>
                <a:lnTo>
                  <a:pt x="0" y="19"/>
                </a:lnTo>
                <a:cubicBezTo>
                  <a:pt x="11" y="14"/>
                  <a:pt x="20" y="6"/>
                  <a:pt x="31" y="0"/>
                </a:cubicBezTo>
              </a:path>
            </a:pathLst>
          </a:custGeom>
          <a:noFill/>
          <a:ln w="3810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1" name="Rectangle 885"/>
          <p:cNvSpPr>
            <a:spLocks noChangeArrowheads="1"/>
          </p:cNvSpPr>
          <p:nvPr/>
        </p:nvSpPr>
        <p:spPr bwMode="auto">
          <a:xfrm>
            <a:off x="5219700" y="2850955"/>
            <a:ext cx="30692" cy="393032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2" name="Rectangle 886"/>
          <p:cNvSpPr>
            <a:spLocks noChangeArrowheads="1"/>
          </p:cNvSpPr>
          <p:nvPr/>
        </p:nvSpPr>
        <p:spPr bwMode="auto">
          <a:xfrm>
            <a:off x="5219700" y="3440502"/>
            <a:ext cx="30692" cy="472184"/>
          </a:xfrm>
          <a:prstGeom prst="rect">
            <a:avLst/>
          </a:prstGeom>
          <a:solidFill>
            <a:srgbClr val="333399"/>
          </a:solidFill>
          <a:ln w="9525">
            <a:solidFill>
              <a:srgbClr val="333399"/>
            </a:solidFill>
            <a:miter lim="800000"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43" name="Freeform 887"/>
          <p:cNvSpPr>
            <a:spLocks/>
          </p:cNvSpPr>
          <p:nvPr/>
        </p:nvSpPr>
        <p:spPr bwMode="auto">
          <a:xfrm>
            <a:off x="5220758" y="3243987"/>
            <a:ext cx="29633" cy="196516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9" y="163"/>
              </a:cxn>
              <a:cxn ang="0">
                <a:pos x="0" y="134"/>
              </a:cxn>
              <a:cxn ang="0">
                <a:pos x="29" y="106"/>
              </a:cxn>
              <a:cxn ang="0">
                <a:pos x="0" y="77"/>
              </a:cxn>
              <a:cxn ang="0">
                <a:pos x="29" y="48"/>
              </a:cxn>
              <a:cxn ang="0">
                <a:pos x="0" y="19"/>
              </a:cxn>
              <a:cxn ang="0">
                <a:pos x="31" y="0"/>
              </a:cxn>
            </a:cxnLst>
            <a:rect l="0" t="0" r="r" b="b"/>
            <a:pathLst>
              <a:path w="31" h="192">
                <a:moveTo>
                  <a:pt x="0" y="192"/>
                </a:moveTo>
                <a:lnTo>
                  <a:pt x="29" y="163"/>
                </a:lnTo>
                <a:lnTo>
                  <a:pt x="0" y="134"/>
                </a:lnTo>
                <a:lnTo>
                  <a:pt x="29" y="106"/>
                </a:lnTo>
                <a:lnTo>
                  <a:pt x="0" y="77"/>
                </a:lnTo>
                <a:lnTo>
                  <a:pt x="29" y="48"/>
                </a:lnTo>
                <a:lnTo>
                  <a:pt x="0" y="19"/>
                </a:lnTo>
                <a:cubicBezTo>
                  <a:pt x="11" y="14"/>
                  <a:pt x="20" y="6"/>
                  <a:pt x="31" y="0"/>
                </a:cubicBezTo>
              </a:path>
            </a:pathLst>
          </a:custGeom>
          <a:noFill/>
          <a:ln w="38100" cmpd="sng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810000" y="2324100"/>
            <a:ext cx="1600200" cy="152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878"/>
          <p:cNvSpPr>
            <a:spLocks noChangeArrowheads="1"/>
          </p:cNvSpPr>
          <p:nvPr/>
        </p:nvSpPr>
        <p:spPr bwMode="auto">
          <a:xfrm>
            <a:off x="4000500" y="3009901"/>
            <a:ext cx="1219200" cy="190499"/>
          </a:xfrm>
          <a:prstGeom prst="rect">
            <a:avLst/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1600" b="0" dirty="0" smtClean="0">
                <a:effectLst/>
                <a:latin typeface="Times New Roman" pitchFamily="18" charset="0"/>
              </a:rPr>
              <a:t>- 100C</a:t>
            </a:r>
            <a:endParaRPr lang="en-US" sz="1600" b="0" dirty="0">
              <a:effectLst/>
              <a:latin typeface="Times New Roman" pitchFamily="18" charset="0"/>
            </a:endParaRPr>
          </a:p>
        </p:txBody>
      </p:sp>
      <p:sp>
        <p:nvSpPr>
          <p:cNvPr id="46" name="Rounded Rectangular Callout 45"/>
          <p:cNvSpPr/>
          <p:nvPr/>
        </p:nvSpPr>
        <p:spPr>
          <a:xfrm>
            <a:off x="1638300" y="2857500"/>
            <a:ext cx="1066800" cy="381000"/>
          </a:xfrm>
          <a:prstGeom prst="wedgeRoundRectCallout">
            <a:avLst>
              <a:gd name="adj1" fmla="val 150693"/>
              <a:gd name="adj2" fmla="val -995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Cryostat</a:t>
            </a:r>
          </a:p>
        </p:txBody>
      </p:sp>
      <p:sp>
        <p:nvSpPr>
          <p:cNvPr id="47" name="Rounded Rectangular Callout 46"/>
          <p:cNvSpPr/>
          <p:nvPr/>
        </p:nvSpPr>
        <p:spPr>
          <a:xfrm>
            <a:off x="6515100" y="2781300"/>
            <a:ext cx="1714500" cy="609600"/>
          </a:xfrm>
          <a:prstGeom prst="wedgeRoundRectCallout">
            <a:avLst>
              <a:gd name="adj1" fmla="val -138374"/>
              <a:gd name="adj2" fmla="val 4584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Front End Electronics</a:t>
            </a:r>
          </a:p>
        </p:txBody>
      </p:sp>
      <p:sp>
        <p:nvSpPr>
          <p:cNvPr id="48" name="Rounded Rectangular Callout 47"/>
          <p:cNvSpPr/>
          <p:nvPr/>
        </p:nvSpPr>
        <p:spPr>
          <a:xfrm>
            <a:off x="1219200" y="3429000"/>
            <a:ext cx="1714500" cy="609600"/>
          </a:xfrm>
          <a:prstGeom prst="wedgeRoundRectCallout">
            <a:avLst>
              <a:gd name="adj1" fmla="val 116901"/>
              <a:gd name="adj2" fmla="val -11436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Back End Electronics</a:t>
            </a:r>
          </a:p>
        </p:txBody>
      </p:sp>
      <p:sp>
        <p:nvSpPr>
          <p:cNvPr id="49" name="Rounded Rectangular Callout 48"/>
          <p:cNvSpPr/>
          <p:nvPr/>
        </p:nvSpPr>
        <p:spPr>
          <a:xfrm>
            <a:off x="6477000" y="4152900"/>
            <a:ext cx="990600" cy="762000"/>
          </a:xfrm>
          <a:prstGeom prst="wedgeRoundRectCallout">
            <a:avLst>
              <a:gd name="adj1" fmla="val -219143"/>
              <a:gd name="adj2" fmla="val 17594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Utilities, 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Timing &amp; Control</a:t>
            </a:r>
          </a:p>
        </p:txBody>
      </p:sp>
      <p:cxnSp>
        <p:nvCxnSpPr>
          <p:cNvPr id="53" name="Straight Arrow Connector 52"/>
          <p:cNvCxnSpPr/>
          <p:nvPr/>
        </p:nvCxnSpPr>
        <p:spPr>
          <a:xfrm rot="5400000" flipH="1" flipV="1">
            <a:off x="4039394" y="5409406"/>
            <a:ext cx="533400" cy="1588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Line 877"/>
          <p:cNvSpPr>
            <a:spLocks noChangeShapeType="1"/>
          </p:cNvSpPr>
          <p:nvPr/>
        </p:nvSpPr>
        <p:spPr bwMode="auto">
          <a:xfrm>
            <a:off x="4267200" y="3924300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7" name="Line 877"/>
          <p:cNvSpPr>
            <a:spLocks noChangeShapeType="1"/>
          </p:cNvSpPr>
          <p:nvPr/>
        </p:nvSpPr>
        <p:spPr bwMode="auto">
          <a:xfrm>
            <a:off x="4495800" y="3924300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8" name="Line 877"/>
          <p:cNvSpPr>
            <a:spLocks noChangeShapeType="1"/>
          </p:cNvSpPr>
          <p:nvPr/>
        </p:nvSpPr>
        <p:spPr bwMode="auto">
          <a:xfrm>
            <a:off x="4724400" y="3924300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9" name="Line 877"/>
          <p:cNvSpPr>
            <a:spLocks noChangeShapeType="1"/>
          </p:cNvSpPr>
          <p:nvPr/>
        </p:nvSpPr>
        <p:spPr bwMode="auto">
          <a:xfrm>
            <a:off x="4914900" y="3924300"/>
            <a:ext cx="0" cy="2770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61" name="Straight Connector 60"/>
          <p:cNvCxnSpPr/>
          <p:nvPr/>
        </p:nvCxnSpPr>
        <p:spPr>
          <a:xfrm rot="10800000">
            <a:off x="3810000" y="5676900"/>
            <a:ext cx="495300" cy="1588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876800" y="5638800"/>
            <a:ext cx="571500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rot="5400000" flipH="1" flipV="1">
            <a:off x="4610497" y="5371703"/>
            <a:ext cx="532606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ounded Rectangular Callout 71"/>
          <p:cNvSpPr/>
          <p:nvPr/>
        </p:nvSpPr>
        <p:spPr>
          <a:xfrm>
            <a:off x="838200" y="5334000"/>
            <a:ext cx="2019300" cy="571500"/>
          </a:xfrm>
          <a:prstGeom prst="wedgeRoundRectCallout">
            <a:avLst>
              <a:gd name="adj1" fmla="val 94141"/>
              <a:gd name="adj2" fmla="val 9255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Ethernet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High level commands</a:t>
            </a:r>
          </a:p>
        </p:txBody>
      </p:sp>
      <p:grpSp>
        <p:nvGrpSpPr>
          <p:cNvPr id="76" name="Group 75"/>
          <p:cNvGrpSpPr/>
          <p:nvPr/>
        </p:nvGrpSpPr>
        <p:grpSpPr>
          <a:xfrm>
            <a:off x="1600200" y="2019300"/>
            <a:ext cx="5791200" cy="609600"/>
            <a:chOff x="1600200" y="2019300"/>
            <a:chExt cx="5791200" cy="609600"/>
          </a:xfrm>
        </p:grpSpPr>
        <p:sp>
          <p:nvSpPr>
            <p:cNvPr id="45" name="Rounded Rectangular Callout 44"/>
            <p:cNvSpPr/>
            <p:nvPr/>
          </p:nvSpPr>
          <p:spPr>
            <a:xfrm>
              <a:off x="6515100" y="2019300"/>
              <a:ext cx="876300" cy="342900"/>
            </a:xfrm>
            <a:prstGeom prst="wedgeRoundRectCallout">
              <a:avLst>
                <a:gd name="adj1" fmla="val -180631"/>
                <a:gd name="adj2" fmla="val 54733"/>
                <a:gd name="adj3" fmla="val 16667"/>
              </a:avLst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6350"/>
            <a:effectLst>
              <a:outerShdw blurRad="355600" dist="50800" dir="480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tx1"/>
                  </a:solidFill>
                </a:rPr>
                <a:t>Shutter</a:t>
              </a:r>
            </a:p>
          </p:txBody>
        </p:sp>
        <p:grpSp>
          <p:nvGrpSpPr>
            <p:cNvPr id="75" name="Group 74"/>
            <p:cNvGrpSpPr/>
            <p:nvPr/>
          </p:nvGrpSpPr>
          <p:grpSpPr>
            <a:xfrm>
              <a:off x="1600200" y="2324100"/>
              <a:ext cx="952500" cy="304800"/>
              <a:chOff x="1600200" y="2324100"/>
              <a:chExt cx="952500" cy="304800"/>
            </a:xfrm>
          </p:grpSpPr>
          <p:sp>
            <p:nvSpPr>
              <p:cNvPr id="73" name="Rounded Rectangular Callout 72"/>
              <p:cNvSpPr/>
              <p:nvPr/>
            </p:nvSpPr>
            <p:spPr>
              <a:xfrm>
                <a:off x="1600200" y="2324100"/>
                <a:ext cx="952500" cy="304800"/>
              </a:xfrm>
              <a:prstGeom prst="wedgeRoundRectCallout">
                <a:avLst>
                  <a:gd name="adj1" fmla="val 197994"/>
                  <a:gd name="adj2" fmla="val -120994"/>
                  <a:gd name="adj3" fmla="val 16667"/>
                </a:avLst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6350"/>
              <a:effectLst>
                <a:outerShdw blurRad="355600" dist="50800" dir="4800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 dirty="0" smtClean="0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Rounded Rectangular Callout 43"/>
              <p:cNvSpPr/>
              <p:nvPr/>
            </p:nvSpPr>
            <p:spPr>
              <a:xfrm>
                <a:off x="1600200" y="2324100"/>
                <a:ext cx="952500" cy="304800"/>
              </a:xfrm>
              <a:prstGeom prst="wedgeRoundRectCallout">
                <a:avLst>
                  <a:gd name="adj1" fmla="val 143004"/>
                  <a:gd name="adj2" fmla="val 112015"/>
                  <a:gd name="adj3" fmla="val 16667"/>
                </a:avLst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6350"/>
              <a:effectLst>
                <a:outerShdw blurRad="355600" dist="50800" dir="4800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tx1"/>
                    </a:solidFill>
                  </a:rPr>
                  <a:t>Filters</a:t>
                </a:r>
              </a:p>
            </p:txBody>
          </p:sp>
        </p:grpSp>
      </p:grpSp>
      <p:sp>
        <p:nvSpPr>
          <p:cNvPr id="74" name="Rounded Rectangular Callout 73"/>
          <p:cNvSpPr/>
          <p:nvPr/>
        </p:nvSpPr>
        <p:spPr>
          <a:xfrm>
            <a:off x="7162800" y="5105400"/>
            <a:ext cx="1219200" cy="762000"/>
          </a:xfrm>
          <a:prstGeom prst="wedgeRoundRectCallout">
            <a:avLst>
              <a:gd name="adj1" fmla="val -182735"/>
              <a:gd name="adj2" fmla="val 21089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Data fibers to</a:t>
            </a:r>
          </a:p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DAQ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695700" y="533400"/>
            <a:ext cx="187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Camera Overview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7" grpId="0" animBg="1"/>
      <p:bldP spid="48" grpId="0" animBg="1"/>
      <p:bldP spid="49" grpId="0" animBg="1"/>
      <p:bldP spid="72" grpId="0" animBg="1"/>
      <p:bldP spid="7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1714500" y="2087562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 Sensor Raft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619500" y="381000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Focal Plane Construction</a:t>
            </a:r>
            <a:endParaRPr lang="en-US" u="sng" dirty="0"/>
          </a:p>
        </p:txBody>
      </p:sp>
      <p:grpSp>
        <p:nvGrpSpPr>
          <p:cNvPr id="17" name="Group 16"/>
          <p:cNvGrpSpPr/>
          <p:nvPr/>
        </p:nvGrpSpPr>
        <p:grpSpPr>
          <a:xfrm>
            <a:off x="5257800" y="1905000"/>
            <a:ext cx="2971800" cy="3048000"/>
            <a:chOff x="762000" y="1638300"/>
            <a:chExt cx="2971800" cy="3048000"/>
          </a:xfrm>
        </p:grpSpPr>
        <p:grpSp>
          <p:nvGrpSpPr>
            <p:cNvPr id="13" name="Group 12"/>
            <p:cNvGrpSpPr/>
            <p:nvPr/>
          </p:nvGrpSpPr>
          <p:grpSpPr>
            <a:xfrm>
              <a:off x="1104900" y="2095500"/>
              <a:ext cx="2628900" cy="2590800"/>
              <a:chOff x="685800" y="2057400"/>
              <a:chExt cx="2628900" cy="2590800"/>
            </a:xfrm>
          </p:grpSpPr>
          <p:pic>
            <p:nvPicPr>
              <p:cNvPr id="7" name="Picture 5" descr="FPA-1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85800" y="2209800"/>
                <a:ext cx="1514383" cy="2438400"/>
              </a:xfrm>
              <a:prstGeom prst="rect">
                <a:avLst/>
              </a:prstGeom>
              <a:noFill/>
              <a:effectLst>
                <a:outerShdw blurRad="355600" dist="50800" dir="4800000" algn="ctr" rotWithShape="0">
                  <a:srgbClr val="000000"/>
                </a:outerShdw>
              </a:effectLst>
            </p:spPr>
          </p:pic>
          <p:sp>
            <p:nvSpPr>
              <p:cNvPr id="8" name="AutoShape 8"/>
              <p:cNvSpPr>
                <a:spLocks noChangeArrowheads="1"/>
              </p:cNvSpPr>
              <p:nvPr/>
            </p:nvSpPr>
            <p:spPr bwMode="auto">
              <a:xfrm>
                <a:off x="2628900" y="2057400"/>
                <a:ext cx="685800" cy="419100"/>
              </a:xfrm>
              <a:prstGeom prst="wedgeRoundRectCallout">
                <a:avLst>
                  <a:gd name="adj1" fmla="val -140911"/>
                  <a:gd name="adj2" fmla="val 61808"/>
                  <a:gd name="adj3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>
                    <a:latin typeface="Arial" pitchFamily="34" charset="0"/>
                  </a:rPr>
                  <a:t>Raft</a:t>
                </a:r>
              </a:p>
            </p:txBody>
          </p:sp>
          <p:sp>
            <p:nvSpPr>
              <p:cNvPr id="9" name="AutoShape 9"/>
              <p:cNvSpPr>
                <a:spLocks noChangeArrowheads="1"/>
              </p:cNvSpPr>
              <p:nvPr/>
            </p:nvSpPr>
            <p:spPr bwMode="auto">
              <a:xfrm>
                <a:off x="2628900" y="2667000"/>
                <a:ext cx="685800" cy="457200"/>
              </a:xfrm>
              <a:prstGeom prst="wedgeRoundRectCallout">
                <a:avLst>
                  <a:gd name="adj1" fmla="val -161125"/>
                  <a:gd name="adj2" fmla="val 75310"/>
                  <a:gd name="adj3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>
                    <a:latin typeface="Arial" pitchFamily="34" charset="0"/>
                  </a:rPr>
                  <a:t>FEE</a:t>
                </a:r>
              </a:p>
            </p:txBody>
          </p:sp>
          <p:sp>
            <p:nvSpPr>
              <p:cNvPr id="10" name="AutoShape 10"/>
              <p:cNvSpPr>
                <a:spLocks noChangeArrowheads="1"/>
              </p:cNvSpPr>
              <p:nvPr/>
            </p:nvSpPr>
            <p:spPr bwMode="auto">
              <a:xfrm>
                <a:off x="2628900" y="3352800"/>
                <a:ext cx="685800" cy="403225"/>
              </a:xfrm>
              <a:prstGeom prst="wedgeRoundRectCallout">
                <a:avLst>
                  <a:gd name="adj1" fmla="val -166405"/>
                  <a:gd name="adj2" fmla="val 86860"/>
                  <a:gd name="adj3" fmla="val 16667"/>
                </a:avLst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r>
                  <a:rPr lang="en-US" dirty="0">
                    <a:latin typeface="Arial" pitchFamily="34" charset="0"/>
                  </a:rPr>
                  <a:t>BEE</a:t>
                </a: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762000" y="1638300"/>
              <a:ext cx="21906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Raft Tower Assembly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81000" y="4648200"/>
            <a:ext cx="4152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Trimmed for flatness requirement during assembly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Very high image “fill factor” &gt; ~ 90%</a:t>
            </a:r>
            <a:endParaRPr lang="en-US" dirty="0"/>
          </a:p>
        </p:txBody>
      </p:sp>
      <p:pic>
        <p:nvPicPr>
          <p:cNvPr id="18" name="Picture 4" descr="raft assembly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0" y="2514600"/>
            <a:ext cx="3345570" cy="198120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5867400" y="1752600"/>
            <a:ext cx="2552700" cy="3577129"/>
            <a:chOff x="4610100" y="1447800"/>
            <a:chExt cx="2552700" cy="3577129"/>
          </a:xfrm>
        </p:grpSpPr>
        <p:pic>
          <p:nvPicPr>
            <p:cNvPr id="6" name="Picture 4" descr="Full Cryostat ISO Zoom Section View 4-30-0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10100" y="1981200"/>
              <a:ext cx="2552700" cy="3043729"/>
            </a:xfrm>
            <a:prstGeom prst="rect">
              <a:avLst/>
            </a:prstGeom>
            <a:noFill/>
            <a:effectLst>
              <a:outerShdw blurRad="355600" dist="50800" dir="4800000" algn="ctr" rotWithShape="0">
                <a:srgbClr val="000000"/>
              </a:outerShdw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4914900" y="1447800"/>
              <a:ext cx="19352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Cryostat Assembly</a:t>
              </a:r>
              <a:endParaRPr lang="en-US" dirty="0"/>
            </a:p>
          </p:txBody>
        </p:sp>
      </p:grpSp>
      <p:grpSp>
        <p:nvGrpSpPr>
          <p:cNvPr id="8" name="Group 1182"/>
          <p:cNvGrpSpPr>
            <a:grpSpLocks noChangeAspect="1"/>
          </p:cNvGrpSpPr>
          <p:nvPr/>
        </p:nvGrpSpPr>
        <p:grpSpPr bwMode="auto">
          <a:xfrm>
            <a:off x="1485900" y="2743200"/>
            <a:ext cx="1828800" cy="1828800"/>
            <a:chOff x="15312" y="11808"/>
            <a:chExt cx="2880" cy="2880"/>
          </a:xfrm>
          <a:effectLst>
            <a:outerShdw blurRad="533400" dir="5400000" sx="99000" sy="99000" algn="ctr" rotWithShape="0">
              <a:srgbClr val="000000"/>
            </a:outerShdw>
          </a:effectLst>
        </p:grpSpPr>
        <p:sp>
          <p:nvSpPr>
            <p:cNvPr id="9" name="Rectangle 560"/>
            <p:cNvSpPr>
              <a:spLocks noChangeArrowheads="1"/>
            </p:cNvSpPr>
            <p:nvPr/>
          </p:nvSpPr>
          <p:spPr bwMode="auto">
            <a:xfrm flipH="1" flipV="1">
              <a:off x="17808" y="14112"/>
              <a:ext cx="192" cy="192"/>
            </a:xfrm>
            <a:prstGeom prst="rect">
              <a:avLst/>
            </a:prstGeom>
            <a:solidFill>
              <a:schemeClr val="hlink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Rectangle 561"/>
            <p:cNvSpPr>
              <a:spLocks noChangeArrowheads="1"/>
            </p:cNvSpPr>
            <p:nvPr/>
          </p:nvSpPr>
          <p:spPr bwMode="auto">
            <a:xfrm flipH="1" flipV="1">
              <a:off x="17616" y="14112"/>
              <a:ext cx="192" cy="192"/>
            </a:xfrm>
            <a:prstGeom prst="rect">
              <a:avLst/>
            </a:prstGeom>
            <a:solidFill>
              <a:srgbClr val="F5F51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Rectangle 562"/>
            <p:cNvSpPr>
              <a:spLocks noChangeArrowheads="1"/>
            </p:cNvSpPr>
            <p:nvPr/>
          </p:nvSpPr>
          <p:spPr bwMode="auto">
            <a:xfrm flipH="1" flipV="1">
              <a:off x="17616" y="14304"/>
              <a:ext cx="192" cy="192"/>
            </a:xfrm>
            <a:prstGeom prst="rect">
              <a:avLst/>
            </a:prstGeom>
            <a:solidFill>
              <a:schemeClr val="hlink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564"/>
            <p:cNvSpPr>
              <a:spLocks noChangeArrowheads="1"/>
            </p:cNvSpPr>
            <p:nvPr/>
          </p:nvSpPr>
          <p:spPr bwMode="auto">
            <a:xfrm rot="5400000">
              <a:off x="17616" y="12000"/>
              <a:ext cx="192" cy="192"/>
            </a:xfrm>
            <a:prstGeom prst="rect">
              <a:avLst/>
            </a:prstGeom>
            <a:solidFill>
              <a:schemeClr val="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565"/>
            <p:cNvSpPr>
              <a:spLocks noChangeArrowheads="1"/>
            </p:cNvSpPr>
            <p:nvPr/>
          </p:nvSpPr>
          <p:spPr bwMode="auto">
            <a:xfrm rot="5400000">
              <a:off x="17616" y="12192"/>
              <a:ext cx="192" cy="192"/>
            </a:xfrm>
            <a:prstGeom prst="rect">
              <a:avLst/>
            </a:prstGeom>
            <a:solidFill>
              <a:srgbClr val="F5F51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566"/>
            <p:cNvSpPr>
              <a:spLocks noChangeArrowheads="1"/>
            </p:cNvSpPr>
            <p:nvPr/>
          </p:nvSpPr>
          <p:spPr bwMode="auto">
            <a:xfrm rot="5400000">
              <a:off x="17808" y="12192"/>
              <a:ext cx="192" cy="192"/>
            </a:xfrm>
            <a:prstGeom prst="rect">
              <a:avLst/>
            </a:prstGeom>
            <a:solidFill>
              <a:schemeClr val="hlink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568"/>
            <p:cNvSpPr>
              <a:spLocks noChangeArrowheads="1"/>
            </p:cNvSpPr>
            <p:nvPr/>
          </p:nvSpPr>
          <p:spPr bwMode="auto">
            <a:xfrm rot="-5400000">
              <a:off x="15696" y="14304"/>
              <a:ext cx="192" cy="192"/>
            </a:xfrm>
            <a:prstGeom prst="rect">
              <a:avLst/>
            </a:prstGeom>
            <a:solidFill>
              <a:schemeClr val="hlink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569"/>
            <p:cNvSpPr>
              <a:spLocks noChangeArrowheads="1"/>
            </p:cNvSpPr>
            <p:nvPr/>
          </p:nvSpPr>
          <p:spPr bwMode="auto">
            <a:xfrm rot="-5400000">
              <a:off x="15696" y="14112"/>
              <a:ext cx="192" cy="192"/>
            </a:xfrm>
            <a:prstGeom prst="rect">
              <a:avLst/>
            </a:prstGeom>
            <a:solidFill>
              <a:srgbClr val="F5F51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570"/>
            <p:cNvSpPr>
              <a:spLocks noChangeArrowheads="1"/>
            </p:cNvSpPr>
            <p:nvPr/>
          </p:nvSpPr>
          <p:spPr bwMode="auto">
            <a:xfrm rot="-5400000">
              <a:off x="15504" y="14112"/>
              <a:ext cx="192" cy="192"/>
            </a:xfrm>
            <a:prstGeom prst="rect">
              <a:avLst/>
            </a:prstGeom>
            <a:solidFill>
              <a:schemeClr val="hlink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572"/>
            <p:cNvSpPr>
              <a:spLocks noChangeArrowheads="1"/>
            </p:cNvSpPr>
            <p:nvPr/>
          </p:nvSpPr>
          <p:spPr bwMode="auto">
            <a:xfrm>
              <a:off x="15504" y="12192"/>
              <a:ext cx="192" cy="192"/>
            </a:xfrm>
            <a:prstGeom prst="rect">
              <a:avLst/>
            </a:prstGeom>
            <a:solidFill>
              <a:schemeClr val="hlink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573"/>
            <p:cNvSpPr>
              <a:spLocks noChangeArrowheads="1"/>
            </p:cNvSpPr>
            <p:nvPr/>
          </p:nvSpPr>
          <p:spPr bwMode="auto">
            <a:xfrm>
              <a:off x="15696" y="12192"/>
              <a:ext cx="192" cy="192"/>
            </a:xfrm>
            <a:prstGeom prst="rect">
              <a:avLst/>
            </a:prstGeom>
            <a:solidFill>
              <a:srgbClr val="F5F51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574"/>
            <p:cNvSpPr>
              <a:spLocks noChangeArrowheads="1"/>
            </p:cNvSpPr>
            <p:nvPr/>
          </p:nvSpPr>
          <p:spPr bwMode="auto">
            <a:xfrm>
              <a:off x="15696" y="12000"/>
              <a:ext cx="192" cy="192"/>
            </a:xfrm>
            <a:prstGeom prst="rect">
              <a:avLst/>
            </a:prstGeom>
            <a:solidFill>
              <a:schemeClr val="hlink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" name="Group 819"/>
            <p:cNvGrpSpPr>
              <a:grpSpLocks/>
            </p:cNvGrpSpPr>
            <p:nvPr/>
          </p:nvGrpSpPr>
          <p:grpSpPr bwMode="auto">
            <a:xfrm>
              <a:off x="15888" y="11808"/>
              <a:ext cx="576" cy="576"/>
              <a:chOff x="384" y="3216"/>
              <a:chExt cx="576" cy="576"/>
            </a:xfrm>
          </p:grpSpPr>
          <p:sp>
            <p:nvSpPr>
              <p:cNvPr id="242" name="Rectangle 820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3" name="Rectangle 821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4" name="Rectangle 822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" name="Rectangle 823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" name="Rectangle 824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7" name="Rectangle 825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8" name="Rectangle 826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9" name="Rectangle 827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0" name="Rectangle 828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1" name="Rectangle 829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2" name="Group 962"/>
            <p:cNvGrpSpPr>
              <a:grpSpLocks/>
            </p:cNvGrpSpPr>
            <p:nvPr/>
          </p:nvGrpSpPr>
          <p:grpSpPr bwMode="auto">
            <a:xfrm>
              <a:off x="16464" y="11808"/>
              <a:ext cx="576" cy="576"/>
              <a:chOff x="384" y="3216"/>
              <a:chExt cx="576" cy="576"/>
            </a:xfrm>
          </p:grpSpPr>
          <p:sp>
            <p:nvSpPr>
              <p:cNvPr id="232" name="Rectangle 963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" name="Rectangle 964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" name="Rectangle 965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" name="Rectangle 966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" name="Rectangle 967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" name="Rectangle 968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" name="Rectangle 969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" name="Rectangle 970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" name="Rectangle 971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" name="Rectangle 972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" name="Group 973"/>
            <p:cNvGrpSpPr>
              <a:grpSpLocks/>
            </p:cNvGrpSpPr>
            <p:nvPr/>
          </p:nvGrpSpPr>
          <p:grpSpPr bwMode="auto">
            <a:xfrm>
              <a:off x="17040" y="11808"/>
              <a:ext cx="576" cy="576"/>
              <a:chOff x="384" y="3216"/>
              <a:chExt cx="576" cy="576"/>
            </a:xfrm>
          </p:grpSpPr>
          <p:sp>
            <p:nvSpPr>
              <p:cNvPr id="222" name="Rectangle 974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" name="Rectangle 975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4" name="Rectangle 976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" name="Rectangle 977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" name="Rectangle 978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" name="Rectangle 979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8" name="Rectangle 980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" name="Rectangle 981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" name="Rectangle 982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" name="Rectangle 983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" name="Group 984"/>
            <p:cNvGrpSpPr>
              <a:grpSpLocks/>
            </p:cNvGrpSpPr>
            <p:nvPr/>
          </p:nvGrpSpPr>
          <p:grpSpPr bwMode="auto">
            <a:xfrm>
              <a:off x="15888" y="12384"/>
              <a:ext cx="576" cy="576"/>
              <a:chOff x="384" y="3216"/>
              <a:chExt cx="576" cy="576"/>
            </a:xfrm>
          </p:grpSpPr>
          <p:sp>
            <p:nvSpPr>
              <p:cNvPr id="212" name="Rectangle 985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" name="Rectangle 986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" name="Rectangle 987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" name="Rectangle 988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" name="Rectangle 989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" name="Rectangle 990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" name="Rectangle 991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9" name="Rectangle 992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" name="Rectangle 993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" name="Rectangle 994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5" name="Group 995"/>
            <p:cNvGrpSpPr>
              <a:grpSpLocks/>
            </p:cNvGrpSpPr>
            <p:nvPr/>
          </p:nvGrpSpPr>
          <p:grpSpPr bwMode="auto">
            <a:xfrm>
              <a:off x="16464" y="12384"/>
              <a:ext cx="576" cy="576"/>
              <a:chOff x="384" y="3216"/>
              <a:chExt cx="576" cy="576"/>
            </a:xfrm>
          </p:grpSpPr>
          <p:sp>
            <p:nvSpPr>
              <p:cNvPr id="202" name="Rectangle 996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3" name="Rectangle 997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" name="Rectangle 998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" name="Rectangle 999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" name="Rectangle 1000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" name="Rectangle 1001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" name="Rectangle 1002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" name="Rectangle 1003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" name="Rectangle 1004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" name="Rectangle 1005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6" name="Group 1006"/>
            <p:cNvGrpSpPr>
              <a:grpSpLocks/>
            </p:cNvGrpSpPr>
            <p:nvPr/>
          </p:nvGrpSpPr>
          <p:grpSpPr bwMode="auto">
            <a:xfrm>
              <a:off x="17040" y="12384"/>
              <a:ext cx="576" cy="576"/>
              <a:chOff x="384" y="3216"/>
              <a:chExt cx="576" cy="576"/>
            </a:xfrm>
          </p:grpSpPr>
          <p:sp>
            <p:nvSpPr>
              <p:cNvPr id="192" name="Rectangle 1007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" name="Rectangle 1008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" name="Rectangle 1009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" name="Rectangle 1010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6" name="Rectangle 1011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7" name="Rectangle 1012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8" name="Rectangle 1013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9" name="Rectangle 1014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0" name="Rectangle 1015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1" name="Rectangle 1016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7" name="Group 1017"/>
            <p:cNvGrpSpPr>
              <a:grpSpLocks/>
            </p:cNvGrpSpPr>
            <p:nvPr/>
          </p:nvGrpSpPr>
          <p:grpSpPr bwMode="auto">
            <a:xfrm>
              <a:off x="15888" y="12960"/>
              <a:ext cx="576" cy="576"/>
              <a:chOff x="384" y="3216"/>
              <a:chExt cx="576" cy="576"/>
            </a:xfrm>
          </p:grpSpPr>
          <p:sp>
            <p:nvSpPr>
              <p:cNvPr id="182" name="Rectangle 1018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3" name="Rectangle 1019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" name="Rectangle 1020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" name="Rectangle 1021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6" name="Rectangle 1022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7" name="Rectangle 1023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" name="Rectangle 1024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" name="Rectangle 1025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0" name="Rectangle 1026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1" name="Rectangle 1027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8" name="Group 1028"/>
            <p:cNvGrpSpPr>
              <a:grpSpLocks/>
            </p:cNvGrpSpPr>
            <p:nvPr/>
          </p:nvGrpSpPr>
          <p:grpSpPr bwMode="auto">
            <a:xfrm>
              <a:off x="16464" y="12960"/>
              <a:ext cx="576" cy="576"/>
              <a:chOff x="384" y="3216"/>
              <a:chExt cx="576" cy="576"/>
            </a:xfrm>
          </p:grpSpPr>
          <p:sp>
            <p:nvSpPr>
              <p:cNvPr id="172" name="Rectangle 1029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3" name="Rectangle 1030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" name="Rectangle 1031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" name="Rectangle 1032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" name="Rectangle 1033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7" name="Rectangle 1034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" name="Rectangle 1035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9" name="Rectangle 1036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0" name="Rectangle 1037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1" name="Rectangle 1038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9" name="Group 1039"/>
            <p:cNvGrpSpPr>
              <a:grpSpLocks/>
            </p:cNvGrpSpPr>
            <p:nvPr/>
          </p:nvGrpSpPr>
          <p:grpSpPr bwMode="auto">
            <a:xfrm>
              <a:off x="17040" y="12960"/>
              <a:ext cx="576" cy="576"/>
              <a:chOff x="384" y="3216"/>
              <a:chExt cx="576" cy="576"/>
            </a:xfrm>
          </p:grpSpPr>
          <p:sp>
            <p:nvSpPr>
              <p:cNvPr id="162" name="Rectangle 1040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Rectangle 1041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" name="Rectangle 1042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" name="Rectangle 1043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Rectangle 1044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" name="Rectangle 1045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8" name="Rectangle 1046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9" name="Rectangle 1047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0" name="Rectangle 1048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1" name="Rectangle 1049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" name="Group 1050"/>
            <p:cNvGrpSpPr>
              <a:grpSpLocks/>
            </p:cNvGrpSpPr>
            <p:nvPr/>
          </p:nvGrpSpPr>
          <p:grpSpPr bwMode="auto">
            <a:xfrm>
              <a:off x="15888" y="13536"/>
              <a:ext cx="576" cy="576"/>
              <a:chOff x="384" y="3216"/>
              <a:chExt cx="576" cy="576"/>
            </a:xfrm>
          </p:grpSpPr>
          <p:sp>
            <p:nvSpPr>
              <p:cNvPr id="152" name="Rectangle 1051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3" name="Rectangle 1052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4" name="Rectangle 1053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5" name="Rectangle 1054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6" name="Rectangle 1055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7" name="Rectangle 1056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8" name="Rectangle 1057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9" name="Rectangle 1058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0" name="Rectangle 1059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1" name="Rectangle 1060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1" name="Group 1061"/>
            <p:cNvGrpSpPr>
              <a:grpSpLocks/>
            </p:cNvGrpSpPr>
            <p:nvPr/>
          </p:nvGrpSpPr>
          <p:grpSpPr bwMode="auto">
            <a:xfrm>
              <a:off x="16464" y="13536"/>
              <a:ext cx="576" cy="576"/>
              <a:chOff x="384" y="3216"/>
              <a:chExt cx="576" cy="576"/>
            </a:xfrm>
          </p:grpSpPr>
          <p:sp>
            <p:nvSpPr>
              <p:cNvPr id="142" name="Rectangle 1062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3" name="Rectangle 1063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4" name="Rectangle 1064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5" name="Rectangle 1065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6" name="Rectangle 1066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7" name="Rectangle 1067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8" name="Rectangle 1068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9" name="Rectangle 1069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0" name="Rectangle 1070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1" name="Rectangle 1071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2" name="Group 1072"/>
            <p:cNvGrpSpPr>
              <a:grpSpLocks/>
            </p:cNvGrpSpPr>
            <p:nvPr/>
          </p:nvGrpSpPr>
          <p:grpSpPr bwMode="auto">
            <a:xfrm>
              <a:off x="17040" y="13536"/>
              <a:ext cx="576" cy="576"/>
              <a:chOff x="384" y="3216"/>
              <a:chExt cx="576" cy="576"/>
            </a:xfrm>
          </p:grpSpPr>
          <p:sp>
            <p:nvSpPr>
              <p:cNvPr id="132" name="Rectangle 1073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Rectangle 1074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Rectangle 1075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Rectangle 1076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Rectangle 1077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Rectangle 1078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Rectangle 1079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Rectangle 1080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Rectangle 1081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Rectangle 1082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3" name="Group 1083"/>
            <p:cNvGrpSpPr>
              <a:grpSpLocks/>
            </p:cNvGrpSpPr>
            <p:nvPr/>
          </p:nvGrpSpPr>
          <p:grpSpPr bwMode="auto">
            <a:xfrm>
              <a:off x="17616" y="12384"/>
              <a:ext cx="576" cy="576"/>
              <a:chOff x="384" y="3216"/>
              <a:chExt cx="576" cy="576"/>
            </a:xfrm>
          </p:grpSpPr>
          <p:sp>
            <p:nvSpPr>
              <p:cNvPr id="122" name="Rectangle 1084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Rectangle 1085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Rectangle 1086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Rectangle 1087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Rectangle 1088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Rectangle 1089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Rectangle 1090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Rectangle 1091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Rectangle 1092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1" name="Rectangle 1093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4" name="Group 1094"/>
            <p:cNvGrpSpPr>
              <a:grpSpLocks/>
            </p:cNvGrpSpPr>
            <p:nvPr/>
          </p:nvGrpSpPr>
          <p:grpSpPr bwMode="auto">
            <a:xfrm>
              <a:off x="17616" y="12960"/>
              <a:ext cx="576" cy="576"/>
              <a:chOff x="384" y="3216"/>
              <a:chExt cx="576" cy="576"/>
            </a:xfrm>
          </p:grpSpPr>
          <p:sp>
            <p:nvSpPr>
              <p:cNvPr id="112" name="Rectangle 1095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Rectangle 1096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Rectangle 1097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Rectangle 1098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" name="Rectangle 1099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Rectangle 1100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Rectangle 1101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Rectangle 1102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Rectangle 1103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Rectangle 1104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5" name="Group 1105"/>
            <p:cNvGrpSpPr>
              <a:grpSpLocks/>
            </p:cNvGrpSpPr>
            <p:nvPr/>
          </p:nvGrpSpPr>
          <p:grpSpPr bwMode="auto">
            <a:xfrm>
              <a:off x="17616" y="13536"/>
              <a:ext cx="576" cy="576"/>
              <a:chOff x="384" y="3216"/>
              <a:chExt cx="576" cy="576"/>
            </a:xfrm>
          </p:grpSpPr>
          <p:sp>
            <p:nvSpPr>
              <p:cNvPr id="102" name="Rectangle 1106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Rectangle 1107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Rectangle 1108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Rectangle 1109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Rectangle 1110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Rectangle 1111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Rectangle 1112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Rectangle 1113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Rectangle 1114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Rectangle 1115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6" name="Group 1116"/>
            <p:cNvGrpSpPr>
              <a:grpSpLocks/>
            </p:cNvGrpSpPr>
            <p:nvPr/>
          </p:nvGrpSpPr>
          <p:grpSpPr bwMode="auto">
            <a:xfrm>
              <a:off x="15312" y="12384"/>
              <a:ext cx="576" cy="576"/>
              <a:chOff x="384" y="3216"/>
              <a:chExt cx="576" cy="576"/>
            </a:xfrm>
          </p:grpSpPr>
          <p:sp>
            <p:nvSpPr>
              <p:cNvPr id="92" name="Rectangle 1117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Rectangle 1118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Rectangle 1119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Rectangle 1120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Rectangle 1121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Rectangle 1122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Rectangle 1123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Rectangle 1124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Rectangle 1125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Rectangle 1126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7" name="Group 1127"/>
            <p:cNvGrpSpPr>
              <a:grpSpLocks/>
            </p:cNvGrpSpPr>
            <p:nvPr/>
          </p:nvGrpSpPr>
          <p:grpSpPr bwMode="auto">
            <a:xfrm>
              <a:off x="15312" y="12960"/>
              <a:ext cx="576" cy="576"/>
              <a:chOff x="384" y="3216"/>
              <a:chExt cx="576" cy="576"/>
            </a:xfrm>
          </p:grpSpPr>
          <p:sp>
            <p:nvSpPr>
              <p:cNvPr id="82" name="Rectangle 1128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Rectangle 1129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Rectangle 1130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Rectangle 1131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Rectangle 1132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Rectangle 1133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Rectangle 1134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Rectangle 1135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Rectangle 1136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Rectangle 1137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8" name="Group 1138"/>
            <p:cNvGrpSpPr>
              <a:grpSpLocks/>
            </p:cNvGrpSpPr>
            <p:nvPr/>
          </p:nvGrpSpPr>
          <p:grpSpPr bwMode="auto">
            <a:xfrm>
              <a:off x="15312" y="13536"/>
              <a:ext cx="576" cy="576"/>
              <a:chOff x="384" y="3216"/>
              <a:chExt cx="576" cy="576"/>
            </a:xfrm>
          </p:grpSpPr>
          <p:sp>
            <p:nvSpPr>
              <p:cNvPr id="72" name="Rectangle 1139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Rectangle 1140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Rectangle 1141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Rectangle 1142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Rectangle 1143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Rectangle 1144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Rectangle 1145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Rectangle 1146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Rectangle 1147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Rectangle 1148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9" name="Group 1149"/>
            <p:cNvGrpSpPr>
              <a:grpSpLocks/>
            </p:cNvGrpSpPr>
            <p:nvPr/>
          </p:nvGrpSpPr>
          <p:grpSpPr bwMode="auto">
            <a:xfrm>
              <a:off x="15888" y="14112"/>
              <a:ext cx="576" cy="576"/>
              <a:chOff x="384" y="3216"/>
              <a:chExt cx="576" cy="576"/>
            </a:xfrm>
          </p:grpSpPr>
          <p:sp>
            <p:nvSpPr>
              <p:cNvPr id="62" name="Rectangle 1150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Rectangle 1151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Rectangle 1152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Rectangle 1153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Rectangle 1154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Rectangle 1155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Rectangle 1156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Rectangle 1157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Rectangle 1158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Rectangle 1159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0" name="Group 1160"/>
            <p:cNvGrpSpPr>
              <a:grpSpLocks/>
            </p:cNvGrpSpPr>
            <p:nvPr/>
          </p:nvGrpSpPr>
          <p:grpSpPr bwMode="auto">
            <a:xfrm>
              <a:off x="16464" y="14112"/>
              <a:ext cx="576" cy="576"/>
              <a:chOff x="384" y="3216"/>
              <a:chExt cx="576" cy="576"/>
            </a:xfrm>
          </p:grpSpPr>
          <p:sp>
            <p:nvSpPr>
              <p:cNvPr id="52" name="Rectangle 1161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Rectangle 1162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Rectangle 1163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Rectangle 1164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Rectangle 1165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Rectangle 1166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Rectangle 1167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Rectangle 1168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Rectangle 1169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Rectangle 1170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1" name="Group 1171"/>
            <p:cNvGrpSpPr>
              <a:grpSpLocks/>
            </p:cNvGrpSpPr>
            <p:nvPr/>
          </p:nvGrpSpPr>
          <p:grpSpPr bwMode="auto">
            <a:xfrm>
              <a:off x="17040" y="14112"/>
              <a:ext cx="576" cy="576"/>
              <a:chOff x="384" y="3216"/>
              <a:chExt cx="576" cy="576"/>
            </a:xfrm>
          </p:grpSpPr>
          <p:sp>
            <p:nvSpPr>
              <p:cNvPr id="42" name="Rectangle 1172"/>
              <p:cNvSpPr>
                <a:spLocks noChangeArrowheads="1"/>
              </p:cNvSpPr>
              <p:nvPr/>
            </p:nvSpPr>
            <p:spPr bwMode="auto">
              <a:xfrm>
                <a:off x="576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Rectangle 1173"/>
              <p:cNvSpPr>
                <a:spLocks noChangeArrowheads="1"/>
              </p:cNvSpPr>
              <p:nvPr/>
            </p:nvSpPr>
            <p:spPr bwMode="auto">
              <a:xfrm>
                <a:off x="768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Rectangle 1174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Rectangle 1175"/>
              <p:cNvSpPr>
                <a:spLocks noChangeArrowheads="1"/>
              </p:cNvSpPr>
              <p:nvPr/>
            </p:nvSpPr>
            <p:spPr bwMode="auto">
              <a:xfrm>
                <a:off x="576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Rectangle 1176"/>
              <p:cNvSpPr>
                <a:spLocks noChangeArrowheads="1"/>
              </p:cNvSpPr>
              <p:nvPr/>
            </p:nvSpPr>
            <p:spPr bwMode="auto">
              <a:xfrm>
                <a:off x="768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Rectangle 1177"/>
              <p:cNvSpPr>
                <a:spLocks noChangeArrowheads="1"/>
              </p:cNvSpPr>
              <p:nvPr/>
            </p:nvSpPr>
            <p:spPr bwMode="auto">
              <a:xfrm>
                <a:off x="384" y="3408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Rectangle 1178"/>
              <p:cNvSpPr>
                <a:spLocks noChangeArrowheads="1"/>
              </p:cNvSpPr>
              <p:nvPr/>
            </p:nvSpPr>
            <p:spPr bwMode="auto">
              <a:xfrm>
                <a:off x="576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Rectangle 1179"/>
              <p:cNvSpPr>
                <a:spLocks noChangeArrowheads="1"/>
              </p:cNvSpPr>
              <p:nvPr/>
            </p:nvSpPr>
            <p:spPr bwMode="auto">
              <a:xfrm>
                <a:off x="768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Rectangle 1180"/>
              <p:cNvSpPr>
                <a:spLocks noChangeArrowheads="1"/>
              </p:cNvSpPr>
              <p:nvPr/>
            </p:nvSpPr>
            <p:spPr bwMode="auto">
              <a:xfrm>
                <a:off x="384" y="3600"/>
                <a:ext cx="192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Rectangle 1181"/>
              <p:cNvSpPr>
                <a:spLocks noChangeArrowheads="1"/>
              </p:cNvSpPr>
              <p:nvPr/>
            </p:nvSpPr>
            <p:spPr bwMode="auto">
              <a:xfrm>
                <a:off x="384" y="3216"/>
                <a:ext cx="576" cy="576"/>
              </a:xfrm>
              <a:prstGeom prst="rect">
                <a:avLst/>
              </a:prstGeom>
              <a:noFill/>
              <a:ln w="3175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52" name="TextBox 251"/>
          <p:cNvSpPr txBox="1"/>
          <p:nvPr/>
        </p:nvSpPr>
        <p:spPr>
          <a:xfrm>
            <a:off x="1409700" y="1600200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21 “Science Rafts” </a:t>
            </a:r>
          </a:p>
          <a:p>
            <a:pPr algn="ctr"/>
            <a:r>
              <a:rPr lang="en-US" dirty="0" smtClean="0"/>
              <a:t>4 special purpose “corner Rafts”  </a:t>
            </a:r>
            <a:endParaRPr lang="en-US" dirty="0"/>
          </a:p>
        </p:txBody>
      </p:sp>
      <p:sp>
        <p:nvSpPr>
          <p:cNvPr id="253" name="Rounded Rectangular Callout 252"/>
          <p:cNvSpPr/>
          <p:nvPr/>
        </p:nvSpPr>
        <p:spPr>
          <a:xfrm>
            <a:off x="3619500" y="1714500"/>
            <a:ext cx="1943100" cy="533400"/>
          </a:xfrm>
          <a:prstGeom prst="wedgeRoundRectCallout">
            <a:avLst>
              <a:gd name="adj1" fmla="val -80421"/>
              <a:gd name="adj2" fmla="val 171195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“Guide” sensors for telescope fine steering</a:t>
            </a:r>
          </a:p>
        </p:txBody>
      </p:sp>
      <p:sp>
        <p:nvSpPr>
          <p:cNvPr id="254" name="Rounded Rectangular Callout 253"/>
          <p:cNvSpPr/>
          <p:nvPr/>
        </p:nvSpPr>
        <p:spPr>
          <a:xfrm>
            <a:off x="3581400" y="4800600"/>
            <a:ext cx="1905000" cy="1219200"/>
          </a:xfrm>
          <a:prstGeom prst="wedgeRoundRectCallout">
            <a:avLst>
              <a:gd name="adj1" fmla="val -80942"/>
              <a:gd name="adj2" fmla="val -93773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“Wavefront” sensors determine mirror distortions for active mirror adjustments</a:t>
            </a:r>
          </a:p>
        </p:txBody>
      </p:sp>
      <p:sp>
        <p:nvSpPr>
          <p:cNvPr id="260" name="TextBox 259"/>
          <p:cNvSpPr txBox="1"/>
          <p:nvPr/>
        </p:nvSpPr>
        <p:spPr>
          <a:xfrm>
            <a:off x="1752600" y="4724400"/>
            <a:ext cx="1277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 64 cm </a:t>
            </a:r>
            <a:r>
              <a:rPr lang="en-US" dirty="0" err="1" smtClean="0"/>
              <a:t>dia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581400" y="571500"/>
            <a:ext cx="2557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Camera with filters</a:t>
            </a:r>
            <a:endParaRPr lang="en-US" sz="2400" dirty="0"/>
          </a:p>
        </p:txBody>
      </p:sp>
      <p:pic>
        <p:nvPicPr>
          <p:cNvPr id="32770" name="Picture 2" descr="D:\LSST\Project Management\Meetings\2008.09.15.TWEPP\CamIsoSec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905000"/>
            <a:ext cx="5029200" cy="3724656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762000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Front End Electronics</a:t>
            </a:r>
            <a:endParaRPr lang="en-US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1371600" y="1295400"/>
            <a:ext cx="68961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600" dirty="0" smtClean="0"/>
              <a:t> Located within “grid” : Operates at – 100C to – 120C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Each “</a:t>
            </a:r>
            <a:r>
              <a:rPr lang="en-US" sz="1600" dirty="0" err="1" smtClean="0"/>
              <a:t>FEB”services</a:t>
            </a:r>
            <a:r>
              <a:rPr lang="en-US" sz="1600" dirty="0" smtClean="0"/>
              <a:t> 24 CCD segments – 6 FEBs per Raft</a:t>
            </a:r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Analog functionality in 2 ASICs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u="sng" dirty="0" smtClean="0"/>
              <a:t>A</a:t>
            </a:r>
            <a:r>
              <a:rPr lang="en-US" sz="1600" dirty="0" smtClean="0"/>
              <a:t>nalog </a:t>
            </a:r>
            <a:r>
              <a:rPr lang="en-US" sz="1600" u="sng" dirty="0" smtClean="0"/>
              <a:t>S</a:t>
            </a:r>
            <a:r>
              <a:rPr lang="en-US" sz="1600" dirty="0" smtClean="0"/>
              <a:t>ignal </a:t>
            </a:r>
            <a:r>
              <a:rPr lang="en-US" sz="1600" u="sng" dirty="0" smtClean="0"/>
              <a:t>P</a:t>
            </a:r>
            <a:r>
              <a:rPr lang="en-US" sz="1600" dirty="0" smtClean="0"/>
              <a:t>rocessing AS</a:t>
            </a:r>
            <a:r>
              <a:rPr lang="en-US" sz="1600" u="sng" dirty="0" smtClean="0"/>
              <a:t>IC</a:t>
            </a:r>
            <a:r>
              <a:rPr lang="en-US" sz="1600" dirty="0" smtClean="0"/>
              <a:t> (ASPIC)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LPNHE/IN2P3 collaboration[1] - France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Dual Slope Integrator : Programmable gain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Specs: 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 e</a:t>
            </a:r>
            <a:r>
              <a:rPr lang="en-US" sz="1600" baseline="-25000" dirty="0" smtClean="0"/>
              <a:t>n</a:t>
            </a:r>
            <a:r>
              <a:rPr lang="en-US" sz="1600" dirty="0" smtClean="0"/>
              <a:t> &lt; ~ 5 </a:t>
            </a:r>
            <a:r>
              <a:rPr lang="en-US" sz="1600" dirty="0" err="1" smtClean="0"/>
              <a:t>nV</a:t>
            </a:r>
            <a:r>
              <a:rPr lang="en-US" sz="1600" dirty="0" smtClean="0"/>
              <a:t>/</a:t>
            </a:r>
            <a:r>
              <a:rPr lang="en-US" sz="1600" dirty="0" err="1" smtClean="0"/>
              <a:t>rt</a:t>
            </a:r>
            <a:r>
              <a:rPr lang="en-US" sz="1600" dirty="0" smtClean="0"/>
              <a:t>(Hz)</a:t>
            </a:r>
          </a:p>
          <a:p>
            <a:pPr lvl="2">
              <a:buFont typeface="Arial" pitchFamily="34" charset="0"/>
              <a:buChar char="•"/>
            </a:pPr>
            <a:r>
              <a:rPr lang="en-US" sz="1600" dirty="0" smtClean="0"/>
              <a:t> x-talk &lt; ~ 10</a:t>
            </a:r>
            <a:r>
              <a:rPr lang="en-US" sz="1600" baseline="30000" dirty="0" smtClean="0"/>
              <a:t>-3  </a:t>
            </a:r>
            <a:r>
              <a:rPr lang="en-US" sz="1600" dirty="0" smtClean="0"/>
              <a:t>(achieved in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version)</a:t>
            </a:r>
            <a:endParaRPr lang="en-US" sz="1600" baseline="30000" dirty="0" smtClean="0"/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Differential output to Back End Boards (ADCs)  via shielded flex cable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8 channel ASIC, AMS 0.35</a:t>
            </a:r>
            <a:r>
              <a:rPr lang="en-US" sz="1600" dirty="0" smtClean="0">
                <a:latin typeface="Symbol" pitchFamily="18" charset="2"/>
              </a:rPr>
              <a:t>m</a:t>
            </a:r>
            <a:r>
              <a:rPr lang="en-US" sz="1600" dirty="0" smtClean="0"/>
              <a:t> CMOS @ 5V, ~ 25mW/</a:t>
            </a:r>
            <a:r>
              <a:rPr lang="en-US" sz="1600" dirty="0" err="1" smtClean="0"/>
              <a:t>ch</a:t>
            </a:r>
            <a:endParaRPr lang="en-US" sz="16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19100" y="6134100"/>
            <a:ext cx="520527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[1] V. Tocut, H. Lebbolo, C. De La </a:t>
            </a:r>
            <a:r>
              <a:rPr lang="en-US" sz="1000" dirty="0" err="1" smtClean="0"/>
              <a:t>Taille</a:t>
            </a:r>
            <a:r>
              <a:rPr lang="en-US" sz="1000" dirty="0" smtClean="0"/>
              <a:t>, P. Antilogus, S. Bailey, M. </a:t>
            </a:r>
            <a:r>
              <a:rPr lang="en-US" sz="1000" dirty="0" err="1" smtClean="0"/>
              <a:t>Moniez</a:t>
            </a:r>
            <a:r>
              <a:rPr lang="en-US" sz="1000" dirty="0" smtClean="0"/>
              <a:t>, F. </a:t>
            </a:r>
            <a:r>
              <a:rPr lang="en-US" sz="1000" dirty="0" err="1" smtClean="0"/>
              <a:t>Wicek</a:t>
            </a:r>
            <a:r>
              <a:rPr lang="en-US" sz="1000" dirty="0" smtClean="0"/>
              <a:t>, R. </a:t>
            </a:r>
            <a:r>
              <a:rPr lang="en-US" sz="1000" dirty="0" err="1" smtClean="0"/>
              <a:t>Sefri</a:t>
            </a:r>
            <a:r>
              <a:rPr lang="en-US" sz="1000" dirty="0" smtClean="0"/>
              <a:t> </a:t>
            </a:r>
            <a:endParaRPr lang="en-US" sz="10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1752600" y="4299966"/>
            <a:ext cx="6396505" cy="1529334"/>
            <a:chOff x="1752600" y="4261866"/>
            <a:chExt cx="6396505" cy="1529334"/>
          </a:xfrm>
        </p:grpSpPr>
        <p:pic>
          <p:nvPicPr>
            <p:cNvPr id="33794" name="Picture 2" descr="D:\LSST\Project Management\Meetings\2008.09.15.TWEPP\ASPIC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248400" y="4324003"/>
              <a:ext cx="1900705" cy="1423763"/>
            </a:xfrm>
            <a:prstGeom prst="rect">
              <a:avLst/>
            </a:prstGeom>
            <a:noFill/>
            <a:effectLst>
              <a:outerShdw blurRad="355600" dist="50800" dir="4800000" algn="ctr" rotWithShape="0">
                <a:srgbClr val="000000"/>
              </a:outerShdw>
            </a:effectLst>
          </p:spPr>
        </p:pic>
        <p:pic>
          <p:nvPicPr>
            <p:cNvPr id="14" name="Picture 2" descr="D:\LSST\Project Management\Meetings\2008.09.15.TWEPP\DSI02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52600" y="4261866"/>
              <a:ext cx="3861054" cy="1529334"/>
            </a:xfrm>
            <a:prstGeom prst="rect">
              <a:avLst/>
            </a:prstGeom>
            <a:noFill/>
            <a:effectLst>
              <a:outerShdw blurRad="355600" dist="50800" dir="4800000" algn="ctr" rotWithShape="0">
                <a:srgbClr val="000000"/>
              </a:outerShdw>
            </a:effec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762000"/>
            <a:ext cx="2912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Front End Electronics – cont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1333500" y="1333500"/>
            <a:ext cx="6858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S</a:t>
            </a:r>
            <a:r>
              <a:rPr lang="en-US" sz="1600" dirty="0" smtClean="0"/>
              <a:t>ensor </a:t>
            </a:r>
            <a:r>
              <a:rPr lang="en-US" sz="1600" u="sng" dirty="0" smtClean="0"/>
              <a:t>C</a:t>
            </a:r>
            <a:r>
              <a:rPr lang="en-US" sz="1600" dirty="0" smtClean="0"/>
              <a:t>ontrol </a:t>
            </a:r>
            <a:r>
              <a:rPr lang="en-US" sz="1600" u="sng" dirty="0" smtClean="0"/>
              <a:t>C</a:t>
            </a:r>
            <a:r>
              <a:rPr lang="en-US" sz="1600" dirty="0" smtClean="0"/>
              <a:t>hip (SCC)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ORNL – U. Tennessee [1] 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Receives LVDS signals from BEBs </a:t>
            </a:r>
            <a:r>
              <a:rPr lang="en-US" sz="1600" dirty="0" smtClean="0">
                <a:sym typeface="Wingdings" pitchFamily="2" charset="2"/>
              </a:rPr>
              <a:t> C</a:t>
            </a:r>
            <a:r>
              <a:rPr lang="en-US" sz="1600" dirty="0" smtClean="0"/>
              <a:t>onverts to Clock levels to CCDs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Parallel gates (4), Serial gates(3), Reset(1)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Clock Hi/Lo levels in range 0V to ~ 25V, programmable on BEB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4 channels per chip, 2 chips per CCD.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CCD bias level buffers in range up to ~ 30V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ATMEL BCD-SOI process. HV to 45V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/>
              <a:t> Status</a:t>
            </a:r>
          </a:p>
          <a:p>
            <a:pPr lvl="2">
              <a:buFont typeface="Wingdings" pitchFamily="2" charset="2"/>
              <a:buChar char="Ø"/>
            </a:pPr>
            <a:r>
              <a:rPr lang="en-US" sz="1600" dirty="0" smtClean="0"/>
              <a:t> 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 submission tested &amp; fully functional</a:t>
            </a:r>
          </a:p>
          <a:p>
            <a:pPr lvl="2">
              <a:buFont typeface="Wingdings" pitchFamily="2" charset="2"/>
              <a:buChar char="Ø"/>
            </a:pPr>
            <a:r>
              <a:rPr lang="en-US" sz="1600" dirty="0" smtClean="0"/>
              <a:t> Some pulse shape “wrinkles” (fully understood in simulation)</a:t>
            </a:r>
          </a:p>
          <a:p>
            <a:pPr lvl="2">
              <a:buFont typeface="Wingdings" pitchFamily="2" charset="2"/>
              <a:buChar char="Ø"/>
            </a:pPr>
            <a:r>
              <a:rPr lang="en-US" sz="1600" dirty="0" smtClean="0"/>
              <a:t> 2</a:t>
            </a:r>
            <a:r>
              <a:rPr lang="en-US" sz="1600" baseline="30000" dirty="0" smtClean="0"/>
              <a:t>nd</a:t>
            </a:r>
            <a:r>
              <a:rPr lang="en-US" sz="1600" dirty="0" smtClean="0"/>
              <a:t> submission </a:t>
            </a:r>
            <a:r>
              <a:rPr lang="en-US" sz="1600" dirty="0" smtClean="0">
                <a:sym typeface="Wingdings" pitchFamily="2" charset="2"/>
              </a:rPr>
              <a:t> Fall ’08</a:t>
            </a:r>
          </a:p>
          <a:p>
            <a:pPr lvl="2">
              <a:buFont typeface="Wingdings" pitchFamily="2" charset="2"/>
              <a:buChar char="Ø"/>
            </a:pPr>
            <a:endParaRPr lang="en-US" sz="1600" dirty="0" smtClean="0">
              <a:sym typeface="Wingdings" pitchFamily="2" charset="2"/>
            </a:endParaRPr>
          </a:p>
          <a:p>
            <a:r>
              <a:rPr lang="en-US" sz="1600" dirty="0" smtClean="0">
                <a:sym typeface="Wingdings" pitchFamily="2" charset="2"/>
              </a:rPr>
              <a:t>Additional FEB functionality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sym typeface="Wingdings" pitchFamily="2" charset="2"/>
              </a:rPr>
              <a:t> Temp sensing &amp; other usual monitoring</a:t>
            </a:r>
          </a:p>
          <a:p>
            <a:pPr lvl="1">
              <a:buFont typeface="Arial" pitchFamily="34" charset="0"/>
              <a:buChar char="•"/>
            </a:pPr>
            <a:r>
              <a:rPr lang="en-US" sz="1600" dirty="0" smtClean="0">
                <a:sym typeface="Wingdings" pitchFamily="2" charset="2"/>
              </a:rPr>
              <a:t> Raft heaters  Part of focal plane thermal control loop</a:t>
            </a:r>
          </a:p>
          <a:p>
            <a:endParaRPr lang="en-U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419100" y="6134100"/>
            <a:ext cx="2560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[1] P. Stankus, C. Britton, Z. Ning, N. Ericson</a:t>
            </a:r>
            <a:endParaRPr lang="en-US" sz="1000" dirty="0"/>
          </a:p>
        </p:txBody>
      </p:sp>
      <p:pic>
        <p:nvPicPr>
          <p:cNvPr id="32770" name="Picture 2" descr="D:\LSST\Electronics\FEE\Sensor Control Chip\SCC RevB_Pag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0300" y="2628900"/>
            <a:ext cx="1838325" cy="116205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F5F5F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762000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Back End Electronics</a:t>
            </a:r>
            <a:endParaRPr lang="en-US" u="sng" dirty="0"/>
          </a:p>
        </p:txBody>
      </p:sp>
      <p:pic>
        <p:nvPicPr>
          <p:cNvPr id="47106" name="Picture 2" descr="D:\LSST\Electronics\BEE\RaftControlCrate2.0\CrateMechanics2.0\rcc2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0700" y="2095500"/>
            <a:ext cx="2320925" cy="2749706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sp>
        <p:nvSpPr>
          <p:cNvPr id="7" name="Rounded Rectangular Callout 6"/>
          <p:cNvSpPr/>
          <p:nvPr/>
        </p:nvSpPr>
        <p:spPr>
          <a:xfrm>
            <a:off x="4991100" y="1295400"/>
            <a:ext cx="2171700" cy="381000"/>
          </a:xfrm>
          <a:prstGeom prst="wedgeRoundRectCallout">
            <a:avLst>
              <a:gd name="adj1" fmla="val -124512"/>
              <a:gd name="adj2" fmla="val 379196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Back End Boards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19300" y="1676400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Raft Control Crate</a:t>
            </a:r>
            <a:endParaRPr lang="en-US" dirty="0"/>
          </a:p>
        </p:txBody>
      </p:sp>
      <p:sp>
        <p:nvSpPr>
          <p:cNvPr id="9" name="Rounded Rectangular Callout 8"/>
          <p:cNvSpPr/>
          <p:nvPr/>
        </p:nvSpPr>
        <p:spPr>
          <a:xfrm>
            <a:off x="419100" y="4305300"/>
            <a:ext cx="1638300" cy="647700"/>
          </a:xfrm>
          <a:prstGeom prst="wedgeRoundRectCallout">
            <a:avLst>
              <a:gd name="adj1" fmla="val 109256"/>
              <a:gd name="adj2" fmla="val -30771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Raft Control Module</a:t>
            </a:r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05400" y="2095500"/>
            <a:ext cx="373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6x </a:t>
            </a:r>
            <a:r>
              <a:rPr lang="en-US" sz="1400" dirty="0" smtClean="0"/>
              <a:t>Back End Boards (BEBs)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24 channels ea, 18 bit 1 MHz </a:t>
            </a:r>
            <a:r>
              <a:rPr lang="en-US" sz="1400" dirty="0" smtClean="0"/>
              <a:t>ADCs (COTS)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Temp sensor processing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Programmable bias &amp; clock </a:t>
            </a:r>
            <a:r>
              <a:rPr lang="en-US" sz="1400" dirty="0" smtClean="0"/>
              <a:t>levels for FEBs</a:t>
            </a:r>
            <a:endParaRPr lang="en-US" sz="1400" dirty="0" smtClean="0"/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Sensor heater control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Misc slow controls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67200" y="384810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dirty="0" smtClean="0"/>
              <a:t> FPGA </a:t>
            </a:r>
            <a:r>
              <a:rPr lang="en-US" sz="1400" dirty="0" smtClean="0"/>
              <a:t>(Xilinx) based programmable “Readout State Machine”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Collects all ADC data @ 100 MHz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All control loops stored locally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Responds to high level commands from Timing &amp; Control Module (TCM)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All Rafts in fully synchronous operation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“Rocket i/o” data output to drive data fiber to DAQ (~1.6 </a:t>
            </a:r>
            <a:r>
              <a:rPr lang="en-US" sz="1400" dirty="0" err="1" smtClean="0"/>
              <a:t>Gb</a:t>
            </a:r>
            <a:r>
              <a:rPr lang="en-US" sz="1400" dirty="0" smtClean="0"/>
              <a:t>/s)</a:t>
            </a:r>
          </a:p>
          <a:p>
            <a:pPr>
              <a:buFont typeface="Arial" pitchFamily="34" charset="0"/>
              <a:buChar char="•"/>
            </a:pPr>
            <a:r>
              <a:rPr lang="en-US" sz="1400" dirty="0" smtClean="0"/>
              <a:t> Power PC for non-time critical operations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uiExpand="1" build="p"/>
      <p:bldP spid="11" grpId="0" uiExpand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81400" y="762000"/>
            <a:ext cx="21852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Back End Electronics</a:t>
            </a:r>
          </a:p>
          <a:p>
            <a:endParaRPr lang="en-US" u="sng" dirty="0" smtClean="0"/>
          </a:p>
          <a:p>
            <a:pPr algn="ctr"/>
            <a:r>
              <a:rPr lang="en-US" dirty="0" smtClean="0"/>
              <a:t>- Data Volume -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47900" y="2324100"/>
            <a:ext cx="550349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Per image: </a:t>
            </a:r>
            <a:r>
              <a:rPr lang="en-US" dirty="0" smtClean="0">
                <a:sym typeface="Wingdings" pitchFamily="2" charset="2"/>
              </a:rPr>
              <a:t> 3.2 </a:t>
            </a:r>
            <a:r>
              <a:rPr lang="en-US" dirty="0" err="1" smtClean="0">
                <a:sym typeface="Wingdings" pitchFamily="2" charset="2"/>
              </a:rPr>
              <a:t>Gpixels</a:t>
            </a:r>
            <a:r>
              <a:rPr lang="en-US" dirty="0" smtClean="0">
                <a:sym typeface="Wingdings" pitchFamily="2" charset="2"/>
              </a:rPr>
              <a:t> 	 ~ 7 GB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Per minute : 4 images 	 ~28 GB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Per night : ~ 600 min 	 ~ 16 TB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Per year : 		 ~ 5 PB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ym typeface="Wingdings" pitchFamily="2" charset="2"/>
            </a:endParaRPr>
          </a:p>
          <a:p>
            <a:endParaRPr lang="en-US" dirty="0" smtClean="0">
              <a:sym typeface="Wingdings" pitchFamily="2" charset="2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All fibers received by “Science Data System” – (SLAC)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Public data set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90900" y="342900"/>
            <a:ext cx="37882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Additional Electronics Issues</a:t>
            </a:r>
          </a:p>
          <a:p>
            <a:pPr algn="ctr"/>
            <a:r>
              <a:rPr lang="en-US" dirty="0" smtClean="0"/>
              <a:t>Thermal management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1371600"/>
            <a:ext cx="51235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Thermal paths &amp; modeling</a:t>
            </a:r>
          </a:p>
          <a:p>
            <a:pPr lvl="1">
              <a:buFont typeface="Wingdings"/>
              <a:buChar char="à"/>
            </a:pPr>
            <a:r>
              <a:rPr lang="en-US" dirty="0" smtClean="0"/>
              <a:t>ICs </a:t>
            </a:r>
            <a:r>
              <a:rPr lang="en-US" dirty="0" smtClean="0"/>
              <a:t>and components to ground/thermal </a:t>
            </a:r>
            <a:r>
              <a:rPr lang="en-US" dirty="0" smtClean="0"/>
              <a:t>planes</a:t>
            </a:r>
          </a:p>
          <a:p>
            <a:pPr lvl="1">
              <a:buFont typeface="Wingdings"/>
              <a:buChar char="à"/>
            </a:pPr>
            <a:r>
              <a:rPr lang="en-US" dirty="0" smtClean="0"/>
              <a:t> </a:t>
            </a:r>
            <a:r>
              <a:rPr lang="en-US" dirty="0" smtClean="0"/>
              <a:t>“Chip scale” packaging</a:t>
            </a:r>
            <a:endParaRPr lang="en-US" dirty="0" smtClean="0"/>
          </a:p>
          <a:p>
            <a:pPr lvl="1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Conduction bars</a:t>
            </a:r>
          </a:p>
          <a:p>
            <a:pPr lvl="1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Crates/housing</a:t>
            </a:r>
          </a:p>
          <a:p>
            <a:pPr lvl="1">
              <a:buFont typeface="Wingdings"/>
              <a:buChar char="à"/>
            </a:pPr>
            <a:r>
              <a:rPr lang="en-US" dirty="0" smtClean="0">
                <a:sym typeface="Wingdings" pitchFamily="2" charset="2"/>
              </a:rPr>
              <a:t> Cold plates / cryoplates</a:t>
            </a:r>
            <a:endParaRPr lang="en-US" dirty="0" smtClean="0"/>
          </a:p>
        </p:txBody>
      </p:sp>
      <p:grpSp>
        <p:nvGrpSpPr>
          <p:cNvPr id="11" name="Group 10"/>
          <p:cNvGrpSpPr/>
          <p:nvPr/>
        </p:nvGrpSpPr>
        <p:grpSpPr>
          <a:xfrm>
            <a:off x="1181100" y="3238500"/>
            <a:ext cx="7467600" cy="3102146"/>
            <a:chOff x="1143000" y="3162300"/>
            <a:chExt cx="7467600" cy="3102146"/>
          </a:xfrm>
        </p:grpSpPr>
        <p:pic>
          <p:nvPicPr>
            <p:cNvPr id="34818" name="Picture 2" descr="D:\LSST\Project Management\Meetings\2008.09.15.TWEPP\Picture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1100" y="3162300"/>
              <a:ext cx="2210939" cy="1279525"/>
            </a:xfrm>
            <a:prstGeom prst="rect">
              <a:avLst/>
            </a:prstGeom>
            <a:noFill/>
            <a:effectLst>
              <a:outerShdw blurRad="355600" dist="50800" dir="4800000" algn="ctr" rotWithShape="0">
                <a:srgbClr val="000000"/>
              </a:outerShdw>
            </a:effectLst>
          </p:spPr>
        </p:pic>
        <p:sp>
          <p:nvSpPr>
            <p:cNvPr id="8" name="TextBox 7"/>
            <p:cNvSpPr txBox="1"/>
            <p:nvPr/>
          </p:nvSpPr>
          <p:spPr>
            <a:xfrm>
              <a:off x="3695700" y="3162300"/>
              <a:ext cx="491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Board level   </a:t>
              </a:r>
              <a:r>
                <a:rPr lang="en-US" dirty="0" err="1" smtClean="0"/>
                <a:t>R</a:t>
              </a:r>
              <a:r>
                <a:rPr lang="en-US" baseline="-25000" dirty="0" err="1" smtClean="0"/>
                <a:t>t</a:t>
              </a:r>
              <a:r>
                <a:rPr lang="en-US" dirty="0" smtClean="0"/>
                <a:t> ~ 20C/W across 2 oz copper plane</a:t>
              </a:r>
            </a:p>
            <a:p>
              <a:endParaRPr lang="en-US" dirty="0"/>
            </a:p>
          </p:txBody>
        </p:sp>
        <p:pic>
          <p:nvPicPr>
            <p:cNvPr id="34819" name="Picture 3" descr="D:\LSST\Project Management\Meetings\2008.09.15.TWEPP\Picture2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143000" y="4610100"/>
              <a:ext cx="2196680" cy="1654346"/>
            </a:xfrm>
            <a:prstGeom prst="rect">
              <a:avLst/>
            </a:prstGeom>
            <a:noFill/>
            <a:effectLst>
              <a:outerShdw blurRad="355600" dist="50800" dir="4800000" algn="ctr" rotWithShape="0">
                <a:srgbClr val="000000"/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3619500" y="4572000"/>
              <a:ext cx="49149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Crate level   </a:t>
              </a:r>
              <a:r>
                <a:rPr lang="en-US" dirty="0" err="1" smtClean="0"/>
                <a:t>R</a:t>
              </a:r>
              <a:r>
                <a:rPr lang="en-US" baseline="-25000" dirty="0" err="1" smtClean="0"/>
                <a:t>t</a:t>
              </a:r>
              <a:r>
                <a:rPr lang="en-US" baseline="-25000" dirty="0" smtClean="0"/>
                <a:t>  </a:t>
              </a:r>
              <a:r>
                <a:rPr lang="en-US" dirty="0" smtClean="0"/>
                <a:t>&lt; ~ 0.5C/W</a:t>
              </a:r>
            </a:p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24200" y="381000"/>
            <a:ext cx="34323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Major Science Drivers</a:t>
            </a:r>
            <a:endParaRPr lang="en-US" sz="28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1" y="1752600"/>
            <a:ext cx="8382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“Synoptic survey” </a:t>
            </a:r>
            <a:r>
              <a:rPr lang="en-US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: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Comprehensive &amp; multipurpose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Survey entire visible sky (20,000 deg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 in five filter bands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(400 nm – 1,000 nm) every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 nights</a:t>
            </a:r>
          </a:p>
          <a:p>
            <a:pPr>
              <a:buBlip>
                <a:blip r:embed="rId2"/>
              </a:buBlip>
            </a:pPr>
            <a:r>
              <a:rPr lang="en-US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Dark matter survey  Weak gravitational lensing</a:t>
            </a:r>
          </a:p>
          <a:p>
            <a:pPr>
              <a:buBlip>
                <a:blip r:embed="rId2"/>
              </a:buBlip>
            </a:pPr>
            <a:r>
              <a:rPr lang="en-US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Dark energy probe  Type 1a supernovae discovery &gt; 10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3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/night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Galactic structure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Near Earth Objects &amp; Potentially Hazardous Asteroids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ransient phenomena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90900" y="342900"/>
            <a:ext cx="37882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Additional Electronics Issues</a:t>
            </a:r>
          </a:p>
          <a:p>
            <a:pPr algn="ctr"/>
            <a:r>
              <a:rPr lang="en-US" dirty="0" smtClean="0"/>
              <a:t>Contamination &amp; outgassing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5240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Outgassing materials may condense on sensor surface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~ 2 m</a:t>
            </a:r>
            <a:r>
              <a:rPr lang="en-US" baseline="30000" dirty="0" smtClean="0"/>
              <a:t>2</a:t>
            </a:r>
            <a:r>
              <a:rPr lang="en-US" dirty="0" smtClean="0"/>
              <a:t> of </a:t>
            </a:r>
            <a:r>
              <a:rPr lang="en-US" dirty="0" err="1" smtClean="0"/>
              <a:t>pcb</a:t>
            </a:r>
            <a:r>
              <a:rPr lang="en-US" dirty="0" smtClean="0"/>
              <a:t> materials in cryostat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Polyimide </a:t>
            </a:r>
            <a:r>
              <a:rPr lang="en-US" dirty="0" err="1" smtClean="0"/>
              <a:t>pcb</a:t>
            </a:r>
            <a:r>
              <a:rPr lang="en-US" dirty="0" smtClean="0"/>
              <a:t> construction (if necessary)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Parylene</a:t>
            </a:r>
            <a:r>
              <a:rPr lang="en-US" dirty="0" smtClean="0"/>
              <a:t> (vapor deposition) or similar coatings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Electronics separated from focal plane by molecular barriers (tortuous paths) and separate vacuum pumping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All in-cryostat materials tested / certified in test “Materials Test Facility” @ SLAC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Optical loss measurement over LSST pass band &amp; residual gas analyzer (RGA)</a:t>
            </a:r>
            <a:endParaRPr lang="en-US" dirty="0"/>
          </a:p>
        </p:txBody>
      </p:sp>
      <p:pic>
        <p:nvPicPr>
          <p:cNvPr id="7" name="Picture 10" descr="back side clos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4038600"/>
            <a:ext cx="2489200" cy="186690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pic>
        <p:nvPicPr>
          <p:cNvPr id="8" name="Picture 12" descr="C3 insid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038599"/>
            <a:ext cx="2476500" cy="1857375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/>
        </p:nvGraphicFramePr>
        <p:xfrm>
          <a:off x="2362200" y="1447800"/>
          <a:ext cx="48387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32</a:t>
            </a:fld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990600" y="2819400"/>
            <a:ext cx="7239000" cy="800100"/>
            <a:chOff x="990600" y="2019300"/>
            <a:chExt cx="7239000" cy="800100"/>
          </a:xfrm>
        </p:grpSpPr>
        <p:sp>
          <p:nvSpPr>
            <p:cNvPr id="5" name="Right Arrow 4"/>
            <p:cNvSpPr/>
            <p:nvPr/>
          </p:nvSpPr>
          <p:spPr>
            <a:xfrm>
              <a:off x="990600" y="2362200"/>
              <a:ext cx="7239000" cy="457200"/>
            </a:xfrm>
            <a:prstGeom prst="rightArrow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 w="6350"/>
            <a:effectLst>
              <a:outerShdw blurRad="355600" dist="50800" dir="4800000" algn="ctr" rotWithShape="0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 smtClean="0">
                <a:solidFill>
                  <a:schemeClr val="tx1"/>
                </a:solidFill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1104106" y="2019300"/>
              <a:ext cx="6479382" cy="457994"/>
              <a:chOff x="1104106" y="2019300"/>
              <a:chExt cx="6479382" cy="457994"/>
            </a:xfrm>
          </p:grpSpPr>
          <p:cxnSp>
            <p:nvCxnSpPr>
              <p:cNvPr id="7" name="Straight Connector 6"/>
              <p:cNvCxnSpPr/>
              <p:nvPr/>
            </p:nvCxnSpPr>
            <p:spPr>
              <a:xfrm rot="5400000">
                <a:off x="876300" y="2247900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5400000">
                <a:off x="1524794" y="2247106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1524000" y="2247900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>
                <a:off x="2172494" y="2247106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rot="5400000">
                <a:off x="2820194" y="2247106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5400000">
                <a:off x="2819400" y="2247900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rot="5400000">
                <a:off x="3467894" y="2247106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>
                <a:off x="4115594" y="2247106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4114800" y="2247900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5400000">
                <a:off x="4763294" y="2247106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5410994" y="2247106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5410200" y="2247900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6058694" y="2247106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6706394" y="2247106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6705600" y="2247900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7354094" y="2247106"/>
                <a:ext cx="457200" cy="1588"/>
              </a:xfrm>
              <a:prstGeom prst="line">
                <a:avLst/>
              </a:prstGeom>
              <a:ln w="63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" name="TextBox 29"/>
            <p:cNvSpPr txBox="1"/>
            <p:nvPr/>
          </p:nvSpPr>
          <p:spPr>
            <a:xfrm>
              <a:off x="7010400" y="2057400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2017</a:t>
              </a:r>
              <a:endParaRPr lang="en-US" sz="12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181100" y="2047101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2008</a:t>
              </a:r>
              <a:endParaRPr lang="en-US" sz="1200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828800" y="2047101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2009</a:t>
              </a:r>
              <a:endParaRPr lang="en-US" sz="12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76500" y="2057400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2010</a:t>
              </a:r>
              <a:endParaRPr lang="en-US" sz="12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124200" y="2057400"/>
              <a:ext cx="4867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2011</a:t>
              </a:r>
              <a:endParaRPr lang="en-US" sz="12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771900" y="2047101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2012</a:t>
              </a:r>
              <a:endParaRPr lang="en-US" sz="12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419600" y="2057400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2013</a:t>
              </a:r>
              <a:endParaRPr lang="en-US" sz="12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067300" y="2057400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2014</a:t>
              </a:r>
              <a:endParaRPr lang="en-US" sz="12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715000" y="2057400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2015</a:t>
              </a:r>
              <a:endParaRPr lang="en-US" sz="12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362700" y="2057400"/>
              <a:ext cx="49244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2016</a:t>
              </a:r>
              <a:endParaRPr lang="en-US" sz="1200" dirty="0"/>
            </a:p>
          </p:txBody>
        </p:sp>
      </p:grpSp>
      <p:sp>
        <p:nvSpPr>
          <p:cNvPr id="47" name="Rectangle 46"/>
          <p:cNvSpPr/>
          <p:nvPr/>
        </p:nvSpPr>
        <p:spPr>
          <a:xfrm>
            <a:off x="990600" y="3810000"/>
            <a:ext cx="1866900" cy="2667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R &amp; D</a:t>
            </a:r>
          </a:p>
        </p:txBody>
      </p:sp>
      <p:sp>
        <p:nvSpPr>
          <p:cNvPr id="48" name="Rectangle 47"/>
          <p:cNvSpPr/>
          <p:nvPr/>
        </p:nvSpPr>
        <p:spPr>
          <a:xfrm>
            <a:off x="2895600" y="3810000"/>
            <a:ext cx="2552700" cy="2667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Camera construction</a:t>
            </a:r>
          </a:p>
        </p:txBody>
      </p:sp>
      <p:sp>
        <p:nvSpPr>
          <p:cNvPr id="49" name="Rectangle 48"/>
          <p:cNvSpPr/>
          <p:nvPr/>
        </p:nvSpPr>
        <p:spPr>
          <a:xfrm>
            <a:off x="2895600" y="4191000"/>
            <a:ext cx="4114800" cy="2667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Telescope construction</a:t>
            </a:r>
          </a:p>
        </p:txBody>
      </p:sp>
      <p:sp>
        <p:nvSpPr>
          <p:cNvPr id="50" name="5-Point Star 49"/>
          <p:cNvSpPr/>
          <p:nvPr/>
        </p:nvSpPr>
        <p:spPr>
          <a:xfrm>
            <a:off x="7010400" y="4533900"/>
            <a:ext cx="419100" cy="419100"/>
          </a:xfrm>
          <a:prstGeom prst="star5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2" name="Rounded Rectangular Callout 41"/>
          <p:cNvSpPr/>
          <p:nvPr/>
        </p:nvSpPr>
        <p:spPr>
          <a:xfrm>
            <a:off x="2400300" y="2133600"/>
            <a:ext cx="914400" cy="381000"/>
          </a:xfrm>
          <a:prstGeom prst="wedgeRoundRectCallout">
            <a:avLst>
              <a:gd name="adj1" fmla="val -102976"/>
              <a:gd name="adj2" fmla="val 133161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CD-1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35843" name="Picture 3" descr="D:\LSST\Project Management\Meetings\2008.09.15.TWEPP\LSST_Rendering_V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4900" y="2134311"/>
            <a:ext cx="3505200" cy="2666289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pic>
        <p:nvPicPr>
          <p:cNvPr id="35844" name="Picture 4" descr="D:\LSST\Project Management\Meetings\2008.09.15.TWEPP\telescope_s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134312"/>
            <a:ext cx="3543300" cy="2657475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362200" y="1447800"/>
            <a:ext cx="3932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Telescope and site : Cerro </a:t>
            </a:r>
            <a:r>
              <a:rPr lang="en-US" dirty="0" err="1" smtClean="0"/>
              <a:t>Pachon</a:t>
            </a:r>
            <a:r>
              <a:rPr lang="en-US" dirty="0" smtClean="0"/>
              <a:t>, Chile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00400" y="381000"/>
            <a:ext cx="3055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Dark Matter Survey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Weak lensing-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5" descr="DarkMatter2sma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286000"/>
            <a:ext cx="4754562" cy="320675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133600" y="1454150"/>
            <a:ext cx="48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Apparent rotation of elipticities of faint galaxies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Cosmic Shear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0" y="5524500"/>
            <a:ext cx="71596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T. Tyson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00400" y="381000"/>
            <a:ext cx="305564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Dark Matter Survey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Weak lensing -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D:\LSST\Project Management\Meetings\2008.09.15.TWEPP\Lens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514600"/>
            <a:ext cx="2378075" cy="2919413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685800" y="2057400"/>
            <a:ext cx="23006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Strongly </a:t>
            </a:r>
            <a:r>
              <a:rPr lang="en-US" dirty="0" err="1" smtClean="0"/>
              <a:t>lensed</a:t>
            </a:r>
            <a:r>
              <a:rPr lang="en-US" dirty="0" smtClean="0"/>
              <a:t> galaxy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162300" y="2895600"/>
            <a:ext cx="2705100" cy="147732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</a:gradFill>
          <a:ln w="6350">
            <a:noFill/>
          </a:ln>
          <a:effectLst>
            <a:outerShdw blurRad="190500" dist="63500" dir="5100000" sx="95000" sy="95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- Weak lensing -</a:t>
            </a:r>
          </a:p>
          <a:p>
            <a:pPr algn="ctr"/>
            <a:r>
              <a:rPr lang="en-US" dirty="0" smtClean="0"/>
              <a:t>Measurements of </a:t>
            </a:r>
            <a:r>
              <a:rPr lang="en-US" dirty="0" err="1" smtClean="0"/>
              <a:t>elipticity</a:t>
            </a:r>
            <a:r>
              <a:rPr lang="en-US" dirty="0" smtClean="0"/>
              <a:t> correlations of large numbers of faint galaxies </a:t>
            </a:r>
            <a:r>
              <a:rPr lang="en-US" dirty="0" smtClean="0">
                <a:sym typeface="Wingdings" pitchFamily="2" charset="2"/>
              </a:rPr>
              <a:t> “cosmic shear”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4229101" y="2057400"/>
            <a:ext cx="4038599" cy="3096399"/>
            <a:chOff x="4114800" y="2057400"/>
            <a:chExt cx="4038599" cy="3096399"/>
          </a:xfrm>
        </p:grpSpPr>
        <p:grpSp>
          <p:nvGrpSpPr>
            <p:cNvPr id="16" name="Group 15"/>
            <p:cNvGrpSpPr/>
            <p:nvPr/>
          </p:nvGrpSpPr>
          <p:grpSpPr>
            <a:xfrm>
              <a:off x="4114800" y="2057400"/>
              <a:ext cx="4038599" cy="2895600"/>
              <a:chOff x="4114800" y="2057400"/>
              <a:chExt cx="4038599" cy="2895600"/>
            </a:xfrm>
          </p:grpSpPr>
          <p:pic>
            <p:nvPicPr>
              <p:cNvPr id="6" name="Picture 27" descr="mass_color(tyson)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6142038" y="3429000"/>
                <a:ext cx="1782762" cy="1446212"/>
              </a:xfrm>
              <a:prstGeom prst="rect">
                <a:avLst/>
              </a:prstGeom>
              <a:noFill/>
              <a:effectLst>
                <a:outerShdw blurRad="355600" dist="50800" dir="4800000" algn="ctr" rotWithShape="0">
                  <a:srgbClr val="000000"/>
                </a:outerShdw>
              </a:effectLst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5943600" y="2057400"/>
                <a:ext cx="2209799" cy="1200329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</a:gradFill>
              <a:effectLst>
                <a:outerShdw blurRad="254000" dist="50800" dir="4800000" sx="91000" sy="91000" algn="ctr" rotWithShape="0">
                  <a:srgbClr val="000000"/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/>
                  <a:t>Tomographic</a:t>
                </a:r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 reconstruction of dark matter density from shear data</a:t>
                </a:r>
                <a:endParaRPr lang="en-U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" name="Right Arrow 8"/>
              <p:cNvSpPr/>
              <p:nvPr/>
            </p:nvSpPr>
            <p:spPr>
              <a:xfrm>
                <a:off x="4114800" y="4572000"/>
                <a:ext cx="838200" cy="381000"/>
              </a:xfrm>
              <a:prstGeom prst="rightArrow">
                <a:avLst/>
              </a:prstGeom>
              <a:gradFill flip="none" rotWithShape="1"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 w="6350"/>
              <a:effectLst>
                <a:outerShdw blurRad="355600" dist="50800" dir="4800000" algn="ctr" rotWithShape="0">
                  <a:srgbClr val="000000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7239000" y="4876800"/>
              <a:ext cx="7159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T. Tyson</a:t>
              </a:r>
              <a:endParaRPr lang="en-US" sz="1200" dirty="0"/>
            </a:p>
          </p:txBody>
        </p:sp>
      </p:grpSp>
      <p:sp>
        <p:nvSpPr>
          <p:cNvPr id="15" name="Rectangle 14"/>
          <p:cNvSpPr/>
          <p:nvPr/>
        </p:nvSpPr>
        <p:spPr>
          <a:xfrm>
            <a:off x="381000" y="6134100"/>
            <a:ext cx="31623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u="sng" dirty="0" smtClean="0">
                <a:solidFill>
                  <a:schemeClr val="tx2">
                    <a:lumMod val="50000"/>
                  </a:schemeClr>
                </a:solidFill>
              </a:rPr>
              <a:t>http://www.nsf.gov/od/lpa/news/press/00/pr0029.htm</a:t>
            </a:r>
            <a:endParaRPr lang="en-US" sz="1000" u="sng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200400" y="381000"/>
            <a:ext cx="4063869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>
                <a:latin typeface="Times New Roman" pitchFamily="18" charset="0"/>
                <a:cs typeface="Times New Roman" pitchFamily="18" charset="0"/>
              </a:rPr>
              <a:t>Dark Energy Measurement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 Type 1A Supernovae -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1333500"/>
            <a:ext cx="720485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High statistics measurements of Type 1A SN </a:t>
            </a:r>
            <a:r>
              <a:rPr lang="en-US" dirty="0" smtClean="0">
                <a:sym typeface="Wingdings" pitchFamily="2" charset="2"/>
              </a:rPr>
              <a:t> &gt; 10</a:t>
            </a:r>
            <a:r>
              <a:rPr lang="en-US" baseline="30000" dirty="0" smtClean="0">
                <a:sym typeface="Wingdings" pitchFamily="2" charset="2"/>
              </a:rPr>
              <a:t>3</a:t>
            </a:r>
            <a:r>
              <a:rPr lang="en-US" dirty="0" smtClean="0">
                <a:sym typeface="Wingdings" pitchFamily="2" charset="2"/>
              </a:rPr>
              <a:t> per observing  night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Redshift &amp; distance measurement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Fixed luminosity (standard candle) </a:t>
            </a:r>
            <a:r>
              <a:rPr lang="en-US" dirty="0" smtClean="0">
                <a:sym typeface="Wingdings" pitchFamily="2" charset="2"/>
              </a:rPr>
              <a:t> distance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i="1" dirty="0" smtClean="0"/>
              <a:t>Photometric</a:t>
            </a:r>
            <a:r>
              <a:rPr lang="en-US" dirty="0" smtClean="0"/>
              <a:t> redshift measurements in five filter bands to Z = 1.2</a:t>
            </a:r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</p:txBody>
      </p:sp>
      <p:pic>
        <p:nvPicPr>
          <p:cNvPr id="4098" name="Picture 2" descr="D:\LSST\Project Management\Meetings\2008.09.15.TWEPP\HubbleConsta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895600"/>
            <a:ext cx="4189171" cy="3150413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sp>
        <p:nvSpPr>
          <p:cNvPr id="9" name="Rounded Rectangular Callout 8"/>
          <p:cNvSpPr/>
          <p:nvPr/>
        </p:nvSpPr>
        <p:spPr>
          <a:xfrm>
            <a:off x="6248400" y="3505200"/>
            <a:ext cx="2743200" cy="1295400"/>
          </a:xfrm>
          <a:prstGeom prst="wedgeRoundRectCallout">
            <a:avLst>
              <a:gd name="adj1" fmla="val -105161"/>
              <a:gd name="adj2" fmla="val -50070"/>
              <a:gd name="adj3" fmla="val 16667"/>
            </a:avLst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  <a:ln w="6350"/>
          <a:effectLst>
            <a:outerShdw blurRad="355600" dist="50800" dir="4800000" algn="ctr" rotWithShape="0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Deviations from linearity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 Acceleration</a:t>
            </a:r>
          </a:p>
          <a:p>
            <a:pPr>
              <a:buFont typeface="Wingdings" pitchFamily="2" charset="2"/>
              <a:buChar char="à"/>
            </a:pP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 Dark Energy</a:t>
            </a:r>
          </a:p>
          <a:p>
            <a:pPr>
              <a:buFont typeface="Wingdings" pitchFamily="2" charset="2"/>
              <a:buChar char="à"/>
            </a:pP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 Cosmological constant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52800" y="304800"/>
            <a:ext cx="3181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 Transient phenomena -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D:\LSST\Project Management\Meetings\2008.09.15.TWEPP\SN1987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60120" y="2286000"/>
            <a:ext cx="7040880" cy="2720340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715000" y="5181600"/>
            <a:ext cx="23050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A. Becker, U. Washington (SDSS)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92788" y="1752600"/>
            <a:ext cx="330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Differential images of SN 1987A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352800" y="609600"/>
            <a:ext cx="29225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Critical Specifications</a:t>
            </a:r>
          </a:p>
          <a:p>
            <a:pPr algn="ctr"/>
            <a:r>
              <a:rPr lang="en-US" sz="2400" dirty="0" smtClean="0"/>
              <a:t>- Telescope -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723900" y="1524000"/>
            <a:ext cx="7039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Survey telescope figure of merit “Etendue” {(</a:t>
            </a:r>
            <a:r>
              <a:rPr lang="en-US" dirty="0" err="1" smtClean="0"/>
              <a:t>Dia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  <a:r>
              <a:rPr lang="en-US" dirty="0" smtClean="0"/>
              <a:t> x (</a:t>
            </a:r>
            <a:r>
              <a:rPr lang="en-US" dirty="0" err="1" smtClean="0"/>
              <a:t>FoV</a:t>
            </a:r>
            <a:r>
              <a:rPr lang="en-US" dirty="0" smtClean="0"/>
              <a:t> solid angle)</a:t>
            </a:r>
            <a:r>
              <a:rPr lang="en-US" baseline="30000" dirty="0" smtClean="0"/>
              <a:t> </a:t>
            </a:r>
            <a:r>
              <a:rPr lang="en-US" dirty="0" smtClean="0"/>
              <a:t>}</a:t>
            </a:r>
          </a:p>
        </p:txBody>
      </p:sp>
      <p:pic>
        <p:nvPicPr>
          <p:cNvPr id="2051" name="Picture 3" descr="D:\LSST\Project Management\Meetings\2008.09.15.TWEPP\Etendu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1943100"/>
            <a:ext cx="4486286" cy="2796614"/>
          </a:xfrm>
          <a:prstGeom prst="rect">
            <a:avLst/>
          </a:prstGeom>
          <a:noFill/>
          <a:effectLst>
            <a:outerShdw blurRad="355600" dist="50800" dir="4800000" algn="ctr" rotWithShape="0">
              <a:srgbClr val="000000"/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838200" y="4838700"/>
            <a:ext cx="557300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Large aperture ~ 8.4 m, (6.7 m equivalent clear aperture)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Large </a:t>
            </a:r>
            <a:r>
              <a:rPr lang="en-US" dirty="0" err="1" smtClean="0"/>
              <a:t>FoV</a:t>
            </a:r>
            <a:r>
              <a:rPr lang="en-US" dirty="0" smtClean="0"/>
              <a:t> ~ 3.5 deg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Large focal plane ~ 64 cm diameter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 LSST Etendue </a:t>
            </a:r>
            <a:r>
              <a:rPr lang="en-US" dirty="0" smtClean="0"/>
              <a:t>~ 320 (deg</a:t>
            </a:r>
            <a:r>
              <a:rPr lang="en-US" baseline="30000" dirty="0" smtClean="0"/>
              <a:t>2</a:t>
            </a:r>
            <a:r>
              <a:rPr lang="en-US" dirty="0" smtClean="0"/>
              <a:t>)(m</a:t>
            </a:r>
            <a:r>
              <a:rPr lang="en-US" baseline="30000" dirty="0" smtClean="0"/>
              <a:t>2</a:t>
            </a:r>
            <a:r>
              <a:rPr lang="en-US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High “throughput”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15-19 Sept-'08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TWEPP 2008 Naxos, Greece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3A524-9137-487B-94CE-312A3F576789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457200" y="1676400"/>
            <a:ext cx="4762500" cy="3429000"/>
            <a:chOff x="-152400" y="0"/>
            <a:chExt cx="9525000" cy="6858000"/>
          </a:xfrm>
        </p:grpSpPr>
        <p:grpSp>
          <p:nvGrpSpPr>
            <p:cNvPr id="30" name="Group 29"/>
            <p:cNvGrpSpPr>
              <a:grpSpLocks noChangeAspect="1"/>
            </p:cNvGrpSpPr>
            <p:nvPr/>
          </p:nvGrpSpPr>
          <p:grpSpPr>
            <a:xfrm>
              <a:off x="-152400" y="0"/>
              <a:ext cx="9525000" cy="6858000"/>
              <a:chOff x="-152400" y="0"/>
              <a:chExt cx="9525000" cy="6858000"/>
            </a:xfrm>
          </p:grpSpPr>
          <p:grpSp>
            <p:nvGrpSpPr>
              <p:cNvPr id="18" name="Group 17"/>
              <p:cNvGrpSpPr/>
              <p:nvPr/>
            </p:nvGrpSpPr>
            <p:grpSpPr>
              <a:xfrm>
                <a:off x="-152400" y="0"/>
                <a:ext cx="9525000" cy="6858000"/>
                <a:chOff x="-152400" y="0"/>
                <a:chExt cx="9525000" cy="6858000"/>
              </a:xfrm>
            </p:grpSpPr>
            <p:pic>
              <p:nvPicPr>
                <p:cNvPr id="19" name="Picture 2" descr="LSSTMirrorsJune07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-152400" y="0"/>
                  <a:ext cx="9525000" cy="6858000"/>
                </a:xfrm>
                <a:prstGeom prst="rect">
                  <a:avLst/>
                </a:prstGeom>
                <a:noFill/>
                <a:effectLst>
                  <a:outerShdw blurRad="355600" dist="50800" dir="4800000" algn="ctr" rotWithShape="0">
                    <a:srgbClr val="000000"/>
                  </a:outerShdw>
                </a:effectLst>
              </p:spPr>
            </p:pic>
            <p:sp>
              <p:nvSpPr>
                <p:cNvPr id="20" name="AutoShape 3" descr="Sphere"/>
                <p:cNvSpPr>
                  <a:spLocks noChangeArrowheads="1"/>
                </p:cNvSpPr>
                <p:nvPr/>
              </p:nvSpPr>
              <p:spPr bwMode="auto">
                <a:xfrm flipV="1">
                  <a:off x="4049713" y="2667000"/>
                  <a:ext cx="1069975" cy="304800"/>
                </a:xfrm>
                <a:custGeom>
                  <a:avLst/>
                  <a:gdLst>
                    <a:gd name="G0" fmla="+- 3589 0 0"/>
                    <a:gd name="G1" fmla="+- 21600 0 3589"/>
                    <a:gd name="G2" fmla="*/ 3589 1 2"/>
                    <a:gd name="G3" fmla="+- 21600 0 G2"/>
                    <a:gd name="G4" fmla="+/ 3589 21600 2"/>
                    <a:gd name="G5" fmla="+/ G1 0 2"/>
                    <a:gd name="G6" fmla="*/ 21600 21600 3589"/>
                    <a:gd name="G7" fmla="*/ G6 1 2"/>
                    <a:gd name="G8" fmla="+- 21600 0 G7"/>
                    <a:gd name="G9" fmla="*/ 21600 1 2"/>
                    <a:gd name="G10" fmla="+- 3589 0 G9"/>
                    <a:gd name="G11" fmla="?: G10 G8 0"/>
                    <a:gd name="G12" fmla="?: G10 G7 21600"/>
                    <a:gd name="T0" fmla="*/ 19805 w 21600"/>
                    <a:gd name="T1" fmla="*/ 10800 h 21600"/>
                    <a:gd name="T2" fmla="*/ 10800 w 21600"/>
                    <a:gd name="T3" fmla="*/ 21600 h 21600"/>
                    <a:gd name="T4" fmla="*/ 1795 w 21600"/>
                    <a:gd name="T5" fmla="*/ 10800 h 21600"/>
                    <a:gd name="T6" fmla="*/ 10800 w 21600"/>
                    <a:gd name="T7" fmla="*/ 0 h 21600"/>
                    <a:gd name="T8" fmla="*/ 3595 w 21600"/>
                    <a:gd name="T9" fmla="*/ 3595 h 21600"/>
                    <a:gd name="T10" fmla="*/ 18005 w 21600"/>
                    <a:gd name="T11" fmla="*/ 18005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589" y="21600"/>
                      </a:lnTo>
                      <a:lnTo>
                        <a:pt x="18011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sphere">
                  <a:fgClr>
                    <a:srgbClr val="F9FC74">
                      <a:alpha val="39999"/>
                    </a:srgbClr>
                  </a:fgClr>
                  <a:bgClr>
                    <a:schemeClr val="bg1">
                      <a:alpha val="39999"/>
                    </a:schemeClr>
                  </a:bgClr>
                </a:patt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AutoShape 4" descr="Sphere"/>
                <p:cNvSpPr>
                  <a:spLocks noChangeArrowheads="1"/>
                </p:cNvSpPr>
                <p:nvPr/>
              </p:nvSpPr>
              <p:spPr bwMode="auto">
                <a:xfrm flipV="1">
                  <a:off x="4222750" y="2438400"/>
                  <a:ext cx="731838" cy="176213"/>
                </a:xfrm>
                <a:custGeom>
                  <a:avLst/>
                  <a:gdLst>
                    <a:gd name="G0" fmla="+- 3654 0 0"/>
                    <a:gd name="G1" fmla="+- 21600 0 3654"/>
                    <a:gd name="G2" fmla="*/ 3654 1 2"/>
                    <a:gd name="G3" fmla="+- 21600 0 G2"/>
                    <a:gd name="G4" fmla="+/ 3654 21600 2"/>
                    <a:gd name="G5" fmla="+/ G1 0 2"/>
                    <a:gd name="G6" fmla="*/ 21600 21600 3654"/>
                    <a:gd name="G7" fmla="*/ G6 1 2"/>
                    <a:gd name="G8" fmla="+- 21600 0 G7"/>
                    <a:gd name="G9" fmla="*/ 21600 1 2"/>
                    <a:gd name="G10" fmla="+- 3654 0 G9"/>
                    <a:gd name="G11" fmla="?: G10 G8 0"/>
                    <a:gd name="G12" fmla="?: G10 G7 21600"/>
                    <a:gd name="T0" fmla="*/ 19773 w 21600"/>
                    <a:gd name="T1" fmla="*/ 10800 h 21600"/>
                    <a:gd name="T2" fmla="*/ 10800 w 21600"/>
                    <a:gd name="T3" fmla="*/ 21600 h 21600"/>
                    <a:gd name="T4" fmla="*/ 1827 w 21600"/>
                    <a:gd name="T5" fmla="*/ 10800 h 21600"/>
                    <a:gd name="T6" fmla="*/ 10800 w 21600"/>
                    <a:gd name="T7" fmla="*/ 0 h 21600"/>
                    <a:gd name="T8" fmla="*/ 3627 w 21600"/>
                    <a:gd name="T9" fmla="*/ 3627 h 21600"/>
                    <a:gd name="T10" fmla="*/ 17973 w 21600"/>
                    <a:gd name="T11" fmla="*/ 17973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T8" t="T9" r="T10" b="T11"/>
                  <a:pathLst>
                    <a:path w="21600" h="21600">
                      <a:moveTo>
                        <a:pt x="0" y="0"/>
                      </a:moveTo>
                      <a:lnTo>
                        <a:pt x="3654" y="21600"/>
                      </a:lnTo>
                      <a:lnTo>
                        <a:pt x="17946" y="21600"/>
                      </a:lnTo>
                      <a:lnTo>
                        <a:pt x="21600" y="0"/>
                      </a:lnTo>
                      <a:close/>
                    </a:path>
                  </a:pathLst>
                </a:custGeom>
                <a:pattFill prst="sphere">
                  <a:fgClr>
                    <a:srgbClr val="F9FC74">
                      <a:alpha val="39999"/>
                    </a:srgbClr>
                  </a:fgClr>
                  <a:bgClr>
                    <a:schemeClr val="bg1">
                      <a:alpha val="39999"/>
                    </a:schemeClr>
                  </a:bgClr>
                </a:pattFill>
                <a:ln w="9525" algn="ctr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Freeform 5" descr="Sphere"/>
                <p:cNvSpPr>
                  <a:spLocks/>
                </p:cNvSpPr>
                <p:nvPr/>
              </p:nvSpPr>
              <p:spPr bwMode="auto">
                <a:xfrm>
                  <a:off x="-19050" y="0"/>
                  <a:ext cx="2971800" cy="59436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32" y="3744"/>
                    </a:cxn>
                    <a:cxn ang="0">
                      <a:pos x="1440" y="3744"/>
                    </a:cxn>
                    <a:cxn ang="0">
                      <a:pos x="187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72" h="3744">
                      <a:moveTo>
                        <a:pt x="0" y="0"/>
                      </a:moveTo>
                      <a:lnTo>
                        <a:pt x="432" y="3744"/>
                      </a:lnTo>
                      <a:lnTo>
                        <a:pt x="1440" y="3744"/>
                      </a:lnTo>
                      <a:lnTo>
                        <a:pt x="187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sphere">
                  <a:fgClr>
                    <a:srgbClr val="F9FC74">
                      <a:alpha val="39999"/>
                    </a:srgbClr>
                  </a:fgClr>
                  <a:bgClr>
                    <a:schemeClr val="bg1">
                      <a:alpha val="39999"/>
                    </a:schemeClr>
                  </a:bgClr>
                </a:patt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Freeform 6" descr="Sphere"/>
                <p:cNvSpPr>
                  <a:spLocks/>
                </p:cNvSpPr>
                <p:nvPr/>
              </p:nvSpPr>
              <p:spPr bwMode="auto">
                <a:xfrm flipH="1">
                  <a:off x="6219825" y="0"/>
                  <a:ext cx="2971800" cy="59436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432" y="3744"/>
                    </a:cxn>
                    <a:cxn ang="0">
                      <a:pos x="1440" y="3744"/>
                    </a:cxn>
                    <a:cxn ang="0">
                      <a:pos x="1872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872" h="3744">
                      <a:moveTo>
                        <a:pt x="0" y="0"/>
                      </a:moveTo>
                      <a:lnTo>
                        <a:pt x="432" y="3744"/>
                      </a:lnTo>
                      <a:lnTo>
                        <a:pt x="1440" y="3744"/>
                      </a:lnTo>
                      <a:lnTo>
                        <a:pt x="187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pattFill prst="sphere">
                  <a:fgClr>
                    <a:srgbClr val="F9FC74">
                      <a:alpha val="39999"/>
                    </a:srgbClr>
                  </a:fgClr>
                  <a:bgClr>
                    <a:schemeClr val="bg1">
                      <a:alpha val="39999"/>
                    </a:schemeClr>
                  </a:bgClr>
                </a:patt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Freeform 9" descr="Sphere"/>
                <p:cNvSpPr>
                  <a:spLocks/>
                </p:cNvSpPr>
                <p:nvPr/>
              </p:nvSpPr>
              <p:spPr bwMode="auto">
                <a:xfrm>
                  <a:off x="2362200" y="609600"/>
                  <a:ext cx="1828800" cy="5562600"/>
                </a:xfrm>
                <a:custGeom>
                  <a:avLst/>
                  <a:gdLst/>
                  <a:ahLst/>
                  <a:cxnLst>
                    <a:cxn ang="0">
                      <a:pos x="480" y="0"/>
                    </a:cxn>
                    <a:cxn ang="0">
                      <a:pos x="0" y="3360"/>
                    </a:cxn>
                    <a:cxn ang="0">
                      <a:pos x="1152" y="3504"/>
                    </a:cxn>
                    <a:cxn ang="0">
                      <a:pos x="912" y="96"/>
                    </a:cxn>
                    <a:cxn ang="0">
                      <a:pos x="480" y="0"/>
                    </a:cxn>
                  </a:cxnLst>
                  <a:rect l="0" t="0" r="r" b="b"/>
                  <a:pathLst>
                    <a:path w="1152" h="3504">
                      <a:moveTo>
                        <a:pt x="480" y="0"/>
                      </a:moveTo>
                      <a:lnTo>
                        <a:pt x="0" y="3360"/>
                      </a:lnTo>
                      <a:lnTo>
                        <a:pt x="1152" y="3504"/>
                      </a:lnTo>
                      <a:lnTo>
                        <a:pt x="912" y="96"/>
                      </a:lnTo>
                      <a:lnTo>
                        <a:pt x="480" y="0"/>
                      </a:lnTo>
                      <a:close/>
                    </a:path>
                  </a:pathLst>
                </a:custGeom>
                <a:pattFill prst="sphere">
                  <a:fgClr>
                    <a:srgbClr val="F9FC74">
                      <a:alpha val="39999"/>
                    </a:srgbClr>
                  </a:fgClr>
                  <a:bgClr>
                    <a:schemeClr val="bg1">
                      <a:alpha val="39999"/>
                    </a:schemeClr>
                  </a:bgClr>
                </a:patt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Freeform 10" descr="Sphere"/>
                <p:cNvSpPr>
                  <a:spLocks/>
                </p:cNvSpPr>
                <p:nvPr/>
              </p:nvSpPr>
              <p:spPr bwMode="auto">
                <a:xfrm flipH="1">
                  <a:off x="4981575" y="609600"/>
                  <a:ext cx="1828800" cy="5562600"/>
                </a:xfrm>
                <a:custGeom>
                  <a:avLst/>
                  <a:gdLst/>
                  <a:ahLst/>
                  <a:cxnLst>
                    <a:cxn ang="0">
                      <a:pos x="480" y="0"/>
                    </a:cxn>
                    <a:cxn ang="0">
                      <a:pos x="0" y="3360"/>
                    </a:cxn>
                    <a:cxn ang="0">
                      <a:pos x="1152" y="3504"/>
                    </a:cxn>
                    <a:cxn ang="0">
                      <a:pos x="912" y="96"/>
                    </a:cxn>
                    <a:cxn ang="0">
                      <a:pos x="480" y="0"/>
                    </a:cxn>
                  </a:cxnLst>
                  <a:rect l="0" t="0" r="r" b="b"/>
                  <a:pathLst>
                    <a:path w="1152" h="3504">
                      <a:moveTo>
                        <a:pt x="480" y="0"/>
                      </a:moveTo>
                      <a:lnTo>
                        <a:pt x="0" y="3360"/>
                      </a:lnTo>
                      <a:lnTo>
                        <a:pt x="1152" y="3504"/>
                      </a:lnTo>
                      <a:lnTo>
                        <a:pt x="912" y="96"/>
                      </a:lnTo>
                      <a:lnTo>
                        <a:pt x="480" y="0"/>
                      </a:lnTo>
                      <a:close/>
                    </a:path>
                  </a:pathLst>
                </a:custGeom>
                <a:pattFill prst="sphere">
                  <a:fgClr>
                    <a:srgbClr val="F9FC74">
                      <a:alpha val="39999"/>
                    </a:srgbClr>
                  </a:fgClr>
                  <a:bgClr>
                    <a:schemeClr val="bg1">
                      <a:alpha val="39999"/>
                    </a:schemeClr>
                  </a:bgClr>
                </a:patt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6" name="Freeform 11" descr="Sphere"/>
              <p:cNvSpPr>
                <a:spLocks/>
              </p:cNvSpPr>
              <p:nvPr/>
            </p:nvSpPr>
            <p:spPr bwMode="auto">
              <a:xfrm>
                <a:off x="2362200" y="3048000"/>
                <a:ext cx="2743200" cy="3124200"/>
              </a:xfrm>
              <a:custGeom>
                <a:avLst/>
                <a:gdLst/>
                <a:ahLst/>
                <a:cxnLst>
                  <a:cxn ang="0">
                    <a:pos x="0" y="1824"/>
                  </a:cxn>
                  <a:cxn ang="0">
                    <a:pos x="1056" y="0"/>
                  </a:cxn>
                  <a:cxn ang="0">
                    <a:pos x="1728" y="0"/>
                  </a:cxn>
                  <a:cxn ang="0">
                    <a:pos x="1152" y="1968"/>
                  </a:cxn>
                  <a:cxn ang="0">
                    <a:pos x="0" y="1824"/>
                  </a:cxn>
                </a:cxnLst>
                <a:rect l="0" t="0" r="r" b="b"/>
                <a:pathLst>
                  <a:path w="1728" h="1968">
                    <a:moveTo>
                      <a:pt x="0" y="1824"/>
                    </a:moveTo>
                    <a:lnTo>
                      <a:pt x="1056" y="0"/>
                    </a:lnTo>
                    <a:lnTo>
                      <a:pt x="1728" y="0"/>
                    </a:lnTo>
                    <a:lnTo>
                      <a:pt x="1152" y="1968"/>
                    </a:lnTo>
                    <a:lnTo>
                      <a:pt x="0" y="1824"/>
                    </a:lnTo>
                    <a:close/>
                  </a:path>
                </a:pathLst>
              </a:custGeom>
              <a:pattFill prst="sphere">
                <a:fgClr>
                  <a:srgbClr val="F9FC74">
                    <a:alpha val="39999"/>
                  </a:srgbClr>
                </a:fgClr>
                <a:bgClr>
                  <a:schemeClr val="bg1">
                    <a:alpha val="39999"/>
                  </a:schemeClr>
                </a:bgClr>
              </a:patt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Freeform 12" descr="Sphere"/>
              <p:cNvSpPr>
                <a:spLocks/>
              </p:cNvSpPr>
              <p:nvPr/>
            </p:nvSpPr>
            <p:spPr bwMode="auto">
              <a:xfrm flipH="1">
                <a:off x="4076700" y="3048000"/>
                <a:ext cx="2743200" cy="3124200"/>
              </a:xfrm>
              <a:custGeom>
                <a:avLst/>
                <a:gdLst/>
                <a:ahLst/>
                <a:cxnLst>
                  <a:cxn ang="0">
                    <a:pos x="0" y="1824"/>
                  </a:cxn>
                  <a:cxn ang="0">
                    <a:pos x="1056" y="0"/>
                  </a:cxn>
                  <a:cxn ang="0">
                    <a:pos x="1728" y="0"/>
                  </a:cxn>
                  <a:cxn ang="0">
                    <a:pos x="1152" y="1968"/>
                  </a:cxn>
                  <a:cxn ang="0">
                    <a:pos x="0" y="1824"/>
                  </a:cxn>
                </a:cxnLst>
                <a:rect l="0" t="0" r="r" b="b"/>
                <a:pathLst>
                  <a:path w="1728" h="1968">
                    <a:moveTo>
                      <a:pt x="0" y="1824"/>
                    </a:moveTo>
                    <a:lnTo>
                      <a:pt x="1056" y="0"/>
                    </a:lnTo>
                    <a:lnTo>
                      <a:pt x="1728" y="0"/>
                    </a:lnTo>
                    <a:lnTo>
                      <a:pt x="1152" y="1968"/>
                    </a:lnTo>
                    <a:lnTo>
                      <a:pt x="0" y="1824"/>
                    </a:lnTo>
                    <a:close/>
                  </a:path>
                </a:pathLst>
              </a:custGeom>
              <a:pattFill prst="sphere">
                <a:fgClr>
                  <a:srgbClr val="F9FC74">
                    <a:alpha val="39999"/>
                  </a:srgbClr>
                </a:fgClr>
                <a:bgClr>
                  <a:schemeClr val="bg1">
                    <a:alpha val="39999"/>
                  </a:schemeClr>
                </a:bgClr>
              </a:patt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" name="Freeform 7" descr="Sphere"/>
            <p:cNvSpPr>
              <a:spLocks/>
            </p:cNvSpPr>
            <p:nvPr/>
          </p:nvSpPr>
          <p:spPr bwMode="auto">
            <a:xfrm>
              <a:off x="666750" y="609600"/>
              <a:ext cx="3200400" cy="5334000"/>
            </a:xfrm>
            <a:custGeom>
              <a:avLst/>
              <a:gdLst/>
              <a:ahLst/>
              <a:cxnLst>
                <a:cxn ang="0">
                  <a:pos x="0" y="3360"/>
                </a:cxn>
                <a:cxn ang="0">
                  <a:pos x="1536" y="0"/>
                </a:cxn>
                <a:cxn ang="0">
                  <a:pos x="2016" y="96"/>
                </a:cxn>
                <a:cxn ang="0">
                  <a:pos x="1008" y="3360"/>
                </a:cxn>
                <a:cxn ang="0">
                  <a:pos x="0" y="3360"/>
                </a:cxn>
              </a:cxnLst>
              <a:rect l="0" t="0" r="r" b="b"/>
              <a:pathLst>
                <a:path w="2016" h="3360">
                  <a:moveTo>
                    <a:pt x="0" y="3360"/>
                  </a:moveTo>
                  <a:lnTo>
                    <a:pt x="1536" y="0"/>
                  </a:lnTo>
                  <a:lnTo>
                    <a:pt x="2016" y="96"/>
                  </a:lnTo>
                  <a:lnTo>
                    <a:pt x="1008" y="3360"/>
                  </a:lnTo>
                  <a:lnTo>
                    <a:pt x="0" y="3360"/>
                  </a:lnTo>
                  <a:close/>
                </a:path>
              </a:pathLst>
            </a:custGeom>
            <a:pattFill prst="sphere">
              <a:fgClr>
                <a:srgbClr val="F9FC74">
                  <a:alpha val="39999"/>
                </a:srgbClr>
              </a:fgClr>
              <a:bgClr>
                <a:schemeClr val="bg1">
                  <a:alpha val="39999"/>
                </a:schemeClr>
              </a:bgClr>
            </a:patt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Freeform 8" descr="Sphere"/>
            <p:cNvSpPr>
              <a:spLocks/>
            </p:cNvSpPr>
            <p:nvPr/>
          </p:nvSpPr>
          <p:spPr bwMode="auto">
            <a:xfrm flipH="1">
              <a:off x="5286375" y="609600"/>
              <a:ext cx="3200400" cy="5334000"/>
            </a:xfrm>
            <a:custGeom>
              <a:avLst/>
              <a:gdLst/>
              <a:ahLst/>
              <a:cxnLst>
                <a:cxn ang="0">
                  <a:pos x="0" y="3360"/>
                </a:cxn>
                <a:cxn ang="0">
                  <a:pos x="1536" y="0"/>
                </a:cxn>
                <a:cxn ang="0">
                  <a:pos x="2016" y="96"/>
                </a:cxn>
                <a:cxn ang="0">
                  <a:pos x="1008" y="3360"/>
                </a:cxn>
                <a:cxn ang="0">
                  <a:pos x="0" y="3360"/>
                </a:cxn>
              </a:cxnLst>
              <a:rect l="0" t="0" r="r" b="b"/>
              <a:pathLst>
                <a:path w="2016" h="3360">
                  <a:moveTo>
                    <a:pt x="0" y="3360"/>
                  </a:moveTo>
                  <a:lnTo>
                    <a:pt x="1536" y="0"/>
                  </a:lnTo>
                  <a:lnTo>
                    <a:pt x="2016" y="96"/>
                  </a:lnTo>
                  <a:lnTo>
                    <a:pt x="1008" y="3360"/>
                  </a:lnTo>
                  <a:lnTo>
                    <a:pt x="0" y="3360"/>
                  </a:lnTo>
                  <a:close/>
                </a:path>
              </a:pathLst>
            </a:custGeom>
            <a:pattFill prst="sphere">
              <a:fgClr>
                <a:srgbClr val="F9FC74">
                  <a:alpha val="39999"/>
                </a:srgbClr>
              </a:fgClr>
              <a:bgClr>
                <a:schemeClr val="bg1">
                  <a:alpha val="39999"/>
                </a:schemeClr>
              </a:bgClr>
            </a:patt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4495800" y="228600"/>
            <a:ext cx="9877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Optics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Rounded Rectangular Callout 34"/>
          <p:cNvSpPr/>
          <p:nvPr/>
        </p:nvSpPr>
        <p:spPr>
          <a:xfrm>
            <a:off x="5867400" y="3848100"/>
            <a:ext cx="2971800" cy="1257300"/>
          </a:xfrm>
          <a:prstGeom prst="wedgeRoundRectCallout">
            <a:avLst>
              <a:gd name="adj1" fmla="val -104610"/>
              <a:gd name="adj2" fmla="val 20507"/>
              <a:gd name="adj3" fmla="val 16667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blurRad="101600" dist="50800" dir="42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8.4 m primary/tertiary 6.7 m effective aperture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Active optics [*]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fl~10 m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f1.2 beam</a:t>
            </a:r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Rounded Rectangular Callout 35"/>
          <p:cNvSpPr/>
          <p:nvPr/>
        </p:nvSpPr>
        <p:spPr>
          <a:xfrm>
            <a:off x="5867400" y="1295400"/>
            <a:ext cx="2743200" cy="457200"/>
          </a:xfrm>
          <a:prstGeom prst="wedgeRoundRectCallout">
            <a:avLst>
              <a:gd name="adj1" fmla="val -142935"/>
              <a:gd name="adj2" fmla="val 91146"/>
              <a:gd name="adj3" fmla="val 16667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blurRad="101600" dist="50800" dir="42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Convex secondary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" name="Picture 5" descr="lsst top end assy b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667" t="6824" b="6183"/>
          <a:stretch>
            <a:fillRect/>
          </a:stretch>
        </p:blipFill>
        <p:spPr bwMode="auto">
          <a:xfrm rot="21316066">
            <a:off x="1150287" y="1278500"/>
            <a:ext cx="3492480" cy="2168248"/>
          </a:xfrm>
          <a:prstGeom prst="rect">
            <a:avLst/>
          </a:prstGeom>
          <a:noFill/>
        </p:spPr>
      </p:pic>
      <p:sp>
        <p:nvSpPr>
          <p:cNvPr id="37" name="Rounded Rectangular Callout 36"/>
          <p:cNvSpPr/>
          <p:nvPr/>
        </p:nvSpPr>
        <p:spPr>
          <a:xfrm>
            <a:off x="5867400" y="1905000"/>
            <a:ext cx="2743200" cy="457200"/>
          </a:xfrm>
          <a:prstGeom prst="wedgeRoundRectCallout">
            <a:avLst>
              <a:gd name="adj1" fmla="val -158682"/>
              <a:gd name="adj2" fmla="val 134752"/>
              <a:gd name="adj3" fmla="val 16667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blurRad="101600" dist="50800" dir="42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Location of camera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Rounded Rectangular Callout 27"/>
          <p:cNvSpPr/>
          <p:nvPr/>
        </p:nvSpPr>
        <p:spPr>
          <a:xfrm>
            <a:off x="5753100" y="2552700"/>
            <a:ext cx="2743200" cy="647700"/>
          </a:xfrm>
          <a:prstGeom prst="wedgeRoundRectCallout">
            <a:avLst>
              <a:gd name="adj1" fmla="val -150531"/>
              <a:gd name="adj2" fmla="val 26674"/>
              <a:gd name="adj3" fmla="val 16667"/>
            </a:avLst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outerShdw blurRad="101600" dist="50800" dir="4200000" algn="ctr" rotWithShape="0">
              <a:srgbClr val="000000">
                <a:alpha val="43137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Corrector lenses to form 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flat image plane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00" y="6019800"/>
            <a:ext cx="5205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[*] Corrects gravitational sag due to mirror inclination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ln w="6350"/>
        <a:effectLst>
          <a:outerShdw blurRad="355600" dist="50800" dir="4800000" algn="ctr" rotWithShape="0">
            <a:srgbClr val="000000"/>
          </a:outerShdw>
        </a:effectLst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635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3322</TotalTime>
  <Words>2174</Words>
  <Application>Microsoft Office PowerPoint</Application>
  <PresentationFormat>On-screen Show (4:3)</PresentationFormat>
  <Paragraphs>416</Paragraphs>
  <Slides>33</Slides>
  <Notes>0</Notes>
  <HiddenSlides>0</HiddenSlides>
  <MMClips>0</MMClips>
  <ScaleCrop>false</ScaleCrop>
  <HeadingPairs>
    <vt:vector size="8" baseType="variant"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6" baseType="lpstr">
      <vt:lpstr>Office Theme</vt:lpstr>
      <vt:lpstr>TWEPP Calculations.xmcd\Selection 59 387 386 679</vt:lpstr>
      <vt:lpstr>Equation</vt:lpstr>
      <vt:lpstr>Development of a 3.2 Gpixel Camera for the Large Synoptic Survey Telescope (LSST)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</vt:vector>
  </TitlesOfParts>
  <Company>Harvard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Oliver</dc:creator>
  <cp:lastModifiedBy>John Oliver</cp:lastModifiedBy>
  <cp:revision>63</cp:revision>
  <dcterms:created xsi:type="dcterms:W3CDTF">2008-08-20T14:39:29Z</dcterms:created>
  <dcterms:modified xsi:type="dcterms:W3CDTF">2008-09-15T06:37:07Z</dcterms:modified>
</cp:coreProperties>
</file>