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2" r:id="rId2"/>
  </p:sldMasterIdLst>
  <p:notesMasterIdLst>
    <p:notesMasterId r:id="rId38"/>
  </p:notesMasterIdLst>
  <p:handoutMasterIdLst>
    <p:handoutMasterId r:id="rId39"/>
  </p:handoutMasterIdLst>
  <p:sldIdLst>
    <p:sldId id="318" r:id="rId3"/>
    <p:sldId id="364" r:id="rId4"/>
    <p:sldId id="413" r:id="rId5"/>
    <p:sldId id="414" r:id="rId6"/>
    <p:sldId id="416" r:id="rId7"/>
    <p:sldId id="325" r:id="rId8"/>
    <p:sldId id="410" r:id="rId9"/>
    <p:sldId id="377" r:id="rId10"/>
    <p:sldId id="418" r:id="rId11"/>
    <p:sldId id="323" r:id="rId12"/>
    <p:sldId id="394" r:id="rId13"/>
    <p:sldId id="330" r:id="rId14"/>
    <p:sldId id="342" r:id="rId15"/>
    <p:sldId id="421" r:id="rId16"/>
    <p:sldId id="423" r:id="rId17"/>
    <p:sldId id="352" r:id="rId18"/>
    <p:sldId id="420" r:id="rId19"/>
    <p:sldId id="355" r:id="rId20"/>
    <p:sldId id="350" r:id="rId21"/>
    <p:sldId id="411" r:id="rId22"/>
    <p:sldId id="374" r:id="rId23"/>
    <p:sldId id="392" r:id="rId24"/>
    <p:sldId id="425" r:id="rId25"/>
    <p:sldId id="409" r:id="rId26"/>
    <p:sldId id="395" r:id="rId27"/>
    <p:sldId id="427" r:id="rId28"/>
    <p:sldId id="426" r:id="rId29"/>
    <p:sldId id="361" r:id="rId30"/>
    <p:sldId id="428" r:id="rId31"/>
    <p:sldId id="417" r:id="rId32"/>
    <p:sldId id="419" r:id="rId33"/>
    <p:sldId id="422" r:id="rId34"/>
    <p:sldId id="429" r:id="rId35"/>
    <p:sldId id="424" r:id="rId36"/>
    <p:sldId id="391" r:id="rId37"/>
  </p:sldIdLst>
  <p:sldSz cx="9144000" cy="6858000" type="screen4x3"/>
  <p:notesSz cx="6794500" cy="9931400"/>
  <p:embeddedFontLst>
    <p:embeddedFont>
      <p:font typeface="Calibri" pitchFamily="34" charset="0"/>
      <p:regular r:id="rId40"/>
      <p:bold r:id="rId41"/>
      <p:italic r:id="rId42"/>
      <p:boldItalic r:id="rId43"/>
    </p:embeddedFont>
    <p:embeddedFont>
      <p:font typeface="OpenSymbol" pitchFamily="2" charset="0"/>
      <p:regular r:id="rId44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FF99"/>
    <a:srgbClr val="EBE1E8"/>
    <a:srgbClr val="CCFFFF"/>
    <a:srgbClr val="FF33CC"/>
    <a:srgbClr val="008000"/>
    <a:srgbClr val="D5FECE"/>
    <a:srgbClr val="CCFFCC"/>
    <a:srgbClr val="FFCC00"/>
    <a:srgbClr val="33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snapVertSplitter="1" vertBarState="minimized" preferSingleView="1">
    <p:restoredLeft sz="15620"/>
    <p:restoredTop sz="99397" autoAdjust="0"/>
  </p:normalViewPr>
  <p:slideViewPr>
    <p:cSldViewPr>
      <p:cViewPr varScale="1">
        <p:scale>
          <a:sx n="108" d="100"/>
          <a:sy n="108" d="100"/>
        </p:scale>
        <p:origin x="-112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1002"/>
    </p:cViewPr>
  </p:sorterViewPr>
  <p:notesViewPr>
    <p:cSldViewPr>
      <p:cViewPr varScale="1">
        <p:scale>
          <a:sx n="74" d="100"/>
          <a:sy n="74" d="100"/>
        </p:scale>
        <p:origin x="-3372" y="-108"/>
      </p:cViewPr>
      <p:guideLst>
        <p:guide orient="horz" pos="3128"/>
        <p:guide pos="214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font" Target="fonts/font3.fntdata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font" Target="fonts/font1.fntdata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font" Target="fonts/font5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font" Target="fonts/font4.fntdata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E45E67-739B-4357-A510-671E5C91B74D}" type="datetimeFigureOut">
              <a:rPr lang="de-DE" smtClean="0"/>
              <a:pPr/>
              <a:t>16.09.2008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D9AA6-C7F0-4878-B401-3AE3716241D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FFBC22-F247-4331-ACDC-AE88650FA129}" type="datetimeFigureOut">
              <a:rPr lang="de-DE" smtClean="0"/>
              <a:pPr/>
              <a:t>16.09.2008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91B71-4B76-4C85-9EFE-F48D635D80A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22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23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27</a:t>
            </a:fld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28</a:t>
            </a:fld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35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1B71-4B76-4C85-9EFE-F48D635D80AD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Katja Klein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R&amp;D on Novel Powering Schemes at RWTH Aachen University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09FF746E-5D85-43F0-B67B-8D82C8C8E0D8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Katja Klein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R&amp;D on Novel Powering Schemes at RWTH Aachen University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DA9343D3-E829-46A8-A60D-113240722533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10525" y="223838"/>
            <a:ext cx="887413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5286412"/>
          </a:xfrm>
        </p:spPr>
        <p:txBody>
          <a:bodyPr/>
          <a:lstStyle>
            <a:lvl1pPr marL="176213" indent="-176213">
              <a:defRPr sz="2000">
                <a:latin typeface="Arial" pitchFamily="34" charset="0"/>
                <a:cs typeface="Arial" pitchFamily="34" charset="0"/>
              </a:defRPr>
            </a:lvl1pPr>
            <a:lvl2pPr marL="360363" indent="-184150"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072362" cy="64294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98425" y="6429375"/>
            <a:ext cx="1258888" cy="292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algn="l" rtl="0">
              <a:defRPr/>
            </a:pPr>
            <a:r>
              <a:rPr lang="de-DE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Katja Klein</a:t>
            </a: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14563" y="6429375"/>
            <a:ext cx="4857750" cy="292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algn="ctr" rtl="0">
              <a:defRPr/>
            </a:pPr>
            <a:r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R&amp;D on Novel Powering Schemes at RWTH Aachen University</a:t>
            </a:r>
            <a:endParaRPr lang="de-DE" sz="12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715250" y="6429375"/>
            <a:ext cx="1214438" cy="292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algn="r" rtl="0">
              <a:defRPr/>
            </a:pPr>
            <a:fld id="{D10BDF8D-8EFB-44B8-B2F0-4DB2EEBD0A52}" type="slidenum">
              <a:rPr lang="de-DE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‹Nr.›</a:t>
            </a:fld>
            <a:endParaRPr lang="de-DE" sz="12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Katja Klein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R&amp;D on Novel Powering Schemes at RWTH Aachen University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EBA7D09C-92E7-4220-BE41-207E1DE15477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Katja Klein</a:t>
            </a: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R&amp;D on Novel Powering Schemes at RWTH Aachen University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189689F3-AC6F-472A-9B3C-81C099354C5B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Katja Klein</a:t>
            </a: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R&amp;D on Novel Powering Schemes at RWTH Aachen University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BC9AE3AF-0259-42BF-AEFF-0CBADDAF9CEA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Katja Klein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R&amp;D on Novel Powering Schemes at RWTH Aachen University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96B2DE9B-172B-42FE-ABE6-83B8351DA9A0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Katja Klein</a:t>
            </a:r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R&amp;D on Novel Powering Schemes at RWTH Aachen University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73AD77CE-E30A-43C3-A018-A1E142FE48C7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Katja Klein</a:t>
            </a: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R&amp;D on Novel Powering Schemes at RWTH Aachen University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DF6191F4-BB19-4AB5-9F91-0122AF08FA4A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Katja Klein</a:t>
            </a: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R&amp;D on Novel Powering Schemes at RWTH Aachen University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B922FF6A-ADBC-4C69-828F-93AFC6D44407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Katja Klein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R&amp;D on Novel Powering Schemes at RWTH Aachen University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DB793928-7AEF-4C23-AAE7-BB4869C66EA9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Katja Klein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R&amp;D on Novel Powering Schemes at RWTH Aachen University</a:t>
            </a:r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A3FDF5F2-EB90-42D3-8A12-181B933CE5F5}" type="slidenum">
              <a:rPr lang="de-DE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‹Nr.›</a:t>
            </a:fld>
            <a:endParaRPr lang="de-DE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5286412"/>
          </a:xfrm>
        </p:spPr>
        <p:txBody>
          <a:bodyPr/>
          <a:lstStyle>
            <a:lvl1pPr marL="176213" indent="-176213">
              <a:defRPr>
                <a:latin typeface="Arial" pitchFamily="34" charset="0"/>
                <a:cs typeface="Arial" pitchFamily="34" charset="0"/>
              </a:defRPr>
            </a:lvl1pPr>
            <a:lvl2pPr marL="360363" indent="-184150"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97782" y="6429396"/>
            <a:ext cx="1259508" cy="29207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14546" y="6429396"/>
            <a:ext cx="4857784" cy="29207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715272" y="6429396"/>
            <a:ext cx="1214446" cy="29207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C7AD294-9D24-43BD-AFAD-8293975AE60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072362" cy="64294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91718" y="214290"/>
            <a:ext cx="738000" cy="73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14283" y="214290"/>
            <a:ext cx="8715435" cy="7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7786742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071546"/>
            <a:ext cx="8229600" cy="5286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429396"/>
            <a:ext cx="2895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AD294-9D24-43BD-AFAD-8293975AE60F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14282" y="214290"/>
            <a:ext cx="748800" cy="74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14313" y="214313"/>
            <a:ext cx="871537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elplatzhalter 1"/>
          <p:cNvSpPr>
            <a:spLocks noGrp="1"/>
          </p:cNvSpPr>
          <p:nvPr>
            <p:ph type="title"/>
          </p:nvPr>
        </p:nvSpPr>
        <p:spPr bwMode="auto">
          <a:xfrm>
            <a:off x="1071563" y="285750"/>
            <a:ext cx="778668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071563"/>
            <a:ext cx="82296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rtl="0">
              <a:defRPr/>
            </a:pPr>
            <a:r>
              <a:rPr lang="de-DE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t>Katja Klein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429375"/>
            <a:ext cx="289560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rtl="0">
              <a:defRPr/>
            </a:pPr>
            <a:r>
              <a:rPr lang="en-US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t>R&amp;D on Novel Powering Schemes at RWTH Aachen University</a:t>
            </a:r>
            <a:endParaRPr lang="de-DE" kern="1200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rtl="0">
              <a:defRPr/>
            </a:pPr>
            <a:fld id="{951F4CC2-9AB3-4DB0-A790-4409C25615E4}" type="slidenum">
              <a:rPr lang="de-DE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rtl="0">
                <a:defRPr/>
              </a:pPr>
              <a:t>‹Nr.›</a:t>
            </a:fld>
            <a:endParaRPr lang="de-DE" kern="1200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pic>
        <p:nvPicPr>
          <p:cNvPr id="1032" name="Picture 4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14313" y="214313"/>
            <a:ext cx="7493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gif"/><Relationship Id="rId4" Type="http://schemas.openxmlformats.org/officeDocument/2006/relationships/image" Target="../media/image2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jpeg"/><Relationship Id="rId5" Type="http://schemas.openxmlformats.org/officeDocument/2006/relationships/image" Target="../media/image53.png"/><Relationship Id="rId4" Type="http://schemas.openxmlformats.org/officeDocument/2006/relationships/image" Target="../media/image5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3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gif"/><Relationship Id="rId2" Type="http://schemas.openxmlformats.org/officeDocument/2006/relationships/image" Target="../media/image64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7.gi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7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9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erade Verbindung 20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3" y="142852"/>
            <a:ext cx="936000" cy="9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3" name="Gerade Verbindung 12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214282" y="1571612"/>
            <a:ext cx="87180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3200" b="1" i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System Tests with DC-DC Converters</a:t>
            </a:r>
          </a:p>
          <a:p>
            <a:pPr algn="ctr"/>
            <a:r>
              <a:rPr lang="de-DE" sz="3200" b="1" i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for the CMS Silicon Strip Tracker at      -LHC</a:t>
            </a:r>
          </a:p>
        </p:txBody>
      </p:sp>
      <p:cxnSp>
        <p:nvCxnSpPr>
          <p:cNvPr id="14" name="Gerade Verbindung 13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1214414" y="4770791"/>
            <a:ext cx="673972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Topical Workshop on Electronics for Particle Physics</a:t>
            </a:r>
            <a:endParaRPr lang="de-DE" sz="2000" b="1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de-DE" sz="2000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Naxos, Greece</a:t>
            </a:r>
          </a:p>
          <a:p>
            <a:pPr algn="ctr"/>
            <a:r>
              <a:rPr lang="de-DE" sz="2000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September 17</a:t>
            </a:r>
            <a:r>
              <a:rPr lang="de-DE" sz="2000" b="1" baseline="3000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de-DE" sz="2000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2008</a:t>
            </a:r>
            <a:endParaRPr lang="de-DE" sz="2000" b="1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Gerade Verbindung 14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1142976" y="2928934"/>
            <a:ext cx="6955557" cy="15747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500"/>
              </a:spcBef>
            </a:pPr>
            <a:r>
              <a:rPr lang="de-DE" sz="2400" b="1" smtClean="0">
                <a:latin typeface="Arial" pitchFamily="34" charset="0"/>
                <a:cs typeface="Arial" pitchFamily="34" charset="0"/>
              </a:rPr>
              <a:t>Lutz Feld, Rüdiger Jussen, Waclaw Karpinski, </a:t>
            </a:r>
            <a:br>
              <a:rPr lang="de-DE" sz="2400" b="1" smtClean="0">
                <a:latin typeface="Arial" pitchFamily="34" charset="0"/>
                <a:cs typeface="Arial" pitchFamily="34" charset="0"/>
              </a:rPr>
            </a:br>
            <a:r>
              <a:rPr lang="de-DE" sz="2400" b="1" u="sng" smtClean="0">
                <a:latin typeface="Arial" pitchFamily="34" charset="0"/>
                <a:cs typeface="Arial" pitchFamily="34" charset="0"/>
              </a:rPr>
              <a:t>Katja Klein</a:t>
            </a:r>
            <a:r>
              <a:rPr lang="de-DE" sz="2400" b="1" smtClean="0">
                <a:latin typeface="Arial" pitchFamily="34" charset="0"/>
                <a:cs typeface="Arial" pitchFamily="34" charset="0"/>
              </a:rPr>
              <a:t>, Jennifer Merz, Jan Sammet </a:t>
            </a:r>
          </a:p>
          <a:p>
            <a:pPr marL="742950" indent="-742950" algn="ctr">
              <a:spcBef>
                <a:spcPts val="500"/>
              </a:spcBef>
            </a:pPr>
            <a:r>
              <a:rPr lang="de-DE" sz="2000" b="1" i="1" smtClean="0">
                <a:latin typeface="Arial" pitchFamily="34" charset="0"/>
                <a:cs typeface="Arial" pitchFamily="34" charset="0"/>
              </a:rPr>
              <a:t>1. Physikalisches Institut B</a:t>
            </a:r>
          </a:p>
          <a:p>
            <a:pPr marL="742950" indent="-742950" algn="ctr">
              <a:spcBef>
                <a:spcPts val="500"/>
              </a:spcBef>
            </a:pPr>
            <a:r>
              <a:rPr lang="de-DE" sz="2000" b="1" i="1" smtClean="0">
                <a:latin typeface="Arial" pitchFamily="34" charset="0"/>
                <a:cs typeface="Arial" pitchFamily="34" charset="0"/>
              </a:rPr>
              <a:t>RWTH Aachen University</a:t>
            </a:r>
          </a:p>
        </p:txBody>
      </p:sp>
      <p:cxnSp>
        <p:nvCxnSpPr>
          <p:cNvPr id="17" name="Gerade Verbindung 16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72473" y="142852"/>
            <a:ext cx="957245" cy="9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9" name="Gerade Verbindung 18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625" name="Picture 1" descr="C:\Users\Klein\SLHC\Talks\RWTHLogos\Logo 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5981584"/>
            <a:ext cx="2679697" cy="733564"/>
          </a:xfrm>
          <a:prstGeom prst="rect">
            <a:avLst/>
          </a:prstGeom>
          <a:noFill/>
        </p:spPr>
      </p:pic>
      <p:cxnSp>
        <p:nvCxnSpPr>
          <p:cNvPr id="20" name="Gerade Verbindung 19"/>
          <p:cNvCxnSpPr/>
          <p:nvPr/>
        </p:nvCxnSpPr>
        <p:spPr>
          <a:xfrm>
            <a:off x="0" y="0"/>
            <a:ext cx="0" cy="457200"/>
          </a:xfrm>
          <a:prstGeom prst="line">
            <a:avLst/>
          </a:prstGeom>
          <a:ln w="0" cap="flat" cmpd="sng" algn="ctr">
            <a:solidFill>
              <a:srgbClr val="FD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44" y="2143116"/>
            <a:ext cx="534015" cy="431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09" name="Picture 1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212262" y="5779148"/>
            <a:ext cx="935227" cy="9352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mtClean="0"/>
              <a:t>Commercial Buck Converter EN5312QI</a:t>
            </a:r>
            <a:endParaRPr lang="de-DE"/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9" y="4490577"/>
            <a:ext cx="3786214" cy="2081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feld 9"/>
          <p:cNvSpPr txBox="1"/>
          <p:nvPr/>
        </p:nvSpPr>
        <p:spPr>
          <a:xfrm>
            <a:off x="220173" y="1051944"/>
            <a:ext cx="6637843" cy="13054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>
              <a:spcBef>
                <a:spcPts val="680"/>
              </a:spcBef>
              <a:spcAft>
                <a:spcPts val="500"/>
              </a:spcAft>
            </a:pPr>
            <a:r>
              <a:rPr lang="de-DE" sz="2000" b="1" smtClean="0">
                <a:latin typeface="Arial" pitchFamily="34" charset="0"/>
                <a:cs typeface="Arial" pitchFamily="34" charset="0"/>
              </a:rPr>
              <a:t>Criteria for market survey</a:t>
            </a:r>
            <a:r>
              <a:rPr lang="de-DE" sz="2000" smtClean="0">
                <a:latin typeface="Arial" pitchFamily="34" charset="0"/>
                <a:cs typeface="Arial" pitchFamily="34" charset="0"/>
              </a:rPr>
              <a:t>:</a:t>
            </a:r>
            <a:endParaRPr lang="de-DE" sz="1600" smtClean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400"/>
              </a:spcAft>
              <a:buFont typeface="Arial" pitchFamily="34" charset="0"/>
              <a:buChar char="•"/>
            </a:pPr>
            <a:r>
              <a:rPr lang="de-DE" sz="1600" smtClean="0">
                <a:latin typeface="Arial" pitchFamily="34" charset="0"/>
                <a:cs typeface="Arial" pitchFamily="34" charset="0"/>
              </a:rPr>
              <a:t> High switching frequency </a:t>
            </a:r>
            <a:r>
              <a:rPr lang="de-DE" sz="1600" smtClean="0">
                <a:latin typeface="Arial" pitchFamily="34" charset="0"/>
                <a:cs typeface="Arial" pitchFamily="34" charset="0"/>
                <a:sym typeface="Symbol"/>
              </a:rPr>
              <a:t></a:t>
            </a:r>
            <a:r>
              <a:rPr lang="de-DE" sz="1600" smtClean="0">
                <a:latin typeface="Arial" pitchFamily="34" charset="0"/>
                <a:cs typeface="Arial" pitchFamily="34" charset="0"/>
              </a:rPr>
              <a:t> small size of passive components</a:t>
            </a:r>
          </a:p>
          <a:p>
            <a:pPr>
              <a:spcAft>
                <a:spcPts val="400"/>
              </a:spcAft>
              <a:buFont typeface="Arial" pitchFamily="34" charset="0"/>
              <a:buChar char="•"/>
            </a:pPr>
            <a:r>
              <a:rPr lang="de-DE" sz="1600" smtClean="0">
                <a:latin typeface="Arial" pitchFamily="34" charset="0"/>
                <a:cs typeface="Arial" pitchFamily="34" charset="0"/>
              </a:rPr>
              <a:t> High conversion factor</a:t>
            </a:r>
          </a:p>
          <a:p>
            <a:pPr>
              <a:spcAft>
                <a:spcPts val="400"/>
              </a:spcAft>
              <a:buFont typeface="Arial" pitchFamily="34" charset="0"/>
              <a:buChar char="•"/>
            </a:pPr>
            <a:r>
              <a:rPr lang="de-DE" sz="1600" smtClean="0">
                <a:latin typeface="Arial" pitchFamily="34" charset="0"/>
                <a:cs typeface="Arial" pitchFamily="34" charset="0"/>
              </a:rPr>
              <a:t> Sufficient current (~1A) and suitable output voltages (1.25V and 2.5V)</a:t>
            </a:r>
          </a:p>
        </p:txBody>
      </p:sp>
      <p:pic>
        <p:nvPicPr>
          <p:cNvPr id="56321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4388346"/>
            <a:ext cx="3286148" cy="204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feld 12"/>
          <p:cNvSpPr txBox="1"/>
          <p:nvPr/>
        </p:nvSpPr>
        <p:spPr>
          <a:xfrm>
            <a:off x="4991814" y="4094979"/>
            <a:ext cx="33938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smtClean="0">
                <a:latin typeface="Arial" pitchFamily="34" charset="0"/>
                <a:cs typeface="Arial" pitchFamily="34" charset="0"/>
              </a:rPr>
              <a:t>Internal inductor in MEMS technology</a:t>
            </a:r>
            <a:endParaRPr lang="de-DE" sz="14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20" name="Foliennummernplatzhalt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142844" y="2487951"/>
            <a:ext cx="4572000" cy="18697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Aft>
                <a:spcPts val="500"/>
              </a:spcAft>
            </a:pPr>
            <a:r>
              <a:rPr lang="de-DE" smtClean="0">
                <a:solidFill>
                  <a:srgbClr val="008000"/>
                </a:solidFill>
                <a:latin typeface="Arial" pitchFamily="34" charset="0"/>
                <a:cs typeface="Arial" pitchFamily="34" charset="0"/>
                <a:sym typeface="Symbol"/>
              </a:rPr>
              <a:t></a:t>
            </a:r>
            <a:r>
              <a:rPr lang="de-DE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b="1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Enpirion EN5312QI:</a:t>
            </a:r>
          </a:p>
          <a:p>
            <a:pPr lvl="1">
              <a:spcAft>
                <a:spcPts val="400"/>
              </a:spcAft>
              <a:buFont typeface="Symbol" pitchFamily="18" charset="2"/>
              <a:buChar char="-"/>
            </a:pPr>
            <a:r>
              <a:rPr lang="de-DE" sz="1600" smtClean="0">
                <a:latin typeface="Arial" pitchFamily="34" charset="0"/>
                <a:cs typeface="Arial" pitchFamily="34" charset="0"/>
              </a:rPr>
              <a:t> Small footprint: 5mm x 4mm x 1.1mm</a:t>
            </a:r>
          </a:p>
          <a:p>
            <a:pPr lvl="1">
              <a:spcAft>
                <a:spcPts val="400"/>
              </a:spcAft>
              <a:buFont typeface="Symbol" pitchFamily="18" charset="2"/>
              <a:buChar char="-"/>
            </a:pPr>
            <a:r>
              <a:rPr lang="de-DE" sz="1600" smtClean="0">
                <a:latin typeface="Arial" pitchFamily="34" charset="0"/>
                <a:cs typeface="Arial" pitchFamily="34" charset="0"/>
              </a:rPr>
              <a:t> Switching frequency f</a:t>
            </a:r>
            <a:r>
              <a:rPr lang="de-DE" sz="1600" baseline="-25000" smtClean="0">
                <a:latin typeface="Arial" pitchFamily="34" charset="0"/>
                <a:cs typeface="Arial" pitchFamily="34" charset="0"/>
              </a:rPr>
              <a:t>s</a:t>
            </a:r>
            <a:r>
              <a:rPr lang="de-DE" sz="160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smtClean="0">
                <a:latin typeface="Arial" pitchFamily="34" charset="0"/>
                <a:cs typeface="Arial" pitchFamily="34" charset="0"/>
                <a:sym typeface="Symbol"/>
              </a:rPr>
              <a:t></a:t>
            </a:r>
            <a:r>
              <a:rPr lang="de-DE" sz="1600" smtClean="0">
                <a:latin typeface="Arial" pitchFamily="34" charset="0"/>
                <a:cs typeface="Arial" pitchFamily="34" charset="0"/>
              </a:rPr>
              <a:t> 4 MHz</a:t>
            </a:r>
          </a:p>
          <a:p>
            <a:pPr lvl="1">
              <a:spcAft>
                <a:spcPts val="400"/>
              </a:spcAft>
              <a:buFont typeface="Symbol" pitchFamily="18" charset="2"/>
              <a:buChar char="-"/>
            </a:pPr>
            <a:r>
              <a:rPr lang="de-DE" sz="1600" smtClean="0">
                <a:latin typeface="Arial" pitchFamily="34" charset="0"/>
                <a:cs typeface="Arial" pitchFamily="34" charset="0"/>
              </a:rPr>
              <a:t> V</a:t>
            </a:r>
            <a:r>
              <a:rPr lang="de-DE" sz="1600" baseline="-25000" smtClean="0">
                <a:latin typeface="Arial" pitchFamily="34" charset="0"/>
                <a:cs typeface="Arial" pitchFamily="34" charset="0"/>
              </a:rPr>
              <a:t>in</a:t>
            </a:r>
            <a:r>
              <a:rPr lang="de-DE" sz="1600" smtClean="0">
                <a:latin typeface="Arial" pitchFamily="34" charset="0"/>
                <a:cs typeface="Arial" pitchFamily="34" charset="0"/>
              </a:rPr>
              <a:t> = 2.4V – 5.5V (rec.) / 7.0V (max.)</a:t>
            </a:r>
          </a:p>
          <a:p>
            <a:pPr lvl="1">
              <a:spcAft>
                <a:spcPts val="400"/>
              </a:spcAft>
              <a:buFont typeface="Symbol" pitchFamily="18" charset="2"/>
              <a:buChar char="-"/>
            </a:pPr>
            <a:r>
              <a:rPr lang="de-DE" sz="1600" smtClean="0">
                <a:latin typeface="Arial" pitchFamily="34" charset="0"/>
                <a:cs typeface="Arial" pitchFamily="34" charset="0"/>
              </a:rPr>
              <a:t> I</a:t>
            </a:r>
            <a:r>
              <a:rPr lang="de-DE" sz="1600" baseline="-25000" smtClean="0">
                <a:latin typeface="Arial" pitchFamily="34" charset="0"/>
                <a:cs typeface="Arial" pitchFamily="34" charset="0"/>
              </a:rPr>
              <a:t>out</a:t>
            </a:r>
            <a:r>
              <a:rPr lang="de-DE" sz="1600" smtClean="0">
                <a:latin typeface="Arial" pitchFamily="34" charset="0"/>
                <a:cs typeface="Arial" pitchFamily="34" charset="0"/>
              </a:rPr>
              <a:t> = 1A</a:t>
            </a:r>
          </a:p>
          <a:p>
            <a:pPr lvl="1">
              <a:spcAft>
                <a:spcPts val="400"/>
              </a:spcAft>
              <a:buFont typeface="Symbol" pitchFamily="18" charset="2"/>
              <a:buChar char="-"/>
            </a:pPr>
            <a:r>
              <a:rPr lang="de-DE" sz="1600" smtClean="0">
                <a:latin typeface="Arial" pitchFamily="34" charset="0"/>
                <a:cs typeface="Arial" pitchFamily="34" charset="0"/>
              </a:rPr>
              <a:t> Integrated planar inductor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Integration onto TEC Petal</a:t>
            </a:r>
            <a:endParaRPr lang="de-DE"/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639" y="3714752"/>
            <a:ext cx="2752725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feld 8"/>
          <p:cNvSpPr txBox="1"/>
          <p:nvPr/>
        </p:nvSpPr>
        <p:spPr>
          <a:xfrm>
            <a:off x="142844" y="1142984"/>
            <a:ext cx="8848769" cy="19800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4-layer PCB with </a:t>
            </a:r>
            <a:r>
              <a:rPr lang="de-DE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 converters </a:t>
            </a:r>
            <a:r>
              <a:rPr lang="de-DE" smtClean="0">
                <a:latin typeface="Arial" pitchFamily="34" charset="0"/>
                <a:cs typeface="Arial" pitchFamily="34" charset="0"/>
              </a:rPr>
              <a:t>provides 1.25V and 2.5V for front-end (FE) hybrid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One PCB per module, plugged between motherboard and FE-hybrid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Input and output filter capacitors on-board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Input power (V</a:t>
            </a:r>
            <a:r>
              <a:rPr lang="de-DE" baseline="-25000" smtClean="0">
                <a:latin typeface="Arial" pitchFamily="34" charset="0"/>
                <a:cs typeface="Arial" pitchFamily="34" charset="0"/>
              </a:rPr>
              <a:t>in</a:t>
            </a:r>
            <a:r>
              <a:rPr lang="de-DE" smtClean="0">
                <a:latin typeface="Arial" pitchFamily="34" charset="0"/>
                <a:cs typeface="Arial" pitchFamily="34" charset="0"/>
              </a:rPr>
              <a:t> = 5.5V) provided externally or via TEC motherboard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Various designs </a:t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sz="1600" smtClean="0">
                <a:latin typeface="Arial" pitchFamily="34" charset="0"/>
                <a:cs typeface="Arial" pitchFamily="34" charset="0"/>
              </a:rPr>
              <a:t>  (type L: larger board with integrated connector, type S: smaller board with separate connector)</a:t>
            </a:r>
            <a:endParaRPr lang="de-DE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598631" y="5197366"/>
            <a:ext cx="500066" cy="41966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2050606" y="5214950"/>
            <a:ext cx="500066" cy="41966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Datumsplatzhalt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24" name="Fußzeilenplatzhalt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4"/>
          <a:srcRect r="30852"/>
          <a:stretch>
            <a:fillRect/>
          </a:stretch>
        </p:blipFill>
        <p:spPr bwMode="auto">
          <a:xfrm>
            <a:off x="3143240" y="3714752"/>
            <a:ext cx="2928958" cy="244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5" cstate="print"/>
          <a:srcRect l="28012" r="17439"/>
          <a:stretch>
            <a:fillRect/>
          </a:stretch>
        </p:blipFill>
        <p:spPr bwMode="auto">
          <a:xfrm>
            <a:off x="6286512" y="3714752"/>
            <a:ext cx="2568275" cy="244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Textfeld 28"/>
          <p:cNvSpPr txBox="1"/>
          <p:nvPr/>
        </p:nvSpPr>
        <p:spPr>
          <a:xfrm>
            <a:off x="5572132" y="3714752"/>
            <a:ext cx="409023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400" b="1" smtClean="0">
                <a:latin typeface="Arial" pitchFamily="34" charset="0"/>
                <a:cs typeface="Arial" pitchFamily="34" charset="0"/>
              </a:rPr>
              <a:t>V</a:t>
            </a:r>
            <a:r>
              <a:rPr lang="de-DE" sz="1400" b="1" baseline="-25000" smtClean="0">
                <a:latin typeface="Arial" pitchFamily="34" charset="0"/>
                <a:cs typeface="Arial" pitchFamily="34" charset="0"/>
              </a:rPr>
              <a:t>in</a:t>
            </a:r>
            <a:endParaRPr lang="de-DE" sz="1400" b="1" baseline="-2500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3143240" y="3714752"/>
            <a:ext cx="746808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400" b="1" smtClean="0">
                <a:latin typeface="Arial" pitchFamily="34" charset="0"/>
                <a:cs typeface="Arial" pitchFamily="34" charset="0"/>
              </a:rPr>
              <a:t>Type L</a:t>
            </a:r>
            <a:endParaRPr lang="de-DE" sz="14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6286512" y="3714752"/>
            <a:ext cx="758028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400" b="1" smtClean="0">
                <a:latin typeface="Arial" pitchFamily="34" charset="0"/>
                <a:cs typeface="Arial" pitchFamily="34" charset="0"/>
              </a:rPr>
              <a:t>Type S</a:t>
            </a:r>
            <a:endParaRPr lang="de-DE" sz="1400" b="1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mtClean="0"/>
              <a:t>Raw Noise with DC-DC Converter</a:t>
            </a:r>
            <a:endParaRPr lang="de-DE"/>
          </a:p>
        </p:txBody>
      </p:sp>
      <p:pic>
        <p:nvPicPr>
          <p:cNvPr id="11" name="Grafik 10" descr="KK_peak_LS_viaICB_sub0_ring6_ringPos4_noise_y_from_0_till_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142984"/>
            <a:ext cx="4176578" cy="3027599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857224" y="1500174"/>
            <a:ext cx="9605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Pos. 6.4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214678" y="1071546"/>
            <a:ext cx="1576072" cy="86690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r>
              <a:rPr lang="de-DE" sz="1400" b="1" smtClean="0">
                <a:latin typeface="Arial" pitchFamily="34" charset="0"/>
                <a:cs typeface="Arial" pitchFamily="34" charset="0"/>
                <a:sym typeface="Symbol"/>
              </a:rPr>
              <a:t></a:t>
            </a:r>
            <a:r>
              <a:rPr lang="de-DE" sz="1400" b="1" smtClean="0">
                <a:latin typeface="Arial" pitchFamily="34" charset="0"/>
                <a:cs typeface="Arial" pitchFamily="34" charset="0"/>
              </a:rPr>
              <a:t>  No converter</a:t>
            </a:r>
          </a:p>
          <a:p>
            <a:pPr>
              <a:spcBef>
                <a:spcPts val="500"/>
              </a:spcBef>
            </a:pPr>
            <a:r>
              <a:rPr lang="de-DE" sz="14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  </a:t>
            </a:r>
            <a:r>
              <a:rPr lang="de-DE" sz="14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Type L</a:t>
            </a:r>
          </a:p>
          <a:p>
            <a:pPr>
              <a:spcBef>
                <a:spcPts val="500"/>
              </a:spcBef>
            </a:pPr>
            <a:r>
              <a:rPr lang="de-DE" sz="1400" b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Symbol"/>
              </a:rPr>
              <a:t>  </a:t>
            </a:r>
            <a:r>
              <a:rPr lang="de-DE" sz="1400" b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Type S</a:t>
            </a:r>
            <a:endParaRPr lang="de-DE" sz="1400" b="1">
              <a:solidFill>
                <a:srgbClr val="FF66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214282" y="4499435"/>
            <a:ext cx="4757456" cy="16696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Raw noise increases by up to 10% 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Large impact of PCB design and </a:t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smtClean="0">
                <a:latin typeface="Arial" pitchFamily="34" charset="0"/>
                <a:cs typeface="Arial" pitchFamily="34" charset="0"/>
              </a:rPr>
              <a:t>  connectorization 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Broader common mode distribution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Most optimization studies performed with L</a:t>
            </a: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grpSp>
        <p:nvGrpSpPr>
          <p:cNvPr id="33" name="Gruppieren 32"/>
          <p:cNvGrpSpPr/>
          <p:nvPr/>
        </p:nvGrpSpPr>
        <p:grpSpPr>
          <a:xfrm>
            <a:off x="4929190" y="1061898"/>
            <a:ext cx="4071966" cy="2724292"/>
            <a:chOff x="4929190" y="1061898"/>
            <a:chExt cx="4071966" cy="2724292"/>
          </a:xfrm>
        </p:grpSpPr>
        <p:pic>
          <p:nvPicPr>
            <p:cNvPr id="10" name="Grafik 9" descr="KK_peak_LS_viaICB_sub0_ring6_ringPos4_noise_y_from_1.6_till_2.8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29190" y="1094991"/>
              <a:ext cx="3835915" cy="2691199"/>
            </a:xfrm>
            <a:prstGeom prst="rect">
              <a:avLst/>
            </a:prstGeom>
          </p:spPr>
        </p:pic>
        <p:sp>
          <p:nvSpPr>
            <p:cNvPr id="9" name="Textfeld 8"/>
            <p:cNvSpPr txBox="1"/>
            <p:nvPr/>
          </p:nvSpPr>
          <p:spPr>
            <a:xfrm>
              <a:off x="5388468" y="1389738"/>
              <a:ext cx="882174" cy="3009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smtClean="0">
                  <a:latin typeface="Arial" pitchFamily="34" charset="0"/>
                  <a:cs typeface="Arial" pitchFamily="34" charset="0"/>
                </a:rPr>
                <a:t>Pos. 6.4</a:t>
              </a:r>
              <a:endParaRPr lang="de-DE" sz="16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7572396" y="1061898"/>
              <a:ext cx="1428760" cy="774571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pPr>
                <a:spcBef>
                  <a:spcPts val="500"/>
                </a:spcBef>
              </a:pPr>
              <a:r>
                <a:rPr lang="de-DE" sz="1200" b="1" smtClean="0">
                  <a:latin typeface="Arial" pitchFamily="34" charset="0"/>
                  <a:cs typeface="Arial" pitchFamily="34" charset="0"/>
                  <a:sym typeface="Symbol"/>
                </a:rPr>
                <a:t></a:t>
              </a:r>
              <a:r>
                <a:rPr lang="de-DE" sz="1200" b="1" smtClean="0">
                  <a:latin typeface="Arial" pitchFamily="34" charset="0"/>
                  <a:cs typeface="Arial" pitchFamily="34" charset="0"/>
                </a:rPr>
                <a:t>  No converter</a:t>
              </a:r>
            </a:p>
            <a:p>
              <a:pPr>
                <a:spcBef>
                  <a:spcPts val="500"/>
                </a:spcBef>
              </a:pPr>
              <a:r>
                <a:rPr lang="de-DE" sz="1200" b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  <a:sym typeface="Symbol"/>
                </a:rPr>
                <a:t>  </a:t>
              </a:r>
              <a:r>
                <a:rPr lang="de-DE" sz="1200" b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Type L</a:t>
              </a:r>
            </a:p>
            <a:p>
              <a:pPr>
                <a:spcBef>
                  <a:spcPts val="500"/>
                </a:spcBef>
              </a:pPr>
              <a:r>
                <a:rPr lang="de-DE" sz="1200" b="1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  <a:sym typeface="Symbol"/>
                </a:rPr>
                <a:t>  </a:t>
              </a:r>
              <a:r>
                <a:rPr lang="de-DE" sz="1200" b="1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Type S</a:t>
              </a:r>
              <a:endParaRPr lang="de-DE" sz="1200" b="1">
                <a:solidFill>
                  <a:srgbClr val="FF66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4" name="Gruppieren 33"/>
          <p:cNvGrpSpPr/>
          <p:nvPr/>
        </p:nvGrpSpPr>
        <p:grpSpPr>
          <a:xfrm>
            <a:off x="4857752" y="3857628"/>
            <a:ext cx="4143404" cy="2643206"/>
            <a:chOff x="4857752" y="3857628"/>
            <a:chExt cx="4143404" cy="2643206"/>
          </a:xfrm>
        </p:grpSpPr>
        <p:pic>
          <p:nvPicPr>
            <p:cNvPr id="22" name="Grafik 21" descr="KK_peak_LS_viaICB_sub0_ring6_ringPos4_cmd1_x_from_-2.5_till_2.5.gi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57752" y="3926573"/>
              <a:ext cx="3910280" cy="2574261"/>
            </a:xfrm>
            <a:prstGeom prst="rect">
              <a:avLst/>
            </a:prstGeom>
          </p:spPr>
        </p:pic>
        <p:sp>
          <p:nvSpPr>
            <p:cNvPr id="23" name="Textfeld 22"/>
            <p:cNvSpPr txBox="1"/>
            <p:nvPr/>
          </p:nvSpPr>
          <p:spPr>
            <a:xfrm>
              <a:off x="5325934" y="4230279"/>
              <a:ext cx="899276" cy="2878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smtClean="0">
                  <a:latin typeface="Arial" pitchFamily="34" charset="0"/>
                  <a:cs typeface="Arial" pitchFamily="34" charset="0"/>
                </a:rPr>
                <a:t>Pos. 6.4</a:t>
              </a:r>
              <a:endParaRPr lang="de-DE" sz="16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7572397" y="3857628"/>
              <a:ext cx="1428759" cy="774571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pPr>
                <a:spcBef>
                  <a:spcPts val="500"/>
                </a:spcBef>
              </a:pPr>
              <a:r>
                <a:rPr lang="de-DE" sz="1200" b="1" smtClean="0">
                  <a:latin typeface="Arial" pitchFamily="34" charset="0"/>
                  <a:cs typeface="Arial" pitchFamily="34" charset="0"/>
                  <a:sym typeface="Symbol"/>
                </a:rPr>
                <a:t></a:t>
              </a:r>
              <a:r>
                <a:rPr lang="de-DE" sz="1200" b="1" smtClean="0">
                  <a:latin typeface="Arial" pitchFamily="34" charset="0"/>
                  <a:cs typeface="Arial" pitchFamily="34" charset="0"/>
                </a:rPr>
                <a:t>  No converter</a:t>
              </a:r>
            </a:p>
            <a:p>
              <a:pPr>
                <a:spcBef>
                  <a:spcPts val="500"/>
                </a:spcBef>
              </a:pPr>
              <a:r>
                <a:rPr lang="de-DE" sz="1200" b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  <a:sym typeface="Symbol"/>
                </a:rPr>
                <a:t></a:t>
              </a:r>
              <a:r>
                <a:rPr lang="de-DE" sz="1200" b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 Type L</a:t>
              </a:r>
            </a:p>
            <a:p>
              <a:pPr>
                <a:spcBef>
                  <a:spcPts val="500"/>
                </a:spcBef>
              </a:pPr>
              <a:r>
                <a:rPr lang="de-DE" sz="1200" b="1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  <a:sym typeface="Symbol"/>
                </a:rPr>
                <a:t>  </a:t>
              </a:r>
              <a:r>
                <a:rPr lang="de-DE" sz="1200" b="1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Type S</a:t>
              </a:r>
              <a:endParaRPr lang="de-DE" sz="1200" b="1">
                <a:solidFill>
                  <a:srgbClr val="FF66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28" name="Gerade Verbindung 27"/>
          <p:cNvCxnSpPr/>
          <p:nvPr/>
        </p:nvCxnSpPr>
        <p:spPr>
          <a:xfrm>
            <a:off x="776994" y="3080602"/>
            <a:ext cx="33480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>
          <a:xfrm>
            <a:off x="777788" y="2500306"/>
            <a:ext cx="33480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Pfeil nach rechts 31"/>
          <p:cNvSpPr/>
          <p:nvPr/>
        </p:nvSpPr>
        <p:spPr>
          <a:xfrm>
            <a:off x="4143372" y="2571744"/>
            <a:ext cx="978408" cy="484632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Edge Channels with DC-DC Converter</a:t>
            </a:r>
            <a:endParaRPr lang="de-DE"/>
          </a:p>
        </p:txBody>
      </p:sp>
      <p:sp>
        <p:nvSpPr>
          <p:cNvPr id="16" name="Textfeld 15"/>
          <p:cNvSpPr txBox="1"/>
          <p:nvPr/>
        </p:nvSpPr>
        <p:spPr>
          <a:xfrm>
            <a:off x="71406" y="1071546"/>
            <a:ext cx="9072594" cy="157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z="1600" smtClean="0">
                <a:latin typeface="Arial" pitchFamily="34" charset="0"/>
                <a:ea typeface="OpenSymbol"/>
                <a:cs typeface="Arial" pitchFamily="34" charset="0"/>
                <a:sym typeface="Symbol"/>
              </a:rPr>
              <a:t> 128 APV inverter stages powered via common resistor  </a:t>
            </a:r>
            <a:r>
              <a:rPr lang="de-DE" sz="1600" b="1" smtClean="0">
                <a:latin typeface="Arial" pitchFamily="34" charset="0"/>
                <a:ea typeface="OpenSymbol"/>
                <a:cs typeface="Arial" pitchFamily="34" charset="0"/>
                <a:sym typeface="Symbol"/>
              </a:rPr>
              <a:t>on-chip common mode subtraction </a:t>
            </a:r>
            <a:endParaRPr lang="de-DE" sz="1600" smtClean="0">
              <a:latin typeface="Arial" pitchFamily="34" charset="0"/>
              <a:ea typeface="OpenSymbol"/>
              <a:cs typeface="Arial" pitchFamily="34" charset="0"/>
              <a:sym typeface="Symbol"/>
            </a:endParaRP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z="1600" smtClean="0">
                <a:latin typeface="Arial" pitchFamily="34" charset="0"/>
                <a:ea typeface="OpenSymbol"/>
                <a:cs typeface="Arial" pitchFamily="34" charset="0"/>
                <a:sym typeface="Symbol"/>
              </a:rPr>
              <a:t> CM appears on strips that see different CM than regular channels (open &amp; edge channels)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en-GB" sz="1600" smtClean="0">
                <a:latin typeface="Arial" pitchFamily="34" charset="0"/>
                <a:ea typeface="OpenSymbol"/>
                <a:cs typeface="Arial" pitchFamily="34" charset="0"/>
                <a:sym typeface="Symbol"/>
              </a:rPr>
              <a:t> Huge</a:t>
            </a:r>
            <a:r>
              <a:rPr lang="de-DE" sz="1600" smtClean="0">
                <a:latin typeface="Arial" pitchFamily="34" charset="0"/>
                <a:ea typeface="OpenSymbol"/>
                <a:cs typeface="Arial" pitchFamily="34" charset="0"/>
                <a:sym typeface="Symbol"/>
              </a:rPr>
              <a:t> increase of noise at module edges and open strips with DC-DC converter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z="1600" smtClean="0">
                <a:latin typeface="Arial" pitchFamily="34" charset="0"/>
                <a:ea typeface="OpenSymbol"/>
                <a:cs typeface="Arial" pitchFamily="34" charset="0"/>
                <a:sym typeface="Symbol"/>
              </a:rPr>
              <a:t> Indicates that large fraction of CM (both via 1.25V &amp; 2.5V) is already subtracted on-chip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z="1600" smtClean="0">
                <a:latin typeface="Arial" pitchFamily="34" charset="0"/>
                <a:ea typeface="OpenSymbol"/>
                <a:cs typeface="Arial" pitchFamily="34" charset="0"/>
                <a:sym typeface="Symbol"/>
              </a:rPr>
              <a:t> Visible common mode in noise distributions probably coupled in after inverter (via 2.5V line)</a:t>
            </a:r>
          </a:p>
        </p:txBody>
      </p:sp>
      <p:sp>
        <p:nvSpPr>
          <p:cNvPr id="18" name="Datumsplatzhalt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19" name="Foliennummernplatzhalt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grpSp>
        <p:nvGrpSpPr>
          <p:cNvPr id="130" name="Gruppieren 129"/>
          <p:cNvGrpSpPr/>
          <p:nvPr/>
        </p:nvGrpSpPr>
        <p:grpSpPr>
          <a:xfrm>
            <a:off x="5143504" y="3357562"/>
            <a:ext cx="3929090" cy="2928958"/>
            <a:chOff x="5143504" y="3357562"/>
            <a:chExt cx="3929090" cy="2928958"/>
          </a:xfrm>
        </p:grpSpPr>
        <p:pic>
          <p:nvPicPr>
            <p:cNvPr id="8" name="Grafik 7" descr="KK_peak_LS_viaICB_sub0_ring6_ringPos3_noise_x_from_-0.5_till_9.5_y_from_0_till_30.gi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43504" y="3465348"/>
              <a:ext cx="3914204" cy="2821172"/>
            </a:xfrm>
            <a:prstGeom prst="rect">
              <a:avLst/>
            </a:prstGeom>
          </p:spPr>
        </p:pic>
        <p:sp>
          <p:nvSpPr>
            <p:cNvPr id="10" name="Textfeld 9"/>
            <p:cNvSpPr txBox="1"/>
            <p:nvPr/>
          </p:nvSpPr>
          <p:spPr>
            <a:xfrm>
              <a:off x="5612156" y="3774331"/>
              <a:ext cx="900179" cy="3154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smtClean="0">
                  <a:latin typeface="Arial" pitchFamily="34" charset="0"/>
                  <a:cs typeface="Arial" pitchFamily="34" charset="0"/>
                </a:rPr>
                <a:t>Pos. 6.4</a:t>
              </a:r>
              <a:endParaRPr lang="de-DE" sz="16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Ellipse 16"/>
            <p:cNvSpPr/>
            <p:nvPr/>
          </p:nvSpPr>
          <p:spPr>
            <a:xfrm>
              <a:off x="5378346" y="4040646"/>
              <a:ext cx="602552" cy="206358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7603042" y="3357562"/>
              <a:ext cx="1469552" cy="807797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pPr>
                <a:spcBef>
                  <a:spcPts val="500"/>
                </a:spcBef>
              </a:pPr>
              <a:r>
                <a:rPr lang="de-DE" sz="1400" b="1" smtClean="0">
                  <a:latin typeface="Arial" pitchFamily="34" charset="0"/>
                  <a:cs typeface="Arial" pitchFamily="34" charset="0"/>
                  <a:sym typeface="Symbol"/>
                </a:rPr>
                <a:t></a:t>
              </a:r>
              <a:r>
                <a:rPr lang="de-DE" sz="1400" b="1" smtClean="0">
                  <a:latin typeface="Arial" pitchFamily="34" charset="0"/>
                  <a:cs typeface="Arial" pitchFamily="34" charset="0"/>
                </a:rPr>
                <a:t>  No converter</a:t>
              </a:r>
            </a:p>
            <a:p>
              <a:pPr>
                <a:spcBef>
                  <a:spcPts val="500"/>
                </a:spcBef>
              </a:pPr>
              <a:r>
                <a:rPr lang="de-DE" sz="1400" b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  <a:sym typeface="Symbol"/>
                </a:rPr>
                <a:t></a:t>
              </a:r>
              <a:r>
                <a:rPr lang="de-DE" sz="1400" b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 Type L</a:t>
              </a:r>
            </a:p>
            <a:p>
              <a:pPr>
                <a:spcBef>
                  <a:spcPts val="500"/>
                </a:spcBef>
              </a:pPr>
              <a:r>
                <a:rPr lang="de-DE" sz="1400" b="1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  <a:sym typeface="Symbol"/>
                </a:rPr>
                <a:t>  </a:t>
              </a:r>
              <a:r>
                <a:rPr lang="de-DE" sz="1400" b="1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Type S</a:t>
              </a:r>
              <a:endParaRPr lang="de-DE" sz="1400" b="1">
                <a:solidFill>
                  <a:srgbClr val="FF66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8" name="Rechteck 127"/>
          <p:cNvSpPr/>
          <p:nvPr/>
        </p:nvSpPr>
        <p:spPr>
          <a:xfrm>
            <a:off x="142844" y="2786058"/>
            <a:ext cx="4895849" cy="3500462"/>
          </a:xfrm>
          <a:prstGeom prst="rect">
            <a:avLst/>
          </a:prstGeom>
          <a:solidFill>
            <a:srgbClr val="FFFF99">
              <a:alpha val="5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0" name="Text Box 292"/>
          <p:cNvSpPr txBox="1">
            <a:spLocks noChangeArrowheads="1"/>
          </p:cNvSpPr>
          <p:nvPr/>
        </p:nvSpPr>
        <p:spPr bwMode="auto">
          <a:xfrm>
            <a:off x="3378067" y="2786058"/>
            <a:ext cx="10310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inverter</a:t>
            </a:r>
            <a:endParaRPr lang="en-US" b="1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Line 165"/>
          <p:cNvSpPr>
            <a:spLocks noChangeShapeType="1"/>
          </p:cNvSpPr>
          <p:nvPr/>
        </p:nvSpPr>
        <p:spPr bwMode="auto">
          <a:xfrm>
            <a:off x="885223" y="4300377"/>
            <a:ext cx="0" cy="26210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1" name="Line 166"/>
          <p:cNvSpPr>
            <a:spLocks noChangeShapeType="1"/>
          </p:cNvSpPr>
          <p:nvPr/>
        </p:nvSpPr>
        <p:spPr bwMode="auto">
          <a:xfrm>
            <a:off x="953805" y="4300377"/>
            <a:ext cx="0" cy="26210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2" name="Line 167"/>
          <p:cNvSpPr>
            <a:spLocks noChangeShapeType="1"/>
          </p:cNvSpPr>
          <p:nvPr/>
        </p:nvSpPr>
        <p:spPr bwMode="auto">
          <a:xfrm flipH="1">
            <a:off x="542316" y="4431430"/>
            <a:ext cx="34290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3" name="Line 168"/>
          <p:cNvSpPr>
            <a:spLocks noChangeShapeType="1"/>
          </p:cNvSpPr>
          <p:nvPr/>
        </p:nvSpPr>
        <p:spPr bwMode="auto">
          <a:xfrm flipH="1">
            <a:off x="953805" y="4300377"/>
            <a:ext cx="13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4" name="Line 169"/>
          <p:cNvSpPr>
            <a:spLocks noChangeShapeType="1"/>
          </p:cNvSpPr>
          <p:nvPr/>
        </p:nvSpPr>
        <p:spPr bwMode="auto">
          <a:xfrm>
            <a:off x="953805" y="4562483"/>
            <a:ext cx="13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5" name="Line 170"/>
          <p:cNvSpPr>
            <a:spLocks noChangeShapeType="1"/>
          </p:cNvSpPr>
          <p:nvPr/>
        </p:nvSpPr>
        <p:spPr bwMode="auto">
          <a:xfrm flipV="1">
            <a:off x="1090968" y="4169324"/>
            <a:ext cx="0" cy="1310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6" name="Line 171"/>
          <p:cNvSpPr>
            <a:spLocks noChangeShapeType="1"/>
          </p:cNvSpPr>
          <p:nvPr/>
        </p:nvSpPr>
        <p:spPr bwMode="auto">
          <a:xfrm>
            <a:off x="1913945" y="4562483"/>
            <a:ext cx="0" cy="1310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7" name="Line 172"/>
          <p:cNvSpPr>
            <a:spLocks noChangeShapeType="1"/>
          </p:cNvSpPr>
          <p:nvPr/>
        </p:nvSpPr>
        <p:spPr bwMode="auto">
          <a:xfrm>
            <a:off x="2119690" y="4300377"/>
            <a:ext cx="0" cy="26210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8" name="Line 173"/>
          <p:cNvSpPr>
            <a:spLocks noChangeShapeType="1"/>
          </p:cNvSpPr>
          <p:nvPr/>
        </p:nvSpPr>
        <p:spPr bwMode="auto">
          <a:xfrm>
            <a:off x="2051108" y="4300377"/>
            <a:ext cx="0" cy="26210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9" name="Line 174"/>
          <p:cNvSpPr>
            <a:spLocks noChangeShapeType="1"/>
          </p:cNvSpPr>
          <p:nvPr/>
        </p:nvSpPr>
        <p:spPr bwMode="auto">
          <a:xfrm flipH="1">
            <a:off x="2119690" y="4431430"/>
            <a:ext cx="13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40" name="Line 175"/>
          <p:cNvSpPr>
            <a:spLocks noChangeShapeType="1"/>
          </p:cNvSpPr>
          <p:nvPr/>
        </p:nvSpPr>
        <p:spPr bwMode="auto">
          <a:xfrm flipH="1">
            <a:off x="1913945" y="4562483"/>
            <a:ext cx="13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41" name="Line 176"/>
          <p:cNvSpPr>
            <a:spLocks noChangeShapeType="1"/>
          </p:cNvSpPr>
          <p:nvPr/>
        </p:nvSpPr>
        <p:spPr bwMode="auto">
          <a:xfrm>
            <a:off x="1913945" y="4300377"/>
            <a:ext cx="13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42" name="Rectangle 195"/>
          <p:cNvSpPr>
            <a:spLocks noChangeArrowheads="1"/>
          </p:cNvSpPr>
          <p:nvPr/>
        </p:nvSpPr>
        <p:spPr bwMode="auto">
          <a:xfrm>
            <a:off x="1022386" y="4038271"/>
            <a:ext cx="137163" cy="131053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3" name="Text Box 197"/>
          <p:cNvSpPr txBox="1">
            <a:spLocks noChangeArrowheads="1"/>
          </p:cNvSpPr>
          <p:nvPr/>
        </p:nvSpPr>
        <p:spPr bwMode="auto">
          <a:xfrm>
            <a:off x="793781" y="3755101"/>
            <a:ext cx="571512" cy="28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/>
              <a:t>V125</a:t>
            </a:r>
          </a:p>
        </p:txBody>
      </p:sp>
      <p:sp>
        <p:nvSpPr>
          <p:cNvPr id="44" name="Line 198"/>
          <p:cNvSpPr>
            <a:spLocks noChangeShapeType="1"/>
          </p:cNvSpPr>
          <p:nvPr/>
        </p:nvSpPr>
        <p:spPr bwMode="auto">
          <a:xfrm>
            <a:off x="1090968" y="4562483"/>
            <a:ext cx="0" cy="1310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45" name="Line 199"/>
          <p:cNvSpPr>
            <a:spLocks noChangeShapeType="1"/>
          </p:cNvSpPr>
          <p:nvPr/>
        </p:nvSpPr>
        <p:spPr bwMode="auto">
          <a:xfrm>
            <a:off x="1090968" y="4693537"/>
            <a:ext cx="82297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46" name="Oval 200"/>
          <p:cNvSpPr>
            <a:spLocks noChangeArrowheads="1"/>
          </p:cNvSpPr>
          <p:nvPr/>
        </p:nvSpPr>
        <p:spPr bwMode="auto">
          <a:xfrm>
            <a:off x="1845364" y="4890116"/>
            <a:ext cx="137163" cy="13105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7" name="Line 201"/>
          <p:cNvSpPr>
            <a:spLocks noChangeShapeType="1"/>
          </p:cNvSpPr>
          <p:nvPr/>
        </p:nvSpPr>
        <p:spPr bwMode="auto">
          <a:xfrm>
            <a:off x="1913945" y="5021170"/>
            <a:ext cx="0" cy="1965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48" name="Oval 202"/>
          <p:cNvSpPr>
            <a:spLocks noChangeArrowheads="1"/>
          </p:cNvSpPr>
          <p:nvPr/>
        </p:nvSpPr>
        <p:spPr bwMode="auto">
          <a:xfrm>
            <a:off x="1845364" y="4824590"/>
            <a:ext cx="137163" cy="13105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9" name="Line 203"/>
          <p:cNvSpPr>
            <a:spLocks noChangeShapeType="1"/>
          </p:cNvSpPr>
          <p:nvPr/>
        </p:nvSpPr>
        <p:spPr bwMode="auto">
          <a:xfrm>
            <a:off x="1913945" y="4693537"/>
            <a:ext cx="0" cy="1310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50" name="Line 204"/>
          <p:cNvSpPr>
            <a:spLocks noChangeShapeType="1"/>
          </p:cNvSpPr>
          <p:nvPr/>
        </p:nvSpPr>
        <p:spPr bwMode="auto">
          <a:xfrm>
            <a:off x="1913945" y="4038271"/>
            <a:ext cx="0" cy="26210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51" name="Oval 205"/>
          <p:cNvSpPr>
            <a:spLocks noChangeArrowheads="1"/>
          </p:cNvSpPr>
          <p:nvPr/>
        </p:nvSpPr>
        <p:spPr bwMode="auto">
          <a:xfrm>
            <a:off x="1845364" y="3907218"/>
            <a:ext cx="137163" cy="13105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52" name="Oval 206"/>
          <p:cNvSpPr>
            <a:spLocks noChangeArrowheads="1"/>
          </p:cNvSpPr>
          <p:nvPr/>
        </p:nvSpPr>
        <p:spPr bwMode="auto">
          <a:xfrm>
            <a:off x="1845364" y="3841691"/>
            <a:ext cx="137163" cy="13105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53" name="Line 207"/>
          <p:cNvSpPr>
            <a:spLocks noChangeShapeType="1"/>
          </p:cNvSpPr>
          <p:nvPr/>
        </p:nvSpPr>
        <p:spPr bwMode="auto">
          <a:xfrm>
            <a:off x="1913945" y="3710638"/>
            <a:ext cx="0" cy="1310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54" name="Line 208"/>
          <p:cNvSpPr>
            <a:spLocks noChangeShapeType="1"/>
          </p:cNvSpPr>
          <p:nvPr/>
        </p:nvSpPr>
        <p:spPr bwMode="auto">
          <a:xfrm>
            <a:off x="1708201" y="3710638"/>
            <a:ext cx="116588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55" name="Line 210"/>
          <p:cNvSpPr>
            <a:spLocks noChangeShapeType="1"/>
          </p:cNvSpPr>
          <p:nvPr/>
        </p:nvSpPr>
        <p:spPr bwMode="auto">
          <a:xfrm>
            <a:off x="2051108" y="4300377"/>
            <a:ext cx="0" cy="1310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56" name="Text Box 211"/>
          <p:cNvSpPr txBox="1">
            <a:spLocks noChangeArrowheads="1"/>
          </p:cNvSpPr>
          <p:nvPr/>
        </p:nvSpPr>
        <p:spPr bwMode="auto">
          <a:xfrm>
            <a:off x="1982527" y="3413456"/>
            <a:ext cx="571512" cy="28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/>
              <a:t>V250</a:t>
            </a:r>
          </a:p>
        </p:txBody>
      </p:sp>
      <p:sp>
        <p:nvSpPr>
          <p:cNvPr id="57" name="Line 212"/>
          <p:cNvSpPr>
            <a:spLocks noChangeShapeType="1"/>
          </p:cNvSpPr>
          <p:nvPr/>
        </p:nvSpPr>
        <p:spPr bwMode="auto">
          <a:xfrm flipV="1">
            <a:off x="1708201" y="5206828"/>
            <a:ext cx="2468932" cy="1092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58" name="Text Box 215"/>
          <p:cNvSpPr txBox="1">
            <a:spLocks noChangeArrowheads="1"/>
          </p:cNvSpPr>
          <p:nvPr/>
        </p:nvSpPr>
        <p:spPr bwMode="auto">
          <a:xfrm>
            <a:off x="2051108" y="5179525"/>
            <a:ext cx="500073" cy="28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/>
              <a:t>VSS</a:t>
            </a:r>
          </a:p>
        </p:txBody>
      </p:sp>
      <p:sp>
        <p:nvSpPr>
          <p:cNvPr id="59" name="Line 222"/>
          <p:cNvSpPr>
            <a:spLocks noChangeShapeType="1"/>
          </p:cNvSpPr>
          <p:nvPr/>
        </p:nvSpPr>
        <p:spPr bwMode="auto">
          <a:xfrm>
            <a:off x="2531178" y="4038271"/>
            <a:ext cx="0" cy="26210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60" name="Line 223"/>
          <p:cNvSpPr>
            <a:spLocks noChangeShapeType="1"/>
          </p:cNvSpPr>
          <p:nvPr/>
        </p:nvSpPr>
        <p:spPr bwMode="auto">
          <a:xfrm>
            <a:off x="2599760" y="4038271"/>
            <a:ext cx="0" cy="26210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61" name="Line 224"/>
          <p:cNvSpPr>
            <a:spLocks noChangeShapeType="1"/>
          </p:cNvSpPr>
          <p:nvPr/>
        </p:nvSpPr>
        <p:spPr bwMode="auto">
          <a:xfrm>
            <a:off x="2599760" y="4300377"/>
            <a:ext cx="13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62" name="Line 225"/>
          <p:cNvSpPr>
            <a:spLocks noChangeShapeType="1"/>
          </p:cNvSpPr>
          <p:nvPr/>
        </p:nvSpPr>
        <p:spPr bwMode="auto">
          <a:xfrm>
            <a:off x="2599760" y="4038271"/>
            <a:ext cx="13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63" name="Line 226"/>
          <p:cNvSpPr>
            <a:spLocks noChangeShapeType="1"/>
          </p:cNvSpPr>
          <p:nvPr/>
        </p:nvSpPr>
        <p:spPr bwMode="auto">
          <a:xfrm>
            <a:off x="2736923" y="4300377"/>
            <a:ext cx="0" cy="524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64" name="Line 227"/>
          <p:cNvSpPr>
            <a:spLocks noChangeShapeType="1"/>
          </p:cNvSpPr>
          <p:nvPr/>
        </p:nvSpPr>
        <p:spPr bwMode="auto">
          <a:xfrm flipH="1">
            <a:off x="1502457" y="4169324"/>
            <a:ext cx="102872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65" name="Line 228"/>
          <p:cNvSpPr>
            <a:spLocks noChangeShapeType="1"/>
          </p:cNvSpPr>
          <p:nvPr/>
        </p:nvSpPr>
        <p:spPr bwMode="auto">
          <a:xfrm>
            <a:off x="2736923" y="3710638"/>
            <a:ext cx="0" cy="32763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66" name="Oval 229"/>
          <p:cNvSpPr>
            <a:spLocks noChangeArrowheads="1"/>
          </p:cNvSpPr>
          <p:nvPr/>
        </p:nvSpPr>
        <p:spPr bwMode="auto">
          <a:xfrm>
            <a:off x="2668342" y="4890116"/>
            <a:ext cx="137163" cy="13105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67" name="Oval 230"/>
          <p:cNvSpPr>
            <a:spLocks noChangeArrowheads="1"/>
          </p:cNvSpPr>
          <p:nvPr/>
        </p:nvSpPr>
        <p:spPr bwMode="auto">
          <a:xfrm>
            <a:off x="2668342" y="4824590"/>
            <a:ext cx="137163" cy="13105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68" name="Line 231"/>
          <p:cNvSpPr>
            <a:spLocks noChangeShapeType="1"/>
          </p:cNvSpPr>
          <p:nvPr/>
        </p:nvSpPr>
        <p:spPr bwMode="auto">
          <a:xfrm>
            <a:off x="2736923" y="5021170"/>
            <a:ext cx="0" cy="1965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69" name="Line 232"/>
          <p:cNvSpPr>
            <a:spLocks noChangeShapeType="1"/>
          </p:cNvSpPr>
          <p:nvPr/>
        </p:nvSpPr>
        <p:spPr bwMode="auto">
          <a:xfrm>
            <a:off x="1090968" y="3645112"/>
            <a:ext cx="0" cy="1310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70" name="Line 233"/>
          <p:cNvSpPr>
            <a:spLocks noChangeShapeType="1"/>
          </p:cNvSpPr>
          <p:nvPr/>
        </p:nvSpPr>
        <p:spPr bwMode="auto">
          <a:xfrm>
            <a:off x="1159550" y="3645112"/>
            <a:ext cx="0" cy="1310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71" name="Line 234"/>
          <p:cNvSpPr>
            <a:spLocks noChangeShapeType="1"/>
          </p:cNvSpPr>
          <p:nvPr/>
        </p:nvSpPr>
        <p:spPr bwMode="auto">
          <a:xfrm>
            <a:off x="1159550" y="3710638"/>
            <a:ext cx="34290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72" name="Line 236"/>
          <p:cNvSpPr>
            <a:spLocks noChangeShapeType="1"/>
          </p:cNvSpPr>
          <p:nvPr/>
        </p:nvSpPr>
        <p:spPr bwMode="auto">
          <a:xfrm flipV="1">
            <a:off x="679478" y="3710638"/>
            <a:ext cx="0" cy="182382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73" name="Line 237"/>
          <p:cNvSpPr>
            <a:spLocks noChangeShapeType="1"/>
          </p:cNvSpPr>
          <p:nvPr/>
        </p:nvSpPr>
        <p:spPr bwMode="auto">
          <a:xfrm>
            <a:off x="679478" y="3710638"/>
            <a:ext cx="41148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74" name="Rectangle 238"/>
          <p:cNvSpPr>
            <a:spLocks noChangeArrowheads="1"/>
          </p:cNvSpPr>
          <p:nvPr/>
        </p:nvSpPr>
        <p:spPr bwMode="auto">
          <a:xfrm>
            <a:off x="405153" y="4365903"/>
            <a:ext cx="137163" cy="13105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" name="Line 239"/>
          <p:cNvSpPr>
            <a:spLocks noChangeShapeType="1"/>
          </p:cNvSpPr>
          <p:nvPr/>
        </p:nvSpPr>
        <p:spPr bwMode="auto">
          <a:xfrm>
            <a:off x="1502457" y="3710638"/>
            <a:ext cx="0" cy="45868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76" name="Oval 240"/>
          <p:cNvSpPr>
            <a:spLocks noChangeArrowheads="1"/>
          </p:cNvSpPr>
          <p:nvPr/>
        </p:nvSpPr>
        <p:spPr bwMode="auto">
          <a:xfrm>
            <a:off x="645189" y="4398667"/>
            <a:ext cx="68582" cy="6552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7" name="Oval 241"/>
          <p:cNvSpPr>
            <a:spLocks noChangeArrowheads="1"/>
          </p:cNvSpPr>
          <p:nvPr/>
        </p:nvSpPr>
        <p:spPr bwMode="auto">
          <a:xfrm>
            <a:off x="1879654" y="4136560"/>
            <a:ext cx="68582" cy="6552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8" name="Oval 242"/>
          <p:cNvSpPr>
            <a:spLocks noChangeArrowheads="1"/>
          </p:cNvSpPr>
          <p:nvPr/>
        </p:nvSpPr>
        <p:spPr bwMode="auto">
          <a:xfrm>
            <a:off x="1879654" y="4660773"/>
            <a:ext cx="68582" cy="6552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9" name="Line 243"/>
          <p:cNvSpPr>
            <a:spLocks noChangeShapeType="1"/>
          </p:cNvSpPr>
          <p:nvPr/>
        </p:nvSpPr>
        <p:spPr bwMode="auto">
          <a:xfrm>
            <a:off x="2256852" y="4431430"/>
            <a:ext cx="0" cy="1310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80" name="Line 244"/>
          <p:cNvSpPr>
            <a:spLocks noChangeShapeType="1"/>
          </p:cNvSpPr>
          <p:nvPr/>
        </p:nvSpPr>
        <p:spPr bwMode="auto">
          <a:xfrm>
            <a:off x="2188272" y="4562483"/>
            <a:ext cx="1371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81" name="Line 245"/>
          <p:cNvSpPr>
            <a:spLocks noChangeShapeType="1"/>
          </p:cNvSpPr>
          <p:nvPr/>
        </p:nvSpPr>
        <p:spPr bwMode="auto">
          <a:xfrm>
            <a:off x="3559900" y="4289456"/>
            <a:ext cx="0" cy="26210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82" name="Line 246"/>
          <p:cNvSpPr>
            <a:spLocks noChangeShapeType="1"/>
          </p:cNvSpPr>
          <p:nvPr/>
        </p:nvSpPr>
        <p:spPr bwMode="auto">
          <a:xfrm>
            <a:off x="3628482" y="4289456"/>
            <a:ext cx="0" cy="26210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83" name="Line 247"/>
          <p:cNvSpPr>
            <a:spLocks noChangeShapeType="1"/>
          </p:cNvSpPr>
          <p:nvPr/>
        </p:nvSpPr>
        <p:spPr bwMode="auto">
          <a:xfrm flipH="1">
            <a:off x="3422737" y="4420509"/>
            <a:ext cx="13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84" name="Line 248"/>
          <p:cNvSpPr>
            <a:spLocks noChangeShapeType="1"/>
          </p:cNvSpPr>
          <p:nvPr/>
        </p:nvSpPr>
        <p:spPr bwMode="auto">
          <a:xfrm flipH="1">
            <a:off x="3628482" y="4289456"/>
            <a:ext cx="13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85" name="Line 249"/>
          <p:cNvSpPr>
            <a:spLocks noChangeShapeType="1"/>
          </p:cNvSpPr>
          <p:nvPr/>
        </p:nvSpPr>
        <p:spPr bwMode="auto">
          <a:xfrm>
            <a:off x="3628482" y="4551562"/>
            <a:ext cx="13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86" name="Line 252"/>
          <p:cNvSpPr>
            <a:spLocks noChangeShapeType="1"/>
          </p:cNvSpPr>
          <p:nvPr/>
        </p:nvSpPr>
        <p:spPr bwMode="auto">
          <a:xfrm>
            <a:off x="3559900" y="4748142"/>
            <a:ext cx="0" cy="26210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87" name="Line 253"/>
          <p:cNvSpPr>
            <a:spLocks noChangeShapeType="1"/>
          </p:cNvSpPr>
          <p:nvPr/>
        </p:nvSpPr>
        <p:spPr bwMode="auto">
          <a:xfrm>
            <a:off x="3628482" y="4748142"/>
            <a:ext cx="0" cy="26210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88" name="Line 254"/>
          <p:cNvSpPr>
            <a:spLocks noChangeShapeType="1"/>
          </p:cNvSpPr>
          <p:nvPr/>
        </p:nvSpPr>
        <p:spPr bwMode="auto">
          <a:xfrm flipH="1">
            <a:off x="3422737" y="4879195"/>
            <a:ext cx="13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89" name="Line 255"/>
          <p:cNvSpPr>
            <a:spLocks noChangeShapeType="1"/>
          </p:cNvSpPr>
          <p:nvPr/>
        </p:nvSpPr>
        <p:spPr bwMode="auto">
          <a:xfrm flipH="1">
            <a:off x="3628482" y="4748142"/>
            <a:ext cx="13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0" name="Line 256"/>
          <p:cNvSpPr>
            <a:spLocks noChangeShapeType="1"/>
          </p:cNvSpPr>
          <p:nvPr/>
        </p:nvSpPr>
        <p:spPr bwMode="auto">
          <a:xfrm>
            <a:off x="3628482" y="5010249"/>
            <a:ext cx="13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1" name="Line 257"/>
          <p:cNvSpPr>
            <a:spLocks noChangeShapeType="1"/>
          </p:cNvSpPr>
          <p:nvPr/>
        </p:nvSpPr>
        <p:spPr bwMode="auto">
          <a:xfrm flipH="1">
            <a:off x="3765645" y="5010249"/>
            <a:ext cx="0" cy="1965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2" name="Line 259"/>
          <p:cNvSpPr>
            <a:spLocks noChangeShapeType="1"/>
          </p:cNvSpPr>
          <p:nvPr/>
        </p:nvSpPr>
        <p:spPr bwMode="auto">
          <a:xfrm>
            <a:off x="3422737" y="4879195"/>
            <a:ext cx="0" cy="32763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3" name="Rectangle 265"/>
          <p:cNvSpPr>
            <a:spLocks noChangeArrowheads="1"/>
          </p:cNvSpPr>
          <p:nvPr/>
        </p:nvSpPr>
        <p:spPr bwMode="auto">
          <a:xfrm>
            <a:off x="1296712" y="5468934"/>
            <a:ext cx="274325" cy="131053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4" name="Line 266"/>
          <p:cNvSpPr>
            <a:spLocks noChangeShapeType="1"/>
          </p:cNvSpPr>
          <p:nvPr/>
        </p:nvSpPr>
        <p:spPr bwMode="auto">
          <a:xfrm>
            <a:off x="679478" y="5534461"/>
            <a:ext cx="61723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5" name="Line 267"/>
          <p:cNvSpPr>
            <a:spLocks noChangeShapeType="1"/>
          </p:cNvSpPr>
          <p:nvPr/>
        </p:nvSpPr>
        <p:spPr bwMode="auto">
          <a:xfrm>
            <a:off x="1571038" y="5534461"/>
            <a:ext cx="164595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6" name="Line 268"/>
          <p:cNvSpPr>
            <a:spLocks noChangeShapeType="1"/>
          </p:cNvSpPr>
          <p:nvPr/>
        </p:nvSpPr>
        <p:spPr bwMode="auto">
          <a:xfrm flipV="1">
            <a:off x="3216993" y="4420509"/>
            <a:ext cx="0" cy="111395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7" name="Oval 270"/>
          <p:cNvSpPr>
            <a:spLocks noChangeArrowheads="1"/>
          </p:cNvSpPr>
          <p:nvPr/>
        </p:nvSpPr>
        <p:spPr bwMode="auto">
          <a:xfrm>
            <a:off x="2702632" y="4387746"/>
            <a:ext cx="68582" cy="6552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8" name="Line 271"/>
          <p:cNvSpPr>
            <a:spLocks noChangeShapeType="1"/>
          </p:cNvSpPr>
          <p:nvPr/>
        </p:nvSpPr>
        <p:spPr bwMode="auto">
          <a:xfrm>
            <a:off x="3765645" y="4551562"/>
            <a:ext cx="0" cy="1965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9" name="Line 272"/>
          <p:cNvSpPr>
            <a:spLocks noChangeShapeType="1"/>
          </p:cNvSpPr>
          <p:nvPr/>
        </p:nvSpPr>
        <p:spPr bwMode="auto">
          <a:xfrm flipH="1">
            <a:off x="2736923" y="4420509"/>
            <a:ext cx="68581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00" name="Oval 273"/>
          <p:cNvSpPr>
            <a:spLocks noChangeArrowheads="1"/>
          </p:cNvSpPr>
          <p:nvPr/>
        </p:nvSpPr>
        <p:spPr bwMode="auto">
          <a:xfrm>
            <a:off x="3182703" y="4387746"/>
            <a:ext cx="68582" cy="6552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01" name="Rectangle 274"/>
          <p:cNvSpPr>
            <a:spLocks noChangeArrowheads="1"/>
          </p:cNvSpPr>
          <p:nvPr/>
        </p:nvSpPr>
        <p:spPr bwMode="auto">
          <a:xfrm>
            <a:off x="3697064" y="4027350"/>
            <a:ext cx="137163" cy="131053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02" name="Line 276"/>
          <p:cNvSpPr>
            <a:spLocks noChangeShapeType="1"/>
          </p:cNvSpPr>
          <p:nvPr/>
        </p:nvSpPr>
        <p:spPr bwMode="auto">
          <a:xfrm flipV="1">
            <a:off x="3765645" y="4158402"/>
            <a:ext cx="0" cy="1310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03" name="Rectangle 277"/>
          <p:cNvSpPr>
            <a:spLocks noChangeArrowheads="1"/>
          </p:cNvSpPr>
          <p:nvPr/>
        </p:nvSpPr>
        <p:spPr bwMode="auto">
          <a:xfrm>
            <a:off x="3697064" y="3568664"/>
            <a:ext cx="137163" cy="2621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04" name="Line 278"/>
          <p:cNvSpPr>
            <a:spLocks noChangeShapeType="1"/>
          </p:cNvSpPr>
          <p:nvPr/>
        </p:nvSpPr>
        <p:spPr bwMode="auto">
          <a:xfrm flipV="1">
            <a:off x="3765645" y="3830770"/>
            <a:ext cx="0" cy="1965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05" name="Line 279"/>
          <p:cNvSpPr>
            <a:spLocks noChangeShapeType="1"/>
          </p:cNvSpPr>
          <p:nvPr/>
        </p:nvSpPr>
        <p:spPr bwMode="auto">
          <a:xfrm>
            <a:off x="3697064" y="3372084"/>
            <a:ext cx="1371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06" name="Line 280"/>
          <p:cNvSpPr>
            <a:spLocks noChangeShapeType="1"/>
          </p:cNvSpPr>
          <p:nvPr/>
        </p:nvSpPr>
        <p:spPr bwMode="auto">
          <a:xfrm>
            <a:off x="3765645" y="3372084"/>
            <a:ext cx="0" cy="1965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07" name="Text Box 281"/>
          <p:cNvSpPr txBox="1">
            <a:spLocks noChangeArrowheads="1"/>
          </p:cNvSpPr>
          <p:nvPr/>
        </p:nvSpPr>
        <p:spPr bwMode="auto">
          <a:xfrm>
            <a:off x="3468459" y="3071810"/>
            <a:ext cx="571512" cy="28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/>
              <a:t>V250</a:t>
            </a:r>
          </a:p>
        </p:txBody>
      </p:sp>
      <p:sp>
        <p:nvSpPr>
          <p:cNvPr id="108" name="Text Box 282"/>
          <p:cNvSpPr txBox="1">
            <a:spLocks noChangeArrowheads="1"/>
          </p:cNvSpPr>
          <p:nvPr/>
        </p:nvSpPr>
        <p:spPr bwMode="auto">
          <a:xfrm>
            <a:off x="3838513" y="3410308"/>
            <a:ext cx="1047296" cy="28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/>
              <a:t>R (external)</a:t>
            </a:r>
            <a:endParaRPr lang="en-US"/>
          </a:p>
        </p:txBody>
      </p:sp>
      <p:sp>
        <p:nvSpPr>
          <p:cNvPr id="109" name="Text Box 283"/>
          <p:cNvSpPr txBox="1">
            <a:spLocks noChangeArrowheads="1"/>
          </p:cNvSpPr>
          <p:nvPr/>
        </p:nvSpPr>
        <p:spPr bwMode="auto">
          <a:xfrm>
            <a:off x="2735125" y="4096747"/>
            <a:ext cx="8771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 b="1">
                <a:solidFill>
                  <a:srgbClr val="0000CC"/>
                </a:solidFill>
              </a:rPr>
              <a:t>v</a:t>
            </a:r>
            <a:r>
              <a:rPr lang="en-GB" b="1" baseline="-25000">
                <a:solidFill>
                  <a:srgbClr val="0000CC"/>
                </a:solidFill>
              </a:rPr>
              <a:t>IN</a:t>
            </a:r>
            <a:r>
              <a:rPr lang="en-GB" b="1">
                <a:solidFill>
                  <a:srgbClr val="0000CC"/>
                </a:solidFill>
              </a:rPr>
              <a:t>+v</a:t>
            </a:r>
            <a:r>
              <a:rPr lang="en-GB" b="1" baseline="-25000">
                <a:solidFill>
                  <a:srgbClr val="0000CC"/>
                </a:solidFill>
              </a:rPr>
              <a:t>CM</a:t>
            </a:r>
          </a:p>
        </p:txBody>
      </p:sp>
      <p:sp>
        <p:nvSpPr>
          <p:cNvPr id="110" name="Text Box 284"/>
          <p:cNvSpPr txBox="1">
            <a:spLocks noChangeArrowheads="1"/>
          </p:cNvSpPr>
          <p:nvPr/>
        </p:nvSpPr>
        <p:spPr bwMode="auto">
          <a:xfrm>
            <a:off x="3969340" y="3891759"/>
            <a:ext cx="5100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 b="1">
                <a:solidFill>
                  <a:srgbClr val="FF0000"/>
                </a:solidFill>
              </a:rPr>
              <a:t>v</a:t>
            </a:r>
            <a:r>
              <a:rPr lang="en-GB" b="1" baseline="-25000">
                <a:solidFill>
                  <a:srgbClr val="FF0000"/>
                </a:solidFill>
              </a:rPr>
              <a:t>CM</a:t>
            </a:r>
          </a:p>
        </p:txBody>
      </p:sp>
      <p:sp>
        <p:nvSpPr>
          <p:cNvPr id="111" name="Text Box 285"/>
          <p:cNvSpPr txBox="1">
            <a:spLocks noChangeArrowheads="1"/>
          </p:cNvSpPr>
          <p:nvPr/>
        </p:nvSpPr>
        <p:spPr bwMode="auto">
          <a:xfrm>
            <a:off x="3899950" y="4436891"/>
            <a:ext cx="11721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/>
              <a:t> </a:t>
            </a:r>
            <a:r>
              <a:rPr lang="en-GB" b="1">
                <a:solidFill>
                  <a:srgbClr val="0000CC"/>
                </a:solidFill>
              </a:rPr>
              <a:t>v</a:t>
            </a:r>
            <a:r>
              <a:rPr lang="en-GB" b="1" baseline="-25000">
                <a:solidFill>
                  <a:srgbClr val="0000CC"/>
                </a:solidFill>
              </a:rPr>
              <a:t>OUT</a:t>
            </a:r>
            <a:r>
              <a:rPr lang="en-GB" b="1">
                <a:solidFill>
                  <a:srgbClr val="0000CC"/>
                </a:solidFill>
              </a:rPr>
              <a:t> = -v</a:t>
            </a:r>
            <a:r>
              <a:rPr lang="en-GB" b="1" baseline="-25000">
                <a:solidFill>
                  <a:srgbClr val="0000CC"/>
                </a:solidFill>
              </a:rPr>
              <a:t>IN</a:t>
            </a:r>
          </a:p>
        </p:txBody>
      </p:sp>
      <p:sp>
        <p:nvSpPr>
          <p:cNvPr id="112" name="Line 286"/>
          <p:cNvSpPr>
            <a:spLocks noChangeShapeType="1"/>
          </p:cNvSpPr>
          <p:nvPr/>
        </p:nvSpPr>
        <p:spPr bwMode="auto">
          <a:xfrm>
            <a:off x="3769932" y="4617089"/>
            <a:ext cx="20574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13" name="Line 287"/>
          <p:cNvSpPr>
            <a:spLocks noChangeShapeType="1"/>
          </p:cNvSpPr>
          <p:nvPr/>
        </p:nvSpPr>
        <p:spPr bwMode="auto">
          <a:xfrm>
            <a:off x="3907095" y="4551562"/>
            <a:ext cx="68582" cy="6552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14" name="Line 288"/>
          <p:cNvSpPr>
            <a:spLocks noChangeShapeType="1"/>
          </p:cNvSpPr>
          <p:nvPr/>
        </p:nvSpPr>
        <p:spPr bwMode="auto">
          <a:xfrm flipV="1">
            <a:off x="3907095" y="4617089"/>
            <a:ext cx="68582" cy="6552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15" name="Text Box 289"/>
          <p:cNvSpPr txBox="1">
            <a:spLocks noChangeArrowheads="1"/>
          </p:cNvSpPr>
          <p:nvPr/>
        </p:nvSpPr>
        <p:spPr bwMode="auto">
          <a:xfrm>
            <a:off x="2482969" y="5668316"/>
            <a:ext cx="2281394" cy="584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 smtClean="0">
                <a:latin typeface="Arial" pitchFamily="34" charset="0"/>
                <a:cs typeface="Arial" pitchFamily="34" charset="0"/>
              </a:rPr>
              <a:t>Node is common </a:t>
            </a:r>
            <a:r>
              <a:rPr lang="en-GB" sz="1600">
                <a:latin typeface="Arial" pitchFamily="34" charset="0"/>
                <a:cs typeface="Arial" pitchFamily="34" charset="0"/>
              </a:rPr>
              <a:t>to </a:t>
            </a:r>
            <a:r>
              <a:rPr lang="en-GB" sz="1600" smtClean="0">
                <a:latin typeface="Arial" pitchFamily="34" charset="0"/>
                <a:cs typeface="Arial" pitchFamily="34" charset="0"/>
              </a:rPr>
              <a:t/>
            </a:r>
            <a:br>
              <a:rPr lang="en-GB" sz="1600" smtClean="0">
                <a:latin typeface="Arial" pitchFamily="34" charset="0"/>
                <a:cs typeface="Arial" pitchFamily="34" charset="0"/>
              </a:rPr>
            </a:br>
            <a:r>
              <a:rPr lang="en-GB" sz="1600" smtClean="0">
                <a:latin typeface="Arial" pitchFamily="34" charset="0"/>
                <a:cs typeface="Arial" pitchFamily="34" charset="0"/>
              </a:rPr>
              <a:t>all </a:t>
            </a:r>
            <a:r>
              <a:rPr lang="en-GB" sz="1600">
                <a:latin typeface="Arial" pitchFamily="34" charset="0"/>
                <a:cs typeface="Arial" pitchFamily="34" charset="0"/>
              </a:rPr>
              <a:t>128 </a:t>
            </a:r>
            <a:r>
              <a:rPr lang="en-GB" sz="1600" smtClean="0">
                <a:latin typeface="Arial" pitchFamily="34" charset="0"/>
                <a:cs typeface="Arial" pitchFamily="34" charset="0"/>
              </a:rPr>
              <a:t>inverters in chip</a:t>
            </a:r>
            <a:endParaRPr 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117" name="Text Box 292"/>
          <p:cNvSpPr txBox="1">
            <a:spLocks noChangeArrowheads="1"/>
          </p:cNvSpPr>
          <p:nvPr/>
        </p:nvSpPr>
        <p:spPr bwMode="auto">
          <a:xfrm>
            <a:off x="938327" y="2786058"/>
            <a:ext cx="15824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b="1" smtClean="0">
                <a:latin typeface="Arial" pitchFamily="34" charset="0"/>
                <a:cs typeface="Arial" pitchFamily="34" charset="0"/>
              </a:rPr>
              <a:t>pre-amplifier</a:t>
            </a:r>
            <a:endParaRPr 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21" name="Rechteck 120"/>
          <p:cNvSpPr/>
          <p:nvPr/>
        </p:nvSpPr>
        <p:spPr>
          <a:xfrm>
            <a:off x="3591137" y="3960089"/>
            <a:ext cx="346303" cy="2733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5" name="Gerade Verbindung 124"/>
          <p:cNvCxnSpPr/>
          <p:nvPr/>
        </p:nvCxnSpPr>
        <p:spPr>
          <a:xfrm rot="5400000">
            <a:off x="3219984" y="4950850"/>
            <a:ext cx="1434911" cy="154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 Box 282"/>
          <p:cNvSpPr txBox="1">
            <a:spLocks noChangeArrowheads="1"/>
          </p:cNvSpPr>
          <p:nvPr/>
        </p:nvSpPr>
        <p:spPr bwMode="auto">
          <a:xfrm>
            <a:off x="71406" y="4000504"/>
            <a:ext cx="60369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 smtClean="0"/>
              <a:t>strip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/>
      <p:bldP spid="110" grpId="0"/>
      <p:bldP spid="111" grpId="0"/>
      <p:bldP spid="115" grpId="0" animBg="1"/>
      <p:bldP spid="1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eck 25"/>
          <p:cNvSpPr/>
          <p:nvPr/>
        </p:nvSpPr>
        <p:spPr>
          <a:xfrm>
            <a:off x="4786314" y="1947014"/>
            <a:ext cx="1071570" cy="357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Cross-Talk</a:t>
            </a:r>
            <a:endParaRPr lang="de-DE"/>
          </a:p>
        </p:txBody>
      </p:sp>
      <p:sp>
        <p:nvSpPr>
          <p:cNvPr id="24" name="Textfeld 23"/>
          <p:cNvSpPr txBox="1"/>
          <p:nvPr/>
        </p:nvSpPr>
        <p:spPr>
          <a:xfrm>
            <a:off x="142844" y="1017692"/>
            <a:ext cx="7109703" cy="9746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400"/>
              </a:spcBef>
            </a:pPr>
            <a:r>
              <a:rPr lang="de-DE" smtClean="0">
                <a:latin typeface="Arial" pitchFamily="34" charset="0"/>
                <a:cs typeface="Arial" pitchFamily="34" charset="0"/>
              </a:rPr>
              <a:t>Two adjacent modules (6.3, 6.4) powered with EN5312QI converters</a:t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mtClean="0">
                <a:latin typeface="Arial" pitchFamily="34" charset="0"/>
                <a:cs typeface="Arial" pitchFamily="34" charset="0"/>
                <a:sym typeface="Symbol"/>
              </a:rPr>
              <a:t></a:t>
            </a:r>
            <a:r>
              <a:rPr lang="de-DE" smtClean="0">
                <a:latin typeface="Arial" pitchFamily="34" charset="0"/>
                <a:cs typeface="Arial" pitchFamily="34" charset="0"/>
              </a:rPr>
              <a:t> study </a:t>
            </a:r>
            <a:r>
              <a:rPr lang="de-DE" b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correlations between pairs of strips </a:t>
            </a:r>
            <a:r>
              <a:rPr lang="de-DE" smtClean="0">
                <a:latin typeface="Arial" pitchFamily="34" charset="0"/>
                <a:cs typeface="Arial" pitchFamily="34" charset="0"/>
              </a:rPr>
              <a:t>i, j  (r = raw data):</a:t>
            </a:r>
          </a:p>
          <a:p>
            <a:pPr>
              <a:spcBef>
                <a:spcPts val="400"/>
              </a:spcBef>
            </a:pPr>
            <a:r>
              <a:rPr lang="de-DE" smtClean="0">
                <a:latin typeface="Arial" pitchFamily="34" charset="0"/>
                <a:cs typeface="Arial" pitchFamily="34" charset="0"/>
              </a:rPr>
              <a:t>     corr</a:t>
            </a:r>
            <a:r>
              <a:rPr lang="de-DE" baseline="-25000" smtClean="0">
                <a:latin typeface="Arial" pitchFamily="34" charset="0"/>
                <a:cs typeface="Arial" pitchFamily="34" charset="0"/>
              </a:rPr>
              <a:t>ij</a:t>
            </a:r>
            <a:r>
              <a:rPr lang="de-DE" smtClean="0">
                <a:latin typeface="Arial" pitchFamily="34" charset="0"/>
                <a:cs typeface="Arial" pitchFamily="34" charset="0"/>
              </a:rPr>
              <a:t> = (&lt;r</a:t>
            </a:r>
            <a:r>
              <a:rPr lang="de-DE" baseline="-25000" smtClean="0">
                <a:latin typeface="Arial" pitchFamily="34" charset="0"/>
                <a:cs typeface="Arial" pitchFamily="34" charset="0"/>
              </a:rPr>
              <a:t>i</a:t>
            </a:r>
            <a:r>
              <a:rPr lang="de-DE" smtClean="0">
                <a:latin typeface="Arial" pitchFamily="34" charset="0"/>
                <a:cs typeface="Arial" pitchFamily="34" charset="0"/>
              </a:rPr>
              <a:t>r</a:t>
            </a:r>
            <a:r>
              <a:rPr lang="de-DE" baseline="-25000" smtClean="0">
                <a:latin typeface="Arial" pitchFamily="34" charset="0"/>
                <a:cs typeface="Arial" pitchFamily="34" charset="0"/>
              </a:rPr>
              <a:t>j</a:t>
            </a:r>
            <a:r>
              <a:rPr lang="de-DE" smtClean="0">
                <a:latin typeface="Arial" pitchFamily="34" charset="0"/>
                <a:cs typeface="Arial" pitchFamily="34" charset="0"/>
              </a:rPr>
              <a:t>&gt; - &lt;r</a:t>
            </a:r>
            <a:r>
              <a:rPr lang="de-DE" baseline="-25000" smtClean="0">
                <a:latin typeface="Arial" pitchFamily="34" charset="0"/>
                <a:cs typeface="Arial" pitchFamily="34" charset="0"/>
              </a:rPr>
              <a:t>i</a:t>
            </a:r>
            <a:r>
              <a:rPr lang="de-DE" smtClean="0">
                <a:latin typeface="Arial" pitchFamily="34" charset="0"/>
                <a:cs typeface="Arial" pitchFamily="34" charset="0"/>
              </a:rPr>
              <a:t>&gt;&lt;r</a:t>
            </a:r>
            <a:r>
              <a:rPr lang="de-DE" baseline="-25000" smtClean="0">
                <a:latin typeface="Arial" pitchFamily="34" charset="0"/>
                <a:cs typeface="Arial" pitchFamily="34" charset="0"/>
              </a:rPr>
              <a:t>j</a:t>
            </a:r>
            <a:r>
              <a:rPr lang="de-DE" smtClean="0">
                <a:latin typeface="Arial" pitchFamily="34" charset="0"/>
                <a:cs typeface="Arial" pitchFamily="34" charset="0"/>
              </a:rPr>
              <a:t>&gt;) / (</a:t>
            </a:r>
            <a:r>
              <a:rPr lang="de-DE" smtClean="0">
                <a:latin typeface="OpenSymbol"/>
                <a:ea typeface="OpenSymbol"/>
                <a:cs typeface="Arial" pitchFamily="34" charset="0"/>
              </a:rPr>
              <a:t></a:t>
            </a:r>
            <a:r>
              <a:rPr lang="de-DE" baseline="-25000" smtClean="0">
                <a:latin typeface="Arial" pitchFamily="34" charset="0"/>
                <a:cs typeface="Arial" pitchFamily="34" charset="0"/>
              </a:rPr>
              <a:t>i</a:t>
            </a:r>
            <a:r>
              <a:rPr lang="de-DE" smtClean="0">
                <a:latin typeface="OpenSymbol"/>
                <a:ea typeface="OpenSymbol"/>
                <a:cs typeface="Arial" pitchFamily="34" charset="0"/>
              </a:rPr>
              <a:t></a:t>
            </a:r>
            <a:r>
              <a:rPr lang="de-DE" baseline="-25000" smtClean="0">
                <a:latin typeface="Arial" pitchFamily="34" charset="0"/>
                <a:cs typeface="Arial" pitchFamily="34" charset="0"/>
              </a:rPr>
              <a:t>j</a:t>
            </a:r>
            <a:r>
              <a:rPr lang="de-DE" smtClean="0">
                <a:latin typeface="Arial" pitchFamily="34" charset="0"/>
                <a:cs typeface="Arial" pitchFamily="34" charset="0"/>
              </a:rPr>
              <a:t>)</a:t>
            </a: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285720" y="5647507"/>
            <a:ext cx="8643998" cy="710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500"/>
              </a:spcBef>
              <a:buFont typeface="Symbol" pitchFamily="18" charset="2"/>
              <a:buChar char="Þ"/>
            </a:pPr>
            <a:r>
              <a:rPr lang="de-DE" smtClean="0">
                <a:latin typeface="Arial" pitchFamily="34" charset="0"/>
                <a:cs typeface="Arial" pitchFamily="34" charset="0"/>
              </a:rPr>
              <a:t> High correlations only within single modules (= common mode)</a:t>
            </a:r>
          </a:p>
          <a:p>
            <a:pPr>
              <a:spcBef>
                <a:spcPts val="500"/>
              </a:spcBef>
              <a:buFont typeface="Symbol" pitchFamily="18" charset="2"/>
              <a:buChar char="Þ"/>
            </a:pPr>
            <a:r>
              <a:rPr lang="de-DE" smtClean="0">
                <a:latin typeface="Arial" pitchFamily="34" charset="0"/>
                <a:cs typeface="Arial" pitchFamily="34" charset="0"/>
              </a:rPr>
              <a:t> No cross-talk between neighbouring modules</a:t>
            </a:r>
          </a:p>
        </p:txBody>
      </p:sp>
      <p:pic>
        <p:nvPicPr>
          <p:cNvPr id="22" name="Grafik 21" descr="pos_3_and_4_no_convert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085850"/>
            <a:ext cx="3796607" cy="3420000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2357422" y="5214950"/>
            <a:ext cx="1462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Strip number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 rot="16200000">
            <a:off x="2987398" y="3870594"/>
            <a:ext cx="23647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Correlation coefficient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428596" y="2000240"/>
            <a:ext cx="1071570" cy="357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/>
          <p:cNvSpPr txBox="1"/>
          <p:nvPr/>
        </p:nvSpPr>
        <p:spPr>
          <a:xfrm>
            <a:off x="571472" y="2116503"/>
            <a:ext cx="20535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Without converters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1857356" y="5286388"/>
            <a:ext cx="571504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Rechteck 29"/>
          <p:cNvSpPr/>
          <p:nvPr/>
        </p:nvSpPr>
        <p:spPr>
          <a:xfrm>
            <a:off x="214282" y="3571876"/>
            <a:ext cx="214314" cy="500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feld 16"/>
          <p:cNvSpPr txBox="1"/>
          <p:nvPr/>
        </p:nvSpPr>
        <p:spPr>
          <a:xfrm rot="16200000">
            <a:off x="-419009" y="2919283"/>
            <a:ext cx="1462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Strip number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3" name="Gerade Verbindung 32"/>
          <p:cNvCxnSpPr/>
          <p:nvPr/>
        </p:nvCxnSpPr>
        <p:spPr>
          <a:xfrm rot="5400000">
            <a:off x="810584" y="3796868"/>
            <a:ext cx="273600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660556" y="3788394"/>
            <a:ext cx="3045396" cy="1111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35"/>
          <p:cNvSpPr txBox="1"/>
          <p:nvPr/>
        </p:nvSpPr>
        <p:spPr>
          <a:xfrm>
            <a:off x="687972" y="4803906"/>
            <a:ext cx="9605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Pos. 6.3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2242024" y="3465220"/>
            <a:ext cx="9605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Pos. 6.4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2" name="Gruppieren 41"/>
          <p:cNvGrpSpPr/>
          <p:nvPr/>
        </p:nvGrpSpPr>
        <p:grpSpPr>
          <a:xfrm>
            <a:off x="4572000" y="2090314"/>
            <a:ext cx="4196206" cy="3481826"/>
            <a:chOff x="4572000" y="2090314"/>
            <a:chExt cx="4196206" cy="3481826"/>
          </a:xfrm>
        </p:grpSpPr>
        <p:pic>
          <p:nvPicPr>
            <p:cNvPr id="23" name="Grafik 22" descr="pos_3_and_4_type_L.png"/>
            <p:cNvPicPr>
              <a:picLocks noChangeAspect="1"/>
            </p:cNvPicPr>
            <p:nvPr/>
          </p:nvPicPr>
          <p:blipFill>
            <a:blip r:embed="rId3"/>
            <a:srcRect t="6527"/>
            <a:stretch>
              <a:fillRect/>
            </a:stretch>
          </p:blipFill>
          <p:spPr>
            <a:xfrm>
              <a:off x="4704483" y="2285992"/>
              <a:ext cx="3796607" cy="3196780"/>
            </a:xfrm>
            <a:prstGeom prst="rect">
              <a:avLst/>
            </a:prstGeom>
          </p:spPr>
        </p:pic>
        <p:sp>
          <p:nvSpPr>
            <p:cNvPr id="9" name="Textfeld 8"/>
            <p:cNvSpPr txBox="1"/>
            <p:nvPr/>
          </p:nvSpPr>
          <p:spPr>
            <a:xfrm>
              <a:off x="5143504" y="4786322"/>
              <a:ext cx="9605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smtClean="0">
                  <a:latin typeface="Arial" pitchFamily="34" charset="0"/>
                  <a:cs typeface="Arial" pitchFamily="34" charset="0"/>
                </a:rPr>
                <a:t>Pos. 6.3</a:t>
              </a:r>
              <a:endParaRPr lang="de-DE" sz="16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6643702" y="3429000"/>
              <a:ext cx="9605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smtClean="0">
                  <a:latin typeface="Arial" pitchFamily="34" charset="0"/>
                  <a:cs typeface="Arial" pitchFamily="34" charset="0"/>
                </a:rPr>
                <a:t>Pos. 6.4</a:t>
              </a:r>
              <a:endParaRPr lang="de-DE" sz="16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6786578" y="5214950"/>
              <a:ext cx="14622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smtClean="0">
                  <a:latin typeface="Arial" pitchFamily="34" charset="0"/>
                  <a:cs typeface="Arial" pitchFamily="34" charset="0"/>
                </a:rPr>
                <a:t>Strip number</a:t>
              </a:r>
              <a:endParaRPr lang="de-DE" sz="16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feld 18"/>
            <p:cNvSpPr txBox="1"/>
            <p:nvPr/>
          </p:nvSpPr>
          <p:spPr>
            <a:xfrm rot="16200000">
              <a:off x="7416554" y="3870594"/>
              <a:ext cx="23647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smtClean="0">
                  <a:latin typeface="Arial" pitchFamily="34" charset="0"/>
                  <a:cs typeface="Arial" pitchFamily="34" charset="0"/>
                </a:rPr>
                <a:t>Correlation coefficient</a:t>
              </a:r>
              <a:endParaRPr lang="de-DE" sz="16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hteck 27"/>
            <p:cNvSpPr/>
            <p:nvPr/>
          </p:nvSpPr>
          <p:spPr>
            <a:xfrm>
              <a:off x="4643438" y="3500438"/>
              <a:ext cx="214314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" name="Rechteck 30"/>
            <p:cNvSpPr/>
            <p:nvPr/>
          </p:nvSpPr>
          <p:spPr>
            <a:xfrm>
              <a:off x="6286512" y="5286388"/>
              <a:ext cx="571504" cy="285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Textfeld 15"/>
            <p:cNvSpPr txBox="1"/>
            <p:nvPr/>
          </p:nvSpPr>
          <p:spPr>
            <a:xfrm rot="16200000">
              <a:off x="4010147" y="2919283"/>
              <a:ext cx="14622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smtClean="0">
                  <a:latin typeface="Arial" pitchFamily="34" charset="0"/>
                  <a:cs typeface="Arial" pitchFamily="34" charset="0"/>
                </a:rPr>
                <a:t>Strip number</a:t>
              </a:r>
              <a:endParaRPr lang="de-DE" sz="1600" b="1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8" name="Gerade Verbindung 37"/>
            <p:cNvCxnSpPr/>
            <p:nvPr/>
          </p:nvCxnSpPr>
          <p:spPr>
            <a:xfrm rot="5400000">
              <a:off x="5222642" y="3769698"/>
              <a:ext cx="2736000" cy="158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38"/>
            <p:cNvCxnSpPr/>
            <p:nvPr/>
          </p:nvCxnSpPr>
          <p:spPr>
            <a:xfrm>
              <a:off x="5072066" y="3757494"/>
              <a:ext cx="3045396" cy="1111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feld 11"/>
            <p:cNvSpPr txBox="1"/>
            <p:nvPr/>
          </p:nvSpPr>
          <p:spPr>
            <a:xfrm>
              <a:off x="5000628" y="2090314"/>
              <a:ext cx="31500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smtClean="0">
                  <a:latin typeface="Arial" pitchFamily="34" charset="0"/>
                  <a:cs typeface="Arial" pitchFamily="34" charset="0"/>
                </a:rPr>
                <a:t>With converters on 6.3 and 6.4</a:t>
              </a:r>
              <a:endParaRPr lang="de-DE" sz="1600" b="1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t="5791" b="20911"/>
          <a:stretch>
            <a:fillRect/>
          </a:stretch>
        </p:blipFill>
        <p:spPr bwMode="auto">
          <a:xfrm>
            <a:off x="4143372" y="1071546"/>
            <a:ext cx="4823695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 r="17308"/>
          <a:stretch>
            <a:fillRect/>
          </a:stretch>
        </p:blipFill>
        <p:spPr bwMode="auto">
          <a:xfrm>
            <a:off x="214282" y="2196711"/>
            <a:ext cx="3071834" cy="732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Converter Noise Spectra</a:t>
            </a:r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71406" y="1071546"/>
            <a:ext cx="41088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latin typeface="Arial" pitchFamily="34" charset="0"/>
                <a:cs typeface="Arial" pitchFamily="34" charset="0"/>
              </a:rPr>
              <a:t>Standardized EMC set-up to measure </a:t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b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Differential &amp; Common Mode </a:t>
            </a:r>
            <a:r>
              <a:rPr lang="de-DE" smtClean="0">
                <a:latin typeface="Arial" pitchFamily="34" charset="0"/>
                <a:cs typeface="Arial" pitchFamily="34" charset="0"/>
              </a:rPr>
              <a:t>noise</a:t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smtClean="0">
                <a:latin typeface="Arial" pitchFamily="34" charset="0"/>
                <a:cs typeface="Arial" pitchFamily="34" charset="0"/>
              </a:rPr>
              <a:t>spectra (similar to set-up at CERN) </a:t>
            </a: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4143372" y="1071546"/>
            <a:ext cx="389850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de-DE" sz="1200" b="1" smtClean="0">
                <a:latin typeface="Arial" pitchFamily="34" charset="0"/>
                <a:cs typeface="Arial" pitchFamily="34" charset="0"/>
              </a:rPr>
              <a:t>PS</a:t>
            </a:r>
            <a:endParaRPr lang="de-DE" sz="12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4143372" y="2714620"/>
            <a:ext cx="936475" cy="461665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de-DE" sz="1200" b="1" smtClean="0">
                <a:latin typeface="Arial" pitchFamily="34" charset="0"/>
                <a:cs typeface="Arial" pitchFamily="34" charset="0"/>
              </a:rPr>
              <a:t>Spectrum </a:t>
            </a:r>
            <a:br>
              <a:rPr lang="de-DE" sz="1200" b="1" smtClean="0">
                <a:latin typeface="Arial" pitchFamily="34" charset="0"/>
                <a:cs typeface="Arial" pitchFamily="34" charset="0"/>
              </a:rPr>
            </a:br>
            <a:r>
              <a:rPr lang="de-DE" sz="1200" b="1" smtClean="0">
                <a:latin typeface="Arial" pitchFamily="34" charset="0"/>
                <a:cs typeface="Arial" pitchFamily="34" charset="0"/>
              </a:rPr>
              <a:t>analyzer</a:t>
            </a:r>
            <a:endParaRPr lang="de-DE" sz="12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947601" y="2080431"/>
            <a:ext cx="553357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de-DE" sz="1200" b="1" smtClean="0">
                <a:latin typeface="Arial" pitchFamily="34" charset="0"/>
                <a:cs typeface="Arial" pitchFamily="34" charset="0"/>
              </a:rPr>
              <a:t>Load</a:t>
            </a:r>
            <a:endParaRPr lang="de-DE" sz="12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7609428" y="1639661"/>
            <a:ext cx="1391728" cy="646331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de-DE" sz="1200" b="1" smtClean="0">
                <a:latin typeface="Arial" pitchFamily="34" charset="0"/>
                <a:cs typeface="Arial" pitchFamily="34" charset="0"/>
              </a:rPr>
              <a:t>Line impedance </a:t>
            </a:r>
          </a:p>
          <a:p>
            <a:r>
              <a:rPr lang="de-DE" sz="1200" b="1" smtClean="0">
                <a:latin typeface="Arial" pitchFamily="34" charset="0"/>
                <a:cs typeface="Arial" pitchFamily="34" charset="0"/>
              </a:rPr>
              <a:t>stabilization </a:t>
            </a:r>
            <a:br>
              <a:rPr lang="de-DE" sz="1200" b="1" smtClean="0">
                <a:latin typeface="Arial" pitchFamily="34" charset="0"/>
                <a:cs typeface="Arial" pitchFamily="34" charset="0"/>
              </a:rPr>
            </a:br>
            <a:r>
              <a:rPr lang="de-DE" sz="1200" b="1" smtClean="0">
                <a:latin typeface="Arial" pitchFamily="34" charset="0"/>
                <a:cs typeface="Arial" pitchFamily="34" charset="0"/>
              </a:rPr>
              <a:t>network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5015916" y="3253087"/>
            <a:ext cx="1342034" cy="461665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de-DE" sz="1200" b="1" smtClean="0">
                <a:latin typeface="Arial" pitchFamily="34" charset="0"/>
                <a:cs typeface="Arial" pitchFamily="34" charset="0"/>
              </a:rPr>
              <a:t>Copper ground </a:t>
            </a:r>
          </a:p>
          <a:p>
            <a:r>
              <a:rPr lang="de-DE" sz="1200" b="1" smtClean="0">
                <a:latin typeface="Arial" pitchFamily="34" charset="0"/>
                <a:cs typeface="Arial" pitchFamily="34" charset="0"/>
              </a:rPr>
              <a:t>plane</a:t>
            </a:r>
            <a:endParaRPr lang="de-DE" sz="12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6572264" y="3406975"/>
            <a:ext cx="1210588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de-DE" sz="1200" b="1" smtClean="0">
                <a:latin typeface="Arial" pitchFamily="34" charset="0"/>
                <a:cs typeface="Arial" pitchFamily="34" charset="0"/>
              </a:rPr>
              <a:t>Current probe</a:t>
            </a:r>
          </a:p>
        </p:txBody>
      </p:sp>
      <p:sp>
        <p:nvSpPr>
          <p:cNvPr id="48" name="Flussdiagramm: Datenträger mit direktem Zugriff 47"/>
          <p:cNvSpPr/>
          <p:nvPr/>
        </p:nvSpPr>
        <p:spPr>
          <a:xfrm>
            <a:off x="3286116" y="2249722"/>
            <a:ext cx="214314" cy="642942"/>
          </a:xfrm>
          <a:prstGeom prst="flowChartMagneticDrum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Rechteck 48"/>
          <p:cNvSpPr/>
          <p:nvPr/>
        </p:nvSpPr>
        <p:spPr>
          <a:xfrm>
            <a:off x="2955302" y="3197102"/>
            <a:ext cx="857256" cy="42862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Textfeld 49"/>
          <p:cNvSpPr txBox="1"/>
          <p:nvPr/>
        </p:nvSpPr>
        <p:spPr>
          <a:xfrm>
            <a:off x="3000389" y="3188310"/>
            <a:ext cx="785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/>
              <a:t>Spectrum</a:t>
            </a:r>
            <a:br>
              <a:rPr lang="de-DE" sz="1200" smtClean="0"/>
            </a:br>
            <a:r>
              <a:rPr lang="de-DE" sz="1200" smtClean="0"/>
              <a:t>Analyzer</a:t>
            </a:r>
            <a:endParaRPr lang="de-DE" sz="1200"/>
          </a:p>
        </p:txBody>
      </p:sp>
      <p:cxnSp>
        <p:nvCxnSpPr>
          <p:cNvPr id="52" name="Gerade Verbindung 51"/>
          <p:cNvCxnSpPr>
            <a:stCxn id="48" idx="2"/>
            <a:endCxn id="50" idx="0"/>
          </p:cNvCxnSpPr>
          <p:nvPr/>
        </p:nvCxnSpPr>
        <p:spPr>
          <a:xfrm rot="16200000" flipH="1">
            <a:off x="3245456" y="3040480"/>
            <a:ext cx="295646" cy="13"/>
          </a:xfrm>
          <a:prstGeom prst="line">
            <a:avLst/>
          </a:prstGeom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hteck 54"/>
          <p:cNvSpPr/>
          <p:nvPr/>
        </p:nvSpPr>
        <p:spPr>
          <a:xfrm>
            <a:off x="3571868" y="2357430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Textfeld 55"/>
          <p:cNvSpPr txBox="1"/>
          <p:nvPr/>
        </p:nvSpPr>
        <p:spPr>
          <a:xfrm>
            <a:off x="3571868" y="2455244"/>
            <a:ext cx="484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/>
              <a:t>Load</a:t>
            </a:r>
            <a:endParaRPr lang="de-DE" sz="1200"/>
          </a:p>
        </p:txBody>
      </p:sp>
      <p:cxnSp>
        <p:nvCxnSpPr>
          <p:cNvPr id="58" name="Gerade Verbindung 57"/>
          <p:cNvCxnSpPr/>
          <p:nvPr/>
        </p:nvCxnSpPr>
        <p:spPr>
          <a:xfrm>
            <a:off x="3286116" y="2411284"/>
            <a:ext cx="285752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58"/>
          <p:cNvCxnSpPr/>
          <p:nvPr/>
        </p:nvCxnSpPr>
        <p:spPr>
          <a:xfrm>
            <a:off x="3286116" y="2766886"/>
            <a:ext cx="285752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4" name="Gruppieren 103"/>
          <p:cNvGrpSpPr/>
          <p:nvPr/>
        </p:nvGrpSpPr>
        <p:grpSpPr>
          <a:xfrm>
            <a:off x="318131" y="3857628"/>
            <a:ext cx="8641478" cy="2557666"/>
            <a:chOff x="318131" y="3786190"/>
            <a:chExt cx="8641478" cy="2557666"/>
          </a:xfrm>
        </p:grpSpPr>
        <p:pic>
          <p:nvPicPr>
            <p:cNvPr id="105" name="Grafik 104" descr="L4_DM.png"/>
            <p:cNvPicPr>
              <a:picLocks noChangeAspect="1"/>
            </p:cNvPicPr>
            <p:nvPr/>
          </p:nvPicPr>
          <p:blipFill>
            <a:blip r:embed="rId4"/>
            <a:srcRect t="7731"/>
            <a:stretch>
              <a:fillRect/>
            </a:stretch>
          </p:blipFill>
          <p:spPr>
            <a:xfrm>
              <a:off x="4872114" y="3786190"/>
              <a:ext cx="4087495" cy="2557666"/>
            </a:xfrm>
            <a:prstGeom prst="rect">
              <a:avLst/>
            </a:prstGeom>
          </p:spPr>
        </p:pic>
        <p:pic>
          <p:nvPicPr>
            <p:cNvPr id="106" name="Grafik 105" descr="L4_CM.png"/>
            <p:cNvPicPr>
              <a:picLocks noChangeAspect="1"/>
            </p:cNvPicPr>
            <p:nvPr/>
          </p:nvPicPr>
          <p:blipFill>
            <a:blip r:embed="rId5"/>
            <a:srcRect t="7758"/>
            <a:stretch>
              <a:fillRect/>
            </a:stretch>
          </p:blipFill>
          <p:spPr>
            <a:xfrm>
              <a:off x="318131" y="3786190"/>
              <a:ext cx="4073680" cy="2548297"/>
            </a:xfrm>
            <a:prstGeom prst="rect">
              <a:avLst/>
            </a:prstGeom>
          </p:spPr>
        </p:pic>
        <p:sp>
          <p:nvSpPr>
            <p:cNvPr id="107" name="Textfeld 106"/>
            <p:cNvSpPr txBox="1"/>
            <p:nvPr/>
          </p:nvSpPr>
          <p:spPr>
            <a:xfrm>
              <a:off x="2493402" y="3858730"/>
              <a:ext cx="1489510" cy="738664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de-DE" sz="1400" b="1" smtClean="0">
                  <a:latin typeface="Arial" pitchFamily="34" charset="0"/>
                  <a:cs typeface="Arial" pitchFamily="34" charset="0"/>
                </a:rPr>
                <a:t>Enpirion</a:t>
              </a:r>
            </a:p>
            <a:p>
              <a:r>
                <a:rPr lang="de-DE" sz="1400" b="1" smtClean="0">
                  <a:latin typeface="Arial" pitchFamily="34" charset="0"/>
                  <a:cs typeface="Arial" pitchFamily="34" charset="0"/>
                </a:rPr>
                <a:t>1.25V at load</a:t>
              </a:r>
            </a:p>
            <a:p>
              <a:r>
                <a:rPr lang="de-DE" sz="1400" b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Common mode</a:t>
              </a:r>
              <a:endParaRPr lang="de-DE" sz="1400" b="1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" name="Textfeld 107"/>
            <p:cNvSpPr txBox="1"/>
            <p:nvPr/>
          </p:nvSpPr>
          <p:spPr>
            <a:xfrm>
              <a:off x="1851304" y="4643446"/>
              <a:ext cx="296245" cy="276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smtClean="0">
                  <a:latin typeface="Arial" pitchFamily="34" charset="0"/>
                  <a:cs typeface="Arial" pitchFamily="34" charset="0"/>
                </a:rPr>
                <a:t>f</a:t>
              </a:r>
              <a:r>
                <a:rPr lang="de-DE" sz="1600" b="1" baseline="-25000" smtClean="0">
                  <a:latin typeface="Arial" pitchFamily="34" charset="0"/>
                  <a:cs typeface="Arial" pitchFamily="34" charset="0"/>
                </a:rPr>
                <a:t>s</a:t>
              </a:r>
              <a:endParaRPr lang="de-DE" sz="1600" b="1" baseline="-25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" name="Textfeld 108"/>
            <p:cNvSpPr txBox="1"/>
            <p:nvPr/>
          </p:nvSpPr>
          <p:spPr>
            <a:xfrm>
              <a:off x="6919560" y="3866420"/>
              <a:ext cx="1635384" cy="738664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de-DE" sz="1400" b="1" smtClean="0">
                  <a:latin typeface="Arial" pitchFamily="34" charset="0"/>
                  <a:cs typeface="Arial" pitchFamily="34" charset="0"/>
                </a:rPr>
                <a:t>Enpirion</a:t>
              </a:r>
            </a:p>
            <a:p>
              <a:r>
                <a:rPr lang="de-DE" sz="1400" b="1" smtClean="0">
                  <a:latin typeface="Arial" pitchFamily="34" charset="0"/>
                  <a:cs typeface="Arial" pitchFamily="34" charset="0"/>
                </a:rPr>
                <a:t>1.25V at load</a:t>
              </a:r>
            </a:p>
            <a:p>
              <a:r>
                <a:rPr lang="de-DE" sz="1400" b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Differential Mode</a:t>
              </a:r>
              <a:endParaRPr lang="de-DE" sz="1400" b="1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mtClean="0"/>
              <a:t>Combination with Low DropOut Regulator</a:t>
            </a:r>
            <a:endParaRPr lang="de-DE"/>
          </a:p>
        </p:txBody>
      </p:sp>
      <p:pic>
        <p:nvPicPr>
          <p:cNvPr id="17" name="Grafik 16" descr="DSCN3883.JPG"/>
          <p:cNvPicPr>
            <a:picLocks noChangeAspect="1"/>
          </p:cNvPicPr>
          <p:nvPr/>
        </p:nvPicPr>
        <p:blipFill>
          <a:blip r:embed="rId3" cstate="print"/>
          <a:srcRect l="10041" t="6120" r="11015" b="3309"/>
          <a:stretch>
            <a:fillRect/>
          </a:stretch>
        </p:blipFill>
        <p:spPr>
          <a:xfrm>
            <a:off x="6286512" y="1142984"/>
            <a:ext cx="2594937" cy="2232853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71470" y="1071546"/>
            <a:ext cx="91440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de-DE" b="1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Low DropOut Regulator (LDO) </a:t>
            </a:r>
            <a:r>
              <a:rPr lang="de-DE" smtClean="0">
                <a:latin typeface="Arial" pitchFamily="34" charset="0"/>
                <a:cs typeface="Arial" pitchFamily="34" charset="0"/>
              </a:rPr>
              <a:t>connected to output of </a:t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smtClean="0">
                <a:latin typeface="Arial" pitchFamily="34" charset="0"/>
                <a:cs typeface="Arial" pitchFamily="34" charset="0"/>
              </a:rPr>
              <a:t>  EN5312QI DC-DC converter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Linear technology VLDO regulator LTC3026 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LDO reduces voltage ripple and thus noise significantly</a:t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smtClean="0">
                <a:latin typeface="Arial" pitchFamily="34" charset="0"/>
                <a:cs typeface="Arial" pitchFamily="34" charset="0"/>
              </a:rPr>
              <a:t>  </a:t>
            </a:r>
            <a:r>
              <a:rPr lang="de-DE" smtClean="0">
                <a:latin typeface="Arial" pitchFamily="34" charset="0"/>
                <a:cs typeface="Arial" pitchFamily="34" charset="0"/>
                <a:sym typeface="Symbol"/>
              </a:rPr>
              <a:t></a:t>
            </a:r>
            <a:r>
              <a:rPr lang="de-DE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b="1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Noise is mainly conductive and differential mode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Would require a rad.-hard LDO with very low dropout 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6598640" y="2240930"/>
            <a:ext cx="357190" cy="35719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23" name="Fußzeilenplatzhalt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8313152" y="2259616"/>
            <a:ext cx="357190" cy="35719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7" name="Gruppieren 26"/>
          <p:cNvGrpSpPr/>
          <p:nvPr/>
        </p:nvGrpSpPr>
        <p:grpSpPr>
          <a:xfrm>
            <a:off x="144544" y="3286124"/>
            <a:ext cx="8745604" cy="3170475"/>
            <a:chOff x="144544" y="3286124"/>
            <a:chExt cx="8745604" cy="3170475"/>
          </a:xfrm>
        </p:grpSpPr>
        <p:pic>
          <p:nvPicPr>
            <p:cNvPr id="11" name="Grafik 10" descr="KK_peak_LS_viaICB_sub0_ring6_ringPos4_noise_y_from_0_till_5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4544" y="3429000"/>
              <a:ext cx="4173177" cy="3027599"/>
            </a:xfrm>
            <a:prstGeom prst="rect">
              <a:avLst/>
            </a:prstGeom>
          </p:spPr>
        </p:pic>
        <p:pic>
          <p:nvPicPr>
            <p:cNvPr id="14" name="Grafik 13" descr="KK_peak_LS_viaICB_sub0_ring6_ringPos4_noise_y_from_1.6_till_2.8.gi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13432" y="3608938"/>
              <a:ext cx="3887658" cy="2820458"/>
            </a:xfrm>
            <a:prstGeom prst="rect">
              <a:avLst/>
            </a:prstGeom>
          </p:spPr>
        </p:pic>
        <p:sp>
          <p:nvSpPr>
            <p:cNvPr id="12" name="Textfeld 11"/>
            <p:cNvSpPr txBox="1"/>
            <p:nvPr/>
          </p:nvSpPr>
          <p:spPr>
            <a:xfrm>
              <a:off x="7020469" y="3500438"/>
              <a:ext cx="1869679" cy="959237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>
                <a:spcBef>
                  <a:spcPts val="500"/>
                </a:spcBef>
              </a:pPr>
              <a:r>
                <a:rPr lang="de-DE" sz="1200" b="1" smtClean="0">
                  <a:latin typeface="Arial" pitchFamily="34" charset="0"/>
                  <a:cs typeface="Arial" pitchFamily="34" charset="0"/>
                  <a:sym typeface="Symbol"/>
                </a:rPr>
                <a:t></a:t>
              </a:r>
              <a:r>
                <a:rPr lang="de-DE" sz="1200" b="1" smtClean="0">
                  <a:latin typeface="Arial" pitchFamily="34" charset="0"/>
                  <a:cs typeface="Arial" pitchFamily="34" charset="0"/>
                </a:rPr>
                <a:t>  No converter</a:t>
              </a:r>
            </a:p>
            <a:p>
              <a:pPr>
                <a:spcBef>
                  <a:spcPts val="500"/>
                </a:spcBef>
              </a:pPr>
              <a:r>
                <a:rPr lang="de-DE" sz="1200" b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  <a:sym typeface="Symbol"/>
                </a:rPr>
                <a:t>  Type L w</a:t>
              </a:r>
              <a:r>
                <a:rPr lang="de-DE" sz="1200" b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ithout LDO</a:t>
              </a:r>
            </a:p>
            <a:p>
              <a:pPr>
                <a:spcBef>
                  <a:spcPts val="500"/>
                </a:spcBef>
              </a:pPr>
              <a:r>
                <a:rPr lang="de-DE" sz="1200" b="1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  <a:sym typeface="Symbol"/>
                </a:rPr>
                <a:t>  Type L w</a:t>
              </a:r>
              <a:r>
                <a:rPr lang="de-DE" sz="1200" b="1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ith LDO, </a:t>
              </a:r>
              <a:br>
                <a:rPr lang="de-DE" sz="1200" b="1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de-DE" sz="1200" b="1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      dropout = 50mV</a:t>
              </a: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2714612" y="3286124"/>
              <a:ext cx="1869679" cy="959237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>
                <a:spcBef>
                  <a:spcPts val="500"/>
                </a:spcBef>
              </a:pPr>
              <a:r>
                <a:rPr lang="de-DE" sz="1200" b="1" smtClean="0">
                  <a:latin typeface="Arial" pitchFamily="34" charset="0"/>
                  <a:cs typeface="Arial" pitchFamily="34" charset="0"/>
                  <a:sym typeface="Symbol"/>
                </a:rPr>
                <a:t></a:t>
              </a:r>
              <a:r>
                <a:rPr lang="de-DE" sz="1200" b="1" smtClean="0">
                  <a:latin typeface="Arial" pitchFamily="34" charset="0"/>
                  <a:cs typeface="Arial" pitchFamily="34" charset="0"/>
                </a:rPr>
                <a:t>  No converter</a:t>
              </a:r>
            </a:p>
            <a:p>
              <a:pPr>
                <a:spcBef>
                  <a:spcPts val="500"/>
                </a:spcBef>
              </a:pPr>
              <a:r>
                <a:rPr lang="de-DE" sz="1200" b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  <a:sym typeface="Symbol"/>
                </a:rPr>
                <a:t>  Type L w</a:t>
              </a:r>
              <a:r>
                <a:rPr lang="de-DE" sz="1200" b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ithout LDO</a:t>
              </a:r>
            </a:p>
            <a:p>
              <a:pPr>
                <a:spcBef>
                  <a:spcPts val="500"/>
                </a:spcBef>
              </a:pPr>
              <a:r>
                <a:rPr lang="de-DE" sz="1200" b="1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  <a:sym typeface="Symbol"/>
                </a:rPr>
                <a:t>  Type L w</a:t>
              </a:r>
              <a:r>
                <a:rPr lang="de-DE" sz="1200" b="1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ith LDO, </a:t>
              </a:r>
              <a:br>
                <a:rPr lang="de-DE" sz="1200" b="1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de-DE" sz="1200" b="1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      dropout = 50mV</a:t>
              </a:r>
            </a:p>
          </p:txBody>
        </p:sp>
      </p:grpSp>
      <p:pic>
        <p:nvPicPr>
          <p:cNvPr id="24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72264" y="1070306"/>
            <a:ext cx="2357454" cy="2316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Ellipse 24"/>
          <p:cNvSpPr/>
          <p:nvPr/>
        </p:nvSpPr>
        <p:spPr>
          <a:xfrm>
            <a:off x="8358214" y="1714488"/>
            <a:ext cx="285752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25"/>
          <p:cNvSpPr/>
          <p:nvPr/>
        </p:nvSpPr>
        <p:spPr>
          <a:xfrm>
            <a:off x="6215074" y="1142984"/>
            <a:ext cx="428628" cy="23574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1" animBg="1"/>
      <p:bldP spid="2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mtClean="0"/>
              <a:t>System Test with DC-DC Converters</a:t>
            </a:r>
            <a:endParaRPr lang="de-DE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1354933" y="2714620"/>
            <a:ext cx="628890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3600" smtClean="0">
                <a:latin typeface="Arial" pitchFamily="34" charset="0"/>
                <a:cs typeface="Arial" pitchFamily="34" charset="0"/>
              </a:rPr>
              <a:t>Measurements with </a:t>
            </a:r>
            <a:br>
              <a:rPr lang="de-DE" sz="3600" smtClean="0">
                <a:latin typeface="Arial" pitchFamily="34" charset="0"/>
                <a:cs typeface="Arial" pitchFamily="34" charset="0"/>
              </a:rPr>
            </a:br>
            <a:r>
              <a:rPr lang="de-DE" sz="3600" smtClean="0">
                <a:latin typeface="Arial" pitchFamily="34" charset="0"/>
                <a:cs typeface="Arial" pitchFamily="34" charset="0"/>
              </a:rPr>
              <a:t>commercial buck converters </a:t>
            </a:r>
            <a:br>
              <a:rPr lang="de-DE" sz="3600" smtClean="0">
                <a:latin typeface="Arial" pitchFamily="34" charset="0"/>
                <a:cs typeface="Arial" pitchFamily="34" charset="0"/>
              </a:rPr>
            </a:br>
            <a:r>
              <a:rPr lang="de-DE" sz="3600" smtClean="0">
                <a:latin typeface="Arial" pitchFamily="34" charset="0"/>
                <a:cs typeface="Arial" pitchFamily="34" charset="0"/>
              </a:rPr>
              <a:t>with external air-core inductor</a:t>
            </a:r>
            <a:endParaRPr lang="de-DE" sz="36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mtClean="0"/>
              <a:t>External Air-Core Inductor</a:t>
            </a:r>
            <a:endParaRPr lang="de-DE"/>
          </a:p>
        </p:txBody>
      </p:sp>
      <p:pic>
        <p:nvPicPr>
          <p:cNvPr id="82946" name="Picture 2" descr="C:\Users\Klein\SLHC\Photos\Konverter\AirCoil\DSCN3876.JPG"/>
          <p:cNvPicPr>
            <a:picLocks noChangeAspect="1" noChangeArrowheads="1"/>
          </p:cNvPicPr>
          <p:nvPr/>
        </p:nvPicPr>
        <p:blipFill>
          <a:blip r:embed="rId3" cstate="print"/>
          <a:srcRect l="17670" t="10470" r="11648" b="3155"/>
          <a:stretch>
            <a:fillRect/>
          </a:stretch>
        </p:blipFill>
        <p:spPr bwMode="auto">
          <a:xfrm>
            <a:off x="1785918" y="3786190"/>
            <a:ext cx="2571768" cy="2357454"/>
          </a:xfrm>
          <a:prstGeom prst="rect">
            <a:avLst/>
          </a:prstGeom>
          <a:noFill/>
        </p:spPr>
      </p:pic>
      <p:pic>
        <p:nvPicPr>
          <p:cNvPr id="82947" name="Picture 3" descr="C:\Users\Klein\SLHC\Photos\Konverter\FerriteCoil\DSCN3891.JPG"/>
          <p:cNvPicPr>
            <a:picLocks noChangeAspect="1" noChangeArrowheads="1"/>
          </p:cNvPicPr>
          <p:nvPr/>
        </p:nvPicPr>
        <p:blipFill>
          <a:blip r:embed="rId4" cstate="print"/>
          <a:srcRect l="18144" t="16330" r="13610" b="6687"/>
          <a:stretch>
            <a:fillRect/>
          </a:stretch>
        </p:blipFill>
        <p:spPr bwMode="auto">
          <a:xfrm>
            <a:off x="5903345" y="3786190"/>
            <a:ext cx="2740621" cy="2318987"/>
          </a:xfrm>
          <a:prstGeom prst="rect">
            <a:avLst/>
          </a:prstGeom>
          <a:noFill/>
        </p:spPr>
      </p:pic>
      <p:pic>
        <p:nvPicPr>
          <p:cNvPr id="8294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4942820"/>
            <a:ext cx="785818" cy="62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94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3930136"/>
            <a:ext cx="1143008" cy="856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feld 17"/>
          <p:cNvSpPr txBox="1"/>
          <p:nvPr/>
        </p:nvSpPr>
        <p:spPr>
          <a:xfrm>
            <a:off x="142844" y="1142984"/>
            <a:ext cx="5317481" cy="22493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mtClean="0">
                <a:latin typeface="Arial" pitchFamily="34" charset="0"/>
                <a:cs typeface="Arial" pitchFamily="34" charset="0"/>
              </a:rPr>
              <a:t>Enpirion </a:t>
            </a:r>
            <a:r>
              <a:rPr lang="de-DE" b="1" smtClean="0">
                <a:latin typeface="Arial" pitchFamily="34" charset="0"/>
                <a:cs typeface="Arial" pitchFamily="34" charset="0"/>
              </a:rPr>
              <a:t>EN5382D</a:t>
            </a:r>
            <a:r>
              <a:rPr lang="de-DE" smtClean="0">
                <a:latin typeface="Arial" pitchFamily="34" charset="0"/>
                <a:cs typeface="Arial" pitchFamily="34" charset="0"/>
              </a:rPr>
              <a:t> (similar to EN5312QI) </a:t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smtClean="0">
                <a:latin typeface="Arial" pitchFamily="34" charset="0"/>
                <a:cs typeface="Arial" pitchFamily="34" charset="0"/>
              </a:rPr>
              <a:t>operated with </a:t>
            </a:r>
            <a:r>
              <a:rPr lang="de-DE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external inductor</a:t>
            </a:r>
            <a:r>
              <a:rPr lang="de-DE" smtClean="0">
                <a:latin typeface="Arial" pitchFamily="34" charset="0"/>
                <a:cs typeface="Arial" pitchFamily="34" charset="0"/>
              </a:rPr>
              <a:t>: 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Air-core inductor Coilcraft 132-20SMJLB; </a:t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smtClean="0">
                <a:latin typeface="Arial" pitchFamily="34" charset="0"/>
                <a:cs typeface="Arial" pitchFamily="34" charset="0"/>
              </a:rPr>
              <a:t>  L = 538nH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Ferrite-core inductor Murata LQH32CN1R0M23;</a:t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smtClean="0">
                <a:latin typeface="Arial" pitchFamily="34" charset="0"/>
                <a:cs typeface="Arial" pitchFamily="34" charset="0"/>
              </a:rPr>
              <a:t>  L = 1</a:t>
            </a:r>
            <a:r>
              <a:rPr lang="de-DE" smtClean="0">
                <a:latin typeface="Arial" pitchFamily="34" charset="0"/>
                <a:cs typeface="Arial" pitchFamily="34" charset="0"/>
                <a:sym typeface="Symbol"/>
              </a:rPr>
              <a:t></a:t>
            </a:r>
            <a:r>
              <a:rPr lang="de-DE" smtClean="0">
                <a:latin typeface="Arial" pitchFamily="34" charset="0"/>
                <a:cs typeface="Arial" pitchFamily="34" charset="0"/>
              </a:rPr>
              <a:t>H</a:t>
            </a:r>
          </a:p>
          <a:p>
            <a:pPr>
              <a:spcBef>
                <a:spcPts val="500"/>
              </a:spcBef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pic>
        <p:nvPicPr>
          <p:cNvPr id="8295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29190" y="3738073"/>
            <a:ext cx="823903" cy="97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95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00694" y="1398763"/>
            <a:ext cx="3571900" cy="1887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Textfeld 21"/>
          <p:cNvSpPr txBox="1"/>
          <p:nvPr/>
        </p:nvSpPr>
        <p:spPr>
          <a:xfrm>
            <a:off x="1714480" y="3429000"/>
            <a:ext cx="18501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Air-core inductor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5857884" y="3447636"/>
            <a:ext cx="22621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Ferrite-core inductor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6384563" y="4223783"/>
            <a:ext cx="357190" cy="35719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/>
        </p:nvSpPr>
        <p:spPr>
          <a:xfrm>
            <a:off x="7786710" y="4536430"/>
            <a:ext cx="357190" cy="35719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25"/>
          <p:cNvSpPr/>
          <p:nvPr/>
        </p:nvSpPr>
        <p:spPr>
          <a:xfrm>
            <a:off x="3357554" y="4527465"/>
            <a:ext cx="785818" cy="5715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/>
          <p:cNvSpPr/>
          <p:nvPr/>
        </p:nvSpPr>
        <p:spPr>
          <a:xfrm>
            <a:off x="2071952" y="3955961"/>
            <a:ext cx="785818" cy="5715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feld 27"/>
          <p:cNvSpPr txBox="1"/>
          <p:nvPr/>
        </p:nvSpPr>
        <p:spPr>
          <a:xfrm>
            <a:off x="6230988" y="1161620"/>
            <a:ext cx="1770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From data sheet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Datumsplatzhalt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30" name="Foliennummernplatzhalt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31" name="Fußzeilenplatzhalt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32" name="Textfeld 31"/>
          <p:cNvSpPr txBox="1"/>
          <p:nvPr/>
        </p:nvSpPr>
        <p:spPr>
          <a:xfrm rot="16200000">
            <a:off x="-88309" y="4214818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>
                <a:latin typeface="Arial" pitchFamily="34" charset="0"/>
                <a:cs typeface="Arial" pitchFamily="34" charset="0"/>
              </a:rPr>
              <a:t>6.60mm</a:t>
            </a:r>
            <a:endParaRPr lang="de-DE" sz="120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642910" y="3571876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>
                <a:latin typeface="Arial" pitchFamily="34" charset="0"/>
                <a:cs typeface="Arial" pitchFamily="34" charset="0"/>
              </a:rPr>
              <a:t>10.55mm</a:t>
            </a:r>
            <a:endParaRPr lang="de-DE" sz="120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71406" y="5107722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>
                <a:latin typeface="Arial" pitchFamily="34" charset="0"/>
                <a:cs typeface="Arial" pitchFamily="34" charset="0"/>
              </a:rPr>
              <a:t>5.97mm</a:t>
            </a:r>
            <a:endParaRPr lang="de-DE" sz="12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6" name="Gerade Verbindung mit Pfeil 35"/>
          <p:cNvCxnSpPr/>
          <p:nvPr/>
        </p:nvCxnSpPr>
        <p:spPr>
          <a:xfrm>
            <a:off x="571472" y="3875276"/>
            <a:ext cx="1000132" cy="1588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/>
          <p:cNvCxnSpPr/>
          <p:nvPr/>
        </p:nvCxnSpPr>
        <p:spPr>
          <a:xfrm rot="5400000">
            <a:off x="72200" y="4357694"/>
            <a:ext cx="714380" cy="1588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/>
          <p:nvPr/>
        </p:nvCxnSpPr>
        <p:spPr>
          <a:xfrm rot="5400000">
            <a:off x="465109" y="5249875"/>
            <a:ext cx="642942" cy="1588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Ellipse 34"/>
          <p:cNvSpPr/>
          <p:nvPr/>
        </p:nvSpPr>
        <p:spPr>
          <a:xfrm>
            <a:off x="7786710" y="2000240"/>
            <a:ext cx="857256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3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 descr="KK_peak_LS_viaICB_sub0_ring6_ringPos4_noise_y_from_0_till_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858" y="1142984"/>
            <a:ext cx="4173177" cy="3027599"/>
          </a:xfrm>
          <a:prstGeom prst="rect">
            <a:avLst/>
          </a:prstGeom>
        </p:spPr>
      </p:pic>
      <p:pic>
        <p:nvPicPr>
          <p:cNvPr id="20" name="Grafik 19" descr="Comparison_AirCoils_LDO_62_sub0_ring6_ringPos2_noise_y_from_0_till_1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729" y="1145188"/>
            <a:ext cx="4183103" cy="3034800"/>
          </a:xfrm>
          <a:prstGeom prst="rect">
            <a:avLst/>
          </a:prstGeom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mtClean="0"/>
              <a:t>External Air-Core Inductor</a:t>
            </a:r>
            <a:endParaRPr lang="de-DE"/>
          </a:p>
        </p:txBody>
      </p:sp>
      <p:pic>
        <p:nvPicPr>
          <p:cNvPr id="10" name="Grafik 9" descr="KK_peak_LS_viaICB_sub0_ring6_ringPos4_noise_y_from_1.6_till_2.8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4841" y="3214686"/>
            <a:ext cx="4173175" cy="3027598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857224" y="1500174"/>
            <a:ext cx="9605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Pos. 6.2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5286380" y="3571876"/>
            <a:ext cx="21707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Pos. 6.3</a:t>
            </a:r>
          </a:p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(Converter is on 6.2)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142844" y="4286256"/>
            <a:ext cx="5073825" cy="20108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Huge wing-shaped noise induced by </a:t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smtClean="0">
                <a:latin typeface="Arial" pitchFamily="34" charset="0"/>
                <a:cs typeface="Arial" pitchFamily="34" charset="0"/>
              </a:rPr>
              <a:t>  air-core inductor, even on neighbour-module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Conductive part increases as well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Both shapes not yet fully understood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LDO leads only to marginal improvement </a:t>
            </a:r>
            <a:endParaRPr lang="de-DE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mtClean="0">
                <a:latin typeface="Arial" pitchFamily="34" charset="0"/>
                <a:cs typeface="Arial" pitchFamily="34" charset="0"/>
              </a:rPr>
              <a:t>Slight improvement with toroids (see back-up) </a:t>
            </a:r>
            <a:endParaRPr lang="de-DE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21" name="Textfeld 20"/>
          <p:cNvSpPr txBox="1"/>
          <p:nvPr/>
        </p:nvSpPr>
        <p:spPr>
          <a:xfrm>
            <a:off x="7072330" y="2711160"/>
            <a:ext cx="1936749" cy="11464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r>
              <a:rPr lang="de-DE" sz="1400" b="1" smtClean="0">
                <a:latin typeface="Arial" pitchFamily="34" charset="0"/>
                <a:cs typeface="Arial" pitchFamily="34" charset="0"/>
                <a:sym typeface="Symbol"/>
              </a:rPr>
              <a:t></a:t>
            </a:r>
            <a:r>
              <a:rPr lang="de-DE" sz="1400" b="1" smtClean="0">
                <a:latin typeface="Arial" pitchFamily="34" charset="0"/>
                <a:cs typeface="Arial" pitchFamily="34" charset="0"/>
              </a:rPr>
              <a:t>  No converter</a:t>
            </a:r>
          </a:p>
          <a:p>
            <a:pPr>
              <a:spcBef>
                <a:spcPts val="500"/>
              </a:spcBef>
            </a:pPr>
            <a:r>
              <a:rPr lang="de-DE" sz="14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  </a:t>
            </a:r>
            <a:r>
              <a:rPr lang="de-DE" sz="14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Internal ind.</a:t>
            </a:r>
          </a:p>
          <a:p>
            <a:pPr>
              <a:spcBef>
                <a:spcPts val="500"/>
              </a:spcBef>
            </a:pPr>
            <a:r>
              <a:rPr lang="de-DE" sz="1400" b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Symbol"/>
              </a:rPr>
              <a:t>  </a:t>
            </a:r>
            <a:r>
              <a:rPr lang="de-DE" sz="1400" b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Ext. ferrite ind.</a:t>
            </a:r>
          </a:p>
          <a:p>
            <a:pPr>
              <a:spcBef>
                <a:spcPts val="500"/>
              </a:spcBef>
            </a:pPr>
            <a:r>
              <a:rPr lang="de-DE" sz="1400" b="1" smtClean="0">
                <a:solidFill>
                  <a:srgbClr val="FF33CC"/>
                </a:solidFill>
                <a:latin typeface="Arial" pitchFamily="34" charset="0"/>
                <a:cs typeface="Arial" pitchFamily="34" charset="0"/>
                <a:sym typeface="Symbol"/>
              </a:rPr>
              <a:t>  </a:t>
            </a:r>
            <a:r>
              <a:rPr lang="de-DE" sz="1400" b="1" smtClean="0">
                <a:solidFill>
                  <a:srgbClr val="FF33CC"/>
                </a:solidFill>
                <a:latin typeface="Arial" pitchFamily="34" charset="0"/>
                <a:cs typeface="Arial" pitchFamily="34" charset="0"/>
              </a:rPr>
              <a:t>Ext. air-core ind.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357554" y="1071546"/>
            <a:ext cx="2642070" cy="11464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r>
              <a:rPr lang="de-DE" sz="1400" b="1" smtClean="0">
                <a:latin typeface="Arial" pitchFamily="34" charset="0"/>
                <a:cs typeface="Arial" pitchFamily="34" charset="0"/>
                <a:sym typeface="Symbol"/>
              </a:rPr>
              <a:t></a:t>
            </a:r>
            <a:r>
              <a:rPr lang="de-DE" sz="1400" b="1" smtClean="0">
                <a:latin typeface="Arial" pitchFamily="34" charset="0"/>
                <a:cs typeface="Arial" pitchFamily="34" charset="0"/>
              </a:rPr>
              <a:t>  No converter</a:t>
            </a:r>
          </a:p>
          <a:p>
            <a:pPr>
              <a:spcBef>
                <a:spcPts val="500"/>
              </a:spcBef>
            </a:pPr>
            <a:r>
              <a:rPr lang="de-DE" sz="14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  </a:t>
            </a:r>
            <a:r>
              <a:rPr lang="de-DE" sz="14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Internal inductor</a:t>
            </a:r>
          </a:p>
          <a:p>
            <a:pPr>
              <a:spcBef>
                <a:spcPts val="500"/>
              </a:spcBef>
            </a:pPr>
            <a:r>
              <a:rPr lang="de-DE" sz="1400" b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Symbol"/>
              </a:rPr>
              <a:t>  </a:t>
            </a:r>
            <a:r>
              <a:rPr lang="de-DE" sz="1400" b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External ferrite inductor</a:t>
            </a:r>
          </a:p>
          <a:p>
            <a:pPr>
              <a:spcBef>
                <a:spcPts val="500"/>
              </a:spcBef>
            </a:pPr>
            <a:r>
              <a:rPr lang="de-DE" sz="1400" b="1" smtClean="0">
                <a:solidFill>
                  <a:srgbClr val="FF33CC"/>
                </a:solidFill>
                <a:latin typeface="Arial" pitchFamily="34" charset="0"/>
                <a:cs typeface="Arial" pitchFamily="34" charset="0"/>
                <a:sym typeface="Symbol"/>
              </a:rPr>
              <a:t>  </a:t>
            </a:r>
            <a:r>
              <a:rPr lang="de-DE" sz="1400" b="1" smtClean="0">
                <a:solidFill>
                  <a:srgbClr val="FF33CC"/>
                </a:solidFill>
                <a:latin typeface="Arial" pitchFamily="34" charset="0"/>
                <a:cs typeface="Arial" pitchFamily="34" charset="0"/>
              </a:rPr>
              <a:t>External air-core inductor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3357554" y="1074275"/>
            <a:ext cx="2795958" cy="14260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r>
              <a:rPr lang="de-DE" sz="1400" b="1" smtClean="0">
                <a:latin typeface="Arial" pitchFamily="34" charset="0"/>
                <a:cs typeface="Arial" pitchFamily="34" charset="0"/>
                <a:sym typeface="Symbol"/>
              </a:rPr>
              <a:t></a:t>
            </a:r>
            <a:r>
              <a:rPr lang="de-DE" sz="1400" b="1" smtClean="0">
                <a:latin typeface="Arial" pitchFamily="34" charset="0"/>
                <a:cs typeface="Arial" pitchFamily="34" charset="0"/>
              </a:rPr>
              <a:t>  No converter</a:t>
            </a:r>
          </a:p>
          <a:p>
            <a:pPr>
              <a:spcBef>
                <a:spcPts val="500"/>
              </a:spcBef>
            </a:pPr>
            <a:r>
              <a:rPr lang="de-DE" sz="14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  </a:t>
            </a:r>
            <a:r>
              <a:rPr lang="de-DE" sz="14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Internal inductor</a:t>
            </a:r>
          </a:p>
          <a:p>
            <a:pPr>
              <a:spcBef>
                <a:spcPts val="500"/>
              </a:spcBef>
            </a:pPr>
            <a:r>
              <a:rPr lang="de-DE" sz="1400" b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Symbol"/>
              </a:rPr>
              <a:t>  </a:t>
            </a:r>
            <a:r>
              <a:rPr lang="de-DE" sz="1400" b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External ferrite inductor</a:t>
            </a:r>
          </a:p>
          <a:p>
            <a:pPr>
              <a:spcBef>
                <a:spcPts val="500"/>
              </a:spcBef>
              <a:buFont typeface="Symbol" pitchFamily="18" charset="2"/>
              <a:buChar char="¾"/>
            </a:pPr>
            <a:r>
              <a:rPr lang="de-DE" sz="1400" b="1" smtClean="0">
                <a:solidFill>
                  <a:srgbClr val="FF33CC"/>
                </a:solidFill>
                <a:latin typeface="Arial" pitchFamily="34" charset="0"/>
                <a:cs typeface="Arial" pitchFamily="34" charset="0"/>
              </a:rPr>
              <a:t> External air-core inductor</a:t>
            </a:r>
          </a:p>
          <a:p>
            <a:pPr>
              <a:spcBef>
                <a:spcPts val="500"/>
              </a:spcBef>
              <a:buFont typeface="Symbol" pitchFamily="18" charset="2"/>
              <a:buChar char="¾"/>
            </a:pPr>
            <a:r>
              <a:rPr lang="de-DE" sz="1400" b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Ext. air-core inductor + LDO</a:t>
            </a:r>
          </a:p>
        </p:txBody>
      </p:sp>
      <p:sp>
        <p:nvSpPr>
          <p:cNvPr id="29" name="Ellipse 28"/>
          <p:cNvSpPr/>
          <p:nvPr/>
        </p:nvSpPr>
        <p:spPr>
          <a:xfrm>
            <a:off x="3357554" y="2857496"/>
            <a:ext cx="857256" cy="64294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/>
          <p:cNvSpPr txBox="1"/>
          <p:nvPr/>
        </p:nvSpPr>
        <p:spPr>
          <a:xfrm>
            <a:off x="4353250" y="2669558"/>
            <a:ext cx="1576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smtClean="0">
                <a:latin typeface="Arial" pitchFamily="34" charset="0"/>
                <a:cs typeface="Arial" pitchFamily="34" charset="0"/>
              </a:rPr>
              <a:t>conductive part</a:t>
            </a:r>
            <a:endParaRPr lang="de-DE" sz="16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3" name="Gerade Verbindung mit Pfeil 32"/>
          <p:cNvCxnSpPr>
            <a:stCxn id="29" idx="7"/>
          </p:cNvCxnSpPr>
          <p:nvPr/>
        </p:nvCxnSpPr>
        <p:spPr>
          <a:xfrm rot="5400000" flipH="1" flipV="1">
            <a:off x="4176399" y="2770366"/>
            <a:ext cx="94157" cy="26841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feld 33"/>
          <p:cNvSpPr txBox="1"/>
          <p:nvPr/>
        </p:nvSpPr>
        <p:spPr>
          <a:xfrm>
            <a:off x="1571604" y="1857364"/>
            <a:ext cx="13708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smtClean="0">
                <a:latin typeface="Arial" pitchFamily="34" charset="0"/>
                <a:cs typeface="Arial" pitchFamily="34" charset="0"/>
              </a:rPr>
              <a:t>radiative part</a:t>
            </a:r>
            <a:endParaRPr lang="de-DE" sz="16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6" name="Gerade Verbindung mit Pfeil 35"/>
          <p:cNvCxnSpPr/>
          <p:nvPr/>
        </p:nvCxnSpPr>
        <p:spPr>
          <a:xfrm rot="5400000">
            <a:off x="1607323" y="2321711"/>
            <a:ext cx="500066" cy="14287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9" grpId="0" animBg="1"/>
      <p:bldP spid="31" grpId="0"/>
      <p:bldP spid="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500"/>
              </a:spcBef>
            </a:pPr>
            <a:r>
              <a:rPr lang="de-DE" smtClean="0"/>
              <a:t>Powering the CMS Silicon Strip Tracker</a:t>
            </a:r>
          </a:p>
          <a:p>
            <a:pPr>
              <a:spcBef>
                <a:spcPts val="500"/>
              </a:spcBef>
            </a:pPr>
            <a:r>
              <a:rPr lang="de-DE" smtClean="0"/>
              <a:t>DC-DC Conversion</a:t>
            </a:r>
          </a:p>
          <a:p>
            <a:pPr>
              <a:spcBef>
                <a:spcPts val="500"/>
              </a:spcBef>
            </a:pPr>
            <a:r>
              <a:rPr lang="de-DE" smtClean="0"/>
              <a:t>System Test Measurements</a:t>
            </a:r>
          </a:p>
          <a:p>
            <a:pPr lvl="1">
              <a:spcBef>
                <a:spcPts val="500"/>
              </a:spcBef>
            </a:pPr>
            <a:r>
              <a:rPr lang="de-DE" smtClean="0"/>
              <a:t>Commercial converters</a:t>
            </a:r>
          </a:p>
          <a:p>
            <a:pPr lvl="2">
              <a:spcBef>
                <a:spcPts val="500"/>
              </a:spcBef>
            </a:pPr>
            <a:r>
              <a:rPr lang="de-DE" smtClean="0"/>
              <a:t>with internal ferrite inductors</a:t>
            </a:r>
          </a:p>
          <a:p>
            <a:pPr lvl="2">
              <a:spcBef>
                <a:spcPts val="500"/>
              </a:spcBef>
            </a:pPr>
            <a:r>
              <a:rPr lang="de-DE" smtClean="0"/>
              <a:t>with external air-core inductors</a:t>
            </a:r>
          </a:p>
          <a:p>
            <a:pPr lvl="1">
              <a:spcBef>
                <a:spcPts val="500"/>
              </a:spcBef>
            </a:pPr>
            <a:r>
              <a:rPr lang="de-DE" smtClean="0"/>
              <a:t>Custom converters</a:t>
            </a:r>
          </a:p>
          <a:p>
            <a:pPr lvl="2">
              <a:spcBef>
                <a:spcPts val="500"/>
              </a:spcBef>
            </a:pPr>
            <a:r>
              <a:rPr lang="de-DE" smtClean="0"/>
              <a:t>CERN SWREG2 buck converter</a:t>
            </a:r>
          </a:p>
          <a:p>
            <a:pPr lvl="2">
              <a:spcBef>
                <a:spcPts val="500"/>
              </a:spcBef>
            </a:pPr>
            <a:r>
              <a:rPr lang="de-DE" smtClean="0"/>
              <a:t>LBNL charge pump</a:t>
            </a:r>
          </a:p>
          <a:p>
            <a:pPr>
              <a:spcBef>
                <a:spcPts val="500"/>
              </a:spcBef>
            </a:pPr>
            <a:r>
              <a:rPr lang="de-DE" smtClean="0"/>
              <a:t>Summary &amp; Outlook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Outline</a:t>
            </a:r>
            <a:endParaRPr lang="de-DE"/>
          </a:p>
        </p:txBody>
      </p:sp>
      <p:pic>
        <p:nvPicPr>
          <p:cNvPr id="7" name="Grafik 6" descr="IMG_1781.JPG"/>
          <p:cNvPicPr>
            <a:picLocks noChangeAspect="1"/>
          </p:cNvPicPr>
          <p:nvPr/>
        </p:nvPicPr>
        <p:blipFill>
          <a:blip r:embed="rId2" cstate="print"/>
          <a:srcRect l="6696"/>
          <a:stretch>
            <a:fillRect/>
          </a:stretch>
        </p:blipFill>
        <p:spPr>
          <a:xfrm>
            <a:off x="4929190" y="3128238"/>
            <a:ext cx="3929088" cy="3158282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4925891" y="5978743"/>
            <a:ext cx="3932389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400" smtClean="0">
                <a:latin typeface="Arial" pitchFamily="34" charset="0"/>
                <a:cs typeface="Arial" pitchFamily="34" charset="0"/>
              </a:rPr>
              <a:t>Strip tracker with cables, waiting for installation</a:t>
            </a:r>
            <a:endParaRPr lang="de-DE" sz="14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L_air_on_bar_summary_pos4_foto"/>
          <p:cNvPicPr>
            <a:picLocks noChangeAspect="1" noChangeArrowheads="1"/>
          </p:cNvPicPr>
          <p:nvPr/>
        </p:nvPicPr>
        <p:blipFill>
          <a:blip r:embed="rId2"/>
          <a:srcRect t="8202"/>
          <a:stretch>
            <a:fillRect/>
          </a:stretch>
        </p:blipFill>
        <p:spPr bwMode="auto">
          <a:xfrm>
            <a:off x="4268995" y="1500174"/>
            <a:ext cx="349750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dsc05599"/>
          <p:cNvPicPr>
            <a:picLocks noChangeAspect="1" noChangeArrowheads="1"/>
          </p:cNvPicPr>
          <p:nvPr/>
        </p:nvPicPr>
        <p:blipFill>
          <a:blip r:embed="rId3" cstate="print"/>
          <a:srcRect b="18045"/>
          <a:stretch>
            <a:fillRect/>
          </a:stretch>
        </p:blipFill>
        <p:spPr bwMode="auto">
          <a:xfrm>
            <a:off x="428596" y="1567965"/>
            <a:ext cx="3634663" cy="3999641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893382" y="1674380"/>
            <a:ext cx="1513632" cy="2602496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4200417" y="3398309"/>
            <a:ext cx="274314" cy="542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5777723" y="5770977"/>
            <a:ext cx="548628" cy="3389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7697923" y="5002237"/>
            <a:ext cx="1017481" cy="7009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smtClean="0">
                <a:latin typeface="Arial" pitchFamily="34" charset="0"/>
                <a:cs typeface="Arial" pitchFamily="34" charset="0"/>
              </a:rPr>
              <a:t>Reference </a:t>
            </a:r>
            <a:br>
              <a:rPr lang="de-DE" sz="1400" smtClean="0">
                <a:latin typeface="Arial" pitchFamily="34" charset="0"/>
                <a:cs typeface="Arial" pitchFamily="34" charset="0"/>
              </a:rPr>
            </a:br>
            <a:r>
              <a:rPr lang="de-DE" sz="1400" smtClean="0">
                <a:latin typeface="Arial" pitchFamily="34" charset="0"/>
                <a:cs typeface="Arial" pitchFamily="34" charset="0"/>
              </a:rPr>
              <a:t>without </a:t>
            </a:r>
            <a:br>
              <a:rPr lang="de-DE" sz="1400" smtClean="0">
                <a:latin typeface="Arial" pitchFamily="34" charset="0"/>
                <a:cs typeface="Arial" pitchFamily="34" charset="0"/>
              </a:rPr>
            </a:br>
            <a:r>
              <a:rPr lang="de-DE" sz="1400" smtClean="0">
                <a:latin typeface="Arial" pitchFamily="34" charset="0"/>
                <a:cs typeface="Arial" pitchFamily="34" charset="0"/>
              </a:rPr>
              <a:t>converter</a:t>
            </a:r>
            <a:endParaRPr lang="de-DE" sz="14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Gerade Verbindung mit Pfeil 16"/>
          <p:cNvCxnSpPr/>
          <p:nvPr/>
        </p:nvCxnSpPr>
        <p:spPr>
          <a:xfrm rot="10800000" flipV="1">
            <a:off x="6943559" y="5160863"/>
            <a:ext cx="754364" cy="27116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Radiative Noise from Air-Core Coil</a:t>
            </a:r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285720" y="5783065"/>
            <a:ext cx="79287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Increase of mean noise even if converter is not plugged </a:t>
            </a:r>
            <a:r>
              <a:rPr lang="de-DE" smtClean="0">
                <a:latin typeface="OpenSymbol"/>
                <a:ea typeface="OpenSymbol"/>
                <a:cs typeface="Arial" pitchFamily="34" charset="0"/>
              </a:rPr>
              <a:t></a:t>
            </a:r>
            <a:r>
              <a:rPr lang="de-DE" smtClean="0">
                <a:latin typeface="Arial" pitchFamily="34" charset="0"/>
                <a:cs typeface="Arial" pitchFamily="34" charset="0"/>
              </a:rPr>
              <a:t> noise is radiated</a:t>
            </a:r>
          </a:p>
          <a:p>
            <a:pPr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Noise pick-up not in sensor but close to APVs </a:t>
            </a: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7688673" y="1500174"/>
            <a:ext cx="124104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smtClean="0">
                <a:latin typeface="Arial" pitchFamily="34" charset="0"/>
                <a:cs typeface="Arial" pitchFamily="34" charset="0"/>
              </a:rPr>
              <a:t>Mean noise</a:t>
            </a:r>
            <a:br>
              <a:rPr lang="de-DE" sz="1400" smtClean="0">
                <a:latin typeface="Arial" pitchFamily="34" charset="0"/>
                <a:cs typeface="Arial" pitchFamily="34" charset="0"/>
              </a:rPr>
            </a:br>
            <a:r>
              <a:rPr lang="de-DE" sz="1400" smtClean="0">
                <a:latin typeface="Arial" pitchFamily="34" charset="0"/>
                <a:cs typeface="Arial" pitchFamily="34" charset="0"/>
              </a:rPr>
              <a:t> of 6.4</a:t>
            </a:r>
          </a:p>
          <a:p>
            <a:r>
              <a:rPr lang="de-DE" sz="1400" smtClean="0">
                <a:latin typeface="Arial" pitchFamily="34" charset="0"/>
                <a:cs typeface="Arial" pitchFamily="34" charset="0"/>
              </a:rPr>
              <a:t>[ADC counts]</a:t>
            </a:r>
            <a:endParaRPr lang="de-DE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285720" y="1059404"/>
            <a:ext cx="5432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Module “irradiated“ with detached converter board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/>
      <p:bldP spid="12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 descr="differentThicknessesAndMaterialsSummary_Pos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0929" y="3466034"/>
            <a:ext cx="4183102" cy="3034800"/>
          </a:xfrm>
          <a:prstGeom prst="rect">
            <a:avLst/>
          </a:prstGeom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mtClean="0"/>
              <a:t>Shielding the DC-DC Converter</a:t>
            </a:r>
            <a:endParaRPr lang="de-DE"/>
          </a:p>
        </p:txBody>
      </p:sp>
      <p:sp>
        <p:nvSpPr>
          <p:cNvPr id="16" name="Textfeld 15"/>
          <p:cNvSpPr txBox="1"/>
          <p:nvPr/>
        </p:nvSpPr>
        <p:spPr>
          <a:xfrm>
            <a:off x="214282" y="1071546"/>
            <a:ext cx="7459093" cy="2198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Enpirion with air-core solenoid </a:t>
            </a:r>
            <a:r>
              <a:rPr lang="de-DE" b="1" smtClean="0">
                <a:latin typeface="Arial" pitchFamily="34" charset="0"/>
                <a:cs typeface="Arial" pitchFamily="34" charset="0"/>
              </a:rPr>
              <a:t>wrapped in copper or aluminium foil</a:t>
            </a:r>
          </a:p>
          <a:p>
            <a:pPr lvl="1">
              <a:spcBef>
                <a:spcPts val="500"/>
              </a:spcBef>
              <a:buFont typeface="Wingdings" pitchFamily="2" charset="2"/>
              <a:buChar char="ü"/>
            </a:pPr>
            <a:r>
              <a:rPr lang="de-DE" sz="1600" smtClean="0">
                <a:latin typeface="Arial" pitchFamily="34" charset="0"/>
                <a:cs typeface="Arial" pitchFamily="34" charset="0"/>
              </a:rPr>
              <a:t> Floating shield helps </a:t>
            </a:r>
            <a:r>
              <a:rPr lang="de-DE" sz="1600" smtClean="0">
                <a:latin typeface="Arial" pitchFamily="34" charset="0"/>
                <a:cs typeface="Arial" pitchFamily="34" charset="0"/>
                <a:sym typeface="Symbol"/>
              </a:rPr>
              <a:t></a:t>
            </a:r>
            <a:r>
              <a:rPr lang="de-DE" sz="160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b="1" smtClean="0">
                <a:latin typeface="Arial" pitchFamily="34" charset="0"/>
                <a:cs typeface="Arial" pitchFamily="34" charset="0"/>
              </a:rPr>
              <a:t>magnetic coupling</a:t>
            </a:r>
          </a:p>
          <a:p>
            <a:pPr lvl="1">
              <a:spcBef>
                <a:spcPts val="500"/>
              </a:spcBef>
              <a:buFont typeface="Wingdings" pitchFamily="2" charset="2"/>
              <a:buChar char="ü"/>
            </a:pPr>
            <a:r>
              <a:rPr lang="de-DE" sz="1600" smtClean="0">
                <a:latin typeface="Arial" pitchFamily="34" charset="0"/>
                <a:cs typeface="Arial" pitchFamily="34" charset="0"/>
              </a:rPr>
              <a:t> Aluminium shields as good as copper </a:t>
            </a:r>
          </a:p>
          <a:p>
            <a:pPr lvl="1">
              <a:spcBef>
                <a:spcPts val="500"/>
              </a:spcBef>
              <a:buFont typeface="Wingdings" pitchFamily="2" charset="2"/>
              <a:buChar char="ü"/>
            </a:pPr>
            <a:r>
              <a:rPr lang="de-DE" sz="1600" smtClean="0">
                <a:latin typeface="Arial" pitchFamily="34" charset="0"/>
                <a:cs typeface="Arial" pitchFamily="34" charset="0"/>
              </a:rPr>
              <a:t> No further improvement for thickness &gt; 30</a:t>
            </a:r>
            <a:r>
              <a:rPr lang="de-DE" sz="1600" smtClean="0">
                <a:latin typeface="Arial" pitchFamily="34" charset="0"/>
                <a:cs typeface="Arial" pitchFamily="34" charset="0"/>
                <a:sym typeface="Symbol"/>
              </a:rPr>
              <a:t></a:t>
            </a:r>
            <a:r>
              <a:rPr lang="de-DE" sz="1600" smtClean="0">
                <a:latin typeface="Arial" pitchFamily="34" charset="0"/>
                <a:cs typeface="Arial" pitchFamily="34" charset="0"/>
              </a:rPr>
              <a:t>m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Shielding increases the material budget</a:t>
            </a:r>
          </a:p>
          <a:p>
            <a:pPr lvl="1">
              <a:spcBef>
                <a:spcPts val="500"/>
              </a:spcBef>
              <a:buFont typeface="Symbol" pitchFamily="18" charset="2"/>
              <a:buChar char="-"/>
            </a:pPr>
            <a:r>
              <a:rPr lang="de-DE" sz="1600" smtClean="0">
                <a:latin typeface="Arial" pitchFamily="34" charset="0"/>
                <a:cs typeface="Arial" pitchFamily="34" charset="0"/>
              </a:rPr>
              <a:t> Contribution of 3x3x3cm</a:t>
            </a:r>
            <a:r>
              <a:rPr lang="de-DE" sz="1600" baseline="30000" smtClean="0">
                <a:latin typeface="Arial" pitchFamily="34" charset="0"/>
                <a:cs typeface="Arial" pitchFamily="34" charset="0"/>
              </a:rPr>
              <a:t>3</a:t>
            </a:r>
            <a:r>
              <a:rPr lang="de-DE" sz="1600" smtClean="0">
                <a:latin typeface="Arial" pitchFamily="34" charset="0"/>
                <a:cs typeface="Arial" pitchFamily="34" charset="0"/>
              </a:rPr>
              <a:t> box of 30</a:t>
            </a:r>
            <a:r>
              <a:rPr lang="de-DE" sz="1600" smtClean="0">
                <a:latin typeface="Arial" pitchFamily="34" charset="0"/>
                <a:cs typeface="Arial" pitchFamily="34" charset="0"/>
                <a:sym typeface="Symbol"/>
              </a:rPr>
              <a:t></a:t>
            </a:r>
            <a:r>
              <a:rPr lang="de-DE" sz="1600" smtClean="0">
                <a:latin typeface="Arial" pitchFamily="34" charset="0"/>
                <a:cs typeface="Arial" pitchFamily="34" charset="0"/>
              </a:rPr>
              <a:t>m alum. for one TEC: 1.5kg</a:t>
            </a:r>
            <a:br>
              <a:rPr lang="de-DE" sz="1600" smtClean="0">
                <a:latin typeface="Arial" pitchFamily="34" charset="0"/>
                <a:cs typeface="Arial" pitchFamily="34" charset="0"/>
              </a:rPr>
            </a:br>
            <a:r>
              <a:rPr lang="de-DE" sz="1600" smtClean="0">
                <a:latin typeface="Arial" pitchFamily="34" charset="0"/>
                <a:cs typeface="Arial" pitchFamily="34" charset="0"/>
              </a:rPr>
              <a:t>   (= 2 per mille of a TEC)</a:t>
            </a:r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pic>
        <p:nvPicPr>
          <p:cNvPr id="22" name="Picture 18" descr="shieldedL_air_alu"/>
          <p:cNvPicPr>
            <a:picLocks noChangeAspect="1" noChangeArrowheads="1"/>
          </p:cNvPicPr>
          <p:nvPr/>
        </p:nvPicPr>
        <p:blipFill>
          <a:blip r:embed="rId4" cstate="print"/>
          <a:srcRect l="15646"/>
          <a:stretch>
            <a:fillRect/>
          </a:stretch>
        </p:blipFill>
        <p:spPr bwMode="auto">
          <a:xfrm>
            <a:off x="6858016" y="1643050"/>
            <a:ext cx="1857388" cy="160318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4099" name="Picture 3" descr="C:\Users\Klein\SLHC\Talks\SLHC_Plenary_08072008\KK_Shielding_AluCu_sub0_ring6_ringPos4_noise_y_from_0_till_10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3333774"/>
            <a:ext cx="4365407" cy="3167060"/>
          </a:xfrm>
          <a:prstGeom prst="rect">
            <a:avLst/>
          </a:prstGeom>
          <a:noFill/>
        </p:spPr>
      </p:pic>
      <p:sp>
        <p:nvSpPr>
          <p:cNvPr id="28" name="Textfeld 14"/>
          <p:cNvSpPr txBox="1">
            <a:spLocks noChangeArrowheads="1"/>
          </p:cNvSpPr>
          <p:nvPr/>
        </p:nvSpPr>
        <p:spPr bwMode="auto">
          <a:xfrm>
            <a:off x="3286116" y="3087057"/>
            <a:ext cx="1760418" cy="95410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 b="1" smtClean="0">
                <a:sym typeface="Symbol"/>
              </a:rPr>
              <a:t>  </a:t>
            </a:r>
            <a:r>
              <a:rPr lang="de-DE" sz="1400" b="1" smtClean="0"/>
              <a:t>No </a:t>
            </a:r>
            <a:r>
              <a:rPr lang="de-DE" sz="1400" b="1"/>
              <a:t>converter</a:t>
            </a:r>
            <a:br>
              <a:rPr lang="de-DE" sz="1400" b="1"/>
            </a:br>
            <a:r>
              <a:rPr lang="de-DE" sz="1400" b="1" smtClean="0">
                <a:solidFill>
                  <a:srgbClr val="FF0000"/>
                </a:solidFill>
                <a:sym typeface="Symbol"/>
              </a:rPr>
              <a:t></a:t>
            </a:r>
            <a:r>
              <a:rPr lang="de-DE" sz="1400" b="1" smtClean="0">
                <a:sym typeface="Symbol"/>
              </a:rPr>
              <a:t>  </a:t>
            </a:r>
            <a:r>
              <a:rPr lang="de-DE" sz="1400" b="1" smtClean="0">
                <a:solidFill>
                  <a:srgbClr val="FF0000"/>
                </a:solidFill>
              </a:rPr>
              <a:t>No </a:t>
            </a:r>
            <a:r>
              <a:rPr lang="de-DE" sz="1400" b="1">
                <a:solidFill>
                  <a:srgbClr val="FF0000"/>
                </a:solidFill>
              </a:rPr>
              <a:t>shielding</a:t>
            </a:r>
          </a:p>
          <a:p>
            <a:r>
              <a:rPr lang="de-DE" sz="1400" b="1" smtClean="0">
                <a:solidFill>
                  <a:srgbClr val="0000CC"/>
                </a:solidFill>
                <a:sym typeface="Symbol"/>
              </a:rPr>
              <a:t>  </a:t>
            </a:r>
            <a:r>
              <a:rPr lang="de-DE" sz="1400" b="1" smtClean="0">
                <a:solidFill>
                  <a:srgbClr val="0000CC"/>
                </a:solidFill>
              </a:rPr>
              <a:t>30 </a:t>
            </a:r>
            <a:r>
              <a:rPr lang="de-DE" sz="1400" b="1">
                <a:solidFill>
                  <a:srgbClr val="0000CC"/>
                </a:solidFill>
                <a:sym typeface="Symbol" pitchFamily="18" charset="2"/>
              </a:rPr>
              <a:t></a:t>
            </a:r>
            <a:r>
              <a:rPr lang="de-DE" sz="1400" b="1">
                <a:solidFill>
                  <a:srgbClr val="0000CC"/>
                </a:solidFill>
              </a:rPr>
              <a:t>m aluminium</a:t>
            </a:r>
          </a:p>
          <a:p>
            <a:r>
              <a:rPr lang="de-DE" sz="1400" b="1" smtClean="0">
                <a:solidFill>
                  <a:srgbClr val="FF33CC"/>
                </a:solidFill>
                <a:sym typeface="Symbol"/>
              </a:rPr>
              <a:t>  </a:t>
            </a:r>
            <a:r>
              <a:rPr lang="de-DE" sz="1400" b="1" smtClean="0">
                <a:solidFill>
                  <a:srgbClr val="FF33CC"/>
                </a:solidFill>
              </a:rPr>
              <a:t>35 </a:t>
            </a:r>
            <a:r>
              <a:rPr lang="de-DE" sz="1400" b="1">
                <a:solidFill>
                  <a:srgbClr val="FF33CC"/>
                </a:solidFill>
                <a:sym typeface="Symbol" pitchFamily="18" charset="2"/>
              </a:rPr>
              <a:t></a:t>
            </a:r>
            <a:r>
              <a:rPr lang="de-DE" sz="1400" b="1">
                <a:solidFill>
                  <a:srgbClr val="FF33CC"/>
                </a:solidFill>
              </a:rPr>
              <a:t>m copper</a:t>
            </a:r>
          </a:p>
        </p:txBody>
      </p:sp>
      <p:sp>
        <p:nvSpPr>
          <p:cNvPr id="21" name="Textfeld 14"/>
          <p:cNvSpPr txBox="1">
            <a:spLocks noChangeArrowheads="1"/>
          </p:cNvSpPr>
          <p:nvPr/>
        </p:nvSpPr>
        <p:spPr bwMode="auto">
          <a:xfrm>
            <a:off x="7143768" y="3619030"/>
            <a:ext cx="1656223" cy="73866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Symbol" pitchFamily="18" charset="2"/>
              <a:buChar char="·"/>
            </a:pPr>
            <a:r>
              <a:rPr lang="de-DE" sz="1400" b="1" smtClean="0"/>
              <a:t>  No converter</a:t>
            </a:r>
            <a:r>
              <a:rPr lang="de-DE" sz="1400" b="1"/>
              <a:t/>
            </a:r>
            <a:br>
              <a:rPr lang="de-DE" sz="1400" b="1"/>
            </a:br>
            <a:r>
              <a:rPr lang="de-DE" sz="1400" b="1" smtClean="0">
                <a:solidFill>
                  <a:srgbClr val="FF0000"/>
                </a:solidFill>
                <a:sym typeface="Symbol"/>
              </a:rPr>
              <a:t>  </a:t>
            </a:r>
            <a:r>
              <a:rPr lang="de-DE" sz="1400" b="1" smtClean="0">
                <a:solidFill>
                  <a:srgbClr val="FF0000"/>
                </a:solidFill>
              </a:rPr>
              <a:t>Copper shield</a:t>
            </a:r>
            <a:endParaRPr lang="de-DE" sz="1400" b="1">
              <a:solidFill>
                <a:srgbClr val="FF0000"/>
              </a:solidFill>
            </a:endParaRPr>
          </a:p>
          <a:p>
            <a:r>
              <a:rPr lang="de-DE" sz="1400" b="1" smtClean="0">
                <a:solidFill>
                  <a:srgbClr val="0000CC"/>
                </a:solidFill>
                <a:sym typeface="Symbol"/>
              </a:rPr>
              <a:t>  </a:t>
            </a:r>
            <a:r>
              <a:rPr lang="de-DE" sz="1400" b="1" smtClean="0">
                <a:solidFill>
                  <a:srgbClr val="0000CC"/>
                </a:solidFill>
              </a:rPr>
              <a:t>Aluminium shield</a:t>
            </a:r>
            <a:endParaRPr lang="de-DE" sz="1400" b="1">
              <a:solidFill>
                <a:srgbClr val="0000CC"/>
              </a:solidFill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5786446" y="5688640"/>
            <a:ext cx="2714644" cy="428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mtClean="0"/>
              <a:t>Distance betw. Converter and FE-Hybrid</a:t>
            </a:r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7143768" y="3500438"/>
            <a:ext cx="9605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Pos. 6.4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214282" y="1142984"/>
            <a:ext cx="4429156" cy="250068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The distance between converter and </a:t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smtClean="0">
                <a:latin typeface="Arial" pitchFamily="34" charset="0"/>
                <a:cs typeface="Arial" pitchFamily="34" charset="0"/>
              </a:rPr>
              <a:t>  FE-hybrid has been varied using a cable</a:t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smtClean="0">
                <a:latin typeface="Arial" pitchFamily="34" charset="0"/>
                <a:cs typeface="Arial" pitchFamily="34" charset="0"/>
              </a:rPr>
              <a:t>  between board and connector  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Sensitivity to distance is very high!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Effect is a combination of distance and </a:t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smtClean="0">
                <a:latin typeface="Arial" pitchFamily="34" charset="0"/>
                <a:cs typeface="Arial" pitchFamily="34" charset="0"/>
              </a:rPr>
              <a:t>  additional filtering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Placing the buck converter at edge of</a:t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smtClean="0">
                <a:latin typeface="Arial" pitchFamily="34" charset="0"/>
                <a:cs typeface="Arial" pitchFamily="34" charset="0"/>
              </a:rPr>
              <a:t>  substructure is an option</a:t>
            </a:r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23" name="Rechteck 22"/>
          <p:cNvSpPr/>
          <p:nvPr/>
        </p:nvSpPr>
        <p:spPr>
          <a:xfrm>
            <a:off x="6788370" y="3087166"/>
            <a:ext cx="375498" cy="1275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/>
          <p:cNvSpPr/>
          <p:nvPr/>
        </p:nvSpPr>
        <p:spPr>
          <a:xfrm>
            <a:off x="5286380" y="1844342"/>
            <a:ext cx="250360" cy="5100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extfeld 8"/>
          <p:cNvSpPr txBox="1">
            <a:spLocks noChangeArrowheads="1"/>
          </p:cNvSpPr>
          <p:nvPr/>
        </p:nvSpPr>
        <p:spPr bwMode="auto">
          <a:xfrm>
            <a:off x="2928926" y="4059800"/>
            <a:ext cx="22254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smtClean="0">
                <a:solidFill>
                  <a:srgbClr val="0000FF"/>
                </a:solidFill>
              </a:rPr>
              <a:t>Type S‘ with Solenoid</a:t>
            </a:r>
            <a:endParaRPr lang="de-DE" b="1">
              <a:solidFill>
                <a:srgbClr val="0000FF"/>
              </a:solidFill>
            </a:endParaRPr>
          </a:p>
        </p:txBody>
      </p:sp>
      <p:sp>
        <p:nvSpPr>
          <p:cNvPr id="33" name="Textfeld 9"/>
          <p:cNvSpPr txBox="1">
            <a:spLocks noChangeArrowheads="1"/>
          </p:cNvSpPr>
          <p:nvPr/>
        </p:nvSpPr>
        <p:spPr bwMode="auto">
          <a:xfrm>
            <a:off x="5899696" y="4071942"/>
            <a:ext cx="25968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smtClean="0">
                <a:solidFill>
                  <a:srgbClr val="FF33CC"/>
                </a:solidFill>
              </a:rPr>
              <a:t>Type S‘ 4cm further away</a:t>
            </a:r>
            <a:endParaRPr lang="de-DE" b="1">
              <a:solidFill>
                <a:srgbClr val="FF33CC"/>
              </a:solidFill>
            </a:endParaRPr>
          </a:p>
        </p:txBody>
      </p:sp>
      <p:pic>
        <p:nvPicPr>
          <p:cNvPr id="5123" name="Picture 3" descr="C:\Users\Klein\Pictures\SLHC\Distance_Solenoid\DSCN4080.JPG"/>
          <p:cNvPicPr>
            <a:picLocks noChangeAspect="1" noChangeArrowheads="1"/>
          </p:cNvPicPr>
          <p:nvPr/>
        </p:nvPicPr>
        <p:blipFill>
          <a:blip r:embed="rId3" cstate="print"/>
          <a:srcRect t="19270" r="15217" b="2481"/>
          <a:stretch>
            <a:fillRect/>
          </a:stretch>
        </p:blipFill>
        <p:spPr bwMode="auto">
          <a:xfrm>
            <a:off x="6000760" y="4429132"/>
            <a:ext cx="2786082" cy="1928826"/>
          </a:xfrm>
          <a:prstGeom prst="rect">
            <a:avLst/>
          </a:prstGeom>
          <a:noFill/>
        </p:spPr>
      </p:pic>
      <p:pic>
        <p:nvPicPr>
          <p:cNvPr id="5124" name="Picture 4" descr="C:\Users\Klein\Pictures\SLHC\ConverterMitLuftspulen\DSCN4050.JPG"/>
          <p:cNvPicPr>
            <a:picLocks noChangeAspect="1" noChangeArrowheads="1"/>
          </p:cNvPicPr>
          <p:nvPr/>
        </p:nvPicPr>
        <p:blipFill>
          <a:blip r:embed="rId4" cstate="print"/>
          <a:srcRect r="15556" b="20012"/>
          <a:stretch>
            <a:fillRect/>
          </a:stretch>
        </p:blipFill>
        <p:spPr bwMode="auto">
          <a:xfrm>
            <a:off x="3000364" y="4429132"/>
            <a:ext cx="2714644" cy="1928826"/>
          </a:xfrm>
          <a:prstGeom prst="rect">
            <a:avLst/>
          </a:prstGeom>
          <a:noFill/>
        </p:spPr>
      </p:pic>
      <p:pic>
        <p:nvPicPr>
          <p:cNvPr id="20" name="Grafik 19" descr="KK_DistanceOfAirCoreSolenoid_Selection_sub0_ring6_ringPos4_noise_y_from_0_till_1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4876" y="1071546"/>
            <a:ext cx="4286279" cy="3109654"/>
          </a:xfrm>
          <a:prstGeom prst="rect">
            <a:avLst/>
          </a:prstGeom>
        </p:spPr>
      </p:pic>
      <p:pic>
        <p:nvPicPr>
          <p:cNvPr id="203778" name="Picture 2" descr="C:\Users\Klein\Pictures\SLHC\Jan\converters\L_air\plugedIn\dscn4011.jpg"/>
          <p:cNvPicPr>
            <a:picLocks noChangeAspect="1" noChangeArrowheads="1"/>
          </p:cNvPicPr>
          <p:nvPr/>
        </p:nvPicPr>
        <p:blipFill>
          <a:blip r:embed="rId6" cstate="print"/>
          <a:srcRect l="26492" t="2255" r="17700" b="36873"/>
          <a:stretch>
            <a:fillRect/>
          </a:stretch>
        </p:blipFill>
        <p:spPr bwMode="auto">
          <a:xfrm>
            <a:off x="357158" y="4429132"/>
            <a:ext cx="2357454" cy="1928826"/>
          </a:xfrm>
          <a:prstGeom prst="rect">
            <a:avLst/>
          </a:prstGeom>
          <a:noFill/>
        </p:spPr>
      </p:pic>
      <p:sp>
        <p:nvSpPr>
          <p:cNvPr id="25" name="Textfeld 8"/>
          <p:cNvSpPr txBox="1">
            <a:spLocks noChangeArrowheads="1"/>
          </p:cNvSpPr>
          <p:nvPr/>
        </p:nvSpPr>
        <p:spPr bwMode="auto">
          <a:xfrm>
            <a:off x="285720" y="4059800"/>
            <a:ext cx="21950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smtClean="0">
                <a:solidFill>
                  <a:srgbClr val="FF0000"/>
                </a:solidFill>
              </a:rPr>
              <a:t>Type L with Solenoid</a:t>
            </a:r>
            <a:endParaRPr lang="de-DE" b="1">
              <a:solidFill>
                <a:srgbClr val="FF0000"/>
              </a:solidFill>
            </a:endParaRPr>
          </a:p>
        </p:txBody>
      </p:sp>
      <p:pic>
        <p:nvPicPr>
          <p:cNvPr id="29" name="Grafik 28" descr="KK_DistanceOfAirCoreSolenoid_Selection_sub0_ring6_ringPos4_noise_y_from_1_till_3.5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46615" y="1071546"/>
            <a:ext cx="4234149" cy="3071834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7572396" y="1000108"/>
            <a:ext cx="1444434" cy="12721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r>
              <a:rPr lang="de-DE" sz="1200" b="1" smtClean="0">
                <a:latin typeface="Arial" pitchFamily="34" charset="0"/>
                <a:cs typeface="Arial" pitchFamily="34" charset="0"/>
                <a:sym typeface="Symbol"/>
              </a:rPr>
              <a:t></a:t>
            </a:r>
            <a:r>
              <a:rPr lang="de-DE" sz="1200" b="1" smtClean="0">
                <a:latin typeface="Arial" pitchFamily="34" charset="0"/>
                <a:cs typeface="Arial" pitchFamily="34" charset="0"/>
              </a:rPr>
              <a:t>  No converter</a:t>
            </a:r>
          </a:p>
          <a:p>
            <a:pPr>
              <a:spcBef>
                <a:spcPts val="500"/>
              </a:spcBef>
            </a:pPr>
            <a:r>
              <a:rPr lang="de-DE" sz="12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  Type L</a:t>
            </a:r>
            <a:endParaRPr lang="de-DE" sz="1200" b="1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500"/>
              </a:spcBef>
            </a:pPr>
            <a:r>
              <a:rPr lang="de-DE" sz="1200" b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Symbol"/>
              </a:rPr>
              <a:t>  </a:t>
            </a:r>
            <a:r>
              <a:rPr lang="de-DE" sz="1200" b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Type S‘</a:t>
            </a:r>
          </a:p>
          <a:p>
            <a:pPr>
              <a:spcBef>
                <a:spcPts val="500"/>
              </a:spcBef>
              <a:buFont typeface="Symbol" pitchFamily="18" charset="2"/>
              <a:buChar char="¾"/>
            </a:pPr>
            <a:r>
              <a:rPr lang="de-DE" sz="1200" b="1" smtClean="0">
                <a:solidFill>
                  <a:srgbClr val="FF33CC"/>
                </a:solidFill>
                <a:latin typeface="Arial" pitchFamily="34" charset="0"/>
                <a:cs typeface="Arial" pitchFamily="34" charset="0"/>
              </a:rPr>
              <a:t>  Type S‘ + 1cm</a:t>
            </a:r>
          </a:p>
          <a:p>
            <a:pPr>
              <a:spcBef>
                <a:spcPts val="500"/>
              </a:spcBef>
              <a:buFont typeface="Symbol" pitchFamily="18" charset="2"/>
              <a:buChar char="¾"/>
            </a:pPr>
            <a:r>
              <a:rPr lang="de-DE" sz="1200" b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 Type S‘ + 4cm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mtClean="0"/>
              <a:t>System Test with DC-DC Converters</a:t>
            </a:r>
            <a:endParaRPr lang="de-DE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1787326" y="2857496"/>
            <a:ext cx="55707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3600" smtClean="0">
                <a:latin typeface="Arial" pitchFamily="34" charset="0"/>
                <a:cs typeface="Arial" pitchFamily="34" charset="0"/>
              </a:rPr>
              <a:t>Measurements with </a:t>
            </a:r>
            <a:br>
              <a:rPr lang="de-DE" sz="3600" smtClean="0">
                <a:latin typeface="Arial" pitchFamily="34" charset="0"/>
                <a:cs typeface="Arial" pitchFamily="34" charset="0"/>
              </a:rPr>
            </a:br>
            <a:r>
              <a:rPr lang="de-DE" sz="3600" smtClean="0">
                <a:latin typeface="Arial" pitchFamily="34" charset="0"/>
                <a:cs typeface="Arial" pitchFamily="34" charset="0"/>
              </a:rPr>
              <a:t>custom DC-DC converters</a:t>
            </a:r>
            <a:endParaRPr lang="de-DE" sz="36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umsplatzhalter 2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mtClean="0"/>
              <a:t>Katja Klein</a:t>
            </a:r>
          </a:p>
        </p:txBody>
      </p:sp>
      <p:sp>
        <p:nvSpPr>
          <p:cNvPr id="12291" name="Fußzeilenplatzhalt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System Test with DC-DC Converters for the CMS Tracker</a:t>
            </a:r>
            <a:endParaRPr lang="de-DE" smtClean="0"/>
          </a:p>
        </p:txBody>
      </p:sp>
      <p:sp>
        <p:nvSpPr>
          <p:cNvPr id="12292" name="Foliennummernplatzhalter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7F314A-CE18-4B3C-825C-BC9B72083886}" type="slidenum">
              <a:rPr 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de-DE" smtClean="0"/>
          </a:p>
        </p:txBody>
      </p:sp>
      <p:sp>
        <p:nvSpPr>
          <p:cNvPr id="12293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pPr eaLnBrk="1" hangingPunct="1"/>
            <a:r>
              <a:rPr lang="de-DE" smtClean="0"/>
              <a:t>The CERN SWREG2 Buck Converter</a:t>
            </a:r>
          </a:p>
        </p:txBody>
      </p:sp>
      <p:pic>
        <p:nvPicPr>
          <p:cNvPr id="1229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2744805"/>
            <a:ext cx="4286250" cy="318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feld 11"/>
          <p:cNvSpPr txBox="1"/>
          <p:nvPr/>
        </p:nvSpPr>
        <p:spPr>
          <a:xfrm>
            <a:off x="49213" y="1071563"/>
            <a:ext cx="9094787" cy="142346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5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>
                <a:latin typeface="Arial" pitchFamily="34" charset="0"/>
                <a:cs typeface="Arial" pitchFamily="34" charset="0"/>
              </a:rPr>
              <a:t> </a:t>
            </a:r>
            <a:r>
              <a:rPr lang="de-DE" i="1">
                <a:latin typeface="Arial" pitchFamily="34" charset="0"/>
                <a:cs typeface="Arial" pitchFamily="34" charset="0"/>
              </a:rPr>
              <a:t>Single-phase buck PWM Controller with Int. MOSFET </a:t>
            </a:r>
            <a:r>
              <a:rPr lang="de-DE">
                <a:latin typeface="Arial" pitchFamily="34" charset="0"/>
                <a:cs typeface="Arial" pitchFamily="34" charset="0"/>
              </a:rPr>
              <a:t>dev. by </a:t>
            </a:r>
            <a:r>
              <a:rPr lang="de-DE" b="1">
                <a:latin typeface="Arial" pitchFamily="34" charset="0"/>
                <a:cs typeface="Arial" pitchFamily="34" charset="0"/>
              </a:rPr>
              <a:t>CERN </a:t>
            </a:r>
            <a:r>
              <a:rPr lang="de-DE">
                <a:latin typeface="Arial" pitchFamily="34" charset="0"/>
                <a:cs typeface="Arial" pitchFamily="34" charset="0"/>
              </a:rPr>
              <a:t>(F. Faccio et al.) </a:t>
            </a:r>
          </a:p>
          <a:p>
            <a:pPr fontAlgn="auto">
              <a:spcBef>
                <a:spcPts val="5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>
                <a:latin typeface="Arial" pitchFamily="34" charset="0"/>
                <a:cs typeface="Arial" pitchFamily="34" charset="0"/>
              </a:rPr>
              <a:t> </a:t>
            </a:r>
            <a:r>
              <a:rPr lang="de-DE" smtClean="0">
                <a:latin typeface="Arial" pitchFamily="34" charset="0"/>
                <a:cs typeface="Arial" pitchFamily="34" charset="0"/>
              </a:rPr>
              <a:t>HV </a:t>
            </a:r>
            <a:r>
              <a:rPr lang="de-DE">
                <a:latin typeface="Arial" pitchFamily="34" charset="0"/>
                <a:cs typeface="Arial" pitchFamily="34" charset="0"/>
              </a:rPr>
              <a:t>compatible AMI Semiconductor I3T80 technology based on 0.35 </a:t>
            </a:r>
            <a:r>
              <a:rPr lang="de-DE" sz="2000">
                <a:latin typeface="Arial" pitchFamily="34" charset="0"/>
                <a:cs typeface="Arial" pitchFamily="34" charset="0"/>
                <a:sym typeface="Symbol"/>
              </a:rPr>
              <a:t></a:t>
            </a:r>
            <a:r>
              <a:rPr lang="de-DE">
                <a:latin typeface="Arial" pitchFamily="34" charset="0"/>
                <a:cs typeface="Arial" pitchFamily="34" charset="0"/>
              </a:rPr>
              <a:t>m </a:t>
            </a:r>
            <a:r>
              <a:rPr lang="de-DE" smtClean="0">
                <a:latin typeface="Arial" pitchFamily="34" charset="0"/>
                <a:cs typeface="Arial" pitchFamily="34" charset="0"/>
              </a:rPr>
              <a:t>CMOS</a:t>
            </a:r>
          </a:p>
          <a:p>
            <a:pPr fontAlgn="auto">
              <a:spcBef>
                <a:spcPts val="5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smtClean="0">
                <a:latin typeface="Arial" pitchFamily="34" charset="0"/>
                <a:cs typeface="Arial" pitchFamily="34" charset="0"/>
              </a:rPr>
              <a:t> Many external components for flexibility</a:t>
            </a:r>
          </a:p>
          <a:p>
            <a:pPr fontAlgn="auto">
              <a:spcBef>
                <a:spcPts val="5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smtClean="0">
                <a:latin typeface="Arial" pitchFamily="34" charset="0"/>
                <a:cs typeface="Arial" pitchFamily="34" charset="0"/>
              </a:rPr>
              <a:t> PCB designed by RWTH Aachen University</a:t>
            </a:r>
          </a:p>
        </p:txBody>
      </p:sp>
      <p:sp>
        <p:nvSpPr>
          <p:cNvPr id="12297" name="Rechteck 12"/>
          <p:cNvSpPr>
            <a:spLocks noChangeArrowheads="1"/>
          </p:cNvSpPr>
          <p:nvPr/>
        </p:nvSpPr>
        <p:spPr bwMode="auto">
          <a:xfrm>
            <a:off x="3714744" y="2643182"/>
            <a:ext cx="2071687" cy="10779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/>
              <a:t>V</a:t>
            </a:r>
            <a:r>
              <a:rPr lang="de-DE" sz="1600" baseline="-25000"/>
              <a:t>in</a:t>
            </a:r>
            <a:r>
              <a:rPr lang="de-DE" sz="1600"/>
              <a:t> = 3.3 – 20V</a:t>
            </a:r>
          </a:p>
          <a:p>
            <a:r>
              <a:rPr lang="de-DE" sz="1600"/>
              <a:t> V</a:t>
            </a:r>
            <a:r>
              <a:rPr lang="de-DE" sz="1600" baseline="-25000"/>
              <a:t>out</a:t>
            </a:r>
            <a:r>
              <a:rPr lang="de-DE" sz="1600"/>
              <a:t> = 1.5 – 3.0V</a:t>
            </a:r>
          </a:p>
          <a:p>
            <a:r>
              <a:rPr lang="de-DE" sz="1600"/>
              <a:t> I</a:t>
            </a:r>
            <a:r>
              <a:rPr lang="de-DE" sz="1600" baseline="-25000"/>
              <a:t>out</a:t>
            </a:r>
            <a:r>
              <a:rPr lang="de-DE" sz="1600"/>
              <a:t> = 1 – 2A</a:t>
            </a:r>
          </a:p>
          <a:p>
            <a:r>
              <a:rPr lang="de-DE" sz="1600"/>
              <a:t> f</a:t>
            </a:r>
            <a:r>
              <a:rPr lang="de-DE" sz="1600" baseline="-25000"/>
              <a:t>s</a:t>
            </a:r>
            <a:r>
              <a:rPr lang="de-DE" sz="1600"/>
              <a:t> = 250kHz – 3MHz </a:t>
            </a:r>
          </a:p>
        </p:txBody>
      </p:sp>
      <p:sp>
        <p:nvSpPr>
          <p:cNvPr id="14" name="Rechteck 13"/>
          <p:cNvSpPr/>
          <p:nvPr/>
        </p:nvSpPr>
        <p:spPr>
          <a:xfrm>
            <a:off x="71438" y="5929313"/>
            <a:ext cx="9072562" cy="5238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latin typeface="Arial" pitchFamily="34" charset="0"/>
                <a:cs typeface="Arial" pitchFamily="34" charset="0"/>
              </a:rPr>
              <a:t>S. Michelis (CERN) et al., </a:t>
            </a:r>
            <a:r>
              <a:rPr lang="en-US" sz="1400" b="1" i="1">
                <a:latin typeface="Arial" pitchFamily="34" charset="0"/>
                <a:cs typeface="Arial" pitchFamily="34" charset="0"/>
              </a:rPr>
              <a:t>Inductor based switching DC-DC converter for low voltage power distribution </a:t>
            </a:r>
            <a:br>
              <a:rPr lang="en-US" sz="1400" b="1" i="1">
                <a:latin typeface="Arial" pitchFamily="34" charset="0"/>
                <a:cs typeface="Arial" pitchFamily="34" charset="0"/>
              </a:rPr>
            </a:br>
            <a:r>
              <a:rPr lang="en-US" sz="1400" b="1" i="1">
                <a:latin typeface="Arial" pitchFamily="34" charset="0"/>
                <a:cs typeface="Arial" pitchFamily="34" charset="0"/>
              </a:rPr>
              <a:t>in SLHC</a:t>
            </a:r>
            <a:r>
              <a:rPr lang="en-US" sz="1400" b="1">
                <a:latin typeface="Arial" pitchFamily="34" charset="0"/>
                <a:cs typeface="Arial" pitchFamily="34" charset="0"/>
              </a:rPr>
              <a:t>, TWEPP </a:t>
            </a:r>
            <a:r>
              <a:rPr lang="en-US" sz="1400" b="1" smtClean="0">
                <a:latin typeface="Arial" pitchFamily="34" charset="0"/>
                <a:cs typeface="Arial" pitchFamily="34" charset="0"/>
              </a:rPr>
              <a:t>2007; and poster 24 at TWEPP 08.</a:t>
            </a:r>
            <a:endParaRPr lang="de-DE" sz="1400" b="1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2" descr="C:\Users\Klein\SLHC\DCDC_CERN\DSCN2878.JPG"/>
          <p:cNvPicPr>
            <a:picLocks noChangeAspect="1" noChangeArrowheads="1"/>
          </p:cNvPicPr>
          <p:nvPr/>
        </p:nvPicPr>
        <p:blipFill>
          <a:blip r:embed="rId3" cstate="print"/>
          <a:srcRect l="19051" r="6671"/>
          <a:stretch>
            <a:fillRect/>
          </a:stretch>
        </p:blipFill>
        <p:spPr bwMode="auto">
          <a:xfrm>
            <a:off x="5929322" y="2643182"/>
            <a:ext cx="3021339" cy="30511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The CERN SWREG2 Buck Converter</a:t>
            </a:r>
            <a:endParaRPr lang="de-DE"/>
          </a:p>
        </p:txBody>
      </p:sp>
      <p:pic>
        <p:nvPicPr>
          <p:cNvPr id="8" name="Grafik 11" descr="DSCN416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214422"/>
            <a:ext cx="3506313" cy="2197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feld 2"/>
          <p:cNvSpPr txBox="1">
            <a:spLocks noChangeArrowheads="1"/>
          </p:cNvSpPr>
          <p:nvPr/>
        </p:nvSpPr>
        <p:spPr bwMode="auto">
          <a:xfrm>
            <a:off x="142844" y="1071546"/>
            <a:ext cx="4612160" cy="2223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ts val="500"/>
              </a:spcBef>
              <a:buFont typeface="Arial" charset="0"/>
              <a:buChar char="•"/>
            </a:pPr>
            <a:r>
              <a:rPr lang="de-DE">
                <a:latin typeface="Arial" pitchFamily="34" charset="0"/>
                <a:cs typeface="Arial" pitchFamily="34" charset="0"/>
              </a:rPr>
              <a:t> </a:t>
            </a:r>
            <a:r>
              <a:rPr lang="de-DE" smtClean="0">
                <a:latin typeface="Arial" pitchFamily="34" charset="0"/>
                <a:cs typeface="Arial" pitchFamily="34" charset="0"/>
              </a:rPr>
              <a:t>PCB located far away from module </a:t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smtClean="0">
                <a:latin typeface="Arial" pitchFamily="34" charset="0"/>
                <a:cs typeface="Arial" pitchFamily="34" charset="0"/>
              </a:rPr>
              <a:t>  </a:t>
            </a:r>
            <a:r>
              <a:rPr lang="de-DE" smtClean="0">
                <a:latin typeface="Arial" pitchFamily="34" charset="0"/>
                <a:cs typeface="Arial" pitchFamily="34" charset="0"/>
                <a:sym typeface="Symbol"/>
              </a:rPr>
              <a:t></a:t>
            </a:r>
            <a:r>
              <a:rPr lang="de-DE" smtClean="0">
                <a:latin typeface="Arial" pitchFamily="34" charset="0"/>
                <a:cs typeface="Arial" pitchFamily="34" charset="0"/>
              </a:rPr>
              <a:t> conductive noise measured</a:t>
            </a:r>
            <a:endParaRPr lang="de-DE">
              <a:latin typeface="Arial" pitchFamily="34" charset="0"/>
              <a:cs typeface="Arial" pitchFamily="34" charset="0"/>
            </a:endParaRPr>
          </a:p>
          <a:p>
            <a:pPr>
              <a:spcBef>
                <a:spcPts val="500"/>
              </a:spcBef>
              <a:buFont typeface="Arial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SWREG2 </a:t>
            </a:r>
            <a:r>
              <a:rPr lang="de-DE">
                <a:latin typeface="Arial" pitchFamily="34" charset="0"/>
                <a:cs typeface="Arial" pitchFamily="34" charset="0"/>
              </a:rPr>
              <a:t>provides </a:t>
            </a:r>
            <a:r>
              <a:rPr lang="de-DE" smtClean="0">
                <a:latin typeface="Arial" pitchFamily="34" charset="0"/>
                <a:cs typeface="Arial" pitchFamily="34" charset="0"/>
              </a:rPr>
              <a:t>only 2.5V </a:t>
            </a:r>
            <a:r>
              <a:rPr lang="de-DE">
                <a:latin typeface="Arial" pitchFamily="34" charset="0"/>
                <a:cs typeface="Arial" pitchFamily="34" charset="0"/>
              </a:rPr>
              <a:t>to </a:t>
            </a:r>
            <a:r>
              <a:rPr lang="de-DE" smtClean="0">
                <a:latin typeface="Arial" pitchFamily="34" charset="0"/>
                <a:cs typeface="Arial" pitchFamily="34" charset="0"/>
              </a:rPr>
              <a:t>FE-hybrid</a:t>
            </a:r>
            <a:endParaRPr lang="de-DE">
              <a:latin typeface="Arial" pitchFamily="34" charset="0"/>
              <a:cs typeface="Arial" pitchFamily="34" charset="0"/>
            </a:endParaRPr>
          </a:p>
          <a:p>
            <a:pPr>
              <a:spcBef>
                <a:spcPts val="500"/>
              </a:spcBef>
              <a:buFont typeface="Arial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Noise increases by about 20%</a:t>
            </a:r>
          </a:p>
          <a:p>
            <a:pPr>
              <a:spcBef>
                <a:spcPts val="500"/>
              </a:spcBef>
              <a:buFont typeface="Arial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8-strip ripple structure understood to be </a:t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smtClean="0">
                <a:latin typeface="Arial" pitchFamily="34" charset="0"/>
                <a:cs typeface="Arial" pitchFamily="34" charset="0"/>
              </a:rPr>
              <a:t>  artefact of strip order during multiplexing; </a:t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smtClean="0">
                <a:latin typeface="Arial" pitchFamily="34" charset="0"/>
                <a:cs typeface="Arial" pitchFamily="34" charset="0"/>
              </a:rPr>
              <a:t>  converters affects readout stages of APV</a:t>
            </a:r>
          </a:p>
        </p:txBody>
      </p:sp>
      <p:pic>
        <p:nvPicPr>
          <p:cNvPr id="12" name="Grafik 11" descr="KK_SWREG2_5_FrequencyScan_Selection2_sub0_ring6_ringPos4_noise_y_from_1.5_till_3.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357562"/>
            <a:ext cx="4214842" cy="3057827"/>
          </a:xfrm>
          <a:prstGeom prst="rect">
            <a:avLst/>
          </a:prstGeom>
        </p:spPr>
      </p:pic>
      <p:sp>
        <p:nvSpPr>
          <p:cNvPr id="13" name="Textfeld 14"/>
          <p:cNvSpPr txBox="1">
            <a:spLocks noChangeArrowheads="1"/>
          </p:cNvSpPr>
          <p:nvPr/>
        </p:nvSpPr>
        <p:spPr bwMode="auto">
          <a:xfrm>
            <a:off x="3214678" y="3329889"/>
            <a:ext cx="1357322" cy="138499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400" b="1"/>
              <a:t>No converter</a:t>
            </a:r>
            <a:br>
              <a:rPr lang="de-DE" sz="1400" b="1"/>
            </a:br>
            <a:r>
              <a:rPr lang="de-DE" sz="1400" b="1" smtClean="0">
                <a:solidFill>
                  <a:srgbClr val="FF0000"/>
                </a:solidFill>
              </a:rPr>
              <a:t>2.5V via S type</a:t>
            </a:r>
            <a:endParaRPr lang="de-DE" sz="1400" b="1">
              <a:solidFill>
                <a:srgbClr val="FF0000"/>
              </a:solidFill>
            </a:endParaRPr>
          </a:p>
          <a:p>
            <a:r>
              <a:rPr lang="de-DE" sz="1400" b="1" smtClean="0">
                <a:solidFill>
                  <a:srgbClr val="0000CC"/>
                </a:solidFill>
              </a:rPr>
              <a:t>0.60 MHz</a:t>
            </a:r>
            <a:endParaRPr lang="de-DE" sz="1400" b="1">
              <a:solidFill>
                <a:srgbClr val="0000CC"/>
              </a:solidFill>
            </a:endParaRPr>
          </a:p>
          <a:p>
            <a:r>
              <a:rPr lang="de-DE" sz="1400" b="1" smtClean="0">
                <a:solidFill>
                  <a:srgbClr val="FF33CC"/>
                </a:solidFill>
              </a:rPr>
              <a:t>0.75 MHz</a:t>
            </a:r>
          </a:p>
          <a:p>
            <a:r>
              <a:rPr lang="de-DE" sz="1400" b="1" smtClean="0">
                <a:solidFill>
                  <a:srgbClr val="00B050"/>
                </a:solidFill>
              </a:rPr>
              <a:t>1.00 MHz</a:t>
            </a:r>
          </a:p>
          <a:p>
            <a:r>
              <a:rPr lang="de-DE" sz="1400" b="1" smtClean="0">
                <a:solidFill>
                  <a:schemeClr val="bg2">
                    <a:lumMod val="50000"/>
                  </a:schemeClr>
                </a:solidFill>
              </a:rPr>
              <a:t>1.25 MHz</a:t>
            </a:r>
            <a:endParaRPr lang="de-DE" sz="1400" b="1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/>
          <a:srcRect t="9235"/>
          <a:stretch>
            <a:fillRect/>
          </a:stretch>
        </p:blipFill>
        <p:spPr bwMode="auto">
          <a:xfrm>
            <a:off x="4714876" y="3714752"/>
            <a:ext cx="4392936" cy="2704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feld 16"/>
          <p:cNvSpPr txBox="1"/>
          <p:nvPr/>
        </p:nvSpPr>
        <p:spPr>
          <a:xfrm>
            <a:off x="7418125" y="3749920"/>
            <a:ext cx="1234633" cy="33855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Output DM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5643570" y="4357694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f</a:t>
            </a:r>
            <a:r>
              <a:rPr lang="de-DE" sz="1600" b="1" baseline="-25000" smtClean="0">
                <a:latin typeface="Arial" pitchFamily="34" charset="0"/>
                <a:cs typeface="Arial" pitchFamily="34" charset="0"/>
              </a:rPr>
              <a:t>s  </a:t>
            </a:r>
            <a:r>
              <a:rPr lang="de-DE" sz="1600" b="1" smtClean="0">
                <a:latin typeface="Arial" pitchFamily="34" charset="0"/>
                <a:cs typeface="Arial" pitchFamily="34" charset="0"/>
              </a:rPr>
              <a:t>= 1MHz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785786" y="3714752"/>
            <a:ext cx="10962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V</a:t>
            </a:r>
            <a:r>
              <a:rPr lang="de-DE" sz="1600" b="1" baseline="-25000" smtClean="0">
                <a:latin typeface="Arial" pitchFamily="34" charset="0"/>
                <a:cs typeface="Arial" pitchFamily="34" charset="0"/>
              </a:rPr>
              <a:t>in</a:t>
            </a:r>
            <a:r>
              <a:rPr lang="de-DE" sz="1600" b="1" smtClean="0">
                <a:latin typeface="Arial" pitchFamily="34" charset="0"/>
                <a:cs typeface="Arial" pitchFamily="34" charset="0"/>
              </a:rPr>
              <a:t> = 5.5V</a:t>
            </a:r>
            <a:endParaRPr lang="de-DE" sz="16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18" grpId="0"/>
      <p:bldP spid="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/>
          <p:cNvSpPr txBox="1"/>
          <p:nvPr/>
        </p:nvSpPr>
        <p:spPr>
          <a:xfrm>
            <a:off x="214282" y="1071563"/>
            <a:ext cx="8786874" cy="12952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l" rtl="0" fontAlgn="base"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</a:pPr>
            <a:r>
              <a:rPr lang="de-DE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de-DE" smtClean="0">
                <a:solidFill>
                  <a:prstClr val="black"/>
                </a:solidFill>
                <a:latin typeface="Arial" charset="0"/>
                <a:cs typeface="Arial" charset="0"/>
              </a:rPr>
              <a:t>S</a:t>
            </a:r>
            <a:r>
              <a:rPr lang="de-DE" kern="1200" smtClean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imple </a:t>
            </a:r>
            <a:r>
              <a:rPr lang="de-DE" b="1" kern="1200" smtClean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capacitor-based</a:t>
            </a:r>
            <a:r>
              <a:rPr lang="de-DE" kern="1200" smtClean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 step-down converter: </a:t>
            </a:r>
            <a:r>
              <a:rPr lang="de-DE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capacitors charged in series </a:t>
            </a:r>
            <a:r>
              <a:rPr lang="de-DE" kern="1200" smtClean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and</a:t>
            </a:r>
            <a:br>
              <a:rPr lang="de-DE" kern="1200" smtClean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</a:br>
            <a:r>
              <a:rPr lang="de-DE" kern="1200" smtClean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  </a:t>
            </a:r>
            <a:r>
              <a:rPr lang="de-DE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discharged in </a:t>
            </a:r>
            <a:r>
              <a:rPr lang="de-DE" kern="1200" smtClean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parallel  </a:t>
            </a:r>
            <a:r>
              <a:rPr lang="de-DE" kern="1200">
                <a:solidFill>
                  <a:prstClr val="black"/>
                </a:solidFill>
                <a:latin typeface="Arial"/>
                <a:ea typeface="+mn-ea"/>
                <a:cs typeface="Arial"/>
              </a:rPr>
              <a:t>→</a:t>
            </a:r>
            <a:r>
              <a:rPr lang="de-DE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 I</a:t>
            </a:r>
            <a:r>
              <a:rPr lang="de-DE" kern="1200" baseline="-250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out</a:t>
            </a:r>
            <a:r>
              <a:rPr lang="de-DE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 = n</a:t>
            </a:r>
            <a:r>
              <a:rPr lang="de-DE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  <a:sym typeface="Symbol" pitchFamily="18" charset="2"/>
              </a:rPr>
              <a:t></a:t>
            </a:r>
            <a:r>
              <a:rPr lang="de-DE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I</a:t>
            </a:r>
            <a:r>
              <a:rPr lang="de-DE" kern="1200" baseline="-250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in</a:t>
            </a:r>
            <a:r>
              <a:rPr lang="de-DE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, with n = number of parallel capacitors</a:t>
            </a:r>
          </a:p>
          <a:p>
            <a:pPr algn="l" rtl="0" fontAlgn="base"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</a:pPr>
            <a:r>
              <a:rPr lang="de-DE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 At </a:t>
            </a:r>
            <a:r>
              <a:rPr lang="de-DE" b="1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LBNL</a:t>
            </a:r>
            <a:r>
              <a:rPr lang="de-DE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 (M. Garcia-Sciveres et al.) a n = 4 prototype IC in 0.35 </a:t>
            </a:r>
            <a:r>
              <a:rPr lang="de-DE" sz="2000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  <a:sym typeface="Symbol" pitchFamily="18" charset="2"/>
              </a:rPr>
              <a:t></a:t>
            </a:r>
            <a:r>
              <a:rPr lang="de-DE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m CMOS </a:t>
            </a:r>
            <a:r>
              <a:rPr lang="de-DE" kern="1200" smtClean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process </a:t>
            </a:r>
            <a:r>
              <a:rPr lang="de-DE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(H35) with external </a:t>
            </a:r>
            <a:r>
              <a:rPr lang="de-DE" kern="1200" smtClean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1</a:t>
            </a:r>
            <a:r>
              <a:rPr lang="de-DE" kern="1200" smtClean="0">
                <a:solidFill>
                  <a:prstClr val="black"/>
                </a:solidFill>
                <a:latin typeface="Arial" charset="0"/>
                <a:ea typeface="+mn-ea"/>
                <a:cs typeface="Arial" charset="0"/>
                <a:sym typeface="Symbol"/>
              </a:rPr>
              <a:t></a:t>
            </a:r>
            <a:r>
              <a:rPr lang="de-DE" kern="1200" smtClean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F flying capacitors </a:t>
            </a:r>
            <a:r>
              <a:rPr lang="de-DE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has been developed (0.5A, 0.5MHz)</a:t>
            </a:r>
            <a:endParaRPr lang="de-DE" b="1" kern="1200">
              <a:solidFill>
                <a:srgbClr val="008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5363" name="Datumsplatzhalter 2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kern="12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Katja Klein</a:t>
            </a:r>
            <a:endParaRPr lang="de-DE" sz="12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5364" name="Fußzeilenplatzhalt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12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System Test with DC-DC Converters for the CMS Tracker</a:t>
            </a:r>
            <a:endParaRPr lang="de-DE" sz="12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5365" name="Foliennummernplatzhalter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931A377E-2F4C-47D5-B414-0290B3581389}" type="slidenum">
              <a:rPr lang="de-DE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de-DE" sz="12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5366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pPr eaLnBrk="1" hangingPunct="1"/>
            <a:r>
              <a:rPr lang="de-DE" smtClean="0"/>
              <a:t>The LBNL Charge Pump</a:t>
            </a:r>
          </a:p>
        </p:txBody>
      </p:sp>
      <p:sp>
        <p:nvSpPr>
          <p:cNvPr id="8" name="Rechteck 7"/>
          <p:cNvSpPr/>
          <p:nvPr/>
        </p:nvSpPr>
        <p:spPr>
          <a:xfrm>
            <a:off x="142875" y="5857875"/>
            <a:ext cx="8858250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kern="120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P. </a:t>
            </a:r>
            <a:r>
              <a:rPr lang="en-US" sz="1400" b="1" kern="120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Denes, R. Ely and  M. Garcia-Sciveres (LBNL), </a:t>
            </a:r>
            <a:r>
              <a:rPr lang="de-DE" sz="1400" b="1" i="1" kern="120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A Capacitor Charge Pump DC-DC Converter for Physics Instrumentation, </a:t>
            </a:r>
            <a:r>
              <a:rPr lang="en-US" sz="1400" b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submitted to IEEE Transactions on Nuclear Science</a:t>
            </a:r>
            <a:r>
              <a:rPr lang="de-DE" sz="1400" b="1" kern="120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, </a:t>
            </a:r>
            <a:r>
              <a:rPr lang="de-DE" sz="1400" b="1" kern="120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2008.</a:t>
            </a:r>
          </a:p>
        </p:txBody>
      </p:sp>
      <p:pic>
        <p:nvPicPr>
          <p:cNvPr id="1536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3071813"/>
            <a:ext cx="3643313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eck 8"/>
          <p:cNvSpPr>
            <a:spLocks noChangeArrowheads="1"/>
          </p:cNvSpPr>
          <p:nvPr/>
        </p:nvSpPr>
        <p:spPr bwMode="auto">
          <a:xfrm>
            <a:off x="3929063" y="2616200"/>
            <a:ext cx="5214937" cy="2757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fontAlgn="base">
              <a:spcBef>
                <a:spcPts val="500"/>
              </a:spcBef>
              <a:spcAft>
                <a:spcPct val="0"/>
              </a:spcAft>
            </a:pPr>
            <a:r>
              <a:rPr lang="de-DE" b="1" kern="1200">
                <a:solidFill>
                  <a:srgbClr val="008000"/>
                </a:solidFill>
                <a:latin typeface="Arial" charset="0"/>
                <a:ea typeface="+mn-ea"/>
                <a:cs typeface="Arial" charset="0"/>
              </a:rPr>
              <a:t>Pros</a:t>
            </a:r>
            <a:r>
              <a:rPr lang="de-DE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:</a:t>
            </a:r>
          </a:p>
          <a:p>
            <a:pPr algn="l" rtl="0" fontAlgn="base">
              <a:spcBef>
                <a:spcPts val="500"/>
              </a:spcBef>
              <a:spcAft>
                <a:spcPct val="0"/>
              </a:spcAft>
              <a:buFont typeface="Symbol" pitchFamily="18" charset="2"/>
              <a:buChar char="-"/>
            </a:pPr>
            <a:r>
              <a:rPr lang="de-DE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 No air-core coil </a:t>
            </a:r>
            <a:r>
              <a:rPr lang="de-DE" kern="1200">
                <a:solidFill>
                  <a:prstClr val="black"/>
                </a:solidFill>
                <a:latin typeface="Arial"/>
                <a:ea typeface="+mn-ea"/>
                <a:cs typeface="Arial"/>
              </a:rPr>
              <a:t>→ </a:t>
            </a:r>
            <a:r>
              <a:rPr lang="de-DE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less noise, less material</a:t>
            </a:r>
          </a:p>
          <a:p>
            <a:pPr algn="l" rtl="0" fontAlgn="base">
              <a:spcBef>
                <a:spcPts val="500"/>
              </a:spcBef>
              <a:spcAft>
                <a:spcPct val="0"/>
              </a:spcAft>
            </a:pPr>
            <a:r>
              <a:rPr lang="de-DE" b="1" kern="1200" smtClean="0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  <a:t>Cons</a:t>
            </a:r>
            <a:r>
              <a:rPr lang="de-DE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:</a:t>
            </a:r>
          </a:p>
          <a:p>
            <a:pPr algn="l" rtl="0" fontAlgn="base">
              <a:spcBef>
                <a:spcPts val="500"/>
              </a:spcBef>
              <a:spcAft>
                <a:spcPct val="0"/>
              </a:spcAft>
              <a:buFont typeface="Symbol" pitchFamily="18" charset="2"/>
              <a:buChar char="-"/>
            </a:pPr>
            <a:r>
              <a:rPr lang="de-DE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 Switches must be rad.-hard and HV safe</a:t>
            </a:r>
          </a:p>
          <a:p>
            <a:pPr algn="l" rtl="0" fontAlgn="base">
              <a:spcBef>
                <a:spcPts val="500"/>
              </a:spcBef>
              <a:spcAft>
                <a:spcPct val="0"/>
              </a:spcAft>
              <a:buFont typeface="Symbol" pitchFamily="18" charset="2"/>
              <a:buChar char="-"/>
            </a:pPr>
            <a:r>
              <a:rPr lang="de-DE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 Many switches </a:t>
            </a:r>
            <a:r>
              <a:rPr lang="de-DE" kern="1200">
                <a:solidFill>
                  <a:prstClr val="black"/>
                </a:solidFill>
                <a:latin typeface="Arial"/>
                <a:ea typeface="+mn-ea"/>
                <a:cs typeface="Arial"/>
              </a:rPr>
              <a:t>→ </a:t>
            </a:r>
            <a:r>
              <a:rPr lang="de-DE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mat. budget, switching losses</a:t>
            </a:r>
          </a:p>
          <a:p>
            <a:pPr algn="l" rtl="0" fontAlgn="base">
              <a:spcBef>
                <a:spcPts val="500"/>
              </a:spcBef>
              <a:spcAft>
                <a:spcPct val="0"/>
              </a:spcAft>
              <a:buFont typeface="Symbol" pitchFamily="18" charset="2"/>
              <a:buChar char="-"/>
            </a:pPr>
            <a:r>
              <a:rPr lang="de-DE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 Switching </a:t>
            </a:r>
            <a:r>
              <a:rPr lang="de-DE" kern="1200" smtClean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noise</a:t>
            </a:r>
            <a:endParaRPr lang="de-DE" kern="1200">
              <a:solidFill>
                <a:prstClr val="black"/>
              </a:solidFill>
              <a:latin typeface="Arial" charset="0"/>
              <a:ea typeface="+mn-ea"/>
              <a:cs typeface="Arial" charset="0"/>
            </a:endParaRPr>
          </a:p>
          <a:p>
            <a:pPr algn="l" rtl="0" fontAlgn="base">
              <a:spcBef>
                <a:spcPts val="500"/>
              </a:spcBef>
              <a:spcAft>
                <a:spcPct val="0"/>
              </a:spcAft>
              <a:buFont typeface="Symbol" pitchFamily="18" charset="2"/>
              <a:buChar char="-"/>
            </a:pPr>
            <a:r>
              <a:rPr lang="de-DE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 Restricted to low power </a:t>
            </a:r>
            <a:r>
              <a:rPr lang="de-DE" kern="1200" smtClean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applications</a:t>
            </a:r>
          </a:p>
          <a:p>
            <a:pPr algn="l" rtl="0" fontAlgn="base">
              <a:spcBef>
                <a:spcPts val="500"/>
              </a:spcBef>
              <a:spcAft>
                <a:spcPct val="0"/>
              </a:spcAft>
              <a:buFont typeface="Symbol" pitchFamily="18" charset="2"/>
              <a:buChar char="-"/>
            </a:pPr>
            <a:r>
              <a:rPr lang="de-DE" smtClean="0">
                <a:solidFill>
                  <a:prstClr val="black"/>
                </a:solidFill>
                <a:latin typeface="Arial" charset="0"/>
                <a:cs typeface="Arial" charset="0"/>
              </a:rPr>
              <a:t> No feedback control </a:t>
            </a:r>
            <a:endParaRPr lang="de-DE" kern="1200">
              <a:solidFill>
                <a:prstClr val="black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mtClean="0"/>
              <a:t>The LBNL Charge Pump</a:t>
            </a:r>
            <a:endParaRPr lang="de-DE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pic>
        <p:nvPicPr>
          <p:cNvPr id="204802" name="Picture 2" descr="C:\Users\Klein\Desktop\KK_ChargePump_Selection_sub0_ring6_ringPos4_noise_y_from_1.5_till_4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678192" y="3286124"/>
            <a:ext cx="4294369" cy="3115523"/>
          </a:xfrm>
          <a:prstGeom prst="rect">
            <a:avLst/>
          </a:prstGeom>
          <a:noFill/>
        </p:spPr>
      </p:pic>
      <p:pic>
        <p:nvPicPr>
          <p:cNvPr id="204804" name="Picture 4" descr="C:\Users\Klein\Desktop\DSCN4180.JPG"/>
          <p:cNvPicPr>
            <a:picLocks noChangeAspect="1" noChangeArrowheads="1"/>
          </p:cNvPicPr>
          <p:nvPr/>
        </p:nvPicPr>
        <p:blipFill>
          <a:blip r:embed="rId4" cstate="print"/>
          <a:srcRect l="7909" t="3789" r="19876" b="9566"/>
          <a:stretch>
            <a:fillRect/>
          </a:stretch>
        </p:blipFill>
        <p:spPr bwMode="auto">
          <a:xfrm>
            <a:off x="754036" y="3357562"/>
            <a:ext cx="3095646" cy="2786082"/>
          </a:xfrm>
          <a:prstGeom prst="rect">
            <a:avLst/>
          </a:prstGeom>
          <a:noFill/>
        </p:spPr>
      </p:pic>
      <p:sp>
        <p:nvSpPr>
          <p:cNvPr id="10" name="Textfeld 9"/>
          <p:cNvSpPr txBox="1"/>
          <p:nvPr/>
        </p:nvSpPr>
        <p:spPr>
          <a:xfrm>
            <a:off x="142844" y="1071546"/>
            <a:ext cx="8786874" cy="2074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Two converters connected in parallel: </a:t>
            </a:r>
            <a:r>
              <a:rPr lang="de-DE" smtClean="0">
                <a:latin typeface="Arial" pitchFamily="34" charset="0"/>
                <a:cs typeface="Arial" pitchFamily="34" charset="0"/>
              </a:rPr>
              <a:t>tandem-converter</a:t>
            </a:r>
          </a:p>
          <a:p>
            <a:pPr lvl="1">
              <a:spcBef>
                <a:spcPts val="500"/>
              </a:spcBef>
              <a:buFont typeface="Symbol" pitchFamily="18" charset="2"/>
              <a:buChar char="-"/>
            </a:pPr>
            <a:r>
              <a:rPr lang="de-DE" sz="160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smtClean="0">
                <a:latin typeface="Arial" pitchFamily="34" charset="0"/>
                <a:cs typeface="Arial" pitchFamily="34" charset="0"/>
              </a:rPr>
              <a:t>f</a:t>
            </a:r>
            <a:r>
              <a:rPr lang="de-DE" sz="1600" baseline="-25000" smtClean="0">
                <a:latin typeface="Arial" pitchFamily="34" charset="0"/>
                <a:cs typeface="Arial" pitchFamily="34" charset="0"/>
              </a:rPr>
              <a:t>s</a:t>
            </a:r>
            <a:r>
              <a:rPr lang="de-DE" sz="1600" smtClean="0">
                <a:latin typeface="Arial" pitchFamily="34" charset="0"/>
                <a:cs typeface="Arial" pitchFamily="34" charset="0"/>
              </a:rPr>
              <a:t> = 0.5MHz (per converter)</a:t>
            </a:r>
            <a:endParaRPr lang="de-DE" sz="160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500"/>
              </a:spcBef>
              <a:buFont typeface="Symbol" pitchFamily="18" charset="2"/>
              <a:buChar char="-"/>
            </a:pPr>
            <a:r>
              <a:rPr lang="de-DE" sz="160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smtClean="0">
                <a:latin typeface="Arial" pitchFamily="34" charset="0"/>
                <a:cs typeface="Arial" pitchFamily="34" charset="0"/>
              </a:rPr>
              <a:t>In-phase </a:t>
            </a:r>
            <a:r>
              <a:rPr lang="de-DE" sz="1600" smtClean="0">
                <a:latin typeface="Arial" pitchFamily="34" charset="0"/>
                <a:cs typeface="Arial" pitchFamily="34" charset="0"/>
              </a:rPr>
              <a:t>and </a:t>
            </a:r>
            <a:r>
              <a:rPr lang="de-DE" sz="1600" smtClean="0">
                <a:latin typeface="Arial" pitchFamily="34" charset="0"/>
                <a:cs typeface="Arial" pitchFamily="34" charset="0"/>
              </a:rPr>
              <a:t>alternating-phase </a:t>
            </a:r>
            <a:r>
              <a:rPr lang="de-DE" sz="1600" smtClean="0">
                <a:latin typeface="Arial" pitchFamily="34" charset="0"/>
                <a:cs typeface="Arial" pitchFamily="34" charset="0"/>
              </a:rPr>
              <a:t>versions</a:t>
            </a:r>
            <a:endParaRPr lang="de-DE" sz="160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Tandem-converter connected either to 2.5V or 1.25V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mtClean="0">
                <a:latin typeface="Arial" pitchFamily="34" charset="0"/>
                <a:cs typeface="Arial" pitchFamily="34" charset="0"/>
              </a:rPr>
              <a:t>Noise </a:t>
            </a:r>
            <a:r>
              <a:rPr lang="de-DE" smtClean="0">
                <a:latin typeface="Arial" pitchFamily="34" charset="0"/>
                <a:cs typeface="Arial" pitchFamily="34" charset="0"/>
              </a:rPr>
              <a:t>increases by about 20% for </a:t>
            </a:r>
            <a:r>
              <a:rPr lang="de-DE" smtClean="0">
                <a:latin typeface="Arial" pitchFamily="34" charset="0"/>
                <a:cs typeface="Arial" pitchFamily="34" charset="0"/>
              </a:rPr>
              <a:t>alternating phase</a:t>
            </a:r>
            <a:endParaRPr lang="de-DE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Next step: combination with LDO</a:t>
            </a: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358082" y="3154495"/>
            <a:ext cx="1711431" cy="77457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r>
              <a:rPr lang="de-DE" sz="1200" b="1" smtClean="0">
                <a:latin typeface="Arial" pitchFamily="34" charset="0"/>
                <a:cs typeface="Arial" pitchFamily="34" charset="0"/>
                <a:sym typeface="Symbol"/>
              </a:rPr>
              <a:t></a:t>
            </a:r>
            <a:r>
              <a:rPr lang="de-DE" sz="1200" b="1" smtClean="0">
                <a:latin typeface="Arial" pitchFamily="34" charset="0"/>
                <a:cs typeface="Arial" pitchFamily="34" charset="0"/>
              </a:rPr>
              <a:t>  No converter</a:t>
            </a:r>
          </a:p>
          <a:p>
            <a:pPr>
              <a:spcBef>
                <a:spcPts val="500"/>
              </a:spcBef>
            </a:pPr>
            <a:r>
              <a:rPr lang="de-DE" sz="12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  In-phase on 2.5V</a:t>
            </a:r>
            <a:endParaRPr lang="de-DE" sz="1200" b="1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500"/>
              </a:spcBef>
            </a:pPr>
            <a:r>
              <a:rPr lang="de-DE" sz="1200" b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Symbol"/>
              </a:rPr>
              <a:t>  Alt</a:t>
            </a:r>
            <a:r>
              <a:rPr lang="de-DE" sz="1200" b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-phase on 2.5V</a:t>
            </a:r>
            <a:endParaRPr lang="de-DE" sz="1200" b="1" smtClean="0">
              <a:solidFill>
                <a:srgbClr val="FF33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Summary</a:t>
            </a:r>
            <a:r>
              <a:rPr lang="de-DE" smtClean="0"/>
              <a:t> &amp; </a:t>
            </a:r>
            <a:r>
              <a:rPr lang="de-DE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Outlook</a:t>
            </a:r>
            <a:endParaRPr lang="de-DE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214282" y="4278043"/>
            <a:ext cx="8715436" cy="107978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z="2000" smtClean="0">
                <a:latin typeface="Arial" pitchFamily="34" charset="0"/>
                <a:cs typeface="Arial" pitchFamily="34" charset="0"/>
              </a:rPr>
              <a:t> Noise susceptibility studies are planned to understand better the effects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z="2000" smtClean="0">
                <a:latin typeface="Arial" pitchFamily="34" charset="0"/>
                <a:cs typeface="Arial" pitchFamily="34" charset="0"/>
              </a:rPr>
              <a:t> A realistic powering scheme, including also power for optical components, </a:t>
            </a:r>
            <a:br>
              <a:rPr lang="de-DE" sz="2000" smtClean="0">
                <a:latin typeface="Arial" pitchFamily="34" charset="0"/>
                <a:cs typeface="Arial" pitchFamily="34" charset="0"/>
              </a:rPr>
            </a:br>
            <a:r>
              <a:rPr lang="de-DE" sz="2000" smtClean="0">
                <a:latin typeface="Arial" pitchFamily="34" charset="0"/>
                <a:cs typeface="Arial" pitchFamily="34" charset="0"/>
              </a:rPr>
              <a:t>  bias voltage and controls, has to be worked out</a:t>
            </a:r>
            <a:endParaRPr lang="de-DE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214282" y="1214422"/>
            <a:ext cx="8715436" cy="284436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smtClean="0">
                <a:latin typeface="Arial" pitchFamily="34" charset="0"/>
                <a:cs typeface="Arial" pitchFamily="34" charset="0"/>
              </a:rPr>
              <a:t>Using commercial buck converters, we have gained first experience with</a:t>
            </a:r>
            <a:br>
              <a:rPr lang="de-DE" sz="2000" smtClean="0">
                <a:latin typeface="Arial" pitchFamily="34" charset="0"/>
                <a:cs typeface="Arial" pitchFamily="34" charset="0"/>
              </a:rPr>
            </a:br>
            <a:r>
              <a:rPr lang="de-DE" sz="2000" smtClean="0">
                <a:latin typeface="Arial" pitchFamily="34" charset="0"/>
                <a:cs typeface="Arial" pitchFamily="34" charset="0"/>
              </a:rPr>
              <a:t>  DC-DC conversion and the associated problems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z="2000" smtClean="0">
                <a:latin typeface="Arial" pitchFamily="34" charset="0"/>
                <a:cs typeface="Arial" pitchFamily="34" charset="0"/>
              </a:rPr>
              <a:t> Measures to minimize conductive and radiative noise have been studied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z="2000" smtClean="0">
                <a:latin typeface="Arial" pitchFamily="34" charset="0"/>
                <a:cs typeface="Arial" pitchFamily="34" charset="0"/>
              </a:rPr>
              <a:t> Radiated noise appears to be biggest draw-back of ind.-based topologies;</a:t>
            </a:r>
            <a:br>
              <a:rPr lang="de-DE" sz="2000" smtClean="0">
                <a:latin typeface="Arial" pitchFamily="34" charset="0"/>
                <a:cs typeface="Arial" pitchFamily="34" charset="0"/>
              </a:rPr>
            </a:br>
            <a:r>
              <a:rPr lang="de-DE" sz="2000" smtClean="0">
                <a:latin typeface="Arial" pitchFamily="34" charset="0"/>
                <a:cs typeface="Arial" pitchFamily="34" charset="0"/>
              </a:rPr>
              <a:t>  but operation at the edge of the substructure seems feasible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z="2000" smtClean="0">
                <a:latin typeface="Arial" pitchFamily="34" charset="0"/>
                <a:cs typeface="Arial" pitchFamily="34" charset="0"/>
              </a:rPr>
              <a:t> Tests of first prototypes of custom converters has started &amp; will continue</a:t>
            </a:r>
          </a:p>
          <a:p>
            <a:pPr lvl="1">
              <a:spcBef>
                <a:spcPts val="500"/>
              </a:spcBef>
              <a:buFont typeface="Symbol" pitchFamily="18" charset="2"/>
              <a:buChar char="-"/>
            </a:pPr>
            <a:r>
              <a:rPr lang="de-DE" smtClean="0">
                <a:latin typeface="Arial" pitchFamily="34" charset="0"/>
                <a:cs typeface="Arial" pitchFamily="34" charset="0"/>
              </a:rPr>
              <a:t> Buck converter from CERN, charge pump from LBNL group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z="2000" smtClean="0">
                <a:latin typeface="Arial" pitchFamily="34" charset="0"/>
                <a:cs typeface="Arial" pitchFamily="34" charset="0"/>
              </a:rPr>
              <a:t> A radiation-hard LDO would be beneficial 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500034" y="5643578"/>
            <a:ext cx="81228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b="1" smtClean="0">
                <a:latin typeface="Arial" pitchFamily="34" charset="0"/>
                <a:cs typeface="Arial" pitchFamily="34" charset="0"/>
              </a:rPr>
              <a:t>Thanks to F. Faccio et al. (CERN) and M. Garcia-Sciveres et al. (LBNL) </a:t>
            </a:r>
            <a:br>
              <a:rPr lang="de-DE" b="1" smtClean="0">
                <a:latin typeface="Arial" pitchFamily="34" charset="0"/>
                <a:cs typeface="Arial" pitchFamily="34" charset="0"/>
              </a:rPr>
            </a:br>
            <a:r>
              <a:rPr lang="de-DE" b="1" smtClean="0">
                <a:latin typeface="Arial" pitchFamily="34" charset="0"/>
                <a:cs typeface="Arial" pitchFamily="34" charset="0"/>
              </a:rPr>
              <a:t>for providing the converter protoypes!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feld 6"/>
          <p:cNvSpPr txBox="1">
            <a:spLocks noChangeArrowheads="1"/>
          </p:cNvSpPr>
          <p:nvPr/>
        </p:nvSpPr>
        <p:spPr bwMode="auto">
          <a:xfrm>
            <a:off x="2551113" y="2928938"/>
            <a:ext cx="39497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de-DE" sz="4400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Back-up Slides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mtClean="0"/>
              <a:t>Current Strip Tracker Power Consumption</a:t>
            </a:r>
            <a:endParaRPr lang="de-DE"/>
          </a:p>
        </p:txBody>
      </p:sp>
      <p:pic>
        <p:nvPicPr>
          <p:cNvPr id="7" name="Picture 3" descr="cmstracker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71546"/>
            <a:ext cx="5786478" cy="3724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eck 8"/>
          <p:cNvSpPr/>
          <p:nvPr/>
        </p:nvSpPr>
        <p:spPr>
          <a:xfrm>
            <a:off x="3071802" y="1071546"/>
            <a:ext cx="2928958" cy="500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4219078" y="1071546"/>
            <a:ext cx="4782078" cy="9874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15 148 silicon strip modules a 2-3W</a:t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smtClean="0">
                <a:latin typeface="Arial" pitchFamily="34" charset="0"/>
                <a:cs typeface="Arial" pitchFamily="34" charset="0"/>
              </a:rPr>
              <a:t>   </a:t>
            </a:r>
            <a:r>
              <a:rPr lang="de-DE" b="1" smtClean="0">
                <a:latin typeface="Arial" pitchFamily="34" charset="0"/>
                <a:cs typeface="Arial" pitchFamily="34" charset="0"/>
                <a:sym typeface="Symbol"/>
              </a:rPr>
              <a:t></a:t>
            </a:r>
            <a:r>
              <a:rPr lang="de-DE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Strip tracker needs 33kW of power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Sensor operating temperature below -10°C </a:t>
            </a: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214282" y="5029389"/>
            <a:ext cx="8060220" cy="132856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Groups of 2-12 modules are powered in parallel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Powered via </a:t>
            </a:r>
            <a:r>
              <a:rPr lang="de-DE" smtClean="0">
                <a:latin typeface="Arial" pitchFamily="34" charset="0"/>
                <a:cs typeface="Arial" pitchFamily="34" charset="0"/>
                <a:sym typeface="Symbol"/>
              </a:rPr>
              <a:t></a:t>
            </a:r>
            <a:r>
              <a:rPr lang="de-DE" smtClean="0">
                <a:latin typeface="Arial" pitchFamily="34" charset="0"/>
                <a:cs typeface="Arial" pitchFamily="34" charset="0"/>
              </a:rPr>
              <a:t> 50m long cables from power supplies (PS) on balconies</a:t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smtClean="0">
                <a:latin typeface="Arial" pitchFamily="34" charset="0"/>
                <a:cs typeface="Arial" pitchFamily="34" charset="0"/>
              </a:rPr>
              <a:t>   </a:t>
            </a:r>
            <a:r>
              <a:rPr lang="de-DE" b="1" smtClean="0">
                <a:latin typeface="Arial" pitchFamily="34" charset="0"/>
                <a:cs typeface="Arial" pitchFamily="34" charset="0"/>
                <a:sym typeface="Symbol"/>
              </a:rPr>
              <a:t></a:t>
            </a:r>
            <a:r>
              <a:rPr lang="de-DE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Power loss in cables amounts to 34kW = 50% of total power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Complex routing of services; exchange for SLHC not considered an option</a:t>
            </a:r>
            <a:endParaRPr lang="de-DE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6" descr="IMG_0485"/>
          <p:cNvPicPr>
            <a:picLocks noChangeAspect="1" noChangeArrowheads="1"/>
          </p:cNvPicPr>
          <p:nvPr/>
        </p:nvPicPr>
        <p:blipFill>
          <a:blip r:embed="rId3" cstate="print"/>
          <a:srcRect l="8995" r="39606" b="7494"/>
          <a:stretch>
            <a:fillRect/>
          </a:stretch>
        </p:blipFill>
        <p:spPr bwMode="auto">
          <a:xfrm rot="5400000">
            <a:off x="5743704" y="1757231"/>
            <a:ext cx="2612773" cy="3527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fik 18" descr="KK_peak_LS_viaICB_62_und_63_sub0_ring6_ringPos2_noise_y_from_1.6_till_2.8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4746" y="1123314"/>
            <a:ext cx="3476344" cy="2520000"/>
          </a:xfrm>
          <a:prstGeom prst="rect">
            <a:avLst/>
          </a:prstGeom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mtClean="0"/>
              <a:t>Raw Noise on Different Positions</a:t>
            </a:r>
            <a:endParaRPr lang="de-DE"/>
          </a:p>
        </p:txBody>
      </p:sp>
      <p:pic>
        <p:nvPicPr>
          <p:cNvPr id="12" name="Grafik 11" descr="KK_peak_LS_viaICB_sub0_ring6_ringPos3_noise_y_from_1.6_till_2.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3837958"/>
            <a:ext cx="3476343" cy="2520000"/>
          </a:xfrm>
          <a:prstGeom prst="rect">
            <a:avLst/>
          </a:prstGeom>
        </p:spPr>
      </p:pic>
      <p:pic>
        <p:nvPicPr>
          <p:cNvPr id="13" name="Grafik 12" descr="KK_peak_LS_viaICB_sub0_ring6_ringPos4_noise_y_from_1.6_till_2.8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066" y="3837958"/>
            <a:ext cx="3476343" cy="2520000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5429256" y="1357298"/>
            <a:ext cx="9605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Pos. 6.2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857224" y="4090578"/>
            <a:ext cx="9605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Pos. 6.3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5500694" y="4090578"/>
            <a:ext cx="9605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Pos. 6.4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406138" y="2071678"/>
            <a:ext cx="32371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smtClean="0">
                <a:latin typeface="Arial" pitchFamily="34" charset="0"/>
                <a:cs typeface="Arial" pitchFamily="34" charset="0"/>
              </a:rPr>
              <a:t>On position 6.1 type L does not fit</a:t>
            </a:r>
          </a:p>
        </p:txBody>
      </p:sp>
      <p:sp>
        <p:nvSpPr>
          <p:cNvPr id="16" name="Textfeld 15"/>
          <p:cNvSpPr txBox="1"/>
          <p:nvPr/>
        </p:nvSpPr>
        <p:spPr>
          <a:xfrm rot="16200000">
            <a:off x="7680032" y="5394024"/>
            <a:ext cx="13035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Preliminary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 rot="16200000">
            <a:off x="7650409" y="2679380"/>
            <a:ext cx="13035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Preliminary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 rot="16200000">
            <a:off x="3060793" y="5394024"/>
            <a:ext cx="13035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Preliminary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7429520" y="1000108"/>
            <a:ext cx="1380506" cy="80534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r>
              <a:rPr lang="de-DE" sz="1200" b="1" smtClean="0">
                <a:latin typeface="Arial" pitchFamily="34" charset="0"/>
                <a:cs typeface="Arial" pitchFamily="34" charset="0"/>
                <a:sym typeface="Symbol"/>
              </a:rPr>
              <a:t></a:t>
            </a:r>
            <a:r>
              <a:rPr lang="de-DE" sz="1200" b="1" smtClean="0">
                <a:latin typeface="Arial" pitchFamily="34" charset="0"/>
                <a:cs typeface="Arial" pitchFamily="34" charset="0"/>
              </a:rPr>
              <a:t>  No converter</a:t>
            </a:r>
          </a:p>
          <a:p>
            <a:pPr>
              <a:spcBef>
                <a:spcPts val="500"/>
              </a:spcBef>
            </a:pPr>
            <a:r>
              <a:rPr lang="de-DE" sz="12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</a:t>
            </a:r>
            <a:r>
              <a:rPr lang="de-DE" sz="12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Type L</a:t>
            </a:r>
          </a:p>
          <a:p>
            <a:pPr>
              <a:spcBef>
                <a:spcPts val="500"/>
              </a:spcBef>
            </a:pPr>
            <a:r>
              <a:rPr lang="de-DE" sz="1200" b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Symbol"/>
              </a:rPr>
              <a:t>  </a:t>
            </a:r>
            <a:r>
              <a:rPr lang="de-DE" sz="1200" b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Type S</a:t>
            </a:r>
            <a:endParaRPr lang="de-DE" sz="1200" b="1">
              <a:solidFill>
                <a:srgbClr val="FF66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7477774" y="3643314"/>
            <a:ext cx="1380506" cy="80534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r>
              <a:rPr lang="de-DE" sz="1200" b="1" smtClean="0">
                <a:latin typeface="Arial" pitchFamily="34" charset="0"/>
                <a:cs typeface="Arial" pitchFamily="34" charset="0"/>
                <a:sym typeface="Symbol"/>
              </a:rPr>
              <a:t></a:t>
            </a:r>
            <a:r>
              <a:rPr lang="de-DE" sz="1200" b="1" smtClean="0">
                <a:latin typeface="Arial" pitchFamily="34" charset="0"/>
                <a:cs typeface="Arial" pitchFamily="34" charset="0"/>
              </a:rPr>
              <a:t>  No converter</a:t>
            </a:r>
          </a:p>
          <a:p>
            <a:pPr>
              <a:spcBef>
                <a:spcPts val="500"/>
              </a:spcBef>
            </a:pPr>
            <a:r>
              <a:rPr lang="de-DE" sz="12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</a:t>
            </a:r>
            <a:r>
              <a:rPr lang="de-DE" sz="12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Type L</a:t>
            </a:r>
          </a:p>
          <a:p>
            <a:pPr>
              <a:spcBef>
                <a:spcPts val="500"/>
              </a:spcBef>
            </a:pPr>
            <a:r>
              <a:rPr lang="de-DE" sz="1200" b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Symbol"/>
              </a:rPr>
              <a:t>  </a:t>
            </a:r>
            <a:r>
              <a:rPr lang="de-DE" sz="1200" b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Type S</a:t>
            </a:r>
            <a:endParaRPr lang="de-DE" sz="1200" b="1">
              <a:solidFill>
                <a:srgbClr val="FF66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2857488" y="3643314"/>
            <a:ext cx="1380506" cy="80534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r>
              <a:rPr lang="de-DE" sz="1200" b="1" smtClean="0">
                <a:latin typeface="Arial" pitchFamily="34" charset="0"/>
                <a:cs typeface="Arial" pitchFamily="34" charset="0"/>
                <a:sym typeface="Symbol"/>
              </a:rPr>
              <a:t></a:t>
            </a:r>
            <a:r>
              <a:rPr lang="de-DE" sz="1200" b="1" smtClean="0">
                <a:latin typeface="Arial" pitchFamily="34" charset="0"/>
                <a:cs typeface="Arial" pitchFamily="34" charset="0"/>
              </a:rPr>
              <a:t>  No converter</a:t>
            </a:r>
          </a:p>
          <a:p>
            <a:pPr>
              <a:spcBef>
                <a:spcPts val="500"/>
              </a:spcBef>
            </a:pPr>
            <a:r>
              <a:rPr lang="de-DE" sz="12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  </a:t>
            </a:r>
            <a:r>
              <a:rPr lang="de-DE" sz="12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Type L</a:t>
            </a:r>
          </a:p>
          <a:p>
            <a:pPr>
              <a:spcBef>
                <a:spcPts val="500"/>
              </a:spcBef>
            </a:pPr>
            <a:r>
              <a:rPr lang="de-DE" sz="1200" b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Symbol"/>
              </a:rPr>
              <a:t>  </a:t>
            </a:r>
            <a:r>
              <a:rPr lang="de-DE" sz="1200" b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Type S</a:t>
            </a:r>
            <a:endParaRPr lang="de-DE" sz="1200" b="1">
              <a:solidFill>
                <a:srgbClr val="FF66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hteck 19"/>
          <p:cNvSpPr/>
          <p:nvPr/>
        </p:nvSpPr>
        <p:spPr>
          <a:xfrm>
            <a:off x="71438" y="1071546"/>
            <a:ext cx="8929718" cy="15001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31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mtClean="0"/>
              <a:t>Noise versus Conversion Ratio (V</a:t>
            </a:r>
            <a:r>
              <a:rPr lang="de-DE" baseline="-25000" smtClean="0"/>
              <a:t>out</a:t>
            </a:r>
            <a:r>
              <a:rPr lang="de-DE" smtClean="0"/>
              <a:t>/V</a:t>
            </a:r>
            <a:r>
              <a:rPr lang="de-DE" baseline="-25000" smtClean="0"/>
              <a:t>in</a:t>
            </a:r>
            <a:r>
              <a:rPr lang="de-DE" smtClean="0"/>
              <a:t>)</a:t>
            </a:r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214282" y="5988626"/>
            <a:ext cx="8643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500"/>
              </a:spcBef>
              <a:buFont typeface="Symbol" pitchFamily="18" charset="2"/>
              <a:buChar char="Þ"/>
            </a:pPr>
            <a:r>
              <a:rPr lang="de-DE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Mean noise increases for lower conversion ratio</a:t>
            </a:r>
          </a:p>
        </p:txBody>
      </p:sp>
      <p:sp>
        <p:nvSpPr>
          <p:cNvPr id="18" name="Rechteck 17"/>
          <p:cNvSpPr/>
          <p:nvPr/>
        </p:nvSpPr>
        <p:spPr>
          <a:xfrm>
            <a:off x="71406" y="1071546"/>
            <a:ext cx="8929750" cy="7104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V</a:t>
            </a:r>
            <a:r>
              <a:rPr lang="de-DE" baseline="-25000" smtClean="0">
                <a:latin typeface="Arial" pitchFamily="34" charset="0"/>
                <a:cs typeface="Arial" pitchFamily="34" charset="0"/>
              </a:rPr>
              <a:t>out</a:t>
            </a:r>
            <a:r>
              <a:rPr lang="de-DE" smtClean="0">
                <a:latin typeface="Arial" pitchFamily="34" charset="0"/>
                <a:cs typeface="Arial" pitchFamily="34" charset="0"/>
              </a:rPr>
              <a:t> fixed to 1.25V &amp; 2.5V </a:t>
            </a:r>
            <a:r>
              <a:rPr lang="de-DE" smtClean="0">
                <a:latin typeface="Arial" pitchFamily="34" charset="0"/>
                <a:cs typeface="Arial" pitchFamily="34" charset="0"/>
                <a:sym typeface="Symbol"/>
              </a:rPr>
              <a:t> c</a:t>
            </a:r>
            <a:r>
              <a:rPr lang="de-DE" smtClean="0">
                <a:latin typeface="Arial" pitchFamily="34" charset="0"/>
                <a:cs typeface="Arial" pitchFamily="34" charset="0"/>
              </a:rPr>
              <a:t>hange of V</a:t>
            </a:r>
            <a:r>
              <a:rPr lang="de-DE" baseline="-25000" smtClean="0">
                <a:latin typeface="Arial" pitchFamily="34" charset="0"/>
                <a:cs typeface="Arial" pitchFamily="34" charset="0"/>
              </a:rPr>
              <a:t>in</a:t>
            </a:r>
            <a:r>
              <a:rPr lang="de-DE" smtClean="0">
                <a:latin typeface="Arial" pitchFamily="34" charset="0"/>
                <a:cs typeface="Arial" pitchFamily="34" charset="0"/>
              </a:rPr>
              <a:t> leads to change of conv. ratio r = V</a:t>
            </a:r>
            <a:r>
              <a:rPr lang="de-DE" baseline="-25000" smtClean="0">
                <a:latin typeface="Arial" pitchFamily="34" charset="0"/>
                <a:cs typeface="Arial" pitchFamily="34" charset="0"/>
              </a:rPr>
              <a:t>out</a:t>
            </a:r>
            <a:r>
              <a:rPr lang="de-DE" smtClean="0">
                <a:latin typeface="Arial" pitchFamily="34" charset="0"/>
                <a:cs typeface="Arial" pitchFamily="34" charset="0"/>
              </a:rPr>
              <a:t> / V</a:t>
            </a:r>
            <a:r>
              <a:rPr lang="de-DE" baseline="-25000" smtClean="0">
                <a:latin typeface="Arial" pitchFamily="34" charset="0"/>
                <a:cs typeface="Arial" pitchFamily="34" charset="0"/>
              </a:rPr>
              <a:t>in</a:t>
            </a:r>
            <a:r>
              <a:rPr lang="de-DE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Output ripple </a:t>
            </a:r>
            <a:r>
              <a:rPr lang="de-DE" smtClean="0">
                <a:latin typeface="OpenSymbol"/>
                <a:ea typeface="OpenSymbol"/>
                <a:cs typeface="Arial" pitchFamily="34" charset="0"/>
              </a:rPr>
              <a:t></a:t>
            </a:r>
            <a:r>
              <a:rPr lang="de-DE" smtClean="0">
                <a:latin typeface="Arial" pitchFamily="34" charset="0"/>
                <a:cs typeface="Arial" pitchFamily="34" charset="0"/>
              </a:rPr>
              <a:t>V</a:t>
            </a:r>
            <a:r>
              <a:rPr lang="de-DE" baseline="-25000" smtClean="0">
                <a:latin typeface="Arial" pitchFamily="34" charset="0"/>
                <a:cs typeface="Arial" pitchFamily="34" charset="0"/>
              </a:rPr>
              <a:t>out</a:t>
            </a:r>
            <a:r>
              <a:rPr lang="de-DE" smtClean="0">
                <a:latin typeface="Arial" pitchFamily="34" charset="0"/>
                <a:cs typeface="Arial" pitchFamily="34" charset="0"/>
              </a:rPr>
              <a:t> depends on duty cycle D (D = r for buck converter):</a:t>
            </a:r>
          </a:p>
        </p:txBody>
      </p:sp>
      <p:graphicFrame>
        <p:nvGraphicFramePr>
          <p:cNvPr id="17" name="Objekt 16"/>
          <p:cNvGraphicFramePr>
            <a:graphicFrameLocks noChangeAspect="1"/>
          </p:cNvGraphicFramePr>
          <p:nvPr/>
        </p:nvGraphicFramePr>
        <p:xfrm>
          <a:off x="411163" y="1857375"/>
          <a:ext cx="6184900" cy="692150"/>
        </p:xfrm>
        <a:graphic>
          <a:graphicData uri="http://schemas.openxmlformats.org/presentationml/2006/ole">
            <p:oleObj spid="_x0000_s160770" name="Formel" r:id="rId3" imgW="3746160" imgH="419040" progId="Equation.DSMT4">
              <p:embed/>
            </p:oleObj>
          </a:graphicData>
        </a:graphic>
      </p:graphicFrame>
      <p:pic>
        <p:nvPicPr>
          <p:cNvPr id="15" name="Grafik 14" descr="voltage_scan_from_3V_till_7V_converter_is_L_summary_pos4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1152" y="2714620"/>
            <a:ext cx="4740335" cy="3214709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2928926" y="3058539"/>
            <a:ext cx="9605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Pos. 6.4</a:t>
            </a:r>
          </a:p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Type L</a:t>
            </a:r>
          </a:p>
        </p:txBody>
      </p:sp>
      <p:sp>
        <p:nvSpPr>
          <p:cNvPr id="19" name="Rechteck 18"/>
          <p:cNvSpPr/>
          <p:nvPr/>
        </p:nvSpPr>
        <p:spPr>
          <a:xfrm>
            <a:off x="4214810" y="2733256"/>
            <a:ext cx="2465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Mean noise per module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" name="Gerade Verbindung 22"/>
          <p:cNvCxnSpPr/>
          <p:nvPr/>
        </p:nvCxnSpPr>
        <p:spPr>
          <a:xfrm rot="5400000" flipH="1" flipV="1">
            <a:off x="3802858" y="4311346"/>
            <a:ext cx="2556000" cy="1588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/>
          <p:cNvSpPr txBox="1"/>
          <p:nvPr/>
        </p:nvSpPr>
        <p:spPr>
          <a:xfrm>
            <a:off x="5143504" y="4929198"/>
            <a:ext cx="13484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Typical V</a:t>
            </a:r>
            <a:r>
              <a:rPr lang="de-DE" sz="1400" baseline="-2500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</a:t>
            </a:r>
            <a:r>
              <a:rPr lang="de-DE" sz="140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de-DE" sz="140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de-DE" sz="140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 system 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1" grpId="0"/>
      <p:bldP spid="19" grpId="0"/>
      <p:bldP spid="2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32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mtClean="0"/>
              <a:t>Other Commercial Converters: MIC3385</a:t>
            </a:r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142844" y="1071546"/>
            <a:ext cx="8000908" cy="11079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r>
              <a:rPr lang="de-DE" smtClean="0">
                <a:latin typeface="Arial" pitchFamily="34" charset="0"/>
                <a:cs typeface="Arial" pitchFamily="34" charset="0"/>
              </a:rPr>
              <a:t>Are we looking at a particularly noisy commercial device? </a:t>
            </a:r>
            <a:r>
              <a:rPr lang="de-DE" smtClean="0">
                <a:latin typeface="Arial" pitchFamily="34" charset="0"/>
                <a:cs typeface="Arial" pitchFamily="34" charset="0"/>
                <a:sym typeface="Symbol"/>
              </a:rPr>
              <a:t></a:t>
            </a:r>
            <a:r>
              <a:rPr lang="de-DE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b="1" smtClean="0">
                <a:latin typeface="Arial" pitchFamily="34" charset="0"/>
                <a:cs typeface="Arial" pitchFamily="34" charset="0"/>
              </a:rPr>
              <a:t>Micrel MIC3385</a:t>
            </a:r>
            <a:r>
              <a:rPr lang="de-DE" smtClean="0">
                <a:latin typeface="Arial" pitchFamily="34" charset="0"/>
                <a:cs typeface="Arial" pitchFamily="34" charset="0"/>
              </a:rPr>
              <a:t/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sz="1600" smtClean="0">
                <a:latin typeface="Arial" pitchFamily="34" charset="0"/>
                <a:cs typeface="Arial" pitchFamily="34" charset="0"/>
              </a:rPr>
              <a:t>     - f</a:t>
            </a:r>
            <a:r>
              <a:rPr lang="de-DE" sz="1600" baseline="-25000" smtClean="0">
                <a:latin typeface="Arial" pitchFamily="34" charset="0"/>
                <a:cs typeface="Arial" pitchFamily="34" charset="0"/>
              </a:rPr>
              <a:t>s</a:t>
            </a:r>
            <a:r>
              <a:rPr lang="de-DE" sz="1600" smtClean="0">
                <a:latin typeface="Arial" pitchFamily="34" charset="0"/>
                <a:cs typeface="Arial" pitchFamily="34" charset="0"/>
              </a:rPr>
              <a:t> = 8 MHz</a:t>
            </a:r>
            <a:br>
              <a:rPr lang="de-DE" sz="1600" smtClean="0">
                <a:latin typeface="Arial" pitchFamily="34" charset="0"/>
                <a:cs typeface="Arial" pitchFamily="34" charset="0"/>
              </a:rPr>
            </a:br>
            <a:r>
              <a:rPr lang="de-DE" sz="1600" smtClean="0">
                <a:latin typeface="Arial" pitchFamily="34" charset="0"/>
                <a:cs typeface="Arial" pitchFamily="34" charset="0"/>
              </a:rPr>
              <a:t>     - V</a:t>
            </a:r>
            <a:r>
              <a:rPr lang="de-DE" sz="1600" baseline="-25000" smtClean="0">
                <a:latin typeface="Arial" pitchFamily="34" charset="0"/>
                <a:cs typeface="Arial" pitchFamily="34" charset="0"/>
              </a:rPr>
              <a:t>in</a:t>
            </a:r>
            <a:r>
              <a:rPr lang="de-DE" sz="1600" smtClean="0">
                <a:latin typeface="Arial" pitchFamily="34" charset="0"/>
                <a:cs typeface="Arial" pitchFamily="34" charset="0"/>
              </a:rPr>
              <a:t> = 2.7–5.5 V</a:t>
            </a:r>
            <a:br>
              <a:rPr lang="de-DE" sz="1600" smtClean="0">
                <a:latin typeface="Arial" pitchFamily="34" charset="0"/>
                <a:cs typeface="Arial" pitchFamily="34" charset="0"/>
              </a:rPr>
            </a:br>
            <a:r>
              <a:rPr lang="de-DE" sz="1600" smtClean="0">
                <a:latin typeface="Arial" pitchFamily="34" charset="0"/>
                <a:cs typeface="Arial" pitchFamily="34" charset="0"/>
              </a:rPr>
              <a:t>     - footprint 3 x 3.5 mm</a:t>
            </a:r>
            <a:r>
              <a:rPr lang="de-DE" sz="1600" baseline="30000" smtClean="0">
                <a:latin typeface="Arial" pitchFamily="34" charset="0"/>
                <a:cs typeface="Arial" pitchFamily="34" charset="0"/>
              </a:rPr>
              <a:t>2</a:t>
            </a:r>
            <a:endParaRPr lang="de-DE" sz="1600" baseline="300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Grafik 7" descr="KK_EnpirionVsMicrel_sub0_ring6_ringPos4_noise_y_from_1.5_till_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2357430"/>
            <a:ext cx="4768969" cy="345984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5643570" y="2285992"/>
            <a:ext cx="1568058" cy="86690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r>
              <a:rPr lang="de-DE" sz="1400" b="1" smtClean="0">
                <a:latin typeface="Arial" pitchFamily="34" charset="0"/>
                <a:cs typeface="Arial" pitchFamily="34" charset="0"/>
                <a:sym typeface="Symbol"/>
              </a:rPr>
              <a:t></a:t>
            </a:r>
            <a:r>
              <a:rPr lang="de-DE" sz="1400" b="1" smtClean="0">
                <a:latin typeface="Arial" pitchFamily="34" charset="0"/>
                <a:cs typeface="Arial" pitchFamily="34" charset="0"/>
              </a:rPr>
              <a:t>  No converter</a:t>
            </a:r>
          </a:p>
          <a:p>
            <a:pPr>
              <a:spcBef>
                <a:spcPts val="500"/>
              </a:spcBef>
            </a:pPr>
            <a:r>
              <a:rPr lang="de-DE" sz="14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</a:t>
            </a:r>
            <a:r>
              <a:rPr lang="de-DE" sz="14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Enpirion</a:t>
            </a:r>
          </a:p>
          <a:p>
            <a:pPr>
              <a:spcBef>
                <a:spcPts val="500"/>
              </a:spcBef>
            </a:pPr>
            <a:r>
              <a:rPr lang="de-DE" sz="1400" b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Symbol"/>
              </a:rPr>
              <a:t>  Micrel</a:t>
            </a:r>
            <a:endParaRPr lang="de-DE" sz="1400" b="1">
              <a:solidFill>
                <a:srgbClr val="FF66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142844" y="5845750"/>
            <a:ext cx="61436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mtClean="0">
                <a:latin typeface="Arial" pitchFamily="34" charset="0"/>
                <a:cs typeface="Arial" pitchFamily="34" charset="0"/>
                <a:sym typeface="Symbol"/>
              </a:rPr>
              <a:t></a:t>
            </a:r>
            <a:r>
              <a:rPr lang="de-DE" smtClean="0">
                <a:latin typeface="Arial" pitchFamily="34" charset="0"/>
                <a:cs typeface="Arial" pitchFamily="34" charset="0"/>
              </a:rPr>
              <a:t> No evidence that EN5312QI is exceptionally noisy 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t="5791" b="20911"/>
          <a:stretch>
            <a:fillRect/>
          </a:stretch>
        </p:blipFill>
        <p:spPr bwMode="auto">
          <a:xfrm>
            <a:off x="4143372" y="1071546"/>
            <a:ext cx="4823695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 r="17308"/>
          <a:stretch>
            <a:fillRect/>
          </a:stretch>
        </p:blipFill>
        <p:spPr bwMode="auto">
          <a:xfrm>
            <a:off x="214282" y="2196711"/>
            <a:ext cx="3071834" cy="732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Converter Noise Spectra</a:t>
            </a:r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71406" y="1071546"/>
            <a:ext cx="41088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latin typeface="Arial" pitchFamily="34" charset="0"/>
                <a:cs typeface="Arial" pitchFamily="34" charset="0"/>
              </a:rPr>
              <a:t>Standardized EMC set-up to measure </a:t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b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Differential &amp; Common Mode </a:t>
            </a:r>
            <a:r>
              <a:rPr lang="de-DE" smtClean="0">
                <a:latin typeface="Arial" pitchFamily="34" charset="0"/>
                <a:cs typeface="Arial" pitchFamily="34" charset="0"/>
              </a:rPr>
              <a:t>noise</a:t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smtClean="0">
                <a:latin typeface="Arial" pitchFamily="34" charset="0"/>
                <a:cs typeface="Arial" pitchFamily="34" charset="0"/>
              </a:rPr>
              <a:t>spectra (similar to set-up at CERN) </a:t>
            </a: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4143372" y="1071546"/>
            <a:ext cx="389850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de-DE" sz="1200" b="1" smtClean="0">
                <a:latin typeface="Arial" pitchFamily="34" charset="0"/>
                <a:cs typeface="Arial" pitchFamily="34" charset="0"/>
              </a:rPr>
              <a:t>PS</a:t>
            </a:r>
            <a:endParaRPr lang="de-DE" sz="12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4143372" y="2714620"/>
            <a:ext cx="936475" cy="461665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de-DE" sz="1200" b="1" smtClean="0">
                <a:latin typeface="Arial" pitchFamily="34" charset="0"/>
                <a:cs typeface="Arial" pitchFamily="34" charset="0"/>
              </a:rPr>
              <a:t>Spectrum </a:t>
            </a:r>
            <a:br>
              <a:rPr lang="de-DE" sz="1200" b="1" smtClean="0">
                <a:latin typeface="Arial" pitchFamily="34" charset="0"/>
                <a:cs typeface="Arial" pitchFamily="34" charset="0"/>
              </a:rPr>
            </a:br>
            <a:r>
              <a:rPr lang="de-DE" sz="1200" b="1" smtClean="0">
                <a:latin typeface="Arial" pitchFamily="34" charset="0"/>
                <a:cs typeface="Arial" pitchFamily="34" charset="0"/>
              </a:rPr>
              <a:t>analyzer</a:t>
            </a:r>
            <a:endParaRPr lang="de-DE" sz="12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947601" y="2080431"/>
            <a:ext cx="553357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de-DE" sz="1200" b="1" smtClean="0">
                <a:latin typeface="Arial" pitchFamily="34" charset="0"/>
                <a:cs typeface="Arial" pitchFamily="34" charset="0"/>
              </a:rPr>
              <a:t>Load</a:t>
            </a:r>
            <a:endParaRPr lang="de-DE" sz="12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7609428" y="1639661"/>
            <a:ext cx="1391728" cy="646331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de-DE" sz="1200" b="1" smtClean="0">
                <a:latin typeface="Arial" pitchFamily="34" charset="0"/>
                <a:cs typeface="Arial" pitchFamily="34" charset="0"/>
              </a:rPr>
              <a:t>Line impedance </a:t>
            </a:r>
          </a:p>
          <a:p>
            <a:r>
              <a:rPr lang="de-DE" sz="1200" b="1" smtClean="0">
                <a:latin typeface="Arial" pitchFamily="34" charset="0"/>
                <a:cs typeface="Arial" pitchFamily="34" charset="0"/>
              </a:rPr>
              <a:t>stabilization </a:t>
            </a:r>
            <a:br>
              <a:rPr lang="de-DE" sz="1200" b="1" smtClean="0">
                <a:latin typeface="Arial" pitchFamily="34" charset="0"/>
                <a:cs typeface="Arial" pitchFamily="34" charset="0"/>
              </a:rPr>
            </a:br>
            <a:r>
              <a:rPr lang="de-DE" sz="1200" b="1" smtClean="0">
                <a:latin typeface="Arial" pitchFamily="34" charset="0"/>
                <a:cs typeface="Arial" pitchFamily="34" charset="0"/>
              </a:rPr>
              <a:t>network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5015916" y="3253087"/>
            <a:ext cx="1342034" cy="461665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de-DE" sz="1200" b="1" smtClean="0">
                <a:latin typeface="Arial" pitchFamily="34" charset="0"/>
                <a:cs typeface="Arial" pitchFamily="34" charset="0"/>
              </a:rPr>
              <a:t>Copper ground </a:t>
            </a:r>
          </a:p>
          <a:p>
            <a:r>
              <a:rPr lang="de-DE" sz="1200" b="1" smtClean="0">
                <a:latin typeface="Arial" pitchFamily="34" charset="0"/>
                <a:cs typeface="Arial" pitchFamily="34" charset="0"/>
              </a:rPr>
              <a:t>plane</a:t>
            </a:r>
            <a:endParaRPr lang="de-DE" sz="12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6572264" y="3406975"/>
            <a:ext cx="1210588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de-DE" sz="1200" b="1" smtClean="0">
                <a:latin typeface="Arial" pitchFamily="34" charset="0"/>
                <a:cs typeface="Arial" pitchFamily="34" charset="0"/>
              </a:rPr>
              <a:t>Current probe</a:t>
            </a:r>
          </a:p>
        </p:txBody>
      </p:sp>
      <p:sp>
        <p:nvSpPr>
          <p:cNvPr id="48" name="Flussdiagramm: Datenträger mit direktem Zugriff 47"/>
          <p:cNvSpPr/>
          <p:nvPr/>
        </p:nvSpPr>
        <p:spPr>
          <a:xfrm>
            <a:off x="3286116" y="2249722"/>
            <a:ext cx="214314" cy="642942"/>
          </a:xfrm>
          <a:prstGeom prst="flowChartMagneticDrum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Rechteck 48"/>
          <p:cNvSpPr/>
          <p:nvPr/>
        </p:nvSpPr>
        <p:spPr>
          <a:xfrm>
            <a:off x="2955302" y="3197102"/>
            <a:ext cx="857256" cy="42862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Textfeld 49"/>
          <p:cNvSpPr txBox="1"/>
          <p:nvPr/>
        </p:nvSpPr>
        <p:spPr>
          <a:xfrm>
            <a:off x="3000389" y="3188310"/>
            <a:ext cx="785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/>
              <a:t>Spectrum</a:t>
            </a:r>
            <a:br>
              <a:rPr lang="de-DE" sz="1200" smtClean="0"/>
            </a:br>
            <a:r>
              <a:rPr lang="de-DE" sz="1200" smtClean="0"/>
              <a:t>Analyzer</a:t>
            </a:r>
            <a:endParaRPr lang="de-DE" sz="1200"/>
          </a:p>
        </p:txBody>
      </p:sp>
      <p:cxnSp>
        <p:nvCxnSpPr>
          <p:cNvPr id="52" name="Gerade Verbindung 51"/>
          <p:cNvCxnSpPr>
            <a:stCxn id="48" idx="2"/>
            <a:endCxn id="50" idx="0"/>
          </p:cNvCxnSpPr>
          <p:nvPr/>
        </p:nvCxnSpPr>
        <p:spPr>
          <a:xfrm rot="16200000" flipH="1">
            <a:off x="3245456" y="3040480"/>
            <a:ext cx="295646" cy="13"/>
          </a:xfrm>
          <a:prstGeom prst="line">
            <a:avLst/>
          </a:prstGeom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hteck 54"/>
          <p:cNvSpPr/>
          <p:nvPr/>
        </p:nvSpPr>
        <p:spPr>
          <a:xfrm>
            <a:off x="3571868" y="2357430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Textfeld 55"/>
          <p:cNvSpPr txBox="1"/>
          <p:nvPr/>
        </p:nvSpPr>
        <p:spPr>
          <a:xfrm>
            <a:off x="3571868" y="2455244"/>
            <a:ext cx="484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/>
              <a:t>Load</a:t>
            </a:r>
            <a:endParaRPr lang="de-DE" sz="1200"/>
          </a:p>
        </p:txBody>
      </p:sp>
      <p:cxnSp>
        <p:nvCxnSpPr>
          <p:cNvPr id="58" name="Gerade Verbindung 57"/>
          <p:cNvCxnSpPr/>
          <p:nvPr/>
        </p:nvCxnSpPr>
        <p:spPr>
          <a:xfrm>
            <a:off x="3286116" y="2411284"/>
            <a:ext cx="285752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58"/>
          <p:cNvCxnSpPr/>
          <p:nvPr/>
        </p:nvCxnSpPr>
        <p:spPr>
          <a:xfrm>
            <a:off x="3286116" y="2766886"/>
            <a:ext cx="285752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pieren 103"/>
          <p:cNvGrpSpPr/>
          <p:nvPr/>
        </p:nvGrpSpPr>
        <p:grpSpPr>
          <a:xfrm>
            <a:off x="318131" y="3857628"/>
            <a:ext cx="8641478" cy="2557666"/>
            <a:chOff x="318131" y="3786190"/>
            <a:chExt cx="8641478" cy="2557666"/>
          </a:xfrm>
        </p:grpSpPr>
        <p:pic>
          <p:nvPicPr>
            <p:cNvPr id="105" name="Grafik 104" descr="L4_DM.png"/>
            <p:cNvPicPr>
              <a:picLocks noChangeAspect="1"/>
            </p:cNvPicPr>
            <p:nvPr/>
          </p:nvPicPr>
          <p:blipFill>
            <a:blip r:embed="rId4"/>
            <a:srcRect t="7731"/>
            <a:stretch>
              <a:fillRect/>
            </a:stretch>
          </p:blipFill>
          <p:spPr>
            <a:xfrm>
              <a:off x="4872114" y="3786190"/>
              <a:ext cx="4087495" cy="2557666"/>
            </a:xfrm>
            <a:prstGeom prst="rect">
              <a:avLst/>
            </a:prstGeom>
          </p:spPr>
        </p:pic>
        <p:pic>
          <p:nvPicPr>
            <p:cNvPr id="106" name="Grafik 105" descr="L4_CM.png"/>
            <p:cNvPicPr>
              <a:picLocks noChangeAspect="1"/>
            </p:cNvPicPr>
            <p:nvPr/>
          </p:nvPicPr>
          <p:blipFill>
            <a:blip r:embed="rId5"/>
            <a:srcRect t="7758"/>
            <a:stretch>
              <a:fillRect/>
            </a:stretch>
          </p:blipFill>
          <p:spPr>
            <a:xfrm>
              <a:off x="318131" y="3786190"/>
              <a:ext cx="4073680" cy="2548297"/>
            </a:xfrm>
            <a:prstGeom prst="rect">
              <a:avLst/>
            </a:prstGeom>
          </p:spPr>
        </p:pic>
        <p:sp>
          <p:nvSpPr>
            <p:cNvPr id="107" name="Textfeld 106"/>
            <p:cNvSpPr txBox="1"/>
            <p:nvPr/>
          </p:nvSpPr>
          <p:spPr>
            <a:xfrm>
              <a:off x="2493402" y="3858730"/>
              <a:ext cx="1489510" cy="738664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de-DE" sz="1400" b="1" smtClean="0">
                  <a:latin typeface="Arial" pitchFamily="34" charset="0"/>
                  <a:cs typeface="Arial" pitchFamily="34" charset="0"/>
                </a:rPr>
                <a:t>Enpirion</a:t>
              </a:r>
            </a:p>
            <a:p>
              <a:r>
                <a:rPr lang="de-DE" sz="1400" b="1" smtClean="0">
                  <a:latin typeface="Arial" pitchFamily="34" charset="0"/>
                  <a:cs typeface="Arial" pitchFamily="34" charset="0"/>
                </a:rPr>
                <a:t>1.25V at load</a:t>
              </a:r>
            </a:p>
            <a:p>
              <a:r>
                <a:rPr lang="de-DE" sz="1400" b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Common mode</a:t>
              </a:r>
              <a:endParaRPr lang="de-DE" sz="1400" b="1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" name="Textfeld 107"/>
            <p:cNvSpPr txBox="1"/>
            <p:nvPr/>
          </p:nvSpPr>
          <p:spPr>
            <a:xfrm>
              <a:off x="1851304" y="4643446"/>
              <a:ext cx="296245" cy="276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smtClean="0">
                  <a:latin typeface="Arial" pitchFamily="34" charset="0"/>
                  <a:cs typeface="Arial" pitchFamily="34" charset="0"/>
                </a:rPr>
                <a:t>f</a:t>
              </a:r>
              <a:r>
                <a:rPr lang="de-DE" sz="1600" b="1" baseline="-25000" smtClean="0">
                  <a:latin typeface="Arial" pitchFamily="34" charset="0"/>
                  <a:cs typeface="Arial" pitchFamily="34" charset="0"/>
                </a:rPr>
                <a:t>s</a:t>
              </a:r>
              <a:endParaRPr lang="de-DE" sz="1600" b="1" baseline="-25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" name="Textfeld 108"/>
            <p:cNvSpPr txBox="1"/>
            <p:nvPr/>
          </p:nvSpPr>
          <p:spPr>
            <a:xfrm>
              <a:off x="6919560" y="3866420"/>
              <a:ext cx="1635384" cy="738664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de-DE" sz="1400" b="1" smtClean="0">
                  <a:latin typeface="Arial" pitchFamily="34" charset="0"/>
                  <a:cs typeface="Arial" pitchFamily="34" charset="0"/>
                </a:rPr>
                <a:t>Enpirion</a:t>
              </a:r>
            </a:p>
            <a:p>
              <a:r>
                <a:rPr lang="de-DE" sz="1400" b="1" smtClean="0">
                  <a:latin typeface="Arial" pitchFamily="34" charset="0"/>
                  <a:cs typeface="Arial" pitchFamily="34" charset="0"/>
                </a:rPr>
                <a:t>1.25V at load</a:t>
              </a:r>
            </a:p>
            <a:p>
              <a:r>
                <a:rPr lang="de-DE" sz="1400" b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Differential Mode</a:t>
              </a:r>
              <a:endParaRPr lang="de-DE" sz="1400" b="1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" name="Gruppieren 117"/>
          <p:cNvGrpSpPr/>
          <p:nvPr/>
        </p:nvGrpSpPr>
        <p:grpSpPr>
          <a:xfrm>
            <a:off x="315720" y="3865142"/>
            <a:ext cx="8641476" cy="2557666"/>
            <a:chOff x="318132" y="3786190"/>
            <a:chExt cx="8641476" cy="2557666"/>
          </a:xfrm>
        </p:grpSpPr>
        <p:pic>
          <p:nvPicPr>
            <p:cNvPr id="119" name="Grafik 118" descr="L4_DM.png"/>
            <p:cNvPicPr>
              <a:picLocks noChangeAspect="1"/>
            </p:cNvPicPr>
            <p:nvPr/>
          </p:nvPicPr>
          <p:blipFill>
            <a:blip r:embed="rId6"/>
            <a:srcRect t="7731"/>
            <a:stretch>
              <a:fillRect/>
            </a:stretch>
          </p:blipFill>
          <p:spPr>
            <a:xfrm>
              <a:off x="4872113" y="3786190"/>
              <a:ext cx="4087495" cy="2557666"/>
            </a:xfrm>
            <a:prstGeom prst="rect">
              <a:avLst/>
            </a:prstGeom>
          </p:spPr>
        </p:pic>
        <p:pic>
          <p:nvPicPr>
            <p:cNvPr id="120" name="Grafik 119" descr="L4_CM.png"/>
            <p:cNvPicPr>
              <a:picLocks noChangeAspect="1"/>
            </p:cNvPicPr>
            <p:nvPr/>
          </p:nvPicPr>
          <p:blipFill>
            <a:blip r:embed="rId7"/>
            <a:srcRect t="7758"/>
            <a:stretch>
              <a:fillRect/>
            </a:stretch>
          </p:blipFill>
          <p:spPr>
            <a:xfrm>
              <a:off x="318132" y="3786190"/>
              <a:ext cx="4073679" cy="2548296"/>
            </a:xfrm>
            <a:prstGeom prst="rect">
              <a:avLst/>
            </a:prstGeom>
          </p:spPr>
        </p:pic>
        <p:sp>
          <p:nvSpPr>
            <p:cNvPr id="121" name="Textfeld 120"/>
            <p:cNvSpPr txBox="1"/>
            <p:nvPr/>
          </p:nvSpPr>
          <p:spPr>
            <a:xfrm>
              <a:off x="2493402" y="3858730"/>
              <a:ext cx="1489510" cy="738664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de-DE" sz="1400" b="1" smtClean="0">
                  <a:latin typeface="Arial" pitchFamily="34" charset="0"/>
                  <a:cs typeface="Arial" pitchFamily="34" charset="0"/>
                </a:rPr>
                <a:t>Micrel</a:t>
              </a:r>
            </a:p>
            <a:p>
              <a:r>
                <a:rPr lang="de-DE" sz="1400" b="1" smtClean="0">
                  <a:latin typeface="Arial" pitchFamily="34" charset="0"/>
                  <a:cs typeface="Arial" pitchFamily="34" charset="0"/>
                </a:rPr>
                <a:t>1.25V at load</a:t>
              </a:r>
            </a:p>
            <a:p>
              <a:r>
                <a:rPr lang="de-DE" sz="1400" b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Common mode</a:t>
              </a:r>
              <a:endParaRPr lang="de-DE" sz="1400" b="1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" name="Textfeld 121"/>
            <p:cNvSpPr txBox="1"/>
            <p:nvPr/>
          </p:nvSpPr>
          <p:spPr>
            <a:xfrm>
              <a:off x="1851304" y="4643446"/>
              <a:ext cx="296245" cy="276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smtClean="0">
                  <a:latin typeface="Arial" pitchFamily="34" charset="0"/>
                  <a:cs typeface="Arial" pitchFamily="34" charset="0"/>
                </a:rPr>
                <a:t>f</a:t>
              </a:r>
              <a:r>
                <a:rPr lang="de-DE" sz="1600" b="1" baseline="-25000" smtClean="0">
                  <a:latin typeface="Arial" pitchFamily="34" charset="0"/>
                  <a:cs typeface="Arial" pitchFamily="34" charset="0"/>
                </a:rPr>
                <a:t>s</a:t>
              </a:r>
              <a:endParaRPr lang="de-DE" sz="1600" b="1" baseline="-25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" name="Textfeld 122"/>
            <p:cNvSpPr txBox="1"/>
            <p:nvPr/>
          </p:nvSpPr>
          <p:spPr>
            <a:xfrm>
              <a:off x="6919560" y="3866420"/>
              <a:ext cx="1635384" cy="738664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de-DE" sz="1400" b="1" smtClean="0">
                  <a:latin typeface="Arial" pitchFamily="34" charset="0"/>
                  <a:cs typeface="Arial" pitchFamily="34" charset="0"/>
                </a:rPr>
                <a:t>Micrel</a:t>
              </a:r>
            </a:p>
            <a:p>
              <a:r>
                <a:rPr lang="de-DE" sz="1400" b="1" smtClean="0">
                  <a:latin typeface="Arial" pitchFamily="34" charset="0"/>
                  <a:cs typeface="Arial" pitchFamily="34" charset="0"/>
                </a:rPr>
                <a:t>1.25V at load</a:t>
              </a:r>
            </a:p>
            <a:p>
              <a:r>
                <a:rPr lang="de-DE" sz="1400" b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Differential Mode</a:t>
              </a:r>
              <a:endParaRPr lang="de-DE" sz="1400" b="1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34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mtClean="0"/>
              <a:t>Correlations with External Air-Core Inductor</a:t>
            </a:r>
            <a:endParaRPr lang="de-DE"/>
          </a:p>
        </p:txBody>
      </p:sp>
      <p:sp>
        <p:nvSpPr>
          <p:cNvPr id="16" name="Textfeld 15"/>
          <p:cNvSpPr txBox="1"/>
          <p:nvPr/>
        </p:nvSpPr>
        <p:spPr>
          <a:xfrm>
            <a:off x="6000760" y="1571612"/>
            <a:ext cx="304442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>
                <a:latin typeface="Arial" pitchFamily="34" charset="0"/>
                <a:cs typeface="Arial" pitchFamily="34" charset="0"/>
              </a:rPr>
              <a:t>Per APV: </a:t>
            </a:r>
            <a:r>
              <a:rPr lang="de-DE" smtClean="0">
                <a:latin typeface="Arial" pitchFamily="34" charset="0"/>
                <a:cs typeface="Arial" pitchFamily="34" charset="0"/>
              </a:rPr>
              <a:t/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smtClean="0">
                <a:latin typeface="Arial" pitchFamily="34" charset="0"/>
                <a:cs typeface="Arial" pitchFamily="34" charset="0"/>
              </a:rPr>
              <a:t>- two halfs of 64 strips </a:t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smtClean="0">
                <a:latin typeface="Arial" pitchFamily="34" charset="0"/>
                <a:cs typeface="Arial" pitchFamily="34" charset="0"/>
              </a:rPr>
              <a:t>- strips within each half are </a:t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smtClean="0">
                <a:latin typeface="Arial" pitchFamily="34" charset="0"/>
                <a:cs typeface="Arial" pitchFamily="34" charset="0"/>
              </a:rPr>
              <a:t>  </a:t>
            </a:r>
            <a:r>
              <a:rPr lang="de-DE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highly correlated (90%)</a:t>
            </a:r>
            <a:r>
              <a:rPr lang="de-DE" smtClean="0">
                <a:latin typeface="Arial" pitchFamily="34" charset="0"/>
                <a:cs typeface="Arial" pitchFamily="34" charset="0"/>
              </a:rPr>
              <a:t>, </a:t>
            </a:r>
          </a:p>
          <a:p>
            <a:pPr>
              <a:buFontTx/>
              <a:buChar char="-"/>
            </a:pPr>
            <a:r>
              <a:rPr lang="de-DE" smtClean="0">
                <a:latin typeface="Arial" pitchFamily="34" charset="0"/>
                <a:cs typeface="Arial" pitchFamily="34" charset="0"/>
              </a:rPr>
              <a:t> but two halfs are </a:t>
            </a:r>
            <a:r>
              <a:rPr lang="de-DE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strongly</a:t>
            </a:r>
            <a:br>
              <a:rPr lang="de-DE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</a:br>
            <a:r>
              <a:rPr lang="de-DE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 anti-correlated (-80%)</a:t>
            </a:r>
          </a:p>
          <a:p>
            <a:pPr>
              <a:buFontTx/>
              <a:buChar char="-"/>
            </a:pPr>
            <a:endParaRPr lang="de-DE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mtClean="0">
                <a:latin typeface="Arial" pitchFamily="34" charset="0"/>
                <a:cs typeface="Arial" pitchFamily="34" charset="0"/>
              </a:rPr>
              <a:t>- 50% correlations also on  </a:t>
            </a:r>
          </a:p>
          <a:p>
            <a:r>
              <a:rPr lang="de-DE" smtClean="0">
                <a:latin typeface="Arial" pitchFamily="34" charset="0"/>
                <a:cs typeface="Arial" pitchFamily="34" charset="0"/>
              </a:rPr>
              <a:t>  module 6.3 (no converter)</a:t>
            </a:r>
          </a:p>
        </p:txBody>
      </p:sp>
      <p:pic>
        <p:nvPicPr>
          <p:cNvPr id="7" name="Picture 2" descr="corrOfAirCoil_pos63_pos64_run30585"/>
          <p:cNvPicPr>
            <a:picLocks noChangeAspect="1" noChangeArrowheads="1"/>
          </p:cNvPicPr>
          <p:nvPr/>
        </p:nvPicPr>
        <p:blipFill>
          <a:blip r:embed="rId2"/>
          <a:srcRect t="7827"/>
          <a:stretch>
            <a:fillRect/>
          </a:stretch>
        </p:blipFill>
        <p:spPr bwMode="auto">
          <a:xfrm>
            <a:off x="0" y="1476382"/>
            <a:ext cx="6025382" cy="4881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Gerade Verbindung 8"/>
          <p:cNvCxnSpPr/>
          <p:nvPr/>
        </p:nvCxnSpPr>
        <p:spPr>
          <a:xfrm rot="16200000" flipH="1" flipV="1">
            <a:off x="893459" y="3701430"/>
            <a:ext cx="4226726" cy="1173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>
            <a:off x="613831" y="3705417"/>
            <a:ext cx="4811802" cy="148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hteck 11"/>
          <p:cNvSpPr/>
          <p:nvPr/>
        </p:nvSpPr>
        <p:spPr>
          <a:xfrm>
            <a:off x="3597996" y="2640795"/>
            <a:ext cx="613831" cy="5325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3000953" y="3174359"/>
            <a:ext cx="613831" cy="5325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4808871" y="1584939"/>
            <a:ext cx="613831" cy="5325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4202381" y="2117476"/>
            <a:ext cx="613831" cy="5325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/>
        </p:nvSpPr>
        <p:spPr>
          <a:xfrm>
            <a:off x="500034" y="1084586"/>
            <a:ext cx="3090231" cy="344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mtClean="0">
                <a:latin typeface="Arial" pitchFamily="34" charset="0"/>
                <a:cs typeface="Arial" pitchFamily="34" charset="0"/>
              </a:rPr>
              <a:t>corr</a:t>
            </a:r>
            <a:r>
              <a:rPr lang="de-DE" baseline="-25000" smtClean="0">
                <a:latin typeface="Arial" pitchFamily="34" charset="0"/>
                <a:cs typeface="Arial" pitchFamily="34" charset="0"/>
              </a:rPr>
              <a:t>ij</a:t>
            </a:r>
            <a:r>
              <a:rPr lang="de-DE" smtClean="0">
                <a:latin typeface="Arial" pitchFamily="34" charset="0"/>
                <a:cs typeface="Arial" pitchFamily="34" charset="0"/>
              </a:rPr>
              <a:t> = (&lt;r</a:t>
            </a:r>
            <a:r>
              <a:rPr lang="de-DE" baseline="-25000" smtClean="0">
                <a:latin typeface="Arial" pitchFamily="34" charset="0"/>
                <a:cs typeface="Arial" pitchFamily="34" charset="0"/>
              </a:rPr>
              <a:t>i</a:t>
            </a:r>
            <a:r>
              <a:rPr lang="de-DE" smtClean="0">
                <a:latin typeface="Arial" pitchFamily="34" charset="0"/>
                <a:cs typeface="Arial" pitchFamily="34" charset="0"/>
              </a:rPr>
              <a:t>r</a:t>
            </a:r>
            <a:r>
              <a:rPr lang="de-DE" baseline="-25000" smtClean="0">
                <a:latin typeface="Arial" pitchFamily="34" charset="0"/>
                <a:cs typeface="Arial" pitchFamily="34" charset="0"/>
              </a:rPr>
              <a:t>j</a:t>
            </a:r>
            <a:r>
              <a:rPr lang="de-DE" smtClean="0">
                <a:latin typeface="Arial" pitchFamily="34" charset="0"/>
                <a:cs typeface="Arial" pitchFamily="34" charset="0"/>
              </a:rPr>
              <a:t>&gt; - &lt;r</a:t>
            </a:r>
            <a:r>
              <a:rPr lang="de-DE" baseline="-25000" smtClean="0">
                <a:latin typeface="Arial" pitchFamily="34" charset="0"/>
                <a:cs typeface="Arial" pitchFamily="34" charset="0"/>
              </a:rPr>
              <a:t>i</a:t>
            </a:r>
            <a:r>
              <a:rPr lang="de-DE" smtClean="0">
                <a:latin typeface="Arial" pitchFamily="34" charset="0"/>
                <a:cs typeface="Arial" pitchFamily="34" charset="0"/>
              </a:rPr>
              <a:t>&gt;&lt;r</a:t>
            </a:r>
            <a:r>
              <a:rPr lang="de-DE" baseline="-25000" smtClean="0">
                <a:latin typeface="Arial" pitchFamily="34" charset="0"/>
                <a:cs typeface="Arial" pitchFamily="34" charset="0"/>
              </a:rPr>
              <a:t>j</a:t>
            </a:r>
            <a:r>
              <a:rPr lang="de-DE" smtClean="0">
                <a:latin typeface="Arial" pitchFamily="34" charset="0"/>
                <a:cs typeface="Arial" pitchFamily="34" charset="0"/>
              </a:rPr>
              <a:t>&gt;) / (</a:t>
            </a:r>
            <a:r>
              <a:rPr lang="de-DE" smtClean="0">
                <a:latin typeface="OpenSymbol"/>
                <a:ea typeface="OpenSymbol"/>
                <a:cs typeface="Arial" pitchFamily="34" charset="0"/>
              </a:rPr>
              <a:t></a:t>
            </a:r>
            <a:r>
              <a:rPr lang="de-DE" baseline="-25000" smtClean="0">
                <a:latin typeface="Arial" pitchFamily="34" charset="0"/>
                <a:cs typeface="Arial" pitchFamily="34" charset="0"/>
              </a:rPr>
              <a:t>i</a:t>
            </a:r>
            <a:r>
              <a:rPr lang="de-DE" smtClean="0">
                <a:latin typeface="OpenSymbol"/>
                <a:ea typeface="OpenSymbol"/>
                <a:cs typeface="Arial" pitchFamily="34" charset="0"/>
              </a:rPr>
              <a:t></a:t>
            </a:r>
            <a:r>
              <a:rPr lang="de-DE" baseline="-25000" smtClean="0">
                <a:latin typeface="Arial" pitchFamily="34" charset="0"/>
                <a:cs typeface="Arial" pitchFamily="34" charset="0"/>
              </a:rPr>
              <a:t>j</a:t>
            </a:r>
            <a:r>
              <a:rPr lang="de-DE" smtClean="0">
                <a:latin typeface="Arial" pitchFamily="34" charset="0"/>
                <a:cs typeface="Arial" pitchFamily="34" charset="0"/>
              </a:rPr>
              <a:t>)</a:t>
            </a:r>
            <a:endParaRPr lang="de-DE"/>
          </a:p>
        </p:txBody>
      </p:sp>
      <p:sp>
        <p:nvSpPr>
          <p:cNvPr id="20" name="Textfeld 19"/>
          <p:cNvSpPr txBox="1"/>
          <p:nvPr/>
        </p:nvSpPr>
        <p:spPr>
          <a:xfrm>
            <a:off x="642910" y="5392994"/>
            <a:ext cx="1984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Pos. 6.3 (no conv.)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000364" y="3376198"/>
            <a:ext cx="2145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Pos. 6.4 (with conv.)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4803898" y="1339675"/>
            <a:ext cx="62869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b="1" smtClean="0">
                <a:latin typeface="Arial" pitchFamily="34" charset="0"/>
                <a:cs typeface="Arial" pitchFamily="34" charset="0"/>
              </a:rPr>
              <a:t>APV 4</a:t>
            </a:r>
            <a:endParaRPr lang="de-DE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mtClean="0"/>
              <a:t>External Air-Core Toroids</a:t>
            </a:r>
            <a:endParaRPr lang="de-DE"/>
          </a:p>
        </p:txBody>
      </p:sp>
      <p:sp>
        <p:nvSpPr>
          <p:cNvPr id="16" name="Textfeld 15"/>
          <p:cNvSpPr txBox="1"/>
          <p:nvPr/>
        </p:nvSpPr>
        <p:spPr>
          <a:xfrm>
            <a:off x="142844" y="1020108"/>
            <a:ext cx="8929718" cy="1051570"/>
          </a:xfrm>
          <a:prstGeom prst="rect">
            <a:avLst/>
          </a:prstGeom>
          <a:solidFill>
            <a:srgbClr val="EBE1E8"/>
          </a:solidFill>
        </p:spPr>
        <p:txBody>
          <a:bodyPr wrap="squar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As expected, toroid coils radiate less than solenoids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Significant improvement already observed with simple self-made toroid coil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Coil design being systematically studied by D. Cussans et al. (Bristol) (</a:t>
            </a:r>
            <a:r>
              <a:rPr lang="de-DE" i="1" smtClean="0">
                <a:latin typeface="Arial" pitchFamily="34" charset="0"/>
                <a:cs typeface="Arial" pitchFamily="34" charset="0"/>
              </a:rPr>
              <a:t>Poster 107</a:t>
            </a:r>
            <a:r>
              <a:rPr lang="de-DE" smtClean="0"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35</a:t>
            </a:fld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pic>
        <p:nvPicPr>
          <p:cNvPr id="28" name="Grafik 27" descr="KK_ComparisonOfAirCoreCoils_Selection_sub0_ring6_ringPos4_noise_y_from_0_till_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3235697"/>
            <a:ext cx="4500594" cy="3265137"/>
          </a:xfrm>
          <a:prstGeom prst="rect">
            <a:avLst/>
          </a:prstGeom>
        </p:spPr>
      </p:pic>
      <p:grpSp>
        <p:nvGrpSpPr>
          <p:cNvPr id="20" name="Gruppieren 19"/>
          <p:cNvGrpSpPr/>
          <p:nvPr/>
        </p:nvGrpSpPr>
        <p:grpSpPr>
          <a:xfrm>
            <a:off x="500034" y="2143116"/>
            <a:ext cx="3429024" cy="4214842"/>
            <a:chOff x="5143504" y="2071678"/>
            <a:chExt cx="3429024" cy="4214842"/>
          </a:xfrm>
        </p:grpSpPr>
        <p:sp>
          <p:nvSpPr>
            <p:cNvPr id="8" name="Textfeld 7"/>
            <p:cNvSpPr txBox="1"/>
            <p:nvPr/>
          </p:nvSpPr>
          <p:spPr>
            <a:xfrm>
              <a:off x="7143768" y="3500438"/>
              <a:ext cx="9605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smtClean="0">
                  <a:latin typeface="Arial" pitchFamily="34" charset="0"/>
                  <a:cs typeface="Arial" pitchFamily="34" charset="0"/>
                </a:rPr>
                <a:t>Pos. 6.4</a:t>
              </a:r>
              <a:endParaRPr lang="de-DE" sz="16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feld 14"/>
            <p:cNvSpPr txBox="1"/>
            <p:nvPr/>
          </p:nvSpPr>
          <p:spPr>
            <a:xfrm rot="16200000">
              <a:off x="7661396" y="5394023"/>
              <a:ext cx="13035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smtClean="0">
                  <a:latin typeface="Arial" pitchFamily="34" charset="0"/>
                  <a:cs typeface="Arial" pitchFamily="34" charset="0"/>
                </a:rPr>
                <a:t>Preliminary</a:t>
              </a:r>
              <a:endParaRPr lang="de-DE" sz="16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chteck 22"/>
            <p:cNvSpPr/>
            <p:nvPr/>
          </p:nvSpPr>
          <p:spPr>
            <a:xfrm>
              <a:off x="6788370" y="3087166"/>
              <a:ext cx="375498" cy="1275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22" name="Picture 5" descr="C:\Users\Klein\Pictures\SLHC\ConverterMitLuftspulen\DSCN4069.JPG"/>
            <p:cNvPicPr>
              <a:picLocks noChangeAspect="1" noChangeArrowheads="1"/>
            </p:cNvPicPr>
            <p:nvPr/>
          </p:nvPicPr>
          <p:blipFill>
            <a:blip r:embed="rId4"/>
            <a:srcRect t="17013" b="14933"/>
            <a:stretch>
              <a:fillRect/>
            </a:stretch>
          </p:blipFill>
          <p:spPr bwMode="auto">
            <a:xfrm>
              <a:off x="5213378" y="2428868"/>
              <a:ext cx="3359150" cy="1714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4" descr="C:\Users\Klein\Pictures\SLHC\ConverterMitLuftspulen\DSCN4052.JPG"/>
            <p:cNvPicPr>
              <a:picLocks noChangeAspect="1" noChangeArrowheads="1"/>
            </p:cNvPicPr>
            <p:nvPr/>
          </p:nvPicPr>
          <p:blipFill>
            <a:blip r:embed="rId5"/>
            <a:srcRect t="22684" b="9262"/>
            <a:stretch>
              <a:fillRect/>
            </a:stretch>
          </p:blipFill>
          <p:spPr bwMode="auto">
            <a:xfrm>
              <a:off x="5213378" y="4572008"/>
              <a:ext cx="3359150" cy="1714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" name="Textfeld 8"/>
            <p:cNvSpPr txBox="1">
              <a:spLocks noChangeArrowheads="1"/>
            </p:cNvSpPr>
            <p:nvPr/>
          </p:nvSpPr>
          <p:spPr bwMode="auto">
            <a:xfrm>
              <a:off x="5143504" y="2071678"/>
              <a:ext cx="339580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b="1" smtClean="0">
                  <a:solidFill>
                    <a:srgbClr val="0000FF"/>
                  </a:solidFill>
                </a:rPr>
                <a:t>Toroid wiggled from copper wire</a:t>
              </a:r>
              <a:endParaRPr lang="de-DE" b="1">
                <a:solidFill>
                  <a:srgbClr val="0000FF"/>
                </a:solidFill>
              </a:endParaRPr>
            </a:p>
          </p:txBody>
        </p:sp>
        <p:sp>
          <p:nvSpPr>
            <p:cNvPr id="33" name="Textfeld 9"/>
            <p:cNvSpPr txBox="1">
              <a:spLocks noChangeArrowheads="1"/>
            </p:cNvSpPr>
            <p:nvPr/>
          </p:nvSpPr>
          <p:spPr bwMode="auto">
            <a:xfrm>
              <a:off x="5143504" y="4202120"/>
              <a:ext cx="329436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b="1" smtClean="0">
                  <a:solidFill>
                    <a:srgbClr val="FF33CC"/>
                  </a:solidFill>
                </a:rPr>
                <a:t>Toroid</a:t>
              </a:r>
              <a:r>
                <a:rPr lang="de-DE" b="1">
                  <a:solidFill>
                    <a:srgbClr val="FF33CC"/>
                  </a:solidFill>
                </a:rPr>
                <a:t> </a:t>
              </a:r>
              <a:r>
                <a:rPr lang="de-DE" b="1" smtClean="0">
                  <a:solidFill>
                    <a:srgbClr val="FF33CC"/>
                  </a:solidFill>
                </a:rPr>
                <a:t>wiggled from copper strip</a:t>
              </a:r>
              <a:endParaRPr lang="de-DE" b="1">
                <a:solidFill>
                  <a:srgbClr val="FF33CC"/>
                </a:solidFill>
              </a:endParaRPr>
            </a:p>
          </p:txBody>
        </p:sp>
      </p:grpSp>
      <p:sp>
        <p:nvSpPr>
          <p:cNvPr id="34" name="Textfeld 33"/>
          <p:cNvSpPr txBox="1"/>
          <p:nvPr/>
        </p:nvSpPr>
        <p:spPr>
          <a:xfrm rot="16200000">
            <a:off x="7849334" y="5456669"/>
            <a:ext cx="13035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Preliminary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7218784" y="2782598"/>
            <a:ext cx="1568058" cy="11464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r>
              <a:rPr lang="de-DE" sz="1400" b="1" smtClean="0">
                <a:latin typeface="Arial" pitchFamily="34" charset="0"/>
                <a:cs typeface="Arial" pitchFamily="34" charset="0"/>
                <a:sym typeface="Symbol"/>
              </a:rPr>
              <a:t></a:t>
            </a:r>
            <a:r>
              <a:rPr lang="de-DE" sz="1400" b="1" smtClean="0">
                <a:latin typeface="Arial" pitchFamily="34" charset="0"/>
                <a:cs typeface="Arial" pitchFamily="34" charset="0"/>
              </a:rPr>
              <a:t>  No converter</a:t>
            </a:r>
          </a:p>
          <a:p>
            <a:pPr>
              <a:spcBef>
                <a:spcPts val="500"/>
              </a:spcBef>
            </a:pPr>
            <a:r>
              <a:rPr lang="de-DE" sz="14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  </a:t>
            </a:r>
            <a:r>
              <a:rPr lang="de-DE" sz="14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Solenoid</a:t>
            </a:r>
          </a:p>
          <a:p>
            <a:pPr>
              <a:spcBef>
                <a:spcPts val="500"/>
              </a:spcBef>
            </a:pPr>
            <a:r>
              <a:rPr lang="de-DE" sz="1400" b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Symbol"/>
              </a:rPr>
              <a:t>  </a:t>
            </a:r>
            <a:r>
              <a:rPr lang="de-DE" sz="1400" b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Wire toroid</a:t>
            </a:r>
          </a:p>
          <a:p>
            <a:pPr>
              <a:spcBef>
                <a:spcPts val="500"/>
              </a:spcBef>
            </a:pPr>
            <a:r>
              <a:rPr lang="de-DE" sz="1400" b="1" smtClean="0">
                <a:solidFill>
                  <a:srgbClr val="FF33CC"/>
                </a:solidFill>
                <a:latin typeface="Arial" pitchFamily="34" charset="0"/>
                <a:cs typeface="Arial" pitchFamily="34" charset="0"/>
                <a:sym typeface="Symbol"/>
              </a:rPr>
              <a:t>  </a:t>
            </a:r>
            <a:r>
              <a:rPr lang="de-DE" sz="1400" b="1" smtClean="0">
                <a:solidFill>
                  <a:srgbClr val="FF33CC"/>
                </a:solidFill>
                <a:latin typeface="Arial" pitchFamily="34" charset="0"/>
                <a:cs typeface="Arial" pitchFamily="34" charset="0"/>
              </a:rPr>
              <a:t>Strip toroid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Strip Tracker Upgrade</a:t>
            </a:r>
            <a:endParaRPr lang="de-DE"/>
          </a:p>
        </p:txBody>
      </p:sp>
      <p:pic>
        <p:nvPicPr>
          <p:cNvPr id="7" name="Grafik 6" descr="Strip_x_vs_eta.gif"/>
          <p:cNvPicPr>
            <a:picLocks noChangeAspect="1"/>
          </p:cNvPicPr>
          <p:nvPr/>
        </p:nvPicPr>
        <p:blipFill>
          <a:blip r:embed="rId2"/>
          <a:srcRect r="6927"/>
          <a:stretch>
            <a:fillRect/>
          </a:stretch>
        </p:blipFill>
        <p:spPr>
          <a:xfrm>
            <a:off x="4273664" y="1142984"/>
            <a:ext cx="4798930" cy="5000660"/>
          </a:xfrm>
          <a:prstGeom prst="rect">
            <a:avLst/>
          </a:prstGeom>
        </p:spPr>
      </p:pic>
      <p:sp>
        <p:nvSpPr>
          <p:cNvPr id="11" name="Inhaltsplatzhalter 1"/>
          <p:cNvSpPr>
            <a:spLocks noGrp="1"/>
          </p:cNvSpPr>
          <p:nvPr>
            <p:ph idx="1"/>
          </p:nvPr>
        </p:nvSpPr>
        <p:spPr>
          <a:xfrm>
            <a:off x="71406" y="1214422"/>
            <a:ext cx="4357718" cy="5286412"/>
          </a:xfrm>
        </p:spPr>
        <p:txBody>
          <a:bodyPr>
            <a:normAutofit/>
          </a:bodyPr>
          <a:lstStyle/>
          <a:p>
            <a:pPr>
              <a:spcBef>
                <a:spcPts val="680"/>
              </a:spcBef>
            </a:pPr>
            <a:r>
              <a:rPr lang="de-DE" sz="2000" smtClean="0"/>
              <a:t>Design of CMS tracker upgrade </a:t>
            </a:r>
            <a:br>
              <a:rPr lang="de-DE" sz="2000" smtClean="0"/>
            </a:br>
            <a:r>
              <a:rPr lang="de-DE" sz="2000" smtClean="0"/>
              <a:t>still under discussion</a:t>
            </a:r>
          </a:p>
          <a:p>
            <a:pPr>
              <a:spcBef>
                <a:spcPts val="680"/>
              </a:spcBef>
            </a:pPr>
            <a:r>
              <a:rPr lang="de-DE" sz="2000" smtClean="0"/>
              <a:t>Smaller feature size (probably 0.13</a:t>
            </a:r>
            <a:r>
              <a:rPr lang="de-DE" sz="2000" smtClean="0">
                <a:sym typeface="Symbol"/>
              </a:rPr>
              <a:t></a:t>
            </a:r>
            <a:r>
              <a:rPr lang="de-DE" sz="2000" smtClean="0"/>
              <a:t>m) saves power per channel</a:t>
            </a:r>
          </a:p>
          <a:p>
            <a:pPr>
              <a:spcBef>
                <a:spcPts val="680"/>
              </a:spcBef>
            </a:pPr>
            <a:r>
              <a:rPr lang="de-DE" sz="2000" smtClean="0"/>
              <a:t>Increase of granularity and complexity costs power</a:t>
            </a:r>
          </a:p>
          <a:p>
            <a:pPr>
              <a:spcBef>
                <a:spcPts val="680"/>
              </a:spcBef>
            </a:pPr>
            <a:r>
              <a:rPr lang="de-DE" sz="2000" smtClean="0"/>
              <a:t>Material budget must not increase and services shall be recycled </a:t>
            </a:r>
            <a:br>
              <a:rPr lang="de-DE" sz="2000" smtClean="0"/>
            </a:br>
            <a:r>
              <a:rPr lang="de-DE" sz="2000" b="1" smtClean="0">
                <a:sym typeface="Symbol"/>
              </a:rPr>
              <a:t></a:t>
            </a:r>
            <a:r>
              <a:rPr lang="de-DE" sz="2000" b="1" smtClean="0"/>
              <a:t> new powering schemes need </a:t>
            </a:r>
            <a:br>
              <a:rPr lang="de-DE" sz="2000" b="1" smtClean="0"/>
            </a:br>
            <a:r>
              <a:rPr lang="de-DE" sz="2000" b="1" smtClean="0"/>
              <a:t>to be exploited</a:t>
            </a:r>
          </a:p>
          <a:p>
            <a:pPr>
              <a:spcBef>
                <a:spcPts val="680"/>
              </a:spcBef>
            </a:pPr>
            <a:r>
              <a:rPr lang="de-DE" sz="2000" smtClean="0"/>
              <a:t>R&amp;D on powering is ramping up, </a:t>
            </a:r>
            <a:br>
              <a:rPr lang="de-DE" sz="2000" smtClean="0"/>
            </a:br>
            <a:r>
              <a:rPr lang="de-DE" sz="2000" smtClean="0"/>
              <a:t>a CMS Working Group exists </a:t>
            </a:r>
            <a:br>
              <a:rPr lang="de-DE" sz="2000" smtClean="0"/>
            </a:br>
            <a:r>
              <a:rPr lang="de-DE" sz="2000" smtClean="0"/>
              <a:t>since April 2008 (contact: KK)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4929190" y="3643314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>
                <a:latin typeface="Arial" pitchFamily="34" charset="0"/>
                <a:cs typeface="Arial" pitchFamily="34" charset="0"/>
              </a:rPr>
              <a:t>cables</a:t>
            </a:r>
            <a:endParaRPr lang="de-DE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4929190" y="3071810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>
                <a:latin typeface="Arial" pitchFamily="34" charset="0"/>
                <a:cs typeface="Arial" pitchFamily="34" charset="0"/>
              </a:rPr>
              <a:t>cooling</a:t>
            </a:r>
            <a:endParaRPr lang="de-DE" b="1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Gerade Verbindung mit Pfeil 15"/>
          <p:cNvCxnSpPr>
            <a:stCxn id="13" idx="3"/>
          </p:cNvCxnSpPr>
          <p:nvPr/>
        </p:nvCxnSpPr>
        <p:spPr>
          <a:xfrm>
            <a:off x="5832001" y="3827980"/>
            <a:ext cx="525949" cy="38683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stCxn id="14" idx="3"/>
          </p:cNvCxnSpPr>
          <p:nvPr/>
        </p:nvCxnSpPr>
        <p:spPr>
          <a:xfrm flipV="1">
            <a:off x="5934593" y="3143248"/>
            <a:ext cx="423357" cy="11322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DC-DC Conversion Basics</a:t>
            </a:r>
            <a:endParaRPr lang="de-DE"/>
          </a:p>
        </p:txBody>
      </p:sp>
      <p:sp>
        <p:nvSpPr>
          <p:cNvPr id="10" name="Textfeld 9"/>
          <p:cNvSpPr txBox="1">
            <a:spLocks noChangeArrowheads="1"/>
          </p:cNvSpPr>
          <p:nvPr/>
        </p:nvSpPr>
        <p:spPr bwMode="auto">
          <a:xfrm>
            <a:off x="142844" y="3816237"/>
            <a:ext cx="8572560" cy="254172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 fontAlgn="base"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</a:pPr>
            <a:r>
              <a:rPr lang="de-DE" b="1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 Many technologies </a:t>
            </a:r>
            <a:r>
              <a:rPr lang="de-DE" b="1" smtClean="0">
                <a:solidFill>
                  <a:prstClr val="black"/>
                </a:solidFill>
                <a:latin typeface="Arial" charset="0"/>
                <a:cs typeface="Arial" charset="0"/>
              </a:rPr>
              <a:t>and</a:t>
            </a:r>
            <a:r>
              <a:rPr lang="de-DE" b="1" kern="1200" smtClean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de-DE" b="1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designs </a:t>
            </a:r>
            <a:r>
              <a:rPr lang="de-DE" b="1" kern="1200" smtClean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(inductor-based, capacitor-based, piezo...)</a:t>
            </a:r>
            <a:endParaRPr lang="de-DE" b="1" kern="1200">
              <a:solidFill>
                <a:prstClr val="black"/>
              </a:solidFill>
              <a:latin typeface="Arial" charset="0"/>
              <a:ea typeface="+mn-ea"/>
              <a:cs typeface="Arial" charset="0"/>
            </a:endParaRPr>
          </a:p>
          <a:p>
            <a:pPr algn="l" rtl="0" fontAlgn="base">
              <a:spcBef>
                <a:spcPts val="500"/>
              </a:spcBef>
              <a:spcAft>
                <a:spcPct val="0"/>
              </a:spcAft>
            </a:pPr>
            <a:r>
              <a:rPr lang="de-DE" sz="1600" kern="1200" smtClean="0">
                <a:latin typeface="Arial" charset="0"/>
                <a:ea typeface="+mn-ea"/>
                <a:cs typeface="Arial" charset="0"/>
              </a:rPr>
              <a:t>+ Classical </a:t>
            </a:r>
            <a:r>
              <a:rPr lang="de-DE" sz="1600" kern="1200">
                <a:latin typeface="Arial" charset="0"/>
                <a:ea typeface="+mn-ea"/>
                <a:cs typeface="Arial" charset="0"/>
              </a:rPr>
              <a:t>way of module operation, powering “factorizes“ from system &amp; module design</a:t>
            </a:r>
          </a:p>
          <a:p>
            <a:pPr algn="l" rtl="0" fontAlgn="base">
              <a:spcBef>
                <a:spcPts val="500"/>
              </a:spcBef>
              <a:spcAft>
                <a:spcPct val="0"/>
              </a:spcAft>
            </a:pPr>
            <a:r>
              <a:rPr lang="de-DE" sz="1600" kern="1200" smtClean="0">
                <a:latin typeface="Arial" charset="0"/>
                <a:ea typeface="+mn-ea"/>
                <a:cs typeface="Arial" charset="0"/>
              </a:rPr>
              <a:t>+ Different </a:t>
            </a:r>
            <a:r>
              <a:rPr lang="de-DE" sz="1600" kern="1200">
                <a:latin typeface="Arial" charset="0"/>
                <a:ea typeface="+mn-ea"/>
                <a:cs typeface="Arial" charset="0"/>
              </a:rPr>
              <a:t>voltages can be </a:t>
            </a:r>
            <a:r>
              <a:rPr lang="de-DE" sz="1600" kern="1200" smtClean="0">
                <a:latin typeface="Arial" charset="0"/>
                <a:ea typeface="+mn-ea"/>
                <a:cs typeface="Arial" charset="0"/>
              </a:rPr>
              <a:t>provided by the same circuit</a:t>
            </a:r>
          </a:p>
          <a:p>
            <a:pPr algn="l" rtl="0" fontAlgn="base">
              <a:spcBef>
                <a:spcPts val="500"/>
              </a:spcBef>
              <a:spcAft>
                <a:spcPct val="0"/>
              </a:spcAft>
            </a:pPr>
            <a:r>
              <a:rPr lang="de-DE" sz="1600" smtClean="0">
                <a:latin typeface="Arial" charset="0"/>
                <a:cs typeface="Arial" charset="0"/>
              </a:rPr>
              <a:t>+ </a:t>
            </a:r>
            <a:r>
              <a:rPr lang="de-DE" sz="1600" kern="1200" smtClean="0">
                <a:latin typeface="Arial" charset="0"/>
                <a:ea typeface="+mn-ea"/>
                <a:cs typeface="Arial" charset="0"/>
              </a:rPr>
              <a:t>Flexible</a:t>
            </a:r>
            <a:r>
              <a:rPr lang="de-DE" sz="1600" kern="1200">
                <a:latin typeface="Arial" charset="0"/>
                <a:ea typeface="+mn-ea"/>
                <a:cs typeface="Arial" charset="0"/>
              </a:rPr>
              <a:t>: several conversion steps (i.e. on substructure and on module) can be combined</a:t>
            </a:r>
          </a:p>
          <a:p>
            <a:pPr algn="l" rtl="0" fontAlgn="base">
              <a:spcBef>
                <a:spcPts val="500"/>
              </a:spcBef>
              <a:spcAft>
                <a:spcPct val="0"/>
              </a:spcAft>
            </a:pPr>
            <a:r>
              <a:rPr lang="de-DE" sz="1600" kern="1200" smtClean="0">
                <a:latin typeface="Arial" charset="0"/>
                <a:ea typeface="+mn-ea"/>
                <a:cs typeface="Arial" charset="0"/>
              </a:rPr>
              <a:t>- High </a:t>
            </a:r>
            <a:r>
              <a:rPr lang="de-DE" sz="1600" kern="1200">
                <a:latin typeface="Arial" charset="0"/>
                <a:ea typeface="+mn-ea"/>
                <a:cs typeface="Arial" charset="0"/>
              </a:rPr>
              <a:t>frequency switching present in all designs </a:t>
            </a:r>
            <a:r>
              <a:rPr lang="de-DE" sz="1600" kern="1200">
                <a:latin typeface="Arial"/>
                <a:ea typeface="+mn-ea"/>
                <a:cs typeface="Arial"/>
              </a:rPr>
              <a:t>→ </a:t>
            </a:r>
            <a:r>
              <a:rPr lang="de-DE" sz="1600" kern="1200">
                <a:latin typeface="Arial" charset="0"/>
                <a:ea typeface="+mn-ea"/>
                <a:cs typeface="Arial" charset="0"/>
              </a:rPr>
              <a:t>switching </a:t>
            </a:r>
            <a:r>
              <a:rPr lang="de-DE" sz="1600" kern="1200" smtClean="0">
                <a:latin typeface="Arial" charset="0"/>
                <a:ea typeface="+mn-ea"/>
                <a:cs typeface="Arial" charset="0"/>
              </a:rPr>
              <a:t>noise to be expected</a:t>
            </a:r>
            <a:endParaRPr lang="de-DE" sz="1600" kern="1200">
              <a:latin typeface="Arial" charset="0"/>
              <a:ea typeface="+mn-ea"/>
              <a:cs typeface="Arial" charset="0"/>
            </a:endParaRPr>
          </a:p>
          <a:p>
            <a:pPr algn="l" rtl="0" fontAlgn="base">
              <a:spcBef>
                <a:spcPts val="500"/>
              </a:spcBef>
              <a:spcAft>
                <a:spcPct val="0"/>
              </a:spcAft>
            </a:pPr>
            <a:r>
              <a:rPr lang="de-DE" sz="1600" smtClean="0">
                <a:latin typeface="Arial" charset="0"/>
                <a:cs typeface="Arial" charset="0"/>
              </a:rPr>
              <a:t>- </a:t>
            </a:r>
            <a:r>
              <a:rPr lang="de-DE" sz="1600" kern="1200" smtClean="0">
                <a:latin typeface="Arial" charset="0"/>
                <a:ea typeface="+mn-ea"/>
                <a:cs typeface="Arial" charset="0"/>
              </a:rPr>
              <a:t>Efficiency </a:t>
            </a:r>
            <a:r>
              <a:rPr lang="de-DE" sz="1600" kern="1200">
                <a:latin typeface="Arial" charset="0"/>
                <a:ea typeface="+mn-ea"/>
                <a:cs typeface="Arial" charset="0"/>
              </a:rPr>
              <a:t>typically </a:t>
            </a:r>
            <a:r>
              <a:rPr lang="de-DE" sz="1600" smtClean="0">
                <a:latin typeface="Arial" charset="0"/>
                <a:cs typeface="Arial" charset="0"/>
              </a:rPr>
              <a:t>7</a:t>
            </a:r>
            <a:r>
              <a:rPr lang="de-DE" sz="1600" kern="1200" smtClean="0">
                <a:latin typeface="Arial" charset="0"/>
                <a:ea typeface="+mn-ea"/>
                <a:cs typeface="Arial" charset="0"/>
              </a:rPr>
              <a:t>0-90% </a:t>
            </a:r>
            <a:endParaRPr lang="de-DE" sz="1600" kern="1200">
              <a:latin typeface="Arial" charset="0"/>
              <a:ea typeface="+mn-ea"/>
              <a:cs typeface="Arial" charset="0"/>
            </a:endParaRPr>
          </a:p>
          <a:p>
            <a:pPr algn="l" rtl="0" fontAlgn="base">
              <a:spcBef>
                <a:spcPts val="500"/>
              </a:spcBef>
              <a:spcAft>
                <a:spcPct val="0"/>
              </a:spcAft>
            </a:pPr>
            <a:r>
              <a:rPr lang="de-DE" sz="1600" kern="1200" smtClean="0">
                <a:latin typeface="Arial" charset="0"/>
                <a:ea typeface="+mn-ea"/>
                <a:cs typeface="Arial" charset="0"/>
              </a:rPr>
              <a:t>- </a:t>
            </a:r>
            <a:r>
              <a:rPr lang="de-DE" sz="1600" kern="1200">
                <a:latin typeface="Arial" charset="0"/>
                <a:ea typeface="+mn-ea"/>
                <a:cs typeface="Arial" charset="0"/>
              </a:rPr>
              <a:t>Transistors must stand high V</a:t>
            </a:r>
            <a:r>
              <a:rPr lang="de-DE" sz="1600" kern="1200" baseline="-25000">
                <a:latin typeface="Arial" charset="0"/>
                <a:ea typeface="+mn-ea"/>
                <a:cs typeface="Arial" charset="0"/>
              </a:rPr>
              <a:t>in</a:t>
            </a:r>
            <a:r>
              <a:rPr lang="de-DE" sz="1600" kern="1200">
                <a:latin typeface="Arial" charset="0"/>
                <a:ea typeface="+mn-ea"/>
                <a:cs typeface="Arial" charset="0"/>
              </a:rPr>
              <a:t> </a:t>
            </a:r>
            <a:r>
              <a:rPr lang="de-DE" sz="1600" kern="1200">
                <a:latin typeface="Arial"/>
                <a:ea typeface="+mn-ea"/>
                <a:cs typeface="Arial"/>
              </a:rPr>
              <a:t>→ </a:t>
            </a:r>
            <a:r>
              <a:rPr lang="de-DE" sz="1600" kern="1200">
                <a:latin typeface="Arial" charset="0"/>
                <a:ea typeface="+mn-ea"/>
                <a:cs typeface="Arial" charset="0"/>
              </a:rPr>
              <a:t>non-standard </a:t>
            </a:r>
            <a:r>
              <a:rPr lang="de-DE" sz="1600" kern="1200" smtClean="0">
                <a:latin typeface="Arial" charset="0"/>
                <a:ea typeface="+mn-ea"/>
                <a:cs typeface="Arial" charset="0"/>
              </a:rPr>
              <a:t>chip technology </a:t>
            </a:r>
            <a:r>
              <a:rPr lang="de-DE" sz="1600" kern="1200">
                <a:latin typeface="Arial" charset="0"/>
                <a:ea typeface="+mn-ea"/>
                <a:cs typeface="Arial" charset="0"/>
              </a:rPr>
              <a:t>to be </a:t>
            </a:r>
            <a:r>
              <a:rPr lang="de-DE" sz="1600" kern="1200" smtClean="0">
                <a:latin typeface="Arial" charset="0"/>
                <a:ea typeface="+mn-ea"/>
                <a:cs typeface="Arial" charset="0"/>
              </a:rPr>
              <a:t>used</a:t>
            </a:r>
          </a:p>
          <a:p>
            <a:pPr fontAlgn="base">
              <a:spcBef>
                <a:spcPts val="500"/>
              </a:spcBef>
              <a:spcAft>
                <a:spcPct val="0"/>
              </a:spcAft>
            </a:pPr>
            <a:r>
              <a:rPr lang="de-DE" sz="1600" smtClean="0">
                <a:latin typeface="Arial" charset="0"/>
                <a:cs typeface="Arial" charset="0"/>
              </a:rPr>
              <a:t>- Ferrites saturate in magnetic field </a:t>
            </a:r>
            <a:r>
              <a:rPr lang="de-DE" sz="1600" smtClean="0">
                <a:latin typeface="OpenSymbol"/>
                <a:ea typeface="OpenSymbol"/>
                <a:cs typeface="Arial" charset="0"/>
              </a:rPr>
              <a:t> </a:t>
            </a:r>
            <a:r>
              <a:rPr lang="de-DE" sz="1600" smtClean="0">
                <a:latin typeface="Arial" charset="0"/>
                <a:cs typeface="Arial" charset="0"/>
              </a:rPr>
              <a:t>inductors must have air-cores  </a:t>
            </a:r>
            <a:r>
              <a:rPr lang="de-DE" sz="1600" smtClean="0">
                <a:latin typeface="Arial"/>
                <a:cs typeface="Arial"/>
              </a:rPr>
              <a:t>→ </a:t>
            </a:r>
            <a:r>
              <a:rPr lang="de-DE" sz="1600" smtClean="0">
                <a:latin typeface="Arial" charset="0"/>
                <a:cs typeface="Arial" charset="0"/>
              </a:rPr>
              <a:t>radiation of noise </a:t>
            </a:r>
            <a:endParaRPr lang="de-DE" sz="1600" kern="1200"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214282" y="1142984"/>
            <a:ext cx="4857784" cy="25003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5357818" y="1142984"/>
            <a:ext cx="3571900" cy="2500330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1142984"/>
            <a:ext cx="3786214" cy="1739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feld 7"/>
          <p:cNvSpPr txBox="1">
            <a:spLocks noChangeArrowheads="1"/>
          </p:cNvSpPr>
          <p:nvPr/>
        </p:nvSpPr>
        <p:spPr bwMode="auto">
          <a:xfrm>
            <a:off x="281169" y="2857496"/>
            <a:ext cx="3818225" cy="697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ts val="400"/>
              </a:spcBef>
              <a:spcAft>
                <a:spcPct val="0"/>
              </a:spcAft>
            </a:pPr>
            <a:r>
              <a:rPr lang="de-DE" b="1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Conversion </a:t>
            </a:r>
            <a:r>
              <a:rPr lang="de-DE" b="1" kern="1200" smtClean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ratio r </a:t>
            </a:r>
            <a:r>
              <a:rPr lang="de-DE" b="1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= </a:t>
            </a:r>
            <a:r>
              <a:rPr lang="de-DE" b="1" kern="1200" smtClean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V</a:t>
            </a:r>
            <a:r>
              <a:rPr lang="de-DE" b="1" kern="1200" baseline="-25000" smtClean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out</a:t>
            </a:r>
            <a:r>
              <a:rPr lang="de-DE" b="1" kern="1200" smtClean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 / V</a:t>
            </a:r>
            <a:r>
              <a:rPr lang="de-DE" b="1" kern="1200" baseline="-25000" smtClean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in</a:t>
            </a:r>
            <a:r>
              <a:rPr lang="de-DE" b="1" kern="1200" smtClean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 &lt;&lt; </a:t>
            </a:r>
            <a:r>
              <a:rPr lang="de-DE" b="1" smtClean="0">
                <a:solidFill>
                  <a:prstClr val="black"/>
                </a:solidFill>
                <a:latin typeface="Arial" charset="0"/>
                <a:cs typeface="Arial" charset="0"/>
              </a:rPr>
              <a:t>1</a:t>
            </a:r>
          </a:p>
          <a:p>
            <a:pPr fontAlgn="base">
              <a:spcBef>
                <a:spcPts val="400"/>
              </a:spcBef>
              <a:spcAft>
                <a:spcPct val="0"/>
              </a:spcAft>
            </a:pPr>
            <a:r>
              <a:rPr lang="de-DE" smtClean="0">
                <a:solidFill>
                  <a:prstClr val="black"/>
                </a:solidFill>
                <a:latin typeface="Arial" charset="0"/>
                <a:cs typeface="Arial" charset="0"/>
              </a:rPr>
              <a:t>P</a:t>
            </a:r>
            <a:r>
              <a:rPr lang="de-DE" baseline="-25000" smtClean="0">
                <a:solidFill>
                  <a:prstClr val="black"/>
                </a:solidFill>
                <a:latin typeface="Arial" charset="0"/>
                <a:cs typeface="Arial" charset="0"/>
              </a:rPr>
              <a:t>drop</a:t>
            </a:r>
            <a:r>
              <a:rPr lang="de-DE" smtClean="0">
                <a:solidFill>
                  <a:prstClr val="black"/>
                </a:solidFill>
                <a:latin typeface="Arial" charset="0"/>
                <a:cs typeface="Arial" charset="0"/>
              </a:rPr>
              <a:t> = R</a:t>
            </a:r>
            <a:r>
              <a:rPr lang="de-DE" smtClean="0">
                <a:solidFill>
                  <a:prstClr val="black"/>
                </a:solidFill>
                <a:latin typeface="Arial" charset="0"/>
                <a:cs typeface="Arial" charset="0"/>
                <a:sym typeface="Symbol" pitchFamily="18" charset="2"/>
              </a:rPr>
              <a:t></a:t>
            </a:r>
            <a:r>
              <a:rPr lang="de-DE" smtClean="0">
                <a:solidFill>
                  <a:prstClr val="black"/>
                </a:solidFill>
                <a:latin typeface="Arial" charset="0"/>
                <a:cs typeface="Arial" charset="0"/>
              </a:rPr>
              <a:t>I</a:t>
            </a:r>
            <a:r>
              <a:rPr lang="de-DE" baseline="-25000" smtClean="0">
                <a:solidFill>
                  <a:prstClr val="black"/>
                </a:solidFill>
                <a:latin typeface="Arial" charset="0"/>
                <a:cs typeface="Arial" charset="0"/>
              </a:rPr>
              <a:t>0</a:t>
            </a:r>
            <a:r>
              <a:rPr lang="de-DE" baseline="30000" smtClean="0">
                <a:solidFill>
                  <a:prstClr val="black"/>
                </a:solidFill>
                <a:latin typeface="Arial" charset="0"/>
                <a:cs typeface="Arial" charset="0"/>
              </a:rPr>
              <a:t>2</a:t>
            </a:r>
            <a:r>
              <a:rPr lang="de-DE" smtClean="0">
                <a:solidFill>
                  <a:prstClr val="black"/>
                </a:solidFill>
                <a:latin typeface="Arial" charset="0"/>
                <a:cs typeface="Arial" charset="0"/>
                <a:sym typeface="Symbol" pitchFamily="18" charset="2"/>
              </a:rPr>
              <a:t></a:t>
            </a:r>
            <a:r>
              <a:rPr lang="de-DE" smtClean="0">
                <a:solidFill>
                  <a:prstClr val="black"/>
                </a:solidFill>
                <a:latin typeface="Arial" charset="0"/>
                <a:cs typeface="Arial" charset="0"/>
              </a:rPr>
              <a:t>n</a:t>
            </a:r>
            <a:r>
              <a:rPr lang="de-DE" baseline="30000" smtClean="0">
                <a:solidFill>
                  <a:prstClr val="black"/>
                </a:solidFill>
                <a:latin typeface="Arial" charset="0"/>
                <a:cs typeface="Arial" charset="0"/>
              </a:rPr>
              <a:t>2</a:t>
            </a:r>
            <a:r>
              <a:rPr lang="de-DE" smtClean="0">
                <a:solidFill>
                  <a:prstClr val="black"/>
                </a:solidFill>
                <a:latin typeface="Arial" charset="0"/>
                <a:cs typeface="Arial" charset="0"/>
                <a:sym typeface="Symbol" pitchFamily="18" charset="2"/>
              </a:rPr>
              <a:t>r</a:t>
            </a:r>
            <a:r>
              <a:rPr lang="de-DE" baseline="30000" smtClean="0">
                <a:solidFill>
                  <a:prstClr val="black"/>
                </a:solidFill>
                <a:latin typeface="Arial" charset="0"/>
                <a:cs typeface="Arial" charset="0"/>
              </a:rPr>
              <a:t>2</a:t>
            </a:r>
            <a:r>
              <a:rPr lang="de-DE" kern="1200" smtClean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    </a:t>
            </a:r>
            <a:endParaRPr lang="de-DE" kern="1200">
              <a:solidFill>
                <a:prstClr val="black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3" name="Rechteck 12"/>
          <p:cNvSpPr>
            <a:spLocks noChangeArrowheads="1"/>
          </p:cNvSpPr>
          <p:nvPr/>
        </p:nvSpPr>
        <p:spPr bwMode="auto">
          <a:xfrm>
            <a:off x="5429257" y="2928934"/>
            <a:ext cx="342902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de-DE" b="1" kern="1200" smtClean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Buck converter</a:t>
            </a:r>
            <a:r>
              <a:rPr lang="de-DE" kern="1200" smtClean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: simplest </a:t>
            </a:r>
            <a:br>
              <a:rPr lang="de-DE" kern="1200" smtClean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</a:br>
            <a:r>
              <a:rPr lang="de-DE" kern="1200" smtClean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ind.-based step-down converter</a:t>
            </a:r>
            <a:endParaRPr lang="de-DE" kern="1200">
              <a:solidFill>
                <a:prstClr val="black"/>
              </a:solidFill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17715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1871739" y="-300159"/>
            <a:ext cx="1571637" cy="4600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 animBg="1"/>
      <p:bldP spid="14" grpId="0" animBg="1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/>
          <p:cNvSpPr/>
          <p:nvPr/>
        </p:nvSpPr>
        <p:spPr>
          <a:xfrm>
            <a:off x="214314" y="4347151"/>
            <a:ext cx="4572000" cy="13285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Tracker end-cap (TEC) “petal“ with four</a:t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smtClean="0">
                <a:latin typeface="Arial" pitchFamily="34" charset="0"/>
                <a:cs typeface="Arial" pitchFamily="34" charset="0"/>
              </a:rPr>
              <a:t>   modules powered &amp; read out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Optical readout &amp; control communication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Thermally stabilized at +</a:t>
            </a:r>
            <a:r>
              <a:rPr lang="de-DE" smtClean="0">
                <a:latin typeface="Arial" pitchFamily="34" charset="0"/>
                <a:cs typeface="Arial" pitchFamily="34" charset="0"/>
              </a:rPr>
              <a:t>15°C</a:t>
            </a:r>
            <a:endParaRPr lang="de-DE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mtClean="0"/>
              <a:t>The System Test</a:t>
            </a:r>
            <a:endParaRPr lang="de-DE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9418" r="6836"/>
          <a:stretch>
            <a:fillRect/>
          </a:stretch>
        </p:blipFill>
        <p:spPr bwMode="auto">
          <a:xfrm>
            <a:off x="5429256" y="1142984"/>
            <a:ext cx="3500462" cy="5159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feld 6"/>
          <p:cNvSpPr txBox="1"/>
          <p:nvPr/>
        </p:nvSpPr>
        <p:spPr>
          <a:xfrm>
            <a:off x="217333" y="2553058"/>
            <a:ext cx="4971233" cy="16055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Prototypes of tracker upgrade readout chips, </a:t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smtClean="0">
                <a:latin typeface="Arial" pitchFamily="34" charset="0"/>
                <a:cs typeface="Arial" pitchFamily="34" charset="0"/>
              </a:rPr>
              <a:t>  modules or substructures do not yet exist</a:t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smtClean="0">
                <a:latin typeface="Arial" pitchFamily="34" charset="0"/>
                <a:cs typeface="Arial" pitchFamily="34" charset="0"/>
              </a:rPr>
              <a:t>  </a:t>
            </a:r>
            <a:r>
              <a:rPr lang="de-DE" smtClean="0">
                <a:latin typeface="Arial" pitchFamily="34" charset="0"/>
                <a:cs typeface="Arial" pitchFamily="34" charset="0"/>
                <a:sym typeface="Symbol"/>
              </a:rPr>
              <a:t></a:t>
            </a:r>
            <a:r>
              <a:rPr lang="de-DE" smtClean="0">
                <a:latin typeface="Arial" pitchFamily="34" charset="0"/>
                <a:cs typeface="Arial" pitchFamily="34" charset="0"/>
              </a:rPr>
              <a:t> current tracker hardware must be used!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Avoid to “tune“ R&amp;D to current system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Still a lot can be learned with current system</a:t>
            </a:r>
          </a:p>
        </p:txBody>
      </p:sp>
      <p:sp>
        <p:nvSpPr>
          <p:cNvPr id="10" name="Rechteck 9"/>
          <p:cNvSpPr/>
          <p:nvPr/>
        </p:nvSpPr>
        <p:spPr>
          <a:xfrm>
            <a:off x="7858148" y="3786190"/>
            <a:ext cx="4700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b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6.1</a:t>
            </a:r>
            <a:endParaRPr lang="de-DE" sz="1600" b="1">
              <a:solidFill>
                <a:srgbClr val="FFFF00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6143636" y="3714752"/>
            <a:ext cx="4700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b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6.4</a:t>
            </a:r>
            <a:endParaRPr lang="de-DE" sz="1600" b="1">
              <a:solidFill>
                <a:srgbClr val="FFFF00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6750308" y="3714752"/>
            <a:ext cx="4700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b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6.3</a:t>
            </a:r>
            <a:endParaRPr lang="de-DE" sz="1600" b="1">
              <a:solidFill>
                <a:srgbClr val="FFFF00"/>
              </a:solidFill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7286644" y="3714752"/>
            <a:ext cx="4700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b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6.2</a:t>
            </a:r>
            <a:endParaRPr lang="de-DE" sz="1600" b="1">
              <a:solidFill>
                <a:srgbClr val="FFFF00"/>
              </a:solidFill>
            </a:endParaRP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5429256" y="6000768"/>
            <a:ext cx="651140" cy="3385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600" smtClean="0">
                <a:latin typeface="Arial" pitchFamily="34" charset="0"/>
                <a:cs typeface="Arial" pitchFamily="34" charset="0"/>
              </a:rPr>
              <a:t>Petal</a:t>
            </a:r>
            <a:endParaRPr lang="de-DE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7643834" y="4714884"/>
            <a:ext cx="1348446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600" smtClean="0">
                <a:latin typeface="Arial" pitchFamily="34" charset="0"/>
                <a:cs typeface="Arial" pitchFamily="34" charset="0"/>
              </a:rPr>
              <a:t>Motherboard</a:t>
            </a:r>
          </a:p>
          <a:p>
            <a:r>
              <a:rPr lang="de-DE" sz="1600" smtClean="0">
                <a:latin typeface="Arial" pitchFamily="34" charset="0"/>
                <a:cs typeface="Arial" pitchFamily="34" charset="0"/>
              </a:rPr>
              <a:t>(ICB)</a:t>
            </a:r>
            <a:endParaRPr lang="de-DE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7215206" y="2571744"/>
            <a:ext cx="1608133" cy="3385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600" smtClean="0">
                <a:latin typeface="Arial" pitchFamily="34" charset="0"/>
                <a:cs typeface="Arial" pitchFamily="34" charset="0"/>
              </a:rPr>
              <a:t>Ring 6 modules</a:t>
            </a:r>
            <a:endParaRPr lang="de-DE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214282" y="1142984"/>
            <a:ext cx="5032147" cy="12003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b="1" smtClean="0">
                <a:latin typeface="Arial" pitchFamily="34" charset="0"/>
                <a:cs typeface="Arial" pitchFamily="34" charset="0"/>
              </a:rPr>
              <a:t>Goal: </a:t>
            </a:r>
            <a:br>
              <a:rPr lang="de-DE" b="1" smtClean="0">
                <a:latin typeface="Arial" pitchFamily="34" charset="0"/>
                <a:cs typeface="Arial" pitchFamily="34" charset="0"/>
              </a:rPr>
            </a:br>
            <a:r>
              <a:rPr lang="de-DE" b="1" smtClean="0">
                <a:latin typeface="Arial" pitchFamily="34" charset="0"/>
                <a:cs typeface="Arial" pitchFamily="34" charset="0"/>
              </a:rPr>
              <a:t>Understand if and how DC-DC conversion </a:t>
            </a:r>
            <a:br>
              <a:rPr lang="de-DE" b="1" smtClean="0">
                <a:latin typeface="Arial" pitchFamily="34" charset="0"/>
                <a:cs typeface="Arial" pitchFamily="34" charset="0"/>
              </a:rPr>
            </a:br>
            <a:r>
              <a:rPr lang="de-DE" b="1" smtClean="0">
                <a:latin typeface="Arial" pitchFamily="34" charset="0"/>
                <a:cs typeface="Arial" pitchFamily="34" charset="0"/>
              </a:rPr>
              <a:t>could be used to power the upgrade strip </a:t>
            </a:r>
            <a:br>
              <a:rPr lang="de-DE" b="1" smtClean="0">
                <a:latin typeface="Arial" pitchFamily="34" charset="0"/>
                <a:cs typeface="Arial" pitchFamily="34" charset="0"/>
              </a:rPr>
            </a:br>
            <a:r>
              <a:rPr lang="de-DE" b="1" smtClean="0">
                <a:latin typeface="Arial" pitchFamily="34" charset="0"/>
                <a:cs typeface="Arial" pitchFamily="34" charset="0"/>
              </a:rPr>
              <a:t>tracker; identify potential show-stoppers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mtClean="0"/>
              <a:t>A Current CMS Strip Tracker Module</a:t>
            </a:r>
            <a:endParaRPr lang="de-DE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/>
          <a:srcRect t="1322" b="7790"/>
          <a:stretch>
            <a:fillRect/>
          </a:stretch>
        </p:blipFill>
        <p:spPr bwMode="auto">
          <a:xfrm>
            <a:off x="3520841" y="1214422"/>
            <a:ext cx="5408877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Rechteck 25"/>
          <p:cNvSpPr/>
          <p:nvPr/>
        </p:nvSpPr>
        <p:spPr>
          <a:xfrm>
            <a:off x="4500562" y="2285992"/>
            <a:ext cx="785818" cy="16430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26"/>
          <p:cNvSpPr txBox="1"/>
          <p:nvPr/>
        </p:nvSpPr>
        <p:spPr>
          <a:xfrm>
            <a:off x="214282" y="1142984"/>
            <a:ext cx="3433376" cy="141577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0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Frontend-Hybrid</a:t>
            </a:r>
            <a:r>
              <a:rPr lang="de-DE" sz="2000" b="1" smtClean="0">
                <a:latin typeface="Arial" pitchFamily="34" charset="0"/>
                <a:cs typeface="Arial" pitchFamily="34" charset="0"/>
              </a:rPr>
              <a:t> with </a:t>
            </a:r>
          </a:p>
          <a:p>
            <a:r>
              <a:rPr lang="de-DE" b="1" smtClean="0">
                <a:latin typeface="Arial" pitchFamily="34" charset="0"/>
                <a:cs typeface="Arial" pitchFamily="34" charset="0"/>
              </a:rPr>
              <a:t>  - 4 or 6 APV25 readout chips</a:t>
            </a:r>
          </a:p>
          <a:p>
            <a:r>
              <a:rPr lang="de-DE" sz="1600" smtClean="0">
                <a:latin typeface="Arial" pitchFamily="34" charset="0"/>
                <a:cs typeface="Arial" pitchFamily="34" charset="0"/>
              </a:rPr>
              <a:t>  - PLL chip for timing</a:t>
            </a:r>
          </a:p>
          <a:p>
            <a:r>
              <a:rPr lang="de-DE" sz="1600" smtClean="0">
                <a:latin typeface="Arial" pitchFamily="34" charset="0"/>
                <a:cs typeface="Arial" pitchFamily="34" charset="0"/>
              </a:rPr>
              <a:t>  - Multiplexer chip</a:t>
            </a:r>
          </a:p>
          <a:p>
            <a:r>
              <a:rPr lang="de-DE" sz="1600" smtClean="0">
                <a:latin typeface="Arial" pitchFamily="34" charset="0"/>
                <a:cs typeface="Arial" pitchFamily="34" charset="0"/>
              </a:rPr>
              <a:t>  - DCU chip for control  </a:t>
            </a:r>
            <a:endParaRPr lang="de-DE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214282" y="2928934"/>
            <a:ext cx="3384324" cy="21544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000" b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APV25 readout chip</a:t>
            </a:r>
            <a:r>
              <a:rPr lang="de-DE" sz="2000" b="1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de-DE" smtClean="0">
                <a:latin typeface="Arial" pitchFamily="34" charset="0"/>
                <a:cs typeface="Arial" pitchFamily="34" charset="0"/>
              </a:rPr>
              <a:t>  - 0.25 </a:t>
            </a:r>
            <a:r>
              <a:rPr lang="de-DE" sz="2000" smtClean="0">
                <a:latin typeface="Arial" pitchFamily="34" charset="0"/>
                <a:cs typeface="Arial" pitchFamily="34" charset="0"/>
                <a:sym typeface="Symbol"/>
              </a:rPr>
              <a:t></a:t>
            </a:r>
            <a:r>
              <a:rPr lang="de-DE" smtClean="0">
                <a:latin typeface="Arial" pitchFamily="34" charset="0"/>
                <a:cs typeface="Arial" pitchFamily="34" charset="0"/>
              </a:rPr>
              <a:t>m CMOS </a:t>
            </a:r>
          </a:p>
          <a:p>
            <a:r>
              <a:rPr lang="de-DE" smtClean="0">
                <a:latin typeface="Arial" pitchFamily="34" charset="0"/>
                <a:cs typeface="Arial" pitchFamily="34" charset="0"/>
              </a:rPr>
              <a:t>  - 128 strips per APV</a:t>
            </a:r>
          </a:p>
          <a:p>
            <a:r>
              <a:rPr lang="de-DE" smtClean="0">
                <a:latin typeface="Arial" pitchFamily="34" charset="0"/>
                <a:cs typeface="Arial" pitchFamily="34" charset="0"/>
              </a:rPr>
              <a:t>  - </a:t>
            </a:r>
            <a:r>
              <a:rPr lang="de-DE" b="1" smtClean="0">
                <a:latin typeface="Arial" pitchFamily="34" charset="0"/>
                <a:cs typeface="Arial" pitchFamily="34" charset="0"/>
              </a:rPr>
              <a:t>analogue readout</a:t>
            </a:r>
          </a:p>
          <a:p>
            <a:r>
              <a:rPr lang="de-DE" smtClean="0">
                <a:latin typeface="Arial" pitchFamily="34" charset="0"/>
                <a:cs typeface="Arial" pitchFamily="34" charset="0"/>
              </a:rPr>
              <a:t>  - per channel: pre-amplifier, </a:t>
            </a:r>
            <a:br>
              <a:rPr lang="de-DE" smtClean="0">
                <a:latin typeface="Arial" pitchFamily="34" charset="0"/>
                <a:cs typeface="Arial" pitchFamily="34" charset="0"/>
              </a:rPr>
            </a:br>
            <a:r>
              <a:rPr lang="de-DE" smtClean="0">
                <a:latin typeface="Arial" pitchFamily="34" charset="0"/>
                <a:cs typeface="Arial" pitchFamily="34" charset="0"/>
              </a:rPr>
              <a:t>    CR-RC shaper, 4 </a:t>
            </a:r>
            <a:r>
              <a:rPr lang="de-DE" sz="2000" smtClean="0">
                <a:latin typeface="Arial" pitchFamily="34" charset="0"/>
                <a:cs typeface="Arial" pitchFamily="34" charset="0"/>
                <a:sym typeface="Symbol"/>
              </a:rPr>
              <a:t></a:t>
            </a:r>
            <a:r>
              <a:rPr lang="de-DE" smtClean="0">
                <a:latin typeface="Arial" pitchFamily="34" charset="0"/>
                <a:cs typeface="Arial" pitchFamily="34" charset="0"/>
              </a:rPr>
              <a:t>s pipeline</a:t>
            </a:r>
          </a:p>
          <a:p>
            <a:r>
              <a:rPr lang="de-DE" smtClean="0">
                <a:latin typeface="Arial" pitchFamily="34" charset="0"/>
                <a:cs typeface="Arial" pitchFamily="34" charset="0"/>
              </a:rPr>
              <a:t>  - </a:t>
            </a:r>
            <a:r>
              <a:rPr lang="de-DE" sz="2000" smtClean="0">
                <a:latin typeface="Arial" pitchFamily="34" charset="0"/>
                <a:cs typeface="Arial" pitchFamily="34" charset="0"/>
                <a:sym typeface="Symbol"/>
              </a:rPr>
              <a:t></a:t>
            </a:r>
            <a:r>
              <a:rPr lang="de-DE" smtClean="0">
                <a:latin typeface="Arial" pitchFamily="34" charset="0"/>
                <a:cs typeface="Arial" pitchFamily="34" charset="0"/>
              </a:rPr>
              <a:t> = 50ns </a:t>
            </a:r>
          </a:p>
        </p:txBody>
      </p:sp>
      <p:cxnSp>
        <p:nvCxnSpPr>
          <p:cNvPr id="30" name="Gerade Verbindung mit Pfeil 29"/>
          <p:cNvCxnSpPr/>
          <p:nvPr/>
        </p:nvCxnSpPr>
        <p:spPr>
          <a:xfrm rot="10800000">
            <a:off x="3214678" y="2071678"/>
            <a:ext cx="1285884" cy="21431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hteck 30"/>
          <p:cNvSpPr/>
          <p:nvPr/>
        </p:nvSpPr>
        <p:spPr>
          <a:xfrm>
            <a:off x="4857752" y="3500438"/>
            <a:ext cx="357190" cy="35719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3" name="Gerade Verbindung mit Pfeil 32"/>
          <p:cNvCxnSpPr>
            <a:stCxn id="31" idx="1"/>
          </p:cNvCxnSpPr>
          <p:nvPr/>
        </p:nvCxnSpPr>
        <p:spPr>
          <a:xfrm rot="10800000">
            <a:off x="3000364" y="3286125"/>
            <a:ext cx="1857388" cy="392909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feld 33"/>
          <p:cNvSpPr txBox="1"/>
          <p:nvPr/>
        </p:nvSpPr>
        <p:spPr>
          <a:xfrm>
            <a:off x="6715140" y="1214422"/>
            <a:ext cx="2223750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de-DE" smtClean="0">
                <a:latin typeface="Arial" pitchFamily="34" charset="0"/>
                <a:cs typeface="Arial" pitchFamily="34" charset="0"/>
              </a:rPr>
              <a:t>Typical strip module</a:t>
            </a: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142844" y="5286388"/>
            <a:ext cx="8929750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b="1" smtClean="0">
                <a:latin typeface="Arial" pitchFamily="34" charset="0"/>
                <a:cs typeface="Arial" pitchFamily="34" charset="0"/>
              </a:rPr>
              <a:t>Supply voltages</a:t>
            </a:r>
            <a:r>
              <a:rPr lang="de-DE" smtClean="0">
                <a:latin typeface="Arial" pitchFamily="34" charset="0"/>
                <a:cs typeface="Arial" pitchFamily="34" charset="0"/>
              </a:rPr>
              <a:t>: </a:t>
            </a:r>
            <a:r>
              <a:rPr lang="de-DE" b="1" smtClean="0">
                <a:latin typeface="Arial" pitchFamily="34" charset="0"/>
                <a:cs typeface="Arial" pitchFamily="34" charset="0"/>
              </a:rPr>
              <a:t>1.25V &amp; 2.5V </a:t>
            </a:r>
            <a:r>
              <a:rPr lang="de-DE" smtClean="0">
                <a:latin typeface="Arial" pitchFamily="34" charset="0"/>
                <a:cs typeface="Arial" pitchFamily="34" charset="0"/>
              </a:rPr>
              <a:t>for analogue readout and 2.5V for digital control ring</a:t>
            </a:r>
          </a:p>
          <a:p>
            <a:pPr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b="1" smtClean="0">
                <a:latin typeface="Arial" pitchFamily="34" charset="0"/>
                <a:cs typeface="Arial" pitchFamily="34" charset="0"/>
              </a:rPr>
              <a:t>Currents per APV</a:t>
            </a:r>
            <a:r>
              <a:rPr lang="de-DE" smtClean="0">
                <a:latin typeface="Arial" pitchFamily="34" charset="0"/>
                <a:cs typeface="Arial" pitchFamily="34" charset="0"/>
              </a:rPr>
              <a:t>: 0.12A at 2.5V and 0.06A at 1.25V</a:t>
            </a:r>
          </a:p>
          <a:p>
            <a:pPr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b="1" smtClean="0">
                <a:latin typeface="Arial" pitchFamily="34" charset="0"/>
                <a:cs typeface="Arial" pitchFamily="34" charset="0"/>
              </a:rPr>
              <a:t>Power consumption</a:t>
            </a:r>
            <a:r>
              <a:rPr lang="de-DE" smtClean="0">
                <a:latin typeface="Arial" pitchFamily="34" charset="0"/>
                <a:cs typeface="Arial" pitchFamily="34" charset="0"/>
              </a:rPr>
              <a:t> of 4 (6) APV module including optical conversion: </a:t>
            </a:r>
            <a:r>
              <a:rPr lang="de-DE" b="1" smtClean="0">
                <a:latin typeface="Arial" pitchFamily="34" charset="0"/>
                <a:cs typeface="Arial" pitchFamily="34" charset="0"/>
              </a:rPr>
              <a:t>1.8W (2.7W) </a:t>
            </a:r>
            <a:endParaRPr lang="de-DE" b="1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31" grpId="0" animBg="1"/>
      <p:bldP spid="3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mtClean="0"/>
              <a:t>Definitions and Analysis</a:t>
            </a:r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142844" y="1000108"/>
            <a:ext cx="9072594" cy="2074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b="1" smtClean="0">
                <a:latin typeface="Arial" pitchFamily="34" charset="0"/>
                <a:cs typeface="Arial" pitchFamily="34" charset="0"/>
              </a:rPr>
              <a:t>Pedestal</a:t>
            </a:r>
            <a:r>
              <a:rPr lang="de-DE" smtClean="0">
                <a:latin typeface="Arial" pitchFamily="34" charset="0"/>
                <a:cs typeface="Arial" pitchFamily="34" charset="0"/>
              </a:rPr>
              <a:t> = mean signal of a strip without a particle traversing the sensor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b="1" smtClean="0">
                <a:latin typeface="Arial" pitchFamily="34" charset="0"/>
                <a:cs typeface="Arial" pitchFamily="34" charset="0"/>
              </a:rPr>
              <a:t>Raw</a:t>
            </a:r>
            <a:r>
              <a:rPr lang="de-DE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b="1" smtClean="0">
                <a:latin typeface="Arial" pitchFamily="34" charset="0"/>
                <a:cs typeface="Arial" pitchFamily="34" charset="0"/>
              </a:rPr>
              <a:t>(or total) noise</a:t>
            </a:r>
            <a:r>
              <a:rPr lang="de-DE" smtClean="0">
                <a:latin typeface="Arial" pitchFamily="34" charset="0"/>
                <a:cs typeface="Arial" pitchFamily="34" charset="0"/>
              </a:rPr>
              <a:t> = RMS of fluctuation around pedestal value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b="1" smtClean="0">
                <a:latin typeface="Arial" pitchFamily="34" charset="0"/>
                <a:cs typeface="Arial" pitchFamily="34" charset="0"/>
              </a:rPr>
              <a:t>Common mode </a:t>
            </a:r>
            <a:r>
              <a:rPr lang="de-DE" smtClean="0">
                <a:latin typeface="Arial" pitchFamily="34" charset="0"/>
                <a:cs typeface="Arial" pitchFamily="34" charset="0"/>
              </a:rPr>
              <a:t>(CM) = common fluctuation of subset of strips, calculated per APV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The raw noise includes the common mode contribution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One </a:t>
            </a:r>
            <a:r>
              <a:rPr lang="de-DE" smtClean="0">
                <a:latin typeface="Arial" pitchFamily="34" charset="0"/>
                <a:cs typeface="Arial" pitchFamily="34" charset="0"/>
              </a:rPr>
              <a:t>module </a:t>
            </a:r>
            <a:r>
              <a:rPr lang="de-DE" smtClean="0">
                <a:latin typeface="Arial" pitchFamily="34" charset="0"/>
                <a:cs typeface="Arial" pitchFamily="34" charset="0"/>
              </a:rPr>
              <a:t>has four APVs a 128 strips = 512 strips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latin typeface="Arial" pitchFamily="34" charset="0"/>
                <a:cs typeface="Arial" pitchFamily="34" charset="0"/>
              </a:rPr>
              <a:t> Most tests performed in “peak mode“ = 1 sample read out per event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pic>
        <p:nvPicPr>
          <p:cNvPr id="9" name="Grafik 8" descr="NoConverter_sub0_ring6_ringPos4_noise_y_from_0_till_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298" y="3234320"/>
            <a:ext cx="4404024" cy="3195076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4929190" y="5467534"/>
            <a:ext cx="15632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smtClean="0">
                <a:latin typeface="Arial" pitchFamily="34" charset="0"/>
                <a:cs typeface="Arial" pitchFamily="34" charset="0"/>
              </a:rPr>
              <a:t>Open channels</a:t>
            </a:r>
            <a:endParaRPr lang="de-DE" sz="16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Gerade Verbindung mit Pfeil 12"/>
          <p:cNvCxnSpPr/>
          <p:nvPr/>
        </p:nvCxnSpPr>
        <p:spPr>
          <a:xfrm rot="16200000" flipV="1">
            <a:off x="4964909" y="4984551"/>
            <a:ext cx="571504" cy="500066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 rot="5400000" flipH="1" flipV="1">
            <a:off x="5464975" y="5341741"/>
            <a:ext cx="357190" cy="1588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3071802" y="4805956"/>
            <a:ext cx="7536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smtClean="0">
                <a:latin typeface="Arial" pitchFamily="34" charset="0"/>
                <a:cs typeface="Arial" pitchFamily="34" charset="0"/>
              </a:rPr>
              <a:t>1 APV</a:t>
            </a:r>
            <a:endParaRPr lang="de-DE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 rot="16200000">
            <a:off x="3050971" y="4022216"/>
            <a:ext cx="492443" cy="12003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sz="720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{</a:t>
            </a:r>
            <a:endParaRPr lang="de-DE" sz="720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6357950" y="3948700"/>
            <a:ext cx="214314" cy="64294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5" name="Gerade Verbindung mit Pfeil 24"/>
          <p:cNvCxnSpPr>
            <a:stCxn id="21" idx="6"/>
          </p:cNvCxnSpPr>
          <p:nvPr/>
        </p:nvCxnSpPr>
        <p:spPr>
          <a:xfrm>
            <a:off x="6572264" y="4270171"/>
            <a:ext cx="500066" cy="535785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25"/>
          <p:cNvSpPr txBox="1"/>
          <p:nvPr/>
        </p:nvSpPr>
        <p:spPr>
          <a:xfrm>
            <a:off x="6929454" y="4877394"/>
            <a:ext cx="180209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smtClean="0">
                <a:latin typeface="Arial" pitchFamily="34" charset="0"/>
                <a:cs typeface="Arial" pitchFamily="34" charset="0"/>
              </a:rPr>
              <a:t>Higher noise </a:t>
            </a:r>
            <a:r>
              <a:rPr lang="de-DE" sz="1600">
                <a:latin typeface="Arial" pitchFamily="34" charset="0"/>
                <a:cs typeface="Arial" pitchFamily="34" charset="0"/>
              </a:rPr>
              <a:t/>
            </a:r>
            <a:br>
              <a:rPr lang="de-DE" sz="1600">
                <a:latin typeface="Arial" pitchFamily="34" charset="0"/>
                <a:cs typeface="Arial" pitchFamily="34" charset="0"/>
              </a:rPr>
            </a:br>
            <a:r>
              <a:rPr lang="de-DE" sz="1600" smtClean="0">
                <a:latin typeface="Arial" pitchFamily="34" charset="0"/>
                <a:cs typeface="Arial" pitchFamily="34" charset="0"/>
              </a:rPr>
              <a:t>on edge channels</a:t>
            </a:r>
          </a:p>
          <a:p>
            <a:r>
              <a:rPr lang="de-DE" sz="1400" smtClean="0">
                <a:latin typeface="Arial" pitchFamily="34" charset="0"/>
                <a:cs typeface="Arial" pitchFamily="34" charset="0"/>
              </a:rPr>
              <a:t>(e.g. from bias ring)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3000364" y="3571876"/>
            <a:ext cx="28139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 typical noise distribution</a:t>
            </a:r>
            <a:endParaRPr lang="de-DE" sz="1600" b="1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9" grpId="0"/>
      <p:bldP spid="20" grpId="0"/>
      <p:bldP spid="21" grpId="0" animBg="1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mtClean="0"/>
              <a:t>System Test with DC-DC Converters</a:t>
            </a:r>
            <a:endParaRPr lang="de-DE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Katja Klein</a:t>
            </a:r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D294-9D24-43BD-AFAD-8293975AE60F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System Test with DC-DC Converters for the CMS Tracker</a:t>
            </a:r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1296248" y="2746244"/>
            <a:ext cx="677621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3600" smtClean="0">
                <a:latin typeface="Arial" pitchFamily="34" charset="0"/>
                <a:cs typeface="Arial" pitchFamily="34" charset="0"/>
              </a:rPr>
              <a:t>Measurements with </a:t>
            </a:r>
            <a:br>
              <a:rPr lang="de-DE" sz="3600" smtClean="0">
                <a:latin typeface="Arial" pitchFamily="34" charset="0"/>
                <a:cs typeface="Arial" pitchFamily="34" charset="0"/>
              </a:rPr>
            </a:br>
            <a:r>
              <a:rPr lang="de-DE" sz="3600" smtClean="0">
                <a:latin typeface="Arial" pitchFamily="34" charset="0"/>
                <a:cs typeface="Arial" pitchFamily="34" charset="0"/>
              </a:rPr>
              <a:t>commercial buck converters</a:t>
            </a:r>
            <a:br>
              <a:rPr lang="de-DE" sz="3600" smtClean="0">
                <a:latin typeface="Arial" pitchFamily="34" charset="0"/>
                <a:cs typeface="Arial" pitchFamily="34" charset="0"/>
              </a:rPr>
            </a:br>
            <a:r>
              <a:rPr lang="de-DE" sz="3600" smtClean="0">
                <a:latin typeface="Arial" pitchFamily="34" charset="0"/>
                <a:cs typeface="Arial" pitchFamily="34" charset="0"/>
              </a:rPr>
              <a:t>with internal ferrite-core inductor</a:t>
            </a:r>
            <a:endParaRPr lang="de-DE" sz="36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2295</Words>
  <Application>Microsoft Office PowerPoint</Application>
  <PresentationFormat>Bildschirmpräsentation (4:3)</PresentationFormat>
  <Paragraphs>524</Paragraphs>
  <Slides>35</Slides>
  <Notes>18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35</vt:i4>
      </vt:variant>
    </vt:vector>
  </HeadingPairs>
  <TitlesOfParts>
    <vt:vector size="43" baseType="lpstr">
      <vt:lpstr>Arial</vt:lpstr>
      <vt:lpstr>Calibri</vt:lpstr>
      <vt:lpstr>Symbol</vt:lpstr>
      <vt:lpstr>OpenSymbol</vt:lpstr>
      <vt:lpstr>Wingdings</vt:lpstr>
      <vt:lpstr>Larissa-Design</vt:lpstr>
      <vt:lpstr>1_Larissa-Design</vt:lpstr>
      <vt:lpstr>Formel</vt:lpstr>
      <vt:lpstr>Folie 1</vt:lpstr>
      <vt:lpstr>Outline</vt:lpstr>
      <vt:lpstr>Current Strip Tracker Power Consumption</vt:lpstr>
      <vt:lpstr>Strip Tracker Upgrade</vt:lpstr>
      <vt:lpstr>DC-DC Conversion Basics</vt:lpstr>
      <vt:lpstr>The System Test</vt:lpstr>
      <vt:lpstr>A Current CMS Strip Tracker Module</vt:lpstr>
      <vt:lpstr>Definitions and Analysis</vt:lpstr>
      <vt:lpstr>System Test with DC-DC Converters</vt:lpstr>
      <vt:lpstr>Commercial Buck Converter EN5312QI</vt:lpstr>
      <vt:lpstr>Integration onto TEC Petal</vt:lpstr>
      <vt:lpstr>Raw Noise with DC-DC Converter</vt:lpstr>
      <vt:lpstr>Edge Channels with DC-DC Converter</vt:lpstr>
      <vt:lpstr>Cross-Talk</vt:lpstr>
      <vt:lpstr>Converter Noise Spectra</vt:lpstr>
      <vt:lpstr>Combination with Low DropOut Regulator</vt:lpstr>
      <vt:lpstr>System Test with DC-DC Converters</vt:lpstr>
      <vt:lpstr>External Air-Core Inductor</vt:lpstr>
      <vt:lpstr>External Air-Core Inductor</vt:lpstr>
      <vt:lpstr>Radiative Noise from Air-Core Coil</vt:lpstr>
      <vt:lpstr>Shielding the DC-DC Converter</vt:lpstr>
      <vt:lpstr>Distance betw. Converter and FE-Hybrid</vt:lpstr>
      <vt:lpstr>System Test with DC-DC Converters</vt:lpstr>
      <vt:lpstr>The CERN SWREG2 Buck Converter</vt:lpstr>
      <vt:lpstr>The CERN SWREG2 Buck Converter</vt:lpstr>
      <vt:lpstr>The LBNL Charge Pump</vt:lpstr>
      <vt:lpstr>The LBNL Charge Pump</vt:lpstr>
      <vt:lpstr>Summary &amp; Outlook</vt:lpstr>
      <vt:lpstr>Folie 29</vt:lpstr>
      <vt:lpstr>Raw Noise on Different Positions</vt:lpstr>
      <vt:lpstr>Noise versus Conversion Ratio (Vout/Vin)</vt:lpstr>
      <vt:lpstr>Other Commercial Converters: MIC3385</vt:lpstr>
      <vt:lpstr>Converter Noise Spectra</vt:lpstr>
      <vt:lpstr>Correlations with External Air-Core Inductor</vt:lpstr>
      <vt:lpstr>External Air-Core Toroids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Klein</dc:creator>
  <cp:lastModifiedBy>Klein</cp:lastModifiedBy>
  <cp:revision>837</cp:revision>
  <dcterms:created xsi:type="dcterms:W3CDTF">2008-02-10T10:36:50Z</dcterms:created>
  <dcterms:modified xsi:type="dcterms:W3CDTF">2008-09-16T20:06:58Z</dcterms:modified>
</cp:coreProperties>
</file>