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8" r:id="rId2"/>
    <p:sldId id="257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070" autoAdjust="0"/>
    <p:restoredTop sz="94660"/>
  </p:normalViewPr>
  <p:slideViewPr>
    <p:cSldViewPr>
      <p:cViewPr varScale="1">
        <p:scale>
          <a:sx n="76" d="100"/>
          <a:sy n="76" d="100"/>
        </p:scale>
        <p:origin x="-11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1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38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39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40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41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1" name="Rectangle 55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Rectangle 64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65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Rectangle 66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5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6BC19EC-4C1B-404E-A199-F62E43D9CCAB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16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E66A894-CB37-4496-9C51-D6EFFC63B1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8EEF3-B42C-4B4C-B488-ACED98F3284E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70DA1-6411-43AA-9AF4-93835FF0C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9EDD22-0B6A-4D0E-A4AE-3365AAD14AA0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298AE4-7405-4EBE-A9B4-342B3205D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0191A0-CF37-4EE4-8917-AD269D30B773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51EB7-AA30-435C-AF0C-2078B2B887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1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1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6" name="Freeform 12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Freeform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Freeform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Freeform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1" name="Freeform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2" name="Freeform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3" name="Freeform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4" name="Freeform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5" name="Freeform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24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7" name="Freeform 25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8" name="Freeform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9" name="Rectangle 6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" name="Rectangle 7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Rectangle 8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Rectangle 9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3" name="Rectangle 10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4" name="Rectangle 11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2109684-D0EE-4DEC-909E-6DBEF1C44DE6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2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863DD8-D559-4FDE-9278-338C214F99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155D8F8-EAD0-406D-B41A-7416D11BD9DD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4360C63-A5CE-4DFF-B4D5-F490181538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4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15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16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Rectangle 17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8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9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Rectangle 20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Rectangle 21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Rectangle 28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29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2109D0C-3778-4A5F-B4D2-154AE851B503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1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0F3DDCB-CBF7-4D46-B831-5314DFFCFA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6E806-4F89-4266-98E6-6504F754A7B0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C4AA68-D343-49CF-8C18-D1076D3814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04206B7-2FE1-4479-B715-8C1F194AF948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ACD5AC-29FC-4D7D-A280-7C14618E95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FED42C-013F-4717-A924-78D65F1D69D7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5922A-333E-411D-B701-DF24A6106FE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6" name="Straight Connector 8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Group 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Straight Connector 14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15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16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Group 13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Straight Connector 10"/>
            <p:cNvCxnSpPr/>
            <p:nvPr/>
          </p:nvCxnSpPr>
          <p:spPr>
            <a:xfrm rot="16200000">
              <a:off x="6663593" y="1298375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1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2"/>
            <p:cNvCxnSpPr/>
            <p:nvPr/>
          </p:nvCxnSpPr>
          <p:spPr>
            <a:xfrm rot="5400000" flipH="1">
              <a:off x="6744513" y="1297400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7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Straight Connector 18"/>
            <p:cNvCxnSpPr/>
            <p:nvPr/>
          </p:nvCxnSpPr>
          <p:spPr>
            <a:xfrm rot="16200000">
              <a:off x="6663592" y="1298373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9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20"/>
            <p:cNvCxnSpPr/>
            <p:nvPr/>
          </p:nvCxnSpPr>
          <p:spPr>
            <a:xfrm rot="5400000" flipH="1">
              <a:off x="6744512" y="1297398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Date Placeholder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77DBC13-FC7C-4DC4-B617-42BCF0D9ECAD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20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1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0CE157B-8F64-421F-AA38-0154406794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36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150C4BF3-6547-4CFF-B77D-0E2CB3622FC1}" type="datetimeFigureOut">
              <a:rPr lang="en-US"/>
              <a:pPr>
                <a:defRPr/>
              </a:pPr>
              <a:t>9/16/2008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1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C9041E29-780D-434E-8FD1-BFB0ECFB534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0" r:id="rId1"/>
    <p:sldLayoutId id="2147483719" r:id="rId2"/>
    <p:sldLayoutId id="2147483721" r:id="rId3"/>
    <p:sldLayoutId id="2147483722" r:id="rId4"/>
    <p:sldLayoutId id="2147483723" r:id="rId5"/>
    <p:sldLayoutId id="2147483718" r:id="rId6"/>
    <p:sldLayoutId id="2147483724" r:id="rId7"/>
    <p:sldLayoutId id="2147483717" r:id="rId8"/>
    <p:sldLayoutId id="2147483725" r:id="rId9"/>
    <p:sldLayoutId id="2147483716" r:id="rId10"/>
    <p:sldLayoutId id="214748371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extBox 1"/>
          <p:cNvSpPr txBox="1">
            <a:spLocks noChangeArrowheads="1"/>
          </p:cNvSpPr>
          <p:nvPr/>
        </p:nvSpPr>
        <p:spPr bwMode="auto">
          <a:xfrm>
            <a:off x="3124200" y="304800"/>
            <a:ext cx="2881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TWEPP – 08 Poster Sessions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ASICs</a:t>
            </a:r>
          </a:p>
        </p:txBody>
      </p:sp>
      <p:graphicFrame>
        <p:nvGraphicFramePr>
          <p:cNvPr id="13353" name="Group 41"/>
          <p:cNvGraphicFramePr>
            <a:graphicFrameLocks noGrp="1"/>
          </p:cNvGraphicFramePr>
          <p:nvPr/>
        </p:nvGraphicFramePr>
        <p:xfrm>
          <a:off x="304800" y="1143000"/>
          <a:ext cx="8534400" cy="5486400"/>
        </p:xfrm>
        <a:graphic>
          <a:graphicData uri="http://schemas.openxmlformats.org/drawingml/2006/table">
            <a:tbl>
              <a:tblPr/>
              <a:tblGrid>
                <a:gridCol w="685800"/>
                <a:gridCol w="7848600"/>
              </a:tblGrid>
              <a:tr h="6334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Development and Testing of an Advanced CMOS Readout Architecture dedicated to X-rays silicon strip detectors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Design and measurements of SEU tolerant latches.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prototype ASIC buck converter for LHC upgrades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Digital part of PARISROC: a photomultiplier array readout chip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Instrumentation for Gate Current Noise Measurements on sub-100 nm MOS Transistors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multi-channel 24.4 ps bin size Time-to-Digital Converter for HEP applications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334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SKIROC : A FRONT-END CHIP TO READ OUT THE IMAGING SILICON-TUNGSTEN CALORIMETER FOR ILC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Noise analysis of Radiation Detector Charge Sensitive Amplifier Architectures.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Radiation Tolerant Current Reference Circuit in a standard 0.13um CMOS Technology.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dual scale 1mW full flash ADC for the ILC vertex detector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91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front end chip for the INNOTEP project including a 8 bits, 100 MS ADC.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97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Radiation Damage of SiGe HBT Technologies at Different Bias Configurations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98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PMM2 ASIC : PARISROC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38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126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Design Considerations for Area-Constrained In-Pixel Photon Counting in Medipix3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254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130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VFAT production test for the TOTEM experiment.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extBox 1"/>
          <p:cNvSpPr txBox="1">
            <a:spLocks noChangeArrowheads="1"/>
          </p:cNvSpPr>
          <p:nvPr/>
        </p:nvSpPr>
        <p:spPr bwMode="auto">
          <a:xfrm>
            <a:off x="3124200" y="304800"/>
            <a:ext cx="2881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TWEPP – 08 Poster Sessions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- Optoelectronics -</a:t>
            </a:r>
          </a:p>
        </p:txBody>
      </p:sp>
      <p:graphicFrame>
        <p:nvGraphicFramePr>
          <p:cNvPr id="14354" name="Group 18"/>
          <p:cNvGraphicFramePr>
            <a:graphicFrameLocks noGrp="1"/>
          </p:cNvGraphicFramePr>
          <p:nvPr/>
        </p:nvGraphicFramePr>
        <p:xfrm>
          <a:off x="533400" y="1295400"/>
          <a:ext cx="8229600" cy="4419600"/>
        </p:xfrm>
        <a:graphic>
          <a:graphicData uri="http://schemas.openxmlformats.org/drawingml/2006/table">
            <a:tbl>
              <a:tblPr/>
              <a:tblGrid>
                <a:gridCol w="498475"/>
                <a:gridCol w="7731125"/>
              </a:tblGrid>
              <a:tr h="898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Performance of Specific Multi-Mode and Single Mode Passive Optical Components to Co60 Gamma Rays up to SLHC Integrated Doses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Mezzanine Cards for the EMU CSC System Upgrade at the CMS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9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63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Operational Experience With The SCT Optical Links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71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CMS Tracker, ECAL and Pixel Optical Cabling: Installation and Performance verification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RADIATION-HARD/HIGH SPEED DATA TRANSMISSION USING OPTICAL LINKS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45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111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 GOL Based Optical Demo Board to Study System Issues for the ATLAS Inner Detector Readout Upgrade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611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115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Evaluation of high-speed single fiber communication using Wavelength Division Multiplexing.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2"/>
          <p:cNvSpPr txBox="1">
            <a:spLocks noChangeArrowheads="1"/>
          </p:cNvSpPr>
          <p:nvPr/>
        </p:nvSpPr>
        <p:spPr bwMode="auto">
          <a:xfrm>
            <a:off x="3276600" y="457200"/>
            <a:ext cx="2881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TWEPP – 08 Poster Sessions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- Systems -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533400" y="1371600"/>
          <a:ext cx="8001000" cy="4572000"/>
        </p:xfrm>
        <a:graphic>
          <a:graphicData uri="http://schemas.openxmlformats.org/drawingml/2006/table">
            <a:tbl>
              <a:tblPr/>
              <a:tblGrid>
                <a:gridCol w="489857"/>
                <a:gridCol w="7511143"/>
              </a:tblGrid>
              <a:tr h="246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The Data Acquisition System of the MAGIC-II Telescope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7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Sub-Nanosecond Machine Timing and Frequency Distribution Via Serial Data Links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32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The Common Infrastructure Control of the Atlas experiment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2074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 smtClean="0">
                          <a:latin typeface="Times New Roman" pitchFamily="18" charset="0"/>
                          <a:cs typeface="Times New Roman" pitchFamily="18" charset="0"/>
                        </a:rPr>
                        <a:t>37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Fast FPGA-based trigger and data acquisition system for the CERN experiment NA62: architecture and algorithms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808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Control, test and monitoring software framework for the ATLAS Level-1 Calorimeter Trigger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5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Development of a fast readout system for DEPFET sensors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5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119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Low Power Multi_dynamics Front End for the Optical Module of a neutrino underwater telescope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5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134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Data acquisition systems for future </a:t>
                      </a:r>
                      <a:r>
                        <a:rPr lang="en-US" sz="12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calorimetry</a:t>
                      </a:r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at the International Linear Collider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Electronics of LHCb calorimeter monitoring system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30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Fast transient recorder for spectroscopy experiments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633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Achieving Best Performance with VME-based Data Acquisition Systems and 2eSST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The Associative Memory for the Self-Triggered SLIM5 Silicon Telescope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LLRF electronics for the CNAO synchrotron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76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Data Acquisition System for the KL Experiment at J-Parc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64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SPECS: a Serial Protocol for the Experiment Control System of LHCb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431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101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14-bit and 2GS/s low-power digitizing boards for physics experiments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359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A small portable test system for the </a:t>
                      </a:r>
                      <a:r>
                        <a:rPr lang="en-US" sz="12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TileCal</a:t>
                      </a:r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Digitizer system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1"/>
          <p:cNvSpPr txBox="1">
            <a:spLocks noChangeArrowheads="1"/>
          </p:cNvSpPr>
          <p:nvPr/>
        </p:nvSpPr>
        <p:spPr bwMode="auto">
          <a:xfrm>
            <a:off x="3124200" y="304800"/>
            <a:ext cx="28638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TWEPP – 08 Poster Sessions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Commissioning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381000" y="1676400"/>
          <a:ext cx="8458200" cy="3792538"/>
        </p:xfrm>
        <a:graphic>
          <a:graphicData uri="http://schemas.openxmlformats.org/drawingml/2006/table">
            <a:tbl>
              <a:tblPr/>
              <a:tblGrid>
                <a:gridCol w="303379"/>
                <a:gridCol w="8154821"/>
              </a:tblGrid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Detector noise susceptibility issues for the future generation of High Energy Physics Experiments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IMPLEMENTATION OF THE CONTROL AND SUPERVISION OF ALICE ZDC POSITIONING SYSTEMS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28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Detector Control System for the electromagnetic calorimeter in the CMS experiment - summary of the first operational experience.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The TOTEM Roman Pot Motherboard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43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Infrastructures and monitoring of the on-line CMS computing center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Building reliable electronics: the close relationship between design, assembly specs and production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Testing and calibrating analogue inputs to the ATLAS Level-1 Calorimeter Trigger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64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Results on the Perfomance of the CMS Global Calorimeter Trigger for Electrons and Jets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Completion of  the CMS Muon Barrel Alignment System and its integration into the CMS detector environment.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120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Infrastructure of the </a:t>
                      </a:r>
                      <a:r>
                        <a:rPr lang="en-US" sz="12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LHCb</a:t>
                      </a:r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 Silicon Tracker detector and the Experiment Control System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122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Commissioning the CMS silicon strip tracker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1610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17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Commissioning of the SDD data concentrator card </a:t>
                      </a:r>
                      <a:r>
                        <a:rPr lang="en-US" sz="1200" b="0" i="0" u="none" strike="noStrike" dirty="0" err="1">
                          <a:latin typeface="Times New Roman" pitchFamily="18" charset="0"/>
                          <a:cs typeface="Times New Roman" pitchFamily="18" charset="0"/>
                        </a:rPr>
                        <a:t>CARLOSrx</a:t>
                      </a:r>
                      <a:endParaRPr lang="en-US" sz="1200" b="0" i="0" u="none" strike="noStrik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1"/>
          <p:cNvSpPr txBox="1">
            <a:spLocks noChangeArrowheads="1"/>
          </p:cNvSpPr>
          <p:nvPr/>
        </p:nvSpPr>
        <p:spPr bwMode="auto">
          <a:xfrm>
            <a:off x="3124200" y="304800"/>
            <a:ext cx="2881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TWEPP – 08 Poster Sessions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Trigger</a:t>
            </a:r>
          </a:p>
        </p:txBody>
      </p:sp>
      <p:graphicFrame>
        <p:nvGraphicFramePr>
          <p:cNvPr id="17423" name="Group 15"/>
          <p:cNvGraphicFramePr>
            <a:graphicFrameLocks noGrp="1"/>
          </p:cNvGraphicFramePr>
          <p:nvPr/>
        </p:nvGraphicFramePr>
        <p:xfrm>
          <a:off x="304800" y="1524000"/>
          <a:ext cx="9296400" cy="4419600"/>
        </p:xfrm>
        <a:graphic>
          <a:graphicData uri="http://schemas.openxmlformats.org/drawingml/2006/table">
            <a:tbl>
              <a:tblPr/>
              <a:tblGrid>
                <a:gridCol w="457200"/>
                <a:gridCol w="8839200"/>
              </a:tblGrid>
              <a:tr h="9477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 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ATLAS Level-1 Level-2  Trigger Integration Commissioning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461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Liquid Argon Jet Trigger of the H1 Experiment at HERA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36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74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DAQ and Control Systems for the CMS Global Calorimeter Trigger Matrix Processor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620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105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The ALICE Pixel Trigger Control System Development and Integration</a:t>
                      </a:r>
                    </a:p>
                  </a:txBody>
                  <a:tcPr marL="0" marR="0" marT="0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1"/>
          <p:cNvSpPr txBox="1">
            <a:spLocks noChangeArrowheads="1"/>
          </p:cNvSpPr>
          <p:nvPr/>
        </p:nvSpPr>
        <p:spPr bwMode="auto">
          <a:xfrm>
            <a:off x="3124200" y="304800"/>
            <a:ext cx="288131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latin typeface="Times New Roman" pitchFamily="18" charset="0"/>
                <a:cs typeface="Times New Roman" pitchFamily="18" charset="0"/>
              </a:rPr>
              <a:t>TWEPP – 08 Poster Sessions</a:t>
            </a:r>
          </a:p>
          <a:p>
            <a:r>
              <a:rPr lang="en-US">
                <a:latin typeface="Times New Roman" pitchFamily="18" charset="0"/>
                <a:cs typeface="Times New Roman" pitchFamily="18" charset="0"/>
              </a:rPr>
              <a:t>Grounding &amp; Shielding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295400" y="2667000"/>
          <a:ext cx="7315200" cy="949325"/>
        </p:xfrm>
        <a:graphic>
          <a:graphicData uri="http://schemas.openxmlformats.org/drawingml/2006/table">
            <a:tbl>
              <a:tblPr/>
              <a:tblGrid>
                <a:gridCol w="381000"/>
                <a:gridCol w="6934200"/>
              </a:tblGrid>
              <a:tr h="4748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96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Grounding, Shielding and Cooling Issues on LHCb electronics at the LHC pit 8.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48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latin typeface="Times New Roman" pitchFamily="18" charset="0"/>
                          <a:cs typeface="Times New Roman" pitchFamily="18" charset="0"/>
                        </a:rPr>
                        <a:t>112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 dirty="0">
                          <a:latin typeface="Times New Roman" pitchFamily="18" charset="0"/>
                          <a:cs typeface="Times New Roman" pitchFamily="18" charset="0"/>
                        </a:rPr>
                        <a:t>Detector noise susceptibility issues for the future generation of High Energy Physics Experiments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o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o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o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34</TotalTime>
  <Words>683</Words>
  <Application>Microsoft Office PowerPoint</Application>
  <PresentationFormat>On-screen Show (4:3)</PresentationFormat>
  <Paragraphs>126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Design Template</vt:lpstr>
      </vt:variant>
      <vt:variant>
        <vt:i4>7</vt:i4>
      </vt:variant>
      <vt:variant>
        <vt:lpstr>Slide Titles</vt:lpstr>
      </vt:variant>
      <vt:variant>
        <vt:i4>6</vt:i4>
      </vt:variant>
    </vt:vector>
  </HeadingPairs>
  <TitlesOfParts>
    <vt:vector size="21" baseType="lpstr">
      <vt:lpstr>Arial</vt:lpstr>
      <vt:lpstr>Consolas</vt:lpstr>
      <vt:lpstr>Corbel</vt:lpstr>
      <vt:lpstr>Wingdings</vt:lpstr>
      <vt:lpstr>Wingdings 2</vt:lpstr>
      <vt:lpstr>Wingdings 3</vt:lpstr>
      <vt:lpstr>Calibri</vt:lpstr>
      <vt:lpstr>Times New Roman</vt:lpstr>
      <vt:lpstr>Metro</vt:lpstr>
      <vt:lpstr>Metro</vt:lpstr>
      <vt:lpstr>Metro</vt:lpstr>
      <vt:lpstr>Metro</vt:lpstr>
      <vt:lpstr>Metro</vt:lpstr>
      <vt:lpstr>Metro</vt:lpstr>
      <vt:lpstr>Metro</vt:lpstr>
      <vt:lpstr>Slide 1</vt:lpstr>
      <vt:lpstr>Slide 2</vt:lpstr>
      <vt:lpstr>Slide 3</vt:lpstr>
      <vt:lpstr>Slide 4</vt:lpstr>
      <vt:lpstr>Slide 5</vt:lpstr>
      <vt:lpstr>Slide 6</vt:lpstr>
    </vt:vector>
  </TitlesOfParts>
  <Company>Harvard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John Oliver</dc:creator>
  <cp:lastModifiedBy>Francois Vasey</cp:lastModifiedBy>
  <cp:revision>10</cp:revision>
  <dcterms:created xsi:type="dcterms:W3CDTF">2008-09-16T06:06:10Z</dcterms:created>
  <dcterms:modified xsi:type="dcterms:W3CDTF">2008-09-16T07:40:14Z</dcterms:modified>
</cp:coreProperties>
</file>