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sldIdLst>
    <p:sldId id="256" r:id="rId3"/>
    <p:sldId id="315" r:id="rId4"/>
    <p:sldId id="316" r:id="rId5"/>
    <p:sldId id="317" r:id="rId6"/>
    <p:sldId id="318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3E282B"/>
    <a:srgbClr val="CC3300"/>
    <a:srgbClr val="00529E"/>
    <a:srgbClr val="004F9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95" autoAdjust="0"/>
  </p:normalViewPr>
  <p:slideViewPr>
    <p:cSldViewPr>
      <p:cViewPr varScale="1">
        <p:scale>
          <a:sx n="62" d="100"/>
          <a:sy n="62" d="100"/>
        </p:scale>
        <p:origin x="-84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Experiment Support</a:t>
              </a: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Geneva </a:t>
            </a:r>
            <a:r>
              <a:rPr lang="en-US" sz="900" dirty="0">
                <a:latin typeface="Tahoma" pitchFamily="34" charset="0"/>
              </a:rPr>
              <a:t>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DB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0" name="Picture 18" descr="468557_82458359_plasma.jpg"/>
          <p:cNvPicPr>
            <a:picLocks noChangeAspect="1"/>
          </p:cNvPicPr>
          <p:nvPr userDrawn="1"/>
        </p:nvPicPr>
        <p:blipFill>
          <a:blip r:embed="rId4" cstate="print"/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D493758D-3A02-482C-8868-DC38466CC866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84208CB0-9E4A-4D3F-8546-6A8987D43001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C3FA8B75-E800-4DB9-8C4E-5055964DFD02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F01DF506-67E7-408B-81A4-7B22E0BE7643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pPr eaLnBrk="0" hangingPunct="0">
              <a:defRPr/>
            </a:pPr>
            <a:r>
              <a:rPr lang="en-US" kern="0" smtClean="0">
                <a:latin typeface="+mj-lt"/>
                <a:ea typeface="+mj-ea"/>
                <a:cs typeface="+mj-cs"/>
              </a:rPr>
              <a:t>Click to edit Master title style</a:t>
            </a: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C13E6481-0762-4114-9503-2B11E381D50D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C53C2894-AC87-4BC4-A376-EC82FE0D9B96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A0E34F0B-264A-4A9D-9B02-A2709DD449DE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8EBD7CB-BF88-422B-952B-E6BBED00021F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F7FA27A-6245-4D7B-B994-B549B5E01B6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D8058C44-EC41-4C2B-8AF7-E406BF215E0A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7DBFD3C0-5586-4882-A900-C8463CB6DBB9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5E4573EF-76C4-4B1B-ADDC-1BA236488BFF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0615890-3EC5-4CA8-88C5-A3DE6A75F9FB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pic>
        <p:nvPicPr>
          <p:cNvPr id="1030" name="Picture 21" descr="CERNlogo-rgb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grpSp>
        <p:nvGrpSpPr>
          <p:cNvPr id="1032" name="Group 14"/>
          <p:cNvGrpSpPr>
            <a:grpSpLocks/>
          </p:cNvGrpSpPr>
          <p:nvPr userDrawn="1"/>
        </p:nvGrpSpPr>
        <p:grpSpPr bwMode="auto">
          <a:xfrm>
            <a:off x="-76200" y="0"/>
            <a:ext cx="1371600" cy="6019800"/>
            <a:chOff x="-76200" y="0"/>
            <a:chExt cx="1371600" cy="6019800"/>
          </a:xfrm>
        </p:grpSpPr>
        <p:pic>
          <p:nvPicPr>
            <p:cNvPr id="1033" name="Picture 13" descr="468557_82458359_plasma.jpg"/>
            <p:cNvPicPr>
              <a:picLocks noChangeAspect="1"/>
            </p:cNvPicPr>
            <p:nvPr userDrawn="1"/>
          </p:nvPicPr>
          <p:blipFill>
            <a:blip r:embed="rId10" cstate="print"/>
            <a:srcRect l="25140" t="4120" r="60654" b="2367"/>
            <a:stretch>
              <a:fillRect/>
            </a:stretch>
          </p:blipFill>
          <p:spPr bwMode="auto">
            <a:xfrm flipH="1">
              <a:off x="0" y="0"/>
              <a:ext cx="1219200" cy="601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 bwMode="auto">
            <a:xfrm>
              <a:off x="-76200" y="68263"/>
              <a:ext cx="1371600" cy="7699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4400" dirty="0">
                  <a:solidFill>
                    <a:schemeClr val="bg1"/>
                  </a:solidFill>
                </a:rPr>
                <a:t>ES</a:t>
              </a:r>
              <a:endParaRPr lang="en-US" sz="36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45" r:id="rId3"/>
    <p:sldLayoutId id="2147483746" r:id="rId4"/>
    <p:sldLayoutId id="2147483747" r:id="rId5"/>
    <p:sldLayoutId id="2147483748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11" descr="468557_82458359_plasma.jpg"/>
          <p:cNvPicPr>
            <a:picLocks noChangeAspect="1"/>
          </p:cNvPicPr>
          <p:nvPr userDrawn="1"/>
        </p:nvPicPr>
        <p:blipFill>
          <a:blip r:embed="rId9" cstate="print"/>
          <a:srcRect l="60654" t="11020" r="25140" b="76941"/>
          <a:stretch>
            <a:fillRect/>
          </a:stretch>
        </p:blipFill>
        <p:spPr bwMode="auto">
          <a:xfrm>
            <a:off x="0" y="0"/>
            <a:ext cx="12192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D3BF78BB-1589-478F-939D-F6EB231EA026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82550"/>
            <a:ext cx="1371600" cy="58578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1"/>
                </a:solidFill>
              </a:rPr>
              <a:t>Experiment</a:t>
            </a:r>
          </a:p>
          <a:p>
            <a:pPr>
              <a:defRPr/>
            </a:pPr>
            <a:r>
              <a:rPr lang="en-US" sz="1600" dirty="0">
                <a:solidFill>
                  <a:schemeClr val="bg1"/>
                </a:solidFill>
              </a:rPr>
              <a:t>Support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1752600"/>
            <a:ext cx="6629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Federation monitoring</a:t>
            </a:r>
            <a:br>
              <a:rPr lang="en-US" dirty="0" smtClean="0"/>
            </a:br>
            <a:r>
              <a:rPr lang="en-US" dirty="0" smtClean="0"/>
              <a:t>Short introduction based</a:t>
            </a:r>
            <a:br>
              <a:rPr lang="en-US" dirty="0" smtClean="0"/>
            </a:br>
            <a:r>
              <a:rPr lang="en-US" dirty="0" smtClean="0"/>
              <a:t>on </a:t>
            </a:r>
            <a:r>
              <a:rPr lang="en-US" smtClean="0"/>
              <a:t>experience gained so far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505200"/>
            <a:ext cx="7162800" cy="1752600"/>
          </a:xfrm>
        </p:spPr>
        <p:txBody>
          <a:bodyPr>
            <a:noAutofit/>
          </a:bodyPr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u="sng" dirty="0" smtClean="0"/>
              <a:t>Julia </a:t>
            </a:r>
            <a:r>
              <a:rPr lang="en-US" u="sng" dirty="0" err="1" smtClean="0"/>
              <a:t>Andreeva</a:t>
            </a:r>
            <a:endParaRPr lang="en-US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371600" y="762000"/>
            <a:ext cx="7543800" cy="5257800"/>
          </a:xfrm>
        </p:spPr>
        <p:txBody>
          <a:bodyPr/>
          <a:lstStyle/>
          <a:p>
            <a:r>
              <a:rPr lang="en-US" sz="2000" b="1" dirty="0" smtClean="0"/>
              <a:t>Monitor federation traffic in the context of the overall WLCG data transfer (throughput, success rate, main failure reasons)</a:t>
            </a:r>
          </a:p>
          <a:p>
            <a:r>
              <a:rPr lang="en-US" sz="2000" b="1" dirty="0" smtClean="0"/>
              <a:t>Provide necessary information for people operating federations and corresponding site servers</a:t>
            </a:r>
          </a:p>
          <a:p>
            <a:pPr lvl="1"/>
            <a:r>
              <a:rPr lang="en-US" sz="2000" b="1" dirty="0" smtClean="0"/>
              <a:t>Server status information</a:t>
            </a:r>
          </a:p>
          <a:p>
            <a:pPr lvl="1"/>
            <a:r>
              <a:rPr lang="en-US" sz="2000" b="1" dirty="0" smtClean="0"/>
              <a:t>Numeric metrics (throughput, success rate, number of connections, number of authentications, etc..) </a:t>
            </a:r>
          </a:p>
          <a:p>
            <a:pPr lvl="1"/>
            <a:r>
              <a:rPr lang="en-US" sz="2000" b="1" dirty="0" smtClean="0"/>
              <a:t>Snapshot view (what is going on now) and evolution of metrics over time</a:t>
            </a:r>
          </a:p>
          <a:p>
            <a:pPr lvl="1"/>
            <a:r>
              <a:rPr lang="en-US" sz="2000" b="1" dirty="0" smtClean="0"/>
              <a:t>Be able to decouple local access from remote,  reading from transferring</a:t>
            </a:r>
          </a:p>
          <a:p>
            <a:r>
              <a:rPr lang="en-US" sz="2000" b="1" dirty="0"/>
              <a:t>Provide information for optimization of the data distribution on the VO level (popularity–like data, info for disk cleaning, defining replication policy</a:t>
            </a:r>
            <a:r>
              <a:rPr lang="en-US" sz="2000" b="1" dirty="0" smtClean="0"/>
              <a:t>, users, files, etc..)</a:t>
            </a:r>
            <a:endParaRPr lang="en-US" sz="2000" b="1" dirty="0"/>
          </a:p>
          <a:p>
            <a:pPr lvl="0"/>
            <a:r>
              <a:rPr lang="en-US" sz="2000" b="1" dirty="0" smtClean="0">
                <a:solidFill>
                  <a:srgbClr val="000000"/>
                </a:solidFill>
              </a:rPr>
              <a:t>Data access efficiency ( fraction of files accessed, type of access , etc…)</a:t>
            </a:r>
            <a:endParaRPr lang="en-US" sz="2000" b="1" dirty="0" smtClean="0"/>
          </a:p>
          <a:p>
            <a:pPr marL="457200" lvl="1" indent="0">
              <a:buNone/>
            </a:pPr>
            <a:endParaRPr lang="en-US" sz="20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Presentation Title - </a:t>
            </a:r>
            <a:fld id="{08EBD7CB-BF88-422B-952B-E6BBED00021F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38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Native server reports or instrumentation of servers for reporting</a:t>
            </a:r>
          </a:p>
          <a:p>
            <a:r>
              <a:rPr lang="en-US" dirty="0" smtClean="0"/>
              <a:t>Tests of server state and functionality</a:t>
            </a:r>
          </a:p>
          <a:p>
            <a:r>
              <a:rPr lang="en-US" dirty="0" smtClean="0"/>
              <a:t>Some info might be available only on the client side ( site name of the client, type of operation, application level information). Need to have a possibility to propagate this information to the server for further reporting</a:t>
            </a: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Presentation Title - </a:t>
            </a:r>
            <a:fld id="{08EBD7CB-BF88-422B-952B-E6BBED00021F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3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5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Latency of data update and data life 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of information is useful when it is close to real time ( for example # of connections, list of files being accessed now,  information useful for debugging of the current problems), this type of information typically has short life time.</a:t>
            </a:r>
          </a:p>
          <a:p>
            <a:r>
              <a:rPr lang="en-US" dirty="0" smtClean="0"/>
              <a:t>Second type of information is not real time but is important for accounting purposes, understanding of operational issues, data access trends, various postmortem analysis. Much longer life time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Presentation Title - </a:t>
            </a:r>
            <a:fld id="{C53C2894-AC87-4BC4-A376-EC82FE0D9B96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4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45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934200" cy="8382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Issues we see so far </a:t>
            </a:r>
            <a:br>
              <a:rPr lang="en-US" dirty="0" smtClean="0"/>
            </a:br>
            <a:r>
              <a:rPr lang="en-US" dirty="0" smtClean="0"/>
              <a:t>based on our experience with </a:t>
            </a:r>
            <a:r>
              <a:rPr lang="en-US" dirty="0" err="1" smtClean="0"/>
              <a:t>xrootd</a:t>
            </a:r>
            <a:r>
              <a:rPr lang="en-US" dirty="0" smtClean="0"/>
              <a:t> </a:t>
            </a:r>
            <a:r>
              <a:rPr lang="en-US" dirty="0" err="1" smtClean="0"/>
              <a:t>xrootd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/>
              <a:t>Topology. One of the main problems. Difficult, sometime not possible to resolve mapping between the client/server host and the corresponding site. Reported domain is very often misleading. Including site name in the report both for server and client should help</a:t>
            </a:r>
          </a:p>
          <a:p>
            <a:r>
              <a:rPr lang="en-US" sz="2000" b="1" dirty="0" smtClean="0"/>
              <a:t>Defining type of traffic (transfer </a:t>
            </a:r>
            <a:r>
              <a:rPr lang="en-US" sz="2000" b="1" dirty="0" err="1" smtClean="0"/>
              <a:t>vs</a:t>
            </a:r>
            <a:r>
              <a:rPr lang="en-US" sz="2000" b="1" dirty="0" smtClean="0"/>
              <a:t> remote reading). Enabling reporting of the application level info should help</a:t>
            </a:r>
          </a:p>
          <a:p>
            <a:r>
              <a:rPr lang="en-US" sz="2000" b="1" dirty="0" smtClean="0"/>
              <a:t>In case the server is shared by more than one VO, VO name should be included in the report</a:t>
            </a:r>
          </a:p>
          <a:p>
            <a:r>
              <a:rPr lang="en-US" sz="2000" b="1" dirty="0" smtClean="0"/>
              <a:t>Depending on configuration, user DN is not always included in the report. Might be useful for popularity applications, or for detecting users who are misbehaving.</a:t>
            </a:r>
            <a:endParaRPr lang="en-GB" sz="2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Presentation Title - </a:t>
            </a:r>
            <a:fld id="{C53C2894-AC87-4BC4-A376-EC82FE0D9B96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5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91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4030</TotalTime>
  <Words>407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Default Design</vt:lpstr>
      <vt:lpstr>Custom Design</vt:lpstr>
      <vt:lpstr>Federation monitoring Short introduction based on experience gained so far</vt:lpstr>
      <vt:lpstr>Requirements</vt:lpstr>
      <vt:lpstr>Information sources</vt:lpstr>
      <vt:lpstr>Latency of data update and data life time</vt:lpstr>
      <vt:lpstr> Issues we see so far  based on our experience with xrootd xrootd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andreeva</cp:lastModifiedBy>
  <cp:revision>375</cp:revision>
  <dcterms:created xsi:type="dcterms:W3CDTF">2006-05-15T08:51:15Z</dcterms:created>
  <dcterms:modified xsi:type="dcterms:W3CDTF">2012-12-06T15:30:47Z</dcterms:modified>
</cp:coreProperties>
</file>