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325" r:id="rId3"/>
    <p:sldId id="326" r:id="rId4"/>
    <p:sldId id="327" r:id="rId5"/>
    <p:sldId id="328" r:id="rId6"/>
    <p:sldId id="329" r:id="rId7"/>
    <p:sldId id="330" r:id="rId8"/>
    <p:sldId id="281" r:id="rId9"/>
    <p:sldId id="335" r:id="rId10"/>
    <p:sldId id="333" r:id="rId11"/>
    <p:sldId id="334" r:id="rId12"/>
    <p:sldId id="336" r:id="rId13"/>
    <p:sldId id="337" r:id="rId14"/>
    <p:sldId id="338" r:id="rId15"/>
    <p:sldId id="339" r:id="rId16"/>
    <p:sldId id="340" r:id="rId17"/>
    <p:sldId id="341" r:id="rId18"/>
    <p:sldId id="34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33CC"/>
    <a:srgbClr val="008000"/>
    <a:srgbClr val="000000"/>
    <a:srgbClr val="F8F8F8"/>
    <a:srgbClr val="FFFA00"/>
    <a:srgbClr val="CC9900"/>
    <a:srgbClr val="66FF66"/>
    <a:srgbClr val="FF99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19" autoAdjust="0"/>
    <p:restoredTop sz="94660"/>
  </p:normalViewPr>
  <p:slideViewPr>
    <p:cSldViewPr>
      <p:cViewPr varScale="1">
        <p:scale>
          <a:sx n="78" d="100"/>
          <a:sy n="78" d="100"/>
        </p:scale>
        <p:origin x="-11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9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3EA9F-16C8-4E26-A9BF-868C8C4F745D}" type="datetimeFigureOut">
              <a:rPr lang="en-US" smtClean="0"/>
              <a:pPr/>
              <a:t>12/5/2012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E56B6-57E6-4F9A-A5FC-DF8B6084F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84188" y="1065213"/>
            <a:ext cx="8158162" cy="1689100"/>
          </a:xfrm>
          <a:prstGeom prst="rect">
            <a:avLst/>
          </a:prstGeom>
          <a:solidFill>
            <a:srgbClr val="777777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ltGray">
          <a:xfrm>
            <a:off x="228600" y="2722563"/>
            <a:ext cx="8686800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ltGray">
          <a:xfrm>
            <a:off x="228600" y="998538"/>
            <a:ext cx="8686800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ltGray">
          <a:xfrm>
            <a:off x="8623300" y="762000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ltGray">
          <a:xfrm>
            <a:off x="434975" y="768350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ltGray">
          <a:xfrm>
            <a:off x="2830513" y="5535613"/>
            <a:ext cx="3481387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4" name="Rectangle 8" descr="Large confetti"/>
          <p:cNvSpPr>
            <a:spLocks noChangeArrowheads="1"/>
          </p:cNvSpPr>
          <p:nvPr/>
        </p:nvSpPr>
        <p:spPr bwMode="ltGray">
          <a:xfrm>
            <a:off x="4095750" y="5486400"/>
            <a:ext cx="949325" cy="176213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5" name="Rectangle 9" descr="Large confetti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371600"/>
          </a:xfrm>
          <a:pattFill prst="lgConfetti">
            <a:fgClr>
              <a:schemeClr val="accent2"/>
            </a:fgClr>
            <a:bgClr>
              <a:schemeClr val="folHlink"/>
            </a:bgClr>
          </a:patt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46500"/>
            <a:ext cx="6400800" cy="1752600"/>
          </a:xfrm>
        </p:spPr>
        <p:txBody>
          <a:bodyPr/>
          <a:lstStyle>
            <a:lvl1pPr marL="0" indent="0" algn="ctr">
              <a:spcBef>
                <a:spcPts val="0"/>
              </a:spcBef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7-11, 2011</a:t>
            </a:r>
            <a:endParaRPr lang="en-US" dirty="0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September 21-22, 2010 OSG Storage Forum ‹#›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Pr>
        <a:blipFill dpi="0" rotWithShape="1">
          <a:blip r:embed="rId2" cstate="print">
            <a:lum/>
          </a:blip>
          <a:srcRect/>
          <a:tile tx="0" ty="0" sx="32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33400" y="6477000"/>
            <a:ext cx="7391400" cy="246221"/>
            <a:chOff x="533400" y="6477000"/>
            <a:chExt cx="7391400" cy="246221"/>
          </a:xfrm>
        </p:grpSpPr>
        <p:sp>
          <p:nvSpPr>
            <p:cNvPr id="11" name="TextBox 10"/>
            <p:cNvSpPr txBox="1"/>
            <p:nvPr userDrawn="1"/>
          </p:nvSpPr>
          <p:spPr>
            <a:xfrm>
              <a:off x="533400" y="6477000"/>
              <a:ext cx="1752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aseline="0" dirty="0" smtClean="0"/>
                <a:t>December 6, </a:t>
              </a:r>
              <a:r>
                <a:rPr lang="en-US" sz="1000" baseline="0" dirty="0" smtClean="0"/>
                <a:t>2012</a:t>
              </a:r>
              <a:endParaRPr lang="en-US" sz="1000" dirty="0"/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086600" y="6477000"/>
              <a:ext cx="838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fld id="{73D6675D-022C-4886-AF2E-B21C52138989}" type="slidenum">
                <a:rPr lang="en-US" sz="1000" smtClean="0"/>
                <a:pPr algn="r"/>
                <a:t>‹#›</a:t>
              </a:fld>
              <a:endParaRPr lang="en-US" sz="1000" dirty="0"/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05200" y="6477000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 smtClean="0"/>
              <a:t>WG on Storage Federations</a:t>
            </a:r>
          </a:p>
          <a:p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533400" y="6477000"/>
            <a:ext cx="7391400" cy="246221"/>
            <a:chOff x="533400" y="6477000"/>
            <a:chExt cx="7391400" cy="246221"/>
          </a:xfrm>
        </p:grpSpPr>
        <p:sp>
          <p:nvSpPr>
            <p:cNvPr id="7" name="TextBox 6"/>
            <p:cNvSpPr txBox="1"/>
            <p:nvPr userDrawn="1"/>
          </p:nvSpPr>
          <p:spPr>
            <a:xfrm>
              <a:off x="533400" y="6477000"/>
              <a:ext cx="1752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March 7-11, 2011</a:t>
              </a:r>
              <a:endParaRPr lang="en-US" sz="1000" dirty="0"/>
            </a:p>
          </p:txBody>
        </p:sp>
        <p:sp>
          <p:nvSpPr>
            <p:cNvPr id="8" name="TextBox 7"/>
            <p:cNvSpPr txBox="1"/>
            <p:nvPr userDrawn="1"/>
          </p:nvSpPr>
          <p:spPr>
            <a:xfrm>
              <a:off x="3505200" y="6477000"/>
              <a:ext cx="1447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OSG All</a:t>
              </a:r>
              <a:r>
                <a:rPr lang="en-US" sz="1000" baseline="0" dirty="0" smtClean="0"/>
                <a:t> Hands Meeting</a:t>
              </a:r>
              <a:endParaRPr lang="en-US" sz="1000" dirty="0"/>
            </a:p>
          </p:txBody>
        </p:sp>
        <p:sp>
          <p:nvSpPr>
            <p:cNvPr id="9" name="TextBox 8"/>
            <p:cNvSpPr txBox="1"/>
            <p:nvPr userDrawn="1"/>
          </p:nvSpPr>
          <p:spPr>
            <a:xfrm>
              <a:off x="7086600" y="6477000"/>
              <a:ext cx="838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fld id="{73D6675D-022C-4886-AF2E-B21C52138989}" type="slidenum">
                <a:rPr lang="en-US" sz="1000" smtClean="0"/>
                <a:pPr algn="r"/>
                <a:t>‹#›</a:t>
              </a:fld>
              <a:endParaRPr lang="en-US" sz="1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tile tx="0" ty="0" sx="32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Large confetti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84163"/>
            <a:ext cx="7646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770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IN2P3 Federated Storage Workshop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13-Sep-12 ‹#›</a:t>
            </a:r>
            <a:endParaRPr lang="en-US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512888"/>
            <a:ext cx="8458200" cy="873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924800" y="6324600"/>
            <a:ext cx="1219200" cy="76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10" name="Rectangle 13" descr="Large confetti"/>
          <p:cNvSpPr>
            <a:spLocks noChangeArrowheads="1"/>
          </p:cNvSpPr>
          <p:nvPr/>
        </p:nvSpPr>
        <p:spPr bwMode="ltGray">
          <a:xfrm>
            <a:off x="603504" y="152400"/>
            <a:ext cx="152400" cy="164592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pic>
        <p:nvPicPr>
          <p:cNvPr id="11" name="Picture 11" descr="slac-logo-23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4800" y="6391275"/>
            <a:ext cx="1219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162800" y="6477000"/>
            <a:ext cx="8382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79C8D-CD85-45F2-9265-67F289693F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7"/>
        </a:buBlip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n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High Performance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Monitoring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b="1" dirty="0" smtClean="0"/>
              <a:t>WG on Storage Federations</a:t>
            </a:r>
          </a:p>
          <a:p>
            <a:r>
              <a:rPr lang="en-US" sz="2400" dirty="0" smtClean="0"/>
              <a:t>December 6, </a:t>
            </a:r>
            <a:r>
              <a:rPr lang="en-US" sz="2400" dirty="0" smtClean="0"/>
              <a:t>2012</a:t>
            </a:r>
          </a:p>
          <a:p>
            <a:r>
              <a:rPr lang="en-US" sz="1800" dirty="0" smtClean="0"/>
              <a:t>Andrew Hanushevsky, SLAC</a:t>
            </a:r>
          </a:p>
          <a:p>
            <a:endParaRPr lang="en-US" sz="1800" dirty="0" smtClean="0"/>
          </a:p>
          <a:p>
            <a:r>
              <a:rPr lang="en-US" sz="1800" dirty="0" smtClean="0"/>
              <a:t>http://xrootd.org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Summary Stream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343400"/>
          </a:xfrm>
        </p:spPr>
        <p:txBody>
          <a:bodyPr/>
          <a:lstStyle/>
          <a:p>
            <a:r>
              <a:rPr lang="en-US" dirty="0" smtClean="0"/>
              <a:t>Summary data periodically reported</a:t>
            </a:r>
          </a:p>
          <a:p>
            <a:pPr lvl="1"/>
            <a:r>
              <a:rPr lang="en-US" dirty="0" smtClean="0"/>
              <a:t>Very large amount of data available</a:t>
            </a:r>
          </a:p>
          <a:p>
            <a:pPr lvl="2"/>
            <a:r>
              <a:rPr lang="en-US" dirty="0" smtClean="0"/>
              <a:t>http://xrootd.org/doc/prod/xrd_monitoring.htm</a:t>
            </a:r>
          </a:p>
          <a:p>
            <a:pPr lvl="1"/>
            <a:r>
              <a:rPr lang="en-US" dirty="0" smtClean="0"/>
              <a:t>Selectable</a:t>
            </a:r>
            <a:r>
              <a:rPr lang="en-US" dirty="0" smtClean="0"/>
              <a:t> </a:t>
            </a:r>
            <a:r>
              <a:rPr lang="en-US" dirty="0" smtClean="0"/>
              <a:t>by </a:t>
            </a:r>
            <a:r>
              <a:rPr lang="en-US" dirty="0" smtClean="0"/>
              <a:t>category</a:t>
            </a:r>
            <a:endParaRPr lang="en-US" dirty="0" smtClean="0"/>
          </a:p>
          <a:p>
            <a:pPr lvl="1"/>
            <a:r>
              <a:rPr lang="en-US" dirty="0" smtClean="0"/>
              <a:t>Centrally </a:t>
            </a:r>
            <a:r>
              <a:rPr lang="en-US" dirty="0" smtClean="0"/>
              <a:t>collected</a:t>
            </a:r>
            <a:endParaRPr lang="en-US" dirty="0" smtClean="0"/>
          </a:p>
          <a:p>
            <a:pPr lvl="2"/>
            <a:r>
              <a:rPr lang="en-US" dirty="0" smtClean="0"/>
              <a:t>Collector merges reporters</a:t>
            </a:r>
            <a:endParaRPr lang="en-US" dirty="0" smtClean="0"/>
          </a:p>
          <a:p>
            <a:pPr lvl="1"/>
            <a:r>
              <a:rPr lang="en-US" dirty="0" smtClean="0"/>
              <a:t>Fed </a:t>
            </a:r>
            <a:r>
              <a:rPr lang="en-US" dirty="0" smtClean="0"/>
              <a:t>into your favorite monitoring system</a:t>
            </a:r>
          </a:p>
          <a:p>
            <a:pPr lvl="2"/>
            <a:r>
              <a:rPr lang="en-US" dirty="0" smtClean="0"/>
              <a:t>Ganglia, GRIS, </a:t>
            </a:r>
            <a:r>
              <a:rPr lang="en-US" dirty="0" err="1" smtClean="0"/>
              <a:t>Nagios</a:t>
            </a:r>
            <a:r>
              <a:rPr lang="en-US" dirty="0" smtClean="0"/>
              <a:t>, </a:t>
            </a:r>
            <a:r>
              <a:rPr lang="en-US" dirty="0" err="1" smtClean="0"/>
              <a:t>MonALISA</a:t>
            </a:r>
            <a:r>
              <a:rPr lang="en-US" dirty="0" smtClean="0"/>
              <a:t>, </a:t>
            </a:r>
            <a:r>
              <a:rPr lang="en-US" dirty="0" smtClean="0"/>
              <a:t>etc</a:t>
            </a:r>
          </a:p>
          <a:p>
            <a:pPr lvl="1"/>
            <a:r>
              <a:rPr lang="en-US" dirty="0" smtClean="0"/>
              <a:t>Relatively low amount of traffic – negligible impact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Real Time Streams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3434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Easily</a:t>
            </a:r>
            <a:r>
              <a:rPr lang="en-US" dirty="0" smtClean="0"/>
              <a:t> </a:t>
            </a:r>
            <a:r>
              <a:rPr lang="en-US" dirty="0" smtClean="0"/>
              <a:t>&gt; 50 MB/Sec </a:t>
            </a:r>
            <a:r>
              <a:rPr lang="en-US" dirty="0" smtClean="0"/>
              <a:t>of complex inter-related asynchronous monitoring data</a:t>
            </a: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n-US" dirty="0" smtClean="0"/>
              <a:t>Collector needs to be fast and robust</a:t>
            </a: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n-US" dirty="0" smtClean="0"/>
              <a:t>May need to cross-reference certain streams</a:t>
            </a: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n-US" dirty="0" smtClean="0"/>
              <a:t>Store the data is an easily analyzable format</a:t>
            </a:r>
            <a:endParaRPr lang="en-US" dirty="0" smtClean="0"/>
          </a:p>
          <a:p>
            <a:pPr lvl="2">
              <a:spcBef>
                <a:spcPts val="0"/>
              </a:spcBef>
            </a:pPr>
            <a:r>
              <a:rPr lang="en-US" dirty="0" smtClean="0"/>
              <a:t>E.g.</a:t>
            </a:r>
            <a:r>
              <a:rPr lang="en-US" dirty="0" smtClean="0"/>
              <a:t> </a:t>
            </a:r>
            <a:r>
              <a:rPr lang="en-US" dirty="0" err="1" smtClean="0"/>
              <a:t>mySQL</a:t>
            </a:r>
            <a:r>
              <a:rPr lang="en-US" dirty="0" smtClean="0"/>
              <a:t> </a:t>
            </a:r>
            <a:r>
              <a:rPr lang="en-US" dirty="0" smtClean="0"/>
              <a:t>or</a:t>
            </a:r>
            <a:r>
              <a:rPr lang="en-US" dirty="0" smtClean="0"/>
              <a:t> root files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Condense the information for suitable rendering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Send it to the rendering agent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E.g. via active MQ to the dashboard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High amount of </a:t>
            </a:r>
            <a:r>
              <a:rPr lang="en-US" dirty="0" smtClean="0"/>
              <a:t>traffic – </a:t>
            </a:r>
            <a:r>
              <a:rPr lang="en-US" dirty="0" smtClean="0"/>
              <a:t>high impact</a:t>
            </a:r>
            <a:endParaRPr lang="en-US" dirty="0" smtClean="0"/>
          </a:p>
          <a:p>
            <a:pPr>
              <a:spcBef>
                <a:spcPts val="0"/>
              </a:spcBef>
            </a:pP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Real Time M Stream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434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The </a:t>
            </a:r>
            <a:r>
              <a:rPr lang="en-US" b="1" dirty="0" smtClean="0"/>
              <a:t>M</a:t>
            </a:r>
            <a:r>
              <a:rPr lang="en-US" dirty="0" smtClean="0"/>
              <a:t>ap stream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</a:t>
            </a:r>
            <a:r>
              <a:rPr lang="en-US" dirty="0" smtClean="0"/>
              <a:t>erver, user, and file names mapped to binary id’s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The id’s are used in other streams as backward refs</a:t>
            </a:r>
          </a:p>
          <a:p>
            <a:pPr lvl="3">
              <a:spcBef>
                <a:spcPts val="0"/>
              </a:spcBef>
            </a:pPr>
            <a:r>
              <a:rPr lang="en-US" dirty="0" smtClean="0"/>
              <a:t>Allows &gt;100x compression of redundant information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G</a:t>
            </a:r>
            <a:r>
              <a:rPr lang="en-US" dirty="0" smtClean="0"/>
              <a:t>ross file events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Purges (auto-removals) &amp; stage-ins (auto-transfers)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C</a:t>
            </a:r>
            <a:r>
              <a:rPr lang="en-US" dirty="0" smtClean="0"/>
              <a:t>lient generated event data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Job name, site, and performance data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S</a:t>
            </a:r>
            <a:r>
              <a:rPr lang="en-US" dirty="0" smtClean="0"/>
              <a:t>electable detail levels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Typically, less than 1% overhead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Real Time F Stream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F</a:t>
            </a:r>
            <a:r>
              <a:rPr lang="en-US" dirty="0" smtClean="0"/>
              <a:t>ile stream</a:t>
            </a:r>
          </a:p>
          <a:p>
            <a:pPr lvl="1"/>
            <a:r>
              <a:rPr lang="en-US" dirty="0" smtClean="0"/>
              <a:t>Per-file I/O summary information</a:t>
            </a:r>
          </a:p>
          <a:p>
            <a:pPr lvl="2"/>
            <a:r>
              <a:rPr lang="en-US" dirty="0" smtClean="0"/>
              <a:t>Bytes read, written </a:t>
            </a:r>
            <a:r>
              <a:rPr lang="en-US" dirty="0" err="1" smtClean="0"/>
              <a:t>vs</a:t>
            </a:r>
            <a:r>
              <a:rPr lang="en-US" dirty="0" smtClean="0"/>
              <a:t> method used</a:t>
            </a:r>
          </a:p>
          <a:p>
            <a:pPr lvl="2"/>
            <a:r>
              <a:rPr lang="en-US" dirty="0" smtClean="0"/>
              <a:t>Sigma values for byte and operation counts</a:t>
            </a:r>
          </a:p>
          <a:p>
            <a:pPr lvl="1"/>
            <a:r>
              <a:rPr lang="en-US" dirty="0" smtClean="0"/>
              <a:t>Per-file I/O progress information</a:t>
            </a:r>
          </a:p>
          <a:p>
            <a:pPr lvl="2"/>
            <a:r>
              <a:rPr lang="en-US" dirty="0" smtClean="0"/>
              <a:t>Periodic report on bytes transferred</a:t>
            </a:r>
          </a:p>
          <a:p>
            <a:r>
              <a:rPr lang="en-US" dirty="0" smtClean="0"/>
              <a:t>S</a:t>
            </a:r>
            <a:r>
              <a:rPr lang="en-US" dirty="0" smtClean="0"/>
              <a:t>electable detail levels</a:t>
            </a:r>
          </a:p>
          <a:p>
            <a:pPr lvl="1"/>
            <a:r>
              <a:rPr lang="en-US" dirty="0" smtClean="0"/>
              <a:t>1</a:t>
            </a:r>
            <a:r>
              <a:rPr lang="en-US" dirty="0" smtClean="0"/>
              <a:t> to 3% overhead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Real Time R Stream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R</a:t>
            </a:r>
            <a:r>
              <a:rPr lang="en-US" dirty="0" smtClean="0"/>
              <a:t>edirect stream</a:t>
            </a:r>
          </a:p>
          <a:p>
            <a:pPr lvl="1"/>
            <a:r>
              <a:rPr lang="en-US" dirty="0" smtClean="0"/>
              <a:t>Source to destination redirect information</a:t>
            </a:r>
          </a:p>
          <a:p>
            <a:pPr lvl="2"/>
            <a:r>
              <a:rPr lang="en-US" dirty="0" smtClean="0"/>
              <a:t>Operation causing the redirect</a:t>
            </a:r>
          </a:p>
          <a:p>
            <a:pPr lvl="1"/>
            <a:r>
              <a:rPr lang="en-US" dirty="0" smtClean="0"/>
              <a:t>Generated by any server that redirects clients</a:t>
            </a:r>
          </a:p>
          <a:p>
            <a:r>
              <a:rPr lang="en-US" dirty="0" smtClean="0"/>
              <a:t>No selectable detail levels</a:t>
            </a:r>
          </a:p>
          <a:p>
            <a:pPr lvl="1"/>
            <a:r>
              <a:rPr lang="en-US" dirty="0" smtClean="0"/>
              <a:t>Pretty much all of the information is needed</a:t>
            </a:r>
          </a:p>
          <a:p>
            <a:pPr lvl="1"/>
            <a:r>
              <a:rPr lang="en-US" dirty="0" smtClean="0"/>
              <a:t>About 1% overhead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Real Time T Stream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T</a:t>
            </a:r>
            <a:r>
              <a:rPr lang="en-US" dirty="0" smtClean="0"/>
              <a:t>race stream</a:t>
            </a:r>
          </a:p>
          <a:p>
            <a:pPr lvl="1"/>
            <a:r>
              <a:rPr lang="en-US" dirty="0" smtClean="0"/>
              <a:t>Per-file I/O information</a:t>
            </a:r>
          </a:p>
          <a:p>
            <a:pPr lvl="2"/>
            <a:r>
              <a:rPr lang="en-US" dirty="0" smtClean="0"/>
              <a:t>Offset and bytes read or written for each operation</a:t>
            </a:r>
          </a:p>
          <a:p>
            <a:pPr lvl="3"/>
            <a:r>
              <a:rPr lang="en-US" dirty="0" smtClean="0"/>
              <a:t>Identical to a seek trace</a:t>
            </a:r>
          </a:p>
          <a:p>
            <a:r>
              <a:rPr lang="en-US" dirty="0" smtClean="0"/>
              <a:t>S</a:t>
            </a:r>
            <a:r>
              <a:rPr lang="en-US" dirty="0" smtClean="0"/>
              <a:t>electable detail levels</a:t>
            </a:r>
          </a:p>
          <a:p>
            <a:pPr lvl="1"/>
            <a:r>
              <a:rPr lang="en-US" dirty="0" smtClean="0"/>
              <a:t>3 to 5% overhead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Offloading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343400"/>
          </a:xfrm>
        </p:spPr>
        <p:txBody>
          <a:bodyPr/>
          <a:lstStyle/>
          <a:p>
            <a:r>
              <a:rPr lang="en-US" dirty="0" smtClean="0"/>
              <a:t>Recall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dirty="0" smtClean="0"/>
              <a:t>monitoring is </a:t>
            </a:r>
            <a:r>
              <a:rPr lang="en-US" dirty="0" err="1" smtClean="0"/>
              <a:t>async</a:t>
            </a:r>
            <a:r>
              <a:rPr lang="en-US" dirty="0" smtClean="0"/>
              <a:t> multi-stream</a:t>
            </a:r>
          </a:p>
          <a:p>
            <a:pPr lvl="1"/>
            <a:r>
              <a:rPr lang="en-US" dirty="0" smtClean="0"/>
              <a:t>This means that the collector must time order the data as the server does not do this</a:t>
            </a:r>
          </a:p>
          <a:p>
            <a:pPr lvl="2"/>
            <a:r>
              <a:rPr lang="en-US" dirty="0" smtClean="0"/>
              <a:t>Each packet has enough information to do this</a:t>
            </a:r>
          </a:p>
          <a:p>
            <a:pPr lvl="1"/>
            <a:r>
              <a:rPr lang="en-US" dirty="0" smtClean="0"/>
              <a:t>We do this because serialization is very expensive</a:t>
            </a:r>
          </a:p>
          <a:p>
            <a:pPr lvl="2"/>
            <a:r>
              <a:rPr lang="en-US" dirty="0" smtClean="0"/>
              <a:t>Extremely high impact in a multi-threaded application</a:t>
            </a:r>
          </a:p>
          <a:p>
            <a:pPr lvl="1"/>
            <a:r>
              <a:rPr lang="en-US" dirty="0" smtClean="0"/>
              <a:t>The hard work is offloaded to another server</a:t>
            </a:r>
          </a:p>
          <a:p>
            <a:pPr lvl="2"/>
            <a:r>
              <a:rPr lang="en-US" dirty="0" smtClean="0"/>
              <a:t>Allows the data server to concentrate on delivering user data not monitoring data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H</a:t>
            </a:r>
            <a:r>
              <a:rPr lang="en-US" dirty="0" smtClean="0"/>
              <a:t>igh performance monitoring is hard work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It requires minute attention to detail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Data formats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Work load distribution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 Non-blocking internal data structures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Information flow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We estimate that for 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dirty="0" smtClean="0"/>
              <a:t>it took about four person years to achieve an extremely low level of server performance impact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Making real-time monitoring practical at scale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343400"/>
          </a:xfrm>
        </p:spPr>
        <p:txBody>
          <a:bodyPr/>
          <a:lstStyle/>
          <a:p>
            <a:r>
              <a:rPr lang="en-US" dirty="0" smtClean="0"/>
              <a:t>Federations create an extreme scale system</a:t>
            </a:r>
          </a:p>
          <a:p>
            <a:pPr lvl="1"/>
            <a:r>
              <a:rPr lang="en-US" dirty="0" smtClean="0"/>
              <a:t>V</a:t>
            </a:r>
            <a:r>
              <a:rPr lang="en-US" dirty="0" smtClean="0"/>
              <a:t>iewed as a single complex big data system</a:t>
            </a:r>
          </a:p>
          <a:p>
            <a:r>
              <a:rPr lang="en-US" dirty="0" smtClean="0"/>
              <a:t>The outlined information is needed to asses it</a:t>
            </a:r>
          </a:p>
          <a:p>
            <a:pPr lvl="1"/>
            <a:r>
              <a:rPr lang="en-US" dirty="0" smtClean="0"/>
              <a:t>O</a:t>
            </a:r>
            <a:r>
              <a:rPr lang="en-US" dirty="0" smtClean="0"/>
              <a:t>nly practical with high performance monitoring</a:t>
            </a:r>
          </a:p>
          <a:p>
            <a:r>
              <a:rPr lang="en-US" dirty="0" smtClean="0"/>
              <a:t>In essence</a:t>
            </a:r>
          </a:p>
          <a:p>
            <a:pPr lvl="1"/>
            <a:r>
              <a:rPr lang="en-US" dirty="0" smtClean="0"/>
              <a:t>High performance real-time monitoring is a must to properly track federated storage systems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The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Performance Monitoring</a:t>
            </a:r>
          </a:p>
          <a:p>
            <a:pPr lvl="1"/>
            <a:r>
              <a:rPr lang="en-US" dirty="0" smtClean="0"/>
              <a:t>Collecting real-time information at statistically significant detail without impacting client or server performance that works at scale.</a:t>
            </a:r>
          </a:p>
          <a:p>
            <a:r>
              <a:rPr lang="en-US" dirty="0" smtClean="0"/>
              <a:t>The relevant phrases</a:t>
            </a:r>
          </a:p>
          <a:p>
            <a:pPr lvl="1"/>
            <a:r>
              <a:rPr lang="en-US" dirty="0" smtClean="0"/>
              <a:t>Real-time information</a:t>
            </a:r>
          </a:p>
          <a:p>
            <a:pPr lvl="1"/>
            <a:r>
              <a:rPr lang="en-US" dirty="0" smtClean="0"/>
              <a:t>Statistically significant</a:t>
            </a:r>
          </a:p>
          <a:p>
            <a:pPr lvl="1"/>
            <a:r>
              <a:rPr lang="en-US" dirty="0" smtClean="0"/>
              <a:t>Without impacting performance</a:t>
            </a:r>
          </a:p>
          <a:p>
            <a:pPr lvl="1"/>
            <a:r>
              <a:rPr lang="en-US" dirty="0" smtClean="0"/>
              <a:t>At scale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1000’s of users</a:t>
            </a:r>
          </a:p>
          <a:p>
            <a:r>
              <a:rPr lang="en-US" dirty="0" smtClean="0"/>
              <a:t>10,000 or more simultaneous jobs</a:t>
            </a:r>
          </a:p>
          <a:p>
            <a:r>
              <a:rPr lang="en-US" dirty="0" smtClean="0"/>
              <a:t>100,000 or more active files</a:t>
            </a:r>
          </a:p>
          <a:p>
            <a:r>
              <a:rPr lang="en-US" dirty="0" smtClean="0"/>
              <a:t>Geographically distributed across</a:t>
            </a:r>
          </a:p>
          <a:p>
            <a:pPr lvl="1"/>
            <a:r>
              <a:rPr lang="en-US" dirty="0" smtClean="0"/>
              <a:t>Thousands of data servers</a:t>
            </a:r>
          </a:p>
          <a:p>
            <a:pPr lvl="1"/>
            <a:r>
              <a:rPr lang="en-US" dirty="0" smtClean="0"/>
              <a:t>Hundreds of millions of files</a:t>
            </a:r>
          </a:p>
          <a:p>
            <a:pPr lvl="1"/>
            <a:r>
              <a:rPr lang="en-US" dirty="0" smtClean="0"/>
              <a:t>Hundreds of peta-bytes of data</a:t>
            </a:r>
          </a:p>
          <a:p>
            <a:r>
              <a:rPr lang="en-US" dirty="0" smtClean="0"/>
              <a:t>P</a:t>
            </a:r>
            <a:r>
              <a:rPr lang="en-US" dirty="0" smtClean="0"/>
              <a:t>otentially billions of events every second!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84163"/>
            <a:ext cx="8229600" cy="1143000"/>
          </a:xfrm>
        </p:spPr>
        <p:txBody>
          <a:bodyPr/>
          <a:lstStyle/>
          <a:p>
            <a:r>
              <a:rPr lang="en-US" dirty="0" smtClean="0"/>
              <a:t>Without Impacting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requires careful collection &amp; reporting</a:t>
            </a:r>
          </a:p>
          <a:p>
            <a:pPr lvl="1"/>
            <a:r>
              <a:rPr lang="en-US" dirty="0" smtClean="0"/>
              <a:t>Many trade-offs but generally</a:t>
            </a:r>
          </a:p>
          <a:p>
            <a:pPr lvl="2"/>
            <a:r>
              <a:rPr lang="en-US" dirty="0" smtClean="0"/>
              <a:t>Highly encoded data to minimize traffic</a:t>
            </a:r>
          </a:p>
          <a:p>
            <a:pPr lvl="3"/>
            <a:r>
              <a:rPr lang="en-US" dirty="0" smtClean="0"/>
              <a:t>Typically implies binary encoding</a:t>
            </a:r>
          </a:p>
          <a:p>
            <a:pPr lvl="2"/>
            <a:r>
              <a:rPr lang="en-US" dirty="0" smtClean="0"/>
              <a:t>Offloading information serialization</a:t>
            </a:r>
          </a:p>
          <a:p>
            <a:pPr lvl="3"/>
            <a:r>
              <a:rPr lang="en-US" dirty="0" smtClean="0"/>
              <a:t>More on this at the end</a:t>
            </a:r>
          </a:p>
          <a:p>
            <a:pPr lvl="2"/>
            <a:r>
              <a:rPr lang="en-US" dirty="0" smtClean="0"/>
              <a:t>Network protocol that is fast and does not block</a:t>
            </a:r>
          </a:p>
          <a:p>
            <a:pPr lvl="3"/>
            <a:r>
              <a:rPr lang="en-US" dirty="0" smtClean="0"/>
              <a:t>Typically implies using UDP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Statistically Significant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77200" cy="4343400"/>
          </a:xfrm>
        </p:spPr>
        <p:txBody>
          <a:bodyPr/>
          <a:lstStyle/>
          <a:p>
            <a:r>
              <a:rPr lang="en-US" dirty="0" smtClean="0"/>
              <a:t>All events need not be 100% time accurate</a:t>
            </a:r>
          </a:p>
          <a:p>
            <a:pPr lvl="1"/>
            <a:r>
              <a:rPr lang="en-US" dirty="0" smtClean="0"/>
              <a:t>No need to time-stamp each event</a:t>
            </a:r>
          </a:p>
          <a:p>
            <a:pPr lvl="2"/>
            <a:r>
              <a:rPr lang="en-US" dirty="0" smtClean="0"/>
              <a:t>We can’t as server performance would suffer</a:t>
            </a:r>
          </a:p>
          <a:p>
            <a:pPr lvl="1"/>
            <a:r>
              <a:rPr lang="en-US" dirty="0" smtClean="0"/>
              <a:t>So, we can report events in time-windows</a:t>
            </a:r>
          </a:p>
          <a:p>
            <a:pPr lvl="2"/>
            <a:r>
              <a:rPr lang="en-US" dirty="0" smtClean="0"/>
              <a:t>Events are statistically post-distributed in the window</a:t>
            </a:r>
          </a:p>
          <a:p>
            <a:pPr lvl="3"/>
            <a:r>
              <a:rPr lang="en-US" dirty="0" smtClean="0"/>
              <a:t>Note that events are reported in occurrence order</a:t>
            </a:r>
          </a:p>
          <a:p>
            <a:r>
              <a:rPr lang="en-US" dirty="0" smtClean="0"/>
              <a:t>Any event is disposable</a:t>
            </a:r>
          </a:p>
          <a:p>
            <a:pPr lvl="1"/>
            <a:r>
              <a:rPr lang="en-US" dirty="0" smtClean="0"/>
              <a:t>This means we can loose events</a:t>
            </a:r>
          </a:p>
          <a:p>
            <a:pPr lvl="2"/>
            <a:r>
              <a:rPr lang="en-US" dirty="0" smtClean="0"/>
              <a:t>Allows use of non-blocking UDP packets for reporting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Statistically Significant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343400"/>
          </a:xfrm>
        </p:spPr>
        <p:txBody>
          <a:bodyPr/>
          <a:lstStyle/>
          <a:p>
            <a:r>
              <a:rPr lang="en-US" dirty="0" smtClean="0"/>
              <a:t>Statistical significance relies on a large sample</a:t>
            </a:r>
          </a:p>
          <a:p>
            <a:pPr lvl="1"/>
            <a:r>
              <a:rPr lang="en-US" dirty="0" smtClean="0"/>
              <a:t>We want the big picture</a:t>
            </a:r>
          </a:p>
          <a:p>
            <a:pPr lvl="2"/>
            <a:r>
              <a:rPr lang="en-US" dirty="0" smtClean="0"/>
              <a:t>This is monitoring </a:t>
            </a:r>
            <a:r>
              <a:rPr lang="en-US" i="1" dirty="0" smtClean="0"/>
              <a:t>not</a:t>
            </a:r>
            <a:r>
              <a:rPr lang="en-US" dirty="0" smtClean="0"/>
              <a:t> accounting!</a:t>
            </a:r>
          </a:p>
          <a:p>
            <a:pPr lvl="1"/>
            <a:r>
              <a:rPr lang="en-US" dirty="0" smtClean="0"/>
              <a:t>Build it up using a large number of events</a:t>
            </a:r>
          </a:p>
          <a:p>
            <a:pPr lvl="2"/>
            <a:r>
              <a:rPr lang="en-US" dirty="0" smtClean="0"/>
              <a:t>And we can get a large number every second</a:t>
            </a:r>
          </a:p>
          <a:p>
            <a:pPr lvl="2"/>
            <a:r>
              <a:rPr lang="en-US" dirty="0" smtClean="0"/>
              <a:t>But we don’t expect to get every event</a:t>
            </a:r>
          </a:p>
          <a:p>
            <a:r>
              <a:rPr lang="en-US" dirty="0" smtClean="0"/>
              <a:t>This helps us achieve high performance</a:t>
            </a:r>
          </a:p>
          <a:p>
            <a:pPr lvl="1"/>
            <a:r>
              <a:rPr lang="en-US" dirty="0" smtClean="0"/>
              <a:t>Yet provides a reasonably accurate picture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Time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343400"/>
          </a:xfrm>
        </p:spPr>
        <p:txBody>
          <a:bodyPr/>
          <a:lstStyle/>
          <a:p>
            <a:r>
              <a:rPr lang="en-US" dirty="0" smtClean="0"/>
              <a:t>Reporting events close to the time they happen</a:t>
            </a:r>
          </a:p>
          <a:p>
            <a:pPr lvl="1"/>
            <a:r>
              <a:rPr lang="en-US" dirty="0" smtClean="0"/>
              <a:t>Regulated by the size of the window</a:t>
            </a:r>
          </a:p>
          <a:p>
            <a:pPr lvl="2"/>
            <a:r>
              <a:rPr lang="en-US" dirty="0" smtClean="0"/>
              <a:t>Typically, in the seconds (e.g. 5 or 10, maybe longer)</a:t>
            </a:r>
          </a:p>
          <a:p>
            <a:r>
              <a:rPr lang="en-US" dirty="0" smtClean="0"/>
              <a:t>What information?</a:t>
            </a:r>
          </a:p>
          <a:p>
            <a:pPr lvl="1"/>
            <a:r>
              <a:rPr lang="en-US" dirty="0" smtClean="0"/>
              <a:t>Practically anything that might happen. . . .</a:t>
            </a:r>
          </a:p>
          <a:p>
            <a:pPr lvl="2"/>
            <a:r>
              <a:rPr lang="en-US" dirty="0" smtClean="0"/>
              <a:t>Logins and logouts</a:t>
            </a:r>
          </a:p>
          <a:p>
            <a:pPr lvl="2"/>
            <a:r>
              <a:rPr lang="en-US" dirty="0" smtClean="0"/>
              <a:t>File operations (open, close, remove, etc)</a:t>
            </a:r>
          </a:p>
          <a:p>
            <a:pPr lvl="2"/>
            <a:r>
              <a:rPr lang="en-US" dirty="0" smtClean="0"/>
              <a:t>File I/O (i.e. reads and writes)</a:t>
            </a:r>
          </a:p>
          <a:p>
            <a:pPr lvl="2"/>
            <a:r>
              <a:rPr lang="en-US" dirty="0" smtClean="0"/>
              <a:t>Request redirections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Practical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05800" cy="43434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dirty="0" smtClean="0"/>
              <a:t>provides a wide range of </a:t>
            </a:r>
            <a:r>
              <a:rPr lang="en-US" dirty="0" smtClean="0"/>
              <a:t>monitoring data at high performance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Information is broken out into streams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Asynchronous information packets for</a:t>
            </a:r>
            <a:endParaRPr lang="en-US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lvl="2">
              <a:spcBef>
                <a:spcPts val="0"/>
              </a:spcBef>
            </a:pP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Periodic summary 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data</a:t>
            </a:r>
            <a:endParaRPr lang="en-US" sz="14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lvl="3">
              <a:spcBef>
                <a:spcPts val="0"/>
              </a:spcBef>
            </a:pP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Summary stream</a:t>
            </a:r>
          </a:p>
          <a:p>
            <a:pPr lvl="3">
              <a:spcBef>
                <a:spcPts val="0"/>
              </a:spcBef>
            </a:pP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Low event rate allows for it to be xml based</a:t>
            </a:r>
            <a:endParaRPr lang="en-US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lvl="2">
              <a:spcBef>
                <a:spcPts val="0"/>
              </a:spcBef>
            </a:pP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Real time detail 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data</a:t>
            </a:r>
          </a:p>
          <a:p>
            <a:pPr lvl="3">
              <a:spcBef>
                <a:spcPts val="0"/>
              </a:spcBef>
            </a:pP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F, M, R, T streams</a:t>
            </a:r>
          </a:p>
          <a:p>
            <a:pPr lvl="3">
              <a:spcBef>
                <a:spcPts val="0"/>
              </a:spcBef>
            </a:pP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Potentially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 high event rates necessitates binary format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Streams?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686800" cy="4343400"/>
          </a:xfrm>
        </p:spPr>
        <p:txBody>
          <a:bodyPr/>
          <a:lstStyle/>
          <a:p>
            <a:r>
              <a:rPr lang="en-US" dirty="0" smtClean="0"/>
              <a:t>Allows one to easily</a:t>
            </a:r>
          </a:p>
          <a:p>
            <a:pPr lvl="1"/>
            <a:r>
              <a:rPr lang="en-US" dirty="0" smtClean="0"/>
              <a:t>Group related information together</a:t>
            </a:r>
          </a:p>
          <a:p>
            <a:pPr lvl="1"/>
            <a:r>
              <a:rPr lang="en-US" dirty="0" smtClean="0"/>
              <a:t>Independently select the level of detail in each group</a:t>
            </a:r>
          </a:p>
          <a:p>
            <a:pPr lvl="1"/>
            <a:r>
              <a:rPr lang="en-US" dirty="0" smtClean="0"/>
              <a:t>Route information to different collectors</a:t>
            </a:r>
          </a:p>
          <a:p>
            <a:pPr lvl="2"/>
            <a:r>
              <a:rPr lang="en-US" dirty="0" smtClean="0"/>
              <a:t>These can be specialized for each stream</a:t>
            </a:r>
          </a:p>
          <a:p>
            <a:pPr lvl="1"/>
            <a:r>
              <a:rPr lang="en-US" dirty="0" smtClean="0"/>
              <a:t>Control the performance impact of each stream</a:t>
            </a:r>
          </a:p>
          <a:p>
            <a:pPr lvl="2"/>
            <a:r>
              <a:rPr lang="en-US" dirty="0" smtClean="0"/>
              <a:t>Streams can be selectively enabled</a:t>
            </a:r>
          </a:p>
          <a:p>
            <a:pPr lvl="1"/>
            <a:r>
              <a:rPr lang="en-US" dirty="0" smtClean="0"/>
              <a:t>M</a:t>
            </a:r>
            <a:r>
              <a:rPr lang="en-US" dirty="0" smtClean="0"/>
              <a:t>akes it easier to handle the raw data</a:t>
            </a:r>
            <a:endParaRPr lang="en-US" dirty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Ricepaper">
  <a:themeElements>
    <a:clrScheme name="Ricepaper 2">
      <a:dk1>
        <a:srgbClr val="00264C"/>
      </a:dk1>
      <a:lt1>
        <a:srgbClr val="FFFFE9"/>
      </a:lt1>
      <a:dk2>
        <a:srgbClr val="333333"/>
      </a:dk2>
      <a:lt2>
        <a:srgbClr val="333333"/>
      </a:lt2>
      <a:accent1>
        <a:srgbClr val="78C0B2"/>
      </a:accent1>
      <a:accent2>
        <a:srgbClr val="262D4C"/>
      </a:accent2>
      <a:accent3>
        <a:srgbClr val="FFFFF2"/>
      </a:accent3>
      <a:accent4>
        <a:srgbClr val="001F40"/>
      </a:accent4>
      <a:accent5>
        <a:srgbClr val="BEDCD5"/>
      </a:accent5>
      <a:accent6>
        <a:srgbClr val="212844"/>
      </a:accent6>
      <a:hlink>
        <a:srgbClr val="598BBD"/>
      </a:hlink>
      <a:folHlink>
        <a:srgbClr val="4D4D4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Ricepaper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cepaper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Scalla2010</Template>
  <TotalTime>10774</TotalTime>
  <Words>912</Words>
  <Application>Microsoft Office PowerPoint</Application>
  <PresentationFormat>On-screen Show (4:3)</PresentationFormat>
  <Paragraphs>159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Ricepaper</vt:lpstr>
      <vt:lpstr>High Performance Monitoring</vt:lpstr>
      <vt:lpstr>Setting The Context</vt:lpstr>
      <vt:lpstr>At Scale</vt:lpstr>
      <vt:lpstr>Without Impacting Performance</vt:lpstr>
      <vt:lpstr>Statistically Significant I</vt:lpstr>
      <vt:lpstr>Statistically Significant II</vt:lpstr>
      <vt:lpstr>Real Time Information</vt:lpstr>
      <vt:lpstr>A Practical Implementation</vt:lpstr>
      <vt:lpstr>Why Streams?</vt:lpstr>
      <vt:lpstr>The Summary Stream</vt:lpstr>
      <vt:lpstr>The Real Time Streams</vt:lpstr>
      <vt:lpstr>The Real Time M Stream</vt:lpstr>
      <vt:lpstr>The Real Time F Stream</vt:lpstr>
      <vt:lpstr>The Real Time R Stream</vt:lpstr>
      <vt:lpstr>The Real Time T Stream</vt:lpstr>
      <vt:lpstr>Back To Offloading</vt:lpstr>
      <vt:lpstr>Conclusion I</vt:lpstr>
      <vt:lpstr>Conclusion II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Hanushevsky</dc:creator>
  <cp:lastModifiedBy>abh</cp:lastModifiedBy>
  <cp:revision>576</cp:revision>
  <dcterms:created xsi:type="dcterms:W3CDTF">2010-08-24T03:26:13Z</dcterms:created>
  <dcterms:modified xsi:type="dcterms:W3CDTF">2012-12-05T18:33:51Z</dcterms:modified>
</cp:coreProperties>
</file>