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  <p:sldMasterId id="2147483744" r:id="rId9"/>
  </p:sldMasterIdLst>
  <p:notesMasterIdLst>
    <p:notesMasterId r:id="rId45"/>
  </p:notesMasterIdLst>
  <p:sldIdLst>
    <p:sldId id="256" r:id="rId10"/>
    <p:sldId id="262" r:id="rId11"/>
    <p:sldId id="263" r:id="rId12"/>
    <p:sldId id="287" r:id="rId13"/>
    <p:sldId id="277" r:id="rId14"/>
    <p:sldId id="257" r:id="rId15"/>
    <p:sldId id="258" r:id="rId16"/>
    <p:sldId id="259" r:id="rId17"/>
    <p:sldId id="264" r:id="rId18"/>
    <p:sldId id="265" r:id="rId19"/>
    <p:sldId id="266" r:id="rId20"/>
    <p:sldId id="267" r:id="rId21"/>
    <p:sldId id="260" r:id="rId22"/>
    <p:sldId id="268" r:id="rId23"/>
    <p:sldId id="269" r:id="rId24"/>
    <p:sldId id="270" r:id="rId25"/>
    <p:sldId id="271" r:id="rId26"/>
    <p:sldId id="272" r:id="rId27"/>
    <p:sldId id="273" r:id="rId28"/>
    <p:sldId id="289" r:id="rId29"/>
    <p:sldId id="274" r:id="rId30"/>
    <p:sldId id="288" r:id="rId31"/>
    <p:sldId id="285" r:id="rId32"/>
    <p:sldId id="286" r:id="rId33"/>
    <p:sldId id="279" r:id="rId34"/>
    <p:sldId id="280" r:id="rId35"/>
    <p:sldId id="281" r:id="rId36"/>
    <p:sldId id="282" r:id="rId37"/>
    <p:sldId id="283" r:id="rId38"/>
    <p:sldId id="284" r:id="rId39"/>
    <p:sldId id="275" r:id="rId40"/>
    <p:sldId id="276" r:id="rId41"/>
    <p:sldId id="278" r:id="rId42"/>
    <p:sldId id="261" r:id="rId43"/>
    <p:sldId id="290" r:id="rId4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4" d="100"/>
          <a:sy n="94" d="100"/>
        </p:scale>
        <p:origin x="-19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interSettings" Target="printerSettings/printerSettings1.bin"/><Relationship Id="rId47" Type="http://schemas.openxmlformats.org/officeDocument/2006/relationships/presProps" Target="presProps.xml"/><Relationship Id="rId48" Type="http://schemas.openxmlformats.org/officeDocument/2006/relationships/viewProps" Target="viewProps.xml"/><Relationship Id="rId49" Type="http://schemas.openxmlformats.org/officeDocument/2006/relationships/theme" Target="theme/theme1.xml"/><Relationship Id="rId20" Type="http://schemas.openxmlformats.org/officeDocument/2006/relationships/slide" Target="slides/slide11.xml"/><Relationship Id="rId21" Type="http://schemas.openxmlformats.org/officeDocument/2006/relationships/slide" Target="slides/slide12.xml"/><Relationship Id="rId22" Type="http://schemas.openxmlformats.org/officeDocument/2006/relationships/slide" Target="slides/slide13.xml"/><Relationship Id="rId23" Type="http://schemas.openxmlformats.org/officeDocument/2006/relationships/slide" Target="slides/slide14.xml"/><Relationship Id="rId24" Type="http://schemas.openxmlformats.org/officeDocument/2006/relationships/slide" Target="slides/slide15.xml"/><Relationship Id="rId25" Type="http://schemas.openxmlformats.org/officeDocument/2006/relationships/slide" Target="slides/slide16.xml"/><Relationship Id="rId26" Type="http://schemas.openxmlformats.org/officeDocument/2006/relationships/slide" Target="slides/slide17.xml"/><Relationship Id="rId27" Type="http://schemas.openxmlformats.org/officeDocument/2006/relationships/slide" Target="slides/slide18.xml"/><Relationship Id="rId28" Type="http://schemas.openxmlformats.org/officeDocument/2006/relationships/slide" Target="slides/slide19.xml"/><Relationship Id="rId29" Type="http://schemas.openxmlformats.org/officeDocument/2006/relationships/slide" Target="slides/slide20.xml"/><Relationship Id="rId5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1.xml"/><Relationship Id="rId31" Type="http://schemas.openxmlformats.org/officeDocument/2006/relationships/slide" Target="slides/slide22.xml"/><Relationship Id="rId32" Type="http://schemas.openxmlformats.org/officeDocument/2006/relationships/slide" Target="slides/slide23.xml"/><Relationship Id="rId9" Type="http://schemas.openxmlformats.org/officeDocument/2006/relationships/slideMaster" Target="slideMasters/slideMaster9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33" Type="http://schemas.openxmlformats.org/officeDocument/2006/relationships/slide" Target="slides/slide24.xml"/><Relationship Id="rId34" Type="http://schemas.openxmlformats.org/officeDocument/2006/relationships/slide" Target="slides/slide25.xml"/><Relationship Id="rId35" Type="http://schemas.openxmlformats.org/officeDocument/2006/relationships/slide" Target="slides/slide26.xml"/><Relationship Id="rId36" Type="http://schemas.openxmlformats.org/officeDocument/2006/relationships/slide" Target="slides/slide27.xml"/><Relationship Id="rId10" Type="http://schemas.openxmlformats.org/officeDocument/2006/relationships/slide" Target="slides/slide1.xml"/><Relationship Id="rId11" Type="http://schemas.openxmlformats.org/officeDocument/2006/relationships/slide" Target="slides/slide2.xml"/><Relationship Id="rId12" Type="http://schemas.openxmlformats.org/officeDocument/2006/relationships/slide" Target="slides/slide3.xml"/><Relationship Id="rId13" Type="http://schemas.openxmlformats.org/officeDocument/2006/relationships/slide" Target="slides/slide4.xml"/><Relationship Id="rId14" Type="http://schemas.openxmlformats.org/officeDocument/2006/relationships/slide" Target="slides/slide5.xml"/><Relationship Id="rId15" Type="http://schemas.openxmlformats.org/officeDocument/2006/relationships/slide" Target="slides/slide6.xml"/><Relationship Id="rId16" Type="http://schemas.openxmlformats.org/officeDocument/2006/relationships/slide" Target="slides/slide7.xml"/><Relationship Id="rId17" Type="http://schemas.openxmlformats.org/officeDocument/2006/relationships/slide" Target="slides/slide8.xml"/><Relationship Id="rId18" Type="http://schemas.openxmlformats.org/officeDocument/2006/relationships/slide" Target="slides/slide9.xml"/><Relationship Id="rId19" Type="http://schemas.openxmlformats.org/officeDocument/2006/relationships/slide" Target="slides/slide10.xml"/><Relationship Id="rId37" Type="http://schemas.openxmlformats.org/officeDocument/2006/relationships/slide" Target="slides/slide28.xml"/><Relationship Id="rId38" Type="http://schemas.openxmlformats.org/officeDocument/2006/relationships/slide" Target="slides/slide29.xml"/><Relationship Id="rId39" Type="http://schemas.openxmlformats.org/officeDocument/2006/relationships/slide" Target="slides/slide30.xml"/><Relationship Id="rId40" Type="http://schemas.openxmlformats.org/officeDocument/2006/relationships/slide" Target="slides/slide31.xml"/><Relationship Id="rId41" Type="http://schemas.openxmlformats.org/officeDocument/2006/relationships/slide" Target="slides/slide32.xml"/><Relationship Id="rId42" Type="http://schemas.openxmlformats.org/officeDocument/2006/relationships/slide" Target="slides/slide33.xml"/><Relationship Id="rId43" Type="http://schemas.openxmlformats.org/officeDocument/2006/relationships/slide" Target="slides/slide34.xml"/><Relationship Id="rId44" Type="http://schemas.openxmlformats.org/officeDocument/2006/relationships/slide" Target="slides/slide35.xml"/><Relationship Id="rId4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CF421A-96F9-B647-A44D-21D487D3FD4B}" type="datetimeFigureOut">
              <a:rPr lang="en-US" smtClean="0"/>
              <a:t>4/12/13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4996A5-51FA-824A-9834-F298EF76D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53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AA1CB-8C24-4B50-A90E-0E907C28E888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4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779481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0E59FDB-3875-BA46-AE67-6FEAB57068F6}" type="slidenum">
              <a:rPr lang="en-GB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88064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8064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GB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3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CA28A-3096-4240-8FD5-B7C5DA9FA482}" type="datetimeFigureOut">
              <a:rPr lang="en-US" smtClean="0"/>
              <a:t>4/12/13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529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CA28A-3096-4240-8FD5-B7C5DA9FA482}" type="datetimeFigureOut">
              <a:rPr lang="en-US" smtClean="0"/>
              <a:t>4/12/13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414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CA28A-3096-4240-8FD5-B7C5DA9FA482}" type="datetimeFigureOut">
              <a:rPr lang="en-US" smtClean="0"/>
              <a:t>4/12/13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9757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1254125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1600" b="1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5" name="Picture 9" descr="DESY-Logo-cyan-RGB_ge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54" t="-4523" r="-13409"/>
          <a:stretch>
            <a:fillRect/>
          </a:stretch>
        </p:blipFill>
        <p:spPr bwMode="auto">
          <a:xfrm>
            <a:off x="7794625" y="5684838"/>
            <a:ext cx="1149350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16"/>
          <p:cNvSpPr txBox="1">
            <a:spLocks noChangeArrowheads="1"/>
          </p:cNvSpPr>
          <p:nvPr userDrawn="1"/>
        </p:nvSpPr>
        <p:spPr bwMode="auto">
          <a:xfrm>
            <a:off x="2003425" y="2481263"/>
            <a:ext cx="2855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endParaRPr lang="en-GB" sz="16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7" name="Picture 21" descr="HG_LOGO_70_ENG_K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5949950"/>
            <a:ext cx="14732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2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2100" y="1363663"/>
            <a:ext cx="8520113" cy="485775"/>
          </a:xfrm>
        </p:spPr>
        <p:txBody>
          <a:bodyPr/>
          <a:lstStyle>
            <a:lvl1pPr marL="0" indent="0">
              <a:buFont typeface="Arial Black" charset="0"/>
              <a:buNone/>
              <a:defRPr b="1">
                <a:solidFill>
                  <a:srgbClr val="F28E00"/>
                </a:solidFill>
              </a:defRPr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40243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82575" y="0"/>
            <a:ext cx="8520113" cy="1266825"/>
          </a:xfrm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637976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4170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57311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2575" y="977900"/>
            <a:ext cx="418306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8038" y="977900"/>
            <a:ext cx="4184650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92510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50134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94768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73982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20303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CA28A-3096-4240-8FD5-B7C5DA9FA482}" type="datetimeFigureOut">
              <a:rPr lang="en-US" smtClean="0"/>
              <a:t>4/12/13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5022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819877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20960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0200" y="103188"/>
            <a:ext cx="2132013" cy="566737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2575" y="103188"/>
            <a:ext cx="6245225" cy="566737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24432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89F1F-CF91-2D4C-A0DC-1A1148C855B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4/12/13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0715A-40E4-B24D-B698-DDE56A1659E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696137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89F1F-CF91-2D4C-A0DC-1A1148C855B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4/12/13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0715A-40E4-B24D-B698-DDE56A1659E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219258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89F1F-CF91-2D4C-A0DC-1A1148C855B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4/12/13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0715A-40E4-B24D-B698-DDE56A1659E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899655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89F1F-CF91-2D4C-A0DC-1A1148C855B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4/12/13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0715A-40E4-B24D-B698-DDE56A1659E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287027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89F1F-CF91-2D4C-A0DC-1A1148C855B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4/12/13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0715A-40E4-B24D-B698-DDE56A1659E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381387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89F1F-CF91-2D4C-A0DC-1A1148C855B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4/12/13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0715A-40E4-B24D-B698-DDE56A1659E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4674734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89F1F-CF91-2D4C-A0DC-1A1148C855B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4/12/13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0715A-40E4-B24D-B698-DDE56A1659E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98018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CA28A-3096-4240-8FD5-B7C5DA9FA482}" type="datetimeFigureOut">
              <a:rPr lang="en-US" smtClean="0"/>
              <a:t>4/12/13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75108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89F1F-CF91-2D4C-A0DC-1A1148C855B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4/12/13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0715A-40E4-B24D-B698-DDE56A1659E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283042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89F1F-CF91-2D4C-A0DC-1A1148C855B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4/12/13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0715A-40E4-B24D-B698-DDE56A1659E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589883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89F1F-CF91-2D4C-A0DC-1A1148C855B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4/12/13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0715A-40E4-B24D-B698-DDE56A1659E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028763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89F1F-CF91-2D4C-A0DC-1A1148C855B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4/12/13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0715A-40E4-B24D-B698-DDE56A1659E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3007709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89F1F-CF91-2D4C-A0DC-1A1148C855B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4/12/13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0715A-40E4-B24D-B698-DDE56A1659E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7904532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89F1F-CF91-2D4C-A0DC-1A1148C855B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4/12/13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0715A-40E4-B24D-B698-DDE56A1659E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6940434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89F1F-CF91-2D4C-A0DC-1A1148C855B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4/12/13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0715A-40E4-B24D-B698-DDE56A1659E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1859034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89F1F-CF91-2D4C-A0DC-1A1148C855B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4/12/13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0715A-40E4-B24D-B698-DDE56A1659E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1369818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89F1F-CF91-2D4C-A0DC-1A1148C855B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4/12/13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0715A-40E4-B24D-B698-DDE56A1659E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751317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89F1F-CF91-2D4C-A0DC-1A1148C855B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4/12/13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0715A-40E4-B24D-B698-DDE56A1659E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38966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CA28A-3096-4240-8FD5-B7C5DA9FA482}" type="datetimeFigureOut">
              <a:rPr lang="en-US" smtClean="0"/>
              <a:t>4/12/13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11531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89F1F-CF91-2D4C-A0DC-1A1148C855B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4/12/13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0715A-40E4-B24D-B698-DDE56A1659E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2207178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89F1F-CF91-2D4C-A0DC-1A1148C855B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4/12/13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0715A-40E4-B24D-B698-DDE56A1659E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7289871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89F1F-CF91-2D4C-A0DC-1A1148C855B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4/12/13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0715A-40E4-B24D-B698-DDE56A1659E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8781394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89F1F-CF91-2D4C-A0DC-1A1148C855B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4/12/13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0715A-40E4-B24D-B698-DDE56A1659E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6337146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89F1F-CF91-2D4C-A0DC-1A1148C855B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4/12/13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0715A-40E4-B24D-B698-DDE56A1659E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179620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1254125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1600" b="1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5" name="Picture 9" descr="DESY-Logo-cyan-RGB_ge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54" t="-4523" r="-13409"/>
          <a:stretch>
            <a:fillRect/>
          </a:stretch>
        </p:blipFill>
        <p:spPr bwMode="auto">
          <a:xfrm>
            <a:off x="7794625" y="5684838"/>
            <a:ext cx="1149350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16"/>
          <p:cNvSpPr txBox="1">
            <a:spLocks noChangeArrowheads="1"/>
          </p:cNvSpPr>
          <p:nvPr userDrawn="1"/>
        </p:nvSpPr>
        <p:spPr bwMode="auto">
          <a:xfrm>
            <a:off x="2003425" y="2481263"/>
            <a:ext cx="2855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endParaRPr lang="en-GB" sz="16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7" name="Picture 21" descr="HG_LOGO_70_ENG_K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5949950"/>
            <a:ext cx="14732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2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2100" y="1363663"/>
            <a:ext cx="8520113" cy="485775"/>
          </a:xfrm>
        </p:spPr>
        <p:txBody>
          <a:bodyPr/>
          <a:lstStyle>
            <a:lvl1pPr marL="0" indent="0">
              <a:buFont typeface="Arial Black" charset="0"/>
              <a:buNone/>
              <a:defRPr b="1">
                <a:solidFill>
                  <a:srgbClr val="F28E00"/>
                </a:solidFill>
              </a:defRPr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40243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82575" y="0"/>
            <a:ext cx="8520113" cy="1266825"/>
          </a:xfrm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6399739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90514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2201215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2575" y="977900"/>
            <a:ext cx="418306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8038" y="977900"/>
            <a:ext cx="4184650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533612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9695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CA28A-3096-4240-8FD5-B7C5DA9FA482}" type="datetimeFigureOut">
              <a:rPr lang="en-US" smtClean="0"/>
              <a:t>4/12/13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44650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148897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986369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7934210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769228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219715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0200" y="103188"/>
            <a:ext cx="2132013" cy="566737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2575" y="103188"/>
            <a:ext cx="6245225" cy="566737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890537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1254125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1600" b="1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5" name="Picture 9" descr="DESY-Logo-cyan-RGB_ge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54" t="-4523" r="-13409"/>
          <a:stretch>
            <a:fillRect/>
          </a:stretch>
        </p:blipFill>
        <p:spPr bwMode="auto">
          <a:xfrm>
            <a:off x="7794625" y="5684838"/>
            <a:ext cx="1149350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16"/>
          <p:cNvSpPr txBox="1">
            <a:spLocks noChangeArrowheads="1"/>
          </p:cNvSpPr>
          <p:nvPr userDrawn="1"/>
        </p:nvSpPr>
        <p:spPr bwMode="auto">
          <a:xfrm>
            <a:off x="2003425" y="2481263"/>
            <a:ext cx="2855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endParaRPr lang="en-GB" sz="16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7" name="Picture 21" descr="HG_LOGO_70_ENG_K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5949950"/>
            <a:ext cx="14732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2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2100" y="1363663"/>
            <a:ext cx="8520113" cy="485775"/>
          </a:xfrm>
        </p:spPr>
        <p:txBody>
          <a:bodyPr/>
          <a:lstStyle>
            <a:lvl1pPr marL="0" indent="0">
              <a:buFont typeface="Arial Black" charset="0"/>
              <a:buNone/>
              <a:defRPr b="1">
                <a:solidFill>
                  <a:srgbClr val="F28E00"/>
                </a:solidFill>
              </a:defRPr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40243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82575" y="0"/>
            <a:ext cx="8520113" cy="1266825"/>
          </a:xfrm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322564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079956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118540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2575" y="977900"/>
            <a:ext cx="418306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8038" y="977900"/>
            <a:ext cx="4184650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5869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CA28A-3096-4240-8FD5-B7C5DA9FA482}" type="datetimeFigureOut">
              <a:rPr lang="en-US" smtClean="0"/>
              <a:t>4/12/13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83612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379118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226023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93475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683749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5584296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775484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0200" y="103188"/>
            <a:ext cx="2132013" cy="566737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2575" y="103188"/>
            <a:ext cx="6245225" cy="566737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504692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1254125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1600" b="1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5" name="Picture 9" descr="DESY-Logo-cyan-RGB_ge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54" t="-4523" r="-13409"/>
          <a:stretch>
            <a:fillRect/>
          </a:stretch>
        </p:blipFill>
        <p:spPr bwMode="auto">
          <a:xfrm>
            <a:off x="7794625" y="5684838"/>
            <a:ext cx="1149350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16"/>
          <p:cNvSpPr txBox="1">
            <a:spLocks noChangeArrowheads="1"/>
          </p:cNvSpPr>
          <p:nvPr userDrawn="1"/>
        </p:nvSpPr>
        <p:spPr bwMode="auto">
          <a:xfrm>
            <a:off x="2003425" y="2481263"/>
            <a:ext cx="2855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endParaRPr lang="en-GB" sz="16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7" name="Picture 21" descr="HG_LOGO_70_ENG_K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5949950"/>
            <a:ext cx="14732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2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2100" y="1363663"/>
            <a:ext cx="8520113" cy="485775"/>
          </a:xfrm>
        </p:spPr>
        <p:txBody>
          <a:bodyPr/>
          <a:lstStyle>
            <a:lvl1pPr marL="0" indent="0">
              <a:buFont typeface="Arial Black" charset="0"/>
              <a:buNone/>
              <a:defRPr b="1">
                <a:solidFill>
                  <a:srgbClr val="F28E00"/>
                </a:solidFill>
              </a:defRPr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40243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82575" y="0"/>
            <a:ext cx="8520113" cy="1266825"/>
          </a:xfrm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5146982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726489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82769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CA28A-3096-4240-8FD5-B7C5DA9FA482}" type="datetimeFigureOut">
              <a:rPr lang="en-US" smtClean="0"/>
              <a:t>4/12/13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88072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2575" y="977900"/>
            <a:ext cx="418306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8038" y="977900"/>
            <a:ext cx="4184650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552939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576746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448938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296935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193030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7906769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604266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0200" y="103188"/>
            <a:ext cx="2132013" cy="566737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2575" y="103188"/>
            <a:ext cx="6245225" cy="566737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504197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1254125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1600" b="1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5" name="Picture 9" descr="DESY-Logo-cyan-RGB_ge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54" t="-4523" r="-13409"/>
          <a:stretch>
            <a:fillRect/>
          </a:stretch>
        </p:blipFill>
        <p:spPr bwMode="auto">
          <a:xfrm>
            <a:off x="7794625" y="5684838"/>
            <a:ext cx="1149350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16"/>
          <p:cNvSpPr txBox="1">
            <a:spLocks noChangeArrowheads="1"/>
          </p:cNvSpPr>
          <p:nvPr userDrawn="1"/>
        </p:nvSpPr>
        <p:spPr bwMode="auto">
          <a:xfrm>
            <a:off x="2003425" y="2481263"/>
            <a:ext cx="2855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endParaRPr lang="en-GB" sz="16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7" name="Picture 21" descr="HG_LOGO_70_ENG_K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5949950"/>
            <a:ext cx="14732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2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2100" y="1363663"/>
            <a:ext cx="8520113" cy="485775"/>
          </a:xfrm>
        </p:spPr>
        <p:txBody>
          <a:bodyPr/>
          <a:lstStyle>
            <a:lvl1pPr marL="0" indent="0">
              <a:buFont typeface="Arial Black" charset="0"/>
              <a:buNone/>
              <a:defRPr b="1">
                <a:solidFill>
                  <a:srgbClr val="F28E00"/>
                </a:solidFill>
              </a:defRPr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40243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82575" y="0"/>
            <a:ext cx="8520113" cy="1266825"/>
          </a:xfrm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3826422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077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CA28A-3096-4240-8FD5-B7C5DA9FA482}" type="datetimeFigureOut">
              <a:rPr lang="en-US" smtClean="0"/>
              <a:t>4/12/13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15448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4351600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2575" y="977900"/>
            <a:ext cx="418306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8038" y="977900"/>
            <a:ext cx="4184650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16093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0986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497288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477006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885005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8192503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621606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0200" y="103188"/>
            <a:ext cx="2132013" cy="566737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2575" y="103188"/>
            <a:ext cx="6245225" cy="566737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320391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1143000" y="0"/>
            <a:ext cx="8001000" cy="849313"/>
            <a:chOff x="1143000" y="0"/>
            <a:chExt cx="8001000" cy="849313"/>
          </a:xfrm>
        </p:grpSpPr>
        <p:pic>
          <p:nvPicPr>
            <p:cNvPr id="5" name="Picture 20" descr="banner-ITonly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43000" y="0"/>
              <a:ext cx="8001000" cy="849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itle 1"/>
            <p:cNvSpPr txBox="1">
              <a:spLocks/>
            </p:cNvSpPr>
            <p:nvPr userDrawn="1"/>
          </p:nvSpPr>
          <p:spPr bwMode="auto">
            <a:xfrm>
              <a:off x="1295400" y="0"/>
              <a:ext cx="55626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defTabSz="914400">
                <a:defRPr/>
              </a:pPr>
              <a:r>
                <a:rPr lang="en-US" sz="3200" kern="0" dirty="0" smtClean="0">
                  <a:solidFill>
                    <a:srgbClr val="FFFFFF"/>
                  </a:solidFill>
                  <a:latin typeface="Arial"/>
                </a:rPr>
                <a:t>DSS/TAB</a:t>
              </a:r>
              <a:endParaRPr lang="en-US" sz="3200" kern="0" dirty="0">
                <a:solidFill>
                  <a:srgbClr val="FFFFFF"/>
                </a:solidFill>
                <a:latin typeface="Arial"/>
              </a:endParaRPr>
            </a:p>
          </p:txBody>
        </p:sp>
      </p:grpSp>
      <p:pic>
        <p:nvPicPr>
          <p:cNvPr id="7" name="Picture 20" descr="CERNlogo-rg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-76200" y="0"/>
            <a:ext cx="1371600" cy="6099175"/>
            <a:chOff x="-76200" y="0"/>
            <a:chExt cx="1371600" cy="6099048"/>
          </a:xfrm>
        </p:grpSpPr>
        <p:pic>
          <p:nvPicPr>
            <p:cNvPr id="10" name="Picture 18" descr="0804041_19_DSS.tif"/>
            <p:cNvPicPr>
              <a:picLocks noChangeAspect="1"/>
            </p:cNvPicPr>
            <p:nvPr userDrawn="1"/>
          </p:nvPicPr>
          <p:blipFill>
            <a:blip r:embed="rId4" cstate="print"/>
            <a:srcRect l="26286" r="43674"/>
            <a:stretch>
              <a:fillRect/>
            </a:stretch>
          </p:blipFill>
          <p:spPr bwMode="auto">
            <a:xfrm>
              <a:off x="0" y="0"/>
              <a:ext cx="1219200" cy="6099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 userDrawn="1"/>
          </p:nvSpPr>
          <p:spPr>
            <a:xfrm>
              <a:off x="-76200" y="68262"/>
              <a:ext cx="1371600" cy="76992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400">
                <a:defRPr/>
              </a:pPr>
              <a:r>
                <a:rPr lang="en-US" sz="4400" dirty="0">
                  <a:solidFill>
                    <a:srgbClr val="FFFFFF"/>
                  </a:solidFill>
                  <a:latin typeface="Arial"/>
                </a:rPr>
                <a:t>DSS</a:t>
              </a:r>
              <a:endParaRPr lang="en-US" sz="3600" dirty="0">
                <a:solidFill>
                  <a:srgbClr val="FFFFFF"/>
                </a:solidFill>
                <a:latin typeface="Arial"/>
              </a:endParaRPr>
            </a:p>
          </p:txBody>
        </p:sp>
      </p:grp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r>
              <a:rPr lang="en-GB" dirty="0" smtClean="0">
                <a:solidFill>
                  <a:srgbClr val="000000"/>
                </a:solidFill>
                <a:latin typeface="Arial"/>
              </a:rPr>
              <a:t>Slide </a:t>
            </a:r>
            <a:fld id="{6AA673CA-4862-4A69-8583-F9605654F90B}" type="slidenum">
              <a:rPr lang="en-GB" smtClean="0">
                <a:solidFill>
                  <a:srgbClr val="000000"/>
                </a:solidFill>
                <a:latin typeface="Arial"/>
              </a:rPr>
              <a:pPr defTabSz="914400"/>
              <a:t>‹#›</a:t>
            </a:fld>
            <a:endParaRPr lang="en-GB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Text Box 22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defTabSz="914400"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CERN IT Department</a:t>
            </a:r>
          </a:p>
          <a:p>
            <a:pPr algn="r" defTabSz="914400"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CH-1211 Genève 23</a:t>
            </a:r>
          </a:p>
          <a:p>
            <a:pPr algn="r" defTabSz="914400"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Switzerland</a:t>
            </a:r>
          </a:p>
          <a:p>
            <a:pPr algn="r" defTabSz="914400">
              <a:defRPr/>
            </a:pPr>
            <a:r>
              <a:rPr lang="en-US" sz="1100" b="1">
                <a:solidFill>
                  <a:srgbClr val="000000"/>
                </a:solidFill>
                <a:latin typeface="Tahoma" pitchFamily="34" charset="0"/>
              </a:rPr>
              <a:t>www.cern.ch/i</a:t>
            </a:r>
            <a:r>
              <a:rPr lang="en-US" sz="1000" b="1">
                <a:solidFill>
                  <a:srgbClr val="000000"/>
                </a:solidFill>
                <a:latin typeface="Tahoma" pitchFamily="34" charset="0"/>
              </a:rPr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957037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CA28A-3096-4240-8FD5-B7C5DA9FA482}" type="datetimeFigureOut">
              <a:rPr lang="en-US" smtClean="0"/>
              <a:t>4/12/13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01403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r>
              <a:rPr lang="en-GB" dirty="0" smtClean="0">
                <a:solidFill>
                  <a:srgbClr val="000000"/>
                </a:solidFill>
                <a:latin typeface="Arial"/>
              </a:rPr>
              <a:t>Slide </a:t>
            </a:r>
            <a:fld id="{6AA673CA-4862-4A69-8583-F9605654F90B}" type="slidenum">
              <a:rPr lang="en-GB" smtClean="0">
                <a:solidFill>
                  <a:srgbClr val="000000"/>
                </a:solidFill>
                <a:latin typeface="Arial"/>
              </a:rPr>
              <a:pPr defTabSz="914400"/>
              <a:t>‹#›</a:t>
            </a:fld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08719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r>
              <a:rPr lang="en-GB" dirty="0" smtClean="0">
                <a:solidFill>
                  <a:srgbClr val="000000"/>
                </a:solidFill>
                <a:latin typeface="Arial"/>
              </a:rPr>
              <a:t>Slide </a:t>
            </a:r>
            <a:fld id="{6AA673CA-4862-4A69-8583-F9605654F90B}" type="slidenum">
              <a:rPr lang="en-GB" smtClean="0">
                <a:solidFill>
                  <a:srgbClr val="000000"/>
                </a:solidFill>
                <a:latin typeface="Arial"/>
              </a:rPr>
              <a:pPr defTabSz="914400"/>
              <a:t>‹#›</a:t>
            </a:fld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33972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r>
              <a:rPr lang="en-GB" dirty="0" smtClean="0">
                <a:solidFill>
                  <a:srgbClr val="000000"/>
                </a:solidFill>
                <a:latin typeface="Arial"/>
              </a:rPr>
              <a:t>Slide </a:t>
            </a:r>
            <a:fld id="{6AA673CA-4862-4A69-8583-F9605654F90B}" type="slidenum">
              <a:rPr lang="en-GB" smtClean="0">
                <a:solidFill>
                  <a:srgbClr val="000000"/>
                </a:solidFill>
                <a:latin typeface="Arial"/>
              </a:rPr>
              <a:pPr defTabSz="914400"/>
              <a:t>‹#›</a:t>
            </a:fld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9404149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1928794" y="6597352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r>
              <a:rPr lang="en-GB" dirty="0" smtClean="0">
                <a:solidFill>
                  <a:srgbClr val="000000"/>
                </a:solidFill>
                <a:latin typeface="Arial"/>
              </a:rPr>
              <a:t>Slide </a:t>
            </a:r>
            <a:fld id="{6AA673CA-4862-4A69-8583-F9605654F90B}" type="slidenum">
              <a:rPr lang="en-GB" smtClean="0">
                <a:solidFill>
                  <a:srgbClr val="000000"/>
                </a:solidFill>
                <a:latin typeface="Arial"/>
              </a:rPr>
              <a:pPr defTabSz="914400"/>
              <a:t>‹#›</a:t>
            </a:fld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5778690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r>
              <a:rPr lang="en-GB" dirty="0" smtClean="0">
                <a:solidFill>
                  <a:srgbClr val="000000"/>
                </a:solidFill>
                <a:latin typeface="Arial"/>
              </a:rPr>
              <a:t>Slide </a:t>
            </a:r>
            <a:fld id="{6AA673CA-4862-4A69-8583-F9605654F90B}" type="slidenum">
              <a:rPr lang="en-GB" smtClean="0">
                <a:solidFill>
                  <a:srgbClr val="000000"/>
                </a:solidFill>
                <a:latin typeface="Arial"/>
              </a:rPr>
              <a:pPr defTabSz="914400"/>
              <a:t>‹#›</a:t>
            </a:fld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2205385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r>
              <a:rPr lang="en-GB" dirty="0" smtClean="0">
                <a:solidFill>
                  <a:srgbClr val="000000"/>
                </a:solidFill>
                <a:latin typeface="Arial"/>
              </a:rPr>
              <a:t>Slide </a:t>
            </a:r>
            <a:fld id="{6AA673CA-4862-4A69-8583-F9605654F90B}" type="slidenum">
              <a:rPr lang="en-GB" smtClean="0">
                <a:solidFill>
                  <a:srgbClr val="000000"/>
                </a:solidFill>
                <a:latin typeface="Arial"/>
              </a:rPr>
              <a:pPr defTabSz="914400"/>
              <a:t>‹#›</a:t>
            </a:fld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64550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r>
              <a:rPr lang="en-GB" dirty="0" smtClean="0">
                <a:solidFill>
                  <a:srgbClr val="000000"/>
                </a:solidFill>
                <a:latin typeface="Arial"/>
              </a:rPr>
              <a:t>Slide </a:t>
            </a:r>
            <a:fld id="{6AA673CA-4862-4A69-8583-F9605654F90B}" type="slidenum">
              <a:rPr lang="en-GB" smtClean="0">
                <a:solidFill>
                  <a:srgbClr val="000000"/>
                </a:solidFill>
                <a:latin typeface="Arial"/>
              </a:rPr>
              <a:pPr defTabSz="914400"/>
              <a:t>‹#›</a:t>
            </a:fld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98493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r>
              <a:rPr lang="en-GB" dirty="0" smtClean="0">
                <a:solidFill>
                  <a:srgbClr val="000000"/>
                </a:solidFill>
                <a:latin typeface="Arial"/>
              </a:rPr>
              <a:t>Slide </a:t>
            </a:r>
            <a:fld id="{6AA673CA-4862-4A69-8583-F9605654F90B}" type="slidenum">
              <a:rPr lang="en-GB" smtClean="0">
                <a:solidFill>
                  <a:srgbClr val="000000"/>
                </a:solidFill>
                <a:latin typeface="Arial"/>
              </a:rPr>
              <a:pPr defTabSz="914400"/>
              <a:t>‹#›</a:t>
            </a:fld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67166360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1928794" y="6629400"/>
            <a:ext cx="6477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914400"/>
            <a:endParaRPr lang="en-GB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31516185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0"/>
            <a:ext cx="19050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26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1928794" y="6629400"/>
            <a:ext cx="6477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914400"/>
            <a:endParaRPr lang="en-GB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5015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3" Type="http://schemas.openxmlformats.org/officeDocument/2006/relationships/image" Target="../media/image3.jpeg"/><Relationship Id="rId14" Type="http://schemas.openxmlformats.org/officeDocument/2006/relationships/image" Target="../media/image4.jpeg"/><Relationship Id="rId15" Type="http://schemas.openxmlformats.org/officeDocument/2006/relationships/image" Target="../media/image5.png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CCA28A-3096-4240-8FD5-B7C5DA9FA482}" type="datetimeFigureOut">
              <a:rPr lang="en-US" smtClean="0"/>
              <a:t>4/12/13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C254BD-FA04-094C-B9B7-0195F0BD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338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ChangeArrowheads="1"/>
          </p:cNvSpPr>
          <p:nvPr/>
        </p:nvSpPr>
        <p:spPr bwMode="auto">
          <a:xfrm>
            <a:off x="0" y="0"/>
            <a:ext cx="9144000" cy="74453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1600" b="1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5" y="977900"/>
            <a:ext cx="8520113" cy="479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014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2100" y="103188"/>
            <a:ext cx="8520113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401413" name="Rectangle 5"/>
          <p:cNvSpPr>
            <a:spLocks noChangeArrowheads="1"/>
          </p:cNvSpPr>
          <p:nvPr/>
        </p:nvSpPr>
        <p:spPr bwMode="auto">
          <a:xfrm>
            <a:off x="282575" y="6280150"/>
            <a:ext cx="759301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Ins="0" anchor="ctr"/>
          <a:lstStyle/>
          <a:p>
            <a:pPr algn="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900" b="1" dirty="0">
                <a:solidFill>
                  <a:srgbClr val="808080"/>
                </a:solidFill>
                <a:latin typeface="Arial" charset="0"/>
                <a:ea typeface="ＭＳ Ｐゴシック" charset="0"/>
                <a:cs typeface="ＭＳ Ｐゴシック" charset="0"/>
              </a:rPr>
              <a:t>David South </a:t>
            </a:r>
            <a:r>
              <a:rPr lang="en-GB" sz="900" dirty="0">
                <a:solidFill>
                  <a:srgbClr val="808080"/>
                </a:solidFill>
                <a:latin typeface="Arial" charset="0"/>
                <a:ea typeface="ＭＳ Ｐゴシック" charset="0"/>
                <a:cs typeface="ＭＳ Ｐゴシック" charset="0"/>
              </a:rPr>
              <a:t> |  Data Preservation and Long Term Analysis in HEP  |  CHEP 2012, May 21-25 2012  |  </a:t>
            </a:r>
            <a:r>
              <a:rPr lang="en-GB" sz="900" b="1" dirty="0">
                <a:solidFill>
                  <a:srgbClr val="808080"/>
                </a:solidFill>
                <a:latin typeface="Arial" charset="0"/>
                <a:ea typeface="ＭＳ Ｐゴシック" charset="0"/>
                <a:cs typeface="ＭＳ Ｐゴシック" charset="0"/>
              </a:rPr>
              <a:t>Page </a:t>
            </a:r>
            <a:fld id="{CAADF5A1-AC90-F84B-8FB8-CEDF59B928AE}" type="slidenum">
              <a:rPr lang="en-GB" sz="900" b="1" smtClean="0">
                <a:solidFill>
                  <a:srgbClr val="808080"/>
                </a:solidFill>
                <a:latin typeface="Arial" charset="0"/>
                <a:ea typeface="ＭＳ Ｐゴシック" charset="0"/>
                <a:cs typeface="ＭＳ Ｐゴシック" charset="0"/>
              </a:rPr>
              <a:pPr algn="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sz="900" b="1" dirty="0">
              <a:solidFill>
                <a:srgbClr val="80808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030" name="Picture 10" descr="DESY-Logo-cyan-RGB_ger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24" t="-7854" r="-18587" b="-12566"/>
          <a:stretch>
            <a:fillRect/>
          </a:stretch>
        </p:blipFill>
        <p:spPr bwMode="auto">
          <a:xfrm>
            <a:off x="8035925" y="6099175"/>
            <a:ext cx="776288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3300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</a:defRPr>
      </a:lvl9pPr>
    </p:titleStyle>
    <p:bodyStyle>
      <a:lvl1pPr marL="265113" indent="-265113" algn="l" rtl="0" eaLnBrk="0" fontAlgn="base" hangingPunct="0">
        <a:spcBef>
          <a:spcPct val="0"/>
        </a:spcBef>
        <a:spcAft>
          <a:spcPct val="50000"/>
        </a:spcAft>
        <a:buClr>
          <a:srgbClr val="F28E00"/>
        </a:buClr>
        <a:buFont typeface="Arial Black" charset="0"/>
        <a:buChar char="&gt;"/>
        <a:defRPr sz="20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628650" indent="-184150" algn="l" rtl="0" eaLnBrk="0" fontAlgn="base" hangingPunct="0">
        <a:spcBef>
          <a:spcPct val="0"/>
        </a:spcBef>
        <a:spcAft>
          <a:spcPct val="50000"/>
        </a:spcAft>
        <a:buClr>
          <a:schemeClr val="bg2"/>
        </a:buClr>
        <a:buFont typeface="Wingdings" charset="0"/>
        <a:buChar char="§"/>
        <a:defRPr sz="1600">
          <a:solidFill>
            <a:schemeClr val="tx1"/>
          </a:solidFill>
          <a:latin typeface="+mn-lt"/>
          <a:ea typeface="+mn-ea"/>
        </a:defRPr>
      </a:lvl2pPr>
      <a:lvl3pPr marL="1236663" indent="-228600" algn="l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Font typeface="Arial Black" charset="0"/>
        <a:defRPr sz="1200">
          <a:solidFill>
            <a:schemeClr val="tx1"/>
          </a:solidFill>
          <a:latin typeface="+mn-lt"/>
          <a:ea typeface="+mn-ea"/>
        </a:defRPr>
      </a:lvl3pPr>
      <a:lvl4pPr marL="1644650" indent="-228600" algn="l" rtl="0" eaLnBrk="0" fontAlgn="base" hangingPunct="0">
        <a:spcBef>
          <a:spcPct val="0"/>
        </a:spcBef>
        <a:spcAft>
          <a:spcPct val="0"/>
        </a:spcAft>
        <a:buFont typeface="Wingdings" charset="0"/>
        <a:buChar char="§"/>
        <a:defRPr sz="1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389F1F-CF91-2D4C-A0DC-1A1148C855B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4/12/13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50715A-40E4-B24D-B698-DDE56A1659E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10861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389F1F-CF91-2D4C-A0DC-1A1148C855B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4/12/13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50715A-40E4-B24D-B698-DDE56A1659E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64725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ChangeArrowheads="1"/>
          </p:cNvSpPr>
          <p:nvPr/>
        </p:nvSpPr>
        <p:spPr bwMode="auto">
          <a:xfrm>
            <a:off x="0" y="0"/>
            <a:ext cx="9144000" cy="74453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1600" b="1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5" y="977900"/>
            <a:ext cx="8520113" cy="479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014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2100" y="103188"/>
            <a:ext cx="8520113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401413" name="Rectangle 5"/>
          <p:cNvSpPr>
            <a:spLocks noChangeArrowheads="1"/>
          </p:cNvSpPr>
          <p:nvPr/>
        </p:nvSpPr>
        <p:spPr bwMode="auto">
          <a:xfrm>
            <a:off x="282575" y="6280150"/>
            <a:ext cx="759301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Ins="0" anchor="ctr"/>
          <a:lstStyle/>
          <a:p>
            <a:pPr algn="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900" b="1" dirty="0">
                <a:solidFill>
                  <a:srgbClr val="808080"/>
                </a:solidFill>
                <a:latin typeface="Arial" charset="0"/>
                <a:ea typeface="ＭＳ Ｐゴシック" charset="0"/>
                <a:cs typeface="ＭＳ Ｐゴシック" charset="0"/>
              </a:rPr>
              <a:t>David South </a:t>
            </a:r>
            <a:r>
              <a:rPr lang="en-GB" sz="900" dirty="0">
                <a:solidFill>
                  <a:srgbClr val="808080"/>
                </a:solidFill>
                <a:latin typeface="Arial" charset="0"/>
                <a:ea typeface="ＭＳ Ｐゴシック" charset="0"/>
                <a:cs typeface="ＭＳ Ｐゴシック" charset="0"/>
              </a:rPr>
              <a:t> |  Data Preservation and Long Term Analysis in HEP  |  CHEP 2012, May 21-25 2012  |  </a:t>
            </a:r>
            <a:r>
              <a:rPr lang="en-GB" sz="900" b="1" dirty="0">
                <a:solidFill>
                  <a:srgbClr val="808080"/>
                </a:solidFill>
                <a:latin typeface="Arial" charset="0"/>
                <a:ea typeface="ＭＳ Ｐゴシック" charset="0"/>
                <a:cs typeface="ＭＳ Ｐゴシック" charset="0"/>
              </a:rPr>
              <a:t>Page </a:t>
            </a:r>
            <a:fld id="{CAADF5A1-AC90-F84B-8FB8-CEDF59B928AE}" type="slidenum">
              <a:rPr lang="en-GB" sz="900" b="1" smtClean="0">
                <a:solidFill>
                  <a:srgbClr val="808080"/>
                </a:solidFill>
                <a:latin typeface="Arial" charset="0"/>
                <a:ea typeface="ＭＳ Ｐゴシック" charset="0"/>
                <a:cs typeface="ＭＳ Ｐゴシック" charset="0"/>
              </a:rPr>
              <a:pPr algn="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sz="900" b="1" dirty="0">
              <a:solidFill>
                <a:srgbClr val="80808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030" name="Picture 10" descr="DESY-Logo-cyan-RGB_ger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24" t="-7854" r="-18587" b="-12566"/>
          <a:stretch>
            <a:fillRect/>
          </a:stretch>
        </p:blipFill>
        <p:spPr bwMode="auto">
          <a:xfrm>
            <a:off x="8035925" y="6099175"/>
            <a:ext cx="776288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3898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</a:defRPr>
      </a:lvl9pPr>
    </p:titleStyle>
    <p:bodyStyle>
      <a:lvl1pPr marL="265113" indent="-265113" algn="l" rtl="0" eaLnBrk="0" fontAlgn="base" hangingPunct="0">
        <a:spcBef>
          <a:spcPct val="0"/>
        </a:spcBef>
        <a:spcAft>
          <a:spcPct val="50000"/>
        </a:spcAft>
        <a:buClr>
          <a:srgbClr val="F28E00"/>
        </a:buClr>
        <a:buFont typeface="Arial Black" charset="0"/>
        <a:buChar char="&gt;"/>
        <a:defRPr sz="20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628650" indent="-184150" algn="l" rtl="0" eaLnBrk="0" fontAlgn="base" hangingPunct="0">
        <a:spcBef>
          <a:spcPct val="0"/>
        </a:spcBef>
        <a:spcAft>
          <a:spcPct val="50000"/>
        </a:spcAft>
        <a:buClr>
          <a:schemeClr val="bg2"/>
        </a:buClr>
        <a:buFont typeface="Wingdings" charset="0"/>
        <a:buChar char="§"/>
        <a:defRPr sz="1600">
          <a:solidFill>
            <a:schemeClr val="tx1"/>
          </a:solidFill>
          <a:latin typeface="+mn-lt"/>
          <a:ea typeface="+mn-ea"/>
        </a:defRPr>
      </a:lvl2pPr>
      <a:lvl3pPr marL="1236663" indent="-228600" algn="l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Font typeface="Arial Black" charset="0"/>
        <a:defRPr sz="1200">
          <a:solidFill>
            <a:schemeClr val="tx1"/>
          </a:solidFill>
          <a:latin typeface="+mn-lt"/>
          <a:ea typeface="+mn-ea"/>
        </a:defRPr>
      </a:lvl3pPr>
      <a:lvl4pPr marL="1644650" indent="-228600" algn="l" rtl="0" eaLnBrk="0" fontAlgn="base" hangingPunct="0">
        <a:spcBef>
          <a:spcPct val="0"/>
        </a:spcBef>
        <a:spcAft>
          <a:spcPct val="0"/>
        </a:spcAft>
        <a:buFont typeface="Wingdings" charset="0"/>
        <a:buChar char="§"/>
        <a:defRPr sz="1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ChangeArrowheads="1"/>
          </p:cNvSpPr>
          <p:nvPr/>
        </p:nvSpPr>
        <p:spPr bwMode="auto">
          <a:xfrm>
            <a:off x="0" y="0"/>
            <a:ext cx="9144000" cy="74453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1600" b="1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5" y="977900"/>
            <a:ext cx="8520113" cy="479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014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2100" y="103188"/>
            <a:ext cx="8520113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401413" name="Rectangle 5"/>
          <p:cNvSpPr>
            <a:spLocks noChangeArrowheads="1"/>
          </p:cNvSpPr>
          <p:nvPr/>
        </p:nvSpPr>
        <p:spPr bwMode="auto">
          <a:xfrm>
            <a:off x="282575" y="6280150"/>
            <a:ext cx="759301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Ins="0" anchor="ctr"/>
          <a:lstStyle/>
          <a:p>
            <a:pPr algn="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900" b="1" dirty="0">
                <a:solidFill>
                  <a:srgbClr val="808080"/>
                </a:solidFill>
                <a:latin typeface="Arial" charset="0"/>
                <a:ea typeface="ＭＳ Ｐゴシック" charset="0"/>
                <a:cs typeface="ＭＳ Ｐゴシック" charset="0"/>
              </a:rPr>
              <a:t>David South </a:t>
            </a:r>
            <a:r>
              <a:rPr lang="en-GB" sz="900" dirty="0">
                <a:solidFill>
                  <a:srgbClr val="808080"/>
                </a:solidFill>
                <a:latin typeface="Arial" charset="0"/>
                <a:ea typeface="ＭＳ Ｐゴシック" charset="0"/>
                <a:cs typeface="ＭＳ Ｐゴシック" charset="0"/>
              </a:rPr>
              <a:t> |  Data Preservation and Long Term Analysis in HEP  |  CHEP 2012, May 21-25 2012  |  </a:t>
            </a:r>
            <a:r>
              <a:rPr lang="en-GB" sz="900" b="1" dirty="0">
                <a:solidFill>
                  <a:srgbClr val="808080"/>
                </a:solidFill>
                <a:latin typeface="Arial" charset="0"/>
                <a:ea typeface="ＭＳ Ｐゴシック" charset="0"/>
                <a:cs typeface="ＭＳ Ｐゴシック" charset="0"/>
              </a:rPr>
              <a:t>Page </a:t>
            </a:r>
            <a:fld id="{CAADF5A1-AC90-F84B-8FB8-CEDF59B928AE}" type="slidenum">
              <a:rPr lang="en-GB" sz="900" b="1" smtClean="0">
                <a:solidFill>
                  <a:srgbClr val="808080"/>
                </a:solidFill>
                <a:latin typeface="Arial" charset="0"/>
                <a:ea typeface="ＭＳ Ｐゴシック" charset="0"/>
                <a:cs typeface="ＭＳ Ｐゴシック" charset="0"/>
              </a:rPr>
              <a:pPr algn="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sz="900" b="1" dirty="0">
              <a:solidFill>
                <a:srgbClr val="80808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030" name="Picture 10" descr="DESY-Logo-cyan-RGB_ger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24" t="-7854" r="-18587" b="-12566"/>
          <a:stretch>
            <a:fillRect/>
          </a:stretch>
        </p:blipFill>
        <p:spPr bwMode="auto">
          <a:xfrm>
            <a:off x="8035925" y="6099175"/>
            <a:ext cx="776288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7534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</a:defRPr>
      </a:lvl9pPr>
    </p:titleStyle>
    <p:bodyStyle>
      <a:lvl1pPr marL="265113" indent="-265113" algn="l" rtl="0" eaLnBrk="0" fontAlgn="base" hangingPunct="0">
        <a:spcBef>
          <a:spcPct val="0"/>
        </a:spcBef>
        <a:spcAft>
          <a:spcPct val="50000"/>
        </a:spcAft>
        <a:buClr>
          <a:srgbClr val="F28E00"/>
        </a:buClr>
        <a:buFont typeface="Arial Black" charset="0"/>
        <a:buChar char="&gt;"/>
        <a:defRPr sz="20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628650" indent="-184150" algn="l" rtl="0" eaLnBrk="0" fontAlgn="base" hangingPunct="0">
        <a:spcBef>
          <a:spcPct val="0"/>
        </a:spcBef>
        <a:spcAft>
          <a:spcPct val="50000"/>
        </a:spcAft>
        <a:buClr>
          <a:schemeClr val="bg2"/>
        </a:buClr>
        <a:buFont typeface="Wingdings" charset="0"/>
        <a:buChar char="§"/>
        <a:defRPr sz="1600">
          <a:solidFill>
            <a:schemeClr val="tx1"/>
          </a:solidFill>
          <a:latin typeface="+mn-lt"/>
          <a:ea typeface="+mn-ea"/>
        </a:defRPr>
      </a:lvl2pPr>
      <a:lvl3pPr marL="1236663" indent="-228600" algn="l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Font typeface="Arial Black" charset="0"/>
        <a:defRPr sz="1200">
          <a:solidFill>
            <a:schemeClr val="tx1"/>
          </a:solidFill>
          <a:latin typeface="+mn-lt"/>
          <a:ea typeface="+mn-ea"/>
        </a:defRPr>
      </a:lvl3pPr>
      <a:lvl4pPr marL="1644650" indent="-228600" algn="l" rtl="0" eaLnBrk="0" fontAlgn="base" hangingPunct="0">
        <a:spcBef>
          <a:spcPct val="0"/>
        </a:spcBef>
        <a:spcAft>
          <a:spcPct val="0"/>
        </a:spcAft>
        <a:buFont typeface="Wingdings" charset="0"/>
        <a:buChar char="§"/>
        <a:defRPr sz="1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ChangeArrowheads="1"/>
          </p:cNvSpPr>
          <p:nvPr/>
        </p:nvSpPr>
        <p:spPr bwMode="auto">
          <a:xfrm>
            <a:off x="0" y="0"/>
            <a:ext cx="9144000" cy="74453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1600" b="1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5" y="977900"/>
            <a:ext cx="8520113" cy="479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014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2100" y="103188"/>
            <a:ext cx="8520113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401413" name="Rectangle 5"/>
          <p:cNvSpPr>
            <a:spLocks noChangeArrowheads="1"/>
          </p:cNvSpPr>
          <p:nvPr/>
        </p:nvSpPr>
        <p:spPr bwMode="auto">
          <a:xfrm>
            <a:off x="282575" y="6280150"/>
            <a:ext cx="759301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Ins="0" anchor="ctr"/>
          <a:lstStyle/>
          <a:p>
            <a:pPr algn="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900" b="1" dirty="0">
                <a:solidFill>
                  <a:srgbClr val="808080"/>
                </a:solidFill>
                <a:latin typeface="Arial" charset="0"/>
                <a:ea typeface="ＭＳ Ｐゴシック" charset="0"/>
                <a:cs typeface="ＭＳ Ｐゴシック" charset="0"/>
              </a:rPr>
              <a:t>David South </a:t>
            </a:r>
            <a:r>
              <a:rPr lang="en-GB" sz="900" dirty="0">
                <a:solidFill>
                  <a:srgbClr val="808080"/>
                </a:solidFill>
                <a:latin typeface="Arial" charset="0"/>
                <a:ea typeface="ＭＳ Ｐゴシック" charset="0"/>
                <a:cs typeface="ＭＳ Ｐゴシック" charset="0"/>
              </a:rPr>
              <a:t> |  Data Preservation and Long Term Analysis in HEP  |  CHEP 2012, May 21-25 2012  |  </a:t>
            </a:r>
            <a:r>
              <a:rPr lang="en-GB" sz="900" b="1" dirty="0">
                <a:solidFill>
                  <a:srgbClr val="808080"/>
                </a:solidFill>
                <a:latin typeface="Arial" charset="0"/>
                <a:ea typeface="ＭＳ Ｐゴシック" charset="0"/>
                <a:cs typeface="ＭＳ Ｐゴシック" charset="0"/>
              </a:rPr>
              <a:t>Page </a:t>
            </a:r>
            <a:fld id="{CAADF5A1-AC90-F84B-8FB8-CEDF59B928AE}" type="slidenum">
              <a:rPr lang="en-GB" sz="900" b="1" smtClean="0">
                <a:solidFill>
                  <a:srgbClr val="808080"/>
                </a:solidFill>
                <a:latin typeface="Arial" charset="0"/>
                <a:ea typeface="ＭＳ Ｐゴシック" charset="0"/>
                <a:cs typeface="ＭＳ Ｐゴシック" charset="0"/>
              </a:rPr>
              <a:pPr algn="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sz="900" b="1" dirty="0">
              <a:solidFill>
                <a:srgbClr val="80808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030" name="Picture 10" descr="DESY-Logo-cyan-RGB_ger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24" t="-7854" r="-18587" b="-12566"/>
          <a:stretch>
            <a:fillRect/>
          </a:stretch>
        </p:blipFill>
        <p:spPr bwMode="auto">
          <a:xfrm>
            <a:off x="8035925" y="6099175"/>
            <a:ext cx="776288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9368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</a:defRPr>
      </a:lvl9pPr>
    </p:titleStyle>
    <p:bodyStyle>
      <a:lvl1pPr marL="265113" indent="-265113" algn="l" rtl="0" eaLnBrk="0" fontAlgn="base" hangingPunct="0">
        <a:spcBef>
          <a:spcPct val="0"/>
        </a:spcBef>
        <a:spcAft>
          <a:spcPct val="50000"/>
        </a:spcAft>
        <a:buClr>
          <a:srgbClr val="F28E00"/>
        </a:buClr>
        <a:buFont typeface="Arial Black" charset="0"/>
        <a:buChar char="&gt;"/>
        <a:defRPr sz="20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628650" indent="-184150" algn="l" rtl="0" eaLnBrk="0" fontAlgn="base" hangingPunct="0">
        <a:spcBef>
          <a:spcPct val="0"/>
        </a:spcBef>
        <a:spcAft>
          <a:spcPct val="50000"/>
        </a:spcAft>
        <a:buClr>
          <a:schemeClr val="bg2"/>
        </a:buClr>
        <a:buFont typeface="Wingdings" charset="0"/>
        <a:buChar char="§"/>
        <a:defRPr sz="1600">
          <a:solidFill>
            <a:schemeClr val="tx1"/>
          </a:solidFill>
          <a:latin typeface="+mn-lt"/>
          <a:ea typeface="+mn-ea"/>
        </a:defRPr>
      </a:lvl2pPr>
      <a:lvl3pPr marL="1236663" indent="-228600" algn="l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Font typeface="Arial Black" charset="0"/>
        <a:defRPr sz="1200">
          <a:solidFill>
            <a:schemeClr val="tx1"/>
          </a:solidFill>
          <a:latin typeface="+mn-lt"/>
          <a:ea typeface="+mn-ea"/>
        </a:defRPr>
      </a:lvl3pPr>
      <a:lvl4pPr marL="1644650" indent="-228600" algn="l" rtl="0" eaLnBrk="0" fontAlgn="base" hangingPunct="0">
        <a:spcBef>
          <a:spcPct val="0"/>
        </a:spcBef>
        <a:spcAft>
          <a:spcPct val="0"/>
        </a:spcAft>
        <a:buFont typeface="Wingdings" charset="0"/>
        <a:buChar char="§"/>
        <a:defRPr sz="1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ChangeArrowheads="1"/>
          </p:cNvSpPr>
          <p:nvPr/>
        </p:nvSpPr>
        <p:spPr bwMode="auto">
          <a:xfrm>
            <a:off x="0" y="0"/>
            <a:ext cx="9144000" cy="74453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1600" b="1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5" y="977900"/>
            <a:ext cx="8520113" cy="479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014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2100" y="103188"/>
            <a:ext cx="8520113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401413" name="Rectangle 5"/>
          <p:cNvSpPr>
            <a:spLocks noChangeArrowheads="1"/>
          </p:cNvSpPr>
          <p:nvPr/>
        </p:nvSpPr>
        <p:spPr bwMode="auto">
          <a:xfrm>
            <a:off x="282575" y="6280150"/>
            <a:ext cx="759301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Ins="0" anchor="ctr"/>
          <a:lstStyle/>
          <a:p>
            <a:pPr algn="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900" b="1" dirty="0">
                <a:solidFill>
                  <a:srgbClr val="808080"/>
                </a:solidFill>
                <a:latin typeface="Arial" charset="0"/>
                <a:ea typeface="ＭＳ Ｐゴシック" charset="0"/>
                <a:cs typeface="ＭＳ Ｐゴシック" charset="0"/>
              </a:rPr>
              <a:t>David South </a:t>
            </a:r>
            <a:r>
              <a:rPr lang="en-GB" sz="900" dirty="0">
                <a:solidFill>
                  <a:srgbClr val="808080"/>
                </a:solidFill>
                <a:latin typeface="Arial" charset="0"/>
                <a:ea typeface="ＭＳ Ｐゴシック" charset="0"/>
                <a:cs typeface="ＭＳ Ｐゴシック" charset="0"/>
              </a:rPr>
              <a:t> |  Data Preservation and Long Term Analysis in HEP  |  CHEP 2012, May 21-25 2012  |  </a:t>
            </a:r>
            <a:r>
              <a:rPr lang="en-GB" sz="900" b="1" dirty="0">
                <a:solidFill>
                  <a:srgbClr val="808080"/>
                </a:solidFill>
                <a:latin typeface="Arial" charset="0"/>
                <a:ea typeface="ＭＳ Ｐゴシック" charset="0"/>
                <a:cs typeface="ＭＳ Ｐゴシック" charset="0"/>
              </a:rPr>
              <a:t>Page </a:t>
            </a:r>
            <a:fld id="{CAADF5A1-AC90-F84B-8FB8-CEDF59B928AE}" type="slidenum">
              <a:rPr lang="en-GB" sz="900" b="1" smtClean="0">
                <a:solidFill>
                  <a:srgbClr val="808080"/>
                </a:solidFill>
                <a:latin typeface="Arial" charset="0"/>
                <a:ea typeface="ＭＳ Ｐゴシック" charset="0"/>
                <a:cs typeface="ＭＳ Ｐゴシック" charset="0"/>
              </a:rPr>
              <a:pPr algn="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sz="900" b="1" dirty="0">
              <a:solidFill>
                <a:srgbClr val="80808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030" name="Picture 10" descr="DESY-Logo-cyan-RGB_ger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24" t="-7854" r="-18587" b="-12566"/>
          <a:stretch>
            <a:fillRect/>
          </a:stretch>
        </p:blipFill>
        <p:spPr bwMode="auto">
          <a:xfrm>
            <a:off x="8035925" y="6099175"/>
            <a:ext cx="776288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251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</a:defRPr>
      </a:lvl9pPr>
    </p:titleStyle>
    <p:bodyStyle>
      <a:lvl1pPr marL="265113" indent="-265113" algn="l" rtl="0" eaLnBrk="0" fontAlgn="base" hangingPunct="0">
        <a:spcBef>
          <a:spcPct val="0"/>
        </a:spcBef>
        <a:spcAft>
          <a:spcPct val="50000"/>
        </a:spcAft>
        <a:buClr>
          <a:srgbClr val="F28E00"/>
        </a:buClr>
        <a:buFont typeface="Arial Black" charset="0"/>
        <a:buChar char="&gt;"/>
        <a:defRPr sz="20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628650" indent="-184150" algn="l" rtl="0" eaLnBrk="0" fontAlgn="base" hangingPunct="0">
        <a:spcBef>
          <a:spcPct val="0"/>
        </a:spcBef>
        <a:spcAft>
          <a:spcPct val="50000"/>
        </a:spcAft>
        <a:buClr>
          <a:schemeClr val="bg2"/>
        </a:buClr>
        <a:buFont typeface="Wingdings" charset="0"/>
        <a:buChar char="§"/>
        <a:defRPr sz="1600">
          <a:solidFill>
            <a:schemeClr val="tx1"/>
          </a:solidFill>
          <a:latin typeface="+mn-lt"/>
          <a:ea typeface="+mn-ea"/>
        </a:defRPr>
      </a:lvl2pPr>
      <a:lvl3pPr marL="1236663" indent="-228600" algn="l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Font typeface="Arial Black" charset="0"/>
        <a:defRPr sz="1200">
          <a:solidFill>
            <a:schemeClr val="tx1"/>
          </a:solidFill>
          <a:latin typeface="+mn-lt"/>
          <a:ea typeface="+mn-ea"/>
        </a:defRPr>
      </a:lvl3pPr>
      <a:lvl4pPr marL="1644650" indent="-228600" algn="l" rtl="0" eaLnBrk="0" fontAlgn="base" hangingPunct="0">
        <a:spcBef>
          <a:spcPct val="0"/>
        </a:spcBef>
        <a:spcAft>
          <a:spcPct val="0"/>
        </a:spcAft>
        <a:buFont typeface="Wingdings" charset="0"/>
        <a:buChar char="§"/>
        <a:defRPr sz="1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0" descr="banner-ITonl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2054" name="Picture 21" descr="CERNlogo-rgb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0" name="Text Box 26"/>
          <p:cNvSpPr txBox="1">
            <a:spLocks noChangeArrowheads="1"/>
          </p:cNvSpPr>
          <p:nvPr/>
        </p:nvSpPr>
        <p:spPr bwMode="auto">
          <a:xfrm>
            <a:off x="0" y="5486400"/>
            <a:ext cx="12192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pPr defTabSz="914400">
              <a:lnSpc>
                <a:spcPct val="30000"/>
              </a:lnSpc>
              <a:spcBef>
                <a:spcPct val="50000"/>
              </a:spcBef>
              <a:defRPr/>
            </a:pPr>
            <a:r>
              <a:rPr lang="en-US" sz="2000">
                <a:solidFill>
                  <a:srgbClr val="FFFFFF"/>
                </a:solidFill>
                <a:latin typeface="Arial"/>
              </a:rPr>
              <a:t>Internet</a:t>
            </a:r>
          </a:p>
          <a:p>
            <a:pPr defTabSz="914400">
              <a:lnSpc>
                <a:spcPct val="30000"/>
              </a:lnSpc>
              <a:spcBef>
                <a:spcPct val="50000"/>
              </a:spcBef>
              <a:defRPr/>
            </a:pPr>
            <a:r>
              <a:rPr lang="en-US" sz="2000">
                <a:solidFill>
                  <a:srgbClr val="FFFFFF"/>
                </a:solidFill>
                <a:latin typeface="Arial"/>
              </a:rPr>
              <a:t>Services</a:t>
            </a: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-76200" y="0"/>
            <a:ext cx="1371600" cy="6099175"/>
            <a:chOff x="-76200" y="0"/>
            <a:chExt cx="1371600" cy="6099048"/>
          </a:xfrm>
        </p:grpSpPr>
        <p:pic>
          <p:nvPicPr>
            <p:cNvPr id="2058" name="Picture 10" descr="0804041_19_DSS.tif"/>
            <p:cNvPicPr>
              <a:picLocks noChangeAspect="1"/>
            </p:cNvPicPr>
            <p:nvPr userDrawn="1"/>
          </p:nvPicPr>
          <p:blipFill>
            <a:blip r:embed="rId15" cstate="print"/>
            <a:srcRect l="26286" r="43674"/>
            <a:stretch>
              <a:fillRect/>
            </a:stretch>
          </p:blipFill>
          <p:spPr bwMode="auto">
            <a:xfrm>
              <a:off x="0" y="0"/>
              <a:ext cx="1219200" cy="6099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11"/>
            <p:cNvSpPr txBox="1"/>
            <p:nvPr userDrawn="1"/>
          </p:nvSpPr>
          <p:spPr>
            <a:xfrm>
              <a:off x="-76200" y="68262"/>
              <a:ext cx="1371600" cy="76992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400">
                <a:defRPr/>
              </a:pPr>
              <a:r>
                <a:rPr lang="en-US" sz="4400" dirty="0">
                  <a:solidFill>
                    <a:srgbClr val="FFFFFF"/>
                  </a:solidFill>
                  <a:latin typeface="Arial"/>
                </a:rPr>
                <a:t>DSS</a:t>
              </a:r>
              <a:endParaRPr lang="en-US" sz="3600" dirty="0">
                <a:solidFill>
                  <a:srgbClr val="FFFFFF"/>
                </a:solidFill>
                <a:latin typeface="Arial"/>
              </a:endParaRPr>
            </a:p>
          </p:txBody>
        </p:sp>
      </p:grpSp>
      <p:sp>
        <p:nvSpPr>
          <p:cNvPr id="14" name="Text Box 22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>
              <a:defRPr/>
            </a:pPr>
            <a:r>
              <a:rPr lang="en-US" sz="900" dirty="0" smtClean="0">
                <a:solidFill>
                  <a:srgbClr val="000000"/>
                </a:solidFill>
                <a:latin typeface="Tahoma" pitchFamily="34" charset="0"/>
              </a:rPr>
              <a:t>CERN-IT/DSS/TAB</a:t>
            </a:r>
          </a:p>
          <a:p>
            <a:pPr algn="ctr" defTabSz="914400">
              <a:defRPr/>
            </a:pPr>
            <a:r>
              <a:rPr lang="en-US" sz="900" dirty="0" smtClean="0">
                <a:solidFill>
                  <a:srgbClr val="000000"/>
                </a:solidFill>
                <a:latin typeface="Tahoma" pitchFamily="34" charset="0"/>
              </a:rPr>
              <a:t>G. Cancio </a:t>
            </a:r>
          </a:p>
          <a:p>
            <a:pPr algn="ctr" defTabSz="914400">
              <a:defRPr/>
            </a:pPr>
            <a:r>
              <a:rPr lang="en-US" sz="900" dirty="0" smtClean="0">
                <a:solidFill>
                  <a:srgbClr val="000000"/>
                </a:solidFill>
                <a:latin typeface="Tahoma" pitchFamily="34" charset="0"/>
              </a:rPr>
              <a:t>DPHEP7</a:t>
            </a:r>
          </a:p>
          <a:p>
            <a:pPr algn="ctr" defTabSz="914400">
              <a:defRPr/>
            </a:pPr>
            <a:r>
              <a:rPr lang="en-US" sz="900" dirty="0" smtClean="0">
                <a:solidFill>
                  <a:srgbClr val="000000"/>
                </a:solidFill>
                <a:latin typeface="Tahoma" pitchFamily="34" charset="0"/>
              </a:rPr>
              <a:t>Slide </a:t>
            </a:r>
            <a:fld id="{7D443286-045B-FB40-B42E-F1AA14178F88}" type="slidenum">
              <a:rPr lang="en-US" sz="900" b="1" smtClean="0">
                <a:solidFill>
                  <a:srgbClr val="000000"/>
                </a:solidFill>
                <a:latin typeface="Tahoma" pitchFamily="34" charset="0"/>
              </a:rPr>
              <a:pPr algn="ctr" defTabSz="914400">
                <a:defRPr/>
              </a:pPr>
              <a:t>‹#›</a:t>
            </a:fld>
            <a:endParaRPr lang="en-US" sz="1000" b="1" dirty="0">
              <a:solidFill>
                <a:srgbClr val="000000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1759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4F9E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3E282B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hyperlink" Target="mailto:Jamie.Shiers@cern.ch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jpg"/><Relationship Id="rId1" Type="http://schemas.openxmlformats.org/officeDocument/2006/relationships/slideLayout" Target="../slideLayouts/slideLayout46.xml"/><Relationship Id="rId2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Relationship Id="rId2" Type="http://schemas.openxmlformats.org/officeDocument/2006/relationships/notesSlide" Target="../notesSlides/notesSlide2.xml"/></Relationships>
</file>

<file path=ppt/slides/_rels/slide1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9.gif"/><Relationship Id="rId12" Type="http://schemas.openxmlformats.org/officeDocument/2006/relationships/image" Target="../media/image30.jpg"/><Relationship Id="rId13" Type="http://schemas.openxmlformats.org/officeDocument/2006/relationships/image" Target="../media/image31.jpeg"/><Relationship Id="rId14" Type="http://schemas.openxmlformats.org/officeDocument/2006/relationships/image" Target="../media/image32.jpg"/><Relationship Id="rId15" Type="http://schemas.openxmlformats.org/officeDocument/2006/relationships/image" Target="../media/image33.png"/><Relationship Id="rId16" Type="http://schemas.openxmlformats.org/officeDocument/2006/relationships/image" Target="../media/image34.jpeg"/><Relationship Id="rId17" Type="http://schemas.openxmlformats.org/officeDocument/2006/relationships/image" Target="../media/image35.png"/><Relationship Id="rId18" Type="http://schemas.openxmlformats.org/officeDocument/2006/relationships/image" Target="../media/image36.png"/><Relationship Id="rId19" Type="http://schemas.openxmlformats.org/officeDocument/2006/relationships/image" Target="../media/image37.gif"/><Relationship Id="rId1" Type="http://schemas.openxmlformats.org/officeDocument/2006/relationships/slideLayout" Target="../slideLayouts/slideLayout57.xml"/><Relationship Id="rId2" Type="http://schemas.openxmlformats.org/officeDocument/2006/relationships/image" Target="../media/image20.jpeg"/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gif"/><Relationship Id="rId7" Type="http://schemas.openxmlformats.org/officeDocument/2006/relationships/image" Target="../media/image25.png"/><Relationship Id="rId8" Type="http://schemas.openxmlformats.org/officeDocument/2006/relationships/image" Target="../media/image26.jpeg"/><Relationship Id="rId9" Type="http://schemas.openxmlformats.org/officeDocument/2006/relationships/image" Target="../media/image27.png"/><Relationship Id="rId10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hyperlink" Target="https://cms-docdb.cern.ch/cgi-bin/PublicDocDB/RetrieveFile?docid=6032&amp;version=1&amp;filename=CMSDataPolicy.pdf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Relationship Id="rId2" Type="http://schemas.openxmlformats.org/officeDocument/2006/relationships/image" Target="../media/image39.png"/><Relationship Id="rId3" Type="http://schemas.openxmlformats.org/officeDocument/2006/relationships/image" Target="../media/image40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Relationship Id="rId2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Relationship Id="rId2" Type="http://schemas.openxmlformats.org/officeDocument/2006/relationships/image" Target="../media/image42.png"/><Relationship Id="rId3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Relationship Id="rId2" Type="http://schemas.openxmlformats.org/officeDocument/2006/relationships/image" Target="../media/image43.png"/><Relationship Id="rId3" Type="http://schemas.openxmlformats.org/officeDocument/2006/relationships/image" Target="../media/image4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4" Type="http://schemas.openxmlformats.org/officeDocument/2006/relationships/image" Target="../media/image47.emf"/><Relationship Id="rId5" Type="http://schemas.openxmlformats.org/officeDocument/2006/relationships/image" Target="../media/image48.emf"/><Relationship Id="rId6" Type="http://schemas.openxmlformats.org/officeDocument/2006/relationships/image" Target="../media/image49.emf"/><Relationship Id="rId7" Type="http://schemas.openxmlformats.org/officeDocument/2006/relationships/image" Target="../media/image50.emf"/><Relationship Id="rId8" Type="http://schemas.openxmlformats.org/officeDocument/2006/relationships/image" Target="../media/image51.emf"/><Relationship Id="rId9" Type="http://schemas.openxmlformats.org/officeDocument/2006/relationships/image" Target="../media/image52.emf"/><Relationship Id="rId10" Type="http://schemas.openxmlformats.org/officeDocument/2006/relationships/image" Target="../media/image53.emf"/><Relationship Id="rId11" Type="http://schemas.openxmlformats.org/officeDocument/2006/relationships/image" Target="../media/image54.emf"/><Relationship Id="rId1" Type="http://schemas.openxmlformats.org/officeDocument/2006/relationships/slideLayout" Target="../slideLayouts/slideLayout68.xml"/><Relationship Id="rId2" Type="http://schemas.openxmlformats.org/officeDocument/2006/relationships/image" Target="../media/image45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4" Type="http://schemas.openxmlformats.org/officeDocument/2006/relationships/image" Target="../media/image44.jpeg"/><Relationship Id="rId5" Type="http://schemas.openxmlformats.org/officeDocument/2006/relationships/image" Target="../media/image57.png"/><Relationship Id="rId6" Type="http://schemas.openxmlformats.org/officeDocument/2006/relationships/image" Target="../media/image58.png"/><Relationship Id="rId1" Type="http://schemas.openxmlformats.org/officeDocument/2006/relationships/slideLayout" Target="../slideLayouts/slideLayout68.xml"/><Relationship Id="rId2" Type="http://schemas.openxmlformats.org/officeDocument/2006/relationships/image" Target="../media/image55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Relationship Id="rId2" Type="http://schemas.openxmlformats.org/officeDocument/2006/relationships/image" Target="../media/image5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3.xml"/><Relationship Id="rId2" Type="http://schemas.openxmlformats.org/officeDocument/2006/relationships/hyperlink" Target="mailto:Jamie.Shiers@cern.ch" TargetMode="Externa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Long-Term Data Preservation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Jamie.Shiers@cern.ch</a:t>
            </a:r>
            <a:r>
              <a:rPr lang="en-US" dirty="0" smtClean="0"/>
              <a:t> </a:t>
            </a:r>
          </a:p>
          <a:p>
            <a:r>
              <a:rPr lang="en-US" dirty="0" smtClean="0"/>
              <a:t>DPHEP Project Manager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275215" cy="1616477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296777" y="5825963"/>
            <a:ext cx="8642730" cy="840488"/>
            <a:chOff x="417725" y="3125059"/>
            <a:chExt cx="8642730" cy="84048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7725" y="3125059"/>
              <a:ext cx="1654708" cy="840488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2254977" y="3229429"/>
              <a:ext cx="680547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American Typewriter"/>
                  <a:cs typeface="American Typewriter"/>
                </a:rPr>
                <a:t>International Collaboration for Data Preservation and </a:t>
              </a:r>
            </a:p>
            <a:p>
              <a:r>
                <a:rPr lang="en-US" sz="2000" dirty="0" smtClean="0">
                  <a:latin typeface="American Typewriter"/>
                  <a:cs typeface="American Typewriter"/>
                </a:rPr>
                <a:t>Long Term Analysis in High Energy Physics</a:t>
              </a:r>
              <a:endParaRPr lang="en-US" sz="2000" dirty="0">
                <a:latin typeface="American Typewriter"/>
                <a:cs typeface="American Typewriter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9594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2020 Vision for LT DP in HEP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17033"/>
          </a:xfrm>
        </p:spPr>
        <p:txBody>
          <a:bodyPr>
            <a:normAutofit fontScale="77500" lnSpcReduction="20000"/>
          </a:bodyPr>
          <a:lstStyle/>
          <a:p>
            <a:r>
              <a:rPr lang="en-US" b="1" i="1" u="sng" dirty="0" smtClean="0">
                <a:solidFill>
                  <a:srgbClr val="FF0000"/>
                </a:solidFill>
              </a:rPr>
              <a:t>N.B. Long</a:t>
            </a:r>
            <a:r>
              <a:rPr lang="en-US" b="1" i="1" u="sng" dirty="0" smtClean="0">
                <a:solidFill>
                  <a:srgbClr val="FF0000"/>
                </a:solidFill>
              </a:rPr>
              <a:t>-</a:t>
            </a:r>
            <a:r>
              <a:rPr lang="en-US" b="1" i="1" u="sng" dirty="0" smtClean="0">
                <a:solidFill>
                  <a:srgbClr val="FF0000"/>
                </a:solidFill>
              </a:rPr>
              <a:t>term – e.g. LC timescales</a:t>
            </a:r>
            <a:r>
              <a:rPr lang="en-US" i="1" dirty="0" smtClean="0">
                <a:solidFill>
                  <a:srgbClr val="FF0000"/>
                </a:solidFill>
              </a:rPr>
              <a:t>: </a:t>
            </a:r>
            <a:r>
              <a:rPr lang="en-US" i="1" dirty="0" smtClean="0">
                <a:solidFill>
                  <a:srgbClr val="FF0000"/>
                </a:solidFill>
              </a:rPr>
              <a:t>disruptive change(s)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By 2020, all </a:t>
            </a:r>
            <a:r>
              <a:rPr lang="en-US" dirty="0" smtClean="0"/>
              <a:t>archived data – e.g. that described in Blueprint, including LHC data – easily findable, fully usable by designated communities with clear (Open) access policies and possibilities to annotate </a:t>
            </a:r>
            <a:r>
              <a:rPr lang="en-US" dirty="0"/>
              <a:t>further</a:t>
            </a:r>
            <a:endParaRPr lang="en-US" dirty="0" smtClean="0"/>
          </a:p>
          <a:p>
            <a:pPr marL="857250" lvl="2" indent="0">
              <a:buNone/>
            </a:pP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Best practices, tools and services well run-in, fully documented and sustainable; built in common with other disciplines, based on standards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Many of the tools / services involved are those with which </a:t>
            </a:r>
            <a:r>
              <a:rPr lang="en-US" dirty="0" err="1" smtClean="0"/>
              <a:t>HEPiX</a:t>
            </a:r>
            <a:r>
              <a:rPr lang="en-US" dirty="0" smtClean="0"/>
              <a:t> is concerned</a:t>
            </a:r>
          </a:p>
          <a:p>
            <a:r>
              <a:rPr lang="en-US" dirty="0" smtClean="0"/>
              <a:t>Opportunity for improving coordination across sites and / or considering the impact of an important Use Case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698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DPHEP – S.W.O.T</a:t>
            </a:r>
            <a:r>
              <a:rPr lang="en-US" dirty="0" smtClean="0"/>
              <a:t>.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7067928"/>
              </p:ext>
            </p:extLst>
          </p:nvPr>
        </p:nvGraphicFramePr>
        <p:xfrm>
          <a:off x="0" y="1600200"/>
          <a:ext cx="9144000" cy="512064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904826"/>
                <a:gridCol w="7239174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b="0" dirty="0">
                          <a:effectLst/>
                        </a:rPr>
                        <a:t>Strengths</a:t>
                      </a:r>
                      <a:endParaRPr lang="en-US" sz="2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400" b="0" dirty="0">
                          <a:effectLst/>
                        </a:rPr>
                        <a:t>DPHEP is </a:t>
                      </a:r>
                      <a:r>
                        <a:rPr lang="en-GB" sz="2400" b="1" dirty="0">
                          <a:solidFill>
                            <a:srgbClr val="FF0000"/>
                          </a:solidFill>
                          <a:effectLst/>
                        </a:rPr>
                        <a:t>well established</a:t>
                      </a:r>
                      <a:r>
                        <a:rPr lang="en-GB" sz="2400" b="0" dirty="0">
                          <a:effectLst/>
                        </a:rPr>
                        <a:t> within the community and recent contacts to other disciplines are </a:t>
                      </a:r>
                      <a:r>
                        <a:rPr lang="en-GB" sz="2400" b="1" dirty="0">
                          <a:solidFill>
                            <a:srgbClr val="FF0000"/>
                          </a:solidFill>
                          <a:effectLst/>
                        </a:rPr>
                        <a:t>very </a:t>
                      </a:r>
                      <a:r>
                        <a:rPr lang="en-GB" sz="2400" b="1" dirty="0" smtClean="0">
                          <a:solidFill>
                            <a:srgbClr val="FF0000"/>
                          </a:solidFill>
                          <a:effectLst/>
                        </a:rPr>
                        <a:t>encouraging</a:t>
                      </a:r>
                      <a:endParaRPr lang="en-US" sz="24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b="0" dirty="0">
                          <a:effectLst/>
                        </a:rPr>
                        <a:t>Weaknesses</a:t>
                      </a:r>
                      <a:endParaRPr lang="en-US" sz="2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400" b="0" dirty="0">
                          <a:effectLst/>
                        </a:rPr>
                        <a:t>Effort is very </a:t>
                      </a:r>
                      <a:r>
                        <a:rPr lang="en-GB" sz="2400" b="1" dirty="0">
                          <a:solidFill>
                            <a:srgbClr val="0000FF"/>
                          </a:solidFill>
                          <a:effectLst/>
                        </a:rPr>
                        <a:t>scarce</a:t>
                      </a:r>
                      <a:r>
                        <a:rPr lang="en-GB" sz="2400" b="0" dirty="0">
                          <a:effectLst/>
                        </a:rPr>
                        <a:t> within the project at a time when manpower is already stretched to the limit </a:t>
                      </a:r>
                      <a:r>
                        <a:rPr lang="en-GB" sz="2400" b="0" dirty="0" smtClean="0">
                          <a:effectLst/>
                        </a:rPr>
                        <a:t>elsewhere</a:t>
                      </a:r>
                      <a:endParaRPr lang="en-US" sz="2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b="0" dirty="0">
                          <a:effectLst/>
                        </a:rPr>
                        <a:t>Opportunities</a:t>
                      </a:r>
                      <a:endParaRPr lang="en-US" sz="2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400" b="0" dirty="0">
                          <a:effectLst/>
                        </a:rPr>
                        <a:t>Through a convergence of events there are clear </a:t>
                      </a:r>
                      <a:r>
                        <a:rPr lang="en-GB" sz="2400" b="1" dirty="0">
                          <a:solidFill>
                            <a:srgbClr val="FF0000"/>
                          </a:solidFill>
                          <a:effectLst/>
                        </a:rPr>
                        <a:t>possibilities</a:t>
                      </a:r>
                      <a:r>
                        <a:rPr lang="en-GB" sz="2400" b="0" dirty="0">
                          <a:effectLst/>
                        </a:rPr>
                        <a:t> for significant funding and collaboration in the EU’s Horizon 2020 programme and most likely corresponding programmes in other areas of the </a:t>
                      </a:r>
                      <a:r>
                        <a:rPr lang="en-GB" sz="2400" b="0" dirty="0" smtClean="0">
                          <a:effectLst/>
                        </a:rPr>
                        <a:t>world, e.g. NSF-</a:t>
                      </a:r>
                      <a:r>
                        <a:rPr lang="en-GB" sz="2400" b="0" smtClean="0">
                          <a:effectLst/>
                        </a:rPr>
                        <a:t>funded projects</a:t>
                      </a:r>
                      <a:endParaRPr lang="en-US" sz="2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b="0" dirty="0">
                          <a:effectLst/>
                        </a:rPr>
                        <a:t>Threats</a:t>
                      </a:r>
                      <a:endParaRPr lang="en-US" sz="2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400" b="1" dirty="0">
                          <a:solidFill>
                            <a:srgbClr val="0000FF"/>
                          </a:solidFill>
                          <a:effectLst/>
                        </a:rPr>
                        <a:t>Failure</a:t>
                      </a:r>
                      <a:r>
                        <a:rPr lang="en-GB" sz="2400" b="0" dirty="0">
                          <a:effectLst/>
                        </a:rPr>
                        <a:t> to invest now would jeopardise attempts to “rescue” LEP data as well as to take other preservation events (</a:t>
                      </a:r>
                      <a:r>
                        <a:rPr lang="en-GB" sz="2400" b="0" dirty="0" err="1">
                          <a:effectLst/>
                        </a:rPr>
                        <a:t>BaBar</a:t>
                      </a:r>
                      <a:r>
                        <a:rPr lang="en-GB" sz="2400" b="0" dirty="0">
                          <a:effectLst/>
                        </a:rPr>
                        <a:t>, </a:t>
                      </a:r>
                      <a:r>
                        <a:rPr lang="en-GB" sz="2400" b="0" dirty="0" err="1">
                          <a:effectLst/>
                        </a:rPr>
                        <a:t>Tevatron</a:t>
                      </a:r>
                      <a:r>
                        <a:rPr lang="en-GB" sz="2400" b="0" dirty="0">
                          <a:effectLst/>
                        </a:rPr>
                        <a:t>, Hera etc.) to a stable and sustainable state. It could also limit our ability to prepare for – and hence participate in – future </a:t>
                      </a:r>
                      <a:r>
                        <a:rPr lang="en-GB" sz="2400" b="0" dirty="0" smtClean="0">
                          <a:effectLst/>
                        </a:rPr>
                        <a:t>projects</a:t>
                      </a:r>
                      <a:endParaRPr lang="en-US" sz="2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6119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 to ICFA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84148"/>
          </a:xfrm>
        </p:spPr>
        <p:txBody>
          <a:bodyPr>
            <a:normAutofit fontScale="775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GB" b="1" dirty="0">
                <a:solidFill>
                  <a:srgbClr val="FF0000"/>
                </a:solidFill>
              </a:rPr>
              <a:t>Adopt</a:t>
            </a:r>
            <a:r>
              <a:rPr lang="en-GB" dirty="0"/>
              <a:t> the OAIS model across HEP Long-Term Data Preservation Projects;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Actively </a:t>
            </a:r>
            <a:r>
              <a:rPr lang="en-GB" b="1" dirty="0">
                <a:solidFill>
                  <a:srgbClr val="0000FF"/>
                </a:solidFill>
              </a:rPr>
              <a:t>participate</a:t>
            </a:r>
            <a:r>
              <a:rPr lang="en-GB" dirty="0"/>
              <a:t> in the Research Data Alliance and its Working Groups with the intent to influence EU, US </a:t>
            </a:r>
            <a:r>
              <a:rPr lang="en-GB" dirty="0" smtClean="0"/>
              <a:t>(NSF) and </a:t>
            </a:r>
            <a:r>
              <a:rPr lang="en-GB" dirty="0"/>
              <a:t>other funding agencies;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GB" b="1" dirty="0">
                <a:solidFill>
                  <a:srgbClr val="008000"/>
                </a:solidFill>
              </a:rPr>
              <a:t>Build</a:t>
            </a:r>
            <a:r>
              <a:rPr lang="en-GB" dirty="0"/>
              <a:t> on existing contacts with other disciplines to share best practises and where possible also tools and </a:t>
            </a:r>
            <a:r>
              <a:rPr lang="en-GB" dirty="0" smtClean="0"/>
              <a:t>services;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Ensure that there are </a:t>
            </a:r>
            <a:r>
              <a:rPr lang="en-GB" b="1" u="sng" dirty="0"/>
              <a:t>sufficient </a:t>
            </a:r>
            <a:r>
              <a:rPr lang="en-GB" b="1" u="sng" dirty="0" smtClean="0"/>
              <a:t>resources</a:t>
            </a:r>
            <a:r>
              <a:rPr lang="en-GB" dirty="0" smtClean="0"/>
              <a:t> (2013 </a:t>
            </a:r>
            <a:r>
              <a:rPr lang="en-GB" dirty="0"/>
              <a:t>/ 2014) to allow the vision of Long-Term, Sustainable Archives to be </a:t>
            </a:r>
            <a:r>
              <a:rPr lang="en-GB" dirty="0" smtClean="0"/>
              <a:t>realized; 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Address true </a:t>
            </a:r>
            <a:r>
              <a:rPr lang="en-GB" b="1" dirty="0">
                <a:solidFill>
                  <a:srgbClr val="FF0000"/>
                </a:solidFill>
              </a:rPr>
              <a:t>long-term </a:t>
            </a:r>
            <a:r>
              <a:rPr lang="en-GB" dirty="0"/>
              <a:t>preservation by R&amp;D into handling </a:t>
            </a:r>
            <a:r>
              <a:rPr lang="en-GB" b="1" dirty="0">
                <a:solidFill>
                  <a:srgbClr val="0000FF"/>
                </a:solidFill>
              </a:rPr>
              <a:t>change</a:t>
            </a:r>
            <a:r>
              <a:rPr lang="en-GB" dirty="0"/>
              <a:t> in all areas of the archive environment and in particular that of the software and offline infrastructure</a:t>
            </a:r>
            <a:r>
              <a:rPr lang="en-GB" dirty="0" smtClean="0"/>
              <a:t>. </a:t>
            </a:r>
            <a:r>
              <a:rPr lang="en-GB" b="1" dirty="0" smtClean="0">
                <a:solidFill>
                  <a:srgbClr val="FF0000"/>
                </a:solidFill>
              </a:rPr>
              <a:t>Long-term </a:t>
            </a:r>
            <a:r>
              <a:rPr lang="en-GB" b="1" dirty="0" smtClean="0">
                <a:solidFill>
                  <a:srgbClr val="008000"/>
                </a:solidFill>
              </a:rPr>
              <a:t>commitment</a:t>
            </a:r>
            <a:r>
              <a:rPr lang="en-GB" dirty="0" smtClean="0"/>
              <a:t> also required.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0986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ICFA Statement on LTDP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1077"/>
          </a:xfrm>
        </p:spPr>
        <p:txBody>
          <a:bodyPr>
            <a:normAutofit fontScale="55000" lnSpcReduction="20000"/>
          </a:bodyPr>
          <a:lstStyle/>
          <a:p>
            <a:r>
              <a:rPr lang="en-US" i="1" dirty="0">
                <a:solidFill>
                  <a:srgbClr val="0000FF"/>
                </a:solidFill>
              </a:rPr>
              <a:t>The International Committee for Future Accelerators (ICFA) supports the </a:t>
            </a:r>
            <a:r>
              <a:rPr lang="en-US" i="1" dirty="0" smtClean="0">
                <a:solidFill>
                  <a:srgbClr val="0000FF"/>
                </a:solidFill>
              </a:rPr>
              <a:t>efforts of </a:t>
            </a:r>
            <a:r>
              <a:rPr lang="en-US" i="1" dirty="0">
                <a:solidFill>
                  <a:srgbClr val="0000FF"/>
                </a:solidFill>
              </a:rPr>
              <a:t>the Data Preservation in High Energy Physics (DPHEP) study group on </a:t>
            </a:r>
            <a:r>
              <a:rPr lang="en-US" i="1" dirty="0" smtClean="0">
                <a:solidFill>
                  <a:srgbClr val="0000FF"/>
                </a:solidFill>
              </a:rPr>
              <a:t>long-term </a:t>
            </a:r>
            <a:r>
              <a:rPr lang="en-US" i="1" dirty="0">
                <a:solidFill>
                  <a:srgbClr val="0000FF"/>
                </a:solidFill>
              </a:rPr>
              <a:t>data preservation and welcomes its transition to an active international </a:t>
            </a:r>
            <a:r>
              <a:rPr lang="en-US" i="1" dirty="0" smtClean="0">
                <a:solidFill>
                  <a:srgbClr val="0000FF"/>
                </a:solidFill>
              </a:rPr>
              <a:t>collaboration </a:t>
            </a:r>
            <a:r>
              <a:rPr lang="en-US" i="1" dirty="0">
                <a:solidFill>
                  <a:srgbClr val="0000FF"/>
                </a:solidFill>
              </a:rPr>
              <a:t>with a full-time project manager. It encourages laboratories, </a:t>
            </a:r>
            <a:r>
              <a:rPr lang="en-US" i="1" dirty="0" smtClean="0">
                <a:solidFill>
                  <a:srgbClr val="0000FF"/>
                </a:solidFill>
              </a:rPr>
              <a:t>institutes </a:t>
            </a:r>
            <a:r>
              <a:rPr lang="en-US" i="1" dirty="0">
                <a:solidFill>
                  <a:srgbClr val="0000FF"/>
                </a:solidFill>
              </a:rPr>
              <a:t>and experiments to review the draft DPHEP Collaboration Agreement </a:t>
            </a:r>
            <a:r>
              <a:rPr lang="en-US" i="1" dirty="0" smtClean="0">
                <a:solidFill>
                  <a:srgbClr val="0000FF"/>
                </a:solidFill>
              </a:rPr>
              <a:t>with </a:t>
            </a:r>
            <a:r>
              <a:rPr lang="en-US" i="1" dirty="0">
                <a:solidFill>
                  <a:srgbClr val="0000FF"/>
                </a:solidFill>
              </a:rPr>
              <a:t>a view to joining by mid- to late-2013.</a:t>
            </a:r>
          </a:p>
          <a:p>
            <a:endParaRPr lang="en-US" i="1" dirty="0">
              <a:solidFill>
                <a:srgbClr val="0000FF"/>
              </a:solidFill>
            </a:endParaRPr>
          </a:p>
          <a:p>
            <a:r>
              <a:rPr lang="en-US" i="1" dirty="0">
                <a:solidFill>
                  <a:srgbClr val="0000FF"/>
                </a:solidFill>
              </a:rPr>
              <a:t>ICFA notes the lack of effort available to pursue these activities in the short-term </a:t>
            </a:r>
            <a:r>
              <a:rPr lang="en-US" i="1" dirty="0" smtClean="0">
                <a:solidFill>
                  <a:srgbClr val="0000FF"/>
                </a:solidFill>
              </a:rPr>
              <a:t>and </a:t>
            </a:r>
            <a:r>
              <a:rPr lang="en-US" i="1" dirty="0">
                <a:solidFill>
                  <a:srgbClr val="0000FF"/>
                </a:solidFill>
              </a:rPr>
              <a:t>the possible consequences on data preservation in the medium to long-term. </a:t>
            </a:r>
            <a:r>
              <a:rPr lang="en-US" i="1" dirty="0" smtClean="0">
                <a:solidFill>
                  <a:srgbClr val="0000FF"/>
                </a:solidFill>
              </a:rPr>
              <a:t>We </a:t>
            </a:r>
            <a:r>
              <a:rPr lang="en-US" i="1" dirty="0">
                <a:solidFill>
                  <a:srgbClr val="0000FF"/>
                </a:solidFill>
              </a:rPr>
              <a:t>further note the opportunities in this area for international collaboration </a:t>
            </a:r>
            <a:r>
              <a:rPr lang="en-US" i="1" dirty="0" smtClean="0">
                <a:solidFill>
                  <a:srgbClr val="0000FF"/>
                </a:solidFill>
              </a:rPr>
              <a:t>with </a:t>
            </a:r>
            <a:r>
              <a:rPr lang="en-US" i="1" dirty="0">
                <a:solidFill>
                  <a:srgbClr val="0000FF"/>
                </a:solidFill>
              </a:rPr>
              <a:t>other disciplines and encourage the DPHEP Collaboration to vigorously </a:t>
            </a:r>
            <a:r>
              <a:rPr lang="en-US" i="1" dirty="0" smtClean="0">
                <a:solidFill>
                  <a:srgbClr val="0000FF"/>
                </a:solidFill>
              </a:rPr>
              <a:t>pursue </a:t>
            </a:r>
            <a:r>
              <a:rPr lang="en-US" i="1" dirty="0">
                <a:solidFill>
                  <a:srgbClr val="0000FF"/>
                </a:solidFill>
              </a:rPr>
              <a:t>its activities. In particular, the effort required to prepare project </a:t>
            </a:r>
            <a:r>
              <a:rPr lang="en-US" i="1" dirty="0" smtClean="0">
                <a:solidFill>
                  <a:srgbClr val="0000FF"/>
                </a:solidFill>
              </a:rPr>
              <a:t>proposals </a:t>
            </a:r>
            <a:r>
              <a:rPr lang="en-US" i="1" dirty="0">
                <a:solidFill>
                  <a:srgbClr val="0000FF"/>
                </a:solidFill>
              </a:rPr>
              <a:t>must be </a:t>
            </a:r>
            <a:r>
              <a:rPr lang="en-US" i="1" dirty="0" smtClean="0">
                <a:solidFill>
                  <a:srgbClr val="0000FF"/>
                </a:solidFill>
              </a:rPr>
              <a:t>prioritized</a:t>
            </a:r>
            <a:r>
              <a:rPr lang="en-US" i="1" dirty="0">
                <a:solidFill>
                  <a:srgbClr val="0000FF"/>
                </a:solidFill>
              </a:rPr>
              <a:t>, in addition to supporting on-going data </a:t>
            </a:r>
            <a:r>
              <a:rPr lang="en-US" i="1" dirty="0" smtClean="0">
                <a:solidFill>
                  <a:srgbClr val="0000FF"/>
                </a:solidFill>
              </a:rPr>
              <a:t>preservation </a:t>
            </a:r>
            <a:r>
              <a:rPr lang="en-US" i="1" dirty="0">
                <a:solidFill>
                  <a:srgbClr val="0000FF"/>
                </a:solidFill>
              </a:rPr>
              <a:t>activities.</a:t>
            </a:r>
          </a:p>
          <a:p>
            <a:endParaRPr lang="en-US" i="1" dirty="0">
              <a:solidFill>
                <a:srgbClr val="0000FF"/>
              </a:solidFill>
            </a:endParaRPr>
          </a:p>
          <a:p>
            <a:r>
              <a:rPr lang="en-US" i="1" dirty="0">
                <a:solidFill>
                  <a:srgbClr val="0000FF"/>
                </a:solidFill>
              </a:rPr>
              <a:t>ICFA notes the important benefits of long-term data preservation to exploit the </a:t>
            </a:r>
            <a:r>
              <a:rPr lang="en-US" i="1" dirty="0" smtClean="0">
                <a:solidFill>
                  <a:srgbClr val="0000FF"/>
                </a:solidFill>
              </a:rPr>
              <a:t>full </a:t>
            </a:r>
            <a:r>
              <a:rPr lang="en-US" i="1" dirty="0">
                <a:solidFill>
                  <a:srgbClr val="0000FF"/>
                </a:solidFill>
              </a:rPr>
              <a:t>scientific potential of the, often unique, datasets. This potential includes not </a:t>
            </a:r>
            <a:r>
              <a:rPr lang="en-US" i="1" dirty="0" smtClean="0">
                <a:solidFill>
                  <a:srgbClr val="0000FF"/>
                </a:solidFill>
              </a:rPr>
              <a:t>only </a:t>
            </a:r>
            <a:r>
              <a:rPr lang="en-US" i="1" dirty="0">
                <a:solidFill>
                  <a:srgbClr val="0000FF"/>
                </a:solidFill>
              </a:rPr>
              <a:t>future scientific publications but also educational outreach purposes, and </a:t>
            </a:r>
            <a:r>
              <a:rPr lang="en-US" i="1" dirty="0" smtClean="0">
                <a:solidFill>
                  <a:srgbClr val="0000FF"/>
                </a:solidFill>
              </a:rPr>
              <a:t>the </a:t>
            </a:r>
            <a:r>
              <a:rPr lang="en-US" i="1" dirty="0">
                <a:solidFill>
                  <a:srgbClr val="0000FF"/>
                </a:solidFill>
              </a:rPr>
              <a:t>Open Access policies emerging from the funding agencies.</a:t>
            </a:r>
          </a:p>
          <a:p>
            <a:endParaRPr lang="en-US" dirty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0000FF"/>
                </a:solidFill>
              </a:rPr>
              <a:t>15 March 2013</a:t>
            </a:r>
          </a:p>
        </p:txBody>
      </p:sp>
    </p:spTree>
    <p:extLst>
      <p:ext uri="{BB962C8B-B14F-4D97-AF65-F5344CB8AC3E}">
        <p14:creationId xmlns:p14="http://schemas.microsoft.com/office/powerpoint/2010/main" val="4110010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After the collisions have stopped</a:t>
            </a:r>
            <a:endParaRPr lang="en-GB" dirty="0"/>
          </a:p>
        </p:txBody>
      </p:sp>
      <p:sp>
        <p:nvSpPr>
          <p:cNvPr id="26" name="Content Placeholder 2"/>
          <p:cNvSpPr>
            <a:spLocks noGrp="1"/>
          </p:cNvSpPr>
          <p:nvPr>
            <p:ph idx="1"/>
          </p:nvPr>
        </p:nvSpPr>
        <p:spPr>
          <a:xfrm>
            <a:off x="267997" y="896344"/>
            <a:ext cx="8634221" cy="5709706"/>
          </a:xfrm>
        </p:spPr>
        <p:txBody>
          <a:bodyPr/>
          <a:lstStyle/>
          <a:p>
            <a:r>
              <a:rPr lang="en-GB" dirty="0" smtClean="0"/>
              <a:t>Finish the analyses! But then what do you do with the data?</a:t>
            </a:r>
          </a:p>
          <a:p>
            <a:pPr lvl="1"/>
            <a:r>
              <a:rPr lang="en-GB" dirty="0" smtClean="0">
                <a:solidFill>
                  <a:srgbClr val="000080"/>
                </a:solidFill>
              </a:rPr>
              <a:t>Until </a:t>
            </a:r>
            <a:r>
              <a:rPr lang="en-GB" dirty="0">
                <a:solidFill>
                  <a:srgbClr val="000080"/>
                </a:solidFill>
              </a:rPr>
              <a:t>recently, there was no clear policy on </a:t>
            </a:r>
            <a:r>
              <a:rPr lang="en-GB" dirty="0" smtClean="0">
                <a:solidFill>
                  <a:srgbClr val="000080"/>
                </a:solidFill>
              </a:rPr>
              <a:t>this in the HEP community</a:t>
            </a:r>
            <a:endParaRPr lang="en-US" dirty="0">
              <a:solidFill>
                <a:srgbClr val="000080"/>
              </a:solidFill>
            </a:endParaRPr>
          </a:p>
          <a:p>
            <a:pPr lvl="1"/>
            <a:r>
              <a:rPr lang="en-GB" dirty="0" smtClean="0">
                <a:solidFill>
                  <a:srgbClr val="000080"/>
                </a:solidFill>
              </a:rPr>
              <a:t>It’s possible that older </a:t>
            </a:r>
            <a:r>
              <a:rPr lang="en-GB" dirty="0">
                <a:solidFill>
                  <a:srgbClr val="000080"/>
                </a:solidFill>
              </a:rPr>
              <a:t>HEP experiments have in fact simply lost </a:t>
            </a:r>
            <a:r>
              <a:rPr lang="en-GB" dirty="0" smtClean="0">
                <a:solidFill>
                  <a:srgbClr val="000080"/>
                </a:solidFill>
              </a:rPr>
              <a:t>the data</a:t>
            </a:r>
          </a:p>
          <a:p>
            <a:pPr lvl="2"/>
            <a:endParaRPr lang="en-GB" dirty="0"/>
          </a:p>
          <a:p>
            <a:r>
              <a:rPr lang="en-GB" dirty="0" smtClean="0"/>
              <a:t>Data </a:t>
            </a:r>
            <a:r>
              <a:rPr lang="en-GB" dirty="0"/>
              <a:t>preservation, including long term access, is generally not part of the planning, software design </a:t>
            </a:r>
            <a:r>
              <a:rPr lang="en-GB" dirty="0" smtClean="0"/>
              <a:t>or</a:t>
            </a:r>
            <a:r>
              <a:rPr lang="en-GB" dirty="0"/>
              <a:t> </a:t>
            </a:r>
            <a:r>
              <a:rPr lang="en-GB" dirty="0" smtClean="0"/>
              <a:t>budget of an experiment</a:t>
            </a:r>
          </a:p>
          <a:p>
            <a:pPr lvl="1"/>
            <a:r>
              <a:rPr lang="en-GB" dirty="0" smtClean="0">
                <a:solidFill>
                  <a:srgbClr val="000080"/>
                </a:solidFill>
              </a:rPr>
              <a:t>So </a:t>
            </a:r>
            <a:r>
              <a:rPr lang="en-GB" dirty="0">
                <a:solidFill>
                  <a:srgbClr val="000080"/>
                </a:solidFill>
              </a:rPr>
              <a:t>far, </a:t>
            </a:r>
            <a:r>
              <a:rPr lang="en-GB" dirty="0" smtClean="0">
                <a:solidFill>
                  <a:srgbClr val="000080"/>
                </a:solidFill>
              </a:rPr>
              <a:t>HEP data </a:t>
            </a:r>
            <a:r>
              <a:rPr lang="en-GB" dirty="0">
                <a:solidFill>
                  <a:srgbClr val="000080"/>
                </a:solidFill>
              </a:rPr>
              <a:t>preservation initiatives </a:t>
            </a:r>
            <a:r>
              <a:rPr lang="en-GB" dirty="0" smtClean="0">
                <a:solidFill>
                  <a:srgbClr val="000080"/>
                </a:solidFill>
              </a:rPr>
              <a:t>have been in </a:t>
            </a:r>
            <a:r>
              <a:rPr lang="en-GB" dirty="0">
                <a:solidFill>
                  <a:srgbClr val="000080"/>
                </a:solidFill>
              </a:rPr>
              <a:t>the main not planned by the original collaborations, but rather the effort a few knowledgeable </a:t>
            </a:r>
            <a:r>
              <a:rPr lang="en-GB" dirty="0" smtClean="0">
                <a:solidFill>
                  <a:srgbClr val="000080"/>
                </a:solidFill>
              </a:rPr>
              <a:t>people</a:t>
            </a:r>
            <a:endParaRPr lang="en-GB" dirty="0">
              <a:solidFill>
                <a:srgbClr val="000080"/>
              </a:solidFill>
            </a:endParaRPr>
          </a:p>
          <a:p>
            <a:endParaRPr lang="en-GB" dirty="0"/>
          </a:p>
          <a:p>
            <a:pPr marL="0" indent="0">
              <a:buNone/>
            </a:pPr>
            <a:r>
              <a:rPr lang="en-GB" dirty="0" smtClean="0"/>
              <a:t>	</a:t>
            </a: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/>
              <a:t>	</a:t>
            </a:r>
          </a:p>
        </p:txBody>
      </p: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2819813" y="3844789"/>
            <a:ext cx="6000841" cy="2494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charset="0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charset="0"/>
              <a:buChar char="§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defTabSz="914400"/>
            <a:r>
              <a:rPr lang="en-GB" dirty="0" smtClean="0">
                <a:solidFill>
                  <a:srgbClr val="000000"/>
                </a:solidFill>
                <a:latin typeface="Arial"/>
                <a:ea typeface="ＭＳ Ｐゴシック"/>
              </a:rPr>
              <a:t>The conservation of tapes is not equivalent to data preservation!</a:t>
            </a:r>
          </a:p>
          <a:p>
            <a:pPr lvl="1" defTabSz="914400">
              <a:buClr>
                <a:srgbClr val="808080"/>
              </a:buClr>
            </a:pPr>
            <a:r>
              <a:rPr lang="en-US" i="1" dirty="0" smtClean="0">
                <a:solidFill>
                  <a:srgbClr val="000000"/>
                </a:solidFill>
                <a:latin typeface="Times New Roman" charset="0"/>
                <a:ea typeface="ＭＳ Ｐゴシック"/>
                <a:cs typeface="ＭＳ Ｐゴシック" charset="0"/>
              </a:rPr>
              <a:t>“We cannot ensure data is stored in file formats appropriate for long term preservation”</a:t>
            </a:r>
          </a:p>
          <a:p>
            <a:pPr lvl="1" defTabSz="914400">
              <a:buClr>
                <a:srgbClr val="808080"/>
              </a:buClr>
            </a:pPr>
            <a:r>
              <a:rPr lang="en-US" i="1" dirty="0" smtClean="0">
                <a:solidFill>
                  <a:srgbClr val="000000"/>
                </a:solidFill>
                <a:latin typeface="Times New Roman" charset="0"/>
                <a:ea typeface="ＭＳ Ｐゴシック"/>
                <a:cs typeface="ＭＳ Ｐゴシック" charset="0"/>
              </a:rPr>
              <a:t>“The software for exploiting the data is under the control of the experiments”</a:t>
            </a:r>
          </a:p>
          <a:p>
            <a:pPr lvl="1" defTabSz="914400">
              <a:buClr>
                <a:srgbClr val="808080"/>
              </a:buClr>
            </a:pPr>
            <a:r>
              <a:rPr lang="en-US" i="1" dirty="0" smtClean="0">
                <a:solidFill>
                  <a:srgbClr val="000000"/>
                </a:solidFill>
                <a:latin typeface="Times New Roman" charset="0"/>
                <a:ea typeface="ＭＳ Ｐゴシック"/>
                <a:cs typeface="ＭＳ Ｐゴシック" charset="0"/>
              </a:rPr>
              <a:t>“We are sure most of the data are not easily accessible!”</a:t>
            </a:r>
          </a:p>
          <a:p>
            <a:pPr defTabSz="914400"/>
            <a:endParaRPr lang="en-GB" b="1" dirty="0" smtClean="0">
              <a:solidFill>
                <a:srgbClr val="000000"/>
              </a:solidFill>
              <a:latin typeface="Arial"/>
              <a:ea typeface="ＭＳ Ｐゴシック"/>
            </a:endParaRPr>
          </a:p>
          <a:p>
            <a:pPr defTabSz="914400"/>
            <a:endParaRPr lang="en-GB" b="1" dirty="0" smtClean="0">
              <a:solidFill>
                <a:srgbClr val="000000"/>
              </a:solidFill>
              <a:latin typeface="Arial"/>
              <a:ea typeface="ＭＳ Ｐゴシック"/>
            </a:endParaRPr>
          </a:p>
          <a:p>
            <a:pPr marL="0" indent="0" defTabSz="914400">
              <a:buFont typeface="Arial Black" charset="0"/>
              <a:buNone/>
            </a:pPr>
            <a:r>
              <a:rPr lang="en-GB" b="1" dirty="0" smtClean="0">
                <a:solidFill>
                  <a:srgbClr val="000000"/>
                </a:solidFill>
                <a:latin typeface="Arial"/>
                <a:ea typeface="ＭＳ Ｐゴシック"/>
              </a:rPr>
              <a:t>	</a:t>
            </a:r>
          </a:p>
          <a:p>
            <a:pPr marL="0" indent="0" defTabSz="914400">
              <a:buFont typeface="Arial Black" charset="0"/>
              <a:buNone/>
            </a:pPr>
            <a:endParaRPr lang="en-GB" b="1" dirty="0" smtClean="0">
              <a:solidFill>
                <a:srgbClr val="000000"/>
              </a:solidFill>
              <a:latin typeface="Arial"/>
              <a:ea typeface="ＭＳ Ｐゴシック"/>
            </a:endParaRPr>
          </a:p>
          <a:p>
            <a:pPr marL="0" indent="0" defTabSz="914400">
              <a:buFont typeface="Arial Black" charset="0"/>
              <a:buNone/>
            </a:pPr>
            <a:r>
              <a:rPr lang="en-GB" b="1" dirty="0" smtClean="0">
                <a:solidFill>
                  <a:srgbClr val="000000"/>
                </a:solidFill>
                <a:latin typeface="Arial"/>
                <a:ea typeface="ＭＳ Ｐゴシック"/>
              </a:rPr>
              <a:t>	</a:t>
            </a:r>
            <a:endParaRPr lang="en-GB" b="1" dirty="0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pic>
        <p:nvPicPr>
          <p:cNvPr id="27" name="Picture 4" descr="vaul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74" y="5580771"/>
            <a:ext cx="1690883" cy="1259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7" descr="drawer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948" y="4822600"/>
            <a:ext cx="1683207" cy="1260000"/>
          </a:xfrm>
          <a:prstGeom prst="rect">
            <a:avLst/>
          </a:prstGeom>
        </p:spPr>
      </p:pic>
      <p:pic>
        <p:nvPicPr>
          <p:cNvPr id="29" name="Picture 28" descr="tape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89" y="3965777"/>
            <a:ext cx="1787520" cy="12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414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3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 smtClean="0">
                <a:cs typeface="+mj-cs"/>
              </a:rPr>
              <a:t>The difficulties of data preservation in HEP</a:t>
            </a:r>
          </a:p>
        </p:txBody>
      </p:sp>
      <p:sp>
        <p:nvSpPr>
          <p:cNvPr id="843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4887" y="989586"/>
            <a:ext cx="8725593" cy="4952371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Handling </a:t>
            </a:r>
            <a:r>
              <a:rPr lang="en-GB" dirty="0" smtClean="0">
                <a:cs typeface="+mn-cs"/>
              </a:rPr>
              <a:t>HEP data involves large scale traffic, storage and migration</a:t>
            </a:r>
            <a:endParaRPr lang="en-GB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rgbClr val="000080"/>
                </a:solidFill>
              </a:rPr>
              <a:t>The increasing scale of the distribution of HEP data can complicate the task</a:t>
            </a:r>
          </a:p>
          <a:p>
            <a:pPr lvl="1" eaLnBrk="1" hangingPunct="1">
              <a:lnSpc>
                <a:spcPct val="90000"/>
              </a:lnSpc>
              <a:defRPr/>
            </a:pPr>
            <a:endParaRPr lang="en-GB" dirty="0" smtClean="0">
              <a:solidFill>
                <a:srgbClr val="000080"/>
              </a:solidFill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rgbClr val="000000"/>
                </a:solidFill>
                <a:cs typeface="+mn-cs"/>
              </a:rPr>
              <a:t>Who is responsible? </a:t>
            </a:r>
            <a:r>
              <a:rPr lang="en-GB" dirty="0">
                <a:solidFill>
                  <a:srgbClr val="000000"/>
                </a:solidFill>
                <a:cs typeface="+mn-cs"/>
              </a:rPr>
              <a:t>T</a:t>
            </a:r>
            <a:r>
              <a:rPr lang="en-GB" dirty="0" smtClean="0">
                <a:solidFill>
                  <a:srgbClr val="000000"/>
                </a:solidFill>
                <a:cs typeface="+mn-cs"/>
              </a:rPr>
              <a:t>he experiments? The computing centres?</a:t>
            </a:r>
            <a:endParaRPr lang="en-GB" dirty="0" smtClean="0">
              <a:solidFill>
                <a:srgbClr val="000080"/>
              </a:solidFill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rgbClr val="000080"/>
                </a:solidFill>
              </a:rPr>
              <a:t>Problem of older, unreliable hardware: unreadable tapes after 2-3 years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rgbClr val="000080"/>
                </a:solidFill>
              </a:rPr>
              <a:t>The software for accessing the data is usually under the control of the experiments</a:t>
            </a:r>
          </a:p>
          <a:p>
            <a:pPr lvl="1" eaLnBrk="1" hangingPunct="1">
              <a:lnSpc>
                <a:spcPct val="90000"/>
              </a:lnSpc>
              <a:defRPr/>
            </a:pPr>
            <a:endParaRPr lang="en-GB" dirty="0">
              <a:solidFill>
                <a:srgbClr val="000000"/>
              </a:solidFill>
            </a:endParaRPr>
          </a:p>
          <a:p>
            <a:pPr eaLnBrk="1" hangingPunct="1">
              <a:defRPr/>
            </a:pPr>
            <a:r>
              <a:rPr lang="en-US" dirty="0" smtClean="0"/>
              <a:t>Key resources, both funding </a:t>
            </a:r>
            <a:r>
              <a:rPr lang="en-US" dirty="0"/>
              <a:t>and </a:t>
            </a:r>
            <a:r>
              <a:rPr lang="en-US" dirty="0" smtClean="0"/>
              <a:t>person-power expertise, tend to decrease once the data </a:t>
            </a:r>
            <a:r>
              <a:rPr lang="en-US" dirty="0"/>
              <a:t>taking </a:t>
            </a:r>
            <a:r>
              <a:rPr lang="en-US" dirty="0" smtClean="0"/>
              <a:t>stops</a:t>
            </a:r>
            <a:endParaRPr lang="en-US" dirty="0"/>
          </a:p>
          <a:p>
            <a:pPr lvl="1" eaLnBrk="1" hangingPunct="1">
              <a:lnSpc>
                <a:spcPct val="90000"/>
              </a:lnSpc>
              <a:defRPr/>
            </a:pPr>
            <a:endParaRPr lang="en-GB" dirty="0" smtClean="0"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GB" dirty="0" smtClean="0">
                <a:cs typeface="+mn-cs"/>
              </a:rPr>
              <a:t>And a rather key ingredient to all this is: </a:t>
            </a:r>
            <a:r>
              <a:rPr lang="en-GB" i="1" dirty="0" smtClean="0">
                <a:cs typeface="+mn-cs"/>
              </a:rPr>
              <a:t>why do it?</a:t>
            </a:r>
            <a:endParaRPr lang="en-GB" dirty="0">
              <a:cs typeface="+mn-cs"/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dirty="0">
                <a:solidFill>
                  <a:srgbClr val="000080"/>
                </a:solidFill>
              </a:rPr>
              <a:t>Can the relevant physics cases be made?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dirty="0">
                <a:solidFill>
                  <a:srgbClr val="000080"/>
                </a:solidFill>
              </a:rPr>
              <a:t>Who says we want to do this anyway</a:t>
            </a:r>
            <a:r>
              <a:rPr lang="en-GB" dirty="0" smtClean="0">
                <a:solidFill>
                  <a:srgbClr val="000080"/>
                </a:solidFill>
              </a:rPr>
              <a:t>?</a:t>
            </a:r>
            <a:endParaRPr lang="en-GB" b="1" dirty="0" smtClean="0">
              <a:solidFill>
                <a:srgbClr val="FF0000"/>
              </a:solidFill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rgbClr val="000080"/>
                </a:solidFill>
              </a:rPr>
              <a:t>Is the benefit of all this really worth the cost and effort?</a:t>
            </a:r>
          </a:p>
        </p:txBody>
      </p:sp>
    </p:spTree>
    <p:extLst>
      <p:ext uri="{BB962C8B-B14F-4D97-AF65-F5344CB8AC3E}">
        <p14:creationId xmlns:p14="http://schemas.microsoft.com/office/powerpoint/2010/main" val="2491185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HEP data?</a:t>
            </a:r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120949" y="798285"/>
            <a:ext cx="3761621" cy="2140857"/>
            <a:chOff x="120949" y="798285"/>
            <a:chExt cx="3761621" cy="2140857"/>
          </a:xfrm>
        </p:grpSpPr>
        <p:sp>
          <p:nvSpPr>
            <p:cNvPr id="20" name="Rectangle 19"/>
            <p:cNvSpPr/>
            <p:nvPr/>
          </p:nvSpPr>
          <p:spPr bwMode="auto">
            <a:xfrm>
              <a:off x="120949" y="798285"/>
              <a:ext cx="3682982" cy="2140857"/>
            </a:xfrm>
            <a:prstGeom prst="rect">
              <a:avLst/>
            </a:prstGeom>
            <a:solidFill>
              <a:srgbClr val="C8E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ln>
                  <a:solidFill>
                    <a:srgbClr val="FFFFFF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pic>
          <p:nvPicPr>
            <p:cNvPr id="6" name="Picture 15" descr="tape_robot_20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2047" y="836613"/>
              <a:ext cx="1465493" cy="202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1628221" y="834574"/>
              <a:ext cx="2254349" cy="2062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1600" b="1" dirty="0" smtClean="0">
                  <a:solidFill>
                    <a:srgbClr val="00008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Digital information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1400" b="1" dirty="0" smtClean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The data themselves, volume estimates for preservation data of the 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1400" b="1" dirty="0" smtClean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order of </a:t>
              </a:r>
              <a:r>
                <a:rPr lang="en-GB" sz="1400" b="1" dirty="0" smtClean="0">
                  <a:solidFill>
                    <a:srgbClr val="FF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a few to 10 PB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1400" b="1" dirty="0" smtClean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Other digital sources such as databases to also be considered </a:t>
              </a: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5902472" y="4160763"/>
            <a:ext cx="3144761" cy="1923142"/>
            <a:chOff x="5757332" y="4160763"/>
            <a:chExt cx="3144761" cy="1923142"/>
          </a:xfrm>
        </p:grpSpPr>
        <p:sp>
          <p:nvSpPr>
            <p:cNvPr id="24" name="Rectangle 23"/>
            <p:cNvSpPr/>
            <p:nvPr/>
          </p:nvSpPr>
          <p:spPr bwMode="auto">
            <a:xfrm>
              <a:off x="5757332" y="4184953"/>
              <a:ext cx="3144761" cy="1898952"/>
            </a:xfrm>
            <a:prstGeom prst="rect">
              <a:avLst/>
            </a:prstGeom>
            <a:solidFill>
              <a:srgbClr val="C8E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180666" y="4160763"/>
              <a:ext cx="2248532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1600" b="1" dirty="0" smtClean="0">
                  <a:solidFill>
                    <a:srgbClr val="00008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Expertise and people</a:t>
              </a:r>
              <a:endParaRPr lang="en-GB" sz="1600" b="1" dirty="0">
                <a:solidFill>
                  <a:srgbClr val="00008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pic>
          <p:nvPicPr>
            <p:cNvPr id="19" name="Picture 18" descr="1000fb-1_7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88478" y="4541838"/>
              <a:ext cx="3028950" cy="147199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9" name="Group 48"/>
          <p:cNvGrpSpPr/>
          <p:nvPr/>
        </p:nvGrpSpPr>
        <p:grpSpPr>
          <a:xfrm>
            <a:off x="3084284" y="3722911"/>
            <a:ext cx="2510972" cy="2590800"/>
            <a:chOff x="3011714" y="3722911"/>
            <a:chExt cx="2510972" cy="2590800"/>
          </a:xfrm>
        </p:grpSpPr>
        <p:sp>
          <p:nvSpPr>
            <p:cNvPr id="37" name="Rectangle 36"/>
            <p:cNvSpPr/>
            <p:nvPr/>
          </p:nvSpPr>
          <p:spPr bwMode="auto">
            <a:xfrm>
              <a:off x="3011714" y="3722911"/>
              <a:ext cx="2510972" cy="2590800"/>
            </a:xfrm>
            <a:prstGeom prst="rect">
              <a:avLst/>
            </a:prstGeom>
            <a:solidFill>
              <a:srgbClr val="C8E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072189" y="3773711"/>
              <a:ext cx="2140857" cy="7694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1600" b="1" dirty="0" smtClean="0">
                  <a:solidFill>
                    <a:srgbClr val="00008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Documentation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 b="1" dirty="0" smtClean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Internal publications</a:t>
              </a:r>
              <a:r>
                <a:rPr lang="en-US" sz="1400" b="1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, notes, manuals, slides</a:t>
              </a:r>
              <a:endParaRPr lang="en-GB" sz="1400" b="1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pic>
          <p:nvPicPr>
            <p:cNvPr id="26" name="Picture 8" descr="Picture 33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53"/>
            <a:stretch>
              <a:fillRect/>
            </a:stretch>
          </p:blipFill>
          <p:spPr bwMode="auto">
            <a:xfrm>
              <a:off x="3073450" y="4559902"/>
              <a:ext cx="1040670" cy="167549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37" descr="slide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22814" y="4596186"/>
              <a:ext cx="1232138" cy="919238"/>
            </a:xfrm>
            <a:prstGeom prst="rect">
              <a:avLst/>
            </a:prstGeom>
            <a:ln>
              <a:noFill/>
            </a:ln>
          </p:spPr>
        </p:pic>
        <p:pic>
          <p:nvPicPr>
            <p:cNvPr id="39" name="Picture 38" descr="400px-CMS_Slice.gi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21236" y="5595619"/>
              <a:ext cx="1242014" cy="633427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50" name="Group 49"/>
          <p:cNvGrpSpPr/>
          <p:nvPr/>
        </p:nvGrpSpPr>
        <p:grpSpPr>
          <a:xfrm>
            <a:off x="120952" y="3079448"/>
            <a:ext cx="2624667" cy="3246362"/>
            <a:chOff x="157237" y="3079448"/>
            <a:chExt cx="2624667" cy="3246362"/>
          </a:xfrm>
        </p:grpSpPr>
        <p:sp>
          <p:nvSpPr>
            <p:cNvPr id="21" name="Rectangle 20"/>
            <p:cNvSpPr/>
            <p:nvPr/>
          </p:nvSpPr>
          <p:spPr bwMode="auto">
            <a:xfrm>
              <a:off x="157237" y="3079448"/>
              <a:ext cx="2624667" cy="3246362"/>
            </a:xfrm>
            <a:prstGeom prst="rect">
              <a:avLst/>
            </a:prstGeom>
            <a:solidFill>
              <a:srgbClr val="C8E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pic>
          <p:nvPicPr>
            <p:cNvPr id="7" name="Picture 11" descr="Picture 341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891" y="4653486"/>
              <a:ext cx="2524349" cy="42778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19" descr="inspire_logo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184" y="3531809"/>
              <a:ext cx="2317100" cy="544286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205620" y="3120571"/>
              <a:ext cx="140455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 dirty="0" smtClean="0">
                  <a:solidFill>
                    <a:srgbClr val="00008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Publications </a:t>
              </a:r>
              <a:endParaRPr lang="en-GB" sz="1600" b="1" dirty="0">
                <a:solidFill>
                  <a:srgbClr val="00008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pic>
          <p:nvPicPr>
            <p:cNvPr id="10" name="Picture 10" descr="Picture 23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150" y="4175650"/>
              <a:ext cx="2468809" cy="39634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12" descr="arxiv.png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32860" y="3146163"/>
              <a:ext cx="882951" cy="305103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1" name="Picture 40" descr="physics-letters-b.gif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5426" y="5128381"/>
              <a:ext cx="775607" cy="1034142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2" name="Picture 41" descr="cda_displayimage.jpg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64125" y="5119308"/>
              <a:ext cx="772591" cy="1025072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36" name="Rectangle 35"/>
          <p:cNvSpPr/>
          <p:nvPr/>
        </p:nvSpPr>
        <p:spPr bwMode="auto">
          <a:xfrm>
            <a:off x="3901918" y="812805"/>
            <a:ext cx="2762553" cy="2815766"/>
          </a:xfrm>
          <a:prstGeom prst="rect">
            <a:avLst/>
          </a:prstGeom>
          <a:solidFill>
            <a:srgbClr val="C8E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94664" y="822480"/>
            <a:ext cx="156028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000080"/>
                </a:solidFill>
                <a:latin typeface="Arial" charset="0"/>
                <a:ea typeface="ＭＳ Ｐゴシック" charset="0"/>
                <a:cs typeface="ＭＳ Ｐゴシック" charset="0"/>
              </a:rPr>
              <a:t>Software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Simulation, reconstruction, analysis, 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user, in addition to any external dependencies</a:t>
            </a:r>
            <a:endParaRPr lang="en-GB" sz="1400" b="1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7" name="Picture 16" descr="babarcollabo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7232" y="2540844"/>
            <a:ext cx="1196521" cy="853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39" descr="opal-det.jp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523" y="869044"/>
            <a:ext cx="1366756" cy="1290512"/>
          </a:xfrm>
          <a:prstGeom prst="rect">
            <a:avLst/>
          </a:prstGeom>
        </p:spPr>
      </p:pic>
      <p:pic>
        <p:nvPicPr>
          <p:cNvPr id="44" name="Picture 43" descr="cernlib2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9444" y="2987508"/>
            <a:ext cx="1400987" cy="544286"/>
          </a:xfrm>
          <a:prstGeom prst="rect">
            <a:avLst/>
          </a:prstGeom>
        </p:spPr>
      </p:pic>
      <p:grpSp>
        <p:nvGrpSpPr>
          <p:cNvPr id="48" name="Group 47"/>
          <p:cNvGrpSpPr/>
          <p:nvPr/>
        </p:nvGrpSpPr>
        <p:grpSpPr>
          <a:xfrm>
            <a:off x="6809615" y="805543"/>
            <a:ext cx="2273904" cy="3173791"/>
            <a:chOff x="6688665" y="841828"/>
            <a:chExt cx="2273904" cy="3173791"/>
          </a:xfrm>
        </p:grpSpPr>
        <p:sp>
          <p:nvSpPr>
            <p:cNvPr id="35" name="Rectangle 34"/>
            <p:cNvSpPr/>
            <p:nvPr/>
          </p:nvSpPr>
          <p:spPr bwMode="auto">
            <a:xfrm>
              <a:off x="6688665" y="841828"/>
              <a:ext cx="2220685" cy="3173791"/>
            </a:xfrm>
            <a:prstGeom prst="rect">
              <a:avLst/>
            </a:prstGeom>
            <a:solidFill>
              <a:srgbClr val="C8E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724950" y="846667"/>
              <a:ext cx="2237619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1600" b="1" dirty="0" smtClean="0">
                  <a:solidFill>
                    <a:srgbClr val="00008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Meta information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 b="1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Hyper-news, messages, wikis, </a:t>
              </a:r>
              <a:r>
                <a:rPr lang="en-US" sz="1400" b="1" dirty="0" smtClean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user forums..</a:t>
              </a: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600" b="1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pic>
          <p:nvPicPr>
            <p:cNvPr id="29" name="Picture 13" descr="atlasNews"/>
            <p:cNvPicPr>
              <a:picLocks noChangeAspect="1" noChangeArrowheads="1"/>
            </p:cNvPicPr>
            <p:nvPr/>
          </p:nvPicPr>
          <p:blipFill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6880"/>
            <a:stretch/>
          </p:blipFill>
          <p:spPr bwMode="auto">
            <a:xfrm>
              <a:off x="6826272" y="2854467"/>
              <a:ext cx="1979059" cy="100390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29" descr="twiki.png"/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77657" y="1657043"/>
              <a:ext cx="2015763" cy="71567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5" name="Picture 44" descr="slacNews.png"/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3809" y="2470876"/>
              <a:ext cx="1947333" cy="293032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52" name="Picture 51" descr="rootlogo.gif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2013" y="2261809"/>
            <a:ext cx="1147318" cy="673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61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DPHEP models of HEP data preservation</a:t>
            </a:r>
            <a:endParaRPr lang="en-GB" dirty="0"/>
          </a:p>
        </p:txBody>
      </p:sp>
      <p:graphicFrame>
        <p:nvGraphicFramePr>
          <p:cNvPr id="4" name="Group 1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8347540"/>
              </p:ext>
            </p:extLst>
          </p:nvPr>
        </p:nvGraphicFramePr>
        <p:xfrm>
          <a:off x="377610" y="1084375"/>
          <a:ext cx="8693819" cy="1951038"/>
        </p:xfrm>
        <a:graphic>
          <a:graphicData uri="http://schemas.openxmlformats.org/drawingml/2006/table">
            <a:tbl>
              <a:tblPr/>
              <a:tblGrid>
                <a:gridCol w="244357"/>
                <a:gridCol w="3659747"/>
                <a:gridCol w="2975429"/>
                <a:gridCol w="1814286"/>
              </a:tblGrid>
              <a:tr h="30485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F28E00"/>
                        </a:buClr>
                        <a:buSzTx/>
                        <a:buFont typeface="Arial Black" charset="0"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Preservation Model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F28E00"/>
                        </a:buClr>
                        <a:buSzTx/>
                        <a:buFont typeface="Arial Black" charset="0"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Use Case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F28E00"/>
                        </a:buClr>
                        <a:buSzTx/>
                        <a:buFont typeface="Arial Black" charset="0"/>
                        <a:buNone/>
                        <a:tabLst/>
                      </a:pPr>
                      <a:endParaRPr kumimoji="0" lang="en-GB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F28E00"/>
                        </a:buClr>
                        <a:buSzTx/>
                        <a:buFont typeface="Arial Black" charset="0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1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F28E00"/>
                        </a:buClr>
                        <a:buSzTx/>
                        <a:buFont typeface="Arial Black" charset="0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Provide additional documentation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F28E00"/>
                        </a:buClr>
                        <a:buSzTx/>
                        <a:buFont typeface="Arial Black" charset="0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Publication related info search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F28E00"/>
                        </a:buClr>
                        <a:buSzTx/>
                        <a:buFont typeface="Arial Black" charset="0"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Documentation</a:t>
                      </a:r>
                      <a:endParaRPr kumimoji="0" lang="en-GB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04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F28E00"/>
                        </a:buClr>
                        <a:buSzTx/>
                        <a:buFont typeface="Arial Black" charset="0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2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F28E00"/>
                        </a:buClr>
                        <a:buSzTx/>
                        <a:buFont typeface="Arial Black" charset="0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Preserve the data in a simplified format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F28E00"/>
                        </a:buClr>
                        <a:buSzTx/>
                        <a:buFont typeface="Arial Black" charset="0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Outreach, simple training analyses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F28E00"/>
                        </a:buClr>
                        <a:buSzTx/>
                        <a:buFont typeface="Arial Black" charset="0"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Outreach</a:t>
                      </a:r>
                      <a:endParaRPr kumimoji="0" lang="en-GB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85000"/>
                      </a:schemeClr>
                    </a:solidFill>
                  </a:tcPr>
                </a:tc>
              </a:tr>
              <a:tr h="5182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F28E00"/>
                        </a:buClr>
                        <a:buSzTx/>
                        <a:buFont typeface="Arial Black" charset="0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3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F28E00"/>
                        </a:buClr>
                        <a:buSzTx/>
                        <a:buFont typeface="Arial Black" charset="0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Preserve the analysis level software and data format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F28E00"/>
                        </a:buClr>
                        <a:buSzTx/>
                        <a:buFont typeface="Arial Black" charset="0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Full scientific analysis, based on the existing reconstruction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F28E00"/>
                        </a:buClr>
                        <a:buSzTx/>
                        <a:buFont typeface="Arial Black" charset="0"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Technical Preservation Projects</a:t>
                      </a:r>
                      <a:endParaRPr kumimoji="0" lang="en-GB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182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F28E00"/>
                        </a:buClr>
                        <a:buSzTx/>
                        <a:buFont typeface="Arial Black" charset="0"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4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F28E00"/>
                        </a:buClr>
                        <a:buSzTx/>
                        <a:buFont typeface="Arial Black" charset="0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Preserve the reconstruction and simulation software as well as the basic level data  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F28E00"/>
                        </a:buClr>
                        <a:buSzTx/>
                        <a:buFont typeface="Arial Black" charset="0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Retain the full potential of the experimental data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F28E00"/>
                        </a:buClr>
                        <a:buSzTx/>
                        <a:buFont typeface="Arial Black" charset="0"/>
                        <a:buNone/>
                        <a:tabLst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874000" y="6507238"/>
            <a:ext cx="1846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b="1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282575" y="3233143"/>
            <a:ext cx="8520113" cy="1110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charset="0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charset="0"/>
              <a:buChar char="§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defTabSz="914400"/>
            <a:r>
              <a:rPr lang="en-GB" dirty="0" smtClean="0">
                <a:solidFill>
                  <a:srgbClr val="000000"/>
                </a:solidFill>
                <a:latin typeface="Arial"/>
                <a:ea typeface="ＭＳ Ｐゴシック"/>
              </a:rPr>
              <a:t>These are the original definitions of DPHEP preservation levels from the 2009 publication</a:t>
            </a:r>
          </a:p>
          <a:p>
            <a:pPr lvl="1" defTabSz="914400">
              <a:buClr>
                <a:srgbClr val="808080"/>
              </a:buClr>
            </a:pPr>
            <a:r>
              <a:rPr lang="en-GB" dirty="0" smtClean="0">
                <a:solidFill>
                  <a:srgbClr val="000080"/>
                </a:solidFill>
                <a:latin typeface="Arial"/>
                <a:ea typeface="ＭＳ Ｐゴシック"/>
                <a:cs typeface="ＭＳ Ｐゴシック" charset="0"/>
              </a:rPr>
              <a:t>Still valid now, although interaction between the levels now better understood</a:t>
            </a:r>
          </a:p>
          <a:p>
            <a:pPr defTabSz="914400"/>
            <a:r>
              <a:rPr lang="en-GB" dirty="0" smtClean="0">
                <a:solidFill>
                  <a:srgbClr val="000000"/>
                </a:solidFill>
                <a:latin typeface="Arial"/>
                <a:ea typeface="ＭＳ Ｐゴシック"/>
              </a:rPr>
              <a:t>Originally idea was a progression, an inclusive level structure, but now seen as complementary initiatives</a:t>
            </a:r>
          </a:p>
          <a:p>
            <a:pPr defTabSz="914400"/>
            <a:r>
              <a:rPr lang="en-GB" dirty="0" smtClean="0">
                <a:solidFill>
                  <a:srgbClr val="000000"/>
                </a:solidFill>
                <a:latin typeface="Arial"/>
                <a:ea typeface="ＭＳ Ｐゴシック"/>
              </a:rPr>
              <a:t>Three levels representing three areas:</a:t>
            </a:r>
          </a:p>
          <a:p>
            <a:pPr lvl="1" defTabSz="914400">
              <a:buClr>
                <a:srgbClr val="808080"/>
              </a:buClr>
            </a:pPr>
            <a:r>
              <a:rPr lang="en-GB" sz="2000" dirty="0" smtClean="0">
                <a:solidFill>
                  <a:srgbClr val="000080"/>
                </a:solidFill>
                <a:latin typeface="Arial"/>
                <a:ea typeface="ＭＳ Ｐゴシック"/>
                <a:cs typeface="ＭＳ Ｐゴシック" charset="0"/>
              </a:rPr>
              <a:t>Documentation, Outreach and Technical Preservation Projects  </a:t>
            </a:r>
          </a:p>
        </p:txBody>
      </p:sp>
    </p:spTree>
    <p:extLst>
      <p:ext uri="{BB962C8B-B14F-4D97-AF65-F5344CB8AC3E}">
        <p14:creationId xmlns:p14="http://schemas.microsoft.com/office/powerpoint/2010/main" val="385994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Access 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2120"/>
            <a:ext cx="8229600" cy="4525963"/>
          </a:xfrm>
        </p:spPr>
        <p:txBody>
          <a:bodyPr/>
          <a:lstStyle/>
          <a:p>
            <a:r>
              <a:rPr lang="en-US" dirty="0" smtClean="0"/>
              <a:t>Simplified example from </a:t>
            </a:r>
            <a:r>
              <a:rPr lang="en-US" dirty="0" err="1" smtClean="0"/>
              <a:t>LHCb</a:t>
            </a:r>
            <a:r>
              <a:rPr lang="en-US" dirty="0" smtClean="0"/>
              <a:t>. (</a:t>
            </a:r>
            <a:r>
              <a:rPr lang="en-US" dirty="0" smtClean="0">
                <a:hlinkClick r:id="rId2"/>
              </a:rPr>
              <a:t>CMS similar</a:t>
            </a:r>
            <a:r>
              <a:rPr lang="en-US" dirty="0" smtClean="0"/>
              <a:t>)</a:t>
            </a:r>
          </a:p>
          <a:p>
            <a:r>
              <a:rPr lang="en-US" dirty="0" smtClean="0"/>
              <a:t>Can we harmonize policies: </a:t>
            </a:r>
          </a:p>
          <a:p>
            <a:pPr lvl="1"/>
            <a:r>
              <a:rPr lang="en-US" dirty="0" smtClean="0"/>
              <a:t>Across experiments? Across labs?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3956438"/>
              </p:ext>
            </p:extLst>
          </p:nvPr>
        </p:nvGraphicFramePr>
        <p:xfrm>
          <a:off x="0" y="3396480"/>
          <a:ext cx="9144000" cy="3388359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3850816"/>
                <a:gridCol w="529318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Level-1 data: Published results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All scientific results are public. …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Level-2 data: Outreach and education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[Samples made public.] The data are for educational purpose only, not suitable for publication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Level-3 data: Reconstructed data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LHCb</a:t>
                      </a:r>
                      <a:r>
                        <a:rPr lang="en-US" dirty="0" smtClean="0"/>
                        <a:t> will make reconstructed data (DST) available to open public; 50% 5 years after data is taken, 100% after 10 years.</a:t>
                      </a:r>
                    </a:p>
                    <a:p>
                      <a:r>
                        <a:rPr lang="en-US" dirty="0" smtClean="0"/>
                        <a:t>Associated software will be available as open source, together with existing documentation.</a:t>
                      </a:r>
                    </a:p>
                    <a:p>
                      <a:r>
                        <a:rPr lang="en-US" dirty="0" smtClean="0"/>
                        <a:t>Publications must include disclaimer.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Level 4 data: Raw data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[Not directly accessible to</a:t>
                      </a:r>
                      <a:r>
                        <a:rPr lang="en-US" baseline="0" dirty="0" smtClean="0"/>
                        <a:t> collaboration]</a:t>
                      </a:r>
                    </a:p>
                    <a:p>
                      <a:r>
                        <a:rPr lang="en-US" baseline="0" dirty="0" smtClean="0"/>
                        <a:t>But must still be preserved!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43828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Suggested Topics for DPHEP7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207" y="1600200"/>
            <a:ext cx="8587145" cy="4911607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“Ingest Issues” (10’)</a:t>
            </a:r>
          </a:p>
          <a:p>
            <a:pPr lvl="1"/>
            <a:r>
              <a:rPr lang="en-US" dirty="0" smtClean="0"/>
              <a:t>How did you (the experiment) decide what data to save, how to make it discoverable / available, how is it documented, where is the data / meta-data etc. What are the access policies and target communities?</a:t>
            </a:r>
          </a:p>
          <a:p>
            <a:pPr lvl="1"/>
            <a:r>
              <a:rPr lang="en-US" dirty="0" smtClean="0"/>
              <a:t>What tools do you use?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“Archive issues”: (10’)</a:t>
            </a:r>
          </a:p>
          <a:p>
            <a:pPr lvl="1"/>
            <a:r>
              <a:rPr lang="en-US" dirty="0" smtClean="0"/>
              <a:t>How is the archive managed? How are errors detected and handled? What is the experience?</a:t>
            </a:r>
          </a:p>
          <a:p>
            <a:pPr lvl="1"/>
            <a:r>
              <a:rPr lang="en-US" dirty="0" smtClean="0"/>
              <a:t>What storage system / services are used?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“Offline environment issues”: (20’)</a:t>
            </a:r>
          </a:p>
          <a:p>
            <a:pPr lvl="1"/>
            <a:r>
              <a:rPr lang="en-US" dirty="0" smtClean="0"/>
              <a:t>What have been the key challenges in keeping the offline environment alive? What are the key lessons learned / pitfalls to be avoided? What would you have done differently if long-term preservation had been a goal from the early days of the experiment?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0715A-40E4-B24D-B698-DDE56A1659E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783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Data Preservation activities in HEP (DPHEP);</a:t>
            </a:r>
          </a:p>
          <a:p>
            <a:endParaRPr lang="en-US" dirty="0"/>
          </a:p>
          <a:p>
            <a:r>
              <a:rPr lang="en-US" dirty="0" smtClean="0"/>
              <a:t>Significant events in past year relating to Open Access to Data and Long-Term Data Preservation;</a:t>
            </a:r>
          </a:p>
          <a:p>
            <a:endParaRPr lang="en-US" dirty="0"/>
          </a:p>
          <a:p>
            <a:r>
              <a:rPr lang="en-US" dirty="0" smtClean="0"/>
              <a:t>Implications and wish-list for </a:t>
            </a:r>
            <a:r>
              <a:rPr lang="en-US" dirty="0" err="1" smtClean="0"/>
              <a:t>HEPiX</a:t>
            </a:r>
            <a:r>
              <a:rPr lang="en-US" dirty="0" smtClean="0"/>
              <a:t> community;</a:t>
            </a:r>
          </a:p>
          <a:p>
            <a:endParaRPr lang="en-US" dirty="0"/>
          </a:p>
          <a:p>
            <a:r>
              <a:rPr lang="en-US" dirty="0" smtClean="0"/>
              <a:t>Outlook: EU H2020, NSF and other funding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544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“Conclusions” from DPHEP7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207" y="1600200"/>
            <a:ext cx="8587145" cy="4911607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“Ingest Issues” </a:t>
            </a:r>
          </a:p>
          <a:p>
            <a:pPr lvl="1"/>
            <a:r>
              <a:rPr lang="en-US" i="1" dirty="0" smtClean="0"/>
              <a:t>How did you (the experiment) decide what data to save?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T</a:t>
            </a:r>
            <a:r>
              <a:rPr lang="en-US" b="1" dirty="0" smtClean="0">
                <a:solidFill>
                  <a:srgbClr val="FF0000"/>
                </a:solidFill>
              </a:rPr>
              <a:t>he raw data, the latest reprocessing &amp; MC samples and associated calibrations etc.</a:t>
            </a:r>
          </a:p>
          <a:p>
            <a:pPr lvl="1"/>
            <a:r>
              <a:rPr lang="en-US" i="1" dirty="0"/>
              <a:t>H</a:t>
            </a:r>
            <a:r>
              <a:rPr lang="en-US" i="1" dirty="0" smtClean="0"/>
              <a:t>ow to make it discoverable / available, how is it documented, where is the data / meta-data etc. What are the access policies and target communities?</a:t>
            </a:r>
          </a:p>
          <a:p>
            <a:pPr lvl="1"/>
            <a:r>
              <a:rPr lang="en-US" i="1" dirty="0" smtClean="0"/>
              <a:t>What tools do you use? 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Strong overlap in terms of tools -&gt; more coherence &amp; coordination could help both now and in the future.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IMHO a “DPHEP portal” is called for to provide a single entry point to all of the above.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This could be achieved by a TECH or FELL working between IT &amp; the experiments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“Archive issues”</a:t>
            </a:r>
          </a:p>
          <a:p>
            <a:pPr lvl="1"/>
            <a:r>
              <a:rPr lang="en-US" i="1" dirty="0" smtClean="0"/>
              <a:t>How is the archive managed? How are errors detected and handled? What is the experience?</a:t>
            </a:r>
          </a:p>
          <a:p>
            <a:pPr lvl="1"/>
            <a:r>
              <a:rPr lang="en-US" i="1" dirty="0" smtClean="0"/>
              <a:t>What storage system / services are used?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Site specific – coordination (&amp; standard interfaces?) could help a lot here: </a:t>
            </a:r>
            <a:r>
              <a:rPr lang="en-US" b="1" dirty="0" err="1" smtClean="0">
                <a:solidFill>
                  <a:srgbClr val="FF0000"/>
                </a:solidFill>
              </a:rPr>
              <a:t>HEPiX</a:t>
            </a:r>
            <a:r>
              <a:rPr lang="en-US" b="1" dirty="0" smtClean="0">
                <a:solidFill>
                  <a:srgbClr val="FF0000"/>
                </a:solidFill>
              </a:rPr>
              <a:t>?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“Offline environment issues”:</a:t>
            </a:r>
          </a:p>
          <a:p>
            <a:pPr lvl="1"/>
            <a:r>
              <a:rPr lang="en-US" i="1" dirty="0" smtClean="0"/>
              <a:t>What have been the key challenges in keeping the offline environment alive? What are the key lessons learned / pitfalls to be avoided? What would you have done differently if long-term preservation had been a goal from the early days of the experiment?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An automated test system is likely to be installed for / by the LHC experiments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0715A-40E4-B24D-B698-DDE56A1659E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265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Where to Invest</a:t>
            </a:r>
            <a:r>
              <a:rPr lang="en-US" sz="3600" dirty="0"/>
              <a:t> </a:t>
            </a:r>
            <a:r>
              <a:rPr lang="en-US" sz="3600" dirty="0" smtClean="0"/>
              <a:t>– Summary (WLCG OB)</a:t>
            </a:r>
            <a:endParaRPr lang="en-US" sz="36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l="10812" r="10812"/>
          <a:stretch>
            <a:fillRect/>
          </a:stretch>
        </p:blipFill>
        <p:spPr/>
      </p:pic>
      <p:cxnSp>
        <p:nvCxnSpPr>
          <p:cNvPr id="7" name="Straight Connector 6"/>
          <p:cNvCxnSpPr/>
          <p:nvPr/>
        </p:nvCxnSpPr>
        <p:spPr>
          <a:xfrm>
            <a:off x="6148074" y="3003209"/>
            <a:ext cx="20157" cy="251947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639618" y="3054829"/>
            <a:ext cx="20157" cy="251947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3724" y="1995421"/>
            <a:ext cx="4247978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Tools and Services, e.g. </a:t>
            </a:r>
            <a:r>
              <a:rPr lang="en-US" sz="2400" b="1" dirty="0" err="1" smtClean="0"/>
              <a:t>Invenio</a:t>
            </a:r>
            <a:r>
              <a:rPr lang="en-US" sz="2400" b="1" dirty="0" smtClean="0"/>
              <a:t>:</a:t>
            </a:r>
            <a:br>
              <a:rPr lang="en-US" sz="2400" b="1" dirty="0" smtClean="0"/>
            </a:br>
            <a:r>
              <a:rPr lang="en-US" sz="2400" b="1" dirty="0" smtClean="0"/>
              <a:t>could be solved. (2-3 years?)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165308" y="2006729"/>
            <a:ext cx="4093939" cy="830997"/>
          </a:xfrm>
          <a:prstGeom prst="rect">
            <a:avLst/>
          </a:prstGeom>
          <a:solidFill>
            <a:srgbClr val="FF6600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Archival Storage Functionality:</a:t>
            </a:r>
            <a:br>
              <a:rPr lang="en-US" sz="2400" b="1" dirty="0" smtClean="0"/>
            </a:br>
            <a:r>
              <a:rPr lang="en-US" sz="2400" b="1" dirty="0" smtClean="0"/>
              <a:t>should be solved. (i.e. “now”)</a:t>
            </a:r>
            <a:endParaRPr lang="en-US" sz="2400" b="1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592452" y="2826418"/>
            <a:ext cx="1350560" cy="231330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6553200" y="2837726"/>
            <a:ext cx="1073456" cy="244308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496552" y="6017773"/>
            <a:ext cx="6130104" cy="830997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Support to the Experiments for DPHEP Level 4:</a:t>
            </a:r>
          </a:p>
          <a:p>
            <a:r>
              <a:rPr lang="en-US" sz="2400" b="1" i="1" u="sng" dirty="0"/>
              <a:t>m</a:t>
            </a:r>
            <a:r>
              <a:rPr lang="en-US" sz="2400" b="1" i="1" u="sng" dirty="0" smtClean="0"/>
              <a:t>ust be solved – but how?</a:t>
            </a:r>
            <a:endParaRPr lang="en-US" sz="2400" b="1" i="1" u="sng" dirty="0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4572000" y="4756760"/>
            <a:ext cx="23937" cy="128877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0715A-40E4-B24D-B698-DDE56A1659E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725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Digital </a:t>
            </a:r>
            <a:r>
              <a:rPr lang="en-US" dirty="0" err="1" smtClean="0">
                <a:solidFill>
                  <a:srgbClr val="0000FF"/>
                </a:solidFill>
              </a:rPr>
              <a:t>Curation</a:t>
            </a:r>
            <a:r>
              <a:rPr lang="en-US" dirty="0" smtClean="0">
                <a:solidFill>
                  <a:srgbClr val="0000FF"/>
                </a:solidFill>
              </a:rPr>
              <a:t> Centre Guidelines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i="1" dirty="0" smtClean="0">
                <a:solidFill>
                  <a:srgbClr val="0000FF"/>
                </a:solidFill>
              </a:rPr>
              <a:t>Collect </a:t>
            </a:r>
            <a:r>
              <a:rPr lang="en-US" i="1" dirty="0">
                <a:solidFill>
                  <a:srgbClr val="0000FF"/>
                </a:solidFill>
              </a:rPr>
              <a:t>as much information as possible about your data at the time of creation and processing, when rich information is available and might be automatically captured </a:t>
            </a:r>
          </a:p>
          <a:p>
            <a:r>
              <a:rPr lang="en-US" i="1" dirty="0" smtClean="0">
                <a:solidFill>
                  <a:srgbClr val="0000FF"/>
                </a:solidFill>
              </a:rPr>
              <a:t>Appraise </a:t>
            </a:r>
            <a:r>
              <a:rPr lang="en-US" i="1" dirty="0">
                <a:solidFill>
                  <a:srgbClr val="0000FF"/>
                </a:solidFill>
              </a:rPr>
              <a:t>your data and select what is really worthwhile </a:t>
            </a:r>
            <a:r>
              <a:rPr lang="en-US" i="1" dirty="0" smtClean="0">
                <a:solidFill>
                  <a:srgbClr val="0000FF"/>
                </a:solidFill>
              </a:rPr>
              <a:t>preserving</a:t>
            </a:r>
            <a:endParaRPr lang="en-US" i="1" dirty="0">
              <a:solidFill>
                <a:srgbClr val="0000FF"/>
              </a:solidFill>
            </a:endParaRPr>
          </a:p>
          <a:p>
            <a:r>
              <a:rPr lang="en-US" i="1" dirty="0">
                <a:solidFill>
                  <a:srgbClr val="0000FF"/>
                </a:solidFill>
              </a:rPr>
              <a:t>Ingest, secure and maintain both the physical data as well as its content, syntax and semantics </a:t>
            </a:r>
          </a:p>
          <a:p>
            <a:r>
              <a:rPr lang="en-US" i="1" dirty="0" smtClean="0">
                <a:solidFill>
                  <a:srgbClr val="0000FF"/>
                </a:solidFill>
              </a:rPr>
              <a:t>Data </a:t>
            </a:r>
            <a:r>
              <a:rPr lang="en-US" i="1" dirty="0">
                <a:solidFill>
                  <a:srgbClr val="0000FF"/>
                </a:solidFill>
              </a:rPr>
              <a:t>and tools will need to evolve to keep pace with both IT technological developments, but also scientific demands including data transformation, new analytics, changed descriptions and so on </a:t>
            </a:r>
          </a:p>
          <a:p>
            <a:r>
              <a:rPr lang="en-US" i="1" dirty="0" smtClean="0">
                <a:solidFill>
                  <a:srgbClr val="0000FF"/>
                </a:solidFill>
              </a:rPr>
              <a:t>Plans </a:t>
            </a:r>
            <a:r>
              <a:rPr lang="en-US" i="1" dirty="0">
                <a:solidFill>
                  <a:srgbClr val="0000FF"/>
                </a:solidFill>
              </a:rPr>
              <a:t>for data preservation need to be regularly reviewed and updated </a:t>
            </a:r>
          </a:p>
        </p:txBody>
      </p:sp>
    </p:spTree>
    <p:extLst>
      <p:ext uri="{BB962C8B-B14F-4D97-AF65-F5344CB8AC3E}">
        <p14:creationId xmlns:p14="http://schemas.microsoft.com/office/powerpoint/2010/main" val="1938245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786190" y="3737429"/>
            <a:ext cx="7511143" cy="374952"/>
          </a:xfrm>
          <a:prstGeom prst="rect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Technical Projects: DPHEP preservation levels 3 and 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856950"/>
            <a:ext cx="8520113" cy="4792663"/>
          </a:xfrm>
        </p:spPr>
        <p:txBody>
          <a:bodyPr/>
          <a:lstStyle/>
          <a:p>
            <a:pPr marL="265113" lvl="1" indent="-265113">
              <a:buClr>
                <a:srgbClr val="F28E00"/>
              </a:buClr>
              <a:buFont typeface="Arial Black" charset="0"/>
              <a:buChar char="&gt;"/>
            </a:pPr>
            <a:r>
              <a:rPr lang="en-GB" sz="2000" dirty="0" smtClean="0"/>
              <a:t>This is really the main focus of the data preservation effort</a:t>
            </a:r>
          </a:p>
          <a:p>
            <a:pPr marL="706438" lvl="1" indent="-271463" defTabSz="434975" eaLnBrk="1" hangingPunct="1">
              <a:defRPr/>
            </a:pPr>
            <a:r>
              <a:rPr lang="en-US" dirty="0">
                <a:solidFill>
                  <a:srgbClr val="000080"/>
                </a:solidFill>
              </a:rPr>
              <a:t>Level 3: Access to </a:t>
            </a:r>
            <a:r>
              <a:rPr lang="en-US" dirty="0" smtClean="0">
                <a:solidFill>
                  <a:srgbClr val="000080"/>
                </a:solidFill>
              </a:rPr>
              <a:t>analysis level data</a:t>
            </a:r>
            <a:r>
              <a:rPr lang="en-US" dirty="0">
                <a:solidFill>
                  <a:srgbClr val="000080"/>
                </a:solidFill>
              </a:rPr>
              <a:t>, MC and the analysis level software</a:t>
            </a:r>
          </a:p>
          <a:p>
            <a:pPr marL="706438" lvl="1" indent="-271463" defTabSz="434975" eaLnBrk="1" hangingPunct="1">
              <a:defRPr/>
            </a:pPr>
            <a:r>
              <a:rPr lang="en-US" dirty="0">
                <a:solidFill>
                  <a:srgbClr val="000080"/>
                </a:solidFill>
              </a:rPr>
              <a:t>Level 4: Access to reconstruction and simulation software, retain </a:t>
            </a:r>
            <a:r>
              <a:rPr lang="en-US" dirty="0" smtClean="0">
                <a:solidFill>
                  <a:srgbClr val="000080"/>
                </a:solidFill>
              </a:rPr>
              <a:t>the full capability</a:t>
            </a:r>
            <a:endParaRPr lang="en-GB" dirty="0" smtClean="0"/>
          </a:p>
          <a:p>
            <a:pPr marL="1314451" lvl="2" indent="-271463" defTabSz="434975" eaLnBrk="1" hangingPunct="1">
              <a:lnSpc>
                <a:spcPct val="110000"/>
              </a:lnSpc>
              <a:defRPr/>
            </a:pPr>
            <a:endParaRPr lang="en-GB" dirty="0" smtClean="0"/>
          </a:p>
          <a:p>
            <a:pPr marL="342901" indent="-271463" defTabSz="434975" eaLnBrk="1" hangingPunct="1">
              <a:lnSpc>
                <a:spcPct val="110000"/>
              </a:lnSpc>
              <a:defRPr/>
            </a:pPr>
            <a:r>
              <a:rPr lang="en-GB" dirty="0" smtClean="0"/>
              <a:t>Deciding on level 3 or 4 depends on the scope of your project</a:t>
            </a:r>
          </a:p>
          <a:p>
            <a:pPr marL="706438" lvl="1" indent="-271463" defTabSz="434975" eaLnBrk="1" hangingPunct="1">
              <a:defRPr/>
            </a:pPr>
            <a:r>
              <a:rPr lang="en-GB" dirty="0">
                <a:solidFill>
                  <a:srgbClr val="000080"/>
                </a:solidFill>
              </a:rPr>
              <a:t>W</a:t>
            </a:r>
            <a:r>
              <a:rPr lang="en-GB" dirty="0" smtClean="0">
                <a:solidFill>
                  <a:srgbClr val="000080"/>
                </a:solidFill>
              </a:rPr>
              <a:t>hat do you want to be able to do in </a:t>
            </a:r>
            <a:r>
              <a:rPr lang="en-GB" i="1" dirty="0" smtClean="0">
                <a:solidFill>
                  <a:srgbClr val="000080"/>
                </a:solidFill>
              </a:rPr>
              <a:t>N </a:t>
            </a:r>
            <a:r>
              <a:rPr lang="en-GB" dirty="0" smtClean="0">
                <a:solidFill>
                  <a:srgbClr val="000080"/>
                </a:solidFill>
              </a:rPr>
              <a:t>years time?</a:t>
            </a:r>
          </a:p>
          <a:p>
            <a:pPr marL="706438" lvl="1" indent="-271463" defTabSz="434975" eaLnBrk="1" hangingPunct="1">
              <a:defRPr/>
            </a:pPr>
            <a:r>
              <a:rPr lang="en-GB" dirty="0" smtClean="0">
                <a:solidFill>
                  <a:srgbClr val="000080"/>
                </a:solidFill>
              </a:rPr>
              <a:t>Only level 4 gives full flexibility, but this also means not relying on frozen executables and binaries but rather retaining the ability to recompile: more work</a:t>
            </a:r>
          </a:p>
          <a:p>
            <a:pPr marL="1314451" lvl="2" indent="-271463" defTabSz="434975" eaLnBrk="1" hangingPunct="1">
              <a:lnSpc>
                <a:spcPct val="110000"/>
              </a:lnSpc>
              <a:defRPr/>
            </a:pPr>
            <a:endParaRPr lang="en-US" dirty="0" smtClean="0"/>
          </a:p>
          <a:p>
            <a:pPr marL="1314451" lvl="2" indent="-271463" defTabSz="434975" eaLnBrk="1" hangingPunct="1">
              <a:lnSpc>
                <a:spcPct val="110000"/>
              </a:lnSpc>
              <a:defRPr/>
            </a:pPr>
            <a:endParaRPr lang="en-US" dirty="0" smtClean="0"/>
          </a:p>
          <a:p>
            <a:pPr marL="342901" indent="-271463" defTabSz="434975" eaLnBrk="1" hangingPunct="1">
              <a:lnSpc>
                <a:spcPct val="110000"/>
              </a:lnSpc>
              <a:defRPr/>
            </a:pPr>
            <a:r>
              <a:rPr lang="en-US" dirty="0" smtClean="0"/>
              <a:t>Remember: it’s </a:t>
            </a:r>
            <a:r>
              <a:rPr lang="en-US" dirty="0"/>
              <a:t>not about the </a:t>
            </a:r>
            <a:r>
              <a:rPr lang="en-US" dirty="0" smtClean="0"/>
              <a:t>data, but about still being able </a:t>
            </a:r>
            <a:r>
              <a:rPr lang="en-GB" dirty="0" smtClean="0"/>
              <a:t>analyse</a:t>
            </a:r>
            <a:r>
              <a:rPr lang="en-US" dirty="0" smtClean="0"/>
              <a:t> it</a:t>
            </a:r>
          </a:p>
          <a:p>
            <a:pPr marL="706438" lvl="1" indent="-271463" defTabSz="434975" eaLnBrk="1" hangingPunct="1">
              <a:defRPr/>
            </a:pPr>
            <a:r>
              <a:rPr lang="en-GB" dirty="0" smtClean="0">
                <a:solidFill>
                  <a:srgbClr val="000080"/>
                </a:solidFill>
              </a:rPr>
              <a:t>Either keep your current environment alive as long as possible</a:t>
            </a:r>
          </a:p>
          <a:p>
            <a:pPr marL="706438" lvl="1" indent="-271463" defTabSz="434975" eaLnBrk="1" hangingPunct="1">
              <a:defRPr/>
            </a:pPr>
            <a:r>
              <a:rPr lang="en-GB" dirty="0" smtClean="0">
                <a:solidFill>
                  <a:srgbClr val="000080"/>
                </a:solidFill>
              </a:rPr>
              <a:t>Or adapt and validate your code to future changes as they happen</a:t>
            </a:r>
          </a:p>
          <a:p>
            <a:pPr marL="1314451" lvl="2" indent="-271463" defTabSz="434975" eaLnBrk="1" hangingPunct="1">
              <a:defRPr/>
            </a:pPr>
            <a:endParaRPr lang="en-GB" dirty="0" smtClean="0"/>
          </a:p>
          <a:p>
            <a:r>
              <a:rPr lang="en-GB" dirty="0" smtClean="0"/>
              <a:t>Two complimentary approaches taken at SLAC and DESY</a:t>
            </a:r>
          </a:p>
          <a:p>
            <a:pPr lvl="1"/>
            <a:r>
              <a:rPr lang="en-GB" dirty="0">
                <a:solidFill>
                  <a:srgbClr val="000080"/>
                </a:solidFill>
              </a:rPr>
              <a:t>B</a:t>
            </a:r>
            <a:r>
              <a:rPr lang="en-GB" dirty="0" smtClean="0">
                <a:solidFill>
                  <a:srgbClr val="000080"/>
                </a:solidFill>
              </a:rPr>
              <a:t>oth employing virtualisation techniques, but in rather different ways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74095" y="3749524"/>
            <a:ext cx="7591522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2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700" b="1" dirty="0">
                <a:solidFill>
                  <a:srgbClr val="000080"/>
                </a:solidFill>
                <a:latin typeface="Arial" charset="0"/>
                <a:ea typeface="ＭＳ Ｐゴシック" charset="0"/>
                <a:cs typeface="ＭＳ Ｐゴシック" charset="0"/>
              </a:rPr>
              <a:t>The majority of DPHEP experiments aim for DPHEP level 4 </a:t>
            </a:r>
            <a:r>
              <a:rPr lang="en-GB" sz="1700" b="1" dirty="0" smtClean="0">
                <a:solidFill>
                  <a:srgbClr val="000080"/>
                </a:solidFill>
                <a:latin typeface="Arial" charset="0"/>
                <a:ea typeface="ＭＳ Ｐゴシック" charset="0"/>
                <a:cs typeface="ＭＳ Ｐゴシック" charset="0"/>
              </a:rPr>
              <a:t>preservation</a:t>
            </a:r>
            <a:endParaRPr lang="en-GB" sz="1700" b="1" dirty="0">
              <a:solidFill>
                <a:srgbClr val="00008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807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BaBar Long Term Data Access archival system</a:t>
            </a:r>
            <a:endParaRPr lang="en-GB" dirty="0"/>
          </a:p>
        </p:txBody>
      </p:sp>
      <p:pic>
        <p:nvPicPr>
          <p:cNvPr id="8" name="Picture 7" descr="babar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381" y="1037653"/>
            <a:ext cx="4680858" cy="3069329"/>
          </a:xfrm>
          <a:prstGeom prst="rect">
            <a:avLst/>
          </a:prstGeom>
        </p:spPr>
      </p:pic>
      <p:pic>
        <p:nvPicPr>
          <p:cNvPr id="5" name="Picture 33" descr="babar_small_fla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620" y="241900"/>
            <a:ext cx="689021" cy="1257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82575" y="977900"/>
            <a:ext cx="4035425" cy="3158671"/>
          </a:xfrm>
        </p:spPr>
        <p:txBody>
          <a:bodyPr/>
          <a:lstStyle/>
          <a:p>
            <a:r>
              <a:rPr lang="en-GB" dirty="0" smtClean="0"/>
              <a:t>New BaBar system installed for analysis until at least 2018</a:t>
            </a:r>
          </a:p>
          <a:p>
            <a:pPr marL="265113" lvl="1" indent="-265113">
              <a:buClr>
                <a:srgbClr val="F28E00"/>
              </a:buClr>
              <a:buFont typeface="Arial Black" charset="0"/>
              <a:buChar char="&gt;"/>
            </a:pPr>
            <a:r>
              <a:rPr lang="en-US" sz="2000" dirty="0"/>
              <a:t>Isolated from SLAC, and uses virtualisation techniques to preserve an existing, stable and validated </a:t>
            </a:r>
            <a:r>
              <a:rPr lang="en-US" sz="2000" dirty="0" smtClean="0"/>
              <a:t>platform</a:t>
            </a:r>
          </a:p>
          <a:p>
            <a:pPr marL="265113" lvl="1" indent="-265113">
              <a:buClr>
                <a:srgbClr val="F28E00"/>
              </a:buClr>
              <a:buFont typeface="Arial Black" charset="0"/>
              <a:buChar char="&gt;"/>
            </a:pPr>
            <a:r>
              <a:rPr lang="en-GB" sz="2000" dirty="0"/>
              <a:t>Complete data storage and user environment in one </a:t>
            </a:r>
            <a:r>
              <a:rPr lang="en-GB" sz="2000" dirty="0" smtClean="0"/>
              <a:t>system</a:t>
            </a:r>
            <a:endParaRPr lang="en-GB" sz="2000" dirty="0"/>
          </a:p>
        </p:txBody>
      </p:sp>
      <p:sp>
        <p:nvSpPr>
          <p:cNvPr id="9" name="Content Placeholder 3"/>
          <p:cNvSpPr txBox="1">
            <a:spLocks/>
          </p:cNvSpPr>
          <p:nvPr/>
        </p:nvSpPr>
        <p:spPr bwMode="auto">
          <a:xfrm>
            <a:off x="253549" y="4366377"/>
            <a:ext cx="8709021" cy="1753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charset="0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charset="0"/>
              <a:buChar char="§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265113" lvl="2" indent="-265113" defTabSz="914400"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</a:pPr>
            <a:r>
              <a:rPr lang="en-GB" sz="2000" dirty="0" smtClean="0">
                <a:solidFill>
                  <a:srgbClr val="000000"/>
                </a:solidFill>
                <a:latin typeface="Arial"/>
                <a:ea typeface="ＭＳ Ｐゴシック"/>
                <a:cs typeface="ＭＳ Ｐゴシック" charset="0"/>
              </a:rPr>
              <a:t>Required large scale investment: 54 R510 machines, primarily for data storage, as well as 18 other dedicated servers</a:t>
            </a:r>
          </a:p>
          <a:p>
            <a:pPr lvl="1" defTabSz="914400">
              <a:buClr>
                <a:srgbClr val="808080"/>
              </a:buClr>
            </a:pPr>
            <a:r>
              <a:rPr lang="en-GB" dirty="0" smtClean="0">
                <a:solidFill>
                  <a:srgbClr val="000080"/>
                </a:solidFill>
                <a:latin typeface="Arial"/>
                <a:ea typeface="ＭＳ Ｐゴシック"/>
                <a:cs typeface="ＭＳ Ｐゴシック" charset="0"/>
              </a:rPr>
              <a:t>Resources taken into account in experiment’s funding model during analysis phase!</a:t>
            </a:r>
          </a:p>
          <a:p>
            <a:pPr lvl="2" defTabSz="914400"/>
            <a:endParaRPr lang="en-GB" dirty="0" smtClean="0">
              <a:solidFill>
                <a:srgbClr val="000000"/>
              </a:solidFill>
              <a:latin typeface="Arial"/>
              <a:ea typeface="ＭＳ Ｐゴシック"/>
              <a:cs typeface="ＭＳ Ｐゴシック" charset="0"/>
            </a:endParaRPr>
          </a:p>
          <a:p>
            <a:pPr marL="265113" lvl="1" indent="-265113" defTabSz="914400">
              <a:buClr>
                <a:srgbClr val="F28E00"/>
              </a:buClr>
              <a:buFont typeface="Arial Black" charset="0"/>
              <a:buChar char="&gt;"/>
            </a:pPr>
            <a:r>
              <a:rPr lang="en-GB" sz="2000" dirty="0">
                <a:solidFill>
                  <a:srgbClr val="000000"/>
                </a:solidFill>
                <a:latin typeface="Arial"/>
                <a:ea typeface="ＭＳ Ｐゴシック"/>
                <a:cs typeface="ＭＳ Ｐゴシック" charset="0"/>
              </a:rPr>
              <a:t>From the user’s perspective, very similar to existing BaBar infrastructure</a:t>
            </a:r>
          </a:p>
        </p:txBody>
      </p:sp>
    </p:spTree>
    <p:extLst>
      <p:ext uri="{BB962C8B-B14F-4D97-AF65-F5344CB8AC3E}">
        <p14:creationId xmlns:p14="http://schemas.microsoft.com/office/powerpoint/2010/main" val="1595450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BaBar Long Term Data Access archival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5810" y="991810"/>
            <a:ext cx="3979333" cy="4983237"/>
          </a:xfrm>
        </p:spPr>
        <p:txBody>
          <a:bodyPr/>
          <a:lstStyle/>
          <a:p>
            <a:r>
              <a:rPr lang="en-GB" dirty="0" smtClean="0"/>
              <a:t>Crucial part of design is to allow frozen, older platforms to run in a secure computing environment</a:t>
            </a:r>
          </a:p>
          <a:p>
            <a:r>
              <a:rPr lang="en-GB" i="1" dirty="0" smtClean="0">
                <a:cs typeface="Arial"/>
              </a:rPr>
              <a:t>Na</a:t>
            </a:r>
            <a:r>
              <a:rPr lang="en-GB" i="1" dirty="0" smtClean="0">
                <a:ea typeface="Lucida Grande"/>
                <a:cs typeface="Arial"/>
              </a:rPr>
              <a:t>ïve</a:t>
            </a:r>
            <a:r>
              <a:rPr lang="en-GB" dirty="0" smtClean="0">
                <a:ea typeface="Lucida Grande"/>
                <a:cs typeface="Arial"/>
              </a:rPr>
              <a:t> virtualisation strategy,  not enough</a:t>
            </a:r>
          </a:p>
          <a:p>
            <a:pPr lvl="1"/>
            <a:r>
              <a:rPr lang="en-GB" dirty="0" smtClean="0">
                <a:solidFill>
                  <a:srgbClr val="000080"/>
                </a:solidFill>
                <a:ea typeface="Lucida Grande"/>
                <a:cs typeface="Arial"/>
              </a:rPr>
              <a:t>Cannot support an OS </a:t>
            </a:r>
            <a:r>
              <a:rPr lang="en-GB" i="1" dirty="0" smtClean="0">
                <a:solidFill>
                  <a:srgbClr val="000080"/>
                </a:solidFill>
                <a:ea typeface="Lucida Grande"/>
                <a:cs typeface="Arial"/>
              </a:rPr>
              <a:t>forever</a:t>
            </a:r>
          </a:p>
          <a:p>
            <a:pPr lvl="1"/>
            <a:r>
              <a:rPr lang="en-GB" dirty="0" smtClean="0">
                <a:solidFill>
                  <a:srgbClr val="000080"/>
                </a:solidFill>
                <a:ea typeface="Lucida Grande"/>
                <a:cs typeface="Arial"/>
              </a:rPr>
              <a:t>Security of system under threat using old versions</a:t>
            </a:r>
          </a:p>
        </p:txBody>
      </p:sp>
      <p:pic>
        <p:nvPicPr>
          <p:cNvPr id="7" name="Picture 6" descr="babar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42" y="847030"/>
            <a:ext cx="4971143" cy="3340314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120952" y="4293810"/>
            <a:ext cx="9066591" cy="1833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charset="0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charset="0"/>
              <a:buChar char="§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defTabSz="914400"/>
            <a:r>
              <a:rPr lang="en-GB" dirty="0" smtClean="0">
                <a:solidFill>
                  <a:srgbClr val="000000"/>
                </a:solidFill>
                <a:latin typeface="Arial"/>
                <a:ea typeface="ＭＳ Ｐゴシック"/>
              </a:rPr>
              <a:t>Achieved by clear network separation via firewalls of part storing the data (more modern OS) and part running analysis (the desired older OS)</a:t>
            </a:r>
          </a:p>
          <a:p>
            <a:pPr defTabSz="914400"/>
            <a:r>
              <a:rPr lang="en-GB" dirty="0" smtClean="0">
                <a:solidFill>
                  <a:srgbClr val="000000"/>
                </a:solidFill>
                <a:latin typeface="Arial"/>
                <a:ea typeface="ＭＳ Ｐゴシック"/>
              </a:rPr>
              <a:t>Other BaBar infrastructure not included in VMs is taken from common NFS</a:t>
            </a:r>
          </a:p>
          <a:p>
            <a:pPr defTabSz="914400"/>
            <a:r>
              <a:rPr lang="en-GB" dirty="0" smtClean="0">
                <a:solidFill>
                  <a:srgbClr val="000000"/>
                </a:solidFill>
                <a:latin typeface="Arial"/>
                <a:ea typeface="ＭＳ Ｐゴシック"/>
              </a:rPr>
              <a:t>More than 20 analyses now using the LTDA system as well as simulation</a:t>
            </a:r>
          </a:p>
        </p:txBody>
      </p:sp>
    </p:spTree>
    <p:extLst>
      <p:ext uri="{BB962C8B-B14F-4D97-AF65-F5344CB8AC3E}">
        <p14:creationId xmlns:p14="http://schemas.microsoft.com/office/powerpoint/2010/main" val="4036025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</a:t>
            </a:r>
            <a:r>
              <a:rPr lang="en-GB" dirty="0" err="1" smtClean="0">
                <a:latin typeface="Courier"/>
                <a:cs typeface="Courier"/>
              </a:rPr>
              <a:t>sp</a:t>
            </a:r>
            <a:r>
              <a:rPr lang="en-GB" dirty="0" smtClean="0">
                <a:latin typeface="Courier"/>
                <a:cs typeface="Courier"/>
              </a:rPr>
              <a:t>-system </a:t>
            </a:r>
            <a:r>
              <a:rPr lang="en-GB" dirty="0" smtClean="0"/>
              <a:t>at DESY</a:t>
            </a:r>
            <a:endParaRPr lang="en-GB" dirty="0"/>
          </a:p>
        </p:txBody>
      </p:sp>
      <p:pic>
        <p:nvPicPr>
          <p:cNvPr id="6" name="Picture 5" descr="grind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4749" y="792424"/>
            <a:ext cx="6105263" cy="2775674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96316" y="3580197"/>
            <a:ext cx="8950922" cy="2370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charset="0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charset="0"/>
              <a:buChar char="§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defTabSz="914400">
              <a:lnSpc>
                <a:spcPct val="80000"/>
              </a:lnSpc>
            </a:pPr>
            <a:r>
              <a:rPr lang="en-GB" dirty="0">
                <a:solidFill>
                  <a:srgbClr val="000000"/>
                </a:solidFill>
                <a:latin typeface="Arial"/>
                <a:ea typeface="ＭＳ Ｐゴシック"/>
              </a:rPr>
              <a:t>Automated validation system to facilitate future software and OS </a:t>
            </a:r>
            <a:r>
              <a:rPr lang="en-GB" dirty="0" smtClean="0">
                <a:solidFill>
                  <a:srgbClr val="000000"/>
                </a:solidFill>
                <a:latin typeface="Arial"/>
                <a:ea typeface="ＭＳ Ｐゴシック"/>
              </a:rPr>
              <a:t>transitions</a:t>
            </a:r>
          </a:p>
          <a:p>
            <a:pPr lvl="1" defTabSz="914400">
              <a:lnSpc>
                <a:spcPct val="80000"/>
              </a:lnSpc>
              <a:buClr>
                <a:srgbClr val="808080"/>
              </a:buClr>
            </a:pPr>
            <a:r>
              <a:rPr lang="en-GB" dirty="0">
                <a:solidFill>
                  <a:srgbClr val="000080"/>
                </a:solidFill>
                <a:latin typeface="Arial"/>
                <a:ea typeface="ＭＳ Ｐゴシック"/>
                <a:cs typeface="ＭＳ Ｐゴシック" charset="0"/>
              </a:rPr>
              <a:t>Utilisation of virtual machines offers flexibility: OS and software configuration is chosen by experiment controlled parameter </a:t>
            </a:r>
            <a:r>
              <a:rPr lang="en-GB" dirty="0" smtClean="0">
                <a:solidFill>
                  <a:srgbClr val="000080"/>
                </a:solidFill>
                <a:latin typeface="Arial"/>
                <a:ea typeface="ＭＳ Ｐゴシック"/>
                <a:cs typeface="ＭＳ Ｐゴシック" charset="0"/>
              </a:rPr>
              <a:t>file</a:t>
            </a:r>
            <a:endParaRPr lang="en-GB" dirty="0" smtClean="0">
              <a:solidFill>
                <a:srgbClr val="000000"/>
              </a:solidFill>
              <a:latin typeface="Arial"/>
              <a:ea typeface="ＭＳ Ｐゴシック"/>
              <a:cs typeface="ＭＳ Ｐゴシック" charset="0"/>
            </a:endParaRPr>
          </a:p>
          <a:p>
            <a:pPr lvl="1" defTabSz="914400">
              <a:lnSpc>
                <a:spcPct val="80000"/>
              </a:lnSpc>
              <a:buClr>
                <a:srgbClr val="808080"/>
              </a:buClr>
            </a:pPr>
            <a:r>
              <a:rPr lang="en-GB" dirty="0" smtClean="0">
                <a:solidFill>
                  <a:srgbClr val="000080"/>
                </a:solidFill>
                <a:latin typeface="Arial"/>
                <a:ea typeface="ＭＳ Ｐゴシック"/>
                <a:cs typeface="ＭＳ Ｐゴシック" charset="0"/>
              </a:rPr>
              <a:t>Successfully validated recipe to be deployed on future resource, e.g. Grid or IT cluster</a:t>
            </a:r>
          </a:p>
          <a:p>
            <a:pPr lvl="1" defTabSz="914400">
              <a:lnSpc>
                <a:spcPct val="80000"/>
              </a:lnSpc>
              <a:buClr>
                <a:srgbClr val="808080"/>
              </a:buClr>
            </a:pPr>
            <a:r>
              <a:rPr lang="en-GB" dirty="0" smtClean="0">
                <a:solidFill>
                  <a:srgbClr val="000080"/>
                </a:solidFill>
                <a:latin typeface="Arial"/>
                <a:ea typeface="ＭＳ Ｐゴシック"/>
                <a:cs typeface="ＭＳ Ｐゴシック" charset="0"/>
              </a:rPr>
              <a:t>Pilot project at CHEP 2010, full implementation now installed at DESY</a:t>
            </a:r>
          </a:p>
          <a:p>
            <a:pPr lvl="2" defTabSz="914400">
              <a:lnSpc>
                <a:spcPct val="80000"/>
              </a:lnSpc>
            </a:pPr>
            <a:endParaRPr lang="en-GB" dirty="0" smtClean="0">
              <a:solidFill>
                <a:srgbClr val="000000"/>
              </a:solidFill>
              <a:latin typeface="Arial"/>
              <a:ea typeface="ＭＳ Ｐゴシック"/>
              <a:cs typeface="ＭＳ Ｐゴシック" charset="0"/>
            </a:endParaRPr>
          </a:p>
          <a:p>
            <a:pPr defTabSz="914400">
              <a:lnSpc>
                <a:spcPct val="80000"/>
              </a:lnSpc>
            </a:pPr>
            <a:r>
              <a:rPr lang="en-GB" dirty="0" smtClean="0">
                <a:solidFill>
                  <a:srgbClr val="000000"/>
                </a:solidFill>
                <a:latin typeface="Arial"/>
                <a:ea typeface="ＭＳ Ｐゴシック"/>
              </a:rPr>
              <a:t>Essential to have a robust definition of a complete set of experimental tests </a:t>
            </a:r>
          </a:p>
          <a:p>
            <a:pPr lvl="1" defTabSz="914400">
              <a:lnSpc>
                <a:spcPct val="80000"/>
              </a:lnSpc>
              <a:buClr>
                <a:srgbClr val="808080"/>
              </a:buClr>
            </a:pPr>
            <a:r>
              <a:rPr lang="en-GB" dirty="0" smtClean="0">
                <a:solidFill>
                  <a:srgbClr val="000080"/>
                </a:solidFill>
                <a:latin typeface="Arial"/>
                <a:ea typeface="ＭＳ Ｐゴシック"/>
                <a:cs typeface="ＭＳ Ｐゴシック" charset="0"/>
              </a:rPr>
              <a:t>Nature and number dependent on desired preservation level </a:t>
            </a:r>
          </a:p>
          <a:p>
            <a:pPr defTabSz="914400">
              <a:lnSpc>
                <a:spcPct val="80000"/>
              </a:lnSpc>
              <a:buClr>
                <a:srgbClr val="808080"/>
              </a:buClr>
              <a:buFont typeface="Arial Black"/>
              <a:buChar char="&gt;"/>
            </a:pPr>
            <a:r>
              <a:rPr lang="en-GB" b="1" dirty="0" smtClean="0">
                <a:solidFill>
                  <a:srgbClr val="FF0000"/>
                </a:solidFill>
                <a:latin typeface="Arial"/>
                <a:ea typeface="ＭＳ Ｐゴシック"/>
              </a:rPr>
              <a:t>Such a system will likely be established for the LHC </a:t>
            </a:r>
            <a:r>
              <a:rPr lang="en-GB" b="1" dirty="0" err="1" smtClean="0">
                <a:solidFill>
                  <a:srgbClr val="FF0000"/>
                </a:solidFill>
                <a:latin typeface="Arial"/>
                <a:ea typeface="ＭＳ Ｐゴシック"/>
              </a:rPr>
              <a:t>expts</a:t>
            </a:r>
            <a:endParaRPr lang="en-GB" b="1" dirty="0" smtClean="0">
              <a:solidFill>
                <a:srgbClr val="FF0000"/>
              </a:solidFill>
              <a:latin typeface="Arial"/>
              <a:ea typeface="ＭＳ Ｐゴシック"/>
            </a:endParaRPr>
          </a:p>
          <a:p>
            <a:pPr defTabSz="914400"/>
            <a:endParaRPr lang="en-GB" b="1" dirty="0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pic>
        <p:nvPicPr>
          <p:cNvPr id="5" name="Picture 50" descr="DESY-Logo-cyan-RGB_g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9341" y="1726822"/>
            <a:ext cx="792163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281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structure of the experimental </a:t>
            </a:r>
            <a:r>
              <a:rPr lang="en-GB" dirty="0"/>
              <a:t>t</a:t>
            </a:r>
            <a:r>
              <a:rPr lang="en-GB" dirty="0" smtClean="0"/>
              <a:t>ests: H1 (Level 4)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285" y="1210605"/>
            <a:ext cx="7595810" cy="5046602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874761" y="827430"/>
            <a:ext cx="1666442" cy="400110"/>
          </a:xfrm>
          <a:prstGeom prst="rect">
            <a:avLst/>
          </a:prstGeom>
          <a:solidFill>
            <a:srgbClr val="FFCC00"/>
          </a:solidFill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b="1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Compilation</a:t>
            </a:r>
            <a:endParaRPr lang="en-GB" sz="2000" b="1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958114" y="827430"/>
            <a:ext cx="1396060" cy="400110"/>
          </a:xfrm>
          <a:prstGeom prst="rect">
            <a:avLst/>
          </a:prstGeom>
          <a:solidFill>
            <a:srgbClr val="FFCC00"/>
          </a:solidFill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b="1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Validation</a:t>
            </a:r>
            <a:endParaRPr lang="en-GB" sz="2000" b="1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2" name="Picture 3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4238" y="861181"/>
            <a:ext cx="1090613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38678" y="6301619"/>
            <a:ext cx="7640934" cy="338554"/>
          </a:xfrm>
          <a:prstGeom prst="rect">
            <a:avLst/>
          </a:prstGeom>
          <a:solidFill>
            <a:srgbClr val="FFCC00"/>
          </a:solidFill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I</a:t>
            </a:r>
            <a:r>
              <a:rPr lang="en-GB" sz="1600" b="1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ncluding compilation of individual packages: about 250 tests planned by H1</a:t>
            </a:r>
            <a:endParaRPr lang="en-GB" sz="1600" b="1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01069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410" y="2796419"/>
            <a:ext cx="5130800" cy="21844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8031238" y="6096000"/>
            <a:ext cx="749905" cy="71361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</a:t>
            </a:r>
            <a:r>
              <a:rPr lang="en-GB" dirty="0" smtClean="0"/>
              <a:t>igesting the validation 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881140"/>
            <a:ext cx="5474758" cy="1876575"/>
          </a:xfrm>
        </p:spPr>
        <p:txBody>
          <a:bodyPr/>
          <a:lstStyle/>
          <a:p>
            <a:r>
              <a:rPr lang="en-GB" dirty="0"/>
              <a:t>D</a:t>
            </a:r>
            <a:r>
              <a:rPr lang="en-GB" dirty="0" smtClean="0"/>
              <a:t>isplay the results of the validation in a comprehensible way: web based interface</a:t>
            </a:r>
          </a:p>
          <a:p>
            <a:r>
              <a:rPr lang="en-GB" dirty="0" smtClean="0"/>
              <a:t>The test determines the nature of the results</a:t>
            </a:r>
          </a:p>
          <a:p>
            <a:pPr lvl="1"/>
            <a:r>
              <a:rPr lang="en-GB" dirty="0" smtClean="0">
                <a:solidFill>
                  <a:srgbClr val="000080"/>
                </a:solidFill>
              </a:rPr>
              <a:t>Could be simple yes/no, plots, ROOT files, text-files with keywords or length, ... </a:t>
            </a:r>
            <a:endParaRPr lang="en-GB" dirty="0">
              <a:solidFill>
                <a:srgbClr val="00008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0876" y="817639"/>
            <a:ext cx="3238500" cy="4508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3395" y="2223105"/>
            <a:ext cx="3581400" cy="18669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53100" y="3822095"/>
            <a:ext cx="3225800" cy="2794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9742" y="3395133"/>
            <a:ext cx="4102100" cy="29337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05237" y="4614332"/>
            <a:ext cx="2394857" cy="179614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33257" y="3680581"/>
            <a:ext cx="190500" cy="11176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48756" y="1412118"/>
            <a:ext cx="804959" cy="58359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5143" y="3516085"/>
            <a:ext cx="1047750" cy="8382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327728" y="3610429"/>
            <a:ext cx="22987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896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status of the HERA experiments software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3720" y="967619"/>
            <a:ext cx="3382280" cy="499646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dirty="0" smtClean="0"/>
              <a:t>Common baseline of SLD5 / 32-bit achieved in 2011</a:t>
            </a:r>
            <a:r>
              <a:rPr lang="en-GB" dirty="0"/>
              <a:t> </a:t>
            </a:r>
            <a:r>
              <a:rPr lang="en-GB" dirty="0" smtClean="0"/>
              <a:t>by all experiments</a:t>
            </a:r>
          </a:p>
          <a:p>
            <a:pPr lvl="1">
              <a:lnSpc>
                <a:spcPct val="90000"/>
              </a:lnSpc>
            </a:pPr>
            <a:r>
              <a:rPr lang="en-GB" dirty="0" smtClean="0">
                <a:solidFill>
                  <a:srgbClr val="000080"/>
                </a:solidFill>
              </a:rPr>
              <a:t>Validation </a:t>
            </a:r>
            <a:r>
              <a:rPr lang="en-GB" dirty="0">
                <a:solidFill>
                  <a:srgbClr val="000080"/>
                </a:solidFill>
              </a:rPr>
              <a:t>of 64-bit systems is a major step towards migrations to future </a:t>
            </a:r>
            <a:r>
              <a:rPr lang="en-GB" dirty="0" smtClean="0">
                <a:solidFill>
                  <a:srgbClr val="000080"/>
                </a:solidFill>
              </a:rPr>
              <a:t>OS</a:t>
            </a:r>
          </a:p>
          <a:p>
            <a:pPr lvl="1">
              <a:lnSpc>
                <a:spcPct val="90000"/>
              </a:lnSpc>
            </a:pPr>
            <a:r>
              <a:rPr lang="en-GB" dirty="0" smtClean="0">
                <a:solidFill>
                  <a:srgbClr val="000080"/>
                </a:solidFill>
              </a:rPr>
              <a:t>The system has already been useful in detecting problem visible only in newer software</a:t>
            </a:r>
          </a:p>
          <a:p>
            <a:pPr lvl="1">
              <a:lnSpc>
                <a:spcPct val="90000"/>
              </a:lnSpc>
            </a:pPr>
            <a:endParaRPr lang="en-GB" dirty="0" smtClean="0">
              <a:solidFill>
                <a:srgbClr val="000080"/>
              </a:solidFill>
            </a:endParaRPr>
          </a:p>
          <a:p>
            <a:pPr>
              <a:lnSpc>
                <a:spcPct val="90000"/>
              </a:lnSpc>
            </a:pPr>
            <a:r>
              <a:rPr lang="en-GB" dirty="0" smtClean="0"/>
              <a:t>Note that this system does not concern data integrity</a:t>
            </a:r>
          </a:p>
          <a:p>
            <a:pPr lvl="1">
              <a:lnSpc>
                <a:spcPct val="90000"/>
              </a:lnSpc>
            </a:pPr>
            <a:r>
              <a:rPr lang="en-GB" dirty="0">
                <a:solidFill>
                  <a:srgbClr val="000080"/>
                </a:solidFill>
              </a:rPr>
              <a:t>T</a:t>
            </a:r>
            <a:r>
              <a:rPr lang="en-GB" dirty="0" smtClean="0">
                <a:solidFill>
                  <a:srgbClr val="000080"/>
                </a:solidFill>
              </a:rPr>
              <a:t>he investigation into data archival options is underway</a:t>
            </a:r>
            <a:endParaRPr lang="en-GB" dirty="0">
              <a:solidFill>
                <a:srgbClr val="00008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8578" y="931333"/>
            <a:ext cx="5443329" cy="439057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4841" y="5321904"/>
            <a:ext cx="1228947" cy="1026234"/>
          </a:xfrm>
          <a:prstGeom prst="rect">
            <a:avLst/>
          </a:prstGeom>
        </p:spPr>
      </p:pic>
      <p:pic>
        <p:nvPicPr>
          <p:cNvPr id="6" name="Picture 3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6189" y="3254205"/>
            <a:ext cx="395137" cy="287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8" descr="hermes_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2425" y="4523619"/>
            <a:ext cx="410165" cy="284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0" descr="zeus-logoNew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9314" y="2286000"/>
            <a:ext cx="376344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97342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Nota </a:t>
            </a:r>
            <a:r>
              <a:rPr lang="en-US" i="1" dirty="0" err="1" smtClean="0"/>
              <a:t>Bene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210" y="1471678"/>
            <a:ext cx="8674470" cy="5080659"/>
          </a:xfrm>
        </p:spPr>
        <p:txBody>
          <a:bodyPr>
            <a:normAutofit fontScale="70000" lnSpcReduction="20000"/>
          </a:bodyPr>
          <a:lstStyle/>
          <a:p>
            <a:r>
              <a:rPr lang="en-US" sz="3400" dirty="0" smtClean="0"/>
              <a:t>People often confuse “data preservation” with “bit preservation” (we need a better name…)</a:t>
            </a:r>
          </a:p>
          <a:p>
            <a:endParaRPr lang="en-US" sz="3400" dirty="0"/>
          </a:p>
          <a:p>
            <a:r>
              <a:rPr lang="en-US" sz="3400" dirty="0" smtClean="0"/>
              <a:t>This is </a:t>
            </a:r>
            <a:r>
              <a:rPr lang="en-US" sz="3400" b="1" dirty="0" smtClean="0">
                <a:solidFill>
                  <a:srgbClr val="000090"/>
                </a:solidFill>
              </a:rPr>
              <a:t>part</a:t>
            </a:r>
            <a:r>
              <a:rPr lang="en-US" sz="3400" dirty="0" smtClean="0"/>
              <a:t> of the problem but by no means all (and even this is far from trivial and can be (very) costly over time</a:t>
            </a:r>
          </a:p>
          <a:p>
            <a:endParaRPr lang="en-US" sz="3400" dirty="0"/>
          </a:p>
          <a:p>
            <a:pPr>
              <a:buFont typeface="Wingdings" charset="2"/>
              <a:buChar char="Ø"/>
            </a:pPr>
            <a:r>
              <a:rPr lang="en-US" sz="3400" dirty="0" smtClean="0"/>
              <a:t>What is required is the ability to </a:t>
            </a:r>
            <a:r>
              <a:rPr lang="en-US" sz="3400" b="1" dirty="0" smtClean="0">
                <a:solidFill>
                  <a:srgbClr val="FF0000"/>
                </a:solidFill>
              </a:rPr>
              <a:t>fully interpret </a:t>
            </a:r>
            <a:r>
              <a:rPr lang="en-US" sz="3400" dirty="0" smtClean="0"/>
              <a:t>and </a:t>
            </a:r>
            <a:r>
              <a:rPr lang="en-US" sz="3400" b="1" dirty="0" smtClean="0">
                <a:solidFill>
                  <a:srgbClr val="008000"/>
                </a:solidFill>
              </a:rPr>
              <a:t>use</a:t>
            </a:r>
            <a:r>
              <a:rPr lang="en-US" sz="3400" dirty="0" smtClean="0"/>
              <a:t> the data in the long-term (includes s/w, build systems, meta-data, DCIs…)</a:t>
            </a:r>
          </a:p>
          <a:p>
            <a:endParaRPr lang="en-US" sz="3400" dirty="0"/>
          </a:p>
          <a:p>
            <a:r>
              <a:rPr lang="en-US" sz="3400" dirty="0" smtClean="0"/>
              <a:t>What is long? Different timescales / discipline and per Use Case</a:t>
            </a:r>
          </a:p>
          <a:p>
            <a:endParaRPr lang="en-US" sz="3400" dirty="0"/>
          </a:p>
          <a:p>
            <a:r>
              <a:rPr lang="en-US" sz="3400" dirty="0" smtClean="0"/>
              <a:t>Rule of thumb: “long” means adapting to </a:t>
            </a:r>
            <a:r>
              <a:rPr lang="en-US" sz="3400" b="1" dirty="0" smtClean="0">
                <a:solidFill>
                  <a:srgbClr val="0000FF"/>
                </a:solidFill>
              </a:rPr>
              <a:t>inevitable</a:t>
            </a:r>
            <a:r>
              <a:rPr lang="en-US" sz="3400" dirty="0" smtClean="0"/>
              <a:t>, and possibly unforeseeable, changes: </a:t>
            </a:r>
            <a:r>
              <a:rPr lang="en-US" sz="3400" b="1" dirty="0" smtClean="0">
                <a:solidFill>
                  <a:srgbClr val="660066"/>
                </a:solidFill>
              </a:rPr>
              <a:t>nothing</a:t>
            </a:r>
            <a:r>
              <a:rPr lang="en-US" sz="3400" dirty="0" smtClean="0"/>
              <a:t> can be safely assumed to be constant!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756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of information from the (pre-LHC) experiments</a:t>
            </a:r>
            <a:endParaRPr lang="en-GB" dirty="0"/>
          </a:p>
        </p:txBody>
      </p:sp>
      <p:pic>
        <p:nvPicPr>
          <p:cNvPr id="4" name="Picture 3" descr="tableOfExperiment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713" y="762908"/>
            <a:ext cx="7535333" cy="5542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3206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Take-Home Messages for </a:t>
            </a:r>
            <a:r>
              <a:rPr lang="en-US" dirty="0" err="1" smtClean="0"/>
              <a:t>HEPiX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There is significant, if not complete, overlap with the core IT services required for DPHEP &amp; those coordinated by </a:t>
            </a:r>
            <a:r>
              <a:rPr lang="en-US" dirty="0" err="1" smtClean="0"/>
              <a:t>HEPiX</a:t>
            </a:r>
            <a:endParaRPr lang="en-US" dirty="0" smtClean="0"/>
          </a:p>
          <a:p>
            <a:r>
              <a:rPr lang="en-US" dirty="0" smtClean="0"/>
              <a:t>Can </a:t>
            </a:r>
            <a:r>
              <a:rPr lang="en-US" dirty="0" err="1" smtClean="0"/>
              <a:t>HEPiX</a:t>
            </a:r>
            <a:r>
              <a:rPr lang="en-US" dirty="0" smtClean="0"/>
              <a:t> expand its activities to include the LTDP Use Case?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.g. coordination of management of long-term archives; inter-site data recovery; long-term commitment to LTDP requirements</a:t>
            </a:r>
          </a:p>
          <a:p>
            <a:pPr lvl="1"/>
            <a:r>
              <a:rPr lang="en-US" dirty="0" smtClean="0"/>
              <a:t>IMHO, experiments should not be talking about media migration at DPHEP workshops!</a:t>
            </a:r>
          </a:p>
          <a:p>
            <a:r>
              <a:rPr lang="en-US" dirty="0" smtClean="0"/>
              <a:t>N.B. there are tensions between long-term &amp; short-term needs but these will need to be balanced, in particular for the LHC experiments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274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DPHEP Collaboration Agreement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28038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Intent is for main accelerator labs to sign the CA</a:t>
            </a:r>
          </a:p>
          <a:p>
            <a:r>
              <a:rPr lang="en-US" dirty="0" smtClean="0"/>
              <a:t>This could also be relevant for those sites providing primary / secondary copies of data</a:t>
            </a:r>
          </a:p>
          <a:p>
            <a:pPr lvl="1"/>
            <a:r>
              <a:rPr lang="en-US" dirty="0" smtClean="0"/>
              <a:t>If not done at a higher level, e.g. that of funding agency</a:t>
            </a:r>
          </a:p>
          <a:p>
            <a:endParaRPr lang="en-US" dirty="0" smtClean="0"/>
          </a:p>
          <a:p>
            <a:r>
              <a:rPr lang="en-US" dirty="0" smtClean="0"/>
              <a:t>I have not talked about collaboration with </a:t>
            </a:r>
            <a:r>
              <a:rPr lang="en-US" b="1" dirty="0" smtClean="0">
                <a:solidFill>
                  <a:srgbClr val="FF0000"/>
                </a:solidFill>
              </a:rPr>
              <a:t>other </a:t>
            </a:r>
            <a:r>
              <a:rPr lang="en-US" dirty="0" smtClean="0"/>
              <a:t>disciplines, nor about H2020 / NSF funding, but these are important issues to be resolved &lt;(&lt;) to the Fall </a:t>
            </a:r>
            <a:r>
              <a:rPr lang="en-US" dirty="0" err="1" smtClean="0"/>
              <a:t>HEPiX</a:t>
            </a:r>
            <a:endParaRPr lang="en-US" dirty="0" smtClean="0"/>
          </a:p>
          <a:p>
            <a:pPr lvl="1"/>
            <a:r>
              <a:rPr lang="en-US" dirty="0" smtClean="0"/>
              <a:t>E.g. prior to RDA-2 in September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7094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46968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My top priority for this meeting is to seek agreement / confirmation that management of the data is a long-term site responsibility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.g. checking for and recovering from faulty media</a:t>
            </a:r>
          </a:p>
          <a:p>
            <a:pPr lvl="1"/>
            <a:r>
              <a:rPr lang="en-US" dirty="0" smtClean="0"/>
              <a:t>Migrating data to new media (repack)</a:t>
            </a:r>
          </a:p>
          <a:p>
            <a:pPr lvl="1"/>
            <a:r>
              <a:rPr lang="en-US" dirty="0" smtClean="0"/>
              <a:t>(Other actions described in OAIS reference model / ISO </a:t>
            </a:r>
            <a:r>
              <a:rPr lang="en-US" dirty="0" err="1" smtClean="0"/>
              <a:t>std</a:t>
            </a:r>
            <a:r>
              <a:rPr lang="en-US" dirty="0" smtClean="0"/>
              <a:t>)</a:t>
            </a:r>
          </a:p>
          <a:p>
            <a:r>
              <a:rPr lang="en-US" dirty="0" smtClean="0"/>
              <a:t>And that the techniques and policies will be coordinated across sites</a:t>
            </a:r>
          </a:p>
          <a:p>
            <a:r>
              <a:rPr lang="en-US" dirty="0" smtClean="0"/>
              <a:t>This is something valuable that we can bring to future H2020 (and other) projects</a:t>
            </a:r>
          </a:p>
          <a:p>
            <a:pPr>
              <a:buFont typeface="Wingdings" charset="2"/>
              <a:buChar char="Ø"/>
            </a:pPr>
            <a:r>
              <a:rPr lang="en-US" b="1" dirty="0" smtClean="0">
                <a:solidFill>
                  <a:srgbClr val="FF0000"/>
                </a:solidFill>
              </a:rPr>
              <a:t>It is not too late to prepare – but it is certainly not too early either! 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Long-Term Data Preservation:</a:t>
            </a:r>
            <a:br>
              <a:rPr lang="en-US" dirty="0" smtClean="0"/>
            </a:br>
            <a:r>
              <a:rPr lang="en-US" dirty="0" smtClean="0"/>
              <a:t>It’s About Time!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Jamie.Shiers@cern.ch</a:t>
            </a:r>
            <a:r>
              <a:rPr lang="en-US" dirty="0" smtClean="0"/>
              <a:t> </a:t>
            </a:r>
          </a:p>
          <a:p>
            <a:r>
              <a:rPr lang="en-US" dirty="0" smtClean="0"/>
              <a:t>DPHEP Project Manager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275215" cy="1616477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296777" y="5825963"/>
            <a:ext cx="8642730" cy="840488"/>
            <a:chOff x="417725" y="3125059"/>
            <a:chExt cx="8642730" cy="84048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7725" y="3125059"/>
              <a:ext cx="1654708" cy="840488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2254977" y="3229429"/>
              <a:ext cx="680547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American Typewriter"/>
                  <a:cs typeface="American Typewriter"/>
                </a:rPr>
                <a:t>International Collaboration for Data Preservation and </a:t>
              </a:r>
            </a:p>
            <a:p>
              <a:r>
                <a:rPr lang="en-US" sz="2000" dirty="0" smtClean="0">
                  <a:latin typeface="American Typewriter"/>
                  <a:cs typeface="American Typewriter"/>
                </a:rPr>
                <a:t>Long Term Analysis in High Energy Physics</a:t>
              </a:r>
              <a:endParaRPr lang="en-US" sz="2000" dirty="0">
                <a:latin typeface="American Typewriter"/>
                <a:cs typeface="American Typewriter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4120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storing</a:t>
            </a:r>
            <a:r>
              <a:rPr lang="en-US" sz="3600" dirty="0"/>
              <a:t>, managing and preserving research data </a:t>
            </a:r>
            <a:r>
              <a:rPr lang="en-US" dirty="0"/>
              <a:t>	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79410" cy="4911607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Scenario: Diversity is likely to remain a dominant feature of research data – diversity of formats, types, vocabularies, and computational requirements – but also of the people and communities that generate and use the data. </a:t>
            </a:r>
            <a:endParaRPr lang="en-US" dirty="0" smtClean="0"/>
          </a:p>
          <a:p>
            <a:r>
              <a:rPr lang="en-US" dirty="0" smtClean="0"/>
              <a:t>Europe </a:t>
            </a:r>
            <a:r>
              <a:rPr lang="en-US" dirty="0"/>
              <a:t>needs to develop an integrated and service-driven approach to e-infrastructures for the data of a wide range of research communities. </a:t>
            </a:r>
            <a:endParaRPr lang="en-US" dirty="0" smtClean="0"/>
          </a:p>
          <a:p>
            <a:r>
              <a:rPr lang="en-US" dirty="0" smtClean="0"/>
              <a:t>Europe </a:t>
            </a:r>
            <a:r>
              <a:rPr lang="en-US" dirty="0"/>
              <a:t>should therefore step-up the available capacity to cope with extremely large, heterogeneous and complex datasets incorporating advanced computing and software. </a:t>
            </a:r>
            <a:endParaRPr lang="en-US" dirty="0" smtClean="0"/>
          </a:p>
          <a:p>
            <a:r>
              <a:rPr lang="en-US" dirty="0" smtClean="0"/>
              <a:t>Furthermore</a:t>
            </a:r>
            <a:r>
              <a:rPr lang="en-US" dirty="0"/>
              <a:t>, costs of storing and preserving data can be significant if one needs to keep it well managed for long periods to be used by others. </a:t>
            </a:r>
            <a:endParaRPr lang="en-US" dirty="0" smtClean="0"/>
          </a:p>
          <a:p>
            <a:r>
              <a:rPr lang="en-US" dirty="0" smtClean="0"/>
              <a:t>Different </a:t>
            </a:r>
            <a:r>
              <a:rPr lang="en-US" dirty="0"/>
              <a:t>institutions archive their research data in different ways - making access difficult from outside the institution - whereas storage and computing media evolve and become quickly obsolete. </a:t>
            </a:r>
            <a:endParaRPr lang="en-US" dirty="0" smtClean="0"/>
          </a:p>
          <a:p>
            <a:r>
              <a:rPr lang="en-US" dirty="0" smtClean="0"/>
              <a:t>How </a:t>
            </a:r>
            <a:r>
              <a:rPr lang="en-US" dirty="0"/>
              <a:t>will we preserve and maintain future access to priceless research data? </a:t>
            </a:r>
            <a:endParaRPr lang="en-US" dirty="0" smtClean="0"/>
          </a:p>
          <a:p>
            <a:r>
              <a:rPr lang="en-US" dirty="0" smtClean="0"/>
              <a:t>Data </a:t>
            </a:r>
            <a:r>
              <a:rPr lang="en-US" dirty="0"/>
              <a:t>management plans are intended to help researchers, funders and data repositories to get maximum value from research data at minimum cost. 	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81000" y="6363197"/>
            <a:ext cx="7725041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Source: Research Data e-Infrastructures: Framework for Action in H2020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73506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836712"/>
            <a:ext cx="7543800" cy="4953000"/>
          </a:xfrm>
        </p:spPr>
        <p:txBody>
          <a:bodyPr/>
          <a:lstStyle/>
          <a:p>
            <a:r>
              <a:rPr lang="en-US" sz="1600" dirty="0" smtClean="0"/>
              <a:t>File loss is unavoidable and needs to be factored in at all stages</a:t>
            </a:r>
          </a:p>
          <a:p>
            <a:r>
              <a:rPr lang="en-US" sz="1600" dirty="0" smtClean="0"/>
              <a:t>Good news: it has been getting better for both disk and tape</a:t>
            </a:r>
          </a:p>
          <a:p>
            <a:r>
              <a:rPr lang="en-US" sz="1600" dirty="0" smtClean="0"/>
              <a:t>Disk storage reliability greatly increased by EOS over CASTOR disk</a:t>
            </a:r>
          </a:p>
          <a:p>
            <a:pPr lvl="1"/>
            <a:r>
              <a:rPr lang="en-US" sz="1200" dirty="0" smtClean="0"/>
              <a:t>RAID-1 does not protect against controller or machine problems, file system corruptions and finger trouble</a:t>
            </a:r>
          </a:p>
          <a:p>
            <a:r>
              <a:rPr lang="en-US" sz="1600" dirty="0" smtClean="0"/>
              <a:t>Tape reliability still ~O(1) higher than EOS disk</a:t>
            </a:r>
          </a:p>
          <a:p>
            <a:pPr lvl="1"/>
            <a:r>
              <a:rPr lang="en-US" sz="1200" dirty="0" smtClean="0"/>
              <a:t>Note: single tape copy vs. 2 copies on disk</a:t>
            </a:r>
          </a:p>
          <a:p>
            <a:endParaRPr lang="en-US" sz="1800" dirty="0"/>
          </a:p>
        </p:txBody>
      </p:sp>
      <p:pic>
        <p:nvPicPr>
          <p:cNvPr id="5" name="Picture 4" descr="reliability-tape-disk-eo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924944"/>
            <a:ext cx="6894225" cy="378855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43940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14:flash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 CERN Tape Reliability Figures 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On </a:t>
            </a:r>
            <a:r>
              <a:rPr lang="en-US" dirty="0"/>
              <a:t>17th March at 17:30:45 we have cleared the complete tape verification backlog and therefore scanned all full tapes. </a:t>
            </a:r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/>
              <a:t>took 2 years, 7 months and 4 days.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Overall statistics:</a:t>
            </a:r>
          </a:p>
          <a:p>
            <a:r>
              <a:rPr lang="en-US" dirty="0"/>
              <a:t>total tapes analyzed : 51545</a:t>
            </a:r>
          </a:p>
          <a:p>
            <a:r>
              <a:rPr lang="en-US" dirty="0"/>
              <a:t>total tapes with data: 51519 ; empty tapes: 26</a:t>
            </a:r>
          </a:p>
          <a:p>
            <a:r>
              <a:rPr lang="en-US" dirty="0"/>
              <a:t>tapes with [ERROR]   : 69</a:t>
            </a:r>
          </a:p>
          <a:p>
            <a:r>
              <a:rPr lang="en-US" dirty="0"/>
              <a:t>tapes with [WARN]    : 1693</a:t>
            </a:r>
          </a:p>
          <a:p>
            <a:r>
              <a:rPr lang="en-US" dirty="0"/>
              <a:t>tapes with [OK]      : 49780</a:t>
            </a:r>
          </a:p>
          <a:p>
            <a:endParaRPr lang="en-US" dirty="0"/>
          </a:p>
          <a:p>
            <a:r>
              <a:rPr lang="en-US" dirty="0"/>
              <a:t>total verified data                    : 106958.45 TB</a:t>
            </a:r>
          </a:p>
          <a:p>
            <a:r>
              <a:rPr lang="en-US" dirty="0"/>
              <a:t>average performance per drive and tape : 138.697 MB/s</a:t>
            </a:r>
          </a:p>
          <a:p>
            <a:r>
              <a:rPr lang="en-US" dirty="0"/>
              <a:t>aggregate performance for all drives   : 1.26 GB/s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10756" y="6282137"/>
            <a:ext cx="8674821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WLCG Service Incident Reports &amp; Repack experience e.g. from KEK also relevant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616326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DPHEP: From Birth to Blueprint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299" y="3663804"/>
            <a:ext cx="8602653" cy="2909827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Study Group started in </a:t>
            </a:r>
            <a:r>
              <a:rPr lang="en-US" dirty="0"/>
              <a:t>J</a:t>
            </a:r>
            <a:r>
              <a:rPr lang="en-US" dirty="0" smtClean="0"/>
              <a:t>anuary 2009</a:t>
            </a:r>
          </a:p>
          <a:p>
            <a:pPr lvl="1"/>
            <a:r>
              <a:rPr lang="en-US" dirty="0" smtClean="0"/>
              <a:t>Workshop in DESY</a:t>
            </a:r>
            <a:endParaRPr lang="en-US" dirty="0"/>
          </a:p>
          <a:p>
            <a:r>
              <a:rPr lang="en-US" dirty="0" smtClean="0"/>
              <a:t>2 more workshops in SLAC (May) and CERN (Dec)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First recommendations released in December 2009</a:t>
            </a:r>
          </a:p>
          <a:p>
            <a:r>
              <a:rPr lang="en-US" dirty="0" smtClean="0"/>
              <a:t>Tour of labs continues</a:t>
            </a:r>
          </a:p>
          <a:p>
            <a:pPr lvl="1"/>
            <a:r>
              <a:rPr lang="en-US" dirty="0"/>
              <a:t>W</a:t>
            </a:r>
            <a:r>
              <a:rPr lang="en-US" dirty="0" smtClean="0"/>
              <a:t>orkshops in KEK (</a:t>
            </a:r>
            <a:r>
              <a:rPr lang="en-US" dirty="0"/>
              <a:t>J</a:t>
            </a:r>
            <a:r>
              <a:rPr lang="en-US" dirty="0" smtClean="0"/>
              <a:t>uly 2010) and FNAL (May 2011)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Release of the Blueprint in May 2012; </a:t>
            </a:r>
          </a:p>
          <a:p>
            <a:r>
              <a:rPr lang="en-US" dirty="0" smtClean="0"/>
              <a:t>Priorities:</a:t>
            </a:r>
          </a:p>
          <a:p>
            <a:pPr lvl="2"/>
            <a:r>
              <a:rPr lang="en-US" dirty="0" smtClean="0"/>
              <a:t>Secure data in all experiments</a:t>
            </a:r>
          </a:p>
          <a:p>
            <a:pPr lvl="2"/>
            <a:r>
              <a:rPr lang="en-US" dirty="0" smtClean="0"/>
              <a:t>Consolidate the on-going international cooperation: DPHEP “</a:t>
            </a:r>
            <a:r>
              <a:rPr lang="en-US" dirty="0" err="1" smtClean="0"/>
              <a:t>organisation</a:t>
            </a:r>
            <a:r>
              <a:rPr lang="en-US" dirty="0" smtClean="0"/>
              <a:t>”</a:t>
            </a:r>
          </a:p>
          <a:p>
            <a:pPr lvl="2"/>
            <a:r>
              <a:rPr lang="en-US" dirty="0" smtClean="0"/>
              <a:t>Promote common multi-experiment projects and/within interdisciplinary cooperation</a:t>
            </a:r>
          </a:p>
        </p:txBody>
      </p:sp>
      <p:sp>
        <p:nvSpPr>
          <p:cNvPr id="4" name="Rectangle 14"/>
          <p:cNvSpPr>
            <a:spLocks noChangeArrowheads="1"/>
          </p:cNvSpPr>
          <p:nvPr/>
        </p:nvSpPr>
        <p:spPr bwMode="auto">
          <a:xfrm>
            <a:off x="5795349" y="2718457"/>
            <a:ext cx="1727425" cy="318036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 eaLnBrk="1" hangingPunct="1">
              <a:lnSpc>
                <a:spcPct val="90000"/>
              </a:lnSpc>
              <a:spcAft>
                <a:spcPct val="50000"/>
              </a:spcAft>
              <a:buClr>
                <a:srgbClr val="F28E00"/>
              </a:buClr>
              <a:buFont typeface="Arial Black" charset="0"/>
              <a:buNone/>
              <a:defRPr/>
            </a:pPr>
            <a:r>
              <a:rPr lang="en-US" dirty="0">
                <a:latin typeface="Arial"/>
                <a:cs typeface="Arial"/>
              </a:rPr>
              <a:t>arXiv:0912.0255</a:t>
            </a:r>
            <a:endParaRPr lang="en-GB" dirty="0">
              <a:latin typeface="Arial"/>
              <a:cs typeface="Arial"/>
            </a:endParaRPr>
          </a:p>
        </p:txBody>
      </p:sp>
      <p:pic>
        <p:nvPicPr>
          <p:cNvPr id="5" name="Picture 15" descr="dplta1Pos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299" y="1408113"/>
            <a:ext cx="1356310" cy="195109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6" descr="dplta2Pos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8498" y="1414463"/>
            <a:ext cx="1258326" cy="19459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7" descr="dplta3Post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6830" y="1417638"/>
            <a:ext cx="1301302" cy="19476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8" descr="kekDPHEPpost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2" r="1399"/>
          <a:stretch>
            <a:fillRect/>
          </a:stretch>
        </p:blipFill>
        <p:spPr bwMode="auto">
          <a:xfrm>
            <a:off x="4692893" y="1436689"/>
            <a:ext cx="1445700" cy="194937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9" descr="dphep5Poste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688" y="1430338"/>
            <a:ext cx="1270359" cy="19459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0" y="3416300"/>
            <a:ext cx="955523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4500" lvl="1" eaLnBrk="1" hangingPunct="1">
              <a:lnSpc>
                <a:spcPct val="90000"/>
              </a:lnSpc>
              <a:defRPr/>
            </a:pPr>
            <a:r>
              <a:rPr lang="en-US" sz="1200" dirty="0"/>
              <a:t>Jan 2009: </a:t>
            </a:r>
            <a:r>
              <a:rPr lang="en-US" sz="1200" dirty="0">
                <a:solidFill>
                  <a:srgbClr val="FF0000"/>
                </a:solidFill>
              </a:rPr>
              <a:t>DESY</a:t>
            </a:r>
            <a:r>
              <a:rPr lang="en-US" sz="1200" dirty="0"/>
              <a:t>       </a:t>
            </a:r>
            <a:r>
              <a:rPr lang="en-US" sz="1200" dirty="0" smtClean="0"/>
              <a:t>        May </a:t>
            </a:r>
            <a:r>
              <a:rPr lang="en-US" sz="1200" dirty="0"/>
              <a:t>2009: </a:t>
            </a:r>
            <a:r>
              <a:rPr lang="en-US" sz="1200" dirty="0">
                <a:solidFill>
                  <a:srgbClr val="FF0000"/>
                </a:solidFill>
              </a:rPr>
              <a:t>SLAC</a:t>
            </a:r>
            <a:r>
              <a:rPr lang="en-US" sz="1200" dirty="0"/>
              <a:t>        </a:t>
            </a:r>
            <a:r>
              <a:rPr lang="en-US" sz="1200" dirty="0" smtClean="0"/>
              <a:t>     Dec </a:t>
            </a:r>
            <a:r>
              <a:rPr lang="en-US" sz="1200" dirty="0"/>
              <a:t>2009: </a:t>
            </a:r>
            <a:r>
              <a:rPr lang="en-US" sz="1200" dirty="0">
                <a:solidFill>
                  <a:srgbClr val="FF0000"/>
                </a:solidFill>
              </a:rPr>
              <a:t>CERN</a:t>
            </a:r>
            <a:r>
              <a:rPr lang="en-US" sz="1200" dirty="0"/>
              <a:t>        </a:t>
            </a:r>
            <a:r>
              <a:rPr lang="en-US" sz="1200" dirty="0" smtClean="0"/>
              <a:t>     </a:t>
            </a:r>
            <a:r>
              <a:rPr lang="en-US" sz="1200" dirty="0"/>
              <a:t>Jul 2010: </a:t>
            </a:r>
            <a:r>
              <a:rPr lang="en-US" sz="1200" dirty="0">
                <a:solidFill>
                  <a:srgbClr val="FF0000"/>
                </a:solidFill>
              </a:rPr>
              <a:t>KEK</a:t>
            </a:r>
            <a:r>
              <a:rPr lang="en-US" sz="1200" dirty="0"/>
              <a:t>       </a:t>
            </a:r>
            <a:r>
              <a:rPr lang="en-US" sz="1200" dirty="0" smtClean="0"/>
              <a:t>            May </a:t>
            </a:r>
            <a:r>
              <a:rPr lang="en-US" sz="1200" dirty="0"/>
              <a:t>2011: </a:t>
            </a:r>
            <a:r>
              <a:rPr lang="en-US" sz="1200" dirty="0" err="1" smtClean="0">
                <a:solidFill>
                  <a:srgbClr val="FF0000"/>
                </a:solidFill>
              </a:rPr>
              <a:t>Fermilab</a:t>
            </a:r>
            <a:r>
              <a:rPr lang="en-US" sz="1200" dirty="0" smtClean="0">
                <a:solidFill>
                  <a:srgbClr val="FF0000"/>
                </a:solidFill>
              </a:rPr>
              <a:t> </a:t>
            </a:r>
            <a:r>
              <a:rPr lang="en-US" sz="1200" dirty="0" smtClean="0"/>
              <a:t>     Nov. 2012: </a:t>
            </a:r>
            <a:r>
              <a:rPr lang="en-US" sz="1200" dirty="0" smtClean="0">
                <a:solidFill>
                  <a:srgbClr val="FF0000"/>
                </a:solidFill>
              </a:rPr>
              <a:t>Marseille </a:t>
            </a:r>
            <a:endParaRPr lang="en-US" sz="1200" dirty="0">
              <a:solidFill>
                <a:srgbClr val="FF0000"/>
              </a:solidFill>
            </a:endParaRPr>
          </a:p>
        </p:txBody>
      </p:sp>
      <p:pic>
        <p:nvPicPr>
          <p:cNvPr id="11" name="Image 10" descr="Screen shot 2012-11-22 at 9.38.38 A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790" y="1402017"/>
            <a:ext cx="1424162" cy="202231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579077" y="6388020"/>
            <a:ext cx="3592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Slide: </a:t>
            </a:r>
            <a:r>
              <a:rPr lang="en-US" dirty="0" err="1" smtClean="0"/>
              <a:t>Cristinel</a:t>
            </a:r>
            <a:r>
              <a:rPr lang="en-US" dirty="0" smtClean="0"/>
              <a:t> </a:t>
            </a:r>
            <a:r>
              <a:rPr lang="en-US" dirty="0" err="1" smtClean="0"/>
              <a:t>Diaconu</a:t>
            </a:r>
            <a:r>
              <a:rPr lang="en-US" dirty="0" smtClean="0"/>
              <a:t>, DPHEP chair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267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DPHEP Organisation (aka “Collaboration”) </a:t>
            </a: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82574" y="882952"/>
            <a:ext cx="3720948" cy="4838100"/>
          </a:xfrm>
          <a:prstGeom prst="rect">
            <a:avLst/>
          </a:prstGeom>
        </p:spPr>
        <p:txBody>
          <a:bodyPr/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charset="0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charset="0"/>
              <a:buChar char="§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defTabSz="914400" eaLnBrk="1" hangingPunct="1">
              <a:defRPr/>
            </a:pPr>
            <a:r>
              <a:rPr lang="en-AU" dirty="0" smtClean="0">
                <a:solidFill>
                  <a:srgbClr val="000000"/>
                </a:solidFill>
                <a:latin typeface="Arial"/>
                <a:ea typeface="ＭＳ Ｐゴシック"/>
              </a:rPr>
              <a:t>Retain the basic structure of the Study </a:t>
            </a:r>
            <a:r>
              <a:rPr lang="en-AU" dirty="0">
                <a:solidFill>
                  <a:srgbClr val="000000"/>
                </a:solidFill>
                <a:latin typeface="Arial"/>
                <a:ea typeface="ＭＳ Ｐゴシック"/>
              </a:rPr>
              <a:t>G</a:t>
            </a:r>
            <a:r>
              <a:rPr lang="en-AU" dirty="0" smtClean="0">
                <a:solidFill>
                  <a:srgbClr val="000000"/>
                </a:solidFill>
                <a:latin typeface="Arial"/>
                <a:ea typeface="ＭＳ Ｐゴシック"/>
              </a:rPr>
              <a:t>roup, with links to the host experiments, labs, funding agencies, ICFA</a:t>
            </a:r>
          </a:p>
          <a:p>
            <a:pPr lvl="2" defTabSz="914400" eaLnBrk="1" hangingPunct="1">
              <a:defRPr/>
            </a:pPr>
            <a:endParaRPr lang="en-AU" dirty="0">
              <a:solidFill>
                <a:srgbClr val="000000"/>
              </a:solidFill>
              <a:latin typeface="Arial"/>
              <a:ea typeface="ＭＳ Ｐゴシック"/>
              <a:cs typeface="ＭＳ Ｐゴシック" charset="0"/>
            </a:endParaRPr>
          </a:p>
          <a:p>
            <a:pPr defTabSz="914400" eaLnBrk="1" hangingPunct="1">
              <a:defRPr/>
            </a:pPr>
            <a:r>
              <a:rPr lang="en-AU" b="1" dirty="0" smtClean="0">
                <a:solidFill>
                  <a:srgbClr val="000080"/>
                </a:solidFill>
                <a:latin typeface="Arial"/>
                <a:ea typeface="ＭＳ Ｐゴシック"/>
              </a:rPr>
              <a:t>Installation of a full time DPHEP Project Manager, who acts as the main operational coordinator</a:t>
            </a:r>
            <a:endParaRPr lang="en-AU" b="1" dirty="0">
              <a:solidFill>
                <a:srgbClr val="000080"/>
              </a:solidFill>
              <a:latin typeface="Arial"/>
              <a:ea typeface="ＭＳ Ｐゴシック"/>
            </a:endParaRPr>
          </a:p>
          <a:p>
            <a:pPr lvl="2" defTabSz="914400" eaLnBrk="1" hangingPunct="1">
              <a:defRPr/>
            </a:pPr>
            <a:endParaRPr lang="en-AU" dirty="0" smtClean="0">
              <a:solidFill>
                <a:srgbClr val="000000"/>
              </a:solidFill>
              <a:latin typeface="Arial"/>
              <a:ea typeface="ＭＳ Ｐゴシック"/>
              <a:cs typeface="ＭＳ Ｐゴシック" charset="0"/>
            </a:endParaRPr>
          </a:p>
          <a:p>
            <a:pPr defTabSz="914400" eaLnBrk="1" hangingPunct="1">
              <a:defRPr/>
            </a:pPr>
            <a:r>
              <a:rPr lang="en-AU" dirty="0" smtClean="0">
                <a:solidFill>
                  <a:srgbClr val="000000"/>
                </a:solidFill>
                <a:latin typeface="Arial"/>
                <a:ea typeface="ＭＳ Ｐゴシック"/>
              </a:rPr>
              <a:t>The DPHEP Chair (appointed by ICFA) coordinates the steering committee</a:t>
            </a:r>
            <a:r>
              <a:rPr lang="en-AU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AU" dirty="0" smtClean="0">
                <a:solidFill>
                  <a:srgbClr val="000000"/>
                </a:solidFill>
                <a:latin typeface="Arial"/>
                <a:ea typeface="ＭＳ Ｐゴシック"/>
              </a:rPr>
              <a:t>and represents DPHEP in relations with other bodies</a:t>
            </a:r>
          </a:p>
        </p:txBody>
      </p:sp>
      <p:pic>
        <p:nvPicPr>
          <p:cNvPr id="5" name="Picture 4" descr="dphepor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6010" y="1511904"/>
            <a:ext cx="5083800" cy="4100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56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92100" y="103188"/>
            <a:ext cx="8520113" cy="54451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The DPHEP Organisation/Collaboration 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82573" y="882951"/>
            <a:ext cx="4029515" cy="5104495"/>
          </a:xfrm>
          <a:prstGeom prst="rect">
            <a:avLst/>
          </a:prstGeom>
        </p:spPr>
        <p:txBody>
          <a:bodyPr/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charset="0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charset="0"/>
              <a:buChar char="§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1" indent="0" eaLnBrk="1" hangingPunct="1">
              <a:buClr>
                <a:srgbClr val="F28E00"/>
              </a:buClr>
              <a:buFont typeface="Wingdings" charset="0"/>
              <a:buNone/>
              <a:defRPr/>
            </a:pPr>
            <a:endParaRPr lang="en-AU" dirty="0">
              <a:solidFill>
                <a:srgbClr val="FF0000"/>
              </a:solidFill>
              <a:latin typeface="Calibri"/>
            </a:endParaRPr>
          </a:p>
          <a:p>
            <a:pPr eaLnBrk="1" hangingPunct="1">
              <a:defRPr/>
            </a:pPr>
            <a:r>
              <a:rPr lang="en-AU" dirty="0" smtClean="0">
                <a:solidFill>
                  <a:prstClr val="black"/>
                </a:solidFill>
                <a:latin typeface="Calibri"/>
              </a:rPr>
              <a:t>Retain the basic structure of the Study </a:t>
            </a:r>
            <a:r>
              <a:rPr lang="en-AU" dirty="0">
                <a:solidFill>
                  <a:prstClr val="black"/>
                </a:solidFill>
                <a:latin typeface="Calibri"/>
              </a:rPr>
              <a:t>G</a:t>
            </a:r>
            <a:r>
              <a:rPr lang="en-AU" dirty="0" smtClean="0">
                <a:solidFill>
                  <a:prstClr val="black"/>
                </a:solidFill>
                <a:latin typeface="Calibri"/>
              </a:rPr>
              <a:t>roup, with links to the host experiments, labs, funding agencies, ICFA</a:t>
            </a:r>
            <a:endParaRPr lang="en-AU" dirty="0">
              <a:solidFill>
                <a:prstClr val="black"/>
              </a:solidFill>
              <a:latin typeface="Calibri"/>
            </a:endParaRPr>
          </a:p>
          <a:p>
            <a:pPr eaLnBrk="1" hangingPunct="1">
              <a:defRPr/>
            </a:pPr>
            <a:endParaRPr lang="en-AU" dirty="0" smtClean="0">
              <a:solidFill>
                <a:prstClr val="black"/>
              </a:solidFill>
              <a:latin typeface="Calibri"/>
            </a:endParaRPr>
          </a:p>
          <a:p>
            <a:pPr marL="265113" lvl="1" indent="-265113" eaLnBrk="1" hangingPunct="1">
              <a:buClr>
                <a:srgbClr val="F28E00"/>
              </a:buClr>
              <a:buFont typeface="Arial Black" charset="0"/>
              <a:buChar char="&gt;"/>
              <a:defRPr/>
            </a:pPr>
            <a:r>
              <a:rPr lang="en-AU" sz="2000" b="1" dirty="0" smtClean="0">
                <a:solidFill>
                  <a:srgbClr val="000000"/>
                </a:solidFill>
                <a:latin typeface="Calibri"/>
              </a:rPr>
              <a:t>October, </a:t>
            </a:r>
            <a:r>
              <a:rPr lang="en-AU" sz="2000" b="1" dirty="0">
                <a:solidFill>
                  <a:srgbClr val="000000"/>
                </a:solidFill>
                <a:latin typeface="Calibri"/>
              </a:rPr>
              <a:t>2012: CERN </a:t>
            </a:r>
            <a:r>
              <a:rPr lang="en-AU" sz="2000" b="1" dirty="0" smtClean="0">
                <a:solidFill>
                  <a:srgbClr val="000000"/>
                </a:solidFill>
                <a:latin typeface="Calibri"/>
              </a:rPr>
              <a:t>endorses </a:t>
            </a:r>
            <a:r>
              <a:rPr lang="en-AU" sz="2000" b="1" dirty="0">
                <a:solidFill>
                  <a:srgbClr val="000000"/>
                </a:solidFill>
                <a:latin typeface="Calibri"/>
              </a:rPr>
              <a:t>the blueprint and appoints the DPHEP </a:t>
            </a:r>
            <a:r>
              <a:rPr lang="en-AU" sz="2000" b="1" dirty="0" smtClean="0">
                <a:solidFill>
                  <a:srgbClr val="000000"/>
                </a:solidFill>
                <a:latin typeface="Calibri"/>
              </a:rPr>
              <a:t>Project</a:t>
            </a:r>
          </a:p>
          <a:p>
            <a:pPr marL="265113" lvl="1" indent="-265113" eaLnBrk="1" hangingPunct="1">
              <a:buClr>
                <a:srgbClr val="F28E00"/>
              </a:buClr>
              <a:buFont typeface="Arial Black" charset="0"/>
              <a:buChar char="&gt;"/>
              <a:defRPr/>
            </a:pPr>
            <a:endParaRPr lang="en-AU" dirty="0" smtClean="0">
              <a:solidFill>
                <a:prstClr val="black"/>
              </a:solidFill>
              <a:latin typeface="Calibri"/>
            </a:endParaRPr>
          </a:p>
          <a:p>
            <a:pPr eaLnBrk="1" hangingPunct="1">
              <a:defRPr/>
            </a:pPr>
            <a:r>
              <a:rPr lang="en-AU" dirty="0" smtClean="0">
                <a:solidFill>
                  <a:prstClr val="black"/>
                </a:solidFill>
                <a:latin typeface="Calibri"/>
              </a:rPr>
              <a:t>The collaboration agreements are being defined and will become effective in 2013</a:t>
            </a:r>
          </a:p>
        </p:txBody>
      </p:sp>
      <p:pic>
        <p:nvPicPr>
          <p:cNvPr id="9" name="Picture 4" descr="dphepor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1702" y="749914"/>
            <a:ext cx="3560107" cy="2871366"/>
          </a:xfrm>
          <a:prstGeom prst="rect">
            <a:avLst/>
          </a:prstGeom>
        </p:spPr>
      </p:pic>
      <p:pic>
        <p:nvPicPr>
          <p:cNvPr id="10" name="Image 9" descr="Screen shot 2012-11-22 at 11.21.47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7464" y="3712659"/>
            <a:ext cx="3998821" cy="314534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79077" y="6388020"/>
            <a:ext cx="3592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Slide: </a:t>
            </a:r>
            <a:r>
              <a:rPr lang="en-US" dirty="0" err="1" smtClean="0"/>
              <a:t>Cristinel</a:t>
            </a:r>
            <a:r>
              <a:rPr lang="en-US" dirty="0" smtClean="0"/>
              <a:t> </a:t>
            </a:r>
            <a:r>
              <a:rPr lang="en-US" dirty="0" err="1" smtClean="0"/>
              <a:t>Diaconu</a:t>
            </a:r>
            <a:r>
              <a:rPr lang="en-US" dirty="0" smtClean="0"/>
              <a:t>, DPHEP chair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4790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Blueprint to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180" y="1600200"/>
            <a:ext cx="8621844" cy="4783610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A summary of DPHEP Blueprint was submitted to ESPP (September) – data preservation retained in draft update</a:t>
            </a:r>
          </a:p>
          <a:p>
            <a:r>
              <a:rPr lang="en-US" dirty="0" smtClean="0"/>
              <a:t>Research Data Alliance launched (US, EU, AUS) – output </a:t>
            </a:r>
            <a:r>
              <a:rPr lang="en-US" b="1" u="sng" dirty="0" smtClean="0"/>
              <a:t>will</a:t>
            </a:r>
            <a:r>
              <a:rPr lang="en-US" dirty="0" smtClean="0"/>
              <a:t> influence EU Horizon 2020 and other funding lines</a:t>
            </a:r>
          </a:p>
          <a:p>
            <a:r>
              <a:rPr lang="en-US" dirty="0" smtClean="0"/>
              <a:t>EU Commission Recommendation on “</a:t>
            </a:r>
            <a:r>
              <a:rPr lang="en-US" i="1" dirty="0" smtClean="0"/>
              <a:t>access to and preservation of scientific information</a:t>
            </a:r>
            <a:r>
              <a:rPr lang="en-US" dirty="0" smtClean="0"/>
              <a:t>” (July)</a:t>
            </a:r>
          </a:p>
          <a:p>
            <a:r>
              <a:rPr lang="en-US" dirty="0" smtClean="0"/>
              <a:t>EU Coordination Workshop on above (October)</a:t>
            </a:r>
          </a:p>
          <a:p>
            <a:r>
              <a:rPr lang="en-US" dirty="0"/>
              <a:t>e</a:t>
            </a:r>
            <a:r>
              <a:rPr lang="en-US" dirty="0" smtClean="0"/>
              <a:t>-IRG workshop on Data (December)</a:t>
            </a:r>
          </a:p>
          <a:p>
            <a:r>
              <a:rPr lang="en-US" dirty="0" smtClean="0"/>
              <a:t>Collaboration with numerous other disciplines strengthened significantly (e-IRG, EUDAT, RDA, APA, …)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CERN Director for Research and Scientific Computing proposes to provide DPHEP Project Leader 2013 – 2015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RDA kickoff + EU / </a:t>
            </a:r>
            <a:r>
              <a:rPr lang="en-US" dirty="0" err="1" smtClean="0">
                <a:solidFill>
                  <a:srgbClr val="FF0000"/>
                </a:solidFill>
              </a:rPr>
              <a:t>EIROforum</a:t>
            </a:r>
            <a:r>
              <a:rPr lang="en-US" dirty="0" smtClean="0">
                <a:solidFill>
                  <a:srgbClr val="FF0000"/>
                </a:solidFill>
              </a:rPr>
              <a:t> workshop (March)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pPr>
              <a:buFont typeface="Wingdings" charset="2"/>
              <a:buChar char="Ø"/>
            </a:pPr>
            <a:r>
              <a:rPr lang="en-US" b="1" dirty="0" smtClean="0">
                <a:solidFill>
                  <a:srgbClr val="FF0000"/>
                </a:solidFill>
              </a:rPr>
              <a:t>DP is one of the areas </a:t>
            </a:r>
            <a:r>
              <a:rPr lang="en-US" b="1" dirty="0" err="1" smtClean="0">
                <a:solidFill>
                  <a:srgbClr val="FF0000"/>
                </a:solidFill>
              </a:rPr>
              <a:t>targetted</a:t>
            </a:r>
            <a:r>
              <a:rPr lang="en-US" b="1" dirty="0" smtClean="0">
                <a:solidFill>
                  <a:srgbClr val="FF0000"/>
                </a:solidFill>
              </a:rPr>
              <a:t> in H2020 (also by NSF</a:t>
            </a:r>
            <a:r>
              <a:rPr lang="en-US" b="1" dirty="0" smtClean="0">
                <a:solidFill>
                  <a:srgbClr val="FF0000"/>
                </a:solidFill>
              </a:rPr>
              <a:t>) (see backup)</a:t>
            </a:r>
            <a:endParaRPr lang="en-US" b="1" dirty="0" smtClean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35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DESY_Vortrag_3-1">
  <a:themeElements>
    <a:clrScheme name="2_DESY_Vortrag_3-1 14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A5EB"/>
      </a:accent1>
      <a:accent2>
        <a:srgbClr val="F28E00"/>
      </a:accent2>
      <a:accent3>
        <a:srgbClr val="FFFFFF"/>
      </a:accent3>
      <a:accent4>
        <a:srgbClr val="000000"/>
      </a:accent4>
      <a:accent5>
        <a:srgbClr val="AACFF3"/>
      </a:accent5>
      <a:accent6>
        <a:srgbClr val="DB8000"/>
      </a:accent6>
      <a:hlink>
        <a:srgbClr val="00A5EB"/>
      </a:hlink>
      <a:folHlink>
        <a:srgbClr val="808080"/>
      </a:folHlink>
    </a:clrScheme>
    <a:fontScheme name="2_DESY_Vortrag_3-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14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3_DESY_Vortrag_3-1">
  <a:themeElements>
    <a:clrScheme name="2_DESY_Vortrag_3-1 14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A5EB"/>
      </a:accent1>
      <a:accent2>
        <a:srgbClr val="F28E00"/>
      </a:accent2>
      <a:accent3>
        <a:srgbClr val="FFFFFF"/>
      </a:accent3>
      <a:accent4>
        <a:srgbClr val="000000"/>
      </a:accent4>
      <a:accent5>
        <a:srgbClr val="AACFF3"/>
      </a:accent5>
      <a:accent6>
        <a:srgbClr val="DB8000"/>
      </a:accent6>
      <a:hlink>
        <a:srgbClr val="00A5EB"/>
      </a:hlink>
      <a:folHlink>
        <a:srgbClr val="808080"/>
      </a:folHlink>
    </a:clrScheme>
    <a:fontScheme name="2_DESY_Vortrag_3-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14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DESY_Vortrag_3-1">
  <a:themeElements>
    <a:clrScheme name="2_DESY_Vortrag_3-1 14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A5EB"/>
      </a:accent1>
      <a:accent2>
        <a:srgbClr val="F28E00"/>
      </a:accent2>
      <a:accent3>
        <a:srgbClr val="FFFFFF"/>
      </a:accent3>
      <a:accent4>
        <a:srgbClr val="000000"/>
      </a:accent4>
      <a:accent5>
        <a:srgbClr val="AACFF3"/>
      </a:accent5>
      <a:accent6>
        <a:srgbClr val="DB8000"/>
      </a:accent6>
      <a:hlink>
        <a:srgbClr val="00A5EB"/>
      </a:hlink>
      <a:folHlink>
        <a:srgbClr val="808080"/>
      </a:folHlink>
    </a:clrScheme>
    <a:fontScheme name="2_DESY_Vortrag_3-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14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DESY_Vortrag_3-1">
  <a:themeElements>
    <a:clrScheme name="2_DESY_Vortrag_3-1 14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A5EB"/>
      </a:accent1>
      <a:accent2>
        <a:srgbClr val="F28E00"/>
      </a:accent2>
      <a:accent3>
        <a:srgbClr val="FFFFFF"/>
      </a:accent3>
      <a:accent4>
        <a:srgbClr val="000000"/>
      </a:accent4>
      <a:accent5>
        <a:srgbClr val="AACFF3"/>
      </a:accent5>
      <a:accent6>
        <a:srgbClr val="DB8000"/>
      </a:accent6>
      <a:hlink>
        <a:srgbClr val="00A5EB"/>
      </a:hlink>
      <a:folHlink>
        <a:srgbClr val="808080"/>
      </a:folHlink>
    </a:clrScheme>
    <a:fontScheme name="2_DESY_Vortrag_3-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14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6_DESY_Vortrag_3-1">
  <a:themeElements>
    <a:clrScheme name="2_DESY_Vortrag_3-1 14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A5EB"/>
      </a:accent1>
      <a:accent2>
        <a:srgbClr val="F28E00"/>
      </a:accent2>
      <a:accent3>
        <a:srgbClr val="FFFFFF"/>
      </a:accent3>
      <a:accent4>
        <a:srgbClr val="000000"/>
      </a:accent4>
      <a:accent5>
        <a:srgbClr val="AACFF3"/>
      </a:accent5>
      <a:accent6>
        <a:srgbClr val="DB8000"/>
      </a:accent6>
      <a:hlink>
        <a:srgbClr val="00A5EB"/>
      </a:hlink>
      <a:folHlink>
        <a:srgbClr val="808080"/>
      </a:folHlink>
    </a:clrScheme>
    <a:fontScheme name="2_DESY_Vortrag_3-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14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2009-12-15-DSS-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Mod val="90000"/>
          </a:schemeClr>
        </a:solidFill>
        <a:ln>
          <a:solidFill>
            <a:schemeClr val="tx1"/>
          </a:solidFill>
        </a:ln>
      </a:spPr>
      <a:bodyPr rtlCol="0" anchor="ctr"/>
      <a:lstStyle>
        <a:defPPr algn="ctr">
          <a:defRPr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1475</TotalTime>
  <Words>3601</Words>
  <Application>Microsoft Macintosh PowerPoint</Application>
  <PresentationFormat>On-screen Show (4:3)</PresentationFormat>
  <Paragraphs>341</Paragraphs>
  <Slides>35</Slides>
  <Notes>2</Notes>
  <HiddenSlides>4</HiddenSlides>
  <MMClips>0</MMClips>
  <ScaleCrop>false</ScaleCrop>
  <HeadingPairs>
    <vt:vector size="4" baseType="variant">
      <vt:variant>
        <vt:lpstr>Theme</vt:lpstr>
      </vt:variant>
      <vt:variant>
        <vt:i4>9</vt:i4>
      </vt:variant>
      <vt:variant>
        <vt:lpstr>Slide Titles</vt:lpstr>
      </vt:variant>
      <vt:variant>
        <vt:i4>35</vt:i4>
      </vt:variant>
    </vt:vector>
  </HeadingPairs>
  <TitlesOfParts>
    <vt:vector size="44" baseType="lpstr">
      <vt:lpstr>Office Theme</vt:lpstr>
      <vt:lpstr>2_DESY_Vortrag_3-1</vt:lpstr>
      <vt:lpstr>1_Office Theme</vt:lpstr>
      <vt:lpstr>2_Office Theme</vt:lpstr>
      <vt:lpstr>3_DESY_Vortrag_3-1</vt:lpstr>
      <vt:lpstr>4_DESY_Vortrag_3-1</vt:lpstr>
      <vt:lpstr>5_DESY_Vortrag_3-1</vt:lpstr>
      <vt:lpstr>6_DESY_Vortrag_3-1</vt:lpstr>
      <vt:lpstr>2009-12-15-DSS-template</vt:lpstr>
      <vt:lpstr>Long-Term Data Preservation</vt:lpstr>
      <vt:lpstr>Overview</vt:lpstr>
      <vt:lpstr>Nota Bene</vt:lpstr>
      <vt:lpstr>Reliability</vt:lpstr>
      <vt:lpstr>[ CERN Tape Reliability Figures ]</vt:lpstr>
      <vt:lpstr>DPHEP: From Birth to Blueprint</vt:lpstr>
      <vt:lpstr>The DPHEP Organisation (aka “Collaboration”) </vt:lpstr>
      <vt:lpstr>The DPHEP Organisation/Collaboration </vt:lpstr>
      <vt:lpstr>From Blueprint to Now</vt:lpstr>
      <vt:lpstr>2020 Vision for LT DP in HEP</vt:lpstr>
      <vt:lpstr>DPHEP – S.W.O.T.</vt:lpstr>
      <vt:lpstr>Recommendations to ICFA</vt:lpstr>
      <vt:lpstr>ICFA Statement on LTDP</vt:lpstr>
      <vt:lpstr>After the collisions have stopped</vt:lpstr>
      <vt:lpstr>The difficulties of data preservation in HEP</vt:lpstr>
      <vt:lpstr>What is HEP data?</vt:lpstr>
      <vt:lpstr>DPHEP models of HEP data preservation</vt:lpstr>
      <vt:lpstr>Open Access Policies</vt:lpstr>
      <vt:lpstr>Suggested Topics for DPHEP7</vt:lpstr>
      <vt:lpstr>“Conclusions” from DPHEP7</vt:lpstr>
      <vt:lpstr>Where to Invest – Summary (WLCG OB)</vt:lpstr>
      <vt:lpstr>Digital Curation Centre Guidelines</vt:lpstr>
      <vt:lpstr>Technical Projects: DPHEP preservation levels 3 and 4</vt:lpstr>
      <vt:lpstr>The BaBar Long Term Data Access archival system</vt:lpstr>
      <vt:lpstr>The BaBar Long Term Data Access archival system</vt:lpstr>
      <vt:lpstr>The sp-system at DESY</vt:lpstr>
      <vt:lpstr>Example structure of the experimental tests: H1 (Level 4)</vt:lpstr>
      <vt:lpstr>Digesting the validation results</vt:lpstr>
      <vt:lpstr>Current status of the HERA experiments software </vt:lpstr>
      <vt:lpstr>Summary of information from the (pre-LHC) experiments</vt:lpstr>
      <vt:lpstr>Take-Home Messages for HEPiX</vt:lpstr>
      <vt:lpstr>DPHEP Collaboration Agreement</vt:lpstr>
      <vt:lpstr>Conclusions</vt:lpstr>
      <vt:lpstr>Long-Term Data Preservation: It’s About Time!</vt:lpstr>
      <vt:lpstr>  storing, managing and preserving research data  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Long-Term Data Preservation</dc:title>
  <dc:creator>Jamie Shiers</dc:creator>
  <cp:lastModifiedBy>Jamie Shiers</cp:lastModifiedBy>
  <cp:revision>34</cp:revision>
  <dcterms:created xsi:type="dcterms:W3CDTF">2013-04-08T10:36:02Z</dcterms:created>
  <dcterms:modified xsi:type="dcterms:W3CDTF">2013-04-12T10:54:57Z</dcterms:modified>
</cp:coreProperties>
</file>