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01" r:id="rId3"/>
    <p:sldId id="333" r:id="rId4"/>
    <p:sldId id="303" r:id="rId5"/>
    <p:sldId id="305" r:id="rId6"/>
    <p:sldId id="304" r:id="rId7"/>
    <p:sldId id="334" r:id="rId8"/>
    <p:sldId id="284" r:id="rId9"/>
    <p:sldId id="291" r:id="rId10"/>
    <p:sldId id="300" r:id="rId11"/>
    <p:sldId id="316" r:id="rId12"/>
    <p:sldId id="294" r:id="rId13"/>
    <p:sldId id="335" r:id="rId14"/>
    <p:sldId id="320" r:id="rId15"/>
    <p:sldId id="308" r:id="rId16"/>
    <p:sldId id="328" r:id="rId17"/>
    <p:sldId id="311" r:id="rId18"/>
    <p:sldId id="313" r:id="rId19"/>
    <p:sldId id="314" r:id="rId20"/>
    <p:sldId id="307" r:id="rId21"/>
    <p:sldId id="319" r:id="rId22"/>
    <p:sldId id="329" r:id="rId23"/>
    <p:sldId id="330" r:id="rId24"/>
    <p:sldId id="332" r:id="rId25"/>
    <p:sldId id="337" r:id="rId26"/>
    <p:sldId id="338" r:id="rId27"/>
    <p:sldId id="339" r:id="rId28"/>
    <p:sldId id="340" r:id="rId29"/>
    <p:sldId id="341" r:id="rId30"/>
    <p:sldId id="342" r:id="rId31"/>
    <p:sldId id="278" r:id="rId32"/>
    <p:sldId id="277" r:id="rId33"/>
    <p:sldId id="321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62" autoAdjust="0"/>
  </p:normalViewPr>
  <p:slideViewPr>
    <p:cSldViewPr>
      <p:cViewPr>
        <p:scale>
          <a:sx n="80" d="100"/>
          <a:sy n="80" d="100"/>
        </p:scale>
        <p:origin x="-14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16/04/2013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3.hepix.org/ipv6-bis/doku.php?id=ipv6:test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3.hepix.org/ipv6-bis/" TargetMode="External"/><Relationship Id="rId3" Type="http://schemas.openxmlformats.org/officeDocument/2006/relationships/hyperlink" Target="http://indico.cern.ch/categoryDisplay.py?categId=3538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pv4.potaroo.net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HEPiX</a:t>
            </a:r>
            <a:r>
              <a:rPr lang="en-GB" dirty="0" smtClean="0"/>
              <a:t> IPv6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err="1" smtClean="0"/>
              <a:t>HEPiX</a:t>
            </a:r>
            <a:r>
              <a:rPr lang="en-GB" dirty="0" smtClean="0"/>
              <a:t> meeting, Bologna</a:t>
            </a:r>
            <a:br>
              <a:rPr lang="en-GB" dirty="0" smtClean="0"/>
            </a:br>
            <a:r>
              <a:rPr lang="en-GB" dirty="0" smtClean="0"/>
              <a:t>17 Apr 2013</a:t>
            </a:r>
          </a:p>
        </p:txBody>
      </p:sp>
      <p:pic>
        <p:nvPicPr>
          <p:cNvPr id="4" name="Picture 3" descr="HEP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922710" cy="1664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Timetable for HEP IPv6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Last year we said</a:t>
            </a:r>
          </a:p>
          <a:p>
            <a:pPr lvl="1"/>
            <a:r>
              <a:rPr lang="en-US" sz="2400" dirty="0" smtClean="0"/>
              <a:t>Support for IPv6-only clients *not before* Jan 2014</a:t>
            </a:r>
          </a:p>
          <a:p>
            <a:r>
              <a:rPr lang="en-US" sz="2800" dirty="0" smtClean="0"/>
              <a:t>Now turning into</a:t>
            </a:r>
          </a:p>
          <a:p>
            <a:pPr lvl="1"/>
            <a:r>
              <a:rPr lang="en-US" sz="2400" dirty="0" smtClean="0"/>
              <a:t>Support for IPv6-only WNs is required *by* 2014</a:t>
            </a:r>
          </a:p>
          <a:p>
            <a:pPr lvl="2"/>
            <a:r>
              <a:rPr lang="en-US" sz="2000" dirty="0" smtClean="0"/>
              <a:t>Or soon after</a:t>
            </a:r>
          </a:p>
          <a:p>
            <a:r>
              <a:rPr lang="en-US" sz="2800" dirty="0" smtClean="0"/>
              <a:t>This will be a challenge!</a:t>
            </a:r>
          </a:p>
          <a:p>
            <a:pPr lvl="1"/>
            <a:r>
              <a:rPr lang="en-US" sz="2400" dirty="0" smtClean="0"/>
              <a:t>We need to focus carefully</a:t>
            </a:r>
          </a:p>
          <a:p>
            <a:pPr lvl="1"/>
            <a:r>
              <a:rPr lang="en-US" sz="2400" dirty="0" smtClean="0"/>
              <a:t>And we will need more resources</a:t>
            </a:r>
          </a:p>
          <a:p>
            <a:pPr lvl="2"/>
            <a:r>
              <a:rPr lang="en-US" sz="2000" dirty="0" smtClean="0"/>
              <a:t>People and equipment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466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else is new?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We had two F2F meetings plus video calls</a:t>
            </a:r>
          </a:p>
          <a:p>
            <a:r>
              <a:rPr lang="en-GB" sz="2800" dirty="0" smtClean="0"/>
              <a:t>New </a:t>
            </a:r>
            <a:r>
              <a:rPr lang="en-GB" sz="2800" dirty="0" err="1" smtClean="0"/>
              <a:t>testbed</a:t>
            </a:r>
            <a:r>
              <a:rPr lang="en-GB" sz="2800" dirty="0" smtClean="0"/>
              <a:t> sites</a:t>
            </a:r>
          </a:p>
          <a:p>
            <a:pPr lvl="1"/>
            <a:r>
              <a:rPr lang="en-GB" sz="2400" dirty="0" smtClean="0"/>
              <a:t>IHEP (CN), Glasgow, Imperial London, PIC, </a:t>
            </a:r>
            <a:r>
              <a:rPr lang="en-GB" sz="2400" dirty="0" err="1" smtClean="0"/>
              <a:t>USLHCNet</a:t>
            </a:r>
            <a:r>
              <a:rPr lang="en-GB" sz="2400" dirty="0" smtClean="0"/>
              <a:t> Caltech (Chicago)</a:t>
            </a:r>
          </a:p>
          <a:p>
            <a:pPr lvl="1"/>
            <a:r>
              <a:rPr lang="en-GB" sz="2400" dirty="0" smtClean="0"/>
              <a:t>Others in process of joining</a:t>
            </a:r>
          </a:p>
          <a:p>
            <a:r>
              <a:rPr lang="en-GB" sz="2800" dirty="0" smtClean="0"/>
              <a:t>LHC Experiments</a:t>
            </a:r>
          </a:p>
          <a:p>
            <a:pPr lvl="1"/>
            <a:r>
              <a:rPr lang="en-GB" sz="2400" dirty="0" smtClean="0"/>
              <a:t>CMS (in from the start)</a:t>
            </a:r>
          </a:p>
          <a:p>
            <a:pPr lvl="1"/>
            <a:r>
              <a:rPr lang="en-GB" sz="2400" dirty="0" err="1" smtClean="0"/>
              <a:t>LHCb</a:t>
            </a:r>
            <a:r>
              <a:rPr lang="en-GB" sz="2400" dirty="0" smtClean="0"/>
              <a:t> was next</a:t>
            </a:r>
          </a:p>
          <a:p>
            <a:pPr lvl="1"/>
            <a:r>
              <a:rPr lang="en-GB" sz="2400" dirty="0" smtClean="0"/>
              <a:t>ATLAS and ALICE now also on 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B15B7-398C-4082-94E5-118A859699B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new?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group members</a:t>
            </a:r>
          </a:p>
          <a:p>
            <a:pPr lvl="1"/>
            <a:r>
              <a:rPr lang="en-US" dirty="0" smtClean="0"/>
              <a:t>ATLAS (+2), CMS (+1), PIC (+2), IHEP/CN (+2), CERN/IT/DM (+1), Imperial (+2)</a:t>
            </a:r>
          </a:p>
          <a:p>
            <a:pPr lvl="1"/>
            <a:r>
              <a:rPr lang="en-US" dirty="0" smtClean="0"/>
              <a:t>More </a:t>
            </a:r>
            <a:r>
              <a:rPr lang="en-US" dirty="0" err="1" smtClean="0"/>
              <a:t>GridPP</a:t>
            </a:r>
            <a:r>
              <a:rPr lang="en-US" dirty="0" smtClean="0"/>
              <a:t> (UK) sites planning to join soon</a:t>
            </a:r>
          </a:p>
          <a:p>
            <a:r>
              <a:rPr lang="en-US" dirty="0" smtClean="0"/>
              <a:t>During 2013, we </a:t>
            </a:r>
            <a:r>
              <a:rPr lang="en-US" dirty="0" smtClean="0"/>
              <a:t>need to include more </a:t>
            </a:r>
            <a:r>
              <a:rPr lang="en-US" dirty="0" smtClean="0"/>
              <a:t>sites</a:t>
            </a:r>
            <a:endParaRPr lang="en-US" dirty="0" smtClean="0"/>
          </a:p>
          <a:p>
            <a:pPr lvl="1"/>
            <a:r>
              <a:rPr lang="en-US" dirty="0" smtClean="0"/>
              <a:t>All Tier 1s</a:t>
            </a:r>
          </a:p>
          <a:p>
            <a:pPr lvl="1"/>
            <a:r>
              <a:rPr lang="en-US" dirty="0" smtClean="0"/>
              <a:t>But more Tier 2s too</a:t>
            </a:r>
          </a:p>
          <a:p>
            <a:r>
              <a:rPr lang="en-US" dirty="0" err="1" smtClean="0"/>
              <a:t>lxplus</a:t>
            </a:r>
            <a:r>
              <a:rPr lang="en-US" dirty="0" smtClean="0"/>
              <a:t> at CERN is deploying some IPv6 nodes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30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IPv6 </a:t>
            </a:r>
            <a:r>
              <a:rPr lang="en-US" sz="3200" dirty="0" err="1" smtClean="0"/>
              <a:t>testbed</a:t>
            </a:r>
            <a:r>
              <a:rPr lang="en-US" sz="3200" dirty="0" smtClean="0"/>
              <a:t>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2482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HEPiX IPv6 Testbed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have deployed a distributed </a:t>
            </a:r>
            <a:r>
              <a:rPr lang="en-GB" dirty="0" err="1" smtClean="0"/>
              <a:t>testbed</a:t>
            </a:r>
            <a:endParaRPr lang="en-GB" dirty="0" smtClean="0"/>
          </a:p>
          <a:p>
            <a:r>
              <a:rPr lang="en-GB" dirty="0" smtClean="0"/>
              <a:t>Connected to IPv6 and IPv4 networks</a:t>
            </a:r>
          </a:p>
          <a:p>
            <a:pPr lvl="1"/>
            <a:r>
              <a:rPr lang="en-GB" dirty="0" smtClean="0"/>
              <a:t>IPv6-only/IPv4-only names also registered in DNS</a:t>
            </a:r>
          </a:p>
          <a:p>
            <a:pPr lvl="1"/>
            <a:r>
              <a:rPr lang="en-GB" dirty="0" smtClean="0"/>
              <a:t>e.g. hepix-v6.desy.de &amp; hepix-v4.desy.de</a:t>
            </a:r>
          </a:p>
          <a:p>
            <a:r>
              <a:rPr lang="en-GB" sz="2400" i="1" dirty="0" smtClean="0">
                <a:hlinkClick r:id="rId2"/>
              </a:rPr>
              <a:t>https://w3.hepix.org/ipv6-bis/doku.php?id=ipv6:testbed</a:t>
            </a:r>
            <a:endParaRPr lang="en-GB" sz="2400" i="1" dirty="0" smtClean="0"/>
          </a:p>
          <a:p>
            <a:r>
              <a:rPr lang="en-GB" dirty="0" smtClean="0"/>
              <a:t>A </a:t>
            </a:r>
            <a:r>
              <a:rPr lang="en-GB" dirty="0" err="1" smtClean="0"/>
              <a:t>perl</a:t>
            </a:r>
            <a:r>
              <a:rPr lang="en-GB" dirty="0" smtClean="0"/>
              <a:t> script (on wiki) validates configuration</a:t>
            </a:r>
          </a:p>
          <a:p>
            <a:pPr lvl="1"/>
            <a:r>
              <a:rPr lang="en-GB" dirty="0" smtClean="0"/>
              <a:t>Checks all DNS entries</a:t>
            </a:r>
          </a:p>
          <a:p>
            <a:pPr lvl="1"/>
            <a:r>
              <a:rPr lang="en-GB" dirty="0" smtClean="0"/>
              <a:t>runs ping and ping6 to all nodes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0" name="Content Placeholder 9" descr="Screen Shot 2013-04-16 at 13.49.2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27" b="-83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0837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file transfer tests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Tony Wildish (CMS)</a:t>
            </a:r>
          </a:p>
          <a:p>
            <a:r>
              <a:rPr lang="en-US" sz="2400" dirty="0" smtClean="0"/>
              <a:t>Simple data transfers between all nodes in the </a:t>
            </a:r>
            <a:r>
              <a:rPr lang="en-US" sz="2400" dirty="0" err="1" smtClean="0"/>
              <a:t>testbed</a:t>
            </a:r>
            <a:r>
              <a:rPr lang="en-US" sz="2400" dirty="0" smtClean="0"/>
              <a:t> (over IPv6 channels) - simultaneously</a:t>
            </a:r>
          </a:p>
          <a:p>
            <a:r>
              <a:rPr lang="en-US" sz="2400" dirty="0" smtClean="0"/>
              <a:t>Transfers a 1 GB file using </a:t>
            </a:r>
            <a:r>
              <a:rPr lang="en-US" sz="2400" dirty="0" err="1" smtClean="0"/>
              <a:t>GridFTP</a:t>
            </a:r>
            <a:endParaRPr lang="en-US" sz="2400" dirty="0"/>
          </a:p>
          <a:p>
            <a:pPr lvl="1"/>
            <a:r>
              <a:rPr lang="en-US" sz="2000" dirty="0" smtClean="0"/>
              <a:t>Measures time to transfer</a:t>
            </a:r>
          </a:p>
          <a:p>
            <a:pPr lvl="1"/>
            <a:r>
              <a:rPr lang="en-US" sz="2000" dirty="0" smtClean="0"/>
              <a:t>Records any errors</a:t>
            </a:r>
          </a:p>
          <a:p>
            <a:r>
              <a:rPr lang="en-US" sz="2400" dirty="0" smtClean="0"/>
              <a:t>Uses </a:t>
            </a:r>
            <a:r>
              <a:rPr lang="en-US" sz="2400" dirty="0" err="1" smtClean="0"/>
              <a:t>UberFTP</a:t>
            </a:r>
            <a:r>
              <a:rPr lang="en-US" sz="2400" dirty="0" smtClean="0"/>
              <a:t> to confirm arrival and then delete</a:t>
            </a:r>
          </a:p>
          <a:p>
            <a:r>
              <a:rPr lang="en-US" sz="2400" dirty="0" smtClean="0"/>
              <a:t>Then starts again</a:t>
            </a:r>
          </a:p>
          <a:p>
            <a:r>
              <a:rPr lang="en-US" sz="2400" dirty="0" smtClean="0"/>
              <a:t>Very useful for checking ongoing status</a:t>
            </a:r>
          </a:p>
          <a:p>
            <a:r>
              <a:rPr lang="en-US" sz="2400" dirty="0" smtClean="0"/>
              <a:t>Also for spotting and debugging problems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74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7544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5" name="Picture 4" descr="R-set-Caltech-to-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80728"/>
            <a:ext cx="6858000" cy="52565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39552" y="692696"/>
            <a:ext cx="0" cy="4536504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79712" y="6309320"/>
            <a:ext cx="5904656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1560" y="836712"/>
            <a:ext cx="615553" cy="438611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 dirty="0" smtClean="0"/>
              <a:t>Time to transfer (</a:t>
            </a:r>
            <a:r>
              <a:rPr lang="en-US" sz="2800" dirty="0" err="1" smtClean="0"/>
              <a:t>secs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868144" y="633478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Date/Time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4185" y="558924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Success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Error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33265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File transfers – Caltech to other sites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1884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5" name="Picture 4" descr="R-set-Imperial-to-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64704"/>
            <a:ext cx="6858000" cy="54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33265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File transfers – Imperial to other sites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61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5" name="Picture 4" descr="R-set-CERN-to-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80728"/>
            <a:ext cx="6858000" cy="5184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33265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File transfers – CERN to other sites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074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Update since Beijing </a:t>
            </a:r>
            <a:r>
              <a:rPr lang="en-US" sz="2400" dirty="0" err="1" smtClean="0"/>
              <a:t>HEPiX</a:t>
            </a:r>
            <a:r>
              <a:rPr lang="en-US" sz="2400" dirty="0" smtClean="0"/>
              <a:t> (Oct 2012)</a:t>
            </a:r>
          </a:p>
          <a:p>
            <a:r>
              <a:rPr lang="en-US" sz="2400" dirty="0" smtClean="0"/>
              <a:t>IPv4 address exhaustion – current status</a:t>
            </a:r>
          </a:p>
          <a:p>
            <a:r>
              <a:rPr lang="en-US" sz="2400" dirty="0" smtClean="0"/>
              <a:t>What is new?</a:t>
            </a:r>
            <a:endParaRPr lang="en-US" sz="2000" dirty="0" smtClean="0"/>
          </a:p>
          <a:p>
            <a:r>
              <a:rPr lang="en-US" sz="2400" dirty="0" err="1" smtClean="0"/>
              <a:t>HEPiX</a:t>
            </a:r>
            <a:r>
              <a:rPr lang="en-US" sz="2400" dirty="0" smtClean="0"/>
              <a:t> IPv6 </a:t>
            </a:r>
            <a:r>
              <a:rPr lang="en-US" sz="2400" dirty="0" err="1" smtClean="0"/>
              <a:t>testbed</a:t>
            </a:r>
            <a:endParaRPr lang="en-US" sz="2400" dirty="0" smtClean="0"/>
          </a:p>
          <a:p>
            <a:pPr lvl="1"/>
            <a:r>
              <a:rPr lang="en-US" sz="1600" dirty="0" smtClean="0"/>
              <a:t>File transfer tests</a:t>
            </a:r>
          </a:p>
          <a:p>
            <a:r>
              <a:rPr lang="en-US" sz="2400" dirty="0" smtClean="0"/>
              <a:t>Software and tools survey</a:t>
            </a:r>
            <a:endParaRPr lang="en-US" sz="2400" dirty="0"/>
          </a:p>
          <a:p>
            <a:r>
              <a:rPr lang="en-US" sz="2400" dirty="0" smtClean="0"/>
              <a:t>Testing plans for 2013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90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5" name="Picture 4" descr="R-set-all-to-CER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08720"/>
            <a:ext cx="6885384" cy="54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33265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File transfers – sites to CERN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003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&amp; Tools IPv6 Survey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An “Asset” survey is still underway</a:t>
            </a:r>
          </a:p>
          <a:p>
            <a:pPr lvl="1"/>
            <a:r>
              <a:rPr lang="en-GB" sz="2400" dirty="0" err="1"/>
              <a:t>S</a:t>
            </a:r>
            <a:r>
              <a:rPr lang="en-GB" sz="2400" dirty="0" err="1" smtClean="0"/>
              <a:t>preadsheet</a:t>
            </a:r>
            <a:r>
              <a:rPr lang="en-GB" sz="2400" dirty="0" smtClean="0"/>
              <a:t> to all sites and the LHC experiments</a:t>
            </a:r>
          </a:p>
          <a:p>
            <a:pPr lvl="1"/>
            <a:r>
              <a:rPr lang="en-GB" sz="2400" dirty="0" smtClean="0"/>
              <a:t>Includes </a:t>
            </a:r>
            <a:r>
              <a:rPr lang="en-GB" sz="2400" b="1" dirty="0" smtClean="0"/>
              <a:t>all</a:t>
            </a:r>
            <a:r>
              <a:rPr lang="en-GB" sz="2400" dirty="0" smtClean="0"/>
              <a:t> applications, middleware and tools</a:t>
            </a:r>
          </a:p>
          <a:p>
            <a:r>
              <a:rPr lang="en-GB" sz="2800" dirty="0" smtClean="0"/>
              <a:t>If IPv6-readiness is known, can be recorded</a:t>
            </a:r>
          </a:p>
          <a:p>
            <a:r>
              <a:rPr lang="en-GB" sz="2800" dirty="0" smtClean="0"/>
              <a:t>Otherwise we will need to investigate further</a:t>
            </a:r>
          </a:p>
          <a:p>
            <a:pPr lvl="1"/>
            <a:r>
              <a:rPr lang="en-GB" sz="2400" dirty="0" smtClean="0"/>
              <a:t>Ask developer and/or supplier</a:t>
            </a:r>
          </a:p>
          <a:p>
            <a:pPr lvl="1"/>
            <a:r>
              <a:rPr lang="en-GB" sz="2400" dirty="0" smtClean="0"/>
              <a:t>Scan source code or look for network calls while running</a:t>
            </a:r>
          </a:p>
          <a:p>
            <a:pPr lvl="1"/>
            <a:r>
              <a:rPr lang="en-GB" sz="2400" dirty="0" smtClean="0"/>
              <a:t>Test the running application under dual stack conditions</a:t>
            </a:r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talk by Francesco </a:t>
            </a:r>
            <a:r>
              <a:rPr lang="en-US" dirty="0" err="1" smtClean="0"/>
              <a:t>Prelz</a:t>
            </a:r>
            <a:r>
              <a:rPr lang="en-US" dirty="0" smtClean="0"/>
              <a:t> – following this</a:t>
            </a:r>
          </a:p>
          <a:p>
            <a:r>
              <a:rPr lang="en-US" dirty="0" smtClean="0"/>
              <a:t>Batch systems</a:t>
            </a:r>
          </a:p>
          <a:p>
            <a:r>
              <a:rPr lang="en-US" dirty="0" err="1" smtClean="0"/>
              <a:t>OpenAFS</a:t>
            </a:r>
            <a:r>
              <a:rPr lang="en-US" dirty="0" smtClean="0"/>
              <a:t> (see talk by Arne </a:t>
            </a:r>
            <a:r>
              <a:rPr lang="en-US" dirty="0" err="1" smtClean="0"/>
              <a:t>Wiebalck</a:t>
            </a:r>
            <a:r>
              <a:rPr lang="en-US" dirty="0" smtClean="0"/>
              <a:t>)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ctivemq</a:t>
            </a:r>
            <a:r>
              <a:rPr lang="en-US" dirty="0" smtClean="0"/>
              <a:t> (used in FTS3)</a:t>
            </a:r>
          </a:p>
          <a:p>
            <a:r>
              <a:rPr lang="en-US" dirty="0" err="1" smtClean="0"/>
              <a:t>dCache</a:t>
            </a:r>
            <a:r>
              <a:rPr lang="en-US" dirty="0" smtClean="0"/>
              <a:t> is being worked on</a:t>
            </a:r>
          </a:p>
          <a:p>
            <a:r>
              <a:rPr lang="en-US" dirty="0" smtClean="0"/>
              <a:t>This is not a complete list</a:t>
            </a:r>
            <a:endParaRPr lang="en-US" dirty="0"/>
          </a:p>
          <a:p>
            <a:r>
              <a:rPr lang="en-US" dirty="0" smtClean="0"/>
              <a:t>up to date information will be on our wiki </a:t>
            </a:r>
            <a:r>
              <a:rPr lang="en-US" dirty="0" smtClean="0"/>
              <a:t>site</a:t>
            </a:r>
          </a:p>
          <a:p>
            <a:pPr lvl="1"/>
            <a:r>
              <a:rPr lang="en-US" dirty="0" smtClean="0"/>
              <a:t>One of our objectives for next 3 months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27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News from </a:t>
            </a:r>
            <a:r>
              <a:rPr lang="en-US" sz="2800" dirty="0" smtClean="0"/>
              <a:t>EGI IPv6 testing</a:t>
            </a:r>
          </a:p>
          <a:p>
            <a:pPr lvl="1"/>
            <a:r>
              <a:rPr lang="en-US" sz="2400" dirty="0" smtClean="0"/>
              <a:t>Barbara </a:t>
            </a:r>
            <a:r>
              <a:rPr lang="en-US" sz="2400" dirty="0" err="1"/>
              <a:t>Krasovec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Arnes</a:t>
            </a:r>
            <a:r>
              <a:rPr lang="en-US" sz="2400" dirty="0" smtClean="0"/>
              <a:t>, Slovenia)</a:t>
            </a:r>
          </a:p>
          <a:p>
            <a:r>
              <a:rPr lang="en-US" sz="2800" dirty="0"/>
              <a:t>T</a:t>
            </a:r>
            <a:r>
              <a:rPr lang="en-US" sz="2800" dirty="0" smtClean="0"/>
              <a:t>ested </a:t>
            </a:r>
            <a:r>
              <a:rPr lang="en-US" sz="2800" dirty="0"/>
              <a:t>SGE, </a:t>
            </a:r>
            <a:r>
              <a:rPr lang="en-US" sz="2800" dirty="0" err="1"/>
              <a:t>Slurm</a:t>
            </a:r>
            <a:r>
              <a:rPr lang="en-US" sz="2800" dirty="0"/>
              <a:t> and </a:t>
            </a:r>
            <a:r>
              <a:rPr lang="en-US" sz="2800" dirty="0" smtClean="0"/>
              <a:t>Torque</a:t>
            </a:r>
          </a:p>
          <a:p>
            <a:r>
              <a:rPr lang="en-US" sz="2800" dirty="0"/>
              <a:t>SGE had no support, current status </a:t>
            </a:r>
            <a:r>
              <a:rPr lang="en-US" sz="2800" dirty="0" smtClean="0"/>
              <a:t>unknown</a:t>
            </a:r>
            <a:endParaRPr lang="en-US" sz="2800" dirty="0"/>
          </a:p>
          <a:p>
            <a:r>
              <a:rPr lang="en-US" sz="2800" dirty="0" err="1" smtClean="0"/>
              <a:t>Slurm</a:t>
            </a:r>
            <a:r>
              <a:rPr lang="en-US" sz="2800" dirty="0" smtClean="0"/>
              <a:t> </a:t>
            </a:r>
            <a:r>
              <a:rPr lang="en-US" sz="2800" dirty="0"/>
              <a:t>had no support for IPv6 and the status remains the </a:t>
            </a:r>
            <a:r>
              <a:rPr lang="en-US" sz="2800" dirty="0" smtClean="0"/>
              <a:t>same</a:t>
            </a:r>
            <a:endParaRPr lang="en-US" sz="2800" dirty="0"/>
          </a:p>
          <a:p>
            <a:r>
              <a:rPr lang="en-US" sz="2800" dirty="0" smtClean="0"/>
              <a:t>PBS </a:t>
            </a:r>
            <a:r>
              <a:rPr lang="en-US" sz="2800" dirty="0"/>
              <a:t>had support for the server </a:t>
            </a:r>
            <a:r>
              <a:rPr lang="en-US" sz="2800" dirty="0" smtClean="0"/>
              <a:t>side</a:t>
            </a:r>
            <a:endParaRPr lang="en-US" sz="2800" dirty="0"/>
          </a:p>
          <a:p>
            <a:pPr lvl="1"/>
            <a:r>
              <a:rPr lang="en-US" sz="2400" dirty="0" smtClean="0"/>
              <a:t>none </a:t>
            </a:r>
            <a:r>
              <a:rPr lang="en-US" sz="2400" dirty="0"/>
              <a:t>for the </a:t>
            </a:r>
            <a:r>
              <a:rPr lang="en-US" sz="2400" dirty="0" smtClean="0"/>
              <a:t>client</a:t>
            </a:r>
          </a:p>
          <a:p>
            <a:pPr lvl="1"/>
            <a:r>
              <a:rPr lang="en-US" sz="2400" dirty="0" smtClean="0"/>
              <a:t>EGI</a:t>
            </a:r>
            <a:r>
              <a:rPr lang="en-US" sz="2400" dirty="0" smtClean="0"/>
              <a:t> has </a:t>
            </a:r>
            <a:r>
              <a:rPr lang="en-US" sz="2400" dirty="0" smtClean="0"/>
              <a:t>tested </a:t>
            </a:r>
            <a:r>
              <a:rPr lang="en-US" sz="2400" dirty="0"/>
              <a:t>versions 2.5.7 and 4.</a:t>
            </a:r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72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Future plans and next steps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832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data transfer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Small-scale </a:t>
            </a:r>
            <a:r>
              <a:rPr lang="en-US" dirty="0" err="1" smtClean="0"/>
              <a:t>testbed</a:t>
            </a:r>
            <a:r>
              <a:rPr lang="en-US" dirty="0" smtClean="0"/>
              <a:t> – one machine per site</a:t>
            </a:r>
          </a:p>
          <a:p>
            <a:r>
              <a:rPr lang="en-US" dirty="0" smtClean="0"/>
              <a:t>Agreed that this is still very useful</a:t>
            </a:r>
          </a:p>
          <a:p>
            <a:pPr lvl="1"/>
            <a:r>
              <a:rPr lang="en-US" dirty="0" smtClean="0"/>
              <a:t>To show that data transfers can be sustained</a:t>
            </a:r>
          </a:p>
          <a:p>
            <a:pPr lvl="1"/>
            <a:r>
              <a:rPr lang="en-US" dirty="0" smtClean="0"/>
              <a:t>Useful for debugging site issues</a:t>
            </a:r>
          </a:p>
          <a:p>
            <a:r>
              <a:rPr lang="en-US" dirty="0"/>
              <a:t>Small scale is good to involve many sites</a:t>
            </a:r>
          </a:p>
          <a:p>
            <a:pPr lvl="1"/>
            <a:r>
              <a:rPr lang="en-US" dirty="0"/>
              <a:t>Helps </a:t>
            </a:r>
            <a:r>
              <a:rPr lang="en-US" dirty="0" smtClean="0"/>
              <a:t>learn </a:t>
            </a:r>
            <a:r>
              <a:rPr lang="en-US" dirty="0"/>
              <a:t>about </a:t>
            </a:r>
            <a:r>
              <a:rPr lang="en-US" dirty="0" smtClean="0"/>
              <a:t>IPv6 and check site network </a:t>
            </a:r>
            <a:endParaRPr lang="en-US" dirty="0"/>
          </a:p>
          <a:p>
            <a:r>
              <a:rPr lang="en-US" dirty="0" smtClean="0"/>
              <a:t>Not </a:t>
            </a:r>
            <a:r>
              <a:rPr lang="en-US" dirty="0" smtClean="0"/>
              <a:t>only the current </a:t>
            </a:r>
            <a:r>
              <a:rPr lang="en-US" dirty="0" err="1" smtClean="0"/>
              <a:t>GridFTP</a:t>
            </a:r>
            <a:r>
              <a:rPr lang="en-US" dirty="0" smtClean="0"/>
              <a:t> mesh</a:t>
            </a:r>
          </a:p>
          <a:p>
            <a:r>
              <a:rPr lang="en-US" dirty="0" smtClean="0"/>
              <a:t>Add </a:t>
            </a:r>
            <a:r>
              <a:rPr lang="en-US" dirty="0" err="1" smtClean="0"/>
              <a:t>PhEDEx</a:t>
            </a:r>
            <a:r>
              <a:rPr lang="en-US" dirty="0" smtClean="0"/>
              <a:t>, FTS and Storage elements</a:t>
            </a:r>
          </a:p>
          <a:p>
            <a:pPr lvl="1"/>
            <a:r>
              <a:rPr lang="en-US" dirty="0" smtClean="0"/>
              <a:t>Starting with </a:t>
            </a:r>
            <a:r>
              <a:rPr lang="en-US" dirty="0" smtClean="0"/>
              <a:t>DPM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49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on SL5 or SL6?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ost testing should continue on SL5</a:t>
            </a:r>
          </a:p>
          <a:p>
            <a:pPr lvl="1"/>
            <a:r>
              <a:rPr lang="en-US" dirty="0" smtClean="0"/>
              <a:t>use same software as current production</a:t>
            </a:r>
          </a:p>
          <a:p>
            <a:pPr lvl="1"/>
            <a:r>
              <a:rPr lang="en-US" dirty="0" smtClean="0"/>
              <a:t>If you want to use SL6 that is fine – your choice</a:t>
            </a:r>
          </a:p>
          <a:p>
            <a:r>
              <a:rPr lang="en-US" dirty="0" smtClean="0"/>
              <a:t>Let others debug general SL6 issues</a:t>
            </a:r>
          </a:p>
          <a:p>
            <a:pPr lvl="1"/>
            <a:r>
              <a:rPr lang="en-US" dirty="0" smtClean="0"/>
              <a:t>When used in production we will move to 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23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scale testing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Some sites report they have tried dual-stack and it works</a:t>
            </a:r>
          </a:p>
          <a:p>
            <a:r>
              <a:rPr lang="en-US" dirty="0" smtClean="0"/>
              <a:t>The group is reluctant to</a:t>
            </a:r>
            <a:r>
              <a:rPr lang="en-US" dirty="0"/>
              <a:t> </a:t>
            </a:r>
            <a:r>
              <a:rPr lang="en-US" dirty="0" smtClean="0"/>
              <a:t>use the WLCG production infrastructure until </a:t>
            </a:r>
            <a:r>
              <a:rPr lang="en-US" dirty="0" smtClean="0"/>
              <a:t>fully </a:t>
            </a:r>
            <a:r>
              <a:rPr lang="en-US" dirty="0" smtClean="0"/>
              <a:t>convinced </a:t>
            </a:r>
            <a:r>
              <a:rPr lang="en-US" dirty="0" smtClean="0"/>
              <a:t>it will not break things</a:t>
            </a:r>
          </a:p>
          <a:p>
            <a:r>
              <a:rPr lang="en-US" b="1" dirty="0" smtClean="0"/>
              <a:t>To do this we need more extensive testing</a:t>
            </a:r>
          </a:p>
          <a:p>
            <a:r>
              <a:rPr lang="en-US" dirty="0" smtClean="0"/>
              <a:t>Glasgow has a larger IPv6 mini-cluster ready for use</a:t>
            </a:r>
          </a:p>
          <a:p>
            <a:r>
              <a:rPr lang="en-US" dirty="0" smtClean="0"/>
              <a:t>KIT has plans to install one in the coming months</a:t>
            </a:r>
          </a:p>
          <a:p>
            <a:r>
              <a:rPr lang="en-US" dirty="0" smtClean="0"/>
              <a:t>We will need some more sites</a:t>
            </a:r>
          </a:p>
          <a:p>
            <a:pPr lvl="1"/>
            <a:r>
              <a:rPr lang="en-US" dirty="0" smtClean="0"/>
              <a:t>CERN – yes (but need effort from WLCG)</a:t>
            </a:r>
          </a:p>
          <a:p>
            <a:pPr lvl="1"/>
            <a:r>
              <a:rPr lang="en-US" dirty="0" smtClean="0"/>
              <a:t>“Across the ocean” sites good to test long distance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lvl="2"/>
            <a:r>
              <a:rPr lang="en-US" dirty="0" smtClean="0"/>
              <a:t>IHEP (Beijing)?, FNAL and/or BNL? </a:t>
            </a:r>
          </a:p>
          <a:p>
            <a:r>
              <a:rPr lang="en-US" dirty="0" smtClean="0"/>
              <a:t>Others will also want to join</a:t>
            </a:r>
          </a:p>
          <a:p>
            <a:pPr lvl="1"/>
            <a:r>
              <a:rPr lang="en-US" dirty="0" smtClean="0"/>
              <a:t>DESY for 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16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Testing: </a:t>
            </a:r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Simplest in terms of needs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Production Monte Carlo</a:t>
            </a:r>
          </a:p>
          <a:p>
            <a:pPr lvl="1"/>
            <a:r>
              <a:rPr lang="en-US" dirty="0" smtClean="0"/>
              <a:t>Use case could be IPv6-only machines in opportunistic Cloud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Or IPv60only worker nodes at CERN</a:t>
            </a:r>
            <a:endParaRPr lang="en-US" dirty="0" smtClean="0"/>
          </a:p>
          <a:p>
            <a:r>
              <a:rPr lang="en-US" dirty="0" smtClean="0"/>
              <a:t>Next is </a:t>
            </a:r>
            <a:r>
              <a:rPr lang="en-US" dirty="0" smtClean="0">
                <a:solidFill>
                  <a:srgbClr val="FF0000"/>
                </a:solidFill>
              </a:rPr>
              <a:t>Production Reconstruction</a:t>
            </a:r>
          </a:p>
          <a:p>
            <a:pPr lvl="1"/>
            <a:r>
              <a:rPr lang="en-US" dirty="0" smtClean="0"/>
              <a:t>What services does that need?</a:t>
            </a:r>
          </a:p>
          <a:p>
            <a:r>
              <a:rPr lang="en-US" dirty="0" smtClean="0"/>
              <a:t>Most complex in terms of requirements is </a:t>
            </a:r>
            <a:r>
              <a:rPr lang="en-US" dirty="0" smtClean="0">
                <a:solidFill>
                  <a:srgbClr val="FF0000"/>
                </a:solidFill>
              </a:rPr>
              <a:t>general user analysis</a:t>
            </a:r>
          </a:p>
          <a:p>
            <a:pPr lvl="1"/>
            <a:r>
              <a:rPr lang="en-US" dirty="0" smtClean="0"/>
              <a:t>E.g. </a:t>
            </a:r>
            <a:r>
              <a:rPr lang="en-US" dirty="0" smtClean="0"/>
              <a:t>requirement (?) </a:t>
            </a:r>
            <a:r>
              <a:rPr lang="en-US" dirty="0" smtClean="0"/>
              <a:t>to connect to </a:t>
            </a:r>
            <a:r>
              <a:rPr lang="en-US" dirty="0" err="1" smtClean="0"/>
              <a:t>OpenAFS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15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Monte Carlo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</a:t>
            </a:r>
            <a:r>
              <a:rPr lang="en-US" dirty="0" smtClean="0"/>
              <a:t>real Worker Nodes (</a:t>
            </a:r>
            <a:r>
              <a:rPr lang="en-US" dirty="0" smtClean="0"/>
              <a:t>IPv6 only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rather </a:t>
            </a:r>
            <a:r>
              <a:rPr lang="en-US" dirty="0" smtClean="0"/>
              <a:t>than VMs</a:t>
            </a:r>
          </a:p>
          <a:p>
            <a:r>
              <a:rPr lang="en-US" dirty="0" smtClean="0"/>
              <a:t>Required network access</a:t>
            </a:r>
          </a:p>
          <a:p>
            <a:pPr lvl="1"/>
            <a:r>
              <a:rPr lang="en-US" dirty="0" smtClean="0"/>
              <a:t>Some form of workload management</a:t>
            </a:r>
          </a:p>
          <a:p>
            <a:pPr lvl="2"/>
            <a:r>
              <a:rPr lang="en-US" dirty="0" smtClean="0"/>
              <a:t>To get the work into the WN</a:t>
            </a:r>
          </a:p>
          <a:p>
            <a:pPr lvl="1"/>
            <a:r>
              <a:rPr lang="en-US" dirty="0" smtClean="0"/>
              <a:t>Output from the </a:t>
            </a:r>
            <a:r>
              <a:rPr lang="en-US" dirty="0" smtClean="0"/>
              <a:t>job</a:t>
            </a:r>
            <a:endParaRPr lang="en-US" dirty="0" smtClean="0"/>
          </a:p>
          <a:p>
            <a:pPr lvl="2"/>
            <a:r>
              <a:rPr lang="en-US" dirty="0" smtClean="0"/>
              <a:t>Presumably </a:t>
            </a:r>
            <a:r>
              <a:rPr lang="en-US" dirty="0" smtClean="0"/>
              <a:t>needs </a:t>
            </a:r>
            <a:r>
              <a:rPr lang="en-US" dirty="0" smtClean="0"/>
              <a:t>to write to an SE</a:t>
            </a:r>
            <a:r>
              <a:rPr lang="en-US" dirty="0" smtClean="0"/>
              <a:t>?</a:t>
            </a:r>
          </a:p>
          <a:p>
            <a:r>
              <a:rPr lang="en-US" dirty="0" smtClean="0"/>
              <a:t>Experiments to specify the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4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IPv4 address exhaustion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2482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testing plans – next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CMS - DPM endpoints at Glasgow and FZU</a:t>
            </a:r>
          </a:p>
          <a:p>
            <a:r>
              <a:rPr lang="en-US" sz="2000" dirty="0" err="1" smtClean="0"/>
              <a:t>LHCb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1800" dirty="0" err="1" smtClean="0"/>
              <a:t>ScotGrid</a:t>
            </a:r>
            <a:r>
              <a:rPr lang="en-US" sz="1800" dirty="0" smtClean="0"/>
              <a:t>, Imperial, </a:t>
            </a:r>
            <a:r>
              <a:rPr lang="en-US" sz="1800" dirty="0" smtClean="0"/>
              <a:t>RAL)</a:t>
            </a:r>
            <a:endParaRPr lang="en-US" sz="1800" dirty="0" smtClean="0"/>
          </a:p>
          <a:p>
            <a:pPr lvl="1"/>
            <a:r>
              <a:rPr lang="en-US" sz="1800" dirty="0" smtClean="0"/>
              <a:t>Workload management and CVMFS</a:t>
            </a:r>
          </a:p>
          <a:p>
            <a:r>
              <a:rPr lang="en-US" sz="2000" dirty="0" smtClean="0"/>
              <a:t>ALICE – waiting for release of IPv6 in </a:t>
            </a:r>
            <a:r>
              <a:rPr lang="en-US" sz="2000" dirty="0" err="1" smtClean="0"/>
              <a:t>xrootd</a:t>
            </a:r>
            <a:r>
              <a:rPr lang="en-US" sz="2000" dirty="0" smtClean="0"/>
              <a:t> (V4 soon)</a:t>
            </a:r>
            <a:endParaRPr lang="en-US" sz="2000" dirty="0" smtClean="0"/>
          </a:p>
          <a:p>
            <a:r>
              <a:rPr lang="en-US" sz="2000" dirty="0" smtClean="0"/>
              <a:t>ATLAS – plans not clear yet</a:t>
            </a:r>
          </a:p>
          <a:p>
            <a:pPr lvl="1"/>
            <a:r>
              <a:rPr lang="en-US" sz="1800" dirty="0" smtClean="0"/>
              <a:t>Glasgow and CERN to look at production </a:t>
            </a:r>
            <a:r>
              <a:rPr lang="en-US" sz="1800" dirty="0" err="1" smtClean="0"/>
              <a:t>monte-carlo</a:t>
            </a:r>
            <a:r>
              <a:rPr lang="en-US" sz="1800" dirty="0" smtClean="0"/>
              <a:t> use case</a:t>
            </a:r>
          </a:p>
          <a:p>
            <a:r>
              <a:rPr lang="en-US" sz="2000" dirty="0" err="1" smtClean="0"/>
              <a:t>dCache</a:t>
            </a:r>
            <a:r>
              <a:rPr lang="en-US" sz="2000" dirty="0" smtClean="0"/>
              <a:t> on IPv6 testing</a:t>
            </a:r>
          </a:p>
          <a:p>
            <a:pPr lvl="1"/>
            <a:r>
              <a:rPr lang="en-US" sz="1800" dirty="0" smtClean="0"/>
              <a:t>DESY (</a:t>
            </a:r>
            <a:r>
              <a:rPr lang="en-US" sz="1800" dirty="0" err="1" smtClean="0"/>
              <a:t>testbed</a:t>
            </a:r>
            <a:r>
              <a:rPr lang="en-US" sz="1800" dirty="0" smtClean="0"/>
              <a:t> and </a:t>
            </a:r>
            <a:r>
              <a:rPr lang="en-US" sz="1800" dirty="0" err="1" smtClean="0"/>
              <a:t>dCache</a:t>
            </a:r>
            <a:r>
              <a:rPr lang="en-US" sz="1800" dirty="0" smtClean="0"/>
              <a:t> team), </a:t>
            </a:r>
            <a:r>
              <a:rPr lang="en-US" sz="1800" dirty="0" smtClean="0"/>
              <a:t>PIC, KIT, NDGF</a:t>
            </a:r>
          </a:p>
          <a:p>
            <a:r>
              <a:rPr lang="en-US" sz="2000" dirty="0" err="1" smtClean="0"/>
              <a:t>USLHCnet</a:t>
            </a:r>
            <a:r>
              <a:rPr lang="en-US" sz="2000" dirty="0" smtClean="0"/>
              <a:t> </a:t>
            </a:r>
            <a:r>
              <a:rPr lang="en-US" sz="2000" dirty="0" smtClean="0"/>
              <a:t>– </a:t>
            </a:r>
            <a:r>
              <a:rPr lang="en-US" sz="2000" dirty="0" smtClean="0"/>
              <a:t>testing </a:t>
            </a:r>
            <a:r>
              <a:rPr lang="en-US" sz="2000" dirty="0" err="1" smtClean="0"/>
              <a:t>MonALISA</a:t>
            </a:r>
            <a:endParaRPr lang="en-US" sz="2000" dirty="0" smtClean="0"/>
          </a:p>
          <a:p>
            <a:r>
              <a:rPr lang="en-US" sz="2000" dirty="0" smtClean="0"/>
              <a:t>INFN will work on </a:t>
            </a:r>
            <a:r>
              <a:rPr lang="en-US" sz="2000" dirty="0" smtClean="0"/>
              <a:t>IPv6 and CREAM CE</a:t>
            </a:r>
          </a:p>
          <a:p>
            <a:r>
              <a:rPr lang="en-US" sz="2000" dirty="0" smtClean="0"/>
              <a:t>CNAF </a:t>
            </a:r>
            <a:r>
              <a:rPr lang="en-US" sz="2000" dirty="0" smtClean="0"/>
              <a:t>Tier 1 </a:t>
            </a:r>
            <a:r>
              <a:rPr lang="en-US" sz="2000" dirty="0" smtClean="0"/>
              <a:t>joining – (STORM?)</a:t>
            </a:r>
            <a:endParaRPr lang="en-US" sz="2000" dirty="0" smtClean="0"/>
          </a:p>
          <a:p>
            <a:r>
              <a:rPr lang="en-US" sz="2200" dirty="0" smtClean="0"/>
              <a:t>Then decide when we can </a:t>
            </a:r>
            <a:r>
              <a:rPr lang="en-US" sz="2200" dirty="0" smtClean="0"/>
              <a:t>plan test</a:t>
            </a:r>
            <a:r>
              <a:rPr lang="en-US" sz="2200" dirty="0" smtClean="0"/>
              <a:t> </a:t>
            </a:r>
            <a:r>
              <a:rPr lang="en-US" sz="2200" dirty="0" smtClean="0"/>
              <a:t>on production infrastructure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65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HEPiX IPv6 wiki</a:t>
            </a:r>
          </a:p>
          <a:p>
            <a:pPr>
              <a:buNone/>
            </a:pPr>
            <a:r>
              <a:rPr lang="en-GB" sz="2400" i="1" dirty="0" smtClean="0">
                <a:hlinkClick r:id="rId2"/>
              </a:rPr>
              <a:t>https://w3.hepix.org/ipv6-bis/</a:t>
            </a:r>
            <a:endParaRPr lang="en-GB" sz="2400" dirty="0" smtClean="0"/>
          </a:p>
          <a:p>
            <a:r>
              <a:rPr lang="en-GB" dirty="0" smtClean="0"/>
              <a:t>Working group meetings</a:t>
            </a:r>
          </a:p>
          <a:p>
            <a:pPr>
              <a:buNone/>
            </a:pPr>
            <a:r>
              <a:rPr lang="en-GB" sz="2400" i="1" dirty="0" smtClean="0">
                <a:hlinkClick r:id="rId3"/>
              </a:rPr>
              <a:t>http://indico.cern.ch/categoryDisplay.py?categId=3538</a:t>
            </a:r>
            <a:endParaRPr lang="en-GB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During 2013, we must</a:t>
            </a:r>
          </a:p>
          <a:p>
            <a:pPr lvl="1"/>
            <a:r>
              <a:rPr lang="en-GB" sz="2000" dirty="0" smtClean="0"/>
              <a:t>Increase participation in the working group</a:t>
            </a:r>
          </a:p>
          <a:p>
            <a:pPr lvl="2"/>
            <a:r>
              <a:rPr lang="en-GB" sz="1600" dirty="0" smtClean="0"/>
              <a:t>Include </a:t>
            </a:r>
            <a:r>
              <a:rPr lang="en-GB" sz="1600" dirty="0" smtClean="0"/>
              <a:t>all </a:t>
            </a:r>
            <a:r>
              <a:rPr lang="en-GB" sz="1600" dirty="0" smtClean="0"/>
              <a:t>Tier 1s</a:t>
            </a:r>
          </a:p>
          <a:p>
            <a:pPr lvl="2"/>
            <a:r>
              <a:rPr lang="en-GB" sz="1600" dirty="0" smtClean="0"/>
              <a:t>When do we need all Tier 2s to be IPv6 capable?</a:t>
            </a:r>
          </a:p>
          <a:p>
            <a:pPr lvl="1"/>
            <a:r>
              <a:rPr lang="en-GB" sz="2000" dirty="0" smtClean="0"/>
              <a:t>Agree on what services need to be dual stack</a:t>
            </a:r>
          </a:p>
          <a:p>
            <a:pPr lvl="2"/>
            <a:r>
              <a:rPr lang="en-GB" sz="1600" dirty="0" smtClean="0"/>
              <a:t>For access from IPv6-only WN at CERN</a:t>
            </a:r>
          </a:p>
          <a:p>
            <a:pPr lvl="1"/>
            <a:r>
              <a:rPr lang="en-GB" sz="2000" dirty="0" smtClean="0"/>
              <a:t>Test these services</a:t>
            </a:r>
          </a:p>
          <a:p>
            <a:pPr lvl="2"/>
            <a:r>
              <a:rPr lang="en-GB" sz="1600" dirty="0" smtClean="0"/>
              <a:t>First on the </a:t>
            </a:r>
            <a:r>
              <a:rPr lang="en-GB" sz="1600" dirty="0" err="1" smtClean="0"/>
              <a:t>testbed</a:t>
            </a:r>
            <a:endParaRPr lang="en-GB" sz="1600" dirty="0" smtClean="0"/>
          </a:p>
          <a:p>
            <a:pPr lvl="2"/>
            <a:r>
              <a:rPr lang="en-GB" sz="1600" dirty="0" smtClean="0"/>
              <a:t>Then on production infrastructure</a:t>
            </a:r>
          </a:p>
          <a:p>
            <a:r>
              <a:rPr lang="en-GB" sz="2400" dirty="0" smtClean="0"/>
              <a:t>Next </a:t>
            </a:r>
            <a:r>
              <a:rPr lang="en-GB" sz="2400" dirty="0"/>
              <a:t>f</a:t>
            </a:r>
            <a:r>
              <a:rPr lang="en-GB" sz="2400" dirty="0" smtClean="0"/>
              <a:t>ace to face IPv6 meeting is at CERN</a:t>
            </a:r>
          </a:p>
          <a:p>
            <a:pPr lvl="1"/>
            <a:r>
              <a:rPr lang="en-GB" sz="2000" dirty="0" smtClean="0"/>
              <a:t>Probably</a:t>
            </a:r>
            <a:r>
              <a:rPr lang="en-GB" sz="2000" dirty="0" smtClean="0"/>
              <a:t> </a:t>
            </a:r>
            <a:r>
              <a:rPr lang="en-GB" sz="2000" dirty="0" smtClean="0"/>
              <a:t>4/5 </a:t>
            </a:r>
            <a:r>
              <a:rPr lang="en-GB" sz="2000" dirty="0" smtClean="0"/>
              <a:t>July</a:t>
            </a:r>
            <a:r>
              <a:rPr lang="en-GB" sz="2000" dirty="0" smtClean="0"/>
              <a:t> 2013 (to be confirmed)</a:t>
            </a:r>
          </a:p>
          <a:p>
            <a:r>
              <a:rPr lang="en-GB" sz="2400" dirty="0" smtClean="0"/>
              <a:t>VOLUNTEERS always welcome (please contact me)!</a:t>
            </a:r>
            <a:endParaRPr lang="en-GB" sz="2400" dirty="0" smtClean="0"/>
          </a:p>
          <a:p>
            <a:pPr lvl="1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555776" y="278092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6859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IPv4 Free Addresses</a:t>
            </a:r>
            <a:br>
              <a:rPr lang="en-GB" dirty="0" smtClean="0"/>
            </a:br>
            <a:r>
              <a:rPr lang="en-GB" dirty="0" smtClean="0"/>
              <a:t>(/8 blocks) – one year ago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600px-Ipv4-exhaust_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6617" y="1844675"/>
            <a:ext cx="5490766" cy="381657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B15B7-398C-4082-94E5-118A859699B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55576" y="5661248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http://en.wikipedia.org/wiki/File:Ipv4-exhaust.svg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IPv4 free addresses - now</a:t>
            </a:r>
            <a:endParaRPr lang="en-US" dirty="0"/>
          </a:p>
        </p:txBody>
      </p:sp>
      <p:pic>
        <p:nvPicPr>
          <p:cNvPr id="7" name="Content Placeholder 6" descr="600px-Ipv4-exhaust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32" r="-22732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02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IPv4 Addresses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From Geoff Huston (</a:t>
            </a:r>
            <a:r>
              <a:rPr lang="en-GB" sz="2000" i="1" dirty="0" smtClean="0">
                <a:hlinkClick r:id="rId2"/>
              </a:rPr>
              <a:t>http://ipv4.potaroo.net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IANA Unallocated Address Pool (Global) </a:t>
            </a:r>
            <a:br>
              <a:rPr lang="en-GB" sz="2400" dirty="0" smtClean="0"/>
            </a:br>
            <a:r>
              <a:rPr lang="en-GB" sz="2400" dirty="0" smtClean="0"/>
              <a:t>Exhaustion happened:	</a:t>
            </a:r>
            <a:r>
              <a:rPr lang="en-GB" sz="2400" b="1" dirty="0" smtClean="0"/>
              <a:t>03-Feb-2011</a:t>
            </a:r>
            <a:endParaRPr lang="en-GB" sz="2400" dirty="0" smtClean="0"/>
          </a:p>
          <a:p>
            <a:r>
              <a:rPr lang="en-GB" sz="2400" dirty="0" smtClean="0"/>
              <a:t>Projected Regional (RIR)  Address Pool Exhaustion Dates:   </a:t>
            </a:r>
          </a:p>
          <a:p>
            <a:pPr lvl="1"/>
            <a:r>
              <a:rPr lang="en-GB" sz="2000" dirty="0" smtClean="0"/>
              <a:t>APNIC: 		</a:t>
            </a:r>
            <a:r>
              <a:rPr lang="en-GB" sz="2000" b="1" dirty="0" smtClean="0"/>
              <a:t>19-Apr-2011</a:t>
            </a:r>
            <a:r>
              <a:rPr lang="en-GB" sz="2000" dirty="0" smtClean="0"/>
              <a:t>  (Asia Pacific - happened) </a:t>
            </a:r>
          </a:p>
          <a:p>
            <a:pPr lvl="1"/>
            <a:r>
              <a:rPr lang="en-GB" sz="2000" dirty="0" smtClean="0"/>
              <a:t>RIPENCC: 		14</a:t>
            </a:r>
            <a:r>
              <a:rPr lang="en-GB" sz="2000" b="1" dirty="0" smtClean="0"/>
              <a:t>-Sep-2012</a:t>
            </a:r>
            <a:r>
              <a:rPr lang="en-GB" sz="2000" dirty="0" smtClean="0"/>
              <a:t>   (Europe - happened)</a:t>
            </a:r>
          </a:p>
          <a:p>
            <a:pPr lvl="1"/>
            <a:r>
              <a:rPr lang="en-GB" sz="2000" dirty="0" smtClean="0"/>
              <a:t>ARIN: 		</a:t>
            </a:r>
            <a:r>
              <a:rPr lang="en-GB" sz="2000" b="1" dirty="0" smtClean="0"/>
              <a:t>02-Apr-2014</a:t>
            </a:r>
            <a:r>
              <a:rPr lang="en-GB" sz="2000" dirty="0" smtClean="0"/>
              <a:t>    (North America)</a:t>
            </a:r>
          </a:p>
          <a:p>
            <a:pPr lvl="1"/>
            <a:r>
              <a:rPr lang="en-GB" sz="2000" dirty="0" smtClean="0"/>
              <a:t>LACNIC: 		</a:t>
            </a:r>
            <a:r>
              <a:rPr lang="en-GB" sz="2000" b="1" dirty="0" smtClean="0"/>
              <a:t>26-Aug-2014</a:t>
            </a:r>
            <a:r>
              <a:rPr lang="en-GB" sz="2000" dirty="0" smtClean="0"/>
              <a:t>   (South America)</a:t>
            </a:r>
          </a:p>
          <a:p>
            <a:pPr lvl="1"/>
            <a:r>
              <a:rPr lang="en-GB" sz="2000" dirty="0" smtClean="0"/>
              <a:t>AFRINIC: 		</a:t>
            </a:r>
            <a:r>
              <a:rPr lang="en-GB" sz="2000" b="1" dirty="0" smtClean="0"/>
              <a:t>24-Jul-2020   </a:t>
            </a:r>
            <a:r>
              <a:rPr lang="en-GB" sz="2000" dirty="0" smtClean="0"/>
              <a:t>(Africa)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B15B7-398C-4082-94E5-118A859699B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5760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HEPiX</a:t>
            </a:r>
            <a:r>
              <a:rPr lang="en-US" sz="3200" dirty="0" smtClean="0"/>
              <a:t> IPv6 WG</a:t>
            </a:r>
            <a:br>
              <a:rPr lang="en-US" sz="3200" dirty="0" smtClean="0"/>
            </a:br>
            <a:r>
              <a:rPr lang="en-US" sz="3200" dirty="0" smtClean="0"/>
              <a:t>– what is new?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2482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080500" cy="68453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17/04/2013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38100"/>
            <a:ext cx="9067800" cy="67818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706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2594</TotalTime>
  <Words>1483</Words>
  <Application>Microsoft Macintosh PowerPoint</Application>
  <PresentationFormat>On-screen Show (4:3)</PresentationFormat>
  <Paragraphs>283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The HEPiX IPv6 working group</vt:lpstr>
      <vt:lpstr>Outline</vt:lpstr>
      <vt:lpstr>PowerPoint Presentation</vt:lpstr>
      <vt:lpstr>IPv4 Free Addresses (/8 blocks) – one year ago</vt:lpstr>
      <vt:lpstr>IPv4 free addresses - now</vt:lpstr>
      <vt:lpstr>IPv4 Addresses</vt:lpstr>
      <vt:lpstr>PowerPoint Presentation</vt:lpstr>
      <vt:lpstr>PowerPoint Presentation</vt:lpstr>
      <vt:lpstr>PowerPoint Presentation</vt:lpstr>
      <vt:lpstr>Timetable for HEP IPv6 transition</vt:lpstr>
      <vt:lpstr>What else is new?</vt:lpstr>
      <vt:lpstr>What is new? (2)</vt:lpstr>
      <vt:lpstr>PowerPoint Presentation</vt:lpstr>
      <vt:lpstr>The HEPiX IPv6 Testbed</vt:lpstr>
      <vt:lpstr>IPv6 Testbed</vt:lpstr>
      <vt:lpstr>IPv6 file transfer tests</vt:lpstr>
      <vt:lpstr>PowerPoint Presentation</vt:lpstr>
      <vt:lpstr>PowerPoint Presentation</vt:lpstr>
      <vt:lpstr>PowerPoint Presentation</vt:lpstr>
      <vt:lpstr>PowerPoint Presentation</vt:lpstr>
      <vt:lpstr>Software &amp; Tools IPv6 Survey</vt:lpstr>
      <vt:lpstr>IPv6 problems</vt:lpstr>
      <vt:lpstr>Batch systems</vt:lpstr>
      <vt:lpstr>PowerPoint Presentation</vt:lpstr>
      <vt:lpstr>CMS data transfer tests</vt:lpstr>
      <vt:lpstr>IPv6 on SL5 or SL6?</vt:lpstr>
      <vt:lpstr>Larger scale testing 2013</vt:lpstr>
      <vt:lpstr>Testing: use cases</vt:lpstr>
      <vt:lpstr>Production Monte Carlo</vt:lpstr>
      <vt:lpstr>Other testing plans – next quarter</vt:lpstr>
      <vt:lpstr>Further info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at ISGC2012</dc:title>
  <dc:creator>kelsey</dc:creator>
  <cp:lastModifiedBy>David Kelsey</cp:lastModifiedBy>
  <cp:revision>240</cp:revision>
  <dcterms:created xsi:type="dcterms:W3CDTF">2012-02-20T14:44:28Z</dcterms:created>
  <dcterms:modified xsi:type="dcterms:W3CDTF">2013-04-16T13:10:09Z</dcterms:modified>
</cp:coreProperties>
</file>