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1" r:id="rId2"/>
    <p:sldId id="285" r:id="rId3"/>
    <p:sldId id="294" r:id="rId4"/>
    <p:sldId id="287" r:id="rId5"/>
    <p:sldId id="297" r:id="rId6"/>
    <p:sldId id="298" r:id="rId7"/>
    <p:sldId id="299" r:id="rId8"/>
    <p:sldId id="29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0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8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446A87-297D-4250-92D0-558D2A354D7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787E8-AEF2-41A4-842B-2D376BA00B1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442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565C-C5C8-4EC2-AD39-A336B89280B4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B8D40-52EF-4967-9FC3-049E3908F14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928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091"/>
            <a:ext cx="5486400" cy="411572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091"/>
            <a:ext cx="5486400" cy="411572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noFill/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noFill/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2D2D97F-6701-405F-A374-88351343D2AA}" type="datetimeFigureOut">
              <a:rPr lang="en-GB" smtClean="0"/>
              <a:pPr/>
              <a:t>11/12/2012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AFBEDAD-BD2D-42FF-9678-672B286FDA3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 userDrawn="1"/>
        </p:nvSpPr>
        <p:spPr bwMode="auto">
          <a:xfrm>
            <a:off x="0" y="0"/>
            <a:ext cx="9144000" cy="935038"/>
          </a:xfrm>
          <a:prstGeom prst="rect">
            <a:avLst/>
          </a:prstGeom>
          <a:gradFill rotWithShape="0">
            <a:gsLst>
              <a:gs pos="0">
                <a:srgbClr val="000080"/>
              </a:gs>
              <a:gs pos="100000">
                <a:srgbClr val="00003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2"/>
          <p:cNvSpPr>
            <a:spLocks noChangeArrowheads="1"/>
          </p:cNvSpPr>
          <p:nvPr userDrawn="1"/>
        </p:nvSpPr>
        <p:spPr bwMode="auto">
          <a:xfrm>
            <a:off x="0" y="6480572"/>
            <a:ext cx="9144000" cy="404812"/>
          </a:xfrm>
          <a:prstGeom prst="rect">
            <a:avLst/>
          </a:prstGeom>
          <a:gradFill rotWithShape="0">
            <a:gsLst>
              <a:gs pos="0">
                <a:srgbClr val="000080"/>
              </a:gs>
              <a:gs pos="100000">
                <a:srgbClr val="00003B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9" name="Picture 0" descr="images.jpg"/>
          <p:cNvPicPr>
            <a:picLocks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15492"/>
            <a:ext cx="665163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0"/>
          <p:cNvSpPr txBox="1">
            <a:spLocks noChangeArrowheads="1"/>
          </p:cNvSpPr>
          <p:nvPr userDrawn="1"/>
        </p:nvSpPr>
        <p:spPr bwMode="auto">
          <a:xfrm>
            <a:off x="6156325" y="6565726"/>
            <a:ext cx="28797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fld id="{19AD28CE-8449-49A1-8FDC-456DE93BA806}" type="slidenum">
              <a:rPr lang="en-US" sz="1000" b="1" u="none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pPr algn="r" eaLnBrk="1" hangingPunct="1">
                <a:defRPr/>
              </a:pPr>
              <a:t>‹#›</a:t>
            </a:fld>
            <a:endParaRPr lang="en-US" sz="1000" b="1" u="none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1" name="Picture 10"/>
          <p:cNvPicPr/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786710" y="0"/>
            <a:ext cx="1357290" cy="714356"/>
          </a:xfrm>
          <a:prstGeom prst="rect">
            <a:avLst/>
          </a:prstGeom>
          <a:noFill/>
        </p:spPr>
      </p:pic>
      <p:sp>
        <p:nvSpPr>
          <p:cNvPr id="13" name="Slide Number Placeholder 4"/>
          <p:cNvSpPr txBox="1">
            <a:spLocks/>
          </p:cNvSpPr>
          <p:nvPr userDrawn="1"/>
        </p:nvSpPr>
        <p:spPr>
          <a:xfrm>
            <a:off x="-1143000" y="6569075"/>
            <a:ext cx="91440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chemeClr val="bg1"/>
                </a:solidFill>
              </a:rPr>
              <a:t>13 December 2012			 		ATLAS</a:t>
            </a:r>
            <a:r>
              <a:rPr lang="en-US" sz="1200" baseline="0" dirty="0" smtClean="0">
                <a:solidFill>
                  <a:schemeClr val="bg1"/>
                </a:solidFill>
              </a:rPr>
              <a:t> – Readiness for LS1 </a:t>
            </a:r>
            <a:r>
              <a:rPr lang="en-US" sz="1200" dirty="0" smtClean="0">
                <a:solidFill>
                  <a:schemeClr val="bg1"/>
                </a:solidFill>
              </a:rPr>
              <a:t>– M</a:t>
            </a:r>
            <a:r>
              <a:rPr lang="en-US" sz="1200" baseline="0" dirty="0" smtClean="0">
                <a:solidFill>
                  <a:schemeClr val="bg1"/>
                </a:solidFill>
              </a:rPr>
              <a:t> </a:t>
            </a:r>
            <a:r>
              <a:rPr lang="en-US" sz="1200" dirty="0" smtClean="0">
                <a:solidFill>
                  <a:schemeClr val="bg1"/>
                </a:solidFill>
              </a:rPr>
              <a:t>Gallilee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3046" y="1371600"/>
            <a:ext cx="7596554" cy="2438400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defRPr/>
            </a:pPr>
            <a:r>
              <a:rPr lang="en-US" dirty="0" err="1" smtClean="0">
                <a:solidFill>
                  <a:srgbClr val="0F007E"/>
                </a:solidFill>
                <a:effectLst/>
                <a:latin typeface="Arial" pitchFamily="34" charset="0"/>
                <a:cs typeface="Arial" pitchFamily="34" charset="0"/>
              </a:rPr>
              <a:t>LHCb</a:t>
            </a:r>
            <a:r>
              <a:rPr lang="en-US" dirty="0" smtClean="0">
                <a:solidFill>
                  <a:srgbClr val="0F007E"/>
                </a:solidFill>
                <a:effectLst/>
                <a:latin typeface="Arial" pitchFamily="34" charset="0"/>
                <a:cs typeface="Arial" pitchFamily="34" charset="0"/>
              </a:rPr>
              <a:t> Readiness for LS1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0" y="4495800"/>
            <a:ext cx="9144000" cy="14478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lvl="1" algn="ctr">
              <a:buNone/>
              <a:defRPr/>
            </a:pPr>
            <a:r>
              <a:rPr lang="fr-CH" dirty="0" err="1" smtClean="0">
                <a:latin typeface="Arial" pitchFamily="34" charset="0"/>
                <a:cs typeface="Arial" pitchFamily="34" charset="0"/>
              </a:rPr>
              <a:t>LHCb</a:t>
            </a:r>
            <a:r>
              <a:rPr lang="fr-CH" dirty="0" smtClean="0">
                <a:latin typeface="Arial" pitchFamily="34" charset="0"/>
                <a:cs typeface="Arial" pitchFamily="34" charset="0"/>
              </a:rPr>
              <a:t> VSC Technical </a:t>
            </a:r>
            <a:r>
              <a:rPr lang="fr-CH" dirty="0" err="1" smtClean="0">
                <a:latin typeface="Arial" pitchFamily="34" charset="0"/>
                <a:cs typeface="Arial" pitchFamily="34" charset="0"/>
              </a:rPr>
              <a:t>Responsible</a:t>
            </a:r>
            <a:r>
              <a:rPr lang="fr-CH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lvl="1" algn="ctr">
              <a:buNone/>
              <a:defRPr/>
            </a:pPr>
            <a:r>
              <a:rPr lang="fr-CH" dirty="0" smtClean="0">
                <a:latin typeface="Arial" pitchFamily="34" charset="0"/>
                <a:cs typeface="Arial" pitchFamily="34" charset="0"/>
              </a:rPr>
              <a:t>Cédric Garion</a:t>
            </a:r>
          </a:p>
          <a:p>
            <a:pPr lvl="1" algn="ctr">
              <a:buNone/>
              <a:defRPr/>
            </a:pPr>
            <a:r>
              <a:rPr lang="fr-CH" dirty="0" smtClean="0">
                <a:latin typeface="Arial" pitchFamily="34" charset="0"/>
                <a:cs typeface="Arial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7848600" cy="4419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1" algn="ctr">
              <a:buNone/>
              <a:defRPr/>
            </a:pPr>
            <a:r>
              <a:rPr lang="fr-CH" b="1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‘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Assumption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working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two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experiments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parallel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Any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new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requests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to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discussed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Mark Gallilee for compatibility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CH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manpower</a:t>
            </a:r>
            <a:r>
              <a:rPr lang="fr-CH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’. </a:t>
            </a:r>
          </a:p>
          <a:p>
            <a:pPr lvl="1">
              <a:buFont typeface="Arial" pitchFamily="34" charset="0"/>
              <a:buChar char="•"/>
              <a:defRPr/>
            </a:pPr>
            <a:endParaRPr lang="fr-CH" b="1" dirty="0" smtClean="0">
              <a:solidFill>
                <a:srgbClr val="0F007E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fr-CH" b="1" dirty="0" err="1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Procedures</a:t>
            </a:r>
            <a:endParaRPr lang="fr-CH" b="1" dirty="0" smtClean="0">
              <a:solidFill>
                <a:srgbClr val="0F007E"/>
              </a:solidFill>
              <a:latin typeface="Arial" pitchFamily="34" charset="0"/>
              <a:cs typeface="Arial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fr-CH" b="1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LS1 Interventions and Dates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fr-CH" b="1" dirty="0" smtClean="0">
                <a:solidFill>
                  <a:srgbClr val="0F007E"/>
                </a:solidFill>
                <a:latin typeface="Arial" pitchFamily="34" charset="0"/>
                <a:cs typeface="Arial" pitchFamily="34" charset="0"/>
              </a:rPr>
              <a:t>Conclusions</a:t>
            </a:r>
          </a:p>
          <a:p>
            <a:pPr lvl="1">
              <a:buNone/>
              <a:defRPr/>
            </a:pPr>
            <a:endParaRPr lang="fr-CH" dirty="0" smtClean="0">
              <a:solidFill>
                <a:srgbClr val="0F007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-304800" y="-381000"/>
            <a:ext cx="9144000" cy="990600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Introduction</a:t>
            </a:r>
            <a:br>
              <a:rPr lang="en-US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en-US" sz="3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21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35" t="16219" r="17562" b="3450"/>
          <a:stretch/>
        </p:blipFill>
        <p:spPr bwMode="auto">
          <a:xfrm>
            <a:off x="4645940" y="908625"/>
            <a:ext cx="4117060" cy="549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3486981" y="304800"/>
            <a:ext cx="209384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3200" b="1" u="none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Procedures</a:t>
            </a:r>
            <a:endParaRPr lang="en-US" sz="3200" b="1" u="none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6248400" y="2590800"/>
            <a:ext cx="2514600" cy="838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Connector 5"/>
          <p:cNvCxnSpPr>
            <a:stCxn id="4" idx="2"/>
          </p:cNvCxnSpPr>
          <p:nvPr/>
        </p:nvCxnSpPr>
        <p:spPr>
          <a:xfrm flipH="1">
            <a:off x="3962400" y="3009900"/>
            <a:ext cx="2286000" cy="7239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81000" y="3447871"/>
            <a:ext cx="381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F007E"/>
                </a:solidFill>
              </a:rPr>
              <a:t>Procedures have been written and all components have been purchased on the basis of each intervention to remove chambers</a:t>
            </a:r>
            <a:endParaRPr lang="en-GB" dirty="0">
              <a:solidFill>
                <a:srgbClr val="0F007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" t="20759" r="17455" b="8705"/>
          <a:stretch/>
        </p:blipFill>
        <p:spPr bwMode="auto">
          <a:xfrm>
            <a:off x="1411062" y="1040871"/>
            <a:ext cx="7129700" cy="4597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1392012" y="330200"/>
            <a:ext cx="60424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3200" b="1" u="none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Interventions and Dates - Removal</a:t>
            </a:r>
            <a:endParaRPr lang="en-US" sz="3200" b="1" u="none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533775" y="2076774"/>
            <a:ext cx="16764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>
            <a:stCxn id="8" idx="2"/>
          </p:cNvCxnSpPr>
          <p:nvPr/>
        </p:nvCxnSpPr>
        <p:spPr>
          <a:xfrm flipH="1">
            <a:off x="1600200" y="2343474"/>
            <a:ext cx="19335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28600" y="1915444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F007E"/>
                </a:solidFill>
              </a:rPr>
              <a:t>LBV section will intervene on vacuum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486150" y="3829374"/>
            <a:ext cx="1771650" cy="82927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stCxn id="15" idx="2"/>
            <a:endCxn id="17" idx="3"/>
          </p:cNvCxnSpPr>
          <p:nvPr/>
        </p:nvCxnSpPr>
        <p:spPr>
          <a:xfrm flipH="1">
            <a:off x="1819275" y="4244009"/>
            <a:ext cx="1666875" cy="806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9075" y="3836577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F007E"/>
                </a:solidFill>
              </a:rPr>
              <a:t>Procedures established for removal</a:t>
            </a:r>
            <a:endParaRPr lang="en-GB" sz="1600" dirty="0">
              <a:solidFill>
                <a:srgbClr val="0F007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074" y="5674242"/>
            <a:ext cx="862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Support from </a:t>
            </a:r>
            <a:r>
              <a:rPr lang="en-US" dirty="0" err="1" smtClean="0"/>
              <a:t>LHCb</a:t>
            </a:r>
            <a:r>
              <a:rPr lang="en-US" dirty="0" smtClean="0"/>
              <a:t> is required for platform/scaffolding and detector opening.</a:t>
            </a:r>
          </a:p>
          <a:p>
            <a:r>
              <a:rPr lang="en-US" dirty="0" smtClean="0"/>
              <a:t>Vacuum chambers are stored by </a:t>
            </a:r>
            <a:r>
              <a:rPr lang="en-US" dirty="0" err="1" smtClean="0"/>
              <a:t>LHCb</a:t>
            </a:r>
            <a:r>
              <a:rPr lang="en-US" dirty="0" smtClean="0"/>
              <a:t> at point 8.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5" grpId="0" animBg="1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1782630" y="330200"/>
            <a:ext cx="526124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3200" b="1" u="none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Interventions and Dates - VAX</a:t>
            </a:r>
            <a:endParaRPr lang="en-US" sz="3200" b="1" u="none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" t="25324" r="17934" b="8998"/>
          <a:stretch/>
        </p:blipFill>
        <p:spPr bwMode="auto">
          <a:xfrm>
            <a:off x="381000" y="1066800"/>
            <a:ext cx="8440387" cy="518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Oval 11"/>
          <p:cNvSpPr/>
          <p:nvPr/>
        </p:nvSpPr>
        <p:spPr>
          <a:xfrm>
            <a:off x="3152775" y="2750994"/>
            <a:ext cx="1676400" cy="533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>
            <a:stCxn id="12" idx="2"/>
            <a:endCxn id="14" idx="3"/>
          </p:cNvCxnSpPr>
          <p:nvPr/>
        </p:nvCxnSpPr>
        <p:spPr>
          <a:xfrm flipH="1" flipV="1">
            <a:off x="1752600" y="2603039"/>
            <a:ext cx="1400175" cy="41465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218754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F007E"/>
                </a:solidFill>
              </a:rPr>
              <a:t>LBV section will intervene on vacuum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1173587" y="330200"/>
            <a:ext cx="64793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3200" b="1" u="none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Interventions and Dates - Installation</a:t>
            </a:r>
            <a:endParaRPr lang="en-US" sz="3200" b="1" u="none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" t="25324" r="17934" b="19812"/>
          <a:stretch/>
        </p:blipFill>
        <p:spPr bwMode="auto">
          <a:xfrm>
            <a:off x="228600" y="1066800"/>
            <a:ext cx="6952283" cy="3564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Oval 8"/>
          <p:cNvSpPr/>
          <p:nvPr/>
        </p:nvSpPr>
        <p:spPr>
          <a:xfrm>
            <a:off x="2427514" y="2743200"/>
            <a:ext cx="1676400" cy="11646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21942" y="4800600"/>
            <a:ext cx="86172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F007E"/>
                </a:solidFill>
              </a:rPr>
              <a:t>Design of the supports almost frozen (and significantly improved since the EDR).</a:t>
            </a:r>
          </a:p>
          <a:p>
            <a:r>
              <a:rPr lang="en-US" sz="1600" dirty="0" smtClean="0">
                <a:solidFill>
                  <a:srgbClr val="0F007E"/>
                </a:solidFill>
              </a:rPr>
              <a:t>Beryllium parts already received.</a:t>
            </a:r>
          </a:p>
          <a:p>
            <a:r>
              <a:rPr lang="en-US" sz="1600" dirty="0" smtClean="0">
                <a:solidFill>
                  <a:srgbClr val="0F007E"/>
                </a:solidFill>
              </a:rPr>
              <a:t>Aluminum bellows manufacturing ongoing.</a:t>
            </a:r>
          </a:p>
          <a:p>
            <a:r>
              <a:rPr lang="en-US" sz="1600" dirty="0" smtClean="0">
                <a:solidFill>
                  <a:srgbClr val="0F007E"/>
                </a:solidFill>
              </a:rPr>
              <a:t>Installation procedures </a:t>
            </a:r>
            <a:r>
              <a:rPr lang="en-US" sz="1600" dirty="0">
                <a:solidFill>
                  <a:srgbClr val="0F007E"/>
                </a:solidFill>
              </a:rPr>
              <a:t>– to be done.</a:t>
            </a:r>
            <a:endParaRPr lang="en-GB" sz="1600" dirty="0">
              <a:solidFill>
                <a:srgbClr val="0F007E"/>
              </a:solidFill>
            </a:endParaRPr>
          </a:p>
          <a:p>
            <a:endParaRPr lang="en-GB" sz="1600" dirty="0">
              <a:solidFill>
                <a:srgbClr val="0F007E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4800600" y="3630313"/>
            <a:ext cx="1676400" cy="17968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13" idx="6"/>
          </p:cNvCxnSpPr>
          <p:nvPr/>
        </p:nvCxnSpPr>
        <p:spPr>
          <a:xfrm flipV="1">
            <a:off x="6477000" y="3505200"/>
            <a:ext cx="1175926" cy="2149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543800" y="3124200"/>
            <a:ext cx="152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Support from LBV for the pumping through the VELO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/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" t="25324" r="17934" b="19812"/>
          <a:stretch/>
        </p:blipFill>
        <p:spPr bwMode="auto">
          <a:xfrm>
            <a:off x="228600" y="1066800"/>
            <a:ext cx="6952283" cy="3564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5" name="Rectangle 5"/>
          <p:cNvSpPr>
            <a:spLocks noChangeArrowheads="1"/>
          </p:cNvSpPr>
          <p:nvPr/>
        </p:nvSpPr>
        <p:spPr bwMode="auto">
          <a:xfrm>
            <a:off x="1173586" y="330200"/>
            <a:ext cx="64793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3200" b="1" u="none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Interventions and Dates - Installation</a:t>
            </a:r>
            <a:endParaRPr lang="en-US" sz="3200" b="1" u="none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362200" y="3626922"/>
            <a:ext cx="1676400" cy="762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9" idx="6"/>
            <a:endCxn id="11" idx="0"/>
          </p:cNvCxnSpPr>
          <p:nvPr/>
        </p:nvCxnSpPr>
        <p:spPr>
          <a:xfrm>
            <a:off x="4038600" y="4007922"/>
            <a:ext cx="2095500" cy="15546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57800" y="556260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Vacuum system </a:t>
            </a:r>
            <a:r>
              <a:rPr lang="en-US" sz="1600" dirty="0" err="1" smtClean="0">
                <a:solidFill>
                  <a:srgbClr val="FF0000"/>
                </a:solidFill>
              </a:rPr>
              <a:t>commisionning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4"/>
          <p:cNvSpPr>
            <a:spLocks noChangeArrowheads="1"/>
          </p:cNvSpPr>
          <p:nvPr/>
        </p:nvSpPr>
        <p:spPr bwMode="auto">
          <a:xfrm>
            <a:off x="3488826" y="304800"/>
            <a:ext cx="220445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sz="3200" b="1" u="none" dirty="0" smtClean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Calibri" pitchFamily="34" charset="0"/>
              </a:rPr>
              <a:t>Conclusions</a:t>
            </a:r>
            <a:endParaRPr lang="en-US" sz="3200" b="1" u="none" dirty="0">
              <a:solidFill>
                <a:schemeClr val="bg1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</p:txBody>
      </p:sp>
      <p:sp>
        <p:nvSpPr>
          <p:cNvPr id="5" name="Content Placeholder 5"/>
          <p:cNvSpPr>
            <a:spLocks noGrp="1"/>
          </p:cNvSpPr>
          <p:nvPr>
            <p:ph idx="1"/>
          </p:nvPr>
        </p:nvSpPr>
        <p:spPr>
          <a:xfrm>
            <a:off x="413431" y="1676400"/>
            <a:ext cx="8697912" cy="34290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en-US" dirty="0" smtClean="0">
                <a:solidFill>
                  <a:srgbClr val="000099"/>
                </a:solidFill>
              </a:rPr>
              <a:t>Schedule written outlined;</a:t>
            </a:r>
          </a:p>
          <a:p>
            <a:pPr marL="0" indent="0"/>
            <a:r>
              <a:rPr lang="en-US" dirty="0" smtClean="0">
                <a:solidFill>
                  <a:srgbClr val="000099"/>
                </a:solidFill>
              </a:rPr>
              <a:t>Removal procedures established and procurement of critical items ongoing or completed</a:t>
            </a:r>
            <a:r>
              <a:rPr lang="en-GB" dirty="0" smtClean="0">
                <a:solidFill>
                  <a:srgbClr val="000099"/>
                </a:solidFill>
              </a:rPr>
              <a:t>;</a:t>
            </a:r>
          </a:p>
          <a:p>
            <a:pPr marL="0" indent="0"/>
            <a:r>
              <a:rPr lang="en-US" dirty="0" smtClean="0">
                <a:solidFill>
                  <a:srgbClr val="000099"/>
                </a:solidFill>
              </a:rPr>
              <a:t>Storage foreseen at point 8;</a:t>
            </a:r>
            <a:endParaRPr lang="en-GB" dirty="0" smtClean="0">
              <a:solidFill>
                <a:srgbClr val="000099"/>
              </a:solidFill>
            </a:endParaRPr>
          </a:p>
          <a:p>
            <a:pPr marL="0" indent="0"/>
            <a:r>
              <a:rPr lang="en-US" dirty="0" smtClean="0">
                <a:solidFill>
                  <a:srgbClr val="000099"/>
                </a:solidFill>
              </a:rPr>
              <a:t>Any outstanding items or interventions missing?.</a:t>
            </a:r>
          </a:p>
          <a:p>
            <a:pPr marL="0" indent="0">
              <a:buNone/>
            </a:pPr>
            <a:endParaRPr lang="en-US" dirty="0" smtClean="0">
              <a:solidFill>
                <a:srgbClr val="000099"/>
              </a:solidFill>
            </a:endParaRPr>
          </a:p>
          <a:p>
            <a:pPr lvl="1"/>
            <a:endParaRPr lang="fr-CH" sz="3200" dirty="0" smtClean="0">
              <a:solidFill>
                <a:srgbClr val="000099"/>
              </a:solidFill>
            </a:endParaRPr>
          </a:p>
          <a:p>
            <a:pPr lvl="1">
              <a:buFont typeface="Wingdings" pitchFamily="2" charset="2"/>
              <a:buNone/>
            </a:pPr>
            <a:endParaRPr lang="en-US" sz="3200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14556</TotalTime>
  <Words>161</Words>
  <Application>Microsoft Office PowerPoint</Application>
  <PresentationFormat>On-screen Show (4:3)</PresentationFormat>
  <Paragraphs>33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LHCb Readiness for LS1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mgallile</dc:creator>
  <cp:lastModifiedBy>cgarion</cp:lastModifiedBy>
  <cp:revision>263</cp:revision>
  <dcterms:created xsi:type="dcterms:W3CDTF">2011-08-16T06:07:39Z</dcterms:created>
  <dcterms:modified xsi:type="dcterms:W3CDTF">2012-12-11T11:56:38Z</dcterms:modified>
</cp:coreProperties>
</file>