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376" r:id="rId2"/>
    <p:sldId id="286" r:id="rId3"/>
    <p:sldId id="372" r:id="rId4"/>
    <p:sldId id="373" r:id="rId5"/>
    <p:sldId id="290" r:id="rId6"/>
    <p:sldId id="289" r:id="rId7"/>
    <p:sldId id="341" r:id="rId8"/>
    <p:sldId id="337" r:id="rId9"/>
    <p:sldId id="344" r:id="rId10"/>
    <p:sldId id="300" r:id="rId11"/>
    <p:sldId id="302" r:id="rId12"/>
    <p:sldId id="342" r:id="rId13"/>
    <p:sldId id="347" r:id="rId14"/>
    <p:sldId id="307" r:id="rId15"/>
    <p:sldId id="313" r:id="rId16"/>
    <p:sldId id="315" r:id="rId17"/>
    <p:sldId id="350" r:id="rId18"/>
    <p:sldId id="378" r:id="rId19"/>
    <p:sldId id="343" r:id="rId20"/>
    <p:sldId id="318" r:id="rId21"/>
    <p:sldId id="365" r:id="rId22"/>
    <p:sldId id="356" r:id="rId23"/>
    <p:sldId id="263" r:id="rId24"/>
    <p:sldId id="270" r:id="rId25"/>
    <p:sldId id="262" r:id="rId26"/>
    <p:sldId id="339" r:id="rId27"/>
    <p:sldId id="369" r:id="rId28"/>
    <p:sldId id="368" r:id="rId29"/>
    <p:sldId id="340" r:id="rId30"/>
    <p:sldId id="375" r:id="rId31"/>
    <p:sldId id="370" r:id="rId32"/>
    <p:sldId id="285" r:id="rId33"/>
    <p:sldId id="371" r:id="rId3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E6F2"/>
    <a:srgbClr val="0000FF"/>
    <a:srgbClr val="6600CC"/>
    <a:srgbClr val="66FFFF"/>
    <a:srgbClr val="003300"/>
    <a:srgbClr val="339933"/>
    <a:srgbClr val="CC3300"/>
    <a:srgbClr val="006600"/>
    <a:srgbClr val="000066"/>
    <a:srgbClr val="D7E4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80" y="-8"/>
      </p:cViewPr>
      <p:guideLst>
        <p:guide orient="horz" pos="2160"/>
        <p:guide pos="2880"/>
      </p:guideLst>
    </p:cSldViewPr>
  </p:slideViewPr>
  <p:notesTextViewPr>
    <p:cViewPr>
      <p:scale>
        <a:sx n="1" d="1"/>
        <a:sy n="1" d="1"/>
      </p:scale>
      <p:origin x="0" y="0"/>
    </p:cViewPr>
  </p:notesTextViewPr>
  <p:sorterViewPr>
    <p:cViewPr>
      <p:scale>
        <a:sx n="70" d="100"/>
        <a:sy n="70" d="100"/>
      </p:scale>
      <p:origin x="0" y="638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A871A7-069C-4B11-B8CC-94F24D00F398}" type="datetimeFigureOut">
              <a:rPr kumimoji="1" lang="ja-JP" altLang="en-US" smtClean="0"/>
              <a:t>2012/12/10</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3FD8DE-F617-4DE6-B306-B566CF76979C}" type="slidenum">
              <a:rPr kumimoji="1" lang="ja-JP" altLang="en-US" smtClean="0"/>
              <a:t>‹#›</a:t>
            </a:fld>
            <a:endParaRPr kumimoji="1" lang="ja-JP" altLang="en-US"/>
          </a:p>
        </p:txBody>
      </p:sp>
    </p:spTree>
    <p:extLst>
      <p:ext uri="{BB962C8B-B14F-4D97-AF65-F5344CB8AC3E}">
        <p14:creationId xmlns:p14="http://schemas.microsoft.com/office/powerpoint/2010/main" val="402666196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txBox="1">
            <a:spLocks noGrp="1" noChangeArrowheads="1"/>
          </p:cNvSpPr>
          <p:nvPr/>
        </p:nvSpPr>
        <p:spPr bwMode="auto">
          <a:xfrm>
            <a:off x="3883410" y="8684775"/>
            <a:ext cx="2973011" cy="457779"/>
          </a:xfrm>
          <a:prstGeom prst="rect">
            <a:avLst/>
          </a:prstGeom>
          <a:noFill/>
          <a:ln w="9525">
            <a:noFill/>
            <a:miter lim="800000"/>
            <a:headEnd/>
            <a:tailEnd/>
          </a:ln>
        </p:spPr>
        <p:txBody>
          <a:bodyPr lIns="87352" tIns="43676" rIns="87352" bIns="43676" anchor="b"/>
          <a:lstStyle/>
          <a:p>
            <a:pPr algn="r"/>
            <a:fld id="{7B5A845E-210A-42BC-931A-F94EA9EE5670}" type="slidenum">
              <a:rPr lang="en-US" altLang="ja-JP">
                <a:solidFill>
                  <a:prstClr val="black"/>
                </a:solidFill>
                <a:latin typeface="Arial" charset="0"/>
              </a:rPr>
              <a:pPr algn="r"/>
              <a:t>3</a:t>
            </a:fld>
            <a:endParaRPr lang="en-US" altLang="ja-JP">
              <a:solidFill>
                <a:prstClr val="black"/>
              </a:solidFill>
              <a:latin typeface="Arial" charset="0"/>
            </a:endParaRPr>
          </a:p>
        </p:txBody>
      </p:sp>
      <p:sp>
        <p:nvSpPr>
          <p:cNvPr id="70659" name="Rectangle 2"/>
          <p:cNvSpPr>
            <a:spLocks noGrp="1" noRot="1" noChangeAspect="1" noChangeArrowheads="1" noTextEdit="1"/>
          </p:cNvSpPr>
          <p:nvPr>
            <p:ph type="sldImg"/>
          </p:nvPr>
        </p:nvSpPr>
        <p:spPr>
          <a:xfrm>
            <a:off x="961532" y="687893"/>
            <a:ext cx="4936471" cy="3425276"/>
          </a:xfrm>
          <a:ln/>
        </p:spPr>
      </p:sp>
      <p:sp>
        <p:nvSpPr>
          <p:cNvPr id="70660" name="Rectangle 3"/>
          <p:cNvSpPr>
            <a:spLocks noGrp="1" noChangeArrowheads="1"/>
          </p:cNvSpPr>
          <p:nvPr>
            <p:ph type="body" idx="1"/>
          </p:nvPr>
        </p:nvSpPr>
        <p:spPr>
          <a:xfrm>
            <a:off x="687540" y="4341663"/>
            <a:ext cx="5482922" cy="4115669"/>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bwMode="auto">
          <a:xfrm>
            <a:off x="1147763" y="688975"/>
            <a:ext cx="4562475" cy="3422650"/>
          </a:xfrm>
          <a:noFill/>
          <a:ln>
            <a:solidFill>
              <a:srgbClr val="000000"/>
            </a:solidFill>
            <a:miter lim="800000"/>
            <a:headEnd/>
            <a:tailEnd/>
          </a:ln>
        </p:spPr>
      </p:sp>
      <p:sp>
        <p:nvSpPr>
          <p:cNvPr id="16387" name="Rectangle 3"/>
          <p:cNvSpPr>
            <a:spLocks noGrp="1" noChangeArrowheads="1"/>
          </p:cNvSpPr>
          <p:nvPr>
            <p:ph type="body" idx="1"/>
          </p:nvPr>
        </p:nvSpPr>
        <p:spPr bwMode="auto">
          <a:xfrm>
            <a:off x="685800" y="4343402"/>
            <a:ext cx="5486400" cy="4113213"/>
          </a:xfrm>
          <a:noFill/>
        </p:spPr>
        <p:txBody>
          <a:bodyPr/>
          <a:lstStyle/>
          <a:p>
            <a:pPr>
              <a:spcBef>
                <a:spcPct val="0"/>
              </a:spcBef>
            </a:pPr>
            <a:endParaRPr lang="ja-JP"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DAE16F1B-E230-426C-B81E-CABA58CB28FB}" type="slidenum">
              <a:rPr lang="en-US" altLang="ja-JP" smtClean="0">
                <a:solidFill>
                  <a:prstClr val="black"/>
                </a:solidFill>
                <a:latin typeface="Arial" pitchFamily="34" charset="0"/>
              </a:rPr>
              <a:pPr/>
              <a:t>19</a:t>
            </a:fld>
            <a:endParaRPr lang="en-US" altLang="ja-JP" smtClean="0">
              <a:solidFill>
                <a:prstClr val="black"/>
              </a:solidFill>
              <a:latin typeface="Arial" pitchFamily="34"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915140" y="4343112"/>
            <a:ext cx="5027724" cy="4114220"/>
          </a:xfrm>
          <a:noFill/>
          <a:ln/>
        </p:spPr>
        <p:txBody>
          <a:bodyPr/>
          <a:lstStyle/>
          <a:p>
            <a:pPr eaLnBrk="1" hangingPunct="1"/>
            <a:endParaRPr lang="ja-JP" altLang="ja-JP"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73FD8DE-F617-4DE6-B306-B566CF76979C}" type="slidenum">
              <a:rPr kumimoji="1" lang="ja-JP" altLang="en-US" smtClean="0"/>
              <a:t>22</a:t>
            </a:fld>
            <a:endParaRPr kumimoji="1" lang="ja-JP" altLang="en-US"/>
          </a:p>
        </p:txBody>
      </p:sp>
    </p:spTree>
    <p:extLst>
      <p:ext uri="{BB962C8B-B14F-4D97-AF65-F5344CB8AC3E}">
        <p14:creationId xmlns:p14="http://schemas.microsoft.com/office/powerpoint/2010/main" val="40936513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txBox="1">
            <a:spLocks noGrp="1" noChangeArrowheads="1"/>
          </p:cNvSpPr>
          <p:nvPr/>
        </p:nvSpPr>
        <p:spPr bwMode="auto">
          <a:xfrm>
            <a:off x="3883410" y="8684775"/>
            <a:ext cx="2973011" cy="457779"/>
          </a:xfrm>
          <a:prstGeom prst="rect">
            <a:avLst/>
          </a:prstGeom>
          <a:noFill/>
          <a:ln w="9525">
            <a:noFill/>
            <a:miter lim="800000"/>
            <a:headEnd/>
            <a:tailEnd/>
          </a:ln>
        </p:spPr>
        <p:txBody>
          <a:bodyPr lIns="87352" tIns="43676" rIns="87352" bIns="43676" anchor="b"/>
          <a:lstStyle/>
          <a:p>
            <a:pPr algn="r"/>
            <a:fld id="{D9815562-EDF7-428E-BFEE-6BCBC1769DDA}" type="slidenum">
              <a:rPr lang="en-US" altLang="ja-JP">
                <a:solidFill>
                  <a:prstClr val="black"/>
                </a:solidFill>
                <a:latin typeface="Arial" charset="0"/>
              </a:rPr>
              <a:pPr algn="r"/>
              <a:t>30</a:t>
            </a:fld>
            <a:endParaRPr lang="en-US" altLang="ja-JP">
              <a:solidFill>
                <a:prstClr val="black"/>
              </a:solidFill>
              <a:latin typeface="Arial" charset="0"/>
            </a:endParaRPr>
          </a:p>
        </p:txBody>
      </p:sp>
      <p:sp>
        <p:nvSpPr>
          <p:cNvPr id="72707" name="Rectangle 2"/>
          <p:cNvSpPr>
            <a:spLocks noGrp="1" noRot="1" noChangeAspect="1" noChangeArrowheads="1" noTextEdit="1"/>
          </p:cNvSpPr>
          <p:nvPr>
            <p:ph type="sldImg"/>
          </p:nvPr>
        </p:nvSpPr>
        <p:spPr>
          <a:xfrm>
            <a:off x="959998" y="686474"/>
            <a:ext cx="4939539" cy="3426695"/>
          </a:xfrm>
          <a:ln/>
        </p:spPr>
      </p:sp>
      <p:sp>
        <p:nvSpPr>
          <p:cNvPr id="72708" name="Rectangle 3"/>
          <p:cNvSpPr>
            <a:spLocks noGrp="1" noChangeArrowheads="1"/>
          </p:cNvSpPr>
          <p:nvPr>
            <p:ph type="body" idx="1"/>
          </p:nvPr>
        </p:nvSpPr>
        <p:spPr>
          <a:xfrm>
            <a:off x="687540" y="4341663"/>
            <a:ext cx="5482922" cy="4115669"/>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txBox="1">
            <a:spLocks noGrp="1" noChangeArrowheads="1"/>
          </p:cNvSpPr>
          <p:nvPr/>
        </p:nvSpPr>
        <p:spPr bwMode="auto">
          <a:xfrm>
            <a:off x="3883410" y="8684775"/>
            <a:ext cx="2973011" cy="457779"/>
          </a:xfrm>
          <a:prstGeom prst="rect">
            <a:avLst/>
          </a:prstGeom>
          <a:noFill/>
          <a:ln w="9525">
            <a:noFill/>
            <a:miter lim="800000"/>
            <a:headEnd/>
            <a:tailEnd/>
          </a:ln>
        </p:spPr>
        <p:txBody>
          <a:bodyPr lIns="87352" tIns="43676" rIns="87352" bIns="43676" anchor="b"/>
          <a:lstStyle/>
          <a:p>
            <a:pPr algn="r"/>
            <a:fld id="{D9815562-EDF7-428E-BFEE-6BCBC1769DDA}" type="slidenum">
              <a:rPr lang="en-US" altLang="ja-JP">
                <a:solidFill>
                  <a:prstClr val="black"/>
                </a:solidFill>
                <a:latin typeface="Arial" charset="0"/>
              </a:rPr>
              <a:pPr algn="r"/>
              <a:t>33</a:t>
            </a:fld>
            <a:endParaRPr lang="en-US" altLang="ja-JP">
              <a:solidFill>
                <a:prstClr val="black"/>
              </a:solidFill>
              <a:latin typeface="Arial" charset="0"/>
            </a:endParaRPr>
          </a:p>
        </p:txBody>
      </p:sp>
      <p:sp>
        <p:nvSpPr>
          <p:cNvPr id="72707" name="Rectangle 2"/>
          <p:cNvSpPr>
            <a:spLocks noGrp="1" noRot="1" noChangeAspect="1" noChangeArrowheads="1" noTextEdit="1"/>
          </p:cNvSpPr>
          <p:nvPr>
            <p:ph type="sldImg"/>
          </p:nvPr>
        </p:nvSpPr>
        <p:spPr>
          <a:xfrm>
            <a:off x="1144588" y="685800"/>
            <a:ext cx="4570412" cy="3427413"/>
          </a:xfrm>
          <a:ln/>
        </p:spPr>
      </p:sp>
      <p:sp>
        <p:nvSpPr>
          <p:cNvPr id="72708" name="Rectangle 3"/>
          <p:cNvSpPr>
            <a:spLocks noGrp="1" noChangeArrowheads="1"/>
          </p:cNvSpPr>
          <p:nvPr>
            <p:ph type="body" idx="1"/>
          </p:nvPr>
        </p:nvSpPr>
        <p:spPr>
          <a:xfrm>
            <a:off x="687540" y="4341663"/>
            <a:ext cx="5482922" cy="4115669"/>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txBox="1">
            <a:spLocks noGrp="1" noChangeArrowheads="1"/>
          </p:cNvSpPr>
          <p:nvPr/>
        </p:nvSpPr>
        <p:spPr bwMode="auto">
          <a:xfrm>
            <a:off x="3883410" y="8684775"/>
            <a:ext cx="2973011" cy="457779"/>
          </a:xfrm>
          <a:prstGeom prst="rect">
            <a:avLst/>
          </a:prstGeom>
          <a:noFill/>
          <a:ln w="9525">
            <a:noFill/>
            <a:miter lim="800000"/>
            <a:headEnd/>
            <a:tailEnd/>
          </a:ln>
        </p:spPr>
        <p:txBody>
          <a:bodyPr lIns="87352" tIns="43676" rIns="87352" bIns="43676" anchor="b"/>
          <a:lstStyle/>
          <a:p>
            <a:pPr algn="r"/>
            <a:fld id="{7B5A845E-210A-42BC-931A-F94EA9EE5670}" type="slidenum">
              <a:rPr lang="en-US" altLang="ja-JP">
                <a:solidFill>
                  <a:prstClr val="black"/>
                </a:solidFill>
                <a:latin typeface="Arial" charset="0"/>
              </a:rPr>
              <a:pPr algn="r"/>
              <a:t>4</a:t>
            </a:fld>
            <a:endParaRPr lang="en-US" altLang="ja-JP">
              <a:solidFill>
                <a:prstClr val="black"/>
              </a:solidFill>
              <a:latin typeface="Arial" charset="0"/>
            </a:endParaRPr>
          </a:p>
        </p:txBody>
      </p:sp>
      <p:sp>
        <p:nvSpPr>
          <p:cNvPr id="70659" name="Rectangle 2"/>
          <p:cNvSpPr>
            <a:spLocks noGrp="1" noRot="1" noChangeAspect="1" noChangeArrowheads="1" noTextEdit="1"/>
          </p:cNvSpPr>
          <p:nvPr>
            <p:ph type="sldImg"/>
          </p:nvPr>
        </p:nvSpPr>
        <p:spPr>
          <a:xfrm>
            <a:off x="1146175" y="687388"/>
            <a:ext cx="4567238" cy="3425825"/>
          </a:xfrm>
          <a:ln/>
        </p:spPr>
      </p:sp>
      <p:sp>
        <p:nvSpPr>
          <p:cNvPr id="70660" name="Rectangle 3"/>
          <p:cNvSpPr>
            <a:spLocks noGrp="1" noChangeArrowheads="1"/>
          </p:cNvSpPr>
          <p:nvPr>
            <p:ph type="body" idx="1"/>
          </p:nvPr>
        </p:nvSpPr>
        <p:spPr>
          <a:xfrm>
            <a:off x="687540" y="4341663"/>
            <a:ext cx="5482922" cy="4115669"/>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DAE16F1B-E230-426C-B81E-CABA58CB28FB}" type="slidenum">
              <a:rPr lang="en-US" altLang="ja-JP" smtClean="0">
                <a:solidFill>
                  <a:prstClr val="black"/>
                </a:solidFill>
                <a:latin typeface="Arial" pitchFamily="34" charset="0"/>
              </a:rPr>
              <a:pPr/>
              <a:t>7</a:t>
            </a:fld>
            <a:endParaRPr lang="en-US" altLang="ja-JP" smtClean="0">
              <a:solidFill>
                <a:prstClr val="black"/>
              </a:solidFill>
              <a:latin typeface="Arial" pitchFamily="34"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915140" y="4343112"/>
            <a:ext cx="5027724" cy="4114220"/>
          </a:xfrm>
          <a:noFill/>
          <a:ln/>
        </p:spPr>
        <p:txBody>
          <a:bodyPr/>
          <a:lstStyle/>
          <a:p>
            <a:pPr eaLnBrk="1" hangingPunct="1"/>
            <a:endParaRPr lang="ja-JP" altLang="ja-JP"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77482" indent="-299031" eaLnBrk="0" hangingPunct="0">
              <a:defRPr kumimoji="1">
                <a:solidFill>
                  <a:schemeClr val="tx1"/>
                </a:solidFill>
                <a:latin typeface="Arial" pitchFamily="34" charset="0"/>
                <a:ea typeface="ＭＳ Ｐゴシック" pitchFamily="50" charset="-128"/>
              </a:defRPr>
            </a:lvl2pPr>
            <a:lvl3pPr marL="1196126" indent="-239226" eaLnBrk="0" hangingPunct="0">
              <a:defRPr kumimoji="1">
                <a:solidFill>
                  <a:schemeClr val="tx1"/>
                </a:solidFill>
                <a:latin typeface="Arial" pitchFamily="34" charset="0"/>
                <a:ea typeface="ＭＳ Ｐゴシック" pitchFamily="50" charset="-128"/>
              </a:defRPr>
            </a:lvl3pPr>
            <a:lvl4pPr marL="1674577" indent="-239226" eaLnBrk="0" hangingPunct="0">
              <a:defRPr kumimoji="1">
                <a:solidFill>
                  <a:schemeClr val="tx1"/>
                </a:solidFill>
                <a:latin typeface="Arial" pitchFamily="34" charset="0"/>
                <a:ea typeface="ＭＳ Ｐゴシック" pitchFamily="50" charset="-128"/>
              </a:defRPr>
            </a:lvl4pPr>
            <a:lvl5pPr marL="2153027" indent="-239226" eaLnBrk="0" hangingPunct="0">
              <a:defRPr kumimoji="1">
                <a:solidFill>
                  <a:schemeClr val="tx1"/>
                </a:solidFill>
                <a:latin typeface="Arial" pitchFamily="34" charset="0"/>
                <a:ea typeface="ＭＳ Ｐゴシック" pitchFamily="50" charset="-128"/>
              </a:defRPr>
            </a:lvl5pPr>
            <a:lvl6pPr marL="263147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310992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58837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4066829"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832F9783-175F-4D99-88C9-68798046B7F9}" type="slidenum">
              <a:rPr lang="en-US" altLang="ja-JP" smtClean="0"/>
              <a:pPr eaLnBrk="1" hangingPunct="1"/>
              <a:t>10</a:t>
            </a:fld>
            <a:endParaRPr lang="en-US" altLang="ja-JP" smtClean="0"/>
          </a:p>
        </p:txBody>
      </p:sp>
      <p:sp>
        <p:nvSpPr>
          <p:cNvPr id="70659" name="Rectangle 2"/>
          <p:cNvSpPr>
            <a:spLocks noGrp="1" noRot="1" noChangeAspect="1" noChangeArrowheads="1" noTextEdit="1"/>
          </p:cNvSpPr>
          <p:nvPr>
            <p:ph type="sldImg"/>
          </p:nvPr>
        </p:nvSpPr>
        <p:spPr>
          <a:xfrm>
            <a:off x="1144588" y="685800"/>
            <a:ext cx="4572000" cy="3429000"/>
          </a:xfrm>
          <a:ln/>
        </p:spPr>
      </p:sp>
      <p:sp>
        <p:nvSpPr>
          <p:cNvPr id="70660" name="Rectangle 3"/>
          <p:cNvSpPr>
            <a:spLocks noGrp="1" noChangeArrowheads="1"/>
          </p:cNvSpPr>
          <p:nvPr>
            <p:ph type="body" idx="1"/>
          </p:nvPr>
        </p:nvSpPr>
        <p:spPr>
          <a:xfrm>
            <a:off x="685800" y="4344988"/>
            <a:ext cx="5486400" cy="41132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456" tIns="45935" rIns="93456" bIns="45935"/>
          <a:lstStyle/>
          <a:p>
            <a:pPr defTabSz="995111"/>
            <a:r>
              <a:rPr lang="en-US" altLang="ja-JP" sz="1700">
                <a:latin typeface="Helvetica" pitchFamily="34" charset="0"/>
                <a:ea typeface="HG創英角ﾎﾟｯﾌﾟ体" pitchFamily="49" charset="-128"/>
              </a:rPr>
              <a:t>The J-PARC consists of three accelerators and three experimental facilities.</a:t>
            </a:r>
          </a:p>
          <a:p>
            <a:pPr defTabSz="995111"/>
            <a:r>
              <a:rPr lang="en-US" altLang="ja-JP" sz="1700">
                <a:solidFill>
                  <a:srgbClr val="FF0000"/>
                </a:solidFill>
                <a:latin typeface="Helvetica" pitchFamily="34" charset="0"/>
                <a:ea typeface="HG創英角ﾎﾟｯﾌﾟ体" pitchFamily="49" charset="-128"/>
              </a:rPr>
              <a:t>●</a:t>
            </a:r>
            <a:r>
              <a:rPr lang="en-US" altLang="ja-JP" sz="1700">
                <a:latin typeface="Helvetica" pitchFamily="34" charset="0"/>
                <a:ea typeface="HG創英角ﾎﾟｯﾌﾟ体" pitchFamily="49" charset="-128"/>
              </a:rPr>
              <a:t>In calendar year of 2007 the linac and 3 GeV synchrotron were completed. </a:t>
            </a:r>
            <a:r>
              <a:rPr lang="en-US" altLang="ja-JP" sz="1700">
                <a:solidFill>
                  <a:srgbClr val="FF0000"/>
                </a:solidFill>
                <a:latin typeface="Helvetica" pitchFamily="34" charset="0"/>
                <a:ea typeface="HG創英角ﾎﾟｯﾌﾟ体" pitchFamily="49" charset="-128"/>
              </a:rPr>
              <a:t>● </a:t>
            </a:r>
            <a:r>
              <a:rPr lang="en-US" altLang="ja-JP" sz="1700">
                <a:latin typeface="Helvetica" pitchFamily="34" charset="0"/>
                <a:ea typeface="HG創英角ﾎﾟｯﾌﾟ体" pitchFamily="49" charset="-128"/>
              </a:rPr>
              <a:t>Then, in fiscal year of 2008 the 50 GeV synchrotron and two experimental facilities, the materials and life experimental facility with neutron and muon beams, and the hadron experimental facility with primarily kaon beams were completed. </a:t>
            </a:r>
            <a:r>
              <a:rPr lang="en-US" altLang="ja-JP" sz="1700">
                <a:solidFill>
                  <a:srgbClr val="FF0000"/>
                </a:solidFill>
                <a:latin typeface="Helvetica" pitchFamily="34" charset="0"/>
                <a:ea typeface="HG創英角ﾎﾟｯﾌﾟ体" pitchFamily="49" charset="-128"/>
              </a:rPr>
              <a:t>● </a:t>
            </a:r>
            <a:r>
              <a:rPr lang="en-US" altLang="ja-JP" sz="1700">
                <a:latin typeface="Helvetica" pitchFamily="34" charset="0"/>
                <a:ea typeface="HG創英角ﾎﾟｯﾌﾟ体" pitchFamily="49" charset="-128"/>
              </a:rPr>
              <a:t>Finally, in fiscal year of 2009, which is the last year, the neutrino facility to send the neutrino beams to Superkamiokande was completed.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スライド イメージ プレースホルダ 1"/>
          <p:cNvSpPr>
            <a:spLocks noGrp="1" noRot="1" noChangeAspect="1" noTextEdit="1"/>
          </p:cNvSpPr>
          <p:nvPr>
            <p:ph type="sldImg"/>
          </p:nvPr>
        </p:nvSpPr>
        <p:spPr>
          <a:ln/>
        </p:spPr>
      </p:sp>
      <p:sp>
        <p:nvSpPr>
          <p:cNvPr id="76803" name="ノート プレースホルダ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itchFamily="34" charset="0"/>
            </a:endParaRPr>
          </a:p>
        </p:txBody>
      </p:sp>
      <p:sp>
        <p:nvSpPr>
          <p:cNvPr id="76804" name="スライド番号プレースホルダ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77482" indent="-299031" eaLnBrk="0" hangingPunct="0">
              <a:defRPr kumimoji="1">
                <a:solidFill>
                  <a:schemeClr val="tx1"/>
                </a:solidFill>
                <a:latin typeface="Arial" pitchFamily="34" charset="0"/>
                <a:ea typeface="ＭＳ Ｐゴシック" pitchFamily="50" charset="-128"/>
              </a:defRPr>
            </a:lvl2pPr>
            <a:lvl3pPr marL="1196126" indent="-239226" eaLnBrk="0" hangingPunct="0">
              <a:defRPr kumimoji="1">
                <a:solidFill>
                  <a:schemeClr val="tx1"/>
                </a:solidFill>
                <a:latin typeface="Arial" pitchFamily="34" charset="0"/>
                <a:ea typeface="ＭＳ Ｐゴシック" pitchFamily="50" charset="-128"/>
              </a:defRPr>
            </a:lvl3pPr>
            <a:lvl4pPr marL="1674577" indent="-239226" eaLnBrk="0" hangingPunct="0">
              <a:defRPr kumimoji="1">
                <a:solidFill>
                  <a:schemeClr val="tx1"/>
                </a:solidFill>
                <a:latin typeface="Arial" pitchFamily="34" charset="0"/>
                <a:ea typeface="ＭＳ Ｐゴシック" pitchFamily="50" charset="-128"/>
              </a:defRPr>
            </a:lvl4pPr>
            <a:lvl5pPr marL="2153027" indent="-239226" eaLnBrk="0" hangingPunct="0">
              <a:defRPr kumimoji="1">
                <a:solidFill>
                  <a:schemeClr val="tx1"/>
                </a:solidFill>
                <a:latin typeface="Arial" pitchFamily="34" charset="0"/>
                <a:ea typeface="ＭＳ Ｐゴシック" pitchFamily="50" charset="-128"/>
              </a:defRPr>
            </a:lvl5pPr>
            <a:lvl6pPr marL="263147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310992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58837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4066829"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0C0FC245-29B7-418D-820C-5AD6AD3873D2}" type="slidenum">
              <a:rPr lang="en-US" altLang="ja-JP" smtClean="0"/>
              <a:pPr eaLnBrk="1" hangingPunct="1"/>
              <a:t>11</a:t>
            </a:fld>
            <a:endParaRPr lang="en-US" altLang="ja-JP"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DAE16F1B-E230-426C-B81E-CABA58CB28FB}" type="slidenum">
              <a:rPr lang="en-US" altLang="ja-JP" smtClean="0">
                <a:solidFill>
                  <a:prstClr val="black"/>
                </a:solidFill>
                <a:latin typeface="Arial" pitchFamily="34" charset="0"/>
              </a:rPr>
              <a:pPr/>
              <a:t>12</a:t>
            </a:fld>
            <a:endParaRPr lang="en-US" altLang="ja-JP" smtClean="0">
              <a:solidFill>
                <a:prstClr val="black"/>
              </a:solidFill>
              <a:latin typeface="Arial" pitchFamily="34"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915140" y="4343112"/>
            <a:ext cx="5027724" cy="4114220"/>
          </a:xfrm>
          <a:noFill/>
          <a:ln/>
        </p:spPr>
        <p:txBody>
          <a:bodyPr/>
          <a:lstStyle/>
          <a:p>
            <a:pPr eaLnBrk="1" hangingPunct="1"/>
            <a:endParaRPr lang="ja-JP" altLang="ja-JP"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77482" indent="-299031" eaLnBrk="0" hangingPunct="0">
              <a:defRPr kumimoji="1">
                <a:solidFill>
                  <a:schemeClr val="tx1"/>
                </a:solidFill>
                <a:latin typeface="Arial" pitchFamily="34" charset="0"/>
                <a:ea typeface="ＭＳ Ｐゴシック" pitchFamily="50" charset="-128"/>
              </a:defRPr>
            </a:lvl2pPr>
            <a:lvl3pPr marL="1196126" indent="-239226" eaLnBrk="0" hangingPunct="0">
              <a:defRPr kumimoji="1">
                <a:solidFill>
                  <a:schemeClr val="tx1"/>
                </a:solidFill>
                <a:latin typeface="Arial" pitchFamily="34" charset="0"/>
                <a:ea typeface="ＭＳ Ｐゴシック" pitchFamily="50" charset="-128"/>
              </a:defRPr>
            </a:lvl3pPr>
            <a:lvl4pPr marL="1674577" indent="-239226" eaLnBrk="0" hangingPunct="0">
              <a:defRPr kumimoji="1">
                <a:solidFill>
                  <a:schemeClr val="tx1"/>
                </a:solidFill>
                <a:latin typeface="Arial" pitchFamily="34" charset="0"/>
                <a:ea typeface="ＭＳ Ｐゴシック" pitchFamily="50" charset="-128"/>
              </a:defRPr>
            </a:lvl4pPr>
            <a:lvl5pPr marL="2153027" indent="-239226" eaLnBrk="0" hangingPunct="0">
              <a:defRPr kumimoji="1">
                <a:solidFill>
                  <a:schemeClr val="tx1"/>
                </a:solidFill>
                <a:latin typeface="Arial" pitchFamily="34" charset="0"/>
                <a:ea typeface="ＭＳ Ｐゴシック" pitchFamily="50" charset="-128"/>
              </a:defRPr>
            </a:lvl5pPr>
            <a:lvl6pPr marL="263147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310992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588378"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4066829" indent="-239226"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832F9783-175F-4D99-88C9-68798046B7F9}" type="slidenum">
              <a:rPr lang="en-US" altLang="ja-JP" smtClean="0"/>
              <a:pPr eaLnBrk="1" hangingPunct="1"/>
              <a:t>13</a:t>
            </a:fld>
            <a:endParaRPr lang="en-US" altLang="ja-JP" smtClean="0"/>
          </a:p>
        </p:txBody>
      </p:sp>
      <p:sp>
        <p:nvSpPr>
          <p:cNvPr id="70659" name="Rectangle 2"/>
          <p:cNvSpPr>
            <a:spLocks noGrp="1" noRot="1" noChangeAspect="1" noChangeArrowheads="1" noTextEdit="1"/>
          </p:cNvSpPr>
          <p:nvPr>
            <p:ph type="sldImg"/>
          </p:nvPr>
        </p:nvSpPr>
        <p:spPr>
          <a:xfrm>
            <a:off x="1144588" y="685800"/>
            <a:ext cx="4572000" cy="3429000"/>
          </a:xfrm>
          <a:ln/>
        </p:spPr>
      </p:sp>
      <p:sp>
        <p:nvSpPr>
          <p:cNvPr id="70660" name="Rectangle 3"/>
          <p:cNvSpPr>
            <a:spLocks noGrp="1" noChangeArrowheads="1"/>
          </p:cNvSpPr>
          <p:nvPr>
            <p:ph type="body" idx="1"/>
          </p:nvPr>
        </p:nvSpPr>
        <p:spPr>
          <a:xfrm>
            <a:off x="685800" y="4344988"/>
            <a:ext cx="5486400" cy="41132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456" tIns="45935" rIns="93456" bIns="45935"/>
          <a:lstStyle/>
          <a:p>
            <a:pPr defTabSz="995111"/>
            <a:r>
              <a:rPr lang="en-US" altLang="ja-JP" sz="1700">
                <a:latin typeface="Helvetica" pitchFamily="34" charset="0"/>
                <a:ea typeface="HG創英角ﾎﾟｯﾌﾟ体" pitchFamily="49" charset="-128"/>
              </a:rPr>
              <a:t>The J-PARC consists of three accelerators and three experimental facilities.</a:t>
            </a:r>
          </a:p>
          <a:p>
            <a:pPr defTabSz="995111"/>
            <a:r>
              <a:rPr lang="en-US" altLang="ja-JP" sz="1700">
                <a:solidFill>
                  <a:srgbClr val="FF0000"/>
                </a:solidFill>
                <a:latin typeface="Helvetica" pitchFamily="34" charset="0"/>
                <a:ea typeface="HG創英角ﾎﾟｯﾌﾟ体" pitchFamily="49" charset="-128"/>
              </a:rPr>
              <a:t>●</a:t>
            </a:r>
            <a:r>
              <a:rPr lang="en-US" altLang="ja-JP" sz="1700">
                <a:latin typeface="Helvetica" pitchFamily="34" charset="0"/>
                <a:ea typeface="HG創英角ﾎﾟｯﾌﾟ体" pitchFamily="49" charset="-128"/>
              </a:rPr>
              <a:t>In calendar year of 2007 the linac and 3 GeV synchrotron were completed. </a:t>
            </a:r>
            <a:r>
              <a:rPr lang="en-US" altLang="ja-JP" sz="1700">
                <a:solidFill>
                  <a:srgbClr val="FF0000"/>
                </a:solidFill>
                <a:latin typeface="Helvetica" pitchFamily="34" charset="0"/>
                <a:ea typeface="HG創英角ﾎﾟｯﾌﾟ体" pitchFamily="49" charset="-128"/>
              </a:rPr>
              <a:t>● </a:t>
            </a:r>
            <a:r>
              <a:rPr lang="en-US" altLang="ja-JP" sz="1700">
                <a:latin typeface="Helvetica" pitchFamily="34" charset="0"/>
                <a:ea typeface="HG創英角ﾎﾟｯﾌﾟ体" pitchFamily="49" charset="-128"/>
              </a:rPr>
              <a:t>Then, in fiscal year of 2008 the 50 GeV synchrotron and two experimental facilities, the materials and life experimental facility with neutron and muon beams, and the hadron experimental facility with primarily kaon beams were completed. </a:t>
            </a:r>
            <a:r>
              <a:rPr lang="en-US" altLang="ja-JP" sz="1700">
                <a:solidFill>
                  <a:srgbClr val="FF0000"/>
                </a:solidFill>
                <a:latin typeface="Helvetica" pitchFamily="34" charset="0"/>
                <a:ea typeface="HG創英角ﾎﾟｯﾌﾟ体" pitchFamily="49" charset="-128"/>
              </a:rPr>
              <a:t>● </a:t>
            </a:r>
            <a:r>
              <a:rPr lang="en-US" altLang="ja-JP" sz="1700">
                <a:latin typeface="Helvetica" pitchFamily="34" charset="0"/>
                <a:ea typeface="HG創英角ﾎﾟｯﾌﾟ体" pitchFamily="49" charset="-128"/>
              </a:rPr>
              <a:t>Finally, in fiscal year of 2009, which is the last year, the neutrino facility to send the neutrino beams to Superkamiokande was completed.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スライド イメージ プレースホルダ 1"/>
          <p:cNvSpPr>
            <a:spLocks noGrp="1" noRot="1" noChangeAspect="1" noTextEdit="1"/>
          </p:cNvSpPr>
          <p:nvPr>
            <p:ph type="sldImg"/>
          </p:nvPr>
        </p:nvSpPr>
        <p:spPr>
          <a:xfrm>
            <a:off x="1143000" y="685800"/>
            <a:ext cx="4572000" cy="3429000"/>
          </a:xfrm>
          <a:ln/>
        </p:spPr>
      </p:sp>
      <p:sp>
        <p:nvSpPr>
          <p:cNvPr id="134147" name="ノート プレースホルダ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pitchFamily="34" charset="0"/>
            </a:endParaRPr>
          </a:p>
        </p:txBody>
      </p:sp>
      <p:sp>
        <p:nvSpPr>
          <p:cNvPr id="134148" name="スライド番号プレースホルダ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77329" indent="-298972" eaLnBrk="0" hangingPunct="0">
              <a:defRPr kumimoji="1">
                <a:solidFill>
                  <a:schemeClr val="tx1"/>
                </a:solidFill>
                <a:latin typeface="Arial" pitchFamily="34" charset="0"/>
                <a:ea typeface="ＭＳ Ｐゴシック" pitchFamily="50" charset="-128"/>
              </a:defRPr>
            </a:lvl2pPr>
            <a:lvl3pPr marL="1195892" indent="-239179" eaLnBrk="0" hangingPunct="0">
              <a:defRPr kumimoji="1">
                <a:solidFill>
                  <a:schemeClr val="tx1"/>
                </a:solidFill>
                <a:latin typeface="Arial" pitchFamily="34" charset="0"/>
                <a:ea typeface="ＭＳ Ｐゴシック" pitchFamily="50" charset="-128"/>
              </a:defRPr>
            </a:lvl3pPr>
            <a:lvl4pPr marL="1674248" indent="-239179" eaLnBrk="0" hangingPunct="0">
              <a:defRPr kumimoji="1">
                <a:solidFill>
                  <a:schemeClr val="tx1"/>
                </a:solidFill>
                <a:latin typeface="Arial" pitchFamily="34" charset="0"/>
                <a:ea typeface="ＭＳ Ｐゴシック" pitchFamily="50" charset="-128"/>
              </a:defRPr>
            </a:lvl4pPr>
            <a:lvl5pPr marL="2152603" indent="-239179" eaLnBrk="0" hangingPunct="0">
              <a:defRPr kumimoji="1">
                <a:solidFill>
                  <a:schemeClr val="tx1"/>
                </a:solidFill>
                <a:latin typeface="Arial" pitchFamily="34" charset="0"/>
                <a:ea typeface="ＭＳ Ｐゴシック" pitchFamily="50" charset="-128"/>
              </a:defRPr>
            </a:lvl5pPr>
            <a:lvl6pPr marL="2630959" indent="-239179"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3109315" indent="-239179"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587672" indent="-239179"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4066028" indent="-239179"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C819E376-0C14-4F02-9C60-BC26EFB6EC2C}" type="slidenum">
              <a:rPr lang="en-US" altLang="ja-JP" smtClean="0">
                <a:solidFill>
                  <a:srgbClr val="000000"/>
                </a:solidFill>
              </a:rPr>
              <a:pPr eaLnBrk="1" hangingPunct="1"/>
              <a:t>15</a:t>
            </a:fld>
            <a:endParaRPr lang="en-US" altLang="ja-JP" smtClean="0">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スライド イメージ プレースホルダ 1"/>
          <p:cNvSpPr>
            <a:spLocks noGrp="1" noRot="1" noChangeAspect="1" noTextEdit="1"/>
          </p:cNvSpPr>
          <p:nvPr>
            <p:ph type="sldImg"/>
          </p:nvPr>
        </p:nvSpPr>
        <p:spPr>
          <a:ln/>
        </p:spPr>
      </p:sp>
      <p:sp>
        <p:nvSpPr>
          <p:cNvPr id="41987" name="ノート プレースホルダ 2"/>
          <p:cNvSpPr>
            <a:spLocks noGrp="1"/>
          </p:cNvSpPr>
          <p:nvPr>
            <p:ph type="body" idx="1"/>
          </p:nvPr>
        </p:nvSpPr>
        <p:spPr>
          <a:noFill/>
          <a:ln/>
        </p:spPr>
        <p:txBody>
          <a:bodyPr/>
          <a:lstStyle/>
          <a:p>
            <a:pPr eaLnBrk="1" hangingPunct="1"/>
            <a:endParaRPr lang="ja-JP" altLang="en-US" smtClean="0"/>
          </a:p>
        </p:txBody>
      </p:sp>
      <p:sp>
        <p:nvSpPr>
          <p:cNvPr id="41988" name="スライド番号プレースホルダ 3"/>
          <p:cNvSpPr>
            <a:spLocks noGrp="1"/>
          </p:cNvSpPr>
          <p:nvPr>
            <p:ph type="sldNum" sz="quarter" idx="5"/>
          </p:nvPr>
        </p:nvSpPr>
        <p:spPr>
          <a:noFill/>
        </p:spPr>
        <p:txBody>
          <a:bodyPr/>
          <a:lstStyle/>
          <a:p>
            <a:fld id="{FF375429-AFAC-4168-934F-5AD768ABEC07}" type="slidenum">
              <a:rPr lang="en-US" altLang="ja-JP">
                <a:solidFill>
                  <a:srgbClr val="000000"/>
                </a:solidFill>
              </a:rPr>
              <a:pPr/>
              <a:t>16</a:t>
            </a:fld>
            <a:endParaRPr lang="en-US" altLang="ja-JP">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EF738D90-8EA1-4360-9CC4-F810E2BB369B}" type="datetimeFigureOut">
              <a:rPr kumimoji="1" lang="ja-JP" altLang="en-US" smtClean="0"/>
              <a:t>2012/12/10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7CA8EB8-C8EF-4EE6-842E-A65B168389E9}" type="slidenum">
              <a:rPr kumimoji="1" lang="ja-JP" altLang="en-US" smtClean="0"/>
              <a:t>‹#›</a:t>
            </a:fld>
            <a:endParaRPr kumimoji="1" lang="ja-JP" altLang="en-US"/>
          </a:p>
        </p:txBody>
      </p:sp>
    </p:spTree>
    <p:extLst>
      <p:ext uri="{BB962C8B-B14F-4D97-AF65-F5344CB8AC3E}">
        <p14:creationId xmlns:p14="http://schemas.microsoft.com/office/powerpoint/2010/main" val="1442994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F738D90-8EA1-4360-9CC4-F810E2BB369B}" type="datetimeFigureOut">
              <a:rPr kumimoji="1" lang="ja-JP" altLang="en-US" smtClean="0"/>
              <a:t>2012/12/10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7CA8EB8-C8EF-4EE6-842E-A65B168389E9}" type="slidenum">
              <a:rPr kumimoji="1" lang="ja-JP" altLang="en-US" smtClean="0"/>
              <a:t>‹#›</a:t>
            </a:fld>
            <a:endParaRPr kumimoji="1" lang="ja-JP" altLang="en-US"/>
          </a:p>
        </p:txBody>
      </p:sp>
    </p:spTree>
    <p:extLst>
      <p:ext uri="{BB962C8B-B14F-4D97-AF65-F5344CB8AC3E}">
        <p14:creationId xmlns:p14="http://schemas.microsoft.com/office/powerpoint/2010/main" val="404973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F738D90-8EA1-4360-9CC4-F810E2BB369B}" type="datetimeFigureOut">
              <a:rPr kumimoji="1" lang="ja-JP" altLang="en-US" smtClean="0"/>
              <a:t>2012/12/10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7CA8EB8-C8EF-4EE6-842E-A65B168389E9}" type="slidenum">
              <a:rPr kumimoji="1" lang="ja-JP" altLang="en-US" smtClean="0"/>
              <a:t>‹#›</a:t>
            </a:fld>
            <a:endParaRPr kumimoji="1" lang="ja-JP" altLang="en-US"/>
          </a:p>
        </p:txBody>
      </p:sp>
    </p:spTree>
    <p:extLst>
      <p:ext uri="{BB962C8B-B14F-4D97-AF65-F5344CB8AC3E}">
        <p14:creationId xmlns:p14="http://schemas.microsoft.com/office/powerpoint/2010/main" val="27577922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301625" y="228600"/>
            <a:ext cx="8540750" cy="5870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154"/>
          <p:cNvSpPr>
            <a:spLocks noGrp="1" noChangeArrowheads="1"/>
          </p:cNvSpPr>
          <p:nvPr>
            <p:ph type="dt" sz="half" idx="10"/>
          </p:nvPr>
        </p:nvSpPr>
        <p:spPr>
          <a:ln/>
        </p:spPr>
        <p:txBody>
          <a:bodyPr/>
          <a:lstStyle>
            <a:lvl1pPr>
              <a:defRPr/>
            </a:lvl1pPr>
          </a:lstStyle>
          <a:p>
            <a:pPr>
              <a:defRPr/>
            </a:pPr>
            <a:fld id="{1834C440-7BC3-426C-BA26-67221478D1E1}" type="datetime1">
              <a:rPr lang="ja-JP" altLang="en-US" smtClean="0">
                <a:solidFill>
                  <a:srgbClr val="FFFFFF"/>
                </a:solidFill>
              </a:rPr>
              <a:t>2012/12/10</a:t>
            </a:fld>
            <a:endParaRPr lang="en-US" altLang="ja-JP">
              <a:solidFill>
                <a:srgbClr val="FFFFFF"/>
              </a:solidFill>
            </a:endParaRPr>
          </a:p>
        </p:txBody>
      </p:sp>
      <p:sp>
        <p:nvSpPr>
          <p:cNvPr id="4" name="Rectangle 155"/>
          <p:cNvSpPr>
            <a:spLocks noGrp="1" noChangeArrowheads="1"/>
          </p:cNvSpPr>
          <p:nvPr>
            <p:ph type="ftr" sz="quarter" idx="11"/>
          </p:nvPr>
        </p:nvSpPr>
        <p:spPr>
          <a:ln/>
        </p:spPr>
        <p:txBody>
          <a:bodyPr/>
          <a:lstStyle>
            <a:lvl1pPr>
              <a:defRPr/>
            </a:lvl1pPr>
          </a:lstStyle>
          <a:p>
            <a:pPr>
              <a:defRPr/>
            </a:pPr>
            <a:endParaRPr lang="en-US" altLang="ja-JP">
              <a:solidFill>
                <a:srgbClr val="FFFFFF"/>
              </a:solidFill>
            </a:endParaRPr>
          </a:p>
        </p:txBody>
      </p:sp>
      <p:sp>
        <p:nvSpPr>
          <p:cNvPr id="5" name="Rectangle 156"/>
          <p:cNvSpPr>
            <a:spLocks noGrp="1" noChangeArrowheads="1"/>
          </p:cNvSpPr>
          <p:nvPr>
            <p:ph type="sldNum" sz="quarter" idx="12"/>
          </p:nvPr>
        </p:nvSpPr>
        <p:spPr>
          <a:ln/>
        </p:spPr>
        <p:txBody>
          <a:bodyPr/>
          <a:lstStyle>
            <a:lvl1pPr>
              <a:defRPr/>
            </a:lvl1pPr>
          </a:lstStyle>
          <a:p>
            <a:pPr>
              <a:defRPr/>
            </a:pPr>
            <a:fld id="{ECB98729-8EF9-4831-BDC0-8283832543D6}" type="slidenum">
              <a:rPr lang="en-US" altLang="ja-JP">
                <a:solidFill>
                  <a:srgbClr val="FFFFFF"/>
                </a:solidFill>
              </a:rPr>
              <a:pPr>
                <a:defRPr/>
              </a:pPr>
              <a:t>‹#›</a:t>
            </a:fld>
            <a:endParaRPr lang="en-US" altLang="ja-JP">
              <a:solidFill>
                <a:srgbClr val="FFFFFF"/>
              </a:solidFill>
            </a:endParaRPr>
          </a:p>
        </p:txBody>
      </p:sp>
    </p:spTree>
    <p:extLst>
      <p:ext uri="{BB962C8B-B14F-4D97-AF65-F5344CB8AC3E}">
        <p14:creationId xmlns:p14="http://schemas.microsoft.com/office/powerpoint/2010/main" val="2010380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F738D90-8EA1-4360-9CC4-F810E2BB369B}" type="datetimeFigureOut">
              <a:rPr kumimoji="1" lang="ja-JP" altLang="en-US" smtClean="0"/>
              <a:t>2012/12/10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7CA8EB8-C8EF-4EE6-842E-A65B168389E9}" type="slidenum">
              <a:rPr kumimoji="1" lang="ja-JP" altLang="en-US" smtClean="0"/>
              <a:t>‹#›</a:t>
            </a:fld>
            <a:endParaRPr kumimoji="1" lang="ja-JP" altLang="en-US"/>
          </a:p>
        </p:txBody>
      </p:sp>
    </p:spTree>
    <p:extLst>
      <p:ext uri="{BB962C8B-B14F-4D97-AF65-F5344CB8AC3E}">
        <p14:creationId xmlns:p14="http://schemas.microsoft.com/office/powerpoint/2010/main" val="2995811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EF738D90-8EA1-4360-9CC4-F810E2BB369B}" type="datetimeFigureOut">
              <a:rPr kumimoji="1" lang="ja-JP" altLang="en-US" smtClean="0"/>
              <a:t>2012/12/10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7CA8EB8-C8EF-4EE6-842E-A65B168389E9}" type="slidenum">
              <a:rPr kumimoji="1" lang="ja-JP" altLang="en-US" smtClean="0"/>
              <a:t>‹#›</a:t>
            </a:fld>
            <a:endParaRPr kumimoji="1" lang="ja-JP" altLang="en-US"/>
          </a:p>
        </p:txBody>
      </p:sp>
    </p:spTree>
    <p:extLst>
      <p:ext uri="{BB962C8B-B14F-4D97-AF65-F5344CB8AC3E}">
        <p14:creationId xmlns:p14="http://schemas.microsoft.com/office/powerpoint/2010/main" val="3518795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F738D90-8EA1-4360-9CC4-F810E2BB369B}" type="datetimeFigureOut">
              <a:rPr kumimoji="1" lang="ja-JP" altLang="en-US" smtClean="0"/>
              <a:t>2012/12/10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7CA8EB8-C8EF-4EE6-842E-A65B168389E9}" type="slidenum">
              <a:rPr kumimoji="1" lang="ja-JP" altLang="en-US" smtClean="0"/>
              <a:t>‹#›</a:t>
            </a:fld>
            <a:endParaRPr kumimoji="1" lang="ja-JP" altLang="en-US"/>
          </a:p>
        </p:txBody>
      </p:sp>
    </p:spTree>
    <p:extLst>
      <p:ext uri="{BB962C8B-B14F-4D97-AF65-F5344CB8AC3E}">
        <p14:creationId xmlns:p14="http://schemas.microsoft.com/office/powerpoint/2010/main" val="493762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EF738D90-8EA1-4360-9CC4-F810E2BB369B}" type="datetimeFigureOut">
              <a:rPr kumimoji="1" lang="ja-JP" altLang="en-US" smtClean="0"/>
              <a:t>2012/12/10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7CA8EB8-C8EF-4EE6-842E-A65B168389E9}" type="slidenum">
              <a:rPr kumimoji="1" lang="ja-JP" altLang="en-US" smtClean="0"/>
              <a:t>‹#›</a:t>
            </a:fld>
            <a:endParaRPr kumimoji="1" lang="ja-JP" altLang="en-US"/>
          </a:p>
        </p:txBody>
      </p:sp>
    </p:spTree>
    <p:extLst>
      <p:ext uri="{BB962C8B-B14F-4D97-AF65-F5344CB8AC3E}">
        <p14:creationId xmlns:p14="http://schemas.microsoft.com/office/powerpoint/2010/main" val="1948575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F738D90-8EA1-4360-9CC4-F810E2BB369B}" type="datetimeFigureOut">
              <a:rPr kumimoji="1" lang="ja-JP" altLang="en-US" smtClean="0"/>
              <a:t>2012/12/10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7CA8EB8-C8EF-4EE6-842E-A65B168389E9}" type="slidenum">
              <a:rPr kumimoji="1" lang="ja-JP" altLang="en-US" smtClean="0"/>
              <a:t>‹#›</a:t>
            </a:fld>
            <a:endParaRPr kumimoji="1" lang="ja-JP" altLang="en-US"/>
          </a:p>
        </p:txBody>
      </p:sp>
    </p:spTree>
    <p:extLst>
      <p:ext uri="{BB962C8B-B14F-4D97-AF65-F5344CB8AC3E}">
        <p14:creationId xmlns:p14="http://schemas.microsoft.com/office/powerpoint/2010/main" val="1557343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F738D90-8EA1-4360-9CC4-F810E2BB369B}" type="datetimeFigureOut">
              <a:rPr kumimoji="1" lang="ja-JP" altLang="en-US" smtClean="0"/>
              <a:t>2012/12/10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7CA8EB8-C8EF-4EE6-842E-A65B168389E9}" type="slidenum">
              <a:rPr kumimoji="1" lang="ja-JP" altLang="en-US" smtClean="0"/>
              <a:t>‹#›</a:t>
            </a:fld>
            <a:endParaRPr kumimoji="1" lang="ja-JP" altLang="en-US"/>
          </a:p>
        </p:txBody>
      </p:sp>
    </p:spTree>
    <p:extLst>
      <p:ext uri="{BB962C8B-B14F-4D97-AF65-F5344CB8AC3E}">
        <p14:creationId xmlns:p14="http://schemas.microsoft.com/office/powerpoint/2010/main" val="2213340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F738D90-8EA1-4360-9CC4-F810E2BB369B}" type="datetimeFigureOut">
              <a:rPr kumimoji="1" lang="ja-JP" altLang="en-US" smtClean="0"/>
              <a:t>2012/12/10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7CA8EB8-C8EF-4EE6-842E-A65B168389E9}" type="slidenum">
              <a:rPr kumimoji="1" lang="ja-JP" altLang="en-US" smtClean="0"/>
              <a:t>‹#›</a:t>
            </a:fld>
            <a:endParaRPr kumimoji="1" lang="ja-JP" altLang="en-US"/>
          </a:p>
        </p:txBody>
      </p:sp>
    </p:spTree>
    <p:extLst>
      <p:ext uri="{BB962C8B-B14F-4D97-AF65-F5344CB8AC3E}">
        <p14:creationId xmlns:p14="http://schemas.microsoft.com/office/powerpoint/2010/main" val="2356367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F738D90-8EA1-4360-9CC4-F810E2BB369B}" type="datetimeFigureOut">
              <a:rPr kumimoji="1" lang="ja-JP" altLang="en-US" smtClean="0"/>
              <a:t>2012/12/10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7CA8EB8-C8EF-4EE6-842E-A65B168389E9}" type="slidenum">
              <a:rPr kumimoji="1" lang="ja-JP" altLang="en-US" smtClean="0"/>
              <a:t>‹#›</a:t>
            </a:fld>
            <a:endParaRPr kumimoji="1" lang="ja-JP" altLang="en-US"/>
          </a:p>
        </p:txBody>
      </p:sp>
    </p:spTree>
    <p:extLst>
      <p:ext uri="{BB962C8B-B14F-4D97-AF65-F5344CB8AC3E}">
        <p14:creationId xmlns:p14="http://schemas.microsoft.com/office/powerpoint/2010/main" val="911365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738D90-8EA1-4360-9CC4-F810E2BB369B}" type="datetimeFigureOut">
              <a:rPr kumimoji="1" lang="ja-JP" altLang="en-US" smtClean="0"/>
              <a:t>2012/12/10</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CA8EB8-C8EF-4EE6-842E-A65B168389E9}" type="slidenum">
              <a:rPr kumimoji="1" lang="ja-JP" altLang="en-US" smtClean="0"/>
              <a:t>‹#›</a:t>
            </a:fld>
            <a:endParaRPr kumimoji="1" lang="ja-JP" altLang="en-US"/>
          </a:p>
        </p:txBody>
      </p:sp>
    </p:spTree>
    <p:extLst>
      <p:ext uri="{BB962C8B-B14F-4D97-AF65-F5344CB8AC3E}">
        <p14:creationId xmlns:p14="http://schemas.microsoft.com/office/powerpoint/2010/main" val="4241115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6.jpe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8" Type="http://schemas.microsoft.com/office/2007/relationships/hdphoto" Target="../media/hdphoto10.wdp"/><Relationship Id="rId3" Type="http://schemas.microsoft.com/office/2007/relationships/hdphoto" Target="../media/hdphoto8.wdp"/><Relationship Id="rId7" Type="http://schemas.openxmlformats.org/officeDocument/2006/relationships/image" Target="../media/image31.jpeg"/><Relationship Id="rId2" Type="http://schemas.openxmlformats.org/officeDocument/2006/relationships/image" Target="../media/image28.jpeg"/><Relationship Id="rId1" Type="http://schemas.openxmlformats.org/officeDocument/2006/relationships/slideLayout" Target="../slideLayouts/slideLayout7.xml"/><Relationship Id="rId6" Type="http://schemas.microsoft.com/office/2007/relationships/hdphoto" Target="../media/hdphoto9.wdp"/><Relationship Id="rId5" Type="http://schemas.openxmlformats.org/officeDocument/2006/relationships/image" Target="../media/image30.png"/><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microsoft.com/office/2007/relationships/hdphoto" Target="../media/hdphoto12.wdp"/><Relationship Id="rId5" Type="http://schemas.openxmlformats.org/officeDocument/2006/relationships/image" Target="../media/image33.jpeg"/><Relationship Id="rId4" Type="http://schemas.microsoft.com/office/2007/relationships/hdphoto" Target="../media/hdphoto11.wdp"/></Relationships>
</file>

<file path=ppt/slides/_rels/slide1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jpeg"/><Relationship Id="rId7"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jpeg"/></Relationships>
</file>

<file path=ppt/slides/_rels/slide1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 Id="rId6" Type="http://schemas.openxmlformats.org/officeDocument/2006/relationships/image" Target="../media/image44.jpeg"/><Relationship Id="rId5" Type="http://schemas.openxmlformats.org/officeDocument/2006/relationships/image" Target="../media/image43.jpg"/><Relationship Id="rId4" Type="http://schemas.openxmlformats.org/officeDocument/2006/relationships/image" Target="../media/image42.jpeg"/></Relationships>
</file>

<file path=ppt/slides/_rels/slide18.xml.rels><?xml version="1.0" encoding="UTF-8" standalone="yes"?>
<Relationships xmlns="http://schemas.openxmlformats.org/package/2006/relationships"><Relationship Id="rId8" Type="http://schemas.openxmlformats.org/officeDocument/2006/relationships/image" Target="../media/image49.jpeg"/><Relationship Id="rId13" Type="http://schemas.openxmlformats.org/officeDocument/2006/relationships/image" Target="../media/image54.jpeg"/><Relationship Id="rId3" Type="http://schemas.openxmlformats.org/officeDocument/2006/relationships/image" Target="../media/image45.jpeg"/><Relationship Id="rId7" Type="http://schemas.openxmlformats.org/officeDocument/2006/relationships/image" Target="../media/image48.jpeg"/><Relationship Id="rId12" Type="http://schemas.openxmlformats.org/officeDocument/2006/relationships/image" Target="../media/image53.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microsoft.com/office/2007/relationships/hdphoto" Target="../media/hdphoto13.wdp"/><Relationship Id="rId11" Type="http://schemas.openxmlformats.org/officeDocument/2006/relationships/image" Target="../media/image52.jpeg"/><Relationship Id="rId5" Type="http://schemas.openxmlformats.org/officeDocument/2006/relationships/image" Target="../media/image47.jpeg"/><Relationship Id="rId10" Type="http://schemas.openxmlformats.org/officeDocument/2006/relationships/image" Target="../media/image51.jpeg"/><Relationship Id="rId4" Type="http://schemas.openxmlformats.org/officeDocument/2006/relationships/image" Target="../media/image46.png"/><Relationship Id="rId9" Type="http://schemas.openxmlformats.org/officeDocument/2006/relationships/image" Target="../media/image50.jpeg"/><Relationship Id="rId14" Type="http://schemas.openxmlformats.org/officeDocument/2006/relationships/image" Target="../media/image55.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microsoft.com/office/2007/relationships/hdphoto" Target="../media/hdphoto15.wdp"/><Relationship Id="rId3" Type="http://schemas.openxmlformats.org/officeDocument/2006/relationships/image" Target="../media/image57.jpeg"/><Relationship Id="rId7" Type="http://schemas.openxmlformats.org/officeDocument/2006/relationships/image" Target="../media/image60.jpeg"/><Relationship Id="rId2" Type="http://schemas.openxmlformats.org/officeDocument/2006/relationships/image" Target="../media/image56.jpg"/><Relationship Id="rId1" Type="http://schemas.openxmlformats.org/officeDocument/2006/relationships/slideLayout" Target="../slideLayouts/slideLayout7.xml"/><Relationship Id="rId6" Type="http://schemas.openxmlformats.org/officeDocument/2006/relationships/image" Target="../media/image59.jpeg"/><Relationship Id="rId5" Type="http://schemas.openxmlformats.org/officeDocument/2006/relationships/image" Target="../media/image58.png"/><Relationship Id="rId4" Type="http://schemas.microsoft.com/office/2007/relationships/hdphoto" Target="../media/hdphoto14.wdp"/></Relationships>
</file>

<file path=ppt/slides/_rels/slide21.xml.rels><?xml version="1.0" encoding="UTF-8" standalone="yes"?>
<Relationships xmlns="http://schemas.openxmlformats.org/package/2006/relationships"><Relationship Id="rId3" Type="http://schemas.microsoft.com/office/2007/relationships/hdphoto" Target="../media/hdphoto16.wdp"/><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66.png"/><Relationship Id="rId3" Type="http://schemas.microsoft.com/office/2007/relationships/hdphoto" Target="../media/hdphoto17.wdp"/><Relationship Id="rId7" Type="http://schemas.microsoft.com/office/2007/relationships/hdphoto" Target="../media/hdphoto19.wdp"/><Relationship Id="rId2" Type="http://schemas.openxmlformats.org/officeDocument/2006/relationships/image" Target="../media/image63.jpeg"/><Relationship Id="rId1" Type="http://schemas.openxmlformats.org/officeDocument/2006/relationships/slideLayout" Target="../slideLayouts/slideLayout7.xml"/><Relationship Id="rId6" Type="http://schemas.openxmlformats.org/officeDocument/2006/relationships/image" Target="../media/image65.png"/><Relationship Id="rId5" Type="http://schemas.microsoft.com/office/2007/relationships/hdphoto" Target="../media/hdphoto18.wdp"/><Relationship Id="rId4" Type="http://schemas.openxmlformats.org/officeDocument/2006/relationships/image" Target="../media/image64.jpeg"/></Relationships>
</file>

<file path=ppt/slides/_rels/slide24.xml.rels><?xml version="1.0" encoding="UTF-8" standalone="yes"?>
<Relationships xmlns="http://schemas.openxmlformats.org/package/2006/relationships"><Relationship Id="rId8" Type="http://schemas.microsoft.com/office/2007/relationships/hdphoto" Target="../media/hdphoto22.wdp"/><Relationship Id="rId13" Type="http://schemas.microsoft.com/office/2007/relationships/hdphoto" Target="../media/hdphoto24.wdp"/><Relationship Id="rId18" Type="http://schemas.openxmlformats.org/officeDocument/2006/relationships/image" Target="../media/image76.png"/><Relationship Id="rId3" Type="http://schemas.microsoft.com/office/2007/relationships/hdphoto" Target="../media/hdphoto20.wdp"/><Relationship Id="rId21" Type="http://schemas.microsoft.com/office/2007/relationships/hdphoto" Target="../media/hdphoto28.wdp"/><Relationship Id="rId7" Type="http://schemas.openxmlformats.org/officeDocument/2006/relationships/image" Target="../media/image70.jpeg"/><Relationship Id="rId12" Type="http://schemas.openxmlformats.org/officeDocument/2006/relationships/image" Target="../media/image73.png"/><Relationship Id="rId17" Type="http://schemas.microsoft.com/office/2007/relationships/hdphoto" Target="../media/hdphoto26.wdp"/><Relationship Id="rId2" Type="http://schemas.openxmlformats.org/officeDocument/2006/relationships/image" Target="../media/image67.png"/><Relationship Id="rId16" Type="http://schemas.openxmlformats.org/officeDocument/2006/relationships/image" Target="../media/image75.png"/><Relationship Id="rId20" Type="http://schemas.openxmlformats.org/officeDocument/2006/relationships/image" Target="../media/image77.png"/><Relationship Id="rId1" Type="http://schemas.openxmlformats.org/officeDocument/2006/relationships/slideLayout" Target="../slideLayouts/slideLayout7.xml"/><Relationship Id="rId6" Type="http://schemas.microsoft.com/office/2007/relationships/hdphoto" Target="../media/hdphoto21.wdp"/><Relationship Id="rId11" Type="http://schemas.microsoft.com/office/2007/relationships/hdphoto" Target="../media/hdphoto23.wdp"/><Relationship Id="rId5" Type="http://schemas.openxmlformats.org/officeDocument/2006/relationships/image" Target="../media/image69.jpeg"/><Relationship Id="rId15" Type="http://schemas.microsoft.com/office/2007/relationships/hdphoto" Target="../media/hdphoto25.wdp"/><Relationship Id="rId10" Type="http://schemas.openxmlformats.org/officeDocument/2006/relationships/image" Target="../media/image72.png"/><Relationship Id="rId19" Type="http://schemas.microsoft.com/office/2007/relationships/hdphoto" Target="../media/hdphoto27.wdp"/><Relationship Id="rId4" Type="http://schemas.openxmlformats.org/officeDocument/2006/relationships/image" Target="../media/image68.jpeg"/><Relationship Id="rId9" Type="http://schemas.openxmlformats.org/officeDocument/2006/relationships/image" Target="../media/image71.jpeg"/><Relationship Id="rId14" Type="http://schemas.openxmlformats.org/officeDocument/2006/relationships/image" Target="../media/image74.png"/></Relationships>
</file>

<file path=ppt/slides/_rels/slide25.xml.rels><?xml version="1.0" encoding="UTF-8" standalone="yes"?>
<Relationships xmlns="http://schemas.openxmlformats.org/package/2006/relationships"><Relationship Id="rId3" Type="http://schemas.microsoft.com/office/2007/relationships/hdphoto" Target="../media/hdphoto29.wdp"/><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microsoft.com/office/2007/relationships/hdphoto" Target="../media/hdphoto32.wdp"/><Relationship Id="rId3" Type="http://schemas.microsoft.com/office/2007/relationships/hdphoto" Target="../media/hdphoto30.wdp"/><Relationship Id="rId7" Type="http://schemas.openxmlformats.org/officeDocument/2006/relationships/image" Target="../media/image82.png"/><Relationship Id="rId2" Type="http://schemas.openxmlformats.org/officeDocument/2006/relationships/image" Target="../media/image79.jpeg"/><Relationship Id="rId1" Type="http://schemas.openxmlformats.org/officeDocument/2006/relationships/slideLayout" Target="../slideLayouts/slideLayout7.xml"/><Relationship Id="rId6" Type="http://schemas.microsoft.com/office/2007/relationships/hdphoto" Target="../media/hdphoto31.wdp"/><Relationship Id="rId5" Type="http://schemas.openxmlformats.org/officeDocument/2006/relationships/image" Target="../media/image81.jpeg"/><Relationship Id="rId4" Type="http://schemas.openxmlformats.org/officeDocument/2006/relationships/image" Target="../media/image80.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microsoft.com/office/2007/relationships/hdphoto" Target="../media/hdphoto33.wdp"/><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85.jpeg"/></Relationships>
</file>

<file path=ppt/slides/_rels/slide31.xml.rels><?xml version="1.0" encoding="UTF-8" standalone="yes"?>
<Relationships xmlns="http://schemas.openxmlformats.org/package/2006/relationships"><Relationship Id="rId3" Type="http://schemas.microsoft.com/office/2007/relationships/hdphoto" Target="../media/hdphoto34.wdp"/><Relationship Id="rId2" Type="http://schemas.openxmlformats.org/officeDocument/2006/relationships/image" Target="../media/image8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8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jpeg"/><Relationship Id="rId1" Type="http://schemas.openxmlformats.org/officeDocument/2006/relationships/slideLayout" Target="../slideLayouts/slideLayout7.xml"/><Relationship Id="rId6" Type="http://schemas.microsoft.com/office/2007/relationships/hdphoto" Target="../media/hdphoto4.wdp"/><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4.jpeg"/><Relationship Id="rId3" Type="http://schemas.microsoft.com/office/2007/relationships/hdphoto" Target="../media/hdphoto6.wdp"/><Relationship Id="rId7" Type="http://schemas.openxmlformats.org/officeDocument/2006/relationships/image" Target="../media/image13.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 Id="rId9" Type="http://schemas.microsoft.com/office/2007/relationships/hdphoto" Target="../media/hdphoto7.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b="6617"/>
          <a:stretch/>
        </p:blipFill>
        <p:spPr>
          <a:xfrm>
            <a:off x="-108520" y="-853524"/>
            <a:ext cx="9252520" cy="7711925"/>
          </a:xfrm>
          <a:prstGeom prst="rect">
            <a:avLst/>
          </a:prstGeom>
        </p:spPr>
      </p:pic>
      <p:sp>
        <p:nvSpPr>
          <p:cNvPr id="11" name="スライド番号プレースホルダー 10"/>
          <p:cNvSpPr>
            <a:spLocks noGrp="1"/>
          </p:cNvSpPr>
          <p:nvPr>
            <p:ph type="sldNum" sz="quarter" idx="12"/>
          </p:nvPr>
        </p:nvSpPr>
        <p:spPr/>
        <p:txBody>
          <a:bodyPr/>
          <a:lstStyle/>
          <a:p>
            <a:fld id="{7551AC77-3FB6-4DE6-BE8E-A9C9F12454E6}" type="slidenum">
              <a:rPr kumimoji="1" lang="ja-JP" altLang="en-US" smtClean="0"/>
              <a:pPr/>
              <a:t>1</a:t>
            </a:fld>
            <a:endParaRPr kumimoji="1" lang="ja-JP" altLang="en-US"/>
          </a:p>
        </p:txBody>
      </p:sp>
      <p:sp>
        <p:nvSpPr>
          <p:cNvPr id="10" name="正方形/長方形 9"/>
          <p:cNvSpPr/>
          <p:nvPr/>
        </p:nvSpPr>
        <p:spPr bwMode="auto">
          <a:xfrm>
            <a:off x="2915816" y="913673"/>
            <a:ext cx="5904656" cy="646331"/>
          </a:xfrm>
          <a:prstGeom prst="rect">
            <a:avLst/>
          </a:prstGeom>
          <a:solidFill>
            <a:srgbClr val="000066"/>
          </a:solidFill>
          <a:ln w="28575">
            <a:solidFill>
              <a:srgbClr val="92D050"/>
            </a:solidFill>
          </a:ln>
          <a:effectLst>
            <a:outerShdw blurRad="76200" dir="18900000" sy="23000" kx="-1200000" algn="bl" rotWithShape="0">
              <a:prstClr val="black">
                <a:alpha val="20000"/>
              </a:prstClr>
            </a:outerShdw>
          </a:effectLst>
        </p:spPr>
        <p:style>
          <a:lnRef idx="2">
            <a:schemeClr val="accent3"/>
          </a:lnRef>
          <a:fillRef idx="1">
            <a:schemeClr val="lt1"/>
          </a:fillRef>
          <a:effectRef idx="0">
            <a:schemeClr val="accent3"/>
          </a:effectRef>
          <a:fontRef idx="minor">
            <a:schemeClr val="dk1"/>
          </a:fontRef>
        </p:style>
        <p:txBody>
          <a:bodyPr wrap="square">
            <a:spAutoFit/>
          </a:bodyPr>
          <a:lstStyle/>
          <a:p>
            <a:pPr algn="ctr">
              <a:defRPr/>
            </a:pPr>
            <a:r>
              <a:rPr lang="en-US" altLang="ja-JP" sz="3600" i="1" dirty="0" smtClean="0">
                <a:ln w="18415" cmpd="sng">
                  <a:solidFill>
                    <a:srgbClr val="FFFFFF"/>
                  </a:solidFill>
                  <a:prstDash val="solid"/>
                </a:ln>
                <a:solidFill>
                  <a:schemeClr val="bg1"/>
                </a:solidFill>
              </a:rPr>
              <a:t>Report on Japanese </a:t>
            </a:r>
            <a:r>
              <a:rPr lang="en-US" altLang="ja-JP" sz="3200" i="1" dirty="0" smtClean="0">
                <a:ln w="18415" cmpd="sng">
                  <a:solidFill>
                    <a:srgbClr val="FFFFFF"/>
                  </a:solidFill>
                  <a:prstDash val="solid"/>
                </a:ln>
                <a:solidFill>
                  <a:schemeClr val="bg1"/>
                </a:solidFill>
              </a:rPr>
              <a:t>Situation</a:t>
            </a:r>
            <a:r>
              <a:rPr lang="en-US" altLang="ja-JP" sz="3600" i="1" dirty="0" smtClean="0">
                <a:ln w="18415" cmpd="sng">
                  <a:solidFill>
                    <a:srgbClr val="FFFFFF"/>
                  </a:solidFill>
                  <a:prstDash val="solid"/>
                </a:ln>
                <a:solidFill>
                  <a:schemeClr val="bg1"/>
                </a:solidFill>
              </a:rPr>
              <a:t> </a:t>
            </a:r>
          </a:p>
        </p:txBody>
      </p:sp>
      <p:sp>
        <p:nvSpPr>
          <p:cNvPr id="13" name="Text Box 6"/>
          <p:cNvSpPr txBox="1">
            <a:spLocks noChangeArrowheads="1"/>
          </p:cNvSpPr>
          <p:nvPr/>
        </p:nvSpPr>
        <p:spPr bwMode="auto">
          <a:xfrm>
            <a:off x="212287" y="2132856"/>
            <a:ext cx="2459577" cy="954107"/>
          </a:xfrm>
          <a:prstGeom prst="rect">
            <a:avLst/>
          </a:prstGeom>
          <a:solidFill>
            <a:srgbClr val="DCE6F2">
              <a:alpha val="45098"/>
            </a:srgbClr>
          </a:solidFill>
          <a:ln w="9525">
            <a:noFill/>
            <a:miter lim="800000"/>
            <a:headEnd/>
            <a:tailEnd/>
          </a:ln>
          <a:effectLst/>
        </p:spPr>
        <p:txBody>
          <a:bodyPr wrap="square">
            <a:spAutoFit/>
          </a:bodyPr>
          <a:lstStyle/>
          <a:p>
            <a:pPr algn="ctr">
              <a:defRPr/>
            </a:pPr>
            <a:r>
              <a:rPr lang="en-US" altLang="ja-JP" sz="2800" b="1" u="sng" dirty="0" smtClean="0">
                <a:solidFill>
                  <a:srgbClr val="0000FF"/>
                </a:solidFill>
                <a:effectLst>
                  <a:outerShdw blurRad="38100" dist="38100" dir="2700000" algn="tl">
                    <a:srgbClr val="000000">
                      <a:alpha val="43137"/>
                    </a:srgbClr>
                  </a:outerShdw>
                </a:effectLst>
                <a:cs typeface="Estrangelo Edessa" pitchFamily="66" charset="0"/>
              </a:rPr>
              <a:t>Atsuto Suzuki</a:t>
            </a:r>
          </a:p>
          <a:p>
            <a:pPr algn="ctr">
              <a:defRPr/>
            </a:pPr>
            <a:r>
              <a:rPr lang="en-US" altLang="ja-JP" sz="2800" b="1" u="sng" dirty="0" smtClean="0">
                <a:solidFill>
                  <a:srgbClr val="0000FF"/>
                </a:solidFill>
                <a:effectLst>
                  <a:outerShdw blurRad="38100" dist="38100" dir="2700000" algn="tl">
                    <a:srgbClr val="000000">
                      <a:alpha val="43137"/>
                    </a:srgbClr>
                  </a:outerShdw>
                </a:effectLst>
                <a:cs typeface="Estrangelo Edessa" pitchFamily="66" charset="0"/>
              </a:rPr>
              <a:t>(KEK)</a:t>
            </a:r>
            <a:endParaRPr lang="en-US" altLang="ja-JP" sz="2800" b="1" u="sng" dirty="0">
              <a:solidFill>
                <a:srgbClr val="0000FF"/>
              </a:solidFill>
              <a:effectLst>
                <a:outerShdw blurRad="38100" dist="38100" dir="2700000" algn="tl">
                  <a:srgbClr val="000000">
                    <a:alpha val="43137"/>
                  </a:srgbClr>
                </a:outerShdw>
              </a:effectLst>
              <a:cs typeface="Estrangelo Edessa" pitchFamily="66" charset="0"/>
            </a:endParaRPr>
          </a:p>
        </p:txBody>
      </p:sp>
    </p:spTree>
    <p:extLst>
      <p:ext uri="{BB962C8B-B14F-4D97-AF65-F5344CB8AC3E}">
        <p14:creationId xmlns:p14="http://schemas.microsoft.com/office/powerpoint/2010/main" val="1383986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20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3" name="Rectangle 3"/>
          <p:cNvSpPr>
            <a:spLocks noChangeArrowheads="1"/>
          </p:cNvSpPr>
          <p:nvPr/>
        </p:nvSpPr>
        <p:spPr bwMode="auto">
          <a:xfrm>
            <a:off x="25400" y="33337"/>
            <a:ext cx="2482850" cy="850900"/>
          </a:xfrm>
          <a:prstGeom prst="rect">
            <a:avLst/>
          </a:prstGeom>
          <a:solidFill>
            <a:srgbClr val="000080">
              <a:alpha val="63137"/>
            </a:srgbClr>
          </a:solidFill>
          <a:ln w="28575">
            <a:solidFill>
              <a:schemeClr val="bg1"/>
            </a:solidFill>
            <a:miter lim="800000"/>
            <a:headEnd/>
            <a:tailEnd/>
          </a:ln>
        </p:spPr>
        <p:txBody>
          <a:bodyPr wrap="none" lIns="91425" tIns="45713" rIns="91425" bIns="45713">
            <a:spAutoFit/>
          </a:bodyPr>
          <a:lstStyle/>
          <a:p>
            <a:pPr algn="ctr"/>
            <a:r>
              <a:rPr lang="en-US" altLang="ja-JP" sz="2400" b="1" dirty="0">
                <a:solidFill>
                  <a:schemeClr val="bg1"/>
                </a:solidFill>
                <a:latin typeface="Helvetica" pitchFamily="34" charset="0"/>
              </a:rPr>
              <a:t>J-PARC Facility</a:t>
            </a:r>
          </a:p>
          <a:p>
            <a:pPr algn="ctr"/>
            <a:r>
              <a:rPr lang="en-US" altLang="ja-JP" sz="2400" b="1" dirty="0">
                <a:solidFill>
                  <a:schemeClr val="bg1"/>
                </a:solidFill>
                <a:latin typeface="Helvetica" pitchFamily="34" charset="0"/>
              </a:rPr>
              <a:t>(KEK/JAEA</a:t>
            </a:r>
            <a:r>
              <a:rPr lang="ja-JP" altLang="en-US" sz="2400" b="1" dirty="0">
                <a:solidFill>
                  <a:schemeClr val="bg1"/>
                </a:solidFill>
                <a:latin typeface="Helvetica" pitchFamily="34" charset="0"/>
              </a:rPr>
              <a:t>）</a:t>
            </a:r>
          </a:p>
        </p:txBody>
      </p:sp>
      <p:sp>
        <p:nvSpPr>
          <p:cNvPr id="40980" name="Text Box 15"/>
          <p:cNvSpPr txBox="1">
            <a:spLocks noChangeArrowheads="1"/>
          </p:cNvSpPr>
          <p:nvPr/>
        </p:nvSpPr>
        <p:spPr bwMode="auto">
          <a:xfrm rot="1200000">
            <a:off x="76146" y="4294305"/>
            <a:ext cx="3052763"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40" tIns="47870" rIns="95740" bIns="47870">
            <a:spAutoFit/>
          </a:bodyPr>
          <a:lstStyle>
            <a:lvl1pPr defTabSz="957263" eaLnBrk="0" hangingPunct="0">
              <a:defRPr kumimoji="1">
                <a:solidFill>
                  <a:schemeClr val="tx1"/>
                </a:solidFill>
                <a:latin typeface="Arial" pitchFamily="34" charset="0"/>
                <a:ea typeface="ＭＳ Ｐゴシック" pitchFamily="50" charset="-128"/>
              </a:defRPr>
            </a:lvl1pPr>
            <a:lvl2pPr marL="742950" indent="-285750" defTabSz="957263" eaLnBrk="0" hangingPunct="0">
              <a:defRPr kumimoji="1">
                <a:solidFill>
                  <a:schemeClr val="tx1"/>
                </a:solidFill>
                <a:latin typeface="Arial" pitchFamily="34" charset="0"/>
                <a:ea typeface="ＭＳ Ｐゴシック" pitchFamily="50" charset="-128"/>
              </a:defRPr>
            </a:lvl2pPr>
            <a:lvl3pPr marL="1143000" indent="-228600" defTabSz="957263" eaLnBrk="0" hangingPunct="0">
              <a:defRPr kumimoji="1">
                <a:solidFill>
                  <a:schemeClr val="tx1"/>
                </a:solidFill>
                <a:latin typeface="Arial" pitchFamily="34" charset="0"/>
                <a:ea typeface="ＭＳ Ｐゴシック" pitchFamily="50" charset="-128"/>
              </a:defRPr>
            </a:lvl3pPr>
            <a:lvl4pPr marL="1600200" indent="-228600" defTabSz="957263" eaLnBrk="0" hangingPunct="0">
              <a:defRPr kumimoji="1">
                <a:solidFill>
                  <a:schemeClr val="tx1"/>
                </a:solidFill>
                <a:latin typeface="Arial" pitchFamily="34" charset="0"/>
                <a:ea typeface="ＭＳ Ｐゴシック" pitchFamily="50" charset="-128"/>
              </a:defRPr>
            </a:lvl4pPr>
            <a:lvl5pPr marL="2057400" indent="-228600" defTabSz="957263" eaLnBrk="0" hangingPunct="0">
              <a:defRPr kumimoji="1">
                <a:solidFill>
                  <a:schemeClr val="tx1"/>
                </a:solidFill>
                <a:latin typeface="Arial" pitchFamily="34" charset="0"/>
                <a:ea typeface="ＭＳ Ｐゴシック" pitchFamily="50" charset="-128"/>
              </a:defRPr>
            </a:lvl5pPr>
            <a:lvl6pPr marL="25146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50000"/>
              </a:spcBef>
            </a:pPr>
            <a:r>
              <a:rPr lang="en-US" altLang="ja-JP" sz="2400" b="1" dirty="0">
                <a:solidFill>
                  <a:srgbClr val="FFFF66"/>
                </a:solidFill>
                <a:latin typeface="Helvetica" pitchFamily="34" charset="0"/>
              </a:rPr>
              <a:t>3</a:t>
            </a:r>
            <a:r>
              <a:rPr lang="en-US" altLang="ja-JP" sz="2400" b="1" dirty="0" smtClean="0">
                <a:solidFill>
                  <a:srgbClr val="FFFF66"/>
                </a:solidFill>
                <a:latin typeface="Helvetica" pitchFamily="34" charset="0"/>
              </a:rPr>
              <a:t>0 </a:t>
            </a:r>
            <a:r>
              <a:rPr lang="en-US" altLang="ja-JP" sz="2400" b="1" dirty="0" err="1">
                <a:solidFill>
                  <a:srgbClr val="FFFF66"/>
                </a:solidFill>
                <a:latin typeface="Helvetica" pitchFamily="34" charset="0"/>
              </a:rPr>
              <a:t>GeV</a:t>
            </a:r>
            <a:r>
              <a:rPr lang="en-US" altLang="ja-JP" sz="2400" b="1" dirty="0">
                <a:solidFill>
                  <a:srgbClr val="FFFF66"/>
                </a:solidFill>
                <a:latin typeface="Helvetica" pitchFamily="34" charset="0"/>
              </a:rPr>
              <a:t> Synchrotron</a:t>
            </a:r>
            <a:endParaRPr lang="en-US" altLang="ja-JP" sz="2400" b="1" dirty="0">
              <a:solidFill>
                <a:srgbClr val="FFCC66"/>
              </a:solidFill>
              <a:latin typeface="Helvetica" pitchFamily="34" charset="0"/>
            </a:endParaRPr>
          </a:p>
        </p:txBody>
      </p:sp>
      <p:sp>
        <p:nvSpPr>
          <p:cNvPr id="40982" name="Freeform 17"/>
          <p:cNvSpPr>
            <a:spLocks/>
          </p:cNvSpPr>
          <p:nvPr/>
        </p:nvSpPr>
        <p:spPr bwMode="auto">
          <a:xfrm>
            <a:off x="3803651" y="2025650"/>
            <a:ext cx="1663700" cy="577850"/>
          </a:xfrm>
          <a:custGeom>
            <a:avLst/>
            <a:gdLst>
              <a:gd name="T0" fmla="*/ 1048 w 1048"/>
              <a:gd name="T1" fmla="*/ 0 h 364"/>
              <a:gd name="T2" fmla="*/ 0 w 1048"/>
              <a:gd name="T3" fmla="*/ 364 h 364"/>
              <a:gd name="T4" fmla="*/ 0 60000 65536"/>
              <a:gd name="T5" fmla="*/ 0 60000 65536"/>
              <a:gd name="T6" fmla="*/ 0 w 1048"/>
              <a:gd name="T7" fmla="*/ 0 h 364"/>
              <a:gd name="T8" fmla="*/ 1048 w 1048"/>
              <a:gd name="T9" fmla="*/ 364 h 364"/>
            </a:gdLst>
            <a:ahLst/>
            <a:cxnLst>
              <a:cxn ang="T4">
                <a:pos x="T0" y="T1"/>
              </a:cxn>
              <a:cxn ang="T5">
                <a:pos x="T2" y="T3"/>
              </a:cxn>
            </a:cxnLst>
            <a:rect l="T6" t="T7" r="T8" b="T9"/>
            <a:pathLst>
              <a:path w="1048" h="364">
                <a:moveTo>
                  <a:pt x="1048" y="0"/>
                </a:moveTo>
                <a:lnTo>
                  <a:pt x="0" y="364"/>
                </a:lnTo>
              </a:path>
            </a:pathLst>
          </a:custGeom>
          <a:noFill/>
          <a:ln w="57150">
            <a:solidFill>
              <a:srgbClr val="FFFF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0983" name="Freeform 18"/>
          <p:cNvSpPr>
            <a:spLocks/>
          </p:cNvSpPr>
          <p:nvPr/>
        </p:nvSpPr>
        <p:spPr bwMode="auto">
          <a:xfrm>
            <a:off x="3028951" y="4851400"/>
            <a:ext cx="3105150" cy="920750"/>
          </a:xfrm>
          <a:custGeom>
            <a:avLst/>
            <a:gdLst>
              <a:gd name="T0" fmla="*/ 0 w 1956"/>
              <a:gd name="T1" fmla="*/ 0 h 580"/>
              <a:gd name="T2" fmla="*/ 1956 w 1956"/>
              <a:gd name="T3" fmla="*/ 580 h 580"/>
              <a:gd name="T4" fmla="*/ 0 60000 65536"/>
              <a:gd name="T5" fmla="*/ 0 60000 65536"/>
              <a:gd name="T6" fmla="*/ 0 w 1956"/>
              <a:gd name="T7" fmla="*/ 0 h 580"/>
              <a:gd name="T8" fmla="*/ 1956 w 1956"/>
              <a:gd name="T9" fmla="*/ 580 h 580"/>
            </a:gdLst>
            <a:ahLst/>
            <a:cxnLst>
              <a:cxn ang="T4">
                <a:pos x="T0" y="T1"/>
              </a:cxn>
              <a:cxn ang="T5">
                <a:pos x="T2" y="T3"/>
              </a:cxn>
            </a:cxnLst>
            <a:rect l="T6" t="T7" r="T8" b="T9"/>
            <a:pathLst>
              <a:path w="1956" h="580">
                <a:moveTo>
                  <a:pt x="0" y="0"/>
                </a:moveTo>
                <a:lnTo>
                  <a:pt x="1956" y="580"/>
                </a:lnTo>
              </a:path>
            </a:pathLst>
          </a:custGeom>
          <a:noFill/>
          <a:ln w="57150">
            <a:solidFill>
              <a:srgbClr val="FFFF66"/>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0985" name="Text Box 20"/>
          <p:cNvSpPr txBox="1">
            <a:spLocks noChangeArrowheads="1"/>
          </p:cNvSpPr>
          <p:nvPr/>
        </p:nvSpPr>
        <p:spPr bwMode="auto">
          <a:xfrm>
            <a:off x="6756401" y="5849938"/>
            <a:ext cx="2090738" cy="808037"/>
          </a:xfrm>
          <a:prstGeom prst="rect">
            <a:avLst/>
          </a:prstGeom>
          <a:solidFill>
            <a:srgbClr val="FFB03B">
              <a:alpha val="32941"/>
            </a:srgbClr>
          </a:solidFill>
          <a:ln w="19050">
            <a:solidFill>
              <a:srgbClr val="FFFF66"/>
            </a:solidFill>
            <a:miter lim="800000"/>
            <a:headEnd/>
            <a:tailEnd/>
          </a:ln>
        </p:spPr>
        <p:txBody>
          <a:bodyPr lIns="68386" tIns="34193" rIns="68386" bIns="34193">
            <a:spAutoFit/>
          </a:bodyPr>
          <a:lstStyle>
            <a:lvl1pPr defTabSz="957263" eaLnBrk="0" hangingPunct="0">
              <a:defRPr kumimoji="1">
                <a:solidFill>
                  <a:schemeClr val="tx1"/>
                </a:solidFill>
                <a:latin typeface="Arial" pitchFamily="34" charset="0"/>
                <a:ea typeface="ＭＳ Ｐゴシック" pitchFamily="50" charset="-128"/>
              </a:defRPr>
            </a:lvl1pPr>
            <a:lvl2pPr marL="742950" indent="-285750" defTabSz="957263" eaLnBrk="0" hangingPunct="0">
              <a:defRPr kumimoji="1">
                <a:solidFill>
                  <a:schemeClr val="tx1"/>
                </a:solidFill>
                <a:latin typeface="Arial" pitchFamily="34" charset="0"/>
                <a:ea typeface="ＭＳ Ｐゴシック" pitchFamily="50" charset="-128"/>
              </a:defRPr>
            </a:lvl2pPr>
            <a:lvl3pPr marL="1143000" indent="-228600" defTabSz="957263" eaLnBrk="0" hangingPunct="0">
              <a:defRPr kumimoji="1">
                <a:solidFill>
                  <a:schemeClr val="tx1"/>
                </a:solidFill>
                <a:latin typeface="Arial" pitchFamily="34" charset="0"/>
                <a:ea typeface="ＭＳ Ｐゴシック" pitchFamily="50" charset="-128"/>
              </a:defRPr>
            </a:lvl3pPr>
            <a:lvl4pPr marL="1600200" indent="-228600" defTabSz="957263" eaLnBrk="0" hangingPunct="0">
              <a:defRPr kumimoji="1">
                <a:solidFill>
                  <a:schemeClr val="tx1"/>
                </a:solidFill>
                <a:latin typeface="Arial" pitchFamily="34" charset="0"/>
                <a:ea typeface="ＭＳ Ｐゴシック" pitchFamily="50" charset="-128"/>
              </a:defRPr>
            </a:lvl4pPr>
            <a:lvl5pPr marL="2057400" indent="-228600" defTabSz="957263" eaLnBrk="0" hangingPunct="0">
              <a:defRPr kumimoji="1">
                <a:solidFill>
                  <a:schemeClr val="tx1"/>
                </a:solidFill>
                <a:latin typeface="Arial" pitchFamily="34" charset="0"/>
                <a:ea typeface="ＭＳ Ｐゴシック" pitchFamily="50" charset="-128"/>
              </a:defRPr>
            </a:lvl5pPr>
            <a:lvl6pPr marL="25146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50000"/>
              </a:spcBef>
            </a:pPr>
            <a:r>
              <a:rPr lang="en-US" altLang="ja-JP" sz="2400" b="1" dirty="0">
                <a:solidFill>
                  <a:srgbClr val="FFFF66"/>
                </a:solidFill>
                <a:latin typeface="Helvetica" pitchFamily="34" charset="0"/>
              </a:rPr>
              <a:t>Hadron Exp. </a:t>
            </a:r>
            <a:r>
              <a:rPr lang="en-US" altLang="ja-JP" sz="2400" b="1" dirty="0" smtClean="0">
                <a:solidFill>
                  <a:srgbClr val="FFFF66"/>
                </a:solidFill>
                <a:latin typeface="Helvetica" pitchFamily="34" charset="0"/>
              </a:rPr>
              <a:t>Facility (K)</a:t>
            </a:r>
            <a:endParaRPr lang="en-US" altLang="ja-JP" sz="2400" dirty="0">
              <a:solidFill>
                <a:srgbClr val="FFFF66"/>
              </a:solidFill>
              <a:latin typeface="Helvetica" pitchFamily="34" charset="0"/>
            </a:endParaRPr>
          </a:p>
        </p:txBody>
      </p:sp>
      <p:sp>
        <p:nvSpPr>
          <p:cNvPr id="40987" name="Freeform 22"/>
          <p:cNvSpPr>
            <a:spLocks/>
          </p:cNvSpPr>
          <p:nvPr/>
        </p:nvSpPr>
        <p:spPr bwMode="auto">
          <a:xfrm>
            <a:off x="1441451" y="2395538"/>
            <a:ext cx="5783263" cy="2836862"/>
          </a:xfrm>
          <a:custGeom>
            <a:avLst/>
            <a:gdLst>
              <a:gd name="T0" fmla="*/ 368 w 3643"/>
              <a:gd name="T1" fmla="*/ 1323 h 1787"/>
              <a:gd name="T2" fmla="*/ 676 w 3643"/>
              <a:gd name="T3" fmla="*/ 1447 h 1787"/>
              <a:gd name="T4" fmla="*/ 1499 w 3643"/>
              <a:gd name="T5" fmla="*/ 1678 h 1787"/>
              <a:gd name="T6" fmla="*/ 2332 w 3643"/>
              <a:gd name="T7" fmla="*/ 1777 h 1787"/>
              <a:gd name="T8" fmla="*/ 2917 w 3643"/>
              <a:gd name="T9" fmla="*/ 1730 h 1787"/>
              <a:gd name="T10" fmla="*/ 3387 w 3643"/>
              <a:gd name="T11" fmla="*/ 1531 h 1787"/>
              <a:gd name="T12" fmla="*/ 3629 w 3643"/>
              <a:gd name="T13" fmla="*/ 1185 h 1787"/>
              <a:gd name="T14" fmla="*/ 3478 w 3643"/>
              <a:gd name="T15" fmla="*/ 558 h 1787"/>
              <a:gd name="T16" fmla="*/ 3238 w 3643"/>
              <a:gd name="T17" fmla="*/ 249 h 1787"/>
              <a:gd name="T18" fmla="*/ 2814 w 3643"/>
              <a:gd name="T19" fmla="*/ 59 h 1787"/>
              <a:gd name="T20" fmla="*/ 2376 w 3643"/>
              <a:gd name="T21" fmla="*/ 1 h 1787"/>
              <a:gd name="T22" fmla="*/ 1852 w 3643"/>
              <a:gd name="T23" fmla="*/ 48 h 1787"/>
              <a:gd name="T24" fmla="*/ 1124 w 3643"/>
              <a:gd name="T25" fmla="*/ 219 h 1787"/>
              <a:gd name="T26" fmla="*/ 735 w 3643"/>
              <a:gd name="T27" fmla="*/ 331 h 1787"/>
              <a:gd name="T28" fmla="*/ 500 w 3643"/>
              <a:gd name="T29" fmla="*/ 411 h 1787"/>
              <a:gd name="T30" fmla="*/ 340 w 3643"/>
              <a:gd name="T31" fmla="*/ 475 h 1787"/>
              <a:gd name="T32" fmla="*/ 158 w 3643"/>
              <a:gd name="T33" fmla="*/ 589 h 1787"/>
              <a:gd name="T34" fmla="*/ 35 w 3643"/>
              <a:gd name="T35" fmla="*/ 755 h 1787"/>
              <a:gd name="T36" fmla="*/ 20 w 3643"/>
              <a:gd name="T37" fmla="*/ 991 h 1787"/>
              <a:gd name="T38" fmla="*/ 156 w 3643"/>
              <a:gd name="T39" fmla="*/ 1179 h 1787"/>
              <a:gd name="T40" fmla="*/ 380 w 3643"/>
              <a:gd name="T41" fmla="*/ 1327 h 17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643"/>
              <a:gd name="T64" fmla="*/ 0 h 1787"/>
              <a:gd name="T65" fmla="*/ 3643 w 3643"/>
              <a:gd name="T66" fmla="*/ 1787 h 178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643" h="1787">
                <a:moveTo>
                  <a:pt x="368" y="1323"/>
                </a:moveTo>
                <a:cubicBezTo>
                  <a:pt x="419" y="1344"/>
                  <a:pt x="488" y="1388"/>
                  <a:pt x="676" y="1447"/>
                </a:cubicBezTo>
                <a:cubicBezTo>
                  <a:pt x="864" y="1506"/>
                  <a:pt x="1223" y="1623"/>
                  <a:pt x="1499" y="1678"/>
                </a:cubicBezTo>
                <a:cubicBezTo>
                  <a:pt x="1775" y="1733"/>
                  <a:pt x="2096" y="1769"/>
                  <a:pt x="2332" y="1777"/>
                </a:cubicBezTo>
                <a:cubicBezTo>
                  <a:pt x="2569" y="1787"/>
                  <a:pt x="2742" y="1771"/>
                  <a:pt x="2917" y="1730"/>
                </a:cubicBezTo>
                <a:cubicBezTo>
                  <a:pt x="3094" y="1690"/>
                  <a:pt x="3268" y="1622"/>
                  <a:pt x="3387" y="1531"/>
                </a:cubicBezTo>
                <a:cubicBezTo>
                  <a:pt x="3504" y="1440"/>
                  <a:pt x="3613" y="1348"/>
                  <a:pt x="3629" y="1185"/>
                </a:cubicBezTo>
                <a:cubicBezTo>
                  <a:pt x="3643" y="1023"/>
                  <a:pt x="3542" y="713"/>
                  <a:pt x="3478" y="558"/>
                </a:cubicBezTo>
                <a:cubicBezTo>
                  <a:pt x="3413" y="401"/>
                  <a:pt x="3350" y="333"/>
                  <a:pt x="3238" y="249"/>
                </a:cubicBezTo>
                <a:cubicBezTo>
                  <a:pt x="3128" y="166"/>
                  <a:pt x="2957" y="100"/>
                  <a:pt x="2814" y="59"/>
                </a:cubicBezTo>
                <a:cubicBezTo>
                  <a:pt x="2670" y="18"/>
                  <a:pt x="2536" y="4"/>
                  <a:pt x="2376" y="1"/>
                </a:cubicBezTo>
                <a:cubicBezTo>
                  <a:pt x="2216" y="0"/>
                  <a:pt x="2060" y="12"/>
                  <a:pt x="1852" y="48"/>
                </a:cubicBezTo>
                <a:cubicBezTo>
                  <a:pt x="1644" y="84"/>
                  <a:pt x="1310" y="172"/>
                  <a:pt x="1124" y="219"/>
                </a:cubicBezTo>
                <a:cubicBezTo>
                  <a:pt x="938" y="266"/>
                  <a:pt x="839" y="299"/>
                  <a:pt x="735" y="331"/>
                </a:cubicBezTo>
                <a:cubicBezTo>
                  <a:pt x="631" y="363"/>
                  <a:pt x="566" y="387"/>
                  <a:pt x="500" y="411"/>
                </a:cubicBezTo>
                <a:cubicBezTo>
                  <a:pt x="434" y="435"/>
                  <a:pt x="397" y="445"/>
                  <a:pt x="340" y="475"/>
                </a:cubicBezTo>
                <a:cubicBezTo>
                  <a:pt x="283" y="505"/>
                  <a:pt x="209" y="542"/>
                  <a:pt x="158" y="589"/>
                </a:cubicBezTo>
                <a:cubicBezTo>
                  <a:pt x="107" y="636"/>
                  <a:pt x="58" y="688"/>
                  <a:pt x="35" y="755"/>
                </a:cubicBezTo>
                <a:cubicBezTo>
                  <a:pt x="12" y="822"/>
                  <a:pt x="0" y="920"/>
                  <a:pt x="20" y="991"/>
                </a:cubicBezTo>
                <a:cubicBezTo>
                  <a:pt x="40" y="1062"/>
                  <a:pt x="96" y="1123"/>
                  <a:pt x="156" y="1179"/>
                </a:cubicBezTo>
                <a:cubicBezTo>
                  <a:pt x="216" y="1235"/>
                  <a:pt x="333" y="1296"/>
                  <a:pt x="380" y="1327"/>
                </a:cubicBezTo>
              </a:path>
            </a:pathLst>
          </a:custGeom>
          <a:noFill/>
          <a:ln w="57150">
            <a:solidFill>
              <a:srgbClr val="FFFF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0968" name="Line 28"/>
          <p:cNvSpPr>
            <a:spLocks noChangeShapeType="1"/>
          </p:cNvSpPr>
          <p:nvPr/>
        </p:nvSpPr>
        <p:spPr bwMode="auto">
          <a:xfrm flipV="1">
            <a:off x="3706813" y="1477963"/>
            <a:ext cx="1362075" cy="7937"/>
          </a:xfrm>
          <a:prstGeom prst="line">
            <a:avLst/>
          </a:prstGeom>
          <a:noFill/>
          <a:ln w="57150">
            <a:solidFill>
              <a:srgbClr val="FF6666"/>
            </a:solidFill>
            <a:round/>
            <a:headEnd/>
            <a:tailEnd/>
          </a:ln>
          <a:extLst>
            <a:ext uri="{909E8E84-426E-40DD-AFC4-6F175D3DCCD1}">
              <a14:hiddenFill xmlns:a14="http://schemas.microsoft.com/office/drawing/2010/main">
                <a:noFill/>
              </a14:hiddenFill>
            </a:ext>
          </a:extLst>
        </p:spPr>
        <p:txBody>
          <a:bodyPr lIns="91425" tIns="45713" rIns="91425" bIns="45713"/>
          <a:lstStyle/>
          <a:p>
            <a:endParaRPr lang="ja-JP" altLang="en-US"/>
          </a:p>
        </p:txBody>
      </p:sp>
      <p:sp>
        <p:nvSpPr>
          <p:cNvPr id="40969" name="Line 29"/>
          <p:cNvSpPr>
            <a:spLocks noChangeShapeType="1"/>
          </p:cNvSpPr>
          <p:nvPr/>
        </p:nvSpPr>
        <p:spPr bwMode="auto">
          <a:xfrm flipH="1">
            <a:off x="3719513" y="276225"/>
            <a:ext cx="58737" cy="1216025"/>
          </a:xfrm>
          <a:prstGeom prst="line">
            <a:avLst/>
          </a:prstGeom>
          <a:noFill/>
          <a:ln w="57150">
            <a:solidFill>
              <a:srgbClr val="FF6666"/>
            </a:solidFill>
            <a:round/>
            <a:headEnd/>
            <a:tailEnd/>
          </a:ln>
          <a:extLst>
            <a:ext uri="{909E8E84-426E-40DD-AFC4-6F175D3DCCD1}">
              <a14:hiddenFill xmlns:a14="http://schemas.microsoft.com/office/drawing/2010/main">
                <a:noFill/>
              </a14:hiddenFill>
            </a:ext>
          </a:extLst>
        </p:spPr>
        <p:txBody>
          <a:bodyPr lIns="91425" tIns="45713" rIns="91425" bIns="45713"/>
          <a:lstStyle/>
          <a:p>
            <a:endParaRPr lang="ja-JP" altLang="en-US"/>
          </a:p>
        </p:txBody>
      </p:sp>
      <p:sp>
        <p:nvSpPr>
          <p:cNvPr id="40970" name="Text Box 30"/>
          <p:cNvSpPr txBox="1">
            <a:spLocks noChangeArrowheads="1"/>
          </p:cNvSpPr>
          <p:nvPr/>
        </p:nvSpPr>
        <p:spPr bwMode="auto">
          <a:xfrm>
            <a:off x="6012160" y="1492250"/>
            <a:ext cx="2022475"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24" tIns="47861" rIns="95724" bIns="47861">
            <a:spAutoFit/>
          </a:bodyPr>
          <a:lstStyle>
            <a:lvl1pPr defTabSz="957263" eaLnBrk="0" hangingPunct="0">
              <a:defRPr kumimoji="1">
                <a:solidFill>
                  <a:schemeClr val="tx1"/>
                </a:solidFill>
                <a:latin typeface="Arial" pitchFamily="34" charset="0"/>
                <a:ea typeface="ＭＳ Ｐゴシック" pitchFamily="50" charset="-128"/>
              </a:defRPr>
            </a:lvl1pPr>
            <a:lvl2pPr marL="742950" indent="-285750" defTabSz="957263" eaLnBrk="0" hangingPunct="0">
              <a:defRPr kumimoji="1">
                <a:solidFill>
                  <a:schemeClr val="tx1"/>
                </a:solidFill>
                <a:latin typeface="Arial" pitchFamily="34" charset="0"/>
                <a:ea typeface="ＭＳ Ｐゴシック" pitchFamily="50" charset="-128"/>
              </a:defRPr>
            </a:lvl2pPr>
            <a:lvl3pPr marL="1143000" indent="-228600" defTabSz="957263" eaLnBrk="0" hangingPunct="0">
              <a:defRPr kumimoji="1">
                <a:solidFill>
                  <a:schemeClr val="tx1"/>
                </a:solidFill>
                <a:latin typeface="Arial" pitchFamily="34" charset="0"/>
                <a:ea typeface="ＭＳ Ｐゴシック" pitchFamily="50" charset="-128"/>
              </a:defRPr>
            </a:lvl3pPr>
            <a:lvl4pPr marL="1600200" indent="-228600" defTabSz="957263" eaLnBrk="0" hangingPunct="0">
              <a:defRPr kumimoji="1">
                <a:solidFill>
                  <a:schemeClr val="tx1"/>
                </a:solidFill>
                <a:latin typeface="Arial" pitchFamily="34" charset="0"/>
                <a:ea typeface="ＭＳ Ｐゴシック" pitchFamily="50" charset="-128"/>
              </a:defRPr>
            </a:lvl4pPr>
            <a:lvl5pPr marL="2057400" indent="-228600" defTabSz="957263" eaLnBrk="0" hangingPunct="0">
              <a:defRPr kumimoji="1">
                <a:solidFill>
                  <a:schemeClr val="tx1"/>
                </a:solidFill>
                <a:latin typeface="Arial" pitchFamily="34" charset="0"/>
                <a:ea typeface="ＭＳ Ｐゴシック" pitchFamily="50" charset="-128"/>
              </a:defRPr>
            </a:lvl5pPr>
            <a:lvl6pPr marL="25146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spcBef>
                <a:spcPct val="50000"/>
              </a:spcBef>
            </a:pPr>
            <a:r>
              <a:rPr lang="en-US" altLang="ja-JP" sz="2400" b="1" dirty="0">
                <a:solidFill>
                  <a:srgbClr val="FF6666"/>
                </a:solidFill>
                <a:latin typeface="Helvetica" pitchFamily="34" charset="0"/>
              </a:rPr>
              <a:t>3 </a:t>
            </a:r>
            <a:r>
              <a:rPr lang="en-US" altLang="ja-JP" sz="2400" b="1" dirty="0" err="1">
                <a:solidFill>
                  <a:srgbClr val="FF6666"/>
                </a:solidFill>
                <a:latin typeface="Helvetica" pitchFamily="34" charset="0"/>
              </a:rPr>
              <a:t>GeV</a:t>
            </a:r>
            <a:r>
              <a:rPr lang="en-US" altLang="ja-JP" sz="2400" b="1" dirty="0">
                <a:solidFill>
                  <a:srgbClr val="FF6666"/>
                </a:solidFill>
                <a:latin typeface="Helvetica" pitchFamily="34" charset="0"/>
              </a:rPr>
              <a:t> RCS</a:t>
            </a:r>
            <a:endParaRPr lang="en-US" altLang="ja-JP" sz="2400" b="1" dirty="0">
              <a:solidFill>
                <a:srgbClr val="FFCC66"/>
              </a:solidFill>
              <a:latin typeface="Helvetica" pitchFamily="34" charset="0"/>
            </a:endParaRPr>
          </a:p>
        </p:txBody>
      </p:sp>
      <p:sp>
        <p:nvSpPr>
          <p:cNvPr id="40971" name="Oval 31"/>
          <p:cNvSpPr>
            <a:spLocks noChangeArrowheads="1"/>
          </p:cNvSpPr>
          <p:nvPr/>
        </p:nvSpPr>
        <p:spPr bwMode="auto">
          <a:xfrm>
            <a:off x="4673600" y="1463675"/>
            <a:ext cx="1066800" cy="566738"/>
          </a:xfrm>
          <a:prstGeom prst="ellipse">
            <a:avLst/>
          </a:prstGeom>
          <a:noFill/>
          <a:ln w="57150">
            <a:solidFill>
              <a:srgbClr val="FF6666"/>
            </a:solidFill>
            <a:round/>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p>
            <a:endParaRPr lang="ja-JP" altLang="ja-JP">
              <a:solidFill>
                <a:srgbClr val="0000FF"/>
              </a:solidFill>
              <a:latin typeface="Helvetica" pitchFamily="34" charset="0"/>
            </a:endParaRPr>
          </a:p>
        </p:txBody>
      </p:sp>
      <p:sp>
        <p:nvSpPr>
          <p:cNvPr id="40973" name="Rectangle 36"/>
          <p:cNvSpPr>
            <a:spLocks noChangeArrowheads="1"/>
          </p:cNvSpPr>
          <p:nvPr/>
        </p:nvSpPr>
        <p:spPr bwMode="auto">
          <a:xfrm>
            <a:off x="4108450" y="404813"/>
            <a:ext cx="998538"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25" tIns="45713" rIns="91425" bIns="45713">
            <a:spAutoFit/>
          </a:bodyPr>
          <a:lstStyle/>
          <a:p>
            <a:pPr algn="ctr" defTabSz="760413"/>
            <a:r>
              <a:rPr lang="en-US" altLang="ja-JP" sz="2400" b="1">
                <a:solidFill>
                  <a:srgbClr val="FF6666"/>
                </a:solidFill>
                <a:latin typeface="Helvetica" pitchFamily="34" charset="0"/>
              </a:rPr>
              <a:t>Linac</a:t>
            </a:r>
          </a:p>
        </p:txBody>
      </p:sp>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10</a:t>
            </a:fld>
            <a:endParaRPr kumimoji="1" lang="ja-JP" altLang="en-US"/>
          </a:p>
        </p:txBody>
      </p:sp>
      <p:grpSp>
        <p:nvGrpSpPr>
          <p:cNvPr id="7" name="グループ化 6"/>
          <p:cNvGrpSpPr/>
          <p:nvPr/>
        </p:nvGrpSpPr>
        <p:grpSpPr>
          <a:xfrm>
            <a:off x="2699792" y="2275849"/>
            <a:ext cx="6278307" cy="3995368"/>
            <a:chOff x="2699792" y="2275849"/>
            <a:chExt cx="6278307" cy="3995368"/>
          </a:xfrm>
        </p:grpSpPr>
        <p:grpSp>
          <p:nvGrpSpPr>
            <p:cNvPr id="4" name="グループ化 3"/>
            <p:cNvGrpSpPr/>
            <p:nvPr/>
          </p:nvGrpSpPr>
          <p:grpSpPr>
            <a:xfrm>
              <a:off x="2699792" y="2275849"/>
              <a:ext cx="6278307" cy="3995368"/>
              <a:chOff x="2778126" y="2520115"/>
              <a:chExt cx="6278307" cy="3995368"/>
            </a:xfrm>
          </p:grpSpPr>
          <p:pic>
            <p:nvPicPr>
              <p:cNvPr id="25" name="図 86" descr="all_100519s.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78250" y="2520115"/>
                <a:ext cx="5278183" cy="3017468"/>
              </a:xfrm>
              <a:prstGeom prst="rect">
                <a:avLst/>
              </a:prstGeom>
              <a:noFill/>
              <a:ln w="9525">
                <a:noFill/>
                <a:miter lim="800000"/>
                <a:headEnd/>
                <a:tailEnd/>
              </a:ln>
            </p:spPr>
          </p:pic>
          <p:sp>
            <p:nvSpPr>
              <p:cNvPr id="27" name="テキスト ボックス 73"/>
              <p:cNvSpPr txBox="1">
                <a:spLocks noChangeArrowheads="1"/>
              </p:cNvSpPr>
              <p:nvPr/>
            </p:nvSpPr>
            <p:spPr bwMode="auto">
              <a:xfrm>
                <a:off x="3813102" y="2520115"/>
                <a:ext cx="2413000" cy="646331"/>
              </a:xfrm>
              <a:prstGeom prst="rect">
                <a:avLst/>
              </a:prstGeom>
              <a:solidFill>
                <a:schemeClr val="bg1"/>
              </a:solidFill>
              <a:ln w="19050">
                <a:solidFill>
                  <a:srgbClr val="0000FF"/>
                </a:solidFill>
                <a:miter lim="800000"/>
                <a:headEnd/>
                <a:tailEnd/>
              </a:ln>
            </p:spPr>
            <p:txBody>
              <a:bodyPr>
                <a:spAutoFit/>
              </a:bodyPr>
              <a:lstStyle/>
              <a:p>
                <a:pPr algn="ctr"/>
                <a:r>
                  <a:rPr lang="en-US" altLang="ja-JP" b="1" dirty="0">
                    <a:latin typeface="Georgia" pitchFamily="18" charset="0"/>
                    <a:ea typeface="HG明朝B" pitchFamily="17" charset="-128"/>
                  </a:rPr>
                  <a:t>KL Rare Decay</a:t>
                </a:r>
              </a:p>
              <a:p>
                <a:pPr algn="ctr"/>
                <a:r>
                  <a:rPr kumimoji="0" lang="en-US" altLang="ja-JP" dirty="0">
                    <a:solidFill>
                      <a:srgbClr val="7F007F"/>
                    </a:solidFill>
                    <a:sym typeface="Gill Sans" pitchFamily="84" charset="0"/>
                  </a:rPr>
                  <a:t>K</a:t>
                </a:r>
                <a:r>
                  <a:rPr kumimoji="0" lang="en-US" altLang="ja-JP" baseline="30000" dirty="0">
                    <a:solidFill>
                      <a:srgbClr val="7F007F"/>
                    </a:solidFill>
                    <a:sym typeface="Gill Sans" pitchFamily="84" charset="0"/>
                  </a:rPr>
                  <a:t>0</a:t>
                </a:r>
                <a:r>
                  <a:rPr kumimoji="0" lang="ja-JP" altLang="en-US" b="1" baseline="-20000" dirty="0">
                    <a:solidFill>
                      <a:srgbClr val="7F007F"/>
                    </a:solidFill>
                    <a:sym typeface="Gill Sans" pitchFamily="84" charset="0"/>
                  </a:rPr>
                  <a:t>Ｌ</a:t>
                </a:r>
                <a:r>
                  <a:rPr kumimoji="0" lang="ja-JP" altLang="en-US" dirty="0">
                    <a:solidFill>
                      <a:srgbClr val="7F007F"/>
                    </a:solidFill>
                    <a:sym typeface="Gill Sans" pitchFamily="84" charset="0"/>
                  </a:rPr>
                  <a:t>→ </a:t>
                </a:r>
                <a:r>
                  <a:rPr kumimoji="0" lang="en-US" altLang="ja-JP" dirty="0">
                    <a:solidFill>
                      <a:srgbClr val="7F007F"/>
                    </a:solidFill>
                    <a:sym typeface="Gill Sans" pitchFamily="84" charset="0"/>
                  </a:rPr>
                  <a:t>π</a:t>
                </a:r>
                <a:r>
                  <a:rPr kumimoji="0" lang="en-US" altLang="ja-JP" baseline="30000" dirty="0">
                    <a:solidFill>
                      <a:srgbClr val="7F007F"/>
                    </a:solidFill>
                    <a:sym typeface="Gill Sans" pitchFamily="84" charset="0"/>
                  </a:rPr>
                  <a:t>0 </a:t>
                </a:r>
                <a:r>
                  <a:rPr kumimoji="0" lang="en-US" altLang="ja-JP" dirty="0">
                    <a:solidFill>
                      <a:srgbClr val="7F007F"/>
                    </a:solidFill>
                    <a:sym typeface="Gill Sans" pitchFamily="84" charset="0"/>
                  </a:rPr>
                  <a:t>ν </a:t>
                </a:r>
                <a:r>
                  <a:rPr kumimoji="0" lang="en-US" altLang="ja-JP" dirty="0" err="1">
                    <a:solidFill>
                      <a:srgbClr val="7F007F"/>
                    </a:solidFill>
                    <a:sym typeface="Gill Sans" pitchFamily="84" charset="0"/>
                  </a:rPr>
                  <a:t>ν</a:t>
                </a:r>
                <a:endParaRPr kumimoji="0" lang="en-US" altLang="ja-JP" dirty="0">
                  <a:solidFill>
                    <a:srgbClr val="7F007F"/>
                  </a:solidFill>
                  <a:sym typeface="Gill Sans" pitchFamily="84" charset="0"/>
                </a:endParaRPr>
              </a:p>
            </p:txBody>
          </p:sp>
          <p:grpSp>
            <p:nvGrpSpPr>
              <p:cNvPr id="3" name="グループ化 2"/>
              <p:cNvGrpSpPr/>
              <p:nvPr/>
            </p:nvGrpSpPr>
            <p:grpSpPr>
              <a:xfrm>
                <a:off x="2778126" y="4559683"/>
                <a:ext cx="2051050" cy="1955800"/>
                <a:chOff x="2778126" y="4559683"/>
                <a:chExt cx="2051050" cy="1955800"/>
              </a:xfrm>
            </p:grpSpPr>
            <p:pic>
              <p:nvPicPr>
                <p:cNvPr id="29" name="図 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78126" y="4559683"/>
                  <a:ext cx="2051050" cy="1955800"/>
                </a:xfrm>
                <a:prstGeom prst="rect">
                  <a:avLst/>
                </a:prstGeom>
                <a:noFill/>
                <a:ln w="9525">
                  <a:noFill/>
                  <a:miter lim="800000"/>
                  <a:headEnd/>
                  <a:tailEnd/>
                </a:ln>
              </p:spPr>
            </p:pic>
            <p:sp>
              <p:nvSpPr>
                <p:cNvPr id="30" name="Text Box 90"/>
                <p:cNvSpPr txBox="1">
                  <a:spLocks noChangeArrowheads="1"/>
                </p:cNvSpPr>
                <p:nvPr/>
              </p:nvSpPr>
              <p:spPr bwMode="auto">
                <a:xfrm>
                  <a:off x="3589076" y="4851400"/>
                  <a:ext cx="1011815" cy="307777"/>
                </a:xfrm>
                <a:prstGeom prst="rect">
                  <a:avLst/>
                </a:prstGeom>
                <a:noFill/>
                <a:ln w="9525">
                  <a:noFill/>
                  <a:miter lim="800000"/>
                  <a:headEnd/>
                  <a:tailEnd/>
                </a:ln>
                <a:effectLst/>
              </p:spPr>
              <p:txBody>
                <a:bodyPr wrap="none">
                  <a:spAutoFit/>
                </a:bodyPr>
                <a:lstStyle/>
                <a:p>
                  <a:r>
                    <a:rPr lang="en-US" altLang="ja-JP" sz="1400" b="1" dirty="0">
                      <a:solidFill>
                        <a:srgbClr val="FF0000"/>
                      </a:solidFill>
                    </a:rPr>
                    <a:t>K</a:t>
                  </a:r>
                  <a:r>
                    <a:rPr lang="en-US" altLang="ja-JP" sz="1400" b="1" baseline="30000" dirty="0">
                      <a:solidFill>
                        <a:srgbClr val="FF0000"/>
                      </a:solidFill>
                    </a:rPr>
                    <a:t>0</a:t>
                  </a:r>
                  <a:r>
                    <a:rPr lang="en-US" altLang="ja-JP" sz="1400" b="1" baseline="-25000" dirty="0">
                      <a:solidFill>
                        <a:srgbClr val="FF0000"/>
                      </a:solidFill>
                    </a:rPr>
                    <a:t>L</a:t>
                  </a:r>
                  <a:r>
                    <a:rPr lang="en-US" altLang="ja-JP" sz="1400" b="1" dirty="0">
                      <a:solidFill>
                        <a:srgbClr val="FF0000"/>
                      </a:solidFill>
                    </a:rPr>
                    <a:t>→</a:t>
                  </a:r>
                  <a:r>
                    <a:rPr lang="en-US" altLang="ja-JP" sz="1400" b="1" dirty="0">
                      <a:solidFill>
                        <a:srgbClr val="FF0000"/>
                      </a:solidFill>
                      <a:latin typeface="Symbol" pitchFamily="18" charset="2"/>
                    </a:rPr>
                    <a:t>p</a:t>
                  </a:r>
                  <a:r>
                    <a:rPr lang="en-US" altLang="ja-JP" sz="1400" b="1" baseline="30000" dirty="0">
                      <a:solidFill>
                        <a:srgbClr val="FF0000"/>
                      </a:solidFill>
                    </a:rPr>
                    <a:t>+</a:t>
                  </a:r>
                  <a:r>
                    <a:rPr lang="en-US" altLang="ja-JP" sz="1400" b="1" dirty="0">
                      <a:solidFill>
                        <a:srgbClr val="FF0000"/>
                      </a:solidFill>
                      <a:latin typeface="Symbol" pitchFamily="18" charset="2"/>
                    </a:rPr>
                    <a:t>p</a:t>
                  </a:r>
                  <a:r>
                    <a:rPr lang="en-US" altLang="ja-JP" sz="1400" b="1" baseline="30000" dirty="0">
                      <a:solidFill>
                        <a:srgbClr val="FF0000"/>
                      </a:solidFill>
                    </a:rPr>
                    <a:t>-</a:t>
                  </a:r>
                  <a:r>
                    <a:rPr lang="en-US" altLang="ja-JP" sz="1400" b="1" dirty="0">
                      <a:solidFill>
                        <a:srgbClr val="FF0000"/>
                      </a:solidFill>
                      <a:latin typeface="Symbol" pitchFamily="18" charset="2"/>
                    </a:rPr>
                    <a:t>p</a:t>
                  </a:r>
                  <a:r>
                    <a:rPr lang="en-US" altLang="ja-JP" sz="1400" b="1" baseline="30000" dirty="0">
                      <a:solidFill>
                        <a:srgbClr val="FF0000"/>
                      </a:solidFill>
                    </a:rPr>
                    <a:t>0</a:t>
                  </a:r>
                </a:p>
              </p:txBody>
            </p:sp>
          </p:grpSp>
        </p:grpSp>
        <p:cxnSp>
          <p:nvCxnSpPr>
            <p:cNvPr id="6" name="直線矢印コネクタ 5"/>
            <p:cNvCxnSpPr/>
            <p:nvPr/>
          </p:nvCxnSpPr>
          <p:spPr>
            <a:xfrm flipH="1" flipV="1">
              <a:off x="6012160" y="2852936"/>
              <a:ext cx="864096" cy="720080"/>
            </a:xfrm>
            <a:prstGeom prst="straightConnector1">
              <a:avLst/>
            </a:prstGeom>
            <a:ln w="28575">
              <a:solidFill>
                <a:srgbClr val="66FFFF"/>
              </a:solidFill>
              <a:prstDash val="sysDot"/>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69077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188" y="1050925"/>
            <a:ext cx="2103437" cy="549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4710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1713" y="171450"/>
            <a:ext cx="4367212"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710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9225" y="79375"/>
            <a:ext cx="18510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47109"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54263" y="296863"/>
            <a:ext cx="2103437"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4711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0444" y="1838328"/>
            <a:ext cx="4354512" cy="240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47111"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54263" y="4159250"/>
            <a:ext cx="7989887" cy="269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47112"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28700" y="1222375"/>
            <a:ext cx="4160838"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47113"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92275" y="4251325"/>
            <a:ext cx="210185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47114" name="Rectangle 9"/>
          <p:cNvSpPr>
            <a:spLocks/>
          </p:cNvSpPr>
          <p:nvPr/>
        </p:nvSpPr>
        <p:spPr bwMode="auto">
          <a:xfrm>
            <a:off x="2238375" y="-146050"/>
            <a:ext cx="2414588"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kumimoji="0" lang="en-US" altLang="ja-JP" sz="2200" b="1">
                <a:solidFill>
                  <a:srgbClr val="000000"/>
                </a:solidFill>
                <a:latin typeface="Gill Sans" charset="0"/>
                <a:sym typeface="Gill Sans" charset="0"/>
              </a:rPr>
              <a:t>Rare Kaon Decay</a:t>
            </a:r>
            <a:r>
              <a:rPr kumimoji="0" lang="en-US" altLang="ja-JP" sz="3200">
                <a:solidFill>
                  <a:srgbClr val="000000"/>
                </a:solidFill>
                <a:latin typeface="Gill Sans" charset="0"/>
                <a:sym typeface="Gill Sans" charset="0"/>
              </a:rPr>
              <a:t> </a:t>
            </a:r>
          </a:p>
        </p:txBody>
      </p:sp>
      <p:pic>
        <p:nvPicPr>
          <p:cNvPr id="11" name="Picture 9"/>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503668" y="2027584"/>
            <a:ext cx="2655308" cy="1772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11</a:t>
            </a:fld>
            <a:endParaRPr kumimoji="1" lang="ja-JP" altLang="en-US"/>
          </a:p>
        </p:txBody>
      </p:sp>
      <p:sp>
        <p:nvSpPr>
          <p:cNvPr id="15" name="下矢印 14"/>
          <p:cNvSpPr/>
          <p:nvPr/>
        </p:nvSpPr>
        <p:spPr>
          <a:xfrm rot="11715186">
            <a:off x="6669004" y="3604788"/>
            <a:ext cx="282222" cy="1523263"/>
          </a:xfrm>
          <a:prstGeom prst="downArrow">
            <a:avLst/>
          </a:prstGeom>
          <a:solidFill>
            <a:schemeClr val="accent4">
              <a:lumMod val="60000"/>
              <a:lumOff val="40000"/>
              <a:alpha val="49020"/>
            </a:schemeClr>
          </a:solidFill>
          <a:ln w="28575">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0995871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1691680" y="2132856"/>
            <a:ext cx="5976663" cy="769441"/>
          </a:xfrm>
          <a:prstGeom prst="rect">
            <a:avLst/>
          </a:prstGeom>
          <a:solidFill>
            <a:schemeClr val="accent3">
              <a:lumMod val="40000"/>
              <a:lumOff val="60000"/>
            </a:schemeClr>
          </a:solidFill>
          <a:effectLst>
            <a:outerShdw blurRad="76200" dir="18900000" sy="23000" kx="-1200000" algn="bl" rotWithShape="0">
              <a:prstClr val="black">
                <a:alpha val="20000"/>
              </a:prstClr>
            </a:outerShdw>
          </a:effectLst>
        </p:spPr>
        <p:txBody>
          <a:bodyPr wrap="square" rtlCol="0">
            <a:spAutoFit/>
          </a:bodyPr>
          <a:lstStyle/>
          <a:p>
            <a:r>
              <a:rPr lang="en-US" altLang="ja-JP" sz="4400" b="1" i="1" dirty="0" smtClean="0">
                <a:solidFill>
                  <a:srgbClr val="002060"/>
                </a:solidFill>
                <a:latin typeface="Arial Narrow" pitchFamily="34" charset="0"/>
              </a:rPr>
              <a:t>2.   Lepton Flavor Project </a:t>
            </a:r>
            <a:endParaRPr lang="en-US" altLang="ja-JP" sz="4400" b="1" i="1" dirty="0">
              <a:solidFill>
                <a:srgbClr val="002060"/>
              </a:solidFill>
              <a:latin typeface="Arial Narrow" pitchFamily="34" charset="0"/>
            </a:endParaRPr>
          </a:p>
        </p:txBody>
      </p:sp>
      <p:sp>
        <p:nvSpPr>
          <p:cNvPr id="3" name="スライド番号プレースホルダー 2"/>
          <p:cNvSpPr>
            <a:spLocks noGrp="1"/>
          </p:cNvSpPr>
          <p:nvPr>
            <p:ph type="sldNum" sz="quarter" idx="12"/>
          </p:nvPr>
        </p:nvSpPr>
        <p:spPr/>
        <p:txBody>
          <a:bodyPr/>
          <a:lstStyle/>
          <a:p>
            <a:fld id="{C827276C-5884-4EA4-A23E-DEACF34DB3A6}" type="slidenum">
              <a:rPr lang="ja-JP" altLang="en-US" smtClean="0">
                <a:solidFill>
                  <a:prstClr val="black">
                    <a:tint val="75000"/>
                  </a:prstClr>
                </a:solidFill>
              </a:rPr>
              <a:pPr/>
              <a:t>12</a:t>
            </a:fld>
            <a:endParaRPr lang="ja-JP" altLang="en-US">
              <a:solidFill>
                <a:prstClr val="black">
                  <a:tint val="75000"/>
                </a:prstClr>
              </a:solidFill>
            </a:endParaRPr>
          </a:p>
        </p:txBody>
      </p:sp>
    </p:spTree>
    <p:extLst>
      <p:ext uri="{BB962C8B-B14F-4D97-AF65-F5344CB8AC3E}">
        <p14:creationId xmlns:p14="http://schemas.microsoft.com/office/powerpoint/2010/main" val="31091366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20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3" name="Rectangle 3"/>
          <p:cNvSpPr>
            <a:spLocks noChangeArrowheads="1"/>
          </p:cNvSpPr>
          <p:nvPr/>
        </p:nvSpPr>
        <p:spPr bwMode="auto">
          <a:xfrm>
            <a:off x="25400" y="33337"/>
            <a:ext cx="2482850" cy="850900"/>
          </a:xfrm>
          <a:prstGeom prst="rect">
            <a:avLst/>
          </a:prstGeom>
          <a:solidFill>
            <a:srgbClr val="000080">
              <a:alpha val="63137"/>
            </a:srgbClr>
          </a:solidFill>
          <a:ln w="28575">
            <a:solidFill>
              <a:schemeClr val="bg1"/>
            </a:solidFill>
            <a:miter lim="800000"/>
            <a:headEnd/>
            <a:tailEnd/>
          </a:ln>
        </p:spPr>
        <p:txBody>
          <a:bodyPr wrap="none" lIns="91425" tIns="45713" rIns="91425" bIns="45713">
            <a:spAutoFit/>
          </a:bodyPr>
          <a:lstStyle/>
          <a:p>
            <a:pPr algn="ctr"/>
            <a:r>
              <a:rPr lang="en-US" altLang="ja-JP" sz="2400" b="1" dirty="0">
                <a:solidFill>
                  <a:schemeClr val="bg1"/>
                </a:solidFill>
                <a:latin typeface="Helvetica" pitchFamily="34" charset="0"/>
              </a:rPr>
              <a:t>J-PARC Facility</a:t>
            </a:r>
          </a:p>
          <a:p>
            <a:pPr algn="ctr"/>
            <a:r>
              <a:rPr lang="en-US" altLang="ja-JP" sz="2400" b="1" dirty="0">
                <a:solidFill>
                  <a:schemeClr val="bg1"/>
                </a:solidFill>
                <a:latin typeface="Helvetica" pitchFamily="34" charset="0"/>
              </a:rPr>
              <a:t>(KEK/JAEA</a:t>
            </a:r>
            <a:r>
              <a:rPr lang="ja-JP" altLang="en-US" sz="2400" b="1" dirty="0">
                <a:solidFill>
                  <a:schemeClr val="bg1"/>
                </a:solidFill>
                <a:latin typeface="Helvetica" pitchFamily="34" charset="0"/>
              </a:rPr>
              <a:t>）</a:t>
            </a:r>
          </a:p>
        </p:txBody>
      </p:sp>
      <p:grpSp>
        <p:nvGrpSpPr>
          <p:cNvPr id="40988" name="Group 59"/>
          <p:cNvGrpSpPr>
            <a:grpSpLocks/>
          </p:cNvGrpSpPr>
          <p:nvPr/>
        </p:nvGrpSpPr>
        <p:grpSpPr bwMode="auto">
          <a:xfrm>
            <a:off x="687388" y="1746251"/>
            <a:ext cx="6196013" cy="1339851"/>
            <a:chOff x="433" y="1100"/>
            <a:chExt cx="3903" cy="844"/>
          </a:xfrm>
        </p:grpSpPr>
        <p:sp>
          <p:nvSpPr>
            <p:cNvPr id="40991" name="Freeform 9"/>
            <p:cNvSpPr>
              <a:spLocks/>
            </p:cNvSpPr>
            <p:nvPr/>
          </p:nvSpPr>
          <p:spPr bwMode="auto">
            <a:xfrm>
              <a:off x="1233" y="1700"/>
              <a:ext cx="3103" cy="244"/>
            </a:xfrm>
            <a:custGeom>
              <a:avLst/>
              <a:gdLst>
                <a:gd name="T0" fmla="*/ 2 w 3894"/>
                <a:gd name="T1" fmla="*/ 1 h 408"/>
                <a:gd name="T2" fmla="*/ 2 w 3894"/>
                <a:gd name="T3" fmla="*/ 1 h 408"/>
                <a:gd name="T4" fmla="*/ 2 w 3894"/>
                <a:gd name="T5" fmla="*/ 1 h 408"/>
                <a:gd name="T6" fmla="*/ 2 w 3894"/>
                <a:gd name="T7" fmla="*/ 1 h 408"/>
                <a:gd name="T8" fmla="*/ 2 w 3894"/>
                <a:gd name="T9" fmla="*/ 1 h 408"/>
                <a:gd name="T10" fmla="*/ 2 w 3894"/>
                <a:gd name="T11" fmla="*/ 1 h 408"/>
                <a:gd name="T12" fmla="*/ 0 w 3894"/>
                <a:gd name="T13" fmla="*/ 1 h 408"/>
                <a:gd name="T14" fmla="*/ 0 60000 65536"/>
                <a:gd name="T15" fmla="*/ 0 60000 65536"/>
                <a:gd name="T16" fmla="*/ 0 60000 65536"/>
                <a:gd name="T17" fmla="*/ 0 60000 65536"/>
                <a:gd name="T18" fmla="*/ 0 60000 65536"/>
                <a:gd name="T19" fmla="*/ 0 60000 65536"/>
                <a:gd name="T20" fmla="*/ 0 60000 65536"/>
                <a:gd name="T21" fmla="*/ 0 w 3894"/>
                <a:gd name="T22" fmla="*/ 0 h 408"/>
                <a:gd name="T23" fmla="*/ 3894 w 3894"/>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94" h="408">
                  <a:moveTo>
                    <a:pt x="3894" y="408"/>
                  </a:moveTo>
                  <a:cubicBezTo>
                    <a:pt x="3865" y="368"/>
                    <a:pt x="3789" y="232"/>
                    <a:pt x="3723" y="170"/>
                  </a:cubicBezTo>
                  <a:cubicBezTo>
                    <a:pt x="3657" y="108"/>
                    <a:pt x="3609" y="62"/>
                    <a:pt x="3496" y="34"/>
                  </a:cubicBezTo>
                  <a:cubicBezTo>
                    <a:pt x="3383" y="6"/>
                    <a:pt x="3238" y="6"/>
                    <a:pt x="3042" y="3"/>
                  </a:cubicBezTo>
                  <a:cubicBezTo>
                    <a:pt x="2846" y="0"/>
                    <a:pt x="2574" y="4"/>
                    <a:pt x="2319" y="13"/>
                  </a:cubicBezTo>
                  <a:cubicBezTo>
                    <a:pt x="2064" y="22"/>
                    <a:pt x="1895" y="43"/>
                    <a:pt x="1509" y="60"/>
                  </a:cubicBezTo>
                  <a:cubicBezTo>
                    <a:pt x="1123" y="77"/>
                    <a:pt x="314" y="105"/>
                    <a:pt x="0" y="117"/>
                  </a:cubicBezTo>
                </a:path>
              </a:pathLst>
            </a:custGeom>
            <a:noFill/>
            <a:ln w="57150">
              <a:solidFill>
                <a:srgbClr val="CCECFF"/>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0992" name="Text Box 10"/>
            <p:cNvSpPr txBox="1">
              <a:spLocks noChangeArrowheads="1"/>
            </p:cNvSpPr>
            <p:nvPr/>
          </p:nvSpPr>
          <p:spPr bwMode="auto">
            <a:xfrm>
              <a:off x="433" y="1100"/>
              <a:ext cx="1728" cy="509"/>
            </a:xfrm>
            <a:prstGeom prst="rect">
              <a:avLst/>
            </a:prstGeom>
            <a:solidFill>
              <a:srgbClr val="CCFFFF">
                <a:alpha val="23921"/>
              </a:srgbClr>
            </a:solidFill>
            <a:ln w="19050">
              <a:solidFill>
                <a:srgbClr val="CCECFF"/>
              </a:solidFill>
              <a:miter lim="800000"/>
              <a:headEnd/>
              <a:tailEnd/>
            </a:ln>
          </p:spPr>
          <p:txBody>
            <a:bodyPr lIns="68386" tIns="34193" rIns="68386" bIns="34193">
              <a:spAutoFit/>
            </a:bodyPr>
            <a:lstStyle>
              <a:lvl1pPr defTabSz="957263" eaLnBrk="0" hangingPunct="0">
                <a:defRPr kumimoji="1">
                  <a:solidFill>
                    <a:schemeClr val="tx1"/>
                  </a:solidFill>
                  <a:latin typeface="Arial" pitchFamily="34" charset="0"/>
                  <a:ea typeface="ＭＳ Ｐゴシック" pitchFamily="50" charset="-128"/>
                </a:defRPr>
              </a:lvl1pPr>
              <a:lvl2pPr marL="742950" indent="-285750" defTabSz="957263" eaLnBrk="0" hangingPunct="0">
                <a:defRPr kumimoji="1">
                  <a:solidFill>
                    <a:schemeClr val="tx1"/>
                  </a:solidFill>
                  <a:latin typeface="Arial" pitchFamily="34" charset="0"/>
                  <a:ea typeface="ＭＳ Ｐゴシック" pitchFamily="50" charset="-128"/>
                </a:defRPr>
              </a:lvl2pPr>
              <a:lvl3pPr marL="1143000" indent="-228600" defTabSz="957263" eaLnBrk="0" hangingPunct="0">
                <a:defRPr kumimoji="1">
                  <a:solidFill>
                    <a:schemeClr val="tx1"/>
                  </a:solidFill>
                  <a:latin typeface="Arial" pitchFamily="34" charset="0"/>
                  <a:ea typeface="ＭＳ Ｐゴシック" pitchFamily="50" charset="-128"/>
                </a:defRPr>
              </a:lvl3pPr>
              <a:lvl4pPr marL="1600200" indent="-228600" defTabSz="957263" eaLnBrk="0" hangingPunct="0">
                <a:defRPr kumimoji="1">
                  <a:solidFill>
                    <a:schemeClr val="tx1"/>
                  </a:solidFill>
                  <a:latin typeface="Arial" pitchFamily="34" charset="0"/>
                  <a:ea typeface="ＭＳ Ｐゴシック" pitchFamily="50" charset="-128"/>
                </a:defRPr>
              </a:lvl4pPr>
              <a:lvl5pPr marL="2057400" indent="-228600" defTabSz="957263" eaLnBrk="0" hangingPunct="0">
                <a:defRPr kumimoji="1">
                  <a:solidFill>
                    <a:schemeClr val="tx1"/>
                  </a:solidFill>
                  <a:latin typeface="Arial" pitchFamily="34" charset="0"/>
                  <a:ea typeface="ＭＳ Ｐゴシック" pitchFamily="50" charset="-128"/>
                </a:defRPr>
              </a:lvl5pPr>
              <a:lvl6pPr marL="25146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50000"/>
                </a:spcBef>
              </a:pPr>
              <a:r>
                <a:rPr lang="en-US" altLang="ja-JP" sz="2400" b="1" dirty="0">
                  <a:solidFill>
                    <a:srgbClr val="CCECFF"/>
                  </a:solidFill>
                  <a:latin typeface="Helvetica" pitchFamily="34" charset="0"/>
                </a:rPr>
                <a:t>Neutrino Beams</a:t>
              </a:r>
              <a:r>
                <a:rPr lang="ja-JP" altLang="en-US" sz="2400" b="1" dirty="0">
                  <a:solidFill>
                    <a:srgbClr val="CCECFF"/>
                  </a:solidFill>
                  <a:latin typeface="Helvetica" pitchFamily="34" charset="0"/>
                </a:rPr>
                <a:t>　</a:t>
              </a:r>
              <a:r>
                <a:rPr lang="en-US" altLang="ja-JP" sz="2400" b="1" dirty="0">
                  <a:solidFill>
                    <a:srgbClr val="CCECFF"/>
                  </a:solidFill>
                  <a:latin typeface="Helvetica" pitchFamily="34" charset="0"/>
                </a:rPr>
                <a:t>(to </a:t>
              </a:r>
              <a:r>
                <a:rPr lang="en-US" altLang="ja-JP" sz="2400" b="1" dirty="0" err="1">
                  <a:solidFill>
                    <a:srgbClr val="CCECFF"/>
                  </a:solidFill>
                  <a:latin typeface="Helvetica" pitchFamily="34" charset="0"/>
                </a:rPr>
                <a:t>Kamioka</a:t>
              </a:r>
              <a:r>
                <a:rPr lang="en-US" altLang="ja-JP" sz="2400" b="1" dirty="0">
                  <a:solidFill>
                    <a:srgbClr val="CCECFF"/>
                  </a:solidFill>
                  <a:latin typeface="Helvetica" pitchFamily="34" charset="0"/>
                </a:rPr>
                <a:t>)</a:t>
              </a:r>
              <a:endParaRPr lang="en-US" altLang="ja-JP" sz="2400" dirty="0">
                <a:solidFill>
                  <a:srgbClr val="CCECFF"/>
                </a:solidFill>
                <a:latin typeface="Helvetica" pitchFamily="34" charset="0"/>
              </a:endParaRPr>
            </a:p>
          </p:txBody>
        </p:sp>
      </p:grpSp>
      <p:sp>
        <p:nvSpPr>
          <p:cNvPr id="40980" name="Text Box 15"/>
          <p:cNvSpPr txBox="1">
            <a:spLocks noChangeArrowheads="1"/>
          </p:cNvSpPr>
          <p:nvPr/>
        </p:nvSpPr>
        <p:spPr bwMode="auto">
          <a:xfrm rot="1200000">
            <a:off x="1316885" y="4894262"/>
            <a:ext cx="3052763"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40" tIns="47870" rIns="95740" bIns="47870">
            <a:spAutoFit/>
          </a:bodyPr>
          <a:lstStyle>
            <a:lvl1pPr defTabSz="957263" eaLnBrk="0" hangingPunct="0">
              <a:defRPr kumimoji="1">
                <a:solidFill>
                  <a:schemeClr val="tx1"/>
                </a:solidFill>
                <a:latin typeface="Arial" pitchFamily="34" charset="0"/>
                <a:ea typeface="ＭＳ Ｐゴシック" pitchFamily="50" charset="-128"/>
              </a:defRPr>
            </a:lvl1pPr>
            <a:lvl2pPr marL="742950" indent="-285750" defTabSz="957263" eaLnBrk="0" hangingPunct="0">
              <a:defRPr kumimoji="1">
                <a:solidFill>
                  <a:schemeClr val="tx1"/>
                </a:solidFill>
                <a:latin typeface="Arial" pitchFamily="34" charset="0"/>
                <a:ea typeface="ＭＳ Ｐゴシック" pitchFamily="50" charset="-128"/>
              </a:defRPr>
            </a:lvl2pPr>
            <a:lvl3pPr marL="1143000" indent="-228600" defTabSz="957263" eaLnBrk="0" hangingPunct="0">
              <a:defRPr kumimoji="1">
                <a:solidFill>
                  <a:schemeClr val="tx1"/>
                </a:solidFill>
                <a:latin typeface="Arial" pitchFamily="34" charset="0"/>
                <a:ea typeface="ＭＳ Ｐゴシック" pitchFamily="50" charset="-128"/>
              </a:defRPr>
            </a:lvl3pPr>
            <a:lvl4pPr marL="1600200" indent="-228600" defTabSz="957263" eaLnBrk="0" hangingPunct="0">
              <a:defRPr kumimoji="1">
                <a:solidFill>
                  <a:schemeClr val="tx1"/>
                </a:solidFill>
                <a:latin typeface="Arial" pitchFamily="34" charset="0"/>
                <a:ea typeface="ＭＳ Ｐゴシック" pitchFamily="50" charset="-128"/>
              </a:defRPr>
            </a:lvl4pPr>
            <a:lvl5pPr marL="2057400" indent="-228600" defTabSz="957263" eaLnBrk="0" hangingPunct="0">
              <a:defRPr kumimoji="1">
                <a:solidFill>
                  <a:schemeClr val="tx1"/>
                </a:solidFill>
                <a:latin typeface="Arial" pitchFamily="34" charset="0"/>
                <a:ea typeface="ＭＳ Ｐゴシック" pitchFamily="50" charset="-128"/>
              </a:defRPr>
            </a:lvl5pPr>
            <a:lvl6pPr marL="25146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50000"/>
              </a:spcBef>
            </a:pPr>
            <a:r>
              <a:rPr lang="en-US" altLang="ja-JP" sz="2400" b="1" dirty="0">
                <a:solidFill>
                  <a:srgbClr val="FFFF66"/>
                </a:solidFill>
                <a:latin typeface="Helvetica" pitchFamily="34" charset="0"/>
              </a:rPr>
              <a:t>3</a:t>
            </a:r>
            <a:r>
              <a:rPr lang="en-US" altLang="ja-JP" sz="2400" b="1" dirty="0" smtClean="0">
                <a:solidFill>
                  <a:srgbClr val="FFFF66"/>
                </a:solidFill>
                <a:latin typeface="Helvetica" pitchFamily="34" charset="0"/>
              </a:rPr>
              <a:t>0 </a:t>
            </a:r>
            <a:r>
              <a:rPr lang="en-US" altLang="ja-JP" sz="2400" b="1" dirty="0" err="1">
                <a:solidFill>
                  <a:srgbClr val="FFFF66"/>
                </a:solidFill>
                <a:latin typeface="Helvetica" pitchFamily="34" charset="0"/>
              </a:rPr>
              <a:t>GeV</a:t>
            </a:r>
            <a:r>
              <a:rPr lang="en-US" altLang="ja-JP" sz="2400" b="1" dirty="0">
                <a:solidFill>
                  <a:srgbClr val="FFFF66"/>
                </a:solidFill>
                <a:latin typeface="Helvetica" pitchFamily="34" charset="0"/>
              </a:rPr>
              <a:t> Synchrotron</a:t>
            </a:r>
            <a:endParaRPr lang="en-US" altLang="ja-JP" sz="2400" b="1" dirty="0">
              <a:solidFill>
                <a:srgbClr val="FFCC66"/>
              </a:solidFill>
              <a:latin typeface="Helvetica" pitchFamily="34" charset="0"/>
            </a:endParaRPr>
          </a:p>
        </p:txBody>
      </p:sp>
      <p:sp>
        <p:nvSpPr>
          <p:cNvPr id="40982" name="Freeform 17"/>
          <p:cNvSpPr>
            <a:spLocks/>
          </p:cNvSpPr>
          <p:nvPr/>
        </p:nvSpPr>
        <p:spPr bwMode="auto">
          <a:xfrm>
            <a:off x="3803651" y="2025650"/>
            <a:ext cx="1663700" cy="577850"/>
          </a:xfrm>
          <a:custGeom>
            <a:avLst/>
            <a:gdLst>
              <a:gd name="T0" fmla="*/ 1048 w 1048"/>
              <a:gd name="T1" fmla="*/ 0 h 364"/>
              <a:gd name="T2" fmla="*/ 0 w 1048"/>
              <a:gd name="T3" fmla="*/ 364 h 364"/>
              <a:gd name="T4" fmla="*/ 0 60000 65536"/>
              <a:gd name="T5" fmla="*/ 0 60000 65536"/>
              <a:gd name="T6" fmla="*/ 0 w 1048"/>
              <a:gd name="T7" fmla="*/ 0 h 364"/>
              <a:gd name="T8" fmla="*/ 1048 w 1048"/>
              <a:gd name="T9" fmla="*/ 364 h 364"/>
            </a:gdLst>
            <a:ahLst/>
            <a:cxnLst>
              <a:cxn ang="T4">
                <a:pos x="T0" y="T1"/>
              </a:cxn>
              <a:cxn ang="T5">
                <a:pos x="T2" y="T3"/>
              </a:cxn>
            </a:cxnLst>
            <a:rect l="T6" t="T7" r="T8" b="T9"/>
            <a:pathLst>
              <a:path w="1048" h="364">
                <a:moveTo>
                  <a:pt x="1048" y="0"/>
                </a:moveTo>
                <a:lnTo>
                  <a:pt x="0" y="364"/>
                </a:lnTo>
              </a:path>
            </a:pathLst>
          </a:custGeom>
          <a:noFill/>
          <a:ln w="57150">
            <a:solidFill>
              <a:srgbClr val="FFFF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0983" name="Freeform 18"/>
          <p:cNvSpPr>
            <a:spLocks/>
          </p:cNvSpPr>
          <p:nvPr/>
        </p:nvSpPr>
        <p:spPr bwMode="auto">
          <a:xfrm>
            <a:off x="3028951" y="4851400"/>
            <a:ext cx="3105150" cy="920750"/>
          </a:xfrm>
          <a:custGeom>
            <a:avLst/>
            <a:gdLst>
              <a:gd name="T0" fmla="*/ 0 w 1956"/>
              <a:gd name="T1" fmla="*/ 0 h 580"/>
              <a:gd name="T2" fmla="*/ 1956 w 1956"/>
              <a:gd name="T3" fmla="*/ 580 h 580"/>
              <a:gd name="T4" fmla="*/ 0 60000 65536"/>
              <a:gd name="T5" fmla="*/ 0 60000 65536"/>
              <a:gd name="T6" fmla="*/ 0 w 1956"/>
              <a:gd name="T7" fmla="*/ 0 h 580"/>
              <a:gd name="T8" fmla="*/ 1956 w 1956"/>
              <a:gd name="T9" fmla="*/ 580 h 580"/>
            </a:gdLst>
            <a:ahLst/>
            <a:cxnLst>
              <a:cxn ang="T4">
                <a:pos x="T0" y="T1"/>
              </a:cxn>
              <a:cxn ang="T5">
                <a:pos x="T2" y="T3"/>
              </a:cxn>
            </a:cxnLst>
            <a:rect l="T6" t="T7" r="T8" b="T9"/>
            <a:pathLst>
              <a:path w="1956" h="580">
                <a:moveTo>
                  <a:pt x="0" y="0"/>
                </a:moveTo>
                <a:lnTo>
                  <a:pt x="1956" y="580"/>
                </a:lnTo>
              </a:path>
            </a:pathLst>
          </a:custGeom>
          <a:noFill/>
          <a:ln w="57150">
            <a:solidFill>
              <a:srgbClr val="FFFF66"/>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0984" name="Freeform 19"/>
          <p:cNvSpPr>
            <a:spLocks/>
          </p:cNvSpPr>
          <p:nvPr/>
        </p:nvSpPr>
        <p:spPr bwMode="auto">
          <a:xfrm rot="600000">
            <a:off x="4856164" y="1871663"/>
            <a:ext cx="635000" cy="1520825"/>
          </a:xfrm>
          <a:custGeom>
            <a:avLst/>
            <a:gdLst>
              <a:gd name="T0" fmla="*/ 1 w 578"/>
              <a:gd name="T1" fmla="*/ 0 h 1033"/>
              <a:gd name="T2" fmla="*/ 1 w 578"/>
              <a:gd name="T3" fmla="*/ 6 h 1033"/>
              <a:gd name="T4" fmla="*/ 1 w 578"/>
              <a:gd name="T5" fmla="*/ 6 h 1033"/>
              <a:gd name="T6" fmla="*/ 1 w 578"/>
              <a:gd name="T7" fmla="*/ 6 h 1033"/>
              <a:gd name="T8" fmla="*/ 1 w 578"/>
              <a:gd name="T9" fmla="*/ 6 h 1033"/>
              <a:gd name="T10" fmla="*/ 1 w 578"/>
              <a:gd name="T11" fmla="*/ 6 h 1033"/>
              <a:gd name="T12" fmla="*/ 0 60000 65536"/>
              <a:gd name="T13" fmla="*/ 0 60000 65536"/>
              <a:gd name="T14" fmla="*/ 0 60000 65536"/>
              <a:gd name="T15" fmla="*/ 0 60000 65536"/>
              <a:gd name="T16" fmla="*/ 0 60000 65536"/>
              <a:gd name="T17" fmla="*/ 0 60000 65536"/>
              <a:gd name="T18" fmla="*/ 0 w 578"/>
              <a:gd name="T19" fmla="*/ 0 h 1033"/>
              <a:gd name="T20" fmla="*/ 578 w 578"/>
              <a:gd name="T21" fmla="*/ 1033 h 1033"/>
            </a:gdLst>
            <a:ahLst/>
            <a:cxnLst>
              <a:cxn ang="T12">
                <a:pos x="T0" y="T1"/>
              </a:cxn>
              <a:cxn ang="T13">
                <a:pos x="T2" y="T3"/>
              </a:cxn>
              <a:cxn ang="T14">
                <a:pos x="T4" y="T5"/>
              </a:cxn>
              <a:cxn ang="T15">
                <a:pos x="T6" y="T7"/>
              </a:cxn>
              <a:cxn ang="T16">
                <a:pos x="T8" y="T9"/>
              </a:cxn>
              <a:cxn ang="T17">
                <a:pos x="T10" y="T11"/>
              </a:cxn>
            </a:cxnLst>
            <a:rect l="T18" t="T19" r="T20" b="T21"/>
            <a:pathLst>
              <a:path w="578" h="1033">
                <a:moveTo>
                  <a:pt x="578" y="0"/>
                </a:moveTo>
                <a:cubicBezTo>
                  <a:pt x="551" y="16"/>
                  <a:pt x="503" y="13"/>
                  <a:pt x="416" y="99"/>
                </a:cubicBezTo>
                <a:cubicBezTo>
                  <a:pt x="329" y="185"/>
                  <a:pt x="118" y="414"/>
                  <a:pt x="59" y="514"/>
                </a:cubicBezTo>
                <a:cubicBezTo>
                  <a:pt x="0" y="614"/>
                  <a:pt x="51" y="626"/>
                  <a:pt x="64" y="699"/>
                </a:cubicBezTo>
                <a:cubicBezTo>
                  <a:pt x="77" y="772"/>
                  <a:pt x="120" y="896"/>
                  <a:pt x="136" y="952"/>
                </a:cubicBezTo>
                <a:cubicBezTo>
                  <a:pt x="152" y="1008"/>
                  <a:pt x="154" y="1016"/>
                  <a:pt x="159" y="1033"/>
                </a:cubicBezTo>
              </a:path>
            </a:pathLst>
          </a:custGeom>
          <a:noFill/>
          <a:ln w="57150">
            <a:solidFill>
              <a:srgbClr val="FFFF66"/>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0985" name="Text Box 20"/>
          <p:cNvSpPr txBox="1">
            <a:spLocks noChangeArrowheads="1"/>
          </p:cNvSpPr>
          <p:nvPr/>
        </p:nvSpPr>
        <p:spPr bwMode="auto">
          <a:xfrm>
            <a:off x="6756401" y="5849938"/>
            <a:ext cx="2090738" cy="808037"/>
          </a:xfrm>
          <a:prstGeom prst="rect">
            <a:avLst/>
          </a:prstGeom>
          <a:solidFill>
            <a:srgbClr val="FFB03B">
              <a:alpha val="32941"/>
            </a:srgbClr>
          </a:solidFill>
          <a:ln w="19050">
            <a:solidFill>
              <a:srgbClr val="FFFF66"/>
            </a:solidFill>
            <a:miter lim="800000"/>
            <a:headEnd/>
            <a:tailEnd/>
          </a:ln>
        </p:spPr>
        <p:txBody>
          <a:bodyPr lIns="68386" tIns="34193" rIns="68386" bIns="34193">
            <a:spAutoFit/>
          </a:bodyPr>
          <a:lstStyle>
            <a:lvl1pPr defTabSz="957263" eaLnBrk="0" hangingPunct="0">
              <a:defRPr kumimoji="1">
                <a:solidFill>
                  <a:schemeClr val="tx1"/>
                </a:solidFill>
                <a:latin typeface="Arial" pitchFamily="34" charset="0"/>
                <a:ea typeface="ＭＳ Ｐゴシック" pitchFamily="50" charset="-128"/>
              </a:defRPr>
            </a:lvl1pPr>
            <a:lvl2pPr marL="742950" indent="-285750" defTabSz="957263" eaLnBrk="0" hangingPunct="0">
              <a:defRPr kumimoji="1">
                <a:solidFill>
                  <a:schemeClr val="tx1"/>
                </a:solidFill>
                <a:latin typeface="Arial" pitchFamily="34" charset="0"/>
                <a:ea typeface="ＭＳ Ｐゴシック" pitchFamily="50" charset="-128"/>
              </a:defRPr>
            </a:lvl2pPr>
            <a:lvl3pPr marL="1143000" indent="-228600" defTabSz="957263" eaLnBrk="0" hangingPunct="0">
              <a:defRPr kumimoji="1">
                <a:solidFill>
                  <a:schemeClr val="tx1"/>
                </a:solidFill>
                <a:latin typeface="Arial" pitchFamily="34" charset="0"/>
                <a:ea typeface="ＭＳ Ｐゴシック" pitchFamily="50" charset="-128"/>
              </a:defRPr>
            </a:lvl3pPr>
            <a:lvl4pPr marL="1600200" indent="-228600" defTabSz="957263" eaLnBrk="0" hangingPunct="0">
              <a:defRPr kumimoji="1">
                <a:solidFill>
                  <a:schemeClr val="tx1"/>
                </a:solidFill>
                <a:latin typeface="Arial" pitchFamily="34" charset="0"/>
                <a:ea typeface="ＭＳ Ｐゴシック" pitchFamily="50" charset="-128"/>
              </a:defRPr>
            </a:lvl4pPr>
            <a:lvl5pPr marL="2057400" indent="-228600" defTabSz="957263" eaLnBrk="0" hangingPunct="0">
              <a:defRPr kumimoji="1">
                <a:solidFill>
                  <a:schemeClr val="tx1"/>
                </a:solidFill>
                <a:latin typeface="Arial" pitchFamily="34" charset="0"/>
                <a:ea typeface="ＭＳ Ｐゴシック" pitchFamily="50" charset="-128"/>
              </a:defRPr>
            </a:lvl5pPr>
            <a:lvl6pPr marL="25146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50000"/>
              </a:spcBef>
            </a:pPr>
            <a:r>
              <a:rPr lang="en-US" altLang="ja-JP" sz="2400" b="1" dirty="0">
                <a:solidFill>
                  <a:srgbClr val="FFFF66"/>
                </a:solidFill>
                <a:latin typeface="Helvetica" pitchFamily="34" charset="0"/>
              </a:rPr>
              <a:t>Hadron Exp. </a:t>
            </a:r>
            <a:r>
              <a:rPr lang="en-US" altLang="ja-JP" sz="2400" b="1" dirty="0" smtClean="0">
                <a:solidFill>
                  <a:srgbClr val="FFFF66"/>
                </a:solidFill>
                <a:latin typeface="Helvetica" pitchFamily="34" charset="0"/>
              </a:rPr>
              <a:t>Facility (K)</a:t>
            </a:r>
            <a:endParaRPr lang="en-US" altLang="ja-JP" sz="2400" dirty="0">
              <a:solidFill>
                <a:srgbClr val="FFFF66"/>
              </a:solidFill>
              <a:latin typeface="Helvetica" pitchFamily="34" charset="0"/>
            </a:endParaRPr>
          </a:p>
        </p:txBody>
      </p:sp>
      <p:sp>
        <p:nvSpPr>
          <p:cNvPr id="40986" name="Text Box 21"/>
          <p:cNvSpPr txBox="1">
            <a:spLocks noChangeArrowheads="1"/>
          </p:cNvSpPr>
          <p:nvPr/>
        </p:nvSpPr>
        <p:spPr bwMode="auto">
          <a:xfrm>
            <a:off x="3486151" y="3748088"/>
            <a:ext cx="2954338" cy="1184275"/>
          </a:xfrm>
          <a:prstGeom prst="rect">
            <a:avLst/>
          </a:prstGeom>
          <a:solidFill>
            <a:srgbClr val="FFCC99">
              <a:alpha val="32941"/>
            </a:srgbClr>
          </a:solidFill>
          <a:ln w="19050">
            <a:solidFill>
              <a:srgbClr val="FFFF66"/>
            </a:solidFill>
            <a:miter lim="800000"/>
            <a:headEnd/>
            <a:tailEnd/>
          </a:ln>
        </p:spPr>
        <p:txBody>
          <a:bodyPr lIns="68386" tIns="34193" rIns="68386" bIns="34193">
            <a:spAutoFit/>
          </a:bodyPr>
          <a:lstStyle>
            <a:lvl1pPr defTabSz="957263" eaLnBrk="0" hangingPunct="0">
              <a:defRPr kumimoji="1">
                <a:solidFill>
                  <a:schemeClr val="tx1"/>
                </a:solidFill>
                <a:latin typeface="Arial" pitchFamily="34" charset="0"/>
                <a:ea typeface="ＭＳ Ｐゴシック" pitchFamily="50" charset="-128"/>
              </a:defRPr>
            </a:lvl1pPr>
            <a:lvl2pPr marL="742950" indent="-285750" defTabSz="957263" eaLnBrk="0" hangingPunct="0">
              <a:defRPr kumimoji="1">
                <a:solidFill>
                  <a:schemeClr val="tx1"/>
                </a:solidFill>
                <a:latin typeface="Arial" pitchFamily="34" charset="0"/>
                <a:ea typeface="ＭＳ Ｐゴシック" pitchFamily="50" charset="-128"/>
              </a:defRPr>
            </a:lvl2pPr>
            <a:lvl3pPr marL="1143000" indent="-228600" defTabSz="957263" eaLnBrk="0" hangingPunct="0">
              <a:defRPr kumimoji="1">
                <a:solidFill>
                  <a:schemeClr val="tx1"/>
                </a:solidFill>
                <a:latin typeface="Arial" pitchFamily="34" charset="0"/>
                <a:ea typeface="ＭＳ Ｐゴシック" pitchFamily="50" charset="-128"/>
              </a:defRPr>
            </a:lvl3pPr>
            <a:lvl4pPr marL="1600200" indent="-228600" defTabSz="957263" eaLnBrk="0" hangingPunct="0">
              <a:defRPr kumimoji="1">
                <a:solidFill>
                  <a:schemeClr val="tx1"/>
                </a:solidFill>
                <a:latin typeface="Arial" pitchFamily="34" charset="0"/>
                <a:ea typeface="ＭＳ Ｐゴシック" pitchFamily="50" charset="-128"/>
              </a:defRPr>
            </a:lvl4pPr>
            <a:lvl5pPr marL="2057400" indent="-228600" defTabSz="957263" eaLnBrk="0" hangingPunct="0">
              <a:defRPr kumimoji="1">
                <a:solidFill>
                  <a:schemeClr val="tx1"/>
                </a:solidFill>
                <a:latin typeface="Arial" pitchFamily="34" charset="0"/>
                <a:ea typeface="ＭＳ Ｐゴシック" pitchFamily="50" charset="-128"/>
              </a:defRPr>
            </a:lvl5pPr>
            <a:lvl6pPr marL="25146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50000"/>
              </a:spcBef>
            </a:pPr>
            <a:r>
              <a:rPr lang="en-US" altLang="ja-JP" sz="2400" b="1" dirty="0">
                <a:solidFill>
                  <a:srgbClr val="FFFF66"/>
                </a:solidFill>
                <a:latin typeface="Helvetica" pitchFamily="34" charset="0"/>
              </a:rPr>
              <a:t>Materials and Life Experimental </a:t>
            </a:r>
            <a:r>
              <a:rPr lang="en-US" altLang="ja-JP" sz="2400" b="1" dirty="0" smtClean="0">
                <a:solidFill>
                  <a:srgbClr val="FFFF66"/>
                </a:solidFill>
                <a:latin typeface="Helvetica" pitchFamily="34" charset="0"/>
              </a:rPr>
              <a:t>Facility (n, </a:t>
            </a:r>
            <a:r>
              <a:rPr lang="en-US" altLang="ja-JP" sz="2400" b="1" dirty="0" smtClean="0">
                <a:solidFill>
                  <a:srgbClr val="FFFF66"/>
                </a:solidFill>
                <a:latin typeface="Symbol" pitchFamily="18" charset="2"/>
              </a:rPr>
              <a:t>m</a:t>
            </a:r>
            <a:r>
              <a:rPr lang="en-US" altLang="ja-JP" sz="2400" b="1" dirty="0" smtClean="0">
                <a:solidFill>
                  <a:srgbClr val="FFFF66"/>
                </a:solidFill>
                <a:latin typeface="Helvetica" pitchFamily="34" charset="0"/>
              </a:rPr>
              <a:t>)</a:t>
            </a:r>
            <a:endParaRPr lang="en-US" altLang="ja-JP" sz="2400" dirty="0">
              <a:solidFill>
                <a:srgbClr val="FFFF66"/>
              </a:solidFill>
              <a:latin typeface="Helvetica" pitchFamily="34" charset="0"/>
            </a:endParaRPr>
          </a:p>
        </p:txBody>
      </p:sp>
      <p:sp>
        <p:nvSpPr>
          <p:cNvPr id="40987" name="Freeform 22"/>
          <p:cNvSpPr>
            <a:spLocks/>
          </p:cNvSpPr>
          <p:nvPr/>
        </p:nvSpPr>
        <p:spPr bwMode="auto">
          <a:xfrm>
            <a:off x="1441451" y="2395538"/>
            <a:ext cx="5783263" cy="2836862"/>
          </a:xfrm>
          <a:custGeom>
            <a:avLst/>
            <a:gdLst>
              <a:gd name="T0" fmla="*/ 368 w 3643"/>
              <a:gd name="T1" fmla="*/ 1323 h 1787"/>
              <a:gd name="T2" fmla="*/ 676 w 3643"/>
              <a:gd name="T3" fmla="*/ 1447 h 1787"/>
              <a:gd name="T4" fmla="*/ 1499 w 3643"/>
              <a:gd name="T5" fmla="*/ 1678 h 1787"/>
              <a:gd name="T6" fmla="*/ 2332 w 3643"/>
              <a:gd name="T7" fmla="*/ 1777 h 1787"/>
              <a:gd name="T8" fmla="*/ 2917 w 3643"/>
              <a:gd name="T9" fmla="*/ 1730 h 1787"/>
              <a:gd name="T10" fmla="*/ 3387 w 3643"/>
              <a:gd name="T11" fmla="*/ 1531 h 1787"/>
              <a:gd name="T12" fmla="*/ 3629 w 3643"/>
              <a:gd name="T13" fmla="*/ 1185 h 1787"/>
              <a:gd name="T14" fmla="*/ 3478 w 3643"/>
              <a:gd name="T15" fmla="*/ 558 h 1787"/>
              <a:gd name="T16" fmla="*/ 3238 w 3643"/>
              <a:gd name="T17" fmla="*/ 249 h 1787"/>
              <a:gd name="T18" fmla="*/ 2814 w 3643"/>
              <a:gd name="T19" fmla="*/ 59 h 1787"/>
              <a:gd name="T20" fmla="*/ 2376 w 3643"/>
              <a:gd name="T21" fmla="*/ 1 h 1787"/>
              <a:gd name="T22" fmla="*/ 1852 w 3643"/>
              <a:gd name="T23" fmla="*/ 48 h 1787"/>
              <a:gd name="T24" fmla="*/ 1124 w 3643"/>
              <a:gd name="T25" fmla="*/ 219 h 1787"/>
              <a:gd name="T26" fmla="*/ 735 w 3643"/>
              <a:gd name="T27" fmla="*/ 331 h 1787"/>
              <a:gd name="T28" fmla="*/ 500 w 3643"/>
              <a:gd name="T29" fmla="*/ 411 h 1787"/>
              <a:gd name="T30" fmla="*/ 340 w 3643"/>
              <a:gd name="T31" fmla="*/ 475 h 1787"/>
              <a:gd name="T32" fmla="*/ 158 w 3643"/>
              <a:gd name="T33" fmla="*/ 589 h 1787"/>
              <a:gd name="T34" fmla="*/ 35 w 3643"/>
              <a:gd name="T35" fmla="*/ 755 h 1787"/>
              <a:gd name="T36" fmla="*/ 20 w 3643"/>
              <a:gd name="T37" fmla="*/ 991 h 1787"/>
              <a:gd name="T38" fmla="*/ 156 w 3643"/>
              <a:gd name="T39" fmla="*/ 1179 h 1787"/>
              <a:gd name="T40" fmla="*/ 380 w 3643"/>
              <a:gd name="T41" fmla="*/ 1327 h 17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643"/>
              <a:gd name="T64" fmla="*/ 0 h 1787"/>
              <a:gd name="T65" fmla="*/ 3643 w 3643"/>
              <a:gd name="T66" fmla="*/ 1787 h 178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643" h="1787">
                <a:moveTo>
                  <a:pt x="368" y="1323"/>
                </a:moveTo>
                <a:cubicBezTo>
                  <a:pt x="419" y="1344"/>
                  <a:pt x="488" y="1388"/>
                  <a:pt x="676" y="1447"/>
                </a:cubicBezTo>
                <a:cubicBezTo>
                  <a:pt x="864" y="1506"/>
                  <a:pt x="1223" y="1623"/>
                  <a:pt x="1499" y="1678"/>
                </a:cubicBezTo>
                <a:cubicBezTo>
                  <a:pt x="1775" y="1733"/>
                  <a:pt x="2096" y="1769"/>
                  <a:pt x="2332" y="1777"/>
                </a:cubicBezTo>
                <a:cubicBezTo>
                  <a:pt x="2569" y="1787"/>
                  <a:pt x="2742" y="1771"/>
                  <a:pt x="2917" y="1730"/>
                </a:cubicBezTo>
                <a:cubicBezTo>
                  <a:pt x="3094" y="1690"/>
                  <a:pt x="3268" y="1622"/>
                  <a:pt x="3387" y="1531"/>
                </a:cubicBezTo>
                <a:cubicBezTo>
                  <a:pt x="3504" y="1440"/>
                  <a:pt x="3613" y="1348"/>
                  <a:pt x="3629" y="1185"/>
                </a:cubicBezTo>
                <a:cubicBezTo>
                  <a:pt x="3643" y="1023"/>
                  <a:pt x="3542" y="713"/>
                  <a:pt x="3478" y="558"/>
                </a:cubicBezTo>
                <a:cubicBezTo>
                  <a:pt x="3413" y="401"/>
                  <a:pt x="3350" y="333"/>
                  <a:pt x="3238" y="249"/>
                </a:cubicBezTo>
                <a:cubicBezTo>
                  <a:pt x="3128" y="166"/>
                  <a:pt x="2957" y="100"/>
                  <a:pt x="2814" y="59"/>
                </a:cubicBezTo>
                <a:cubicBezTo>
                  <a:pt x="2670" y="18"/>
                  <a:pt x="2536" y="4"/>
                  <a:pt x="2376" y="1"/>
                </a:cubicBezTo>
                <a:cubicBezTo>
                  <a:pt x="2216" y="0"/>
                  <a:pt x="2060" y="12"/>
                  <a:pt x="1852" y="48"/>
                </a:cubicBezTo>
                <a:cubicBezTo>
                  <a:pt x="1644" y="84"/>
                  <a:pt x="1310" y="172"/>
                  <a:pt x="1124" y="219"/>
                </a:cubicBezTo>
                <a:cubicBezTo>
                  <a:pt x="938" y="266"/>
                  <a:pt x="839" y="299"/>
                  <a:pt x="735" y="331"/>
                </a:cubicBezTo>
                <a:cubicBezTo>
                  <a:pt x="631" y="363"/>
                  <a:pt x="566" y="387"/>
                  <a:pt x="500" y="411"/>
                </a:cubicBezTo>
                <a:cubicBezTo>
                  <a:pt x="434" y="435"/>
                  <a:pt x="397" y="445"/>
                  <a:pt x="340" y="475"/>
                </a:cubicBezTo>
                <a:cubicBezTo>
                  <a:pt x="283" y="505"/>
                  <a:pt x="209" y="542"/>
                  <a:pt x="158" y="589"/>
                </a:cubicBezTo>
                <a:cubicBezTo>
                  <a:pt x="107" y="636"/>
                  <a:pt x="58" y="688"/>
                  <a:pt x="35" y="755"/>
                </a:cubicBezTo>
                <a:cubicBezTo>
                  <a:pt x="12" y="822"/>
                  <a:pt x="0" y="920"/>
                  <a:pt x="20" y="991"/>
                </a:cubicBezTo>
                <a:cubicBezTo>
                  <a:pt x="40" y="1062"/>
                  <a:pt x="96" y="1123"/>
                  <a:pt x="156" y="1179"/>
                </a:cubicBezTo>
                <a:cubicBezTo>
                  <a:pt x="216" y="1235"/>
                  <a:pt x="333" y="1296"/>
                  <a:pt x="380" y="1327"/>
                </a:cubicBezTo>
              </a:path>
            </a:pathLst>
          </a:custGeom>
          <a:noFill/>
          <a:ln w="57150">
            <a:solidFill>
              <a:srgbClr val="FFFF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0968" name="Line 28"/>
          <p:cNvSpPr>
            <a:spLocks noChangeShapeType="1"/>
          </p:cNvSpPr>
          <p:nvPr/>
        </p:nvSpPr>
        <p:spPr bwMode="auto">
          <a:xfrm flipV="1">
            <a:off x="3706813" y="1477963"/>
            <a:ext cx="1362075" cy="7937"/>
          </a:xfrm>
          <a:prstGeom prst="line">
            <a:avLst/>
          </a:prstGeom>
          <a:noFill/>
          <a:ln w="57150">
            <a:solidFill>
              <a:srgbClr val="FF6666"/>
            </a:solidFill>
            <a:round/>
            <a:headEnd/>
            <a:tailEnd/>
          </a:ln>
          <a:extLst>
            <a:ext uri="{909E8E84-426E-40DD-AFC4-6F175D3DCCD1}">
              <a14:hiddenFill xmlns:a14="http://schemas.microsoft.com/office/drawing/2010/main">
                <a:noFill/>
              </a14:hiddenFill>
            </a:ext>
          </a:extLst>
        </p:spPr>
        <p:txBody>
          <a:bodyPr lIns="91425" tIns="45713" rIns="91425" bIns="45713"/>
          <a:lstStyle/>
          <a:p>
            <a:endParaRPr lang="ja-JP" altLang="en-US"/>
          </a:p>
        </p:txBody>
      </p:sp>
      <p:sp>
        <p:nvSpPr>
          <p:cNvPr id="40969" name="Line 29"/>
          <p:cNvSpPr>
            <a:spLocks noChangeShapeType="1"/>
          </p:cNvSpPr>
          <p:nvPr/>
        </p:nvSpPr>
        <p:spPr bwMode="auto">
          <a:xfrm flipH="1">
            <a:off x="3719513" y="276225"/>
            <a:ext cx="58737" cy="1216025"/>
          </a:xfrm>
          <a:prstGeom prst="line">
            <a:avLst/>
          </a:prstGeom>
          <a:noFill/>
          <a:ln w="57150">
            <a:solidFill>
              <a:srgbClr val="FF6666"/>
            </a:solidFill>
            <a:round/>
            <a:headEnd/>
            <a:tailEnd/>
          </a:ln>
          <a:extLst>
            <a:ext uri="{909E8E84-426E-40DD-AFC4-6F175D3DCCD1}">
              <a14:hiddenFill xmlns:a14="http://schemas.microsoft.com/office/drawing/2010/main">
                <a:noFill/>
              </a14:hiddenFill>
            </a:ext>
          </a:extLst>
        </p:spPr>
        <p:txBody>
          <a:bodyPr lIns="91425" tIns="45713" rIns="91425" bIns="45713"/>
          <a:lstStyle/>
          <a:p>
            <a:endParaRPr lang="ja-JP" altLang="en-US"/>
          </a:p>
        </p:txBody>
      </p:sp>
      <p:sp>
        <p:nvSpPr>
          <p:cNvPr id="40970" name="Text Box 30"/>
          <p:cNvSpPr txBox="1">
            <a:spLocks noChangeArrowheads="1"/>
          </p:cNvSpPr>
          <p:nvPr/>
        </p:nvSpPr>
        <p:spPr bwMode="auto">
          <a:xfrm>
            <a:off x="6012160" y="1492250"/>
            <a:ext cx="2022475"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24" tIns="47861" rIns="95724" bIns="47861">
            <a:spAutoFit/>
          </a:bodyPr>
          <a:lstStyle>
            <a:lvl1pPr defTabSz="957263" eaLnBrk="0" hangingPunct="0">
              <a:defRPr kumimoji="1">
                <a:solidFill>
                  <a:schemeClr val="tx1"/>
                </a:solidFill>
                <a:latin typeface="Arial" pitchFamily="34" charset="0"/>
                <a:ea typeface="ＭＳ Ｐゴシック" pitchFamily="50" charset="-128"/>
              </a:defRPr>
            </a:lvl1pPr>
            <a:lvl2pPr marL="742950" indent="-285750" defTabSz="957263" eaLnBrk="0" hangingPunct="0">
              <a:defRPr kumimoji="1">
                <a:solidFill>
                  <a:schemeClr val="tx1"/>
                </a:solidFill>
                <a:latin typeface="Arial" pitchFamily="34" charset="0"/>
                <a:ea typeface="ＭＳ Ｐゴシック" pitchFamily="50" charset="-128"/>
              </a:defRPr>
            </a:lvl2pPr>
            <a:lvl3pPr marL="1143000" indent="-228600" defTabSz="957263" eaLnBrk="0" hangingPunct="0">
              <a:defRPr kumimoji="1">
                <a:solidFill>
                  <a:schemeClr val="tx1"/>
                </a:solidFill>
                <a:latin typeface="Arial" pitchFamily="34" charset="0"/>
                <a:ea typeface="ＭＳ Ｐゴシック" pitchFamily="50" charset="-128"/>
              </a:defRPr>
            </a:lvl3pPr>
            <a:lvl4pPr marL="1600200" indent="-228600" defTabSz="957263" eaLnBrk="0" hangingPunct="0">
              <a:defRPr kumimoji="1">
                <a:solidFill>
                  <a:schemeClr val="tx1"/>
                </a:solidFill>
                <a:latin typeface="Arial" pitchFamily="34" charset="0"/>
                <a:ea typeface="ＭＳ Ｐゴシック" pitchFamily="50" charset="-128"/>
              </a:defRPr>
            </a:lvl4pPr>
            <a:lvl5pPr marL="2057400" indent="-228600" defTabSz="957263" eaLnBrk="0" hangingPunct="0">
              <a:defRPr kumimoji="1">
                <a:solidFill>
                  <a:schemeClr val="tx1"/>
                </a:solidFill>
                <a:latin typeface="Arial" pitchFamily="34" charset="0"/>
                <a:ea typeface="ＭＳ Ｐゴシック" pitchFamily="50" charset="-128"/>
              </a:defRPr>
            </a:lvl5pPr>
            <a:lvl6pPr marL="25146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957263"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spcBef>
                <a:spcPct val="50000"/>
              </a:spcBef>
            </a:pPr>
            <a:r>
              <a:rPr lang="en-US" altLang="ja-JP" sz="2400" b="1" dirty="0">
                <a:solidFill>
                  <a:srgbClr val="FF6666"/>
                </a:solidFill>
                <a:latin typeface="Helvetica" pitchFamily="34" charset="0"/>
              </a:rPr>
              <a:t>3 </a:t>
            </a:r>
            <a:r>
              <a:rPr lang="en-US" altLang="ja-JP" sz="2400" b="1" dirty="0" err="1">
                <a:solidFill>
                  <a:srgbClr val="FF6666"/>
                </a:solidFill>
                <a:latin typeface="Helvetica" pitchFamily="34" charset="0"/>
              </a:rPr>
              <a:t>GeV</a:t>
            </a:r>
            <a:r>
              <a:rPr lang="en-US" altLang="ja-JP" sz="2400" b="1" dirty="0">
                <a:solidFill>
                  <a:srgbClr val="FF6666"/>
                </a:solidFill>
                <a:latin typeface="Helvetica" pitchFamily="34" charset="0"/>
              </a:rPr>
              <a:t> RCS</a:t>
            </a:r>
            <a:endParaRPr lang="en-US" altLang="ja-JP" sz="2400" b="1" dirty="0">
              <a:solidFill>
                <a:srgbClr val="FFCC66"/>
              </a:solidFill>
              <a:latin typeface="Helvetica" pitchFamily="34" charset="0"/>
            </a:endParaRPr>
          </a:p>
        </p:txBody>
      </p:sp>
      <p:sp>
        <p:nvSpPr>
          <p:cNvPr id="40971" name="Oval 31"/>
          <p:cNvSpPr>
            <a:spLocks noChangeArrowheads="1"/>
          </p:cNvSpPr>
          <p:nvPr/>
        </p:nvSpPr>
        <p:spPr bwMode="auto">
          <a:xfrm>
            <a:off x="4673600" y="1463675"/>
            <a:ext cx="1066800" cy="566738"/>
          </a:xfrm>
          <a:prstGeom prst="ellipse">
            <a:avLst/>
          </a:prstGeom>
          <a:noFill/>
          <a:ln w="57150">
            <a:solidFill>
              <a:srgbClr val="FF6666"/>
            </a:solidFill>
            <a:round/>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p>
            <a:endParaRPr lang="ja-JP" altLang="ja-JP">
              <a:solidFill>
                <a:srgbClr val="0000FF"/>
              </a:solidFill>
              <a:latin typeface="Helvetica" pitchFamily="34" charset="0"/>
            </a:endParaRPr>
          </a:p>
        </p:txBody>
      </p:sp>
      <p:sp>
        <p:nvSpPr>
          <p:cNvPr id="40973" name="Rectangle 36"/>
          <p:cNvSpPr>
            <a:spLocks noChangeArrowheads="1"/>
          </p:cNvSpPr>
          <p:nvPr/>
        </p:nvSpPr>
        <p:spPr bwMode="auto">
          <a:xfrm>
            <a:off x="4108450" y="404813"/>
            <a:ext cx="998538"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1425" tIns="45713" rIns="91425" bIns="45713">
            <a:spAutoFit/>
          </a:bodyPr>
          <a:lstStyle/>
          <a:p>
            <a:pPr algn="ctr" defTabSz="760413"/>
            <a:r>
              <a:rPr lang="en-US" altLang="ja-JP" sz="2400" b="1">
                <a:solidFill>
                  <a:srgbClr val="FF6666"/>
                </a:solidFill>
                <a:latin typeface="Helvetica" pitchFamily="34" charset="0"/>
              </a:rPr>
              <a:t>Linac</a:t>
            </a:r>
          </a:p>
        </p:txBody>
      </p:sp>
      <p:sp>
        <p:nvSpPr>
          <p:cNvPr id="2" name="スライド番号プレースホルダー 1"/>
          <p:cNvSpPr>
            <a:spLocks noGrp="1"/>
          </p:cNvSpPr>
          <p:nvPr>
            <p:ph type="sldNum" sz="quarter" idx="12"/>
          </p:nvPr>
        </p:nvSpPr>
        <p:spPr/>
        <p:txBody>
          <a:bodyPr/>
          <a:lstStyle/>
          <a:p>
            <a:fld id="{7551AC77-3FB6-4DE6-BE8E-A9C9F12454E6}" type="slidenum">
              <a:rPr kumimoji="1" lang="ja-JP" altLang="en-US" smtClean="0"/>
              <a:pPr/>
              <a:t>13</a:t>
            </a:fld>
            <a:endParaRPr kumimoji="1" lang="ja-JP" altLang="en-US"/>
          </a:p>
        </p:txBody>
      </p:sp>
      <p:pic>
        <p:nvPicPr>
          <p:cNvPr id="26" name="図 25" descr="Super-Kamiokande.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2632075"/>
            <a:ext cx="1202832" cy="1571636"/>
          </a:xfrm>
          <a:prstGeom prst="rect">
            <a:avLst/>
          </a:prstGeom>
        </p:spPr>
      </p:pic>
    </p:spTree>
    <p:extLst>
      <p:ext uri="{BB962C8B-B14F-4D97-AF65-F5344CB8AC3E}">
        <p14:creationId xmlns:p14="http://schemas.microsoft.com/office/powerpoint/2010/main" val="18853123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0" y="692696"/>
            <a:ext cx="9201946" cy="6165304"/>
          </a:xfrm>
          <a:prstGeom prst="rect">
            <a:avLst/>
          </a:prstGeom>
        </p:spPr>
      </p:pic>
      <p:sp>
        <p:nvSpPr>
          <p:cNvPr id="135" name="Text Box 4"/>
          <p:cNvSpPr txBox="1">
            <a:spLocks noChangeArrowheads="1"/>
          </p:cNvSpPr>
          <p:nvPr/>
        </p:nvSpPr>
        <p:spPr bwMode="auto">
          <a:xfrm>
            <a:off x="0" y="0"/>
            <a:ext cx="3275856" cy="523220"/>
          </a:xfrm>
          <a:prstGeom prst="rect">
            <a:avLst/>
          </a:prstGeom>
          <a:solidFill>
            <a:schemeClr val="accent3">
              <a:lumMod val="60000"/>
              <a:lumOff val="40000"/>
            </a:schemeClr>
          </a:solidFill>
          <a:ln w="9525">
            <a:noFill/>
            <a:miter lim="800000"/>
            <a:headEnd/>
            <a:tailEnd/>
          </a:ln>
          <a:effectLst>
            <a:outerShdw dist="35921" dir="2700000" algn="ctr" rotWithShape="0">
              <a:schemeClr val="bg2"/>
            </a:outerShdw>
          </a:effectLst>
        </p:spPr>
        <p:txBody>
          <a:bodyPr wrap="square">
            <a:spAutoFit/>
          </a:bodyPr>
          <a:lstStyle/>
          <a:p>
            <a:pPr algn="ctr">
              <a:defRPr/>
            </a:pPr>
            <a:r>
              <a:rPr lang="en-US" altLang="ja-JP" sz="2800" b="1" u="sng" dirty="0" smtClean="0">
                <a:solidFill>
                  <a:srgbClr val="000080"/>
                </a:solidFill>
                <a:effectLst>
                  <a:outerShdw blurRad="38100" dist="38100" dir="2700000" algn="tl">
                    <a:srgbClr val="000000">
                      <a:alpha val="43137"/>
                    </a:srgbClr>
                  </a:outerShdw>
                </a:effectLst>
                <a:latin typeface="Constantia" pitchFamily="18" charset="0"/>
                <a:ea typeface="HG創英角ｺﾞｼｯｸUB" pitchFamily="49" charset="-128"/>
              </a:rPr>
              <a:t>T</a:t>
            </a:r>
            <a:r>
              <a:rPr lang="en-US" altLang="ja-JP" sz="2800" b="1" u="sng" dirty="0" smtClean="0">
                <a:solidFill>
                  <a:srgbClr val="000080"/>
                </a:solidFill>
                <a:effectLst>
                  <a:outerShdw blurRad="38100" dist="38100" dir="2700000" algn="tl">
                    <a:srgbClr val="000000">
                      <a:alpha val="43137"/>
                    </a:srgbClr>
                  </a:outerShdw>
                </a:effectLst>
                <a:latin typeface="Century" pitchFamily="18" charset="0"/>
                <a:ea typeface="HG創英角ｺﾞｼｯｸUB" pitchFamily="49" charset="-128"/>
              </a:rPr>
              <a:t>2</a:t>
            </a:r>
            <a:r>
              <a:rPr lang="en-US" altLang="ja-JP" sz="2800" b="1" u="sng" dirty="0" smtClean="0">
                <a:solidFill>
                  <a:srgbClr val="000080"/>
                </a:solidFill>
                <a:effectLst>
                  <a:outerShdw blurRad="38100" dist="38100" dir="2700000" algn="tl">
                    <a:srgbClr val="000000">
                      <a:alpha val="43137"/>
                    </a:srgbClr>
                  </a:outerShdw>
                </a:effectLst>
                <a:latin typeface="Constantia" pitchFamily="18" charset="0"/>
                <a:ea typeface="HG創英角ｺﾞｼｯｸUB" pitchFamily="49" charset="-128"/>
              </a:rPr>
              <a:t>K Experiment</a:t>
            </a:r>
          </a:p>
        </p:txBody>
      </p:sp>
      <p:sp>
        <p:nvSpPr>
          <p:cNvPr id="149" name="テキスト ボックス 148"/>
          <p:cNvSpPr txBox="1"/>
          <p:nvPr/>
        </p:nvSpPr>
        <p:spPr>
          <a:xfrm>
            <a:off x="3419873" y="66520"/>
            <a:ext cx="5685196" cy="523220"/>
          </a:xfrm>
          <a:prstGeom prst="rect">
            <a:avLst/>
          </a:prstGeom>
          <a:noFill/>
        </p:spPr>
        <p:txBody>
          <a:bodyPr wrap="square" rtlCol="0">
            <a:spAutoFit/>
          </a:bodyPr>
          <a:lstStyle/>
          <a:p>
            <a:r>
              <a:rPr kumimoji="1" lang="en-US" altLang="ja-JP" sz="2800" b="1" dirty="0" smtClean="0">
                <a:solidFill>
                  <a:srgbClr val="0000FF"/>
                </a:solidFill>
                <a:effectLst>
                  <a:outerShdw blurRad="38100" dist="38100" dir="2700000" algn="tl">
                    <a:srgbClr val="000000">
                      <a:alpha val="43137"/>
                    </a:srgbClr>
                  </a:outerShdw>
                </a:effectLst>
              </a:rPr>
              <a:t>Long-Baseline Neutrino Experiment</a:t>
            </a:r>
            <a:endParaRPr kumimoji="1" lang="ja-JP" altLang="en-US" sz="2800" b="1" dirty="0">
              <a:solidFill>
                <a:srgbClr val="0000FF"/>
              </a:solidFill>
              <a:effectLst>
                <a:outerShdw blurRad="38100" dist="38100" dir="2700000" algn="tl">
                  <a:srgbClr val="000000">
                    <a:alpha val="43137"/>
                  </a:srgbClr>
                </a:outerShdw>
              </a:effectLst>
            </a:endParaRPr>
          </a:p>
        </p:txBody>
      </p:sp>
      <p:pic>
        <p:nvPicPr>
          <p:cNvPr id="153" name="Picture 24" descr="01_T2K_0808-japan-kore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03385" y="616435"/>
            <a:ext cx="5685195" cy="1988497"/>
          </a:xfrm>
          <a:prstGeom prst="rect">
            <a:avLst/>
          </a:prstGeom>
          <a:noFill/>
          <a:ln w="9525">
            <a:noFill/>
            <a:miter lim="800000"/>
            <a:headEnd/>
            <a:tailEnd/>
          </a:ln>
        </p:spPr>
      </p:pic>
      <p:grpSp>
        <p:nvGrpSpPr>
          <p:cNvPr id="2" name="グループ化 1"/>
          <p:cNvGrpSpPr/>
          <p:nvPr/>
        </p:nvGrpSpPr>
        <p:grpSpPr>
          <a:xfrm>
            <a:off x="107504" y="2938931"/>
            <a:ext cx="8997564" cy="3781284"/>
            <a:chOff x="107504" y="2938931"/>
            <a:chExt cx="8997564" cy="3781284"/>
          </a:xfrm>
        </p:grpSpPr>
        <p:grpSp>
          <p:nvGrpSpPr>
            <p:cNvPr id="3" name="グループ化 2"/>
            <p:cNvGrpSpPr/>
            <p:nvPr/>
          </p:nvGrpSpPr>
          <p:grpSpPr>
            <a:xfrm>
              <a:off x="107504" y="2938931"/>
              <a:ext cx="6238479" cy="3658778"/>
              <a:chOff x="107504" y="2938931"/>
              <a:chExt cx="6238479" cy="3658778"/>
            </a:xfrm>
          </p:grpSpPr>
          <p:grpSp>
            <p:nvGrpSpPr>
              <p:cNvPr id="10" name="グループ化 9"/>
              <p:cNvGrpSpPr/>
              <p:nvPr/>
            </p:nvGrpSpPr>
            <p:grpSpPr>
              <a:xfrm>
                <a:off x="107504" y="3400597"/>
                <a:ext cx="6238479" cy="3197112"/>
                <a:chOff x="-426939" y="830705"/>
                <a:chExt cx="7446937" cy="3816425"/>
              </a:xfrm>
            </p:grpSpPr>
            <p:pic>
              <p:nvPicPr>
                <p:cNvPr id="11" name="Picture 2"/>
                <p:cNvPicPr>
                  <a:picLocks noChangeAspect="1" noChangeArrowheads="1"/>
                </p:cNvPicPr>
                <p:nvPr/>
              </p:nvPicPr>
              <p:blipFill>
                <a:blip r:embed="rId5" cstate="print">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2997484" y="882372"/>
                  <a:ext cx="4022514" cy="3713089"/>
                </a:xfrm>
                <a:prstGeom prst="rect">
                  <a:avLst/>
                </a:prstGeom>
                <a:noFill/>
                <a:ln w="9525">
                  <a:noFill/>
                  <a:miter lim="800000"/>
                  <a:headEnd/>
                  <a:tailEnd/>
                </a:ln>
              </p:spPr>
            </p:pic>
            <p:sp>
              <p:nvSpPr>
                <p:cNvPr id="12" name="コンテンツ プレースホルダ 2"/>
                <p:cNvSpPr txBox="1">
                  <a:spLocks/>
                </p:cNvSpPr>
                <p:nvPr/>
              </p:nvSpPr>
              <p:spPr>
                <a:xfrm>
                  <a:off x="-426939" y="830705"/>
                  <a:ext cx="3378474" cy="3816425"/>
                </a:xfrm>
                <a:prstGeom prst="rect">
                  <a:avLst/>
                </a:prstGeom>
                <a:solidFill>
                  <a:srgbClr val="D7E4BD">
                    <a:alpha val="78824"/>
                  </a:srgbClr>
                </a:solidFill>
              </p:spPr>
              <p:txBody>
                <a:bodyPr>
                  <a:normAutofit fontScale="625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b="1" dirty="0" smtClean="0">
                      <a:solidFill>
                        <a:srgbClr val="FF0000"/>
                      </a:solidFill>
                    </a:rPr>
                    <a:t>10 electron neutrino candidates </a:t>
                  </a:r>
                  <a:r>
                    <a:rPr lang="en-US" altLang="ja-JP" b="1" dirty="0" smtClean="0"/>
                    <a:t>are detected</a:t>
                  </a:r>
                </a:p>
                <a:p>
                  <a:r>
                    <a:rPr lang="en-US" altLang="ja-JP" dirty="0" smtClean="0"/>
                    <a:t>Expected </a:t>
                  </a:r>
                  <a:r>
                    <a:rPr lang="en-US" altLang="ja-JP" b="1" dirty="0" smtClean="0">
                      <a:solidFill>
                        <a:srgbClr val="FF0000"/>
                      </a:solidFill>
                    </a:rPr>
                    <a:t>BG</a:t>
                  </a:r>
                  <a:r>
                    <a:rPr lang="en-US" altLang="ja-JP" dirty="0" smtClean="0"/>
                    <a:t> (</a:t>
                  </a:r>
                  <a:r>
                    <a:rPr lang="en-US" altLang="ja-JP" dirty="0" smtClean="0">
                      <a:latin typeface="Symbol" pitchFamily="18" charset="2"/>
                    </a:rPr>
                    <a:t>q</a:t>
                  </a:r>
                  <a:r>
                    <a:rPr lang="en-US" altLang="ja-JP" baseline="-25000" dirty="0" smtClean="0"/>
                    <a:t>13</a:t>
                  </a:r>
                  <a:r>
                    <a:rPr lang="en-US" altLang="ja-JP" dirty="0" smtClean="0"/>
                    <a:t>=0) is estimated to be </a:t>
                  </a:r>
                  <a:r>
                    <a:rPr lang="en-US" altLang="ja-JP" b="1" dirty="0" smtClean="0">
                      <a:solidFill>
                        <a:srgbClr val="FF0000"/>
                      </a:solidFill>
                    </a:rPr>
                    <a:t>2.73±0.37 </a:t>
                  </a:r>
                  <a:r>
                    <a:rPr lang="en-US" altLang="ja-JP" b="1" dirty="0" err="1" smtClean="0">
                      <a:solidFill>
                        <a:srgbClr val="FF0000"/>
                      </a:solidFill>
                    </a:rPr>
                    <a:t>evts</a:t>
                  </a:r>
                  <a:endParaRPr lang="en-US" altLang="ja-JP" b="1" dirty="0" smtClean="0">
                    <a:solidFill>
                      <a:srgbClr val="FF0000"/>
                    </a:solidFill>
                  </a:endParaRPr>
                </a:p>
                <a:p>
                  <a:r>
                    <a:rPr lang="en-US" altLang="ja-JP" dirty="0" smtClean="0"/>
                    <a:t>Probability to observe &gt;=10 </a:t>
                  </a:r>
                  <a:r>
                    <a:rPr lang="en-US" altLang="ja-JP" dirty="0" err="1" smtClean="0"/>
                    <a:t>evts</a:t>
                  </a:r>
                  <a:r>
                    <a:rPr lang="en-US" altLang="ja-JP" dirty="0" smtClean="0"/>
                    <a:t> w/ </a:t>
                  </a:r>
                  <a:r>
                    <a:rPr lang="en-US" altLang="ja-JP" dirty="0" smtClean="0">
                      <a:latin typeface="Symbol" pitchFamily="18" charset="2"/>
                    </a:rPr>
                    <a:t>q</a:t>
                  </a:r>
                  <a:r>
                    <a:rPr lang="en-US" altLang="ja-JP" baseline="-25000" dirty="0" smtClean="0"/>
                    <a:t>13</a:t>
                  </a:r>
                  <a:r>
                    <a:rPr lang="en-US" altLang="ja-JP" dirty="0" smtClean="0"/>
                    <a:t>=0 is  </a:t>
                  </a:r>
                  <a:r>
                    <a:rPr lang="en-US" altLang="ja-JP" b="1" dirty="0" smtClean="0">
                      <a:solidFill>
                        <a:srgbClr val="FF0000"/>
                      </a:solidFill>
                    </a:rPr>
                    <a:t>0.08% (3.2</a:t>
                  </a:r>
                  <a:r>
                    <a:rPr lang="en-US" altLang="ja-JP" b="1" dirty="0" smtClean="0">
                      <a:solidFill>
                        <a:srgbClr val="FF0000"/>
                      </a:solidFill>
                      <a:latin typeface="Symbol" pitchFamily="18" charset="2"/>
                    </a:rPr>
                    <a:t>s</a:t>
                  </a:r>
                  <a:r>
                    <a:rPr lang="en-US" altLang="ja-JP" b="1" dirty="0" smtClean="0">
                      <a:solidFill>
                        <a:srgbClr val="FF0000"/>
                      </a:solidFill>
                    </a:rPr>
                    <a:t>)</a:t>
                  </a:r>
                </a:p>
                <a:p>
                  <a:pPr lvl="1"/>
                  <a:r>
                    <a:rPr lang="en-US" altLang="ja-JP" dirty="0" smtClean="0"/>
                    <a:t>C.f. 0.7% (2.5</a:t>
                  </a:r>
                  <a:r>
                    <a:rPr lang="en-US" altLang="ja-JP" dirty="0" smtClean="0">
                      <a:latin typeface="Symbol" pitchFamily="18" charset="2"/>
                    </a:rPr>
                    <a:t>s</a:t>
                  </a:r>
                  <a:r>
                    <a:rPr lang="en-US" altLang="ja-JP" dirty="0" smtClean="0"/>
                    <a:t>) in 2011</a:t>
                  </a:r>
                  <a:endParaRPr lang="ja-JP" altLang="en-US" dirty="0"/>
                </a:p>
              </p:txBody>
            </p:sp>
          </p:grpSp>
          <p:sp>
            <p:nvSpPr>
              <p:cNvPr id="13" name="テキスト ボックス 12"/>
              <p:cNvSpPr txBox="1"/>
              <p:nvPr/>
            </p:nvSpPr>
            <p:spPr>
              <a:xfrm>
                <a:off x="2483768" y="2938931"/>
                <a:ext cx="3611886" cy="461665"/>
              </a:xfrm>
              <a:prstGeom prst="rect">
                <a:avLst/>
              </a:prstGeom>
              <a:solidFill>
                <a:schemeClr val="accent3">
                  <a:lumMod val="60000"/>
                  <a:lumOff val="40000"/>
                </a:schemeClr>
              </a:solidFill>
            </p:spPr>
            <p:txBody>
              <a:bodyPr wrap="none" rtlCol="0">
                <a:spAutoFit/>
              </a:bodyPr>
              <a:lstStyle/>
              <a:p>
                <a:r>
                  <a:rPr lang="en-US" altLang="ja-JP" sz="2400" b="1" dirty="0">
                    <a:solidFill>
                      <a:srgbClr val="000080"/>
                    </a:solidFill>
                    <a:latin typeface="Symbol" pitchFamily="18" charset="2"/>
                  </a:rPr>
                  <a:t>n</a:t>
                </a:r>
                <a:r>
                  <a:rPr kumimoji="1" lang="en-US" altLang="ja-JP" sz="2400" b="1" baseline="-25000" dirty="0" smtClean="0">
                    <a:solidFill>
                      <a:srgbClr val="000080"/>
                    </a:solidFill>
                    <a:latin typeface="Symbol" pitchFamily="18" charset="2"/>
                  </a:rPr>
                  <a:t>m</a:t>
                </a:r>
                <a:r>
                  <a:rPr kumimoji="1" lang="en-US" altLang="ja-JP" sz="2400" b="1" dirty="0" smtClean="0">
                    <a:solidFill>
                      <a:srgbClr val="000080"/>
                    </a:solidFill>
                  </a:rPr>
                  <a:t> </a:t>
                </a:r>
                <a:r>
                  <a:rPr kumimoji="1" lang="en-US" altLang="ja-JP" sz="2400" b="1" dirty="0" smtClean="0">
                    <a:solidFill>
                      <a:srgbClr val="000080"/>
                    </a:solidFill>
                    <a:sym typeface="Wingdings" pitchFamily="2" charset="2"/>
                  </a:rPr>
                  <a:t> </a:t>
                </a:r>
                <a:r>
                  <a:rPr kumimoji="1" lang="en-US" altLang="ja-JP" sz="2400" b="1" dirty="0" smtClean="0">
                    <a:solidFill>
                      <a:srgbClr val="000080"/>
                    </a:solidFill>
                    <a:latin typeface="Symbol" pitchFamily="18" charset="2"/>
                    <a:sym typeface="Wingdings" pitchFamily="2" charset="2"/>
                  </a:rPr>
                  <a:t>n</a:t>
                </a:r>
                <a:r>
                  <a:rPr kumimoji="1" lang="en-US" altLang="ja-JP" sz="2400" b="1" baseline="-25000" dirty="0" smtClean="0">
                    <a:solidFill>
                      <a:srgbClr val="000080"/>
                    </a:solidFill>
                    <a:sym typeface="Wingdings" pitchFamily="2" charset="2"/>
                  </a:rPr>
                  <a:t>e</a:t>
                </a:r>
                <a:r>
                  <a:rPr kumimoji="1" lang="en-US" altLang="ja-JP" sz="2400" b="1" dirty="0" smtClean="0">
                    <a:solidFill>
                      <a:srgbClr val="000080"/>
                    </a:solidFill>
                    <a:sym typeface="Wingdings" pitchFamily="2" charset="2"/>
                  </a:rPr>
                  <a:t> </a:t>
                </a:r>
                <a:r>
                  <a:rPr kumimoji="1" lang="en-US" altLang="ja-JP" sz="2400" b="1" dirty="0" smtClean="0">
                    <a:solidFill>
                      <a:srgbClr val="000080"/>
                    </a:solidFill>
                    <a:latin typeface="Arial" pitchFamily="34" charset="0"/>
                    <a:cs typeface="Arial" pitchFamily="34" charset="0"/>
                    <a:sym typeface="Wingdings" pitchFamily="2" charset="2"/>
                  </a:rPr>
                  <a:t>Result from T2K</a:t>
                </a:r>
                <a:endParaRPr kumimoji="1" lang="ja-JP" altLang="en-US" sz="2400" b="1" dirty="0">
                  <a:solidFill>
                    <a:srgbClr val="000080"/>
                  </a:solidFill>
                  <a:latin typeface="Arial" pitchFamily="34" charset="0"/>
                  <a:cs typeface="Arial" pitchFamily="34" charset="0"/>
                </a:endParaRPr>
              </a:p>
            </p:txBody>
          </p:sp>
        </p:grpSp>
        <p:pic>
          <p:nvPicPr>
            <p:cNvPr id="14" name="図 13"/>
            <p:cNvPicPr>
              <a:picLocks noChangeAspect="1"/>
            </p:cNvPicPr>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a:stretch/>
          </p:blipFill>
          <p:spPr>
            <a:xfrm>
              <a:off x="6475227" y="2938931"/>
              <a:ext cx="2629841" cy="3781284"/>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2325063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4"/>
          <p:cNvSpPr txBox="1">
            <a:spLocks/>
          </p:cNvSpPr>
          <p:nvPr/>
        </p:nvSpPr>
        <p:spPr bwMode="auto">
          <a:xfrm>
            <a:off x="1187450" y="-63499"/>
            <a:ext cx="7024688" cy="765175"/>
          </a:xfrm>
          <a:prstGeom prst="rect">
            <a:avLst/>
          </a:prstGeom>
          <a:noFill/>
          <a:ln w="9525">
            <a:noFill/>
            <a:miter lim="800000"/>
            <a:headEnd/>
            <a:tailEnd/>
          </a:ln>
        </p:spPr>
        <p:txBody>
          <a:bodyPr lIns="91336" tIns="45668" rIns="91336" bIns="45668" anchor="ctr"/>
          <a:lstStyle/>
          <a:p>
            <a:pPr algn="ctr" eaLnBrk="0" fontAlgn="base" hangingPunct="0">
              <a:spcBef>
                <a:spcPct val="0"/>
              </a:spcBef>
              <a:spcAft>
                <a:spcPct val="0"/>
              </a:spcAft>
              <a:defRPr/>
            </a:pPr>
            <a:r>
              <a:rPr lang="en-US" altLang="ja-JP" sz="2800" dirty="0">
                <a:solidFill>
                  <a:prstClr val="white"/>
                </a:solidFill>
              </a:rPr>
              <a:t>Latest Result of </a:t>
            </a:r>
            <a:r>
              <a:rPr lang="en-US" altLang="ja-JP" sz="2800" dirty="0" smtClean="0">
                <a:solidFill>
                  <a:prstClr val="white"/>
                </a:solidFill>
                <a:latin typeface="Symbol" pitchFamily="18" charset="2"/>
              </a:rPr>
              <a:t>n</a:t>
            </a:r>
            <a:r>
              <a:rPr lang="en-US" altLang="ja-JP" sz="2800" baseline="-25000" dirty="0">
                <a:solidFill>
                  <a:prstClr val="white"/>
                </a:solidFill>
                <a:latin typeface="Symbol" pitchFamily="18" charset="2"/>
              </a:rPr>
              <a:t>m</a:t>
            </a:r>
            <a:r>
              <a:rPr lang="en-US" altLang="ja-JP" sz="2800" dirty="0" smtClean="0">
                <a:solidFill>
                  <a:prstClr val="white"/>
                </a:solidFill>
                <a:latin typeface="Symbol" pitchFamily="18" charset="2"/>
              </a:rPr>
              <a:t> </a:t>
            </a:r>
            <a:r>
              <a:rPr lang="en-US" altLang="ja-JP" sz="2800" dirty="0" smtClean="0">
                <a:solidFill>
                  <a:prstClr val="white"/>
                </a:solidFill>
                <a:latin typeface="Arial"/>
                <a:cs typeface="Arial"/>
              </a:rPr>
              <a:t>→</a:t>
            </a:r>
            <a:r>
              <a:rPr lang="en-US" altLang="ja-JP" sz="2800" dirty="0" smtClean="0">
                <a:solidFill>
                  <a:prstClr val="white"/>
                </a:solidFill>
                <a:latin typeface="Symbol" pitchFamily="18" charset="2"/>
              </a:rPr>
              <a:t>n</a:t>
            </a:r>
            <a:r>
              <a:rPr lang="en-US" altLang="ja-JP" sz="2800" baseline="-25000" dirty="0" smtClean="0">
                <a:solidFill>
                  <a:prstClr val="white"/>
                </a:solidFill>
              </a:rPr>
              <a:t>e</a:t>
            </a:r>
            <a:r>
              <a:rPr lang="en-US" altLang="ja-JP" sz="2800" dirty="0" smtClean="0">
                <a:solidFill>
                  <a:prstClr val="white"/>
                </a:solidFill>
              </a:rPr>
              <a:t> </a:t>
            </a:r>
            <a:r>
              <a:rPr lang="en-US" altLang="ja-JP" sz="2800" dirty="0">
                <a:solidFill>
                  <a:prstClr val="white"/>
                </a:solidFill>
              </a:rPr>
              <a:t>from T2K</a:t>
            </a:r>
            <a:endParaRPr lang="ja-JP" altLang="en-US" sz="2800" dirty="0">
              <a:solidFill>
                <a:prstClr val="white"/>
              </a:solidFill>
            </a:endParaRPr>
          </a:p>
        </p:txBody>
      </p:sp>
      <p:sp>
        <p:nvSpPr>
          <p:cNvPr id="16" name="テキスト ボックス 15"/>
          <p:cNvSpPr txBox="1"/>
          <p:nvPr/>
        </p:nvSpPr>
        <p:spPr>
          <a:xfrm>
            <a:off x="413584" y="101564"/>
            <a:ext cx="6014450" cy="1200224"/>
          </a:xfrm>
          <a:prstGeom prst="rect">
            <a:avLst/>
          </a:prstGeom>
        </p:spPr>
        <p:style>
          <a:lnRef idx="1">
            <a:schemeClr val="accent5"/>
          </a:lnRef>
          <a:fillRef idx="2">
            <a:schemeClr val="accent5"/>
          </a:fillRef>
          <a:effectRef idx="1">
            <a:schemeClr val="accent5"/>
          </a:effectRef>
          <a:fontRef idx="minor">
            <a:schemeClr val="dk1"/>
          </a:fontRef>
        </p:style>
        <p:txBody>
          <a:bodyPr wrap="none" lIns="91336" tIns="45668" rIns="91336" bIns="45668">
            <a:spAutoFit/>
          </a:bodyPr>
          <a:lstStyle/>
          <a:p>
            <a:pPr fontAlgn="base">
              <a:spcBef>
                <a:spcPct val="0"/>
              </a:spcBef>
              <a:spcAft>
                <a:spcPct val="0"/>
              </a:spcAft>
              <a:defRPr/>
            </a:pPr>
            <a:r>
              <a:rPr lang="en-US" altLang="ja-JP" sz="2400" dirty="0">
                <a:solidFill>
                  <a:prstClr val="black"/>
                </a:solidFill>
              </a:rPr>
              <a:t>Improvement of both reactor and </a:t>
            </a:r>
            <a:r>
              <a:rPr lang="en-US" altLang="ja-JP" sz="2400" dirty="0" smtClean="0">
                <a:solidFill>
                  <a:prstClr val="black"/>
                </a:solidFill>
              </a:rPr>
              <a:t>accelerator</a:t>
            </a:r>
          </a:p>
          <a:p>
            <a:pPr fontAlgn="base">
              <a:spcBef>
                <a:spcPct val="0"/>
              </a:spcBef>
              <a:spcAft>
                <a:spcPct val="0"/>
              </a:spcAft>
              <a:defRPr/>
            </a:pPr>
            <a:r>
              <a:rPr lang="en-US" altLang="ja-JP" sz="2400" dirty="0" smtClean="0">
                <a:solidFill>
                  <a:prstClr val="black"/>
                </a:solidFill>
              </a:rPr>
              <a:t>experiments </a:t>
            </a:r>
            <a:r>
              <a:rPr lang="en-US" altLang="ja-JP" sz="2400" dirty="0">
                <a:solidFill>
                  <a:prstClr val="black"/>
                </a:solidFill>
              </a:rPr>
              <a:t>will provide </a:t>
            </a:r>
            <a:r>
              <a:rPr lang="en-US" altLang="ja-JP" sz="2400" dirty="0" smtClean="0">
                <a:solidFill>
                  <a:prstClr val="black"/>
                </a:solidFill>
              </a:rPr>
              <a:t>first </a:t>
            </a:r>
            <a:r>
              <a:rPr lang="en-US" altLang="ja-JP" sz="2400" dirty="0">
                <a:solidFill>
                  <a:prstClr val="black"/>
                </a:solidFill>
              </a:rPr>
              <a:t>handle on the </a:t>
            </a:r>
            <a:r>
              <a:rPr lang="en-US" altLang="ja-JP" sz="2400" dirty="0" smtClean="0">
                <a:solidFill>
                  <a:prstClr val="black"/>
                </a:solidFill>
              </a:rPr>
              <a:t>CP</a:t>
            </a:r>
          </a:p>
          <a:p>
            <a:pPr fontAlgn="base">
              <a:spcBef>
                <a:spcPct val="0"/>
              </a:spcBef>
              <a:spcAft>
                <a:spcPct val="0"/>
              </a:spcAft>
              <a:defRPr/>
            </a:pPr>
            <a:r>
              <a:rPr lang="en-US" altLang="ja-JP" sz="2400" dirty="0" smtClean="0">
                <a:solidFill>
                  <a:prstClr val="black"/>
                </a:solidFill>
              </a:rPr>
              <a:t>violating </a:t>
            </a:r>
            <a:r>
              <a:rPr lang="en-US" altLang="ja-JP" sz="2400" dirty="0">
                <a:solidFill>
                  <a:prstClr val="black"/>
                </a:solidFill>
              </a:rPr>
              <a:t>complex phase </a:t>
            </a:r>
            <a:r>
              <a:rPr lang="en-US" altLang="ja-JP" sz="2400" dirty="0" err="1">
                <a:solidFill>
                  <a:prstClr val="black"/>
                </a:solidFill>
                <a:latin typeface="Symbol" pitchFamily="18" charset="2"/>
              </a:rPr>
              <a:t>d</a:t>
            </a:r>
            <a:r>
              <a:rPr lang="en-US" altLang="ja-JP" sz="2400" baseline="-25000" dirty="0" err="1">
                <a:solidFill>
                  <a:prstClr val="black"/>
                </a:solidFill>
                <a:latin typeface="Times New Roman" pitchFamily="18" charset="0"/>
                <a:cs typeface="Times New Roman" pitchFamily="18" charset="0"/>
              </a:rPr>
              <a:t>CP</a:t>
            </a:r>
            <a:r>
              <a:rPr lang="en-US" altLang="ja-JP" sz="2400" dirty="0">
                <a:solidFill>
                  <a:prstClr val="black"/>
                </a:solidFill>
                <a:latin typeface="Times New Roman" pitchFamily="18" charset="0"/>
                <a:cs typeface="Times New Roman" pitchFamily="18" charset="0"/>
              </a:rPr>
              <a:t>.</a:t>
            </a:r>
            <a:endParaRPr lang="ja-JP" altLang="en-US" sz="2400" dirty="0">
              <a:solidFill>
                <a:prstClr val="black"/>
              </a:solidFill>
              <a:latin typeface="Times New Roman" pitchFamily="18" charset="0"/>
              <a:cs typeface="Times New Roman" pitchFamily="18" charset="0"/>
            </a:endParaRPr>
          </a:p>
        </p:txBody>
      </p:sp>
      <p:graphicFrame>
        <p:nvGraphicFramePr>
          <p:cNvPr id="3" name="表 2"/>
          <p:cNvGraphicFramePr>
            <a:graphicFrameLocks noGrp="1"/>
          </p:cNvGraphicFramePr>
          <p:nvPr>
            <p:extLst>
              <p:ext uri="{D42A27DB-BD31-4B8C-83A1-F6EECF244321}">
                <p14:modId xmlns:p14="http://schemas.microsoft.com/office/powerpoint/2010/main" val="1953884937"/>
              </p:ext>
            </p:extLst>
          </p:nvPr>
        </p:nvGraphicFramePr>
        <p:xfrm>
          <a:off x="279033" y="3469925"/>
          <a:ext cx="3685209" cy="1225598"/>
        </p:xfrm>
        <a:graphic>
          <a:graphicData uri="http://schemas.openxmlformats.org/drawingml/2006/table">
            <a:tbl>
              <a:tblPr firstRow="1" bandRow="1">
                <a:tableStyleId>{93296810-A885-4BE3-A3E7-6D5BEEA58F35}</a:tableStyleId>
              </a:tblPr>
              <a:tblGrid>
                <a:gridCol w="1228403"/>
                <a:gridCol w="1228403"/>
                <a:gridCol w="1228403"/>
              </a:tblGrid>
              <a:tr h="780850">
                <a:tc>
                  <a:txBody>
                    <a:bodyPr/>
                    <a:lstStyle/>
                    <a:p>
                      <a:r>
                        <a:rPr kumimoji="1" lang="en-US" altLang="ja-JP" sz="1400" dirty="0" smtClean="0"/>
                        <a:t>May 2012</a:t>
                      </a:r>
                      <a:endParaRPr kumimoji="1" lang="ja-JP" altLang="en-US" sz="1400" dirty="0"/>
                    </a:p>
                  </a:txBody>
                  <a:tcPr/>
                </a:tc>
                <a:tc>
                  <a:txBody>
                    <a:bodyPr/>
                    <a:lstStyle/>
                    <a:p>
                      <a:r>
                        <a:rPr kumimoji="1" lang="en-US" altLang="ja-JP" sz="1400" dirty="0" smtClean="0"/>
                        <a:t>2014</a:t>
                      </a:r>
                      <a:endParaRPr kumimoji="1" lang="ja-JP" altLang="en-US" sz="1400" dirty="0"/>
                    </a:p>
                  </a:txBody>
                  <a:tcPr/>
                </a:tc>
                <a:tc>
                  <a:txBody>
                    <a:bodyPr/>
                    <a:lstStyle/>
                    <a:p>
                      <a:r>
                        <a:rPr kumimoji="1" lang="en-US" altLang="ja-JP" sz="1400" dirty="0" smtClean="0"/>
                        <a:t>2018</a:t>
                      </a:r>
                      <a:endParaRPr kumimoji="1" lang="ja-JP" altLang="en-US" sz="1400" dirty="0"/>
                    </a:p>
                  </a:txBody>
                  <a:tcPr/>
                </a:tc>
              </a:tr>
              <a:tr h="444748">
                <a:tc>
                  <a:txBody>
                    <a:bodyPr/>
                    <a:lstStyle/>
                    <a:p>
                      <a:r>
                        <a:rPr kumimoji="1" lang="en-US" altLang="ja-JP" sz="1400" dirty="0" smtClean="0"/>
                        <a:t>190kW</a:t>
                      </a:r>
                      <a:endParaRPr kumimoji="1" lang="ja-JP" altLang="en-US" sz="1400" dirty="0"/>
                    </a:p>
                  </a:txBody>
                  <a:tcPr/>
                </a:tc>
                <a:tc>
                  <a:txBody>
                    <a:bodyPr/>
                    <a:lstStyle/>
                    <a:p>
                      <a:r>
                        <a:rPr kumimoji="1" lang="en-US" altLang="ja-JP" sz="1400" dirty="0" smtClean="0"/>
                        <a:t>300kW</a:t>
                      </a:r>
                      <a:endParaRPr kumimoji="1" lang="ja-JP" altLang="en-US" sz="1400" dirty="0"/>
                    </a:p>
                  </a:txBody>
                  <a:tcPr/>
                </a:tc>
                <a:tc>
                  <a:txBody>
                    <a:bodyPr/>
                    <a:lstStyle/>
                    <a:p>
                      <a:r>
                        <a:rPr kumimoji="1" lang="en-US" altLang="ja-JP" sz="1400" dirty="0" smtClean="0"/>
                        <a:t>750kW</a:t>
                      </a:r>
                      <a:endParaRPr kumimoji="1" lang="ja-JP" altLang="en-US" sz="1400" dirty="0"/>
                    </a:p>
                  </a:txBody>
                  <a:tcPr/>
                </a:tc>
              </a:tr>
            </a:tbl>
          </a:graphicData>
        </a:graphic>
      </p:graphicFrame>
      <p:grpSp>
        <p:nvGrpSpPr>
          <p:cNvPr id="6" name="グループ化 5"/>
          <p:cNvGrpSpPr/>
          <p:nvPr/>
        </p:nvGrpSpPr>
        <p:grpSpPr>
          <a:xfrm>
            <a:off x="611560" y="1556792"/>
            <a:ext cx="8230189" cy="3722338"/>
            <a:chOff x="611560" y="1556792"/>
            <a:chExt cx="8230189" cy="3722338"/>
          </a:xfrm>
        </p:grpSpPr>
        <p:pic>
          <p:nvPicPr>
            <p:cNvPr id="10" name="Picture 4"/>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4278380" y="1986054"/>
              <a:ext cx="4563369" cy="329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テキスト ボックス 8"/>
            <p:cNvSpPr txBox="1">
              <a:spLocks noChangeArrowheads="1"/>
            </p:cNvSpPr>
            <p:nvPr/>
          </p:nvSpPr>
          <p:spPr bwMode="auto">
            <a:xfrm>
              <a:off x="611560" y="1556792"/>
              <a:ext cx="4927999" cy="830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2400" dirty="0" smtClean="0">
                  <a:solidFill>
                    <a:srgbClr val="000080"/>
                  </a:solidFill>
                  <a:latin typeface="Calibri" pitchFamily="34" charset="0"/>
                </a:rPr>
                <a:t>Expectation with ~50 times more data</a:t>
              </a:r>
            </a:p>
            <a:p>
              <a:pPr eaLnBrk="1" fontAlgn="base" hangingPunct="1">
                <a:spcBef>
                  <a:spcPct val="0"/>
                </a:spcBef>
                <a:spcAft>
                  <a:spcPct val="0"/>
                </a:spcAft>
              </a:pPr>
              <a:r>
                <a:rPr lang="en-US" altLang="ja-JP" sz="2400" dirty="0" smtClean="0">
                  <a:solidFill>
                    <a:srgbClr val="000080"/>
                  </a:solidFill>
                  <a:latin typeface="Calibri" pitchFamily="34" charset="0"/>
                </a:rPr>
                <a:t>	(750kWx 5x10</a:t>
              </a:r>
              <a:r>
                <a:rPr lang="en-US" altLang="ja-JP" sz="2400" baseline="30000" dirty="0" smtClean="0">
                  <a:solidFill>
                    <a:srgbClr val="000080"/>
                  </a:solidFill>
                  <a:latin typeface="Calibri" pitchFamily="34" charset="0"/>
                </a:rPr>
                <a:t>7</a:t>
              </a:r>
              <a:r>
                <a:rPr lang="en-US" altLang="ja-JP" sz="2400" dirty="0" smtClean="0">
                  <a:solidFill>
                    <a:srgbClr val="000080"/>
                  </a:solidFill>
                  <a:latin typeface="Calibri" pitchFamily="34" charset="0"/>
                </a:rPr>
                <a:t>s)</a:t>
              </a:r>
              <a:endParaRPr lang="ja-JP" altLang="en-US" sz="2400" dirty="0" smtClean="0">
                <a:solidFill>
                  <a:srgbClr val="000080"/>
                </a:solidFill>
                <a:latin typeface="Calibri" pitchFamily="34" charset="0"/>
              </a:endParaRPr>
            </a:p>
          </p:txBody>
        </p:sp>
        <p:sp>
          <p:nvSpPr>
            <p:cNvPr id="13" name="テキスト ボックス 10"/>
            <p:cNvSpPr txBox="1">
              <a:spLocks noChangeArrowheads="1"/>
            </p:cNvSpPr>
            <p:nvPr/>
          </p:nvSpPr>
          <p:spPr bwMode="auto">
            <a:xfrm>
              <a:off x="6903881" y="2826634"/>
              <a:ext cx="1435248" cy="36922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b="1" dirty="0" smtClean="0">
                  <a:solidFill>
                    <a:srgbClr val="FF0000"/>
                  </a:solidFill>
                  <a:latin typeface="Calibri" pitchFamily="34" charset="0"/>
                </a:rPr>
                <a:t>Stat err only!</a:t>
              </a:r>
              <a:endParaRPr lang="ja-JP" altLang="en-US" b="1" dirty="0" smtClean="0">
                <a:solidFill>
                  <a:srgbClr val="FF0000"/>
                </a:solidFill>
                <a:latin typeface="Calibri" pitchFamily="34" charset="0"/>
              </a:endParaRPr>
            </a:p>
          </p:txBody>
        </p:sp>
        <p:sp>
          <p:nvSpPr>
            <p:cNvPr id="15" name="右矢印 14"/>
            <p:cNvSpPr/>
            <p:nvPr/>
          </p:nvSpPr>
          <p:spPr>
            <a:xfrm>
              <a:off x="3292080" y="2671692"/>
              <a:ext cx="1376020" cy="382117"/>
            </a:xfrm>
            <a:prstGeom prst="rightArrow">
              <a:avLst>
                <a:gd name="adj1" fmla="val 50000"/>
                <a:gd name="adj2" fmla="val 96921"/>
              </a:avLst>
            </a:prstGeom>
          </p:spPr>
          <p:style>
            <a:lnRef idx="0">
              <a:schemeClr val="accent5"/>
            </a:lnRef>
            <a:fillRef idx="3">
              <a:schemeClr val="accent5"/>
            </a:fillRef>
            <a:effectRef idx="3">
              <a:schemeClr val="accent5"/>
            </a:effectRef>
            <a:fontRef idx="minor">
              <a:schemeClr val="lt1"/>
            </a:fontRef>
          </p:style>
          <p:txBody>
            <a:bodyPr lIns="91336" tIns="45668" rIns="91336" bIns="45668" anchor="ctr"/>
            <a:lstStyle/>
            <a:p>
              <a:pPr algn="ctr" fontAlgn="base">
                <a:spcBef>
                  <a:spcPct val="0"/>
                </a:spcBef>
                <a:spcAft>
                  <a:spcPct val="0"/>
                </a:spcAft>
                <a:defRPr/>
              </a:pPr>
              <a:endParaRPr lang="ja-JP" altLang="en-US">
                <a:solidFill>
                  <a:prstClr val="white"/>
                </a:solidFill>
              </a:endParaRPr>
            </a:p>
          </p:txBody>
        </p:sp>
        <p:sp>
          <p:nvSpPr>
            <p:cNvPr id="5" name="テキスト ボックス 4"/>
            <p:cNvSpPr txBox="1"/>
            <p:nvPr/>
          </p:nvSpPr>
          <p:spPr>
            <a:xfrm>
              <a:off x="1127820" y="2347390"/>
              <a:ext cx="1797480" cy="830997"/>
            </a:xfrm>
            <a:prstGeom prst="rect">
              <a:avLst/>
            </a:prstGeom>
            <a:noFill/>
          </p:spPr>
          <p:txBody>
            <a:bodyPr wrap="none" rtlCol="0">
              <a:spAutoFit/>
            </a:bodyPr>
            <a:lstStyle/>
            <a:p>
              <a:pPr algn="ctr"/>
              <a:r>
                <a:rPr kumimoji="1" lang="en-US" altLang="ja-JP" sz="2400" b="1" dirty="0" smtClean="0">
                  <a:solidFill>
                    <a:srgbClr val="0000FF"/>
                  </a:solidFill>
                </a:rPr>
                <a:t>Expected </a:t>
              </a:r>
            </a:p>
            <a:p>
              <a:pPr algn="ctr"/>
              <a:r>
                <a:rPr kumimoji="1" lang="en-US" altLang="ja-JP" sz="2400" b="1" dirty="0" smtClean="0">
                  <a:solidFill>
                    <a:srgbClr val="0000FF"/>
                  </a:solidFill>
                </a:rPr>
                <a:t>beam power</a:t>
              </a:r>
              <a:endParaRPr kumimoji="1" lang="ja-JP" altLang="en-US" sz="2400" b="1" dirty="0">
                <a:solidFill>
                  <a:srgbClr val="0000FF"/>
                </a:solidFill>
              </a:endParaRPr>
            </a:p>
          </p:txBody>
        </p:sp>
      </p:grpSp>
      <p:sp>
        <p:nvSpPr>
          <p:cNvPr id="2" name="スライド番号プレースホルダー 1"/>
          <p:cNvSpPr>
            <a:spLocks noGrp="1"/>
          </p:cNvSpPr>
          <p:nvPr>
            <p:ph type="sldNum" sz="quarter" idx="12"/>
          </p:nvPr>
        </p:nvSpPr>
        <p:spPr>
          <a:xfrm>
            <a:off x="6521506" y="5245146"/>
            <a:ext cx="2133600" cy="365125"/>
          </a:xfrm>
        </p:spPr>
        <p:txBody>
          <a:bodyPr/>
          <a:lstStyle/>
          <a:p>
            <a:fld id="{7551AC77-3FB6-4DE6-BE8E-A9C9F12454E6}" type="slidenum">
              <a:rPr kumimoji="1" lang="ja-JP" altLang="en-US" smtClean="0"/>
              <a:pPr/>
              <a:t>15</a:t>
            </a:fld>
            <a:endParaRPr kumimoji="1" lang="ja-JP" altLang="en-US"/>
          </a:p>
        </p:txBody>
      </p:sp>
      <p:pic>
        <p:nvPicPr>
          <p:cNvPr id="18" name="図 17"/>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rcRect/>
          <a:stretch/>
        </p:blipFill>
        <p:spPr>
          <a:xfrm>
            <a:off x="637151" y="4959462"/>
            <a:ext cx="5567317" cy="1688120"/>
          </a:xfrm>
          <a:prstGeom prst="rect">
            <a:avLst/>
          </a:prstGeom>
          <a:solidFill>
            <a:schemeClr val="accent3">
              <a:lumMod val="40000"/>
              <a:lumOff val="60000"/>
            </a:schemeClr>
          </a:solidFill>
          <a:ln w="38100">
            <a:solidFill>
              <a:schemeClr val="accent3">
                <a:lumMod val="50000"/>
              </a:schemeClr>
            </a:solidFill>
          </a:ln>
        </p:spPr>
      </p:pic>
    </p:spTree>
    <p:extLst>
      <p:ext uri="{BB962C8B-B14F-4D97-AF65-F5344CB8AC3E}">
        <p14:creationId xmlns:p14="http://schemas.microsoft.com/office/powerpoint/2010/main" val="2264147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dissolve">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6" descr="Satellite_View_of_Japan_1999"/>
          <p:cNvPicPr>
            <a:picLocks noGrp="1" noChangeAspect="1" noChangeArrowheads="1"/>
          </p:cNvPicPr>
          <p:nvPr>
            <p:ph/>
          </p:nvPr>
        </p:nvPicPr>
        <p:blipFill>
          <a:blip r:embed="rId3" cstate="print">
            <a:extLst>
              <a:ext uri="{28A0092B-C50C-407E-A947-70E740481C1C}">
                <a14:useLocalDpi xmlns:a14="http://schemas.microsoft.com/office/drawing/2010/main" val="0"/>
              </a:ext>
            </a:extLst>
          </a:blip>
          <a:srcRect/>
          <a:stretch>
            <a:fillRect/>
          </a:stretch>
        </p:blipFill>
        <p:spPr>
          <a:xfrm>
            <a:off x="3779838" y="0"/>
            <a:ext cx="5376862" cy="6867525"/>
          </a:xfrm>
        </p:spPr>
      </p:pic>
      <p:pic>
        <p:nvPicPr>
          <p:cNvPr id="19459" name="Picture 13" descr="HK-2detectors-0410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150" y="407988"/>
            <a:ext cx="3646488" cy="2346325"/>
          </a:xfrm>
          <a:prstGeom prst="rect">
            <a:avLst/>
          </a:prstGeom>
          <a:noFill/>
          <a:ln w="28575">
            <a:solidFill>
              <a:srgbClr val="FFFF00"/>
            </a:solidFill>
            <a:miter lim="800000"/>
            <a:headEnd/>
            <a:tailEnd/>
          </a:ln>
        </p:spPr>
      </p:pic>
      <p:sp>
        <p:nvSpPr>
          <p:cNvPr id="19460" name="Line 11"/>
          <p:cNvSpPr>
            <a:spLocks noChangeShapeType="1"/>
          </p:cNvSpPr>
          <p:nvPr/>
        </p:nvSpPr>
        <p:spPr bwMode="auto">
          <a:xfrm flipH="1" flipV="1">
            <a:off x="6650038" y="3997325"/>
            <a:ext cx="1057275" cy="30163"/>
          </a:xfrm>
          <a:prstGeom prst="line">
            <a:avLst/>
          </a:prstGeom>
          <a:noFill/>
          <a:ln w="28575">
            <a:solidFill>
              <a:srgbClr val="FFFF00"/>
            </a:solidFill>
            <a:round/>
            <a:headEnd/>
            <a:tailEnd type="arrow" w="lg" len="lg"/>
          </a:ln>
        </p:spPr>
        <p:txBody>
          <a:bodyPr/>
          <a:lstStyle/>
          <a:p>
            <a:pPr fontAlgn="base">
              <a:spcBef>
                <a:spcPct val="0"/>
              </a:spcBef>
              <a:spcAft>
                <a:spcPct val="0"/>
              </a:spcAft>
            </a:pPr>
            <a:endParaRPr lang="ja-JP" altLang="en-US">
              <a:solidFill>
                <a:srgbClr val="FFFFFF"/>
              </a:solidFill>
              <a:latin typeface="Arial" pitchFamily="34" charset="0"/>
            </a:endParaRPr>
          </a:p>
        </p:txBody>
      </p:sp>
      <p:sp>
        <p:nvSpPr>
          <p:cNvPr id="19461" name="Line 12"/>
          <p:cNvSpPr>
            <a:spLocks noChangeShapeType="1"/>
          </p:cNvSpPr>
          <p:nvPr/>
        </p:nvSpPr>
        <p:spPr bwMode="auto">
          <a:xfrm flipH="1">
            <a:off x="5788025" y="4048125"/>
            <a:ext cx="1930400" cy="41275"/>
          </a:xfrm>
          <a:prstGeom prst="line">
            <a:avLst/>
          </a:prstGeom>
          <a:noFill/>
          <a:ln w="28575">
            <a:solidFill>
              <a:srgbClr val="FF9900"/>
            </a:solidFill>
            <a:round/>
            <a:headEnd/>
            <a:tailEnd type="arrow" w="lg" len="lg"/>
          </a:ln>
        </p:spPr>
        <p:txBody>
          <a:bodyPr/>
          <a:lstStyle/>
          <a:p>
            <a:pPr fontAlgn="base">
              <a:spcBef>
                <a:spcPct val="0"/>
              </a:spcBef>
              <a:spcAft>
                <a:spcPct val="0"/>
              </a:spcAft>
            </a:pPr>
            <a:endParaRPr lang="ja-JP" altLang="en-US">
              <a:solidFill>
                <a:srgbClr val="FFFFFF"/>
              </a:solidFill>
              <a:latin typeface="Arial" pitchFamily="34" charset="0"/>
            </a:endParaRPr>
          </a:p>
        </p:txBody>
      </p:sp>
      <p:pic>
        <p:nvPicPr>
          <p:cNvPr id="19462" name="Picture 13" descr="マークカラー"/>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02563" y="3927475"/>
            <a:ext cx="242887" cy="217488"/>
          </a:xfrm>
          <a:prstGeom prst="rect">
            <a:avLst/>
          </a:prstGeom>
          <a:noFill/>
          <a:ln w="9525">
            <a:noFill/>
            <a:miter lim="800000"/>
            <a:headEnd/>
            <a:tailEnd/>
          </a:ln>
        </p:spPr>
      </p:pic>
      <p:sp>
        <p:nvSpPr>
          <p:cNvPr id="19463" name="テキスト ボックス 14"/>
          <p:cNvSpPr txBox="1">
            <a:spLocks noChangeArrowheads="1"/>
          </p:cNvSpPr>
          <p:nvPr/>
        </p:nvSpPr>
        <p:spPr bwMode="auto">
          <a:xfrm>
            <a:off x="1065213" y="6243638"/>
            <a:ext cx="2624137" cy="638175"/>
          </a:xfrm>
          <a:prstGeom prst="rect">
            <a:avLst/>
          </a:prstGeom>
          <a:noFill/>
          <a:ln w="9525">
            <a:noFill/>
            <a:miter lim="800000"/>
            <a:headEnd/>
            <a:tailEnd/>
          </a:ln>
        </p:spPr>
        <p:txBody>
          <a:bodyPr lIns="0" tIns="0" rIns="0" bIns="0">
            <a:spAutoFit/>
          </a:bodyPr>
          <a:lstStyle/>
          <a:p>
            <a:pPr defTabSz="912813" fontAlgn="base">
              <a:spcBef>
                <a:spcPct val="0"/>
              </a:spcBef>
              <a:spcAft>
                <a:spcPct val="0"/>
              </a:spcAft>
            </a:pPr>
            <a:r>
              <a:rPr lang="en-US" altLang="ja-JP" sz="1400">
                <a:solidFill>
                  <a:srgbClr val="FFFFFF"/>
                </a:solidFill>
                <a:latin typeface="Times New Roman" pitchFamily="18" charset="0"/>
                <a:ea typeface="ＭＳ 明朝" pitchFamily="17" charset="-128"/>
              </a:rPr>
              <a:t>P32 proposal (Lar TPC R&amp;D)</a:t>
            </a:r>
          </a:p>
          <a:p>
            <a:pPr defTabSz="912813" fontAlgn="base">
              <a:spcBef>
                <a:spcPct val="0"/>
              </a:spcBef>
              <a:spcAft>
                <a:spcPct val="0"/>
              </a:spcAft>
            </a:pPr>
            <a:r>
              <a:rPr lang="en-US" altLang="ja-JP" sz="1400">
                <a:solidFill>
                  <a:srgbClr val="FFFFFF"/>
                </a:solidFill>
                <a:latin typeface="Times New Roman" pitchFamily="18" charset="0"/>
                <a:ea typeface="ＭＳ 明朝" pitchFamily="17" charset="-128"/>
              </a:rPr>
              <a:t>Recommended by J-PARC PAC</a:t>
            </a:r>
          </a:p>
          <a:p>
            <a:pPr defTabSz="912813" fontAlgn="base">
              <a:spcBef>
                <a:spcPct val="0"/>
              </a:spcBef>
              <a:spcAft>
                <a:spcPct val="0"/>
              </a:spcAft>
            </a:pPr>
            <a:r>
              <a:rPr lang="en-US" altLang="ja-JP" sz="1400">
                <a:solidFill>
                  <a:srgbClr val="FFFFFF"/>
                </a:solidFill>
                <a:latin typeface="Times New Roman" pitchFamily="18" charset="0"/>
                <a:ea typeface="ＭＳ 明朝" pitchFamily="17" charset="-128"/>
              </a:rPr>
              <a:t>(Jan 2010), arXiv:0804.2111</a:t>
            </a:r>
          </a:p>
        </p:txBody>
      </p:sp>
      <p:pic>
        <p:nvPicPr>
          <p:cNvPr id="19464"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060" y="3381374"/>
            <a:ext cx="3691578" cy="2362869"/>
          </a:xfrm>
          <a:prstGeom prst="rect">
            <a:avLst/>
          </a:prstGeom>
          <a:noFill/>
          <a:ln w="28575">
            <a:solidFill>
              <a:srgbClr val="FF9900"/>
            </a:solidFill>
            <a:miter lim="800000"/>
            <a:headEnd/>
            <a:tailEnd/>
          </a:ln>
        </p:spPr>
      </p:pic>
      <p:sp>
        <p:nvSpPr>
          <p:cNvPr id="19465" name="Text Box 16"/>
          <p:cNvSpPr txBox="1">
            <a:spLocks noChangeArrowheads="1"/>
          </p:cNvSpPr>
          <p:nvPr/>
        </p:nvSpPr>
        <p:spPr bwMode="auto">
          <a:xfrm>
            <a:off x="133350" y="50800"/>
            <a:ext cx="3124200" cy="274638"/>
          </a:xfrm>
          <a:prstGeom prst="rect">
            <a:avLst/>
          </a:prstGeom>
          <a:noFill/>
          <a:ln w="9525">
            <a:noFill/>
            <a:miter lim="800000"/>
            <a:headEnd/>
            <a:tailEnd/>
          </a:ln>
        </p:spPr>
        <p:txBody>
          <a:bodyPr wrap="none" lIns="0" tIns="0" rIns="0" bIns="0">
            <a:spAutoFit/>
          </a:bodyPr>
          <a:lstStyle/>
          <a:p>
            <a:pPr fontAlgn="base">
              <a:spcBef>
                <a:spcPct val="0"/>
              </a:spcBef>
              <a:spcAft>
                <a:spcPct val="0"/>
              </a:spcAft>
            </a:pPr>
            <a:r>
              <a:rPr lang="en-US" altLang="ja-JP">
                <a:solidFill>
                  <a:srgbClr val="FFFFFF"/>
                </a:solidFill>
                <a:latin typeface="Arial" pitchFamily="34" charset="0"/>
              </a:rPr>
              <a:t>Kamioka L=295km OA=2.5deg</a:t>
            </a:r>
          </a:p>
        </p:txBody>
      </p:sp>
      <p:sp>
        <p:nvSpPr>
          <p:cNvPr id="19466" name="Text Box 17"/>
          <p:cNvSpPr txBox="1">
            <a:spLocks noChangeArrowheads="1"/>
          </p:cNvSpPr>
          <p:nvPr/>
        </p:nvSpPr>
        <p:spPr bwMode="auto">
          <a:xfrm>
            <a:off x="97785" y="2996952"/>
            <a:ext cx="3568700" cy="276999"/>
          </a:xfrm>
          <a:prstGeom prst="rect">
            <a:avLst/>
          </a:prstGeom>
          <a:noFill/>
          <a:ln w="9525">
            <a:noFill/>
            <a:miter lim="800000"/>
            <a:headEnd/>
            <a:tailEnd/>
          </a:ln>
        </p:spPr>
        <p:txBody>
          <a:bodyPr wrap="square" lIns="0" tIns="0" rIns="0" bIns="0">
            <a:spAutoFit/>
          </a:bodyPr>
          <a:lstStyle/>
          <a:p>
            <a:pPr fontAlgn="base">
              <a:spcBef>
                <a:spcPct val="0"/>
              </a:spcBef>
              <a:spcAft>
                <a:spcPct val="0"/>
              </a:spcAft>
            </a:pPr>
            <a:r>
              <a:rPr lang="en-US" altLang="ja-JP" dirty="0" err="1">
                <a:solidFill>
                  <a:srgbClr val="FFFFFF"/>
                </a:solidFill>
                <a:latin typeface="Arial" pitchFamily="34" charset="0"/>
              </a:rPr>
              <a:t>Okinoshima</a:t>
            </a:r>
            <a:r>
              <a:rPr lang="en-US" altLang="ja-JP" dirty="0">
                <a:solidFill>
                  <a:srgbClr val="FFFFFF"/>
                </a:solidFill>
                <a:latin typeface="Arial" pitchFamily="34" charset="0"/>
              </a:rPr>
              <a:t> L=658km </a:t>
            </a:r>
            <a:r>
              <a:rPr lang="en-US" altLang="ja-JP" dirty="0" smtClean="0">
                <a:solidFill>
                  <a:srgbClr val="FFFFFF"/>
                </a:solidFill>
                <a:latin typeface="Arial" pitchFamily="34" charset="0"/>
              </a:rPr>
              <a:t>OA=0.78deg</a:t>
            </a:r>
            <a:r>
              <a:rPr lang="en-US" altLang="ja-JP" b="1" i="1" dirty="0" smtClean="0">
                <a:solidFill>
                  <a:srgbClr val="FFFFFF"/>
                </a:solidFill>
                <a:latin typeface="Arial" pitchFamily="34" charset="0"/>
              </a:rPr>
              <a:t>      </a:t>
            </a:r>
            <a:endParaRPr lang="en-US" altLang="ja-JP" b="1" i="1" dirty="0">
              <a:solidFill>
                <a:srgbClr val="FFFFFF"/>
              </a:solidFill>
              <a:latin typeface="Arial" pitchFamily="34" charset="0"/>
            </a:endParaRPr>
          </a:p>
        </p:txBody>
      </p:sp>
      <p:sp>
        <p:nvSpPr>
          <p:cNvPr id="19467" name="Line 18"/>
          <p:cNvSpPr>
            <a:spLocks noChangeShapeType="1"/>
          </p:cNvSpPr>
          <p:nvPr/>
        </p:nvSpPr>
        <p:spPr bwMode="auto">
          <a:xfrm flipV="1">
            <a:off x="3749675" y="4222750"/>
            <a:ext cx="1849438" cy="1521493"/>
          </a:xfrm>
          <a:prstGeom prst="line">
            <a:avLst/>
          </a:prstGeom>
          <a:noFill/>
          <a:ln w="9525">
            <a:solidFill>
              <a:srgbClr val="FF9900"/>
            </a:solidFill>
            <a:round/>
            <a:headEnd/>
            <a:tailEnd/>
          </a:ln>
        </p:spPr>
        <p:txBody>
          <a:bodyPr/>
          <a:lstStyle/>
          <a:p>
            <a:pPr fontAlgn="base">
              <a:spcBef>
                <a:spcPct val="0"/>
              </a:spcBef>
              <a:spcAft>
                <a:spcPct val="0"/>
              </a:spcAft>
            </a:pPr>
            <a:endParaRPr lang="ja-JP" altLang="en-US">
              <a:solidFill>
                <a:srgbClr val="FFFFFF"/>
              </a:solidFill>
              <a:latin typeface="Arial" pitchFamily="34" charset="0"/>
            </a:endParaRPr>
          </a:p>
        </p:txBody>
      </p:sp>
      <p:sp>
        <p:nvSpPr>
          <p:cNvPr id="19468" name="Line 19"/>
          <p:cNvSpPr>
            <a:spLocks noChangeShapeType="1"/>
          </p:cNvSpPr>
          <p:nvPr/>
        </p:nvSpPr>
        <p:spPr bwMode="auto">
          <a:xfrm>
            <a:off x="3749675" y="3381374"/>
            <a:ext cx="1871663" cy="687389"/>
          </a:xfrm>
          <a:prstGeom prst="line">
            <a:avLst/>
          </a:prstGeom>
          <a:noFill/>
          <a:ln w="9525">
            <a:solidFill>
              <a:srgbClr val="FF9900"/>
            </a:solidFill>
            <a:round/>
            <a:headEnd/>
            <a:tailEnd/>
          </a:ln>
        </p:spPr>
        <p:txBody>
          <a:bodyPr/>
          <a:lstStyle/>
          <a:p>
            <a:pPr fontAlgn="base">
              <a:spcBef>
                <a:spcPct val="0"/>
              </a:spcBef>
              <a:spcAft>
                <a:spcPct val="0"/>
              </a:spcAft>
            </a:pPr>
            <a:endParaRPr lang="ja-JP" altLang="en-US">
              <a:solidFill>
                <a:srgbClr val="FFFFFF"/>
              </a:solidFill>
              <a:latin typeface="Arial" pitchFamily="34" charset="0"/>
            </a:endParaRPr>
          </a:p>
        </p:txBody>
      </p:sp>
      <p:sp>
        <p:nvSpPr>
          <p:cNvPr id="19469" name="Line 20"/>
          <p:cNvSpPr>
            <a:spLocks noChangeShapeType="1"/>
          </p:cNvSpPr>
          <p:nvPr/>
        </p:nvSpPr>
        <p:spPr bwMode="auto">
          <a:xfrm>
            <a:off x="3708400" y="2774950"/>
            <a:ext cx="2814638" cy="1212850"/>
          </a:xfrm>
          <a:prstGeom prst="line">
            <a:avLst/>
          </a:prstGeom>
          <a:noFill/>
          <a:ln w="9525">
            <a:solidFill>
              <a:srgbClr val="FFFF00"/>
            </a:solidFill>
            <a:round/>
            <a:headEnd/>
            <a:tailEnd/>
          </a:ln>
        </p:spPr>
        <p:txBody>
          <a:bodyPr/>
          <a:lstStyle/>
          <a:p>
            <a:pPr fontAlgn="base">
              <a:spcBef>
                <a:spcPct val="0"/>
              </a:spcBef>
              <a:spcAft>
                <a:spcPct val="0"/>
              </a:spcAft>
            </a:pPr>
            <a:endParaRPr lang="ja-JP" altLang="en-US">
              <a:solidFill>
                <a:srgbClr val="FFFFFF"/>
              </a:solidFill>
              <a:latin typeface="Arial" pitchFamily="34" charset="0"/>
            </a:endParaRPr>
          </a:p>
        </p:txBody>
      </p:sp>
      <p:sp>
        <p:nvSpPr>
          <p:cNvPr id="19470" name="Line 21"/>
          <p:cNvSpPr>
            <a:spLocks noChangeShapeType="1"/>
          </p:cNvSpPr>
          <p:nvPr/>
        </p:nvSpPr>
        <p:spPr bwMode="auto">
          <a:xfrm>
            <a:off x="3749675" y="381000"/>
            <a:ext cx="2817813" cy="3522663"/>
          </a:xfrm>
          <a:prstGeom prst="line">
            <a:avLst/>
          </a:prstGeom>
          <a:noFill/>
          <a:ln w="9525">
            <a:solidFill>
              <a:srgbClr val="FFFF00"/>
            </a:solidFill>
            <a:round/>
            <a:headEnd/>
            <a:tailEnd/>
          </a:ln>
        </p:spPr>
        <p:txBody>
          <a:bodyPr/>
          <a:lstStyle/>
          <a:p>
            <a:pPr fontAlgn="base">
              <a:spcBef>
                <a:spcPct val="0"/>
              </a:spcBef>
              <a:spcAft>
                <a:spcPct val="0"/>
              </a:spcAft>
            </a:pPr>
            <a:endParaRPr lang="ja-JP" altLang="en-US">
              <a:solidFill>
                <a:srgbClr val="FFFFFF"/>
              </a:solidFill>
              <a:latin typeface="Arial" pitchFamily="34" charset="0"/>
            </a:endParaRPr>
          </a:p>
        </p:txBody>
      </p:sp>
      <p:sp>
        <p:nvSpPr>
          <p:cNvPr id="15" name="タイトル 14"/>
          <p:cNvSpPr>
            <a:spLocks noGrp="1"/>
          </p:cNvSpPr>
          <p:nvPr>
            <p:ph type="title" idx="4294967295"/>
          </p:nvPr>
        </p:nvSpPr>
        <p:spPr>
          <a:xfrm>
            <a:off x="2915817" y="0"/>
            <a:ext cx="6336704" cy="548680"/>
          </a:xfrm>
        </p:spPr>
        <p:txBody>
          <a:bodyPr>
            <a:normAutofit fontScale="90000"/>
          </a:bodyPr>
          <a:lstStyle/>
          <a:p>
            <a:r>
              <a:rPr lang="en-US" altLang="ja-JP" sz="3200" b="1" dirty="0" smtClean="0">
                <a:solidFill>
                  <a:srgbClr val="FFFF00"/>
                </a:solidFill>
                <a:effectLst>
                  <a:outerShdw blurRad="38100" dist="38100" dir="2700000" algn="tl">
                    <a:srgbClr val="000000">
                      <a:alpha val="43137"/>
                    </a:srgbClr>
                  </a:outerShdw>
                </a:effectLst>
                <a:latin typeface="Times New Roman"/>
                <a:ea typeface="ＭＳ Ｐゴシック"/>
              </a:rPr>
              <a:t>Next </a:t>
            </a:r>
            <a:r>
              <a:rPr lang="en-US" altLang="ja-JP" sz="3200" b="1" dirty="0" smtClean="0">
                <a:solidFill>
                  <a:srgbClr val="FFFF00"/>
                </a:solidFill>
                <a:effectLst>
                  <a:outerShdw blurRad="38100" dist="38100" dir="2700000" algn="tl">
                    <a:srgbClr val="000000">
                      <a:alpha val="43137"/>
                    </a:srgbClr>
                  </a:outerShdw>
                </a:effectLst>
                <a:latin typeface="Symbol" pitchFamily="18" charset="2"/>
                <a:ea typeface="ＭＳ Ｐゴシック"/>
              </a:rPr>
              <a:t>n</a:t>
            </a:r>
            <a:r>
              <a:rPr lang="en-US" altLang="ja-JP" sz="3200" b="1" dirty="0" smtClean="0">
                <a:solidFill>
                  <a:srgbClr val="FFFF00"/>
                </a:solidFill>
                <a:effectLst>
                  <a:outerShdw blurRad="38100" dist="38100" dir="2700000" algn="tl">
                    <a:srgbClr val="000000">
                      <a:alpha val="43137"/>
                    </a:srgbClr>
                  </a:outerShdw>
                </a:effectLst>
                <a:latin typeface="Times New Roman"/>
                <a:ea typeface="ＭＳ Ｐゴシック"/>
              </a:rPr>
              <a:t> program at</a:t>
            </a:r>
            <a:r>
              <a:rPr kumimoji="1" lang="en-US" altLang="ja-JP" sz="3200" b="1" dirty="0" smtClean="0">
                <a:solidFill>
                  <a:srgbClr val="FFFF00"/>
                </a:solidFill>
                <a:effectLst>
                  <a:outerShdw blurRad="38100" dist="38100" dir="2700000" algn="tl">
                    <a:srgbClr val="000000">
                      <a:alpha val="43137"/>
                    </a:srgbClr>
                  </a:outerShdw>
                </a:effectLst>
                <a:latin typeface="Times New Roman"/>
                <a:ea typeface="ＭＳ Ｐゴシック"/>
              </a:rPr>
              <a:t> J-PARC</a:t>
            </a:r>
            <a:endParaRPr kumimoji="1" lang="ja-JP" altLang="en-US" sz="3200" dirty="0">
              <a:solidFill>
                <a:srgbClr val="FFFF00"/>
              </a:solidFill>
              <a:effectLst>
                <a:outerShdw blurRad="38100" dist="38100" dir="2700000" algn="tl">
                  <a:srgbClr val="000000">
                    <a:alpha val="43137"/>
                  </a:srgbClr>
                </a:outerShdw>
              </a:effectLst>
            </a:endParaRPr>
          </a:p>
        </p:txBody>
      </p:sp>
      <p:sp>
        <p:nvSpPr>
          <p:cNvPr id="16" name="テキスト ボックス 15"/>
          <p:cNvSpPr txBox="1"/>
          <p:nvPr/>
        </p:nvSpPr>
        <p:spPr>
          <a:xfrm>
            <a:off x="7178675" y="3155363"/>
            <a:ext cx="1460656" cy="830997"/>
          </a:xfrm>
          <a:prstGeom prst="rect">
            <a:avLst/>
          </a:prstGeom>
          <a:noFill/>
        </p:spPr>
        <p:txBody>
          <a:bodyPr wrap="none" rtlCol="0">
            <a:spAutoFit/>
          </a:bodyPr>
          <a:lstStyle/>
          <a:p>
            <a:pPr fontAlgn="base">
              <a:spcBef>
                <a:spcPct val="0"/>
              </a:spcBef>
              <a:spcAft>
                <a:spcPct val="0"/>
              </a:spcAft>
            </a:pPr>
            <a:r>
              <a:rPr lang="en-US" altLang="ja-JP" sz="2400" b="1" dirty="0" smtClean="0">
                <a:solidFill>
                  <a:srgbClr val="FFFFCC"/>
                </a:solidFill>
                <a:latin typeface="Arial" pitchFamily="34" charset="0"/>
              </a:rPr>
              <a:t>J-PARC</a:t>
            </a:r>
            <a:endParaRPr lang="en-US" altLang="ja-JP" sz="2400" b="1" dirty="0">
              <a:solidFill>
                <a:srgbClr val="FFFFCC"/>
              </a:solidFill>
              <a:latin typeface="Arial" pitchFamily="34" charset="0"/>
            </a:endParaRPr>
          </a:p>
          <a:p>
            <a:pPr fontAlgn="base">
              <a:spcBef>
                <a:spcPct val="0"/>
              </a:spcBef>
              <a:spcAft>
                <a:spcPct val="0"/>
              </a:spcAft>
            </a:pPr>
            <a:r>
              <a:rPr lang="en-US" altLang="ja-JP" sz="2400" b="1" dirty="0">
                <a:solidFill>
                  <a:srgbClr val="FFFFCC"/>
                </a:solidFill>
                <a:latin typeface="Arial" pitchFamily="34" charset="0"/>
                <a:sym typeface="Wingdings" pitchFamily="2" charset="2"/>
              </a:rPr>
              <a:t></a:t>
            </a:r>
            <a:r>
              <a:rPr lang="en-US" altLang="ja-JP" sz="2400" b="1" dirty="0" smtClean="0">
                <a:solidFill>
                  <a:srgbClr val="FFFFCC"/>
                </a:solidFill>
                <a:latin typeface="Arial" pitchFamily="34" charset="0"/>
                <a:sym typeface="Wingdings" pitchFamily="2" charset="2"/>
              </a:rPr>
              <a:t>1.7MW</a:t>
            </a:r>
            <a:endParaRPr lang="en-US" altLang="ja-JP" sz="2400" b="1" dirty="0">
              <a:solidFill>
                <a:srgbClr val="FFFFCC"/>
              </a:solidFill>
              <a:latin typeface="Arial" pitchFamily="34" charset="0"/>
              <a:sym typeface="Wingdings" pitchFamily="2" charset="2"/>
            </a:endParaRPr>
          </a:p>
        </p:txBody>
      </p:sp>
      <p:sp>
        <p:nvSpPr>
          <p:cNvPr id="18" name="テキスト ボックス 17"/>
          <p:cNvSpPr txBox="1"/>
          <p:nvPr/>
        </p:nvSpPr>
        <p:spPr>
          <a:xfrm>
            <a:off x="12060" y="3523415"/>
            <a:ext cx="1585370" cy="307777"/>
          </a:xfrm>
          <a:prstGeom prst="rect">
            <a:avLst/>
          </a:prstGeom>
          <a:noFill/>
        </p:spPr>
        <p:txBody>
          <a:bodyPr wrap="none" rtlCol="0">
            <a:spAutoFit/>
          </a:bodyPr>
          <a:lstStyle/>
          <a:p>
            <a:pPr fontAlgn="base">
              <a:spcBef>
                <a:spcPct val="0"/>
              </a:spcBef>
              <a:spcAft>
                <a:spcPct val="0"/>
              </a:spcAft>
            </a:pPr>
            <a:r>
              <a:rPr lang="en-US" altLang="ja-JP" sz="1400" dirty="0" smtClean="0">
                <a:solidFill>
                  <a:srgbClr val="000000"/>
                </a:solidFill>
                <a:latin typeface="Arial" pitchFamily="34" charset="0"/>
              </a:rPr>
              <a:t>100kt Liq. </a:t>
            </a:r>
            <a:r>
              <a:rPr lang="en-US" altLang="ja-JP" sz="1400" dirty="0" err="1" smtClean="0">
                <a:solidFill>
                  <a:srgbClr val="000000"/>
                </a:solidFill>
                <a:latin typeface="Arial" pitchFamily="34" charset="0"/>
              </a:rPr>
              <a:t>Ar</a:t>
            </a:r>
            <a:r>
              <a:rPr lang="en-US" altLang="ja-JP" sz="1400" dirty="0" smtClean="0">
                <a:solidFill>
                  <a:srgbClr val="000000"/>
                </a:solidFill>
                <a:latin typeface="Arial" pitchFamily="34" charset="0"/>
              </a:rPr>
              <a:t> TPC</a:t>
            </a:r>
            <a:endParaRPr lang="ja-JP" altLang="en-US" sz="1400" dirty="0">
              <a:solidFill>
                <a:srgbClr val="000000"/>
              </a:solidFill>
              <a:latin typeface="Arial" pitchFamily="34" charset="0"/>
            </a:endParaRPr>
          </a:p>
        </p:txBody>
      </p:sp>
      <p:pic>
        <p:nvPicPr>
          <p:cNvPr id="19" name="Picture 4"/>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251520" y="5150710"/>
            <a:ext cx="3666485" cy="1722806"/>
          </a:xfrm>
          <a:prstGeom prst="rect">
            <a:avLst/>
          </a:prstGeom>
          <a:noFill/>
          <a:ln w="9525">
            <a:noFill/>
            <a:miter lim="800000"/>
            <a:headEnd/>
            <a:tailEnd/>
          </a:ln>
        </p:spPr>
      </p:pic>
      <p:pic>
        <p:nvPicPr>
          <p:cNvPr id="20"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3"/>
          <a:stretch/>
        </p:blipFill>
        <p:spPr bwMode="auto">
          <a:xfrm>
            <a:off x="6085944" y="528697"/>
            <a:ext cx="3059831" cy="2477006"/>
          </a:xfrm>
          <a:prstGeom prst="rect">
            <a:avLst/>
          </a:prstGeom>
          <a:noFill/>
          <a:ln w="9525">
            <a:noFill/>
            <a:miter lim="800000"/>
            <a:headEnd/>
            <a:tailEnd/>
          </a:ln>
        </p:spPr>
      </p:pic>
      <p:sp>
        <p:nvSpPr>
          <p:cNvPr id="21" name="正方形/長方形 20"/>
          <p:cNvSpPr/>
          <p:nvPr/>
        </p:nvSpPr>
        <p:spPr>
          <a:xfrm>
            <a:off x="6992938" y="528697"/>
            <a:ext cx="128588" cy="2176917"/>
          </a:xfrm>
          <a:prstGeom prst="rect">
            <a:avLst/>
          </a:prstGeom>
          <a:solidFill>
            <a:srgbClr val="FFFF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B9CCE9"/>
              </a:solidFill>
            </a:endParaRPr>
          </a:p>
        </p:txBody>
      </p:sp>
      <p:sp>
        <p:nvSpPr>
          <p:cNvPr id="2" name="スライド番号プレースホルダー 1"/>
          <p:cNvSpPr>
            <a:spLocks noGrp="1"/>
          </p:cNvSpPr>
          <p:nvPr>
            <p:ph type="sldNum" sz="quarter" idx="12"/>
          </p:nvPr>
        </p:nvSpPr>
        <p:spPr/>
        <p:txBody>
          <a:bodyPr/>
          <a:lstStyle/>
          <a:p>
            <a:pPr>
              <a:defRPr/>
            </a:pPr>
            <a:fld id="{ECB98729-8EF9-4831-BDC0-8283832543D6}" type="slidenum">
              <a:rPr lang="en-US" altLang="ja-JP" smtClean="0">
                <a:solidFill>
                  <a:srgbClr val="FFFFFF"/>
                </a:solidFill>
              </a:rPr>
              <a:pPr>
                <a:defRPr/>
              </a:pPr>
              <a:t>16</a:t>
            </a:fld>
            <a:endParaRPr lang="en-US" altLang="ja-JP">
              <a:solidFill>
                <a:srgbClr val="FFFFFF"/>
              </a:solidFill>
            </a:endParaRPr>
          </a:p>
        </p:txBody>
      </p:sp>
    </p:spTree>
    <p:extLst>
      <p:ext uri="{BB962C8B-B14F-4D97-AF65-F5344CB8AC3E}">
        <p14:creationId xmlns:p14="http://schemas.microsoft.com/office/powerpoint/2010/main" val="4279158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adron_hall_old_COMET_A_1207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500000">
            <a:off x="-198127" y="-450772"/>
            <a:ext cx="4571684" cy="419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a:spLocks noChangeArrowheads="1"/>
          </p:cNvSpPr>
          <p:nvPr/>
        </p:nvSpPr>
        <p:spPr bwMode="auto">
          <a:xfrm rot="348694">
            <a:off x="700608" y="1777806"/>
            <a:ext cx="2581053" cy="467591"/>
          </a:xfrm>
          <a:prstGeom prst="rect">
            <a:avLst/>
          </a:prstGeom>
          <a:solidFill>
            <a:srgbClr val="F79646">
              <a:alpha val="23921"/>
            </a:srgbClr>
          </a:solidFill>
          <a:ln w="47625">
            <a:solidFill>
              <a:srgbClr val="BE4B48"/>
            </a:solidFill>
            <a:miter lim="800000"/>
            <a:headEnd/>
            <a:tailEnd/>
          </a:ln>
          <a:effectLst>
            <a:outerShdw blurRad="40000" dist="23000" dir="5400000" rotWithShape="0">
              <a:srgbClr val="000000">
                <a:alpha val="34998"/>
              </a:srgbClr>
            </a:outerShdw>
          </a:effectLst>
        </p:spPr>
        <p:txBody>
          <a:bodyPr anchor="ctr"/>
          <a:lstStyle/>
          <a:p>
            <a:pPr algn="ctr">
              <a:defRPr/>
            </a:pPr>
            <a:endParaRPr lang="ja-JP" altLang="en-US">
              <a:solidFill>
                <a:schemeClr val="lt1"/>
              </a:solidFill>
              <a:latin typeface="+mn-lt"/>
              <a:ea typeface="+mn-ea"/>
              <a:cs typeface="+mn-cs"/>
            </a:endParaRPr>
          </a:p>
        </p:txBody>
      </p:sp>
      <p:grpSp>
        <p:nvGrpSpPr>
          <p:cNvPr id="10" name="グループ化 9"/>
          <p:cNvGrpSpPr/>
          <p:nvPr/>
        </p:nvGrpSpPr>
        <p:grpSpPr>
          <a:xfrm>
            <a:off x="3558332" y="1199653"/>
            <a:ext cx="5585668" cy="5714827"/>
            <a:chOff x="3558332" y="1199653"/>
            <a:chExt cx="5585668" cy="5714827"/>
          </a:xfrm>
        </p:grpSpPr>
        <p:pic>
          <p:nvPicPr>
            <p:cNvPr id="5" name="図 4" descr="Granada2011.jpg"/>
            <p:cNvPicPr>
              <a:picLocks noChangeAspect="1"/>
            </p:cNvPicPr>
            <p:nvPr/>
          </p:nvPicPr>
          <p:blipFill>
            <a:blip r:embed="rId3" cstate="print">
              <a:lum contrast="20000"/>
              <a:extLst>
                <a:ext uri="{28A0092B-C50C-407E-A947-70E740481C1C}">
                  <a14:useLocalDpi xmlns:a14="http://schemas.microsoft.com/office/drawing/2010/main" val="0"/>
                </a:ext>
              </a:extLst>
            </a:blip>
            <a:srcRect/>
            <a:stretch>
              <a:fillRect/>
            </a:stretch>
          </p:blipFill>
          <p:spPr>
            <a:xfrm>
              <a:off x="3558332" y="3129007"/>
              <a:ext cx="5150239" cy="3785473"/>
            </a:xfrm>
            <a:prstGeom prst="rect">
              <a:avLst/>
            </a:prstGeom>
          </p:spPr>
        </p:pic>
        <p:sp>
          <p:nvSpPr>
            <p:cNvPr id="7" name="コンテンツ プレースホルダ 5"/>
            <p:cNvSpPr txBox="1">
              <a:spLocks/>
            </p:cNvSpPr>
            <p:nvPr/>
          </p:nvSpPr>
          <p:spPr bwMode="auto">
            <a:xfrm>
              <a:off x="6290213" y="1199653"/>
              <a:ext cx="2853787" cy="2049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36" tIns="45668" rIns="91336" bIns="45668"/>
            <a:lstStyle>
              <a:lvl1pPr marL="341313" indent="-341313" eaLnBrk="0" hangingPunct="0">
                <a:defRPr kumimoji="1">
                  <a:solidFill>
                    <a:schemeClr val="tx1"/>
                  </a:solidFill>
                  <a:latin typeface="Arial" pitchFamily="34" charset="0"/>
                  <a:ea typeface="ＭＳ Ｐゴシック" pitchFamily="50" charset="-128"/>
                </a:defRPr>
              </a:lvl1pPr>
              <a:lvl2pPr marL="741363" indent="-284163"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lnSpc>
                  <a:spcPts val="1800"/>
                </a:lnSpc>
                <a:spcBef>
                  <a:spcPct val="20000"/>
                </a:spcBef>
                <a:spcAft>
                  <a:spcPct val="0"/>
                </a:spcAft>
                <a:buFont typeface="Arial" pitchFamily="34" charset="0"/>
                <a:buChar char="•"/>
              </a:pPr>
              <a:r>
                <a:rPr lang="en-US" altLang="ja-JP" sz="1600" dirty="0" smtClean="0">
                  <a:solidFill>
                    <a:prstClr val="black"/>
                  </a:solidFill>
                  <a:latin typeface="Calibri" pitchFamily="34" charset="0"/>
                </a:rPr>
                <a:t>Search for </a:t>
              </a:r>
              <a:r>
                <a:rPr lang="en-US" altLang="ja-JP" sz="1600" dirty="0" err="1" smtClean="0">
                  <a:solidFill>
                    <a:prstClr val="black"/>
                  </a:solidFill>
                  <a:latin typeface="Calibri" pitchFamily="34" charset="0"/>
                </a:rPr>
                <a:t>cLFV</a:t>
              </a:r>
              <a:r>
                <a:rPr lang="en-US" altLang="ja-JP" sz="1600" dirty="0" smtClean="0">
                  <a:solidFill>
                    <a:prstClr val="black"/>
                  </a:solidFill>
                  <a:latin typeface="Calibri" pitchFamily="34" charset="0"/>
                </a:rPr>
                <a:t> mu-e conv. </a:t>
              </a:r>
            </a:p>
            <a:p>
              <a:pPr lvl="1" eaLnBrk="1" fontAlgn="base" hangingPunct="1">
                <a:lnSpc>
                  <a:spcPts val="1800"/>
                </a:lnSpc>
                <a:spcBef>
                  <a:spcPct val="20000"/>
                </a:spcBef>
                <a:spcAft>
                  <a:spcPct val="0"/>
                </a:spcAft>
                <a:buFont typeface="Arial" pitchFamily="34" charset="0"/>
                <a:buChar char="–"/>
              </a:pPr>
              <a:r>
                <a:rPr lang="en-US" altLang="ja-JP" sz="1600" b="1" dirty="0" smtClean="0">
                  <a:solidFill>
                    <a:srgbClr val="FF0000"/>
                  </a:solidFill>
                  <a:latin typeface="Calibri" pitchFamily="34" charset="0"/>
                </a:rPr>
                <a:t>10</a:t>
              </a:r>
              <a:r>
                <a:rPr lang="en-US" altLang="ja-JP" sz="1600" b="1" baseline="30000" dirty="0" smtClean="0">
                  <a:solidFill>
                    <a:srgbClr val="FF0000"/>
                  </a:solidFill>
                  <a:latin typeface="Calibri" pitchFamily="34" charset="0"/>
                </a:rPr>
                <a:t>-16</a:t>
              </a:r>
              <a:r>
                <a:rPr lang="en-US" altLang="ja-JP" sz="1600" dirty="0" smtClean="0">
                  <a:solidFill>
                    <a:prstClr val="black"/>
                  </a:solidFill>
                  <a:latin typeface="Calibri" pitchFamily="34" charset="0"/>
                </a:rPr>
                <a:t> sensitivity (Target S.E.S. 2.6×10</a:t>
              </a:r>
              <a:r>
                <a:rPr lang="en-US" altLang="ja-JP" sz="1600" baseline="30000" dirty="0" smtClean="0">
                  <a:solidFill>
                    <a:prstClr val="black"/>
                  </a:solidFill>
                  <a:latin typeface="Calibri" pitchFamily="34" charset="0"/>
                </a:rPr>
                <a:t>-17</a:t>
              </a:r>
              <a:r>
                <a:rPr lang="en-US" altLang="ja-JP" sz="1600" dirty="0" smtClean="0">
                  <a:solidFill>
                    <a:prstClr val="black"/>
                  </a:solidFill>
                  <a:latin typeface="Calibri" pitchFamily="34" charset="0"/>
                </a:rPr>
                <a:t>) </a:t>
              </a:r>
            </a:p>
            <a:p>
              <a:pPr lvl="1" eaLnBrk="1" fontAlgn="base" hangingPunct="1">
                <a:lnSpc>
                  <a:spcPts val="1800"/>
                </a:lnSpc>
                <a:spcBef>
                  <a:spcPct val="20000"/>
                </a:spcBef>
                <a:spcAft>
                  <a:spcPct val="0"/>
                </a:spcAft>
                <a:buFont typeface="Arial" pitchFamily="34" charset="0"/>
                <a:buChar char="–"/>
              </a:pPr>
              <a:r>
                <a:rPr lang="en-US" altLang="ja-JP" sz="1600" dirty="0" smtClean="0">
                  <a:solidFill>
                    <a:prstClr val="black"/>
                  </a:solidFill>
                  <a:latin typeface="Calibri" pitchFamily="34" charset="0"/>
                </a:rPr>
                <a:t>Improve </a:t>
              </a:r>
              <a:r>
                <a:rPr lang="en-US" altLang="ja-JP" sz="1600" b="1" dirty="0" smtClean="0">
                  <a:solidFill>
                    <a:srgbClr val="FF0000"/>
                  </a:solidFill>
                  <a:latin typeface="Calibri" pitchFamily="34" charset="0"/>
                </a:rPr>
                <a:t>O(10</a:t>
              </a:r>
              <a:r>
                <a:rPr lang="en-US" altLang="ja-JP" sz="1600" b="1" baseline="30000" dirty="0" smtClean="0">
                  <a:solidFill>
                    <a:srgbClr val="FF0000"/>
                  </a:solidFill>
                  <a:latin typeface="Calibri" pitchFamily="34" charset="0"/>
                </a:rPr>
                <a:t>4</a:t>
              </a:r>
              <a:r>
                <a:rPr lang="en-US" altLang="ja-JP" sz="1600" b="1" dirty="0" smtClean="0">
                  <a:solidFill>
                    <a:srgbClr val="FF0000"/>
                  </a:solidFill>
                  <a:latin typeface="Calibri" pitchFamily="34" charset="0"/>
                </a:rPr>
                <a:t>)</a:t>
              </a:r>
              <a:r>
                <a:rPr lang="en-US" altLang="ja-JP" sz="1600" dirty="0" smtClean="0">
                  <a:solidFill>
                    <a:prstClr val="black"/>
                  </a:solidFill>
                  <a:latin typeface="Calibri" pitchFamily="34" charset="0"/>
                </a:rPr>
                <a:t> than present upper bound such as SINDRUM-II BR[μ</a:t>
              </a:r>
              <a:r>
                <a:rPr lang="en-US" altLang="ja-JP" sz="1600" baseline="32000" dirty="0" smtClean="0">
                  <a:solidFill>
                    <a:prstClr val="black"/>
                  </a:solidFill>
                  <a:latin typeface="Calibri" pitchFamily="34" charset="0"/>
                </a:rPr>
                <a:t>-</a:t>
              </a:r>
              <a:r>
                <a:rPr lang="en-US" altLang="ja-JP" sz="1600" dirty="0" smtClean="0">
                  <a:solidFill>
                    <a:prstClr val="black"/>
                  </a:solidFill>
                  <a:latin typeface="Calibri" pitchFamily="34" charset="0"/>
                </a:rPr>
                <a:t> + Au → e</a:t>
              </a:r>
              <a:r>
                <a:rPr lang="en-US" altLang="ja-JP" sz="1600" baseline="32000" dirty="0" smtClean="0">
                  <a:solidFill>
                    <a:prstClr val="black"/>
                  </a:solidFill>
                  <a:latin typeface="Calibri" pitchFamily="34" charset="0"/>
                </a:rPr>
                <a:t>-</a:t>
              </a:r>
              <a:r>
                <a:rPr lang="en-US" altLang="ja-JP" sz="1600" dirty="0" smtClean="0">
                  <a:solidFill>
                    <a:prstClr val="black"/>
                  </a:solidFill>
                  <a:latin typeface="Calibri" pitchFamily="34" charset="0"/>
                </a:rPr>
                <a:t> + Au] &lt; 7 × 10</a:t>
              </a:r>
              <a:r>
                <a:rPr lang="en-US" altLang="ja-JP" sz="1600" baseline="32000" dirty="0" smtClean="0">
                  <a:solidFill>
                    <a:prstClr val="black"/>
                  </a:solidFill>
                  <a:latin typeface="Calibri" pitchFamily="34" charset="0"/>
                </a:rPr>
                <a:t>-13</a:t>
              </a:r>
            </a:p>
          </p:txBody>
        </p:sp>
      </p:grpSp>
      <p:sp>
        <p:nvSpPr>
          <p:cNvPr id="8" name="正方形/長方形 7"/>
          <p:cNvSpPr/>
          <p:nvPr/>
        </p:nvSpPr>
        <p:spPr>
          <a:xfrm>
            <a:off x="3851920" y="174412"/>
            <a:ext cx="3337580" cy="646331"/>
          </a:xfrm>
          <a:prstGeom prst="rect">
            <a:avLst/>
          </a:prstGeom>
          <a:solidFill>
            <a:srgbClr val="000066"/>
          </a:solidFill>
        </p:spPr>
        <p:txBody>
          <a:bodyPr wrap="none" lIns="91440" tIns="45720" rIns="91440" bIns="45720">
            <a:spAutoFit/>
          </a:bodyPr>
          <a:lstStyle/>
          <a:p>
            <a:pPr fontAlgn="auto">
              <a:spcBef>
                <a:spcPts val="0"/>
              </a:spcBef>
              <a:spcAft>
                <a:spcPts val="0"/>
              </a:spcAft>
            </a:pPr>
            <a:r>
              <a:rPr lang="en-US" altLang="ja-JP" sz="3600" b="1" dirty="0" smtClean="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latin typeface="Symbol" pitchFamily="18" charset="2"/>
                <a:ea typeface="ＭＳ Ｐゴシック"/>
              </a:rPr>
              <a:t>m</a:t>
            </a:r>
            <a:r>
              <a:rPr lang="en-US" altLang="ja-JP" sz="3600" b="1" dirty="0" smtClean="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latin typeface="Calibri"/>
                <a:ea typeface="ＭＳ Ｐゴシック"/>
              </a:rPr>
              <a:t> </a:t>
            </a:r>
            <a:r>
              <a:rPr lang="en-US" altLang="ja-JP" sz="2800" b="1" dirty="0" smtClean="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latin typeface="Calibri"/>
                <a:ea typeface="ＭＳ Ｐゴシック"/>
                <a:sym typeface="Wingdings" pitchFamily="2" charset="2"/>
              </a:rPr>
              <a:t></a:t>
            </a:r>
            <a:r>
              <a:rPr lang="en-US" altLang="ja-JP" sz="3600" b="1" dirty="0" smtClean="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latin typeface="Calibri"/>
                <a:ea typeface="ＭＳ Ｐゴシック"/>
                <a:sym typeface="Wingdings" pitchFamily="2" charset="2"/>
              </a:rPr>
              <a:t> </a:t>
            </a:r>
            <a:r>
              <a:rPr lang="en-US" altLang="ja-JP" sz="3600" b="1" smtClean="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latin typeface="Calibri"/>
                <a:ea typeface="ＭＳ Ｐゴシック"/>
                <a:sym typeface="Wingdings" pitchFamily="2" charset="2"/>
              </a:rPr>
              <a:t>e </a:t>
            </a:r>
            <a:r>
              <a:rPr lang="en-US" altLang="ja-JP" sz="3200" b="1" smtClean="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latin typeface="Calibri"/>
                <a:ea typeface="ＭＳ Ｐゴシック"/>
                <a:sym typeface="Wingdings" pitchFamily="2" charset="2"/>
              </a:rPr>
              <a:t>Conversion</a:t>
            </a:r>
            <a:endParaRPr lang="en-US" altLang="ja-JP" sz="3200" b="1" dirty="0" smtClean="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latin typeface="Calibri"/>
              <a:ea typeface="ＭＳ Ｐゴシック"/>
              <a:cs typeface="+mn-cs"/>
            </a:endParaRPr>
          </a:p>
        </p:txBody>
      </p:sp>
      <p:pic>
        <p:nvPicPr>
          <p:cNvPr id="6" name="図 5"/>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23528" y="3770396"/>
            <a:ext cx="2975174" cy="3062842"/>
          </a:xfrm>
          <a:prstGeom prst="rect">
            <a:avLst/>
          </a:prstGeom>
        </p:spPr>
      </p:pic>
      <p:pic>
        <p:nvPicPr>
          <p:cNvPr id="4" name="図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78360" y="1127547"/>
            <a:ext cx="2736304" cy="2049828"/>
          </a:xfrm>
          <a:prstGeom prst="rect">
            <a:avLst/>
          </a:prstGeom>
        </p:spPr>
      </p:pic>
      <p:sp>
        <p:nvSpPr>
          <p:cNvPr id="9" name="正方形/長方形 8"/>
          <p:cNvSpPr/>
          <p:nvPr/>
        </p:nvSpPr>
        <p:spPr>
          <a:xfrm>
            <a:off x="4513575" y="799463"/>
            <a:ext cx="3533340" cy="400110"/>
          </a:xfrm>
          <a:prstGeom prst="rect">
            <a:avLst/>
          </a:prstGeom>
          <a:solidFill>
            <a:srgbClr val="0000FF"/>
          </a:solidFill>
        </p:spPr>
        <p:txBody>
          <a:bodyPr wrap="none">
            <a:spAutoFit/>
          </a:bodyPr>
          <a:lstStyle/>
          <a:p>
            <a:r>
              <a:rPr lang="en-US" altLang="ja-JP" sz="2000" b="1" dirty="0" smtClean="0">
                <a:solidFill>
                  <a:srgbClr val="00FFFF"/>
                </a:solidFill>
              </a:rPr>
              <a:t>Signal : </a:t>
            </a:r>
            <a:r>
              <a:rPr lang="en-US" altLang="ja-JP" sz="2000" b="1" dirty="0" smtClean="0">
                <a:solidFill>
                  <a:srgbClr val="00FFFF"/>
                </a:solidFill>
                <a:latin typeface="Symbol" charset="2"/>
                <a:cs typeface="Symbol" charset="2"/>
              </a:rPr>
              <a:t>m</a:t>
            </a:r>
            <a:r>
              <a:rPr lang="en-US" altLang="ja-JP" sz="2000" b="1" dirty="0" smtClean="0">
                <a:solidFill>
                  <a:srgbClr val="00FFFF"/>
                </a:solidFill>
              </a:rPr>
              <a:t>- </a:t>
            </a:r>
            <a:r>
              <a:rPr lang="en-US" altLang="ja-JP" sz="2000" b="1" dirty="0" smtClean="0">
                <a:solidFill>
                  <a:srgbClr val="00FFFF"/>
                </a:solidFill>
                <a:latin typeface="Times New Roman"/>
                <a:cs typeface="Times New Roman"/>
              </a:rPr>
              <a:t>+ (A,Z) </a:t>
            </a:r>
            <a:r>
              <a:rPr lang="ja-JP" altLang="en-US" sz="2000" b="1" dirty="0" smtClean="0">
                <a:solidFill>
                  <a:srgbClr val="00FFFF"/>
                </a:solidFill>
                <a:latin typeface="Times New Roman"/>
                <a:cs typeface="Times New Roman"/>
                <a:sym typeface="Wingdings"/>
              </a:rPr>
              <a:t></a:t>
            </a:r>
            <a:r>
              <a:rPr lang="en-US" altLang="ja-JP" sz="2000" b="1" dirty="0" smtClean="0">
                <a:solidFill>
                  <a:srgbClr val="00FFFF"/>
                </a:solidFill>
                <a:latin typeface="Times New Roman"/>
                <a:cs typeface="Times New Roman"/>
                <a:sym typeface="Wingdings"/>
              </a:rPr>
              <a:t> </a:t>
            </a:r>
            <a:r>
              <a:rPr lang="en-US" altLang="ja-JP" sz="2000" b="1" i="1" dirty="0" smtClean="0">
                <a:solidFill>
                  <a:srgbClr val="00FFFF"/>
                </a:solidFill>
                <a:latin typeface="Times New Roman"/>
                <a:cs typeface="Times New Roman"/>
                <a:sym typeface="Wingdings"/>
              </a:rPr>
              <a:t>e</a:t>
            </a:r>
            <a:r>
              <a:rPr lang="en-US" altLang="ja-JP" sz="2000" b="1" dirty="0" smtClean="0">
                <a:solidFill>
                  <a:srgbClr val="00FFFF"/>
                </a:solidFill>
                <a:latin typeface="Times New Roman"/>
                <a:cs typeface="Times New Roman"/>
                <a:sym typeface="Wingdings"/>
              </a:rPr>
              <a:t>- + (A,Z)</a:t>
            </a:r>
          </a:p>
        </p:txBody>
      </p:sp>
      <p:pic>
        <p:nvPicPr>
          <p:cNvPr id="11" name="図 10"/>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79512" y="3129007"/>
            <a:ext cx="2125329" cy="573432"/>
          </a:xfrm>
          <a:prstGeom prst="rect">
            <a:avLst/>
          </a:prstGeom>
        </p:spPr>
      </p:pic>
    </p:spTree>
    <p:extLst>
      <p:ext uri="{BB962C8B-B14F-4D97-AF65-F5344CB8AC3E}">
        <p14:creationId xmlns:p14="http://schemas.microsoft.com/office/powerpoint/2010/main" val="2615978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0803phot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w="9525">
            <a:noFill/>
            <a:miter lim="800000"/>
            <a:headEnd/>
            <a:tailEnd/>
          </a:ln>
        </p:spPr>
      </p:pic>
      <p:grpSp>
        <p:nvGrpSpPr>
          <p:cNvPr id="2" name="Group 6"/>
          <p:cNvGrpSpPr>
            <a:grpSpLocks/>
          </p:cNvGrpSpPr>
          <p:nvPr/>
        </p:nvGrpSpPr>
        <p:grpSpPr bwMode="auto">
          <a:xfrm>
            <a:off x="1436688" y="1865313"/>
            <a:ext cx="5799137" cy="3900487"/>
            <a:chOff x="905" y="1175"/>
            <a:chExt cx="3653" cy="2457"/>
          </a:xfrm>
        </p:grpSpPr>
        <p:sp>
          <p:nvSpPr>
            <p:cNvPr id="15379" name="Freeform 7"/>
            <p:cNvSpPr>
              <a:spLocks/>
            </p:cNvSpPr>
            <p:nvPr/>
          </p:nvSpPr>
          <p:spPr bwMode="auto">
            <a:xfrm>
              <a:off x="2436" y="1272"/>
              <a:ext cx="1008" cy="344"/>
            </a:xfrm>
            <a:custGeom>
              <a:avLst/>
              <a:gdLst>
                <a:gd name="T0" fmla="*/ 10 w 1257"/>
                <a:gd name="T1" fmla="*/ 0 h 342"/>
                <a:gd name="T2" fmla="*/ 0 w 1257"/>
                <a:gd name="T3" fmla="*/ 386 h 342"/>
                <a:gd name="T4" fmla="*/ 0 60000 65536"/>
                <a:gd name="T5" fmla="*/ 0 60000 65536"/>
                <a:gd name="T6" fmla="*/ 0 w 1257"/>
                <a:gd name="T7" fmla="*/ 0 h 342"/>
                <a:gd name="T8" fmla="*/ 1257 w 1257"/>
                <a:gd name="T9" fmla="*/ 342 h 342"/>
              </a:gdLst>
              <a:ahLst/>
              <a:cxnLst>
                <a:cxn ang="T4">
                  <a:pos x="T0" y="T1"/>
                </a:cxn>
                <a:cxn ang="T5">
                  <a:pos x="T2" y="T3"/>
                </a:cxn>
              </a:cxnLst>
              <a:rect l="T6" t="T7" r="T8" b="T9"/>
              <a:pathLst>
                <a:path w="1257" h="342">
                  <a:moveTo>
                    <a:pt x="1257" y="0"/>
                  </a:moveTo>
                  <a:lnTo>
                    <a:pt x="0" y="342"/>
                  </a:lnTo>
                </a:path>
              </a:pathLst>
            </a:custGeom>
            <a:noFill/>
            <a:ln w="57150">
              <a:solidFill>
                <a:srgbClr val="FFFF66"/>
              </a:solidFill>
              <a:round/>
              <a:headEnd/>
              <a:tailEnd/>
            </a:ln>
          </p:spPr>
          <p:txBody>
            <a:bodyPr/>
            <a:lstStyle/>
            <a:p>
              <a:endParaRPr lang="ja-JP" altLang="en-US" sz="1800">
                <a:latin typeface="Franklin Gothic Book" pitchFamily="-110" charset="0"/>
                <a:ea typeface="HGｺﾞｼｯｸE" pitchFamily="49" charset="-128"/>
              </a:endParaRPr>
            </a:p>
          </p:txBody>
        </p:sp>
        <p:sp>
          <p:nvSpPr>
            <p:cNvPr id="15380" name="Line 8"/>
            <p:cNvSpPr>
              <a:spLocks noChangeShapeType="1"/>
            </p:cNvSpPr>
            <p:nvPr/>
          </p:nvSpPr>
          <p:spPr bwMode="auto">
            <a:xfrm>
              <a:off x="1928" y="3040"/>
              <a:ext cx="1936" cy="592"/>
            </a:xfrm>
            <a:prstGeom prst="line">
              <a:avLst/>
            </a:prstGeom>
            <a:noFill/>
            <a:ln w="57150">
              <a:solidFill>
                <a:srgbClr val="FFFF66"/>
              </a:solidFill>
              <a:round/>
              <a:headEnd/>
              <a:tailEnd type="triangle" w="med" len="med"/>
            </a:ln>
          </p:spPr>
          <p:txBody>
            <a:bodyPr/>
            <a:lstStyle/>
            <a:p>
              <a:endParaRPr lang="en-US"/>
            </a:p>
          </p:txBody>
        </p:sp>
        <p:sp>
          <p:nvSpPr>
            <p:cNvPr id="15381" name="Freeform 9"/>
            <p:cNvSpPr>
              <a:spLocks/>
            </p:cNvSpPr>
            <p:nvPr/>
          </p:nvSpPr>
          <p:spPr bwMode="auto">
            <a:xfrm rot="836066">
              <a:off x="3059" y="1175"/>
              <a:ext cx="400" cy="958"/>
            </a:xfrm>
            <a:custGeom>
              <a:avLst/>
              <a:gdLst>
                <a:gd name="T0" fmla="*/ 1 w 578"/>
                <a:gd name="T1" fmla="*/ 0 h 1033"/>
                <a:gd name="T2" fmla="*/ 1 w 578"/>
                <a:gd name="T3" fmla="*/ 19 h 1033"/>
                <a:gd name="T4" fmla="*/ 1 w 578"/>
                <a:gd name="T5" fmla="*/ 98 h 1033"/>
                <a:gd name="T6" fmla="*/ 1 w 578"/>
                <a:gd name="T7" fmla="*/ 134 h 1033"/>
                <a:gd name="T8" fmla="*/ 1 w 578"/>
                <a:gd name="T9" fmla="*/ 182 h 1033"/>
                <a:gd name="T10" fmla="*/ 1 w 578"/>
                <a:gd name="T11" fmla="*/ 198 h 1033"/>
                <a:gd name="T12" fmla="*/ 0 60000 65536"/>
                <a:gd name="T13" fmla="*/ 0 60000 65536"/>
                <a:gd name="T14" fmla="*/ 0 60000 65536"/>
                <a:gd name="T15" fmla="*/ 0 60000 65536"/>
                <a:gd name="T16" fmla="*/ 0 60000 65536"/>
                <a:gd name="T17" fmla="*/ 0 60000 65536"/>
                <a:gd name="T18" fmla="*/ 0 w 578"/>
                <a:gd name="T19" fmla="*/ 0 h 1033"/>
                <a:gd name="T20" fmla="*/ 578 w 578"/>
                <a:gd name="T21" fmla="*/ 1033 h 1033"/>
              </a:gdLst>
              <a:ahLst/>
              <a:cxnLst>
                <a:cxn ang="T12">
                  <a:pos x="T0" y="T1"/>
                </a:cxn>
                <a:cxn ang="T13">
                  <a:pos x="T2" y="T3"/>
                </a:cxn>
                <a:cxn ang="T14">
                  <a:pos x="T4" y="T5"/>
                </a:cxn>
                <a:cxn ang="T15">
                  <a:pos x="T6" y="T7"/>
                </a:cxn>
                <a:cxn ang="T16">
                  <a:pos x="T8" y="T9"/>
                </a:cxn>
                <a:cxn ang="T17">
                  <a:pos x="T10" y="T11"/>
                </a:cxn>
              </a:cxnLst>
              <a:rect l="T18" t="T19" r="T20" b="T21"/>
              <a:pathLst>
                <a:path w="578" h="1033">
                  <a:moveTo>
                    <a:pt x="578" y="0"/>
                  </a:moveTo>
                  <a:cubicBezTo>
                    <a:pt x="551" y="16"/>
                    <a:pt x="503" y="13"/>
                    <a:pt x="416" y="99"/>
                  </a:cubicBezTo>
                  <a:cubicBezTo>
                    <a:pt x="329" y="185"/>
                    <a:pt x="118" y="414"/>
                    <a:pt x="59" y="514"/>
                  </a:cubicBezTo>
                  <a:cubicBezTo>
                    <a:pt x="0" y="614"/>
                    <a:pt x="51" y="626"/>
                    <a:pt x="64" y="699"/>
                  </a:cubicBezTo>
                  <a:cubicBezTo>
                    <a:pt x="77" y="772"/>
                    <a:pt x="120" y="896"/>
                    <a:pt x="136" y="952"/>
                  </a:cubicBezTo>
                  <a:cubicBezTo>
                    <a:pt x="152" y="1008"/>
                    <a:pt x="154" y="1016"/>
                    <a:pt x="159" y="1033"/>
                  </a:cubicBezTo>
                </a:path>
              </a:pathLst>
            </a:custGeom>
            <a:noFill/>
            <a:ln w="57150">
              <a:solidFill>
                <a:srgbClr val="FFFF66"/>
              </a:solidFill>
              <a:round/>
              <a:headEnd/>
              <a:tailEnd type="triangle" w="med" len="med"/>
            </a:ln>
          </p:spPr>
          <p:txBody>
            <a:bodyPr/>
            <a:lstStyle/>
            <a:p>
              <a:endParaRPr lang="ja-JP" altLang="en-US" sz="1800">
                <a:latin typeface="Franklin Gothic Book" pitchFamily="-110" charset="0"/>
                <a:ea typeface="HGｺﾞｼｯｸE" pitchFamily="49" charset="-128"/>
              </a:endParaRPr>
            </a:p>
          </p:txBody>
        </p:sp>
        <p:sp>
          <p:nvSpPr>
            <p:cNvPr id="15382" name="Freeform 13"/>
            <p:cNvSpPr>
              <a:spLocks/>
            </p:cNvSpPr>
            <p:nvPr/>
          </p:nvSpPr>
          <p:spPr bwMode="auto">
            <a:xfrm rot="180000">
              <a:off x="905" y="1473"/>
              <a:ext cx="3653" cy="1786"/>
            </a:xfrm>
            <a:custGeom>
              <a:avLst/>
              <a:gdLst>
                <a:gd name="T0" fmla="*/ 4 w 4569"/>
                <a:gd name="T1" fmla="*/ 178 h 1972"/>
                <a:gd name="T2" fmla="*/ 5 w 4569"/>
                <a:gd name="T3" fmla="*/ 185 h 1972"/>
                <a:gd name="T4" fmla="*/ 14 w 4569"/>
                <a:gd name="T5" fmla="*/ 215 h 1972"/>
                <a:gd name="T6" fmla="*/ 22 w 4569"/>
                <a:gd name="T7" fmla="*/ 223 h 1972"/>
                <a:gd name="T8" fmla="*/ 27 w 4569"/>
                <a:gd name="T9" fmla="*/ 213 h 1972"/>
                <a:gd name="T10" fmla="*/ 31 w 4569"/>
                <a:gd name="T11" fmla="*/ 185 h 1972"/>
                <a:gd name="T12" fmla="*/ 34 w 4569"/>
                <a:gd name="T13" fmla="*/ 139 h 1972"/>
                <a:gd name="T14" fmla="*/ 32 w 4569"/>
                <a:gd name="T15" fmla="*/ 62 h 1972"/>
                <a:gd name="T16" fmla="*/ 30 w 4569"/>
                <a:gd name="T17" fmla="*/ 25 h 1972"/>
                <a:gd name="T18" fmla="*/ 26 w 4569"/>
                <a:gd name="T19" fmla="*/ 5 h 1972"/>
                <a:gd name="T20" fmla="*/ 22 w 4569"/>
                <a:gd name="T21" fmla="*/ 5 h 1972"/>
                <a:gd name="T22" fmla="*/ 17 w 4569"/>
                <a:gd name="T23" fmla="*/ 10 h 1972"/>
                <a:gd name="T24" fmla="*/ 7 w 4569"/>
                <a:gd name="T25" fmla="*/ 50 h 1972"/>
                <a:gd name="T26" fmla="*/ 4 w 4569"/>
                <a:gd name="T27" fmla="*/ 67 h 1972"/>
                <a:gd name="T28" fmla="*/ 4 w 4569"/>
                <a:gd name="T29" fmla="*/ 67 h 1972"/>
                <a:gd name="T30" fmla="*/ 2 w 4569"/>
                <a:gd name="T31" fmla="*/ 90 h 1972"/>
                <a:gd name="T32" fmla="*/ 2 w 4569"/>
                <a:gd name="T33" fmla="*/ 109 h 1972"/>
                <a:gd name="T34" fmla="*/ 2 w 4569"/>
                <a:gd name="T35" fmla="*/ 141 h 1972"/>
                <a:gd name="T36" fmla="*/ 2 w 4569"/>
                <a:gd name="T37" fmla="*/ 162 h 1972"/>
                <a:gd name="T38" fmla="*/ 4 w 4569"/>
                <a:gd name="T39" fmla="*/ 178 h 197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569"/>
                <a:gd name="T61" fmla="*/ 0 h 1972"/>
                <a:gd name="T62" fmla="*/ 4569 w 4569"/>
                <a:gd name="T63" fmla="*/ 1972 h 197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569" h="1972">
                  <a:moveTo>
                    <a:pt x="520" y="1580"/>
                  </a:moveTo>
                  <a:cubicBezTo>
                    <a:pt x="452" y="1568"/>
                    <a:pt x="375" y="1573"/>
                    <a:pt x="611" y="1627"/>
                  </a:cubicBezTo>
                  <a:cubicBezTo>
                    <a:pt x="847" y="1681"/>
                    <a:pt x="1539" y="1849"/>
                    <a:pt x="1934" y="1906"/>
                  </a:cubicBezTo>
                  <a:cubicBezTo>
                    <a:pt x="2329" y="1963"/>
                    <a:pt x="2685" y="1972"/>
                    <a:pt x="2981" y="1968"/>
                  </a:cubicBezTo>
                  <a:cubicBezTo>
                    <a:pt x="3277" y="1964"/>
                    <a:pt x="3492" y="1937"/>
                    <a:pt x="3709" y="1882"/>
                  </a:cubicBezTo>
                  <a:cubicBezTo>
                    <a:pt x="3926" y="1827"/>
                    <a:pt x="4139" y="1742"/>
                    <a:pt x="4281" y="1635"/>
                  </a:cubicBezTo>
                  <a:cubicBezTo>
                    <a:pt x="4423" y="1528"/>
                    <a:pt x="4553" y="1420"/>
                    <a:pt x="4561" y="1240"/>
                  </a:cubicBezTo>
                  <a:cubicBezTo>
                    <a:pt x="4569" y="1060"/>
                    <a:pt x="4422" y="724"/>
                    <a:pt x="4331" y="556"/>
                  </a:cubicBezTo>
                  <a:cubicBezTo>
                    <a:pt x="4240" y="388"/>
                    <a:pt x="4157" y="316"/>
                    <a:pt x="4013" y="230"/>
                  </a:cubicBezTo>
                  <a:cubicBezTo>
                    <a:pt x="3869" y="145"/>
                    <a:pt x="3651" y="82"/>
                    <a:pt x="3469" y="45"/>
                  </a:cubicBezTo>
                  <a:cubicBezTo>
                    <a:pt x="3287" y="8"/>
                    <a:pt x="3119" y="0"/>
                    <a:pt x="2919" y="7"/>
                  </a:cubicBezTo>
                  <a:cubicBezTo>
                    <a:pt x="2719" y="14"/>
                    <a:pt x="2597" y="15"/>
                    <a:pt x="2267" y="88"/>
                  </a:cubicBezTo>
                  <a:cubicBezTo>
                    <a:pt x="1937" y="161"/>
                    <a:pt x="1232" y="359"/>
                    <a:pt x="939" y="445"/>
                  </a:cubicBezTo>
                  <a:cubicBezTo>
                    <a:pt x="646" y="531"/>
                    <a:pt x="581" y="576"/>
                    <a:pt x="506" y="602"/>
                  </a:cubicBezTo>
                  <a:cubicBezTo>
                    <a:pt x="431" y="628"/>
                    <a:pt x="544" y="572"/>
                    <a:pt x="491" y="602"/>
                  </a:cubicBezTo>
                  <a:cubicBezTo>
                    <a:pt x="438" y="632"/>
                    <a:pt x="261" y="721"/>
                    <a:pt x="187" y="783"/>
                  </a:cubicBezTo>
                  <a:cubicBezTo>
                    <a:pt x="113" y="845"/>
                    <a:pt x="69" y="895"/>
                    <a:pt x="44" y="973"/>
                  </a:cubicBezTo>
                  <a:cubicBezTo>
                    <a:pt x="19" y="1051"/>
                    <a:pt x="0" y="1171"/>
                    <a:pt x="34" y="1249"/>
                  </a:cubicBezTo>
                  <a:cubicBezTo>
                    <a:pt x="68" y="1327"/>
                    <a:pt x="175" y="1385"/>
                    <a:pt x="248" y="1440"/>
                  </a:cubicBezTo>
                  <a:cubicBezTo>
                    <a:pt x="321" y="1495"/>
                    <a:pt x="403" y="1537"/>
                    <a:pt x="475" y="1580"/>
                  </a:cubicBezTo>
                </a:path>
              </a:pathLst>
            </a:custGeom>
            <a:noFill/>
            <a:ln w="57150">
              <a:solidFill>
                <a:srgbClr val="FFFF66"/>
              </a:solidFill>
              <a:round/>
              <a:headEnd/>
              <a:tailEnd/>
            </a:ln>
          </p:spPr>
          <p:txBody>
            <a:bodyPr/>
            <a:lstStyle/>
            <a:p>
              <a:endParaRPr lang="ja-JP" altLang="en-US" sz="1800">
                <a:latin typeface="Franklin Gothic Book" pitchFamily="-110" charset="0"/>
                <a:ea typeface="HGｺﾞｼｯｸE" pitchFamily="49" charset="-128"/>
              </a:endParaRPr>
            </a:p>
          </p:txBody>
        </p:sp>
      </p:grpSp>
      <p:sp>
        <p:nvSpPr>
          <p:cNvPr id="15365" name="Text Box 15"/>
          <p:cNvSpPr txBox="1">
            <a:spLocks noChangeArrowheads="1"/>
          </p:cNvSpPr>
          <p:nvPr/>
        </p:nvSpPr>
        <p:spPr bwMode="auto">
          <a:xfrm>
            <a:off x="228600" y="6324600"/>
            <a:ext cx="3240088" cy="304800"/>
          </a:xfrm>
          <a:prstGeom prst="rect">
            <a:avLst/>
          </a:prstGeom>
          <a:noFill/>
          <a:ln w="9525">
            <a:noFill/>
            <a:miter lim="800000"/>
            <a:headEnd/>
            <a:tailEnd/>
          </a:ln>
        </p:spPr>
        <p:txBody>
          <a:bodyPr lIns="91400" tIns="45701" rIns="91400" bIns="45701">
            <a:spAutoFit/>
          </a:bodyPr>
          <a:lstStyle/>
          <a:p>
            <a:pPr>
              <a:spcBef>
                <a:spcPct val="50000"/>
              </a:spcBef>
            </a:pPr>
            <a:r>
              <a:rPr lang="en-US" altLang="ja-JP" sz="1400">
                <a:solidFill>
                  <a:schemeClr val="bg1"/>
                </a:solidFill>
              </a:rPr>
              <a:t>Bird’s eye photo in Feb. 2008</a:t>
            </a:r>
            <a:endParaRPr lang="en-US" altLang="ja-JP" sz="1800">
              <a:solidFill>
                <a:schemeClr val="bg1"/>
              </a:solidFill>
            </a:endParaRPr>
          </a:p>
        </p:txBody>
      </p:sp>
      <p:grpSp>
        <p:nvGrpSpPr>
          <p:cNvPr id="3" name="Group 16"/>
          <p:cNvGrpSpPr>
            <a:grpSpLocks/>
          </p:cNvGrpSpPr>
          <p:nvPr/>
        </p:nvGrpSpPr>
        <p:grpSpPr bwMode="auto">
          <a:xfrm>
            <a:off x="3713163" y="292100"/>
            <a:ext cx="2027237" cy="1722438"/>
            <a:chOff x="2339" y="184"/>
            <a:chExt cx="1277" cy="1085"/>
          </a:xfrm>
        </p:grpSpPr>
        <p:sp>
          <p:nvSpPr>
            <p:cNvPr id="15376" name="Line 17"/>
            <p:cNvSpPr>
              <a:spLocks noChangeShapeType="1"/>
            </p:cNvSpPr>
            <p:nvPr/>
          </p:nvSpPr>
          <p:spPr bwMode="auto">
            <a:xfrm flipV="1">
              <a:off x="2339" y="969"/>
              <a:ext cx="778" cy="53"/>
            </a:xfrm>
            <a:prstGeom prst="line">
              <a:avLst/>
            </a:prstGeom>
            <a:noFill/>
            <a:ln w="57150">
              <a:solidFill>
                <a:srgbClr val="FFF9A0"/>
              </a:solidFill>
              <a:round/>
              <a:headEnd/>
              <a:tailEnd/>
            </a:ln>
          </p:spPr>
          <p:txBody>
            <a:bodyPr/>
            <a:lstStyle/>
            <a:p>
              <a:endParaRPr lang="en-US"/>
            </a:p>
          </p:txBody>
        </p:sp>
        <p:sp>
          <p:nvSpPr>
            <p:cNvPr id="15377" name="Line 18"/>
            <p:cNvSpPr>
              <a:spLocks noChangeShapeType="1"/>
            </p:cNvSpPr>
            <p:nvPr/>
          </p:nvSpPr>
          <p:spPr bwMode="auto">
            <a:xfrm flipH="1">
              <a:off x="2339" y="184"/>
              <a:ext cx="37" cy="838"/>
            </a:xfrm>
            <a:prstGeom prst="line">
              <a:avLst/>
            </a:prstGeom>
            <a:noFill/>
            <a:ln w="57150">
              <a:solidFill>
                <a:srgbClr val="FFF9A0"/>
              </a:solidFill>
              <a:round/>
              <a:headEnd/>
              <a:tailEnd/>
            </a:ln>
          </p:spPr>
          <p:txBody>
            <a:bodyPr/>
            <a:lstStyle/>
            <a:p>
              <a:endParaRPr lang="en-US"/>
            </a:p>
          </p:txBody>
        </p:sp>
        <p:sp>
          <p:nvSpPr>
            <p:cNvPr id="15378" name="Oval 21"/>
            <p:cNvSpPr>
              <a:spLocks noChangeArrowheads="1"/>
            </p:cNvSpPr>
            <p:nvPr/>
          </p:nvSpPr>
          <p:spPr bwMode="auto">
            <a:xfrm>
              <a:off x="2944" y="952"/>
              <a:ext cx="672" cy="317"/>
            </a:xfrm>
            <a:prstGeom prst="ellipse">
              <a:avLst/>
            </a:prstGeom>
            <a:noFill/>
            <a:ln w="57150">
              <a:solidFill>
                <a:srgbClr val="FFF9A0"/>
              </a:solidFill>
              <a:round/>
              <a:headEnd/>
              <a:tailEnd/>
            </a:ln>
          </p:spPr>
          <p:txBody>
            <a:bodyPr wrap="none" anchor="ctr"/>
            <a:lstStyle/>
            <a:p>
              <a:endParaRPr lang="ja-JP" altLang="en-US" sz="1800">
                <a:latin typeface="Franklin Gothic Book" pitchFamily="-110" charset="0"/>
                <a:ea typeface="HGｺﾞｼｯｸE" pitchFamily="49" charset="-128"/>
              </a:endParaRPr>
            </a:p>
          </p:txBody>
        </p:sp>
      </p:grpSp>
      <p:pic>
        <p:nvPicPr>
          <p:cNvPr id="24" name="図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4851" y="2188579"/>
            <a:ext cx="7800594" cy="5303520"/>
          </a:xfrm>
          <a:prstGeom prst="rect">
            <a:avLst/>
          </a:prstGeom>
          <a:scene3d>
            <a:camera prst="perspectiveFront">
              <a:rot lat="18299991" lon="0" rev="0"/>
            </a:camera>
            <a:lightRig rig="threePt" dir="t"/>
          </a:scene3d>
        </p:spPr>
      </p:pic>
      <p:sp>
        <p:nvSpPr>
          <p:cNvPr id="33" name="フリーフォーム 32"/>
          <p:cNvSpPr/>
          <p:nvPr/>
        </p:nvSpPr>
        <p:spPr>
          <a:xfrm>
            <a:off x="4858205" y="4559300"/>
            <a:ext cx="2865438" cy="182563"/>
          </a:xfrm>
          <a:custGeom>
            <a:avLst/>
            <a:gdLst>
              <a:gd name="connsiteX0" fmla="*/ 0 w 2866571"/>
              <a:gd name="connsiteY0" fmla="*/ 0 h 181428"/>
              <a:gd name="connsiteX1" fmla="*/ 508000 w 2866571"/>
              <a:gd name="connsiteY1" fmla="*/ 157238 h 181428"/>
              <a:gd name="connsiteX2" fmla="*/ 2866571 w 2866571"/>
              <a:gd name="connsiteY2" fmla="*/ 181428 h 181428"/>
            </a:gdLst>
            <a:ahLst/>
            <a:cxnLst>
              <a:cxn ang="0">
                <a:pos x="connsiteX0" y="connsiteY0"/>
              </a:cxn>
              <a:cxn ang="0">
                <a:pos x="connsiteX1" y="connsiteY1"/>
              </a:cxn>
              <a:cxn ang="0">
                <a:pos x="connsiteX2" y="connsiteY2"/>
              </a:cxn>
            </a:cxnLst>
            <a:rect l="l" t="t" r="r" b="b"/>
            <a:pathLst>
              <a:path w="2866571" h="181428">
                <a:moveTo>
                  <a:pt x="0" y="0"/>
                </a:moveTo>
                <a:lnTo>
                  <a:pt x="508000" y="157238"/>
                </a:lnTo>
                <a:lnTo>
                  <a:pt x="2866571" y="181428"/>
                </a:lnTo>
              </a:path>
            </a:pathLst>
          </a:custGeom>
          <a:ln w="123825" cmpd="sng">
            <a:solidFill>
              <a:srgbClr val="75C95A"/>
            </a:solidFill>
            <a:tailEnd type="triangle"/>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ja-JP" altLang="en-US" sz="1800"/>
          </a:p>
        </p:txBody>
      </p:sp>
      <p:sp>
        <p:nvSpPr>
          <p:cNvPr id="23" name="スライド番号プレースホルダ 22"/>
          <p:cNvSpPr>
            <a:spLocks noGrp="1"/>
          </p:cNvSpPr>
          <p:nvPr>
            <p:ph type="sldNum" sz="quarter" idx="12"/>
          </p:nvPr>
        </p:nvSpPr>
        <p:spPr/>
        <p:txBody>
          <a:bodyPr/>
          <a:lstStyle/>
          <a:p>
            <a:fld id="{7551AC77-3FB6-4DE6-BE8E-A9C9F12454E6}" type="slidenum">
              <a:rPr kumimoji="1" lang="ja-JP" altLang="en-US" smtClean="0"/>
              <a:pPr/>
              <a:t>18</a:t>
            </a:fld>
            <a:endParaRPr kumimoji="1" lang="ja-JP" altLang="en-US"/>
          </a:p>
        </p:txBody>
      </p:sp>
      <p:pic>
        <p:nvPicPr>
          <p:cNvPr id="4" name="図 3"/>
          <p:cNvPicPr>
            <a:picLocks noChangeAspect="1"/>
          </p:cNvPicPr>
          <p:nvPr/>
        </p:nvPicPr>
        <p:blipFill>
          <a:blip r:embed="rId5">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tretch>
            <a:fillRect/>
          </a:stretch>
        </p:blipFill>
        <p:spPr>
          <a:xfrm>
            <a:off x="3531597" y="2737977"/>
            <a:ext cx="5648133" cy="4118569"/>
          </a:xfrm>
          <a:prstGeom prst="rect">
            <a:avLst/>
          </a:prstGeom>
        </p:spPr>
      </p:pic>
      <p:pic>
        <p:nvPicPr>
          <p:cNvPr id="36" name="図 35" descr="FJPPL2010.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a:xfrm>
            <a:off x="160868" y="208672"/>
            <a:ext cx="3586667" cy="594581"/>
          </a:xfrm>
          <a:prstGeom prst="rect">
            <a:avLst/>
          </a:prstGeom>
        </p:spPr>
      </p:pic>
      <p:grpSp>
        <p:nvGrpSpPr>
          <p:cNvPr id="6" name="グループ化 5"/>
          <p:cNvGrpSpPr/>
          <p:nvPr/>
        </p:nvGrpSpPr>
        <p:grpSpPr>
          <a:xfrm>
            <a:off x="302978" y="905328"/>
            <a:ext cx="2832100" cy="3491324"/>
            <a:chOff x="302978" y="905328"/>
            <a:chExt cx="2832100" cy="3491324"/>
          </a:xfrm>
        </p:grpSpPr>
        <p:grpSp>
          <p:nvGrpSpPr>
            <p:cNvPr id="5" name="グループ化 4"/>
            <p:cNvGrpSpPr/>
            <p:nvPr/>
          </p:nvGrpSpPr>
          <p:grpSpPr>
            <a:xfrm>
              <a:off x="302978" y="2144321"/>
              <a:ext cx="2832100" cy="2252331"/>
              <a:chOff x="228600" y="2334691"/>
              <a:chExt cx="2832100" cy="2252331"/>
            </a:xfrm>
          </p:grpSpPr>
          <p:pic>
            <p:nvPicPr>
              <p:cNvPr id="37" name="図 36" descr="saito 3.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a:xfrm>
                <a:off x="1799202" y="2870608"/>
                <a:ext cx="877577" cy="461882"/>
              </a:xfrm>
              <a:prstGeom prst="rect">
                <a:avLst/>
              </a:prstGeom>
              <a:ln w="38100">
                <a:solidFill>
                  <a:srgbClr val="000066"/>
                </a:solidFill>
              </a:ln>
            </p:spPr>
          </p:pic>
          <p:pic>
            <p:nvPicPr>
              <p:cNvPr id="38" name="図 37" descr="saito 3.jp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a:xfrm>
                <a:off x="228600" y="2334691"/>
                <a:ext cx="1153161" cy="1197433"/>
              </a:xfrm>
              <a:prstGeom prst="rect">
                <a:avLst/>
              </a:prstGeom>
            </p:spPr>
          </p:pic>
          <p:sp>
            <p:nvSpPr>
              <p:cNvPr id="39" name="テキスト ボックス 38"/>
              <p:cNvSpPr txBox="1"/>
              <p:nvPr/>
            </p:nvSpPr>
            <p:spPr>
              <a:xfrm>
                <a:off x="377356" y="3756025"/>
                <a:ext cx="2683344" cy="830997"/>
              </a:xfrm>
              <a:prstGeom prst="rect">
                <a:avLst/>
              </a:prstGeom>
              <a:solidFill>
                <a:srgbClr val="FFC000"/>
              </a:solidFill>
            </p:spPr>
            <p:txBody>
              <a:bodyPr wrap="square" rtlCol="0">
                <a:spAutoFit/>
              </a:bodyPr>
              <a:lstStyle/>
              <a:p>
                <a:pPr algn="ctr"/>
                <a:r>
                  <a:rPr kumimoji="1" lang="en-US" altLang="ja-JP" sz="2400" b="1" i="1" dirty="0" smtClean="0">
                    <a:solidFill>
                      <a:srgbClr val="FF0000"/>
                    </a:solidFill>
                    <a:effectLst>
                      <a:outerShdw blurRad="38100" dist="38100" dir="2700000" algn="tl">
                        <a:srgbClr val="000000">
                          <a:alpha val="43137"/>
                        </a:srgbClr>
                      </a:outerShdw>
                    </a:effectLst>
                  </a:rPr>
                  <a:t>Improve Precision</a:t>
                </a:r>
              </a:p>
              <a:p>
                <a:pPr algn="ctr"/>
                <a:r>
                  <a:rPr lang="en-US" altLang="ja-JP" sz="2400" b="1" i="1" dirty="0" smtClean="0">
                    <a:solidFill>
                      <a:srgbClr val="FF0000"/>
                    </a:solidFill>
                    <a:effectLst>
                      <a:outerShdw blurRad="38100" dist="38100" dir="2700000" algn="tl">
                        <a:srgbClr val="000000">
                          <a:alpha val="43137"/>
                        </a:srgbClr>
                      </a:outerShdw>
                    </a:effectLst>
                  </a:rPr>
                  <a:t>by 5 (0.1 </a:t>
                </a:r>
                <a:r>
                  <a:rPr lang="en-US" altLang="ja-JP" sz="2400" b="1" i="1" dirty="0" err="1" smtClean="0">
                    <a:solidFill>
                      <a:srgbClr val="FF0000"/>
                    </a:solidFill>
                    <a:effectLst>
                      <a:outerShdw blurRad="38100" dist="38100" dir="2700000" algn="tl">
                        <a:srgbClr val="000000">
                          <a:alpha val="43137"/>
                        </a:srgbClr>
                      </a:outerShdw>
                    </a:effectLst>
                  </a:rPr>
                  <a:t>ppm</a:t>
                </a:r>
                <a:r>
                  <a:rPr lang="en-US" altLang="ja-JP" sz="2400" b="1" i="1" dirty="0" smtClean="0">
                    <a:solidFill>
                      <a:srgbClr val="FF0000"/>
                    </a:solidFill>
                    <a:effectLst>
                      <a:outerShdw blurRad="38100" dist="38100" dir="2700000" algn="tl">
                        <a:srgbClr val="000000">
                          <a:alpha val="43137"/>
                        </a:srgbClr>
                      </a:outerShdw>
                    </a:effectLst>
                  </a:rPr>
                  <a:t>)</a:t>
                </a:r>
                <a:endParaRPr kumimoji="1" lang="ja-JP" altLang="en-US" sz="2400" b="1" i="1" dirty="0">
                  <a:solidFill>
                    <a:srgbClr val="FF0000"/>
                  </a:solidFill>
                  <a:effectLst>
                    <a:outerShdw blurRad="38100" dist="38100" dir="2700000" algn="tl">
                      <a:srgbClr val="000000">
                        <a:alpha val="43137"/>
                      </a:srgbClr>
                    </a:outerShdw>
                  </a:effectLst>
                </a:endParaRPr>
              </a:p>
            </p:txBody>
          </p:sp>
        </p:grpSp>
        <p:sp>
          <p:nvSpPr>
            <p:cNvPr id="40" name="右矢印 39"/>
            <p:cNvSpPr/>
            <p:nvPr/>
          </p:nvSpPr>
          <p:spPr>
            <a:xfrm rot="5400000" flipV="1">
              <a:off x="1118722" y="1183821"/>
              <a:ext cx="1113972" cy="556986"/>
            </a:xfrm>
            <a:prstGeom prst="rightArrow">
              <a:avLst/>
            </a:prstGeom>
            <a:solidFill>
              <a:schemeClr val="accent4">
                <a:lumMod val="40000"/>
                <a:lumOff val="60000"/>
              </a:schemeClr>
            </a:solid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p:cNvGrpSpPr/>
          <p:nvPr/>
        </p:nvGrpSpPr>
        <p:grpSpPr>
          <a:xfrm>
            <a:off x="3867150" y="124484"/>
            <a:ext cx="4738816" cy="2310314"/>
            <a:chOff x="3867150" y="124484"/>
            <a:chExt cx="4738816" cy="2310314"/>
          </a:xfrm>
        </p:grpSpPr>
        <p:sp>
          <p:nvSpPr>
            <p:cNvPr id="41" name="右矢印 40"/>
            <p:cNvSpPr/>
            <p:nvPr/>
          </p:nvSpPr>
          <p:spPr>
            <a:xfrm flipV="1">
              <a:off x="3867150" y="342619"/>
              <a:ext cx="1113972" cy="556986"/>
            </a:xfrm>
            <a:prstGeom prst="rightArrow">
              <a:avLst/>
            </a:prstGeom>
            <a:solidFill>
              <a:schemeClr val="accent4">
                <a:lumMod val="40000"/>
                <a:lumOff val="60000"/>
              </a:schemeClr>
            </a:solidFill>
            <a:ln>
              <a:solidFill>
                <a:srgbClr val="0000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2" name="図 41" descr="saito 3.jpg"/>
            <p:cNvPicPr>
              <a:picLocks noChangeAspect="1"/>
            </p:cNvPicPr>
            <p:nvPr/>
          </p:nvPicPr>
          <p:blipFill>
            <a:blip r:embed="rId10" cstate="print">
              <a:lum contrast="20000"/>
              <a:extLst>
                <a:ext uri="{28A0092B-C50C-407E-A947-70E740481C1C}">
                  <a14:useLocalDpi xmlns:a14="http://schemas.microsoft.com/office/drawing/2010/main" val="0"/>
                </a:ext>
              </a:extLst>
            </a:blip>
            <a:srcRect/>
            <a:stretch>
              <a:fillRect/>
            </a:stretch>
          </p:blipFill>
          <p:spPr>
            <a:xfrm>
              <a:off x="4112198" y="1132442"/>
              <a:ext cx="960165" cy="411500"/>
            </a:xfrm>
            <a:prstGeom prst="rect">
              <a:avLst/>
            </a:prstGeom>
            <a:ln w="38100">
              <a:solidFill>
                <a:srgbClr val="000066"/>
              </a:solidFill>
            </a:ln>
          </p:spPr>
        </p:pic>
        <p:grpSp>
          <p:nvGrpSpPr>
            <p:cNvPr id="43" name="グループ化 19"/>
            <p:cNvGrpSpPr/>
            <p:nvPr/>
          </p:nvGrpSpPr>
          <p:grpSpPr>
            <a:xfrm>
              <a:off x="5436092" y="124484"/>
              <a:ext cx="3169874" cy="1357538"/>
              <a:chOff x="5148064" y="5013176"/>
              <a:chExt cx="3817946" cy="1635083"/>
            </a:xfrm>
          </p:grpSpPr>
          <p:pic>
            <p:nvPicPr>
              <p:cNvPr id="44" name="図 43" descr="saito 3.jpg"/>
              <p:cNvPicPr>
                <a:picLocks noChangeAspect="1"/>
              </p:cNvPicPr>
              <p:nvPr/>
            </p:nvPicPr>
            <p:blipFill>
              <a:blip r:embed="rId11" cstate="print">
                <a:lum contrast="20000"/>
                <a:extLst>
                  <a:ext uri="{28A0092B-C50C-407E-A947-70E740481C1C}">
                    <a14:useLocalDpi xmlns:a14="http://schemas.microsoft.com/office/drawing/2010/main" val="0"/>
                  </a:ext>
                </a:extLst>
              </a:blip>
              <a:srcRect/>
              <a:stretch>
                <a:fillRect/>
              </a:stretch>
            </p:blipFill>
            <p:spPr>
              <a:xfrm>
                <a:off x="5220072" y="5013176"/>
                <a:ext cx="3745938" cy="1635083"/>
              </a:xfrm>
              <a:prstGeom prst="rect">
                <a:avLst/>
              </a:prstGeom>
            </p:spPr>
          </p:pic>
          <p:sp>
            <p:nvSpPr>
              <p:cNvPr id="45" name="正方形/長方形 44"/>
              <p:cNvSpPr/>
              <p:nvPr/>
            </p:nvSpPr>
            <p:spPr>
              <a:xfrm>
                <a:off x="5148064" y="5085184"/>
                <a:ext cx="288032"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5823308" y="1603801"/>
              <a:ext cx="2782658" cy="830997"/>
            </a:xfrm>
            <a:prstGeom prst="rect">
              <a:avLst/>
            </a:prstGeom>
            <a:solidFill>
              <a:srgbClr val="FFC000"/>
            </a:solidFill>
          </p:spPr>
          <p:txBody>
            <a:bodyPr wrap="square" rtlCol="0">
              <a:spAutoFit/>
            </a:bodyPr>
            <a:lstStyle/>
            <a:p>
              <a:pPr algn="ctr"/>
              <a:r>
                <a:rPr kumimoji="1" lang="en-US" altLang="ja-JP" sz="2400" b="1" i="1" dirty="0" smtClean="0">
                  <a:solidFill>
                    <a:srgbClr val="FF0000"/>
                  </a:solidFill>
                  <a:effectLst>
                    <a:outerShdw blurRad="38100" dist="38100" dir="2700000" algn="tl">
                      <a:srgbClr val="000000">
                        <a:alpha val="43137"/>
                      </a:srgbClr>
                    </a:outerShdw>
                  </a:effectLst>
                </a:rPr>
                <a:t>Improve Precision</a:t>
              </a:r>
            </a:p>
            <a:p>
              <a:pPr algn="ctr"/>
              <a:r>
                <a:rPr lang="en-US" altLang="ja-JP" sz="2400" b="1" i="1" dirty="0" smtClean="0">
                  <a:solidFill>
                    <a:srgbClr val="FF0000"/>
                  </a:solidFill>
                  <a:effectLst>
                    <a:outerShdw blurRad="38100" dist="38100" dir="2700000" algn="tl">
                      <a:srgbClr val="000000">
                        <a:alpha val="43137"/>
                      </a:srgbClr>
                    </a:outerShdw>
                  </a:effectLst>
                </a:rPr>
                <a:t>by 100</a:t>
              </a:r>
              <a:endParaRPr kumimoji="1" lang="ja-JP" altLang="en-US" sz="2400" b="1" i="1" dirty="0">
                <a:solidFill>
                  <a:srgbClr val="FF0000"/>
                </a:solidFill>
                <a:effectLst>
                  <a:outerShdw blurRad="38100" dist="38100" dir="2700000" algn="tl">
                    <a:srgbClr val="000000">
                      <a:alpha val="43137"/>
                    </a:srgbClr>
                  </a:outerShdw>
                </a:effectLst>
              </a:endParaRPr>
            </a:p>
          </p:txBody>
        </p:sp>
      </p:grpSp>
      <p:grpSp>
        <p:nvGrpSpPr>
          <p:cNvPr id="8" name="グループ化 7"/>
          <p:cNvGrpSpPr/>
          <p:nvPr/>
        </p:nvGrpSpPr>
        <p:grpSpPr>
          <a:xfrm>
            <a:off x="85994" y="4545228"/>
            <a:ext cx="4968552" cy="982832"/>
            <a:chOff x="85994" y="4797261"/>
            <a:chExt cx="4968552" cy="982832"/>
          </a:xfrm>
        </p:grpSpPr>
        <p:pic>
          <p:nvPicPr>
            <p:cNvPr id="47" name="図 46" descr="saito 20.jpg"/>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a:xfrm>
              <a:off x="85994" y="4797261"/>
              <a:ext cx="4968552" cy="784508"/>
            </a:xfrm>
            <a:prstGeom prst="rect">
              <a:avLst/>
            </a:prstGeom>
          </p:spPr>
        </p:pic>
        <p:pic>
          <p:nvPicPr>
            <p:cNvPr id="50" name="図 49" descr="saito 3.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a:xfrm>
              <a:off x="1022098" y="5561965"/>
              <a:ext cx="414442" cy="218128"/>
            </a:xfrm>
            <a:prstGeom prst="rect">
              <a:avLst/>
            </a:prstGeom>
          </p:spPr>
        </p:pic>
        <p:pic>
          <p:nvPicPr>
            <p:cNvPr id="51" name="図 50" descr="saito 3.jpg"/>
            <p:cNvPicPr>
              <a:picLocks noChangeAspect="1"/>
            </p:cNvPicPr>
            <p:nvPr/>
          </p:nvPicPr>
          <p:blipFill>
            <a:blip r:embed="rId14" cstate="print">
              <a:lum contrast="20000"/>
              <a:extLst>
                <a:ext uri="{28A0092B-C50C-407E-A947-70E740481C1C}">
                  <a14:useLocalDpi xmlns:a14="http://schemas.microsoft.com/office/drawing/2010/main" val="0"/>
                </a:ext>
              </a:extLst>
            </a:blip>
            <a:srcRect/>
            <a:stretch>
              <a:fillRect/>
            </a:stretch>
          </p:blipFill>
          <p:spPr>
            <a:xfrm>
              <a:off x="3470370" y="5561965"/>
              <a:ext cx="390984" cy="167566"/>
            </a:xfrm>
            <a:prstGeom prst="rect">
              <a:avLst/>
            </a:prstGeom>
          </p:spPr>
        </p:pic>
      </p:grpSp>
      <p:sp>
        <p:nvSpPr>
          <p:cNvPr id="48" name="正方形/長方形 47"/>
          <p:cNvSpPr/>
          <p:nvPr/>
        </p:nvSpPr>
        <p:spPr>
          <a:xfrm>
            <a:off x="1526154" y="4582284"/>
            <a:ext cx="1872208" cy="836712"/>
          </a:xfrm>
          <a:prstGeom prst="rect">
            <a:avLst/>
          </a:prstGeom>
          <a:solidFill>
            <a:srgbClr val="000066">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p:nvSpPr>
        <p:spPr>
          <a:xfrm>
            <a:off x="4496299" y="4545228"/>
            <a:ext cx="576064" cy="836712"/>
          </a:xfrm>
          <a:prstGeom prst="rect">
            <a:avLst/>
          </a:prstGeom>
          <a:solidFill>
            <a:srgbClr val="000066">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379977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left)">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dissolve">
                                      <p:cBhvr>
                                        <p:cTn id="27" dur="500"/>
                                        <p:tgtEl>
                                          <p:spTgt spid="48"/>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dissolve">
                                      <p:cBhvr>
                                        <p:cTn id="30" dur="500"/>
                                        <p:tgtEl>
                                          <p:spTgt spid="4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up)">
                                      <p:cBhvr>
                                        <p:cTn id="35" dur="5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8" grpId="0" animBg="1"/>
      <p:bldP spid="4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1619672" y="2348880"/>
            <a:ext cx="6192688" cy="769441"/>
          </a:xfrm>
          <a:prstGeom prst="rect">
            <a:avLst/>
          </a:prstGeom>
          <a:solidFill>
            <a:schemeClr val="accent3">
              <a:lumMod val="40000"/>
              <a:lumOff val="60000"/>
            </a:schemeClr>
          </a:solidFill>
          <a:effectLst>
            <a:outerShdw blurRad="76200" dir="18900000" sy="23000" kx="-1200000" algn="bl" rotWithShape="0">
              <a:prstClr val="black">
                <a:alpha val="20000"/>
              </a:prstClr>
            </a:outerShdw>
          </a:effectLst>
        </p:spPr>
        <p:txBody>
          <a:bodyPr wrap="square" rtlCol="0">
            <a:spAutoFit/>
          </a:bodyPr>
          <a:lstStyle/>
          <a:p>
            <a:r>
              <a:rPr lang="en-US" altLang="ja-JP" sz="4400" b="1" i="1" dirty="0" smtClean="0">
                <a:solidFill>
                  <a:srgbClr val="002060"/>
                </a:solidFill>
                <a:latin typeface="Arial Narrow" pitchFamily="34" charset="0"/>
              </a:rPr>
              <a:t>3.   Energy Frontier Project</a:t>
            </a:r>
            <a:endParaRPr lang="en-US" altLang="ja-JP" sz="4400" b="1" i="1" dirty="0">
              <a:solidFill>
                <a:srgbClr val="002060"/>
              </a:solidFill>
              <a:latin typeface="Arial Narrow" pitchFamily="34" charset="0"/>
            </a:endParaRPr>
          </a:p>
        </p:txBody>
      </p:sp>
      <p:sp>
        <p:nvSpPr>
          <p:cNvPr id="3" name="スライド番号プレースホルダー 2"/>
          <p:cNvSpPr>
            <a:spLocks noGrp="1"/>
          </p:cNvSpPr>
          <p:nvPr>
            <p:ph type="sldNum" sz="quarter" idx="12"/>
          </p:nvPr>
        </p:nvSpPr>
        <p:spPr/>
        <p:txBody>
          <a:bodyPr/>
          <a:lstStyle/>
          <a:p>
            <a:fld id="{C827276C-5884-4EA4-A23E-DEACF34DB3A6}" type="slidenum">
              <a:rPr lang="ja-JP" altLang="en-US" smtClean="0">
                <a:solidFill>
                  <a:prstClr val="black">
                    <a:tint val="75000"/>
                  </a:prstClr>
                </a:solidFill>
              </a:rPr>
              <a:pPr/>
              <a:t>19</a:t>
            </a:fld>
            <a:endParaRPr lang="ja-JP" altLang="en-US">
              <a:solidFill>
                <a:prstClr val="black">
                  <a:tint val="75000"/>
                </a:prstClr>
              </a:solidFill>
            </a:endParaRPr>
          </a:p>
        </p:txBody>
      </p:sp>
    </p:spTree>
    <p:extLst>
      <p:ext uri="{BB962C8B-B14F-4D97-AF65-F5344CB8AC3E}">
        <p14:creationId xmlns:p14="http://schemas.microsoft.com/office/powerpoint/2010/main" val="31091366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p:blipFill>
        <p:spPr>
          <a:xfrm>
            <a:off x="2592062" y="1916275"/>
            <a:ext cx="3792233" cy="3828609"/>
          </a:xfrm>
          <a:prstGeom prst="rect">
            <a:avLst/>
          </a:prstGeom>
        </p:spPr>
      </p:pic>
      <p:sp>
        <p:nvSpPr>
          <p:cNvPr id="5" name="テキスト ボックス 4"/>
          <p:cNvSpPr txBox="1"/>
          <p:nvPr/>
        </p:nvSpPr>
        <p:spPr>
          <a:xfrm>
            <a:off x="1073622" y="331937"/>
            <a:ext cx="6829114" cy="492443"/>
          </a:xfrm>
          <a:prstGeom prst="rect">
            <a:avLst/>
          </a:prstGeom>
          <a:solidFill>
            <a:schemeClr val="accent3">
              <a:lumMod val="40000"/>
              <a:lumOff val="60000"/>
            </a:schemeClr>
          </a:solidFill>
          <a:ln w="28575">
            <a:solidFill>
              <a:srgbClr val="000066"/>
            </a:solidFill>
          </a:ln>
          <a:effectLst>
            <a:outerShdw blurRad="76200" dir="18900000" sy="23000" kx="-1200000" algn="bl" rotWithShape="0">
              <a:prstClr val="black">
                <a:alpha val="20000"/>
              </a:prstClr>
            </a:outerShdw>
          </a:effectLst>
        </p:spPr>
        <p:txBody>
          <a:bodyPr wrap="none" rtlCol="0">
            <a:spAutoFit/>
          </a:bodyPr>
          <a:lstStyle/>
          <a:p>
            <a:pPr algn="ctr"/>
            <a:r>
              <a:rPr kumimoji="1" lang="en-US" altLang="ja-JP" sz="2600" dirty="0" smtClean="0">
                <a:solidFill>
                  <a:srgbClr val="000066"/>
                </a:solidFill>
                <a:latin typeface="Adobe Gothic Std B" pitchFamily="34" charset="-128"/>
                <a:ea typeface="Adobe Gothic Std B" pitchFamily="34" charset="-128"/>
                <a:cs typeface="Arial" pitchFamily="34" charset="0"/>
              </a:rPr>
              <a:t>Japanese Roadmap for High Energy</a:t>
            </a:r>
            <a:r>
              <a:rPr lang="en-US" altLang="ja-JP" sz="2600" dirty="0">
                <a:solidFill>
                  <a:srgbClr val="000066"/>
                </a:solidFill>
                <a:latin typeface="Adobe Gothic Std B" pitchFamily="34" charset="-128"/>
                <a:ea typeface="Adobe Gothic Std B" pitchFamily="34" charset="-128"/>
                <a:cs typeface="Arial" pitchFamily="34" charset="0"/>
              </a:rPr>
              <a:t> </a:t>
            </a:r>
            <a:r>
              <a:rPr lang="en-US" altLang="ja-JP" sz="2600" dirty="0" smtClean="0">
                <a:solidFill>
                  <a:srgbClr val="000066"/>
                </a:solidFill>
                <a:latin typeface="Adobe Gothic Std B" pitchFamily="34" charset="-128"/>
                <a:ea typeface="Adobe Gothic Std B" pitchFamily="34" charset="-128"/>
                <a:cs typeface="Arial" pitchFamily="34" charset="0"/>
              </a:rPr>
              <a:t>Physics</a:t>
            </a:r>
            <a:endParaRPr kumimoji="1" lang="en-US" altLang="ja-JP" sz="2600" dirty="0" smtClean="0">
              <a:solidFill>
                <a:srgbClr val="000066"/>
              </a:solidFill>
              <a:latin typeface="Adobe Gothic Std B" pitchFamily="34" charset="-128"/>
              <a:ea typeface="Adobe Gothic Std B" pitchFamily="34" charset="-128"/>
              <a:cs typeface="Arial" pitchFamily="34" charset="0"/>
            </a:endParaRPr>
          </a:p>
        </p:txBody>
      </p:sp>
      <p:grpSp>
        <p:nvGrpSpPr>
          <p:cNvPr id="11" name="グループ化 10"/>
          <p:cNvGrpSpPr/>
          <p:nvPr/>
        </p:nvGrpSpPr>
        <p:grpSpPr>
          <a:xfrm>
            <a:off x="251520" y="1196752"/>
            <a:ext cx="2444643" cy="1569660"/>
            <a:chOff x="251520" y="1196752"/>
            <a:chExt cx="2444643" cy="1569660"/>
          </a:xfrm>
        </p:grpSpPr>
        <p:sp>
          <p:nvSpPr>
            <p:cNvPr id="8" name="Text Box 32"/>
            <p:cNvSpPr txBox="1">
              <a:spLocks noChangeArrowheads="1"/>
            </p:cNvSpPr>
            <p:nvPr/>
          </p:nvSpPr>
          <p:spPr bwMode="auto">
            <a:xfrm>
              <a:off x="251520" y="1196752"/>
              <a:ext cx="2160240" cy="1569660"/>
            </a:xfrm>
            <a:prstGeom prst="rect">
              <a:avLst/>
            </a:prstGeom>
            <a:solidFill>
              <a:srgbClr val="0000FF"/>
            </a:solidFill>
            <a:ln w="9525">
              <a:noFill/>
              <a:miter lim="800000"/>
              <a:headEnd/>
              <a:tailEnd/>
            </a:ln>
            <a:effectLst/>
          </p:spPr>
          <p:txBody>
            <a:bodyPr wrap="square">
              <a:spAutoFit/>
            </a:bodyPr>
            <a:lstStyle/>
            <a:p>
              <a:pPr algn="ctr">
                <a:defRPr/>
              </a:pPr>
              <a:r>
                <a:rPr lang="en-US" altLang="ja-JP" sz="2400" u="sng" dirty="0" smtClean="0">
                  <a:solidFill>
                    <a:prstClr val="white"/>
                  </a:solidFill>
                  <a:effectLst>
                    <a:outerShdw blurRad="38100" dist="38100" dir="2700000" algn="tl">
                      <a:srgbClr val="C0C0C0"/>
                    </a:outerShdw>
                  </a:effectLst>
                </a:rPr>
                <a:t>2008 - 2012 </a:t>
              </a:r>
            </a:p>
            <a:p>
              <a:pPr algn="ctr">
                <a:defRPr/>
              </a:pPr>
              <a:r>
                <a:rPr lang="en-US" altLang="ja-JP" sz="2400" u="sng" dirty="0" smtClean="0">
                  <a:solidFill>
                    <a:prstClr val="white"/>
                  </a:solidFill>
                  <a:effectLst>
                    <a:outerShdw blurRad="38100" dist="38100" dir="2700000" algn="tl">
                      <a:srgbClr val="C0C0C0"/>
                    </a:outerShdw>
                  </a:effectLst>
                </a:rPr>
                <a:t>Roadmap</a:t>
              </a:r>
            </a:p>
            <a:p>
              <a:pPr algn="ctr">
                <a:defRPr/>
              </a:pPr>
              <a:r>
                <a:rPr lang="en-US" altLang="ja-JP" sz="2400" dirty="0" smtClean="0">
                  <a:solidFill>
                    <a:prstClr val="white"/>
                  </a:solidFill>
                  <a:effectLst>
                    <a:outerShdw blurRad="38100" dist="38100" dir="2700000" algn="tl">
                      <a:srgbClr val="C0C0C0"/>
                    </a:outerShdw>
                  </a:effectLst>
                </a:rPr>
                <a:t>:</a:t>
              </a:r>
            </a:p>
            <a:p>
              <a:pPr algn="ctr">
                <a:defRPr/>
              </a:pPr>
              <a:r>
                <a:rPr lang="en-US" altLang="ja-JP" sz="2400" u="sng" dirty="0" smtClean="0">
                  <a:solidFill>
                    <a:prstClr val="white"/>
                  </a:solidFill>
                  <a:effectLst>
                    <a:outerShdw blurRad="38100" dist="38100" dir="2700000" algn="tl">
                      <a:srgbClr val="C0C0C0"/>
                    </a:outerShdw>
                  </a:effectLst>
                </a:rPr>
                <a:t>FY 2007</a:t>
              </a:r>
              <a:endParaRPr lang="en-US" altLang="ja-JP" dirty="0">
                <a:solidFill>
                  <a:srgbClr val="CCFFFF"/>
                </a:solidFill>
                <a:effectLst>
                  <a:outerShdw blurRad="38100" dist="38100" dir="2700000" algn="tl">
                    <a:srgbClr val="C0C0C0"/>
                  </a:outerShdw>
                </a:effectLst>
              </a:endParaRPr>
            </a:p>
          </p:txBody>
        </p:sp>
        <p:sp>
          <p:nvSpPr>
            <p:cNvPr id="9" name="下矢印 8"/>
            <p:cNvSpPr/>
            <p:nvPr/>
          </p:nvSpPr>
          <p:spPr>
            <a:xfrm rot="7454334">
              <a:off x="2093631" y="2120193"/>
              <a:ext cx="636258" cy="568806"/>
            </a:xfrm>
            <a:prstGeom prst="downArrow">
              <a:avLst/>
            </a:prstGeom>
            <a:solidFill>
              <a:srgbClr val="E6E0EC">
                <a:alpha val="67843"/>
              </a:srgb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2" name="グループ化 11"/>
          <p:cNvGrpSpPr/>
          <p:nvPr/>
        </p:nvGrpSpPr>
        <p:grpSpPr>
          <a:xfrm>
            <a:off x="6069508" y="3932207"/>
            <a:ext cx="2877099" cy="2257120"/>
            <a:chOff x="6069508" y="3932207"/>
            <a:chExt cx="2877099" cy="2257120"/>
          </a:xfrm>
        </p:grpSpPr>
        <p:sp>
          <p:nvSpPr>
            <p:cNvPr id="6" name="Text Box 32"/>
            <p:cNvSpPr txBox="1">
              <a:spLocks noChangeArrowheads="1"/>
            </p:cNvSpPr>
            <p:nvPr/>
          </p:nvSpPr>
          <p:spPr bwMode="auto">
            <a:xfrm>
              <a:off x="6660232" y="4250335"/>
              <a:ext cx="2286375" cy="1938992"/>
            </a:xfrm>
            <a:prstGeom prst="rect">
              <a:avLst/>
            </a:prstGeom>
            <a:solidFill>
              <a:srgbClr val="000066"/>
            </a:solidFill>
            <a:ln w="9525">
              <a:noFill/>
              <a:miter lim="800000"/>
              <a:headEnd/>
              <a:tailEnd/>
            </a:ln>
            <a:effectLst/>
          </p:spPr>
          <p:txBody>
            <a:bodyPr wrap="square">
              <a:spAutoFit/>
            </a:bodyPr>
            <a:lstStyle/>
            <a:p>
              <a:pPr algn="ctr">
                <a:defRPr/>
              </a:pPr>
              <a:r>
                <a:rPr lang="en-US" altLang="ja-JP" sz="2400" u="sng" dirty="0" smtClean="0">
                  <a:solidFill>
                    <a:prstClr val="white"/>
                  </a:solidFill>
                  <a:effectLst>
                    <a:outerShdw blurRad="38100" dist="38100" dir="2700000" algn="tl">
                      <a:srgbClr val="C0C0C0"/>
                    </a:outerShdw>
                  </a:effectLst>
                </a:rPr>
                <a:t>Beyond 2012</a:t>
              </a:r>
            </a:p>
            <a:p>
              <a:pPr algn="ctr">
                <a:defRPr/>
              </a:pPr>
              <a:r>
                <a:rPr lang="en-US" altLang="ja-JP" sz="2400" u="sng" dirty="0" smtClean="0">
                  <a:solidFill>
                    <a:prstClr val="white"/>
                  </a:solidFill>
                  <a:effectLst>
                    <a:outerShdw blurRad="38100" dist="38100" dir="2700000" algn="tl">
                      <a:srgbClr val="C0C0C0"/>
                    </a:outerShdw>
                  </a:effectLst>
                </a:rPr>
                <a:t>Roadmap</a:t>
              </a:r>
            </a:p>
            <a:p>
              <a:pPr algn="ctr">
                <a:defRPr/>
              </a:pPr>
              <a:r>
                <a:rPr lang="en-US" altLang="ja-JP" sz="2400" dirty="0" smtClean="0">
                  <a:solidFill>
                    <a:prstClr val="white"/>
                  </a:solidFill>
                  <a:effectLst>
                    <a:outerShdw blurRad="38100" dist="38100" dir="2700000" algn="tl">
                      <a:srgbClr val="C0C0C0"/>
                    </a:outerShdw>
                  </a:effectLst>
                </a:rPr>
                <a:t>:</a:t>
              </a:r>
            </a:p>
            <a:p>
              <a:pPr algn="ctr">
                <a:defRPr/>
              </a:pPr>
              <a:r>
                <a:rPr lang="en-US" altLang="ja-JP" sz="2400" u="sng" dirty="0" smtClean="0">
                  <a:solidFill>
                    <a:prstClr val="white"/>
                  </a:solidFill>
                  <a:effectLst>
                    <a:outerShdw blurRad="38100" dist="38100" dir="2700000" algn="tl">
                      <a:srgbClr val="C0C0C0"/>
                    </a:outerShdw>
                  </a:effectLst>
                </a:rPr>
                <a:t>up to the end of </a:t>
              </a:r>
            </a:p>
            <a:p>
              <a:pPr algn="ctr">
                <a:defRPr/>
              </a:pPr>
              <a:r>
                <a:rPr lang="en-US" altLang="ja-JP" sz="2400" u="sng" dirty="0" smtClean="0">
                  <a:solidFill>
                    <a:prstClr val="white"/>
                  </a:solidFill>
                  <a:effectLst>
                    <a:outerShdw blurRad="38100" dist="38100" dir="2700000" algn="tl">
                      <a:srgbClr val="C0C0C0"/>
                    </a:outerShdw>
                  </a:effectLst>
                </a:rPr>
                <a:t>FY 2012</a:t>
              </a:r>
              <a:endParaRPr lang="en-US" altLang="ja-JP" dirty="0">
                <a:solidFill>
                  <a:srgbClr val="CCFFFF"/>
                </a:solidFill>
                <a:effectLst>
                  <a:outerShdw blurRad="38100" dist="38100" dir="2700000" algn="tl">
                    <a:srgbClr val="C0C0C0"/>
                  </a:outerShdw>
                </a:effectLst>
              </a:endParaRPr>
            </a:p>
          </p:txBody>
        </p:sp>
        <p:sp>
          <p:nvSpPr>
            <p:cNvPr id="10" name="下矢印 9"/>
            <p:cNvSpPr/>
            <p:nvPr/>
          </p:nvSpPr>
          <p:spPr>
            <a:xfrm rot="17352208">
              <a:off x="6047607" y="3954108"/>
              <a:ext cx="636258" cy="592455"/>
            </a:xfrm>
            <a:prstGeom prst="downArrow">
              <a:avLst/>
            </a:prstGeom>
            <a:solidFill>
              <a:srgbClr val="E6E0EC">
                <a:alpha val="67843"/>
              </a:srgb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383926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35874"/>
            <a:ext cx="4217960" cy="3764740"/>
          </a:xfrm>
          <a:prstGeom prst="rect">
            <a:avLst/>
          </a:prstGeom>
        </p:spPr>
      </p:pic>
      <p:grpSp>
        <p:nvGrpSpPr>
          <p:cNvPr id="4" name="グループ化 3"/>
          <p:cNvGrpSpPr/>
          <p:nvPr/>
        </p:nvGrpSpPr>
        <p:grpSpPr>
          <a:xfrm>
            <a:off x="2538443" y="185945"/>
            <a:ext cx="6500929" cy="6653783"/>
            <a:chOff x="258692" y="1351289"/>
            <a:chExt cx="4512787" cy="4618895"/>
          </a:xfrm>
        </p:grpSpPr>
        <p:pic>
          <p:nvPicPr>
            <p:cNvPr id="5" name="図 4"/>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1770310" y="4289529"/>
              <a:ext cx="3001169" cy="1680655"/>
            </a:xfrm>
            <a:prstGeom prst="rect">
              <a:avLst/>
            </a:prstGeom>
          </p:spPr>
        </p:pic>
        <p:sp>
          <p:nvSpPr>
            <p:cNvPr id="6" name="正方形/長方形 5"/>
            <p:cNvSpPr/>
            <p:nvPr/>
          </p:nvSpPr>
          <p:spPr>
            <a:xfrm>
              <a:off x="258692" y="1351289"/>
              <a:ext cx="1296404" cy="320477"/>
            </a:xfrm>
            <a:prstGeom prst="rect">
              <a:avLst/>
            </a:prstGeom>
            <a:noFill/>
          </p:spPr>
          <p:txBody>
            <a:bodyPr wrap="square" lIns="91440" tIns="45720" rIns="91440" bIns="45720">
              <a:spAutoFit/>
            </a:bodyPr>
            <a:lstStyle/>
            <a:p>
              <a:pPr algn="ctr" fontAlgn="auto">
                <a:spcBef>
                  <a:spcPts val="0"/>
                </a:spcBef>
                <a:spcAft>
                  <a:spcPts val="0"/>
                </a:spcAft>
              </a:pPr>
              <a:r>
                <a:rPr lang="en-US" altLang="ja-JP" sz="2400" b="1" i="1" dirty="0" smtClean="0">
                  <a:ln w="19050">
                    <a:solidFill>
                      <a:srgbClr val="1F497D">
                        <a:tint val="1000"/>
                      </a:srgbClr>
                    </a:solidFill>
                    <a:prstDash val="solid"/>
                  </a:ln>
                  <a:solidFill>
                    <a:srgbClr val="002060"/>
                  </a:solidFill>
                  <a:effectLst>
                    <a:outerShdw blurRad="50000" dist="50800" dir="7500000" algn="tl">
                      <a:srgbClr val="000000">
                        <a:shade val="5000"/>
                        <a:alpha val="35000"/>
                      </a:srgbClr>
                    </a:outerShdw>
                  </a:effectLst>
                  <a:latin typeface="Calibri"/>
                  <a:ea typeface="ＭＳ Ｐゴシック"/>
                </a:rPr>
                <a:t>July 4 2012</a:t>
              </a:r>
              <a:endParaRPr lang="ja-JP" altLang="en-US" sz="2400" b="1" i="1" dirty="0">
                <a:ln w="19050">
                  <a:solidFill>
                    <a:srgbClr val="1F497D">
                      <a:tint val="1000"/>
                    </a:srgbClr>
                  </a:solidFill>
                  <a:prstDash val="solid"/>
                </a:ln>
                <a:solidFill>
                  <a:srgbClr val="002060"/>
                </a:solidFill>
                <a:effectLst>
                  <a:outerShdw blurRad="50000" dist="50800" dir="7500000" algn="tl">
                    <a:srgbClr val="000000">
                      <a:shade val="5000"/>
                      <a:alpha val="35000"/>
                    </a:srgbClr>
                  </a:outerShdw>
                </a:effectLst>
                <a:latin typeface="Calibri"/>
                <a:ea typeface="ＭＳ Ｐゴシック"/>
              </a:endParaRPr>
            </a:p>
          </p:txBody>
        </p:sp>
      </p:grpSp>
      <p:sp>
        <p:nvSpPr>
          <p:cNvPr id="11" name="スライド番号プレースホルダー 10"/>
          <p:cNvSpPr>
            <a:spLocks noGrp="1"/>
          </p:cNvSpPr>
          <p:nvPr>
            <p:ph type="sldNum" sz="quarter" idx="12"/>
          </p:nvPr>
        </p:nvSpPr>
        <p:spPr/>
        <p:txBody>
          <a:bodyPr/>
          <a:lstStyle/>
          <a:p>
            <a:fld id="{7551AC77-3FB6-4DE6-BE8E-A9C9F12454E6}" type="slidenum">
              <a:rPr kumimoji="1" lang="ja-JP" altLang="en-US" smtClean="0"/>
              <a:pPr/>
              <a:t>20</a:t>
            </a:fld>
            <a:endParaRPr kumimoji="1" lang="ja-JP" altLang="en-US"/>
          </a:p>
        </p:txBody>
      </p:sp>
      <p:pic>
        <p:nvPicPr>
          <p:cNvPr id="7" name="図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9512" y="3883877"/>
            <a:ext cx="2507477" cy="1603921"/>
          </a:xfrm>
          <a:prstGeom prst="rect">
            <a:avLst/>
          </a:prstGeom>
        </p:spPr>
      </p:pic>
      <p:pic>
        <p:nvPicPr>
          <p:cNvPr id="18" name="図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73238" y="5229200"/>
            <a:ext cx="2632749" cy="1467815"/>
          </a:xfrm>
          <a:prstGeom prst="rect">
            <a:avLst/>
          </a:prstGeom>
        </p:spPr>
      </p:pic>
      <p:pic>
        <p:nvPicPr>
          <p:cNvPr id="12" name="図 11"/>
          <p:cNvPicPr>
            <a:picLocks noChangeAspect="1"/>
          </p:cNvPicPr>
          <p:nvPr/>
        </p:nvPicPr>
        <p:blipFill rotWithShape="1">
          <a:blip r:embed="rId7" cstate="print">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val="0"/>
              </a:ext>
            </a:extLst>
          </a:blip>
          <a:srcRect/>
          <a:stretch/>
        </p:blipFill>
        <p:spPr>
          <a:xfrm>
            <a:off x="4716016" y="119411"/>
            <a:ext cx="4323356" cy="4200785"/>
          </a:xfrm>
          <a:prstGeom prst="rect">
            <a:avLst/>
          </a:prstGeom>
        </p:spPr>
      </p:pic>
    </p:spTree>
    <p:extLst>
      <p:ext uri="{BB962C8B-B14F-4D97-AF65-F5344CB8AC3E}">
        <p14:creationId xmlns:p14="http://schemas.microsoft.com/office/powerpoint/2010/main" val="34010623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p:blipFill>
        <p:spPr>
          <a:xfrm>
            <a:off x="467544" y="332656"/>
            <a:ext cx="8287559" cy="6198428"/>
          </a:xfrm>
          <a:prstGeom prst="rect">
            <a:avLst/>
          </a:prstGeom>
        </p:spPr>
      </p:pic>
    </p:spTree>
    <p:extLst>
      <p:ext uri="{BB962C8B-B14F-4D97-AF65-F5344CB8AC3E}">
        <p14:creationId xmlns:p14="http://schemas.microsoft.com/office/powerpoint/2010/main" val="15854369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4251" y="35876"/>
            <a:ext cx="5268172" cy="707886"/>
          </a:xfrm>
          <a:prstGeom prst="rect">
            <a:avLst/>
          </a:prstGeom>
          <a:solidFill>
            <a:schemeClr val="accent3">
              <a:lumMod val="60000"/>
              <a:lumOff val="40000"/>
            </a:schemeClr>
          </a:solidFill>
          <a:effectLst>
            <a:outerShdw blurRad="76200" dir="18900000" sy="23000" kx="-1200000" algn="bl" rotWithShape="0">
              <a:prstClr val="black">
                <a:alpha val="20000"/>
              </a:prstClr>
            </a:outerShdw>
          </a:effectLst>
        </p:spPr>
        <p:txBody>
          <a:bodyPr wrap="none" lIns="91440" tIns="45720" rIns="91440" bIns="45720">
            <a:spAutoFit/>
          </a:bodyPr>
          <a:lstStyle/>
          <a:p>
            <a:pPr algn="ctr"/>
            <a:r>
              <a:rPr lang="en-US" altLang="ja-JP" sz="4000" b="1" dirty="0" smtClean="0">
                <a:ln w="19050">
                  <a:solidFill>
                    <a:schemeClr val="tx2">
                      <a:tint val="1000"/>
                    </a:schemeClr>
                  </a:solidFill>
                  <a:prstDash val="solid"/>
                </a:ln>
                <a:solidFill>
                  <a:srgbClr val="002060"/>
                </a:solidFill>
                <a:effectLst>
                  <a:outerShdw blurRad="50000" dist="50800" dir="7500000" algn="tl">
                    <a:srgbClr val="000000">
                      <a:shade val="5000"/>
                      <a:alpha val="35000"/>
                    </a:srgbClr>
                  </a:outerShdw>
                </a:effectLst>
              </a:rPr>
              <a:t>ILC Proposal from Japan</a:t>
            </a:r>
            <a:endParaRPr lang="ja-JP" altLang="en-US" sz="4000" b="1" cap="none" spc="0" dirty="0">
              <a:ln w="19050">
                <a:solidFill>
                  <a:schemeClr val="tx2">
                    <a:tint val="1000"/>
                  </a:schemeClr>
                </a:solidFill>
                <a:prstDash val="solid"/>
              </a:ln>
              <a:solidFill>
                <a:srgbClr val="002060"/>
              </a:solidFill>
              <a:effectLst>
                <a:outerShdw blurRad="50000" dist="50800" dir="7500000" algn="tl">
                  <a:srgbClr val="000000">
                    <a:shade val="5000"/>
                    <a:alpha val="35000"/>
                  </a:srgbClr>
                </a:outerShdw>
              </a:effectLst>
            </a:endParaRPr>
          </a:p>
        </p:txBody>
      </p:sp>
      <p:grpSp>
        <p:nvGrpSpPr>
          <p:cNvPr id="5" name="グループ化 4"/>
          <p:cNvGrpSpPr/>
          <p:nvPr/>
        </p:nvGrpSpPr>
        <p:grpSpPr>
          <a:xfrm>
            <a:off x="163387" y="582474"/>
            <a:ext cx="7864997" cy="6103370"/>
            <a:chOff x="163387" y="582474"/>
            <a:chExt cx="7864997" cy="6103370"/>
          </a:xfrm>
        </p:grpSpPr>
        <p:grpSp>
          <p:nvGrpSpPr>
            <p:cNvPr id="8" name="グループ化 7"/>
            <p:cNvGrpSpPr/>
            <p:nvPr/>
          </p:nvGrpSpPr>
          <p:grpSpPr>
            <a:xfrm>
              <a:off x="163387" y="836712"/>
              <a:ext cx="7864997" cy="5849132"/>
              <a:chOff x="163387" y="836712"/>
              <a:chExt cx="7864997" cy="5849132"/>
            </a:xfrm>
          </p:grpSpPr>
          <p:sp>
            <p:nvSpPr>
              <p:cNvPr id="4" name="テキスト ボックス 3"/>
              <p:cNvSpPr txBox="1"/>
              <p:nvPr/>
            </p:nvSpPr>
            <p:spPr>
              <a:xfrm>
                <a:off x="163387" y="836712"/>
                <a:ext cx="3822265" cy="523220"/>
              </a:xfrm>
              <a:prstGeom prst="rect">
                <a:avLst/>
              </a:prstGeom>
              <a:solidFill>
                <a:schemeClr val="accent4">
                  <a:lumMod val="20000"/>
                  <a:lumOff val="80000"/>
                </a:schemeClr>
              </a:solidFill>
            </p:spPr>
            <p:txBody>
              <a:bodyPr wrap="none" rtlCol="0">
                <a:spAutoFit/>
              </a:bodyPr>
              <a:lstStyle/>
              <a:p>
                <a:r>
                  <a:rPr kumimoji="1" lang="en-US" altLang="ja-JP" sz="2800" b="1" dirty="0" smtClean="0">
                    <a:solidFill>
                      <a:srgbClr val="0000FF"/>
                    </a:solidFill>
                  </a:rPr>
                  <a:t>1. Why ILC in Japan ? : 1 </a:t>
                </a:r>
                <a:endParaRPr kumimoji="1" lang="ja-JP" altLang="en-US" sz="2800" b="1" dirty="0">
                  <a:solidFill>
                    <a:srgbClr val="0000FF"/>
                  </a:solidFill>
                </a:endParaRPr>
              </a:p>
            </p:txBody>
          </p:sp>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1503948"/>
                <a:ext cx="6840760" cy="5181896"/>
              </a:xfrm>
              <a:prstGeom prst="rect">
                <a:avLst/>
              </a:prstGeom>
              <a:ln>
                <a:noFill/>
              </a:ln>
              <a:effectLst>
                <a:outerShdw blurRad="292100" dist="139700" dir="2700000" algn="tl" rotWithShape="0">
                  <a:srgbClr val="333333">
                    <a:alpha val="65000"/>
                  </a:srgbClr>
                </a:outerShdw>
              </a:effectLst>
            </p:spPr>
          </p:pic>
        </p:grpSp>
        <p:sp>
          <p:nvSpPr>
            <p:cNvPr id="3" name="テキスト ボックス 2"/>
            <p:cNvSpPr txBox="1"/>
            <p:nvPr/>
          </p:nvSpPr>
          <p:spPr>
            <a:xfrm>
              <a:off x="6300192" y="582474"/>
              <a:ext cx="1285929" cy="523220"/>
            </a:xfrm>
            <a:prstGeom prst="rect">
              <a:avLst/>
            </a:prstGeom>
            <a:noFill/>
          </p:spPr>
          <p:txBody>
            <a:bodyPr wrap="none" rtlCol="0">
              <a:spAutoFit/>
            </a:bodyPr>
            <a:lstStyle/>
            <a:p>
              <a:r>
                <a:rPr kumimoji="1" lang="en-US" altLang="ja-JP" sz="2800" b="1" dirty="0" smtClean="0">
                  <a:solidFill>
                    <a:srgbClr val="0000FF"/>
                  </a:solidFill>
                  <a:effectLst>
                    <a:outerShdw blurRad="38100" dist="38100" dir="2700000" algn="tl">
                      <a:srgbClr val="000000">
                        <a:alpha val="43137"/>
                      </a:srgbClr>
                    </a:outerShdw>
                  </a:effectLst>
                </a:rPr>
                <a:t>In 2008</a:t>
              </a:r>
              <a:endParaRPr kumimoji="1" lang="ja-JP" altLang="en-US" sz="2800" b="1" dirty="0">
                <a:solidFill>
                  <a:srgbClr val="0000FF"/>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689893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935" y="0"/>
            <a:ext cx="4312300" cy="461665"/>
          </a:xfrm>
          <a:prstGeom prst="rect">
            <a:avLst/>
          </a:prstGeom>
          <a:solidFill>
            <a:schemeClr val="accent3">
              <a:lumMod val="40000"/>
              <a:lumOff val="60000"/>
            </a:schemeClr>
          </a:solidFill>
          <a:effectLst/>
        </p:spPr>
        <p:txBody>
          <a:bodyPr wrap="square" rtlCol="0">
            <a:spAutoFit/>
          </a:bodyPr>
          <a:lstStyle/>
          <a:p>
            <a:pPr algn="ctr"/>
            <a:r>
              <a:rPr lang="en-US" altLang="ja-JP" sz="2400" b="1" dirty="0" smtClean="0">
                <a:solidFill>
                  <a:srgbClr val="002060"/>
                </a:solidFill>
              </a:rPr>
              <a:t>A bid-to host activity in Japan  </a:t>
            </a:r>
            <a:endParaRPr lang="ja-JP" altLang="ja-JP" sz="2400" dirty="0">
              <a:solidFill>
                <a:srgbClr val="002060"/>
              </a:solidFill>
            </a:endParaRPr>
          </a:p>
        </p:txBody>
      </p:sp>
      <p:pic>
        <p:nvPicPr>
          <p:cNvPr id="5" name="図 4"/>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28935" y="484766"/>
            <a:ext cx="4928417" cy="3520298"/>
          </a:xfrm>
          <a:prstGeom prst="rect">
            <a:avLst/>
          </a:prstGeom>
        </p:spPr>
      </p:pic>
      <p:grpSp>
        <p:nvGrpSpPr>
          <p:cNvPr id="3" name="グループ化 2"/>
          <p:cNvGrpSpPr/>
          <p:nvPr/>
        </p:nvGrpSpPr>
        <p:grpSpPr>
          <a:xfrm>
            <a:off x="4370638" y="0"/>
            <a:ext cx="4826771" cy="4077072"/>
            <a:chOff x="4370638" y="0"/>
            <a:chExt cx="4826771" cy="4077072"/>
          </a:xfrm>
        </p:grpSpPr>
        <p:grpSp>
          <p:nvGrpSpPr>
            <p:cNvPr id="2" name="グループ化 1"/>
            <p:cNvGrpSpPr/>
            <p:nvPr/>
          </p:nvGrpSpPr>
          <p:grpSpPr>
            <a:xfrm>
              <a:off x="4370638" y="0"/>
              <a:ext cx="4826771" cy="4077072"/>
              <a:chOff x="4370638" y="0"/>
              <a:chExt cx="4826771" cy="4077072"/>
            </a:xfrm>
          </p:grpSpPr>
          <p:pic>
            <p:nvPicPr>
              <p:cNvPr id="6" name="図 5"/>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rcRect/>
              <a:stretch/>
            </p:blipFill>
            <p:spPr>
              <a:xfrm>
                <a:off x="4370638" y="0"/>
                <a:ext cx="4717008" cy="908720"/>
              </a:xfrm>
              <a:prstGeom prst="rect">
                <a:avLst/>
              </a:prstGeom>
            </p:spPr>
          </p:pic>
          <p:pic>
            <p:nvPicPr>
              <p:cNvPr id="13" name="図 12"/>
              <p:cNvPicPr>
                <a:picLocks noChangeAspect="1"/>
              </p:cNvPicPr>
              <p:nvPr/>
            </p:nvPicPr>
            <p:blipFill rotWithShape="1">
              <a:blip r:embed="rId6" cstate="print">
                <a:extLst>
                  <a:ext uri="{BEBA8EAE-BF5A-486C-A8C5-ECC9F3942E4B}">
                    <a14:imgProps xmlns:a14="http://schemas.microsoft.com/office/drawing/2010/main">
                      <a14:imgLayer r:embed="rId7">
                        <a14:imgEffect>
                          <a14:sharpenSoften amount="25000"/>
                        </a14:imgEffect>
                      </a14:imgLayer>
                    </a14:imgProps>
                  </a:ext>
                  <a:ext uri="{28A0092B-C50C-407E-A947-70E740481C1C}">
                    <a14:useLocalDpi xmlns:a14="http://schemas.microsoft.com/office/drawing/2010/main" val="0"/>
                  </a:ext>
                </a:extLst>
              </a:blip>
              <a:srcRect/>
              <a:stretch/>
            </p:blipFill>
            <p:spPr>
              <a:xfrm>
                <a:off x="4770149" y="933664"/>
                <a:ext cx="4427260" cy="3143408"/>
              </a:xfrm>
              <a:prstGeom prst="rect">
                <a:avLst/>
              </a:prstGeom>
            </p:spPr>
          </p:pic>
        </p:grpSp>
        <p:sp>
          <p:nvSpPr>
            <p:cNvPr id="14" name="テキスト ボックス 13"/>
            <p:cNvSpPr txBox="1"/>
            <p:nvPr/>
          </p:nvSpPr>
          <p:spPr bwMode="auto">
            <a:xfrm>
              <a:off x="5370553" y="3608853"/>
              <a:ext cx="3065537" cy="338137"/>
            </a:xfrm>
            <a:prstGeom prst="rect">
              <a:avLst/>
            </a:prstGeom>
            <a:solidFill>
              <a:srgbClr val="0000FF">
                <a:alpha val="50196"/>
              </a:srgbClr>
            </a:solidFill>
          </p:spPr>
          <p:txBody>
            <a:bodyPr wrap="square">
              <a:spAutoFit/>
            </a:bodyPr>
            <a:lstStyle/>
            <a:p>
              <a:pPr algn="ctr">
                <a:defRPr/>
              </a:pPr>
              <a:r>
                <a:rPr kumimoji="1" lang="en-US" altLang="ja-JP" sz="1600" b="1" dirty="0">
                  <a:solidFill>
                    <a:srgbClr val="00FFFF"/>
                  </a:solidFill>
                  <a:effectLst>
                    <a:outerShdw blurRad="38100" dist="38100" dir="2700000" algn="tl">
                      <a:srgbClr val="000000">
                        <a:alpha val="43137"/>
                      </a:srgbClr>
                    </a:outerShdw>
                  </a:effectLst>
                  <a:ea typeface="ＭＳ Ｐゴシック" pitchFamily="50" charset="-128"/>
                </a:rPr>
                <a:t>~90 industries &amp; ~30 universities</a:t>
              </a:r>
              <a:endParaRPr kumimoji="1" lang="ja-JP" altLang="en-US" sz="1600" b="1" dirty="0">
                <a:solidFill>
                  <a:srgbClr val="00FFFF"/>
                </a:solidFill>
                <a:effectLst>
                  <a:outerShdw blurRad="38100" dist="38100" dir="2700000" algn="tl">
                    <a:srgbClr val="000000">
                      <a:alpha val="43137"/>
                    </a:srgbClr>
                  </a:outerShdw>
                </a:effectLst>
                <a:ea typeface="ＭＳ Ｐゴシック" pitchFamily="50" charset="-128"/>
              </a:endParaRPr>
            </a:p>
          </p:txBody>
        </p:sp>
      </p:grpSp>
      <p:pic>
        <p:nvPicPr>
          <p:cNvPr id="7" name="Picture 2" descr="http://aaa-sentan.org/en/en_img/en_sosiki2_tat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39552" y="2797213"/>
            <a:ext cx="6264696" cy="4053929"/>
          </a:xfrm>
          <a:prstGeom prst="rect">
            <a:avLst/>
          </a:prstGeom>
          <a:noFill/>
        </p:spPr>
      </p:pic>
    </p:spTree>
    <p:extLst>
      <p:ext uri="{BB962C8B-B14F-4D97-AF65-F5344CB8AC3E}">
        <p14:creationId xmlns:p14="http://schemas.microsoft.com/office/powerpoint/2010/main" val="33941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5" descr="CFS2.jpg"/>
          <p:cNvPicPr>
            <a:picLocks noChangeAspect="1"/>
          </p:cNvPicPr>
          <p:nvPr/>
        </p:nvPicPr>
        <p:blipFill>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2898213" y="260648"/>
            <a:ext cx="6272331" cy="3384376"/>
          </a:xfrm>
          <a:prstGeom prst="rect">
            <a:avLst/>
          </a:prstGeom>
          <a:noFill/>
          <a:ln w="9525">
            <a:noFill/>
            <a:miter lim="800000"/>
            <a:headEnd/>
            <a:tailEnd/>
          </a:ln>
        </p:spPr>
      </p:pic>
      <p:pic>
        <p:nvPicPr>
          <p:cNvPr id="3" name="図 2" descr="CFS2.jpg"/>
          <p:cNvPicPr>
            <a:picLocks noChangeAspect="1"/>
          </p:cNvPicPr>
          <p:nvPr/>
        </p:nvPicPr>
        <p:blipFill rotWithShape="1">
          <a:blip r:embed="rId4" cstate="print">
            <a:extLst>
              <a:ext uri="{28A0092B-C50C-407E-A947-70E740481C1C}">
                <a14:useLocalDpi xmlns:a14="http://schemas.microsoft.com/office/drawing/2010/main" val="0"/>
              </a:ext>
            </a:extLst>
          </a:blip>
          <a:srcRect l="6346" r="7777" b="85057"/>
          <a:stretch/>
        </p:blipFill>
        <p:spPr bwMode="auto">
          <a:xfrm>
            <a:off x="-7257" y="476672"/>
            <a:ext cx="4032448" cy="1224136"/>
          </a:xfrm>
          <a:prstGeom prst="rect">
            <a:avLst/>
          </a:prstGeom>
          <a:noFill/>
          <a:ln w="9525">
            <a:noFill/>
            <a:miter lim="800000"/>
            <a:headEnd/>
            <a:tailEnd/>
          </a:ln>
        </p:spPr>
      </p:pic>
      <p:grpSp>
        <p:nvGrpSpPr>
          <p:cNvPr id="22" name="グループ化 21"/>
          <p:cNvGrpSpPr/>
          <p:nvPr/>
        </p:nvGrpSpPr>
        <p:grpSpPr>
          <a:xfrm>
            <a:off x="-7257" y="3392807"/>
            <a:ext cx="7213800" cy="3465193"/>
            <a:chOff x="8363" y="1602936"/>
            <a:chExt cx="7213800" cy="3465193"/>
          </a:xfrm>
        </p:grpSpPr>
        <p:grpSp>
          <p:nvGrpSpPr>
            <p:cNvPr id="8" name="グループ化 7"/>
            <p:cNvGrpSpPr/>
            <p:nvPr/>
          </p:nvGrpSpPr>
          <p:grpSpPr>
            <a:xfrm>
              <a:off x="8363" y="1602936"/>
              <a:ext cx="7213800" cy="3465193"/>
              <a:chOff x="8363" y="3376858"/>
              <a:chExt cx="7213800" cy="3465193"/>
            </a:xfrm>
          </p:grpSpPr>
          <p:pic>
            <p:nvPicPr>
              <p:cNvPr id="5" name="図 4"/>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rcRect/>
              <a:stretch/>
            </p:blipFill>
            <p:spPr>
              <a:xfrm>
                <a:off x="8363" y="3376858"/>
                <a:ext cx="2022653" cy="3465193"/>
              </a:xfrm>
              <a:prstGeom prst="rect">
                <a:avLst/>
              </a:prstGeom>
            </p:spPr>
          </p:pic>
          <p:pic>
            <p:nvPicPr>
              <p:cNvPr id="7" name="図 6"/>
              <p:cNvPicPr>
                <a:picLocks noChangeAspect="1"/>
              </p:cNvPicPr>
              <p:nvPr/>
            </p:nvPicPr>
            <p:blipFill rotWithShape="1">
              <a:blip r:embed="rId7" cstate="print">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val="0"/>
                  </a:ext>
                </a:extLst>
              </a:blip>
              <a:srcRect/>
              <a:stretch/>
            </p:blipFill>
            <p:spPr>
              <a:xfrm>
                <a:off x="2320416" y="4360898"/>
                <a:ext cx="4901747" cy="2317271"/>
              </a:xfrm>
              <a:prstGeom prst="rect">
                <a:avLst/>
              </a:prstGeom>
            </p:spPr>
          </p:pic>
          <p:grpSp>
            <p:nvGrpSpPr>
              <p:cNvPr id="9" name="グループ化 8"/>
              <p:cNvGrpSpPr/>
              <p:nvPr/>
            </p:nvGrpSpPr>
            <p:grpSpPr>
              <a:xfrm>
                <a:off x="2275085" y="3786936"/>
                <a:ext cx="2152897" cy="1491795"/>
                <a:chOff x="7144606" y="773982"/>
                <a:chExt cx="2749338" cy="1905084"/>
              </a:xfrm>
            </p:grpSpPr>
            <p:pic>
              <p:nvPicPr>
                <p:cNvPr id="11" name="図 10"/>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7164288" y="773982"/>
                  <a:ext cx="1807535" cy="1628696"/>
                </a:xfrm>
                <a:prstGeom prst="rect">
                  <a:avLst/>
                </a:prstGeom>
              </p:spPr>
            </p:pic>
            <p:sp>
              <p:nvSpPr>
                <p:cNvPr id="12" name="テキスト ボックス 11"/>
                <p:cNvSpPr txBox="1"/>
                <p:nvPr/>
              </p:nvSpPr>
              <p:spPr>
                <a:xfrm>
                  <a:off x="7144606" y="2246719"/>
                  <a:ext cx="2749338" cy="432347"/>
                </a:xfrm>
                <a:prstGeom prst="rect">
                  <a:avLst/>
                </a:prstGeom>
                <a:noFill/>
              </p:spPr>
              <p:txBody>
                <a:bodyPr wrap="square" rtlCol="0">
                  <a:spAutoFit/>
                </a:bodyPr>
                <a:lstStyle/>
                <a:p>
                  <a:pPr algn="ctr"/>
                  <a:r>
                    <a:rPr kumimoji="1" lang="en-US" altLang="ja-JP" sz="1600" b="1" dirty="0" smtClean="0">
                      <a:solidFill>
                        <a:schemeClr val="bg1"/>
                      </a:solidFill>
                    </a:rPr>
                    <a:t>Prime Minister Noda</a:t>
                  </a:r>
                  <a:endParaRPr kumimoji="1" lang="ja-JP" altLang="en-US" sz="1600" b="1" dirty="0">
                    <a:solidFill>
                      <a:schemeClr val="bg1"/>
                    </a:solidFill>
                  </a:endParaRPr>
                </a:p>
              </p:txBody>
            </p:sp>
          </p:grpSp>
          <p:sp>
            <p:nvSpPr>
              <p:cNvPr id="10" name="テキスト ボックス 9"/>
              <p:cNvSpPr txBox="1"/>
              <p:nvPr/>
            </p:nvSpPr>
            <p:spPr>
              <a:xfrm>
                <a:off x="3721154" y="6232756"/>
                <a:ext cx="2854884" cy="369332"/>
              </a:xfrm>
              <a:prstGeom prst="rect">
                <a:avLst/>
              </a:prstGeom>
              <a:noFill/>
            </p:spPr>
            <p:txBody>
              <a:bodyPr wrap="none" rtlCol="0">
                <a:spAutoFit/>
              </a:bodyPr>
              <a:lstStyle/>
              <a:p>
                <a:r>
                  <a:rPr lang="en-US" altLang="ja-JP" b="1" dirty="0">
                    <a:solidFill>
                      <a:srgbClr val="66FFFF"/>
                    </a:solidFill>
                  </a:rPr>
                  <a:t>p</a:t>
                </a:r>
                <a:r>
                  <a:rPr kumimoji="1" lang="en-US" altLang="ja-JP" b="1" dirty="0" smtClean="0">
                    <a:solidFill>
                      <a:srgbClr val="66FFFF"/>
                    </a:solidFill>
                  </a:rPr>
                  <a:t>ositive reference to the ILC</a:t>
                </a:r>
                <a:endParaRPr kumimoji="1" lang="ja-JP" altLang="en-US" b="1" dirty="0">
                  <a:solidFill>
                    <a:srgbClr val="66FFFF"/>
                  </a:solidFill>
                </a:endParaRPr>
              </a:p>
            </p:txBody>
          </p:sp>
        </p:grpSp>
        <p:sp>
          <p:nvSpPr>
            <p:cNvPr id="6" name="テキスト ボックス 5"/>
            <p:cNvSpPr txBox="1"/>
            <p:nvPr/>
          </p:nvSpPr>
          <p:spPr>
            <a:xfrm>
              <a:off x="267720" y="4077849"/>
              <a:ext cx="1503938" cy="369332"/>
            </a:xfrm>
            <a:prstGeom prst="rect">
              <a:avLst/>
            </a:prstGeom>
            <a:noFill/>
          </p:spPr>
          <p:txBody>
            <a:bodyPr wrap="none" rtlCol="0">
              <a:spAutoFit/>
            </a:bodyPr>
            <a:lstStyle/>
            <a:p>
              <a:r>
                <a:rPr kumimoji="1" lang="en-US" altLang="ja-JP" b="1" dirty="0" smtClean="0">
                  <a:solidFill>
                    <a:srgbClr val="FFFF00"/>
                  </a:solidFill>
                </a:rPr>
                <a:t>15/Dec./2011</a:t>
              </a:r>
              <a:endParaRPr kumimoji="1" lang="ja-JP" altLang="en-US" b="1" dirty="0">
                <a:solidFill>
                  <a:srgbClr val="FFFF00"/>
                </a:solidFill>
              </a:endParaRPr>
            </a:p>
          </p:txBody>
        </p:sp>
      </p:grpSp>
      <p:grpSp>
        <p:nvGrpSpPr>
          <p:cNvPr id="21" name="グループ化 20"/>
          <p:cNvGrpSpPr/>
          <p:nvPr/>
        </p:nvGrpSpPr>
        <p:grpSpPr>
          <a:xfrm>
            <a:off x="7115984" y="3892432"/>
            <a:ext cx="2028016" cy="2909253"/>
            <a:chOff x="7115984" y="3892432"/>
            <a:chExt cx="2028016" cy="2909253"/>
          </a:xfrm>
        </p:grpSpPr>
        <p:pic>
          <p:nvPicPr>
            <p:cNvPr id="13" name="図 12"/>
            <p:cNvPicPr>
              <a:picLocks noChangeAspect="1"/>
            </p:cNvPicPr>
            <p:nvPr/>
          </p:nvPicPr>
          <p:blipFill rotWithShape="1">
            <a:blip r:embed="rId10" cstate="print">
              <a:extLst>
                <a:ext uri="{BEBA8EAE-BF5A-486C-A8C5-ECC9F3942E4B}">
                  <a14:imgProps xmlns:a14="http://schemas.microsoft.com/office/drawing/2010/main">
                    <a14:imgLayer r:embed="rId11">
                      <a14:imgEffect>
                        <a14:sharpenSoften amount="25000"/>
                      </a14:imgEffect>
                    </a14:imgLayer>
                  </a14:imgProps>
                </a:ext>
                <a:ext uri="{28A0092B-C50C-407E-A947-70E740481C1C}">
                  <a14:useLocalDpi xmlns:a14="http://schemas.microsoft.com/office/drawing/2010/main" val="0"/>
                </a:ext>
              </a:extLst>
            </a:blip>
            <a:srcRect/>
            <a:stretch/>
          </p:blipFill>
          <p:spPr>
            <a:xfrm>
              <a:off x="8144540" y="3892432"/>
              <a:ext cx="999460" cy="956930"/>
            </a:xfrm>
            <a:prstGeom prst="rect">
              <a:avLst/>
            </a:prstGeom>
          </p:spPr>
        </p:pic>
        <p:pic>
          <p:nvPicPr>
            <p:cNvPr id="14" name="図 13"/>
            <p:cNvPicPr>
              <a:picLocks noChangeAspect="1"/>
            </p:cNvPicPr>
            <p:nvPr/>
          </p:nvPicPr>
          <p:blipFill rotWithShape="1">
            <a:blip r:embed="rId12" cstate="print">
              <a:extLst>
                <a:ext uri="{BEBA8EAE-BF5A-486C-A8C5-ECC9F3942E4B}">
                  <a14:imgProps xmlns:a14="http://schemas.microsoft.com/office/drawing/2010/main">
                    <a14:imgLayer r:embed="rId13">
                      <a14:imgEffect>
                        <a14:sharpenSoften amount="25000"/>
                      </a14:imgEffect>
                    </a14:imgLayer>
                  </a14:imgProps>
                </a:ext>
                <a:ext uri="{28A0092B-C50C-407E-A947-70E740481C1C}">
                  <a14:useLocalDpi xmlns:a14="http://schemas.microsoft.com/office/drawing/2010/main" val="0"/>
                </a:ext>
              </a:extLst>
            </a:blip>
            <a:srcRect/>
            <a:stretch/>
          </p:blipFill>
          <p:spPr>
            <a:xfrm>
              <a:off x="7115984" y="3902149"/>
              <a:ext cx="981948" cy="956930"/>
            </a:xfrm>
            <a:prstGeom prst="rect">
              <a:avLst/>
            </a:prstGeom>
          </p:spPr>
        </p:pic>
        <p:pic>
          <p:nvPicPr>
            <p:cNvPr id="15" name="図 14"/>
            <p:cNvPicPr>
              <a:picLocks noChangeAspect="1"/>
            </p:cNvPicPr>
            <p:nvPr/>
          </p:nvPicPr>
          <p:blipFill rotWithShape="1">
            <a:blip r:embed="rId14" cstate="print">
              <a:extLst>
                <a:ext uri="{BEBA8EAE-BF5A-486C-A8C5-ECC9F3942E4B}">
                  <a14:imgProps xmlns:a14="http://schemas.microsoft.com/office/drawing/2010/main">
                    <a14:imgLayer r:embed="rId15">
                      <a14:imgEffect>
                        <a14:sharpenSoften amount="25000"/>
                      </a14:imgEffect>
                    </a14:imgLayer>
                  </a14:imgProps>
                </a:ext>
                <a:ext uri="{28A0092B-C50C-407E-A947-70E740481C1C}">
                  <a14:useLocalDpi xmlns:a14="http://schemas.microsoft.com/office/drawing/2010/main" val="0"/>
                </a:ext>
              </a:extLst>
            </a:blip>
            <a:srcRect/>
            <a:stretch/>
          </p:blipFill>
          <p:spPr>
            <a:xfrm>
              <a:off x="8146524" y="4849363"/>
              <a:ext cx="997476" cy="996552"/>
            </a:xfrm>
            <a:prstGeom prst="rect">
              <a:avLst/>
            </a:prstGeom>
          </p:spPr>
        </p:pic>
        <p:pic>
          <p:nvPicPr>
            <p:cNvPr id="17" name="図 16"/>
            <p:cNvPicPr>
              <a:picLocks noChangeAspect="1"/>
            </p:cNvPicPr>
            <p:nvPr/>
          </p:nvPicPr>
          <p:blipFill rotWithShape="1">
            <a:blip r:embed="rId16" cstate="print">
              <a:extLst>
                <a:ext uri="{BEBA8EAE-BF5A-486C-A8C5-ECC9F3942E4B}">
                  <a14:imgProps xmlns:a14="http://schemas.microsoft.com/office/drawing/2010/main">
                    <a14:imgLayer r:embed="rId17">
                      <a14:imgEffect>
                        <a14:sharpenSoften amount="25000"/>
                      </a14:imgEffect>
                    </a14:imgLayer>
                  </a14:imgProps>
                </a:ext>
                <a:ext uri="{28A0092B-C50C-407E-A947-70E740481C1C}">
                  <a14:useLocalDpi xmlns:a14="http://schemas.microsoft.com/office/drawing/2010/main" val="0"/>
                </a:ext>
              </a:extLst>
            </a:blip>
            <a:srcRect/>
            <a:stretch/>
          </p:blipFill>
          <p:spPr>
            <a:xfrm>
              <a:off x="7183736" y="4907253"/>
              <a:ext cx="914196" cy="923962"/>
            </a:xfrm>
            <a:prstGeom prst="rect">
              <a:avLst/>
            </a:prstGeom>
          </p:spPr>
        </p:pic>
        <p:pic>
          <p:nvPicPr>
            <p:cNvPr id="19" name="図 18"/>
            <p:cNvPicPr>
              <a:picLocks noChangeAspect="1"/>
            </p:cNvPicPr>
            <p:nvPr/>
          </p:nvPicPr>
          <p:blipFill rotWithShape="1">
            <a:blip r:embed="rId18" cstate="print">
              <a:extLst>
                <a:ext uri="{BEBA8EAE-BF5A-486C-A8C5-ECC9F3942E4B}">
                  <a14:imgProps xmlns:a14="http://schemas.microsoft.com/office/drawing/2010/main">
                    <a14:imgLayer r:embed="rId19">
                      <a14:imgEffect>
                        <a14:sharpenSoften amount="25000"/>
                      </a14:imgEffect>
                    </a14:imgLayer>
                  </a14:imgProps>
                </a:ext>
                <a:ext uri="{28A0092B-C50C-407E-A947-70E740481C1C}">
                  <a14:useLocalDpi xmlns:a14="http://schemas.microsoft.com/office/drawing/2010/main" val="0"/>
                </a:ext>
              </a:extLst>
            </a:blip>
            <a:srcRect/>
            <a:stretch/>
          </p:blipFill>
          <p:spPr>
            <a:xfrm>
              <a:off x="8144540" y="5846837"/>
              <a:ext cx="997475" cy="954848"/>
            </a:xfrm>
            <a:prstGeom prst="rect">
              <a:avLst/>
            </a:prstGeom>
          </p:spPr>
        </p:pic>
        <p:pic>
          <p:nvPicPr>
            <p:cNvPr id="20" name="図 19"/>
            <p:cNvPicPr>
              <a:picLocks noChangeAspect="1"/>
            </p:cNvPicPr>
            <p:nvPr/>
          </p:nvPicPr>
          <p:blipFill rotWithShape="1">
            <a:blip r:embed="rId20" cstate="print">
              <a:extLst>
                <a:ext uri="{BEBA8EAE-BF5A-486C-A8C5-ECC9F3942E4B}">
                  <a14:imgProps xmlns:a14="http://schemas.microsoft.com/office/drawing/2010/main">
                    <a14:imgLayer r:embed="rId21">
                      <a14:imgEffect>
                        <a14:sharpenSoften amount="25000"/>
                      </a14:imgEffect>
                    </a14:imgLayer>
                  </a14:imgProps>
                </a:ext>
                <a:ext uri="{28A0092B-C50C-407E-A947-70E740481C1C}">
                  <a14:useLocalDpi xmlns:a14="http://schemas.microsoft.com/office/drawing/2010/main" val="0"/>
                </a:ext>
              </a:extLst>
            </a:blip>
            <a:srcRect/>
            <a:stretch/>
          </p:blipFill>
          <p:spPr>
            <a:xfrm>
              <a:off x="7146659" y="5846837"/>
              <a:ext cx="988351" cy="954848"/>
            </a:xfrm>
            <a:prstGeom prst="rect">
              <a:avLst/>
            </a:prstGeom>
          </p:spPr>
        </p:pic>
      </p:grpSp>
      <p:cxnSp>
        <p:nvCxnSpPr>
          <p:cNvPr id="16" name="直線矢印コネクタ 15"/>
          <p:cNvCxnSpPr/>
          <p:nvPr/>
        </p:nvCxnSpPr>
        <p:spPr>
          <a:xfrm flipV="1">
            <a:off x="3563888" y="3501008"/>
            <a:ext cx="1191781" cy="720080"/>
          </a:xfrm>
          <a:prstGeom prst="straightConnector1">
            <a:avLst/>
          </a:prstGeom>
          <a:ln w="28575">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1372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dissolv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dissolv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p:blipFill>
        <p:spPr>
          <a:xfrm>
            <a:off x="4860032" y="780794"/>
            <a:ext cx="4149189" cy="5950105"/>
          </a:xfrm>
          <a:prstGeom prst="rect">
            <a:avLst/>
          </a:prstGeom>
          <a:ln>
            <a:noFill/>
          </a:ln>
          <a:effectLst>
            <a:outerShdw blurRad="292100" dist="139700" dir="2700000" algn="tl" rotWithShape="0">
              <a:srgbClr val="333333">
                <a:alpha val="65000"/>
              </a:srgbClr>
            </a:outerShdw>
          </a:effectLst>
        </p:spPr>
      </p:pic>
      <p:sp>
        <p:nvSpPr>
          <p:cNvPr id="5" name="テキスト ボックス 4"/>
          <p:cNvSpPr txBox="1"/>
          <p:nvPr/>
        </p:nvSpPr>
        <p:spPr>
          <a:xfrm>
            <a:off x="173864" y="854583"/>
            <a:ext cx="4312300" cy="1938992"/>
          </a:xfrm>
          <a:prstGeom prst="rect">
            <a:avLst/>
          </a:prstGeom>
          <a:solidFill>
            <a:schemeClr val="accent3">
              <a:lumMod val="40000"/>
              <a:lumOff val="60000"/>
            </a:schemeClr>
          </a:solidFill>
          <a:effectLst>
            <a:outerShdw blurRad="76200" dir="18900000" sy="23000" kx="-1200000" algn="bl" rotWithShape="0">
              <a:prstClr val="black">
                <a:alpha val="20000"/>
              </a:prstClr>
            </a:outerShdw>
          </a:effectLst>
        </p:spPr>
        <p:txBody>
          <a:bodyPr wrap="square" rtlCol="0">
            <a:spAutoFit/>
          </a:bodyPr>
          <a:lstStyle/>
          <a:p>
            <a:pPr algn="ctr"/>
            <a:r>
              <a:rPr lang="en-US" altLang="ja-JP" sz="2400" b="1" dirty="0">
                <a:solidFill>
                  <a:srgbClr val="002060"/>
                </a:solidFill>
              </a:rPr>
              <a:t>Japan Policy Council</a:t>
            </a:r>
            <a:endParaRPr lang="ja-JP" altLang="ja-JP" sz="2400" dirty="0">
              <a:solidFill>
                <a:srgbClr val="002060"/>
              </a:solidFill>
            </a:endParaRPr>
          </a:p>
          <a:p>
            <a:pPr algn="ctr"/>
            <a:r>
              <a:rPr lang="en-US" altLang="ja-JP" sz="2400" b="1" dirty="0">
                <a:solidFill>
                  <a:srgbClr val="002060"/>
                </a:solidFill>
              </a:rPr>
              <a:t>Second Recommendations:</a:t>
            </a:r>
            <a:endParaRPr lang="ja-JP" altLang="ja-JP" sz="2400" dirty="0">
              <a:solidFill>
                <a:srgbClr val="002060"/>
              </a:solidFill>
            </a:endParaRPr>
          </a:p>
          <a:p>
            <a:pPr algn="ctr"/>
            <a:r>
              <a:rPr lang="en-US" altLang="ja-JP" sz="2400" b="1" dirty="0">
                <a:solidFill>
                  <a:srgbClr val="002060"/>
                </a:solidFill>
              </a:rPr>
              <a:t>Regional Development </a:t>
            </a:r>
            <a:r>
              <a:rPr lang="en-US" altLang="ja-JP" sz="2400" b="1" dirty="0" smtClean="0">
                <a:solidFill>
                  <a:srgbClr val="002060"/>
                </a:solidFill>
              </a:rPr>
              <a:t>through </a:t>
            </a:r>
            <a:r>
              <a:rPr lang="en-US" altLang="ja-JP" sz="2400" b="1" dirty="0">
                <a:solidFill>
                  <a:srgbClr val="002060"/>
                </a:solidFill>
              </a:rPr>
              <a:t>Creation of Global </a:t>
            </a:r>
            <a:r>
              <a:rPr lang="en-US" altLang="ja-JP" sz="2400" b="1" dirty="0" smtClean="0">
                <a:solidFill>
                  <a:srgbClr val="002060"/>
                </a:solidFill>
              </a:rPr>
              <a:t>Country inside Japan</a:t>
            </a:r>
            <a:endParaRPr kumimoji="1" lang="ja-JP" altLang="en-US" sz="2400" dirty="0">
              <a:solidFill>
                <a:srgbClr val="002060"/>
              </a:solidFill>
            </a:endParaRPr>
          </a:p>
        </p:txBody>
      </p:sp>
      <p:sp>
        <p:nvSpPr>
          <p:cNvPr id="6" name="テキスト ボックス 5"/>
          <p:cNvSpPr txBox="1"/>
          <p:nvPr/>
        </p:nvSpPr>
        <p:spPr>
          <a:xfrm>
            <a:off x="173864" y="2996952"/>
            <a:ext cx="4251743" cy="1477328"/>
          </a:xfrm>
          <a:prstGeom prst="rect">
            <a:avLst/>
          </a:prstGeom>
          <a:solidFill>
            <a:schemeClr val="bg1"/>
          </a:solidFill>
          <a:ln>
            <a:solidFill>
              <a:srgbClr val="6600CC"/>
            </a:solidFill>
          </a:ln>
        </p:spPr>
        <p:txBody>
          <a:bodyPr wrap="square" rtlCol="0">
            <a:spAutoFit/>
          </a:bodyPr>
          <a:lstStyle/>
          <a:p>
            <a:pPr algn="just"/>
            <a:r>
              <a:rPr lang="en-US" altLang="ja-JP" b="1" dirty="0" smtClean="0">
                <a:solidFill>
                  <a:srgbClr val="003300"/>
                </a:solidFill>
              </a:rPr>
              <a:t>Realizing a global city that can attract human and financial resources from around the world: Regional development triggered by the International Linear Collider (ILC)</a:t>
            </a:r>
            <a:endParaRPr kumimoji="1" lang="ja-JP" altLang="en-US" dirty="0">
              <a:solidFill>
                <a:srgbClr val="003300"/>
              </a:solidFill>
            </a:endParaRPr>
          </a:p>
        </p:txBody>
      </p:sp>
      <p:sp>
        <p:nvSpPr>
          <p:cNvPr id="7" name="テキスト ボックス 6"/>
          <p:cNvSpPr txBox="1"/>
          <p:nvPr/>
        </p:nvSpPr>
        <p:spPr>
          <a:xfrm>
            <a:off x="216166" y="4725144"/>
            <a:ext cx="4251744" cy="1477328"/>
          </a:xfrm>
          <a:prstGeom prst="rect">
            <a:avLst/>
          </a:prstGeom>
          <a:noFill/>
          <a:ln>
            <a:solidFill>
              <a:srgbClr val="000066"/>
            </a:solidFill>
          </a:ln>
        </p:spPr>
        <p:txBody>
          <a:bodyPr wrap="square" rtlCol="0">
            <a:spAutoFit/>
          </a:bodyPr>
          <a:lstStyle/>
          <a:p>
            <a:pPr algn="just"/>
            <a:r>
              <a:rPr lang="en-US" altLang="ja-JP" b="1" u="sng" dirty="0" smtClean="0"/>
              <a:t>Realizing </a:t>
            </a:r>
            <a:r>
              <a:rPr lang="en-US" altLang="ja-JP" b="1" u="sng" dirty="0"/>
              <a:t>an international organization for the International Linear Collider (ILC), </a:t>
            </a:r>
            <a:r>
              <a:rPr lang="en-US" altLang="ja-JP" b="1" u="sng" dirty="0" smtClean="0"/>
              <a:t>to </a:t>
            </a:r>
            <a:r>
              <a:rPr lang="en-US" altLang="ja-JP" b="1" u="sng" dirty="0"/>
              <a:t>push towards reforming regional cities as a role model for the creation of a global </a:t>
            </a:r>
            <a:r>
              <a:rPr lang="en-US" altLang="ja-JP" b="1" u="sng" dirty="0" smtClean="0"/>
              <a:t>country.</a:t>
            </a:r>
            <a:endParaRPr lang="ja-JP" altLang="ja-JP" dirty="0"/>
          </a:p>
        </p:txBody>
      </p:sp>
      <p:sp>
        <p:nvSpPr>
          <p:cNvPr id="8" name="テキスト ボックス 7"/>
          <p:cNvSpPr txBox="1"/>
          <p:nvPr/>
        </p:nvSpPr>
        <p:spPr>
          <a:xfrm>
            <a:off x="5004048" y="151006"/>
            <a:ext cx="2232248" cy="461665"/>
          </a:xfrm>
          <a:prstGeom prst="rect">
            <a:avLst/>
          </a:prstGeom>
          <a:noFill/>
        </p:spPr>
        <p:txBody>
          <a:bodyPr wrap="square" rtlCol="0">
            <a:spAutoFit/>
          </a:bodyPr>
          <a:lstStyle/>
          <a:p>
            <a:r>
              <a:rPr lang="en-US" altLang="ja-JP" sz="2400" b="1" i="1" dirty="0"/>
              <a:t>July 12, </a:t>
            </a:r>
            <a:r>
              <a:rPr lang="en-US" altLang="ja-JP" sz="2400" b="1" i="1" dirty="0" smtClean="0"/>
              <a:t>2012</a:t>
            </a:r>
            <a:endParaRPr lang="ja-JP" altLang="ja-JP" sz="2400" b="1" i="1" dirty="0"/>
          </a:p>
        </p:txBody>
      </p:sp>
      <p:sp>
        <p:nvSpPr>
          <p:cNvPr id="9" name="テキスト ボックス 8"/>
          <p:cNvSpPr txBox="1"/>
          <p:nvPr/>
        </p:nvSpPr>
        <p:spPr>
          <a:xfrm>
            <a:off x="0" y="2150"/>
            <a:ext cx="3379836" cy="523220"/>
          </a:xfrm>
          <a:prstGeom prst="rect">
            <a:avLst/>
          </a:prstGeom>
          <a:solidFill>
            <a:schemeClr val="accent4">
              <a:lumMod val="20000"/>
              <a:lumOff val="80000"/>
            </a:schemeClr>
          </a:solidFill>
        </p:spPr>
        <p:txBody>
          <a:bodyPr wrap="none" rtlCol="0">
            <a:spAutoFit/>
          </a:bodyPr>
          <a:lstStyle/>
          <a:p>
            <a:r>
              <a:rPr kumimoji="1" lang="en-US" altLang="ja-JP" sz="2800" b="1" dirty="0" smtClean="0">
                <a:solidFill>
                  <a:srgbClr val="0000FF"/>
                </a:solidFill>
              </a:rPr>
              <a:t>Why ILC in Japan ? : 2</a:t>
            </a:r>
            <a:endParaRPr kumimoji="1" lang="ja-JP" altLang="en-US" sz="2800" b="1" dirty="0">
              <a:solidFill>
                <a:srgbClr val="0000FF"/>
              </a:solidFill>
            </a:endParaRPr>
          </a:p>
        </p:txBody>
      </p:sp>
      <p:cxnSp>
        <p:nvCxnSpPr>
          <p:cNvPr id="10" name="直線矢印コネクタ 9"/>
          <p:cNvCxnSpPr/>
          <p:nvPr/>
        </p:nvCxnSpPr>
        <p:spPr>
          <a:xfrm flipH="1">
            <a:off x="3379836" y="2132856"/>
            <a:ext cx="1578480" cy="864096"/>
          </a:xfrm>
          <a:prstGeom prst="straightConnector1">
            <a:avLst/>
          </a:prstGeom>
          <a:ln w="28575">
            <a:solidFill>
              <a:srgbClr val="0000FF"/>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flipH="1">
            <a:off x="2627784" y="4221088"/>
            <a:ext cx="2330532" cy="504056"/>
          </a:xfrm>
          <a:prstGeom prst="straightConnector1">
            <a:avLst/>
          </a:prstGeom>
          <a:ln w="28575">
            <a:solidFill>
              <a:srgbClr val="0000FF"/>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9537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right)">
                                      <p:cBhvr>
                                        <p:cTn id="16" dur="500"/>
                                        <p:tgtEl>
                                          <p:spTgt spid="11"/>
                                        </p:tgtEl>
                                      </p:cBhvr>
                                    </p:animEffect>
                                  </p:childTnLst>
                                </p:cTn>
                              </p:par>
                            </p:childTnLst>
                          </p:cTn>
                        </p:par>
                        <p:par>
                          <p:cTn id="17" fill="hold">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dissolv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p:blipFill>
        <p:spPr>
          <a:xfrm>
            <a:off x="323528" y="47564"/>
            <a:ext cx="7272807" cy="3726844"/>
          </a:xfrm>
          <a:prstGeom prst="rect">
            <a:avLst/>
          </a:prstGeom>
        </p:spPr>
      </p:pic>
      <p:pic>
        <p:nvPicPr>
          <p:cNvPr id="2" name="図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8384" y="2051807"/>
            <a:ext cx="1852338" cy="1379992"/>
          </a:xfrm>
          <a:prstGeom prst="rect">
            <a:avLst/>
          </a:prstGeom>
        </p:spPr>
      </p:pic>
      <p:pic>
        <p:nvPicPr>
          <p:cNvPr id="7" name="図 6"/>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rcRect/>
          <a:stretch/>
        </p:blipFill>
        <p:spPr>
          <a:xfrm>
            <a:off x="107504" y="3810154"/>
            <a:ext cx="4248472" cy="3028449"/>
          </a:xfrm>
          <a:prstGeom prst="rect">
            <a:avLst/>
          </a:prstGeom>
          <a:ln>
            <a:noFill/>
          </a:ln>
          <a:effectLst>
            <a:outerShdw blurRad="292100" dist="139700" dir="2700000" algn="tl" rotWithShape="0">
              <a:srgbClr val="333333">
                <a:alpha val="65000"/>
              </a:srgbClr>
            </a:outerShdw>
          </a:effectLst>
        </p:spPr>
      </p:pic>
      <p:pic>
        <p:nvPicPr>
          <p:cNvPr id="5" name="図 4"/>
          <p:cNvPicPr>
            <a:picLocks noChangeAspect="1"/>
          </p:cNvPicPr>
          <p:nvPr/>
        </p:nvPicPr>
        <p:blipFill rotWithShape="1">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a:stretch/>
        </p:blipFill>
        <p:spPr>
          <a:xfrm>
            <a:off x="3342849" y="5480916"/>
            <a:ext cx="5786632" cy="13793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83621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363236" y="2015329"/>
            <a:ext cx="635110" cy="707886"/>
          </a:xfrm>
          <a:prstGeom prst="rect">
            <a:avLst/>
          </a:prstGeom>
          <a:noFill/>
          <a:ln>
            <a:solidFill>
              <a:schemeClr val="tx1"/>
            </a:solidFill>
          </a:ln>
        </p:spPr>
        <p:txBody>
          <a:bodyPr wrap="none" rtlCol="0">
            <a:spAutoFit/>
          </a:bodyPr>
          <a:lstStyle/>
          <a:p>
            <a:pPr algn="ctr"/>
            <a:r>
              <a:rPr lang="en-US" altLang="ja-JP" sz="2000" b="1" dirty="0" smtClean="0">
                <a:solidFill>
                  <a:srgbClr val="002060"/>
                </a:solidFill>
                <a:effectLst>
                  <a:outerShdw blurRad="38100" dist="38100" dir="2700000" algn="tl">
                    <a:srgbClr val="000000">
                      <a:alpha val="43137"/>
                    </a:srgbClr>
                  </a:outerShdw>
                </a:effectLst>
              </a:rPr>
              <a:t>GDE</a:t>
            </a:r>
            <a:endParaRPr lang="en-US" altLang="ja-JP" sz="2000" b="1" dirty="0">
              <a:solidFill>
                <a:srgbClr val="002060"/>
              </a:solidFill>
              <a:effectLst>
                <a:outerShdw blurRad="38100" dist="38100" dir="2700000" algn="tl">
                  <a:srgbClr val="000000">
                    <a:alpha val="43137"/>
                  </a:srgbClr>
                </a:outerShdw>
              </a:effectLst>
            </a:endParaRPr>
          </a:p>
          <a:p>
            <a:pPr algn="ctr"/>
            <a:r>
              <a:rPr lang="en-US" altLang="ja-JP" sz="2000" b="1" dirty="0" smtClean="0">
                <a:solidFill>
                  <a:srgbClr val="002060"/>
                </a:solidFill>
                <a:effectLst>
                  <a:outerShdw blurRad="38100" dist="38100" dir="2700000" algn="tl">
                    <a:srgbClr val="000000">
                      <a:alpha val="43137"/>
                    </a:srgbClr>
                  </a:outerShdw>
                </a:effectLst>
              </a:rPr>
              <a:t>RD</a:t>
            </a:r>
            <a:endParaRPr lang="ja-JP" altLang="en-US" sz="2000" b="1" dirty="0">
              <a:solidFill>
                <a:srgbClr val="002060"/>
              </a:solidFill>
              <a:effectLst>
                <a:outerShdw blurRad="38100" dist="38100" dir="2700000" algn="tl">
                  <a:srgbClr val="000000">
                    <a:alpha val="43137"/>
                  </a:srgbClr>
                </a:outerShdw>
              </a:effectLst>
            </a:endParaRPr>
          </a:p>
        </p:txBody>
      </p:sp>
      <p:sp>
        <p:nvSpPr>
          <p:cNvPr id="3" name="テキスト ボックス 2"/>
          <p:cNvSpPr txBox="1"/>
          <p:nvPr/>
        </p:nvSpPr>
        <p:spPr>
          <a:xfrm>
            <a:off x="2874617" y="1630608"/>
            <a:ext cx="3573158" cy="1477328"/>
          </a:xfrm>
          <a:prstGeom prst="rect">
            <a:avLst/>
          </a:prstGeom>
          <a:noFill/>
          <a:ln>
            <a:solidFill>
              <a:schemeClr val="tx1"/>
            </a:solidFill>
          </a:ln>
        </p:spPr>
        <p:txBody>
          <a:bodyPr wrap="none" rtlCol="0">
            <a:spAutoFit/>
          </a:bodyPr>
          <a:lstStyle/>
          <a:p>
            <a:r>
              <a:rPr lang="en-US" altLang="ja-JP" b="1" dirty="0" smtClean="0">
                <a:solidFill>
                  <a:srgbClr val="002060"/>
                </a:solidFill>
                <a:effectLst>
                  <a:outerShdw blurRad="38100" dist="38100" dir="2700000" algn="tl">
                    <a:srgbClr val="000000">
                      <a:alpha val="43137"/>
                    </a:srgbClr>
                  </a:outerShdw>
                </a:effectLst>
              </a:rPr>
              <a:t>Linear Collider Directorate (LCD</a:t>
            </a:r>
            <a:r>
              <a:rPr lang="ja-JP" altLang="en-US" b="1" dirty="0" smtClean="0">
                <a:solidFill>
                  <a:srgbClr val="002060"/>
                </a:solidFill>
                <a:effectLst>
                  <a:outerShdw blurRad="38100" dist="38100" dir="2700000" algn="tl">
                    <a:srgbClr val="000000">
                      <a:alpha val="43137"/>
                    </a:srgbClr>
                  </a:outerShdw>
                </a:effectLst>
              </a:rPr>
              <a:t>）</a:t>
            </a:r>
            <a:endParaRPr lang="en-US" altLang="ja-JP" b="1" dirty="0" smtClean="0">
              <a:solidFill>
                <a:srgbClr val="002060"/>
              </a:solidFill>
              <a:effectLst>
                <a:outerShdw blurRad="38100" dist="38100" dir="2700000" algn="tl">
                  <a:srgbClr val="000000">
                    <a:alpha val="43137"/>
                  </a:srgbClr>
                </a:outerShdw>
              </a:effectLst>
            </a:endParaRPr>
          </a:p>
          <a:p>
            <a:pPr marL="285750" indent="-285750">
              <a:buFont typeface="Wingdings" pitchFamily="2" charset="2"/>
              <a:buChar char="l"/>
            </a:pPr>
            <a:r>
              <a:rPr lang="en-US" altLang="ja-JP" b="1" dirty="0" smtClean="0">
                <a:solidFill>
                  <a:srgbClr val="0000FF"/>
                </a:solidFill>
              </a:rPr>
              <a:t>Accelerator/Detector R&amp;D</a:t>
            </a:r>
            <a:endParaRPr kumimoji="1" lang="en-US" altLang="ja-JP" b="1" dirty="0" smtClean="0">
              <a:solidFill>
                <a:srgbClr val="0000FF"/>
              </a:solidFill>
            </a:endParaRPr>
          </a:p>
          <a:p>
            <a:pPr marL="285750" indent="-285750">
              <a:buFont typeface="Wingdings" pitchFamily="2" charset="2"/>
              <a:buChar char="l"/>
            </a:pPr>
            <a:r>
              <a:rPr lang="en-US" altLang="ja-JP" b="1" dirty="0" smtClean="0">
                <a:solidFill>
                  <a:srgbClr val="0000FF"/>
                </a:solidFill>
              </a:rPr>
              <a:t>Cite Recommendation</a:t>
            </a:r>
          </a:p>
          <a:p>
            <a:pPr marL="285750" indent="-285750">
              <a:buFont typeface="Wingdings" pitchFamily="2" charset="2"/>
              <a:buChar char="l"/>
            </a:pPr>
            <a:r>
              <a:rPr lang="en-US" altLang="ja-JP" b="1" dirty="0" smtClean="0">
                <a:solidFill>
                  <a:srgbClr val="0000FF"/>
                </a:solidFill>
              </a:rPr>
              <a:t>Detailed Design for Construction</a:t>
            </a:r>
          </a:p>
          <a:p>
            <a:pPr marL="285750" indent="-285750">
              <a:buFont typeface="Wingdings" pitchFamily="2" charset="2"/>
              <a:buChar char="l"/>
            </a:pPr>
            <a:r>
              <a:rPr lang="en-US" altLang="ja-JP" b="1" dirty="0" smtClean="0">
                <a:solidFill>
                  <a:srgbClr val="0000FF"/>
                </a:solidFill>
              </a:rPr>
              <a:t>Project Proposal</a:t>
            </a:r>
          </a:p>
        </p:txBody>
      </p:sp>
      <p:sp>
        <p:nvSpPr>
          <p:cNvPr id="4" name="右矢印 3"/>
          <p:cNvSpPr/>
          <p:nvPr/>
        </p:nvSpPr>
        <p:spPr>
          <a:xfrm>
            <a:off x="2234856" y="2225256"/>
            <a:ext cx="360040" cy="288032"/>
          </a:xfrm>
          <a:prstGeom prst="rightArrow">
            <a:avLst/>
          </a:prstGeom>
          <a:solidFill>
            <a:schemeClr val="accent4">
              <a:lumMod val="40000"/>
              <a:lumOff val="60000"/>
            </a:schemeClr>
          </a:solidFill>
          <a:ln w="19050">
            <a:solidFill>
              <a:srgbClr val="7030A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p:cNvSpPr txBox="1"/>
          <p:nvPr/>
        </p:nvSpPr>
        <p:spPr>
          <a:xfrm>
            <a:off x="1303893" y="3946977"/>
            <a:ext cx="753797" cy="400110"/>
          </a:xfrm>
          <a:prstGeom prst="rect">
            <a:avLst/>
          </a:prstGeom>
          <a:noFill/>
          <a:ln>
            <a:solidFill>
              <a:schemeClr val="tx1"/>
            </a:solidFill>
          </a:ln>
        </p:spPr>
        <p:txBody>
          <a:bodyPr wrap="none" rtlCol="0">
            <a:spAutoFit/>
          </a:bodyPr>
          <a:lstStyle/>
          <a:p>
            <a:pPr algn="ctr"/>
            <a:r>
              <a:rPr lang="en-US" altLang="ja-JP" sz="2000" b="1" dirty="0" smtClean="0">
                <a:solidFill>
                  <a:srgbClr val="002060"/>
                </a:solidFill>
                <a:effectLst>
                  <a:outerShdw blurRad="38100" dist="38100" dir="2700000" algn="tl">
                    <a:srgbClr val="000000">
                      <a:alpha val="43137"/>
                    </a:srgbClr>
                  </a:outerShdw>
                </a:effectLst>
              </a:rPr>
              <a:t>ILCSC</a:t>
            </a:r>
          </a:p>
        </p:txBody>
      </p:sp>
      <p:sp>
        <p:nvSpPr>
          <p:cNvPr id="6" name="右矢印 5"/>
          <p:cNvSpPr/>
          <p:nvPr/>
        </p:nvSpPr>
        <p:spPr>
          <a:xfrm>
            <a:off x="2234856" y="4009447"/>
            <a:ext cx="360040" cy="288032"/>
          </a:xfrm>
          <a:prstGeom prst="rightArrow">
            <a:avLst/>
          </a:prstGeom>
          <a:solidFill>
            <a:schemeClr val="accent4">
              <a:lumMod val="40000"/>
              <a:lumOff val="60000"/>
            </a:schemeClr>
          </a:solidFill>
          <a:ln w="19050">
            <a:solidFill>
              <a:srgbClr val="7030A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ボックス 6"/>
          <p:cNvSpPr txBox="1"/>
          <p:nvPr/>
        </p:nvSpPr>
        <p:spPr>
          <a:xfrm>
            <a:off x="2874617" y="3546868"/>
            <a:ext cx="3929123" cy="1477328"/>
          </a:xfrm>
          <a:prstGeom prst="rect">
            <a:avLst/>
          </a:prstGeom>
          <a:noFill/>
          <a:ln>
            <a:solidFill>
              <a:schemeClr val="tx1"/>
            </a:solidFill>
          </a:ln>
        </p:spPr>
        <p:txBody>
          <a:bodyPr wrap="square" rtlCol="0">
            <a:spAutoFit/>
          </a:bodyPr>
          <a:lstStyle/>
          <a:p>
            <a:r>
              <a:rPr lang="en-US" altLang="ja-JP" b="1" dirty="0" smtClean="0">
                <a:solidFill>
                  <a:srgbClr val="002060"/>
                </a:solidFill>
                <a:effectLst>
                  <a:outerShdw blurRad="38100" dist="38100" dir="2700000" algn="tl">
                    <a:srgbClr val="000000">
                      <a:alpha val="43137"/>
                    </a:srgbClr>
                  </a:outerShdw>
                </a:effectLst>
              </a:rPr>
              <a:t>Linear Collider Board</a:t>
            </a:r>
            <a:r>
              <a:rPr lang="ja-JP" altLang="en-US" b="1" dirty="0" smtClean="0">
                <a:solidFill>
                  <a:srgbClr val="002060"/>
                </a:solidFill>
                <a:effectLst>
                  <a:outerShdw blurRad="38100" dist="38100" dir="2700000" algn="tl">
                    <a:srgbClr val="000000">
                      <a:alpha val="43137"/>
                    </a:srgbClr>
                  </a:outerShdw>
                </a:effectLst>
              </a:rPr>
              <a:t>（</a:t>
            </a:r>
            <a:r>
              <a:rPr lang="en-US" altLang="ja-JP" b="1" dirty="0" smtClean="0">
                <a:solidFill>
                  <a:srgbClr val="002060"/>
                </a:solidFill>
                <a:effectLst>
                  <a:outerShdw blurRad="38100" dist="38100" dir="2700000" algn="tl">
                    <a:srgbClr val="000000">
                      <a:alpha val="43137"/>
                    </a:srgbClr>
                  </a:outerShdw>
                </a:effectLst>
              </a:rPr>
              <a:t>LCB</a:t>
            </a:r>
            <a:r>
              <a:rPr lang="ja-JP" altLang="en-US" b="1" dirty="0" smtClean="0">
                <a:solidFill>
                  <a:srgbClr val="002060"/>
                </a:solidFill>
                <a:effectLst>
                  <a:outerShdw blurRad="38100" dist="38100" dir="2700000" algn="tl">
                    <a:srgbClr val="000000">
                      <a:alpha val="43137"/>
                    </a:srgbClr>
                  </a:outerShdw>
                </a:effectLst>
              </a:rPr>
              <a:t>）</a:t>
            </a:r>
            <a:endParaRPr lang="en-US" altLang="ja-JP" b="1" dirty="0" smtClean="0">
              <a:solidFill>
                <a:srgbClr val="002060"/>
              </a:solidFill>
              <a:effectLst>
                <a:outerShdw blurRad="38100" dist="38100" dir="2700000" algn="tl">
                  <a:srgbClr val="000000">
                    <a:alpha val="43137"/>
                  </a:srgbClr>
                </a:outerShdw>
              </a:effectLst>
            </a:endParaRPr>
          </a:p>
          <a:p>
            <a:pPr marL="285750" indent="-285750">
              <a:buFont typeface="Wingdings" pitchFamily="2" charset="2"/>
              <a:buChar char="l"/>
            </a:pPr>
            <a:r>
              <a:rPr lang="en-US" altLang="ja-JP" b="1" dirty="0" smtClean="0">
                <a:solidFill>
                  <a:srgbClr val="0000FF"/>
                </a:solidFill>
              </a:rPr>
              <a:t>Detailed Design for ILC Lab.</a:t>
            </a:r>
          </a:p>
          <a:p>
            <a:pPr marL="285750" indent="-285750">
              <a:buFont typeface="Wingdings" pitchFamily="2" charset="2"/>
              <a:buChar char="l"/>
            </a:pPr>
            <a:r>
              <a:rPr lang="en-US" altLang="ja-JP" b="1" dirty="0" smtClean="0">
                <a:solidFill>
                  <a:srgbClr val="0000FF"/>
                </a:solidFill>
              </a:rPr>
              <a:t>Chart-out of Approval Process</a:t>
            </a:r>
          </a:p>
          <a:p>
            <a:r>
              <a:rPr lang="en-US" altLang="ja-JP" b="1" dirty="0" smtClean="0">
                <a:solidFill>
                  <a:srgbClr val="0000FF"/>
                </a:solidFill>
              </a:rPr>
              <a:t>         for instance, ICFA</a:t>
            </a:r>
            <a:r>
              <a:rPr lang="en-US" altLang="ja-JP" b="1" dirty="0" smtClean="0">
                <a:solidFill>
                  <a:srgbClr val="0000FF"/>
                </a:solidFill>
                <a:sym typeface="Wingdings" pitchFamily="2" charset="2"/>
              </a:rPr>
              <a:t>IUPAP OECD   </a:t>
            </a:r>
          </a:p>
          <a:p>
            <a:r>
              <a:rPr lang="en-US" altLang="ja-JP" b="1" dirty="0">
                <a:solidFill>
                  <a:srgbClr val="0000FF"/>
                </a:solidFill>
                <a:sym typeface="Wingdings" pitchFamily="2" charset="2"/>
              </a:rPr>
              <a:t> </a:t>
            </a:r>
            <a:r>
              <a:rPr lang="en-US" altLang="ja-JP" b="1" dirty="0" smtClean="0">
                <a:solidFill>
                  <a:srgbClr val="0000FF"/>
                </a:solidFill>
                <a:sym typeface="Wingdings" pitchFamily="2" charset="2"/>
              </a:rPr>
              <a:t>         Governmental Board </a:t>
            </a:r>
            <a:r>
              <a:rPr lang="en-US" altLang="ja-JP" b="1" dirty="0" smtClean="0">
                <a:solidFill>
                  <a:srgbClr val="0000FF"/>
                </a:solidFill>
              </a:rPr>
              <a:t> </a:t>
            </a:r>
            <a:endParaRPr kumimoji="1" lang="en-US" altLang="ja-JP" b="1" dirty="0" smtClean="0">
              <a:solidFill>
                <a:srgbClr val="0000FF"/>
              </a:solidFill>
            </a:endParaRPr>
          </a:p>
        </p:txBody>
      </p:sp>
      <p:sp>
        <p:nvSpPr>
          <p:cNvPr id="8" name="テキスト ボックス 7"/>
          <p:cNvSpPr txBox="1"/>
          <p:nvPr/>
        </p:nvSpPr>
        <p:spPr>
          <a:xfrm>
            <a:off x="1356888" y="5718262"/>
            <a:ext cx="647806" cy="400110"/>
          </a:xfrm>
          <a:prstGeom prst="rect">
            <a:avLst/>
          </a:prstGeom>
          <a:noFill/>
          <a:ln>
            <a:solidFill>
              <a:schemeClr val="tx1"/>
            </a:solidFill>
          </a:ln>
        </p:spPr>
        <p:txBody>
          <a:bodyPr wrap="none" rtlCol="0">
            <a:spAutoFit/>
          </a:bodyPr>
          <a:lstStyle/>
          <a:p>
            <a:pPr algn="ctr"/>
            <a:r>
              <a:rPr lang="en-US" altLang="ja-JP" sz="2000" b="1" dirty="0" smtClean="0">
                <a:solidFill>
                  <a:srgbClr val="002060"/>
                </a:solidFill>
                <a:effectLst>
                  <a:outerShdw blurRad="38100" dist="38100" dir="2700000" algn="tl">
                    <a:srgbClr val="000000">
                      <a:alpha val="43137"/>
                    </a:srgbClr>
                  </a:outerShdw>
                </a:effectLst>
              </a:rPr>
              <a:t>ICFA</a:t>
            </a:r>
          </a:p>
        </p:txBody>
      </p:sp>
      <p:sp>
        <p:nvSpPr>
          <p:cNvPr id="9" name="右矢印 8"/>
          <p:cNvSpPr/>
          <p:nvPr/>
        </p:nvSpPr>
        <p:spPr>
          <a:xfrm rot="5400000">
            <a:off x="1500771" y="3222832"/>
            <a:ext cx="360040" cy="288032"/>
          </a:xfrm>
          <a:prstGeom prst="rightArrow">
            <a:avLst/>
          </a:prstGeom>
          <a:solidFill>
            <a:schemeClr val="accent4">
              <a:lumMod val="40000"/>
              <a:lumOff val="60000"/>
            </a:schemeClr>
          </a:solidFill>
          <a:ln w="19050">
            <a:solidFill>
              <a:srgbClr val="7030A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右矢印 9"/>
          <p:cNvSpPr/>
          <p:nvPr/>
        </p:nvSpPr>
        <p:spPr>
          <a:xfrm rot="5400000">
            <a:off x="1500771" y="4913306"/>
            <a:ext cx="360040" cy="288032"/>
          </a:xfrm>
          <a:prstGeom prst="rightArrow">
            <a:avLst/>
          </a:prstGeom>
          <a:solidFill>
            <a:schemeClr val="accent4">
              <a:lumMod val="40000"/>
              <a:lumOff val="60000"/>
            </a:schemeClr>
          </a:solidFill>
          <a:ln w="19050">
            <a:solidFill>
              <a:srgbClr val="7030A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p:cNvSpPr txBox="1"/>
          <p:nvPr/>
        </p:nvSpPr>
        <p:spPr>
          <a:xfrm>
            <a:off x="2874617" y="5400143"/>
            <a:ext cx="3501023" cy="1200329"/>
          </a:xfrm>
          <a:prstGeom prst="rect">
            <a:avLst/>
          </a:prstGeom>
          <a:noFill/>
          <a:ln>
            <a:solidFill>
              <a:schemeClr val="tx1"/>
            </a:solidFill>
          </a:ln>
        </p:spPr>
        <p:txBody>
          <a:bodyPr wrap="square" rtlCol="0">
            <a:spAutoFit/>
          </a:bodyPr>
          <a:lstStyle/>
          <a:p>
            <a:pPr marL="285750" indent="-285750">
              <a:buFont typeface="Wingdings" pitchFamily="2" charset="2"/>
              <a:buChar char="l"/>
            </a:pPr>
            <a:r>
              <a:rPr lang="en-US" altLang="ja-JP" b="1" dirty="0" smtClean="0">
                <a:solidFill>
                  <a:srgbClr val="0000FF"/>
                </a:solidFill>
              </a:rPr>
              <a:t>Project Proposal to </a:t>
            </a:r>
          </a:p>
          <a:p>
            <a:pPr lvl="1"/>
            <a:r>
              <a:rPr lang="ja-JP" altLang="en-US" b="1" dirty="0">
                <a:solidFill>
                  <a:srgbClr val="0000FF"/>
                </a:solidFill>
              </a:rPr>
              <a:t>　</a:t>
            </a:r>
            <a:r>
              <a:rPr lang="en-US" altLang="ja-JP" b="1" dirty="0" smtClean="0">
                <a:solidFill>
                  <a:srgbClr val="0000FF"/>
                </a:solidFill>
              </a:rPr>
              <a:t>ICFA </a:t>
            </a:r>
            <a:r>
              <a:rPr lang="en-US" altLang="ja-JP" b="1" dirty="0" smtClean="0">
                <a:solidFill>
                  <a:srgbClr val="0000FF"/>
                </a:solidFill>
                <a:sym typeface="Wingdings" pitchFamily="2" charset="2"/>
              </a:rPr>
              <a:t> IUPAP  OECD </a:t>
            </a:r>
          </a:p>
          <a:p>
            <a:pPr lvl="1"/>
            <a:r>
              <a:rPr lang="en-US" altLang="ja-JP" b="1" dirty="0">
                <a:solidFill>
                  <a:srgbClr val="0000FF"/>
                </a:solidFill>
                <a:sym typeface="Wingdings" pitchFamily="2" charset="2"/>
              </a:rPr>
              <a:t> </a:t>
            </a:r>
            <a:r>
              <a:rPr lang="en-US" altLang="ja-JP" b="1" dirty="0" smtClean="0">
                <a:solidFill>
                  <a:srgbClr val="0000FF"/>
                </a:solidFill>
                <a:sym typeface="Wingdings" pitchFamily="2" charset="2"/>
              </a:rPr>
              <a:t>         Governmental Board</a:t>
            </a:r>
            <a:endParaRPr lang="en-US" altLang="ja-JP" b="1" dirty="0">
              <a:solidFill>
                <a:srgbClr val="0000FF"/>
              </a:solidFill>
            </a:endParaRPr>
          </a:p>
          <a:p>
            <a:pPr marL="742950" lvl="1" indent="-285750">
              <a:buFont typeface="Wingdings" pitchFamily="2" charset="2"/>
              <a:buChar char="l"/>
            </a:pPr>
            <a:endParaRPr lang="en-US" altLang="ja-JP" b="1" dirty="0" smtClean="0">
              <a:solidFill>
                <a:srgbClr val="0000FF"/>
              </a:solidFill>
            </a:endParaRPr>
          </a:p>
        </p:txBody>
      </p:sp>
      <p:cxnSp>
        <p:nvCxnSpPr>
          <p:cNvPr id="13" name="直線コネクタ 12"/>
          <p:cNvCxnSpPr/>
          <p:nvPr/>
        </p:nvCxnSpPr>
        <p:spPr>
          <a:xfrm>
            <a:off x="848976" y="1301578"/>
            <a:ext cx="7848872"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2747772" y="1085554"/>
            <a:ext cx="0" cy="216024"/>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1403134" y="996410"/>
            <a:ext cx="652743" cy="369332"/>
          </a:xfrm>
          <a:prstGeom prst="rect">
            <a:avLst/>
          </a:prstGeom>
          <a:noFill/>
        </p:spPr>
        <p:txBody>
          <a:bodyPr wrap="none" rtlCol="0">
            <a:spAutoFit/>
          </a:bodyPr>
          <a:lstStyle/>
          <a:p>
            <a:r>
              <a:rPr kumimoji="1" lang="en-US" altLang="ja-JP" b="1" dirty="0" smtClean="0"/>
              <a:t>2012</a:t>
            </a:r>
            <a:endParaRPr kumimoji="1" lang="ja-JP" altLang="en-US" b="1" dirty="0"/>
          </a:p>
        </p:txBody>
      </p:sp>
      <p:sp>
        <p:nvSpPr>
          <p:cNvPr id="17" name="テキスト ボックス 16"/>
          <p:cNvSpPr txBox="1"/>
          <p:nvPr/>
        </p:nvSpPr>
        <p:spPr>
          <a:xfrm>
            <a:off x="3373770" y="996410"/>
            <a:ext cx="652743" cy="369332"/>
          </a:xfrm>
          <a:prstGeom prst="rect">
            <a:avLst/>
          </a:prstGeom>
          <a:noFill/>
        </p:spPr>
        <p:txBody>
          <a:bodyPr wrap="none" rtlCol="0">
            <a:spAutoFit/>
          </a:bodyPr>
          <a:lstStyle/>
          <a:p>
            <a:r>
              <a:rPr kumimoji="1" lang="en-US" altLang="ja-JP" b="1" dirty="0" smtClean="0"/>
              <a:t>2013</a:t>
            </a:r>
            <a:endParaRPr kumimoji="1" lang="ja-JP" altLang="en-US" b="1" dirty="0"/>
          </a:p>
        </p:txBody>
      </p:sp>
      <p:sp>
        <p:nvSpPr>
          <p:cNvPr id="18" name="テキスト ボックス 17"/>
          <p:cNvSpPr txBox="1"/>
          <p:nvPr/>
        </p:nvSpPr>
        <p:spPr>
          <a:xfrm>
            <a:off x="5326639" y="996410"/>
            <a:ext cx="652743" cy="369332"/>
          </a:xfrm>
          <a:prstGeom prst="rect">
            <a:avLst/>
          </a:prstGeom>
          <a:noFill/>
        </p:spPr>
        <p:txBody>
          <a:bodyPr wrap="none" rtlCol="0">
            <a:spAutoFit/>
          </a:bodyPr>
          <a:lstStyle/>
          <a:p>
            <a:r>
              <a:rPr kumimoji="1" lang="en-US" altLang="ja-JP" b="1" dirty="0" smtClean="0"/>
              <a:t>2014</a:t>
            </a:r>
            <a:endParaRPr kumimoji="1" lang="ja-JP" altLang="en-US" b="1" dirty="0"/>
          </a:p>
        </p:txBody>
      </p:sp>
      <p:sp>
        <p:nvSpPr>
          <p:cNvPr id="19" name="テキスト ボックス 18"/>
          <p:cNvSpPr txBox="1"/>
          <p:nvPr/>
        </p:nvSpPr>
        <p:spPr>
          <a:xfrm>
            <a:off x="6974170" y="996410"/>
            <a:ext cx="885179" cy="369332"/>
          </a:xfrm>
          <a:prstGeom prst="rect">
            <a:avLst/>
          </a:prstGeom>
          <a:noFill/>
        </p:spPr>
        <p:txBody>
          <a:bodyPr wrap="none" rtlCol="0">
            <a:spAutoFit/>
          </a:bodyPr>
          <a:lstStyle/>
          <a:p>
            <a:r>
              <a:rPr kumimoji="1" lang="en-US" altLang="ja-JP" b="1" dirty="0" smtClean="0"/>
              <a:t>2015~6</a:t>
            </a:r>
            <a:endParaRPr kumimoji="1" lang="ja-JP" altLang="en-US" b="1" dirty="0"/>
          </a:p>
        </p:txBody>
      </p:sp>
      <p:cxnSp>
        <p:nvCxnSpPr>
          <p:cNvPr id="20" name="直線コネクタ 19"/>
          <p:cNvCxnSpPr/>
          <p:nvPr/>
        </p:nvCxnSpPr>
        <p:spPr>
          <a:xfrm>
            <a:off x="4684598" y="1072369"/>
            <a:ext cx="0" cy="216024"/>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6621424" y="1093686"/>
            <a:ext cx="0" cy="216024"/>
          </a:xfrm>
          <a:prstGeom prst="line">
            <a:avLst/>
          </a:prstGeom>
          <a:ln w="76200"/>
        </p:spPr>
        <p:style>
          <a:lnRef idx="1">
            <a:schemeClr val="accent1"/>
          </a:lnRef>
          <a:fillRef idx="0">
            <a:schemeClr val="accent1"/>
          </a:fillRef>
          <a:effectRef idx="0">
            <a:schemeClr val="accent1"/>
          </a:effectRef>
          <a:fontRef idx="minor">
            <a:schemeClr val="tx1"/>
          </a:fontRef>
        </p:style>
      </p:cxnSp>
      <p:grpSp>
        <p:nvGrpSpPr>
          <p:cNvPr id="28" name="グループ化 27"/>
          <p:cNvGrpSpPr/>
          <p:nvPr/>
        </p:nvGrpSpPr>
        <p:grpSpPr>
          <a:xfrm>
            <a:off x="7169916" y="2888485"/>
            <a:ext cx="1242759" cy="1273649"/>
            <a:chOff x="6785386" y="2191340"/>
            <a:chExt cx="1242759" cy="1273649"/>
          </a:xfrm>
        </p:grpSpPr>
        <p:sp>
          <p:nvSpPr>
            <p:cNvPr id="25" name="星 5 24"/>
            <p:cNvSpPr/>
            <p:nvPr/>
          </p:nvSpPr>
          <p:spPr>
            <a:xfrm>
              <a:off x="6785386" y="2191340"/>
              <a:ext cx="1241957" cy="1273649"/>
            </a:xfrm>
            <a:prstGeom prst="star5">
              <a:avLst/>
            </a:prstGeom>
            <a:solidFill>
              <a:schemeClr val="accent6">
                <a:lumMod val="20000"/>
                <a:lumOff val="80000"/>
              </a:schemeClr>
            </a:solidFill>
            <a:ln w="28575">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921495" y="2669703"/>
              <a:ext cx="1106650" cy="523220"/>
            </a:xfrm>
            <a:prstGeom prst="rect">
              <a:avLst/>
            </a:prstGeom>
            <a:noFill/>
          </p:spPr>
          <p:txBody>
            <a:bodyPr wrap="none" rtlCol="0">
              <a:spAutoFit/>
            </a:bodyPr>
            <a:lstStyle/>
            <a:p>
              <a:pPr algn="ctr"/>
              <a:r>
                <a:rPr lang="en-US" altLang="ja-JP" sz="1400" b="1" dirty="0">
                  <a:solidFill>
                    <a:srgbClr val="7030A0"/>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C</a:t>
              </a:r>
              <a:r>
                <a:rPr lang="en-US" altLang="ja-JP" sz="1400" b="1" dirty="0" smtClean="0">
                  <a:solidFill>
                    <a:srgbClr val="7030A0"/>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ite</a:t>
              </a:r>
              <a:r>
                <a:rPr kumimoji="1" lang="en-US" altLang="ja-JP" sz="1400" b="1" dirty="0" smtClean="0">
                  <a:solidFill>
                    <a:srgbClr val="7030A0"/>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a:t>
              </a:r>
              <a:r>
                <a:rPr lang="en-US" altLang="ja-JP" sz="1400" b="1" dirty="0" smtClean="0">
                  <a:solidFill>
                    <a:srgbClr val="7030A0"/>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Host</a:t>
              </a:r>
              <a:endParaRPr kumimoji="1" lang="en-US" altLang="ja-JP" sz="1400" b="1" dirty="0" smtClean="0">
                <a:solidFill>
                  <a:srgbClr val="7030A0"/>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a:p>
              <a:pPr algn="ctr"/>
              <a:r>
                <a:rPr lang="en-US" altLang="ja-JP" sz="1400" b="1" dirty="0" smtClean="0">
                  <a:solidFill>
                    <a:srgbClr val="7030A0"/>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Establish</a:t>
              </a:r>
              <a:endParaRPr kumimoji="1" lang="ja-JP" altLang="en-US" sz="1400" b="1" dirty="0">
                <a:solidFill>
                  <a:srgbClr val="7030A0"/>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p:txBody>
        </p:sp>
      </p:grpSp>
      <p:sp>
        <p:nvSpPr>
          <p:cNvPr id="30" name="正方形/長方形 29"/>
          <p:cNvSpPr/>
          <p:nvPr/>
        </p:nvSpPr>
        <p:spPr>
          <a:xfrm>
            <a:off x="1368150" y="188639"/>
            <a:ext cx="6407715" cy="461665"/>
          </a:xfrm>
          <a:prstGeom prst="rect">
            <a:avLst/>
          </a:prstGeom>
          <a:solidFill>
            <a:schemeClr val="accent3">
              <a:lumMod val="75000"/>
            </a:schemeClr>
          </a:solidFill>
        </p:spPr>
        <p:txBody>
          <a:bodyPr wrap="none" lIns="91440" tIns="45720" rIns="91440" bIns="45720">
            <a:spAutoFit/>
          </a:bodyPr>
          <a:lstStyle/>
          <a:p>
            <a:pPr algn="ctr"/>
            <a:r>
              <a:rPr lang="en-US" altLang="ja-JP" sz="2400" b="1" dirty="0" smtClean="0">
                <a:ln w="19050">
                  <a:solidFill>
                    <a:schemeClr val="tx2">
                      <a:tint val="1000"/>
                    </a:schemeClr>
                  </a:solidFill>
                  <a:prstDash val="solid"/>
                </a:ln>
                <a:solidFill>
                  <a:srgbClr val="002060"/>
                </a:solidFill>
                <a:effectLst>
                  <a:outerShdw blurRad="50000" dist="50800" dir="7500000" algn="tl">
                    <a:srgbClr val="000000">
                      <a:shade val="5000"/>
                      <a:alpha val="35000"/>
                    </a:srgbClr>
                  </a:outerShdw>
                </a:effectLst>
              </a:rPr>
              <a:t>Toward ILC Construction : International Activities</a:t>
            </a:r>
          </a:p>
        </p:txBody>
      </p:sp>
      <p:sp>
        <p:nvSpPr>
          <p:cNvPr id="24" name="右矢印 23"/>
          <p:cNvSpPr/>
          <p:nvPr/>
        </p:nvSpPr>
        <p:spPr>
          <a:xfrm rot="16200000" flipV="1">
            <a:off x="4309577" y="5076107"/>
            <a:ext cx="360040" cy="288032"/>
          </a:xfrm>
          <a:prstGeom prst="rightArrow">
            <a:avLst/>
          </a:prstGeom>
          <a:solidFill>
            <a:schemeClr val="accent4">
              <a:lumMod val="40000"/>
              <a:lumOff val="60000"/>
            </a:schemeClr>
          </a:solidFill>
          <a:ln w="19050">
            <a:solidFill>
              <a:srgbClr val="7030A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右矢印 25"/>
          <p:cNvSpPr/>
          <p:nvPr/>
        </p:nvSpPr>
        <p:spPr>
          <a:xfrm rot="16200000" flipV="1">
            <a:off x="4309577" y="3189444"/>
            <a:ext cx="360040" cy="288032"/>
          </a:xfrm>
          <a:prstGeom prst="rightArrow">
            <a:avLst/>
          </a:prstGeom>
          <a:solidFill>
            <a:schemeClr val="accent4">
              <a:lumMod val="40000"/>
              <a:lumOff val="60000"/>
            </a:schemeClr>
          </a:solidFill>
          <a:ln w="19050">
            <a:solidFill>
              <a:srgbClr val="7030A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5580828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p:cNvSpPr/>
          <p:nvPr/>
        </p:nvSpPr>
        <p:spPr>
          <a:xfrm>
            <a:off x="2320170" y="116632"/>
            <a:ext cx="4453591" cy="461665"/>
          </a:xfrm>
          <a:prstGeom prst="rect">
            <a:avLst/>
          </a:prstGeom>
          <a:solidFill>
            <a:schemeClr val="accent3">
              <a:lumMod val="75000"/>
            </a:schemeClr>
          </a:solidFill>
        </p:spPr>
        <p:txBody>
          <a:bodyPr wrap="none" lIns="91440" tIns="45720" rIns="91440" bIns="45720">
            <a:spAutoFit/>
          </a:bodyPr>
          <a:lstStyle/>
          <a:p>
            <a:pPr algn="ctr"/>
            <a:r>
              <a:rPr lang="en-US" altLang="ja-JP" sz="2400" b="1" dirty="0" smtClean="0">
                <a:ln w="19050">
                  <a:solidFill>
                    <a:schemeClr val="tx2">
                      <a:tint val="1000"/>
                    </a:schemeClr>
                  </a:solidFill>
                  <a:prstDash val="solid"/>
                </a:ln>
                <a:solidFill>
                  <a:srgbClr val="002060"/>
                </a:solidFill>
                <a:effectLst>
                  <a:outerShdw blurRad="50000" dist="50800" dir="7500000" algn="tl">
                    <a:srgbClr val="000000">
                      <a:shade val="5000"/>
                      <a:alpha val="35000"/>
                    </a:srgbClr>
                  </a:outerShdw>
                </a:effectLst>
              </a:rPr>
              <a:t>Toward ILC Construction </a:t>
            </a:r>
            <a:r>
              <a:rPr lang="en-US" altLang="ja-JP" sz="2400" b="1" dirty="0">
                <a:ln w="19050">
                  <a:solidFill>
                    <a:schemeClr val="tx2">
                      <a:tint val="1000"/>
                    </a:schemeClr>
                  </a:solidFill>
                  <a:prstDash val="solid"/>
                </a:ln>
                <a:solidFill>
                  <a:srgbClr val="002060"/>
                </a:solidFill>
                <a:effectLst>
                  <a:outerShdw blurRad="50000" dist="50800" dir="7500000" algn="tl">
                    <a:srgbClr val="000000">
                      <a:shade val="5000"/>
                      <a:alpha val="35000"/>
                    </a:srgbClr>
                  </a:outerShdw>
                </a:effectLst>
              </a:rPr>
              <a:t> </a:t>
            </a:r>
            <a:r>
              <a:rPr lang="en-US" altLang="ja-JP" sz="2400" b="1" dirty="0" smtClean="0">
                <a:ln w="19050">
                  <a:solidFill>
                    <a:schemeClr val="tx2">
                      <a:tint val="1000"/>
                    </a:schemeClr>
                  </a:solidFill>
                  <a:prstDash val="solid"/>
                </a:ln>
                <a:solidFill>
                  <a:srgbClr val="002060"/>
                </a:solidFill>
                <a:effectLst>
                  <a:outerShdw blurRad="50000" dist="50800" dir="7500000" algn="tl">
                    <a:srgbClr val="000000">
                      <a:shade val="5000"/>
                      <a:alpha val="35000"/>
                    </a:srgbClr>
                  </a:outerShdw>
                </a:effectLst>
              </a:rPr>
              <a:t>in Japan</a:t>
            </a:r>
            <a:endParaRPr lang="ja-JP" altLang="en-US" sz="2400" b="1" cap="none" spc="0" dirty="0">
              <a:ln w="19050">
                <a:solidFill>
                  <a:schemeClr val="tx2">
                    <a:tint val="1000"/>
                  </a:schemeClr>
                </a:solidFill>
                <a:prstDash val="solid"/>
              </a:ln>
              <a:solidFill>
                <a:srgbClr val="002060"/>
              </a:solidFill>
              <a:effectLst>
                <a:outerShdw blurRad="50000" dist="50800" dir="7500000" algn="tl">
                  <a:srgbClr val="000000">
                    <a:shade val="5000"/>
                    <a:alpha val="35000"/>
                  </a:srgbClr>
                </a:outerShdw>
              </a:effectLst>
            </a:endParaRPr>
          </a:p>
        </p:txBody>
      </p:sp>
      <p:sp>
        <p:nvSpPr>
          <p:cNvPr id="2" name="テキスト ボックス 1"/>
          <p:cNvSpPr txBox="1"/>
          <p:nvPr/>
        </p:nvSpPr>
        <p:spPr>
          <a:xfrm>
            <a:off x="156207" y="2925209"/>
            <a:ext cx="1379786" cy="646331"/>
          </a:xfrm>
          <a:prstGeom prst="rect">
            <a:avLst/>
          </a:prstGeom>
          <a:noFill/>
          <a:ln>
            <a:solidFill>
              <a:schemeClr val="tx1"/>
            </a:solidFill>
          </a:ln>
        </p:spPr>
        <p:txBody>
          <a:bodyPr wrap="square" rtlCol="0">
            <a:spAutoFit/>
          </a:bodyPr>
          <a:lstStyle/>
          <a:p>
            <a:pPr algn="ctr"/>
            <a:r>
              <a:rPr lang="en-US" altLang="ja-JP" b="1" dirty="0" smtClean="0">
                <a:solidFill>
                  <a:srgbClr val="002060"/>
                </a:solidFill>
                <a:effectLst>
                  <a:outerShdw blurRad="38100" dist="38100" dir="2700000" algn="tl">
                    <a:srgbClr val="000000">
                      <a:alpha val="43137"/>
                    </a:srgbClr>
                  </a:outerShdw>
                </a:effectLst>
              </a:rPr>
              <a:t>HEP</a:t>
            </a:r>
          </a:p>
          <a:p>
            <a:pPr algn="ctr"/>
            <a:r>
              <a:rPr lang="en-US" altLang="ja-JP" b="1" dirty="0" smtClean="0">
                <a:solidFill>
                  <a:srgbClr val="002060"/>
                </a:solidFill>
                <a:effectLst>
                  <a:outerShdw blurRad="38100" dist="38100" dir="2700000" algn="tl">
                    <a:srgbClr val="000000">
                      <a:alpha val="43137"/>
                    </a:srgbClr>
                  </a:outerShdw>
                </a:effectLst>
              </a:rPr>
              <a:t>Researchers </a:t>
            </a:r>
          </a:p>
        </p:txBody>
      </p:sp>
      <p:sp>
        <p:nvSpPr>
          <p:cNvPr id="3" name="テキスト ボックス 2"/>
          <p:cNvSpPr txBox="1"/>
          <p:nvPr/>
        </p:nvSpPr>
        <p:spPr>
          <a:xfrm>
            <a:off x="1949108" y="2323390"/>
            <a:ext cx="2596223" cy="369332"/>
          </a:xfrm>
          <a:prstGeom prst="rect">
            <a:avLst/>
          </a:prstGeom>
          <a:noFill/>
          <a:ln>
            <a:solidFill>
              <a:schemeClr val="tx1"/>
            </a:solidFill>
          </a:ln>
        </p:spPr>
        <p:txBody>
          <a:bodyPr wrap="square" rtlCol="0">
            <a:spAutoFit/>
          </a:bodyPr>
          <a:lstStyle/>
          <a:p>
            <a:pPr marL="285750" indent="-285750">
              <a:buFont typeface="Wingdings" pitchFamily="2" charset="2"/>
              <a:buChar char="l"/>
            </a:pPr>
            <a:r>
              <a:rPr lang="en-US" altLang="ja-JP" b="1" dirty="0" smtClean="0">
                <a:solidFill>
                  <a:srgbClr val="0000FF"/>
                </a:solidFill>
              </a:rPr>
              <a:t>Set-up JLCB and JLCD</a:t>
            </a:r>
          </a:p>
        </p:txBody>
      </p:sp>
      <p:cxnSp>
        <p:nvCxnSpPr>
          <p:cNvPr id="13" name="直線コネクタ 12"/>
          <p:cNvCxnSpPr/>
          <p:nvPr/>
        </p:nvCxnSpPr>
        <p:spPr>
          <a:xfrm>
            <a:off x="1017573" y="1199374"/>
            <a:ext cx="7433247"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2500744" y="983350"/>
            <a:ext cx="0" cy="216024"/>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1156106" y="894206"/>
            <a:ext cx="652743" cy="369332"/>
          </a:xfrm>
          <a:prstGeom prst="rect">
            <a:avLst/>
          </a:prstGeom>
          <a:noFill/>
        </p:spPr>
        <p:txBody>
          <a:bodyPr wrap="none" rtlCol="0">
            <a:spAutoFit/>
          </a:bodyPr>
          <a:lstStyle/>
          <a:p>
            <a:r>
              <a:rPr kumimoji="1" lang="en-US" altLang="ja-JP" b="1" dirty="0" smtClean="0"/>
              <a:t>2012</a:t>
            </a:r>
            <a:endParaRPr kumimoji="1" lang="ja-JP" altLang="en-US" b="1" dirty="0"/>
          </a:p>
        </p:txBody>
      </p:sp>
      <p:sp>
        <p:nvSpPr>
          <p:cNvPr id="17" name="テキスト ボックス 16"/>
          <p:cNvSpPr txBox="1"/>
          <p:nvPr/>
        </p:nvSpPr>
        <p:spPr>
          <a:xfrm>
            <a:off x="3126742" y="894206"/>
            <a:ext cx="652743" cy="369332"/>
          </a:xfrm>
          <a:prstGeom prst="rect">
            <a:avLst/>
          </a:prstGeom>
          <a:noFill/>
        </p:spPr>
        <p:txBody>
          <a:bodyPr wrap="none" rtlCol="0">
            <a:spAutoFit/>
          </a:bodyPr>
          <a:lstStyle/>
          <a:p>
            <a:r>
              <a:rPr kumimoji="1" lang="en-US" altLang="ja-JP" b="1" dirty="0" smtClean="0"/>
              <a:t>2013</a:t>
            </a:r>
            <a:endParaRPr kumimoji="1" lang="ja-JP" altLang="en-US" b="1" dirty="0"/>
          </a:p>
        </p:txBody>
      </p:sp>
      <p:sp>
        <p:nvSpPr>
          <p:cNvPr id="18" name="テキスト ボックス 17"/>
          <p:cNvSpPr txBox="1"/>
          <p:nvPr/>
        </p:nvSpPr>
        <p:spPr>
          <a:xfrm>
            <a:off x="6036692" y="902324"/>
            <a:ext cx="652743" cy="369332"/>
          </a:xfrm>
          <a:prstGeom prst="rect">
            <a:avLst/>
          </a:prstGeom>
          <a:noFill/>
        </p:spPr>
        <p:txBody>
          <a:bodyPr wrap="none" rtlCol="0">
            <a:spAutoFit/>
          </a:bodyPr>
          <a:lstStyle/>
          <a:p>
            <a:r>
              <a:rPr kumimoji="1" lang="en-US" altLang="ja-JP" b="1" dirty="0" smtClean="0"/>
              <a:t>2014</a:t>
            </a:r>
            <a:endParaRPr kumimoji="1" lang="ja-JP" altLang="en-US" b="1" dirty="0"/>
          </a:p>
        </p:txBody>
      </p:sp>
      <p:sp>
        <p:nvSpPr>
          <p:cNvPr id="19" name="テキスト ボックス 18"/>
          <p:cNvSpPr txBox="1"/>
          <p:nvPr/>
        </p:nvSpPr>
        <p:spPr>
          <a:xfrm>
            <a:off x="7936397" y="890562"/>
            <a:ext cx="885179" cy="369332"/>
          </a:xfrm>
          <a:prstGeom prst="rect">
            <a:avLst/>
          </a:prstGeom>
          <a:noFill/>
        </p:spPr>
        <p:txBody>
          <a:bodyPr wrap="none" rtlCol="0">
            <a:spAutoFit/>
          </a:bodyPr>
          <a:lstStyle/>
          <a:p>
            <a:r>
              <a:rPr kumimoji="1" lang="en-US" altLang="ja-JP" b="1" dirty="0" smtClean="0"/>
              <a:t>2015~6</a:t>
            </a:r>
            <a:endParaRPr kumimoji="1" lang="ja-JP" altLang="en-US" b="1" dirty="0"/>
          </a:p>
        </p:txBody>
      </p:sp>
      <p:cxnSp>
        <p:nvCxnSpPr>
          <p:cNvPr id="20" name="直線コネクタ 19"/>
          <p:cNvCxnSpPr/>
          <p:nvPr/>
        </p:nvCxnSpPr>
        <p:spPr>
          <a:xfrm>
            <a:off x="5004083" y="973224"/>
            <a:ext cx="0" cy="216024"/>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7476791" y="967216"/>
            <a:ext cx="0" cy="216024"/>
          </a:xfrm>
          <a:prstGeom prst="line">
            <a:avLst/>
          </a:prstGeom>
          <a:ln w="76200"/>
        </p:spPr>
        <p:style>
          <a:lnRef idx="1">
            <a:schemeClr val="accent1"/>
          </a:lnRef>
          <a:fillRef idx="0">
            <a:schemeClr val="accent1"/>
          </a:fillRef>
          <a:effectRef idx="0">
            <a:schemeClr val="accent1"/>
          </a:effectRef>
          <a:fontRef idx="minor">
            <a:schemeClr val="tx1"/>
          </a:fontRef>
        </p:style>
      </p:cxnSp>
      <p:grpSp>
        <p:nvGrpSpPr>
          <p:cNvPr id="28" name="グループ化 27"/>
          <p:cNvGrpSpPr/>
          <p:nvPr/>
        </p:nvGrpSpPr>
        <p:grpSpPr>
          <a:xfrm>
            <a:off x="7476791" y="2792263"/>
            <a:ext cx="1369286" cy="984885"/>
            <a:chOff x="6790176" y="2357280"/>
            <a:chExt cx="1369286" cy="984885"/>
          </a:xfrm>
        </p:grpSpPr>
        <p:sp>
          <p:nvSpPr>
            <p:cNvPr id="25" name="星 5 24"/>
            <p:cNvSpPr/>
            <p:nvPr/>
          </p:nvSpPr>
          <p:spPr>
            <a:xfrm>
              <a:off x="6992769" y="2357280"/>
              <a:ext cx="960378" cy="984885"/>
            </a:xfrm>
            <a:prstGeom prst="star5">
              <a:avLst/>
            </a:prstGeom>
            <a:solidFill>
              <a:schemeClr val="accent6">
                <a:lumMod val="20000"/>
                <a:lumOff val="80000"/>
              </a:schemeClr>
            </a:solidFill>
            <a:ln w="28575">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790176" y="2669703"/>
              <a:ext cx="1369286" cy="523220"/>
            </a:xfrm>
            <a:prstGeom prst="rect">
              <a:avLst/>
            </a:prstGeom>
            <a:noFill/>
          </p:spPr>
          <p:txBody>
            <a:bodyPr wrap="none" rtlCol="0">
              <a:spAutoFit/>
            </a:bodyPr>
            <a:lstStyle/>
            <a:p>
              <a:pPr algn="ctr"/>
              <a:r>
                <a:rPr kumimoji="1" lang="ja-JP" altLang="en-US" sz="1400" b="1" dirty="0" smtClean="0">
                  <a:solidFill>
                    <a:srgbClr val="7030A0"/>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サイト</a:t>
              </a:r>
              <a:r>
                <a:rPr kumimoji="1" lang="en-US" altLang="ja-JP" sz="1400" b="1" dirty="0" smtClean="0">
                  <a:solidFill>
                    <a:srgbClr val="7030A0"/>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a:t>
              </a:r>
              <a:r>
                <a:rPr kumimoji="1" lang="ja-JP" altLang="en-US" sz="1400" b="1" dirty="0" smtClean="0">
                  <a:solidFill>
                    <a:srgbClr val="7030A0"/>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ホスト</a:t>
              </a:r>
              <a:endParaRPr kumimoji="1" lang="en-US" altLang="ja-JP" sz="1400" b="1" dirty="0" smtClean="0">
                <a:solidFill>
                  <a:srgbClr val="7030A0"/>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a:p>
              <a:pPr algn="ctr"/>
              <a:r>
                <a:rPr lang="ja-JP" altLang="en-US" sz="1400" b="1" dirty="0" smtClean="0">
                  <a:solidFill>
                    <a:srgbClr val="7030A0"/>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国際決定</a:t>
              </a:r>
              <a:endParaRPr kumimoji="1" lang="ja-JP" altLang="en-US" sz="1400" b="1" dirty="0">
                <a:solidFill>
                  <a:srgbClr val="7030A0"/>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p:txBody>
        </p:sp>
      </p:grpSp>
      <p:sp>
        <p:nvSpPr>
          <p:cNvPr id="26" name="テキスト ボックス 25"/>
          <p:cNvSpPr txBox="1"/>
          <p:nvPr/>
        </p:nvSpPr>
        <p:spPr>
          <a:xfrm>
            <a:off x="1941835" y="2961541"/>
            <a:ext cx="1876697" cy="646331"/>
          </a:xfrm>
          <a:prstGeom prst="rect">
            <a:avLst/>
          </a:prstGeom>
          <a:noFill/>
          <a:ln>
            <a:solidFill>
              <a:schemeClr val="tx1"/>
            </a:solidFill>
          </a:ln>
        </p:spPr>
        <p:txBody>
          <a:bodyPr wrap="square" rtlCol="0">
            <a:spAutoFit/>
          </a:bodyPr>
          <a:lstStyle/>
          <a:p>
            <a:pPr marL="285750" indent="-285750">
              <a:buFont typeface="Wingdings" pitchFamily="2" charset="2"/>
              <a:buChar char="l"/>
            </a:pPr>
            <a:r>
              <a:rPr lang="en-US" altLang="ja-JP" b="1" dirty="0" smtClean="0">
                <a:solidFill>
                  <a:srgbClr val="0000FF"/>
                </a:solidFill>
              </a:rPr>
              <a:t>Cite Decision</a:t>
            </a:r>
          </a:p>
          <a:p>
            <a:pPr marL="285750" indent="-285750">
              <a:buFont typeface="Wingdings" pitchFamily="2" charset="2"/>
              <a:buChar char="l"/>
            </a:pPr>
            <a:r>
              <a:rPr lang="en-US" altLang="ja-JP" b="1" dirty="0" smtClean="0">
                <a:solidFill>
                  <a:srgbClr val="0000FF"/>
                </a:solidFill>
              </a:rPr>
              <a:t>Design ILC Lab.</a:t>
            </a:r>
            <a:endParaRPr lang="en-US" altLang="ja-JP" b="1" dirty="0">
              <a:solidFill>
                <a:srgbClr val="0000FF"/>
              </a:solidFill>
            </a:endParaRPr>
          </a:p>
        </p:txBody>
      </p:sp>
      <p:sp>
        <p:nvSpPr>
          <p:cNvPr id="12" name="右中かっこ 11"/>
          <p:cNvSpPr/>
          <p:nvPr/>
        </p:nvSpPr>
        <p:spPr>
          <a:xfrm>
            <a:off x="4021128" y="3209885"/>
            <a:ext cx="521073" cy="2451363"/>
          </a:xfrm>
          <a:prstGeom prst="rightBrace">
            <a:avLst/>
          </a:prstGeom>
          <a:ln w="28575">
            <a:solidFill>
              <a:srgbClr val="0000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 name="テキスト ボックス 4"/>
          <p:cNvSpPr txBox="1"/>
          <p:nvPr/>
        </p:nvSpPr>
        <p:spPr>
          <a:xfrm>
            <a:off x="336716" y="5445114"/>
            <a:ext cx="1410819" cy="646331"/>
          </a:xfrm>
          <a:prstGeom prst="rect">
            <a:avLst/>
          </a:prstGeom>
          <a:noFill/>
          <a:ln>
            <a:solidFill>
              <a:schemeClr val="tx1"/>
            </a:solidFill>
          </a:ln>
        </p:spPr>
        <p:txBody>
          <a:bodyPr wrap="square" rtlCol="0">
            <a:spAutoFit/>
          </a:bodyPr>
          <a:lstStyle/>
          <a:p>
            <a:pPr algn="ctr"/>
            <a:r>
              <a:rPr lang="en-US" altLang="ja-JP" b="1" dirty="0" smtClean="0">
                <a:solidFill>
                  <a:srgbClr val="002060"/>
                </a:solidFill>
                <a:effectLst>
                  <a:outerShdw blurRad="38100" dist="38100" dir="2700000" algn="tl">
                    <a:srgbClr val="000000">
                      <a:alpha val="43137"/>
                    </a:srgbClr>
                  </a:outerShdw>
                </a:effectLst>
              </a:rPr>
              <a:t>Japan Policy Council</a:t>
            </a:r>
          </a:p>
        </p:txBody>
      </p:sp>
      <p:sp>
        <p:nvSpPr>
          <p:cNvPr id="30" name="星 5 29"/>
          <p:cNvSpPr/>
          <p:nvPr/>
        </p:nvSpPr>
        <p:spPr>
          <a:xfrm>
            <a:off x="2385684" y="1285260"/>
            <a:ext cx="933367" cy="784830"/>
          </a:xfrm>
          <a:prstGeom prst="star5">
            <a:avLst/>
          </a:prstGeom>
          <a:solidFill>
            <a:schemeClr val="accent6">
              <a:lumMod val="20000"/>
              <a:lumOff val="80000"/>
            </a:schemeClr>
          </a:solidFill>
          <a:ln w="28575">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1808849" y="1285409"/>
            <a:ext cx="2009683" cy="1200329"/>
          </a:xfrm>
          <a:prstGeom prst="rect">
            <a:avLst/>
          </a:prstGeom>
          <a:noFill/>
        </p:spPr>
        <p:txBody>
          <a:bodyPr wrap="square" rtlCol="0">
            <a:spAutoFit/>
          </a:bodyPr>
          <a:lstStyle/>
          <a:p>
            <a:pPr algn="ctr"/>
            <a:r>
              <a:rPr lang="en-US" altLang="ja-JP" b="1" dirty="0" smtClean="0">
                <a:solidFill>
                  <a:srgbClr val="7030A0"/>
                </a:solidFill>
                <a:effectLst>
                  <a:outerShdw blurRad="38100" dist="38100" dir="2700000" algn="tl">
                    <a:srgbClr val="000000">
                      <a:alpha val="43137"/>
                    </a:srgbClr>
                  </a:outerShdw>
                </a:effectLst>
                <a:ea typeface="メイリオ" pitchFamily="50" charset="-128"/>
                <a:cs typeface="メイリオ" pitchFamily="50" charset="-128"/>
              </a:rPr>
              <a:t>Positive Reference</a:t>
            </a:r>
          </a:p>
          <a:p>
            <a:pPr algn="ctr"/>
            <a:r>
              <a:rPr lang="en-US" altLang="ja-JP" b="1" dirty="0" smtClean="0">
                <a:solidFill>
                  <a:srgbClr val="7030A0"/>
                </a:solidFill>
                <a:effectLst>
                  <a:outerShdw blurRad="38100" dist="38100" dir="2700000" algn="tl">
                    <a:srgbClr val="000000">
                      <a:alpha val="43137"/>
                    </a:srgbClr>
                  </a:outerShdw>
                </a:effectLst>
                <a:ea typeface="メイリオ" pitchFamily="50" charset="-128"/>
                <a:cs typeface="メイリオ" pitchFamily="50" charset="-128"/>
              </a:rPr>
              <a:t>from New Prime Minister</a:t>
            </a:r>
          </a:p>
          <a:p>
            <a:pPr algn="ctr"/>
            <a:endParaRPr kumimoji="1" lang="en-US" altLang="ja-JP" b="1" dirty="0" smtClean="0">
              <a:solidFill>
                <a:srgbClr val="7030A0"/>
              </a:solidFill>
              <a:effectLst>
                <a:outerShdw blurRad="38100" dist="38100" dir="2700000" algn="tl">
                  <a:srgbClr val="000000">
                    <a:alpha val="43137"/>
                  </a:srgbClr>
                </a:outerShdw>
              </a:effectLst>
              <a:ea typeface="メイリオ" pitchFamily="50" charset="-128"/>
              <a:cs typeface="メイリオ" pitchFamily="50" charset="-128"/>
            </a:endParaRPr>
          </a:p>
        </p:txBody>
      </p:sp>
      <p:sp>
        <p:nvSpPr>
          <p:cNvPr id="37" name="テキスト ボックス 36"/>
          <p:cNvSpPr txBox="1"/>
          <p:nvPr/>
        </p:nvSpPr>
        <p:spPr>
          <a:xfrm>
            <a:off x="1966388" y="5168116"/>
            <a:ext cx="1827589" cy="1200329"/>
          </a:xfrm>
          <a:prstGeom prst="rect">
            <a:avLst/>
          </a:prstGeom>
          <a:noFill/>
          <a:ln>
            <a:solidFill>
              <a:schemeClr val="tx1"/>
            </a:solidFill>
          </a:ln>
        </p:spPr>
        <p:txBody>
          <a:bodyPr wrap="square" rtlCol="0">
            <a:spAutoFit/>
          </a:bodyPr>
          <a:lstStyle/>
          <a:p>
            <a:pPr marL="285750" indent="-285750">
              <a:buFont typeface="Wingdings" pitchFamily="2" charset="2"/>
              <a:buChar char="l"/>
            </a:pPr>
            <a:r>
              <a:rPr lang="en-US" altLang="ja-JP" b="1" dirty="0" smtClean="0">
                <a:solidFill>
                  <a:srgbClr val="0000FF"/>
                </a:solidFill>
              </a:rPr>
              <a:t>Detailed Design of International Country </a:t>
            </a:r>
          </a:p>
        </p:txBody>
      </p:sp>
      <p:sp>
        <p:nvSpPr>
          <p:cNvPr id="34" name="テキスト ボックス 33"/>
          <p:cNvSpPr txBox="1"/>
          <p:nvPr/>
        </p:nvSpPr>
        <p:spPr>
          <a:xfrm>
            <a:off x="1932684" y="3864787"/>
            <a:ext cx="2223980" cy="923330"/>
          </a:xfrm>
          <a:prstGeom prst="rect">
            <a:avLst/>
          </a:prstGeom>
          <a:noFill/>
          <a:ln>
            <a:solidFill>
              <a:schemeClr val="tx1"/>
            </a:solidFill>
          </a:ln>
        </p:spPr>
        <p:txBody>
          <a:bodyPr wrap="square" rtlCol="0">
            <a:spAutoFit/>
          </a:bodyPr>
          <a:lstStyle/>
          <a:p>
            <a:pPr marL="285750" indent="-285750" algn="ctr">
              <a:buFont typeface="Wingdings" pitchFamily="2" charset="2"/>
              <a:buChar char="l"/>
            </a:pPr>
            <a:r>
              <a:rPr lang="en-US" altLang="ja-JP" b="1" dirty="0" smtClean="0">
                <a:solidFill>
                  <a:srgbClr val="0000FF"/>
                </a:solidFill>
              </a:rPr>
              <a:t>Project Proposal to Japan Academy Council </a:t>
            </a:r>
          </a:p>
        </p:txBody>
      </p:sp>
      <p:sp>
        <p:nvSpPr>
          <p:cNvPr id="8" name="左中かっこ 7"/>
          <p:cNvSpPr/>
          <p:nvPr/>
        </p:nvSpPr>
        <p:spPr>
          <a:xfrm>
            <a:off x="1549468" y="2485738"/>
            <a:ext cx="369121" cy="1794548"/>
          </a:xfrm>
          <a:prstGeom prst="leftBrace">
            <a:avLst/>
          </a:prstGeom>
          <a:ln w="28575">
            <a:solidFill>
              <a:srgbClr val="0000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7" name="グループ化 6"/>
          <p:cNvGrpSpPr/>
          <p:nvPr/>
        </p:nvGrpSpPr>
        <p:grpSpPr>
          <a:xfrm>
            <a:off x="3896914" y="3102661"/>
            <a:ext cx="2480807" cy="892054"/>
            <a:chOff x="3521338" y="4091006"/>
            <a:chExt cx="2206514" cy="784830"/>
          </a:xfrm>
        </p:grpSpPr>
        <p:sp>
          <p:nvSpPr>
            <p:cNvPr id="31" name="星 5 30"/>
            <p:cNvSpPr/>
            <p:nvPr/>
          </p:nvSpPr>
          <p:spPr>
            <a:xfrm>
              <a:off x="4228906" y="4091006"/>
              <a:ext cx="765301" cy="784830"/>
            </a:xfrm>
            <a:prstGeom prst="star5">
              <a:avLst/>
            </a:prstGeom>
            <a:solidFill>
              <a:schemeClr val="accent6">
                <a:lumMod val="20000"/>
                <a:lumOff val="80000"/>
              </a:schemeClr>
            </a:solidFill>
            <a:ln w="28575">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3521338" y="4415507"/>
              <a:ext cx="2206514" cy="460329"/>
            </a:xfrm>
            <a:prstGeom prst="rect">
              <a:avLst/>
            </a:prstGeom>
            <a:noFill/>
          </p:spPr>
          <p:txBody>
            <a:bodyPr wrap="none" rtlCol="0">
              <a:spAutoFit/>
            </a:bodyPr>
            <a:lstStyle/>
            <a:p>
              <a:pPr algn="ctr"/>
              <a:r>
                <a:rPr lang="en-US" altLang="ja-JP" sz="1400" b="1" dirty="0" err="1" smtClean="0">
                  <a:solidFill>
                    <a:srgbClr val="7030A0"/>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Fomal</a:t>
              </a:r>
              <a:r>
                <a:rPr lang="en-US" altLang="ja-JP" sz="1400" b="1" dirty="0" smtClean="0">
                  <a:solidFill>
                    <a:srgbClr val="7030A0"/>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 Message</a:t>
              </a:r>
            </a:p>
            <a:p>
              <a:pPr algn="ctr"/>
              <a:r>
                <a:rPr lang="en-US" altLang="ja-JP" sz="1400" b="1" dirty="0" smtClean="0">
                  <a:solidFill>
                    <a:srgbClr val="7030A0"/>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On Hosting ILC in Japan</a:t>
              </a:r>
            </a:p>
          </p:txBody>
        </p:sp>
      </p:grpSp>
      <p:sp>
        <p:nvSpPr>
          <p:cNvPr id="51" name="テキスト ボックス 50"/>
          <p:cNvSpPr txBox="1"/>
          <p:nvPr/>
        </p:nvSpPr>
        <p:spPr>
          <a:xfrm>
            <a:off x="5796136" y="2102780"/>
            <a:ext cx="1305695" cy="923330"/>
          </a:xfrm>
          <a:prstGeom prst="rect">
            <a:avLst/>
          </a:prstGeom>
          <a:noFill/>
          <a:ln>
            <a:solidFill>
              <a:schemeClr val="tx1"/>
            </a:solidFill>
          </a:ln>
        </p:spPr>
        <p:txBody>
          <a:bodyPr wrap="square" rtlCol="0">
            <a:spAutoFit/>
          </a:bodyPr>
          <a:lstStyle/>
          <a:p>
            <a:pPr marL="285750" indent="-285750">
              <a:buFont typeface="Wingdings" pitchFamily="2" charset="2"/>
              <a:buChar char="l"/>
            </a:pPr>
            <a:r>
              <a:rPr lang="en-US" altLang="ja-JP" b="1" dirty="0" smtClean="0">
                <a:solidFill>
                  <a:srgbClr val="0000FF"/>
                </a:solidFill>
              </a:rPr>
              <a:t>Establish ILC Pre-</a:t>
            </a:r>
          </a:p>
          <a:p>
            <a:r>
              <a:rPr lang="en-US" altLang="ja-JP" b="1" dirty="0">
                <a:solidFill>
                  <a:srgbClr val="0000FF"/>
                </a:solidFill>
              </a:rPr>
              <a:t> </a:t>
            </a:r>
            <a:r>
              <a:rPr lang="en-US" altLang="ja-JP" b="1" dirty="0" smtClean="0">
                <a:solidFill>
                  <a:srgbClr val="0000FF"/>
                </a:solidFill>
              </a:rPr>
              <a:t>     J-Lab.</a:t>
            </a:r>
          </a:p>
        </p:txBody>
      </p:sp>
      <p:sp>
        <p:nvSpPr>
          <p:cNvPr id="29" name="テキスト ボックス 28"/>
          <p:cNvSpPr txBox="1"/>
          <p:nvPr/>
        </p:nvSpPr>
        <p:spPr>
          <a:xfrm>
            <a:off x="4449610" y="4244786"/>
            <a:ext cx="2239825" cy="923330"/>
          </a:xfrm>
          <a:prstGeom prst="rect">
            <a:avLst/>
          </a:prstGeom>
          <a:solidFill>
            <a:schemeClr val="bg1"/>
          </a:solidFill>
          <a:ln>
            <a:solidFill>
              <a:schemeClr val="tx1"/>
            </a:solidFill>
          </a:ln>
        </p:spPr>
        <p:txBody>
          <a:bodyPr wrap="square" rtlCol="0">
            <a:spAutoFit/>
          </a:bodyPr>
          <a:lstStyle/>
          <a:p>
            <a:pPr marL="285750" indent="-285750">
              <a:buFont typeface="Wingdings" pitchFamily="2" charset="2"/>
              <a:buChar char="l"/>
            </a:pPr>
            <a:r>
              <a:rPr lang="en-US" altLang="ja-JP" b="1" dirty="0" smtClean="0">
                <a:solidFill>
                  <a:srgbClr val="0000FF"/>
                </a:solidFill>
              </a:rPr>
              <a:t>ILC Host Recommendation to Government</a:t>
            </a:r>
          </a:p>
        </p:txBody>
      </p:sp>
      <p:cxnSp>
        <p:nvCxnSpPr>
          <p:cNvPr id="35" name="直線矢印コネクタ 34"/>
          <p:cNvCxnSpPr/>
          <p:nvPr/>
        </p:nvCxnSpPr>
        <p:spPr>
          <a:xfrm flipV="1">
            <a:off x="5436096" y="2692722"/>
            <a:ext cx="360040" cy="555652"/>
          </a:xfrm>
          <a:prstGeom prst="straightConnector1">
            <a:avLst/>
          </a:prstGeom>
          <a:ln w="28575">
            <a:solidFill>
              <a:srgbClr val="000066"/>
            </a:solidFill>
            <a:tailEnd type="arrow"/>
          </a:ln>
        </p:spPr>
        <p:style>
          <a:lnRef idx="1">
            <a:schemeClr val="accent1"/>
          </a:lnRef>
          <a:fillRef idx="0">
            <a:schemeClr val="accent1"/>
          </a:fillRef>
          <a:effectRef idx="0">
            <a:schemeClr val="accent1"/>
          </a:effectRef>
          <a:fontRef idx="minor">
            <a:schemeClr val="tx1"/>
          </a:fontRef>
        </p:style>
      </p:cxnSp>
      <p:sp>
        <p:nvSpPr>
          <p:cNvPr id="4" name="右矢印 3"/>
          <p:cNvSpPr/>
          <p:nvPr/>
        </p:nvSpPr>
        <p:spPr>
          <a:xfrm>
            <a:off x="4692440" y="2425136"/>
            <a:ext cx="1031688" cy="206984"/>
          </a:xfrm>
          <a:prstGeom prst="rightArrow">
            <a:avLst/>
          </a:prstGeom>
          <a:solidFill>
            <a:schemeClr val="accent4">
              <a:lumMod val="20000"/>
              <a:lumOff val="8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538114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827584" y="869856"/>
            <a:ext cx="7560840" cy="5764378"/>
          </a:xfrm>
          <a:prstGeom prst="rect">
            <a:avLst/>
          </a:prstGeom>
          <a:ln>
            <a:noFill/>
          </a:ln>
          <a:effectLst>
            <a:outerShdw blurRad="292100" dist="139700" dir="2700000" algn="tl" rotWithShape="0">
              <a:srgbClr val="333333">
                <a:alpha val="65000"/>
              </a:srgbClr>
            </a:outerShdw>
          </a:effectLst>
        </p:spPr>
      </p:pic>
      <p:sp>
        <p:nvSpPr>
          <p:cNvPr id="3" name="テキスト ボックス 2"/>
          <p:cNvSpPr txBox="1"/>
          <p:nvPr/>
        </p:nvSpPr>
        <p:spPr>
          <a:xfrm>
            <a:off x="5705" y="0"/>
            <a:ext cx="3066865" cy="769441"/>
          </a:xfrm>
          <a:prstGeom prst="rect">
            <a:avLst/>
          </a:prstGeom>
          <a:solidFill>
            <a:schemeClr val="accent3">
              <a:lumMod val="40000"/>
              <a:lumOff val="60000"/>
            </a:schemeClr>
          </a:solidFill>
        </p:spPr>
        <p:txBody>
          <a:bodyPr wrap="none" rtlCol="0">
            <a:spAutoFit/>
          </a:bodyPr>
          <a:lstStyle/>
          <a:p>
            <a:r>
              <a:rPr lang="en-US" altLang="ja-JP" sz="4400" b="1" i="1" dirty="0">
                <a:solidFill>
                  <a:srgbClr val="002060"/>
                </a:solidFill>
                <a:latin typeface="Arial Narrow" pitchFamily="34" charset="0"/>
              </a:rPr>
              <a:t>5</a:t>
            </a:r>
            <a:r>
              <a:rPr lang="en-US" altLang="ja-JP" sz="4400" b="1" i="1" dirty="0" smtClean="0">
                <a:solidFill>
                  <a:srgbClr val="002060"/>
                </a:solidFill>
                <a:latin typeface="Arial Narrow" pitchFamily="34" charset="0"/>
              </a:rPr>
              <a:t>.   Summary</a:t>
            </a:r>
          </a:p>
        </p:txBody>
      </p:sp>
    </p:spTree>
    <p:extLst>
      <p:ext uri="{BB962C8B-B14F-4D97-AF65-F5344CB8AC3E}">
        <p14:creationId xmlns:p14="http://schemas.microsoft.com/office/powerpoint/2010/main" val="1749755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0" y="0"/>
            <a:ext cx="9144000" cy="6858000"/>
          </a:xfrm>
          <a:prstGeom prst="rect">
            <a:avLst/>
          </a:prstGeom>
          <a:solidFill>
            <a:srgbClr val="000066"/>
          </a:solidFill>
          <a:ln w="9525">
            <a:noFill/>
            <a:miter lim="800000"/>
            <a:headEnd/>
            <a:tailEnd/>
          </a:ln>
        </p:spPr>
        <p:txBody>
          <a:bodyPr wrap="none" anchor="ctr"/>
          <a:lstStyle/>
          <a:p>
            <a:endParaRPr lang="ja-JP" altLang="en-US">
              <a:solidFill>
                <a:prstClr val="black"/>
              </a:solidFill>
            </a:endParaRPr>
          </a:p>
        </p:txBody>
      </p:sp>
      <p:graphicFrame>
        <p:nvGraphicFramePr>
          <p:cNvPr id="138301" name="Group 61"/>
          <p:cNvGraphicFramePr>
            <a:graphicFrameLocks noGrp="1"/>
          </p:cNvGraphicFramePr>
          <p:nvPr/>
        </p:nvGraphicFramePr>
        <p:xfrm>
          <a:off x="2627313" y="1052513"/>
          <a:ext cx="8534400" cy="217488"/>
        </p:xfrm>
        <a:graphic>
          <a:graphicData uri="http://schemas.openxmlformats.org/drawingml/2006/table">
            <a:tbl>
              <a:tblPr/>
              <a:tblGrid>
                <a:gridCol w="1223962"/>
                <a:gridCol w="1223963"/>
                <a:gridCol w="1209675"/>
                <a:gridCol w="1219200"/>
                <a:gridCol w="1219200"/>
                <a:gridCol w="1219200"/>
                <a:gridCol w="1219200"/>
              </a:tblGrid>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28692" name="Text Box 26"/>
          <p:cNvSpPr txBox="1">
            <a:spLocks noChangeArrowheads="1"/>
          </p:cNvSpPr>
          <p:nvPr/>
        </p:nvSpPr>
        <p:spPr bwMode="auto">
          <a:xfrm>
            <a:off x="2411413"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2007</a:t>
            </a:r>
          </a:p>
        </p:txBody>
      </p:sp>
      <p:sp>
        <p:nvSpPr>
          <p:cNvPr id="28693" name="Text Box 27"/>
          <p:cNvSpPr txBox="1">
            <a:spLocks noChangeArrowheads="1"/>
          </p:cNvSpPr>
          <p:nvPr/>
        </p:nvSpPr>
        <p:spPr bwMode="auto">
          <a:xfrm>
            <a:off x="3492500"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2008</a:t>
            </a:r>
          </a:p>
        </p:txBody>
      </p:sp>
      <p:sp>
        <p:nvSpPr>
          <p:cNvPr id="28694" name="Text Box 28"/>
          <p:cNvSpPr txBox="1">
            <a:spLocks noChangeArrowheads="1"/>
          </p:cNvSpPr>
          <p:nvPr/>
        </p:nvSpPr>
        <p:spPr bwMode="auto">
          <a:xfrm>
            <a:off x="4716463"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2009</a:t>
            </a:r>
          </a:p>
        </p:txBody>
      </p:sp>
      <p:sp>
        <p:nvSpPr>
          <p:cNvPr id="28695" name="Text Box 29"/>
          <p:cNvSpPr txBox="1">
            <a:spLocks noChangeArrowheads="1"/>
          </p:cNvSpPr>
          <p:nvPr/>
        </p:nvSpPr>
        <p:spPr bwMode="auto">
          <a:xfrm>
            <a:off x="5940425"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2010</a:t>
            </a:r>
          </a:p>
        </p:txBody>
      </p:sp>
      <p:sp>
        <p:nvSpPr>
          <p:cNvPr id="28696" name="Text Box 30"/>
          <p:cNvSpPr txBox="1">
            <a:spLocks noChangeArrowheads="1"/>
          </p:cNvSpPr>
          <p:nvPr/>
        </p:nvSpPr>
        <p:spPr bwMode="auto">
          <a:xfrm>
            <a:off x="7162800"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2011</a:t>
            </a:r>
          </a:p>
        </p:txBody>
      </p:sp>
      <p:sp>
        <p:nvSpPr>
          <p:cNvPr id="28697" name="Text Box 31"/>
          <p:cNvSpPr txBox="1">
            <a:spLocks noChangeArrowheads="1"/>
          </p:cNvSpPr>
          <p:nvPr/>
        </p:nvSpPr>
        <p:spPr bwMode="auto">
          <a:xfrm>
            <a:off x="8388350"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2012</a:t>
            </a:r>
          </a:p>
        </p:txBody>
      </p:sp>
      <p:grpSp>
        <p:nvGrpSpPr>
          <p:cNvPr id="2" name="Group 36"/>
          <p:cNvGrpSpPr>
            <a:grpSpLocks/>
          </p:cNvGrpSpPr>
          <p:nvPr/>
        </p:nvGrpSpPr>
        <p:grpSpPr bwMode="auto">
          <a:xfrm>
            <a:off x="395288" y="2781300"/>
            <a:ext cx="5256212" cy="400050"/>
            <a:chOff x="249" y="1888"/>
            <a:chExt cx="3311" cy="252"/>
          </a:xfrm>
        </p:grpSpPr>
        <p:sp>
          <p:nvSpPr>
            <p:cNvPr id="28739" name="Text Box 37"/>
            <p:cNvSpPr txBox="1">
              <a:spLocks noChangeArrowheads="1"/>
            </p:cNvSpPr>
            <p:nvPr/>
          </p:nvSpPr>
          <p:spPr bwMode="auto">
            <a:xfrm>
              <a:off x="249" y="1888"/>
              <a:ext cx="593" cy="252"/>
            </a:xfrm>
            <a:prstGeom prst="rect">
              <a:avLst/>
            </a:prstGeom>
            <a:noFill/>
            <a:ln w="9525">
              <a:noFill/>
              <a:miter lim="800000"/>
              <a:headEnd/>
              <a:tailEnd/>
            </a:ln>
          </p:spPr>
          <p:txBody>
            <a:bodyPr wrap="none">
              <a:spAutoFit/>
            </a:bodyPr>
            <a:lstStyle/>
            <a:p>
              <a:r>
                <a:rPr lang="en-US" altLang="ja-JP" sz="2000" dirty="0">
                  <a:solidFill>
                    <a:srgbClr val="FFFF66"/>
                  </a:solidFill>
                  <a:latin typeface="Arial" charset="0"/>
                </a:rPr>
                <a:t>KEKB </a:t>
              </a:r>
              <a:endParaRPr lang="en-US" altLang="ja-JP" sz="2000" baseline="30000" dirty="0">
                <a:solidFill>
                  <a:srgbClr val="FFFF66"/>
                </a:solidFill>
                <a:latin typeface="Arial" charset="0"/>
              </a:endParaRPr>
            </a:p>
          </p:txBody>
        </p:sp>
        <p:sp>
          <p:nvSpPr>
            <p:cNvPr id="28740" name="AutoShape 38"/>
            <p:cNvSpPr>
              <a:spLocks noChangeArrowheads="1"/>
            </p:cNvSpPr>
            <p:nvPr/>
          </p:nvSpPr>
          <p:spPr bwMode="auto">
            <a:xfrm>
              <a:off x="1610" y="1922"/>
              <a:ext cx="1950"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8 w 21600"/>
                <a:gd name="T13" fmla="*/ 5967 h 21600"/>
                <a:gd name="T14" fmla="*/ 20005 w 21600"/>
                <a:gd name="T15" fmla="*/ 15633 h 21600"/>
              </a:gdLst>
              <a:ahLst/>
              <a:cxnLst>
                <a:cxn ang="T8">
                  <a:pos x="T0" y="T1"/>
                </a:cxn>
                <a:cxn ang="T9">
                  <a:pos x="T2" y="T3"/>
                </a:cxn>
                <a:cxn ang="T10">
                  <a:pos x="T4" y="T5"/>
                </a:cxn>
                <a:cxn ang="T11">
                  <a:pos x="T6" y="T7"/>
                </a:cxn>
              </a:cxnLst>
              <a:rect l="T12" t="T13" r="T14" b="T15"/>
              <a:pathLst>
                <a:path w="21600" h="21600">
                  <a:moveTo>
                    <a:pt x="18029" y="0"/>
                  </a:moveTo>
                  <a:lnTo>
                    <a:pt x="18029" y="5967"/>
                  </a:lnTo>
                  <a:lnTo>
                    <a:pt x="3375" y="5967"/>
                  </a:lnTo>
                  <a:lnTo>
                    <a:pt x="3375" y="15633"/>
                  </a:lnTo>
                  <a:lnTo>
                    <a:pt x="18029" y="15633"/>
                  </a:lnTo>
                  <a:lnTo>
                    <a:pt x="18029" y="21600"/>
                  </a:lnTo>
                  <a:lnTo>
                    <a:pt x="21600" y="10800"/>
                  </a:lnTo>
                  <a:close/>
                </a:path>
                <a:path w="21600" h="21600">
                  <a:moveTo>
                    <a:pt x="1350" y="5967"/>
                  </a:moveTo>
                  <a:lnTo>
                    <a:pt x="1350" y="15633"/>
                  </a:lnTo>
                  <a:lnTo>
                    <a:pt x="2700" y="15633"/>
                  </a:lnTo>
                  <a:lnTo>
                    <a:pt x="2700" y="5967"/>
                  </a:lnTo>
                  <a:close/>
                </a:path>
                <a:path w="21600" h="21600">
                  <a:moveTo>
                    <a:pt x="0" y="5967"/>
                  </a:moveTo>
                  <a:lnTo>
                    <a:pt x="0" y="15633"/>
                  </a:lnTo>
                  <a:lnTo>
                    <a:pt x="675" y="15633"/>
                  </a:lnTo>
                  <a:lnTo>
                    <a:pt x="675" y="5967"/>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grpSp>
      <p:sp>
        <p:nvSpPr>
          <p:cNvPr id="28699" name="Text Box 39"/>
          <p:cNvSpPr txBox="1">
            <a:spLocks noChangeArrowheads="1"/>
          </p:cNvSpPr>
          <p:nvPr/>
        </p:nvSpPr>
        <p:spPr bwMode="auto">
          <a:xfrm>
            <a:off x="2700338" y="3414713"/>
            <a:ext cx="184150" cy="701675"/>
          </a:xfrm>
          <a:prstGeom prst="rect">
            <a:avLst/>
          </a:prstGeom>
          <a:noFill/>
          <a:ln w="9525">
            <a:noFill/>
            <a:miter lim="800000"/>
            <a:headEnd/>
            <a:tailEnd/>
          </a:ln>
        </p:spPr>
        <p:txBody>
          <a:bodyPr wrap="none">
            <a:spAutoFit/>
          </a:bodyPr>
          <a:lstStyle/>
          <a:p>
            <a:endParaRPr lang="en-US" altLang="ja-JP" sz="2000">
              <a:solidFill>
                <a:prstClr val="black"/>
              </a:solidFill>
              <a:latin typeface="Arial" charset="0"/>
            </a:endParaRPr>
          </a:p>
          <a:p>
            <a:endParaRPr lang="en-US" altLang="ja-JP" sz="2000">
              <a:solidFill>
                <a:prstClr val="black"/>
              </a:solidFill>
              <a:latin typeface="Arial" charset="0"/>
            </a:endParaRPr>
          </a:p>
        </p:txBody>
      </p:sp>
      <p:sp>
        <p:nvSpPr>
          <p:cNvPr id="28700" name="Text Box 41"/>
          <p:cNvSpPr txBox="1">
            <a:spLocks noChangeArrowheads="1"/>
          </p:cNvSpPr>
          <p:nvPr/>
        </p:nvSpPr>
        <p:spPr bwMode="auto">
          <a:xfrm>
            <a:off x="395288" y="5807075"/>
            <a:ext cx="1368425" cy="396875"/>
          </a:xfrm>
          <a:prstGeom prst="rect">
            <a:avLst/>
          </a:prstGeom>
          <a:noFill/>
          <a:ln w="9525">
            <a:noFill/>
            <a:miter lim="800000"/>
            <a:headEnd/>
            <a:tailEnd/>
          </a:ln>
        </p:spPr>
        <p:txBody>
          <a:bodyPr>
            <a:spAutoFit/>
          </a:bodyPr>
          <a:lstStyle/>
          <a:p>
            <a:r>
              <a:rPr lang="en-US" altLang="ja-JP" sz="2000">
                <a:solidFill>
                  <a:srgbClr val="FFFF66"/>
                </a:solidFill>
                <a:latin typeface="Arial" charset="0"/>
              </a:rPr>
              <a:t>ILC R&amp;D</a:t>
            </a:r>
            <a:endParaRPr lang="en-US" altLang="ja-JP" sz="2000" baseline="30000">
              <a:solidFill>
                <a:srgbClr val="FFFF66"/>
              </a:solidFill>
              <a:latin typeface="Arial" charset="0"/>
            </a:endParaRPr>
          </a:p>
        </p:txBody>
      </p:sp>
      <p:sp>
        <p:nvSpPr>
          <p:cNvPr id="28701" name="AutoShape 42"/>
          <p:cNvSpPr>
            <a:spLocks noChangeArrowheads="1"/>
          </p:cNvSpPr>
          <p:nvPr/>
        </p:nvSpPr>
        <p:spPr bwMode="auto">
          <a:xfrm>
            <a:off x="2578100" y="5857875"/>
            <a:ext cx="3779838" cy="290513"/>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7 w 21600"/>
              <a:gd name="T13" fmla="*/ 6086 h 21600"/>
              <a:gd name="T14" fmla="*/ 20450 w 21600"/>
              <a:gd name="T15" fmla="*/ 15514 h 21600"/>
            </a:gdLst>
            <a:ahLst/>
            <a:cxnLst>
              <a:cxn ang="T8">
                <a:pos x="T0" y="T1"/>
              </a:cxn>
              <a:cxn ang="T9">
                <a:pos x="T2" y="T3"/>
              </a:cxn>
              <a:cxn ang="T10">
                <a:pos x="T4" y="T5"/>
              </a:cxn>
              <a:cxn ang="T11">
                <a:pos x="T6" y="T7"/>
              </a:cxn>
            </a:cxnLst>
            <a:rect l="T12" t="T13" r="T14" b="T15"/>
            <a:pathLst>
              <a:path w="21600" h="21600">
                <a:moveTo>
                  <a:pt x="18968" y="0"/>
                </a:moveTo>
                <a:lnTo>
                  <a:pt x="18968" y="6086"/>
                </a:lnTo>
                <a:lnTo>
                  <a:pt x="3375" y="6086"/>
                </a:lnTo>
                <a:lnTo>
                  <a:pt x="3375" y="15514"/>
                </a:lnTo>
                <a:lnTo>
                  <a:pt x="18968" y="15514"/>
                </a:lnTo>
                <a:lnTo>
                  <a:pt x="18968"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chemeClr val="bg1"/>
            </a:solidFill>
            <a:miter lim="800000"/>
            <a:headEnd/>
            <a:tailEnd/>
          </a:ln>
        </p:spPr>
        <p:txBody>
          <a:bodyPr wrap="none" anchor="ctr"/>
          <a:lstStyle/>
          <a:p>
            <a:endParaRPr lang="ja-JP" altLang="en-US">
              <a:solidFill>
                <a:prstClr val="black"/>
              </a:solidFill>
            </a:endParaRPr>
          </a:p>
        </p:txBody>
      </p:sp>
      <p:sp>
        <p:nvSpPr>
          <p:cNvPr id="28702" name="Text Box 43"/>
          <p:cNvSpPr txBox="1">
            <a:spLocks noChangeArrowheads="1"/>
          </p:cNvSpPr>
          <p:nvPr/>
        </p:nvSpPr>
        <p:spPr bwMode="auto">
          <a:xfrm>
            <a:off x="6357938" y="5786438"/>
            <a:ext cx="841375" cy="400050"/>
          </a:xfrm>
          <a:prstGeom prst="rect">
            <a:avLst/>
          </a:prstGeom>
          <a:noFill/>
          <a:ln w="9525">
            <a:noFill/>
            <a:miter lim="800000"/>
            <a:headEnd/>
            <a:tailEnd/>
          </a:ln>
        </p:spPr>
        <p:txBody>
          <a:bodyPr wrap="none">
            <a:spAutoFit/>
          </a:bodyPr>
          <a:lstStyle/>
          <a:p>
            <a:r>
              <a:rPr lang="en-US" altLang="ja-JP" sz="2000">
                <a:solidFill>
                  <a:srgbClr val="F8F8F8"/>
                </a:solidFill>
                <a:latin typeface="Arial" charset="0"/>
              </a:rPr>
              <a:t>TDP1</a:t>
            </a:r>
          </a:p>
        </p:txBody>
      </p:sp>
      <p:grpSp>
        <p:nvGrpSpPr>
          <p:cNvPr id="3" name="Group 44"/>
          <p:cNvGrpSpPr>
            <a:grpSpLocks/>
          </p:cNvGrpSpPr>
          <p:nvPr/>
        </p:nvGrpSpPr>
        <p:grpSpPr bwMode="auto">
          <a:xfrm>
            <a:off x="395288" y="3213100"/>
            <a:ext cx="7705725" cy="541338"/>
            <a:chOff x="249" y="2341"/>
            <a:chExt cx="4854" cy="341"/>
          </a:xfrm>
        </p:grpSpPr>
        <p:sp>
          <p:nvSpPr>
            <p:cNvPr id="28735" name="Text Box 45"/>
            <p:cNvSpPr txBox="1">
              <a:spLocks noChangeArrowheads="1"/>
            </p:cNvSpPr>
            <p:nvPr/>
          </p:nvSpPr>
          <p:spPr bwMode="auto">
            <a:xfrm>
              <a:off x="249" y="2432"/>
              <a:ext cx="1290" cy="250"/>
            </a:xfrm>
            <a:prstGeom prst="rect">
              <a:avLst/>
            </a:prstGeom>
            <a:noFill/>
            <a:ln w="9525">
              <a:noFill/>
              <a:miter lim="800000"/>
              <a:headEnd/>
              <a:tailEnd/>
            </a:ln>
          </p:spPr>
          <p:txBody>
            <a:bodyPr wrap="none">
              <a:spAutoFit/>
            </a:bodyPr>
            <a:lstStyle/>
            <a:p>
              <a:r>
                <a:rPr lang="en-US" altLang="ja-JP" sz="2000">
                  <a:solidFill>
                    <a:srgbClr val="FFFF66"/>
                  </a:solidFill>
                  <a:latin typeface="Arial" charset="0"/>
                </a:rPr>
                <a:t>Photon Factory</a:t>
              </a:r>
              <a:endParaRPr lang="en-US" altLang="ja-JP" sz="2000">
                <a:solidFill>
                  <a:srgbClr val="B2B2B2"/>
                </a:solidFill>
                <a:latin typeface="Arial" charset="0"/>
              </a:endParaRPr>
            </a:p>
          </p:txBody>
        </p:sp>
        <p:sp>
          <p:nvSpPr>
            <p:cNvPr id="28736" name="AutoShape 46"/>
            <p:cNvSpPr>
              <a:spLocks noChangeArrowheads="1"/>
            </p:cNvSpPr>
            <p:nvPr/>
          </p:nvSpPr>
          <p:spPr bwMode="auto">
            <a:xfrm>
              <a:off x="1610" y="2523"/>
              <a:ext cx="3493" cy="136"/>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6 w 21600"/>
                <a:gd name="T13" fmla="*/ 4924 h 21600"/>
                <a:gd name="T14" fmla="*/ 20710 w 21600"/>
                <a:gd name="T15" fmla="*/ 16676 h 21600"/>
              </a:gdLst>
              <a:ahLst/>
              <a:cxnLst>
                <a:cxn ang="T8">
                  <a:pos x="T0" y="T1"/>
                </a:cxn>
                <a:cxn ang="T9">
                  <a:pos x="T2" y="T3"/>
                </a:cxn>
                <a:cxn ang="T10">
                  <a:pos x="T4" y="T5"/>
                </a:cxn>
                <a:cxn ang="T11">
                  <a:pos x="T6" y="T7"/>
                </a:cxn>
              </a:cxnLst>
              <a:rect l="T12" t="T13" r="T14" b="T15"/>
              <a:pathLst>
                <a:path w="21600" h="21600">
                  <a:moveTo>
                    <a:pt x="19967" y="0"/>
                  </a:moveTo>
                  <a:lnTo>
                    <a:pt x="19967" y="4924"/>
                  </a:lnTo>
                  <a:lnTo>
                    <a:pt x="3375" y="4924"/>
                  </a:lnTo>
                  <a:lnTo>
                    <a:pt x="3375" y="16676"/>
                  </a:lnTo>
                  <a:lnTo>
                    <a:pt x="19967" y="16676"/>
                  </a:lnTo>
                  <a:lnTo>
                    <a:pt x="19967" y="21600"/>
                  </a:lnTo>
                  <a:lnTo>
                    <a:pt x="21600" y="10800"/>
                  </a:lnTo>
                  <a:close/>
                </a:path>
                <a:path w="21600" h="21600">
                  <a:moveTo>
                    <a:pt x="1350" y="4924"/>
                  </a:moveTo>
                  <a:lnTo>
                    <a:pt x="1350" y="16676"/>
                  </a:lnTo>
                  <a:lnTo>
                    <a:pt x="2700" y="16676"/>
                  </a:lnTo>
                  <a:lnTo>
                    <a:pt x="2700" y="4924"/>
                  </a:lnTo>
                  <a:close/>
                </a:path>
                <a:path w="21600" h="21600">
                  <a:moveTo>
                    <a:pt x="0" y="4924"/>
                  </a:moveTo>
                  <a:lnTo>
                    <a:pt x="0" y="16676"/>
                  </a:lnTo>
                  <a:lnTo>
                    <a:pt x="675" y="16676"/>
                  </a:lnTo>
                  <a:lnTo>
                    <a:pt x="675" y="4924"/>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sp>
          <p:nvSpPr>
            <p:cNvPr id="28737" name="Text Box 47"/>
            <p:cNvSpPr txBox="1">
              <a:spLocks noChangeArrowheads="1"/>
            </p:cNvSpPr>
            <p:nvPr/>
          </p:nvSpPr>
          <p:spPr bwMode="auto">
            <a:xfrm>
              <a:off x="2472" y="2341"/>
              <a:ext cx="2086" cy="231"/>
            </a:xfrm>
            <a:prstGeom prst="rect">
              <a:avLst/>
            </a:prstGeom>
            <a:noFill/>
            <a:ln w="9525">
              <a:noFill/>
              <a:miter lim="800000"/>
              <a:headEnd/>
              <a:tailEnd/>
            </a:ln>
          </p:spPr>
          <p:txBody>
            <a:bodyPr>
              <a:spAutoFit/>
            </a:bodyPr>
            <a:lstStyle/>
            <a:p>
              <a:r>
                <a:rPr lang="en-US" altLang="ja-JP">
                  <a:solidFill>
                    <a:prstClr val="white"/>
                  </a:solidFill>
                  <a:latin typeface="Arial" charset="0"/>
                </a:rPr>
                <a:t>&amp;  upgrade</a:t>
              </a:r>
              <a:r>
                <a:rPr lang="en-US" altLang="ja-JP">
                  <a:solidFill>
                    <a:srgbClr val="B2B2B2"/>
                  </a:solidFill>
                  <a:latin typeface="Arial" charset="0"/>
                </a:rPr>
                <a:t> </a:t>
              </a:r>
            </a:p>
          </p:txBody>
        </p:sp>
        <p:sp>
          <p:nvSpPr>
            <p:cNvPr id="28738" name="Text Box 48"/>
            <p:cNvSpPr txBox="1">
              <a:spLocks noChangeArrowheads="1"/>
            </p:cNvSpPr>
            <p:nvPr/>
          </p:nvSpPr>
          <p:spPr bwMode="auto">
            <a:xfrm>
              <a:off x="1655" y="2341"/>
              <a:ext cx="1270" cy="231"/>
            </a:xfrm>
            <a:prstGeom prst="rect">
              <a:avLst/>
            </a:prstGeom>
            <a:noFill/>
            <a:ln w="9525">
              <a:noFill/>
              <a:miter lim="800000"/>
              <a:headEnd/>
              <a:tailEnd/>
            </a:ln>
          </p:spPr>
          <p:txBody>
            <a:bodyPr>
              <a:spAutoFit/>
            </a:bodyPr>
            <a:lstStyle/>
            <a:p>
              <a:r>
                <a:rPr lang="en-US" altLang="ja-JP">
                  <a:solidFill>
                    <a:prstClr val="white"/>
                  </a:solidFill>
                </a:rPr>
                <a:t>operation</a:t>
              </a:r>
            </a:p>
          </p:txBody>
        </p:sp>
      </p:grpSp>
      <p:sp>
        <p:nvSpPr>
          <p:cNvPr id="28704" name="Text Box 51"/>
          <p:cNvSpPr txBox="1">
            <a:spLocks noChangeArrowheads="1"/>
          </p:cNvSpPr>
          <p:nvPr/>
        </p:nvSpPr>
        <p:spPr bwMode="auto">
          <a:xfrm>
            <a:off x="395288" y="4710113"/>
            <a:ext cx="708025" cy="396875"/>
          </a:xfrm>
          <a:prstGeom prst="rect">
            <a:avLst/>
          </a:prstGeom>
          <a:noFill/>
          <a:ln w="9525">
            <a:noFill/>
            <a:miter lim="800000"/>
            <a:headEnd/>
            <a:tailEnd/>
          </a:ln>
        </p:spPr>
        <p:txBody>
          <a:bodyPr wrap="none">
            <a:spAutoFit/>
          </a:bodyPr>
          <a:lstStyle/>
          <a:p>
            <a:r>
              <a:rPr lang="en-US" altLang="ja-JP" sz="2000">
                <a:solidFill>
                  <a:srgbClr val="FFFF66"/>
                </a:solidFill>
                <a:latin typeface="Arial" charset="0"/>
              </a:rPr>
              <a:t>LHC</a:t>
            </a:r>
            <a:endParaRPr lang="en-US" altLang="ja-JP" sz="2000" baseline="30000">
              <a:solidFill>
                <a:srgbClr val="FFFF66"/>
              </a:solidFill>
              <a:latin typeface="Arial" charset="0"/>
            </a:endParaRPr>
          </a:p>
        </p:txBody>
      </p:sp>
      <p:sp>
        <p:nvSpPr>
          <p:cNvPr id="28705" name="AutoShape 52"/>
          <p:cNvSpPr>
            <a:spLocks noChangeArrowheads="1"/>
          </p:cNvSpPr>
          <p:nvPr/>
        </p:nvSpPr>
        <p:spPr bwMode="auto">
          <a:xfrm>
            <a:off x="4786313" y="4775200"/>
            <a:ext cx="4214812" cy="2667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1 w 21600"/>
              <a:gd name="T13" fmla="*/ 5370 h 21600"/>
              <a:gd name="T14" fmla="*/ 19426 w 21600"/>
              <a:gd name="T15" fmla="*/ 16230 h 21600"/>
            </a:gdLst>
            <a:ahLst/>
            <a:cxnLst>
              <a:cxn ang="T8">
                <a:pos x="T0" y="T1"/>
              </a:cxn>
              <a:cxn ang="T9">
                <a:pos x="T2" y="T3"/>
              </a:cxn>
              <a:cxn ang="T10">
                <a:pos x="T4" y="T5"/>
              </a:cxn>
              <a:cxn ang="T11">
                <a:pos x="T6" y="T7"/>
              </a:cxn>
            </a:cxnLst>
            <a:rect l="T12" t="T13" r="T14" b="T15"/>
            <a:pathLst>
              <a:path w="21600" h="21600">
                <a:moveTo>
                  <a:pt x="17277" y="0"/>
                </a:moveTo>
                <a:lnTo>
                  <a:pt x="17277" y="5370"/>
                </a:lnTo>
                <a:lnTo>
                  <a:pt x="3375" y="5370"/>
                </a:lnTo>
                <a:lnTo>
                  <a:pt x="3375" y="16230"/>
                </a:lnTo>
                <a:lnTo>
                  <a:pt x="17277" y="16230"/>
                </a:lnTo>
                <a:lnTo>
                  <a:pt x="17277" y="21600"/>
                </a:lnTo>
                <a:lnTo>
                  <a:pt x="21600" y="10800"/>
                </a:lnTo>
                <a:close/>
              </a:path>
              <a:path w="21600" h="21600">
                <a:moveTo>
                  <a:pt x="1350" y="5370"/>
                </a:moveTo>
                <a:lnTo>
                  <a:pt x="1350" y="16230"/>
                </a:lnTo>
                <a:lnTo>
                  <a:pt x="2700" y="16230"/>
                </a:lnTo>
                <a:lnTo>
                  <a:pt x="2700" y="5370"/>
                </a:lnTo>
                <a:close/>
              </a:path>
              <a:path w="21600" h="21600">
                <a:moveTo>
                  <a:pt x="0" y="5370"/>
                </a:moveTo>
                <a:lnTo>
                  <a:pt x="0" y="16230"/>
                </a:lnTo>
                <a:lnTo>
                  <a:pt x="675" y="16230"/>
                </a:lnTo>
                <a:lnTo>
                  <a:pt x="675" y="5370"/>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sp>
        <p:nvSpPr>
          <p:cNvPr id="28706" name="Text Box 53"/>
          <p:cNvSpPr txBox="1">
            <a:spLocks noChangeArrowheads="1"/>
          </p:cNvSpPr>
          <p:nvPr/>
        </p:nvSpPr>
        <p:spPr bwMode="auto">
          <a:xfrm>
            <a:off x="6500813" y="4414838"/>
            <a:ext cx="1374775" cy="396875"/>
          </a:xfrm>
          <a:prstGeom prst="rect">
            <a:avLst/>
          </a:prstGeom>
          <a:noFill/>
          <a:ln w="9525">
            <a:noFill/>
            <a:miter lim="800000"/>
            <a:headEnd/>
            <a:tailEnd/>
          </a:ln>
        </p:spPr>
        <p:txBody>
          <a:bodyPr wrap="none">
            <a:spAutoFit/>
          </a:bodyPr>
          <a:lstStyle/>
          <a:p>
            <a:r>
              <a:rPr lang="en-US" altLang="ja-JP" sz="2000">
                <a:solidFill>
                  <a:srgbClr val="F8F8F8"/>
                </a:solidFill>
                <a:latin typeface="Arial" charset="0"/>
              </a:rPr>
              <a:t>1</a:t>
            </a:r>
            <a:r>
              <a:rPr lang="en-US" altLang="ja-JP" sz="2000" baseline="30000">
                <a:solidFill>
                  <a:srgbClr val="F8F8F8"/>
                </a:solidFill>
                <a:latin typeface="Arial" charset="0"/>
              </a:rPr>
              <a:t>st</a:t>
            </a:r>
            <a:r>
              <a:rPr lang="en-US" altLang="ja-JP" sz="2000">
                <a:solidFill>
                  <a:srgbClr val="F8F8F8"/>
                </a:solidFill>
                <a:latin typeface="Arial" charset="0"/>
              </a:rPr>
              <a:t> results</a:t>
            </a:r>
          </a:p>
        </p:txBody>
      </p:sp>
      <p:sp>
        <p:nvSpPr>
          <p:cNvPr id="28707" name="Text Box 54"/>
          <p:cNvSpPr txBox="1">
            <a:spLocks noChangeArrowheads="1"/>
          </p:cNvSpPr>
          <p:nvPr/>
        </p:nvSpPr>
        <p:spPr bwMode="auto">
          <a:xfrm>
            <a:off x="5143500" y="4429125"/>
            <a:ext cx="2016125" cy="366713"/>
          </a:xfrm>
          <a:prstGeom prst="rect">
            <a:avLst/>
          </a:prstGeom>
          <a:noFill/>
          <a:ln w="9525">
            <a:noFill/>
            <a:miter lim="800000"/>
            <a:headEnd/>
            <a:tailEnd/>
          </a:ln>
        </p:spPr>
        <p:txBody>
          <a:bodyPr>
            <a:spAutoFit/>
          </a:bodyPr>
          <a:lstStyle/>
          <a:p>
            <a:r>
              <a:rPr lang="en-US" altLang="ja-JP">
                <a:solidFill>
                  <a:prstClr val="white"/>
                </a:solidFill>
              </a:rPr>
              <a:t>operation</a:t>
            </a:r>
          </a:p>
        </p:txBody>
      </p:sp>
      <p:grpSp>
        <p:nvGrpSpPr>
          <p:cNvPr id="4" name="Group 46"/>
          <p:cNvGrpSpPr>
            <a:grpSpLocks/>
          </p:cNvGrpSpPr>
          <p:nvPr/>
        </p:nvGrpSpPr>
        <p:grpSpPr bwMode="auto">
          <a:xfrm>
            <a:off x="357188" y="1643063"/>
            <a:ext cx="5294312" cy="454025"/>
            <a:chOff x="225" y="1307"/>
            <a:chExt cx="3335" cy="286"/>
          </a:xfrm>
        </p:grpSpPr>
        <p:sp>
          <p:nvSpPr>
            <p:cNvPr id="28732" name="AutoShape 35"/>
            <p:cNvSpPr>
              <a:spLocks noChangeArrowheads="1"/>
            </p:cNvSpPr>
            <p:nvPr/>
          </p:nvSpPr>
          <p:spPr bwMode="auto">
            <a:xfrm>
              <a:off x="1610" y="1389"/>
              <a:ext cx="1950"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8 w 21600"/>
                <a:gd name="T13" fmla="*/ 6086 h 21600"/>
                <a:gd name="T14" fmla="*/ 20204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sp>
          <p:nvSpPr>
            <p:cNvPr id="28733" name="Text Box 34"/>
            <p:cNvSpPr txBox="1">
              <a:spLocks noChangeArrowheads="1"/>
            </p:cNvSpPr>
            <p:nvPr/>
          </p:nvSpPr>
          <p:spPr bwMode="auto">
            <a:xfrm>
              <a:off x="225" y="1307"/>
              <a:ext cx="689" cy="252"/>
            </a:xfrm>
            <a:prstGeom prst="rect">
              <a:avLst/>
            </a:prstGeom>
            <a:noFill/>
            <a:ln w="9525">
              <a:noFill/>
              <a:miter lim="800000"/>
              <a:headEnd/>
              <a:tailEnd/>
            </a:ln>
          </p:spPr>
          <p:txBody>
            <a:bodyPr wrap="none">
              <a:spAutoFit/>
            </a:bodyPr>
            <a:lstStyle/>
            <a:p>
              <a:r>
                <a:rPr lang="en-US" altLang="ja-JP" sz="2000" dirty="0">
                  <a:solidFill>
                    <a:srgbClr val="FFFF66"/>
                  </a:solidFill>
                  <a:latin typeface="Arial" charset="0"/>
                </a:rPr>
                <a:t>J-PARC</a:t>
              </a:r>
            </a:p>
          </p:txBody>
        </p:sp>
        <p:sp>
          <p:nvSpPr>
            <p:cNvPr id="138289" name="AutoShape 49"/>
            <p:cNvSpPr>
              <a:spLocks noChangeArrowheads="1"/>
            </p:cNvSpPr>
            <p:nvPr/>
          </p:nvSpPr>
          <p:spPr bwMode="auto">
            <a:xfrm>
              <a:off x="1882" y="1366"/>
              <a:ext cx="821" cy="227"/>
            </a:xfrm>
            <a:prstGeom prst="rightArrow">
              <a:avLst>
                <a:gd name="adj1" fmla="val 28639"/>
                <a:gd name="adj2" fmla="val 90167"/>
              </a:avLst>
            </a:prstGeom>
            <a:solidFill>
              <a:srgbClr val="B2B2B2"/>
            </a:solidFill>
            <a:ln w="9525">
              <a:noFill/>
              <a:miter lim="800000"/>
              <a:headEnd/>
              <a:tailEnd/>
            </a:ln>
            <a:effectLst/>
          </p:spPr>
          <p:txBody>
            <a:bodyPr wrap="none" anchor="ctr"/>
            <a:lstStyle/>
            <a:p>
              <a:pPr>
                <a:defRPr/>
              </a:pPr>
              <a:endParaRPr lang="ja-JP" altLang="en-US">
                <a:solidFill>
                  <a:prstClr val="black"/>
                </a:solidFill>
                <a:effectLst>
                  <a:outerShdw blurRad="38100" dist="38100" dir="2700000" algn="tl">
                    <a:srgbClr val="000000">
                      <a:alpha val="43137"/>
                    </a:srgbClr>
                  </a:outerShdw>
                </a:effectLst>
              </a:endParaRPr>
            </a:p>
          </p:txBody>
        </p:sp>
      </p:grpSp>
      <p:grpSp>
        <p:nvGrpSpPr>
          <p:cNvPr id="5" name="Group 50"/>
          <p:cNvGrpSpPr>
            <a:grpSpLocks/>
          </p:cNvGrpSpPr>
          <p:nvPr/>
        </p:nvGrpSpPr>
        <p:grpSpPr bwMode="auto">
          <a:xfrm>
            <a:off x="755650" y="4005263"/>
            <a:ext cx="4895850" cy="396875"/>
            <a:chOff x="476" y="2659"/>
            <a:chExt cx="3084" cy="250"/>
          </a:xfrm>
        </p:grpSpPr>
        <p:sp>
          <p:nvSpPr>
            <p:cNvPr id="28730" name="Text Box 34"/>
            <p:cNvSpPr txBox="1">
              <a:spLocks noChangeArrowheads="1"/>
            </p:cNvSpPr>
            <p:nvPr/>
          </p:nvSpPr>
          <p:spPr bwMode="auto">
            <a:xfrm>
              <a:off x="476" y="2659"/>
              <a:ext cx="829" cy="250"/>
            </a:xfrm>
            <a:prstGeom prst="rect">
              <a:avLst/>
            </a:prstGeom>
            <a:noFill/>
            <a:ln w="9525">
              <a:noFill/>
              <a:miter lim="800000"/>
              <a:headEnd/>
              <a:tailEnd/>
            </a:ln>
          </p:spPr>
          <p:txBody>
            <a:bodyPr wrap="none">
              <a:spAutoFit/>
            </a:bodyPr>
            <a:lstStyle/>
            <a:p>
              <a:r>
                <a:rPr lang="en-US" altLang="ja-JP" sz="2000">
                  <a:solidFill>
                    <a:srgbClr val="FFFF66"/>
                  </a:solidFill>
                  <a:latin typeface="Arial" charset="0"/>
                </a:rPr>
                <a:t>ERL R&amp;D</a:t>
              </a:r>
            </a:p>
          </p:txBody>
        </p:sp>
        <p:sp>
          <p:nvSpPr>
            <p:cNvPr id="28731" name="AutoShape 35"/>
            <p:cNvSpPr>
              <a:spLocks noChangeArrowheads="1"/>
            </p:cNvSpPr>
            <p:nvPr/>
          </p:nvSpPr>
          <p:spPr bwMode="auto">
            <a:xfrm>
              <a:off x="1610" y="2694"/>
              <a:ext cx="1950"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8 w 21600"/>
                <a:gd name="T13" fmla="*/ 6086 h 21600"/>
                <a:gd name="T14" fmla="*/ 20204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chemeClr val="bg1"/>
              </a:solidFill>
              <a:miter lim="800000"/>
              <a:headEnd/>
              <a:tailEnd/>
            </a:ln>
          </p:spPr>
          <p:txBody>
            <a:bodyPr wrap="none" anchor="ctr"/>
            <a:lstStyle/>
            <a:p>
              <a:endParaRPr lang="ja-JP" altLang="en-US">
                <a:solidFill>
                  <a:prstClr val="black"/>
                </a:solidFill>
              </a:endParaRPr>
            </a:p>
          </p:txBody>
        </p:sp>
      </p:grpSp>
      <p:sp>
        <p:nvSpPr>
          <p:cNvPr id="332832" name="Text Box 32"/>
          <p:cNvSpPr txBox="1">
            <a:spLocks noChangeArrowheads="1"/>
          </p:cNvSpPr>
          <p:nvPr/>
        </p:nvSpPr>
        <p:spPr bwMode="auto">
          <a:xfrm>
            <a:off x="179388" y="188913"/>
            <a:ext cx="8713787" cy="457200"/>
          </a:xfrm>
          <a:prstGeom prst="rect">
            <a:avLst/>
          </a:prstGeom>
          <a:noFill/>
          <a:ln w="9525">
            <a:noFill/>
            <a:miter lim="800000"/>
            <a:headEnd/>
            <a:tailEnd/>
          </a:ln>
          <a:effectLst/>
        </p:spPr>
        <p:txBody>
          <a:bodyPr>
            <a:spAutoFit/>
          </a:bodyPr>
          <a:lstStyle/>
          <a:p>
            <a:pPr>
              <a:defRPr/>
            </a:pPr>
            <a:r>
              <a:rPr lang="en-US" altLang="ja-JP" sz="2400" u="sng" dirty="0">
                <a:solidFill>
                  <a:prstClr val="white"/>
                </a:solidFill>
                <a:effectLst>
                  <a:outerShdw blurRad="38100" dist="38100" dir="2700000" algn="tl">
                    <a:srgbClr val="C0C0C0"/>
                  </a:outerShdw>
                </a:effectLst>
              </a:rPr>
              <a:t>Summary of KEK Roadmap</a:t>
            </a:r>
            <a:endParaRPr lang="en-US" altLang="ja-JP" dirty="0">
              <a:solidFill>
                <a:srgbClr val="CCFFFF"/>
              </a:solidFill>
              <a:effectLst>
                <a:outerShdw blurRad="38100" dist="38100" dir="2700000" algn="tl">
                  <a:srgbClr val="C0C0C0"/>
                </a:outerShdw>
              </a:effectLst>
            </a:endParaRPr>
          </a:p>
        </p:txBody>
      </p:sp>
      <p:grpSp>
        <p:nvGrpSpPr>
          <p:cNvPr id="6" name="Group 61"/>
          <p:cNvGrpSpPr>
            <a:grpSpLocks/>
          </p:cNvGrpSpPr>
          <p:nvPr/>
        </p:nvGrpSpPr>
        <p:grpSpPr bwMode="auto">
          <a:xfrm>
            <a:off x="4462463" y="1484313"/>
            <a:ext cx="4681537" cy="539750"/>
            <a:chOff x="2562" y="1207"/>
            <a:chExt cx="2949" cy="340"/>
          </a:xfrm>
        </p:grpSpPr>
        <p:sp>
          <p:nvSpPr>
            <p:cNvPr id="28728" name="AutoShape 62"/>
            <p:cNvSpPr>
              <a:spLocks noChangeArrowheads="1"/>
            </p:cNvSpPr>
            <p:nvPr/>
          </p:nvSpPr>
          <p:spPr bwMode="auto">
            <a:xfrm>
              <a:off x="3243" y="1411"/>
              <a:ext cx="2268" cy="136"/>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1 w 21600"/>
                <a:gd name="T13" fmla="*/ 4129 h 21600"/>
                <a:gd name="T14" fmla="*/ 19781 w 21600"/>
                <a:gd name="T15" fmla="*/ 17471 h 21600"/>
              </a:gdLst>
              <a:ahLst/>
              <a:cxnLst>
                <a:cxn ang="T8">
                  <a:pos x="T0" y="T1"/>
                </a:cxn>
                <a:cxn ang="T9">
                  <a:pos x="T2" y="T3"/>
                </a:cxn>
                <a:cxn ang="T10">
                  <a:pos x="T4" y="T5"/>
                </a:cxn>
                <a:cxn ang="T11">
                  <a:pos x="T6" y="T7"/>
                </a:cxn>
              </a:cxnLst>
              <a:rect l="T12" t="T13" r="T14" b="T15"/>
              <a:pathLst>
                <a:path w="21600" h="21600">
                  <a:moveTo>
                    <a:pt x="18692" y="0"/>
                  </a:moveTo>
                  <a:lnTo>
                    <a:pt x="18692" y="4057"/>
                  </a:lnTo>
                  <a:lnTo>
                    <a:pt x="3375" y="4057"/>
                  </a:lnTo>
                  <a:lnTo>
                    <a:pt x="3375" y="17543"/>
                  </a:lnTo>
                  <a:lnTo>
                    <a:pt x="18692" y="17543"/>
                  </a:lnTo>
                  <a:lnTo>
                    <a:pt x="18692" y="21600"/>
                  </a:lnTo>
                  <a:lnTo>
                    <a:pt x="21600" y="10800"/>
                  </a:lnTo>
                  <a:close/>
                </a:path>
                <a:path w="21600" h="21600">
                  <a:moveTo>
                    <a:pt x="1350" y="4057"/>
                  </a:moveTo>
                  <a:lnTo>
                    <a:pt x="1350" y="17543"/>
                  </a:lnTo>
                  <a:lnTo>
                    <a:pt x="2700" y="17543"/>
                  </a:lnTo>
                  <a:lnTo>
                    <a:pt x="2700" y="4057"/>
                  </a:lnTo>
                  <a:close/>
                </a:path>
                <a:path w="21600" h="21600">
                  <a:moveTo>
                    <a:pt x="0" y="4057"/>
                  </a:moveTo>
                  <a:lnTo>
                    <a:pt x="0" y="17543"/>
                  </a:lnTo>
                  <a:lnTo>
                    <a:pt x="675" y="17543"/>
                  </a:lnTo>
                  <a:lnTo>
                    <a:pt x="675" y="4057"/>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sp>
          <p:nvSpPr>
            <p:cNvPr id="28729" name="Text Box 63"/>
            <p:cNvSpPr txBox="1">
              <a:spLocks noChangeArrowheads="1"/>
            </p:cNvSpPr>
            <p:nvPr/>
          </p:nvSpPr>
          <p:spPr bwMode="auto">
            <a:xfrm>
              <a:off x="2562" y="1207"/>
              <a:ext cx="2744" cy="231"/>
            </a:xfrm>
            <a:prstGeom prst="rect">
              <a:avLst/>
            </a:prstGeom>
            <a:noFill/>
            <a:ln w="9525">
              <a:noFill/>
              <a:miter lim="800000"/>
              <a:headEnd/>
              <a:tailEnd/>
            </a:ln>
          </p:spPr>
          <p:txBody>
            <a:bodyPr>
              <a:spAutoFit/>
            </a:bodyPr>
            <a:lstStyle/>
            <a:p>
              <a:r>
                <a:rPr lang="en-US" altLang="ja-JP">
                  <a:solidFill>
                    <a:srgbClr val="00FF00"/>
                  </a:solidFill>
                </a:rPr>
                <a:t>operation &amp; completion of  1</a:t>
              </a:r>
              <a:r>
                <a:rPr lang="en-US" altLang="ja-JP" baseline="30000">
                  <a:solidFill>
                    <a:srgbClr val="00FF00"/>
                  </a:solidFill>
                </a:rPr>
                <a:t>st</a:t>
              </a:r>
              <a:r>
                <a:rPr lang="en-US" altLang="ja-JP">
                  <a:solidFill>
                    <a:srgbClr val="00FF00"/>
                  </a:solidFill>
                </a:rPr>
                <a:t> goal</a:t>
              </a:r>
            </a:p>
          </p:txBody>
        </p:sp>
      </p:grpSp>
      <p:grpSp>
        <p:nvGrpSpPr>
          <p:cNvPr id="7" name="Group 65"/>
          <p:cNvGrpSpPr>
            <a:grpSpLocks/>
          </p:cNvGrpSpPr>
          <p:nvPr/>
        </p:nvGrpSpPr>
        <p:grpSpPr bwMode="auto">
          <a:xfrm>
            <a:off x="5148263" y="1989138"/>
            <a:ext cx="3887787" cy="574675"/>
            <a:chOff x="3243" y="1389"/>
            <a:chExt cx="2449" cy="362"/>
          </a:xfrm>
        </p:grpSpPr>
        <p:sp>
          <p:nvSpPr>
            <p:cNvPr id="28726" name="AutoShape 35"/>
            <p:cNvSpPr>
              <a:spLocks noChangeArrowheads="1"/>
            </p:cNvSpPr>
            <p:nvPr/>
          </p:nvSpPr>
          <p:spPr bwMode="auto">
            <a:xfrm>
              <a:off x="3243" y="1570"/>
              <a:ext cx="2449"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8 w 21600"/>
                <a:gd name="T13" fmla="*/ 6086 h 21600"/>
                <a:gd name="T14" fmla="*/ 20206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rgbClr val="F8F8F8"/>
              </a:solidFill>
              <a:miter lim="800000"/>
              <a:headEnd/>
              <a:tailEnd/>
            </a:ln>
          </p:spPr>
          <p:txBody>
            <a:bodyPr wrap="none" anchor="ctr"/>
            <a:lstStyle/>
            <a:p>
              <a:endParaRPr lang="ja-JP" altLang="en-US">
                <a:solidFill>
                  <a:prstClr val="black"/>
                </a:solidFill>
              </a:endParaRPr>
            </a:p>
          </p:txBody>
        </p:sp>
        <p:sp>
          <p:nvSpPr>
            <p:cNvPr id="28727" name="Text Box 62"/>
            <p:cNvSpPr txBox="1">
              <a:spLocks noChangeArrowheads="1"/>
            </p:cNvSpPr>
            <p:nvPr/>
          </p:nvSpPr>
          <p:spPr bwMode="auto">
            <a:xfrm>
              <a:off x="3606" y="1389"/>
              <a:ext cx="1361" cy="231"/>
            </a:xfrm>
            <a:prstGeom prst="rect">
              <a:avLst/>
            </a:prstGeom>
            <a:noFill/>
            <a:ln w="9525">
              <a:noFill/>
              <a:miter lim="800000"/>
              <a:headEnd/>
              <a:tailEnd/>
            </a:ln>
          </p:spPr>
          <p:txBody>
            <a:bodyPr>
              <a:spAutoFit/>
            </a:bodyPr>
            <a:lstStyle/>
            <a:p>
              <a:r>
                <a:rPr lang="en-US" altLang="ja-JP">
                  <a:solidFill>
                    <a:srgbClr val="00FF00"/>
                  </a:solidFill>
                </a:rPr>
                <a:t>power upgrade</a:t>
              </a:r>
            </a:p>
          </p:txBody>
        </p:sp>
      </p:grpSp>
      <p:grpSp>
        <p:nvGrpSpPr>
          <p:cNvPr id="8" name="Group 66"/>
          <p:cNvGrpSpPr>
            <a:grpSpLocks/>
          </p:cNvGrpSpPr>
          <p:nvPr/>
        </p:nvGrpSpPr>
        <p:grpSpPr bwMode="auto">
          <a:xfrm>
            <a:off x="5651500" y="2565400"/>
            <a:ext cx="3384550" cy="574675"/>
            <a:chOff x="3560" y="1752"/>
            <a:chExt cx="2132" cy="362"/>
          </a:xfrm>
        </p:grpSpPr>
        <p:sp>
          <p:nvSpPr>
            <p:cNvPr id="28724" name="AutoShape 35"/>
            <p:cNvSpPr>
              <a:spLocks noChangeArrowheads="1"/>
            </p:cNvSpPr>
            <p:nvPr/>
          </p:nvSpPr>
          <p:spPr bwMode="auto">
            <a:xfrm>
              <a:off x="3560" y="1933"/>
              <a:ext cx="2132"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4 w 21600"/>
                <a:gd name="T13" fmla="*/ 6086 h 21600"/>
                <a:gd name="T14" fmla="*/ 20202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rgbClr val="F8F8F8"/>
              </a:solidFill>
              <a:miter lim="800000"/>
              <a:headEnd/>
              <a:tailEnd/>
            </a:ln>
          </p:spPr>
          <p:txBody>
            <a:bodyPr wrap="none" anchor="ctr"/>
            <a:lstStyle/>
            <a:p>
              <a:endParaRPr lang="ja-JP" altLang="en-US">
                <a:solidFill>
                  <a:prstClr val="black"/>
                </a:solidFill>
              </a:endParaRPr>
            </a:p>
          </p:txBody>
        </p:sp>
        <p:sp>
          <p:nvSpPr>
            <p:cNvPr id="28725" name="Text Box 64"/>
            <p:cNvSpPr txBox="1">
              <a:spLocks noChangeArrowheads="1"/>
            </p:cNvSpPr>
            <p:nvPr/>
          </p:nvSpPr>
          <p:spPr bwMode="auto">
            <a:xfrm>
              <a:off x="3606" y="1752"/>
              <a:ext cx="1849" cy="231"/>
            </a:xfrm>
            <a:prstGeom prst="rect">
              <a:avLst/>
            </a:prstGeom>
            <a:noFill/>
            <a:ln w="9525">
              <a:noFill/>
              <a:miter lim="800000"/>
              <a:headEnd/>
              <a:tailEnd/>
            </a:ln>
          </p:spPr>
          <p:txBody>
            <a:bodyPr wrap="none">
              <a:spAutoFit/>
            </a:bodyPr>
            <a:lstStyle/>
            <a:p>
              <a:r>
                <a:rPr lang="en-US" altLang="ja-JP">
                  <a:solidFill>
                    <a:srgbClr val="00FF00"/>
                  </a:solidFill>
                </a:rPr>
                <a:t>upgrading to Super-KEKB</a:t>
              </a:r>
            </a:p>
          </p:txBody>
        </p:sp>
      </p:grpSp>
      <p:grpSp>
        <p:nvGrpSpPr>
          <p:cNvPr id="9" name="Group 82"/>
          <p:cNvGrpSpPr>
            <a:grpSpLocks/>
          </p:cNvGrpSpPr>
          <p:nvPr/>
        </p:nvGrpSpPr>
        <p:grpSpPr bwMode="auto">
          <a:xfrm>
            <a:off x="4932363" y="3717925"/>
            <a:ext cx="4211637" cy="646113"/>
            <a:chOff x="3107" y="2478"/>
            <a:chExt cx="2653" cy="407"/>
          </a:xfrm>
        </p:grpSpPr>
        <p:sp>
          <p:nvSpPr>
            <p:cNvPr id="28722" name="AutoShape 35"/>
            <p:cNvSpPr>
              <a:spLocks noChangeArrowheads="1"/>
            </p:cNvSpPr>
            <p:nvPr/>
          </p:nvSpPr>
          <p:spPr bwMode="auto">
            <a:xfrm>
              <a:off x="3560" y="2704"/>
              <a:ext cx="2132"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4 w 21600"/>
                <a:gd name="T13" fmla="*/ 6086 h 21600"/>
                <a:gd name="T14" fmla="*/ 20202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rgbClr val="F8F8F8"/>
              </a:solidFill>
              <a:miter lim="800000"/>
              <a:headEnd/>
              <a:tailEnd/>
            </a:ln>
          </p:spPr>
          <p:txBody>
            <a:bodyPr wrap="none" anchor="ctr"/>
            <a:lstStyle/>
            <a:p>
              <a:endParaRPr lang="ja-JP" altLang="en-US">
                <a:solidFill>
                  <a:prstClr val="black"/>
                </a:solidFill>
              </a:endParaRPr>
            </a:p>
          </p:txBody>
        </p:sp>
        <p:sp>
          <p:nvSpPr>
            <p:cNvPr id="28723" name="Text Box 69"/>
            <p:cNvSpPr txBox="1">
              <a:spLocks noChangeArrowheads="1"/>
            </p:cNvSpPr>
            <p:nvPr/>
          </p:nvSpPr>
          <p:spPr bwMode="auto">
            <a:xfrm>
              <a:off x="3107" y="2478"/>
              <a:ext cx="2653" cy="231"/>
            </a:xfrm>
            <a:prstGeom prst="rect">
              <a:avLst/>
            </a:prstGeom>
            <a:noFill/>
            <a:ln w="9525">
              <a:noFill/>
              <a:miter lim="800000"/>
              <a:headEnd/>
              <a:tailEnd/>
            </a:ln>
          </p:spPr>
          <p:txBody>
            <a:bodyPr>
              <a:spAutoFit/>
            </a:bodyPr>
            <a:lstStyle/>
            <a:p>
              <a:r>
                <a:rPr lang="en-US" altLang="ja-JP">
                  <a:solidFill>
                    <a:srgbClr val="00FF00"/>
                  </a:solidFill>
                </a:rPr>
                <a:t>continue R&amp;D and compact ERL</a:t>
              </a:r>
            </a:p>
          </p:txBody>
        </p:sp>
      </p:grpSp>
      <p:sp>
        <p:nvSpPr>
          <p:cNvPr id="28715" name="AutoShape 35"/>
          <p:cNvSpPr>
            <a:spLocks noChangeArrowheads="1"/>
          </p:cNvSpPr>
          <p:nvPr/>
        </p:nvSpPr>
        <p:spPr bwMode="auto">
          <a:xfrm>
            <a:off x="6357938" y="6072188"/>
            <a:ext cx="2678112" cy="30797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8 w 21600"/>
              <a:gd name="T13" fmla="*/ 6086 h 21600"/>
              <a:gd name="T14" fmla="*/ 20204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rgbClr val="F8F8F8"/>
            </a:solidFill>
            <a:miter lim="800000"/>
            <a:headEnd/>
            <a:tailEnd/>
          </a:ln>
        </p:spPr>
        <p:txBody>
          <a:bodyPr wrap="none" anchor="ctr"/>
          <a:lstStyle/>
          <a:p>
            <a:endParaRPr lang="ja-JP" altLang="en-US">
              <a:solidFill>
                <a:prstClr val="black"/>
              </a:solidFill>
            </a:endParaRPr>
          </a:p>
        </p:txBody>
      </p:sp>
      <p:sp>
        <p:nvSpPr>
          <p:cNvPr id="28716" name="Text Box 73"/>
          <p:cNvSpPr txBox="1">
            <a:spLocks noChangeArrowheads="1"/>
          </p:cNvSpPr>
          <p:nvPr/>
        </p:nvSpPr>
        <p:spPr bwMode="auto">
          <a:xfrm>
            <a:off x="6072188" y="5072063"/>
            <a:ext cx="1800225" cy="366712"/>
          </a:xfrm>
          <a:prstGeom prst="rect">
            <a:avLst/>
          </a:prstGeom>
          <a:noFill/>
          <a:ln w="9525">
            <a:noFill/>
            <a:miter lim="800000"/>
            <a:headEnd/>
            <a:tailEnd/>
          </a:ln>
        </p:spPr>
        <p:txBody>
          <a:bodyPr>
            <a:spAutoFit/>
          </a:bodyPr>
          <a:lstStyle/>
          <a:p>
            <a:r>
              <a:rPr lang="en-US" altLang="ja-JP">
                <a:solidFill>
                  <a:srgbClr val="00FF00"/>
                </a:solidFill>
              </a:rPr>
              <a:t>LHC upgrade</a:t>
            </a:r>
          </a:p>
        </p:txBody>
      </p:sp>
      <p:sp>
        <p:nvSpPr>
          <p:cNvPr id="28717" name="AutoShape 35"/>
          <p:cNvSpPr>
            <a:spLocks noChangeArrowheads="1"/>
          </p:cNvSpPr>
          <p:nvPr/>
        </p:nvSpPr>
        <p:spPr bwMode="auto">
          <a:xfrm>
            <a:off x="3857625" y="5357813"/>
            <a:ext cx="5178425" cy="303212"/>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8 w 21600"/>
              <a:gd name="T13" fmla="*/ 6086 h 21600"/>
              <a:gd name="T14" fmla="*/ 20204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rgbClr val="F8F8F8"/>
            </a:solidFill>
            <a:miter lim="800000"/>
            <a:headEnd/>
            <a:tailEnd/>
          </a:ln>
        </p:spPr>
        <p:txBody>
          <a:bodyPr wrap="none" anchor="ctr"/>
          <a:lstStyle/>
          <a:p>
            <a:endParaRPr lang="ja-JP" altLang="en-US">
              <a:solidFill>
                <a:prstClr val="black"/>
              </a:solidFill>
            </a:endParaRPr>
          </a:p>
        </p:txBody>
      </p:sp>
      <p:sp>
        <p:nvSpPr>
          <p:cNvPr id="28718" name="AutoShape 52"/>
          <p:cNvSpPr>
            <a:spLocks noChangeArrowheads="1"/>
          </p:cNvSpPr>
          <p:nvPr/>
        </p:nvSpPr>
        <p:spPr bwMode="auto">
          <a:xfrm>
            <a:off x="2571750" y="4775200"/>
            <a:ext cx="2214563" cy="2667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1 w 21600"/>
              <a:gd name="T13" fmla="*/ 5370 h 21600"/>
              <a:gd name="T14" fmla="*/ 19426 w 21600"/>
              <a:gd name="T15" fmla="*/ 16230 h 21600"/>
            </a:gdLst>
            <a:ahLst/>
            <a:cxnLst>
              <a:cxn ang="T8">
                <a:pos x="T0" y="T1"/>
              </a:cxn>
              <a:cxn ang="T9">
                <a:pos x="T2" y="T3"/>
              </a:cxn>
              <a:cxn ang="T10">
                <a:pos x="T4" y="T5"/>
              </a:cxn>
              <a:cxn ang="T11">
                <a:pos x="T6" y="T7"/>
              </a:cxn>
            </a:cxnLst>
            <a:rect l="T12" t="T13" r="T14" b="T15"/>
            <a:pathLst>
              <a:path w="21600" h="21600">
                <a:moveTo>
                  <a:pt x="17277" y="0"/>
                </a:moveTo>
                <a:lnTo>
                  <a:pt x="17277" y="5370"/>
                </a:lnTo>
                <a:lnTo>
                  <a:pt x="3375" y="5370"/>
                </a:lnTo>
                <a:lnTo>
                  <a:pt x="3375" y="16230"/>
                </a:lnTo>
                <a:lnTo>
                  <a:pt x="17277" y="16230"/>
                </a:lnTo>
                <a:lnTo>
                  <a:pt x="17277" y="21600"/>
                </a:lnTo>
                <a:lnTo>
                  <a:pt x="21600" y="10800"/>
                </a:lnTo>
                <a:close/>
              </a:path>
              <a:path w="21600" h="21600">
                <a:moveTo>
                  <a:pt x="1350" y="5370"/>
                </a:moveTo>
                <a:lnTo>
                  <a:pt x="1350" y="16230"/>
                </a:lnTo>
                <a:lnTo>
                  <a:pt x="2700" y="16230"/>
                </a:lnTo>
                <a:lnTo>
                  <a:pt x="2700" y="5370"/>
                </a:lnTo>
                <a:close/>
              </a:path>
              <a:path w="21600" h="21600">
                <a:moveTo>
                  <a:pt x="0" y="5370"/>
                </a:moveTo>
                <a:lnTo>
                  <a:pt x="0" y="16230"/>
                </a:lnTo>
                <a:lnTo>
                  <a:pt x="675" y="16230"/>
                </a:lnTo>
                <a:lnTo>
                  <a:pt x="675" y="5370"/>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sp>
        <p:nvSpPr>
          <p:cNvPr id="28719" name="Text Box 54"/>
          <p:cNvSpPr txBox="1">
            <a:spLocks noChangeArrowheads="1"/>
          </p:cNvSpPr>
          <p:nvPr/>
        </p:nvSpPr>
        <p:spPr bwMode="auto">
          <a:xfrm>
            <a:off x="2714625" y="4394200"/>
            <a:ext cx="2016125" cy="366713"/>
          </a:xfrm>
          <a:prstGeom prst="rect">
            <a:avLst/>
          </a:prstGeom>
          <a:noFill/>
          <a:ln w="9525">
            <a:noFill/>
            <a:miter lim="800000"/>
            <a:headEnd/>
            <a:tailEnd/>
          </a:ln>
        </p:spPr>
        <p:txBody>
          <a:bodyPr>
            <a:spAutoFit/>
          </a:bodyPr>
          <a:lstStyle/>
          <a:p>
            <a:r>
              <a:rPr lang="en-US" altLang="ja-JP">
                <a:solidFill>
                  <a:prstClr val="white"/>
                </a:solidFill>
              </a:rPr>
              <a:t>construction</a:t>
            </a:r>
          </a:p>
        </p:txBody>
      </p:sp>
      <p:sp>
        <p:nvSpPr>
          <p:cNvPr id="28720" name="Text Box 43"/>
          <p:cNvSpPr txBox="1">
            <a:spLocks noChangeArrowheads="1"/>
          </p:cNvSpPr>
          <p:nvPr/>
        </p:nvSpPr>
        <p:spPr bwMode="auto">
          <a:xfrm>
            <a:off x="7858125" y="6286500"/>
            <a:ext cx="841375" cy="400050"/>
          </a:xfrm>
          <a:prstGeom prst="rect">
            <a:avLst/>
          </a:prstGeom>
          <a:noFill/>
          <a:ln w="9525">
            <a:noFill/>
            <a:miter lim="800000"/>
            <a:headEnd/>
            <a:tailEnd/>
          </a:ln>
        </p:spPr>
        <p:txBody>
          <a:bodyPr wrap="none">
            <a:spAutoFit/>
          </a:bodyPr>
          <a:lstStyle/>
          <a:p>
            <a:r>
              <a:rPr lang="en-US" altLang="ja-JP" sz="2000">
                <a:solidFill>
                  <a:srgbClr val="F8F8F8"/>
                </a:solidFill>
                <a:latin typeface="Arial" charset="0"/>
              </a:rPr>
              <a:t>TDP2</a:t>
            </a:r>
          </a:p>
        </p:txBody>
      </p:sp>
      <p:sp>
        <p:nvSpPr>
          <p:cNvPr id="28721" name="Text Box 73"/>
          <p:cNvSpPr txBox="1">
            <a:spLocks noChangeArrowheads="1"/>
          </p:cNvSpPr>
          <p:nvPr/>
        </p:nvSpPr>
        <p:spPr bwMode="auto">
          <a:xfrm>
            <a:off x="5286375" y="6286500"/>
            <a:ext cx="2643188" cy="369888"/>
          </a:xfrm>
          <a:prstGeom prst="rect">
            <a:avLst/>
          </a:prstGeom>
          <a:noFill/>
          <a:ln w="9525">
            <a:noFill/>
            <a:miter lim="800000"/>
            <a:headEnd/>
            <a:tailEnd/>
          </a:ln>
        </p:spPr>
        <p:txBody>
          <a:bodyPr>
            <a:spAutoFit/>
          </a:bodyPr>
          <a:lstStyle/>
          <a:p>
            <a:r>
              <a:rPr lang="en-US" altLang="ja-JP">
                <a:solidFill>
                  <a:srgbClr val="00FF00"/>
                </a:solidFill>
              </a:rPr>
              <a:t>lots and lots of R&amp;D’s</a:t>
            </a:r>
          </a:p>
        </p:txBody>
      </p:sp>
    </p:spTree>
    <p:extLst>
      <p:ext uri="{BB962C8B-B14F-4D97-AF65-F5344CB8AC3E}">
        <p14:creationId xmlns:p14="http://schemas.microsoft.com/office/powerpoint/2010/main" val="24666980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0" y="0"/>
            <a:ext cx="9144000" cy="6858000"/>
          </a:xfrm>
          <a:prstGeom prst="rect">
            <a:avLst/>
          </a:prstGeom>
          <a:solidFill>
            <a:srgbClr val="000066"/>
          </a:solidFill>
          <a:ln w="9525">
            <a:noFill/>
            <a:miter lim="800000"/>
            <a:headEnd/>
            <a:tailEnd/>
          </a:ln>
        </p:spPr>
        <p:txBody>
          <a:bodyPr wrap="none" anchor="ctr"/>
          <a:lstStyle/>
          <a:p>
            <a:endParaRPr lang="ja-JP" altLang="en-US">
              <a:solidFill>
                <a:prstClr val="black"/>
              </a:solidFill>
            </a:endParaRPr>
          </a:p>
        </p:txBody>
      </p:sp>
      <p:graphicFrame>
        <p:nvGraphicFramePr>
          <p:cNvPr id="138301" name="Group 61"/>
          <p:cNvGraphicFramePr>
            <a:graphicFrameLocks noGrp="1"/>
          </p:cNvGraphicFramePr>
          <p:nvPr/>
        </p:nvGraphicFramePr>
        <p:xfrm>
          <a:off x="2627313" y="1052513"/>
          <a:ext cx="8534400" cy="217488"/>
        </p:xfrm>
        <a:graphic>
          <a:graphicData uri="http://schemas.openxmlformats.org/drawingml/2006/table">
            <a:tbl>
              <a:tblPr/>
              <a:tblGrid>
                <a:gridCol w="1223962"/>
                <a:gridCol w="1223963"/>
                <a:gridCol w="1209675"/>
                <a:gridCol w="1219200"/>
                <a:gridCol w="1219200"/>
                <a:gridCol w="1219200"/>
                <a:gridCol w="1219200"/>
              </a:tblGrid>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30740" name="Text Box 26"/>
          <p:cNvSpPr txBox="1">
            <a:spLocks noChangeArrowheads="1"/>
          </p:cNvSpPr>
          <p:nvPr/>
        </p:nvSpPr>
        <p:spPr bwMode="auto">
          <a:xfrm>
            <a:off x="2411413"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2007</a:t>
            </a:r>
          </a:p>
        </p:txBody>
      </p:sp>
      <p:sp>
        <p:nvSpPr>
          <p:cNvPr id="30741" name="Text Box 27"/>
          <p:cNvSpPr txBox="1">
            <a:spLocks noChangeArrowheads="1"/>
          </p:cNvSpPr>
          <p:nvPr/>
        </p:nvSpPr>
        <p:spPr bwMode="auto">
          <a:xfrm>
            <a:off x="3492500"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2008</a:t>
            </a:r>
          </a:p>
        </p:txBody>
      </p:sp>
      <p:sp>
        <p:nvSpPr>
          <p:cNvPr id="30742" name="Text Box 28"/>
          <p:cNvSpPr txBox="1">
            <a:spLocks noChangeArrowheads="1"/>
          </p:cNvSpPr>
          <p:nvPr/>
        </p:nvSpPr>
        <p:spPr bwMode="auto">
          <a:xfrm>
            <a:off x="4716463"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2009</a:t>
            </a:r>
          </a:p>
        </p:txBody>
      </p:sp>
      <p:sp>
        <p:nvSpPr>
          <p:cNvPr id="30743" name="Text Box 29"/>
          <p:cNvSpPr txBox="1">
            <a:spLocks noChangeArrowheads="1"/>
          </p:cNvSpPr>
          <p:nvPr/>
        </p:nvSpPr>
        <p:spPr bwMode="auto">
          <a:xfrm>
            <a:off x="5940425"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2010</a:t>
            </a:r>
          </a:p>
        </p:txBody>
      </p:sp>
      <p:sp>
        <p:nvSpPr>
          <p:cNvPr id="30744" name="Text Box 30"/>
          <p:cNvSpPr txBox="1">
            <a:spLocks noChangeArrowheads="1"/>
          </p:cNvSpPr>
          <p:nvPr/>
        </p:nvSpPr>
        <p:spPr bwMode="auto">
          <a:xfrm>
            <a:off x="7162800"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2011</a:t>
            </a:r>
          </a:p>
        </p:txBody>
      </p:sp>
      <p:sp>
        <p:nvSpPr>
          <p:cNvPr id="30745" name="Text Box 31"/>
          <p:cNvSpPr txBox="1">
            <a:spLocks noChangeArrowheads="1"/>
          </p:cNvSpPr>
          <p:nvPr/>
        </p:nvSpPr>
        <p:spPr bwMode="auto">
          <a:xfrm>
            <a:off x="8388350"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2012</a:t>
            </a:r>
          </a:p>
        </p:txBody>
      </p:sp>
      <p:grpSp>
        <p:nvGrpSpPr>
          <p:cNvPr id="2" name="Group 36"/>
          <p:cNvGrpSpPr>
            <a:grpSpLocks/>
          </p:cNvGrpSpPr>
          <p:nvPr/>
        </p:nvGrpSpPr>
        <p:grpSpPr bwMode="auto">
          <a:xfrm>
            <a:off x="395288" y="2781300"/>
            <a:ext cx="5256212" cy="396875"/>
            <a:chOff x="249" y="1888"/>
            <a:chExt cx="3311" cy="250"/>
          </a:xfrm>
        </p:grpSpPr>
        <p:sp>
          <p:nvSpPr>
            <p:cNvPr id="30804" name="Text Box 37"/>
            <p:cNvSpPr txBox="1">
              <a:spLocks noChangeArrowheads="1"/>
            </p:cNvSpPr>
            <p:nvPr/>
          </p:nvSpPr>
          <p:spPr bwMode="auto">
            <a:xfrm>
              <a:off x="249" y="1888"/>
              <a:ext cx="1231" cy="250"/>
            </a:xfrm>
            <a:prstGeom prst="rect">
              <a:avLst/>
            </a:prstGeom>
            <a:noFill/>
            <a:ln w="9525">
              <a:noFill/>
              <a:miter lim="800000"/>
              <a:headEnd/>
              <a:tailEnd/>
            </a:ln>
          </p:spPr>
          <p:txBody>
            <a:bodyPr wrap="none">
              <a:spAutoFit/>
            </a:bodyPr>
            <a:lstStyle/>
            <a:p>
              <a:r>
                <a:rPr lang="en-US" altLang="ja-JP" sz="2000">
                  <a:solidFill>
                    <a:srgbClr val="FFFF66"/>
                  </a:solidFill>
                  <a:latin typeface="Arial" charset="0"/>
                </a:rPr>
                <a:t>KEKB : 1 (ab)</a:t>
              </a:r>
              <a:r>
                <a:rPr lang="en-US" altLang="ja-JP" sz="2000" baseline="30000">
                  <a:solidFill>
                    <a:srgbClr val="FFFF66"/>
                  </a:solidFill>
                  <a:latin typeface="Arial" charset="0"/>
                </a:rPr>
                <a:t>-1</a:t>
              </a:r>
            </a:p>
          </p:txBody>
        </p:sp>
        <p:sp>
          <p:nvSpPr>
            <p:cNvPr id="30805" name="AutoShape 38"/>
            <p:cNvSpPr>
              <a:spLocks noChangeArrowheads="1"/>
            </p:cNvSpPr>
            <p:nvPr/>
          </p:nvSpPr>
          <p:spPr bwMode="auto">
            <a:xfrm>
              <a:off x="1610" y="1922"/>
              <a:ext cx="1950"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8 w 21600"/>
                <a:gd name="T13" fmla="*/ 5967 h 21600"/>
                <a:gd name="T14" fmla="*/ 20005 w 21600"/>
                <a:gd name="T15" fmla="*/ 15633 h 21600"/>
              </a:gdLst>
              <a:ahLst/>
              <a:cxnLst>
                <a:cxn ang="T8">
                  <a:pos x="T0" y="T1"/>
                </a:cxn>
                <a:cxn ang="T9">
                  <a:pos x="T2" y="T3"/>
                </a:cxn>
                <a:cxn ang="T10">
                  <a:pos x="T4" y="T5"/>
                </a:cxn>
                <a:cxn ang="T11">
                  <a:pos x="T6" y="T7"/>
                </a:cxn>
              </a:cxnLst>
              <a:rect l="T12" t="T13" r="T14" b="T15"/>
              <a:pathLst>
                <a:path w="21600" h="21600">
                  <a:moveTo>
                    <a:pt x="18029" y="0"/>
                  </a:moveTo>
                  <a:lnTo>
                    <a:pt x="18029" y="5967"/>
                  </a:lnTo>
                  <a:lnTo>
                    <a:pt x="3375" y="5967"/>
                  </a:lnTo>
                  <a:lnTo>
                    <a:pt x="3375" y="15633"/>
                  </a:lnTo>
                  <a:lnTo>
                    <a:pt x="18029" y="15633"/>
                  </a:lnTo>
                  <a:lnTo>
                    <a:pt x="18029" y="21600"/>
                  </a:lnTo>
                  <a:lnTo>
                    <a:pt x="21600" y="10800"/>
                  </a:lnTo>
                  <a:close/>
                </a:path>
                <a:path w="21600" h="21600">
                  <a:moveTo>
                    <a:pt x="1350" y="5967"/>
                  </a:moveTo>
                  <a:lnTo>
                    <a:pt x="1350" y="15633"/>
                  </a:lnTo>
                  <a:lnTo>
                    <a:pt x="2700" y="15633"/>
                  </a:lnTo>
                  <a:lnTo>
                    <a:pt x="2700" y="5967"/>
                  </a:lnTo>
                  <a:close/>
                </a:path>
                <a:path w="21600" h="21600">
                  <a:moveTo>
                    <a:pt x="0" y="5967"/>
                  </a:moveTo>
                  <a:lnTo>
                    <a:pt x="0" y="15633"/>
                  </a:lnTo>
                  <a:lnTo>
                    <a:pt x="675" y="15633"/>
                  </a:lnTo>
                  <a:lnTo>
                    <a:pt x="675" y="5967"/>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grpSp>
      <p:sp>
        <p:nvSpPr>
          <p:cNvPr id="30747" name="Text Box 39"/>
          <p:cNvSpPr txBox="1">
            <a:spLocks noChangeArrowheads="1"/>
          </p:cNvSpPr>
          <p:nvPr/>
        </p:nvSpPr>
        <p:spPr bwMode="auto">
          <a:xfrm>
            <a:off x="2700338" y="3414713"/>
            <a:ext cx="184150" cy="701675"/>
          </a:xfrm>
          <a:prstGeom prst="rect">
            <a:avLst/>
          </a:prstGeom>
          <a:noFill/>
          <a:ln w="9525">
            <a:noFill/>
            <a:miter lim="800000"/>
            <a:headEnd/>
            <a:tailEnd/>
          </a:ln>
        </p:spPr>
        <p:txBody>
          <a:bodyPr wrap="none">
            <a:spAutoFit/>
          </a:bodyPr>
          <a:lstStyle/>
          <a:p>
            <a:endParaRPr lang="en-US" altLang="ja-JP" sz="2000">
              <a:solidFill>
                <a:prstClr val="black"/>
              </a:solidFill>
              <a:latin typeface="Arial" charset="0"/>
            </a:endParaRPr>
          </a:p>
          <a:p>
            <a:endParaRPr lang="en-US" altLang="ja-JP" sz="2000">
              <a:solidFill>
                <a:prstClr val="black"/>
              </a:solidFill>
              <a:latin typeface="Arial" charset="0"/>
            </a:endParaRPr>
          </a:p>
        </p:txBody>
      </p:sp>
      <p:sp>
        <p:nvSpPr>
          <p:cNvPr id="30748" name="Text Box 41"/>
          <p:cNvSpPr txBox="1">
            <a:spLocks noChangeArrowheads="1"/>
          </p:cNvSpPr>
          <p:nvPr/>
        </p:nvSpPr>
        <p:spPr bwMode="auto">
          <a:xfrm>
            <a:off x="395288" y="5807075"/>
            <a:ext cx="1368425" cy="396875"/>
          </a:xfrm>
          <a:prstGeom prst="rect">
            <a:avLst/>
          </a:prstGeom>
          <a:noFill/>
          <a:ln w="9525">
            <a:noFill/>
            <a:miter lim="800000"/>
            <a:headEnd/>
            <a:tailEnd/>
          </a:ln>
        </p:spPr>
        <p:txBody>
          <a:bodyPr>
            <a:spAutoFit/>
          </a:bodyPr>
          <a:lstStyle/>
          <a:p>
            <a:r>
              <a:rPr lang="en-US" altLang="ja-JP" sz="2000">
                <a:solidFill>
                  <a:srgbClr val="FFFF66"/>
                </a:solidFill>
                <a:latin typeface="Arial" charset="0"/>
              </a:rPr>
              <a:t>ILC R&amp;D</a:t>
            </a:r>
            <a:endParaRPr lang="en-US" altLang="ja-JP" sz="2000" baseline="30000">
              <a:solidFill>
                <a:srgbClr val="FFFF66"/>
              </a:solidFill>
              <a:latin typeface="Arial" charset="0"/>
            </a:endParaRPr>
          </a:p>
        </p:txBody>
      </p:sp>
      <p:sp>
        <p:nvSpPr>
          <p:cNvPr id="30749" name="AutoShape 42"/>
          <p:cNvSpPr>
            <a:spLocks noChangeArrowheads="1"/>
          </p:cNvSpPr>
          <p:nvPr/>
        </p:nvSpPr>
        <p:spPr bwMode="auto">
          <a:xfrm>
            <a:off x="2578100" y="5857875"/>
            <a:ext cx="3779838" cy="290513"/>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7 w 21600"/>
              <a:gd name="T13" fmla="*/ 6086 h 21600"/>
              <a:gd name="T14" fmla="*/ 20450 w 21600"/>
              <a:gd name="T15" fmla="*/ 15514 h 21600"/>
            </a:gdLst>
            <a:ahLst/>
            <a:cxnLst>
              <a:cxn ang="T8">
                <a:pos x="T0" y="T1"/>
              </a:cxn>
              <a:cxn ang="T9">
                <a:pos x="T2" y="T3"/>
              </a:cxn>
              <a:cxn ang="T10">
                <a:pos x="T4" y="T5"/>
              </a:cxn>
              <a:cxn ang="T11">
                <a:pos x="T6" y="T7"/>
              </a:cxn>
            </a:cxnLst>
            <a:rect l="T12" t="T13" r="T14" b="T15"/>
            <a:pathLst>
              <a:path w="21600" h="21600">
                <a:moveTo>
                  <a:pt x="18968" y="0"/>
                </a:moveTo>
                <a:lnTo>
                  <a:pt x="18968" y="6086"/>
                </a:lnTo>
                <a:lnTo>
                  <a:pt x="3375" y="6086"/>
                </a:lnTo>
                <a:lnTo>
                  <a:pt x="3375" y="15514"/>
                </a:lnTo>
                <a:lnTo>
                  <a:pt x="18968" y="15514"/>
                </a:lnTo>
                <a:lnTo>
                  <a:pt x="18968"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chemeClr val="bg1"/>
            </a:solidFill>
            <a:miter lim="800000"/>
            <a:headEnd/>
            <a:tailEnd/>
          </a:ln>
        </p:spPr>
        <p:txBody>
          <a:bodyPr wrap="none" anchor="ctr"/>
          <a:lstStyle/>
          <a:p>
            <a:endParaRPr lang="ja-JP" altLang="en-US">
              <a:solidFill>
                <a:prstClr val="black"/>
              </a:solidFill>
            </a:endParaRPr>
          </a:p>
        </p:txBody>
      </p:sp>
      <p:sp>
        <p:nvSpPr>
          <p:cNvPr id="30750" name="Text Box 43"/>
          <p:cNvSpPr txBox="1">
            <a:spLocks noChangeArrowheads="1"/>
          </p:cNvSpPr>
          <p:nvPr/>
        </p:nvSpPr>
        <p:spPr bwMode="auto">
          <a:xfrm>
            <a:off x="6357938" y="5786438"/>
            <a:ext cx="841375" cy="400050"/>
          </a:xfrm>
          <a:prstGeom prst="rect">
            <a:avLst/>
          </a:prstGeom>
          <a:noFill/>
          <a:ln w="9525">
            <a:noFill/>
            <a:miter lim="800000"/>
            <a:headEnd/>
            <a:tailEnd/>
          </a:ln>
        </p:spPr>
        <p:txBody>
          <a:bodyPr wrap="none">
            <a:spAutoFit/>
          </a:bodyPr>
          <a:lstStyle/>
          <a:p>
            <a:r>
              <a:rPr lang="en-US" altLang="ja-JP" sz="2000" dirty="0">
                <a:solidFill>
                  <a:srgbClr val="F8F8F8"/>
                </a:solidFill>
                <a:latin typeface="Arial" charset="0"/>
              </a:rPr>
              <a:t>TDP1</a:t>
            </a:r>
          </a:p>
        </p:txBody>
      </p:sp>
      <p:grpSp>
        <p:nvGrpSpPr>
          <p:cNvPr id="3" name="Group 44"/>
          <p:cNvGrpSpPr>
            <a:grpSpLocks/>
          </p:cNvGrpSpPr>
          <p:nvPr/>
        </p:nvGrpSpPr>
        <p:grpSpPr bwMode="auto">
          <a:xfrm>
            <a:off x="395288" y="3213100"/>
            <a:ext cx="7705725" cy="541338"/>
            <a:chOff x="249" y="2341"/>
            <a:chExt cx="4854" cy="341"/>
          </a:xfrm>
        </p:grpSpPr>
        <p:sp>
          <p:nvSpPr>
            <p:cNvPr id="30800" name="Text Box 45"/>
            <p:cNvSpPr txBox="1">
              <a:spLocks noChangeArrowheads="1"/>
            </p:cNvSpPr>
            <p:nvPr/>
          </p:nvSpPr>
          <p:spPr bwMode="auto">
            <a:xfrm>
              <a:off x="249" y="2432"/>
              <a:ext cx="1290" cy="250"/>
            </a:xfrm>
            <a:prstGeom prst="rect">
              <a:avLst/>
            </a:prstGeom>
            <a:noFill/>
            <a:ln w="9525">
              <a:noFill/>
              <a:miter lim="800000"/>
              <a:headEnd/>
              <a:tailEnd/>
            </a:ln>
          </p:spPr>
          <p:txBody>
            <a:bodyPr wrap="none">
              <a:spAutoFit/>
            </a:bodyPr>
            <a:lstStyle/>
            <a:p>
              <a:r>
                <a:rPr lang="en-US" altLang="ja-JP" sz="2000">
                  <a:solidFill>
                    <a:srgbClr val="FFFF66"/>
                  </a:solidFill>
                  <a:latin typeface="Arial" charset="0"/>
                </a:rPr>
                <a:t>Photon Factory</a:t>
              </a:r>
              <a:endParaRPr lang="en-US" altLang="ja-JP" sz="2000">
                <a:solidFill>
                  <a:srgbClr val="B2B2B2"/>
                </a:solidFill>
                <a:latin typeface="Arial" charset="0"/>
              </a:endParaRPr>
            </a:p>
          </p:txBody>
        </p:sp>
        <p:sp>
          <p:nvSpPr>
            <p:cNvPr id="30801" name="AutoShape 46"/>
            <p:cNvSpPr>
              <a:spLocks noChangeArrowheads="1"/>
            </p:cNvSpPr>
            <p:nvPr/>
          </p:nvSpPr>
          <p:spPr bwMode="auto">
            <a:xfrm>
              <a:off x="1610" y="2523"/>
              <a:ext cx="3493" cy="136"/>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6 w 21600"/>
                <a:gd name="T13" fmla="*/ 4924 h 21600"/>
                <a:gd name="T14" fmla="*/ 20710 w 21600"/>
                <a:gd name="T15" fmla="*/ 16676 h 21600"/>
              </a:gdLst>
              <a:ahLst/>
              <a:cxnLst>
                <a:cxn ang="T8">
                  <a:pos x="T0" y="T1"/>
                </a:cxn>
                <a:cxn ang="T9">
                  <a:pos x="T2" y="T3"/>
                </a:cxn>
                <a:cxn ang="T10">
                  <a:pos x="T4" y="T5"/>
                </a:cxn>
                <a:cxn ang="T11">
                  <a:pos x="T6" y="T7"/>
                </a:cxn>
              </a:cxnLst>
              <a:rect l="T12" t="T13" r="T14" b="T15"/>
              <a:pathLst>
                <a:path w="21600" h="21600">
                  <a:moveTo>
                    <a:pt x="19967" y="0"/>
                  </a:moveTo>
                  <a:lnTo>
                    <a:pt x="19967" y="4924"/>
                  </a:lnTo>
                  <a:lnTo>
                    <a:pt x="3375" y="4924"/>
                  </a:lnTo>
                  <a:lnTo>
                    <a:pt x="3375" y="16676"/>
                  </a:lnTo>
                  <a:lnTo>
                    <a:pt x="19967" y="16676"/>
                  </a:lnTo>
                  <a:lnTo>
                    <a:pt x="19967" y="21600"/>
                  </a:lnTo>
                  <a:lnTo>
                    <a:pt x="21600" y="10800"/>
                  </a:lnTo>
                  <a:close/>
                </a:path>
                <a:path w="21600" h="21600">
                  <a:moveTo>
                    <a:pt x="1350" y="4924"/>
                  </a:moveTo>
                  <a:lnTo>
                    <a:pt x="1350" y="16676"/>
                  </a:lnTo>
                  <a:lnTo>
                    <a:pt x="2700" y="16676"/>
                  </a:lnTo>
                  <a:lnTo>
                    <a:pt x="2700" y="4924"/>
                  </a:lnTo>
                  <a:close/>
                </a:path>
                <a:path w="21600" h="21600">
                  <a:moveTo>
                    <a:pt x="0" y="4924"/>
                  </a:moveTo>
                  <a:lnTo>
                    <a:pt x="0" y="16676"/>
                  </a:lnTo>
                  <a:lnTo>
                    <a:pt x="675" y="16676"/>
                  </a:lnTo>
                  <a:lnTo>
                    <a:pt x="675" y="4924"/>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sp>
          <p:nvSpPr>
            <p:cNvPr id="30802" name="Text Box 47"/>
            <p:cNvSpPr txBox="1">
              <a:spLocks noChangeArrowheads="1"/>
            </p:cNvSpPr>
            <p:nvPr/>
          </p:nvSpPr>
          <p:spPr bwMode="auto">
            <a:xfrm>
              <a:off x="2472" y="2341"/>
              <a:ext cx="2086" cy="231"/>
            </a:xfrm>
            <a:prstGeom prst="rect">
              <a:avLst/>
            </a:prstGeom>
            <a:noFill/>
            <a:ln w="9525">
              <a:noFill/>
              <a:miter lim="800000"/>
              <a:headEnd/>
              <a:tailEnd/>
            </a:ln>
          </p:spPr>
          <p:txBody>
            <a:bodyPr>
              <a:spAutoFit/>
            </a:bodyPr>
            <a:lstStyle/>
            <a:p>
              <a:r>
                <a:rPr lang="en-US" altLang="ja-JP">
                  <a:solidFill>
                    <a:prstClr val="white"/>
                  </a:solidFill>
                  <a:latin typeface="Arial" charset="0"/>
                </a:rPr>
                <a:t>&amp;  upgrade</a:t>
              </a:r>
              <a:r>
                <a:rPr lang="en-US" altLang="ja-JP">
                  <a:solidFill>
                    <a:srgbClr val="B2B2B2"/>
                  </a:solidFill>
                  <a:latin typeface="Arial" charset="0"/>
                </a:rPr>
                <a:t> </a:t>
              </a:r>
            </a:p>
          </p:txBody>
        </p:sp>
        <p:sp>
          <p:nvSpPr>
            <p:cNvPr id="30803" name="Text Box 48"/>
            <p:cNvSpPr txBox="1">
              <a:spLocks noChangeArrowheads="1"/>
            </p:cNvSpPr>
            <p:nvPr/>
          </p:nvSpPr>
          <p:spPr bwMode="auto">
            <a:xfrm>
              <a:off x="1655" y="2341"/>
              <a:ext cx="1270" cy="231"/>
            </a:xfrm>
            <a:prstGeom prst="rect">
              <a:avLst/>
            </a:prstGeom>
            <a:noFill/>
            <a:ln w="9525">
              <a:noFill/>
              <a:miter lim="800000"/>
              <a:headEnd/>
              <a:tailEnd/>
            </a:ln>
          </p:spPr>
          <p:txBody>
            <a:bodyPr>
              <a:spAutoFit/>
            </a:bodyPr>
            <a:lstStyle/>
            <a:p>
              <a:r>
                <a:rPr lang="en-US" altLang="ja-JP">
                  <a:solidFill>
                    <a:prstClr val="white"/>
                  </a:solidFill>
                </a:rPr>
                <a:t>operation</a:t>
              </a:r>
            </a:p>
          </p:txBody>
        </p:sp>
      </p:grpSp>
      <p:sp>
        <p:nvSpPr>
          <p:cNvPr id="30752" name="Text Box 51"/>
          <p:cNvSpPr txBox="1">
            <a:spLocks noChangeArrowheads="1"/>
          </p:cNvSpPr>
          <p:nvPr/>
        </p:nvSpPr>
        <p:spPr bwMode="auto">
          <a:xfrm>
            <a:off x="395288" y="4710113"/>
            <a:ext cx="708025" cy="396875"/>
          </a:xfrm>
          <a:prstGeom prst="rect">
            <a:avLst/>
          </a:prstGeom>
          <a:noFill/>
          <a:ln w="9525">
            <a:noFill/>
            <a:miter lim="800000"/>
            <a:headEnd/>
            <a:tailEnd/>
          </a:ln>
        </p:spPr>
        <p:txBody>
          <a:bodyPr wrap="none">
            <a:spAutoFit/>
          </a:bodyPr>
          <a:lstStyle/>
          <a:p>
            <a:r>
              <a:rPr lang="en-US" altLang="ja-JP" sz="2000">
                <a:solidFill>
                  <a:srgbClr val="FFFF66"/>
                </a:solidFill>
                <a:latin typeface="Arial" charset="0"/>
              </a:rPr>
              <a:t>LHC</a:t>
            </a:r>
            <a:endParaRPr lang="en-US" altLang="ja-JP" sz="2000" baseline="30000">
              <a:solidFill>
                <a:srgbClr val="FFFF66"/>
              </a:solidFill>
              <a:latin typeface="Arial" charset="0"/>
            </a:endParaRPr>
          </a:p>
        </p:txBody>
      </p:sp>
      <p:sp>
        <p:nvSpPr>
          <p:cNvPr id="30753" name="AutoShape 52"/>
          <p:cNvSpPr>
            <a:spLocks noChangeArrowheads="1"/>
          </p:cNvSpPr>
          <p:nvPr/>
        </p:nvSpPr>
        <p:spPr bwMode="auto">
          <a:xfrm>
            <a:off x="4786313" y="4775200"/>
            <a:ext cx="4214812" cy="2667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1 w 21600"/>
              <a:gd name="T13" fmla="*/ 5370 h 21600"/>
              <a:gd name="T14" fmla="*/ 19426 w 21600"/>
              <a:gd name="T15" fmla="*/ 16230 h 21600"/>
            </a:gdLst>
            <a:ahLst/>
            <a:cxnLst>
              <a:cxn ang="T8">
                <a:pos x="T0" y="T1"/>
              </a:cxn>
              <a:cxn ang="T9">
                <a:pos x="T2" y="T3"/>
              </a:cxn>
              <a:cxn ang="T10">
                <a:pos x="T4" y="T5"/>
              </a:cxn>
              <a:cxn ang="T11">
                <a:pos x="T6" y="T7"/>
              </a:cxn>
            </a:cxnLst>
            <a:rect l="T12" t="T13" r="T14" b="T15"/>
            <a:pathLst>
              <a:path w="21600" h="21600">
                <a:moveTo>
                  <a:pt x="17277" y="0"/>
                </a:moveTo>
                <a:lnTo>
                  <a:pt x="17277" y="5370"/>
                </a:lnTo>
                <a:lnTo>
                  <a:pt x="3375" y="5370"/>
                </a:lnTo>
                <a:lnTo>
                  <a:pt x="3375" y="16230"/>
                </a:lnTo>
                <a:lnTo>
                  <a:pt x="17277" y="16230"/>
                </a:lnTo>
                <a:lnTo>
                  <a:pt x="17277" y="21600"/>
                </a:lnTo>
                <a:lnTo>
                  <a:pt x="21600" y="10800"/>
                </a:lnTo>
                <a:close/>
              </a:path>
              <a:path w="21600" h="21600">
                <a:moveTo>
                  <a:pt x="1350" y="5370"/>
                </a:moveTo>
                <a:lnTo>
                  <a:pt x="1350" y="16230"/>
                </a:lnTo>
                <a:lnTo>
                  <a:pt x="2700" y="16230"/>
                </a:lnTo>
                <a:lnTo>
                  <a:pt x="2700" y="5370"/>
                </a:lnTo>
                <a:close/>
              </a:path>
              <a:path w="21600" h="21600">
                <a:moveTo>
                  <a:pt x="0" y="5370"/>
                </a:moveTo>
                <a:lnTo>
                  <a:pt x="0" y="16230"/>
                </a:lnTo>
                <a:lnTo>
                  <a:pt x="675" y="16230"/>
                </a:lnTo>
                <a:lnTo>
                  <a:pt x="675" y="5370"/>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sp>
        <p:nvSpPr>
          <p:cNvPr id="30754" name="Text Box 53"/>
          <p:cNvSpPr txBox="1">
            <a:spLocks noChangeArrowheads="1"/>
          </p:cNvSpPr>
          <p:nvPr/>
        </p:nvSpPr>
        <p:spPr bwMode="auto">
          <a:xfrm>
            <a:off x="6500813" y="4414838"/>
            <a:ext cx="1374775" cy="396875"/>
          </a:xfrm>
          <a:prstGeom prst="rect">
            <a:avLst/>
          </a:prstGeom>
          <a:noFill/>
          <a:ln w="9525">
            <a:noFill/>
            <a:miter lim="800000"/>
            <a:headEnd/>
            <a:tailEnd/>
          </a:ln>
        </p:spPr>
        <p:txBody>
          <a:bodyPr wrap="none">
            <a:spAutoFit/>
          </a:bodyPr>
          <a:lstStyle/>
          <a:p>
            <a:r>
              <a:rPr lang="en-US" altLang="ja-JP" sz="2000">
                <a:solidFill>
                  <a:srgbClr val="F8F8F8"/>
                </a:solidFill>
                <a:latin typeface="Arial" charset="0"/>
              </a:rPr>
              <a:t>1</a:t>
            </a:r>
            <a:r>
              <a:rPr lang="en-US" altLang="ja-JP" sz="2000" baseline="30000">
                <a:solidFill>
                  <a:srgbClr val="F8F8F8"/>
                </a:solidFill>
                <a:latin typeface="Arial" charset="0"/>
              </a:rPr>
              <a:t>st</a:t>
            </a:r>
            <a:r>
              <a:rPr lang="en-US" altLang="ja-JP" sz="2000">
                <a:solidFill>
                  <a:srgbClr val="F8F8F8"/>
                </a:solidFill>
                <a:latin typeface="Arial" charset="0"/>
              </a:rPr>
              <a:t> results</a:t>
            </a:r>
          </a:p>
        </p:txBody>
      </p:sp>
      <p:sp>
        <p:nvSpPr>
          <p:cNvPr id="30755" name="Text Box 54"/>
          <p:cNvSpPr txBox="1">
            <a:spLocks noChangeArrowheads="1"/>
          </p:cNvSpPr>
          <p:nvPr/>
        </p:nvSpPr>
        <p:spPr bwMode="auto">
          <a:xfrm>
            <a:off x="5143500" y="4429125"/>
            <a:ext cx="2016125" cy="366713"/>
          </a:xfrm>
          <a:prstGeom prst="rect">
            <a:avLst/>
          </a:prstGeom>
          <a:noFill/>
          <a:ln w="9525">
            <a:noFill/>
            <a:miter lim="800000"/>
            <a:headEnd/>
            <a:tailEnd/>
          </a:ln>
        </p:spPr>
        <p:txBody>
          <a:bodyPr>
            <a:spAutoFit/>
          </a:bodyPr>
          <a:lstStyle/>
          <a:p>
            <a:r>
              <a:rPr lang="en-US" altLang="ja-JP">
                <a:solidFill>
                  <a:prstClr val="white"/>
                </a:solidFill>
              </a:rPr>
              <a:t>operation</a:t>
            </a:r>
          </a:p>
        </p:txBody>
      </p:sp>
      <p:grpSp>
        <p:nvGrpSpPr>
          <p:cNvPr id="4" name="Group 46"/>
          <p:cNvGrpSpPr>
            <a:grpSpLocks/>
          </p:cNvGrpSpPr>
          <p:nvPr/>
        </p:nvGrpSpPr>
        <p:grpSpPr bwMode="auto">
          <a:xfrm>
            <a:off x="395288" y="1557338"/>
            <a:ext cx="5256212" cy="701675"/>
            <a:chOff x="249" y="1253"/>
            <a:chExt cx="3311" cy="442"/>
          </a:xfrm>
        </p:grpSpPr>
        <p:sp>
          <p:nvSpPr>
            <p:cNvPr id="30797" name="AutoShape 35"/>
            <p:cNvSpPr>
              <a:spLocks noChangeArrowheads="1"/>
            </p:cNvSpPr>
            <p:nvPr/>
          </p:nvSpPr>
          <p:spPr bwMode="auto">
            <a:xfrm>
              <a:off x="1610" y="1389"/>
              <a:ext cx="1950"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8 w 21600"/>
                <a:gd name="T13" fmla="*/ 6086 h 21600"/>
                <a:gd name="T14" fmla="*/ 20204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sp>
          <p:nvSpPr>
            <p:cNvPr id="30798" name="Text Box 34"/>
            <p:cNvSpPr txBox="1">
              <a:spLocks noChangeArrowheads="1"/>
            </p:cNvSpPr>
            <p:nvPr/>
          </p:nvSpPr>
          <p:spPr bwMode="auto">
            <a:xfrm>
              <a:off x="249" y="1253"/>
              <a:ext cx="1217" cy="442"/>
            </a:xfrm>
            <a:prstGeom prst="rect">
              <a:avLst/>
            </a:prstGeom>
            <a:noFill/>
            <a:ln w="9525">
              <a:noFill/>
              <a:miter lim="800000"/>
              <a:headEnd/>
              <a:tailEnd/>
            </a:ln>
          </p:spPr>
          <p:txBody>
            <a:bodyPr wrap="none">
              <a:spAutoFit/>
            </a:bodyPr>
            <a:lstStyle/>
            <a:p>
              <a:r>
                <a:rPr lang="en-US" altLang="ja-JP" sz="2000">
                  <a:solidFill>
                    <a:srgbClr val="FFFF66"/>
                  </a:solidFill>
                  <a:latin typeface="Arial" charset="0"/>
                </a:rPr>
                <a:t>J-PARC</a:t>
              </a:r>
            </a:p>
            <a:p>
              <a:r>
                <a:rPr lang="en-US" altLang="ja-JP" sz="2000">
                  <a:solidFill>
                    <a:srgbClr val="FFFF66"/>
                  </a:solidFill>
                  <a:latin typeface="Arial" charset="0"/>
                </a:rPr>
                <a:t>   construction</a:t>
              </a:r>
            </a:p>
          </p:txBody>
        </p:sp>
        <p:sp>
          <p:nvSpPr>
            <p:cNvPr id="138289" name="AutoShape 49"/>
            <p:cNvSpPr>
              <a:spLocks noChangeArrowheads="1"/>
            </p:cNvSpPr>
            <p:nvPr/>
          </p:nvSpPr>
          <p:spPr bwMode="auto">
            <a:xfrm>
              <a:off x="1882" y="1366"/>
              <a:ext cx="821" cy="227"/>
            </a:xfrm>
            <a:prstGeom prst="rightArrow">
              <a:avLst>
                <a:gd name="adj1" fmla="val 28639"/>
                <a:gd name="adj2" fmla="val 90167"/>
              </a:avLst>
            </a:prstGeom>
            <a:solidFill>
              <a:srgbClr val="B2B2B2"/>
            </a:solidFill>
            <a:ln w="9525">
              <a:noFill/>
              <a:miter lim="800000"/>
              <a:headEnd/>
              <a:tailEnd/>
            </a:ln>
            <a:effectLst/>
          </p:spPr>
          <p:txBody>
            <a:bodyPr wrap="none" anchor="ctr"/>
            <a:lstStyle/>
            <a:p>
              <a:pPr>
                <a:defRPr/>
              </a:pPr>
              <a:endParaRPr lang="ja-JP" altLang="en-US">
                <a:solidFill>
                  <a:prstClr val="black"/>
                </a:solidFill>
                <a:effectLst>
                  <a:outerShdw blurRad="38100" dist="38100" dir="2700000" algn="tl">
                    <a:srgbClr val="000000">
                      <a:alpha val="43137"/>
                    </a:srgbClr>
                  </a:outerShdw>
                </a:effectLst>
              </a:endParaRPr>
            </a:p>
          </p:txBody>
        </p:sp>
      </p:grpSp>
      <p:grpSp>
        <p:nvGrpSpPr>
          <p:cNvPr id="5" name="Group 50"/>
          <p:cNvGrpSpPr>
            <a:grpSpLocks/>
          </p:cNvGrpSpPr>
          <p:nvPr/>
        </p:nvGrpSpPr>
        <p:grpSpPr bwMode="auto">
          <a:xfrm>
            <a:off x="755650" y="4005263"/>
            <a:ext cx="4895850" cy="396875"/>
            <a:chOff x="476" y="2659"/>
            <a:chExt cx="3084" cy="250"/>
          </a:xfrm>
        </p:grpSpPr>
        <p:sp>
          <p:nvSpPr>
            <p:cNvPr id="30795" name="Text Box 34"/>
            <p:cNvSpPr txBox="1">
              <a:spLocks noChangeArrowheads="1"/>
            </p:cNvSpPr>
            <p:nvPr/>
          </p:nvSpPr>
          <p:spPr bwMode="auto">
            <a:xfrm>
              <a:off x="476" y="2659"/>
              <a:ext cx="829" cy="250"/>
            </a:xfrm>
            <a:prstGeom prst="rect">
              <a:avLst/>
            </a:prstGeom>
            <a:noFill/>
            <a:ln w="9525">
              <a:noFill/>
              <a:miter lim="800000"/>
              <a:headEnd/>
              <a:tailEnd/>
            </a:ln>
          </p:spPr>
          <p:txBody>
            <a:bodyPr wrap="none">
              <a:spAutoFit/>
            </a:bodyPr>
            <a:lstStyle/>
            <a:p>
              <a:r>
                <a:rPr lang="en-US" altLang="ja-JP" sz="2000">
                  <a:solidFill>
                    <a:srgbClr val="FFFF66"/>
                  </a:solidFill>
                  <a:latin typeface="Arial" charset="0"/>
                </a:rPr>
                <a:t>ERL R&amp;D</a:t>
              </a:r>
            </a:p>
          </p:txBody>
        </p:sp>
        <p:sp>
          <p:nvSpPr>
            <p:cNvPr id="30796" name="AutoShape 35"/>
            <p:cNvSpPr>
              <a:spLocks noChangeArrowheads="1"/>
            </p:cNvSpPr>
            <p:nvPr/>
          </p:nvSpPr>
          <p:spPr bwMode="auto">
            <a:xfrm>
              <a:off x="1610" y="2694"/>
              <a:ext cx="1950"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8 w 21600"/>
                <a:gd name="T13" fmla="*/ 6086 h 21600"/>
                <a:gd name="T14" fmla="*/ 20204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chemeClr val="bg1"/>
              </a:solidFill>
              <a:miter lim="800000"/>
              <a:headEnd/>
              <a:tailEnd/>
            </a:ln>
          </p:spPr>
          <p:txBody>
            <a:bodyPr wrap="none" anchor="ctr"/>
            <a:lstStyle/>
            <a:p>
              <a:endParaRPr lang="ja-JP" altLang="en-US">
                <a:solidFill>
                  <a:prstClr val="black"/>
                </a:solidFill>
              </a:endParaRPr>
            </a:p>
          </p:txBody>
        </p:sp>
      </p:grpSp>
      <p:sp>
        <p:nvSpPr>
          <p:cNvPr id="332832" name="Text Box 32"/>
          <p:cNvSpPr txBox="1">
            <a:spLocks noChangeArrowheads="1"/>
          </p:cNvSpPr>
          <p:nvPr/>
        </p:nvSpPr>
        <p:spPr bwMode="auto">
          <a:xfrm>
            <a:off x="179388" y="188913"/>
            <a:ext cx="8713787" cy="457200"/>
          </a:xfrm>
          <a:prstGeom prst="rect">
            <a:avLst/>
          </a:prstGeom>
          <a:noFill/>
          <a:ln w="9525">
            <a:noFill/>
            <a:miter lim="800000"/>
            <a:headEnd/>
            <a:tailEnd/>
          </a:ln>
          <a:effectLst/>
        </p:spPr>
        <p:txBody>
          <a:bodyPr>
            <a:spAutoFit/>
          </a:bodyPr>
          <a:lstStyle/>
          <a:p>
            <a:pPr>
              <a:defRPr/>
            </a:pPr>
            <a:r>
              <a:rPr lang="en-US" altLang="ja-JP" sz="2400" u="sng" dirty="0">
                <a:solidFill>
                  <a:prstClr val="white"/>
                </a:solidFill>
                <a:effectLst>
                  <a:outerShdw blurRad="38100" dist="38100" dir="2700000" algn="tl">
                    <a:srgbClr val="C0C0C0"/>
                  </a:outerShdw>
                </a:effectLst>
              </a:rPr>
              <a:t>Summary of KEK Roadmap</a:t>
            </a:r>
            <a:endParaRPr lang="en-US" altLang="ja-JP" dirty="0">
              <a:solidFill>
                <a:srgbClr val="CCFFFF"/>
              </a:solidFill>
              <a:effectLst>
                <a:outerShdw blurRad="38100" dist="38100" dir="2700000" algn="tl">
                  <a:srgbClr val="C0C0C0"/>
                </a:outerShdw>
              </a:effectLst>
            </a:endParaRPr>
          </a:p>
        </p:txBody>
      </p:sp>
      <p:grpSp>
        <p:nvGrpSpPr>
          <p:cNvPr id="6" name="Group 61"/>
          <p:cNvGrpSpPr>
            <a:grpSpLocks/>
          </p:cNvGrpSpPr>
          <p:nvPr/>
        </p:nvGrpSpPr>
        <p:grpSpPr bwMode="auto">
          <a:xfrm>
            <a:off x="4462463" y="1484313"/>
            <a:ext cx="4681537" cy="539750"/>
            <a:chOff x="2562" y="1207"/>
            <a:chExt cx="2949" cy="340"/>
          </a:xfrm>
        </p:grpSpPr>
        <p:sp>
          <p:nvSpPr>
            <p:cNvPr id="30793" name="AutoShape 62"/>
            <p:cNvSpPr>
              <a:spLocks noChangeArrowheads="1"/>
            </p:cNvSpPr>
            <p:nvPr/>
          </p:nvSpPr>
          <p:spPr bwMode="auto">
            <a:xfrm>
              <a:off x="3243" y="1411"/>
              <a:ext cx="2268" cy="136"/>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1 w 21600"/>
                <a:gd name="T13" fmla="*/ 4129 h 21600"/>
                <a:gd name="T14" fmla="*/ 19781 w 21600"/>
                <a:gd name="T15" fmla="*/ 17471 h 21600"/>
              </a:gdLst>
              <a:ahLst/>
              <a:cxnLst>
                <a:cxn ang="T8">
                  <a:pos x="T0" y="T1"/>
                </a:cxn>
                <a:cxn ang="T9">
                  <a:pos x="T2" y="T3"/>
                </a:cxn>
                <a:cxn ang="T10">
                  <a:pos x="T4" y="T5"/>
                </a:cxn>
                <a:cxn ang="T11">
                  <a:pos x="T6" y="T7"/>
                </a:cxn>
              </a:cxnLst>
              <a:rect l="T12" t="T13" r="T14" b="T15"/>
              <a:pathLst>
                <a:path w="21600" h="21600">
                  <a:moveTo>
                    <a:pt x="18692" y="0"/>
                  </a:moveTo>
                  <a:lnTo>
                    <a:pt x="18692" y="4057"/>
                  </a:lnTo>
                  <a:lnTo>
                    <a:pt x="3375" y="4057"/>
                  </a:lnTo>
                  <a:lnTo>
                    <a:pt x="3375" y="17543"/>
                  </a:lnTo>
                  <a:lnTo>
                    <a:pt x="18692" y="17543"/>
                  </a:lnTo>
                  <a:lnTo>
                    <a:pt x="18692" y="21600"/>
                  </a:lnTo>
                  <a:lnTo>
                    <a:pt x="21600" y="10800"/>
                  </a:lnTo>
                  <a:close/>
                </a:path>
                <a:path w="21600" h="21600">
                  <a:moveTo>
                    <a:pt x="1350" y="4057"/>
                  </a:moveTo>
                  <a:lnTo>
                    <a:pt x="1350" y="17543"/>
                  </a:lnTo>
                  <a:lnTo>
                    <a:pt x="2700" y="17543"/>
                  </a:lnTo>
                  <a:lnTo>
                    <a:pt x="2700" y="4057"/>
                  </a:lnTo>
                  <a:close/>
                </a:path>
                <a:path w="21600" h="21600">
                  <a:moveTo>
                    <a:pt x="0" y="4057"/>
                  </a:moveTo>
                  <a:lnTo>
                    <a:pt x="0" y="17543"/>
                  </a:lnTo>
                  <a:lnTo>
                    <a:pt x="675" y="17543"/>
                  </a:lnTo>
                  <a:lnTo>
                    <a:pt x="675" y="4057"/>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sp>
          <p:nvSpPr>
            <p:cNvPr id="30794" name="Text Box 63"/>
            <p:cNvSpPr txBox="1">
              <a:spLocks noChangeArrowheads="1"/>
            </p:cNvSpPr>
            <p:nvPr/>
          </p:nvSpPr>
          <p:spPr bwMode="auto">
            <a:xfrm>
              <a:off x="2562" y="1207"/>
              <a:ext cx="2744" cy="231"/>
            </a:xfrm>
            <a:prstGeom prst="rect">
              <a:avLst/>
            </a:prstGeom>
            <a:noFill/>
            <a:ln w="9525">
              <a:noFill/>
              <a:miter lim="800000"/>
              <a:headEnd/>
              <a:tailEnd/>
            </a:ln>
          </p:spPr>
          <p:txBody>
            <a:bodyPr>
              <a:spAutoFit/>
            </a:bodyPr>
            <a:lstStyle/>
            <a:p>
              <a:r>
                <a:rPr lang="en-US" altLang="ja-JP">
                  <a:solidFill>
                    <a:srgbClr val="00FF00"/>
                  </a:solidFill>
                </a:rPr>
                <a:t>operation &amp; completion of  1</a:t>
              </a:r>
              <a:r>
                <a:rPr lang="en-US" altLang="ja-JP" baseline="30000">
                  <a:solidFill>
                    <a:srgbClr val="00FF00"/>
                  </a:solidFill>
                </a:rPr>
                <a:t>st</a:t>
              </a:r>
              <a:r>
                <a:rPr lang="en-US" altLang="ja-JP">
                  <a:solidFill>
                    <a:srgbClr val="00FF00"/>
                  </a:solidFill>
                </a:rPr>
                <a:t> goal</a:t>
              </a:r>
            </a:p>
          </p:txBody>
        </p:sp>
      </p:grpSp>
      <p:grpSp>
        <p:nvGrpSpPr>
          <p:cNvPr id="7" name="Group 65"/>
          <p:cNvGrpSpPr>
            <a:grpSpLocks/>
          </p:cNvGrpSpPr>
          <p:nvPr/>
        </p:nvGrpSpPr>
        <p:grpSpPr bwMode="auto">
          <a:xfrm>
            <a:off x="5148263" y="1989138"/>
            <a:ext cx="3887787" cy="574675"/>
            <a:chOff x="3243" y="1389"/>
            <a:chExt cx="2449" cy="362"/>
          </a:xfrm>
        </p:grpSpPr>
        <p:sp>
          <p:nvSpPr>
            <p:cNvPr id="30791" name="AutoShape 35"/>
            <p:cNvSpPr>
              <a:spLocks noChangeArrowheads="1"/>
            </p:cNvSpPr>
            <p:nvPr/>
          </p:nvSpPr>
          <p:spPr bwMode="auto">
            <a:xfrm>
              <a:off x="3243" y="1570"/>
              <a:ext cx="2449"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8 w 21600"/>
                <a:gd name="T13" fmla="*/ 6086 h 21600"/>
                <a:gd name="T14" fmla="*/ 20206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rgbClr val="F8F8F8"/>
              </a:solidFill>
              <a:miter lim="800000"/>
              <a:headEnd/>
              <a:tailEnd/>
            </a:ln>
          </p:spPr>
          <p:txBody>
            <a:bodyPr wrap="none" anchor="ctr"/>
            <a:lstStyle/>
            <a:p>
              <a:endParaRPr lang="ja-JP" altLang="en-US">
                <a:solidFill>
                  <a:prstClr val="black"/>
                </a:solidFill>
              </a:endParaRPr>
            </a:p>
          </p:txBody>
        </p:sp>
        <p:sp>
          <p:nvSpPr>
            <p:cNvPr id="30792" name="Text Box 62"/>
            <p:cNvSpPr txBox="1">
              <a:spLocks noChangeArrowheads="1"/>
            </p:cNvSpPr>
            <p:nvPr/>
          </p:nvSpPr>
          <p:spPr bwMode="auto">
            <a:xfrm>
              <a:off x="3606" y="1389"/>
              <a:ext cx="1361" cy="231"/>
            </a:xfrm>
            <a:prstGeom prst="rect">
              <a:avLst/>
            </a:prstGeom>
            <a:noFill/>
            <a:ln w="9525">
              <a:noFill/>
              <a:miter lim="800000"/>
              <a:headEnd/>
              <a:tailEnd/>
            </a:ln>
          </p:spPr>
          <p:txBody>
            <a:bodyPr>
              <a:spAutoFit/>
            </a:bodyPr>
            <a:lstStyle/>
            <a:p>
              <a:r>
                <a:rPr lang="en-US" altLang="ja-JP">
                  <a:solidFill>
                    <a:srgbClr val="00FF00"/>
                  </a:solidFill>
                </a:rPr>
                <a:t>power upgrade</a:t>
              </a:r>
            </a:p>
          </p:txBody>
        </p:sp>
      </p:grpSp>
      <p:grpSp>
        <p:nvGrpSpPr>
          <p:cNvPr id="8" name="Group 66"/>
          <p:cNvGrpSpPr>
            <a:grpSpLocks/>
          </p:cNvGrpSpPr>
          <p:nvPr/>
        </p:nvGrpSpPr>
        <p:grpSpPr bwMode="auto">
          <a:xfrm>
            <a:off x="5651500" y="2565400"/>
            <a:ext cx="3384550" cy="574675"/>
            <a:chOff x="3560" y="1752"/>
            <a:chExt cx="2132" cy="362"/>
          </a:xfrm>
        </p:grpSpPr>
        <p:sp>
          <p:nvSpPr>
            <p:cNvPr id="30789" name="AutoShape 35"/>
            <p:cNvSpPr>
              <a:spLocks noChangeArrowheads="1"/>
            </p:cNvSpPr>
            <p:nvPr/>
          </p:nvSpPr>
          <p:spPr bwMode="auto">
            <a:xfrm>
              <a:off x="3560" y="1933"/>
              <a:ext cx="2132"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4 w 21600"/>
                <a:gd name="T13" fmla="*/ 6086 h 21600"/>
                <a:gd name="T14" fmla="*/ 20202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rgbClr val="F8F8F8"/>
              </a:solidFill>
              <a:miter lim="800000"/>
              <a:headEnd/>
              <a:tailEnd/>
            </a:ln>
          </p:spPr>
          <p:txBody>
            <a:bodyPr wrap="none" anchor="ctr"/>
            <a:lstStyle/>
            <a:p>
              <a:endParaRPr lang="ja-JP" altLang="en-US">
                <a:solidFill>
                  <a:prstClr val="black"/>
                </a:solidFill>
              </a:endParaRPr>
            </a:p>
          </p:txBody>
        </p:sp>
        <p:sp>
          <p:nvSpPr>
            <p:cNvPr id="30790" name="Text Box 64"/>
            <p:cNvSpPr txBox="1">
              <a:spLocks noChangeArrowheads="1"/>
            </p:cNvSpPr>
            <p:nvPr/>
          </p:nvSpPr>
          <p:spPr bwMode="auto">
            <a:xfrm>
              <a:off x="3606" y="1752"/>
              <a:ext cx="1849" cy="231"/>
            </a:xfrm>
            <a:prstGeom prst="rect">
              <a:avLst/>
            </a:prstGeom>
            <a:noFill/>
            <a:ln w="9525">
              <a:noFill/>
              <a:miter lim="800000"/>
              <a:headEnd/>
              <a:tailEnd/>
            </a:ln>
          </p:spPr>
          <p:txBody>
            <a:bodyPr wrap="none">
              <a:spAutoFit/>
            </a:bodyPr>
            <a:lstStyle/>
            <a:p>
              <a:r>
                <a:rPr lang="en-US" altLang="ja-JP">
                  <a:solidFill>
                    <a:srgbClr val="00FF00"/>
                  </a:solidFill>
                </a:rPr>
                <a:t>upgrading to Super-KEKB</a:t>
              </a:r>
            </a:p>
          </p:txBody>
        </p:sp>
      </p:grpSp>
      <p:grpSp>
        <p:nvGrpSpPr>
          <p:cNvPr id="9" name="Group 82"/>
          <p:cNvGrpSpPr>
            <a:grpSpLocks/>
          </p:cNvGrpSpPr>
          <p:nvPr/>
        </p:nvGrpSpPr>
        <p:grpSpPr bwMode="auto">
          <a:xfrm>
            <a:off x="4932363" y="3717925"/>
            <a:ext cx="4211637" cy="646113"/>
            <a:chOff x="3107" y="2478"/>
            <a:chExt cx="2653" cy="407"/>
          </a:xfrm>
        </p:grpSpPr>
        <p:sp>
          <p:nvSpPr>
            <p:cNvPr id="30787" name="AutoShape 35"/>
            <p:cNvSpPr>
              <a:spLocks noChangeArrowheads="1"/>
            </p:cNvSpPr>
            <p:nvPr/>
          </p:nvSpPr>
          <p:spPr bwMode="auto">
            <a:xfrm>
              <a:off x="3560" y="2704"/>
              <a:ext cx="2132"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4 w 21600"/>
                <a:gd name="T13" fmla="*/ 6086 h 21600"/>
                <a:gd name="T14" fmla="*/ 20202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rgbClr val="F8F8F8"/>
              </a:solidFill>
              <a:miter lim="800000"/>
              <a:headEnd/>
              <a:tailEnd/>
            </a:ln>
          </p:spPr>
          <p:txBody>
            <a:bodyPr wrap="none" anchor="ctr"/>
            <a:lstStyle/>
            <a:p>
              <a:endParaRPr lang="ja-JP" altLang="en-US">
                <a:solidFill>
                  <a:prstClr val="black"/>
                </a:solidFill>
              </a:endParaRPr>
            </a:p>
          </p:txBody>
        </p:sp>
        <p:sp>
          <p:nvSpPr>
            <p:cNvPr id="30788" name="Text Box 69"/>
            <p:cNvSpPr txBox="1">
              <a:spLocks noChangeArrowheads="1"/>
            </p:cNvSpPr>
            <p:nvPr/>
          </p:nvSpPr>
          <p:spPr bwMode="auto">
            <a:xfrm>
              <a:off x="3107" y="2478"/>
              <a:ext cx="2653" cy="231"/>
            </a:xfrm>
            <a:prstGeom prst="rect">
              <a:avLst/>
            </a:prstGeom>
            <a:noFill/>
            <a:ln w="9525">
              <a:noFill/>
              <a:miter lim="800000"/>
              <a:headEnd/>
              <a:tailEnd/>
            </a:ln>
          </p:spPr>
          <p:txBody>
            <a:bodyPr>
              <a:spAutoFit/>
            </a:bodyPr>
            <a:lstStyle/>
            <a:p>
              <a:r>
                <a:rPr lang="en-US" altLang="ja-JP">
                  <a:solidFill>
                    <a:srgbClr val="00FF00"/>
                  </a:solidFill>
                </a:rPr>
                <a:t>continue R&amp;D and compact ERL</a:t>
              </a:r>
            </a:p>
          </p:txBody>
        </p:sp>
      </p:grpSp>
      <p:sp>
        <p:nvSpPr>
          <p:cNvPr id="30763" name="AutoShape 35"/>
          <p:cNvSpPr>
            <a:spLocks noChangeArrowheads="1"/>
          </p:cNvSpPr>
          <p:nvPr/>
        </p:nvSpPr>
        <p:spPr bwMode="auto">
          <a:xfrm>
            <a:off x="6357938" y="6072188"/>
            <a:ext cx="2678112" cy="30797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8 w 21600"/>
              <a:gd name="T13" fmla="*/ 6086 h 21600"/>
              <a:gd name="T14" fmla="*/ 20204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rgbClr val="F8F8F8"/>
            </a:solidFill>
            <a:miter lim="800000"/>
            <a:headEnd/>
            <a:tailEnd/>
          </a:ln>
        </p:spPr>
        <p:txBody>
          <a:bodyPr wrap="none" anchor="ctr"/>
          <a:lstStyle/>
          <a:p>
            <a:endParaRPr lang="ja-JP" altLang="en-US">
              <a:solidFill>
                <a:prstClr val="black"/>
              </a:solidFill>
            </a:endParaRPr>
          </a:p>
        </p:txBody>
      </p:sp>
      <p:sp>
        <p:nvSpPr>
          <p:cNvPr id="30764" name="Text Box 73"/>
          <p:cNvSpPr txBox="1">
            <a:spLocks noChangeArrowheads="1"/>
          </p:cNvSpPr>
          <p:nvPr/>
        </p:nvSpPr>
        <p:spPr bwMode="auto">
          <a:xfrm>
            <a:off x="6072188" y="5072063"/>
            <a:ext cx="1800225" cy="366712"/>
          </a:xfrm>
          <a:prstGeom prst="rect">
            <a:avLst/>
          </a:prstGeom>
          <a:noFill/>
          <a:ln w="9525">
            <a:noFill/>
            <a:miter lim="800000"/>
            <a:headEnd/>
            <a:tailEnd/>
          </a:ln>
        </p:spPr>
        <p:txBody>
          <a:bodyPr>
            <a:spAutoFit/>
          </a:bodyPr>
          <a:lstStyle/>
          <a:p>
            <a:r>
              <a:rPr lang="en-US" altLang="ja-JP">
                <a:solidFill>
                  <a:srgbClr val="00FF00"/>
                </a:solidFill>
              </a:rPr>
              <a:t>LHC upgrade</a:t>
            </a:r>
          </a:p>
        </p:txBody>
      </p:sp>
      <p:sp>
        <p:nvSpPr>
          <p:cNvPr id="30765" name="AutoShape 35"/>
          <p:cNvSpPr>
            <a:spLocks noChangeArrowheads="1"/>
          </p:cNvSpPr>
          <p:nvPr/>
        </p:nvSpPr>
        <p:spPr bwMode="auto">
          <a:xfrm>
            <a:off x="3857625" y="5357813"/>
            <a:ext cx="5178425" cy="303212"/>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8 w 21600"/>
              <a:gd name="T13" fmla="*/ 6086 h 21600"/>
              <a:gd name="T14" fmla="*/ 20204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rgbClr val="F8F8F8"/>
            </a:solidFill>
            <a:miter lim="800000"/>
            <a:headEnd/>
            <a:tailEnd/>
          </a:ln>
        </p:spPr>
        <p:txBody>
          <a:bodyPr wrap="none" anchor="ctr"/>
          <a:lstStyle/>
          <a:p>
            <a:endParaRPr lang="ja-JP" altLang="en-US">
              <a:solidFill>
                <a:prstClr val="black"/>
              </a:solidFill>
            </a:endParaRPr>
          </a:p>
        </p:txBody>
      </p:sp>
      <p:sp>
        <p:nvSpPr>
          <p:cNvPr id="30766" name="AutoShape 52"/>
          <p:cNvSpPr>
            <a:spLocks noChangeArrowheads="1"/>
          </p:cNvSpPr>
          <p:nvPr/>
        </p:nvSpPr>
        <p:spPr bwMode="auto">
          <a:xfrm>
            <a:off x="2571750" y="4775200"/>
            <a:ext cx="2214563" cy="2667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1 w 21600"/>
              <a:gd name="T13" fmla="*/ 5370 h 21600"/>
              <a:gd name="T14" fmla="*/ 19426 w 21600"/>
              <a:gd name="T15" fmla="*/ 16230 h 21600"/>
            </a:gdLst>
            <a:ahLst/>
            <a:cxnLst>
              <a:cxn ang="T8">
                <a:pos x="T0" y="T1"/>
              </a:cxn>
              <a:cxn ang="T9">
                <a:pos x="T2" y="T3"/>
              </a:cxn>
              <a:cxn ang="T10">
                <a:pos x="T4" y="T5"/>
              </a:cxn>
              <a:cxn ang="T11">
                <a:pos x="T6" y="T7"/>
              </a:cxn>
            </a:cxnLst>
            <a:rect l="T12" t="T13" r="T14" b="T15"/>
            <a:pathLst>
              <a:path w="21600" h="21600">
                <a:moveTo>
                  <a:pt x="17277" y="0"/>
                </a:moveTo>
                <a:lnTo>
                  <a:pt x="17277" y="5370"/>
                </a:lnTo>
                <a:lnTo>
                  <a:pt x="3375" y="5370"/>
                </a:lnTo>
                <a:lnTo>
                  <a:pt x="3375" y="16230"/>
                </a:lnTo>
                <a:lnTo>
                  <a:pt x="17277" y="16230"/>
                </a:lnTo>
                <a:lnTo>
                  <a:pt x="17277" y="21600"/>
                </a:lnTo>
                <a:lnTo>
                  <a:pt x="21600" y="10800"/>
                </a:lnTo>
                <a:close/>
              </a:path>
              <a:path w="21600" h="21600">
                <a:moveTo>
                  <a:pt x="1350" y="5370"/>
                </a:moveTo>
                <a:lnTo>
                  <a:pt x="1350" y="16230"/>
                </a:lnTo>
                <a:lnTo>
                  <a:pt x="2700" y="16230"/>
                </a:lnTo>
                <a:lnTo>
                  <a:pt x="2700" y="5370"/>
                </a:lnTo>
                <a:close/>
              </a:path>
              <a:path w="21600" h="21600">
                <a:moveTo>
                  <a:pt x="0" y="5370"/>
                </a:moveTo>
                <a:lnTo>
                  <a:pt x="0" y="16230"/>
                </a:lnTo>
                <a:lnTo>
                  <a:pt x="675" y="16230"/>
                </a:lnTo>
                <a:lnTo>
                  <a:pt x="675" y="5370"/>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sp>
        <p:nvSpPr>
          <p:cNvPr id="30767" name="Text Box 54"/>
          <p:cNvSpPr txBox="1">
            <a:spLocks noChangeArrowheads="1"/>
          </p:cNvSpPr>
          <p:nvPr/>
        </p:nvSpPr>
        <p:spPr bwMode="auto">
          <a:xfrm>
            <a:off x="2714625" y="4394200"/>
            <a:ext cx="2016125" cy="366713"/>
          </a:xfrm>
          <a:prstGeom prst="rect">
            <a:avLst/>
          </a:prstGeom>
          <a:noFill/>
          <a:ln w="9525">
            <a:noFill/>
            <a:miter lim="800000"/>
            <a:headEnd/>
            <a:tailEnd/>
          </a:ln>
        </p:spPr>
        <p:txBody>
          <a:bodyPr>
            <a:spAutoFit/>
          </a:bodyPr>
          <a:lstStyle/>
          <a:p>
            <a:r>
              <a:rPr lang="en-US" altLang="ja-JP">
                <a:solidFill>
                  <a:prstClr val="white"/>
                </a:solidFill>
              </a:rPr>
              <a:t>construction</a:t>
            </a:r>
          </a:p>
        </p:txBody>
      </p:sp>
      <p:sp>
        <p:nvSpPr>
          <p:cNvPr id="30768" name="Text Box 43"/>
          <p:cNvSpPr txBox="1">
            <a:spLocks noChangeArrowheads="1"/>
          </p:cNvSpPr>
          <p:nvPr/>
        </p:nvSpPr>
        <p:spPr bwMode="auto">
          <a:xfrm>
            <a:off x="7858125" y="6286500"/>
            <a:ext cx="841375" cy="400050"/>
          </a:xfrm>
          <a:prstGeom prst="rect">
            <a:avLst/>
          </a:prstGeom>
          <a:noFill/>
          <a:ln w="9525">
            <a:noFill/>
            <a:miter lim="800000"/>
            <a:headEnd/>
            <a:tailEnd/>
          </a:ln>
        </p:spPr>
        <p:txBody>
          <a:bodyPr wrap="none">
            <a:spAutoFit/>
          </a:bodyPr>
          <a:lstStyle/>
          <a:p>
            <a:r>
              <a:rPr lang="en-US" altLang="ja-JP" sz="2000">
                <a:solidFill>
                  <a:srgbClr val="F8F8F8"/>
                </a:solidFill>
                <a:latin typeface="Arial" charset="0"/>
              </a:rPr>
              <a:t>TDP2</a:t>
            </a:r>
          </a:p>
        </p:txBody>
      </p:sp>
      <p:sp>
        <p:nvSpPr>
          <p:cNvPr id="30769" name="Text Box 73"/>
          <p:cNvSpPr txBox="1">
            <a:spLocks noChangeArrowheads="1"/>
          </p:cNvSpPr>
          <p:nvPr/>
        </p:nvSpPr>
        <p:spPr bwMode="auto">
          <a:xfrm>
            <a:off x="5286375" y="6286500"/>
            <a:ext cx="2643188" cy="369888"/>
          </a:xfrm>
          <a:prstGeom prst="rect">
            <a:avLst/>
          </a:prstGeom>
          <a:noFill/>
          <a:ln w="9525">
            <a:noFill/>
            <a:miter lim="800000"/>
            <a:headEnd/>
            <a:tailEnd/>
          </a:ln>
        </p:spPr>
        <p:txBody>
          <a:bodyPr>
            <a:spAutoFit/>
          </a:bodyPr>
          <a:lstStyle/>
          <a:p>
            <a:r>
              <a:rPr lang="en-US" altLang="ja-JP">
                <a:solidFill>
                  <a:srgbClr val="00FF00"/>
                </a:solidFill>
              </a:rPr>
              <a:t>lots and lots of R&amp;D’s</a:t>
            </a:r>
          </a:p>
        </p:txBody>
      </p:sp>
      <p:grpSp>
        <p:nvGrpSpPr>
          <p:cNvPr id="10" name="グループ化 17"/>
          <p:cNvGrpSpPr>
            <a:grpSpLocks/>
          </p:cNvGrpSpPr>
          <p:nvPr/>
        </p:nvGrpSpPr>
        <p:grpSpPr bwMode="auto">
          <a:xfrm>
            <a:off x="4214813" y="1928813"/>
            <a:ext cx="4643437" cy="3787775"/>
            <a:chOff x="4286250" y="1929606"/>
            <a:chExt cx="4419600" cy="3643313"/>
          </a:xfrm>
        </p:grpSpPr>
        <p:pic>
          <p:nvPicPr>
            <p:cNvPr id="30785" name="図 19" descr="525783113_57d5d8e566_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14938" y="1929606"/>
              <a:ext cx="3490912" cy="3643313"/>
            </a:xfrm>
            <a:prstGeom prst="rect">
              <a:avLst/>
            </a:prstGeom>
            <a:noFill/>
            <a:ln w="9525">
              <a:noFill/>
              <a:miter lim="800000"/>
              <a:headEnd/>
              <a:tailEnd/>
            </a:ln>
          </p:spPr>
        </p:pic>
        <p:sp>
          <p:nvSpPr>
            <p:cNvPr id="30786" name="右矢印 16"/>
            <p:cNvSpPr>
              <a:spLocks noChangeArrowheads="1"/>
            </p:cNvSpPr>
            <p:nvPr/>
          </p:nvSpPr>
          <p:spPr bwMode="auto">
            <a:xfrm>
              <a:off x="4286250" y="3251200"/>
              <a:ext cx="714375" cy="1000125"/>
            </a:xfrm>
            <a:prstGeom prst="rightArrow">
              <a:avLst>
                <a:gd name="adj1" fmla="val 50000"/>
                <a:gd name="adj2" fmla="val 50000"/>
              </a:avLst>
            </a:prstGeom>
            <a:solidFill>
              <a:schemeClr val="accent1"/>
            </a:solidFill>
            <a:ln w="9525" algn="ctr">
              <a:solidFill>
                <a:schemeClr val="tx1"/>
              </a:solidFill>
              <a:round/>
              <a:headEnd/>
              <a:tailEnd/>
            </a:ln>
          </p:spPr>
          <p:txBody>
            <a:bodyPr/>
            <a:lstStyle/>
            <a:p>
              <a:endParaRPr lang="ja-JP" altLang="en-US">
                <a:solidFill>
                  <a:prstClr val="black"/>
                </a:solidFill>
              </a:endParaRPr>
            </a:p>
          </p:txBody>
        </p:sp>
      </p:grpSp>
      <p:grpSp>
        <p:nvGrpSpPr>
          <p:cNvPr id="11" name="グループ化 18"/>
          <p:cNvGrpSpPr>
            <a:grpSpLocks/>
          </p:cNvGrpSpPr>
          <p:nvPr/>
        </p:nvGrpSpPr>
        <p:grpSpPr bwMode="auto">
          <a:xfrm>
            <a:off x="357188" y="1919288"/>
            <a:ext cx="3452812" cy="3787775"/>
            <a:chOff x="2070876" y="928670"/>
            <a:chExt cx="4953802" cy="5144330"/>
          </a:xfrm>
        </p:grpSpPr>
        <p:grpSp>
          <p:nvGrpSpPr>
            <p:cNvPr id="12" name="グループ化 7"/>
            <p:cNvGrpSpPr>
              <a:grpSpLocks/>
            </p:cNvGrpSpPr>
            <p:nvPr/>
          </p:nvGrpSpPr>
          <p:grpSpPr bwMode="auto">
            <a:xfrm>
              <a:off x="2071670" y="928670"/>
              <a:ext cx="4953008" cy="1714512"/>
              <a:chOff x="2071670" y="928670"/>
              <a:chExt cx="4953008" cy="1714512"/>
            </a:xfrm>
          </p:grpSpPr>
          <p:pic>
            <p:nvPicPr>
              <p:cNvPr id="30782" name="図 1"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57818" y="928670"/>
                <a:ext cx="1666860" cy="1714512"/>
              </a:xfrm>
              <a:prstGeom prst="rect">
                <a:avLst/>
              </a:prstGeom>
              <a:noFill/>
              <a:ln w="9525">
                <a:noFill/>
                <a:miter lim="800000"/>
                <a:headEnd/>
                <a:tailEnd/>
              </a:ln>
            </p:spPr>
          </p:pic>
          <p:pic>
            <p:nvPicPr>
              <p:cNvPr id="30783" name="図 3"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4744" y="928670"/>
                <a:ext cx="1666860" cy="1714512"/>
              </a:xfrm>
              <a:prstGeom prst="rect">
                <a:avLst/>
              </a:prstGeom>
              <a:noFill/>
              <a:ln w="9525">
                <a:noFill/>
                <a:miter lim="800000"/>
                <a:headEnd/>
                <a:tailEnd/>
              </a:ln>
            </p:spPr>
          </p:pic>
          <p:pic>
            <p:nvPicPr>
              <p:cNvPr id="30784" name="図 4"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71670" y="928670"/>
                <a:ext cx="1666860" cy="1714512"/>
              </a:xfrm>
              <a:prstGeom prst="rect">
                <a:avLst/>
              </a:prstGeom>
              <a:noFill/>
              <a:ln w="9525">
                <a:noFill/>
                <a:miter lim="800000"/>
                <a:headEnd/>
                <a:tailEnd/>
              </a:ln>
            </p:spPr>
          </p:pic>
        </p:grpSp>
        <p:grpSp>
          <p:nvGrpSpPr>
            <p:cNvPr id="13" name="グループ化 8"/>
            <p:cNvGrpSpPr>
              <a:grpSpLocks/>
            </p:cNvGrpSpPr>
            <p:nvPr/>
          </p:nvGrpSpPr>
          <p:grpSpPr bwMode="auto">
            <a:xfrm>
              <a:off x="2071670" y="2643182"/>
              <a:ext cx="4953008" cy="1714512"/>
              <a:chOff x="2071670" y="928670"/>
              <a:chExt cx="4953008" cy="1714512"/>
            </a:xfrm>
          </p:grpSpPr>
          <p:pic>
            <p:nvPicPr>
              <p:cNvPr id="30779" name="図 9"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57818" y="928670"/>
                <a:ext cx="1666860" cy="1714512"/>
              </a:xfrm>
              <a:prstGeom prst="rect">
                <a:avLst/>
              </a:prstGeom>
              <a:noFill/>
              <a:ln w="9525">
                <a:noFill/>
                <a:miter lim="800000"/>
                <a:headEnd/>
                <a:tailEnd/>
              </a:ln>
            </p:spPr>
          </p:pic>
          <p:pic>
            <p:nvPicPr>
              <p:cNvPr id="30780" name="図 10"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4744" y="928670"/>
                <a:ext cx="1666860" cy="1714512"/>
              </a:xfrm>
              <a:prstGeom prst="rect">
                <a:avLst/>
              </a:prstGeom>
              <a:noFill/>
              <a:ln w="9525">
                <a:noFill/>
                <a:miter lim="800000"/>
                <a:headEnd/>
                <a:tailEnd/>
              </a:ln>
            </p:spPr>
          </p:pic>
          <p:pic>
            <p:nvPicPr>
              <p:cNvPr id="30781" name="図 11"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71670" y="928670"/>
                <a:ext cx="1666860" cy="1714512"/>
              </a:xfrm>
              <a:prstGeom prst="rect">
                <a:avLst/>
              </a:prstGeom>
              <a:noFill/>
              <a:ln w="9525">
                <a:noFill/>
                <a:miter lim="800000"/>
                <a:headEnd/>
                <a:tailEnd/>
              </a:ln>
            </p:spPr>
          </p:pic>
        </p:grpSp>
        <p:grpSp>
          <p:nvGrpSpPr>
            <p:cNvPr id="14" name="グループ化 12"/>
            <p:cNvGrpSpPr>
              <a:grpSpLocks/>
            </p:cNvGrpSpPr>
            <p:nvPr/>
          </p:nvGrpSpPr>
          <p:grpSpPr bwMode="auto">
            <a:xfrm>
              <a:off x="2071670" y="4357694"/>
              <a:ext cx="4953008" cy="1714512"/>
              <a:chOff x="2071670" y="928670"/>
              <a:chExt cx="4953008" cy="1714512"/>
            </a:xfrm>
          </p:grpSpPr>
          <p:pic>
            <p:nvPicPr>
              <p:cNvPr id="30776" name="図 13"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57818" y="928670"/>
                <a:ext cx="1666860" cy="1714512"/>
              </a:xfrm>
              <a:prstGeom prst="rect">
                <a:avLst/>
              </a:prstGeom>
              <a:noFill/>
              <a:ln w="9525">
                <a:noFill/>
                <a:miter lim="800000"/>
                <a:headEnd/>
                <a:tailEnd/>
              </a:ln>
            </p:spPr>
          </p:pic>
          <p:pic>
            <p:nvPicPr>
              <p:cNvPr id="30777" name="図 14"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4744" y="928670"/>
                <a:ext cx="1666860" cy="1714512"/>
              </a:xfrm>
              <a:prstGeom prst="rect">
                <a:avLst/>
              </a:prstGeom>
              <a:noFill/>
              <a:ln w="9525">
                <a:noFill/>
                <a:miter lim="800000"/>
                <a:headEnd/>
                <a:tailEnd/>
              </a:ln>
            </p:spPr>
          </p:pic>
          <p:pic>
            <p:nvPicPr>
              <p:cNvPr id="30778" name="図 15"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71670" y="928670"/>
                <a:ext cx="1666860" cy="1714512"/>
              </a:xfrm>
              <a:prstGeom prst="rect">
                <a:avLst/>
              </a:prstGeom>
              <a:noFill/>
              <a:ln w="9525">
                <a:noFill/>
                <a:miter lim="800000"/>
                <a:headEnd/>
                <a:tailEnd/>
              </a:ln>
            </p:spPr>
          </p:pic>
        </p:grpSp>
        <p:cxnSp>
          <p:nvCxnSpPr>
            <p:cNvPr id="30775" name="直線コネクタ 17"/>
            <p:cNvCxnSpPr>
              <a:cxnSpLocks noChangeShapeType="1"/>
            </p:cNvCxnSpPr>
            <p:nvPr/>
          </p:nvCxnSpPr>
          <p:spPr bwMode="auto">
            <a:xfrm rot="5400000">
              <a:off x="-500098" y="3500438"/>
              <a:ext cx="5143536" cy="1588"/>
            </a:xfrm>
            <a:prstGeom prst="line">
              <a:avLst/>
            </a:prstGeom>
            <a:noFill/>
            <a:ln w="38100" algn="ctr">
              <a:solidFill>
                <a:srgbClr val="000066"/>
              </a:solidFill>
              <a:round/>
              <a:headEnd/>
              <a:tailEnd/>
            </a:ln>
          </p:spPr>
        </p:cxnSp>
      </p:grpSp>
    </p:spTree>
    <p:extLst>
      <p:ext uri="{BB962C8B-B14F-4D97-AF65-F5344CB8AC3E}">
        <p14:creationId xmlns:p14="http://schemas.microsoft.com/office/powerpoint/2010/main" val="151263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1691680" y="1628800"/>
            <a:ext cx="5246546" cy="38611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4" name="直線矢印コネクタ 3"/>
          <p:cNvCxnSpPr/>
          <p:nvPr/>
        </p:nvCxnSpPr>
        <p:spPr>
          <a:xfrm flipV="1">
            <a:off x="5309897" y="996426"/>
            <a:ext cx="720080" cy="1993379"/>
          </a:xfrm>
          <a:prstGeom prst="straightConnector1">
            <a:avLst/>
          </a:prstGeom>
          <a:ln w="28575">
            <a:solidFill>
              <a:srgbClr val="6600CC"/>
            </a:solidFill>
            <a:prstDash val="sysDot"/>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4779736" y="541908"/>
            <a:ext cx="3104504" cy="461665"/>
          </a:xfrm>
          <a:prstGeom prst="rect">
            <a:avLst/>
          </a:prstGeom>
          <a:noFill/>
        </p:spPr>
        <p:txBody>
          <a:bodyPr wrap="none" rtlCol="0">
            <a:spAutoFit/>
          </a:bodyPr>
          <a:lstStyle/>
          <a:p>
            <a:r>
              <a:rPr kumimoji="1" lang="en-US" altLang="ja-JP" sz="2400" b="1" dirty="0" smtClean="0">
                <a:solidFill>
                  <a:srgbClr val="0000FF"/>
                </a:solidFill>
              </a:rPr>
              <a:t>Next </a:t>
            </a:r>
            <a:r>
              <a:rPr lang="en-US" altLang="ja-JP" sz="2400" b="1" dirty="0" smtClean="0">
                <a:solidFill>
                  <a:srgbClr val="0000FF"/>
                </a:solidFill>
              </a:rPr>
              <a:t>P</a:t>
            </a:r>
            <a:r>
              <a:rPr kumimoji="1" lang="en-US" altLang="ja-JP" sz="2400" b="1" dirty="0" smtClean="0">
                <a:solidFill>
                  <a:srgbClr val="0000FF"/>
                </a:solidFill>
              </a:rPr>
              <a:t>rime Minister ??</a:t>
            </a:r>
            <a:endParaRPr kumimoji="1" lang="ja-JP" altLang="en-US" sz="2400" b="1" dirty="0">
              <a:solidFill>
                <a:srgbClr val="0000FF"/>
              </a:solidFill>
            </a:endParaRPr>
          </a:p>
        </p:txBody>
      </p:sp>
    </p:spTree>
    <p:extLst>
      <p:ext uri="{BB962C8B-B14F-4D97-AF65-F5344CB8AC3E}">
        <p14:creationId xmlns:p14="http://schemas.microsoft.com/office/powerpoint/2010/main" val="1922202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7839" y="0"/>
            <a:ext cx="6560386" cy="584775"/>
          </a:xfrm>
          <a:prstGeom prst="rect">
            <a:avLst/>
          </a:prstGeom>
          <a:solidFill>
            <a:schemeClr val="accent4">
              <a:lumMod val="20000"/>
              <a:lumOff val="80000"/>
            </a:schemeClr>
          </a:solidFill>
          <a:effectLst>
            <a:outerShdw blurRad="76200" dir="18900000" sy="23000" kx="-1200000" algn="bl" rotWithShape="0">
              <a:prstClr val="black">
                <a:alpha val="20000"/>
              </a:prstClr>
            </a:outerShdw>
          </a:effectLst>
        </p:spPr>
        <p:txBody>
          <a:bodyPr wrap="none" lIns="91440" tIns="45720" rIns="91440" bIns="45720">
            <a:spAutoFit/>
          </a:bodyPr>
          <a:lstStyle/>
          <a:p>
            <a:pPr algn="ctr"/>
            <a:r>
              <a:rPr lang="en-US" altLang="ja-JP" sz="3200" b="1" dirty="0" smtClean="0">
                <a:ln w="19050">
                  <a:solidFill>
                    <a:schemeClr val="tx2">
                      <a:tint val="1000"/>
                    </a:schemeClr>
                  </a:solidFill>
                  <a:prstDash val="solid"/>
                </a:ln>
                <a:solidFill>
                  <a:srgbClr val="0000FF"/>
                </a:solidFill>
                <a:effectLst>
                  <a:outerShdw blurRad="50000" dist="50800" dir="7500000" algn="tl">
                    <a:srgbClr val="000000">
                      <a:shade val="5000"/>
                      <a:alpha val="35000"/>
                    </a:srgbClr>
                  </a:outerShdw>
                </a:effectLst>
              </a:rPr>
              <a:t>Budget support from the government</a:t>
            </a:r>
          </a:p>
        </p:txBody>
      </p:sp>
      <p:sp>
        <p:nvSpPr>
          <p:cNvPr id="3" name="正方形/長方形 2"/>
          <p:cNvSpPr/>
          <p:nvPr/>
        </p:nvSpPr>
        <p:spPr>
          <a:xfrm>
            <a:off x="179512" y="881775"/>
            <a:ext cx="6408713" cy="1569660"/>
          </a:xfrm>
          <a:prstGeom prst="rect">
            <a:avLst/>
          </a:prstGeom>
        </p:spPr>
        <p:txBody>
          <a:bodyPr wrap="square">
            <a:spAutoFit/>
          </a:bodyPr>
          <a:lstStyle/>
          <a:p>
            <a:r>
              <a:rPr lang="en-US" altLang="ja-JP" sz="2400" b="1" dirty="0">
                <a:solidFill>
                  <a:srgbClr val="0000FF"/>
                </a:solidFill>
              </a:rPr>
              <a:t>I</a:t>
            </a:r>
            <a:r>
              <a:rPr lang="en-US" altLang="ja-JP" sz="2400" b="1" dirty="0" smtClean="0">
                <a:solidFill>
                  <a:srgbClr val="0000FF"/>
                </a:solidFill>
              </a:rPr>
              <a:t>n principal (researcher’s proposal)</a:t>
            </a:r>
          </a:p>
          <a:p>
            <a:endParaRPr lang="en-US" altLang="ja-JP" sz="2400" b="1" dirty="0" smtClean="0">
              <a:solidFill>
                <a:srgbClr val="000066"/>
              </a:solidFill>
            </a:endParaRPr>
          </a:p>
          <a:p>
            <a:pPr marL="342900" indent="-342900">
              <a:buFont typeface="Wingdings" pitchFamily="2" charset="2"/>
              <a:buChar char="l"/>
            </a:pPr>
            <a:r>
              <a:rPr lang="en-US" altLang="ja-JP" sz="2400" b="1" dirty="0" smtClean="0">
                <a:solidFill>
                  <a:srgbClr val="000066"/>
                </a:solidFill>
              </a:rPr>
              <a:t>50% of the total </a:t>
            </a:r>
            <a:r>
              <a:rPr lang="en-US" altLang="ja-JP" sz="2400" b="1" dirty="0" smtClean="0">
                <a:solidFill>
                  <a:srgbClr val="000066"/>
                </a:solidFill>
                <a:sym typeface="Wingdings" pitchFamily="2" charset="2"/>
              </a:rPr>
              <a:t> host country</a:t>
            </a:r>
          </a:p>
          <a:p>
            <a:pPr marL="342900" indent="-342900">
              <a:buFont typeface="Wingdings" pitchFamily="2" charset="2"/>
              <a:buChar char="l"/>
            </a:pPr>
            <a:r>
              <a:rPr lang="en-US" altLang="ja-JP" sz="2400" b="1" dirty="0" smtClean="0">
                <a:solidFill>
                  <a:srgbClr val="000066"/>
                </a:solidFill>
                <a:sym typeface="Wingdings" pitchFamily="2" charset="2"/>
              </a:rPr>
              <a:t>the other      non-host countries</a:t>
            </a:r>
          </a:p>
        </p:txBody>
      </p:sp>
      <p:sp>
        <p:nvSpPr>
          <p:cNvPr id="4" name="正方形/長方形 3"/>
          <p:cNvSpPr/>
          <p:nvPr/>
        </p:nvSpPr>
        <p:spPr>
          <a:xfrm>
            <a:off x="107504" y="2780928"/>
            <a:ext cx="9144789" cy="3785652"/>
          </a:xfrm>
          <a:prstGeom prst="rect">
            <a:avLst/>
          </a:prstGeom>
        </p:spPr>
        <p:txBody>
          <a:bodyPr wrap="square">
            <a:spAutoFit/>
          </a:bodyPr>
          <a:lstStyle/>
          <a:p>
            <a:r>
              <a:rPr lang="en-US" altLang="ja-JP" sz="2400" b="1" dirty="0" smtClean="0">
                <a:solidFill>
                  <a:srgbClr val="0000FF"/>
                </a:solidFill>
              </a:rPr>
              <a:t>Extra support</a:t>
            </a:r>
          </a:p>
          <a:p>
            <a:endParaRPr lang="en-US" altLang="ja-JP" sz="2400" b="1" dirty="0" smtClean="0">
              <a:solidFill>
                <a:schemeClr val="accent3">
                  <a:lumMod val="50000"/>
                </a:schemeClr>
              </a:solidFill>
            </a:endParaRPr>
          </a:p>
          <a:p>
            <a:pPr marL="342900" indent="-342900">
              <a:buFont typeface="Wingdings" pitchFamily="2" charset="2"/>
              <a:buChar char="l"/>
            </a:pPr>
            <a:r>
              <a:rPr lang="en-US" altLang="ja-JP" sz="2400" b="1" dirty="0">
                <a:solidFill>
                  <a:srgbClr val="003300"/>
                </a:solidFill>
                <a:sym typeface="Wingdings" pitchFamily="2" charset="2"/>
              </a:rPr>
              <a:t>Given the special aims in Japan </a:t>
            </a:r>
            <a:r>
              <a:rPr lang="en-US" altLang="ja-JP" sz="2400" b="1" dirty="0" smtClean="0">
                <a:solidFill>
                  <a:srgbClr val="003300"/>
                </a:solidFill>
                <a:sym typeface="Wingdings" pitchFamily="2" charset="2"/>
              </a:rPr>
              <a:t>(</a:t>
            </a:r>
            <a:r>
              <a:rPr lang="en-US" altLang="ja-JP" sz="2400" b="1" dirty="0">
                <a:solidFill>
                  <a:srgbClr val="003300"/>
                </a:solidFill>
              </a:rPr>
              <a:t>Creation of Global </a:t>
            </a:r>
            <a:r>
              <a:rPr lang="en-US" altLang="ja-JP" sz="2400" b="1" dirty="0" smtClean="0">
                <a:solidFill>
                  <a:srgbClr val="003300"/>
                </a:solidFill>
              </a:rPr>
              <a:t>Country inside </a:t>
            </a:r>
            <a:r>
              <a:rPr lang="en-US" altLang="ja-JP" sz="2400" b="1" dirty="0">
                <a:solidFill>
                  <a:srgbClr val="003300"/>
                </a:solidFill>
              </a:rPr>
              <a:t>Japan), </a:t>
            </a:r>
            <a:r>
              <a:rPr lang="en-US" altLang="ja-JP" sz="2400" b="1" dirty="0" smtClean="0">
                <a:solidFill>
                  <a:srgbClr val="003300"/>
                </a:solidFill>
              </a:rPr>
              <a:t> the extra support </a:t>
            </a:r>
            <a:r>
              <a:rPr lang="en-US" altLang="ja-JP" sz="2400" b="1" dirty="0">
                <a:solidFill>
                  <a:srgbClr val="003300"/>
                </a:solidFill>
              </a:rPr>
              <a:t>from </a:t>
            </a:r>
            <a:r>
              <a:rPr lang="en-US" altLang="ja-JP" sz="2400" b="1" dirty="0" smtClean="0">
                <a:solidFill>
                  <a:srgbClr val="003300"/>
                </a:solidFill>
              </a:rPr>
              <a:t>the government  is feasible.</a:t>
            </a:r>
          </a:p>
          <a:p>
            <a:pPr marL="342900" indent="-342900">
              <a:buFont typeface="Wingdings" pitchFamily="2" charset="2"/>
              <a:buChar char="l"/>
            </a:pPr>
            <a:r>
              <a:rPr lang="en-US" altLang="ja-JP" sz="2400" b="1" dirty="0" smtClean="0">
                <a:solidFill>
                  <a:srgbClr val="003300"/>
                </a:solidFill>
              </a:rPr>
              <a:t>Multi-body promotion : </a:t>
            </a:r>
            <a:endParaRPr lang="en-US" altLang="ja-JP" sz="2400" b="1" dirty="0">
              <a:solidFill>
                <a:srgbClr val="003300"/>
              </a:solidFill>
            </a:endParaRPr>
          </a:p>
          <a:p>
            <a:r>
              <a:rPr lang="en-US" altLang="ja-JP" sz="2400" b="1" dirty="0">
                <a:solidFill>
                  <a:srgbClr val="003300"/>
                </a:solidFill>
              </a:rPr>
              <a:t>        MEXT (Ministry of Education, Culture, Sports, Science &amp; </a:t>
            </a:r>
            <a:r>
              <a:rPr lang="en-US" altLang="ja-JP" sz="2400" b="1" dirty="0" smtClean="0">
                <a:solidFill>
                  <a:srgbClr val="003300"/>
                </a:solidFill>
              </a:rPr>
              <a:t>  </a:t>
            </a:r>
          </a:p>
          <a:p>
            <a:r>
              <a:rPr lang="en-US" altLang="ja-JP" sz="2400" b="1" dirty="0">
                <a:solidFill>
                  <a:srgbClr val="003300"/>
                </a:solidFill>
              </a:rPr>
              <a:t> </a:t>
            </a:r>
            <a:r>
              <a:rPr lang="en-US" altLang="ja-JP" sz="2400" b="1" dirty="0" smtClean="0">
                <a:solidFill>
                  <a:srgbClr val="003300"/>
                </a:solidFill>
              </a:rPr>
              <a:t>                                                                                              Technology </a:t>
            </a:r>
            <a:r>
              <a:rPr lang="en-US" altLang="ja-JP" sz="2400" b="1" dirty="0">
                <a:solidFill>
                  <a:srgbClr val="003300"/>
                </a:solidFill>
              </a:rPr>
              <a:t>)</a:t>
            </a:r>
          </a:p>
          <a:p>
            <a:r>
              <a:rPr lang="en-US" altLang="ja-JP" sz="2400" b="1" dirty="0">
                <a:solidFill>
                  <a:srgbClr val="003300"/>
                </a:solidFill>
              </a:rPr>
              <a:t>      + METI (Ministry of Economy, Trade and Industry)</a:t>
            </a:r>
          </a:p>
          <a:p>
            <a:r>
              <a:rPr lang="en-US" altLang="ja-JP" sz="2400" b="1" dirty="0">
                <a:solidFill>
                  <a:srgbClr val="003300"/>
                </a:solidFill>
              </a:rPr>
              <a:t>      + MLIT (Ministry of Land, Infrastructure, Transport and Tourism)</a:t>
            </a:r>
          </a:p>
          <a:p>
            <a:r>
              <a:rPr lang="en-US" altLang="ja-JP" sz="2400" b="1" dirty="0">
                <a:solidFill>
                  <a:srgbClr val="003300"/>
                </a:solidFill>
              </a:rPr>
              <a:t>      + </a:t>
            </a:r>
            <a:r>
              <a:rPr lang="en-US" altLang="ja-JP" sz="2400" b="1" dirty="0" smtClean="0">
                <a:solidFill>
                  <a:srgbClr val="003300"/>
                </a:solidFill>
              </a:rPr>
              <a:t>……….. </a:t>
            </a:r>
          </a:p>
        </p:txBody>
      </p:sp>
    </p:spTree>
    <p:extLst>
      <p:ext uri="{BB962C8B-B14F-4D97-AF65-F5344CB8AC3E}">
        <p14:creationId xmlns:p14="http://schemas.microsoft.com/office/powerpoint/2010/main" val="1794281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0" y="0"/>
            <a:ext cx="9144000" cy="6858000"/>
          </a:xfrm>
          <a:prstGeom prst="rect">
            <a:avLst/>
          </a:prstGeom>
          <a:solidFill>
            <a:srgbClr val="000066"/>
          </a:solidFill>
          <a:ln w="9525">
            <a:noFill/>
            <a:miter lim="800000"/>
            <a:headEnd/>
            <a:tailEnd/>
          </a:ln>
        </p:spPr>
        <p:txBody>
          <a:bodyPr wrap="none" anchor="ctr"/>
          <a:lstStyle/>
          <a:p>
            <a:endParaRPr lang="ja-JP" altLang="en-US">
              <a:solidFill>
                <a:prstClr val="black"/>
              </a:solidFill>
            </a:endParaRPr>
          </a:p>
        </p:txBody>
      </p:sp>
      <p:grpSp>
        <p:nvGrpSpPr>
          <p:cNvPr id="70" name="グループ化 17"/>
          <p:cNvGrpSpPr>
            <a:grpSpLocks/>
          </p:cNvGrpSpPr>
          <p:nvPr/>
        </p:nvGrpSpPr>
        <p:grpSpPr bwMode="auto">
          <a:xfrm>
            <a:off x="4214813" y="1928813"/>
            <a:ext cx="4643437" cy="3787775"/>
            <a:chOff x="4286250" y="1929606"/>
            <a:chExt cx="4419600" cy="3643313"/>
          </a:xfrm>
        </p:grpSpPr>
        <p:pic>
          <p:nvPicPr>
            <p:cNvPr id="71" name="図 19" descr="525783113_57d5d8e566_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14938" y="1929606"/>
              <a:ext cx="3490912" cy="3643313"/>
            </a:xfrm>
            <a:prstGeom prst="rect">
              <a:avLst/>
            </a:prstGeom>
            <a:noFill/>
            <a:ln w="9525">
              <a:noFill/>
              <a:miter lim="800000"/>
              <a:headEnd/>
              <a:tailEnd/>
            </a:ln>
          </p:spPr>
        </p:pic>
        <p:sp>
          <p:nvSpPr>
            <p:cNvPr id="72" name="右矢印 16"/>
            <p:cNvSpPr>
              <a:spLocks noChangeArrowheads="1"/>
            </p:cNvSpPr>
            <p:nvPr/>
          </p:nvSpPr>
          <p:spPr bwMode="auto">
            <a:xfrm>
              <a:off x="4286250" y="3251200"/>
              <a:ext cx="714375" cy="1000125"/>
            </a:xfrm>
            <a:prstGeom prst="rightArrow">
              <a:avLst>
                <a:gd name="adj1" fmla="val 50000"/>
                <a:gd name="adj2" fmla="val 50000"/>
              </a:avLst>
            </a:prstGeom>
            <a:solidFill>
              <a:schemeClr val="accent1"/>
            </a:solidFill>
            <a:ln w="9525" algn="ctr">
              <a:solidFill>
                <a:schemeClr val="tx1"/>
              </a:solidFill>
              <a:round/>
              <a:headEnd/>
              <a:tailEnd/>
            </a:ln>
          </p:spPr>
          <p:txBody>
            <a:bodyPr/>
            <a:lstStyle/>
            <a:p>
              <a:endParaRPr lang="ja-JP" altLang="en-US">
                <a:solidFill>
                  <a:prstClr val="black"/>
                </a:solidFill>
              </a:endParaRPr>
            </a:p>
          </p:txBody>
        </p:sp>
      </p:grpSp>
      <p:grpSp>
        <p:nvGrpSpPr>
          <p:cNvPr id="73" name="グループ化 18"/>
          <p:cNvGrpSpPr>
            <a:grpSpLocks/>
          </p:cNvGrpSpPr>
          <p:nvPr/>
        </p:nvGrpSpPr>
        <p:grpSpPr bwMode="auto">
          <a:xfrm>
            <a:off x="357188" y="1919288"/>
            <a:ext cx="3452812" cy="3787775"/>
            <a:chOff x="2070876" y="928670"/>
            <a:chExt cx="4953802" cy="5144330"/>
          </a:xfrm>
        </p:grpSpPr>
        <p:grpSp>
          <p:nvGrpSpPr>
            <p:cNvPr id="74" name="グループ化 73"/>
            <p:cNvGrpSpPr>
              <a:grpSpLocks/>
            </p:cNvGrpSpPr>
            <p:nvPr/>
          </p:nvGrpSpPr>
          <p:grpSpPr bwMode="auto">
            <a:xfrm>
              <a:off x="2071670" y="928670"/>
              <a:ext cx="4953008" cy="1714512"/>
              <a:chOff x="2071670" y="928670"/>
              <a:chExt cx="4953008" cy="1714512"/>
            </a:xfrm>
          </p:grpSpPr>
          <p:pic>
            <p:nvPicPr>
              <p:cNvPr id="84" name="図 1"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57818" y="928670"/>
                <a:ext cx="1666860" cy="1714512"/>
              </a:xfrm>
              <a:prstGeom prst="rect">
                <a:avLst/>
              </a:prstGeom>
              <a:noFill/>
              <a:ln w="9525">
                <a:noFill/>
                <a:miter lim="800000"/>
                <a:headEnd/>
                <a:tailEnd/>
              </a:ln>
            </p:spPr>
          </p:pic>
          <p:pic>
            <p:nvPicPr>
              <p:cNvPr id="85" name="図 3"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4744" y="928670"/>
                <a:ext cx="1666860" cy="1714512"/>
              </a:xfrm>
              <a:prstGeom prst="rect">
                <a:avLst/>
              </a:prstGeom>
              <a:noFill/>
              <a:ln w="9525">
                <a:noFill/>
                <a:miter lim="800000"/>
                <a:headEnd/>
                <a:tailEnd/>
              </a:ln>
            </p:spPr>
          </p:pic>
          <p:pic>
            <p:nvPicPr>
              <p:cNvPr id="86" name="図 4"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71670" y="928670"/>
                <a:ext cx="1666860" cy="1714512"/>
              </a:xfrm>
              <a:prstGeom prst="rect">
                <a:avLst/>
              </a:prstGeom>
              <a:noFill/>
              <a:ln w="9525">
                <a:noFill/>
                <a:miter lim="800000"/>
                <a:headEnd/>
                <a:tailEnd/>
              </a:ln>
            </p:spPr>
          </p:pic>
        </p:grpSp>
        <p:grpSp>
          <p:nvGrpSpPr>
            <p:cNvPr id="75" name="グループ化 74"/>
            <p:cNvGrpSpPr>
              <a:grpSpLocks/>
            </p:cNvGrpSpPr>
            <p:nvPr/>
          </p:nvGrpSpPr>
          <p:grpSpPr bwMode="auto">
            <a:xfrm>
              <a:off x="2071670" y="2643182"/>
              <a:ext cx="4953008" cy="1714512"/>
              <a:chOff x="2071670" y="928670"/>
              <a:chExt cx="4953008" cy="1714512"/>
            </a:xfrm>
          </p:grpSpPr>
          <p:pic>
            <p:nvPicPr>
              <p:cNvPr id="81" name="図 9"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57818" y="928670"/>
                <a:ext cx="1666860" cy="1714512"/>
              </a:xfrm>
              <a:prstGeom prst="rect">
                <a:avLst/>
              </a:prstGeom>
              <a:noFill/>
              <a:ln w="9525">
                <a:noFill/>
                <a:miter lim="800000"/>
                <a:headEnd/>
                <a:tailEnd/>
              </a:ln>
            </p:spPr>
          </p:pic>
          <p:pic>
            <p:nvPicPr>
              <p:cNvPr id="82" name="図 10"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4744" y="928670"/>
                <a:ext cx="1666860" cy="1714512"/>
              </a:xfrm>
              <a:prstGeom prst="rect">
                <a:avLst/>
              </a:prstGeom>
              <a:noFill/>
              <a:ln w="9525">
                <a:noFill/>
                <a:miter lim="800000"/>
                <a:headEnd/>
                <a:tailEnd/>
              </a:ln>
            </p:spPr>
          </p:pic>
          <p:pic>
            <p:nvPicPr>
              <p:cNvPr id="83" name="図 11"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71670" y="928670"/>
                <a:ext cx="1666860" cy="1714512"/>
              </a:xfrm>
              <a:prstGeom prst="rect">
                <a:avLst/>
              </a:prstGeom>
              <a:noFill/>
              <a:ln w="9525">
                <a:noFill/>
                <a:miter lim="800000"/>
                <a:headEnd/>
                <a:tailEnd/>
              </a:ln>
            </p:spPr>
          </p:pic>
        </p:grpSp>
        <p:grpSp>
          <p:nvGrpSpPr>
            <p:cNvPr id="76" name="グループ化 12"/>
            <p:cNvGrpSpPr>
              <a:grpSpLocks/>
            </p:cNvGrpSpPr>
            <p:nvPr/>
          </p:nvGrpSpPr>
          <p:grpSpPr bwMode="auto">
            <a:xfrm>
              <a:off x="2071670" y="4357694"/>
              <a:ext cx="4953008" cy="1714512"/>
              <a:chOff x="2071670" y="928670"/>
              <a:chExt cx="4953008" cy="1714512"/>
            </a:xfrm>
          </p:grpSpPr>
          <p:pic>
            <p:nvPicPr>
              <p:cNvPr id="78" name="図 13"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57818" y="928670"/>
                <a:ext cx="1666860" cy="1714512"/>
              </a:xfrm>
              <a:prstGeom prst="rect">
                <a:avLst/>
              </a:prstGeom>
              <a:noFill/>
              <a:ln w="9525">
                <a:noFill/>
                <a:miter lim="800000"/>
                <a:headEnd/>
                <a:tailEnd/>
              </a:ln>
            </p:spPr>
          </p:pic>
          <p:pic>
            <p:nvPicPr>
              <p:cNvPr id="79" name="図 14"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4744" y="928670"/>
                <a:ext cx="1666860" cy="1714512"/>
              </a:xfrm>
              <a:prstGeom prst="rect">
                <a:avLst/>
              </a:prstGeom>
              <a:noFill/>
              <a:ln w="9525">
                <a:noFill/>
                <a:miter lim="800000"/>
                <a:headEnd/>
                <a:tailEnd/>
              </a:ln>
            </p:spPr>
          </p:pic>
          <p:pic>
            <p:nvPicPr>
              <p:cNvPr id="80" name="図 15" descr="525783113_57d5d8e566_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71670" y="928670"/>
                <a:ext cx="1666860" cy="1714512"/>
              </a:xfrm>
              <a:prstGeom prst="rect">
                <a:avLst/>
              </a:prstGeom>
              <a:noFill/>
              <a:ln w="9525">
                <a:noFill/>
                <a:miter lim="800000"/>
                <a:headEnd/>
                <a:tailEnd/>
              </a:ln>
            </p:spPr>
          </p:pic>
        </p:grpSp>
        <p:cxnSp>
          <p:nvCxnSpPr>
            <p:cNvPr id="77" name="直線コネクタ 17"/>
            <p:cNvCxnSpPr>
              <a:cxnSpLocks noChangeShapeType="1"/>
            </p:cNvCxnSpPr>
            <p:nvPr/>
          </p:nvCxnSpPr>
          <p:spPr bwMode="auto">
            <a:xfrm rot="5400000">
              <a:off x="-500098" y="3500438"/>
              <a:ext cx="5143536" cy="1588"/>
            </a:xfrm>
            <a:prstGeom prst="line">
              <a:avLst/>
            </a:prstGeom>
            <a:noFill/>
            <a:ln w="38100" algn="ctr">
              <a:solidFill>
                <a:srgbClr val="000066"/>
              </a:solidFill>
              <a:round/>
              <a:headEnd/>
              <a:tailEnd/>
            </a:ln>
          </p:spPr>
        </p:cxnSp>
      </p:grpSp>
    </p:spTree>
    <p:extLst>
      <p:ext uri="{BB962C8B-B14F-4D97-AF65-F5344CB8AC3E}">
        <p14:creationId xmlns:p14="http://schemas.microsoft.com/office/powerpoint/2010/main" val="2417417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0" y="0"/>
            <a:ext cx="9144000" cy="6858000"/>
          </a:xfrm>
          <a:prstGeom prst="rect">
            <a:avLst/>
          </a:prstGeom>
          <a:solidFill>
            <a:srgbClr val="000066"/>
          </a:solidFill>
          <a:ln w="9525">
            <a:noFill/>
            <a:miter lim="800000"/>
            <a:headEnd/>
            <a:tailEnd/>
          </a:ln>
        </p:spPr>
        <p:txBody>
          <a:bodyPr wrap="none" anchor="ctr"/>
          <a:lstStyle/>
          <a:p>
            <a:endParaRPr lang="ja-JP" altLang="en-US">
              <a:solidFill>
                <a:prstClr val="black"/>
              </a:solidFill>
            </a:endParaRPr>
          </a:p>
        </p:txBody>
      </p:sp>
      <p:graphicFrame>
        <p:nvGraphicFramePr>
          <p:cNvPr id="138301" name="Group 61"/>
          <p:cNvGraphicFramePr>
            <a:graphicFrameLocks noGrp="1"/>
          </p:cNvGraphicFramePr>
          <p:nvPr/>
        </p:nvGraphicFramePr>
        <p:xfrm>
          <a:off x="2627313" y="1052513"/>
          <a:ext cx="8534400" cy="217488"/>
        </p:xfrm>
        <a:graphic>
          <a:graphicData uri="http://schemas.openxmlformats.org/drawingml/2006/table">
            <a:tbl>
              <a:tblPr/>
              <a:tblGrid>
                <a:gridCol w="1223962"/>
                <a:gridCol w="1223963"/>
                <a:gridCol w="1209675"/>
                <a:gridCol w="1219200"/>
                <a:gridCol w="1219200"/>
                <a:gridCol w="1219200"/>
                <a:gridCol w="1219200"/>
              </a:tblGrid>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7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28692" name="Text Box 26"/>
          <p:cNvSpPr txBox="1">
            <a:spLocks noChangeArrowheads="1"/>
          </p:cNvSpPr>
          <p:nvPr/>
        </p:nvSpPr>
        <p:spPr bwMode="auto">
          <a:xfrm>
            <a:off x="2411413"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2007</a:t>
            </a:r>
          </a:p>
        </p:txBody>
      </p:sp>
      <p:sp>
        <p:nvSpPr>
          <p:cNvPr id="28693" name="Text Box 27"/>
          <p:cNvSpPr txBox="1">
            <a:spLocks noChangeArrowheads="1"/>
          </p:cNvSpPr>
          <p:nvPr/>
        </p:nvSpPr>
        <p:spPr bwMode="auto">
          <a:xfrm>
            <a:off x="3492500"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2008</a:t>
            </a:r>
          </a:p>
        </p:txBody>
      </p:sp>
      <p:sp>
        <p:nvSpPr>
          <p:cNvPr id="28694" name="Text Box 28"/>
          <p:cNvSpPr txBox="1">
            <a:spLocks noChangeArrowheads="1"/>
          </p:cNvSpPr>
          <p:nvPr/>
        </p:nvSpPr>
        <p:spPr bwMode="auto">
          <a:xfrm>
            <a:off x="4716463"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2009</a:t>
            </a:r>
          </a:p>
        </p:txBody>
      </p:sp>
      <p:sp>
        <p:nvSpPr>
          <p:cNvPr id="28695" name="Text Box 29"/>
          <p:cNvSpPr txBox="1">
            <a:spLocks noChangeArrowheads="1"/>
          </p:cNvSpPr>
          <p:nvPr/>
        </p:nvSpPr>
        <p:spPr bwMode="auto">
          <a:xfrm>
            <a:off x="5940425"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2010</a:t>
            </a:r>
          </a:p>
        </p:txBody>
      </p:sp>
      <p:sp>
        <p:nvSpPr>
          <p:cNvPr id="28696" name="Text Box 30"/>
          <p:cNvSpPr txBox="1">
            <a:spLocks noChangeArrowheads="1"/>
          </p:cNvSpPr>
          <p:nvPr/>
        </p:nvSpPr>
        <p:spPr bwMode="auto">
          <a:xfrm>
            <a:off x="7162800"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2011</a:t>
            </a:r>
          </a:p>
        </p:txBody>
      </p:sp>
      <p:sp>
        <p:nvSpPr>
          <p:cNvPr id="28697" name="Text Box 31"/>
          <p:cNvSpPr txBox="1">
            <a:spLocks noChangeArrowheads="1"/>
          </p:cNvSpPr>
          <p:nvPr/>
        </p:nvSpPr>
        <p:spPr bwMode="auto">
          <a:xfrm>
            <a:off x="8388350" y="693738"/>
            <a:ext cx="692150" cy="366712"/>
          </a:xfrm>
          <a:prstGeom prst="rect">
            <a:avLst/>
          </a:prstGeom>
          <a:noFill/>
          <a:ln w="9525">
            <a:noFill/>
            <a:miter lim="800000"/>
            <a:headEnd/>
            <a:tailEnd/>
          </a:ln>
        </p:spPr>
        <p:txBody>
          <a:bodyPr wrap="none">
            <a:spAutoFit/>
          </a:bodyPr>
          <a:lstStyle/>
          <a:p>
            <a:r>
              <a:rPr lang="en-US" altLang="ja-JP">
                <a:solidFill>
                  <a:prstClr val="white"/>
                </a:solidFill>
                <a:latin typeface="Arial" charset="0"/>
              </a:rPr>
              <a:t>2012</a:t>
            </a:r>
          </a:p>
        </p:txBody>
      </p:sp>
      <p:grpSp>
        <p:nvGrpSpPr>
          <p:cNvPr id="2" name="Group 36"/>
          <p:cNvGrpSpPr>
            <a:grpSpLocks/>
          </p:cNvGrpSpPr>
          <p:nvPr/>
        </p:nvGrpSpPr>
        <p:grpSpPr bwMode="auto">
          <a:xfrm>
            <a:off x="395288" y="2781300"/>
            <a:ext cx="5256212" cy="400050"/>
            <a:chOff x="249" y="1888"/>
            <a:chExt cx="3311" cy="252"/>
          </a:xfrm>
        </p:grpSpPr>
        <p:sp>
          <p:nvSpPr>
            <p:cNvPr id="28739" name="Text Box 37"/>
            <p:cNvSpPr txBox="1">
              <a:spLocks noChangeArrowheads="1"/>
            </p:cNvSpPr>
            <p:nvPr/>
          </p:nvSpPr>
          <p:spPr bwMode="auto">
            <a:xfrm>
              <a:off x="249" y="1888"/>
              <a:ext cx="593" cy="252"/>
            </a:xfrm>
            <a:prstGeom prst="rect">
              <a:avLst/>
            </a:prstGeom>
            <a:noFill/>
            <a:ln w="9525">
              <a:noFill/>
              <a:miter lim="800000"/>
              <a:headEnd/>
              <a:tailEnd/>
            </a:ln>
          </p:spPr>
          <p:txBody>
            <a:bodyPr wrap="none">
              <a:spAutoFit/>
            </a:bodyPr>
            <a:lstStyle/>
            <a:p>
              <a:r>
                <a:rPr lang="en-US" altLang="ja-JP" sz="2000" dirty="0">
                  <a:solidFill>
                    <a:srgbClr val="FFFF66"/>
                  </a:solidFill>
                  <a:latin typeface="Arial" charset="0"/>
                </a:rPr>
                <a:t>KEKB </a:t>
              </a:r>
              <a:endParaRPr lang="en-US" altLang="ja-JP" sz="2000" baseline="30000" dirty="0">
                <a:solidFill>
                  <a:srgbClr val="FFFF66"/>
                </a:solidFill>
                <a:latin typeface="Arial" charset="0"/>
              </a:endParaRPr>
            </a:p>
          </p:txBody>
        </p:sp>
        <p:sp>
          <p:nvSpPr>
            <p:cNvPr id="28740" name="AutoShape 38"/>
            <p:cNvSpPr>
              <a:spLocks noChangeArrowheads="1"/>
            </p:cNvSpPr>
            <p:nvPr/>
          </p:nvSpPr>
          <p:spPr bwMode="auto">
            <a:xfrm>
              <a:off x="1610" y="1922"/>
              <a:ext cx="1950"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8 w 21600"/>
                <a:gd name="T13" fmla="*/ 5967 h 21600"/>
                <a:gd name="T14" fmla="*/ 20005 w 21600"/>
                <a:gd name="T15" fmla="*/ 15633 h 21600"/>
              </a:gdLst>
              <a:ahLst/>
              <a:cxnLst>
                <a:cxn ang="T8">
                  <a:pos x="T0" y="T1"/>
                </a:cxn>
                <a:cxn ang="T9">
                  <a:pos x="T2" y="T3"/>
                </a:cxn>
                <a:cxn ang="T10">
                  <a:pos x="T4" y="T5"/>
                </a:cxn>
                <a:cxn ang="T11">
                  <a:pos x="T6" y="T7"/>
                </a:cxn>
              </a:cxnLst>
              <a:rect l="T12" t="T13" r="T14" b="T15"/>
              <a:pathLst>
                <a:path w="21600" h="21600">
                  <a:moveTo>
                    <a:pt x="18029" y="0"/>
                  </a:moveTo>
                  <a:lnTo>
                    <a:pt x="18029" y="5967"/>
                  </a:lnTo>
                  <a:lnTo>
                    <a:pt x="3375" y="5967"/>
                  </a:lnTo>
                  <a:lnTo>
                    <a:pt x="3375" y="15633"/>
                  </a:lnTo>
                  <a:lnTo>
                    <a:pt x="18029" y="15633"/>
                  </a:lnTo>
                  <a:lnTo>
                    <a:pt x="18029" y="21600"/>
                  </a:lnTo>
                  <a:lnTo>
                    <a:pt x="21600" y="10800"/>
                  </a:lnTo>
                  <a:close/>
                </a:path>
                <a:path w="21600" h="21600">
                  <a:moveTo>
                    <a:pt x="1350" y="5967"/>
                  </a:moveTo>
                  <a:lnTo>
                    <a:pt x="1350" y="15633"/>
                  </a:lnTo>
                  <a:lnTo>
                    <a:pt x="2700" y="15633"/>
                  </a:lnTo>
                  <a:lnTo>
                    <a:pt x="2700" y="5967"/>
                  </a:lnTo>
                  <a:close/>
                </a:path>
                <a:path w="21600" h="21600">
                  <a:moveTo>
                    <a:pt x="0" y="5967"/>
                  </a:moveTo>
                  <a:lnTo>
                    <a:pt x="0" y="15633"/>
                  </a:lnTo>
                  <a:lnTo>
                    <a:pt x="675" y="15633"/>
                  </a:lnTo>
                  <a:lnTo>
                    <a:pt x="675" y="5967"/>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grpSp>
      <p:sp>
        <p:nvSpPr>
          <p:cNvPr id="28699" name="Text Box 39"/>
          <p:cNvSpPr txBox="1">
            <a:spLocks noChangeArrowheads="1"/>
          </p:cNvSpPr>
          <p:nvPr/>
        </p:nvSpPr>
        <p:spPr bwMode="auto">
          <a:xfrm>
            <a:off x="2700338" y="3414713"/>
            <a:ext cx="184150" cy="701675"/>
          </a:xfrm>
          <a:prstGeom prst="rect">
            <a:avLst/>
          </a:prstGeom>
          <a:noFill/>
          <a:ln w="9525">
            <a:noFill/>
            <a:miter lim="800000"/>
            <a:headEnd/>
            <a:tailEnd/>
          </a:ln>
        </p:spPr>
        <p:txBody>
          <a:bodyPr wrap="none">
            <a:spAutoFit/>
          </a:bodyPr>
          <a:lstStyle/>
          <a:p>
            <a:endParaRPr lang="en-US" altLang="ja-JP" sz="2000">
              <a:solidFill>
                <a:prstClr val="black"/>
              </a:solidFill>
              <a:latin typeface="Arial" charset="0"/>
            </a:endParaRPr>
          </a:p>
          <a:p>
            <a:endParaRPr lang="en-US" altLang="ja-JP" sz="2000">
              <a:solidFill>
                <a:prstClr val="black"/>
              </a:solidFill>
              <a:latin typeface="Arial" charset="0"/>
            </a:endParaRPr>
          </a:p>
        </p:txBody>
      </p:sp>
      <p:sp>
        <p:nvSpPr>
          <p:cNvPr id="28700" name="Text Box 41"/>
          <p:cNvSpPr txBox="1">
            <a:spLocks noChangeArrowheads="1"/>
          </p:cNvSpPr>
          <p:nvPr/>
        </p:nvSpPr>
        <p:spPr bwMode="auto">
          <a:xfrm>
            <a:off x="395288" y="5807075"/>
            <a:ext cx="1368425" cy="396875"/>
          </a:xfrm>
          <a:prstGeom prst="rect">
            <a:avLst/>
          </a:prstGeom>
          <a:noFill/>
          <a:ln w="9525">
            <a:noFill/>
            <a:miter lim="800000"/>
            <a:headEnd/>
            <a:tailEnd/>
          </a:ln>
        </p:spPr>
        <p:txBody>
          <a:bodyPr>
            <a:spAutoFit/>
          </a:bodyPr>
          <a:lstStyle/>
          <a:p>
            <a:r>
              <a:rPr lang="en-US" altLang="ja-JP" sz="2000">
                <a:solidFill>
                  <a:srgbClr val="FFFF66"/>
                </a:solidFill>
                <a:latin typeface="Arial" charset="0"/>
              </a:rPr>
              <a:t>ILC R&amp;D</a:t>
            </a:r>
            <a:endParaRPr lang="en-US" altLang="ja-JP" sz="2000" baseline="30000">
              <a:solidFill>
                <a:srgbClr val="FFFF66"/>
              </a:solidFill>
              <a:latin typeface="Arial" charset="0"/>
            </a:endParaRPr>
          </a:p>
        </p:txBody>
      </p:sp>
      <p:sp>
        <p:nvSpPr>
          <p:cNvPr id="28701" name="AutoShape 42"/>
          <p:cNvSpPr>
            <a:spLocks noChangeArrowheads="1"/>
          </p:cNvSpPr>
          <p:nvPr/>
        </p:nvSpPr>
        <p:spPr bwMode="auto">
          <a:xfrm>
            <a:off x="2578100" y="5857875"/>
            <a:ext cx="3779838" cy="290513"/>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7 w 21600"/>
              <a:gd name="T13" fmla="*/ 6086 h 21600"/>
              <a:gd name="T14" fmla="*/ 20450 w 21600"/>
              <a:gd name="T15" fmla="*/ 15514 h 21600"/>
            </a:gdLst>
            <a:ahLst/>
            <a:cxnLst>
              <a:cxn ang="T8">
                <a:pos x="T0" y="T1"/>
              </a:cxn>
              <a:cxn ang="T9">
                <a:pos x="T2" y="T3"/>
              </a:cxn>
              <a:cxn ang="T10">
                <a:pos x="T4" y="T5"/>
              </a:cxn>
              <a:cxn ang="T11">
                <a:pos x="T6" y="T7"/>
              </a:cxn>
            </a:cxnLst>
            <a:rect l="T12" t="T13" r="T14" b="T15"/>
            <a:pathLst>
              <a:path w="21600" h="21600">
                <a:moveTo>
                  <a:pt x="18968" y="0"/>
                </a:moveTo>
                <a:lnTo>
                  <a:pt x="18968" y="6086"/>
                </a:lnTo>
                <a:lnTo>
                  <a:pt x="3375" y="6086"/>
                </a:lnTo>
                <a:lnTo>
                  <a:pt x="3375" y="15514"/>
                </a:lnTo>
                <a:lnTo>
                  <a:pt x="18968" y="15514"/>
                </a:lnTo>
                <a:lnTo>
                  <a:pt x="18968"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chemeClr val="bg1"/>
            </a:solidFill>
            <a:miter lim="800000"/>
            <a:headEnd/>
            <a:tailEnd/>
          </a:ln>
        </p:spPr>
        <p:txBody>
          <a:bodyPr wrap="none" anchor="ctr"/>
          <a:lstStyle/>
          <a:p>
            <a:endParaRPr lang="ja-JP" altLang="en-US">
              <a:solidFill>
                <a:prstClr val="black"/>
              </a:solidFill>
            </a:endParaRPr>
          </a:p>
        </p:txBody>
      </p:sp>
      <p:sp>
        <p:nvSpPr>
          <p:cNvPr id="28702" name="Text Box 43"/>
          <p:cNvSpPr txBox="1">
            <a:spLocks noChangeArrowheads="1"/>
          </p:cNvSpPr>
          <p:nvPr/>
        </p:nvSpPr>
        <p:spPr bwMode="auto">
          <a:xfrm>
            <a:off x="6357938" y="5786438"/>
            <a:ext cx="841375" cy="400050"/>
          </a:xfrm>
          <a:prstGeom prst="rect">
            <a:avLst/>
          </a:prstGeom>
          <a:noFill/>
          <a:ln w="9525">
            <a:noFill/>
            <a:miter lim="800000"/>
            <a:headEnd/>
            <a:tailEnd/>
          </a:ln>
        </p:spPr>
        <p:txBody>
          <a:bodyPr wrap="none">
            <a:spAutoFit/>
          </a:bodyPr>
          <a:lstStyle/>
          <a:p>
            <a:r>
              <a:rPr lang="en-US" altLang="ja-JP" sz="2000">
                <a:solidFill>
                  <a:srgbClr val="F8F8F8"/>
                </a:solidFill>
                <a:latin typeface="Arial" charset="0"/>
              </a:rPr>
              <a:t>TDP1</a:t>
            </a:r>
          </a:p>
        </p:txBody>
      </p:sp>
      <p:grpSp>
        <p:nvGrpSpPr>
          <p:cNvPr id="3" name="Group 44"/>
          <p:cNvGrpSpPr>
            <a:grpSpLocks/>
          </p:cNvGrpSpPr>
          <p:nvPr/>
        </p:nvGrpSpPr>
        <p:grpSpPr bwMode="auto">
          <a:xfrm>
            <a:off x="395288" y="3213100"/>
            <a:ext cx="7705725" cy="541338"/>
            <a:chOff x="249" y="2341"/>
            <a:chExt cx="4854" cy="341"/>
          </a:xfrm>
        </p:grpSpPr>
        <p:sp>
          <p:nvSpPr>
            <p:cNvPr id="28735" name="Text Box 45"/>
            <p:cNvSpPr txBox="1">
              <a:spLocks noChangeArrowheads="1"/>
            </p:cNvSpPr>
            <p:nvPr/>
          </p:nvSpPr>
          <p:spPr bwMode="auto">
            <a:xfrm>
              <a:off x="249" y="2432"/>
              <a:ext cx="1290" cy="250"/>
            </a:xfrm>
            <a:prstGeom prst="rect">
              <a:avLst/>
            </a:prstGeom>
            <a:noFill/>
            <a:ln w="9525">
              <a:noFill/>
              <a:miter lim="800000"/>
              <a:headEnd/>
              <a:tailEnd/>
            </a:ln>
          </p:spPr>
          <p:txBody>
            <a:bodyPr wrap="none">
              <a:spAutoFit/>
            </a:bodyPr>
            <a:lstStyle/>
            <a:p>
              <a:r>
                <a:rPr lang="en-US" altLang="ja-JP" sz="2000">
                  <a:solidFill>
                    <a:srgbClr val="FFFF66"/>
                  </a:solidFill>
                  <a:latin typeface="Arial" charset="0"/>
                </a:rPr>
                <a:t>Photon Factory</a:t>
              </a:r>
              <a:endParaRPr lang="en-US" altLang="ja-JP" sz="2000">
                <a:solidFill>
                  <a:srgbClr val="B2B2B2"/>
                </a:solidFill>
                <a:latin typeface="Arial" charset="0"/>
              </a:endParaRPr>
            </a:p>
          </p:txBody>
        </p:sp>
        <p:sp>
          <p:nvSpPr>
            <p:cNvPr id="28736" name="AutoShape 46"/>
            <p:cNvSpPr>
              <a:spLocks noChangeArrowheads="1"/>
            </p:cNvSpPr>
            <p:nvPr/>
          </p:nvSpPr>
          <p:spPr bwMode="auto">
            <a:xfrm>
              <a:off x="1610" y="2523"/>
              <a:ext cx="3493" cy="136"/>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6 w 21600"/>
                <a:gd name="T13" fmla="*/ 4924 h 21600"/>
                <a:gd name="T14" fmla="*/ 20710 w 21600"/>
                <a:gd name="T15" fmla="*/ 16676 h 21600"/>
              </a:gdLst>
              <a:ahLst/>
              <a:cxnLst>
                <a:cxn ang="T8">
                  <a:pos x="T0" y="T1"/>
                </a:cxn>
                <a:cxn ang="T9">
                  <a:pos x="T2" y="T3"/>
                </a:cxn>
                <a:cxn ang="T10">
                  <a:pos x="T4" y="T5"/>
                </a:cxn>
                <a:cxn ang="T11">
                  <a:pos x="T6" y="T7"/>
                </a:cxn>
              </a:cxnLst>
              <a:rect l="T12" t="T13" r="T14" b="T15"/>
              <a:pathLst>
                <a:path w="21600" h="21600">
                  <a:moveTo>
                    <a:pt x="19967" y="0"/>
                  </a:moveTo>
                  <a:lnTo>
                    <a:pt x="19967" y="4924"/>
                  </a:lnTo>
                  <a:lnTo>
                    <a:pt x="3375" y="4924"/>
                  </a:lnTo>
                  <a:lnTo>
                    <a:pt x="3375" y="16676"/>
                  </a:lnTo>
                  <a:lnTo>
                    <a:pt x="19967" y="16676"/>
                  </a:lnTo>
                  <a:lnTo>
                    <a:pt x="19967" y="21600"/>
                  </a:lnTo>
                  <a:lnTo>
                    <a:pt x="21600" y="10800"/>
                  </a:lnTo>
                  <a:close/>
                </a:path>
                <a:path w="21600" h="21600">
                  <a:moveTo>
                    <a:pt x="1350" y="4924"/>
                  </a:moveTo>
                  <a:lnTo>
                    <a:pt x="1350" y="16676"/>
                  </a:lnTo>
                  <a:lnTo>
                    <a:pt x="2700" y="16676"/>
                  </a:lnTo>
                  <a:lnTo>
                    <a:pt x="2700" y="4924"/>
                  </a:lnTo>
                  <a:close/>
                </a:path>
                <a:path w="21600" h="21600">
                  <a:moveTo>
                    <a:pt x="0" y="4924"/>
                  </a:moveTo>
                  <a:lnTo>
                    <a:pt x="0" y="16676"/>
                  </a:lnTo>
                  <a:lnTo>
                    <a:pt x="675" y="16676"/>
                  </a:lnTo>
                  <a:lnTo>
                    <a:pt x="675" y="4924"/>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sp>
          <p:nvSpPr>
            <p:cNvPr id="28737" name="Text Box 47"/>
            <p:cNvSpPr txBox="1">
              <a:spLocks noChangeArrowheads="1"/>
            </p:cNvSpPr>
            <p:nvPr/>
          </p:nvSpPr>
          <p:spPr bwMode="auto">
            <a:xfrm>
              <a:off x="2472" y="2341"/>
              <a:ext cx="2086" cy="231"/>
            </a:xfrm>
            <a:prstGeom prst="rect">
              <a:avLst/>
            </a:prstGeom>
            <a:noFill/>
            <a:ln w="9525">
              <a:noFill/>
              <a:miter lim="800000"/>
              <a:headEnd/>
              <a:tailEnd/>
            </a:ln>
          </p:spPr>
          <p:txBody>
            <a:bodyPr>
              <a:spAutoFit/>
            </a:bodyPr>
            <a:lstStyle/>
            <a:p>
              <a:r>
                <a:rPr lang="en-US" altLang="ja-JP">
                  <a:solidFill>
                    <a:prstClr val="white"/>
                  </a:solidFill>
                  <a:latin typeface="Arial" charset="0"/>
                </a:rPr>
                <a:t>&amp;  upgrade</a:t>
              </a:r>
              <a:r>
                <a:rPr lang="en-US" altLang="ja-JP">
                  <a:solidFill>
                    <a:srgbClr val="B2B2B2"/>
                  </a:solidFill>
                  <a:latin typeface="Arial" charset="0"/>
                </a:rPr>
                <a:t> </a:t>
              </a:r>
            </a:p>
          </p:txBody>
        </p:sp>
        <p:sp>
          <p:nvSpPr>
            <p:cNvPr id="28738" name="Text Box 48"/>
            <p:cNvSpPr txBox="1">
              <a:spLocks noChangeArrowheads="1"/>
            </p:cNvSpPr>
            <p:nvPr/>
          </p:nvSpPr>
          <p:spPr bwMode="auto">
            <a:xfrm>
              <a:off x="1655" y="2341"/>
              <a:ext cx="1270" cy="231"/>
            </a:xfrm>
            <a:prstGeom prst="rect">
              <a:avLst/>
            </a:prstGeom>
            <a:noFill/>
            <a:ln w="9525">
              <a:noFill/>
              <a:miter lim="800000"/>
              <a:headEnd/>
              <a:tailEnd/>
            </a:ln>
          </p:spPr>
          <p:txBody>
            <a:bodyPr>
              <a:spAutoFit/>
            </a:bodyPr>
            <a:lstStyle/>
            <a:p>
              <a:r>
                <a:rPr lang="en-US" altLang="ja-JP">
                  <a:solidFill>
                    <a:prstClr val="white"/>
                  </a:solidFill>
                </a:rPr>
                <a:t>operation</a:t>
              </a:r>
            </a:p>
          </p:txBody>
        </p:sp>
      </p:grpSp>
      <p:sp>
        <p:nvSpPr>
          <p:cNvPr id="28704" name="Text Box 51"/>
          <p:cNvSpPr txBox="1">
            <a:spLocks noChangeArrowheads="1"/>
          </p:cNvSpPr>
          <p:nvPr/>
        </p:nvSpPr>
        <p:spPr bwMode="auto">
          <a:xfrm>
            <a:off x="395288" y="4710113"/>
            <a:ext cx="708025" cy="396875"/>
          </a:xfrm>
          <a:prstGeom prst="rect">
            <a:avLst/>
          </a:prstGeom>
          <a:noFill/>
          <a:ln w="9525">
            <a:noFill/>
            <a:miter lim="800000"/>
            <a:headEnd/>
            <a:tailEnd/>
          </a:ln>
        </p:spPr>
        <p:txBody>
          <a:bodyPr wrap="none">
            <a:spAutoFit/>
          </a:bodyPr>
          <a:lstStyle/>
          <a:p>
            <a:r>
              <a:rPr lang="en-US" altLang="ja-JP" sz="2000">
                <a:solidFill>
                  <a:srgbClr val="FFFF66"/>
                </a:solidFill>
                <a:latin typeface="Arial" charset="0"/>
              </a:rPr>
              <a:t>LHC</a:t>
            </a:r>
            <a:endParaRPr lang="en-US" altLang="ja-JP" sz="2000" baseline="30000">
              <a:solidFill>
                <a:srgbClr val="FFFF66"/>
              </a:solidFill>
              <a:latin typeface="Arial" charset="0"/>
            </a:endParaRPr>
          </a:p>
        </p:txBody>
      </p:sp>
      <p:sp>
        <p:nvSpPr>
          <p:cNvPr id="28705" name="AutoShape 52"/>
          <p:cNvSpPr>
            <a:spLocks noChangeArrowheads="1"/>
          </p:cNvSpPr>
          <p:nvPr/>
        </p:nvSpPr>
        <p:spPr bwMode="auto">
          <a:xfrm>
            <a:off x="6827329" y="4760913"/>
            <a:ext cx="2173795" cy="280987"/>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1 w 21600"/>
              <a:gd name="T13" fmla="*/ 5370 h 21600"/>
              <a:gd name="T14" fmla="*/ 19426 w 21600"/>
              <a:gd name="T15" fmla="*/ 16230 h 21600"/>
            </a:gdLst>
            <a:ahLst/>
            <a:cxnLst>
              <a:cxn ang="T8">
                <a:pos x="T0" y="T1"/>
              </a:cxn>
              <a:cxn ang="T9">
                <a:pos x="T2" y="T3"/>
              </a:cxn>
              <a:cxn ang="T10">
                <a:pos x="T4" y="T5"/>
              </a:cxn>
              <a:cxn ang="T11">
                <a:pos x="T6" y="T7"/>
              </a:cxn>
            </a:cxnLst>
            <a:rect l="T12" t="T13" r="T14" b="T15"/>
            <a:pathLst>
              <a:path w="21600" h="21600">
                <a:moveTo>
                  <a:pt x="17277" y="0"/>
                </a:moveTo>
                <a:lnTo>
                  <a:pt x="17277" y="5370"/>
                </a:lnTo>
                <a:lnTo>
                  <a:pt x="3375" y="5370"/>
                </a:lnTo>
                <a:lnTo>
                  <a:pt x="3375" y="16230"/>
                </a:lnTo>
                <a:lnTo>
                  <a:pt x="17277" y="16230"/>
                </a:lnTo>
                <a:lnTo>
                  <a:pt x="17277" y="21600"/>
                </a:lnTo>
                <a:lnTo>
                  <a:pt x="21600" y="10800"/>
                </a:lnTo>
                <a:close/>
              </a:path>
              <a:path w="21600" h="21600">
                <a:moveTo>
                  <a:pt x="1350" y="5370"/>
                </a:moveTo>
                <a:lnTo>
                  <a:pt x="1350" y="16230"/>
                </a:lnTo>
                <a:lnTo>
                  <a:pt x="2700" y="16230"/>
                </a:lnTo>
                <a:lnTo>
                  <a:pt x="2700" y="5370"/>
                </a:lnTo>
                <a:close/>
              </a:path>
              <a:path w="21600" h="21600">
                <a:moveTo>
                  <a:pt x="0" y="5370"/>
                </a:moveTo>
                <a:lnTo>
                  <a:pt x="0" y="16230"/>
                </a:lnTo>
                <a:lnTo>
                  <a:pt x="675" y="16230"/>
                </a:lnTo>
                <a:lnTo>
                  <a:pt x="675" y="5370"/>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sp>
        <p:nvSpPr>
          <p:cNvPr id="28706" name="Text Box 53"/>
          <p:cNvSpPr txBox="1">
            <a:spLocks noChangeArrowheads="1"/>
          </p:cNvSpPr>
          <p:nvPr/>
        </p:nvSpPr>
        <p:spPr bwMode="auto">
          <a:xfrm>
            <a:off x="6500813" y="4414838"/>
            <a:ext cx="1374775" cy="396875"/>
          </a:xfrm>
          <a:prstGeom prst="rect">
            <a:avLst/>
          </a:prstGeom>
          <a:noFill/>
          <a:ln w="9525">
            <a:noFill/>
            <a:miter lim="800000"/>
            <a:headEnd/>
            <a:tailEnd/>
          </a:ln>
        </p:spPr>
        <p:txBody>
          <a:bodyPr wrap="none">
            <a:spAutoFit/>
          </a:bodyPr>
          <a:lstStyle/>
          <a:p>
            <a:r>
              <a:rPr lang="en-US" altLang="ja-JP" sz="2000">
                <a:solidFill>
                  <a:srgbClr val="F8F8F8"/>
                </a:solidFill>
                <a:latin typeface="Arial" charset="0"/>
              </a:rPr>
              <a:t>1</a:t>
            </a:r>
            <a:r>
              <a:rPr lang="en-US" altLang="ja-JP" sz="2000" baseline="30000">
                <a:solidFill>
                  <a:srgbClr val="F8F8F8"/>
                </a:solidFill>
                <a:latin typeface="Arial" charset="0"/>
              </a:rPr>
              <a:t>st</a:t>
            </a:r>
            <a:r>
              <a:rPr lang="en-US" altLang="ja-JP" sz="2000">
                <a:solidFill>
                  <a:srgbClr val="F8F8F8"/>
                </a:solidFill>
                <a:latin typeface="Arial" charset="0"/>
              </a:rPr>
              <a:t> results</a:t>
            </a:r>
          </a:p>
        </p:txBody>
      </p:sp>
      <p:sp>
        <p:nvSpPr>
          <p:cNvPr id="28707" name="Text Box 54"/>
          <p:cNvSpPr txBox="1">
            <a:spLocks noChangeArrowheads="1"/>
          </p:cNvSpPr>
          <p:nvPr/>
        </p:nvSpPr>
        <p:spPr bwMode="auto">
          <a:xfrm>
            <a:off x="5143500" y="4429125"/>
            <a:ext cx="2016125" cy="366713"/>
          </a:xfrm>
          <a:prstGeom prst="rect">
            <a:avLst/>
          </a:prstGeom>
          <a:noFill/>
          <a:ln w="9525">
            <a:noFill/>
            <a:miter lim="800000"/>
            <a:headEnd/>
            <a:tailEnd/>
          </a:ln>
        </p:spPr>
        <p:txBody>
          <a:bodyPr>
            <a:spAutoFit/>
          </a:bodyPr>
          <a:lstStyle/>
          <a:p>
            <a:r>
              <a:rPr lang="en-US" altLang="ja-JP">
                <a:solidFill>
                  <a:prstClr val="white"/>
                </a:solidFill>
              </a:rPr>
              <a:t>operation</a:t>
            </a:r>
          </a:p>
        </p:txBody>
      </p:sp>
      <p:grpSp>
        <p:nvGrpSpPr>
          <p:cNvPr id="4" name="Group 46"/>
          <p:cNvGrpSpPr>
            <a:grpSpLocks/>
          </p:cNvGrpSpPr>
          <p:nvPr/>
        </p:nvGrpSpPr>
        <p:grpSpPr bwMode="auto">
          <a:xfrm>
            <a:off x="357188" y="1643063"/>
            <a:ext cx="5294312" cy="454025"/>
            <a:chOff x="225" y="1307"/>
            <a:chExt cx="3335" cy="286"/>
          </a:xfrm>
        </p:grpSpPr>
        <p:sp>
          <p:nvSpPr>
            <p:cNvPr id="28732" name="AutoShape 35"/>
            <p:cNvSpPr>
              <a:spLocks noChangeArrowheads="1"/>
            </p:cNvSpPr>
            <p:nvPr/>
          </p:nvSpPr>
          <p:spPr bwMode="auto">
            <a:xfrm>
              <a:off x="1610" y="1389"/>
              <a:ext cx="1950"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8 w 21600"/>
                <a:gd name="T13" fmla="*/ 6086 h 21600"/>
                <a:gd name="T14" fmla="*/ 20204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sp>
          <p:nvSpPr>
            <p:cNvPr id="28733" name="Text Box 34"/>
            <p:cNvSpPr txBox="1">
              <a:spLocks noChangeArrowheads="1"/>
            </p:cNvSpPr>
            <p:nvPr/>
          </p:nvSpPr>
          <p:spPr bwMode="auto">
            <a:xfrm>
              <a:off x="225" y="1307"/>
              <a:ext cx="689" cy="252"/>
            </a:xfrm>
            <a:prstGeom prst="rect">
              <a:avLst/>
            </a:prstGeom>
            <a:noFill/>
            <a:ln w="9525">
              <a:noFill/>
              <a:miter lim="800000"/>
              <a:headEnd/>
              <a:tailEnd/>
            </a:ln>
          </p:spPr>
          <p:txBody>
            <a:bodyPr wrap="none">
              <a:spAutoFit/>
            </a:bodyPr>
            <a:lstStyle/>
            <a:p>
              <a:r>
                <a:rPr lang="en-US" altLang="ja-JP" sz="2000" dirty="0">
                  <a:solidFill>
                    <a:srgbClr val="FFFF66"/>
                  </a:solidFill>
                  <a:latin typeface="Arial" charset="0"/>
                </a:rPr>
                <a:t>J-PARC</a:t>
              </a:r>
            </a:p>
          </p:txBody>
        </p:sp>
        <p:sp>
          <p:nvSpPr>
            <p:cNvPr id="138289" name="AutoShape 49"/>
            <p:cNvSpPr>
              <a:spLocks noChangeArrowheads="1"/>
            </p:cNvSpPr>
            <p:nvPr/>
          </p:nvSpPr>
          <p:spPr bwMode="auto">
            <a:xfrm>
              <a:off x="1882" y="1366"/>
              <a:ext cx="821" cy="227"/>
            </a:xfrm>
            <a:prstGeom prst="rightArrow">
              <a:avLst>
                <a:gd name="adj1" fmla="val 28639"/>
                <a:gd name="adj2" fmla="val 90167"/>
              </a:avLst>
            </a:prstGeom>
            <a:solidFill>
              <a:srgbClr val="B2B2B2"/>
            </a:solidFill>
            <a:ln w="9525">
              <a:noFill/>
              <a:miter lim="800000"/>
              <a:headEnd/>
              <a:tailEnd/>
            </a:ln>
            <a:effectLst/>
          </p:spPr>
          <p:txBody>
            <a:bodyPr wrap="none" anchor="ctr"/>
            <a:lstStyle/>
            <a:p>
              <a:pPr>
                <a:defRPr/>
              </a:pPr>
              <a:endParaRPr lang="ja-JP" altLang="en-US">
                <a:solidFill>
                  <a:prstClr val="black"/>
                </a:solidFill>
                <a:effectLst>
                  <a:outerShdw blurRad="38100" dist="38100" dir="2700000" algn="tl">
                    <a:srgbClr val="000000">
                      <a:alpha val="43137"/>
                    </a:srgbClr>
                  </a:outerShdw>
                </a:effectLst>
              </a:endParaRPr>
            </a:p>
          </p:txBody>
        </p:sp>
      </p:grpSp>
      <p:grpSp>
        <p:nvGrpSpPr>
          <p:cNvPr id="5" name="Group 50"/>
          <p:cNvGrpSpPr>
            <a:grpSpLocks/>
          </p:cNvGrpSpPr>
          <p:nvPr/>
        </p:nvGrpSpPr>
        <p:grpSpPr bwMode="auto">
          <a:xfrm>
            <a:off x="755650" y="4063605"/>
            <a:ext cx="4895850" cy="396875"/>
            <a:chOff x="476" y="2659"/>
            <a:chExt cx="3084" cy="250"/>
          </a:xfrm>
        </p:grpSpPr>
        <p:sp>
          <p:nvSpPr>
            <p:cNvPr id="28730" name="Text Box 34"/>
            <p:cNvSpPr txBox="1">
              <a:spLocks noChangeArrowheads="1"/>
            </p:cNvSpPr>
            <p:nvPr/>
          </p:nvSpPr>
          <p:spPr bwMode="auto">
            <a:xfrm>
              <a:off x="476" y="2659"/>
              <a:ext cx="829" cy="250"/>
            </a:xfrm>
            <a:prstGeom prst="rect">
              <a:avLst/>
            </a:prstGeom>
            <a:noFill/>
            <a:ln w="9525">
              <a:noFill/>
              <a:miter lim="800000"/>
              <a:headEnd/>
              <a:tailEnd/>
            </a:ln>
          </p:spPr>
          <p:txBody>
            <a:bodyPr wrap="none">
              <a:spAutoFit/>
            </a:bodyPr>
            <a:lstStyle/>
            <a:p>
              <a:r>
                <a:rPr lang="en-US" altLang="ja-JP" sz="2000">
                  <a:solidFill>
                    <a:srgbClr val="FFFF66"/>
                  </a:solidFill>
                  <a:latin typeface="Arial" charset="0"/>
                </a:rPr>
                <a:t>ERL R&amp;D</a:t>
              </a:r>
            </a:p>
          </p:txBody>
        </p:sp>
        <p:sp>
          <p:nvSpPr>
            <p:cNvPr id="28731" name="AutoShape 35"/>
            <p:cNvSpPr>
              <a:spLocks noChangeArrowheads="1"/>
            </p:cNvSpPr>
            <p:nvPr/>
          </p:nvSpPr>
          <p:spPr bwMode="auto">
            <a:xfrm>
              <a:off x="1610" y="2694"/>
              <a:ext cx="1950"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8 w 21600"/>
                <a:gd name="T13" fmla="*/ 6086 h 21600"/>
                <a:gd name="T14" fmla="*/ 20204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chemeClr val="bg1"/>
              </a:solidFill>
              <a:miter lim="800000"/>
              <a:headEnd/>
              <a:tailEnd/>
            </a:ln>
          </p:spPr>
          <p:txBody>
            <a:bodyPr wrap="none" anchor="ctr"/>
            <a:lstStyle/>
            <a:p>
              <a:endParaRPr lang="ja-JP" altLang="en-US">
                <a:solidFill>
                  <a:prstClr val="black"/>
                </a:solidFill>
              </a:endParaRPr>
            </a:p>
          </p:txBody>
        </p:sp>
      </p:grpSp>
      <p:sp>
        <p:nvSpPr>
          <p:cNvPr id="332832" name="Text Box 32"/>
          <p:cNvSpPr txBox="1">
            <a:spLocks noChangeArrowheads="1"/>
          </p:cNvSpPr>
          <p:nvPr/>
        </p:nvSpPr>
        <p:spPr bwMode="auto">
          <a:xfrm>
            <a:off x="179388" y="188913"/>
            <a:ext cx="8713787" cy="457200"/>
          </a:xfrm>
          <a:prstGeom prst="rect">
            <a:avLst/>
          </a:prstGeom>
          <a:noFill/>
          <a:ln w="9525">
            <a:noFill/>
            <a:miter lim="800000"/>
            <a:headEnd/>
            <a:tailEnd/>
          </a:ln>
          <a:effectLst/>
        </p:spPr>
        <p:txBody>
          <a:bodyPr>
            <a:spAutoFit/>
          </a:bodyPr>
          <a:lstStyle/>
          <a:p>
            <a:pPr>
              <a:defRPr/>
            </a:pPr>
            <a:r>
              <a:rPr lang="en-US" altLang="ja-JP" sz="2400" u="sng" dirty="0">
                <a:solidFill>
                  <a:prstClr val="white"/>
                </a:solidFill>
                <a:effectLst>
                  <a:outerShdw blurRad="38100" dist="38100" dir="2700000" algn="tl">
                    <a:srgbClr val="C0C0C0"/>
                  </a:outerShdw>
                </a:effectLst>
              </a:rPr>
              <a:t>Summary of KEK Roadmap</a:t>
            </a:r>
            <a:endParaRPr lang="en-US" altLang="ja-JP" dirty="0">
              <a:solidFill>
                <a:srgbClr val="CCFFFF"/>
              </a:solidFill>
              <a:effectLst>
                <a:outerShdw blurRad="38100" dist="38100" dir="2700000" algn="tl">
                  <a:srgbClr val="C0C0C0"/>
                </a:outerShdw>
              </a:effectLst>
            </a:endParaRPr>
          </a:p>
        </p:txBody>
      </p:sp>
      <p:grpSp>
        <p:nvGrpSpPr>
          <p:cNvPr id="6" name="Group 61"/>
          <p:cNvGrpSpPr>
            <a:grpSpLocks/>
          </p:cNvGrpSpPr>
          <p:nvPr/>
        </p:nvGrpSpPr>
        <p:grpSpPr bwMode="auto">
          <a:xfrm>
            <a:off x="4462463" y="1484313"/>
            <a:ext cx="4681537" cy="539750"/>
            <a:chOff x="2562" y="1207"/>
            <a:chExt cx="2949" cy="340"/>
          </a:xfrm>
        </p:grpSpPr>
        <p:sp>
          <p:nvSpPr>
            <p:cNvPr id="28728" name="AutoShape 62"/>
            <p:cNvSpPr>
              <a:spLocks noChangeArrowheads="1"/>
            </p:cNvSpPr>
            <p:nvPr/>
          </p:nvSpPr>
          <p:spPr bwMode="auto">
            <a:xfrm>
              <a:off x="3243" y="1411"/>
              <a:ext cx="2268" cy="136"/>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1 w 21600"/>
                <a:gd name="T13" fmla="*/ 4129 h 21600"/>
                <a:gd name="T14" fmla="*/ 19781 w 21600"/>
                <a:gd name="T15" fmla="*/ 17471 h 21600"/>
              </a:gdLst>
              <a:ahLst/>
              <a:cxnLst>
                <a:cxn ang="T8">
                  <a:pos x="T0" y="T1"/>
                </a:cxn>
                <a:cxn ang="T9">
                  <a:pos x="T2" y="T3"/>
                </a:cxn>
                <a:cxn ang="T10">
                  <a:pos x="T4" y="T5"/>
                </a:cxn>
                <a:cxn ang="T11">
                  <a:pos x="T6" y="T7"/>
                </a:cxn>
              </a:cxnLst>
              <a:rect l="T12" t="T13" r="T14" b="T15"/>
              <a:pathLst>
                <a:path w="21600" h="21600">
                  <a:moveTo>
                    <a:pt x="18692" y="0"/>
                  </a:moveTo>
                  <a:lnTo>
                    <a:pt x="18692" y="4057"/>
                  </a:lnTo>
                  <a:lnTo>
                    <a:pt x="3375" y="4057"/>
                  </a:lnTo>
                  <a:lnTo>
                    <a:pt x="3375" y="17543"/>
                  </a:lnTo>
                  <a:lnTo>
                    <a:pt x="18692" y="17543"/>
                  </a:lnTo>
                  <a:lnTo>
                    <a:pt x="18692" y="21600"/>
                  </a:lnTo>
                  <a:lnTo>
                    <a:pt x="21600" y="10800"/>
                  </a:lnTo>
                  <a:close/>
                </a:path>
                <a:path w="21600" h="21600">
                  <a:moveTo>
                    <a:pt x="1350" y="4057"/>
                  </a:moveTo>
                  <a:lnTo>
                    <a:pt x="1350" y="17543"/>
                  </a:lnTo>
                  <a:lnTo>
                    <a:pt x="2700" y="17543"/>
                  </a:lnTo>
                  <a:lnTo>
                    <a:pt x="2700" y="4057"/>
                  </a:lnTo>
                  <a:close/>
                </a:path>
                <a:path w="21600" h="21600">
                  <a:moveTo>
                    <a:pt x="0" y="4057"/>
                  </a:moveTo>
                  <a:lnTo>
                    <a:pt x="0" y="17543"/>
                  </a:lnTo>
                  <a:lnTo>
                    <a:pt x="675" y="17543"/>
                  </a:lnTo>
                  <a:lnTo>
                    <a:pt x="675" y="4057"/>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sp>
          <p:nvSpPr>
            <p:cNvPr id="28729" name="Text Box 63"/>
            <p:cNvSpPr txBox="1">
              <a:spLocks noChangeArrowheads="1"/>
            </p:cNvSpPr>
            <p:nvPr/>
          </p:nvSpPr>
          <p:spPr bwMode="auto">
            <a:xfrm>
              <a:off x="2562" y="1207"/>
              <a:ext cx="2744" cy="231"/>
            </a:xfrm>
            <a:prstGeom prst="rect">
              <a:avLst/>
            </a:prstGeom>
            <a:noFill/>
            <a:ln w="9525">
              <a:noFill/>
              <a:miter lim="800000"/>
              <a:headEnd/>
              <a:tailEnd/>
            </a:ln>
          </p:spPr>
          <p:txBody>
            <a:bodyPr>
              <a:spAutoFit/>
            </a:bodyPr>
            <a:lstStyle/>
            <a:p>
              <a:r>
                <a:rPr lang="en-US" altLang="ja-JP">
                  <a:solidFill>
                    <a:srgbClr val="00FF00"/>
                  </a:solidFill>
                </a:rPr>
                <a:t>operation &amp; completion of  1</a:t>
              </a:r>
              <a:r>
                <a:rPr lang="en-US" altLang="ja-JP" baseline="30000">
                  <a:solidFill>
                    <a:srgbClr val="00FF00"/>
                  </a:solidFill>
                </a:rPr>
                <a:t>st</a:t>
              </a:r>
              <a:r>
                <a:rPr lang="en-US" altLang="ja-JP">
                  <a:solidFill>
                    <a:srgbClr val="00FF00"/>
                  </a:solidFill>
                </a:rPr>
                <a:t> goal</a:t>
              </a:r>
            </a:p>
          </p:txBody>
        </p:sp>
      </p:grpSp>
      <p:grpSp>
        <p:nvGrpSpPr>
          <p:cNvPr id="7" name="Group 65"/>
          <p:cNvGrpSpPr>
            <a:grpSpLocks/>
          </p:cNvGrpSpPr>
          <p:nvPr/>
        </p:nvGrpSpPr>
        <p:grpSpPr bwMode="auto">
          <a:xfrm>
            <a:off x="5148263" y="1989138"/>
            <a:ext cx="3887787" cy="574675"/>
            <a:chOff x="3243" y="1389"/>
            <a:chExt cx="2449" cy="362"/>
          </a:xfrm>
        </p:grpSpPr>
        <p:sp>
          <p:nvSpPr>
            <p:cNvPr id="28726" name="AutoShape 35"/>
            <p:cNvSpPr>
              <a:spLocks noChangeArrowheads="1"/>
            </p:cNvSpPr>
            <p:nvPr/>
          </p:nvSpPr>
          <p:spPr bwMode="auto">
            <a:xfrm>
              <a:off x="3243" y="1570"/>
              <a:ext cx="2449"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8 w 21600"/>
                <a:gd name="T13" fmla="*/ 6086 h 21600"/>
                <a:gd name="T14" fmla="*/ 20206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rgbClr val="F8F8F8"/>
              </a:solidFill>
              <a:miter lim="800000"/>
              <a:headEnd/>
              <a:tailEnd/>
            </a:ln>
          </p:spPr>
          <p:txBody>
            <a:bodyPr wrap="none" anchor="ctr"/>
            <a:lstStyle/>
            <a:p>
              <a:endParaRPr lang="ja-JP" altLang="en-US">
                <a:solidFill>
                  <a:prstClr val="black"/>
                </a:solidFill>
              </a:endParaRPr>
            </a:p>
          </p:txBody>
        </p:sp>
        <p:sp>
          <p:nvSpPr>
            <p:cNvPr id="28727" name="Text Box 62"/>
            <p:cNvSpPr txBox="1">
              <a:spLocks noChangeArrowheads="1"/>
            </p:cNvSpPr>
            <p:nvPr/>
          </p:nvSpPr>
          <p:spPr bwMode="auto">
            <a:xfrm>
              <a:off x="3606" y="1389"/>
              <a:ext cx="1361" cy="231"/>
            </a:xfrm>
            <a:prstGeom prst="rect">
              <a:avLst/>
            </a:prstGeom>
            <a:noFill/>
            <a:ln w="9525">
              <a:noFill/>
              <a:miter lim="800000"/>
              <a:headEnd/>
              <a:tailEnd/>
            </a:ln>
          </p:spPr>
          <p:txBody>
            <a:bodyPr>
              <a:spAutoFit/>
            </a:bodyPr>
            <a:lstStyle/>
            <a:p>
              <a:r>
                <a:rPr lang="en-US" altLang="ja-JP">
                  <a:solidFill>
                    <a:srgbClr val="00FF00"/>
                  </a:solidFill>
                </a:rPr>
                <a:t>power upgrade</a:t>
              </a:r>
            </a:p>
          </p:txBody>
        </p:sp>
      </p:grpSp>
      <p:grpSp>
        <p:nvGrpSpPr>
          <p:cNvPr id="8" name="Group 66"/>
          <p:cNvGrpSpPr>
            <a:grpSpLocks/>
          </p:cNvGrpSpPr>
          <p:nvPr/>
        </p:nvGrpSpPr>
        <p:grpSpPr bwMode="auto">
          <a:xfrm>
            <a:off x="6778624" y="2565400"/>
            <a:ext cx="2257425" cy="574675"/>
            <a:chOff x="3560" y="1752"/>
            <a:chExt cx="2132" cy="362"/>
          </a:xfrm>
        </p:grpSpPr>
        <p:sp>
          <p:nvSpPr>
            <p:cNvPr id="28724" name="AutoShape 35"/>
            <p:cNvSpPr>
              <a:spLocks noChangeArrowheads="1"/>
            </p:cNvSpPr>
            <p:nvPr/>
          </p:nvSpPr>
          <p:spPr bwMode="auto">
            <a:xfrm>
              <a:off x="3560" y="1933"/>
              <a:ext cx="2132" cy="18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4 w 21600"/>
                <a:gd name="T13" fmla="*/ 6086 h 21600"/>
                <a:gd name="T14" fmla="*/ 20202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rgbClr val="F8F8F8"/>
              </a:solidFill>
              <a:miter lim="800000"/>
              <a:headEnd/>
              <a:tailEnd/>
            </a:ln>
          </p:spPr>
          <p:txBody>
            <a:bodyPr wrap="none" anchor="ctr"/>
            <a:lstStyle/>
            <a:p>
              <a:endParaRPr lang="ja-JP" altLang="en-US">
                <a:solidFill>
                  <a:prstClr val="black"/>
                </a:solidFill>
              </a:endParaRPr>
            </a:p>
          </p:txBody>
        </p:sp>
        <p:sp>
          <p:nvSpPr>
            <p:cNvPr id="28725" name="Text Box 64"/>
            <p:cNvSpPr txBox="1">
              <a:spLocks noChangeArrowheads="1"/>
            </p:cNvSpPr>
            <p:nvPr/>
          </p:nvSpPr>
          <p:spPr bwMode="auto">
            <a:xfrm>
              <a:off x="3606" y="1752"/>
              <a:ext cx="1849" cy="231"/>
            </a:xfrm>
            <a:prstGeom prst="rect">
              <a:avLst/>
            </a:prstGeom>
            <a:noFill/>
            <a:ln w="9525">
              <a:noFill/>
              <a:miter lim="800000"/>
              <a:headEnd/>
              <a:tailEnd/>
            </a:ln>
          </p:spPr>
          <p:txBody>
            <a:bodyPr wrap="none">
              <a:spAutoFit/>
            </a:bodyPr>
            <a:lstStyle/>
            <a:p>
              <a:r>
                <a:rPr lang="en-US" altLang="ja-JP">
                  <a:solidFill>
                    <a:srgbClr val="00FF00"/>
                  </a:solidFill>
                </a:rPr>
                <a:t>upgrading to Super-KEKB</a:t>
              </a:r>
            </a:p>
          </p:txBody>
        </p:sp>
      </p:grpSp>
      <p:sp>
        <p:nvSpPr>
          <p:cNvPr id="28722" name="AutoShape 35"/>
          <p:cNvSpPr>
            <a:spLocks noChangeArrowheads="1"/>
          </p:cNvSpPr>
          <p:nvPr/>
        </p:nvSpPr>
        <p:spPr bwMode="auto">
          <a:xfrm>
            <a:off x="8626554" y="4030664"/>
            <a:ext cx="431602" cy="462757"/>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74 w 21600"/>
              <a:gd name="T13" fmla="*/ 6086 h 21600"/>
              <a:gd name="T14" fmla="*/ 20202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rgbClr val="F8F8F8"/>
            </a:solidFill>
            <a:miter lim="800000"/>
            <a:headEnd/>
            <a:tailEnd/>
          </a:ln>
        </p:spPr>
        <p:txBody>
          <a:bodyPr wrap="none" anchor="ctr"/>
          <a:lstStyle/>
          <a:p>
            <a:endParaRPr lang="ja-JP" altLang="en-US">
              <a:solidFill>
                <a:prstClr val="black"/>
              </a:solidFill>
            </a:endParaRPr>
          </a:p>
        </p:txBody>
      </p:sp>
      <p:sp>
        <p:nvSpPr>
          <p:cNvPr id="28723" name="Text Box 69"/>
          <p:cNvSpPr txBox="1">
            <a:spLocks noChangeArrowheads="1"/>
          </p:cNvSpPr>
          <p:nvPr/>
        </p:nvSpPr>
        <p:spPr bwMode="auto">
          <a:xfrm>
            <a:off x="4932363" y="3717925"/>
            <a:ext cx="4211637" cy="366713"/>
          </a:xfrm>
          <a:prstGeom prst="rect">
            <a:avLst/>
          </a:prstGeom>
          <a:noFill/>
          <a:ln w="9525">
            <a:noFill/>
            <a:miter lim="800000"/>
            <a:headEnd/>
            <a:tailEnd/>
          </a:ln>
        </p:spPr>
        <p:txBody>
          <a:bodyPr>
            <a:spAutoFit/>
          </a:bodyPr>
          <a:lstStyle/>
          <a:p>
            <a:r>
              <a:rPr lang="en-US" altLang="ja-JP">
                <a:solidFill>
                  <a:srgbClr val="00FF00"/>
                </a:solidFill>
              </a:rPr>
              <a:t>continue R&amp;D and compact ERL</a:t>
            </a:r>
          </a:p>
        </p:txBody>
      </p:sp>
      <p:sp>
        <p:nvSpPr>
          <p:cNvPr id="28715" name="AutoShape 35"/>
          <p:cNvSpPr>
            <a:spLocks noChangeArrowheads="1"/>
          </p:cNvSpPr>
          <p:nvPr/>
        </p:nvSpPr>
        <p:spPr bwMode="auto">
          <a:xfrm>
            <a:off x="6357938" y="6072188"/>
            <a:ext cx="2678112" cy="30797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8 w 21600"/>
              <a:gd name="T13" fmla="*/ 6086 h 21600"/>
              <a:gd name="T14" fmla="*/ 20204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rgbClr val="F8F8F8"/>
            </a:solidFill>
            <a:miter lim="800000"/>
            <a:headEnd/>
            <a:tailEnd/>
          </a:ln>
        </p:spPr>
        <p:txBody>
          <a:bodyPr wrap="none" anchor="ctr"/>
          <a:lstStyle/>
          <a:p>
            <a:endParaRPr lang="ja-JP" altLang="en-US">
              <a:solidFill>
                <a:prstClr val="black"/>
              </a:solidFill>
            </a:endParaRPr>
          </a:p>
        </p:txBody>
      </p:sp>
      <p:sp>
        <p:nvSpPr>
          <p:cNvPr id="28716" name="Text Box 73"/>
          <p:cNvSpPr txBox="1">
            <a:spLocks noChangeArrowheads="1"/>
          </p:cNvSpPr>
          <p:nvPr/>
        </p:nvSpPr>
        <p:spPr bwMode="auto">
          <a:xfrm>
            <a:off x="6072188" y="5072063"/>
            <a:ext cx="1800225" cy="366712"/>
          </a:xfrm>
          <a:prstGeom prst="rect">
            <a:avLst/>
          </a:prstGeom>
          <a:noFill/>
          <a:ln w="9525">
            <a:noFill/>
            <a:miter lim="800000"/>
            <a:headEnd/>
            <a:tailEnd/>
          </a:ln>
        </p:spPr>
        <p:txBody>
          <a:bodyPr>
            <a:spAutoFit/>
          </a:bodyPr>
          <a:lstStyle/>
          <a:p>
            <a:r>
              <a:rPr lang="en-US" altLang="ja-JP">
                <a:solidFill>
                  <a:srgbClr val="00FF00"/>
                </a:solidFill>
              </a:rPr>
              <a:t>LHC upgrade</a:t>
            </a:r>
          </a:p>
        </p:txBody>
      </p:sp>
      <p:sp>
        <p:nvSpPr>
          <p:cNvPr id="28717" name="AutoShape 35"/>
          <p:cNvSpPr>
            <a:spLocks noChangeArrowheads="1"/>
          </p:cNvSpPr>
          <p:nvPr/>
        </p:nvSpPr>
        <p:spPr bwMode="auto">
          <a:xfrm>
            <a:off x="3857625" y="5357813"/>
            <a:ext cx="5178425" cy="303212"/>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8 w 21600"/>
              <a:gd name="T13" fmla="*/ 6086 h 21600"/>
              <a:gd name="T14" fmla="*/ 20204 w 21600"/>
              <a:gd name="T15" fmla="*/ 15514 h 21600"/>
            </a:gdLst>
            <a:ahLst/>
            <a:cxnLst>
              <a:cxn ang="T8">
                <a:pos x="T0" y="T1"/>
              </a:cxn>
              <a:cxn ang="T9">
                <a:pos x="T2" y="T3"/>
              </a:cxn>
              <a:cxn ang="T10">
                <a:pos x="T4" y="T5"/>
              </a:cxn>
              <a:cxn ang="T11">
                <a:pos x="T6" y="T7"/>
              </a:cxn>
            </a:cxnLst>
            <a:rect l="T12" t="T13" r="T14" b="T15"/>
            <a:pathLst>
              <a:path w="21600" h="21600">
                <a:moveTo>
                  <a:pt x="18399" y="0"/>
                </a:moveTo>
                <a:lnTo>
                  <a:pt x="18399" y="6086"/>
                </a:lnTo>
                <a:lnTo>
                  <a:pt x="3375" y="6086"/>
                </a:lnTo>
                <a:lnTo>
                  <a:pt x="3375" y="15514"/>
                </a:lnTo>
                <a:lnTo>
                  <a:pt x="18399" y="15514"/>
                </a:lnTo>
                <a:lnTo>
                  <a:pt x="18399" y="21600"/>
                </a:lnTo>
                <a:lnTo>
                  <a:pt x="21600" y="10800"/>
                </a:lnTo>
                <a:close/>
              </a:path>
              <a:path w="21600" h="21600">
                <a:moveTo>
                  <a:pt x="1350" y="6086"/>
                </a:moveTo>
                <a:lnTo>
                  <a:pt x="1350" y="15514"/>
                </a:lnTo>
                <a:lnTo>
                  <a:pt x="2700" y="15514"/>
                </a:lnTo>
                <a:lnTo>
                  <a:pt x="2700" y="6086"/>
                </a:lnTo>
                <a:close/>
              </a:path>
              <a:path w="21600" h="21600">
                <a:moveTo>
                  <a:pt x="0" y="6086"/>
                </a:moveTo>
                <a:lnTo>
                  <a:pt x="0" y="15514"/>
                </a:lnTo>
                <a:lnTo>
                  <a:pt x="675" y="15514"/>
                </a:lnTo>
                <a:lnTo>
                  <a:pt x="675" y="6086"/>
                </a:lnTo>
                <a:close/>
              </a:path>
            </a:pathLst>
          </a:custGeom>
          <a:noFill/>
          <a:ln w="28575">
            <a:solidFill>
              <a:srgbClr val="F8F8F8"/>
            </a:solidFill>
            <a:miter lim="800000"/>
            <a:headEnd/>
            <a:tailEnd/>
          </a:ln>
        </p:spPr>
        <p:txBody>
          <a:bodyPr wrap="none" anchor="ctr"/>
          <a:lstStyle/>
          <a:p>
            <a:endParaRPr lang="ja-JP" altLang="en-US">
              <a:solidFill>
                <a:prstClr val="black"/>
              </a:solidFill>
            </a:endParaRPr>
          </a:p>
        </p:txBody>
      </p:sp>
      <p:sp>
        <p:nvSpPr>
          <p:cNvPr id="28718" name="AutoShape 52"/>
          <p:cNvSpPr>
            <a:spLocks noChangeArrowheads="1"/>
          </p:cNvSpPr>
          <p:nvPr/>
        </p:nvSpPr>
        <p:spPr bwMode="auto">
          <a:xfrm>
            <a:off x="2571750" y="4775200"/>
            <a:ext cx="2214563" cy="2667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1 w 21600"/>
              <a:gd name="T13" fmla="*/ 5370 h 21600"/>
              <a:gd name="T14" fmla="*/ 19426 w 21600"/>
              <a:gd name="T15" fmla="*/ 16230 h 21600"/>
            </a:gdLst>
            <a:ahLst/>
            <a:cxnLst>
              <a:cxn ang="T8">
                <a:pos x="T0" y="T1"/>
              </a:cxn>
              <a:cxn ang="T9">
                <a:pos x="T2" y="T3"/>
              </a:cxn>
              <a:cxn ang="T10">
                <a:pos x="T4" y="T5"/>
              </a:cxn>
              <a:cxn ang="T11">
                <a:pos x="T6" y="T7"/>
              </a:cxn>
            </a:cxnLst>
            <a:rect l="T12" t="T13" r="T14" b="T15"/>
            <a:pathLst>
              <a:path w="21600" h="21600">
                <a:moveTo>
                  <a:pt x="17277" y="0"/>
                </a:moveTo>
                <a:lnTo>
                  <a:pt x="17277" y="5370"/>
                </a:lnTo>
                <a:lnTo>
                  <a:pt x="3375" y="5370"/>
                </a:lnTo>
                <a:lnTo>
                  <a:pt x="3375" y="16230"/>
                </a:lnTo>
                <a:lnTo>
                  <a:pt x="17277" y="16230"/>
                </a:lnTo>
                <a:lnTo>
                  <a:pt x="17277" y="21600"/>
                </a:lnTo>
                <a:lnTo>
                  <a:pt x="21600" y="10800"/>
                </a:lnTo>
                <a:close/>
              </a:path>
              <a:path w="21600" h="21600">
                <a:moveTo>
                  <a:pt x="1350" y="5370"/>
                </a:moveTo>
                <a:lnTo>
                  <a:pt x="1350" y="16230"/>
                </a:lnTo>
                <a:lnTo>
                  <a:pt x="2700" y="16230"/>
                </a:lnTo>
                <a:lnTo>
                  <a:pt x="2700" y="5370"/>
                </a:lnTo>
                <a:close/>
              </a:path>
              <a:path w="21600" h="21600">
                <a:moveTo>
                  <a:pt x="0" y="5370"/>
                </a:moveTo>
                <a:lnTo>
                  <a:pt x="0" y="16230"/>
                </a:lnTo>
                <a:lnTo>
                  <a:pt x="675" y="16230"/>
                </a:lnTo>
                <a:lnTo>
                  <a:pt x="675" y="5370"/>
                </a:lnTo>
                <a:close/>
              </a:path>
            </a:pathLst>
          </a:custGeom>
          <a:solidFill>
            <a:srgbClr val="B2B2B2"/>
          </a:solidFill>
          <a:ln w="9525">
            <a:noFill/>
            <a:miter lim="800000"/>
            <a:headEnd/>
            <a:tailEnd/>
          </a:ln>
        </p:spPr>
        <p:txBody>
          <a:bodyPr wrap="none" anchor="ctr"/>
          <a:lstStyle/>
          <a:p>
            <a:endParaRPr lang="ja-JP" altLang="en-US">
              <a:solidFill>
                <a:prstClr val="black"/>
              </a:solidFill>
            </a:endParaRPr>
          </a:p>
        </p:txBody>
      </p:sp>
      <p:sp>
        <p:nvSpPr>
          <p:cNvPr id="28719" name="Text Box 54"/>
          <p:cNvSpPr txBox="1">
            <a:spLocks noChangeArrowheads="1"/>
          </p:cNvSpPr>
          <p:nvPr/>
        </p:nvSpPr>
        <p:spPr bwMode="auto">
          <a:xfrm>
            <a:off x="2714625" y="4394200"/>
            <a:ext cx="2016125" cy="366713"/>
          </a:xfrm>
          <a:prstGeom prst="rect">
            <a:avLst/>
          </a:prstGeom>
          <a:noFill/>
          <a:ln w="9525">
            <a:noFill/>
            <a:miter lim="800000"/>
            <a:headEnd/>
            <a:tailEnd/>
          </a:ln>
        </p:spPr>
        <p:txBody>
          <a:bodyPr>
            <a:spAutoFit/>
          </a:bodyPr>
          <a:lstStyle/>
          <a:p>
            <a:r>
              <a:rPr lang="en-US" altLang="ja-JP">
                <a:solidFill>
                  <a:prstClr val="white"/>
                </a:solidFill>
              </a:rPr>
              <a:t>construction</a:t>
            </a:r>
          </a:p>
        </p:txBody>
      </p:sp>
      <p:sp>
        <p:nvSpPr>
          <p:cNvPr id="28720" name="Text Box 43"/>
          <p:cNvSpPr txBox="1">
            <a:spLocks noChangeArrowheads="1"/>
          </p:cNvSpPr>
          <p:nvPr/>
        </p:nvSpPr>
        <p:spPr bwMode="auto">
          <a:xfrm>
            <a:off x="7858125" y="6286500"/>
            <a:ext cx="841375" cy="400050"/>
          </a:xfrm>
          <a:prstGeom prst="rect">
            <a:avLst/>
          </a:prstGeom>
          <a:noFill/>
          <a:ln w="9525">
            <a:noFill/>
            <a:miter lim="800000"/>
            <a:headEnd/>
            <a:tailEnd/>
          </a:ln>
        </p:spPr>
        <p:txBody>
          <a:bodyPr wrap="none">
            <a:spAutoFit/>
          </a:bodyPr>
          <a:lstStyle/>
          <a:p>
            <a:r>
              <a:rPr lang="en-US" altLang="ja-JP" sz="2000">
                <a:solidFill>
                  <a:srgbClr val="F8F8F8"/>
                </a:solidFill>
                <a:latin typeface="Arial" charset="0"/>
              </a:rPr>
              <a:t>TDP2</a:t>
            </a:r>
          </a:p>
        </p:txBody>
      </p:sp>
      <p:sp>
        <p:nvSpPr>
          <p:cNvPr id="28721" name="Text Box 73"/>
          <p:cNvSpPr txBox="1">
            <a:spLocks noChangeArrowheads="1"/>
          </p:cNvSpPr>
          <p:nvPr/>
        </p:nvSpPr>
        <p:spPr bwMode="auto">
          <a:xfrm>
            <a:off x="5286375" y="6286500"/>
            <a:ext cx="2643188" cy="369888"/>
          </a:xfrm>
          <a:prstGeom prst="rect">
            <a:avLst/>
          </a:prstGeom>
          <a:noFill/>
          <a:ln w="9525">
            <a:noFill/>
            <a:miter lim="800000"/>
            <a:headEnd/>
            <a:tailEnd/>
          </a:ln>
        </p:spPr>
        <p:txBody>
          <a:bodyPr>
            <a:spAutoFit/>
          </a:bodyPr>
          <a:lstStyle/>
          <a:p>
            <a:r>
              <a:rPr lang="en-US" altLang="ja-JP">
                <a:solidFill>
                  <a:srgbClr val="00FF00"/>
                </a:solidFill>
              </a:rPr>
              <a:t>lots and lots of R&amp;D’s</a:t>
            </a:r>
          </a:p>
        </p:txBody>
      </p:sp>
    </p:spTree>
    <p:extLst>
      <p:ext uri="{BB962C8B-B14F-4D97-AF65-F5344CB8AC3E}">
        <p14:creationId xmlns:p14="http://schemas.microsoft.com/office/powerpoint/2010/main" val="21089896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p:blipFill>
        <p:spPr>
          <a:xfrm>
            <a:off x="1835696" y="1196752"/>
            <a:ext cx="7207494" cy="5618423"/>
          </a:xfrm>
          <a:prstGeom prst="rect">
            <a:avLst/>
          </a:prstGeom>
          <a:ln>
            <a:noFill/>
          </a:ln>
          <a:effectLst>
            <a:outerShdw blurRad="292100" dist="139700" dir="2700000" algn="tl" rotWithShape="0">
              <a:srgbClr val="333333">
                <a:alpha val="65000"/>
              </a:srgbClr>
            </a:outerShdw>
          </a:effectLst>
        </p:spPr>
      </p:pic>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47" y="1"/>
            <a:ext cx="2561656" cy="1772815"/>
          </a:xfrm>
          <a:prstGeom prst="rect">
            <a:avLst/>
          </a:prstGeom>
        </p:spPr>
      </p:pic>
      <p:pic>
        <p:nvPicPr>
          <p:cNvPr id="6" name="図 5"/>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rcRect/>
          <a:stretch/>
        </p:blipFill>
        <p:spPr>
          <a:xfrm>
            <a:off x="7755380" y="1988840"/>
            <a:ext cx="1287810" cy="5048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287912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1414255" y="1196752"/>
            <a:ext cx="7615759" cy="5432266"/>
          </a:xfrm>
          <a:prstGeom prst="rect">
            <a:avLst/>
          </a:prstGeom>
          <a:ln>
            <a:noFill/>
          </a:ln>
          <a:effectLst>
            <a:outerShdw blurRad="292100" dist="139700" dir="2700000" algn="tl" rotWithShape="0">
              <a:srgbClr val="333333">
                <a:alpha val="65000"/>
              </a:srgbClr>
            </a:outerShdw>
          </a:effectLst>
        </p:spPr>
      </p:pic>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47" y="1"/>
            <a:ext cx="2561656" cy="1772815"/>
          </a:xfrm>
          <a:prstGeom prst="rect">
            <a:avLst/>
          </a:prstGeom>
        </p:spPr>
      </p:pic>
    </p:spTree>
    <p:extLst>
      <p:ext uri="{BB962C8B-B14F-4D97-AF65-F5344CB8AC3E}">
        <p14:creationId xmlns:p14="http://schemas.microsoft.com/office/powerpoint/2010/main" val="5972542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475656" y="2204864"/>
            <a:ext cx="5832648" cy="769441"/>
          </a:xfrm>
          <a:prstGeom prst="rect">
            <a:avLst/>
          </a:prstGeom>
          <a:solidFill>
            <a:schemeClr val="accent3">
              <a:lumMod val="40000"/>
              <a:lumOff val="60000"/>
            </a:schemeClr>
          </a:solidFill>
          <a:effectLst>
            <a:outerShdw blurRad="76200" dir="18900000" sy="23000" kx="-1200000" algn="bl" rotWithShape="0">
              <a:prstClr val="black">
                <a:alpha val="20000"/>
              </a:prstClr>
            </a:outerShdw>
          </a:effectLst>
        </p:spPr>
        <p:txBody>
          <a:bodyPr wrap="square" rtlCol="0">
            <a:spAutoFit/>
          </a:bodyPr>
          <a:lstStyle/>
          <a:p>
            <a:pPr algn="ctr"/>
            <a:r>
              <a:rPr lang="en-US" altLang="ja-JP" sz="4400" b="1" i="1" dirty="0" smtClean="0">
                <a:solidFill>
                  <a:srgbClr val="002060"/>
                </a:solidFill>
                <a:latin typeface="Arial Narrow" pitchFamily="34" charset="0"/>
              </a:rPr>
              <a:t>1.   Quark </a:t>
            </a:r>
            <a:r>
              <a:rPr lang="en-US" altLang="ja-JP" sz="4400" b="1" i="1" dirty="0">
                <a:solidFill>
                  <a:srgbClr val="002060"/>
                </a:solidFill>
                <a:latin typeface="Arial Narrow" pitchFamily="34" charset="0"/>
              </a:rPr>
              <a:t>Flavor Project</a:t>
            </a:r>
            <a:endParaRPr lang="en-US" altLang="ja-JP" sz="4400" b="1" i="1" dirty="0" smtClean="0">
              <a:solidFill>
                <a:srgbClr val="002060"/>
              </a:solidFill>
              <a:latin typeface="Arial Narrow" pitchFamily="34" charset="0"/>
            </a:endParaRPr>
          </a:p>
        </p:txBody>
      </p:sp>
      <p:sp>
        <p:nvSpPr>
          <p:cNvPr id="3" name="スライド番号プレースホルダー 2"/>
          <p:cNvSpPr>
            <a:spLocks noGrp="1"/>
          </p:cNvSpPr>
          <p:nvPr>
            <p:ph type="sldNum" sz="quarter" idx="12"/>
          </p:nvPr>
        </p:nvSpPr>
        <p:spPr/>
        <p:txBody>
          <a:bodyPr/>
          <a:lstStyle/>
          <a:p>
            <a:fld id="{C827276C-5884-4EA4-A23E-DEACF34DB3A6}" type="slidenum">
              <a:rPr lang="ja-JP" altLang="en-US" smtClean="0">
                <a:solidFill>
                  <a:prstClr val="black">
                    <a:tint val="75000"/>
                  </a:prstClr>
                </a:solidFill>
              </a:rPr>
              <a:pPr/>
              <a:t>7</a:t>
            </a:fld>
            <a:endParaRPr lang="ja-JP" altLang="en-US">
              <a:solidFill>
                <a:prstClr val="black">
                  <a:tint val="75000"/>
                </a:prstClr>
              </a:solidFill>
            </a:endParaRPr>
          </a:p>
        </p:txBody>
      </p:sp>
    </p:spTree>
    <p:extLst>
      <p:ext uri="{BB962C8B-B14F-4D97-AF65-F5344CB8AC3E}">
        <p14:creationId xmlns:p14="http://schemas.microsoft.com/office/powerpoint/2010/main" val="31091366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85554"/>
            <a:ext cx="9144000" cy="6466245"/>
          </a:xfrm>
          <a:prstGeom prst="rect">
            <a:avLst/>
          </a:prstGeom>
        </p:spPr>
      </p:pic>
      <p:sp>
        <p:nvSpPr>
          <p:cNvPr id="5" name="タイトル 1"/>
          <p:cNvSpPr txBox="1">
            <a:spLocks/>
          </p:cNvSpPr>
          <p:nvPr/>
        </p:nvSpPr>
        <p:spPr>
          <a:xfrm>
            <a:off x="1979712" y="0"/>
            <a:ext cx="5575528" cy="887412"/>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2800" b="1" u="sng" dirty="0" smtClean="0">
                <a:solidFill>
                  <a:srgbClr val="000066"/>
                </a:solidFill>
                <a:latin typeface="Arial" pitchFamily="34" charset="0"/>
                <a:cs typeface="Arial" pitchFamily="34" charset="0"/>
              </a:rPr>
              <a:t>KEKB upgrade</a:t>
            </a:r>
            <a:r>
              <a:rPr lang="en-US" altLang="ja-JP" sz="2800" b="1" u="sng" dirty="0" smtClean="0">
                <a:solidFill>
                  <a:srgbClr val="000066"/>
                </a:solidFill>
              </a:rPr>
              <a:t> </a:t>
            </a:r>
            <a:r>
              <a:rPr lang="en-US" altLang="ja-JP" sz="2800" b="1" u="sng" dirty="0" smtClean="0">
                <a:solidFill>
                  <a:srgbClr val="000066"/>
                </a:solidFill>
                <a:latin typeface="Arial" pitchFamily="34" charset="0"/>
                <a:cs typeface="Arial" pitchFamily="34" charset="0"/>
              </a:rPr>
              <a:t>to</a:t>
            </a:r>
            <a:r>
              <a:rPr lang="en-US" altLang="ja-JP" sz="2800" b="1" u="sng" dirty="0" smtClean="0">
                <a:solidFill>
                  <a:srgbClr val="000066"/>
                </a:solidFill>
                <a:latin typeface="Arial"/>
                <a:cs typeface="Arial"/>
              </a:rPr>
              <a:t> SuperKEKB </a:t>
            </a:r>
            <a:endParaRPr lang="ja-JP" altLang="en-US" sz="2800" b="1" u="sng" dirty="0" smtClean="0">
              <a:solidFill>
                <a:srgbClr val="000066"/>
              </a:solidFill>
            </a:endParaRPr>
          </a:p>
        </p:txBody>
      </p:sp>
      <p:pic>
        <p:nvPicPr>
          <p:cNvPr id="10" name="図 9" descr="KEKTriumph.jpg"/>
          <p:cNvPicPr>
            <a:picLocks noChangeAspect="1"/>
          </p:cNvPicPr>
          <p:nvPr/>
        </p:nvPicPr>
        <p:blipFill>
          <a:blip r:embed="rId3" cstate="print">
            <a:lum contrast="10000"/>
            <a:extLst>
              <a:ext uri="{28A0092B-C50C-407E-A947-70E740481C1C}">
                <a14:useLocalDpi xmlns:a14="http://schemas.microsoft.com/office/drawing/2010/main" val="0"/>
              </a:ext>
            </a:extLst>
          </a:blip>
          <a:srcRect/>
          <a:stretch>
            <a:fillRect/>
          </a:stretch>
        </p:blipFill>
        <p:spPr>
          <a:xfrm>
            <a:off x="5148065" y="573874"/>
            <a:ext cx="3995936" cy="3142526"/>
          </a:xfrm>
          <a:prstGeom prst="rect">
            <a:avLst/>
          </a:prstGeom>
          <a:ln>
            <a:noFill/>
          </a:ln>
          <a:effectLst/>
        </p:spPr>
      </p:pic>
    </p:spTree>
    <p:extLst>
      <p:ext uri="{BB962C8B-B14F-4D97-AF65-F5344CB8AC3E}">
        <p14:creationId xmlns:p14="http://schemas.microsoft.com/office/powerpoint/2010/main" val="521737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0" y="0"/>
            <a:ext cx="5724128" cy="4293096"/>
          </a:xfrm>
          <a:prstGeom prst="rect">
            <a:avLst/>
          </a:prstGeom>
          <a:ln>
            <a:noFill/>
          </a:ln>
          <a:effectLst>
            <a:outerShdw blurRad="292100" dist="139700" dir="2700000" algn="tl" rotWithShape="0">
              <a:srgbClr val="333333">
                <a:alpha val="65000"/>
              </a:srgbClr>
            </a:outerShdw>
          </a:effectLst>
        </p:spPr>
      </p:pic>
      <p:pic>
        <p:nvPicPr>
          <p:cNvPr id="3" name="図 78" descr="DSCN1063_reduced.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81011" y="19044"/>
            <a:ext cx="3199718" cy="2401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図 80"/>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483" y="4436733"/>
            <a:ext cx="3262103" cy="2421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矢印コネクタ 5"/>
          <p:cNvCxnSpPr/>
          <p:nvPr/>
        </p:nvCxnSpPr>
        <p:spPr>
          <a:xfrm>
            <a:off x="395536" y="2791417"/>
            <a:ext cx="648072" cy="2092716"/>
          </a:xfrm>
          <a:prstGeom prst="straightConnector1">
            <a:avLst/>
          </a:prstGeom>
          <a:ln w="28575">
            <a:solidFill>
              <a:srgbClr val="6600CC"/>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flipV="1">
            <a:off x="2555776" y="2146549"/>
            <a:ext cx="3955556" cy="850403"/>
          </a:xfrm>
          <a:prstGeom prst="straightConnector1">
            <a:avLst/>
          </a:prstGeom>
          <a:ln w="28575">
            <a:solidFill>
              <a:srgbClr val="6600CC"/>
            </a:solidFill>
            <a:prstDash val="sysDash"/>
            <a:tailEnd type="arrow"/>
          </a:ln>
        </p:spPr>
        <p:style>
          <a:lnRef idx="1">
            <a:schemeClr val="accent1"/>
          </a:lnRef>
          <a:fillRef idx="0">
            <a:schemeClr val="accent1"/>
          </a:fillRef>
          <a:effectRef idx="0">
            <a:schemeClr val="accent1"/>
          </a:effectRef>
          <a:fontRef idx="minor">
            <a:schemeClr val="tx1"/>
          </a:fontRef>
        </p:style>
      </p:cxnSp>
      <p:grpSp>
        <p:nvGrpSpPr>
          <p:cNvPr id="28" name="グループ化 27"/>
          <p:cNvGrpSpPr/>
          <p:nvPr/>
        </p:nvGrpSpPr>
        <p:grpSpPr>
          <a:xfrm>
            <a:off x="3419872" y="2791417"/>
            <a:ext cx="5728303" cy="4066583"/>
            <a:chOff x="3419872" y="2791417"/>
            <a:chExt cx="5728303" cy="4066583"/>
          </a:xfrm>
        </p:grpSpPr>
        <p:pic>
          <p:nvPicPr>
            <p:cNvPr id="15" name="Picture 6" descr="D:\_WorkFolder\BINP_20111129 photo\result\IMG_0378.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3419872" y="4884133"/>
              <a:ext cx="2952328" cy="1973867"/>
            </a:xfrm>
            <a:prstGeom prst="rect">
              <a:avLst/>
            </a:prstGeom>
            <a:noFill/>
          </p:spPr>
        </p:pic>
        <p:pic>
          <p:nvPicPr>
            <p:cNvPr id="16" name="Picture 5" descr="C:\Users\suetsugu\Desktop\新しいフォルダー\result\IMG_2761.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6511332" y="4884133"/>
              <a:ext cx="2636843" cy="1973867"/>
            </a:xfrm>
            <a:prstGeom prst="rect">
              <a:avLst/>
            </a:prstGeom>
            <a:noFill/>
            <a:extLst>
              <a:ext uri="{909E8E84-426E-40DD-AFC4-6F175D3DCCD1}">
                <a14:hiddenFill xmlns:a14="http://schemas.microsoft.com/office/drawing/2010/main">
                  <a:solidFill>
                    <a:srgbClr val="FFFFFF"/>
                  </a:solidFill>
                </a14:hiddenFill>
              </a:ext>
            </a:extLst>
          </p:spPr>
        </p:pic>
        <p:pic>
          <p:nvPicPr>
            <p:cNvPr id="17" name="図 16"/>
            <p:cNvPicPr>
              <a:picLocks noChangeAspect="1"/>
            </p:cNvPicPr>
            <p:nvPr/>
          </p:nvPicPr>
          <p:blipFill rotWithShape="1">
            <a:blip r:embed="rId8" cstate="print">
              <a:extLst>
                <a:ext uri="{BEBA8EAE-BF5A-486C-A8C5-ECC9F3942E4B}">
                  <a14:imgProps xmlns:a14="http://schemas.microsoft.com/office/drawing/2010/main">
                    <a14:imgLayer r:embed="rId9">
                      <a14:imgEffect>
                        <a14:sharpenSoften amount="25000"/>
                      </a14:imgEffect>
                    </a14:imgLayer>
                  </a14:imgProps>
                </a:ext>
                <a:ext uri="{28A0092B-C50C-407E-A947-70E740481C1C}">
                  <a14:useLocalDpi xmlns:a14="http://schemas.microsoft.com/office/drawing/2010/main" val="0"/>
                </a:ext>
              </a:extLst>
            </a:blip>
            <a:srcRect/>
            <a:stretch/>
          </p:blipFill>
          <p:spPr>
            <a:xfrm>
              <a:off x="6372200" y="2791417"/>
              <a:ext cx="2708529" cy="1921764"/>
            </a:xfrm>
            <a:prstGeom prst="rect">
              <a:avLst/>
            </a:prstGeom>
          </p:spPr>
        </p:pic>
      </p:grpSp>
      <p:cxnSp>
        <p:nvCxnSpPr>
          <p:cNvPr id="21" name="直線矢印コネクタ 20"/>
          <p:cNvCxnSpPr/>
          <p:nvPr/>
        </p:nvCxnSpPr>
        <p:spPr>
          <a:xfrm>
            <a:off x="835335" y="3609020"/>
            <a:ext cx="5104817" cy="900100"/>
          </a:xfrm>
          <a:prstGeom prst="straightConnector1">
            <a:avLst/>
          </a:prstGeom>
          <a:ln w="28575">
            <a:solidFill>
              <a:srgbClr val="6600CC"/>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7609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left)">
                                      <p:cBhvr>
                                        <p:cTn id="16" dur="500"/>
                                        <p:tgtEl>
                                          <p:spTgt spid="21"/>
                                        </p:tgtEl>
                                      </p:cBhvr>
                                    </p:animEffect>
                                  </p:childTnLst>
                                </p:cTn>
                              </p:par>
                            </p:childTnLst>
                          </p:cTn>
                        </p:par>
                        <p:par>
                          <p:cTn id="17" fill="hold">
                            <p:stCondLst>
                              <p:cond delay="500"/>
                            </p:stCondLst>
                            <p:childTnLst>
                              <p:par>
                                <p:cTn id="18" presetID="9" presetClass="entr" presetSubtype="0"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dissolve">
                                      <p:cBhvr>
                                        <p:cTn id="20" dur="500"/>
                                        <p:tgtEl>
                                          <p:spTgt spid="2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00"/>
                                        <p:tgtEl>
                                          <p:spTgt spid="7"/>
                                        </p:tgtEl>
                                      </p:cBhvr>
                                    </p:animEffect>
                                  </p:childTnLst>
                                </p:cTn>
                              </p:par>
                            </p:childTnLst>
                          </p:cTn>
                        </p:par>
                        <p:par>
                          <p:cTn id="26" fill="hold">
                            <p:stCondLst>
                              <p:cond delay="500"/>
                            </p:stCondLst>
                            <p:childTnLst>
                              <p:par>
                                <p:cTn id="27" presetID="9" presetClass="entr" presetSubtype="0"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dissolve">
                                      <p:cBhvr>
                                        <p:cTn id="2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1155</TotalTime>
  <Words>1056</Words>
  <Application>Microsoft Office PowerPoint</Application>
  <PresentationFormat>画面に合わせる (4:3)</PresentationFormat>
  <Paragraphs>261</Paragraphs>
  <Slides>33</Slides>
  <Notes>14</Notes>
  <HiddenSlides>0</HiddenSlides>
  <MMClips>0</MMClips>
  <ScaleCrop>false</ScaleCrop>
  <HeadingPairs>
    <vt:vector size="4" baseType="variant">
      <vt:variant>
        <vt:lpstr>テーマ</vt:lpstr>
      </vt:variant>
      <vt:variant>
        <vt:i4>1</vt:i4>
      </vt:variant>
      <vt:variant>
        <vt:lpstr>スライド タイトル</vt:lpstr>
      </vt:variant>
      <vt:variant>
        <vt:i4>33</vt:i4>
      </vt:variant>
    </vt:vector>
  </HeadingPairs>
  <TitlesOfParts>
    <vt:vector size="34"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Next n program at J-PARC</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suzuki</dc:creator>
  <cp:lastModifiedBy>suzuki</cp:lastModifiedBy>
  <cp:revision>100</cp:revision>
  <dcterms:created xsi:type="dcterms:W3CDTF">2012-10-25T06:15:03Z</dcterms:created>
  <dcterms:modified xsi:type="dcterms:W3CDTF">2012-12-10T07:51:00Z</dcterms:modified>
</cp:coreProperties>
</file>