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sldIdLst>
    <p:sldId id="259" r:id="rId5"/>
    <p:sldId id="264" r:id="rId6"/>
    <p:sldId id="267" r:id="rId7"/>
    <p:sldId id="265" r:id="rId8"/>
    <p:sldId id="274" r:id="rId9"/>
    <p:sldId id="266" r:id="rId10"/>
    <p:sldId id="277" r:id="rId11"/>
    <p:sldId id="278" r:id="rId12"/>
    <p:sldId id="279" r:id="rId13"/>
    <p:sldId id="284" r:id="rId14"/>
    <p:sldId id="285" r:id="rId15"/>
    <p:sldId id="286" r:id="rId16"/>
    <p:sldId id="281" r:id="rId17"/>
    <p:sldId id="282" r:id="rId18"/>
    <p:sldId id="292" r:id="rId19"/>
    <p:sldId id="291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4579"/>
    <a:srgbClr val="5BC1E6"/>
    <a:srgbClr val="0089B5"/>
    <a:srgbClr val="005872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72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09/12/2012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056C-7C50-47D9-8FC5-1DE549BC4934}" type="datetime1">
              <a:rPr lang="en-US" smtClean="0"/>
              <a:t>12/9/2012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760E-2249-4B52-91A3-4D822E5C828B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2AA9-A126-4CEC-8F44-C649137035AE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A0CD-8623-47C2-804B-3818E748C240}" type="datetime1">
              <a:rPr lang="en-US" smtClean="0"/>
              <a:t>12/9/2012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D66D-8DB7-48C8-8198-91721BE663D5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464C-CF15-4466-8A40-2B63316F8F17}" type="datetime1">
              <a:rPr lang="en-US" smtClean="0"/>
              <a:t>12/9/2012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798" y="2298933"/>
            <a:ext cx="3430919" cy="165248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94D7256-0BB1-4DAE-B62F-9AB083050611}" type="datetime1">
              <a:rPr lang="en-US" smtClean="0"/>
              <a:t>12/9/2012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Display.py?confId=21819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CERN Plans for LHC upgrades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effectLst/>
              </a:rPr>
              <a:t>Lucio Rossi</a:t>
            </a:r>
          </a:p>
          <a:p>
            <a:r>
              <a:rPr lang="en-US" dirty="0" smtClean="0"/>
              <a:t>CERN, HL-LHC project coordinator</a:t>
            </a:r>
          </a:p>
          <a:p>
            <a:endParaRPr lang="en-US" dirty="0"/>
          </a:p>
          <a:p>
            <a:r>
              <a:rPr lang="en-US" dirty="0" smtClean="0">
                <a:effectLst/>
              </a:rPr>
              <a:t>CERN-KEK committee, </a:t>
            </a:r>
          </a:p>
          <a:p>
            <a:r>
              <a:rPr lang="en-US" dirty="0" smtClean="0">
                <a:effectLst/>
              </a:rPr>
              <a:t>7</a:t>
            </a:r>
            <a:r>
              <a:rPr lang="en-US" baseline="30000" dirty="0" smtClean="0">
                <a:effectLst/>
              </a:rPr>
              <a:t>th</a:t>
            </a:r>
            <a:r>
              <a:rPr lang="en-US" dirty="0" smtClean="0">
                <a:effectLst/>
              </a:rPr>
              <a:t> Meetin</a:t>
            </a:r>
            <a:r>
              <a:rPr lang="en-US" dirty="0" smtClean="0"/>
              <a:t>g , 10 December  2012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1.5 km of new </a:t>
            </a:r>
            <a:r>
              <a:rPr lang="fr-CH" dirty="0" err="1" smtClean="0"/>
              <a:t>equipment</a:t>
            </a:r>
            <a:r>
              <a:rPr lang="fr-CH" dirty="0" smtClean="0"/>
              <a:t> in the LHC…</a:t>
            </a:r>
            <a:endParaRPr lang="en-GB" dirty="0"/>
          </a:p>
        </p:txBody>
      </p:sp>
      <p:pic>
        <p:nvPicPr>
          <p:cNvPr id="27" name="Object 1"/>
          <p:cNvPicPr>
            <a:picLocks noChangeAspect="1" noChangeArrowheads="1"/>
          </p:cNvPicPr>
          <p:nvPr/>
        </p:nvPicPr>
        <p:blipFill>
          <a:blip r:embed="rId2" cstate="print"/>
          <a:srcRect b="180"/>
          <a:stretch>
            <a:fillRect/>
          </a:stretch>
        </p:blipFill>
        <p:spPr bwMode="auto">
          <a:xfrm>
            <a:off x="2339752" y="1268760"/>
            <a:ext cx="4896544" cy="5088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Oval 27"/>
          <p:cNvSpPr/>
          <p:nvPr/>
        </p:nvSpPr>
        <p:spPr>
          <a:xfrm>
            <a:off x="4427984" y="5122140"/>
            <a:ext cx="720080" cy="360040"/>
          </a:xfrm>
          <a:prstGeom prst="ellipse">
            <a:avLst/>
          </a:prstGeom>
          <a:solidFill>
            <a:srgbClr val="FF0000">
              <a:alpha val="10000"/>
            </a:srgb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405334" y="2025796"/>
            <a:ext cx="720080" cy="360040"/>
          </a:xfrm>
          <a:prstGeom prst="ellipse">
            <a:avLst/>
          </a:prstGeom>
          <a:solidFill>
            <a:srgbClr val="FF0000">
              <a:alpha val="10000"/>
            </a:srgb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 rot="20491458">
            <a:off x="5172764" y="5120461"/>
            <a:ext cx="357065" cy="286826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2219363">
            <a:off x="3685360" y="4902259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rot="3019893">
            <a:off x="3310555" y="4534412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1567102">
            <a:off x="4097137" y="5126701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 rot="16855689">
            <a:off x="6145641" y="3936252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 rot="4617877">
            <a:off x="6165571" y="3357609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 rot="16875212">
            <a:off x="3072300" y="3322557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 rot="4722320">
            <a:off x="3106888" y="3959742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 rot="1449380">
            <a:off x="5170785" y="2185506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 rot="20491458">
            <a:off x="4025018" y="2185507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9" r="9346"/>
          <a:stretch/>
        </p:blipFill>
        <p:spPr bwMode="auto">
          <a:xfrm>
            <a:off x="971600" y="1089703"/>
            <a:ext cx="1584176" cy="1673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1151620" y="2772298"/>
            <a:ext cx="122413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6.5 kW@4.5K  </a:t>
            </a:r>
            <a:r>
              <a:rPr lang="fr-CH" sz="1400" dirty="0" err="1" smtClean="0"/>
              <a:t>cryoplant</a:t>
            </a:r>
            <a:endParaRPr lang="en-GB" sz="1400" dirty="0"/>
          </a:p>
        </p:txBody>
      </p: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022" y="5244189"/>
            <a:ext cx="1151527" cy="1542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024" y="1289323"/>
            <a:ext cx="115252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4" name="Straight Arrow Connector 43"/>
          <p:cNvCxnSpPr/>
          <p:nvPr/>
        </p:nvCxnSpPr>
        <p:spPr>
          <a:xfrm>
            <a:off x="2395596" y="2438282"/>
            <a:ext cx="1017947" cy="23558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5148064" y="5482180"/>
            <a:ext cx="2147270" cy="103054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148064" y="1690826"/>
            <a:ext cx="2147269" cy="43303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452320" y="3605006"/>
            <a:ext cx="158417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2 x 18 kW @4.5K  </a:t>
            </a:r>
            <a:r>
              <a:rPr lang="fr-CH" sz="1400" dirty="0" err="1" smtClean="0"/>
              <a:t>cryoplants</a:t>
            </a:r>
            <a:r>
              <a:rPr lang="fr-CH" sz="1400" dirty="0" smtClean="0"/>
              <a:t> for </a:t>
            </a:r>
            <a:r>
              <a:rPr lang="fr-CH" sz="1400" dirty="0" err="1" smtClean="0"/>
              <a:t>IRs</a:t>
            </a:r>
            <a:endParaRPr lang="en-GB" sz="1400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 flipV="1">
            <a:off x="7956376" y="2496116"/>
            <a:ext cx="676925" cy="108915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7956376" y="4128226"/>
            <a:ext cx="779118" cy="117393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89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- 2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613763" cy="5349240"/>
          </a:xfrm>
        </p:spPr>
        <p:txBody>
          <a:bodyPr>
            <a:normAutofit/>
          </a:bodyPr>
          <a:lstStyle/>
          <a:p>
            <a:r>
              <a:rPr lang="fr-CH" dirty="0"/>
              <a:t>WP3</a:t>
            </a:r>
          </a:p>
          <a:p>
            <a:r>
              <a:rPr lang="fr-CH" sz="2400" dirty="0" smtClean="0"/>
              <a:t>LARP: HQ </a:t>
            </a:r>
            <a:r>
              <a:rPr lang="fr-CH" sz="2400" dirty="0"/>
              <a:t>(1m-120 </a:t>
            </a:r>
            <a:r>
              <a:rPr lang="fr-CH" sz="2400" dirty="0" smtClean="0"/>
              <a:t>mm) </a:t>
            </a:r>
            <a:r>
              <a:rPr lang="fr-CH" sz="2400" dirty="0"/>
              <a:t>and LQ3 (3.6 m -90 mm), </a:t>
            </a:r>
            <a:r>
              <a:rPr lang="fr-CH" sz="2400" dirty="0" err="1"/>
              <a:t>very</a:t>
            </a:r>
            <a:r>
              <a:rPr lang="fr-CH" sz="2400" dirty="0"/>
              <a:t> positive. </a:t>
            </a:r>
          </a:p>
          <a:p>
            <a:r>
              <a:rPr lang="fr-CH" sz="2400" b="1" dirty="0"/>
              <a:t>Aperture 150 mm, </a:t>
            </a:r>
            <a:r>
              <a:rPr lang="fr-CH" sz="2400" b="1" dirty="0" smtClean="0"/>
              <a:t>4.5+4.5 m long</a:t>
            </a:r>
            <a:r>
              <a:rPr lang="fr-CH" sz="2400" dirty="0" smtClean="0"/>
              <a:t>, W-</a:t>
            </a:r>
            <a:r>
              <a:rPr lang="fr-CH" sz="2400" dirty="0" err="1" smtClean="0"/>
              <a:t>shielded</a:t>
            </a:r>
            <a:r>
              <a:rPr lang="fr-CH" sz="2400" dirty="0"/>
              <a:t>, more rad-dam </a:t>
            </a:r>
            <a:r>
              <a:rPr lang="fr-CH" sz="2400" dirty="0" err="1"/>
              <a:t>limited</a:t>
            </a:r>
            <a:r>
              <a:rPr lang="fr-CH" sz="2400" dirty="0"/>
              <a:t> </a:t>
            </a:r>
            <a:r>
              <a:rPr lang="fr-CH" sz="2400" dirty="0" err="1"/>
              <a:t>than</a:t>
            </a:r>
            <a:r>
              <a:rPr lang="fr-CH" sz="2400" dirty="0"/>
              <a:t> </a:t>
            </a:r>
            <a:r>
              <a:rPr lang="fr-CH" sz="2400" dirty="0" err="1"/>
              <a:t>heat</a:t>
            </a:r>
            <a:r>
              <a:rPr lang="fr-CH" sz="2400" dirty="0"/>
              <a:t> </a:t>
            </a:r>
            <a:r>
              <a:rPr lang="fr-CH" sz="2400" dirty="0" err="1"/>
              <a:t>depo</a:t>
            </a:r>
            <a:r>
              <a:rPr lang="fr-CH" sz="2400" dirty="0"/>
              <a:t> </a:t>
            </a:r>
            <a:r>
              <a:rPr lang="fr-CH" sz="2400" dirty="0" err="1"/>
              <a:t>limited</a:t>
            </a:r>
            <a:r>
              <a:rPr lang="fr-CH" sz="2400" dirty="0"/>
              <a:t>, new plan for LARP+CERN </a:t>
            </a:r>
          </a:p>
          <a:p>
            <a:r>
              <a:rPr lang="fr-CH" sz="2400" dirty="0"/>
              <a:t>EU (CEA, INFN)+ </a:t>
            </a:r>
            <a:r>
              <a:rPr lang="fr-CH" sz="2400" dirty="0" smtClean="0"/>
              <a:t>JP</a:t>
            </a:r>
            <a:endParaRPr lang="fr-CH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875" y="3289465"/>
            <a:ext cx="5945088" cy="3194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03869" y="5885393"/>
            <a:ext cx="2374816" cy="584775"/>
          </a:xfrm>
          <a:prstGeom prst="rect">
            <a:avLst/>
          </a:prstGeom>
          <a:solidFill>
            <a:srgbClr val="FFC000">
              <a:alpha val="4902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Target: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200 T/m gradient at 1.9 K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86902" y="5238859"/>
            <a:ext cx="1562544" cy="584775"/>
          </a:xfrm>
          <a:prstGeom prst="rect">
            <a:avLst/>
          </a:prstGeom>
          <a:solidFill>
            <a:srgbClr val="FFC000">
              <a:alpha val="4902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3.3 m coils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90 mm aperture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2399" y="4607916"/>
            <a:ext cx="262284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LQS03:  </a:t>
            </a:r>
            <a:r>
              <a:rPr lang="en-US" b="1" dirty="0" smtClean="0"/>
              <a:t>208 T/m </a:t>
            </a:r>
            <a:r>
              <a:rPr lang="en-US" dirty="0" smtClean="0"/>
              <a:t>at 4.6 K</a:t>
            </a:r>
          </a:p>
          <a:p>
            <a:r>
              <a:rPr lang="en-US" dirty="0" smtClean="0"/>
              <a:t>               </a:t>
            </a:r>
            <a:r>
              <a:rPr lang="en-US" b="1" dirty="0" smtClean="0"/>
              <a:t>210 T/m </a:t>
            </a:r>
            <a:r>
              <a:rPr lang="en-US" dirty="0" smtClean="0"/>
              <a:t>at 1.9 K</a:t>
            </a:r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smtClean="0"/>
              <a:t>quench: 86% </a:t>
            </a:r>
            <a:r>
              <a:rPr lang="en-US" dirty="0" err="1" smtClean="0"/>
              <a:t>s.s.</a:t>
            </a:r>
            <a:r>
              <a:rPr lang="en-US" dirty="0" smtClean="0"/>
              <a:t> limit</a:t>
            </a:r>
          </a:p>
        </p:txBody>
      </p:sp>
      <p:pic>
        <p:nvPicPr>
          <p:cNvPr id="9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962" y="1211284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77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- 3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WP4</a:t>
            </a:r>
          </a:p>
          <a:p>
            <a:r>
              <a:rPr lang="fr-CH" sz="2400" dirty="0" smtClean="0"/>
              <a:t>First CC (</a:t>
            </a:r>
            <a:r>
              <a:rPr lang="fr-CH" sz="2400" dirty="0" err="1" smtClean="0"/>
              <a:t>from</a:t>
            </a:r>
            <a:r>
              <a:rPr lang="fr-CH" sz="2400" dirty="0" smtClean="0"/>
              <a:t> UK) </a:t>
            </a:r>
            <a:r>
              <a:rPr lang="fr-CH" sz="2400" dirty="0" err="1" smtClean="0"/>
              <a:t>arrived</a:t>
            </a:r>
            <a:r>
              <a:rPr lang="fr-CH" sz="2400" dirty="0" smtClean="0"/>
              <a:t> </a:t>
            </a:r>
            <a:r>
              <a:rPr lang="fr-CH" sz="2400" dirty="0" err="1" smtClean="0"/>
              <a:t>at</a:t>
            </a:r>
            <a:r>
              <a:rPr lang="fr-CH" sz="2400" dirty="0" smtClean="0"/>
              <a:t> CERN, </a:t>
            </a:r>
            <a:r>
              <a:rPr lang="fr-CH" sz="2400" dirty="0" err="1" smtClean="0"/>
              <a:t>near</a:t>
            </a:r>
            <a:r>
              <a:rPr lang="fr-CH" sz="2400" dirty="0" smtClean="0"/>
              <a:t> </a:t>
            </a:r>
            <a:r>
              <a:rPr lang="fr-CH" sz="2400" dirty="0" err="1" smtClean="0"/>
              <a:t>under</a:t>
            </a:r>
            <a:r>
              <a:rPr lang="fr-CH" sz="2400" dirty="0" smtClean="0"/>
              <a:t> test!</a:t>
            </a:r>
          </a:p>
          <a:p>
            <a:r>
              <a:rPr lang="fr-CH" sz="2400" dirty="0" smtClean="0"/>
              <a:t>ODU-SLAC  CC </a:t>
            </a:r>
            <a:r>
              <a:rPr lang="fr-CH" sz="2400" dirty="0" err="1" smtClean="0"/>
              <a:t>also</a:t>
            </a:r>
            <a:r>
              <a:rPr lang="fr-CH" sz="2400" dirty="0" smtClean="0"/>
              <a:t> </a:t>
            </a:r>
            <a:r>
              <a:rPr lang="fr-CH" sz="2400" dirty="0" err="1" smtClean="0"/>
              <a:t>very</a:t>
            </a:r>
            <a:r>
              <a:rPr lang="fr-CH" sz="2400" dirty="0" smtClean="0"/>
              <a:t> </a:t>
            </a:r>
            <a:r>
              <a:rPr lang="fr-CH" sz="2400" dirty="0" err="1" smtClean="0"/>
              <a:t>near</a:t>
            </a:r>
            <a:r>
              <a:rPr lang="fr-CH" sz="2400" dirty="0" smtClean="0"/>
              <a:t>, BNL </a:t>
            </a:r>
            <a:r>
              <a:rPr lang="fr-CH" sz="2400" dirty="0" err="1" smtClean="0"/>
              <a:t>under</a:t>
            </a:r>
            <a:r>
              <a:rPr lang="fr-CH" sz="2400" dirty="0" smtClean="0"/>
              <a:t> </a:t>
            </a:r>
            <a:r>
              <a:rPr lang="fr-CH" sz="2400" dirty="0" err="1" smtClean="0"/>
              <a:t>way</a:t>
            </a:r>
            <a:endParaRPr lang="fr-CH" sz="2400" dirty="0" smtClean="0"/>
          </a:p>
          <a:p>
            <a:r>
              <a:rPr lang="fr-CH" sz="2400" dirty="0" err="1" smtClean="0"/>
              <a:t>Interest</a:t>
            </a:r>
            <a:r>
              <a:rPr lang="fr-CH" sz="2400" dirty="0" smtClean="0"/>
              <a:t> </a:t>
            </a:r>
            <a:r>
              <a:rPr lang="fr-CH" sz="2400" dirty="0" err="1" smtClean="0"/>
              <a:t>from</a:t>
            </a:r>
            <a:r>
              <a:rPr lang="fr-CH" sz="2400" dirty="0" smtClean="0"/>
              <a:t> </a:t>
            </a:r>
            <a:r>
              <a:rPr lang="fr-CH" sz="2400" dirty="0" err="1" smtClean="0"/>
              <a:t>Fermilab</a:t>
            </a:r>
            <a:r>
              <a:rPr lang="fr-CH" sz="2400" dirty="0" smtClean="0"/>
              <a:t> for </a:t>
            </a:r>
            <a:r>
              <a:rPr lang="fr-CH" sz="2400" dirty="0" err="1" smtClean="0"/>
              <a:t>cryomodulization</a:t>
            </a:r>
            <a:endParaRPr lang="fr-CH" sz="2400" dirty="0"/>
          </a:p>
          <a:p>
            <a:pPr marL="0" indent="0">
              <a:buNone/>
            </a:pPr>
            <a:endParaRPr lang="fr-CH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17" y="3396342"/>
            <a:ext cx="5944123" cy="3461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58940" y="4570527"/>
            <a:ext cx="194755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err="1" smtClean="0"/>
              <a:t>From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virtual</a:t>
            </a:r>
            <a:r>
              <a:rPr lang="fr-CH" sz="2400" b="1" dirty="0" smtClean="0"/>
              <a:t> to </a:t>
            </a:r>
            <a:r>
              <a:rPr lang="fr-CH" sz="2400" b="1" dirty="0" err="1" smtClean="0"/>
              <a:t>actual</a:t>
            </a:r>
            <a:r>
              <a:rPr lang="fr-CH" sz="2400" b="1" dirty="0" smtClean="0"/>
              <a:t> reality!</a:t>
            </a:r>
            <a:endParaRPr lang="en-GB" sz="2400" b="1" dirty="0"/>
          </a:p>
        </p:txBody>
      </p:sp>
      <p:pic>
        <p:nvPicPr>
          <p:cNvPr id="7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962" y="1211284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22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- 4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WP5</a:t>
            </a:r>
          </a:p>
          <a:p>
            <a:r>
              <a:rPr lang="fr-CH" sz="2400" dirty="0" err="1" smtClean="0"/>
              <a:t>Assessment</a:t>
            </a:r>
            <a:r>
              <a:rPr lang="fr-CH" sz="2400" dirty="0" smtClean="0"/>
              <a:t> of collimation </a:t>
            </a:r>
            <a:r>
              <a:rPr lang="fr-CH" sz="2400" dirty="0" err="1" smtClean="0"/>
              <a:t>needs</a:t>
            </a:r>
            <a:r>
              <a:rPr lang="fr-CH" sz="2400" dirty="0" smtClean="0"/>
              <a:t> in LHC  </a:t>
            </a:r>
            <a:r>
              <a:rPr lang="fr-CH" sz="2400" dirty="0" err="1" smtClean="0"/>
              <a:t>after</a:t>
            </a:r>
            <a:r>
              <a:rPr lang="fr-CH" sz="2400" dirty="0" smtClean="0"/>
              <a:t> LS1 (</a:t>
            </a:r>
            <a:r>
              <a:rPr lang="fr-CH" sz="2400" dirty="0" err="1" smtClean="0"/>
              <a:t>Cryocollimators</a:t>
            </a:r>
            <a:r>
              <a:rPr lang="fr-CH" sz="2400" dirty="0" smtClean="0"/>
              <a:t>…): </a:t>
            </a:r>
            <a:r>
              <a:rPr lang="fr-CH" sz="2400" dirty="0" err="1" smtClean="0"/>
              <a:t>review</a:t>
            </a:r>
            <a:r>
              <a:rPr lang="fr-CH" sz="2400" dirty="0" smtClean="0"/>
              <a:t> in April 2013</a:t>
            </a:r>
          </a:p>
          <a:p>
            <a:r>
              <a:rPr lang="fr-CH" sz="2400" dirty="0" smtClean="0"/>
              <a:t>New </a:t>
            </a:r>
            <a:r>
              <a:rPr lang="fr-CH" sz="2400" dirty="0" err="1" smtClean="0"/>
              <a:t>Material</a:t>
            </a:r>
            <a:r>
              <a:rPr lang="fr-CH" sz="2400" dirty="0" smtClean="0"/>
              <a:t> test (</a:t>
            </a:r>
            <a:r>
              <a:rPr lang="fr-CH" sz="2400" dirty="0" err="1" smtClean="0"/>
              <a:t>HiRadMat</a:t>
            </a:r>
            <a:r>
              <a:rPr lang="fr-CH" sz="2400" dirty="0" smtClean="0"/>
              <a:t>)</a:t>
            </a:r>
          </a:p>
          <a:p>
            <a:r>
              <a:rPr lang="fr-CH" sz="2400" dirty="0" smtClean="0"/>
              <a:t>New concepts : </a:t>
            </a:r>
            <a:r>
              <a:rPr lang="fr-CH" sz="2400" dirty="0" err="1" smtClean="0"/>
              <a:t>Crystals</a:t>
            </a:r>
            <a:r>
              <a:rPr lang="fr-CH" sz="2400" dirty="0" smtClean="0"/>
              <a:t>, e-Lens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236" y="2398816"/>
            <a:ext cx="2398663" cy="397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251073" y="5355635"/>
            <a:ext cx="5819280" cy="457200"/>
            <a:chOff x="0" y="0"/>
            <a:chExt cx="8272" cy="288"/>
          </a:xfrm>
        </p:grpSpPr>
        <p:sp>
          <p:nvSpPr>
            <p:cNvPr id="8" name="Line 2"/>
            <p:cNvSpPr>
              <a:spLocks noChangeShapeType="1"/>
            </p:cNvSpPr>
            <p:nvPr/>
          </p:nvSpPr>
          <p:spPr bwMode="auto">
            <a:xfrm rot="10800000" flipH="1">
              <a:off x="0" y="146"/>
              <a:ext cx="827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9" name="AutoShape 3"/>
            <p:cNvSpPr>
              <a:spLocks/>
            </p:cNvSpPr>
            <p:nvPr/>
          </p:nvSpPr>
          <p:spPr bwMode="auto">
            <a:xfrm>
              <a:off x="98" y="0"/>
              <a:ext cx="793" cy="288"/>
            </a:xfrm>
            <a:prstGeom prst="rightArrow">
              <a:avLst>
                <a:gd name="adj1" fmla="val 32000"/>
                <a:gd name="adj2" fmla="val 122236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0" name="Group 79"/>
          <p:cNvGrpSpPr>
            <a:grpSpLocks/>
          </p:cNvGrpSpPr>
          <p:nvPr/>
        </p:nvGrpSpPr>
        <p:grpSpPr bwMode="auto">
          <a:xfrm>
            <a:off x="877884" y="3866753"/>
            <a:ext cx="2486025" cy="1720658"/>
            <a:chOff x="0" y="149"/>
            <a:chExt cx="1566" cy="1083"/>
          </a:xfrm>
        </p:grpSpPr>
        <p:sp>
          <p:nvSpPr>
            <p:cNvPr id="11" name="Line 73"/>
            <p:cNvSpPr>
              <a:spLocks noChangeShapeType="1"/>
            </p:cNvSpPr>
            <p:nvPr/>
          </p:nvSpPr>
          <p:spPr bwMode="auto">
            <a:xfrm flipH="1">
              <a:off x="0" y="1035"/>
              <a:ext cx="979" cy="197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  <p:grpSp>
          <p:nvGrpSpPr>
            <p:cNvPr id="12" name="Group 78"/>
            <p:cNvGrpSpPr>
              <a:grpSpLocks/>
            </p:cNvGrpSpPr>
            <p:nvPr/>
          </p:nvGrpSpPr>
          <p:grpSpPr bwMode="auto">
            <a:xfrm>
              <a:off x="489" y="149"/>
              <a:ext cx="1077" cy="915"/>
              <a:chOff x="97" y="149"/>
              <a:chExt cx="1077" cy="915"/>
            </a:xfrm>
          </p:grpSpPr>
          <p:sp>
            <p:nvSpPr>
              <p:cNvPr id="13" name="Rectangle 74"/>
              <p:cNvSpPr>
                <a:spLocks/>
              </p:cNvSpPr>
              <p:nvPr/>
            </p:nvSpPr>
            <p:spPr bwMode="auto">
              <a:xfrm>
                <a:off x="592" y="536"/>
                <a:ext cx="224" cy="52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94955">
                    <a:srgbClr val="FFBF7F"/>
                  </a:gs>
                  <a:gs pos="100000">
                    <a:srgbClr val="FF7F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4" name="Rectangle 75"/>
              <p:cNvSpPr>
                <a:spLocks/>
              </p:cNvSpPr>
              <p:nvPr/>
            </p:nvSpPr>
            <p:spPr bwMode="auto">
              <a:xfrm>
                <a:off x="97" y="149"/>
                <a:ext cx="664" cy="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2100" b="1" i="1" dirty="0">
                    <a:solidFill>
                      <a:srgbClr val="FF7F00"/>
                    </a:solidFill>
                    <a:latin typeface="Helvetica" charset="0"/>
                    <a:ea typeface="MS PGothic" pitchFamily="34" charset="-128"/>
                    <a:sym typeface="Helvetica" charset="0"/>
                  </a:rPr>
                  <a:t>Hollow e-lens</a:t>
                </a:r>
              </a:p>
            </p:txBody>
          </p:sp>
          <p:sp>
            <p:nvSpPr>
              <p:cNvPr id="15" name="Line 76"/>
              <p:cNvSpPr>
                <a:spLocks noChangeShapeType="1"/>
              </p:cNvSpPr>
              <p:nvPr/>
            </p:nvSpPr>
            <p:spPr bwMode="auto">
              <a:xfrm flipH="1">
                <a:off x="808" y="671"/>
                <a:ext cx="366" cy="261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/>
              </a:p>
            </p:txBody>
          </p:sp>
          <p:sp>
            <p:nvSpPr>
              <p:cNvPr id="16" name="Freeform 77"/>
              <p:cNvSpPr>
                <a:spLocks/>
              </p:cNvSpPr>
              <p:nvPr/>
            </p:nvSpPr>
            <p:spPr bwMode="auto">
              <a:xfrm>
                <a:off x="587" y="934"/>
                <a:ext cx="219" cy="102"/>
              </a:xfrm>
              <a:custGeom>
                <a:avLst/>
                <a:gdLst>
                  <a:gd name="T0" fmla="*/ 0 w 21600"/>
                  <a:gd name="T1" fmla="*/ 102 h 21600"/>
                  <a:gd name="T2" fmla="*/ 117 w 21600"/>
                  <a:gd name="T3" fmla="*/ 66 h 21600"/>
                  <a:gd name="T4" fmla="*/ 219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11553" y="14040"/>
                    </a:lnTo>
                    <a:lnTo>
                      <a:pt x="21600" y="0"/>
                    </a:lnTo>
                  </a:path>
                </a:pathLst>
              </a:custGeom>
              <a:noFill/>
              <a:ln w="38100" cap="flat">
                <a:solidFill>
                  <a:srgbClr val="00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/>
              </a:p>
            </p:txBody>
          </p:sp>
        </p:grpSp>
      </p:grpSp>
      <p:sp>
        <p:nvSpPr>
          <p:cNvPr id="17" name="Line 80"/>
          <p:cNvSpPr>
            <a:spLocks noChangeShapeType="1"/>
          </p:cNvSpPr>
          <p:nvPr/>
        </p:nvSpPr>
        <p:spPr bwMode="auto">
          <a:xfrm flipH="1">
            <a:off x="890584" y="5068082"/>
            <a:ext cx="2473325" cy="504825"/>
          </a:xfrm>
          <a:prstGeom prst="line">
            <a:avLst/>
          </a:prstGeom>
          <a:noFill/>
          <a:ln w="38100">
            <a:solidFill>
              <a:srgbClr val="00FFFF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363910" y="3866753"/>
            <a:ext cx="457200" cy="1072061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821110" y="3876695"/>
            <a:ext cx="1202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</a:t>
            </a:r>
            <a:r>
              <a:rPr lang="fr-CH" dirty="0" err="1" smtClean="0"/>
              <a:t>collimator</a:t>
            </a:r>
            <a:endParaRPr lang="en-GB" dirty="0"/>
          </a:p>
        </p:txBody>
      </p:sp>
      <p:pic>
        <p:nvPicPr>
          <p:cNvPr id="19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962" y="1211284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97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- 5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WP6</a:t>
            </a:r>
          </a:p>
          <a:p>
            <a:pPr lvl="2"/>
            <a:r>
              <a:rPr lang="fr-CH" dirty="0" smtClean="0"/>
              <a:t>first </a:t>
            </a:r>
            <a:r>
              <a:rPr lang="fr-CH" dirty="0"/>
              <a:t>proto 20 m – 20 kA </a:t>
            </a:r>
            <a:r>
              <a:rPr lang="fr-CH" dirty="0" err="1"/>
              <a:t>under</a:t>
            </a:r>
            <a:r>
              <a:rPr lang="fr-CH" dirty="0"/>
              <a:t> test </a:t>
            </a:r>
            <a:r>
              <a:rPr lang="fr-CH" dirty="0" err="1"/>
              <a:t>at</a:t>
            </a:r>
            <a:r>
              <a:rPr lang="fr-CH" dirty="0"/>
              <a:t> </a:t>
            </a:r>
            <a:r>
              <a:rPr lang="fr-CH" dirty="0" smtClean="0"/>
              <a:t>CERN!</a:t>
            </a:r>
            <a:endParaRPr lang="fr-CH" dirty="0"/>
          </a:p>
          <a:p>
            <a:endParaRPr lang="fr-CH" dirty="0" smtClean="0"/>
          </a:p>
          <a:p>
            <a:endParaRPr lang="fr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351" y="2493979"/>
            <a:ext cx="6329548" cy="404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962" y="1211284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46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Study</a:t>
            </a:r>
            <a:r>
              <a:rPr lang="fr-CH" dirty="0" smtClean="0"/>
              <a:t> for the HE-LHC </a:t>
            </a:r>
            <a:r>
              <a:rPr lang="fr-CH" dirty="0" err="1" smtClean="0"/>
              <a:t>smoothly</a:t>
            </a:r>
            <a:r>
              <a:rPr lang="fr-CH" dirty="0" smtClean="0"/>
              <a:t> </a:t>
            </a:r>
            <a:r>
              <a:rPr lang="fr-CH" dirty="0" err="1" smtClean="0"/>
              <a:t>starting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580112" y="1517342"/>
            <a:ext cx="3384376" cy="526297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HE-LHC in the LHC tunnel: </a:t>
            </a:r>
            <a:br>
              <a:rPr lang="fr-CH" b="1" dirty="0" smtClean="0"/>
            </a:br>
            <a:r>
              <a:rPr lang="fr-CH" sz="2400" b="1" dirty="0" smtClean="0">
                <a:solidFill>
                  <a:srgbClr val="284579"/>
                </a:solidFill>
              </a:rPr>
              <a:t>27-33 </a:t>
            </a:r>
            <a:r>
              <a:rPr lang="fr-CH" sz="2400" b="1" dirty="0" err="1" smtClean="0">
                <a:solidFill>
                  <a:srgbClr val="284579"/>
                </a:solidFill>
              </a:rPr>
              <a:t>TeV</a:t>
            </a:r>
            <a:r>
              <a:rPr lang="fr-CH" sz="2400" b="1" dirty="0" smtClean="0">
                <a:solidFill>
                  <a:srgbClr val="284579"/>
                </a:solidFill>
              </a:rPr>
              <a:t> </a:t>
            </a:r>
            <a:r>
              <a:rPr lang="fr-CH" sz="2400" b="1" dirty="0" err="1" smtClean="0">
                <a:solidFill>
                  <a:srgbClr val="284579"/>
                </a:solidFill>
              </a:rPr>
              <a:t>c.o.m</a:t>
            </a:r>
            <a:r>
              <a:rPr lang="fr-CH" sz="2400" b="1" dirty="0" smtClean="0">
                <a:solidFill>
                  <a:srgbClr val="284579"/>
                </a:solidFill>
              </a:rPr>
              <a:t>. </a:t>
            </a:r>
            <a:r>
              <a:rPr lang="fr-CH" sz="2400" b="1" dirty="0" err="1" smtClean="0">
                <a:solidFill>
                  <a:srgbClr val="284579"/>
                </a:solidFill>
              </a:rPr>
              <a:t>energy</a:t>
            </a:r>
            <a:r>
              <a:rPr lang="fr-CH" sz="2400" b="1" dirty="0" smtClean="0">
                <a:solidFill>
                  <a:srgbClr val="284579"/>
                </a:solidFill>
              </a:rPr>
              <a:t> </a:t>
            </a:r>
          </a:p>
          <a:p>
            <a:r>
              <a:rPr lang="fr-CH" sz="2400" b="1" dirty="0" smtClean="0">
                <a:solidFill>
                  <a:srgbClr val="284579"/>
                </a:solidFill>
              </a:rPr>
              <a:t>16-20 tesla </a:t>
            </a:r>
            <a:r>
              <a:rPr lang="fr-CH" sz="2400" b="1" dirty="0" err="1" smtClean="0">
                <a:solidFill>
                  <a:srgbClr val="284579"/>
                </a:solidFill>
              </a:rPr>
              <a:t>dipole</a:t>
            </a:r>
            <a:r>
              <a:rPr lang="fr-CH" sz="2400" b="1" dirty="0" smtClean="0">
                <a:solidFill>
                  <a:srgbClr val="284579"/>
                </a:solidFill>
              </a:rPr>
              <a:t> </a:t>
            </a:r>
            <a:r>
              <a:rPr lang="fr-CH" sz="2400" b="1" dirty="0" err="1" smtClean="0">
                <a:solidFill>
                  <a:srgbClr val="284579"/>
                </a:solidFill>
              </a:rPr>
              <a:t>field</a:t>
            </a:r>
            <a:endParaRPr lang="fr-CH" sz="2400" b="1" dirty="0" smtClean="0">
              <a:solidFill>
                <a:srgbClr val="284579"/>
              </a:solidFill>
            </a:endParaRPr>
          </a:p>
          <a:p>
            <a:endParaRPr lang="fr-CH" b="1" dirty="0" smtClean="0"/>
          </a:p>
          <a:p>
            <a:endParaRPr lang="fr-CH" b="1" dirty="0" smtClean="0"/>
          </a:p>
          <a:p>
            <a:r>
              <a:rPr lang="fr-CH" b="1" dirty="0" smtClean="0"/>
              <a:t>A new 80 km tunnel: for TLEP, </a:t>
            </a:r>
            <a:r>
              <a:rPr lang="fr-CH" b="1" dirty="0" err="1" smtClean="0"/>
              <a:t>then</a:t>
            </a:r>
            <a:r>
              <a:rPr lang="fr-CH" b="1" dirty="0" smtClean="0"/>
              <a:t> for </a:t>
            </a:r>
            <a:r>
              <a:rPr lang="fr-CH" b="1" smtClean="0"/>
              <a:t>a </a:t>
            </a:r>
            <a:r>
              <a:rPr lang="fr-CH" b="1"/>
              <a:t>V</a:t>
            </a:r>
            <a:r>
              <a:rPr lang="fr-CH" b="1" smtClean="0"/>
              <a:t>HE-LHC</a:t>
            </a:r>
            <a:endParaRPr lang="fr-CH" b="1" dirty="0" smtClean="0"/>
          </a:p>
          <a:p>
            <a:r>
              <a:rPr lang="fr-CH" b="1" dirty="0" err="1"/>
              <a:t>O</a:t>
            </a:r>
            <a:r>
              <a:rPr lang="fr-CH" b="1" dirty="0" err="1" smtClean="0"/>
              <a:t>ptimitation</a:t>
            </a:r>
            <a:r>
              <a:rPr lang="fr-CH" b="1" dirty="0" smtClean="0"/>
              <a:t> </a:t>
            </a:r>
            <a:r>
              <a:rPr lang="fr-CH" b="1" dirty="0" err="1" smtClean="0"/>
              <a:t>could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at</a:t>
            </a:r>
            <a:r>
              <a:rPr lang="fr-CH" b="1" dirty="0" smtClean="0"/>
              <a:t> 16 T </a:t>
            </a:r>
            <a:r>
              <a:rPr lang="fr-CH" b="1" dirty="0" err="1" smtClean="0"/>
              <a:t>field</a:t>
            </a:r>
            <a:r>
              <a:rPr lang="fr-CH" b="1" dirty="0" smtClean="0"/>
              <a:t> </a:t>
            </a:r>
            <a:r>
              <a:rPr lang="fr-CH" b="1" dirty="0" err="1" smtClean="0"/>
              <a:t>level</a:t>
            </a:r>
            <a:r>
              <a:rPr lang="fr-CH" b="1" dirty="0" smtClean="0"/>
              <a:t>: collision </a:t>
            </a:r>
            <a:br>
              <a:rPr lang="fr-CH" b="1" dirty="0" smtClean="0"/>
            </a:br>
            <a:r>
              <a:rPr lang="fr-CH" sz="2400" b="1" dirty="0" err="1" smtClean="0">
                <a:solidFill>
                  <a:srgbClr val="002060"/>
                </a:solidFill>
              </a:rPr>
              <a:t>energy</a:t>
            </a:r>
            <a:r>
              <a:rPr lang="fr-CH" sz="2400" b="1" dirty="0" smtClean="0">
                <a:solidFill>
                  <a:srgbClr val="002060"/>
                </a:solidFill>
              </a:rPr>
              <a:t> 80 </a:t>
            </a:r>
            <a:r>
              <a:rPr lang="fr-CH" sz="2400" b="1" dirty="0" err="1" smtClean="0">
                <a:solidFill>
                  <a:srgbClr val="002060"/>
                </a:solidFill>
              </a:rPr>
              <a:t>TeV</a:t>
            </a:r>
            <a:r>
              <a:rPr lang="fr-CH" sz="2400" b="1" dirty="0" smtClean="0">
                <a:solidFill>
                  <a:srgbClr val="002060"/>
                </a:solidFill>
              </a:rPr>
              <a:t> </a:t>
            </a:r>
            <a:r>
              <a:rPr lang="fr-CH" sz="2400" b="1" dirty="0" err="1" smtClean="0">
                <a:solidFill>
                  <a:srgbClr val="002060"/>
                </a:solidFill>
              </a:rPr>
              <a:t>c.o.m</a:t>
            </a:r>
            <a:r>
              <a:rPr lang="fr-CH" sz="24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fr-CH" sz="2400" b="1" dirty="0" smtClean="0">
                <a:solidFill>
                  <a:srgbClr val="002060"/>
                </a:solidFill>
              </a:rPr>
              <a:t>Or 100 </a:t>
            </a:r>
            <a:r>
              <a:rPr lang="fr-CH" sz="2400" b="1" dirty="0" err="1" smtClean="0">
                <a:solidFill>
                  <a:srgbClr val="002060"/>
                </a:solidFill>
              </a:rPr>
              <a:t>TeV</a:t>
            </a:r>
            <a:r>
              <a:rPr lang="fr-CH" sz="2400" b="1" dirty="0" smtClean="0">
                <a:solidFill>
                  <a:srgbClr val="002060"/>
                </a:solidFill>
              </a:rPr>
              <a:t> for 20 T </a:t>
            </a:r>
            <a:r>
              <a:rPr lang="fr-CH" sz="2400" b="1" dirty="0" err="1" smtClean="0">
                <a:solidFill>
                  <a:srgbClr val="002060"/>
                </a:solidFill>
              </a:rPr>
              <a:t>dipoles</a:t>
            </a:r>
            <a:endParaRPr lang="fr-CH" sz="2400" b="1" dirty="0" smtClean="0">
              <a:solidFill>
                <a:srgbClr val="002060"/>
              </a:solidFill>
            </a:endParaRPr>
          </a:p>
          <a:p>
            <a:r>
              <a:rPr lang="fr-CH" b="1" dirty="0" smtClean="0"/>
              <a:t>Much </a:t>
            </a:r>
            <a:r>
              <a:rPr lang="fr-CH" b="1" dirty="0" err="1" smtClean="0"/>
              <a:t>better</a:t>
            </a:r>
            <a:r>
              <a:rPr lang="fr-CH" b="1" dirty="0" smtClean="0"/>
              <a:t> new infrastructure. </a:t>
            </a:r>
          </a:p>
          <a:p>
            <a:r>
              <a:rPr lang="fr-CH" b="1" dirty="0" err="1" smtClean="0"/>
              <a:t>However</a:t>
            </a:r>
            <a:r>
              <a:rPr lang="fr-CH" b="1" dirty="0" smtClean="0"/>
              <a:t> </a:t>
            </a:r>
            <a:r>
              <a:rPr lang="fr-CH" b="1" dirty="0" err="1" smtClean="0"/>
              <a:t>many</a:t>
            </a:r>
            <a:r>
              <a:rPr lang="fr-CH" b="1" dirty="0" smtClean="0"/>
              <a:t>  </a:t>
            </a:r>
            <a:r>
              <a:rPr lang="fr-CH" b="1" dirty="0" err="1" smtClean="0"/>
              <a:t>costs</a:t>
            </a:r>
            <a:r>
              <a:rPr lang="fr-CH" b="1" dirty="0" smtClean="0"/>
              <a:t> go </a:t>
            </a:r>
            <a:r>
              <a:rPr lang="fr-CH" b="1" dirty="0" err="1" smtClean="0"/>
              <a:t>linearly</a:t>
            </a:r>
            <a:r>
              <a:rPr lang="fr-CH" b="1" dirty="0" smtClean="0"/>
              <a:t>, or more,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length</a:t>
            </a:r>
            <a:r>
              <a:rPr lang="fr-CH" b="1" dirty="0" smtClean="0"/>
              <a:t>. </a:t>
            </a:r>
            <a:r>
              <a:rPr lang="fr-CH" b="1" dirty="0" err="1" smtClean="0"/>
              <a:t>Magnet</a:t>
            </a:r>
            <a:r>
              <a:rPr lang="fr-CH" b="1" dirty="0" smtClean="0"/>
              <a:t> </a:t>
            </a:r>
            <a:r>
              <a:rPr lang="fr-CH" b="1" dirty="0" err="1" smtClean="0"/>
              <a:t>stored</a:t>
            </a:r>
            <a:r>
              <a:rPr lang="fr-CH" b="1" dirty="0" smtClean="0"/>
              <a:t> </a:t>
            </a:r>
            <a:r>
              <a:rPr lang="fr-CH" b="1" dirty="0" err="1" smtClean="0"/>
              <a:t>energy</a:t>
            </a:r>
            <a:r>
              <a:rPr lang="fr-CH" b="1" dirty="0" smtClean="0"/>
              <a:t>, </a:t>
            </a:r>
            <a:r>
              <a:rPr lang="fr-CH" b="1" dirty="0" err="1" smtClean="0"/>
              <a:t>beam</a:t>
            </a:r>
            <a:r>
              <a:rPr lang="fr-CH" b="1" dirty="0" smtClean="0"/>
              <a:t> </a:t>
            </a:r>
            <a:r>
              <a:rPr lang="fr-CH" b="1" dirty="0" err="1" smtClean="0"/>
              <a:t>energy</a:t>
            </a:r>
            <a:r>
              <a:rPr lang="fr-CH" b="1" dirty="0" smtClean="0"/>
              <a:t> </a:t>
            </a:r>
            <a:r>
              <a:rPr lang="fr-CH" b="1" dirty="0" err="1" smtClean="0"/>
              <a:t>also</a:t>
            </a:r>
            <a:r>
              <a:rPr lang="fr-CH" b="1" dirty="0" smtClean="0"/>
              <a:t> a </a:t>
            </a:r>
            <a:r>
              <a:rPr lang="fr-CH" b="1" dirty="0" err="1" smtClean="0"/>
              <a:t>concern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99591" y="5301208"/>
            <a:ext cx="4374237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err="1" smtClean="0"/>
              <a:t>Whatever</a:t>
            </a:r>
            <a:r>
              <a:rPr lang="fr-CH" sz="2400" b="1" dirty="0" smtClean="0"/>
              <a:t> solution, </a:t>
            </a:r>
            <a:r>
              <a:rPr lang="fr-CH" sz="2400" b="1" dirty="0" err="1" smtClean="0"/>
              <a:t>only</a:t>
            </a:r>
            <a:r>
              <a:rPr lang="fr-CH" sz="2400" b="1" dirty="0" smtClean="0"/>
              <a:t> a </a:t>
            </a:r>
            <a:r>
              <a:rPr lang="fr-CH" sz="2400" b="1" dirty="0" err="1" smtClean="0"/>
              <a:t>vigorous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Magnet</a:t>
            </a:r>
            <a:r>
              <a:rPr lang="fr-CH" sz="2400" b="1" dirty="0" smtClean="0"/>
              <a:t> R&amp;D </a:t>
            </a:r>
            <a:r>
              <a:rPr lang="fr-CH" sz="2400" b="1" dirty="0" err="1" smtClean="0"/>
              <a:t>will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enable</a:t>
            </a:r>
            <a:r>
              <a:rPr lang="fr-CH" sz="2400" b="1" dirty="0" smtClean="0"/>
              <a:t> to go </a:t>
            </a:r>
            <a:r>
              <a:rPr lang="fr-CH" sz="2400" b="1" dirty="0" err="1" smtClean="0"/>
              <a:t>beyond</a:t>
            </a:r>
            <a:r>
              <a:rPr lang="fr-CH" sz="2400" b="1" dirty="0" smtClean="0"/>
              <a:t> LHC </a:t>
            </a:r>
            <a:r>
              <a:rPr lang="fr-CH" sz="2400" b="1" dirty="0" err="1" smtClean="0"/>
              <a:t>energy</a:t>
            </a:r>
            <a:endParaRPr lang="en-GB" sz="24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62" y="1517342"/>
            <a:ext cx="5328592" cy="36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0267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Discussing</a:t>
            </a:r>
            <a:r>
              <a:rPr lang="fr-CH" dirty="0" smtClean="0"/>
              <a:t> in-</a:t>
            </a:r>
            <a:r>
              <a:rPr lang="fr-CH" dirty="0" err="1" smtClean="0"/>
              <a:t>kind</a:t>
            </a:r>
            <a:r>
              <a:rPr lang="fr-CH" dirty="0" smtClean="0"/>
              <a:t> contribution </a:t>
            </a:r>
            <a:br>
              <a:rPr lang="fr-CH" dirty="0" smtClean="0"/>
            </a:br>
            <a:r>
              <a:rPr lang="fr-CH" dirty="0" smtClean="0"/>
              <a:t>(</a:t>
            </a:r>
            <a:r>
              <a:rPr lang="fr-CH" dirty="0" err="1" smtClean="0"/>
              <a:t>secure</a:t>
            </a:r>
            <a:r>
              <a:rPr lang="fr-CH" dirty="0" smtClean="0"/>
              <a:t> Full Performance </a:t>
            </a:r>
            <a:r>
              <a:rPr lang="fr-CH" dirty="0"/>
              <a:t>U</a:t>
            </a:r>
            <a:r>
              <a:rPr lang="fr-CH" dirty="0" smtClean="0"/>
              <a:t>pgrade)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72539"/>
            <a:ext cx="8229600" cy="5065419"/>
          </a:xfrm>
        </p:spPr>
        <p:txBody>
          <a:bodyPr>
            <a:normAutofit fontScale="92500" lnSpcReduction="20000"/>
          </a:bodyPr>
          <a:lstStyle/>
          <a:p>
            <a:r>
              <a:rPr lang="fr-CH" dirty="0" smtClean="0"/>
              <a:t>DOE: </a:t>
            </a:r>
            <a:r>
              <a:rPr lang="fr-CH" dirty="0" err="1" smtClean="0"/>
              <a:t>extremely</a:t>
            </a:r>
            <a:r>
              <a:rPr lang="fr-CH" dirty="0" smtClean="0"/>
              <a:t> positive: </a:t>
            </a:r>
            <a:r>
              <a:rPr lang="fr-CH" b="1" dirty="0" smtClean="0"/>
              <a:t>on 10 July 2012 first public sentence to </a:t>
            </a:r>
            <a:r>
              <a:rPr lang="fr-CH" b="1" dirty="0" err="1" smtClean="0"/>
              <a:t>prepare</a:t>
            </a:r>
            <a:r>
              <a:rPr lang="fr-CH" b="1" dirty="0" smtClean="0"/>
              <a:t> plan for  200 M$ </a:t>
            </a:r>
            <a:r>
              <a:rPr lang="fr-CH" dirty="0" smtClean="0"/>
              <a:t>contribution (</a:t>
            </a:r>
            <a:r>
              <a:rPr lang="fr-CH" dirty="0" err="1" smtClean="0"/>
              <a:t>project</a:t>
            </a:r>
            <a:r>
              <a:rPr lang="fr-CH" dirty="0" smtClean="0"/>
              <a:t> in addition to LARP R&amp;D)</a:t>
            </a:r>
          </a:p>
          <a:p>
            <a:r>
              <a:rPr lang="fr-CH" dirty="0" err="1" smtClean="0">
                <a:solidFill>
                  <a:srgbClr val="FF0000"/>
                </a:solidFill>
              </a:rPr>
              <a:t>Japan</a:t>
            </a:r>
            <a:r>
              <a:rPr lang="fr-CH" dirty="0" smtClean="0">
                <a:solidFill>
                  <a:srgbClr val="FF0000"/>
                </a:solidFill>
              </a:rPr>
              <a:t>: </a:t>
            </a:r>
            <a:r>
              <a:rPr lang="fr-CH" dirty="0" err="1" smtClean="0">
                <a:solidFill>
                  <a:srgbClr val="FF0000"/>
                </a:solidFill>
              </a:rPr>
              <a:t>progressing</a:t>
            </a:r>
            <a:r>
              <a:rPr lang="fr-CH" dirty="0" smtClean="0">
                <a:solidFill>
                  <a:srgbClr val="FF0000"/>
                </a:solidFill>
              </a:rPr>
              <a:t> for D1 design, discussion </a:t>
            </a:r>
            <a:r>
              <a:rPr lang="fr-CH" dirty="0" err="1" smtClean="0">
                <a:solidFill>
                  <a:srgbClr val="FF0000"/>
                </a:solidFill>
              </a:rPr>
              <a:t>jsut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started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with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aim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at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proposing</a:t>
            </a:r>
            <a:r>
              <a:rPr lang="fr-CH" b="1" dirty="0" smtClean="0">
                <a:solidFill>
                  <a:srgbClr val="FF0000"/>
                </a:solidFill>
              </a:rPr>
              <a:t> 20-50 MCHF </a:t>
            </a:r>
            <a:r>
              <a:rPr lang="fr-CH" dirty="0" err="1" smtClean="0">
                <a:solidFill>
                  <a:srgbClr val="FF0000"/>
                </a:solidFill>
              </a:rPr>
              <a:t>with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also</a:t>
            </a:r>
            <a:r>
              <a:rPr lang="fr-CH" dirty="0" smtClean="0">
                <a:solidFill>
                  <a:srgbClr val="FF0000"/>
                </a:solidFill>
              </a:rPr>
              <a:t> infrastructure </a:t>
            </a:r>
            <a:r>
              <a:rPr lang="fr-CH" dirty="0" err="1" smtClean="0">
                <a:solidFill>
                  <a:srgbClr val="FF0000"/>
                </a:solidFill>
              </a:rPr>
              <a:t>renewal</a:t>
            </a:r>
            <a:r>
              <a:rPr lang="fr-CH" dirty="0" smtClean="0">
                <a:solidFill>
                  <a:srgbClr val="FF0000"/>
                </a:solidFill>
              </a:rPr>
              <a:t> in KEK…</a:t>
            </a:r>
          </a:p>
          <a:p>
            <a:r>
              <a:rPr lang="fr-CH" dirty="0" smtClean="0"/>
              <a:t>CERN-KEK </a:t>
            </a:r>
            <a:r>
              <a:rPr lang="fr-CH" dirty="0" err="1" smtClean="0"/>
              <a:t>Magnet</a:t>
            </a:r>
            <a:r>
              <a:rPr lang="fr-CH" dirty="0" smtClean="0"/>
              <a:t> R&amp;D: </a:t>
            </a:r>
            <a:r>
              <a:rPr lang="fr-CH" dirty="0" err="1" smtClean="0"/>
              <a:t>preparatory</a:t>
            </a:r>
            <a:r>
              <a:rPr lang="fr-CH" dirty="0" smtClean="0"/>
              <a:t> meeting on 20 </a:t>
            </a:r>
            <a:r>
              <a:rPr lang="fr-CH" dirty="0" err="1" smtClean="0"/>
              <a:t>November</a:t>
            </a:r>
            <a:r>
              <a:rPr lang="fr-CH" dirty="0"/>
              <a:t> </a:t>
            </a:r>
            <a:r>
              <a:rPr lang="fr-CH" dirty="0" smtClean="0"/>
              <a:t>2012 </a:t>
            </a:r>
            <a:r>
              <a:rPr lang="fr-CH" sz="2400" dirty="0" smtClean="0">
                <a:hlinkClick r:id="rId2"/>
              </a:rPr>
              <a:t>https</a:t>
            </a:r>
            <a:r>
              <a:rPr lang="fr-CH" sz="2400" dirty="0">
                <a:hlinkClick r:id="rId2"/>
              </a:rPr>
              <a:t>://indico.cern.ch/conferenceDisplay.py?confId=218192</a:t>
            </a:r>
            <a:r>
              <a:rPr lang="fr-CH" sz="2400" dirty="0" smtClean="0">
                <a:hlinkClick r:id="rId2"/>
              </a:rPr>
              <a:t>#</a:t>
            </a:r>
            <a:endParaRPr lang="fr-CH" dirty="0" smtClean="0"/>
          </a:p>
          <a:p>
            <a:r>
              <a:rPr lang="fr-CH" dirty="0" err="1" smtClean="0"/>
              <a:t>Other</a:t>
            </a:r>
            <a:r>
              <a:rPr lang="fr-CH" dirty="0" smtClean="0"/>
              <a:t> contributions: </a:t>
            </a:r>
            <a:r>
              <a:rPr lang="fr-CH" dirty="0" err="1" smtClean="0"/>
              <a:t>Russia</a:t>
            </a:r>
            <a:r>
              <a:rPr lang="fr-CH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82317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524876" cy="914400"/>
          </a:xfrm>
        </p:spPr>
        <p:txBody>
          <a:bodyPr/>
          <a:lstStyle/>
          <a:p>
            <a:r>
              <a:rPr lang="fr-CH" dirty="0" smtClean="0"/>
              <a:t>2 </a:t>
            </a:r>
            <a:r>
              <a:rPr lang="fr-CH" dirty="0" err="1" smtClean="0"/>
              <a:t>Reasons</a:t>
            </a:r>
            <a:r>
              <a:rPr lang="fr-CH" dirty="0" smtClean="0"/>
              <a:t> for upgrade: </a:t>
            </a:r>
            <a:br>
              <a:rPr lang="fr-CH" dirty="0" smtClean="0"/>
            </a:br>
            <a:r>
              <a:rPr lang="fr-CH" dirty="0" smtClean="0"/>
              <a:t>Performance &amp; Technical (Consolidation)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1750772"/>
            <a:ext cx="6002766" cy="441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499230"/>
            <a:ext cx="1835696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 smtClean="0"/>
              <a:t>Shut</a:t>
            </a:r>
            <a:r>
              <a:rPr lang="fr-CH" sz="1600" b="1" dirty="0" smtClean="0"/>
              <a:t> down to </a:t>
            </a:r>
            <a:r>
              <a:rPr lang="fr-CH" sz="1600" b="1" dirty="0" err="1" smtClean="0"/>
              <a:t>fix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interconnects</a:t>
            </a:r>
            <a:r>
              <a:rPr lang="fr-CH" sz="1600" b="1" dirty="0" smtClean="0"/>
              <a:t> and </a:t>
            </a:r>
            <a:r>
              <a:rPr lang="fr-CH" sz="1600" b="1" dirty="0" err="1" smtClean="0"/>
              <a:t>overcome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energy</a:t>
            </a:r>
            <a:r>
              <a:rPr lang="fr-CH" sz="1600" b="1" dirty="0" smtClean="0"/>
              <a:t> limitation (LHC incident of Sept 2008) and R2E</a:t>
            </a:r>
            <a:endParaRPr lang="en-GB" sz="1600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691680" y="2492896"/>
            <a:ext cx="1872208" cy="2900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838462" y="2735460"/>
            <a:ext cx="1296144" cy="20621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 smtClean="0"/>
              <a:t>Shut</a:t>
            </a:r>
            <a:r>
              <a:rPr lang="fr-CH" sz="1600" b="1" dirty="0" smtClean="0"/>
              <a:t> down to </a:t>
            </a:r>
            <a:r>
              <a:rPr lang="fr-CH" sz="1600" b="1" dirty="0" err="1" smtClean="0"/>
              <a:t>overcome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beam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intensity</a:t>
            </a:r>
            <a:r>
              <a:rPr lang="fr-CH" sz="1600" b="1" dirty="0" smtClean="0"/>
              <a:t>  limitation (</a:t>
            </a:r>
            <a:r>
              <a:rPr lang="fr-CH" sz="1600" b="1" dirty="0" err="1" smtClean="0"/>
              <a:t>Injectors</a:t>
            </a:r>
            <a:r>
              <a:rPr lang="fr-CH" sz="1600" b="1" dirty="0" smtClean="0"/>
              <a:t>, collimation and more…)</a:t>
            </a:r>
            <a:endParaRPr lang="en-GB" sz="16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" y="3104918"/>
            <a:ext cx="1836152" cy="137711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5364088" y="3793475"/>
            <a:ext cx="2523810" cy="42761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t0.gstatic.com/images?q=tbn:ANd9GcR29cvio0X8OTwYycknAzK2U_gngDbZuGePVxRo062yx2Z69wTJFw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540" y="5882129"/>
            <a:ext cx="2447925" cy="97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vixra.files.wordpress.com/2011/05/ps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844" y="4733496"/>
            <a:ext cx="1389156" cy="113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7705614" y="1499230"/>
            <a:ext cx="1428992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Full upgrade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815175" y="2287307"/>
            <a:ext cx="1481100" cy="20558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5732"/>
            <a:ext cx="2209799" cy="155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12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7-02 at 7.00.4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385281"/>
            <a:ext cx="7667625" cy="492272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 </a:t>
            </a:r>
            <a:r>
              <a:rPr lang="fr-CH" dirty="0" err="1" smtClean="0"/>
              <a:t>project</a:t>
            </a:r>
            <a:r>
              <a:rPr lang="fr-CH" dirty="0" smtClean="0"/>
              <a:t> – 1 structure: HL-LHC</a:t>
            </a:r>
            <a:br>
              <a:rPr lang="fr-CH" dirty="0" smtClean="0"/>
            </a:br>
            <a:r>
              <a:rPr lang="fr-CH" sz="3200" dirty="0" smtClean="0"/>
              <a:t>FP7 HiLumi Design </a:t>
            </a:r>
            <a:r>
              <a:rPr lang="fr-CH" sz="3200" dirty="0" err="1" smtClean="0"/>
              <a:t>Study</a:t>
            </a:r>
            <a:r>
              <a:rPr lang="fr-CH" sz="3200" dirty="0" smtClean="0"/>
              <a:t> </a:t>
            </a:r>
            <a:r>
              <a:rPr lang="fr-CH" sz="3200" dirty="0" err="1" smtClean="0"/>
              <a:t>just</a:t>
            </a:r>
            <a:r>
              <a:rPr lang="fr-CH" sz="3200" dirty="0" smtClean="0"/>
              <a:t> </a:t>
            </a:r>
            <a:r>
              <a:rPr lang="fr-CH" sz="3200" dirty="0" err="1" smtClean="0"/>
              <a:t>covers</a:t>
            </a:r>
            <a:r>
              <a:rPr lang="fr-CH" sz="3200" dirty="0" smtClean="0"/>
              <a:t> part of </a:t>
            </a:r>
            <a:r>
              <a:rPr lang="fr-CH" sz="3200" dirty="0" err="1" smtClean="0"/>
              <a:t>it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65563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Structure and Management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4425"/>
            <a:ext cx="9153525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89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HiLumi: </a:t>
            </a:r>
            <a:r>
              <a:rPr lang="fr-CH" dirty="0" err="1" smtClean="0"/>
              <a:t>Two</a:t>
            </a:r>
            <a:r>
              <a:rPr lang="fr-CH" dirty="0" smtClean="0"/>
              <a:t> branches (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overlap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sz="2800" b="1" dirty="0" smtClean="0">
                <a:solidFill>
                  <a:srgbClr val="FF0000"/>
                </a:solidFill>
              </a:rPr>
              <a:t>Performance </a:t>
            </a:r>
            <a:r>
              <a:rPr lang="fr-CH" sz="2800" b="1" dirty="0" err="1" smtClean="0">
                <a:solidFill>
                  <a:srgbClr val="FF0000"/>
                </a:solidFill>
              </a:rPr>
              <a:t>Improving</a:t>
            </a:r>
            <a:r>
              <a:rPr lang="fr-CH" sz="2800" b="1" dirty="0" smtClean="0">
                <a:solidFill>
                  <a:srgbClr val="FF0000"/>
                </a:solidFill>
              </a:rPr>
              <a:t> Consolidation upgrade (1000-1200 fb</a:t>
            </a:r>
            <a:r>
              <a:rPr lang="fr-CH" sz="2800" b="1" baseline="30000" dirty="0" smtClean="0">
                <a:solidFill>
                  <a:srgbClr val="FF0000"/>
                </a:solidFill>
              </a:rPr>
              <a:t>-1</a:t>
            </a:r>
            <a:r>
              <a:rPr lang="fr-CH" sz="2800" b="1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fr-CH" sz="2800" dirty="0" err="1" smtClean="0"/>
              <a:t>Magnet</a:t>
            </a:r>
            <a:r>
              <a:rPr lang="fr-CH" sz="2800" dirty="0" smtClean="0"/>
              <a:t> rad. damage and </a:t>
            </a:r>
            <a:r>
              <a:rPr lang="fr-CH" sz="2800" dirty="0" err="1" smtClean="0"/>
              <a:t>enhanced</a:t>
            </a:r>
            <a:r>
              <a:rPr lang="fr-CH" sz="2800" dirty="0" smtClean="0"/>
              <a:t> </a:t>
            </a:r>
            <a:r>
              <a:rPr lang="fr-CH" sz="2800" dirty="0" err="1" smtClean="0"/>
              <a:t>cooling</a:t>
            </a:r>
            <a:endParaRPr lang="fr-CH" sz="2800" dirty="0" smtClean="0"/>
          </a:p>
          <a:p>
            <a:pPr lvl="1"/>
            <a:r>
              <a:rPr lang="fr-CH" sz="2800" dirty="0" err="1" smtClean="0"/>
              <a:t>Cryogenics</a:t>
            </a:r>
            <a:r>
              <a:rPr lang="fr-CH" sz="2800" dirty="0" smtClean="0"/>
              <a:t> (P4, IP4,IP5)</a:t>
            </a:r>
            <a:r>
              <a:rPr lang="fr-CH" sz="2800" dirty="0"/>
              <a:t> </a:t>
            </a:r>
            <a:r>
              <a:rPr lang="fr-CH" sz="2800" dirty="0" err="1" smtClean="0"/>
              <a:t>with</a:t>
            </a:r>
            <a:r>
              <a:rPr lang="fr-CH" sz="2800" dirty="0" smtClean="0"/>
              <a:t> </a:t>
            </a:r>
            <a:r>
              <a:rPr lang="fr-CH" sz="2800" dirty="0" err="1" smtClean="0"/>
              <a:t>separation</a:t>
            </a:r>
            <a:r>
              <a:rPr lang="fr-CH" sz="2800" dirty="0" smtClean="0"/>
              <a:t> Arc </a:t>
            </a:r>
            <a:r>
              <a:rPr lang="fr-CH" sz="2800" dirty="0" err="1" smtClean="0"/>
              <a:t>form</a:t>
            </a:r>
            <a:r>
              <a:rPr lang="fr-CH" sz="2800" dirty="0" smtClean="0"/>
              <a:t> RF and </a:t>
            </a:r>
            <a:r>
              <a:rPr lang="fr-CH" sz="2800" dirty="0" err="1" smtClean="0"/>
              <a:t>from</a:t>
            </a:r>
            <a:r>
              <a:rPr lang="fr-CH" sz="2800" dirty="0" smtClean="0"/>
              <a:t> IR</a:t>
            </a:r>
          </a:p>
          <a:p>
            <a:pPr lvl="1"/>
            <a:r>
              <a:rPr lang="fr-CH" sz="2800" dirty="0" smtClean="0"/>
              <a:t>Collimation</a:t>
            </a:r>
          </a:p>
          <a:p>
            <a:pPr lvl="1"/>
            <a:r>
              <a:rPr lang="fr-CH" sz="2800" dirty="0" smtClean="0"/>
              <a:t>SC links (in part)</a:t>
            </a:r>
          </a:p>
          <a:p>
            <a:pPr lvl="1"/>
            <a:r>
              <a:rPr lang="fr-CH" sz="2800" dirty="0" smtClean="0"/>
              <a:t>QPS and Machine </a:t>
            </a:r>
            <a:r>
              <a:rPr lang="fr-CH" sz="2800" dirty="0" err="1" smtClean="0"/>
              <a:t>Prot</a:t>
            </a:r>
            <a:r>
              <a:rPr lang="fr-CH" sz="2800" dirty="0" smtClean="0"/>
              <a:t>.</a:t>
            </a:r>
          </a:p>
          <a:p>
            <a:pPr lvl="2"/>
            <a:r>
              <a:rPr lang="fr-CH" sz="2400" dirty="0" smtClean="0"/>
              <a:t>Kickers </a:t>
            </a:r>
          </a:p>
          <a:p>
            <a:pPr lvl="2"/>
            <a:r>
              <a:rPr lang="fr-CH" sz="2400" dirty="0" smtClean="0"/>
              <a:t>Interlock system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sz="2800" b="1" dirty="0" smtClean="0">
                <a:solidFill>
                  <a:srgbClr val="FF0000"/>
                </a:solidFill>
              </a:rPr>
              <a:t>Full Performance  upgrade (3000 fb</a:t>
            </a:r>
            <a:r>
              <a:rPr lang="fr-CH" sz="2800" b="1" baseline="30000" dirty="0" smtClean="0">
                <a:solidFill>
                  <a:srgbClr val="FF0000"/>
                </a:solidFill>
              </a:rPr>
              <a:t>-1</a:t>
            </a:r>
            <a:r>
              <a:rPr lang="fr-CH" sz="2800" b="1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fr-CH" sz="2800" dirty="0" smtClean="0"/>
              <a:t>Maximum </a:t>
            </a:r>
            <a:r>
              <a:rPr lang="fr-CH" sz="2800" dirty="0" err="1" smtClean="0"/>
              <a:t>low</a:t>
            </a:r>
            <a:r>
              <a:rPr lang="fr-CH" sz="2800" dirty="0" smtClean="0"/>
              <a:t>-</a:t>
            </a:r>
            <a:r>
              <a:rPr lang="fr-CH" sz="2800" dirty="0" smtClean="0">
                <a:sym typeface="Symbol"/>
              </a:rPr>
              <a:t> </a:t>
            </a:r>
            <a:r>
              <a:rPr lang="fr-CH" sz="2800" dirty="0" smtClean="0"/>
              <a:t> Quads aperture</a:t>
            </a:r>
          </a:p>
          <a:p>
            <a:pPr lvl="1"/>
            <a:r>
              <a:rPr lang="fr-CH" sz="2800" dirty="0" err="1" smtClean="0"/>
              <a:t>Crab</a:t>
            </a:r>
            <a:r>
              <a:rPr lang="fr-CH" sz="2800" dirty="0" smtClean="0"/>
              <a:t> </a:t>
            </a:r>
            <a:r>
              <a:rPr lang="fr-CH" sz="2800" dirty="0" err="1" smtClean="0"/>
              <a:t>Cavities</a:t>
            </a:r>
            <a:endParaRPr lang="fr-CH" sz="2800" dirty="0" smtClean="0"/>
          </a:p>
          <a:p>
            <a:pPr lvl="1"/>
            <a:r>
              <a:rPr lang="fr-CH" sz="2800" dirty="0" smtClean="0"/>
              <a:t>HB feedback system (SPS)</a:t>
            </a:r>
          </a:p>
          <a:p>
            <a:pPr lvl="1"/>
            <a:r>
              <a:rPr lang="fr-CH" sz="2800" dirty="0" smtClean="0"/>
              <a:t>Advanced collimation </a:t>
            </a:r>
            <a:r>
              <a:rPr lang="fr-CH" sz="2800" dirty="0" err="1" smtClean="0"/>
              <a:t>systems</a:t>
            </a:r>
            <a:endParaRPr lang="fr-CH" sz="2800" dirty="0" smtClean="0"/>
          </a:p>
          <a:p>
            <a:pPr lvl="1"/>
            <a:r>
              <a:rPr lang="fr-CH" sz="2800" dirty="0" smtClean="0"/>
              <a:t>E-</a:t>
            </a:r>
            <a:r>
              <a:rPr lang="fr-CH" sz="2800" dirty="0" err="1" smtClean="0"/>
              <a:t>lens</a:t>
            </a:r>
            <a:r>
              <a:rPr lang="fr-CH" sz="2800" dirty="0" smtClean="0"/>
              <a:t> (?)</a:t>
            </a:r>
          </a:p>
          <a:p>
            <a:pPr lvl="1"/>
            <a:r>
              <a:rPr lang="fr-CH" sz="2800" dirty="0" smtClean="0"/>
              <a:t>SC links (all)</a:t>
            </a:r>
          </a:p>
          <a:p>
            <a:pPr lvl="1"/>
            <a:r>
              <a:rPr lang="fr-CH" sz="2800" dirty="0" smtClean="0"/>
              <a:t>R2E and </a:t>
            </a:r>
            <a:r>
              <a:rPr lang="fr-CH" sz="2800" dirty="0" err="1" smtClean="0"/>
              <a:t>remote</a:t>
            </a:r>
            <a:r>
              <a:rPr lang="fr-CH" sz="2800" dirty="0" smtClean="0"/>
              <a:t> handling for 3000 fb</a:t>
            </a:r>
            <a:r>
              <a:rPr lang="fr-CH" sz="2800" baseline="30000" dirty="0" smtClean="0"/>
              <a:t>-1</a:t>
            </a:r>
          </a:p>
          <a:p>
            <a:pPr lvl="1"/>
            <a:endParaRPr lang="fr-CH" sz="2800" dirty="0" smtClean="0"/>
          </a:p>
          <a:p>
            <a:pPr lvl="1"/>
            <a:endParaRPr lang="fr-CH" sz="2800" dirty="0" smtClean="0"/>
          </a:p>
          <a:p>
            <a:pPr lvl="1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4282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Official </a:t>
            </a:r>
            <a:r>
              <a:rPr lang="fr-CH" dirty="0" err="1"/>
              <a:t>B</a:t>
            </a:r>
            <a:r>
              <a:rPr lang="fr-CH" dirty="0" err="1" smtClean="0"/>
              <a:t>eam</a:t>
            </a:r>
            <a:r>
              <a:rPr lang="fr-CH" dirty="0" smtClean="0"/>
              <a:t> </a:t>
            </a:r>
            <a:r>
              <a:rPr lang="fr-CH" dirty="0" err="1" smtClean="0"/>
              <a:t>Parameters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sz="2800" dirty="0" smtClean="0"/>
              <a:t>(</a:t>
            </a:r>
            <a:r>
              <a:rPr lang="fr-CH" sz="2800" dirty="0" err="1" smtClean="0"/>
              <a:t>see</a:t>
            </a:r>
            <a:r>
              <a:rPr lang="fr-CH" sz="2800" dirty="0" smtClean="0"/>
              <a:t> PLC by </a:t>
            </a:r>
            <a:r>
              <a:rPr lang="fr-CH" sz="2800" dirty="0" err="1" smtClean="0"/>
              <a:t>O.Bruning</a:t>
            </a:r>
            <a:r>
              <a:rPr lang="fr-CH" sz="2800" dirty="0" smtClean="0"/>
              <a:t>)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67946"/>
              </p:ext>
            </p:extLst>
          </p:nvPr>
        </p:nvGraphicFramePr>
        <p:xfrm>
          <a:off x="213295" y="1295400"/>
          <a:ext cx="5958905" cy="4865373"/>
        </p:xfrm>
        <a:graphic>
          <a:graphicData uri="http://schemas.openxmlformats.org/drawingml/2006/table">
            <a:tbl>
              <a:tblPr/>
              <a:tblGrid>
                <a:gridCol w="1850455"/>
                <a:gridCol w="1193800"/>
                <a:gridCol w="1466850"/>
                <a:gridCol w="1447800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nominal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 25ns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50ns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1.15E+11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2.2E+11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3.5E+11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1404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 current [A]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0.58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1.12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0.89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x-ing angle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rad]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300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590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590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 separation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s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12.5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11.4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b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*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0.55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3.75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L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eVs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]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energy spread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bunch length [m]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IBS horizontal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80 -&gt; 106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20.0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20.7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IBS longitudinal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61 -&gt; 60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15.8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13.2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Piwinski 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0.68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2.9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geom. reduction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0.83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0.35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0.33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beam-beam / IP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3.10E-03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3.9E-03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5.0E-03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Peak Luminosity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1 10</a:t>
                      </a:r>
                      <a:r>
                        <a:rPr kumimoji="0" lang="en-US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7.4 10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8.5 10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Virtual Luminosity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1.2 10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21 10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26 10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400800" y="5410200"/>
            <a:ext cx="2667000" cy="728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(Leveled to 5 10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</a:t>
            </a:r>
            <a:endParaRPr lang="en-US" sz="150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           and 2.5 10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7729"/>
              </p:ext>
            </p:extLst>
          </p:nvPr>
        </p:nvGraphicFramePr>
        <p:xfrm>
          <a:off x="152400" y="6172200"/>
          <a:ext cx="8839200" cy="230188"/>
        </p:xfrm>
        <a:graphic>
          <a:graphicData uri="http://schemas.openxmlformats.org/drawingml/2006/table">
            <a:tbl>
              <a:tblPr/>
              <a:tblGrid>
                <a:gridCol w="2819400"/>
                <a:gridCol w="285750"/>
                <a:gridCol w="1466850"/>
                <a:gridCol w="1447800"/>
                <a:gridCol w="1371600"/>
                <a:gridCol w="1447800"/>
              </a:tblGrid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Events /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crossing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(peak &amp; leveled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)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210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475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6424613" y="1371600"/>
            <a:ext cx="23383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6.2 10</a:t>
            </a:r>
            <a:r>
              <a:rPr lang="en-US" sz="1600" b="1" baseline="30000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14 </a:t>
            </a:r>
            <a:r>
              <a:rPr lang="en-US" sz="1600" b="1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and</a:t>
            </a:r>
            <a:r>
              <a:rPr lang="en-US" sz="1600" b="1" baseline="30000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 </a:t>
            </a:r>
            <a:r>
              <a:rPr lang="en-US" sz="1600" b="1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4.9 10</a:t>
            </a:r>
            <a:r>
              <a:rPr lang="en-US" sz="1600" b="1" baseline="30000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14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p/beam</a:t>
            </a:r>
            <a:endParaRPr lang="de-DE" sz="1600" smtClean="0">
              <a:solidFill>
                <a:srgbClr val="3B812F"/>
              </a:solidFill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248400" y="2057400"/>
            <a:ext cx="2895600" cy="31130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-65" charset="2"/>
              <a:buChar char="è"/>
            </a:pPr>
            <a:r>
              <a:rPr lang="en-US" sz="1500" dirty="0" smtClean="0">
                <a:solidFill>
                  <a:srgbClr val="27551F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 sufficient room for leveling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27551F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     (with Crab Cavities)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dirty="0" smtClean="0">
              <a:solidFill>
                <a:srgbClr val="27551F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  <a:sym typeface="Wingdings" pitchFamily="-65" charset="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  <a:sym typeface="Wingdings" pitchFamily="-65" charset="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Virtual luminosity (25ns)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L = 7.4 / 0.35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10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baseline="300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  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= 21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10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(‘k’ = 5)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  <a:sym typeface="Wingdings" pitchFamily="-65" charset="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Virtual luminosity (50ns)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L = 8.5 / 0.33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10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baseline="300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  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= 26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10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(‘k’ = 10)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6-Point Star 11"/>
          <p:cNvSpPr>
            <a:spLocks noChangeAspect="1"/>
          </p:cNvSpPr>
          <p:nvPr/>
        </p:nvSpPr>
        <p:spPr>
          <a:xfrm>
            <a:off x="2772720" y="5987064"/>
            <a:ext cx="671124" cy="671124"/>
          </a:xfrm>
          <a:prstGeom prst="star6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28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5127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Final goal : 3000 fb</a:t>
            </a:r>
            <a:r>
              <a:rPr lang="fr-CH" baseline="30000" dirty="0" smtClean="0"/>
              <a:t>-1</a:t>
            </a:r>
            <a:r>
              <a:rPr lang="fr-CH" dirty="0" smtClean="0"/>
              <a:t> by 2030’s…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726" y="1030965"/>
            <a:ext cx="3998789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" y="3445677"/>
            <a:ext cx="5033185" cy="3092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93574" y="1345671"/>
            <a:ext cx="3313216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 smtClean="0"/>
              <a:t>3 fb-1 per </a:t>
            </a:r>
            <a:r>
              <a:rPr lang="fr-CH" sz="2000" b="1" dirty="0" err="1" smtClean="0"/>
              <a:t>day</a:t>
            </a:r>
            <a:endParaRPr lang="fr-CH" sz="2000" b="1" dirty="0" smtClean="0"/>
          </a:p>
          <a:p>
            <a:r>
              <a:rPr lang="fr-CH" sz="2000" b="1" dirty="0" smtClean="0"/>
              <a:t>60% of </a:t>
            </a:r>
            <a:r>
              <a:rPr lang="fr-CH" sz="2000" b="1" dirty="0" err="1" smtClean="0"/>
              <a:t>efficiency</a:t>
            </a:r>
            <a:endParaRPr lang="fr-CH" sz="2000" b="1" dirty="0" smtClean="0"/>
          </a:p>
          <a:p>
            <a:r>
              <a:rPr lang="fr-CH" sz="2000" b="1" dirty="0" smtClean="0"/>
              <a:t>250 fb-1 /</a:t>
            </a:r>
            <a:r>
              <a:rPr lang="fr-CH" sz="2000" b="1" dirty="0" err="1" smtClean="0"/>
              <a:t>year</a:t>
            </a:r>
            <a:endParaRPr lang="fr-CH" sz="2000" b="1" dirty="0" smtClean="0"/>
          </a:p>
          <a:p>
            <a:r>
              <a:rPr lang="fr-CH" sz="2000" b="1" dirty="0" smtClean="0"/>
              <a:t>300 fb-1/</a:t>
            </a:r>
            <a:r>
              <a:rPr lang="fr-CH" sz="2000" b="1" dirty="0" err="1" smtClean="0"/>
              <a:t>year</a:t>
            </a:r>
            <a:r>
              <a:rPr lang="fr-CH" sz="2000" b="1" dirty="0" smtClean="0"/>
              <a:t> as «</a:t>
            </a:r>
            <a:r>
              <a:rPr lang="fr-CH" sz="2000" b="1" dirty="0" err="1" smtClean="0"/>
              <a:t>ultimate</a:t>
            </a:r>
            <a:r>
              <a:rPr lang="fr-CH" sz="2000" b="1" dirty="0" smtClean="0"/>
              <a:t>»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804064" y="3592059"/>
            <a:ext cx="1843643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smtClean="0"/>
              <a:t>Full Performance upgrade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08515" y="4845273"/>
            <a:ext cx="3212275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smtClean="0"/>
              <a:t>Performance </a:t>
            </a:r>
            <a:r>
              <a:rPr lang="fr-CH" sz="2400" b="1" dirty="0" err="1" smtClean="0"/>
              <a:t>Improving</a:t>
            </a:r>
            <a:r>
              <a:rPr lang="fr-CH" sz="2400" b="1" dirty="0" smtClean="0"/>
              <a:t> Consolidation upgrade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55972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Preliminary</a:t>
            </a:r>
            <a:r>
              <a:rPr lang="fr-CH" dirty="0" smtClean="0"/>
              <a:t> budget </a:t>
            </a:r>
            <a:r>
              <a:rPr lang="fr-CH" dirty="0" err="1" smtClean="0"/>
              <a:t>estimate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427" y="1055426"/>
            <a:ext cx="5023262" cy="369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833590"/>
              </p:ext>
            </p:extLst>
          </p:nvPr>
        </p:nvGraphicFramePr>
        <p:xfrm>
          <a:off x="1730974" y="4785755"/>
          <a:ext cx="5702976" cy="1850863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526039"/>
                <a:gridCol w="1314985"/>
                <a:gridCol w="1355051"/>
                <a:gridCol w="1506901"/>
              </a:tblGrid>
              <a:tr h="64126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 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Improving Consolidation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Full performance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Total HL-LHC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39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Mat. (MCHF)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476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360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836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39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Pers. (MCHF)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182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31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213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39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Pers. (FTE-y)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910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160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1070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39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TOT (MCHF)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658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391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1,049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81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European</a:t>
            </a:r>
            <a:r>
              <a:rPr lang="fr-CH" dirty="0" smtClean="0"/>
              <a:t> </a:t>
            </a:r>
            <a:r>
              <a:rPr lang="fr-CH" dirty="0" err="1" smtClean="0"/>
              <a:t>Strategy</a:t>
            </a:r>
            <a:r>
              <a:rPr lang="fr-CH" dirty="0" smtClean="0"/>
              <a:t> Update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8"/>
            <a:ext cx="8229600" cy="5556465"/>
          </a:xfrm>
        </p:spPr>
        <p:txBody>
          <a:bodyPr>
            <a:normAutofit fontScale="70000" lnSpcReduction="20000"/>
          </a:bodyPr>
          <a:lstStyle/>
          <a:p>
            <a:r>
              <a:rPr lang="fr-CH" dirty="0" smtClean="0"/>
              <a:t>Documents</a:t>
            </a:r>
            <a:r>
              <a:rPr lang="en-US" dirty="0" smtClean="0"/>
              <a:t> for open symposium, Cracow </a:t>
            </a:r>
            <a:r>
              <a:rPr lang="en-US" dirty="0"/>
              <a:t>10-12 </a:t>
            </a:r>
            <a:r>
              <a:rPr lang="en-US" dirty="0" smtClean="0"/>
              <a:t>Sept</a:t>
            </a:r>
            <a:endParaRPr lang="fr-CH" dirty="0" smtClean="0"/>
          </a:p>
          <a:p>
            <a:pPr lvl="2"/>
            <a:r>
              <a:rPr lang="fr-CH" dirty="0" smtClean="0"/>
              <a:t>CERN-ATS-2012-236</a:t>
            </a:r>
            <a:br>
              <a:rPr lang="fr-CH" dirty="0" smtClean="0"/>
            </a:br>
            <a:r>
              <a:rPr lang="en-US" sz="2400" i="1" dirty="0"/>
              <a:t>High Luminosity Large Hadron </a:t>
            </a:r>
            <a:r>
              <a:rPr lang="en-US" sz="2400" i="1" dirty="0" smtClean="0"/>
              <a:t>Collider - A </a:t>
            </a:r>
            <a:r>
              <a:rPr lang="en-US" sz="2400" i="1" dirty="0"/>
              <a:t>description for the European Strategy Preparatory Group</a:t>
            </a:r>
            <a:endParaRPr lang="fr-CH" sz="2400" i="1" dirty="0" smtClean="0"/>
          </a:p>
          <a:p>
            <a:pPr lvl="2"/>
            <a:r>
              <a:rPr lang="en-GB" dirty="0" smtClean="0"/>
              <a:t>CERN-ATS-2012-237</a:t>
            </a:r>
            <a:br>
              <a:rPr lang="en-GB" dirty="0" smtClean="0"/>
            </a:br>
            <a:r>
              <a:rPr lang="en-US" sz="2400" i="1" dirty="0"/>
              <a:t>High Energy </a:t>
            </a:r>
            <a:r>
              <a:rPr lang="en-US" sz="2400" i="1" dirty="0" smtClean="0"/>
              <a:t>LHC - Document </a:t>
            </a:r>
            <a:r>
              <a:rPr lang="en-US" sz="2400" i="1" dirty="0"/>
              <a:t>prepared for the European HEP strategy </a:t>
            </a:r>
            <a:r>
              <a:rPr lang="en-US" sz="2400" i="1" dirty="0" smtClean="0"/>
              <a:t>update </a:t>
            </a:r>
          </a:p>
          <a:p>
            <a:r>
              <a:rPr lang="en-US" dirty="0" smtClean="0"/>
              <a:t>We work hard to make HL-LHC “unavoidable”: much return in Physics and Accelerator Technology for little (extra)money</a:t>
            </a:r>
            <a:endParaRPr lang="en-GB" dirty="0"/>
          </a:p>
          <a:p>
            <a:r>
              <a:rPr lang="fr-CH" b="1" dirty="0" smtClean="0">
                <a:solidFill>
                  <a:srgbClr val="C00000"/>
                </a:solidFill>
              </a:rPr>
              <a:t>HL-LHC </a:t>
            </a:r>
            <a:r>
              <a:rPr lang="fr-CH" b="1" dirty="0" err="1" smtClean="0">
                <a:solidFill>
                  <a:srgbClr val="C00000"/>
                </a:solidFill>
              </a:rPr>
              <a:t>is</a:t>
            </a:r>
            <a:r>
              <a:rPr lang="fr-CH" b="1" dirty="0" smtClean="0">
                <a:solidFill>
                  <a:srgbClr val="C00000"/>
                </a:solidFill>
              </a:rPr>
              <a:t> the test </a:t>
            </a:r>
            <a:r>
              <a:rPr lang="fr-CH" b="1" dirty="0" err="1" smtClean="0">
                <a:solidFill>
                  <a:srgbClr val="C00000"/>
                </a:solidFill>
              </a:rPr>
              <a:t>bed</a:t>
            </a:r>
            <a:r>
              <a:rPr lang="fr-CH" b="1" dirty="0" smtClean="0">
                <a:solidFill>
                  <a:srgbClr val="C00000"/>
                </a:solidFill>
              </a:rPr>
              <a:t> (on real </a:t>
            </a:r>
            <a:r>
              <a:rPr lang="fr-CH" b="1" dirty="0" err="1" smtClean="0">
                <a:solidFill>
                  <a:srgbClr val="C00000"/>
                </a:solidFill>
              </a:rPr>
              <a:t>scale</a:t>
            </a:r>
            <a:r>
              <a:rPr lang="fr-CH" b="1" dirty="0" smtClean="0">
                <a:solidFill>
                  <a:srgbClr val="C00000"/>
                </a:solidFill>
              </a:rPr>
              <a:t>) of new </a:t>
            </a:r>
            <a:r>
              <a:rPr lang="fr-CH" b="1" dirty="0" err="1" smtClean="0">
                <a:solidFill>
                  <a:srgbClr val="C00000"/>
                </a:solidFill>
              </a:rPr>
              <a:t>advanced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technology</a:t>
            </a:r>
            <a:r>
              <a:rPr lang="fr-CH" b="1" dirty="0" smtClean="0">
                <a:solidFill>
                  <a:srgbClr val="C00000"/>
                </a:solidFill>
              </a:rPr>
              <a:t>: </a:t>
            </a:r>
          </a:p>
          <a:p>
            <a:pPr lvl="1"/>
            <a:r>
              <a:rPr lang="fr-CH" b="1" dirty="0" smtClean="0">
                <a:solidFill>
                  <a:srgbClr val="C00000"/>
                </a:solidFill>
              </a:rPr>
              <a:t>11T and 13 T </a:t>
            </a:r>
            <a:r>
              <a:rPr lang="fr-CH" b="1" dirty="0" err="1" smtClean="0">
                <a:solidFill>
                  <a:srgbClr val="C00000"/>
                </a:solidFill>
              </a:rPr>
              <a:t>Magnets</a:t>
            </a:r>
            <a:r>
              <a:rPr lang="fr-CH" b="1" dirty="0" smtClean="0">
                <a:solidFill>
                  <a:srgbClr val="C00000"/>
                </a:solidFill>
              </a:rPr>
              <a:t>, </a:t>
            </a:r>
          </a:p>
          <a:p>
            <a:pPr lvl="1"/>
            <a:r>
              <a:rPr lang="fr-CH" b="1" dirty="0" err="1" smtClean="0">
                <a:solidFill>
                  <a:srgbClr val="C00000"/>
                </a:solidFill>
              </a:rPr>
              <a:t>CCs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at</a:t>
            </a:r>
            <a:r>
              <a:rPr lang="fr-CH" b="1" dirty="0" smtClean="0">
                <a:solidFill>
                  <a:srgbClr val="C00000"/>
                </a:solidFill>
              </a:rPr>
              <a:t> 10 </a:t>
            </a:r>
            <a:r>
              <a:rPr lang="fr-CH" b="1" dirty="0" err="1" smtClean="0">
                <a:solidFill>
                  <a:srgbClr val="C00000"/>
                </a:solidFill>
              </a:rPr>
              <a:t>fs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accuracy</a:t>
            </a:r>
            <a:endParaRPr lang="fr-CH" b="1" dirty="0" smtClean="0">
              <a:solidFill>
                <a:srgbClr val="C00000"/>
              </a:solidFill>
            </a:endParaRPr>
          </a:p>
          <a:p>
            <a:pPr lvl="1"/>
            <a:r>
              <a:rPr lang="fr-CH" b="1" dirty="0" smtClean="0">
                <a:solidFill>
                  <a:srgbClr val="C00000"/>
                </a:solidFill>
              </a:rPr>
              <a:t>new collimation concepts, new diagnostics, SC Links, </a:t>
            </a:r>
            <a:r>
              <a:rPr lang="fr-CH" b="1" dirty="0" err="1" smtClean="0">
                <a:solidFill>
                  <a:srgbClr val="C00000"/>
                </a:solidFill>
              </a:rPr>
              <a:t>advanced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modelling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at</a:t>
            </a:r>
            <a:r>
              <a:rPr lang="fr-CH" b="1" dirty="0" smtClean="0">
                <a:solidFill>
                  <a:srgbClr val="C00000"/>
                </a:solidFill>
              </a:rPr>
              <a:t> the </a:t>
            </a:r>
            <a:r>
              <a:rPr lang="fr-CH" b="1" dirty="0" err="1" smtClean="0">
                <a:solidFill>
                  <a:srgbClr val="C00000"/>
                </a:solidFill>
              </a:rPr>
              <a:t>highest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energy</a:t>
            </a:r>
            <a:r>
              <a:rPr lang="fr-CH" b="1" dirty="0" smtClean="0">
                <a:solidFill>
                  <a:srgbClr val="C00000"/>
                </a:solidFill>
              </a:rPr>
              <a:t>, all </a:t>
            </a:r>
            <a:r>
              <a:rPr lang="fr-CH" b="1" dirty="0" err="1" smtClean="0">
                <a:solidFill>
                  <a:srgbClr val="C00000"/>
                </a:solidFill>
              </a:rPr>
              <a:t>working</a:t>
            </a:r>
            <a:r>
              <a:rPr lang="fr-CH" b="1" dirty="0" smtClean="0">
                <a:solidFill>
                  <a:srgbClr val="C00000"/>
                </a:solidFill>
              </a:rPr>
              <a:t> on a </a:t>
            </a:r>
            <a:r>
              <a:rPr lang="fr-CH" b="1" dirty="0" smtClean="0">
                <a:solidFill>
                  <a:srgbClr val="C00000"/>
                </a:solidFill>
                <a:sym typeface="Symbol"/>
              </a:rPr>
              <a:t> 1 GJ </a:t>
            </a:r>
            <a:r>
              <a:rPr lang="fr-CH" b="1" dirty="0" err="1" smtClean="0">
                <a:solidFill>
                  <a:srgbClr val="C00000"/>
                </a:solidFill>
                <a:sym typeface="Symbol"/>
              </a:rPr>
              <a:t>beam</a:t>
            </a:r>
            <a:r>
              <a:rPr lang="fr-CH" b="1" dirty="0" smtClean="0">
                <a:solidFill>
                  <a:srgbClr val="C00000"/>
                </a:solidFill>
                <a:sym typeface="Symbol"/>
              </a:rPr>
              <a:t>… (vacuum, </a:t>
            </a:r>
            <a:r>
              <a:rPr lang="fr-CH" b="1" dirty="0" err="1" smtClean="0">
                <a:solidFill>
                  <a:srgbClr val="C00000"/>
                </a:solidFill>
                <a:sym typeface="Symbol"/>
              </a:rPr>
              <a:t>cryogenics</a:t>
            </a:r>
            <a:r>
              <a:rPr lang="fr-CH" b="1" dirty="0" smtClean="0">
                <a:solidFill>
                  <a:srgbClr val="C00000"/>
                </a:solidFill>
                <a:sym typeface="Symbol"/>
              </a:rPr>
              <a:t>, kickers, protections…)</a:t>
            </a:r>
            <a:endParaRPr lang="en-US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29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purl.org/dc/dcmitype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810</TotalTime>
  <Words>798</Words>
  <Application>Microsoft Office PowerPoint</Application>
  <PresentationFormat>On-screen Show (4:3)</PresentationFormat>
  <Paragraphs>226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HiLumiLHC_PresentationTemplate</vt:lpstr>
      <vt:lpstr>CERN Plans for LHC upgrades</vt:lpstr>
      <vt:lpstr>2 Reasons for upgrade:  Performance &amp; Technical (Consolidation)</vt:lpstr>
      <vt:lpstr>1 project – 1 structure: HL-LHC FP7 HiLumi Design Study just covers part of it</vt:lpstr>
      <vt:lpstr>Structure and Management</vt:lpstr>
      <vt:lpstr>HiLumi: Two branches (with overlap)</vt:lpstr>
      <vt:lpstr>Official Beam Parameters  (see PLC by O.Bruning)</vt:lpstr>
      <vt:lpstr>Final goal : 3000 fb-1 by 2030’s…</vt:lpstr>
      <vt:lpstr>Preliminary budget estimate</vt:lpstr>
      <vt:lpstr>European Strategy Update</vt:lpstr>
      <vt:lpstr>1.5 km of new equipment in the LHC…</vt:lpstr>
      <vt:lpstr>Technical Progress (incomplete …) - 2</vt:lpstr>
      <vt:lpstr>Technical Progress (incomplete …) - 3</vt:lpstr>
      <vt:lpstr>Technical Progress (incomplete …) - 4</vt:lpstr>
      <vt:lpstr>Technical Progress (incomplete …) - 5</vt:lpstr>
      <vt:lpstr>Study for the HE-LHC smoothly starting</vt:lpstr>
      <vt:lpstr>Discussing in-kind contribution  (secure Full Performance Upgrade)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Markus Nordberg</cp:lastModifiedBy>
  <cp:revision>66</cp:revision>
  <dcterms:created xsi:type="dcterms:W3CDTF">2011-12-13T14:40:13Z</dcterms:created>
  <dcterms:modified xsi:type="dcterms:W3CDTF">2012-12-09T18:00:52Z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