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9" r:id="rId3"/>
    <p:sldId id="275" r:id="rId4"/>
    <p:sldId id="281" r:id="rId5"/>
    <p:sldId id="277" r:id="rId6"/>
    <p:sldId id="278" r:id="rId7"/>
    <p:sldId id="276" r:id="rId8"/>
    <p:sldId id="279" r:id="rId9"/>
    <p:sldId id="280" r:id="rId10"/>
    <p:sldId id="273" r:id="rId11"/>
    <p:sldId id="282" r:id="rId12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47DF508E-B915-402E-B9DF-6E59DFD1A38A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 smtClean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charset="-128"/>
              </a:defRPr>
            </a:lvl1pPr>
          </a:lstStyle>
          <a:p>
            <a:pPr>
              <a:defRPr/>
            </a:pPr>
            <a:fld id="{E238D32C-BDB8-498F-B1C9-34FF693793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193684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B6EC7-CB18-4543-A4AA-EDA6AF77AD56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9F05FA-586F-437A-8990-F92156D8C14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517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DDAD9-66B3-491C-A110-D18C892034C8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B8447D-8C2E-49BC-B8F3-177A6B1A4E7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29058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B8B57-764F-4E56-8629-19987788C610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2675A-2C37-4897-A2B7-448FE9D262F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8032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F5A76-1696-4792-AB91-05D66356068A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3EA90-7082-412D-A948-E4F6EBA485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90292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4181F-B4C8-4887-A2D2-0CD04A81C9F8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D9658-8DCC-4283-AD96-A1287C7A829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68877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EDF7B-9FE8-4F84-9680-20044FA2CDBF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4FF70-1C5C-4EC7-8473-40E2D8AE877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5984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BE35B-ACF3-44C1-A2C1-333A98E2A931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6901-BA45-44F8-BBA2-71C58EC15D0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07373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4D2A6-3954-4242-984D-AA4FDA0CECEB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7F68C-8BA9-47FE-A583-C627C51F97A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93870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DE48-DEE8-443D-B40A-93D8E293DC46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A2D5C-9437-4B3F-94FC-BD312A0435D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02191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4B23B-CF57-45B1-88B6-8385296811ED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DA7C3-15EC-4DCD-B4DC-6E41D1EA4E3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5784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886D-AF86-4433-BD89-4D7B5020239F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4165C-3DF8-4C9B-80BE-3A2ED72CD0F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48421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7308678-5DBF-4CB0-922F-A5EAB40FE663}" type="datetimeFigureOut">
              <a:rPr lang="ja-JP" altLang="en-US"/>
              <a:pPr>
                <a:defRPr/>
              </a:pPr>
              <a:t>2012/12/9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2F6E936-6EF2-4B17-B25A-103CC5B6317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テキスト ボックス 3"/>
          <p:cNvSpPr txBox="1">
            <a:spLocks noChangeArrowheads="1"/>
          </p:cNvSpPr>
          <p:nvPr/>
        </p:nvSpPr>
        <p:spPr bwMode="auto">
          <a:xfrm>
            <a:off x="2005013" y="214313"/>
            <a:ext cx="4643437" cy="584200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3200">
                <a:latin typeface="Comic Sans MS" pitchFamily="66" charset="0"/>
              </a:rPr>
              <a:t>ATLAS and its upgrade</a:t>
            </a:r>
            <a:endParaRPr lang="ja-JP" altLang="en-US" sz="3200">
              <a:latin typeface="Comic Sans MS" pitchFamily="66" charset="0"/>
            </a:endParaRPr>
          </a:p>
        </p:txBody>
      </p:sp>
      <p:pic>
        <p:nvPicPr>
          <p:cNvPr id="2051" name="Picture 6" descr="CERN-MontBlanc-let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43000"/>
            <a:ext cx="6121400" cy="551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テキスト ボックス 13"/>
          <p:cNvSpPr txBox="1">
            <a:spLocks noChangeArrowheads="1"/>
          </p:cNvSpPr>
          <p:nvPr/>
        </p:nvSpPr>
        <p:spPr bwMode="auto">
          <a:xfrm>
            <a:off x="6516688" y="5805488"/>
            <a:ext cx="2065337" cy="6461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Katsuo Tokushuku</a:t>
            </a:r>
          </a:p>
          <a:p>
            <a:pPr eaLnBrk="1" hangingPunct="1"/>
            <a:r>
              <a:rPr lang="en-US" altLang="ja-JP"/>
              <a:t>KEK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altLang="ja-JP" smtClean="0"/>
              <a:t>Preparation for LHC Upgrade</a:t>
            </a:r>
            <a:endParaRPr lang="ja-JP" altLang="en-US" smtClean="0"/>
          </a:p>
        </p:txBody>
      </p:sp>
      <p:sp>
        <p:nvSpPr>
          <p:cNvPr id="8195" name="コンテンツ プレースホルダ 2"/>
          <p:cNvSpPr>
            <a:spLocks noGrp="1"/>
          </p:cNvSpPr>
          <p:nvPr>
            <p:ph idx="1"/>
          </p:nvPr>
        </p:nvSpPr>
        <p:spPr>
          <a:xfrm>
            <a:off x="32409" y="1196753"/>
            <a:ext cx="8857108" cy="3888432"/>
          </a:xfrm>
        </p:spPr>
        <p:txBody>
          <a:bodyPr/>
          <a:lstStyle/>
          <a:p>
            <a:pPr marL="57150" indent="0">
              <a:buFont typeface="Arial" charset="0"/>
              <a:buNone/>
              <a:defRPr/>
            </a:pPr>
            <a:endParaRPr lang="en-US" altLang="ja-JP" sz="2000" dirty="0" smtClean="0">
              <a:latin typeface="Comic Sans MS" pitchFamily="66" charset="0"/>
            </a:endParaRPr>
          </a:p>
          <a:p>
            <a:pPr marL="400050">
              <a:defRPr/>
            </a:pPr>
            <a:r>
              <a:rPr lang="en-US" altLang="ja-JP" sz="2000" dirty="0" smtClean="0">
                <a:latin typeface="Comic Sans MS" pitchFamily="66" charset="0"/>
              </a:rPr>
              <a:t>Making visible to the outside community/government.</a:t>
            </a:r>
          </a:p>
          <a:p>
            <a:pPr marL="800100" lvl="1">
              <a:defRPr/>
            </a:pPr>
            <a:r>
              <a:rPr lang="en-US" altLang="ja-JP" sz="1600" dirty="0" smtClean="0">
                <a:latin typeface="Comic Sans MS" pitchFamily="66" charset="0"/>
              </a:rPr>
              <a:t>“Master </a:t>
            </a:r>
            <a:r>
              <a:rPr lang="en-US" altLang="ja-JP" sz="1600" dirty="0" smtClean="0">
                <a:latin typeface="Comic Sans MS" pitchFamily="66" charset="0"/>
              </a:rPr>
              <a:t>Plan </a:t>
            </a:r>
            <a:r>
              <a:rPr lang="en-US" altLang="ja-JP" sz="1600" dirty="0" smtClean="0">
                <a:latin typeface="Comic Sans MS" pitchFamily="66" charset="0"/>
              </a:rPr>
              <a:t>of big science project” will be updated in 2013/14 and proposals will be sent to Japan Academy of Science by March/2013.</a:t>
            </a:r>
          </a:p>
          <a:p>
            <a:pPr marL="1200150" lvl="2">
              <a:defRPr/>
            </a:pPr>
            <a:r>
              <a:rPr lang="en-US" altLang="ja-JP" sz="1200" dirty="0" smtClean="0">
                <a:latin typeface="Comic Sans MS" pitchFamily="66" charset="0"/>
              </a:rPr>
              <a:t>It </a:t>
            </a:r>
            <a:r>
              <a:rPr lang="en-US" altLang="ja-JP" sz="1200" dirty="0" err="1" smtClean="0">
                <a:latin typeface="Comic Sans MS" pitchFamily="66" charset="0"/>
              </a:rPr>
              <a:t>becoumes</a:t>
            </a:r>
            <a:r>
              <a:rPr lang="en-US" altLang="ja-JP" sz="1200" dirty="0" smtClean="0">
                <a:latin typeface="Comic Sans MS" pitchFamily="66" charset="0"/>
              </a:rPr>
              <a:t> more clear that the budget of a big project will not allocated unless it is listed in the master plan (and  unless it </a:t>
            </a:r>
            <a:r>
              <a:rPr lang="en-US" altLang="ja-JP" sz="1200" dirty="0">
                <a:latin typeface="Comic Sans MS" pitchFamily="66" charset="0"/>
              </a:rPr>
              <a:t> </a:t>
            </a:r>
            <a:r>
              <a:rPr lang="en-US" altLang="ja-JP" sz="1200" dirty="0" smtClean="0">
                <a:latin typeface="Comic Sans MS" pitchFamily="66" charset="0"/>
              </a:rPr>
              <a:t>gains high score.</a:t>
            </a:r>
          </a:p>
          <a:p>
            <a:pPr marL="800100" lvl="1">
              <a:defRPr/>
            </a:pPr>
            <a:endParaRPr lang="en-US" altLang="ja-JP" sz="1600" dirty="0" smtClean="0">
              <a:latin typeface="Comic Sans MS" pitchFamily="66" charset="0"/>
            </a:endParaRPr>
          </a:p>
          <a:p>
            <a:pPr marL="400050">
              <a:defRPr/>
            </a:pPr>
            <a:r>
              <a:rPr lang="en-US" altLang="ja-JP" sz="2000" dirty="0" smtClean="0">
                <a:latin typeface="Comic Sans MS" pitchFamily="66" charset="0"/>
              </a:rPr>
              <a:t>In HEP society (and KEK), it is decided  to submit HL-LHC as one of the big projects. </a:t>
            </a:r>
          </a:p>
          <a:p>
            <a:pPr marL="800100" lvl="1">
              <a:defRPr/>
            </a:pPr>
            <a:r>
              <a:rPr lang="en-US" altLang="ja-JP" sz="1600" dirty="0" smtClean="0">
                <a:latin typeface="Comic Sans MS" pitchFamily="66" charset="0"/>
              </a:rPr>
              <a:t>Other project to be sent are;  (not with priority (at moment))</a:t>
            </a:r>
          </a:p>
          <a:p>
            <a:pPr marL="800100" lvl="1">
              <a:buFont typeface="+mj-lt"/>
              <a:buAutoNum type="arabicPeriod"/>
              <a:defRPr/>
            </a:pPr>
            <a:r>
              <a:rPr lang="en-US" altLang="ja-JP" sz="1200" dirty="0" smtClean="0">
                <a:latin typeface="Comic Sans MS" pitchFamily="66" charset="0"/>
              </a:rPr>
              <a:t>ILC</a:t>
            </a:r>
          </a:p>
          <a:p>
            <a:pPr marL="800100" lvl="1">
              <a:buFont typeface="+mj-lt"/>
              <a:buAutoNum type="arabicPeriod"/>
              <a:defRPr/>
            </a:pPr>
            <a:r>
              <a:rPr lang="en-US" altLang="ja-JP" sz="1200" dirty="0" smtClean="0">
                <a:latin typeface="Comic Sans MS" pitchFamily="66" charset="0"/>
              </a:rPr>
              <a:t>Neutrino program (mainly for hyper-</a:t>
            </a:r>
            <a:r>
              <a:rPr lang="en-US" altLang="ja-JP" sz="1200" dirty="0" err="1" smtClean="0">
                <a:latin typeface="Comic Sans MS" pitchFamily="66" charset="0"/>
              </a:rPr>
              <a:t>Kamiokande</a:t>
            </a:r>
            <a:r>
              <a:rPr lang="en-US" altLang="ja-JP" sz="1200" dirty="0" smtClean="0">
                <a:latin typeface="Comic Sans MS" pitchFamily="66" charset="0"/>
              </a:rPr>
              <a:t> + moderate J-PARC power upgrade?)</a:t>
            </a:r>
          </a:p>
          <a:p>
            <a:pPr marL="800100" lvl="1">
              <a:buFont typeface="+mj-lt"/>
              <a:buAutoNum type="arabicPeriod"/>
              <a:defRPr/>
            </a:pPr>
            <a:r>
              <a:rPr lang="en-US" altLang="ja-JP" sz="1200" dirty="0" err="1" smtClean="0">
                <a:latin typeface="Comic Sans MS" pitchFamily="66" charset="0"/>
              </a:rPr>
              <a:t>Extention</a:t>
            </a:r>
            <a:r>
              <a:rPr lang="en-US" altLang="ja-JP" sz="1200" dirty="0" smtClean="0">
                <a:latin typeface="Comic Sans MS" pitchFamily="66" charset="0"/>
              </a:rPr>
              <a:t> of J-PARC facilities</a:t>
            </a:r>
            <a:r>
              <a:rPr lang="en-US" altLang="ja-JP" sz="1600" dirty="0" smtClean="0">
                <a:latin typeface="Comic Sans MS" pitchFamily="66" charset="0"/>
              </a:rPr>
              <a:t>’</a:t>
            </a:r>
          </a:p>
          <a:p>
            <a:pPr marL="57150" indent="0">
              <a:buNone/>
              <a:defRPr/>
            </a:pPr>
            <a:endParaRPr lang="en-US" altLang="ja-JP" sz="1600" dirty="0" smtClean="0">
              <a:latin typeface="Comic Sans MS" pitchFamily="66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43608" y="5373216"/>
            <a:ext cx="7416824" cy="147732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57150" indent="0">
              <a:buNone/>
              <a:defRPr/>
            </a:pPr>
            <a:r>
              <a:rPr lang="en-US" altLang="ja-JP" dirty="0">
                <a:latin typeface="Comic Sans MS" pitchFamily="66" charset="0"/>
              </a:rPr>
              <a:t>Now we need a cost estimation of the project. Basic idea so far is,</a:t>
            </a:r>
          </a:p>
          <a:p>
            <a:pPr marL="57150" indent="0">
              <a:buNone/>
              <a:defRPr/>
            </a:pPr>
            <a:r>
              <a:rPr lang="en-US" altLang="ja-JP" dirty="0">
                <a:latin typeface="Comic Sans MS" pitchFamily="66" charset="0"/>
              </a:rPr>
              <a:t>    ‘We request money for the parts where we contribute in </a:t>
            </a:r>
            <a:r>
              <a:rPr lang="en-US" altLang="ja-JP" dirty="0" smtClean="0">
                <a:latin typeface="Comic Sans MS" pitchFamily="66" charset="0"/>
              </a:rPr>
              <a:t>kind.</a:t>
            </a:r>
          </a:p>
          <a:p>
            <a:pPr marL="57150" indent="0">
              <a:buNone/>
              <a:defRPr/>
            </a:pPr>
            <a:endParaRPr kumimoji="1" lang="en-US" altLang="ja-JP" dirty="0">
              <a:latin typeface="Comic Sans MS" pitchFamily="66" charset="0"/>
            </a:endParaRPr>
          </a:p>
          <a:p>
            <a:pPr marL="57150" indent="0">
              <a:buNone/>
              <a:defRPr/>
            </a:pPr>
            <a:r>
              <a:rPr lang="en-US" altLang="ja-JP" dirty="0" smtClean="0">
                <a:latin typeface="Comic Sans MS" pitchFamily="66" charset="0"/>
              </a:rPr>
              <a:t>   i.e.  Mostly for Inner trackers/</a:t>
            </a:r>
            <a:r>
              <a:rPr lang="en-US" altLang="ja-JP" dirty="0" err="1" smtClean="0">
                <a:latin typeface="Comic Sans MS" pitchFamily="66" charset="0"/>
              </a:rPr>
              <a:t>Muon</a:t>
            </a:r>
            <a:r>
              <a:rPr lang="en-US" altLang="ja-JP" dirty="0" smtClean="0">
                <a:latin typeface="Comic Sans MS" pitchFamily="66" charset="0"/>
              </a:rPr>
              <a:t> for ATLAS  </a:t>
            </a:r>
          </a:p>
          <a:p>
            <a:pPr marL="57150" indent="0">
              <a:buNone/>
              <a:defRPr/>
            </a:pPr>
            <a:r>
              <a:rPr kumimoji="1" lang="en-US" altLang="ja-JP" dirty="0">
                <a:latin typeface="Comic Sans MS" pitchFamily="66" charset="0"/>
              </a:rPr>
              <a:t> </a:t>
            </a:r>
            <a:r>
              <a:rPr kumimoji="1" lang="en-US" altLang="ja-JP" dirty="0" smtClean="0">
                <a:latin typeface="Comic Sans MS" pitchFamily="66" charset="0"/>
              </a:rPr>
              <a:t>    and  for D1 magnets for LHC upgrade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003321"/>
              </p:ext>
            </p:extLst>
          </p:nvPr>
        </p:nvGraphicFramePr>
        <p:xfrm>
          <a:off x="323528" y="260648"/>
          <a:ext cx="8602543" cy="4968752"/>
        </p:xfrm>
        <a:graphic>
          <a:graphicData uri="http://schemas.openxmlformats.org/drawingml/2006/table">
            <a:tbl>
              <a:tblPr/>
              <a:tblGrid>
                <a:gridCol w="1352315"/>
                <a:gridCol w="636384"/>
                <a:gridCol w="636384"/>
                <a:gridCol w="636384"/>
                <a:gridCol w="636384"/>
                <a:gridCol w="636384"/>
                <a:gridCol w="673316"/>
                <a:gridCol w="673316"/>
                <a:gridCol w="673316"/>
                <a:gridCol w="636384"/>
                <a:gridCol w="636384"/>
                <a:gridCol w="775592"/>
              </a:tblGrid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年度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2013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2014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2015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2016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2017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2018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2019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2020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2021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2022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</a:t>
                      </a:r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年積算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（千円）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LHC Magnet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82,800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69,600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18,000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526,080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376,720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706,960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646,960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347,960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297,640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259,480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3,332,200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PSB</a:t>
                      </a:r>
                      <a:r>
                        <a:rPr lang="ja-JP" alt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</a:t>
                      </a:r>
                      <a:r>
                        <a:rPr lang="en-US" altLang="ja-JP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electronics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48,000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48,000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24,000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126,000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Crab</a:t>
                      </a:r>
                      <a:endParaRPr lang="en-US" altLang="ja-JP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120,000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4302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Tracker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62,000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83,000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62,000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329,000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329,000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493,000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329,000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165,000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1,882,000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Muon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38,000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288,000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196,000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705,000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213,000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13,000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1,504,000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Trigger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560,000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Total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161,800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174,600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123,000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946,080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873,720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1,573,960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1,193,960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1,239,960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732,640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504,480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7,524,200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ATLAS</a:t>
                      </a:r>
                      <a:r>
                        <a:rPr lang="en-US" altLang="ja-JP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operation</a:t>
                      </a:r>
                      <a:endParaRPr lang="ja-JP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2,000,000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123"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LHC</a:t>
                      </a:r>
                      <a:r>
                        <a:rPr lang="en-US" altLang="ja-JP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 Total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361,800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374,600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323,000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1,146,080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1,073,720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1,773,960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1,393,960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1,439,960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932,640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704,480 </a:t>
                      </a:r>
                    </a:p>
                  </a:txBody>
                  <a:tcPr marL="8164" marR="8164" marT="8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9,524,200 </a:t>
                      </a:r>
                    </a:p>
                  </a:txBody>
                  <a:tcPr marL="8164" marR="8164" marT="8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043608" y="5373216"/>
            <a:ext cx="7416824" cy="120032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57150" indent="0">
              <a:buNone/>
              <a:defRPr/>
            </a:pPr>
            <a:r>
              <a:rPr kumimoji="1" lang="en-US" altLang="ja-JP" dirty="0" smtClean="0"/>
              <a:t>I.e.  LHC: ~ 3.5billion yen   -  35MCHF</a:t>
            </a:r>
          </a:p>
          <a:p>
            <a:pPr marL="57150" indent="0">
              <a:buNone/>
              <a:defRPr/>
            </a:pPr>
            <a:r>
              <a:rPr lang="en-US" altLang="ja-JP" dirty="0"/>
              <a:t> </a:t>
            </a:r>
            <a:r>
              <a:rPr lang="en-US" altLang="ja-JP" dirty="0" smtClean="0"/>
              <a:t>      ATLAS:  ~ 4billion yen  -  40MCHF  </a:t>
            </a:r>
          </a:p>
          <a:p>
            <a:pPr marL="57150" indent="0">
              <a:buNone/>
              <a:defRPr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                    (Including R&amp;D/</a:t>
            </a:r>
            <a:r>
              <a:rPr kumimoji="1" lang="en-US" altLang="ja-JP" dirty="0" err="1" smtClean="0"/>
              <a:t>Labour</a:t>
            </a:r>
            <a:r>
              <a:rPr kumimoji="1" lang="en-US" altLang="ja-JP" dirty="0" smtClean="0"/>
              <a:t> :  i.e. not ‘TDR’ figures.)</a:t>
            </a:r>
          </a:p>
          <a:p>
            <a:pPr marL="57150" indent="0">
              <a:buNone/>
              <a:defRPr/>
            </a:pPr>
            <a:r>
              <a:rPr lang="en-US" altLang="ja-JP" dirty="0"/>
              <a:t> </a:t>
            </a:r>
            <a:r>
              <a:rPr lang="en-US" altLang="ja-JP" dirty="0" smtClean="0"/>
              <a:t>                                not including personal cost (i.e. salary of us)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251520" y="116632"/>
            <a:ext cx="8784976" cy="3672408"/>
          </a:xfrm>
          <a:prstGeom prst="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" name="直線矢印コネクタ 5"/>
          <p:cNvCxnSpPr/>
          <p:nvPr/>
        </p:nvCxnSpPr>
        <p:spPr>
          <a:xfrm flipH="1">
            <a:off x="2843808" y="3789040"/>
            <a:ext cx="1800200" cy="158417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504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888" y="1449388"/>
            <a:ext cx="7581900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テキスト ボックス 9"/>
          <p:cNvSpPr txBox="1">
            <a:spLocks noChangeArrowheads="1"/>
          </p:cNvSpPr>
          <p:nvPr/>
        </p:nvSpPr>
        <p:spPr bwMode="auto">
          <a:xfrm>
            <a:off x="250825" y="188913"/>
            <a:ext cx="8208963" cy="9540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2800">
                <a:latin typeface="Comic Sans MS" pitchFamily="66" charset="0"/>
                <a:ea typeface="HGP創英角ﾎﾟｯﾌﾟ体" pitchFamily="50" charset="-128"/>
              </a:rPr>
              <a:t>Another very successful year for LHC and ATLAS !</a:t>
            </a:r>
          </a:p>
        </p:txBody>
      </p:sp>
      <p:sp>
        <p:nvSpPr>
          <p:cNvPr id="3076" name="テキスト ボックス 9"/>
          <p:cNvSpPr txBox="1">
            <a:spLocks noChangeArrowheads="1"/>
          </p:cNvSpPr>
          <p:nvPr/>
        </p:nvSpPr>
        <p:spPr bwMode="auto">
          <a:xfrm>
            <a:off x="566738" y="1247775"/>
            <a:ext cx="4432300" cy="40163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altLang="ja-JP" sz="2000">
                <a:latin typeface="Comic Sans MS" pitchFamily="66" charset="0"/>
                <a:ea typeface="HGP創英角ﾎﾟｯﾌﾟ体" pitchFamily="50" charset="-128"/>
              </a:rPr>
              <a:t>Integrated Luminosity: 21.7 fb</a:t>
            </a:r>
            <a:r>
              <a:rPr lang="en-US" altLang="ja-JP" sz="2000" baseline="30000">
                <a:latin typeface="Comic Sans MS" pitchFamily="66" charset="0"/>
                <a:ea typeface="HGP創英角ﾎﾟｯﾌﾟ体" pitchFamily="50" charset="-128"/>
              </a:rPr>
              <a:t>-1</a:t>
            </a:r>
            <a:r>
              <a:rPr lang="en-US" altLang="ja-JP" sz="2000">
                <a:latin typeface="Comic Sans MS" pitchFamily="66" charset="0"/>
                <a:ea typeface="HGP創英角ﾎﾟｯﾌﾟ体" pitchFamily="50" charset="-128"/>
              </a:rPr>
              <a:t> </a:t>
            </a:r>
          </a:p>
        </p:txBody>
      </p:sp>
      <p:grpSp>
        <p:nvGrpSpPr>
          <p:cNvPr id="11" name="Group 27"/>
          <p:cNvGrpSpPr>
            <a:grpSpLocks/>
          </p:cNvGrpSpPr>
          <p:nvPr/>
        </p:nvGrpSpPr>
        <p:grpSpPr bwMode="auto">
          <a:xfrm>
            <a:off x="333375" y="4094163"/>
            <a:ext cx="2520950" cy="2590800"/>
            <a:chOff x="6012160" y="980728"/>
            <a:chExt cx="2520280" cy="2592288"/>
          </a:xfrm>
        </p:grpSpPr>
        <p:sp>
          <p:nvSpPr>
            <p:cNvPr id="12" name="Rectangle 30"/>
            <p:cNvSpPr/>
            <p:nvPr/>
          </p:nvSpPr>
          <p:spPr bwMode="auto">
            <a:xfrm>
              <a:off x="6012160" y="980728"/>
              <a:ext cx="2520280" cy="2592288"/>
            </a:xfrm>
            <a:prstGeom prst="rect">
              <a:avLst/>
            </a:prstGeom>
            <a:solidFill>
              <a:srgbClr val="FFCC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kumimoji="0" lang="en-US" sz="1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-111" charset="0"/>
              </a:endParaRPr>
            </a:p>
          </p:txBody>
        </p:sp>
        <p:sp>
          <p:nvSpPr>
            <p:cNvPr id="3083" name="TextBox 31"/>
            <p:cNvSpPr txBox="1">
              <a:spLocks noChangeArrowheads="1"/>
            </p:cNvSpPr>
            <p:nvPr/>
          </p:nvSpPr>
          <p:spPr bwMode="auto">
            <a:xfrm>
              <a:off x="6106646" y="1124744"/>
              <a:ext cx="2353786" cy="877163"/>
            </a:xfrm>
            <a:prstGeom prst="rect">
              <a:avLst/>
            </a:prstGeom>
            <a:solidFill>
              <a:srgbClr val="00009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r>
                <a:rPr lang="en-US" altLang="ja-JP" sz="1700">
                  <a:solidFill>
                    <a:schemeClr val="bg1"/>
                  </a:solidFill>
                </a:rPr>
                <a:t>Many thanks to the </a:t>
              </a:r>
            </a:p>
            <a:p>
              <a:pPr eaLnBrk="1" hangingPunct="1"/>
              <a:r>
                <a:rPr lang="en-US" altLang="ja-JP" sz="1700">
                  <a:solidFill>
                    <a:schemeClr val="bg1"/>
                  </a:solidFill>
                </a:rPr>
                <a:t>LHC team for such a</a:t>
              </a:r>
            </a:p>
            <a:p>
              <a:pPr eaLnBrk="1" hangingPunct="1"/>
              <a:r>
                <a:rPr lang="en-US" altLang="ja-JP" sz="1700">
                  <a:solidFill>
                    <a:schemeClr val="bg1"/>
                  </a:solidFill>
                </a:rPr>
                <a:t>superb performance !</a:t>
              </a:r>
            </a:p>
          </p:txBody>
        </p:sp>
        <p:pic>
          <p:nvPicPr>
            <p:cNvPr id="3084" name="Picture 5" descr="applause.gif"/>
            <p:cNvPicPr preferRelativeResize="0"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85745" y="2112339"/>
              <a:ext cx="1326615" cy="138866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</p:pic>
      </p:grpSp>
      <p:sp>
        <p:nvSpPr>
          <p:cNvPr id="4" name="テキスト ボックス 3"/>
          <p:cNvSpPr txBox="1">
            <a:spLocks noChangeArrowheads="1"/>
          </p:cNvSpPr>
          <p:nvPr/>
        </p:nvSpPr>
        <p:spPr bwMode="auto">
          <a:xfrm>
            <a:off x="2235200" y="6242050"/>
            <a:ext cx="10969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© fabiola</a:t>
            </a:r>
            <a:endParaRPr lang="ja-JP" altLang="en-US"/>
          </a:p>
        </p:txBody>
      </p:sp>
      <p:sp>
        <p:nvSpPr>
          <p:cNvPr id="3079" name="AutoShape 13" descr="https://atlas.web.cern.ch/Atlas/GROUPS/DATAPREPARATION/DataSummary/2012/daydata/figs/sumLumiByDayUrgent.png"/>
          <p:cNvSpPr>
            <a:spLocks noChangeAspect="1" noChangeArrowheads="1"/>
          </p:cNvSpPr>
          <p:nvPr/>
        </p:nvSpPr>
        <p:spPr bwMode="auto">
          <a:xfrm>
            <a:off x="63500" y="-136525"/>
            <a:ext cx="720090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0" name="AutoShape 15" descr="https://atlas.web.cern.ch/Atlas/GROUPS/DATAPREPARATION/DataSummary/2012/daydata/figs/sumLumiByDayUrgent.png"/>
          <p:cNvSpPr>
            <a:spLocks noChangeAspect="1" noChangeArrowheads="1"/>
          </p:cNvSpPr>
          <p:nvPr/>
        </p:nvSpPr>
        <p:spPr bwMode="auto">
          <a:xfrm>
            <a:off x="63500" y="-136525"/>
            <a:ext cx="7581900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081" name="AutoShape 17" descr="https://atlas.web.cern.ch/Atlas/GROUPS/DATAPREPARATION/DataSummary/2012/daydata/figs/sumLumiByDayUrgent.png"/>
          <p:cNvSpPr>
            <a:spLocks noChangeAspect="1" noChangeArrowheads="1"/>
          </p:cNvSpPr>
          <p:nvPr/>
        </p:nvSpPr>
        <p:spPr bwMode="auto">
          <a:xfrm>
            <a:off x="215900" y="15875"/>
            <a:ext cx="7581900" cy="544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tlas.web.cern.ch/Atlas/GROUPS/PHYSICS/PAPERS/HIGG-2012-27/fig_00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63" y="903288"/>
            <a:ext cx="3848100" cy="598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4" descr="https://atlas.web.cern.ch/Atlas/GROUPS/PHYSICS/CONFNOTES/ATLAS-CONF-2012-127/fig_0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82588"/>
            <a:ext cx="5400675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テキスト ボックス 9"/>
          <p:cNvSpPr txBox="1">
            <a:spLocks noChangeArrowheads="1"/>
          </p:cNvSpPr>
          <p:nvPr/>
        </p:nvSpPr>
        <p:spPr bwMode="auto">
          <a:xfrm>
            <a:off x="53975" y="0"/>
            <a:ext cx="5940425" cy="523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800">
                <a:solidFill>
                  <a:srgbClr val="000000"/>
                </a:solidFill>
                <a:latin typeface="Comic Sans MS" pitchFamily="66" charset="0"/>
                <a:ea typeface="HGP創英角ﾎﾟｯﾌﾟ体" pitchFamily="50" charset="-128"/>
              </a:rPr>
              <a:t>Discovery of a Higgs-like particle!</a:t>
            </a:r>
          </a:p>
        </p:txBody>
      </p:sp>
      <p:sp>
        <p:nvSpPr>
          <p:cNvPr id="4101" name="テキスト ボックス 18"/>
          <p:cNvSpPr txBox="1">
            <a:spLocks noChangeArrowheads="1"/>
          </p:cNvSpPr>
          <p:nvPr/>
        </p:nvSpPr>
        <p:spPr bwMode="auto">
          <a:xfrm>
            <a:off x="6391275" y="455613"/>
            <a:ext cx="1252538" cy="64611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>
                <a:latin typeface="HGP創英角ﾎﾟｯﾌﾟ体" pitchFamily="50" charset="-128"/>
                <a:ea typeface="HGP創英角ﾎﾟｯﾌﾟ体" pitchFamily="50" charset="-128"/>
              </a:rPr>
              <a:t>July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03213"/>
            <a:ext cx="5400675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円/楕円 5"/>
          <p:cNvSpPr/>
          <p:nvPr/>
        </p:nvSpPr>
        <p:spPr>
          <a:xfrm>
            <a:off x="2411413" y="981075"/>
            <a:ext cx="1944687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3360738" y="1517650"/>
            <a:ext cx="1282700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3714750" y="2014538"/>
            <a:ext cx="1282700" cy="6477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5126" name="テキスト ボックス 9"/>
          <p:cNvSpPr txBox="1">
            <a:spLocks noChangeArrowheads="1"/>
          </p:cNvSpPr>
          <p:nvPr/>
        </p:nvSpPr>
        <p:spPr bwMode="auto">
          <a:xfrm>
            <a:off x="53975" y="0"/>
            <a:ext cx="5940425" cy="523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800">
                <a:solidFill>
                  <a:srgbClr val="000000"/>
                </a:solidFill>
                <a:latin typeface="Comic Sans MS" pitchFamily="66" charset="0"/>
                <a:ea typeface="HGP創英角ﾎﾟｯﾌﾟ体" pitchFamily="50" charset="-128"/>
              </a:rPr>
              <a:t>Discovery of a Higgs-like particle!</a:t>
            </a:r>
          </a:p>
        </p:txBody>
      </p:sp>
      <p:sp>
        <p:nvSpPr>
          <p:cNvPr id="5127" name="テキスト ボックス 8"/>
          <p:cNvSpPr txBox="1">
            <a:spLocks noChangeArrowheads="1"/>
          </p:cNvSpPr>
          <p:nvPr/>
        </p:nvSpPr>
        <p:spPr bwMode="auto">
          <a:xfrm>
            <a:off x="6391275" y="455613"/>
            <a:ext cx="2752725" cy="20320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>
                <a:latin typeface="HGP創英角ﾎﾟｯﾌﾟ体" pitchFamily="50" charset="-128"/>
                <a:ea typeface="HGP創英角ﾎﾟｯﾌﾟ体" pitchFamily="50" charset="-128"/>
              </a:rPr>
              <a:t>November</a:t>
            </a:r>
          </a:p>
          <a:p>
            <a:pPr eaLnBrk="1" hangingPunct="1"/>
            <a:r>
              <a:rPr lang="en-US" altLang="ja-JP" sz="6600">
                <a:latin typeface="HGP創英角ﾎﾟｯﾌﾟ体" pitchFamily="50" charset="-128"/>
                <a:ea typeface="HGP創英角ﾎﾟｯﾌﾟ体" pitchFamily="50" charset="-128"/>
              </a:rPr>
              <a:t>HCP</a:t>
            </a:r>
          </a:p>
          <a:p>
            <a:pPr eaLnBrk="1" hangingPunct="1"/>
            <a:r>
              <a:rPr lang="en-US" altLang="ja-JP" sz="2400">
                <a:latin typeface="HGP創英角ﾎﾟｯﾌﾟ体" pitchFamily="50" charset="-128"/>
                <a:ea typeface="HGP創英角ﾎﾟｯﾌﾟ体" pitchFamily="50" charset="-128"/>
              </a:rPr>
              <a:t>in Kyoto</a:t>
            </a:r>
            <a:endParaRPr lang="ja-JP" altLang="en-US" sz="2400">
              <a:latin typeface="HGP創英角ﾎﾟｯﾌﾟ体" pitchFamily="50" charset="-128"/>
              <a:ea typeface="HGP創英角ﾎﾟｯﾌﾟ体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401271" y="5661248"/>
            <a:ext cx="6237605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Comic Sans MS" pitchFamily="66" charset="0"/>
              </a:rPr>
              <a:t>(So far) the particle is consistent with the SM Higgs.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>
                <a:latin typeface="Comic Sans MS" pitchFamily="66" charset="0"/>
              </a:rPr>
              <a:t>Direct coupling to fermions  to be confirmed.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dirty="0" smtClean="0">
                <a:latin typeface="Comic Sans MS" pitchFamily="66" charset="0"/>
              </a:rPr>
              <a:t>Spin/Parity to be determined (0</a:t>
            </a:r>
            <a:r>
              <a:rPr kumimoji="1" lang="en-US" altLang="ja-JP" baseline="30000" dirty="0" smtClean="0">
                <a:latin typeface="Comic Sans MS" pitchFamily="66" charset="0"/>
              </a:rPr>
              <a:t>+</a:t>
            </a:r>
            <a:r>
              <a:rPr kumimoji="1" lang="en-US" altLang="ja-JP" dirty="0" smtClean="0">
                <a:latin typeface="Comic Sans MS" pitchFamily="66" charset="0"/>
              </a:rPr>
              <a:t> 0</a:t>
            </a:r>
            <a:r>
              <a:rPr kumimoji="1" lang="en-US" altLang="ja-JP" baseline="30000" dirty="0" smtClean="0">
                <a:latin typeface="Comic Sans MS" pitchFamily="66" charset="0"/>
              </a:rPr>
              <a:t>-</a:t>
            </a:r>
            <a:r>
              <a:rPr kumimoji="1" lang="en-US" altLang="ja-JP" dirty="0" smtClean="0">
                <a:latin typeface="Comic Sans MS" pitchFamily="66" charset="0"/>
              </a:rPr>
              <a:t> 2</a:t>
            </a:r>
            <a:r>
              <a:rPr kumimoji="1" lang="en-US" altLang="ja-JP" baseline="30000" dirty="0" smtClean="0">
                <a:latin typeface="Comic Sans MS" pitchFamily="66" charset="0"/>
              </a:rPr>
              <a:t>+</a:t>
            </a:r>
            <a:r>
              <a:rPr kumimoji="1" lang="en-US" altLang="ja-JP" dirty="0" smtClean="0">
                <a:latin typeface="Comic Sans MS" pitchFamily="66" charset="0"/>
              </a:rPr>
              <a:t> 2</a:t>
            </a:r>
            <a:r>
              <a:rPr kumimoji="1" lang="en-US" altLang="ja-JP" baseline="30000" dirty="0" smtClean="0">
                <a:latin typeface="Comic Sans MS" pitchFamily="66" charset="0"/>
              </a:rPr>
              <a:t>-</a:t>
            </a:r>
            <a:r>
              <a:rPr kumimoji="1" lang="en-US" altLang="ja-JP" dirty="0" smtClean="0">
                <a:latin typeface="Comic Sans MS" pitchFamily="66" charset="0"/>
              </a:rPr>
              <a:t>…..)</a:t>
            </a:r>
            <a:endParaRPr kumimoji="1" lang="ja-JP" alt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スライド番号プレースホルダ 3"/>
          <p:cNvSpPr>
            <a:spLocks noGrp="1"/>
          </p:cNvSpPr>
          <p:nvPr>
            <p:ph type="sldNum" sz="quarter" idx="12"/>
          </p:nvPr>
        </p:nvSpPr>
        <p:spPr bwMode="auto">
          <a:xfrm>
            <a:off x="6732588" y="6342063"/>
            <a:ext cx="2133600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0DF65B8-E707-4A42-940B-18410DCC9628}" type="slidenum">
              <a:rPr lang="en-US" altLang="ja-JP" smtClean="0">
                <a:solidFill>
                  <a:schemeClr val="tx2"/>
                </a:solidFill>
              </a:rPr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altLang="ja-JP" smtClean="0">
              <a:solidFill>
                <a:schemeClr val="tx2"/>
              </a:solidFill>
            </a:endParaRPr>
          </a:p>
        </p:txBody>
      </p:sp>
      <p:pic>
        <p:nvPicPr>
          <p:cNvPr id="6147" name="Picture 7" descr="ATLAS_Silver_White_M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875" y="749300"/>
            <a:ext cx="5929313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241300" y="238125"/>
            <a:ext cx="56927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chemeClr val="accent2"/>
                </a:solidFill>
                <a:latin typeface="Comic Sans MS" pitchFamily="66" charset="0"/>
              </a:rPr>
              <a:t>ATLAS Detector: construction and commissioning</a:t>
            </a:r>
          </a:p>
        </p:txBody>
      </p:sp>
      <p:sp>
        <p:nvSpPr>
          <p:cNvPr id="6149" name="Text Box 10"/>
          <p:cNvSpPr txBox="1">
            <a:spLocks noChangeArrowheads="1"/>
          </p:cNvSpPr>
          <p:nvPr/>
        </p:nvSpPr>
        <p:spPr bwMode="auto">
          <a:xfrm>
            <a:off x="5743575" y="5140325"/>
            <a:ext cx="27654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ja-JP" sz="1400" b="1" i="1">
                <a:solidFill>
                  <a:srgbClr val="009900"/>
                </a:solidFill>
              </a:rPr>
              <a:t>Length  :     ~ 46 m </a:t>
            </a:r>
          </a:p>
          <a:p>
            <a:pPr>
              <a:lnSpc>
                <a:spcPct val="120000"/>
              </a:lnSpc>
            </a:pPr>
            <a:r>
              <a:rPr lang="en-US" altLang="ja-JP" sz="1400" b="1" i="1">
                <a:solidFill>
                  <a:srgbClr val="009900"/>
                </a:solidFill>
              </a:rPr>
              <a:t>Radius  :     ~ 12 m </a:t>
            </a:r>
          </a:p>
          <a:p>
            <a:pPr>
              <a:lnSpc>
                <a:spcPct val="120000"/>
              </a:lnSpc>
            </a:pPr>
            <a:r>
              <a:rPr lang="en-US" altLang="ja-JP" sz="1400" b="1" i="1">
                <a:solidFill>
                  <a:srgbClr val="009900"/>
                </a:solidFill>
              </a:rPr>
              <a:t>Weight :    ~ 7000 tons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ja-JP" sz="1400" b="1" i="1">
                <a:solidFill>
                  <a:srgbClr val="009900"/>
                </a:solidFill>
              </a:rPr>
              <a:t>~ 10</a:t>
            </a:r>
            <a:r>
              <a:rPr lang="en-US" altLang="ja-JP" sz="1400" b="1" i="1" baseline="30000">
                <a:solidFill>
                  <a:srgbClr val="009900"/>
                </a:solidFill>
              </a:rPr>
              <a:t>8</a:t>
            </a:r>
            <a:r>
              <a:rPr lang="en-US" altLang="ja-JP" sz="1400" b="1" i="1">
                <a:solidFill>
                  <a:srgbClr val="009900"/>
                </a:solidFill>
              </a:rPr>
              <a:t> electronic channels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ja-JP" sz="1400" b="1" i="1">
                <a:solidFill>
                  <a:srgbClr val="009900"/>
                </a:solidFill>
              </a:rPr>
              <a:t>~ 3000 km of cables</a:t>
            </a:r>
          </a:p>
        </p:txBody>
      </p:sp>
      <p:sp>
        <p:nvSpPr>
          <p:cNvPr id="123915" name="Text Box 11"/>
          <p:cNvSpPr txBox="1">
            <a:spLocks noChangeArrowheads="1"/>
          </p:cNvSpPr>
          <p:nvPr/>
        </p:nvSpPr>
        <p:spPr bwMode="auto">
          <a:xfrm>
            <a:off x="962025" y="4902200"/>
            <a:ext cx="444817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ja-JP" sz="1200" b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rPr>
              <a:t> 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</a:rPr>
              <a:t>Tracking (|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|&lt;2.5, B(solenoid)=2T)</a:t>
            </a:r>
            <a:r>
              <a:rPr lang="en-US" altLang="ja-JP" sz="1200" b="1">
                <a:solidFill>
                  <a:srgbClr val="008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altLang="ja-JP" sz="1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:</a:t>
            </a:r>
            <a:endParaRPr lang="en-US" altLang="ja-JP" sz="1200" b="1">
              <a:solidFill>
                <a:srgbClr val="008000"/>
              </a:solidFill>
              <a:latin typeface="Comic Sans MS" pitchFamily="66" charset="0"/>
              <a:sym typeface="Symbol" pitchFamily="18" charset="2"/>
            </a:endParaRP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  -- Si pixels and strips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  -- Transition Radiation Detector (e/ separation)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Calorimetry 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</a:rPr>
              <a:t>(|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|&lt;5)</a:t>
            </a:r>
            <a:r>
              <a:rPr lang="en-US" altLang="ja-JP" sz="1200" b="1">
                <a:solidFill>
                  <a:srgbClr val="CC0000"/>
                </a:solidFill>
                <a:latin typeface="Comic Sans MS" pitchFamily="66" charset="0"/>
                <a:sym typeface="Symbol" pitchFamily="18" charset="2"/>
              </a:rPr>
              <a:t> </a:t>
            </a:r>
            <a:r>
              <a:rPr lang="en-US" altLang="ja-JP" sz="1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: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-- EM : Pb-LAr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-- HAD: Fe/scintillator (central), Cu/W-LAr (fwd)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Muon Spectrometer (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</a:rPr>
              <a:t>|</a:t>
            </a:r>
            <a:r>
              <a:rPr lang="en-US" altLang="ja-JP" sz="1200" b="1">
                <a:solidFill>
                  <a:srgbClr val="009900"/>
                </a:solidFill>
                <a:latin typeface="Comic Sans MS" pitchFamily="66" charset="0"/>
                <a:sym typeface="Symbol" pitchFamily="18" charset="2"/>
              </a:rPr>
              <a:t>|&lt;2.7) </a:t>
            </a:r>
            <a:r>
              <a:rPr lang="en-US" altLang="ja-JP" sz="1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:</a:t>
            </a: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200" b="1">
                <a:latin typeface="Comic Sans MS" pitchFamily="66" charset="0"/>
                <a:sym typeface="Symbol" pitchFamily="18" charset="2"/>
              </a:rPr>
              <a:t>    </a:t>
            </a:r>
            <a:r>
              <a:rPr lang="en-US" altLang="ja-JP" sz="1200" b="1">
                <a:solidFill>
                  <a:schemeClr val="tx2"/>
                </a:solidFill>
                <a:latin typeface="Comic Sans MS" pitchFamily="66" charset="0"/>
                <a:sym typeface="Symbol" pitchFamily="18" charset="2"/>
              </a:rPr>
              <a:t>air-core toroids  with muon chambers</a:t>
            </a:r>
            <a:endParaRPr lang="en-US" altLang="ja-JP" sz="1200" b="1">
              <a:latin typeface="Comic Sans MS" pitchFamily="66" charset="0"/>
              <a:sym typeface="Symbol" pitchFamily="18" charset="2"/>
            </a:endParaRPr>
          </a:p>
        </p:txBody>
      </p:sp>
      <p:sp>
        <p:nvSpPr>
          <p:cNvPr id="6151" name="円/楕円 8"/>
          <p:cNvSpPr>
            <a:spLocks noChangeArrowheads="1"/>
          </p:cNvSpPr>
          <p:nvPr/>
        </p:nvSpPr>
        <p:spPr bwMode="auto">
          <a:xfrm>
            <a:off x="3509963" y="4254500"/>
            <a:ext cx="1150937" cy="34290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altLang="ja-JP">
              <a:latin typeface="Calibri" pitchFamily="34" charset="0"/>
            </a:endParaRPr>
          </a:p>
        </p:txBody>
      </p:sp>
      <p:sp>
        <p:nvSpPr>
          <p:cNvPr id="6152" name="円/楕円 9"/>
          <p:cNvSpPr>
            <a:spLocks noChangeArrowheads="1"/>
          </p:cNvSpPr>
          <p:nvPr/>
        </p:nvSpPr>
        <p:spPr bwMode="auto">
          <a:xfrm>
            <a:off x="1803400" y="739775"/>
            <a:ext cx="1152525" cy="34290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altLang="ja-JP">
              <a:latin typeface="Calibri" pitchFamily="34" charset="0"/>
            </a:endParaRPr>
          </a:p>
        </p:txBody>
      </p:sp>
      <p:sp>
        <p:nvSpPr>
          <p:cNvPr id="6153" name="円/楕円 10"/>
          <p:cNvSpPr>
            <a:spLocks noChangeArrowheads="1"/>
          </p:cNvSpPr>
          <p:nvPr/>
        </p:nvSpPr>
        <p:spPr bwMode="auto">
          <a:xfrm>
            <a:off x="4622800" y="4264025"/>
            <a:ext cx="987425" cy="342900"/>
          </a:xfrm>
          <a:prstGeom prst="ellipse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 altLang="ja-JP">
              <a:latin typeface="Calibri" pitchFamily="34" charset="0"/>
            </a:endParaRP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>
          <a:xfrm>
            <a:off x="866775" y="4473575"/>
            <a:ext cx="7642225" cy="2378075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Superconducting Central Solenoid (Japanese contribution:100%)</a:t>
            </a:r>
          </a:p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Time-to-digital conversion chips for muon drift tubes (100%)</a:t>
            </a:r>
          </a:p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End-cap muon triggering system (TGC) (~50%)</a:t>
            </a:r>
          </a:p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Silicon </a:t>
            </a:r>
            <a:r>
              <a:rPr lang="en-US" altLang="ja-JP" b="1" kern="0" dirty="0" err="1">
                <a:latin typeface="Comic Sans MS" pitchFamily="66" charset="0"/>
              </a:rPr>
              <a:t>microstrip</a:t>
            </a:r>
            <a:r>
              <a:rPr lang="en-US" altLang="ja-JP" b="1" kern="0" dirty="0">
                <a:latin typeface="Comic Sans MS" pitchFamily="66" charset="0"/>
              </a:rPr>
              <a:t> tracking system (SCT)  (~20%)</a:t>
            </a:r>
          </a:p>
          <a:p>
            <a:pPr marL="342900" indent="-342900" fontAlgn="auto">
              <a:lnSpc>
                <a:spcPct val="17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Wingdings" pitchFamily="2" charset="2"/>
              <a:buChar char="l"/>
              <a:defRPr/>
            </a:pPr>
            <a:r>
              <a:rPr lang="en-US" altLang="ja-JP" b="1" kern="0" dirty="0">
                <a:latin typeface="Comic Sans MS" pitchFamily="66" charset="0"/>
              </a:rPr>
              <a:t>Lvl-2 muon trigger (Software)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07842EC9-0390-4C7B-861E-AD7082CD1044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2012/12/9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275F422-7C6C-4C85-AB07-69E4E6A48533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0"/>
            <a:ext cx="8734425" cy="745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テキスト ボックス 3"/>
          <p:cNvSpPr txBox="1">
            <a:spLocks noChangeArrowheads="1"/>
          </p:cNvSpPr>
          <p:nvPr/>
        </p:nvSpPr>
        <p:spPr bwMode="auto">
          <a:xfrm>
            <a:off x="6588125" y="285750"/>
            <a:ext cx="1851025" cy="368300"/>
          </a:xfrm>
          <a:prstGeom prst="rect">
            <a:avLst/>
          </a:prstGeom>
          <a:solidFill>
            <a:srgbClr val="FF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latin typeface="HGS創英角ﾎﾟｯﾌﾟ体" pitchFamily="50" charset="-128"/>
                <a:ea typeface="HGS創英角ﾎﾟｯﾌﾟ体" pitchFamily="50" charset="-128"/>
              </a:rPr>
              <a:t>Not yet official</a:t>
            </a:r>
            <a:endParaRPr lang="ja-JP" altLang="en-US">
              <a:latin typeface="HGS創英角ﾎﾟｯﾌﾟ体" pitchFamily="50" charset="-128"/>
              <a:ea typeface="HGS創英角ﾎﾟｯﾌﾟ体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249238" y="5157788"/>
            <a:ext cx="3027362" cy="50323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13-14 </a:t>
            </a:r>
            <a:r>
              <a:rPr lang="en-US" altLang="ja-JP" dirty="0" err="1">
                <a:solidFill>
                  <a:srgbClr val="FF0000"/>
                </a:solidFill>
              </a:rPr>
              <a:t>TeV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~ 100fb</a:t>
            </a:r>
            <a:r>
              <a:rPr lang="en-US" altLang="ja-JP" baseline="30000" dirty="0">
                <a:solidFill>
                  <a:srgbClr val="FF0000"/>
                </a:solidFill>
              </a:rPr>
              <a:t>-1</a:t>
            </a:r>
            <a:endParaRPr lang="ja-JP" altLang="en-US" baseline="300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04788" y="5661025"/>
            <a:ext cx="2522537" cy="3698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>
                <a:solidFill>
                  <a:prstClr val="black"/>
                </a:solidFill>
              </a:rPr>
              <a:t>L~ 1x 10</a:t>
            </a:r>
            <a:r>
              <a:rPr lang="en-US" altLang="ja-JP" baseline="30000">
                <a:solidFill>
                  <a:prstClr val="black"/>
                </a:solidFill>
              </a:rPr>
              <a:t>34</a:t>
            </a:r>
            <a:r>
              <a:rPr lang="en-US" altLang="ja-JP">
                <a:solidFill>
                  <a:prstClr val="black"/>
                </a:solidFill>
              </a:rPr>
              <a:t> cm</a:t>
            </a:r>
            <a:r>
              <a:rPr lang="en-US" altLang="ja-JP" baseline="30000">
                <a:solidFill>
                  <a:prstClr val="black"/>
                </a:solidFill>
              </a:rPr>
              <a:t>-2</a:t>
            </a:r>
            <a:r>
              <a:rPr lang="en-US" altLang="ja-JP">
                <a:solidFill>
                  <a:prstClr val="black"/>
                </a:solidFill>
              </a:rPr>
              <a:t>s</a:t>
            </a:r>
            <a:r>
              <a:rPr lang="en-US" altLang="ja-JP" baseline="30000">
                <a:solidFill>
                  <a:prstClr val="black"/>
                </a:solidFill>
              </a:rPr>
              <a:t>-1</a:t>
            </a:r>
            <a:endParaRPr lang="en-US" altLang="ja-JP" baseline="30000" dirty="0">
              <a:solidFill>
                <a:prstClr val="black"/>
              </a:solidFill>
            </a:endParaRPr>
          </a:p>
        </p:txBody>
      </p:sp>
      <p:sp>
        <p:nvSpPr>
          <p:cNvPr id="10" name="右矢印 9"/>
          <p:cNvSpPr/>
          <p:nvPr/>
        </p:nvSpPr>
        <p:spPr>
          <a:xfrm>
            <a:off x="7950200" y="5229225"/>
            <a:ext cx="1193800" cy="107791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HL- </a:t>
            </a:r>
          </a:p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LHC</a:t>
            </a:r>
          </a:p>
        </p:txBody>
      </p:sp>
      <p:sp>
        <p:nvSpPr>
          <p:cNvPr id="7177" name="テキスト ボックス 10"/>
          <p:cNvSpPr txBox="1">
            <a:spLocks noChangeArrowheads="1"/>
          </p:cNvSpPr>
          <p:nvPr/>
        </p:nvSpPr>
        <p:spPr bwMode="auto">
          <a:xfrm>
            <a:off x="6575425" y="6323013"/>
            <a:ext cx="1933575" cy="369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rgbClr val="000000"/>
                </a:solidFill>
              </a:rPr>
              <a:t>3000fb</a:t>
            </a:r>
            <a:r>
              <a:rPr lang="en-US" altLang="ja-JP" baseline="30000">
                <a:solidFill>
                  <a:srgbClr val="000000"/>
                </a:solidFill>
              </a:rPr>
              <a:t>-1  </a:t>
            </a:r>
            <a:r>
              <a:rPr lang="en-US" altLang="ja-JP">
                <a:solidFill>
                  <a:srgbClr val="000000"/>
                </a:solidFill>
              </a:rPr>
              <a:t>by 2030</a:t>
            </a:r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4532313" y="5157788"/>
            <a:ext cx="3384550" cy="5969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14 </a:t>
            </a:r>
            <a:r>
              <a:rPr lang="en-US" altLang="ja-JP" dirty="0" err="1">
                <a:solidFill>
                  <a:srgbClr val="FF0000"/>
                </a:solidFill>
              </a:rPr>
              <a:t>TeV</a:t>
            </a:r>
            <a:r>
              <a:rPr lang="ja-JP" altLang="en-US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~ 300fb</a:t>
            </a:r>
            <a:r>
              <a:rPr lang="en-US" altLang="ja-JP" baseline="30000" dirty="0">
                <a:solidFill>
                  <a:srgbClr val="FF0000"/>
                </a:solidFill>
              </a:rPr>
              <a:t>-1</a:t>
            </a:r>
            <a:endParaRPr lang="ja-JP" altLang="en-US" baseline="30000" dirty="0">
              <a:solidFill>
                <a:srgbClr val="FF000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48213" y="5683250"/>
            <a:ext cx="2005012" cy="3698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dirty="0">
                <a:solidFill>
                  <a:prstClr val="black"/>
                </a:solidFill>
              </a:rPr>
              <a:t>L~ 2x 10</a:t>
            </a:r>
            <a:r>
              <a:rPr lang="en-US" altLang="ja-JP" baseline="30000" dirty="0">
                <a:solidFill>
                  <a:prstClr val="black"/>
                </a:solidFill>
              </a:rPr>
              <a:t>34</a:t>
            </a:r>
            <a:r>
              <a:rPr lang="en-US" altLang="ja-JP" dirty="0">
                <a:solidFill>
                  <a:prstClr val="black"/>
                </a:solidFill>
              </a:rPr>
              <a:t> cm</a:t>
            </a:r>
            <a:r>
              <a:rPr lang="en-US" altLang="ja-JP" baseline="30000" dirty="0">
                <a:solidFill>
                  <a:prstClr val="black"/>
                </a:solidFill>
              </a:rPr>
              <a:t>-2</a:t>
            </a:r>
            <a:r>
              <a:rPr lang="en-US" altLang="ja-JP" dirty="0">
                <a:solidFill>
                  <a:prstClr val="black"/>
                </a:solidFill>
              </a:rPr>
              <a:t>s</a:t>
            </a:r>
            <a:r>
              <a:rPr lang="en-US" altLang="ja-JP" baseline="30000" dirty="0">
                <a:solidFill>
                  <a:prstClr val="black"/>
                </a:solidFill>
              </a:rPr>
              <a:t>-1</a:t>
            </a:r>
          </a:p>
        </p:txBody>
      </p:sp>
      <p:sp>
        <p:nvSpPr>
          <p:cNvPr id="15" name="右矢印 14"/>
          <p:cNvSpPr/>
          <p:nvPr/>
        </p:nvSpPr>
        <p:spPr>
          <a:xfrm>
            <a:off x="3132138" y="1544638"/>
            <a:ext cx="1017587" cy="4445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ja-JP" baseline="30000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-US" altLang="ja-JP" baseline="30000" dirty="0">
                <a:solidFill>
                  <a:srgbClr val="FF0000"/>
                </a:solidFill>
              </a:rPr>
              <a:t>8TeV</a:t>
            </a:r>
            <a:endParaRPr lang="ja-JP" altLang="en-US" baseline="30000" dirty="0">
              <a:solidFill>
                <a:srgbClr val="FF0000"/>
              </a:solidFill>
            </a:endParaRPr>
          </a:p>
        </p:txBody>
      </p:sp>
      <p:sp>
        <p:nvSpPr>
          <p:cNvPr id="5" name="下矢印吹き出し 4"/>
          <p:cNvSpPr/>
          <p:nvPr/>
        </p:nvSpPr>
        <p:spPr>
          <a:xfrm>
            <a:off x="3171825" y="3729038"/>
            <a:ext cx="1576388" cy="1428750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Phase 1 upgrade</a:t>
            </a:r>
          </a:p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Muon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" name="下矢印吹き出し 13"/>
          <p:cNvSpPr/>
          <p:nvPr/>
        </p:nvSpPr>
        <p:spPr>
          <a:xfrm>
            <a:off x="7502525" y="3729038"/>
            <a:ext cx="1576388" cy="1428750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Phase 2 upgrade</a:t>
            </a:r>
          </a:p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Inner Tracker</a:t>
            </a:r>
          </a:p>
        </p:txBody>
      </p:sp>
      <p:sp>
        <p:nvSpPr>
          <p:cNvPr id="16" name="下矢印吹き出し 15"/>
          <p:cNvSpPr/>
          <p:nvPr/>
        </p:nvSpPr>
        <p:spPr>
          <a:xfrm>
            <a:off x="4202113" y="115888"/>
            <a:ext cx="1576387" cy="1428750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Phase 0 upgrade</a:t>
            </a:r>
          </a:p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IBL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上矢印吹き出し 5"/>
          <p:cNvSpPr/>
          <p:nvPr/>
        </p:nvSpPr>
        <p:spPr>
          <a:xfrm>
            <a:off x="2614613" y="2133600"/>
            <a:ext cx="1039812" cy="863600"/>
          </a:xfrm>
          <a:prstGeom prst="up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Phase 1 LOI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上矢印吹き出し 16"/>
          <p:cNvSpPr/>
          <p:nvPr/>
        </p:nvSpPr>
        <p:spPr>
          <a:xfrm>
            <a:off x="3851275" y="2133600"/>
            <a:ext cx="1039813" cy="863600"/>
          </a:xfrm>
          <a:prstGeom prst="upArrow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ja-JP" dirty="0">
                <a:solidFill>
                  <a:srgbClr val="FF0000"/>
                </a:solidFill>
              </a:rPr>
              <a:t>Phase 2 LOI</a:t>
            </a:r>
            <a:endParaRPr lang="ja-JP" altLang="en-US" dirty="0">
              <a:solidFill>
                <a:srgbClr val="FF0000"/>
              </a:solidFill>
            </a:endParaRPr>
          </a:p>
        </p:txBody>
      </p:sp>
      <p:pic>
        <p:nvPicPr>
          <p:cNvPr id="22546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100" y="1989138"/>
            <a:ext cx="942975" cy="124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 animBg="1"/>
      <p:bldP spid="16" grpId="0" animBg="1"/>
      <p:bldP spid="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グループ化 32"/>
          <p:cNvGrpSpPr>
            <a:grpSpLocks/>
          </p:cNvGrpSpPr>
          <p:nvPr/>
        </p:nvGrpSpPr>
        <p:grpSpPr bwMode="auto">
          <a:xfrm>
            <a:off x="4356100" y="2997200"/>
            <a:ext cx="5975350" cy="3573463"/>
            <a:chOff x="4211960" y="3284984"/>
            <a:chExt cx="5975685" cy="3573016"/>
          </a:xfrm>
        </p:grpSpPr>
        <p:pic>
          <p:nvPicPr>
            <p:cNvPr id="8207" name="Picture 2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14"/>
            <a:stretch>
              <a:fillRect/>
            </a:stretch>
          </p:blipFill>
          <p:spPr bwMode="auto">
            <a:xfrm>
              <a:off x="4932040" y="3386888"/>
              <a:ext cx="5255605" cy="3471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正方形/長方形 31"/>
            <p:cNvSpPr/>
            <p:nvPr/>
          </p:nvSpPr>
          <p:spPr>
            <a:xfrm>
              <a:off x="4211960" y="3284984"/>
              <a:ext cx="4932640" cy="1584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ja-JP" altLang="en-US"/>
            </a:p>
          </p:txBody>
        </p:sp>
      </p:grpSp>
      <p:sp>
        <p:nvSpPr>
          <p:cNvPr id="8195" name="テキスト ボックス 3"/>
          <p:cNvSpPr txBox="1">
            <a:spLocks noChangeArrowheads="1"/>
          </p:cNvSpPr>
          <p:nvPr/>
        </p:nvSpPr>
        <p:spPr bwMode="auto">
          <a:xfrm>
            <a:off x="250825" y="0"/>
            <a:ext cx="55800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3600"/>
              <a:t>ATLAS detector upgrade plan</a:t>
            </a:r>
            <a:endParaRPr lang="ja-JP" altLang="en-US" sz="3600"/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963" y="1700213"/>
            <a:ext cx="2001837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197" name="テキスト ボックス 30"/>
          <p:cNvSpPr txBox="1">
            <a:spLocks noChangeArrowheads="1"/>
          </p:cNvSpPr>
          <p:nvPr/>
        </p:nvSpPr>
        <p:spPr bwMode="auto">
          <a:xfrm>
            <a:off x="82550" y="836613"/>
            <a:ext cx="4140200" cy="120015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/>
              <a:t>Phase 2:  Major upgrade:</a:t>
            </a:r>
          </a:p>
          <a:p>
            <a:pPr eaLnBrk="1" hangingPunct="1"/>
            <a:r>
              <a:rPr lang="en-US" altLang="ja-JP"/>
              <a:t>   Complete replacement </a:t>
            </a:r>
          </a:p>
          <a:p>
            <a:pPr eaLnBrk="1" hangingPunct="1"/>
            <a:r>
              <a:rPr lang="en-US" altLang="ja-JP"/>
              <a:t>                            of the inner trackers </a:t>
            </a:r>
          </a:p>
          <a:p>
            <a:pPr eaLnBrk="1" hangingPunct="1"/>
            <a:r>
              <a:rPr lang="en-US" altLang="ja-JP"/>
              <a:t>                                (All-silicon tracker)</a:t>
            </a:r>
          </a:p>
        </p:txBody>
      </p:sp>
      <p:sp>
        <p:nvSpPr>
          <p:cNvPr id="36" name="角丸四角形 35"/>
          <p:cNvSpPr/>
          <p:nvPr/>
        </p:nvSpPr>
        <p:spPr>
          <a:xfrm>
            <a:off x="179388" y="3213100"/>
            <a:ext cx="4608512" cy="34559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199" name="テキスト ボックス 36"/>
          <p:cNvSpPr txBox="1">
            <a:spLocks noChangeArrowheads="1"/>
          </p:cNvSpPr>
          <p:nvPr/>
        </p:nvSpPr>
        <p:spPr bwMode="auto">
          <a:xfrm>
            <a:off x="395288" y="3357563"/>
            <a:ext cx="3384550" cy="4603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altLang="ja-JP" sz="2400"/>
              <a:t>R&amp;D activities in Japan</a:t>
            </a:r>
            <a:endParaRPr lang="ja-JP" altLang="en-US" sz="2400"/>
          </a:p>
        </p:txBody>
      </p:sp>
      <p:pic>
        <p:nvPicPr>
          <p:cNvPr id="8200" name="Picture 9" descr="D:\LHCUpgrade\ModuleProgram\ModuleFab\Illustrations\Module1-Pic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860800"/>
            <a:ext cx="1873250" cy="127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テキスト ボックス 38"/>
          <p:cNvSpPr txBox="1"/>
          <p:nvPr/>
        </p:nvSpPr>
        <p:spPr>
          <a:xfrm>
            <a:off x="2124075" y="4005263"/>
            <a:ext cx="2447925" cy="120015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altLang="ja-JP" dirty="0"/>
              <a:t>R&amp;D of radiation- tolerant sensors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altLang="ja-JP" dirty="0"/>
              <a:t>Development of short strip  detector module</a:t>
            </a:r>
            <a:endParaRPr lang="ja-JP" altLang="en-US" dirty="0"/>
          </a:p>
        </p:txBody>
      </p:sp>
      <p:pic>
        <p:nvPicPr>
          <p:cNvPr id="8202" name="図 6" descr="DSCN0020s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373688"/>
            <a:ext cx="18288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2124075" y="5300663"/>
            <a:ext cx="2447925" cy="3698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altLang="ja-JP" dirty="0"/>
              <a:t>R&amp;D of pixel sensors</a:t>
            </a:r>
            <a:endParaRPr lang="ja-JP" altLang="en-US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124075" y="5805488"/>
            <a:ext cx="2447925" cy="92233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altLang="ja-JP" dirty="0"/>
              <a:t> development of muon and combined triggers. </a:t>
            </a:r>
            <a:endParaRPr lang="ja-JP" altLang="en-US" dirty="0"/>
          </a:p>
        </p:txBody>
      </p:sp>
      <p:cxnSp>
        <p:nvCxnSpPr>
          <p:cNvPr id="44" name="直線矢印コネクタ 43"/>
          <p:cNvCxnSpPr>
            <a:stCxn id="41" idx="1"/>
          </p:cNvCxnSpPr>
          <p:nvPr/>
        </p:nvCxnSpPr>
        <p:spPr>
          <a:xfrm rot="10800000" flipV="1">
            <a:off x="1763713" y="5486400"/>
            <a:ext cx="360362" cy="1031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矢印コネクタ 44"/>
          <p:cNvCxnSpPr/>
          <p:nvPr/>
        </p:nvCxnSpPr>
        <p:spPr>
          <a:xfrm rot="10800000">
            <a:off x="1619250" y="4756150"/>
            <a:ext cx="504825" cy="4127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mtClean="0"/>
              <a:t>IBL:  innermost pixel layer</a:t>
            </a:r>
            <a:endParaRPr lang="ja-JP" altLang="en-US" smtClean="0"/>
          </a:p>
        </p:txBody>
      </p:sp>
      <p:grpSp>
        <p:nvGrpSpPr>
          <p:cNvPr id="4" name="Gruppieren 23"/>
          <p:cNvGrpSpPr/>
          <p:nvPr/>
        </p:nvGrpSpPr>
        <p:grpSpPr>
          <a:xfrm>
            <a:off x="534582" y="3946734"/>
            <a:ext cx="3734690" cy="2911266"/>
            <a:chOff x="5908254" y="3806612"/>
            <a:chExt cx="3774728" cy="32120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908254" y="3806612"/>
              <a:ext cx="3774728" cy="2724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18"/>
            <p:cNvSpPr txBox="1"/>
            <p:nvPr/>
          </p:nvSpPr>
          <p:spPr>
            <a:xfrm>
              <a:off x="7715969" y="6458332"/>
              <a:ext cx="759433" cy="56029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9pPr>
            </a:lstStyle>
            <a:p>
              <a:pPr>
                <a:buSzPct val="100000"/>
                <a:buFont typeface="Wingdings" pitchFamily="2" charset="2"/>
                <a:buNone/>
                <a:defRPr/>
              </a:pPr>
              <a:r>
                <a:rPr lang="en-US" sz="27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IBL</a:t>
              </a:r>
              <a:endParaRPr lang="de-DE" sz="2700" b="1" dirty="0">
                <a:solidFill>
                  <a:schemeClr val="tx1"/>
                </a:solidFill>
                <a:latin typeface="+mn-lt"/>
                <a:cs typeface="Arial" pitchFamily="34" charset="0"/>
              </a:endParaRPr>
            </a:p>
          </p:txBody>
        </p:sp>
        <p:sp>
          <p:nvSpPr>
            <p:cNvPr id="7" name="TextBox 18"/>
            <p:cNvSpPr txBox="1"/>
            <p:nvPr/>
          </p:nvSpPr>
          <p:spPr>
            <a:xfrm>
              <a:off x="6119154" y="4056340"/>
              <a:ext cx="1020878" cy="56029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>
              <a:defPPr>
                <a:defRPr lang="de-DE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400" kern="1200">
                  <a:solidFill>
                    <a:srgbClr val="0031B5"/>
                  </a:solidFill>
                  <a:latin typeface="News Gothic MT" pitchFamily="34" charset="0"/>
                  <a:ea typeface="+mn-ea"/>
                  <a:cs typeface="+mn-cs"/>
                </a:defRPr>
              </a:lvl9pPr>
            </a:lstStyle>
            <a:p>
              <a:pPr>
                <a:buSzPct val="100000"/>
                <a:buFont typeface="Wingdings" pitchFamily="2" charset="2"/>
                <a:buNone/>
                <a:defRPr/>
              </a:pPr>
              <a:r>
                <a:rPr lang="en-US" sz="2700" b="1" dirty="0">
                  <a:solidFill>
                    <a:schemeClr val="tx1"/>
                  </a:solidFill>
                  <a:latin typeface="+mn-lt"/>
                  <a:cs typeface="Arial" pitchFamily="34" charset="0"/>
                </a:rPr>
                <a:t>Pixel</a:t>
              </a:r>
              <a:endParaRPr lang="de-DE" sz="2700" b="1" dirty="0">
                <a:solidFill>
                  <a:schemeClr val="tx1"/>
                </a:solidFill>
                <a:latin typeface="+mn-lt"/>
                <a:cs typeface="Arial" pitchFamily="34" charset="0"/>
              </a:endParaRPr>
            </a:p>
          </p:txBody>
        </p:sp>
      </p:grpSp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365250"/>
            <a:ext cx="3254375" cy="241617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4"/>
          <p:cNvSpPr>
            <a:spLocks noGrp="1"/>
          </p:cNvSpPr>
          <p:nvPr/>
        </p:nvSpPr>
        <p:spPr bwMode="auto">
          <a:xfrm>
            <a:off x="3513138" y="1390650"/>
            <a:ext cx="45212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12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Tx/>
              <a:buSzPct val="100000"/>
              <a:buFont typeface="Arial" charset="0"/>
              <a:buChar char="•"/>
              <a:defRPr/>
            </a:pPr>
            <a:r>
              <a:rPr lang="en-US" sz="1500" dirty="0">
                <a:solidFill>
                  <a:srgbClr val="000066"/>
                </a:solidFill>
              </a:rPr>
              <a:t>IBL mounted on new beam pipe</a:t>
            </a:r>
          </a:p>
          <a:p>
            <a:pPr>
              <a:buClrTx/>
              <a:buSzPct val="100000"/>
              <a:buFont typeface="Arial" charset="0"/>
              <a:buChar char="•"/>
              <a:defRPr/>
            </a:pPr>
            <a:r>
              <a:rPr lang="de-DE" sz="1500" dirty="0" err="1" smtClean="0">
                <a:solidFill>
                  <a:srgbClr val="000066"/>
                </a:solidFill>
              </a:rPr>
              <a:t>Length</a:t>
            </a:r>
            <a:r>
              <a:rPr lang="de-DE" sz="1500" dirty="0">
                <a:solidFill>
                  <a:srgbClr val="000066"/>
                </a:solidFill>
              </a:rPr>
              <a:t>: ~64cm </a:t>
            </a:r>
          </a:p>
          <a:p>
            <a:pPr>
              <a:buClrTx/>
              <a:buSzPct val="100000"/>
              <a:buFont typeface="Arial" charset="0"/>
              <a:buChar char="•"/>
              <a:defRPr/>
            </a:pPr>
            <a:r>
              <a:rPr lang="de-DE" sz="1500" dirty="0" err="1" smtClean="0">
                <a:solidFill>
                  <a:srgbClr val="000066"/>
                </a:solidFill>
              </a:rPr>
              <a:t>Envelope</a:t>
            </a:r>
            <a:r>
              <a:rPr lang="de-DE" sz="1500" dirty="0">
                <a:solidFill>
                  <a:srgbClr val="000066"/>
                </a:solidFill>
              </a:rPr>
              <a:t>: </a:t>
            </a:r>
            <a:r>
              <a:rPr lang="de-DE" sz="1500" dirty="0" err="1">
                <a:solidFill>
                  <a:srgbClr val="000066"/>
                </a:solidFill>
              </a:rPr>
              <a:t>R</a:t>
            </a:r>
            <a:r>
              <a:rPr lang="de-DE" sz="1500" baseline="-25000" dirty="0" err="1">
                <a:solidFill>
                  <a:srgbClr val="000066"/>
                </a:solidFill>
              </a:rPr>
              <a:t>in</a:t>
            </a:r>
            <a:r>
              <a:rPr lang="de-DE" sz="1500" dirty="0">
                <a:solidFill>
                  <a:srgbClr val="000066"/>
                </a:solidFill>
              </a:rPr>
              <a:t> = 31mm, </a:t>
            </a:r>
            <a:r>
              <a:rPr lang="de-DE" sz="1500" dirty="0" err="1">
                <a:solidFill>
                  <a:srgbClr val="000066"/>
                </a:solidFill>
              </a:rPr>
              <a:t>R</a:t>
            </a:r>
            <a:r>
              <a:rPr lang="de-DE" sz="1500" baseline="-25000" dirty="0" err="1">
                <a:solidFill>
                  <a:srgbClr val="000066"/>
                </a:solidFill>
              </a:rPr>
              <a:t>out</a:t>
            </a:r>
            <a:r>
              <a:rPr lang="de-DE" sz="1500" dirty="0">
                <a:solidFill>
                  <a:srgbClr val="000066"/>
                </a:solidFill>
              </a:rPr>
              <a:t>=40mm</a:t>
            </a:r>
          </a:p>
          <a:p>
            <a:pPr>
              <a:buClrTx/>
              <a:buSzPct val="100000"/>
              <a:buFont typeface="Arial" charset="0"/>
              <a:buChar char="•"/>
              <a:defRPr/>
            </a:pPr>
            <a:r>
              <a:rPr lang="de-DE" sz="1500" dirty="0" smtClean="0">
                <a:solidFill>
                  <a:srgbClr val="000066"/>
                </a:solidFill>
              </a:rPr>
              <a:t>14 </a:t>
            </a:r>
            <a:r>
              <a:rPr lang="de-DE" sz="1500" dirty="0" err="1">
                <a:solidFill>
                  <a:srgbClr val="000066"/>
                </a:solidFill>
              </a:rPr>
              <a:t>staves</a:t>
            </a:r>
            <a:r>
              <a:rPr lang="de-DE" sz="1500" dirty="0">
                <a:solidFill>
                  <a:srgbClr val="000066"/>
                </a:solidFill>
              </a:rPr>
              <a:t>, 32 </a:t>
            </a:r>
            <a:r>
              <a:rPr lang="de-DE" sz="1500" dirty="0" err="1">
                <a:solidFill>
                  <a:srgbClr val="000066"/>
                </a:solidFill>
              </a:rPr>
              <a:t>pixel</a:t>
            </a:r>
            <a:r>
              <a:rPr lang="de-DE" sz="1500" dirty="0">
                <a:solidFill>
                  <a:srgbClr val="000066"/>
                </a:solidFill>
              </a:rPr>
              <a:t> </a:t>
            </a:r>
            <a:r>
              <a:rPr lang="de-DE" sz="1500" dirty="0" err="1">
                <a:solidFill>
                  <a:srgbClr val="000066"/>
                </a:solidFill>
              </a:rPr>
              <a:t>sensors</a:t>
            </a:r>
            <a:r>
              <a:rPr lang="de-DE" sz="1500" dirty="0">
                <a:solidFill>
                  <a:srgbClr val="000066"/>
                </a:solidFill>
              </a:rPr>
              <a:t> / </a:t>
            </a:r>
            <a:r>
              <a:rPr lang="de-DE" sz="1500" dirty="0" err="1">
                <a:solidFill>
                  <a:srgbClr val="000066"/>
                </a:solidFill>
              </a:rPr>
              <a:t>stave</a:t>
            </a:r>
            <a:r>
              <a:rPr lang="de-DE" sz="1500" dirty="0">
                <a:solidFill>
                  <a:srgbClr val="000066"/>
                </a:solidFill>
              </a:rPr>
              <a:t>.</a:t>
            </a:r>
          </a:p>
          <a:p>
            <a:pPr>
              <a:buClrTx/>
              <a:buSzPct val="100000"/>
              <a:buFont typeface="Arial" charset="0"/>
              <a:buChar char="•"/>
              <a:defRPr/>
            </a:pPr>
            <a:r>
              <a:rPr lang="de-DE" sz="1500" dirty="0" smtClean="0">
                <a:solidFill>
                  <a:srgbClr val="000066"/>
                </a:solidFill>
              </a:rPr>
              <a:t>Front</a:t>
            </a:r>
            <a:r>
              <a:rPr lang="de-DE" sz="1500" dirty="0">
                <a:solidFill>
                  <a:srgbClr val="000066"/>
                </a:solidFill>
              </a:rPr>
              <a:t>-end </a:t>
            </a:r>
            <a:r>
              <a:rPr lang="de-DE" sz="1500" dirty="0" err="1">
                <a:solidFill>
                  <a:srgbClr val="000066"/>
                </a:solidFill>
              </a:rPr>
              <a:t>chip</a:t>
            </a:r>
            <a:r>
              <a:rPr lang="de-DE" sz="1500" dirty="0">
                <a:solidFill>
                  <a:srgbClr val="000066"/>
                </a:solidFill>
              </a:rPr>
              <a:t>:</a:t>
            </a:r>
          </a:p>
          <a:p>
            <a:pPr lvl="4">
              <a:buSzPct val="100000"/>
              <a:buFont typeface="Arial" charset="0"/>
              <a:buChar char="•"/>
              <a:defRPr/>
            </a:pPr>
            <a:r>
              <a:rPr lang="de-DE" sz="1500" dirty="0">
                <a:solidFill>
                  <a:srgbClr val="003300"/>
                </a:solidFill>
              </a:rPr>
              <a:t>FE-I4 (</a:t>
            </a:r>
            <a:r>
              <a:rPr lang="de-DE" sz="1500" dirty="0">
                <a:solidFill>
                  <a:srgbClr val="003300"/>
                </a:solidFill>
                <a:sym typeface="Wingdings" charset="0"/>
              </a:rPr>
              <a:t>IBM 130 </a:t>
            </a:r>
            <a:r>
              <a:rPr lang="de-DE" sz="1500" dirty="0" err="1">
                <a:solidFill>
                  <a:srgbClr val="003300"/>
                </a:solidFill>
                <a:sym typeface="Wingdings" charset="0"/>
              </a:rPr>
              <a:t>nm</a:t>
            </a:r>
            <a:r>
              <a:rPr lang="de-DE" sz="1500" dirty="0">
                <a:solidFill>
                  <a:srgbClr val="003300"/>
                </a:solidFill>
                <a:sym typeface="Wingdings" charset="0"/>
              </a:rPr>
              <a:t> CMOS </a:t>
            </a:r>
            <a:r>
              <a:rPr lang="de-DE" sz="1500" dirty="0" err="1">
                <a:solidFill>
                  <a:srgbClr val="003300"/>
                </a:solidFill>
                <a:sym typeface="Wingdings" charset="0"/>
              </a:rPr>
              <a:t>tech</a:t>
            </a:r>
            <a:r>
              <a:rPr lang="de-DE" sz="1500" dirty="0">
                <a:solidFill>
                  <a:srgbClr val="003300"/>
                </a:solidFill>
                <a:sym typeface="Wingdings" charset="0"/>
              </a:rPr>
              <a:t>.)</a:t>
            </a:r>
            <a:endParaRPr lang="de-DE" sz="1500" dirty="0">
              <a:solidFill>
                <a:srgbClr val="003300"/>
              </a:solidFill>
            </a:endParaRPr>
          </a:p>
          <a:p>
            <a:pPr lvl="4">
              <a:buSzPct val="100000"/>
              <a:buFont typeface="Arial" charset="0"/>
              <a:buChar char="•"/>
              <a:defRPr/>
            </a:pPr>
            <a:r>
              <a:rPr lang="el-GR" sz="1500" dirty="0">
                <a:solidFill>
                  <a:srgbClr val="003300"/>
                </a:solidFill>
              </a:rPr>
              <a:t>50μ</a:t>
            </a:r>
            <a:r>
              <a:rPr lang="de-DE" sz="1500" dirty="0">
                <a:solidFill>
                  <a:srgbClr val="003300"/>
                </a:solidFill>
              </a:rPr>
              <a:t>m x 250</a:t>
            </a:r>
            <a:r>
              <a:rPr lang="el-GR" sz="1500" dirty="0">
                <a:solidFill>
                  <a:srgbClr val="003300"/>
                </a:solidFill>
              </a:rPr>
              <a:t>μ</a:t>
            </a:r>
            <a:r>
              <a:rPr lang="de-DE" sz="1500" dirty="0">
                <a:solidFill>
                  <a:srgbClr val="003300"/>
                </a:solidFill>
              </a:rPr>
              <a:t>m</a:t>
            </a:r>
          </a:p>
          <a:p>
            <a:pPr lvl="4">
              <a:buSzPct val="100000"/>
              <a:buFont typeface="Arial" charset="0"/>
              <a:buChar char="•"/>
              <a:defRPr/>
            </a:pPr>
            <a:r>
              <a:rPr lang="it-IT" sz="1500" dirty="0">
                <a:solidFill>
                  <a:srgbClr val="003300"/>
                </a:solidFill>
              </a:rPr>
              <a:t>80(col) x 336 (</a:t>
            </a:r>
            <a:r>
              <a:rPr lang="it-IT" sz="1500" dirty="0" err="1">
                <a:solidFill>
                  <a:srgbClr val="003300"/>
                </a:solidFill>
              </a:rPr>
              <a:t>rows</a:t>
            </a:r>
            <a:r>
              <a:rPr lang="it-IT" sz="1500" dirty="0">
                <a:solidFill>
                  <a:srgbClr val="003300"/>
                </a:solidFill>
              </a:rPr>
              <a:t>) = 26880 </a:t>
            </a:r>
            <a:r>
              <a:rPr lang="it-IT" sz="1500" dirty="0" err="1">
                <a:solidFill>
                  <a:srgbClr val="003300"/>
                </a:solidFill>
              </a:rPr>
              <a:t>cells</a:t>
            </a:r>
            <a:r>
              <a:rPr lang="it-IT" sz="1500" dirty="0">
                <a:solidFill>
                  <a:srgbClr val="003300"/>
                </a:solidFill>
              </a:rPr>
              <a:t>.</a:t>
            </a:r>
          </a:p>
          <a:p>
            <a:pPr lvl="4">
              <a:buSzPct val="100000"/>
              <a:buFont typeface="Arial" charset="0"/>
              <a:buChar char="•"/>
              <a:defRPr/>
            </a:pPr>
            <a:r>
              <a:rPr lang="de-DE" sz="1500" dirty="0">
                <a:solidFill>
                  <a:srgbClr val="003300"/>
                </a:solidFill>
              </a:rPr>
              <a:t>2cm x 2cm</a:t>
            </a:r>
            <a:r>
              <a:rPr lang="de-DE" sz="1500" dirty="0" smtClean="0">
                <a:solidFill>
                  <a:srgbClr val="003300"/>
                </a:solidFill>
              </a:rPr>
              <a:t>!</a:t>
            </a:r>
            <a:endParaRPr lang="de-DE" sz="1500" dirty="0">
              <a:solidFill>
                <a:srgbClr val="003300"/>
              </a:solidFill>
            </a:endParaRPr>
          </a:p>
        </p:txBody>
      </p:sp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9338" y="3946734"/>
            <a:ext cx="2492375" cy="1889125"/>
          </a:xfrm>
          <a:prstGeom prst="rect">
            <a:avLst/>
          </a:prstGeom>
          <a:noFill/>
          <a:ln>
            <a:noFill/>
          </a:ln>
          <a:effectLst>
            <a:outerShdw blurRad="63500" dist="38100" dir="2700000" algn="tl" rotWithShape="0">
              <a:srgbClr val="00000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altLang="ja-JP" dirty="0" smtClean="0"/>
              <a:t>ATLAS upgrade and Japanese contributions</a:t>
            </a:r>
            <a:endParaRPr lang="ja-JP" altLang="en-US" dirty="0" smtClean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pPr>
              <a:defRPr/>
            </a:pPr>
            <a:r>
              <a:rPr lang="en-US" altLang="ja-JP" sz="2400" dirty="0" smtClean="0">
                <a:latin typeface="Comic Sans MS" pitchFamily="66" charset="0"/>
              </a:rPr>
              <a:t>Phase 0: </a:t>
            </a:r>
            <a:r>
              <a:rPr lang="ja-JP" altLang="en-US" sz="2400" dirty="0" smtClean="0">
                <a:latin typeface="Comic Sans MS" pitchFamily="66" charset="0"/>
              </a:rPr>
              <a:t>   </a:t>
            </a:r>
            <a:r>
              <a:rPr lang="en-US" altLang="ja-JP" sz="2400" dirty="0" smtClean="0">
                <a:latin typeface="Comic Sans MS" pitchFamily="66" charset="0"/>
              </a:rPr>
              <a:t>IBL  +  FTK (by </a:t>
            </a:r>
            <a:r>
              <a:rPr lang="en-US" altLang="ja-JP" sz="2400" dirty="0" err="1" smtClean="0">
                <a:latin typeface="Comic Sans MS" pitchFamily="66" charset="0"/>
              </a:rPr>
              <a:t>Waseda</a:t>
            </a:r>
            <a:r>
              <a:rPr lang="en-US" altLang="ja-JP" sz="2400" dirty="0" smtClean="0">
                <a:latin typeface="Comic Sans MS" pitchFamily="66" charset="0"/>
              </a:rPr>
              <a:t> </a:t>
            </a:r>
            <a:r>
              <a:rPr lang="en-US" altLang="ja-JP" sz="2400" dirty="0" err="1" smtClean="0">
                <a:latin typeface="Comic Sans MS" pitchFamily="66" charset="0"/>
              </a:rPr>
              <a:t>univ.</a:t>
            </a:r>
            <a:r>
              <a:rPr lang="en-US" altLang="ja-JP" sz="2400" dirty="0" smtClean="0">
                <a:latin typeface="Comic Sans MS" pitchFamily="66" charset="0"/>
              </a:rPr>
              <a:t>)</a:t>
            </a:r>
          </a:p>
          <a:p>
            <a:pPr lvl="1">
              <a:defRPr/>
            </a:pPr>
            <a:r>
              <a:rPr lang="en-US" altLang="ja-JP" sz="2000" dirty="0" smtClean="0">
                <a:latin typeface="Comic Sans MS" pitchFamily="66" charset="0"/>
              </a:rPr>
              <a:t> The MEXT is informed. No extra money is needed</a:t>
            </a:r>
          </a:p>
          <a:p>
            <a:pPr>
              <a:defRPr/>
            </a:pPr>
            <a:r>
              <a:rPr lang="en-US" altLang="ja-JP" sz="2400" dirty="0" smtClean="0">
                <a:latin typeface="Comic Sans MS" pitchFamily="66" charset="0"/>
              </a:rPr>
              <a:t>Phase 1:   ATLAS  (~33MCHF : Project)</a:t>
            </a:r>
          </a:p>
          <a:p>
            <a:pPr lvl="1">
              <a:defRPr/>
            </a:pPr>
            <a:r>
              <a:rPr lang="en-US" altLang="ja-JP" sz="2000" dirty="0" err="1" smtClean="0">
                <a:latin typeface="Comic Sans MS" pitchFamily="66" charset="0"/>
              </a:rPr>
              <a:t>muon</a:t>
            </a:r>
            <a:r>
              <a:rPr lang="en-US" altLang="ja-JP" sz="2000" dirty="0" smtClean="0">
                <a:latin typeface="Comic Sans MS" pitchFamily="66" charset="0"/>
              </a:rPr>
              <a:t> trigger </a:t>
            </a:r>
            <a:r>
              <a:rPr lang="en-US" altLang="ja-JP" sz="2000" dirty="0" smtClean="0">
                <a:latin typeface="Comic Sans MS" pitchFamily="66" charset="0"/>
              </a:rPr>
              <a:t>upgrade</a:t>
            </a:r>
            <a:endParaRPr lang="en-US" altLang="ja-JP" sz="2000" dirty="0" smtClean="0">
              <a:latin typeface="Comic Sans MS" pitchFamily="66" charset="0"/>
            </a:endParaRPr>
          </a:p>
          <a:p>
            <a:pPr lvl="1">
              <a:defRPr/>
            </a:pPr>
            <a:r>
              <a:rPr lang="en-US" altLang="ja-JP" sz="2000" dirty="0" smtClean="0">
                <a:latin typeface="Comic Sans MS" pitchFamily="66" charset="0"/>
              </a:rPr>
              <a:t>Probably we can handle with current level of ATLAS budget</a:t>
            </a:r>
          </a:p>
          <a:p>
            <a:pPr>
              <a:defRPr/>
            </a:pPr>
            <a:r>
              <a:rPr lang="en-US" altLang="ja-JP" sz="2400" dirty="0" smtClean="0">
                <a:latin typeface="Comic Sans MS" pitchFamily="66" charset="0"/>
              </a:rPr>
              <a:t>Phase 2:  ATLAS (200~300MCHF : Project) </a:t>
            </a:r>
          </a:p>
          <a:p>
            <a:pPr lvl="1">
              <a:defRPr/>
            </a:pPr>
            <a:r>
              <a:rPr lang="en-US" altLang="ja-JP" sz="2000" dirty="0" smtClean="0">
                <a:latin typeface="Comic Sans MS" pitchFamily="66" charset="0"/>
              </a:rPr>
              <a:t>Contributions to inner trackers (strips/pixels)</a:t>
            </a:r>
          </a:p>
          <a:p>
            <a:pPr lvl="1">
              <a:defRPr/>
            </a:pPr>
            <a:r>
              <a:rPr lang="en-US" altLang="ja-JP" sz="2000" dirty="0" smtClean="0">
                <a:latin typeface="Comic Sans MS" pitchFamily="66" charset="0"/>
              </a:rPr>
              <a:t>Further muon trigger upgrade</a:t>
            </a:r>
          </a:p>
          <a:p>
            <a:pPr marL="457200" lvl="1" indent="0">
              <a:buFont typeface="Arial" charset="0"/>
              <a:buNone/>
              <a:defRPr/>
            </a:pPr>
            <a:r>
              <a:rPr lang="en-US" altLang="ja-JP" sz="2400" dirty="0" smtClean="0">
                <a:latin typeface="Comic Sans MS" pitchFamily="66" charset="0"/>
              </a:rPr>
              <a:t>      =&gt; Definitely need a new funding. </a:t>
            </a:r>
            <a:r>
              <a:rPr lang="en-US" altLang="ja-JP" sz="2400" dirty="0">
                <a:latin typeface="Comic Sans MS" pitchFamily="66" charset="0"/>
              </a:rPr>
              <a:t> </a:t>
            </a:r>
            <a:r>
              <a:rPr lang="en-US" altLang="ja-JP" sz="2400" dirty="0" smtClean="0">
                <a:latin typeface="Comic Sans MS" pitchFamily="66" charset="0"/>
              </a:rPr>
              <a:t> :  Not easy!</a:t>
            </a:r>
          </a:p>
        </p:txBody>
      </p:sp>
      <p:sp>
        <p:nvSpPr>
          <p:cNvPr id="10244" name="テキスト ボックス 3"/>
          <p:cNvSpPr txBox="1">
            <a:spLocks noChangeArrowheads="1"/>
          </p:cNvSpPr>
          <p:nvPr/>
        </p:nvSpPr>
        <p:spPr bwMode="auto">
          <a:xfrm>
            <a:off x="1763689" y="4898356"/>
            <a:ext cx="676595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altLang="ja-JP" dirty="0">
                <a:solidFill>
                  <a:srgbClr val="FF0000"/>
                </a:solidFill>
                <a:latin typeface="Comic Sans MS" pitchFamily="66" charset="0"/>
              </a:rPr>
              <a:t>We are requesting for the R&amp;D money for the upgrade. We have partly succeeded to get JSPS funds (2011-16</a:t>
            </a:r>
            <a:r>
              <a:rPr lang="en-US" altLang="ja-JP" dirty="0" smtClean="0">
                <a:solidFill>
                  <a:srgbClr val="FF0000"/>
                </a:solidFill>
                <a:latin typeface="Comic Sans MS" pitchFamily="66" charset="0"/>
              </a:rPr>
              <a:t>).</a:t>
            </a:r>
            <a:endParaRPr lang="en-US" altLang="ja-JP" dirty="0">
              <a:solidFill>
                <a:srgbClr val="FF0000"/>
              </a:solidFill>
              <a:latin typeface="Comic Sans MS" pitchFamily="66" charset="0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altLang="ja-JP" strike="sngStrike" dirty="0">
                <a:solidFill>
                  <a:srgbClr val="FF0000"/>
                </a:solidFill>
                <a:latin typeface="Comic Sans MS" pitchFamily="66" charset="0"/>
              </a:rPr>
              <a:t>We need to agree on the governance model of HL-LHC before we request the construction money to the MEXT! </a:t>
            </a:r>
            <a:endParaRPr lang="en-US" altLang="ja-JP" strike="sngStrike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marL="285750" indent="-285750" eaLnBrk="1" hangingPunct="1">
              <a:buFont typeface="Arial" pitchFamily="34" charset="0"/>
              <a:buChar char="•"/>
            </a:pPr>
            <a:r>
              <a:rPr lang="en-US" altLang="ja-JP" dirty="0" smtClean="0">
                <a:solidFill>
                  <a:srgbClr val="FF0000"/>
                </a:solidFill>
                <a:latin typeface="Comic Sans MS" pitchFamily="66" charset="0"/>
              </a:rPr>
              <a:t>Although we don’t know the governance model of HL-LHC, We start </a:t>
            </a:r>
            <a:r>
              <a:rPr lang="en-US" altLang="ja-JP" dirty="0" err="1" smtClean="0">
                <a:solidFill>
                  <a:srgbClr val="FF0000"/>
                </a:solidFill>
                <a:latin typeface="Comic Sans MS" pitchFamily="66" charset="0"/>
              </a:rPr>
              <a:t>requestiong</a:t>
            </a:r>
            <a:r>
              <a:rPr lang="en-US" altLang="ja-JP" dirty="0" smtClean="0">
                <a:solidFill>
                  <a:srgbClr val="FF0000"/>
                </a:solidFill>
                <a:latin typeface="Comic Sans MS" pitchFamily="66" charset="0"/>
              </a:rPr>
              <a:t> the construction money for ATLAS </a:t>
            </a:r>
            <a:r>
              <a:rPr lang="en-US" altLang="ja-JP" b="1" u="sng" dirty="0" smtClean="0">
                <a:solidFill>
                  <a:srgbClr val="FF0000"/>
                </a:solidFill>
                <a:latin typeface="Comic Sans MS" pitchFamily="66" charset="0"/>
              </a:rPr>
              <a:t>and LHC </a:t>
            </a:r>
            <a:r>
              <a:rPr lang="en-US" altLang="ja-JP" dirty="0" smtClean="0">
                <a:solidFill>
                  <a:srgbClr val="FF0000"/>
                </a:solidFill>
                <a:latin typeface="Comic Sans MS" pitchFamily="66" charset="0"/>
              </a:rPr>
              <a:t>upgrades.</a:t>
            </a:r>
            <a:endParaRPr lang="ja-JP" alt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Words>874</Words>
  <Application>Microsoft Office PowerPoint</Application>
  <PresentationFormat>画面に合わせる (4:3)</PresentationFormat>
  <Paragraphs>281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20" baseType="lpstr">
      <vt:lpstr>Arial</vt:lpstr>
      <vt:lpstr>ＭＳ Ｐゴシック</vt:lpstr>
      <vt:lpstr>Calibri</vt:lpstr>
      <vt:lpstr>Comic Sans MS</vt:lpstr>
      <vt:lpstr>HGP創英角ﾎﾟｯﾌﾟ体</vt:lpstr>
      <vt:lpstr>Wingdings</vt:lpstr>
      <vt:lpstr>Symbol</vt:lpstr>
      <vt:lpstr>HGS創英角ﾎﾟｯﾌﾟ体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IBL:  innermost pixel layer</vt:lpstr>
      <vt:lpstr>ATLAS upgrade and Japanese contributions</vt:lpstr>
      <vt:lpstr>Preparation for LHC Upgrade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Tokushuku</dc:creator>
  <cp:lastModifiedBy>toku</cp:lastModifiedBy>
  <cp:revision>25</cp:revision>
  <dcterms:created xsi:type="dcterms:W3CDTF">2009-03-30T12:17:33Z</dcterms:created>
  <dcterms:modified xsi:type="dcterms:W3CDTF">2012-12-09T08:51:28Z</dcterms:modified>
</cp:coreProperties>
</file>