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pdf" ContentType="application/pdf"/>
  <Override PartName="/ppt/slides/slide14.xml" ContentType="application/vnd.openxmlformats-officedocument.presentationml.slide+xml"/>
  <Override PartName="/ppt/slideMasters/slideMaster2.xml" ContentType="application/vnd.openxmlformats-officedocument.presentationml.slideMaster+xml"/>
  <Default Extension="rels" ContentType="application/vnd.openxmlformats-package.relationships+xml"/>
  <Override PartName="/ppt/embeddings/oleObject1.bin" ContentType="application/vnd.openxmlformats-officedocument.oleObject"/>
  <Default Extension="xml" ContentType="application/xml"/>
  <Override PartName="/ppt/slides/slide45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.xml" ContentType="application/vnd.openxmlformats-officedocument.presentationml.notesSlide+xml"/>
  <Override PartName="/ppt/slideLayouts/slideLayout16.xml" ContentType="application/vnd.openxmlformats-officedocument.presentationml.slideLayout+xml"/>
  <Override PartName="/ppt/slides/slide28.xml" ContentType="application/vnd.openxmlformats-officedocument.presentationml.slide+xml"/>
  <Override PartName="/ppt/charts/chart5.xml" ContentType="application/vnd.openxmlformats-officedocument.drawingml.chart+xml"/>
  <Override PartName="/ppt/slides/slide21.xml" ContentType="application/vnd.openxmlformats-officedocument.presentationml.slide+xml"/>
  <Override PartName="/ppt/slides/slide37.xml" ContentType="application/vnd.openxmlformats-officedocument.presentationml.slide+xml"/>
  <Override PartName="/ppt/slides/slide5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30.xml" ContentType="application/vnd.openxmlformats-officedocument.presentationml.slide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docProps/core.xml" ContentType="application/vnd.openxmlformats-package.core-properties+xml"/>
  <Override PartName="/ppt/slides/slide44.xml" ContentType="application/vnd.openxmlformats-officedocument.presentationml.slide+xml"/>
  <Override PartName="/ppt/theme/theme6.xml" ContentType="application/vnd.openxmlformats-officedocument.theme+xml"/>
  <Override PartName="/ppt/handoutMasters/handoutMaster1.xml" ContentType="application/vnd.openxmlformats-officedocument.presentationml.handoutMaster+xml"/>
  <Override PartName="/ppt/slideLayouts/slideLayout15.xml" ContentType="application/vnd.openxmlformats-officedocument.presentationml.slideLayout+xml"/>
  <Override PartName="/ppt/slides/slide27.xml" ContentType="application/vnd.openxmlformats-officedocument.presentationml.slide+xml"/>
  <Override PartName="/ppt/charts/chart4.xml" ContentType="application/vnd.openxmlformats-officedocument.drawingml.chart+xml"/>
  <Default Extension="vml" ContentType="application/vnd.openxmlformats-officedocument.vmlDrawing"/>
  <Override PartName="/ppt/slides/slide20.xml" ContentType="application/vnd.openxmlformats-officedocument.presentationml.slide+xml"/>
  <Override PartName="/ppt/slides/slide36.xml" ContentType="application/vnd.openxmlformats-officedocument.presentationml.slide+xml"/>
  <Default Extension="emf" ContentType="image/x-emf"/>
  <Override PartName="/ppt/slides/slide4.xml" ContentType="application/vnd.openxmlformats-officedocument.presentationml.slide+xml"/>
  <Override PartName="/ppt/slides/slide19.xml" ContentType="application/vnd.openxmlformats-officedocument.presentationml.slide+xml"/>
  <Override PartName="/ppt/slideLayouts/slideLayout4.xml" ContentType="application/vnd.openxmlformats-officedocument.presentationml.slideLayout+xml"/>
  <Default Extension="png" ContentType="image/png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slides/slide43.xml" ContentType="application/vnd.openxmlformats-officedocument.presentationml.slide+xml"/>
  <Override PartName="/ppt/theme/theme5.xml" ContentType="application/vnd.openxmlformats-officedocument.theme+xml"/>
  <Override PartName="/ppt/slides/slide26.xml" ContentType="application/vnd.openxmlformats-officedocument.presentationml.slide+xml"/>
  <Override PartName="/ppt/slideLayouts/slideLayout14.xml" ContentType="application/vnd.openxmlformats-officedocument.presentationml.slideLayout+xml"/>
  <Override PartName="/ppt/charts/chart3.xml" ContentType="application/vnd.openxmlformats-officedocument.drawingml.chart+xml"/>
  <Override PartName="/ppt/slides/slide35.xml" ContentType="application/vnd.openxmlformats-officedocument.presentationml.slide+xml"/>
  <Override PartName="/ppt/slides/slide3.xml" ContentType="application/vnd.openxmlformats-officedocument.presentationml.slide+xml"/>
  <Override PartName="/ppt/tags/tag2.xml" ContentType="application/vnd.openxmlformats-officedocument.presentationml.tags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11.xml" ContentType="application/vnd.openxmlformats-officedocument.presentationml.slide+xml"/>
  <Override PartName="/ppt/slides/slide42.xml" ContentType="application/vnd.openxmlformats-officedocument.presentationml.slide+xml"/>
  <Override PartName="/ppt/theme/theme4.xml" ContentType="application/vnd.openxmlformats-officedocument.theme+xml"/>
  <Override PartName="/ppt/slideLayouts/slideLayout13.xml" ContentType="application/vnd.openxmlformats-officedocument.presentationml.slideLayout+xml"/>
  <Override PartName="/ppt/slides/slide25.xml" ContentType="application/vnd.openxmlformats-officedocument.presentationml.slide+xml"/>
  <Override PartName="/ppt/charts/chart2.xml" ContentType="application/vnd.openxmlformats-officedocument.drawingml.chart+xml"/>
  <Override PartName="/ppt/slides/slide9.xml" ContentType="application/vnd.openxmlformats-officedocument.presentationml.slide+xml"/>
  <Override PartName="/ppt/embeddings/Microsoft___1.bin" ContentType="application/vnd.openxmlformats-officedocument.oleObject"/>
  <Override PartName="/ppt/slideLayouts/slideLayout9.xml" ContentType="application/vnd.openxmlformats-officedocument.presentationml.slideLayout+xml"/>
  <Override PartName="/ppt/slides/slide34.xml" ContentType="application/vnd.openxmlformats-officedocument.presentationml.slide+xml"/>
  <Override PartName="/ppt/slides/slide2.xml" ContentType="application/vnd.openxmlformats-officedocument.presentationml.slide+xml"/>
  <Override PartName="/ppt/tags/tag1.xml" ContentType="application/vnd.openxmlformats-officedocument.presentationml.tags+xml"/>
  <Override PartName="/ppt/slideLayouts/slideLayout2.xml" ContentType="application/vnd.openxmlformats-officedocument.presentationml.slideLayout+xml"/>
  <Override PartName="/ppt/slides/slide17.xml" ContentType="application/vnd.openxmlformats-officedocument.presentationml.slide+xml"/>
  <Override PartName="/ppt/slides/slide10.xml" ContentType="application/vnd.openxmlformats-officedocument.presentationml.slide+xml"/>
  <Default Extension="wmf" ContentType="image/x-wmf"/>
  <Override PartName="/docProps/app.xml" ContentType="application/vnd.openxmlformats-officedocument.extended-properties+xml"/>
  <Override PartName="/ppt/notesSlides/notesSlide4.xml" ContentType="application/vnd.openxmlformats-officedocument.presentationml.notesSlide+xml"/>
  <Override PartName="/ppt/slides/slide41.xml" ContentType="application/vnd.openxmlformats-officedocument.presentationml.slide+xml"/>
  <Override PartName="/ppt/theme/theme3.xml" ContentType="application/vnd.openxmlformats-officedocument.theme+xml"/>
  <Override PartName="/ppt/slideLayouts/slideLayout12.xml" ContentType="application/vnd.openxmlformats-officedocument.presentationml.slideLayout+xml"/>
  <Override PartName="/ppt/slides/slide24.xml" ContentType="application/vnd.openxmlformats-officedocument.presentationml.slide+xml"/>
  <Override PartName="/ppt/charts/chart1.xml" ContentType="application/vnd.openxmlformats-officedocument.drawingml.chart+xml"/>
  <Override PartName="/ppt/slides/slide8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33.xml" ContentType="application/vnd.openxmlformats-officedocument.presentationml.slide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16.xml" ContentType="application/vnd.openxmlformats-officedocument.presentationml.slide+xml"/>
  <Override PartName="/ppt/slideMasters/slideMaster4.xml" ContentType="application/vnd.openxmlformats-officedocument.presentationml.slideMaster+xml"/>
  <Default Extension="jpeg" ContentType="image/jpeg"/>
  <Override PartName="/ppt/viewProps.xml" ContentType="application/vnd.openxmlformats-officedocument.presentationml.viewProps+xml"/>
  <Override PartName="/ppt/slides/slide47.xml" ContentType="application/vnd.openxmlformats-officedocument.presentationml.slide+xml"/>
  <Override PartName="/ppt/notesSlides/notesSlide3.xml" ContentType="application/vnd.openxmlformats-officedocument.presentationml.notesSlide+xml"/>
  <Override PartName="/ppt/slides/slide40.xml" ContentType="application/vnd.openxmlformats-officedocument.presentationml.slide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s/slide39.xml" ContentType="application/vnd.openxmlformats-officedocument.presentationml.slide+xml"/>
  <Override PartName="/ppt/slides/slide23.xml" ContentType="application/vnd.openxmlformats-officedocument.presentationml.slide+xml"/>
  <Override PartName="/ppt/slides/slide7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5.xml" ContentType="application/vnd.openxmlformats-officedocument.presentationml.slide+xml"/>
  <Override PartName="/ppt/slideMasters/slideMaster3.xml" ContentType="application/vnd.openxmlformats-officedocument.presentationml.slideMaster+xml"/>
  <Default Extension="tiff" ContentType="image/tiff"/>
  <Override PartName="/ppt/drawings/drawing1.xml" ContentType="application/vnd.openxmlformats-officedocument.drawingml.chartshapes+xml"/>
  <Override PartName="/ppt/slides/slide4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29.xml" ContentType="application/vnd.openxmlformats-officedocument.presentationml.slide+xml"/>
  <Override PartName="/ppt/theme/theme1.xml" ContentType="application/vnd.openxmlformats-officedocument.theme+xml"/>
  <Override PartName="/ppt/slides/slide22.xml" ContentType="application/vnd.openxmlformats-officedocument.presentationml.slide+xml"/>
  <Override PartName="/ppt/slides/slide38.xml" ContentType="application/vnd.openxmlformats-officedocument.presentationml.slide+xml"/>
  <Default Extension="gif" ContentType="image/gif"/>
  <Override PartName="/ppt/slides/slide6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6.xml" ContentType="application/vnd.openxmlformats-officedocument.presentationml.slideLayout+xml"/>
  <Override PartName="/ppt/slides/slide31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  <p:sldMasterId id="2147483660" r:id="rId2"/>
    <p:sldMasterId id="2147483662" r:id="rId3"/>
    <p:sldMasterId id="2147483666" r:id="rId4"/>
  </p:sldMasterIdLst>
  <p:notesMasterIdLst>
    <p:notesMasterId r:id="rId52"/>
  </p:notesMasterIdLst>
  <p:handoutMasterIdLst>
    <p:handoutMasterId r:id="rId53"/>
  </p:handoutMasterIdLst>
  <p:sldIdLst>
    <p:sldId id="256" r:id="rId5"/>
    <p:sldId id="326" r:id="rId6"/>
    <p:sldId id="283" r:id="rId7"/>
    <p:sldId id="284" r:id="rId8"/>
    <p:sldId id="285" r:id="rId9"/>
    <p:sldId id="286" r:id="rId10"/>
    <p:sldId id="287" r:id="rId11"/>
    <p:sldId id="288" r:id="rId12"/>
    <p:sldId id="289" r:id="rId13"/>
    <p:sldId id="290" r:id="rId14"/>
    <p:sldId id="291" r:id="rId15"/>
    <p:sldId id="292" r:id="rId16"/>
    <p:sldId id="293" r:id="rId17"/>
    <p:sldId id="294" r:id="rId18"/>
    <p:sldId id="295" r:id="rId19"/>
    <p:sldId id="296" r:id="rId20"/>
    <p:sldId id="327" r:id="rId21"/>
    <p:sldId id="305" r:id="rId22"/>
    <p:sldId id="306" r:id="rId23"/>
    <p:sldId id="307" r:id="rId24"/>
    <p:sldId id="308" r:id="rId25"/>
    <p:sldId id="309" r:id="rId26"/>
    <p:sldId id="310" r:id="rId27"/>
    <p:sldId id="311" r:id="rId28"/>
    <p:sldId id="312" r:id="rId29"/>
    <p:sldId id="313" r:id="rId30"/>
    <p:sldId id="314" r:id="rId31"/>
    <p:sldId id="315" r:id="rId32"/>
    <p:sldId id="316" r:id="rId33"/>
    <p:sldId id="317" r:id="rId34"/>
    <p:sldId id="318" r:id="rId35"/>
    <p:sldId id="319" r:id="rId36"/>
    <p:sldId id="320" r:id="rId37"/>
    <p:sldId id="321" r:id="rId38"/>
    <p:sldId id="322" r:id="rId39"/>
    <p:sldId id="323" r:id="rId40"/>
    <p:sldId id="324" r:id="rId41"/>
    <p:sldId id="328" r:id="rId42"/>
    <p:sldId id="297" r:id="rId43"/>
    <p:sldId id="298" r:id="rId44"/>
    <p:sldId id="299" r:id="rId45"/>
    <p:sldId id="330" r:id="rId46"/>
    <p:sldId id="300" r:id="rId47"/>
    <p:sldId id="301" r:id="rId48"/>
    <p:sldId id="303" r:id="rId49"/>
    <p:sldId id="329" r:id="rId50"/>
    <p:sldId id="302" r:id="rId51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5392" autoAdjust="0"/>
  </p:normalViewPr>
  <p:slideViewPr>
    <p:cSldViewPr snapToGrid="0" snapToObjects="1">
      <p:cViewPr>
        <p:scale>
          <a:sx n="100" d="100"/>
          <a:sy n="100" d="100"/>
        </p:scale>
        <p:origin x="-480" y="-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50" Type="http://schemas.openxmlformats.org/officeDocument/2006/relationships/slide" Target="slides/slide46.xml"/><Relationship Id="rId51" Type="http://schemas.openxmlformats.org/officeDocument/2006/relationships/slide" Target="slides/slide47.xml"/><Relationship Id="rId52" Type="http://schemas.openxmlformats.org/officeDocument/2006/relationships/notesMaster" Target="notesMasters/notesMaster1.xml"/><Relationship Id="rId53" Type="http://schemas.openxmlformats.org/officeDocument/2006/relationships/handoutMaster" Target="handoutMasters/handoutMaster1.xml"/><Relationship Id="rId54" Type="http://schemas.openxmlformats.org/officeDocument/2006/relationships/printerSettings" Target="printerSettings/printerSettings1.bin"/><Relationship Id="rId55" Type="http://schemas.openxmlformats.org/officeDocument/2006/relationships/presProps" Target="presProps.xml"/><Relationship Id="rId56" Type="http://schemas.openxmlformats.org/officeDocument/2006/relationships/viewProps" Target="viewProps.xml"/><Relationship Id="rId57" Type="http://schemas.openxmlformats.org/officeDocument/2006/relationships/theme" Target="theme/theme1.xml"/><Relationship Id="rId58" Type="http://schemas.openxmlformats.org/officeDocument/2006/relationships/tableStyles" Target="tableStyles.xml"/><Relationship Id="rId40" Type="http://schemas.openxmlformats.org/officeDocument/2006/relationships/slide" Target="slides/slide36.xml"/><Relationship Id="rId41" Type="http://schemas.openxmlformats.org/officeDocument/2006/relationships/slide" Target="slides/slide37.xml"/><Relationship Id="rId42" Type="http://schemas.openxmlformats.org/officeDocument/2006/relationships/slide" Target="slides/slide38.xml"/><Relationship Id="rId43" Type="http://schemas.openxmlformats.org/officeDocument/2006/relationships/slide" Target="slides/slide39.xml"/><Relationship Id="rId44" Type="http://schemas.openxmlformats.org/officeDocument/2006/relationships/slide" Target="slides/slide40.xml"/><Relationship Id="rId45" Type="http://schemas.openxmlformats.org/officeDocument/2006/relationships/slide" Target="slides/slide41.xml"/><Relationship Id="rId46" Type="http://schemas.openxmlformats.org/officeDocument/2006/relationships/slide" Target="slides/slide42.xml"/><Relationship Id="rId47" Type="http://schemas.openxmlformats.org/officeDocument/2006/relationships/slide" Target="slides/slide43.xml"/><Relationship Id="rId48" Type="http://schemas.openxmlformats.org/officeDocument/2006/relationships/slide" Target="slides/slide44.xml"/><Relationship Id="rId49" Type="http://schemas.openxmlformats.org/officeDocument/2006/relationships/slide" Target="slides/slide45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slide" Target="slides/slide28.xml"/><Relationship Id="rId33" Type="http://schemas.openxmlformats.org/officeDocument/2006/relationships/slide" Target="slides/slide29.xml"/><Relationship Id="rId34" Type="http://schemas.openxmlformats.org/officeDocument/2006/relationships/slide" Target="slides/slide30.xml"/><Relationship Id="rId35" Type="http://schemas.openxmlformats.org/officeDocument/2006/relationships/slide" Target="slides/slide31.xml"/><Relationship Id="rId36" Type="http://schemas.openxmlformats.org/officeDocument/2006/relationships/slide" Target="slides/slide32.xml"/><Relationship Id="rId37" Type="http://schemas.openxmlformats.org/officeDocument/2006/relationships/slide" Target="slides/slide33.xml"/><Relationship Id="rId38" Type="http://schemas.openxmlformats.org/officeDocument/2006/relationships/slide" Target="slides/slide34.xml"/><Relationship Id="rId39" Type="http://schemas.openxmlformats.org/officeDocument/2006/relationships/slide" Target="slides/slide3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qingjin:KEK%20office:High%20field%20magnet%20development:HL-LHC%20magnet%20development:D1%20dipole%20development:report:Excel%20sum:ND1-LHC%20dipole%20cable%20(outer):Multiple%20coefficients%20vs.%20I%20-%20160%20mm%20aperture%20-%20LHC%20outer%20cable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qingjin:KEK%20office:High%20field%20magnet%20development:HL-LHC%20magnet%20development:D1%20dipole%20development:report:Excel%20sum:ND1-LHC%20dipole%20cable%20(outer):Multiple%20coefficients%20-%202012.8.3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qingjin:KEK%20office:High%20field%20magnet%20development:HL-LHC%20magnet%20development:D1%20dipole%20development:report:Excel%20sum:ND1-LHC%20dipole%20cable%20(outer):Stress%20&amp;%20stray%20field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qingjin:KEK%20office:High%20field%20magnet%20development:HL-LHC%20magnet%20development:D1%20dipole%20development:report:Excel%20sum:ND1-LHC%20dipole%20cable%20(outer):Stress%20&amp;%20stray%20field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qingjin:KEK%20office:High%20field%20magnet%20development:HL-LHC%20magnet%20development:D1%20dipole%20development:report:Excel%20sum:ND1-LHC%20dipole%20cable%20(outer):Stress%20&amp;%20stray%20field.xlsx" TargetMode="External"/><Relationship Id="rId2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ja-JP"/>
  <c:style val="2"/>
  <c:chart>
    <c:autoTitleDeleted val="1"/>
    <c:plotArea>
      <c:layout>
        <c:manualLayout>
          <c:layoutTarget val="inner"/>
          <c:xMode val="edge"/>
          <c:yMode val="edge"/>
          <c:x val="0.121311944075316"/>
          <c:y val="0.0371094811778665"/>
          <c:w val="0.855928973103469"/>
          <c:h val="0.821194975628046"/>
        </c:manualLayout>
      </c:layout>
      <c:scatterChart>
        <c:scatterStyle val="lineMarker"/>
        <c:ser>
          <c:idx val="1"/>
          <c:order val="0"/>
          <c:tx>
            <c:strRef>
              <c:f>'magnet with cryostat－160-15mm'!$J$1</c:f>
              <c:strCache>
                <c:ptCount val="1"/>
                <c:pt idx="0">
                  <c:v>15collar &amp; HX85</c:v>
                </c:pt>
              </c:strCache>
            </c:strRef>
          </c:tx>
          <c:xVal>
            <c:numRef>
              <c:f>'magnet with cryostat－160-15mm'!$I$2:$I$44</c:f>
              <c:numCache>
                <c:formatCode>General</c:formatCode>
                <c:ptCount val="43"/>
                <c:pt idx="0">
                  <c:v>0.49945</c:v>
                </c:pt>
                <c:pt idx="1">
                  <c:v>0.99945</c:v>
                </c:pt>
                <c:pt idx="2">
                  <c:v>1.4994</c:v>
                </c:pt>
                <c:pt idx="3">
                  <c:v>1.9994</c:v>
                </c:pt>
                <c:pt idx="4">
                  <c:v>2.4994</c:v>
                </c:pt>
                <c:pt idx="5">
                  <c:v>2.9994</c:v>
                </c:pt>
                <c:pt idx="6">
                  <c:v>3.4994</c:v>
                </c:pt>
                <c:pt idx="7">
                  <c:v>3.9994</c:v>
                </c:pt>
                <c:pt idx="8">
                  <c:v>4.4995</c:v>
                </c:pt>
                <c:pt idx="9">
                  <c:v>4.9995</c:v>
                </c:pt>
                <c:pt idx="10">
                  <c:v>5.4995</c:v>
                </c:pt>
                <c:pt idx="11">
                  <c:v>5.9995</c:v>
                </c:pt>
                <c:pt idx="12">
                  <c:v>6.4995</c:v>
                </c:pt>
                <c:pt idx="13">
                  <c:v>6.9995</c:v>
                </c:pt>
                <c:pt idx="14">
                  <c:v>7.4995</c:v>
                </c:pt>
                <c:pt idx="15">
                  <c:v>7.9995</c:v>
                </c:pt>
                <c:pt idx="16">
                  <c:v>8.4995</c:v>
                </c:pt>
                <c:pt idx="17">
                  <c:v>8.9995</c:v>
                </c:pt>
                <c:pt idx="18">
                  <c:v>9.4995</c:v>
                </c:pt>
                <c:pt idx="19">
                  <c:v>9.9995</c:v>
                </c:pt>
                <c:pt idx="20">
                  <c:v>10.499</c:v>
                </c:pt>
                <c:pt idx="22">
                  <c:v>10.499</c:v>
                </c:pt>
                <c:pt idx="23">
                  <c:v>9.9995</c:v>
                </c:pt>
                <c:pt idx="24">
                  <c:v>9.4995</c:v>
                </c:pt>
                <c:pt idx="25">
                  <c:v>8.9995</c:v>
                </c:pt>
                <c:pt idx="26">
                  <c:v>8.4995</c:v>
                </c:pt>
                <c:pt idx="27">
                  <c:v>7.9995</c:v>
                </c:pt>
                <c:pt idx="28">
                  <c:v>7.4995</c:v>
                </c:pt>
                <c:pt idx="29">
                  <c:v>6.9995</c:v>
                </c:pt>
                <c:pt idx="30">
                  <c:v>6.4995</c:v>
                </c:pt>
                <c:pt idx="31">
                  <c:v>5.9995</c:v>
                </c:pt>
                <c:pt idx="32">
                  <c:v>5.4995</c:v>
                </c:pt>
                <c:pt idx="33">
                  <c:v>4.9995</c:v>
                </c:pt>
                <c:pt idx="34">
                  <c:v>4.4995</c:v>
                </c:pt>
                <c:pt idx="35">
                  <c:v>3.9994</c:v>
                </c:pt>
                <c:pt idx="36">
                  <c:v>3.4994</c:v>
                </c:pt>
                <c:pt idx="37">
                  <c:v>2.9994</c:v>
                </c:pt>
                <c:pt idx="38">
                  <c:v>2.4994</c:v>
                </c:pt>
                <c:pt idx="39">
                  <c:v>1.9994</c:v>
                </c:pt>
                <c:pt idx="40">
                  <c:v>1.4994</c:v>
                </c:pt>
                <c:pt idx="41">
                  <c:v>0.99945</c:v>
                </c:pt>
                <c:pt idx="42">
                  <c:v>0.49945</c:v>
                </c:pt>
              </c:numCache>
            </c:numRef>
          </c:xVal>
          <c:yVal>
            <c:numRef>
              <c:f>'magnet with cryostat－160-15mm'!$J$2:$J$44</c:f>
              <c:numCache>
                <c:formatCode>General</c:formatCode>
                <c:ptCount val="43"/>
                <c:pt idx="0">
                  <c:v>-83.81</c:v>
                </c:pt>
                <c:pt idx="1">
                  <c:v>-67.906</c:v>
                </c:pt>
                <c:pt idx="2">
                  <c:v>-63.93</c:v>
                </c:pt>
                <c:pt idx="3">
                  <c:v>-62.257</c:v>
                </c:pt>
                <c:pt idx="4">
                  <c:v>-61.376</c:v>
                </c:pt>
                <c:pt idx="5">
                  <c:v>-60.839</c:v>
                </c:pt>
                <c:pt idx="6">
                  <c:v>-60.497</c:v>
                </c:pt>
                <c:pt idx="7">
                  <c:v>-60.24</c:v>
                </c:pt>
                <c:pt idx="8">
                  <c:v>-59.937</c:v>
                </c:pt>
                <c:pt idx="9">
                  <c:v>-59.253</c:v>
                </c:pt>
                <c:pt idx="10">
                  <c:v>-58.026</c:v>
                </c:pt>
                <c:pt idx="11">
                  <c:v>-55.659</c:v>
                </c:pt>
                <c:pt idx="12">
                  <c:v>-49.823</c:v>
                </c:pt>
                <c:pt idx="13">
                  <c:v>-41.09</c:v>
                </c:pt>
                <c:pt idx="14">
                  <c:v>-31.317</c:v>
                </c:pt>
                <c:pt idx="15">
                  <c:v>-21.851</c:v>
                </c:pt>
                <c:pt idx="16">
                  <c:v>-13.553</c:v>
                </c:pt>
                <c:pt idx="17">
                  <c:v>-6.4796</c:v>
                </c:pt>
                <c:pt idx="18">
                  <c:v>-1.5686</c:v>
                </c:pt>
                <c:pt idx="19">
                  <c:v>0.48926</c:v>
                </c:pt>
                <c:pt idx="20">
                  <c:v>0.11721</c:v>
                </c:pt>
                <c:pt idx="22">
                  <c:v>0.68575</c:v>
                </c:pt>
                <c:pt idx="23">
                  <c:v>1.0923</c:v>
                </c:pt>
                <c:pt idx="24">
                  <c:v>-0.93614</c:v>
                </c:pt>
                <c:pt idx="25">
                  <c:v>-5.8119</c:v>
                </c:pt>
                <c:pt idx="26">
                  <c:v>-12.836</c:v>
                </c:pt>
                <c:pt idx="27">
                  <c:v>-21.074</c:v>
                </c:pt>
                <c:pt idx="28">
                  <c:v>-30.466</c:v>
                </c:pt>
                <c:pt idx="29">
                  <c:v>-40.15</c:v>
                </c:pt>
                <c:pt idx="30">
                  <c:v>-48.774</c:v>
                </c:pt>
                <c:pt idx="31">
                  <c:v>-54.476</c:v>
                </c:pt>
                <c:pt idx="32">
                  <c:v>-56.673</c:v>
                </c:pt>
                <c:pt idx="33">
                  <c:v>-57.688</c:v>
                </c:pt>
                <c:pt idx="34">
                  <c:v>-58.1</c:v>
                </c:pt>
                <c:pt idx="35">
                  <c:v>-58.044</c:v>
                </c:pt>
                <c:pt idx="36">
                  <c:v>-57.811</c:v>
                </c:pt>
                <c:pt idx="37">
                  <c:v>-57.455</c:v>
                </c:pt>
                <c:pt idx="38">
                  <c:v>-56.937</c:v>
                </c:pt>
                <c:pt idx="39">
                  <c:v>-56.086</c:v>
                </c:pt>
                <c:pt idx="40">
                  <c:v>-54.519</c:v>
                </c:pt>
                <c:pt idx="41">
                  <c:v>-50.931</c:v>
                </c:pt>
                <c:pt idx="42">
                  <c:v>-37.773</c:v>
                </c:pt>
              </c:numCache>
            </c:numRef>
          </c:yVal>
        </c:ser>
        <c:ser>
          <c:idx val="0"/>
          <c:order val="1"/>
          <c:tx>
            <c:strRef>
              <c:f>'magnet with cryostat－160-20mm'!$J$1</c:f>
              <c:strCache>
                <c:ptCount val="1"/>
                <c:pt idx="0">
                  <c:v>20collar &amp; HX85</c:v>
                </c:pt>
              </c:strCache>
            </c:strRef>
          </c:tx>
          <c:xVal>
            <c:numRef>
              <c:f>'magnet with cryostat－160-20mm'!$I$2:$I$42</c:f>
              <c:numCache>
                <c:formatCode>General</c:formatCode>
                <c:ptCount val="41"/>
                <c:pt idx="0">
                  <c:v>0.49948</c:v>
                </c:pt>
                <c:pt idx="1">
                  <c:v>0.99947</c:v>
                </c:pt>
                <c:pt idx="2">
                  <c:v>1.4995</c:v>
                </c:pt>
                <c:pt idx="3">
                  <c:v>1.9995</c:v>
                </c:pt>
                <c:pt idx="4">
                  <c:v>2.4995</c:v>
                </c:pt>
                <c:pt idx="5">
                  <c:v>2.9995</c:v>
                </c:pt>
                <c:pt idx="6">
                  <c:v>3.4995</c:v>
                </c:pt>
                <c:pt idx="7">
                  <c:v>3.9995</c:v>
                </c:pt>
                <c:pt idx="8">
                  <c:v>4.4995</c:v>
                </c:pt>
                <c:pt idx="9">
                  <c:v>4.9995</c:v>
                </c:pt>
                <c:pt idx="10">
                  <c:v>5.4995</c:v>
                </c:pt>
                <c:pt idx="11">
                  <c:v>5.9995</c:v>
                </c:pt>
                <c:pt idx="12">
                  <c:v>6.4995</c:v>
                </c:pt>
                <c:pt idx="13">
                  <c:v>6.9995</c:v>
                </c:pt>
                <c:pt idx="14">
                  <c:v>7.4995</c:v>
                </c:pt>
                <c:pt idx="15">
                  <c:v>7.9995</c:v>
                </c:pt>
                <c:pt idx="16">
                  <c:v>8.4995</c:v>
                </c:pt>
                <c:pt idx="17">
                  <c:v>8.9995</c:v>
                </c:pt>
                <c:pt idx="18">
                  <c:v>9.4995</c:v>
                </c:pt>
                <c:pt idx="19">
                  <c:v>9.9995</c:v>
                </c:pt>
                <c:pt idx="20">
                  <c:v>10.499</c:v>
                </c:pt>
                <c:pt idx="21">
                  <c:v>9.9995</c:v>
                </c:pt>
                <c:pt idx="22">
                  <c:v>9.4995</c:v>
                </c:pt>
                <c:pt idx="23">
                  <c:v>8.9995</c:v>
                </c:pt>
                <c:pt idx="24">
                  <c:v>8.4995</c:v>
                </c:pt>
                <c:pt idx="25">
                  <c:v>7.9995</c:v>
                </c:pt>
                <c:pt idx="26">
                  <c:v>7.4995</c:v>
                </c:pt>
                <c:pt idx="27">
                  <c:v>6.9995</c:v>
                </c:pt>
                <c:pt idx="28">
                  <c:v>6.4995</c:v>
                </c:pt>
                <c:pt idx="29">
                  <c:v>5.9995</c:v>
                </c:pt>
                <c:pt idx="30">
                  <c:v>5.4995</c:v>
                </c:pt>
                <c:pt idx="31">
                  <c:v>4.9995</c:v>
                </c:pt>
                <c:pt idx="32">
                  <c:v>4.4995</c:v>
                </c:pt>
                <c:pt idx="33">
                  <c:v>3.9995</c:v>
                </c:pt>
                <c:pt idx="34">
                  <c:v>3.4995</c:v>
                </c:pt>
                <c:pt idx="35">
                  <c:v>2.9995</c:v>
                </c:pt>
                <c:pt idx="36">
                  <c:v>2.4995</c:v>
                </c:pt>
                <c:pt idx="37">
                  <c:v>1.9995</c:v>
                </c:pt>
                <c:pt idx="38">
                  <c:v>1.4995</c:v>
                </c:pt>
                <c:pt idx="39">
                  <c:v>0.99947</c:v>
                </c:pt>
                <c:pt idx="40">
                  <c:v>0.49948</c:v>
                </c:pt>
              </c:numCache>
            </c:numRef>
          </c:xVal>
          <c:yVal>
            <c:numRef>
              <c:f>'magnet with cryostat－160-20mm'!$J$2:$J$42</c:f>
              <c:numCache>
                <c:formatCode>0.00E+00</c:formatCode>
                <c:ptCount val="41"/>
                <c:pt idx="0">
                  <c:v>-63.073</c:v>
                </c:pt>
                <c:pt idx="1">
                  <c:v>-49.764</c:v>
                </c:pt>
                <c:pt idx="2">
                  <c:v>-46.442</c:v>
                </c:pt>
                <c:pt idx="3">
                  <c:v>-45.045</c:v>
                </c:pt>
                <c:pt idx="4">
                  <c:v>-44.309</c:v>
                </c:pt>
                <c:pt idx="5">
                  <c:v>-43.868</c:v>
                </c:pt>
                <c:pt idx="6">
                  <c:v>-43.579</c:v>
                </c:pt>
                <c:pt idx="7">
                  <c:v>-43.361</c:v>
                </c:pt>
                <c:pt idx="8">
                  <c:v>-43.005</c:v>
                </c:pt>
                <c:pt idx="9">
                  <c:v>-42.218</c:v>
                </c:pt>
                <c:pt idx="10">
                  <c:v>-40.881</c:v>
                </c:pt>
                <c:pt idx="11">
                  <c:v>-37.882</c:v>
                </c:pt>
                <c:pt idx="12">
                  <c:v>-31.672</c:v>
                </c:pt>
                <c:pt idx="13">
                  <c:v>-23.436</c:v>
                </c:pt>
                <c:pt idx="14">
                  <c:v>-14.924</c:v>
                </c:pt>
                <c:pt idx="15">
                  <c:v>-7.0086</c:v>
                </c:pt>
                <c:pt idx="16">
                  <c:v>-0.86865</c:v>
                </c:pt>
                <c:pt idx="17">
                  <c:v>2.1405</c:v>
                </c:pt>
                <c:pt idx="18">
                  <c:v>2.0488</c:v>
                </c:pt>
                <c:pt idx="19">
                  <c:v>0.6491</c:v>
                </c:pt>
                <c:pt idx="20">
                  <c:v>-1.284</c:v>
                </c:pt>
                <c:pt idx="21">
                  <c:v>1.1783</c:v>
                </c:pt>
                <c:pt idx="22">
                  <c:v>2.6173</c:v>
                </c:pt>
                <c:pt idx="23">
                  <c:v>2.7316</c:v>
                </c:pt>
                <c:pt idx="24">
                  <c:v>-0.24065</c:v>
                </c:pt>
                <c:pt idx="25">
                  <c:v>-6.3401</c:v>
                </c:pt>
                <c:pt idx="26">
                  <c:v>-14.197</c:v>
                </c:pt>
                <c:pt idx="27">
                  <c:v>-22.638</c:v>
                </c:pt>
                <c:pt idx="28">
                  <c:v>-30.787</c:v>
                </c:pt>
                <c:pt idx="29">
                  <c:v>-36.887</c:v>
                </c:pt>
                <c:pt idx="30">
                  <c:v>-39.746</c:v>
                </c:pt>
                <c:pt idx="31">
                  <c:v>-40.906</c:v>
                </c:pt>
                <c:pt idx="32">
                  <c:v>-41.467</c:v>
                </c:pt>
                <c:pt idx="33">
                  <c:v>-41.522</c:v>
                </c:pt>
                <c:pt idx="34">
                  <c:v>-41.331</c:v>
                </c:pt>
                <c:pt idx="35">
                  <c:v>-41.035</c:v>
                </c:pt>
                <c:pt idx="36">
                  <c:v>-40.593</c:v>
                </c:pt>
                <c:pt idx="37">
                  <c:v>-39.879</c:v>
                </c:pt>
                <c:pt idx="38">
                  <c:v>-38.563</c:v>
                </c:pt>
                <c:pt idx="39">
                  <c:v>-35.554</c:v>
                </c:pt>
                <c:pt idx="40">
                  <c:v>-24.509</c:v>
                </c:pt>
              </c:numCache>
            </c:numRef>
          </c:yVal>
        </c:ser>
        <c:ser>
          <c:idx val="2"/>
          <c:order val="2"/>
          <c:tx>
            <c:strRef>
              <c:f>'Field quality study'!$C$1:$C$2</c:f>
              <c:strCache>
                <c:ptCount val="1"/>
                <c:pt idx="0">
                  <c:v>20collar &amp; HX85 &amp; notch</c:v>
                </c:pt>
              </c:strCache>
            </c:strRef>
          </c:tx>
          <c:xVal>
            <c:numRef>
              <c:f>'Field quality study'!$B$3:$B$43</c:f>
              <c:numCache>
                <c:formatCode>General</c:formatCode>
                <c:ptCount val="41"/>
                <c:pt idx="0">
                  <c:v>0.49948</c:v>
                </c:pt>
                <c:pt idx="1">
                  <c:v>0.99947</c:v>
                </c:pt>
                <c:pt idx="2">
                  <c:v>1.4995</c:v>
                </c:pt>
                <c:pt idx="3">
                  <c:v>1.9995</c:v>
                </c:pt>
                <c:pt idx="4">
                  <c:v>2.4995</c:v>
                </c:pt>
                <c:pt idx="5">
                  <c:v>2.9995</c:v>
                </c:pt>
                <c:pt idx="6">
                  <c:v>3.4995</c:v>
                </c:pt>
                <c:pt idx="7">
                  <c:v>3.9995</c:v>
                </c:pt>
                <c:pt idx="8">
                  <c:v>4.4995</c:v>
                </c:pt>
                <c:pt idx="9">
                  <c:v>4.9995</c:v>
                </c:pt>
                <c:pt idx="10">
                  <c:v>5.4995</c:v>
                </c:pt>
                <c:pt idx="11">
                  <c:v>5.9995</c:v>
                </c:pt>
                <c:pt idx="12">
                  <c:v>6.4995</c:v>
                </c:pt>
                <c:pt idx="13">
                  <c:v>6.9995</c:v>
                </c:pt>
                <c:pt idx="14">
                  <c:v>7.4995</c:v>
                </c:pt>
                <c:pt idx="15">
                  <c:v>7.9995</c:v>
                </c:pt>
                <c:pt idx="16">
                  <c:v>8.4995</c:v>
                </c:pt>
                <c:pt idx="17">
                  <c:v>8.9995</c:v>
                </c:pt>
                <c:pt idx="18">
                  <c:v>9.4995</c:v>
                </c:pt>
                <c:pt idx="19">
                  <c:v>9.9995</c:v>
                </c:pt>
                <c:pt idx="20">
                  <c:v>10.499</c:v>
                </c:pt>
                <c:pt idx="21">
                  <c:v>9.9995</c:v>
                </c:pt>
                <c:pt idx="22">
                  <c:v>9.4995</c:v>
                </c:pt>
                <c:pt idx="23">
                  <c:v>8.9995</c:v>
                </c:pt>
                <c:pt idx="24">
                  <c:v>8.4995</c:v>
                </c:pt>
                <c:pt idx="25">
                  <c:v>7.9995</c:v>
                </c:pt>
                <c:pt idx="26">
                  <c:v>7.4995</c:v>
                </c:pt>
                <c:pt idx="27">
                  <c:v>6.9995</c:v>
                </c:pt>
                <c:pt idx="28">
                  <c:v>6.4995</c:v>
                </c:pt>
                <c:pt idx="29">
                  <c:v>5.9995</c:v>
                </c:pt>
                <c:pt idx="30">
                  <c:v>5.4995</c:v>
                </c:pt>
                <c:pt idx="31">
                  <c:v>4.9995</c:v>
                </c:pt>
                <c:pt idx="32">
                  <c:v>4.4995</c:v>
                </c:pt>
                <c:pt idx="33">
                  <c:v>3.9995</c:v>
                </c:pt>
                <c:pt idx="34">
                  <c:v>3.4995</c:v>
                </c:pt>
                <c:pt idx="35">
                  <c:v>2.9995</c:v>
                </c:pt>
                <c:pt idx="36">
                  <c:v>2.4995</c:v>
                </c:pt>
                <c:pt idx="37">
                  <c:v>1.9995</c:v>
                </c:pt>
                <c:pt idx="38">
                  <c:v>1.4995</c:v>
                </c:pt>
                <c:pt idx="39">
                  <c:v>0.99947</c:v>
                </c:pt>
                <c:pt idx="40">
                  <c:v>0.49948</c:v>
                </c:pt>
              </c:numCache>
            </c:numRef>
          </c:xVal>
          <c:yVal>
            <c:numRef>
              <c:f>'Field quality study'!$C$3:$C$43</c:f>
              <c:numCache>
                <c:formatCode>0.00E+00</c:formatCode>
                <c:ptCount val="41"/>
                <c:pt idx="0">
                  <c:v>-50.416</c:v>
                </c:pt>
                <c:pt idx="1">
                  <c:v>-37.14</c:v>
                </c:pt>
                <c:pt idx="2">
                  <c:v>-33.847</c:v>
                </c:pt>
                <c:pt idx="3">
                  <c:v>-32.472</c:v>
                </c:pt>
                <c:pt idx="4">
                  <c:v>-31.748</c:v>
                </c:pt>
                <c:pt idx="5">
                  <c:v>-31.307</c:v>
                </c:pt>
                <c:pt idx="6">
                  <c:v>-31.028</c:v>
                </c:pt>
                <c:pt idx="7">
                  <c:v>-30.824</c:v>
                </c:pt>
                <c:pt idx="8">
                  <c:v>-30.547</c:v>
                </c:pt>
                <c:pt idx="9">
                  <c:v>-29.889</c:v>
                </c:pt>
                <c:pt idx="10">
                  <c:v>-28.488</c:v>
                </c:pt>
                <c:pt idx="11">
                  <c:v>-25.628</c:v>
                </c:pt>
                <c:pt idx="12">
                  <c:v>-21.194</c:v>
                </c:pt>
                <c:pt idx="13">
                  <c:v>-15.227</c:v>
                </c:pt>
                <c:pt idx="14">
                  <c:v>-8.358</c:v>
                </c:pt>
                <c:pt idx="15">
                  <c:v>-1.749</c:v>
                </c:pt>
                <c:pt idx="16">
                  <c:v>3.3441</c:v>
                </c:pt>
                <c:pt idx="17">
                  <c:v>5.3751</c:v>
                </c:pt>
                <c:pt idx="18">
                  <c:v>4.7756</c:v>
                </c:pt>
                <c:pt idx="19">
                  <c:v>3.0413</c:v>
                </c:pt>
                <c:pt idx="20">
                  <c:v>0.89846</c:v>
                </c:pt>
                <c:pt idx="21">
                  <c:v>3.5754</c:v>
                </c:pt>
                <c:pt idx="22">
                  <c:v>5.3532</c:v>
                </c:pt>
                <c:pt idx="23">
                  <c:v>5.9812</c:v>
                </c:pt>
                <c:pt idx="24">
                  <c:v>3.9808</c:v>
                </c:pt>
                <c:pt idx="25">
                  <c:v>-1.0741</c:v>
                </c:pt>
                <c:pt idx="26">
                  <c:v>-7.628999999999975</c:v>
                </c:pt>
                <c:pt idx="27">
                  <c:v>-14.429</c:v>
                </c:pt>
                <c:pt idx="28">
                  <c:v>-20.309</c:v>
                </c:pt>
                <c:pt idx="29">
                  <c:v>-24.633</c:v>
                </c:pt>
                <c:pt idx="30">
                  <c:v>-27.353</c:v>
                </c:pt>
                <c:pt idx="31">
                  <c:v>-28.579</c:v>
                </c:pt>
                <c:pt idx="32">
                  <c:v>-29.011</c:v>
                </c:pt>
                <c:pt idx="33">
                  <c:v>-28.988</c:v>
                </c:pt>
                <c:pt idx="34">
                  <c:v>-28.782</c:v>
                </c:pt>
                <c:pt idx="35">
                  <c:v>-28.477</c:v>
                </c:pt>
                <c:pt idx="36">
                  <c:v>-28.036</c:v>
                </c:pt>
                <c:pt idx="37">
                  <c:v>-27.312</c:v>
                </c:pt>
                <c:pt idx="38">
                  <c:v>-25.977</c:v>
                </c:pt>
                <c:pt idx="39">
                  <c:v>-22.941</c:v>
                </c:pt>
                <c:pt idx="40">
                  <c:v>-11.894</c:v>
                </c:pt>
              </c:numCache>
            </c:numRef>
          </c:yVal>
        </c:ser>
        <c:ser>
          <c:idx val="3"/>
          <c:order val="3"/>
          <c:tx>
            <c:strRef>
              <c:f>'Field quality study'!$D$1:$D$2</c:f>
              <c:strCache>
                <c:ptCount val="1"/>
                <c:pt idx="0">
                  <c:v>20collar &amp; HX50 &amp; notch</c:v>
                </c:pt>
              </c:strCache>
            </c:strRef>
          </c:tx>
          <c:xVal>
            <c:numRef>
              <c:f>'Field quality study'!$B$3:$B$43</c:f>
              <c:numCache>
                <c:formatCode>General</c:formatCode>
                <c:ptCount val="41"/>
                <c:pt idx="0">
                  <c:v>0.49948</c:v>
                </c:pt>
                <c:pt idx="1">
                  <c:v>0.99947</c:v>
                </c:pt>
                <c:pt idx="2">
                  <c:v>1.4995</c:v>
                </c:pt>
                <c:pt idx="3">
                  <c:v>1.9995</c:v>
                </c:pt>
                <c:pt idx="4">
                  <c:v>2.4995</c:v>
                </c:pt>
                <c:pt idx="5">
                  <c:v>2.9995</c:v>
                </c:pt>
                <c:pt idx="6">
                  <c:v>3.4995</c:v>
                </c:pt>
                <c:pt idx="7">
                  <c:v>3.9995</c:v>
                </c:pt>
                <c:pt idx="8">
                  <c:v>4.4995</c:v>
                </c:pt>
                <c:pt idx="9">
                  <c:v>4.9995</c:v>
                </c:pt>
                <c:pt idx="10">
                  <c:v>5.4995</c:v>
                </c:pt>
                <c:pt idx="11">
                  <c:v>5.9995</c:v>
                </c:pt>
                <c:pt idx="12">
                  <c:v>6.4995</c:v>
                </c:pt>
                <c:pt idx="13">
                  <c:v>6.9995</c:v>
                </c:pt>
                <c:pt idx="14">
                  <c:v>7.4995</c:v>
                </c:pt>
                <c:pt idx="15">
                  <c:v>7.9995</c:v>
                </c:pt>
                <c:pt idx="16">
                  <c:v>8.4995</c:v>
                </c:pt>
                <c:pt idx="17">
                  <c:v>8.9995</c:v>
                </c:pt>
                <c:pt idx="18">
                  <c:v>9.4995</c:v>
                </c:pt>
                <c:pt idx="19">
                  <c:v>9.9995</c:v>
                </c:pt>
                <c:pt idx="20">
                  <c:v>10.499</c:v>
                </c:pt>
                <c:pt idx="21">
                  <c:v>9.9995</c:v>
                </c:pt>
                <c:pt idx="22">
                  <c:v>9.4995</c:v>
                </c:pt>
                <c:pt idx="23">
                  <c:v>8.9995</c:v>
                </c:pt>
                <c:pt idx="24">
                  <c:v>8.4995</c:v>
                </c:pt>
                <c:pt idx="25">
                  <c:v>7.9995</c:v>
                </c:pt>
                <c:pt idx="26">
                  <c:v>7.4995</c:v>
                </c:pt>
                <c:pt idx="27">
                  <c:v>6.9995</c:v>
                </c:pt>
                <c:pt idx="28">
                  <c:v>6.4995</c:v>
                </c:pt>
                <c:pt idx="29">
                  <c:v>5.9995</c:v>
                </c:pt>
                <c:pt idx="30">
                  <c:v>5.4995</c:v>
                </c:pt>
                <c:pt idx="31">
                  <c:v>4.9995</c:v>
                </c:pt>
                <c:pt idx="32">
                  <c:v>4.4995</c:v>
                </c:pt>
                <c:pt idx="33">
                  <c:v>3.9995</c:v>
                </c:pt>
                <c:pt idx="34">
                  <c:v>3.4995</c:v>
                </c:pt>
                <c:pt idx="35">
                  <c:v>2.9995</c:v>
                </c:pt>
                <c:pt idx="36">
                  <c:v>2.4995</c:v>
                </c:pt>
                <c:pt idx="37">
                  <c:v>1.9995</c:v>
                </c:pt>
                <c:pt idx="38">
                  <c:v>1.4995</c:v>
                </c:pt>
                <c:pt idx="39">
                  <c:v>0.99947</c:v>
                </c:pt>
                <c:pt idx="40">
                  <c:v>0.49948</c:v>
                </c:pt>
              </c:numCache>
            </c:numRef>
          </c:xVal>
          <c:yVal>
            <c:numRef>
              <c:f>'Field quality study'!$D$3:$D$43</c:f>
              <c:numCache>
                <c:formatCode>0.00E+00</c:formatCode>
                <c:ptCount val="41"/>
                <c:pt idx="0">
                  <c:v>-33.238</c:v>
                </c:pt>
                <c:pt idx="1">
                  <c:v>-20.006</c:v>
                </c:pt>
                <c:pt idx="2">
                  <c:v>-16.695</c:v>
                </c:pt>
                <c:pt idx="3">
                  <c:v>-15.304</c:v>
                </c:pt>
                <c:pt idx="4">
                  <c:v>-14.572</c:v>
                </c:pt>
                <c:pt idx="5">
                  <c:v>-14.135</c:v>
                </c:pt>
                <c:pt idx="6">
                  <c:v>-13.852</c:v>
                </c:pt>
                <c:pt idx="7">
                  <c:v>-13.647</c:v>
                </c:pt>
                <c:pt idx="8">
                  <c:v>-13.37</c:v>
                </c:pt>
                <c:pt idx="9">
                  <c:v>-12.822</c:v>
                </c:pt>
                <c:pt idx="10">
                  <c:v>-11.975</c:v>
                </c:pt>
                <c:pt idx="11">
                  <c:v>-10.417</c:v>
                </c:pt>
                <c:pt idx="12">
                  <c:v>-7.2333</c:v>
                </c:pt>
                <c:pt idx="13">
                  <c:v>-2.2082</c:v>
                </c:pt>
                <c:pt idx="14">
                  <c:v>3.441</c:v>
                </c:pt>
                <c:pt idx="15">
                  <c:v>7.8418</c:v>
                </c:pt>
                <c:pt idx="16">
                  <c:v>10.026</c:v>
                </c:pt>
                <c:pt idx="17">
                  <c:v>9.6051</c:v>
                </c:pt>
                <c:pt idx="18">
                  <c:v>6.7717</c:v>
                </c:pt>
                <c:pt idx="19">
                  <c:v>3.2629</c:v>
                </c:pt>
                <c:pt idx="20">
                  <c:v>-0.24192</c:v>
                </c:pt>
                <c:pt idx="21">
                  <c:v>3.7868</c:v>
                </c:pt>
                <c:pt idx="22">
                  <c:v>7.3381</c:v>
                </c:pt>
                <c:pt idx="23">
                  <c:v>10.195</c:v>
                </c:pt>
                <c:pt idx="24">
                  <c:v>10.645</c:v>
                </c:pt>
                <c:pt idx="25">
                  <c:v>8.5024</c:v>
                </c:pt>
                <c:pt idx="26">
                  <c:v>4.1598</c:v>
                </c:pt>
                <c:pt idx="27">
                  <c:v>-1.4175</c:v>
                </c:pt>
                <c:pt idx="28">
                  <c:v>-6.355899999999996</c:v>
                </c:pt>
                <c:pt idx="29">
                  <c:v>-9.4308</c:v>
                </c:pt>
                <c:pt idx="30">
                  <c:v>-10.848</c:v>
                </c:pt>
                <c:pt idx="31">
                  <c:v>-11.519</c:v>
                </c:pt>
                <c:pt idx="32">
                  <c:v>-11.84</c:v>
                </c:pt>
                <c:pt idx="33">
                  <c:v>-11.819</c:v>
                </c:pt>
                <c:pt idx="34">
                  <c:v>-11.616</c:v>
                </c:pt>
                <c:pt idx="35">
                  <c:v>-11.318</c:v>
                </c:pt>
                <c:pt idx="36">
                  <c:v>-10.876</c:v>
                </c:pt>
                <c:pt idx="37">
                  <c:v>-10.166</c:v>
                </c:pt>
                <c:pt idx="38">
                  <c:v>-8.8597</c:v>
                </c:pt>
                <c:pt idx="39">
                  <c:v>-5.8715</c:v>
                </c:pt>
                <c:pt idx="40">
                  <c:v>5.095099999999999</c:v>
                </c:pt>
              </c:numCache>
            </c:numRef>
          </c:yVal>
        </c:ser>
        <c:ser>
          <c:idx val="5"/>
          <c:order val="4"/>
          <c:tx>
            <c:strRef>
              <c:f>'Field quality study'!$F$2</c:f>
              <c:strCache>
                <c:ptCount val="1"/>
                <c:pt idx="0">
                  <c:v>20collar &amp; HX50 &amp; notch &amp; 2holes</c:v>
                </c:pt>
              </c:strCache>
            </c:strRef>
          </c:tx>
          <c:xVal>
            <c:numRef>
              <c:f>'Field quality study'!$B$3:$B$43</c:f>
              <c:numCache>
                <c:formatCode>General</c:formatCode>
                <c:ptCount val="41"/>
                <c:pt idx="0">
                  <c:v>0.49948</c:v>
                </c:pt>
                <c:pt idx="1">
                  <c:v>0.99947</c:v>
                </c:pt>
                <c:pt idx="2">
                  <c:v>1.4995</c:v>
                </c:pt>
                <c:pt idx="3">
                  <c:v>1.9995</c:v>
                </c:pt>
                <c:pt idx="4">
                  <c:v>2.4995</c:v>
                </c:pt>
                <c:pt idx="5">
                  <c:v>2.9995</c:v>
                </c:pt>
                <c:pt idx="6">
                  <c:v>3.4995</c:v>
                </c:pt>
                <c:pt idx="7">
                  <c:v>3.9995</c:v>
                </c:pt>
                <c:pt idx="8">
                  <c:v>4.4995</c:v>
                </c:pt>
                <c:pt idx="9">
                  <c:v>4.9995</c:v>
                </c:pt>
                <c:pt idx="10">
                  <c:v>5.4995</c:v>
                </c:pt>
                <c:pt idx="11">
                  <c:v>5.9995</c:v>
                </c:pt>
                <c:pt idx="12">
                  <c:v>6.4995</c:v>
                </c:pt>
                <c:pt idx="13">
                  <c:v>6.9995</c:v>
                </c:pt>
                <c:pt idx="14">
                  <c:v>7.4995</c:v>
                </c:pt>
                <c:pt idx="15">
                  <c:v>7.9995</c:v>
                </c:pt>
                <c:pt idx="16">
                  <c:v>8.4995</c:v>
                </c:pt>
                <c:pt idx="17">
                  <c:v>8.9995</c:v>
                </c:pt>
                <c:pt idx="18">
                  <c:v>9.4995</c:v>
                </c:pt>
                <c:pt idx="19">
                  <c:v>9.9995</c:v>
                </c:pt>
                <c:pt idx="20">
                  <c:v>10.499</c:v>
                </c:pt>
                <c:pt idx="21">
                  <c:v>9.9995</c:v>
                </c:pt>
                <c:pt idx="22">
                  <c:v>9.4995</c:v>
                </c:pt>
                <c:pt idx="23">
                  <c:v>8.9995</c:v>
                </c:pt>
                <c:pt idx="24">
                  <c:v>8.4995</c:v>
                </c:pt>
                <c:pt idx="25">
                  <c:v>7.9995</c:v>
                </c:pt>
                <c:pt idx="26">
                  <c:v>7.4995</c:v>
                </c:pt>
                <c:pt idx="27">
                  <c:v>6.9995</c:v>
                </c:pt>
                <c:pt idx="28">
                  <c:v>6.4995</c:v>
                </c:pt>
                <c:pt idx="29">
                  <c:v>5.9995</c:v>
                </c:pt>
                <c:pt idx="30">
                  <c:v>5.4995</c:v>
                </c:pt>
                <c:pt idx="31">
                  <c:v>4.9995</c:v>
                </c:pt>
                <c:pt idx="32">
                  <c:v>4.4995</c:v>
                </c:pt>
                <c:pt idx="33">
                  <c:v>3.9995</c:v>
                </c:pt>
                <c:pt idx="34">
                  <c:v>3.4995</c:v>
                </c:pt>
                <c:pt idx="35">
                  <c:v>2.9995</c:v>
                </c:pt>
                <c:pt idx="36">
                  <c:v>2.4995</c:v>
                </c:pt>
                <c:pt idx="37">
                  <c:v>1.9995</c:v>
                </c:pt>
                <c:pt idx="38">
                  <c:v>1.4995</c:v>
                </c:pt>
                <c:pt idx="39">
                  <c:v>0.99947</c:v>
                </c:pt>
                <c:pt idx="40">
                  <c:v>0.49948</c:v>
                </c:pt>
              </c:numCache>
            </c:numRef>
          </c:xVal>
          <c:yVal>
            <c:numRef>
              <c:f>'Field quality study (2)'!$D$3:$D$43</c:f>
              <c:numCache>
                <c:formatCode>0.00E+00</c:formatCode>
                <c:ptCount val="41"/>
                <c:pt idx="0">
                  <c:v>-19.969</c:v>
                </c:pt>
                <c:pt idx="1">
                  <c:v>-6.7873</c:v>
                </c:pt>
                <c:pt idx="2">
                  <c:v>-3.5238</c:v>
                </c:pt>
                <c:pt idx="3">
                  <c:v>-2.1636</c:v>
                </c:pt>
                <c:pt idx="4">
                  <c:v>-1.4456</c:v>
                </c:pt>
                <c:pt idx="5">
                  <c:v>-1.0157</c:v>
                </c:pt>
                <c:pt idx="6">
                  <c:v>-0.74584</c:v>
                </c:pt>
                <c:pt idx="7">
                  <c:v>-0.57976</c:v>
                </c:pt>
                <c:pt idx="8">
                  <c:v>-0.39804</c:v>
                </c:pt>
                <c:pt idx="9">
                  <c:v>-0.2171</c:v>
                </c:pt>
                <c:pt idx="10">
                  <c:v>-0.63103</c:v>
                </c:pt>
                <c:pt idx="11">
                  <c:v>-0.57814</c:v>
                </c:pt>
                <c:pt idx="12">
                  <c:v>0.52034</c:v>
                </c:pt>
                <c:pt idx="13">
                  <c:v>1.7886</c:v>
                </c:pt>
                <c:pt idx="14">
                  <c:v>2.831399999999999</c:v>
                </c:pt>
                <c:pt idx="15">
                  <c:v>3.7668</c:v>
                </c:pt>
                <c:pt idx="16">
                  <c:v>3.5783</c:v>
                </c:pt>
                <c:pt idx="17">
                  <c:v>2.9863</c:v>
                </c:pt>
                <c:pt idx="18">
                  <c:v>2.2275</c:v>
                </c:pt>
                <c:pt idx="19">
                  <c:v>1.1668</c:v>
                </c:pt>
                <c:pt idx="20">
                  <c:v>-0.11328</c:v>
                </c:pt>
                <c:pt idx="21">
                  <c:v>1.7016</c:v>
                </c:pt>
                <c:pt idx="22">
                  <c:v>2.809</c:v>
                </c:pt>
                <c:pt idx="23">
                  <c:v>3.609</c:v>
                </c:pt>
                <c:pt idx="24">
                  <c:v>4.2408</c:v>
                </c:pt>
                <c:pt idx="25">
                  <c:v>4.467</c:v>
                </c:pt>
                <c:pt idx="26">
                  <c:v>3.5741</c:v>
                </c:pt>
                <c:pt idx="27">
                  <c:v>2.5931</c:v>
                </c:pt>
                <c:pt idx="28">
                  <c:v>1.4077</c:v>
                </c:pt>
                <c:pt idx="29">
                  <c:v>0.41708</c:v>
                </c:pt>
                <c:pt idx="30">
                  <c:v>0.497</c:v>
                </c:pt>
                <c:pt idx="31">
                  <c:v>1.0854</c:v>
                </c:pt>
                <c:pt idx="32">
                  <c:v>1.1302</c:v>
                </c:pt>
                <c:pt idx="33">
                  <c:v>1.2446</c:v>
                </c:pt>
                <c:pt idx="34">
                  <c:v>1.4842</c:v>
                </c:pt>
                <c:pt idx="35">
                  <c:v>1.7941</c:v>
                </c:pt>
                <c:pt idx="36">
                  <c:v>2.2397</c:v>
                </c:pt>
                <c:pt idx="37">
                  <c:v>2.9601</c:v>
                </c:pt>
                <c:pt idx="38">
                  <c:v>4.2905</c:v>
                </c:pt>
                <c:pt idx="39">
                  <c:v>7.310899999999997</c:v>
                </c:pt>
                <c:pt idx="40">
                  <c:v>18.276</c:v>
                </c:pt>
              </c:numCache>
            </c:numRef>
          </c:yVal>
        </c:ser>
        <c:axId val="521889240"/>
        <c:axId val="73864584"/>
      </c:scatterChart>
      <c:valAx>
        <c:axId val="521889240"/>
        <c:scaling>
          <c:orientation val="minMax"/>
          <c:max val="11.0"/>
          <c:min val="0.0"/>
        </c:scaling>
        <c:axPos val="b"/>
        <c:title>
          <c:tx>
            <c:rich>
              <a:bodyPr/>
              <a:lstStyle/>
              <a:p>
                <a:pPr>
                  <a:defRPr lang="en-US" sz="1600" b="0"/>
                </a:pPr>
                <a:r>
                  <a:rPr lang="en-US" sz="1600" b="0"/>
                  <a:t>Current (kA)</a:t>
                </a:r>
              </a:p>
            </c:rich>
          </c:tx>
          <c:layout>
            <c:manualLayout>
              <c:xMode val="edge"/>
              <c:yMode val="edge"/>
              <c:x val="0.443589880007203"/>
              <c:y val="0.950573606183843"/>
            </c:manualLayout>
          </c:layout>
        </c:title>
        <c:numFmt formatCode="General" sourceLinked="1"/>
        <c:majorTickMark val="cross"/>
        <c:tickLblPos val="low"/>
        <c:txPr>
          <a:bodyPr/>
          <a:lstStyle/>
          <a:p>
            <a:pPr>
              <a:defRPr lang="en-US" sz="1600"/>
            </a:pPr>
            <a:endParaRPr lang="ja-JP"/>
          </a:p>
        </c:txPr>
        <c:crossAx val="73864584"/>
        <c:crosses val="autoZero"/>
        <c:crossBetween val="midCat"/>
        <c:majorUnit val="1.0"/>
      </c:valAx>
      <c:valAx>
        <c:axId val="73864584"/>
        <c:scaling>
          <c:orientation val="minMax"/>
          <c:max val="20.0"/>
          <c:min val="-80.0"/>
        </c:scaling>
        <c:axPos val="l"/>
        <c:title>
          <c:tx>
            <c:rich>
              <a:bodyPr/>
              <a:lstStyle/>
              <a:p>
                <a:pPr>
                  <a:defRPr lang="en-US" sz="1600" b="0"/>
                </a:pPr>
                <a:r>
                  <a:rPr lang="en-US" sz="1600" b="0" dirty="0" smtClean="0"/>
                  <a:t>Nor</a:t>
                </a:r>
                <a:r>
                  <a:rPr lang="en-US" sz="1600" b="0" baseline="0" dirty="0" smtClean="0"/>
                  <a:t>mal multiple </a:t>
                </a:r>
                <a:r>
                  <a:rPr lang="en-US" sz="1600" b="0" dirty="0" smtClean="0"/>
                  <a:t>b3</a:t>
                </a:r>
                <a:r>
                  <a:rPr lang="en-US" sz="1600" b="0" baseline="0" dirty="0" smtClean="0"/>
                  <a:t> </a:t>
                </a:r>
                <a:r>
                  <a:rPr lang="en-US" sz="1600" b="0" baseline="0" dirty="0"/>
                  <a:t>(1e-4)</a:t>
                </a:r>
                <a:endParaRPr lang="en-US" sz="1600" b="0" dirty="0"/>
              </a:p>
            </c:rich>
          </c:tx>
          <c:layout>
            <c:manualLayout>
              <c:xMode val="edge"/>
              <c:yMode val="edge"/>
              <c:x val="0.0"/>
              <c:y val="0.247603674540682"/>
            </c:manualLayout>
          </c:layout>
        </c:title>
        <c:numFmt formatCode="General" sourceLinked="0"/>
        <c:majorTickMark val="in"/>
        <c:tickLblPos val="nextTo"/>
        <c:spPr>
          <a:ln>
            <a:solidFill>
              <a:sysClr val="windowText" lastClr="000000"/>
            </a:solidFill>
          </a:ln>
        </c:spPr>
        <c:txPr>
          <a:bodyPr/>
          <a:lstStyle/>
          <a:p>
            <a:pPr>
              <a:defRPr lang="en-US" sz="1600"/>
            </a:pPr>
            <a:endParaRPr lang="ja-JP"/>
          </a:p>
        </c:txPr>
        <c:crossAx val="521889240"/>
        <c:crosses val="autoZero"/>
        <c:crossBetween val="midCat"/>
      </c:valAx>
      <c:spPr>
        <a:ln>
          <a:solidFill>
            <a:sysClr val="windowText" lastClr="000000"/>
          </a:solidFill>
        </a:ln>
      </c:spPr>
    </c:plotArea>
    <c:legend>
      <c:legendPos val="r"/>
      <c:layout>
        <c:manualLayout>
          <c:xMode val="edge"/>
          <c:yMode val="edge"/>
          <c:x val="0.613748129614639"/>
          <c:y val="0.637502004957713"/>
          <c:w val="0.348308313096377"/>
          <c:h val="0.192908464566929"/>
        </c:manualLayout>
      </c:layout>
      <c:txPr>
        <a:bodyPr/>
        <a:lstStyle/>
        <a:p>
          <a:pPr algn="r">
            <a:defRPr lang="en-US" sz="1400"/>
          </a:pPr>
          <a:endParaRPr lang="ja-JP"/>
        </a:p>
      </c:txPr>
    </c:legend>
    <c:plotVisOnly val="1"/>
    <c:dispBlanksAs val="gap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ja-JP"/>
  <c:style val="18"/>
  <c:chart>
    <c:autoTitleDeleted val="1"/>
    <c:plotArea>
      <c:layout>
        <c:manualLayout>
          <c:layoutTarget val="inner"/>
          <c:xMode val="edge"/>
          <c:yMode val="edge"/>
          <c:x val="0.104097988926966"/>
          <c:y val="0.033757225433526"/>
          <c:w val="0.873564547527038"/>
          <c:h val="0.833171726366574"/>
        </c:manualLayout>
      </c:layout>
      <c:scatterChart>
        <c:scatterStyle val="lineMarker"/>
        <c:ser>
          <c:idx val="1"/>
          <c:order val="0"/>
          <c:tx>
            <c:strRef>
              <c:f>N121y－50rr!$E$2</c:f>
              <c:strCache>
                <c:ptCount val="1"/>
                <c:pt idx="0">
                  <c:v>b5</c:v>
                </c:pt>
              </c:strCache>
            </c:strRef>
          </c:tx>
          <c:xVal>
            <c:numRef>
              <c:f>N121y－50rr!$B$3:$B$43</c:f>
              <c:numCache>
                <c:formatCode>General</c:formatCode>
                <c:ptCount val="41"/>
                <c:pt idx="0">
                  <c:v>0.49948</c:v>
                </c:pt>
                <c:pt idx="1">
                  <c:v>0.99947</c:v>
                </c:pt>
                <c:pt idx="2">
                  <c:v>1.4995</c:v>
                </c:pt>
                <c:pt idx="3">
                  <c:v>1.9995</c:v>
                </c:pt>
                <c:pt idx="4">
                  <c:v>2.4995</c:v>
                </c:pt>
                <c:pt idx="5">
                  <c:v>2.9995</c:v>
                </c:pt>
                <c:pt idx="6">
                  <c:v>3.4995</c:v>
                </c:pt>
                <c:pt idx="7">
                  <c:v>3.9995</c:v>
                </c:pt>
                <c:pt idx="8">
                  <c:v>4.4995</c:v>
                </c:pt>
                <c:pt idx="9">
                  <c:v>4.9995</c:v>
                </c:pt>
                <c:pt idx="10">
                  <c:v>5.4995</c:v>
                </c:pt>
                <c:pt idx="11">
                  <c:v>5.9995</c:v>
                </c:pt>
                <c:pt idx="12">
                  <c:v>6.4995</c:v>
                </c:pt>
                <c:pt idx="13">
                  <c:v>6.9995</c:v>
                </c:pt>
                <c:pt idx="14">
                  <c:v>7.4995</c:v>
                </c:pt>
                <c:pt idx="15">
                  <c:v>7.9995</c:v>
                </c:pt>
                <c:pt idx="16">
                  <c:v>8.4995</c:v>
                </c:pt>
                <c:pt idx="17">
                  <c:v>8.9995</c:v>
                </c:pt>
                <c:pt idx="18">
                  <c:v>9.4995</c:v>
                </c:pt>
                <c:pt idx="19">
                  <c:v>9.9995</c:v>
                </c:pt>
                <c:pt idx="20">
                  <c:v>10.499</c:v>
                </c:pt>
                <c:pt idx="21">
                  <c:v>9.9995</c:v>
                </c:pt>
                <c:pt idx="22">
                  <c:v>9.4995</c:v>
                </c:pt>
                <c:pt idx="23">
                  <c:v>8.9995</c:v>
                </c:pt>
                <c:pt idx="24">
                  <c:v>8.4995</c:v>
                </c:pt>
                <c:pt idx="25">
                  <c:v>7.9995</c:v>
                </c:pt>
                <c:pt idx="26">
                  <c:v>7.4995</c:v>
                </c:pt>
                <c:pt idx="27">
                  <c:v>6.9995</c:v>
                </c:pt>
                <c:pt idx="28">
                  <c:v>6.4995</c:v>
                </c:pt>
                <c:pt idx="29">
                  <c:v>5.9995</c:v>
                </c:pt>
                <c:pt idx="30">
                  <c:v>5.4995</c:v>
                </c:pt>
                <c:pt idx="31">
                  <c:v>4.9995</c:v>
                </c:pt>
                <c:pt idx="32">
                  <c:v>4.4995</c:v>
                </c:pt>
                <c:pt idx="33">
                  <c:v>3.9995</c:v>
                </c:pt>
                <c:pt idx="34">
                  <c:v>3.4995</c:v>
                </c:pt>
                <c:pt idx="35">
                  <c:v>2.9995</c:v>
                </c:pt>
                <c:pt idx="36">
                  <c:v>2.4995</c:v>
                </c:pt>
                <c:pt idx="37">
                  <c:v>1.9995</c:v>
                </c:pt>
                <c:pt idx="38">
                  <c:v>1.4995</c:v>
                </c:pt>
                <c:pt idx="39">
                  <c:v>0.99947</c:v>
                </c:pt>
                <c:pt idx="40">
                  <c:v>0.49948</c:v>
                </c:pt>
              </c:numCache>
            </c:numRef>
          </c:xVal>
          <c:yVal>
            <c:numRef>
              <c:f>N121y－50rr!$E$3:$E$43</c:f>
              <c:numCache>
                <c:formatCode>0.00E+00</c:formatCode>
                <c:ptCount val="41"/>
                <c:pt idx="0">
                  <c:v>-0.71438</c:v>
                </c:pt>
                <c:pt idx="1">
                  <c:v>0.084752</c:v>
                </c:pt>
                <c:pt idx="2">
                  <c:v>0.33763</c:v>
                </c:pt>
                <c:pt idx="3">
                  <c:v>0.44744</c:v>
                </c:pt>
                <c:pt idx="4">
                  <c:v>0.50513</c:v>
                </c:pt>
                <c:pt idx="5">
                  <c:v>0.5402</c:v>
                </c:pt>
                <c:pt idx="6">
                  <c:v>0.56216</c:v>
                </c:pt>
                <c:pt idx="7">
                  <c:v>0.57439</c:v>
                </c:pt>
                <c:pt idx="8">
                  <c:v>0.56972</c:v>
                </c:pt>
                <c:pt idx="9">
                  <c:v>0.50584</c:v>
                </c:pt>
                <c:pt idx="10">
                  <c:v>0.30705</c:v>
                </c:pt>
                <c:pt idx="11">
                  <c:v>-0.062716</c:v>
                </c:pt>
                <c:pt idx="12">
                  <c:v>-0.54093</c:v>
                </c:pt>
                <c:pt idx="13">
                  <c:v>-1.0479</c:v>
                </c:pt>
                <c:pt idx="14">
                  <c:v>-1.4817</c:v>
                </c:pt>
                <c:pt idx="15">
                  <c:v>-1.5999</c:v>
                </c:pt>
                <c:pt idx="16">
                  <c:v>-1.4713</c:v>
                </c:pt>
                <c:pt idx="17">
                  <c:v>-1.1941</c:v>
                </c:pt>
                <c:pt idx="18">
                  <c:v>-0.86367</c:v>
                </c:pt>
                <c:pt idx="19">
                  <c:v>-0.54968</c:v>
                </c:pt>
                <c:pt idx="20">
                  <c:v>-0.25839</c:v>
                </c:pt>
                <c:pt idx="21">
                  <c:v>-0.46279</c:v>
                </c:pt>
                <c:pt idx="22">
                  <c:v>-0.76497</c:v>
                </c:pt>
                <c:pt idx="23">
                  <c:v>-1.0889</c:v>
                </c:pt>
                <c:pt idx="24">
                  <c:v>-1.3633</c:v>
                </c:pt>
                <c:pt idx="25">
                  <c:v>-1.4938</c:v>
                </c:pt>
                <c:pt idx="26">
                  <c:v>-1.381</c:v>
                </c:pt>
                <c:pt idx="27">
                  <c:v>-0.94979</c:v>
                </c:pt>
                <c:pt idx="28">
                  <c:v>-0.44202</c:v>
                </c:pt>
                <c:pt idx="29">
                  <c:v>0.03884</c:v>
                </c:pt>
                <c:pt idx="30">
                  <c:v>0.41373</c:v>
                </c:pt>
                <c:pt idx="31">
                  <c:v>0.62249</c:v>
                </c:pt>
                <c:pt idx="32">
                  <c:v>0.70097</c:v>
                </c:pt>
                <c:pt idx="33">
                  <c:v>0.72581</c:v>
                </c:pt>
                <c:pt idx="34">
                  <c:v>0.74221</c:v>
                </c:pt>
                <c:pt idx="35">
                  <c:v>0.76153</c:v>
                </c:pt>
                <c:pt idx="36">
                  <c:v>0.78863</c:v>
                </c:pt>
                <c:pt idx="37">
                  <c:v>0.83227</c:v>
                </c:pt>
                <c:pt idx="38">
                  <c:v>0.91074</c:v>
                </c:pt>
                <c:pt idx="39">
                  <c:v>1.0833</c:v>
                </c:pt>
                <c:pt idx="40">
                  <c:v>1.6123</c:v>
                </c:pt>
              </c:numCache>
            </c:numRef>
          </c:yVal>
        </c:ser>
        <c:ser>
          <c:idx val="2"/>
          <c:order val="1"/>
          <c:tx>
            <c:strRef>
              <c:f>N121y－50rr!$F$2</c:f>
              <c:strCache>
                <c:ptCount val="1"/>
                <c:pt idx="0">
                  <c:v>b7</c:v>
                </c:pt>
              </c:strCache>
            </c:strRef>
          </c:tx>
          <c:xVal>
            <c:numRef>
              <c:f>N121y－50rr!$B$3:$B$43</c:f>
              <c:numCache>
                <c:formatCode>General</c:formatCode>
                <c:ptCount val="41"/>
                <c:pt idx="0">
                  <c:v>0.49948</c:v>
                </c:pt>
                <c:pt idx="1">
                  <c:v>0.99947</c:v>
                </c:pt>
                <c:pt idx="2">
                  <c:v>1.4995</c:v>
                </c:pt>
                <c:pt idx="3">
                  <c:v>1.9995</c:v>
                </c:pt>
                <c:pt idx="4">
                  <c:v>2.4995</c:v>
                </c:pt>
                <c:pt idx="5">
                  <c:v>2.9995</c:v>
                </c:pt>
                <c:pt idx="6">
                  <c:v>3.4995</c:v>
                </c:pt>
                <c:pt idx="7">
                  <c:v>3.9995</c:v>
                </c:pt>
                <c:pt idx="8">
                  <c:v>4.4995</c:v>
                </c:pt>
                <c:pt idx="9">
                  <c:v>4.9995</c:v>
                </c:pt>
                <c:pt idx="10">
                  <c:v>5.4995</c:v>
                </c:pt>
                <c:pt idx="11">
                  <c:v>5.9995</c:v>
                </c:pt>
                <c:pt idx="12">
                  <c:v>6.4995</c:v>
                </c:pt>
                <c:pt idx="13">
                  <c:v>6.9995</c:v>
                </c:pt>
                <c:pt idx="14">
                  <c:v>7.4995</c:v>
                </c:pt>
                <c:pt idx="15">
                  <c:v>7.9995</c:v>
                </c:pt>
                <c:pt idx="16">
                  <c:v>8.4995</c:v>
                </c:pt>
                <c:pt idx="17">
                  <c:v>8.9995</c:v>
                </c:pt>
                <c:pt idx="18">
                  <c:v>9.4995</c:v>
                </c:pt>
                <c:pt idx="19">
                  <c:v>9.9995</c:v>
                </c:pt>
                <c:pt idx="20">
                  <c:v>10.499</c:v>
                </c:pt>
                <c:pt idx="21">
                  <c:v>9.9995</c:v>
                </c:pt>
                <c:pt idx="22">
                  <c:v>9.4995</c:v>
                </c:pt>
                <c:pt idx="23">
                  <c:v>8.9995</c:v>
                </c:pt>
                <c:pt idx="24">
                  <c:v>8.4995</c:v>
                </c:pt>
                <c:pt idx="25">
                  <c:v>7.9995</c:v>
                </c:pt>
                <c:pt idx="26">
                  <c:v>7.4995</c:v>
                </c:pt>
                <c:pt idx="27">
                  <c:v>6.9995</c:v>
                </c:pt>
                <c:pt idx="28">
                  <c:v>6.4995</c:v>
                </c:pt>
                <c:pt idx="29">
                  <c:v>5.9995</c:v>
                </c:pt>
                <c:pt idx="30">
                  <c:v>5.4995</c:v>
                </c:pt>
                <c:pt idx="31">
                  <c:v>4.9995</c:v>
                </c:pt>
                <c:pt idx="32">
                  <c:v>4.4995</c:v>
                </c:pt>
                <c:pt idx="33">
                  <c:v>3.9995</c:v>
                </c:pt>
                <c:pt idx="34">
                  <c:v>3.4995</c:v>
                </c:pt>
                <c:pt idx="35">
                  <c:v>2.9995</c:v>
                </c:pt>
                <c:pt idx="36">
                  <c:v>2.4995</c:v>
                </c:pt>
                <c:pt idx="37">
                  <c:v>1.9995</c:v>
                </c:pt>
                <c:pt idx="38">
                  <c:v>1.4995</c:v>
                </c:pt>
                <c:pt idx="39">
                  <c:v>0.99947</c:v>
                </c:pt>
                <c:pt idx="40">
                  <c:v>0.49948</c:v>
                </c:pt>
              </c:numCache>
            </c:numRef>
          </c:xVal>
          <c:yVal>
            <c:numRef>
              <c:f>N121y－50rr!$F$3:$F$43</c:f>
              <c:numCache>
                <c:formatCode>0.00E+00</c:formatCode>
                <c:ptCount val="41"/>
                <c:pt idx="0">
                  <c:v>0.79807</c:v>
                </c:pt>
                <c:pt idx="1">
                  <c:v>1.3012</c:v>
                </c:pt>
                <c:pt idx="2">
                  <c:v>1.4699</c:v>
                </c:pt>
                <c:pt idx="3">
                  <c:v>1.5435</c:v>
                </c:pt>
                <c:pt idx="4">
                  <c:v>1.5824</c:v>
                </c:pt>
                <c:pt idx="5">
                  <c:v>1.6059</c:v>
                </c:pt>
                <c:pt idx="6">
                  <c:v>1.6211</c:v>
                </c:pt>
                <c:pt idx="7">
                  <c:v>1.6311</c:v>
                </c:pt>
                <c:pt idx="8">
                  <c:v>1.6369</c:v>
                </c:pt>
                <c:pt idx="9">
                  <c:v>1.6318</c:v>
                </c:pt>
                <c:pt idx="10">
                  <c:v>1.6023</c:v>
                </c:pt>
                <c:pt idx="11">
                  <c:v>1.5499</c:v>
                </c:pt>
                <c:pt idx="12">
                  <c:v>1.436</c:v>
                </c:pt>
                <c:pt idx="13">
                  <c:v>1.2323</c:v>
                </c:pt>
                <c:pt idx="14">
                  <c:v>0.98743</c:v>
                </c:pt>
                <c:pt idx="15">
                  <c:v>0.77113</c:v>
                </c:pt>
                <c:pt idx="16">
                  <c:v>0.61356</c:v>
                </c:pt>
                <c:pt idx="17">
                  <c:v>0.51892</c:v>
                </c:pt>
                <c:pt idx="18">
                  <c:v>0.46656</c:v>
                </c:pt>
                <c:pt idx="19">
                  <c:v>0.43412</c:v>
                </c:pt>
                <c:pt idx="20">
                  <c:v>0.41667</c:v>
                </c:pt>
                <c:pt idx="21">
                  <c:v>0.4721</c:v>
                </c:pt>
                <c:pt idx="22">
                  <c:v>0.51058</c:v>
                </c:pt>
                <c:pt idx="23">
                  <c:v>0.56672</c:v>
                </c:pt>
                <c:pt idx="24">
                  <c:v>0.66371</c:v>
                </c:pt>
                <c:pt idx="25">
                  <c:v>0.82191</c:v>
                </c:pt>
                <c:pt idx="26">
                  <c:v>1.0376</c:v>
                </c:pt>
                <c:pt idx="27">
                  <c:v>1.2835</c:v>
                </c:pt>
                <c:pt idx="28">
                  <c:v>1.4897</c:v>
                </c:pt>
                <c:pt idx="29">
                  <c:v>1.6073</c:v>
                </c:pt>
                <c:pt idx="30">
                  <c:v>1.665</c:v>
                </c:pt>
                <c:pt idx="31">
                  <c:v>1.7022</c:v>
                </c:pt>
                <c:pt idx="32">
                  <c:v>1.718</c:v>
                </c:pt>
                <c:pt idx="33">
                  <c:v>1.727</c:v>
                </c:pt>
                <c:pt idx="34">
                  <c:v>1.7376</c:v>
                </c:pt>
                <c:pt idx="35">
                  <c:v>1.7521</c:v>
                </c:pt>
                <c:pt idx="36">
                  <c:v>1.7734</c:v>
                </c:pt>
                <c:pt idx="37">
                  <c:v>1.808</c:v>
                </c:pt>
                <c:pt idx="38">
                  <c:v>1.8712</c:v>
                </c:pt>
                <c:pt idx="39">
                  <c:v>2.0133</c:v>
                </c:pt>
                <c:pt idx="40">
                  <c:v>2.5166</c:v>
                </c:pt>
              </c:numCache>
            </c:numRef>
          </c:yVal>
        </c:ser>
        <c:ser>
          <c:idx val="3"/>
          <c:order val="2"/>
          <c:tx>
            <c:strRef>
              <c:f>N121y－50rr!$G$2</c:f>
              <c:strCache>
                <c:ptCount val="1"/>
                <c:pt idx="0">
                  <c:v>b9</c:v>
                </c:pt>
              </c:strCache>
            </c:strRef>
          </c:tx>
          <c:xVal>
            <c:numRef>
              <c:f>N121y－50rr!$B$3:$B$43</c:f>
              <c:numCache>
                <c:formatCode>General</c:formatCode>
                <c:ptCount val="41"/>
                <c:pt idx="0">
                  <c:v>0.49948</c:v>
                </c:pt>
                <c:pt idx="1">
                  <c:v>0.99947</c:v>
                </c:pt>
                <c:pt idx="2">
                  <c:v>1.4995</c:v>
                </c:pt>
                <c:pt idx="3">
                  <c:v>1.9995</c:v>
                </c:pt>
                <c:pt idx="4">
                  <c:v>2.4995</c:v>
                </c:pt>
                <c:pt idx="5">
                  <c:v>2.9995</c:v>
                </c:pt>
                <c:pt idx="6">
                  <c:v>3.4995</c:v>
                </c:pt>
                <c:pt idx="7">
                  <c:v>3.9995</c:v>
                </c:pt>
                <c:pt idx="8">
                  <c:v>4.4995</c:v>
                </c:pt>
                <c:pt idx="9">
                  <c:v>4.9995</c:v>
                </c:pt>
                <c:pt idx="10">
                  <c:v>5.4995</c:v>
                </c:pt>
                <c:pt idx="11">
                  <c:v>5.9995</c:v>
                </c:pt>
                <c:pt idx="12">
                  <c:v>6.4995</c:v>
                </c:pt>
                <c:pt idx="13">
                  <c:v>6.9995</c:v>
                </c:pt>
                <c:pt idx="14">
                  <c:v>7.4995</c:v>
                </c:pt>
                <c:pt idx="15">
                  <c:v>7.9995</c:v>
                </c:pt>
                <c:pt idx="16">
                  <c:v>8.4995</c:v>
                </c:pt>
                <c:pt idx="17">
                  <c:v>8.9995</c:v>
                </c:pt>
                <c:pt idx="18">
                  <c:v>9.4995</c:v>
                </c:pt>
                <c:pt idx="19">
                  <c:v>9.9995</c:v>
                </c:pt>
                <c:pt idx="20">
                  <c:v>10.499</c:v>
                </c:pt>
                <c:pt idx="21">
                  <c:v>9.9995</c:v>
                </c:pt>
                <c:pt idx="22">
                  <c:v>9.4995</c:v>
                </c:pt>
                <c:pt idx="23">
                  <c:v>8.9995</c:v>
                </c:pt>
                <c:pt idx="24">
                  <c:v>8.4995</c:v>
                </c:pt>
                <c:pt idx="25">
                  <c:v>7.9995</c:v>
                </c:pt>
                <c:pt idx="26">
                  <c:v>7.4995</c:v>
                </c:pt>
                <c:pt idx="27">
                  <c:v>6.9995</c:v>
                </c:pt>
                <c:pt idx="28">
                  <c:v>6.4995</c:v>
                </c:pt>
                <c:pt idx="29">
                  <c:v>5.9995</c:v>
                </c:pt>
                <c:pt idx="30">
                  <c:v>5.4995</c:v>
                </c:pt>
                <c:pt idx="31">
                  <c:v>4.9995</c:v>
                </c:pt>
                <c:pt idx="32">
                  <c:v>4.4995</c:v>
                </c:pt>
                <c:pt idx="33">
                  <c:v>3.9995</c:v>
                </c:pt>
                <c:pt idx="34">
                  <c:v>3.4995</c:v>
                </c:pt>
                <c:pt idx="35">
                  <c:v>2.9995</c:v>
                </c:pt>
                <c:pt idx="36">
                  <c:v>2.4995</c:v>
                </c:pt>
                <c:pt idx="37">
                  <c:v>1.9995</c:v>
                </c:pt>
                <c:pt idx="38">
                  <c:v>1.4995</c:v>
                </c:pt>
                <c:pt idx="39">
                  <c:v>0.99947</c:v>
                </c:pt>
                <c:pt idx="40">
                  <c:v>0.49948</c:v>
                </c:pt>
              </c:numCache>
            </c:numRef>
          </c:xVal>
          <c:yVal>
            <c:numRef>
              <c:f>N121y－50rr!$G$3:$G$43</c:f>
              <c:numCache>
                <c:formatCode>0.00E+00</c:formatCode>
                <c:ptCount val="41"/>
                <c:pt idx="0">
                  <c:v>-0.63484</c:v>
                </c:pt>
                <c:pt idx="1">
                  <c:v>-0.69714</c:v>
                </c:pt>
                <c:pt idx="2">
                  <c:v>-0.69241</c:v>
                </c:pt>
                <c:pt idx="3">
                  <c:v>-0.68876</c:v>
                </c:pt>
                <c:pt idx="4">
                  <c:v>-0.68674</c:v>
                </c:pt>
                <c:pt idx="5">
                  <c:v>-0.68549</c:v>
                </c:pt>
                <c:pt idx="6">
                  <c:v>-0.68465</c:v>
                </c:pt>
                <c:pt idx="7">
                  <c:v>-0.68399</c:v>
                </c:pt>
                <c:pt idx="8">
                  <c:v>-0.68272</c:v>
                </c:pt>
                <c:pt idx="9">
                  <c:v>-0.67904</c:v>
                </c:pt>
                <c:pt idx="10">
                  <c:v>-0.67158</c:v>
                </c:pt>
                <c:pt idx="11">
                  <c:v>-0.65515</c:v>
                </c:pt>
                <c:pt idx="12">
                  <c:v>-0.62364</c:v>
                </c:pt>
                <c:pt idx="13">
                  <c:v>-0.59131</c:v>
                </c:pt>
                <c:pt idx="14">
                  <c:v>-0.57354</c:v>
                </c:pt>
                <c:pt idx="15">
                  <c:v>-0.57101</c:v>
                </c:pt>
                <c:pt idx="16">
                  <c:v>-0.57542</c:v>
                </c:pt>
                <c:pt idx="17">
                  <c:v>-0.5792</c:v>
                </c:pt>
                <c:pt idx="18">
                  <c:v>-0.58154</c:v>
                </c:pt>
                <c:pt idx="19">
                  <c:v>-0.58403</c:v>
                </c:pt>
                <c:pt idx="20">
                  <c:v>-0.58644</c:v>
                </c:pt>
                <c:pt idx="21">
                  <c:v>-0.57924</c:v>
                </c:pt>
                <c:pt idx="22">
                  <c:v>-0.57498</c:v>
                </c:pt>
                <c:pt idx="23">
                  <c:v>-0.57174</c:v>
                </c:pt>
                <c:pt idx="24">
                  <c:v>-0.56762</c:v>
                </c:pt>
                <c:pt idx="25">
                  <c:v>-0.56359</c:v>
                </c:pt>
                <c:pt idx="26">
                  <c:v>-0.56706</c:v>
                </c:pt>
                <c:pt idx="27">
                  <c:v>-0.58536</c:v>
                </c:pt>
                <c:pt idx="28">
                  <c:v>-0.61808</c:v>
                </c:pt>
                <c:pt idx="29">
                  <c:v>-0.64997</c:v>
                </c:pt>
                <c:pt idx="30">
                  <c:v>-0.66672</c:v>
                </c:pt>
                <c:pt idx="31">
                  <c:v>-0.67426</c:v>
                </c:pt>
                <c:pt idx="32">
                  <c:v>-0.6778</c:v>
                </c:pt>
                <c:pt idx="33">
                  <c:v>-0.67867</c:v>
                </c:pt>
                <c:pt idx="34">
                  <c:v>-0.67861</c:v>
                </c:pt>
                <c:pt idx="35">
                  <c:v>-0.67833</c:v>
                </c:pt>
                <c:pt idx="36">
                  <c:v>-0.67789</c:v>
                </c:pt>
                <c:pt idx="37">
                  <c:v>-0.67728</c:v>
                </c:pt>
                <c:pt idx="38">
                  <c:v>-0.67645</c:v>
                </c:pt>
                <c:pt idx="39">
                  <c:v>-0.67585</c:v>
                </c:pt>
                <c:pt idx="40">
                  <c:v>-0.68336</c:v>
                </c:pt>
              </c:numCache>
            </c:numRef>
          </c:yVal>
        </c:ser>
        <c:ser>
          <c:idx val="4"/>
          <c:order val="3"/>
          <c:tx>
            <c:strRef>
              <c:f>N121y－50rr!$H$2</c:f>
              <c:strCache>
                <c:ptCount val="1"/>
                <c:pt idx="0">
                  <c:v>b11</c:v>
                </c:pt>
              </c:strCache>
            </c:strRef>
          </c:tx>
          <c:xVal>
            <c:numRef>
              <c:f>N121y－50rr!$B$3:$B$43</c:f>
              <c:numCache>
                <c:formatCode>General</c:formatCode>
                <c:ptCount val="41"/>
                <c:pt idx="0">
                  <c:v>0.49948</c:v>
                </c:pt>
                <c:pt idx="1">
                  <c:v>0.99947</c:v>
                </c:pt>
                <c:pt idx="2">
                  <c:v>1.4995</c:v>
                </c:pt>
                <c:pt idx="3">
                  <c:v>1.9995</c:v>
                </c:pt>
                <c:pt idx="4">
                  <c:v>2.4995</c:v>
                </c:pt>
                <c:pt idx="5">
                  <c:v>2.9995</c:v>
                </c:pt>
                <c:pt idx="6">
                  <c:v>3.4995</c:v>
                </c:pt>
                <c:pt idx="7">
                  <c:v>3.9995</c:v>
                </c:pt>
                <c:pt idx="8">
                  <c:v>4.4995</c:v>
                </c:pt>
                <c:pt idx="9">
                  <c:v>4.9995</c:v>
                </c:pt>
                <c:pt idx="10">
                  <c:v>5.4995</c:v>
                </c:pt>
                <c:pt idx="11">
                  <c:v>5.9995</c:v>
                </c:pt>
                <c:pt idx="12">
                  <c:v>6.4995</c:v>
                </c:pt>
                <c:pt idx="13">
                  <c:v>6.9995</c:v>
                </c:pt>
                <c:pt idx="14">
                  <c:v>7.4995</c:v>
                </c:pt>
                <c:pt idx="15">
                  <c:v>7.9995</c:v>
                </c:pt>
                <c:pt idx="16">
                  <c:v>8.4995</c:v>
                </c:pt>
                <c:pt idx="17">
                  <c:v>8.9995</c:v>
                </c:pt>
                <c:pt idx="18">
                  <c:v>9.4995</c:v>
                </c:pt>
                <c:pt idx="19">
                  <c:v>9.9995</c:v>
                </c:pt>
                <c:pt idx="20">
                  <c:v>10.499</c:v>
                </c:pt>
                <c:pt idx="21">
                  <c:v>9.9995</c:v>
                </c:pt>
                <c:pt idx="22">
                  <c:v>9.4995</c:v>
                </c:pt>
                <c:pt idx="23">
                  <c:v>8.9995</c:v>
                </c:pt>
                <c:pt idx="24">
                  <c:v>8.4995</c:v>
                </c:pt>
                <c:pt idx="25">
                  <c:v>7.9995</c:v>
                </c:pt>
                <c:pt idx="26">
                  <c:v>7.4995</c:v>
                </c:pt>
                <c:pt idx="27">
                  <c:v>6.9995</c:v>
                </c:pt>
                <c:pt idx="28">
                  <c:v>6.4995</c:v>
                </c:pt>
                <c:pt idx="29">
                  <c:v>5.9995</c:v>
                </c:pt>
                <c:pt idx="30">
                  <c:v>5.4995</c:v>
                </c:pt>
                <c:pt idx="31">
                  <c:v>4.9995</c:v>
                </c:pt>
                <c:pt idx="32">
                  <c:v>4.4995</c:v>
                </c:pt>
                <c:pt idx="33">
                  <c:v>3.9995</c:v>
                </c:pt>
                <c:pt idx="34">
                  <c:v>3.4995</c:v>
                </c:pt>
                <c:pt idx="35">
                  <c:v>2.9995</c:v>
                </c:pt>
                <c:pt idx="36">
                  <c:v>2.4995</c:v>
                </c:pt>
                <c:pt idx="37">
                  <c:v>1.9995</c:v>
                </c:pt>
                <c:pt idx="38">
                  <c:v>1.4995</c:v>
                </c:pt>
                <c:pt idx="39">
                  <c:v>0.99947</c:v>
                </c:pt>
                <c:pt idx="40">
                  <c:v>0.49948</c:v>
                </c:pt>
              </c:numCache>
            </c:numRef>
          </c:xVal>
          <c:yVal>
            <c:numRef>
              <c:f>N121y－50rr!$H$3:$H$43</c:f>
              <c:numCache>
                <c:formatCode>0.00E+00</c:formatCode>
                <c:ptCount val="41"/>
                <c:pt idx="0">
                  <c:v>0.44496</c:v>
                </c:pt>
                <c:pt idx="1">
                  <c:v>0.43262</c:v>
                </c:pt>
                <c:pt idx="2">
                  <c:v>0.437</c:v>
                </c:pt>
                <c:pt idx="3">
                  <c:v>0.43965</c:v>
                </c:pt>
                <c:pt idx="4">
                  <c:v>0.44111</c:v>
                </c:pt>
                <c:pt idx="5">
                  <c:v>0.44201</c:v>
                </c:pt>
                <c:pt idx="6">
                  <c:v>0.44262</c:v>
                </c:pt>
                <c:pt idx="7">
                  <c:v>0.44303</c:v>
                </c:pt>
                <c:pt idx="8">
                  <c:v>0.44318</c:v>
                </c:pt>
                <c:pt idx="9">
                  <c:v>0.44293</c:v>
                </c:pt>
                <c:pt idx="10">
                  <c:v>0.44288</c:v>
                </c:pt>
                <c:pt idx="11">
                  <c:v>0.44148</c:v>
                </c:pt>
                <c:pt idx="12">
                  <c:v>0.43899</c:v>
                </c:pt>
                <c:pt idx="13">
                  <c:v>0.43962</c:v>
                </c:pt>
                <c:pt idx="14">
                  <c:v>0.44374</c:v>
                </c:pt>
                <c:pt idx="15">
                  <c:v>0.44881</c:v>
                </c:pt>
                <c:pt idx="16">
                  <c:v>0.45358</c:v>
                </c:pt>
                <c:pt idx="17">
                  <c:v>0.45783</c:v>
                </c:pt>
                <c:pt idx="18">
                  <c:v>0.46148</c:v>
                </c:pt>
                <c:pt idx="19">
                  <c:v>0.4647</c:v>
                </c:pt>
                <c:pt idx="20">
                  <c:v>0.46775</c:v>
                </c:pt>
                <c:pt idx="21">
                  <c:v>0.4661</c:v>
                </c:pt>
                <c:pt idx="22">
                  <c:v>0.46356</c:v>
                </c:pt>
                <c:pt idx="23">
                  <c:v>0.4603</c:v>
                </c:pt>
                <c:pt idx="24">
                  <c:v>0.45625</c:v>
                </c:pt>
                <c:pt idx="25">
                  <c:v>0.45148</c:v>
                </c:pt>
                <c:pt idx="26">
                  <c:v>0.44623</c:v>
                </c:pt>
                <c:pt idx="27">
                  <c:v>0.44206</c:v>
                </c:pt>
                <c:pt idx="28">
                  <c:v>0.44144</c:v>
                </c:pt>
                <c:pt idx="29">
                  <c:v>0.44396</c:v>
                </c:pt>
                <c:pt idx="30">
                  <c:v>0.44544</c:v>
                </c:pt>
                <c:pt idx="31">
                  <c:v>0.44567</c:v>
                </c:pt>
                <c:pt idx="32">
                  <c:v>0.44621</c:v>
                </c:pt>
                <c:pt idx="33">
                  <c:v>0.44654</c:v>
                </c:pt>
                <c:pt idx="34">
                  <c:v>0.44682</c:v>
                </c:pt>
                <c:pt idx="35">
                  <c:v>0.44725</c:v>
                </c:pt>
                <c:pt idx="36">
                  <c:v>0.4479</c:v>
                </c:pt>
                <c:pt idx="37">
                  <c:v>0.44894</c:v>
                </c:pt>
                <c:pt idx="38">
                  <c:v>0.45077</c:v>
                </c:pt>
                <c:pt idx="39">
                  <c:v>0.45469</c:v>
                </c:pt>
                <c:pt idx="40">
                  <c:v>0.467</c:v>
                </c:pt>
              </c:numCache>
            </c:numRef>
          </c:yVal>
        </c:ser>
        <c:ser>
          <c:idx val="5"/>
          <c:order val="4"/>
          <c:tx>
            <c:strRef>
              <c:f>N121y－50rr!$I$2</c:f>
              <c:strCache>
                <c:ptCount val="1"/>
                <c:pt idx="0">
                  <c:v>b13</c:v>
                </c:pt>
              </c:strCache>
            </c:strRef>
          </c:tx>
          <c:xVal>
            <c:numRef>
              <c:f>N121y－50rr!$B$3:$B$43</c:f>
              <c:numCache>
                <c:formatCode>General</c:formatCode>
                <c:ptCount val="41"/>
                <c:pt idx="0">
                  <c:v>0.49948</c:v>
                </c:pt>
                <c:pt idx="1">
                  <c:v>0.99947</c:v>
                </c:pt>
                <c:pt idx="2">
                  <c:v>1.4995</c:v>
                </c:pt>
                <c:pt idx="3">
                  <c:v>1.9995</c:v>
                </c:pt>
                <c:pt idx="4">
                  <c:v>2.4995</c:v>
                </c:pt>
                <c:pt idx="5">
                  <c:v>2.9995</c:v>
                </c:pt>
                <c:pt idx="6">
                  <c:v>3.4995</c:v>
                </c:pt>
                <c:pt idx="7">
                  <c:v>3.9995</c:v>
                </c:pt>
                <c:pt idx="8">
                  <c:v>4.4995</c:v>
                </c:pt>
                <c:pt idx="9">
                  <c:v>4.9995</c:v>
                </c:pt>
                <c:pt idx="10">
                  <c:v>5.4995</c:v>
                </c:pt>
                <c:pt idx="11">
                  <c:v>5.9995</c:v>
                </c:pt>
                <c:pt idx="12">
                  <c:v>6.4995</c:v>
                </c:pt>
                <c:pt idx="13">
                  <c:v>6.9995</c:v>
                </c:pt>
                <c:pt idx="14">
                  <c:v>7.4995</c:v>
                </c:pt>
                <c:pt idx="15">
                  <c:v>7.9995</c:v>
                </c:pt>
                <c:pt idx="16">
                  <c:v>8.4995</c:v>
                </c:pt>
                <c:pt idx="17">
                  <c:v>8.9995</c:v>
                </c:pt>
                <c:pt idx="18">
                  <c:v>9.4995</c:v>
                </c:pt>
                <c:pt idx="19">
                  <c:v>9.9995</c:v>
                </c:pt>
                <c:pt idx="20">
                  <c:v>10.499</c:v>
                </c:pt>
                <c:pt idx="21">
                  <c:v>9.9995</c:v>
                </c:pt>
                <c:pt idx="22">
                  <c:v>9.4995</c:v>
                </c:pt>
                <c:pt idx="23">
                  <c:v>8.9995</c:v>
                </c:pt>
                <c:pt idx="24">
                  <c:v>8.4995</c:v>
                </c:pt>
                <c:pt idx="25">
                  <c:v>7.9995</c:v>
                </c:pt>
                <c:pt idx="26">
                  <c:v>7.4995</c:v>
                </c:pt>
                <c:pt idx="27">
                  <c:v>6.9995</c:v>
                </c:pt>
                <c:pt idx="28">
                  <c:v>6.4995</c:v>
                </c:pt>
                <c:pt idx="29">
                  <c:v>5.9995</c:v>
                </c:pt>
                <c:pt idx="30">
                  <c:v>5.4995</c:v>
                </c:pt>
                <c:pt idx="31">
                  <c:v>4.9995</c:v>
                </c:pt>
                <c:pt idx="32">
                  <c:v>4.4995</c:v>
                </c:pt>
                <c:pt idx="33">
                  <c:v>3.9995</c:v>
                </c:pt>
                <c:pt idx="34">
                  <c:v>3.4995</c:v>
                </c:pt>
                <c:pt idx="35">
                  <c:v>2.9995</c:v>
                </c:pt>
                <c:pt idx="36">
                  <c:v>2.4995</c:v>
                </c:pt>
                <c:pt idx="37">
                  <c:v>1.9995</c:v>
                </c:pt>
                <c:pt idx="38">
                  <c:v>1.4995</c:v>
                </c:pt>
                <c:pt idx="39">
                  <c:v>0.99947</c:v>
                </c:pt>
                <c:pt idx="40">
                  <c:v>0.49948</c:v>
                </c:pt>
              </c:numCache>
            </c:numRef>
          </c:xVal>
          <c:yVal>
            <c:numRef>
              <c:f>N121y－50rr!$I$3:$I$43</c:f>
              <c:numCache>
                <c:formatCode>0.00E+00</c:formatCode>
                <c:ptCount val="41"/>
                <c:pt idx="0">
                  <c:v>0.14691</c:v>
                </c:pt>
                <c:pt idx="1">
                  <c:v>0.13988</c:v>
                </c:pt>
                <c:pt idx="2">
                  <c:v>0.14015</c:v>
                </c:pt>
                <c:pt idx="3">
                  <c:v>0.14055</c:v>
                </c:pt>
                <c:pt idx="4">
                  <c:v>0.1408</c:v>
                </c:pt>
                <c:pt idx="5">
                  <c:v>0.14096</c:v>
                </c:pt>
                <c:pt idx="6">
                  <c:v>0.14107</c:v>
                </c:pt>
                <c:pt idx="7">
                  <c:v>0.14116</c:v>
                </c:pt>
                <c:pt idx="8">
                  <c:v>0.14128</c:v>
                </c:pt>
                <c:pt idx="9">
                  <c:v>0.14154</c:v>
                </c:pt>
                <c:pt idx="10">
                  <c:v>0.14212</c:v>
                </c:pt>
                <c:pt idx="11">
                  <c:v>0.14345</c:v>
                </c:pt>
                <c:pt idx="12">
                  <c:v>0.14521</c:v>
                </c:pt>
                <c:pt idx="13">
                  <c:v>0.14705</c:v>
                </c:pt>
                <c:pt idx="14">
                  <c:v>0.14924</c:v>
                </c:pt>
                <c:pt idx="15">
                  <c:v>0.15172</c:v>
                </c:pt>
                <c:pt idx="16">
                  <c:v>0.15425</c:v>
                </c:pt>
                <c:pt idx="17">
                  <c:v>0.15659</c:v>
                </c:pt>
                <c:pt idx="18">
                  <c:v>0.15866</c:v>
                </c:pt>
                <c:pt idx="19">
                  <c:v>0.16054</c:v>
                </c:pt>
                <c:pt idx="20">
                  <c:v>0.16231</c:v>
                </c:pt>
                <c:pt idx="21">
                  <c:v>0.16065</c:v>
                </c:pt>
                <c:pt idx="22">
                  <c:v>0.159</c:v>
                </c:pt>
                <c:pt idx="23">
                  <c:v>0.15705</c:v>
                </c:pt>
                <c:pt idx="24">
                  <c:v>0.15479</c:v>
                </c:pt>
                <c:pt idx="25">
                  <c:v>0.15226</c:v>
                </c:pt>
                <c:pt idx="26">
                  <c:v>0.14973</c:v>
                </c:pt>
                <c:pt idx="27">
                  <c:v>0.14754</c:v>
                </c:pt>
                <c:pt idx="28">
                  <c:v>0.1457</c:v>
                </c:pt>
                <c:pt idx="29">
                  <c:v>0.14392</c:v>
                </c:pt>
                <c:pt idx="30">
                  <c:v>0.14259</c:v>
                </c:pt>
                <c:pt idx="31">
                  <c:v>0.14202</c:v>
                </c:pt>
                <c:pt idx="32">
                  <c:v>0.14179</c:v>
                </c:pt>
                <c:pt idx="33">
                  <c:v>0.14173</c:v>
                </c:pt>
                <c:pt idx="34">
                  <c:v>0.14174</c:v>
                </c:pt>
                <c:pt idx="35">
                  <c:v>0.14179</c:v>
                </c:pt>
                <c:pt idx="36">
                  <c:v>0.14186</c:v>
                </c:pt>
                <c:pt idx="37">
                  <c:v>0.14197</c:v>
                </c:pt>
                <c:pt idx="38">
                  <c:v>0.14215</c:v>
                </c:pt>
                <c:pt idx="39">
                  <c:v>0.14243</c:v>
                </c:pt>
                <c:pt idx="40">
                  <c:v>0.14243</c:v>
                </c:pt>
              </c:numCache>
            </c:numRef>
          </c:yVal>
        </c:ser>
        <c:axId val="635260552"/>
        <c:axId val="635275960"/>
      </c:scatterChart>
      <c:valAx>
        <c:axId val="635260552"/>
        <c:scaling>
          <c:orientation val="minMax"/>
          <c:max val="11.0"/>
        </c:scaling>
        <c:axPos val="b"/>
        <c:title>
          <c:tx>
            <c:rich>
              <a:bodyPr/>
              <a:lstStyle/>
              <a:p>
                <a:pPr>
                  <a:defRPr lang="en-US" sz="1600" b="0"/>
                </a:pPr>
                <a:r>
                  <a:rPr lang="en-US" sz="1600" b="0"/>
                  <a:t>Current (kA)</a:t>
                </a:r>
              </a:p>
            </c:rich>
          </c:tx>
          <c:layout>
            <c:manualLayout>
              <c:xMode val="edge"/>
              <c:yMode val="edge"/>
              <c:x val="0.430808751347232"/>
              <c:y val="0.946820809248555"/>
            </c:manualLayout>
          </c:layout>
        </c:title>
        <c:numFmt formatCode="General" sourceLinked="1"/>
        <c:majorTickMark val="none"/>
        <c:tickLblPos val="low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lang="en-US" sz="1600"/>
            </a:pPr>
            <a:endParaRPr lang="ja-JP"/>
          </a:p>
        </c:txPr>
        <c:crossAx val="635275960"/>
        <c:crosses val="autoZero"/>
        <c:crossBetween val="midCat"/>
        <c:majorUnit val="1.0"/>
      </c:valAx>
      <c:valAx>
        <c:axId val="635275960"/>
        <c:scaling>
          <c:orientation val="minMax"/>
        </c:scaling>
        <c:axPos val="l"/>
        <c:title>
          <c:tx>
            <c:rich>
              <a:bodyPr/>
              <a:lstStyle/>
              <a:p>
                <a:pPr>
                  <a:defRPr lang="en-US" b="0"/>
                </a:pPr>
                <a:r>
                  <a:rPr lang="en-US" sz="1600" b="0"/>
                  <a:t>Multiple</a:t>
                </a:r>
                <a:r>
                  <a:rPr lang="en-US" sz="1600" b="0" baseline="0"/>
                  <a:t> coefficients (1e-4)</a:t>
                </a:r>
                <a:endParaRPr lang="en-US" sz="1600" b="0"/>
              </a:p>
            </c:rich>
          </c:tx>
          <c:layout>
            <c:manualLayout>
              <c:xMode val="edge"/>
              <c:yMode val="edge"/>
              <c:x val="0.0"/>
              <c:y val="0.238881252560193"/>
            </c:manualLayout>
          </c:layout>
        </c:title>
        <c:numFmt formatCode="General" sourceLinked="0"/>
        <c:maj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lang="en-US" sz="1600"/>
            </a:pPr>
            <a:endParaRPr lang="ja-JP"/>
          </a:p>
        </c:txPr>
        <c:crossAx val="635260552"/>
        <c:crosses val="autoZero"/>
        <c:crossBetween val="midCat"/>
        <c:majorUnit val="1.0"/>
        <c:minorUnit val="0.1"/>
      </c:valAx>
      <c:spPr>
        <a:ln>
          <a:solidFill>
            <a:schemeClr val="tx1"/>
          </a:solidFill>
        </a:ln>
      </c:spPr>
    </c:plotArea>
    <c:legend>
      <c:legendPos val="r"/>
      <c:layout>
        <c:manualLayout>
          <c:xMode val="edge"/>
          <c:yMode val="edge"/>
          <c:x val="0.299487700075561"/>
          <c:y val="0.0506782054120692"/>
          <c:w val="0.66259732062554"/>
          <c:h val="0.0762510582130991"/>
        </c:manualLayout>
      </c:layout>
      <c:txPr>
        <a:bodyPr/>
        <a:lstStyle/>
        <a:p>
          <a:pPr>
            <a:defRPr lang="en-US" sz="1600"/>
          </a:pPr>
          <a:endParaRPr lang="ja-JP"/>
        </a:p>
      </c:txPr>
    </c:legend>
    <c:plotVisOnly val="1"/>
    <c:dispBlanksAs val="gap"/>
  </c:chart>
  <c:spPr>
    <a:ln>
      <a:noFill/>
    </a:ln>
  </c:sp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ja-JP"/>
  <c:style val="18"/>
  <c:chart>
    <c:autoTitleDeleted val="1"/>
    <c:plotArea>
      <c:layout>
        <c:manualLayout>
          <c:layoutTarget val="inner"/>
          <c:xMode val="edge"/>
          <c:yMode val="edge"/>
          <c:x val="0.185497830512616"/>
          <c:y val="0.0321384425216316"/>
          <c:w val="0.76859835994164"/>
          <c:h val="0.848339643576691"/>
        </c:manualLayout>
      </c:layout>
      <c:scatterChart>
        <c:scatterStyle val="lineMarker"/>
        <c:ser>
          <c:idx val="0"/>
          <c:order val="0"/>
          <c:tx>
            <c:strRef>
              <c:f>'Stray field'!$D$2</c:f>
              <c:strCache>
                <c:ptCount val="1"/>
                <c:pt idx="0">
                  <c:v>od=550 mm</c:v>
                </c:pt>
              </c:strCache>
            </c:strRef>
          </c:tx>
          <c:spPr>
            <a:ln w="12700"/>
          </c:spPr>
          <c:xVal>
            <c:numRef>
              <c:f>'Stray field'!$B$4:$B$124</c:f>
              <c:numCache>
                <c:formatCode>General</c:formatCode>
                <c:ptCount val="121"/>
                <c:pt idx="0">
                  <c:v>0.0</c:v>
                </c:pt>
                <c:pt idx="1">
                  <c:v>3.0</c:v>
                </c:pt>
                <c:pt idx="2">
                  <c:v>6.0</c:v>
                </c:pt>
                <c:pt idx="3">
                  <c:v>9.0</c:v>
                </c:pt>
                <c:pt idx="4">
                  <c:v>12.0</c:v>
                </c:pt>
                <c:pt idx="5">
                  <c:v>15.0</c:v>
                </c:pt>
                <c:pt idx="6">
                  <c:v>18.0</c:v>
                </c:pt>
                <c:pt idx="7">
                  <c:v>21.0</c:v>
                </c:pt>
                <c:pt idx="8">
                  <c:v>24.0</c:v>
                </c:pt>
                <c:pt idx="9">
                  <c:v>27.0</c:v>
                </c:pt>
                <c:pt idx="10">
                  <c:v>30.0</c:v>
                </c:pt>
                <c:pt idx="11">
                  <c:v>33.0</c:v>
                </c:pt>
                <c:pt idx="12">
                  <c:v>36.0</c:v>
                </c:pt>
                <c:pt idx="13">
                  <c:v>39.0</c:v>
                </c:pt>
                <c:pt idx="14">
                  <c:v>42.0</c:v>
                </c:pt>
                <c:pt idx="15">
                  <c:v>45.0</c:v>
                </c:pt>
                <c:pt idx="16">
                  <c:v>48.0</c:v>
                </c:pt>
                <c:pt idx="17">
                  <c:v>51.0</c:v>
                </c:pt>
                <c:pt idx="18">
                  <c:v>54.0</c:v>
                </c:pt>
                <c:pt idx="19">
                  <c:v>57.0</c:v>
                </c:pt>
                <c:pt idx="20">
                  <c:v>60.0</c:v>
                </c:pt>
                <c:pt idx="21">
                  <c:v>63.0</c:v>
                </c:pt>
                <c:pt idx="22">
                  <c:v>66.0</c:v>
                </c:pt>
                <c:pt idx="23">
                  <c:v>69.0</c:v>
                </c:pt>
                <c:pt idx="24">
                  <c:v>72.0</c:v>
                </c:pt>
                <c:pt idx="25">
                  <c:v>75.0</c:v>
                </c:pt>
                <c:pt idx="26">
                  <c:v>78.0</c:v>
                </c:pt>
                <c:pt idx="27">
                  <c:v>81.0</c:v>
                </c:pt>
                <c:pt idx="28">
                  <c:v>84.0</c:v>
                </c:pt>
                <c:pt idx="29">
                  <c:v>87.0</c:v>
                </c:pt>
                <c:pt idx="30">
                  <c:v>90.0</c:v>
                </c:pt>
                <c:pt idx="31">
                  <c:v>93.0</c:v>
                </c:pt>
                <c:pt idx="32">
                  <c:v>96.0</c:v>
                </c:pt>
                <c:pt idx="33">
                  <c:v>99.0</c:v>
                </c:pt>
                <c:pt idx="34">
                  <c:v>102.0</c:v>
                </c:pt>
                <c:pt idx="35">
                  <c:v>105.0</c:v>
                </c:pt>
                <c:pt idx="36">
                  <c:v>108.0</c:v>
                </c:pt>
                <c:pt idx="37">
                  <c:v>111.0</c:v>
                </c:pt>
                <c:pt idx="38">
                  <c:v>114.0</c:v>
                </c:pt>
                <c:pt idx="39">
                  <c:v>117.0</c:v>
                </c:pt>
                <c:pt idx="40">
                  <c:v>120.0</c:v>
                </c:pt>
                <c:pt idx="41">
                  <c:v>123.0</c:v>
                </c:pt>
                <c:pt idx="42">
                  <c:v>126.0</c:v>
                </c:pt>
                <c:pt idx="43">
                  <c:v>129.0</c:v>
                </c:pt>
                <c:pt idx="44">
                  <c:v>132.0</c:v>
                </c:pt>
                <c:pt idx="45">
                  <c:v>135.0</c:v>
                </c:pt>
                <c:pt idx="46">
                  <c:v>138.0</c:v>
                </c:pt>
                <c:pt idx="47">
                  <c:v>141.0</c:v>
                </c:pt>
                <c:pt idx="48">
                  <c:v>144.0</c:v>
                </c:pt>
                <c:pt idx="49">
                  <c:v>147.0</c:v>
                </c:pt>
                <c:pt idx="50">
                  <c:v>150.0</c:v>
                </c:pt>
                <c:pt idx="51">
                  <c:v>153.0</c:v>
                </c:pt>
                <c:pt idx="52">
                  <c:v>156.0</c:v>
                </c:pt>
                <c:pt idx="53">
                  <c:v>159.0</c:v>
                </c:pt>
                <c:pt idx="54">
                  <c:v>162.0</c:v>
                </c:pt>
                <c:pt idx="55">
                  <c:v>165.0</c:v>
                </c:pt>
                <c:pt idx="56">
                  <c:v>168.0</c:v>
                </c:pt>
                <c:pt idx="57">
                  <c:v>171.0</c:v>
                </c:pt>
                <c:pt idx="58">
                  <c:v>174.0</c:v>
                </c:pt>
                <c:pt idx="59">
                  <c:v>177.0</c:v>
                </c:pt>
                <c:pt idx="60">
                  <c:v>180.0</c:v>
                </c:pt>
                <c:pt idx="61">
                  <c:v>183.0</c:v>
                </c:pt>
                <c:pt idx="62">
                  <c:v>186.0</c:v>
                </c:pt>
                <c:pt idx="63">
                  <c:v>189.0</c:v>
                </c:pt>
                <c:pt idx="64">
                  <c:v>192.0</c:v>
                </c:pt>
                <c:pt idx="65">
                  <c:v>195.0</c:v>
                </c:pt>
                <c:pt idx="66">
                  <c:v>198.0</c:v>
                </c:pt>
                <c:pt idx="67">
                  <c:v>201.0</c:v>
                </c:pt>
                <c:pt idx="68">
                  <c:v>204.0</c:v>
                </c:pt>
                <c:pt idx="69">
                  <c:v>207.0</c:v>
                </c:pt>
                <c:pt idx="70">
                  <c:v>210.0</c:v>
                </c:pt>
                <c:pt idx="71">
                  <c:v>213.0</c:v>
                </c:pt>
                <c:pt idx="72">
                  <c:v>216.0</c:v>
                </c:pt>
                <c:pt idx="73">
                  <c:v>219.0</c:v>
                </c:pt>
                <c:pt idx="74">
                  <c:v>222.0</c:v>
                </c:pt>
                <c:pt idx="75">
                  <c:v>225.0</c:v>
                </c:pt>
                <c:pt idx="76">
                  <c:v>228.0</c:v>
                </c:pt>
                <c:pt idx="77">
                  <c:v>231.0</c:v>
                </c:pt>
                <c:pt idx="78">
                  <c:v>234.0</c:v>
                </c:pt>
                <c:pt idx="79">
                  <c:v>237.0</c:v>
                </c:pt>
                <c:pt idx="80">
                  <c:v>240.0</c:v>
                </c:pt>
                <c:pt idx="81">
                  <c:v>243.0</c:v>
                </c:pt>
                <c:pt idx="82">
                  <c:v>246.0</c:v>
                </c:pt>
                <c:pt idx="83">
                  <c:v>249.0</c:v>
                </c:pt>
                <c:pt idx="84">
                  <c:v>252.0</c:v>
                </c:pt>
                <c:pt idx="85">
                  <c:v>255.0</c:v>
                </c:pt>
                <c:pt idx="86">
                  <c:v>258.0</c:v>
                </c:pt>
                <c:pt idx="87">
                  <c:v>261.0</c:v>
                </c:pt>
                <c:pt idx="88">
                  <c:v>264.0</c:v>
                </c:pt>
                <c:pt idx="89">
                  <c:v>267.0</c:v>
                </c:pt>
                <c:pt idx="90">
                  <c:v>270.0</c:v>
                </c:pt>
                <c:pt idx="91">
                  <c:v>273.0</c:v>
                </c:pt>
                <c:pt idx="92">
                  <c:v>276.0</c:v>
                </c:pt>
                <c:pt idx="93">
                  <c:v>279.0</c:v>
                </c:pt>
                <c:pt idx="94">
                  <c:v>282.0</c:v>
                </c:pt>
                <c:pt idx="95">
                  <c:v>285.0</c:v>
                </c:pt>
                <c:pt idx="96">
                  <c:v>288.0</c:v>
                </c:pt>
                <c:pt idx="97">
                  <c:v>291.0</c:v>
                </c:pt>
                <c:pt idx="98">
                  <c:v>294.0</c:v>
                </c:pt>
                <c:pt idx="99">
                  <c:v>297.0</c:v>
                </c:pt>
                <c:pt idx="100">
                  <c:v>300.0</c:v>
                </c:pt>
                <c:pt idx="101">
                  <c:v>303.0</c:v>
                </c:pt>
                <c:pt idx="102">
                  <c:v>306.0</c:v>
                </c:pt>
                <c:pt idx="103">
                  <c:v>309.0</c:v>
                </c:pt>
                <c:pt idx="104">
                  <c:v>312.0</c:v>
                </c:pt>
                <c:pt idx="105">
                  <c:v>315.0</c:v>
                </c:pt>
                <c:pt idx="106">
                  <c:v>318.0</c:v>
                </c:pt>
                <c:pt idx="107">
                  <c:v>321.0</c:v>
                </c:pt>
                <c:pt idx="108">
                  <c:v>324.0</c:v>
                </c:pt>
                <c:pt idx="109">
                  <c:v>327.0</c:v>
                </c:pt>
                <c:pt idx="110">
                  <c:v>330.0</c:v>
                </c:pt>
                <c:pt idx="111">
                  <c:v>333.0</c:v>
                </c:pt>
                <c:pt idx="112">
                  <c:v>336.0</c:v>
                </c:pt>
                <c:pt idx="113">
                  <c:v>339.0</c:v>
                </c:pt>
                <c:pt idx="114">
                  <c:v>342.0</c:v>
                </c:pt>
                <c:pt idx="115">
                  <c:v>345.0</c:v>
                </c:pt>
                <c:pt idx="116">
                  <c:v>348.0</c:v>
                </c:pt>
                <c:pt idx="117">
                  <c:v>351.0</c:v>
                </c:pt>
                <c:pt idx="118">
                  <c:v>354.0</c:v>
                </c:pt>
                <c:pt idx="119">
                  <c:v>357.0</c:v>
                </c:pt>
                <c:pt idx="120">
                  <c:v>360.0</c:v>
                </c:pt>
              </c:numCache>
            </c:numRef>
          </c:xVal>
          <c:yVal>
            <c:numRef>
              <c:f>'Stray field'!$D$4:$D$124</c:f>
              <c:numCache>
                <c:formatCode>0.00E+00</c:formatCode>
                <c:ptCount val="121"/>
                <c:pt idx="0">
                  <c:v>0.041712</c:v>
                </c:pt>
                <c:pt idx="1">
                  <c:v>0.041691</c:v>
                </c:pt>
                <c:pt idx="2">
                  <c:v>0.04164</c:v>
                </c:pt>
                <c:pt idx="3">
                  <c:v>0.04152</c:v>
                </c:pt>
                <c:pt idx="4">
                  <c:v>0.041323</c:v>
                </c:pt>
                <c:pt idx="5">
                  <c:v>0.041082</c:v>
                </c:pt>
                <c:pt idx="6">
                  <c:v>0.040913</c:v>
                </c:pt>
                <c:pt idx="7">
                  <c:v>0.040416</c:v>
                </c:pt>
                <c:pt idx="8">
                  <c:v>0.039909</c:v>
                </c:pt>
                <c:pt idx="9">
                  <c:v>0.039378</c:v>
                </c:pt>
                <c:pt idx="10">
                  <c:v>0.038549</c:v>
                </c:pt>
                <c:pt idx="11">
                  <c:v>0.037742</c:v>
                </c:pt>
                <c:pt idx="12">
                  <c:v>0.036775</c:v>
                </c:pt>
                <c:pt idx="13">
                  <c:v>0.03586</c:v>
                </c:pt>
                <c:pt idx="14">
                  <c:v>0.034971</c:v>
                </c:pt>
                <c:pt idx="15">
                  <c:v>0.033542</c:v>
                </c:pt>
                <c:pt idx="16">
                  <c:v>0.03123</c:v>
                </c:pt>
                <c:pt idx="17">
                  <c:v>0.028878</c:v>
                </c:pt>
                <c:pt idx="18">
                  <c:v>0.026305</c:v>
                </c:pt>
                <c:pt idx="19">
                  <c:v>0.02443</c:v>
                </c:pt>
                <c:pt idx="20">
                  <c:v>0.023214</c:v>
                </c:pt>
                <c:pt idx="21">
                  <c:v>0.022235</c:v>
                </c:pt>
                <c:pt idx="22">
                  <c:v>0.021471</c:v>
                </c:pt>
                <c:pt idx="23">
                  <c:v>0.020754</c:v>
                </c:pt>
                <c:pt idx="24">
                  <c:v>0.019748</c:v>
                </c:pt>
                <c:pt idx="25">
                  <c:v>0.018911</c:v>
                </c:pt>
                <c:pt idx="26">
                  <c:v>0.018079</c:v>
                </c:pt>
                <c:pt idx="27">
                  <c:v>0.017773</c:v>
                </c:pt>
                <c:pt idx="28">
                  <c:v>0.017617</c:v>
                </c:pt>
                <c:pt idx="29">
                  <c:v>0.017496</c:v>
                </c:pt>
                <c:pt idx="30">
                  <c:v>0.017232</c:v>
                </c:pt>
                <c:pt idx="31">
                  <c:v>0.017496</c:v>
                </c:pt>
                <c:pt idx="32">
                  <c:v>0.017617</c:v>
                </c:pt>
                <c:pt idx="33">
                  <c:v>0.017773</c:v>
                </c:pt>
                <c:pt idx="34">
                  <c:v>0.018079</c:v>
                </c:pt>
                <c:pt idx="35">
                  <c:v>0.018911</c:v>
                </c:pt>
                <c:pt idx="36">
                  <c:v>0.019748</c:v>
                </c:pt>
                <c:pt idx="37">
                  <c:v>0.020754</c:v>
                </c:pt>
                <c:pt idx="38">
                  <c:v>0.021471</c:v>
                </c:pt>
                <c:pt idx="39">
                  <c:v>0.022235</c:v>
                </c:pt>
                <c:pt idx="40">
                  <c:v>0.023214</c:v>
                </c:pt>
                <c:pt idx="41">
                  <c:v>0.02443</c:v>
                </c:pt>
                <c:pt idx="42">
                  <c:v>0.026305</c:v>
                </c:pt>
                <c:pt idx="43">
                  <c:v>0.028878</c:v>
                </c:pt>
                <c:pt idx="44">
                  <c:v>0.03123</c:v>
                </c:pt>
                <c:pt idx="45">
                  <c:v>0.033542</c:v>
                </c:pt>
                <c:pt idx="46">
                  <c:v>0.034971</c:v>
                </c:pt>
                <c:pt idx="47">
                  <c:v>0.03586</c:v>
                </c:pt>
                <c:pt idx="48">
                  <c:v>0.036775</c:v>
                </c:pt>
                <c:pt idx="49">
                  <c:v>0.037742</c:v>
                </c:pt>
                <c:pt idx="50">
                  <c:v>0.038549</c:v>
                </c:pt>
                <c:pt idx="51">
                  <c:v>0.039378</c:v>
                </c:pt>
                <c:pt idx="52">
                  <c:v>0.039909</c:v>
                </c:pt>
                <c:pt idx="53">
                  <c:v>0.040416</c:v>
                </c:pt>
                <c:pt idx="54">
                  <c:v>0.040913</c:v>
                </c:pt>
                <c:pt idx="55">
                  <c:v>0.041082</c:v>
                </c:pt>
                <c:pt idx="56">
                  <c:v>0.041323</c:v>
                </c:pt>
                <c:pt idx="57">
                  <c:v>0.04152</c:v>
                </c:pt>
                <c:pt idx="58">
                  <c:v>0.04164</c:v>
                </c:pt>
                <c:pt idx="59">
                  <c:v>0.041691</c:v>
                </c:pt>
                <c:pt idx="60">
                  <c:v>0.041712</c:v>
                </c:pt>
                <c:pt idx="61">
                  <c:v>0.041691</c:v>
                </c:pt>
                <c:pt idx="62">
                  <c:v>0.04164</c:v>
                </c:pt>
                <c:pt idx="63">
                  <c:v>0.04152</c:v>
                </c:pt>
                <c:pt idx="64">
                  <c:v>0.041323</c:v>
                </c:pt>
                <c:pt idx="65">
                  <c:v>0.041082</c:v>
                </c:pt>
                <c:pt idx="66">
                  <c:v>0.040913</c:v>
                </c:pt>
                <c:pt idx="67">
                  <c:v>0.040416</c:v>
                </c:pt>
                <c:pt idx="68">
                  <c:v>0.039909</c:v>
                </c:pt>
                <c:pt idx="69">
                  <c:v>0.039378</c:v>
                </c:pt>
                <c:pt idx="70">
                  <c:v>0.038549</c:v>
                </c:pt>
                <c:pt idx="71">
                  <c:v>0.037742</c:v>
                </c:pt>
                <c:pt idx="72">
                  <c:v>0.036775</c:v>
                </c:pt>
                <c:pt idx="73">
                  <c:v>0.03586</c:v>
                </c:pt>
                <c:pt idx="74">
                  <c:v>0.034971</c:v>
                </c:pt>
                <c:pt idx="75">
                  <c:v>0.033542</c:v>
                </c:pt>
                <c:pt idx="76">
                  <c:v>0.03123</c:v>
                </c:pt>
                <c:pt idx="77">
                  <c:v>0.028878</c:v>
                </c:pt>
                <c:pt idx="78">
                  <c:v>0.026305</c:v>
                </c:pt>
                <c:pt idx="79">
                  <c:v>0.02443</c:v>
                </c:pt>
                <c:pt idx="80">
                  <c:v>0.023214</c:v>
                </c:pt>
                <c:pt idx="81">
                  <c:v>0.022235</c:v>
                </c:pt>
                <c:pt idx="82">
                  <c:v>0.021471</c:v>
                </c:pt>
                <c:pt idx="83">
                  <c:v>0.020754</c:v>
                </c:pt>
                <c:pt idx="84">
                  <c:v>0.019748</c:v>
                </c:pt>
                <c:pt idx="85">
                  <c:v>0.018911</c:v>
                </c:pt>
                <c:pt idx="86">
                  <c:v>0.018079</c:v>
                </c:pt>
                <c:pt idx="87">
                  <c:v>0.017773</c:v>
                </c:pt>
                <c:pt idx="88">
                  <c:v>0.017617</c:v>
                </c:pt>
                <c:pt idx="89">
                  <c:v>0.017496</c:v>
                </c:pt>
                <c:pt idx="90">
                  <c:v>0.017232</c:v>
                </c:pt>
                <c:pt idx="91">
                  <c:v>0.017496</c:v>
                </c:pt>
                <c:pt idx="92">
                  <c:v>0.017617</c:v>
                </c:pt>
                <c:pt idx="93">
                  <c:v>0.017773</c:v>
                </c:pt>
                <c:pt idx="94">
                  <c:v>0.018079</c:v>
                </c:pt>
                <c:pt idx="95">
                  <c:v>0.018911</c:v>
                </c:pt>
                <c:pt idx="96">
                  <c:v>0.019748</c:v>
                </c:pt>
                <c:pt idx="97">
                  <c:v>0.020754</c:v>
                </c:pt>
                <c:pt idx="98">
                  <c:v>0.021471</c:v>
                </c:pt>
                <c:pt idx="99">
                  <c:v>0.022235</c:v>
                </c:pt>
                <c:pt idx="100">
                  <c:v>0.023214</c:v>
                </c:pt>
                <c:pt idx="101">
                  <c:v>0.02443</c:v>
                </c:pt>
                <c:pt idx="102">
                  <c:v>0.026305</c:v>
                </c:pt>
                <c:pt idx="103">
                  <c:v>0.028878</c:v>
                </c:pt>
                <c:pt idx="104">
                  <c:v>0.03123</c:v>
                </c:pt>
                <c:pt idx="105">
                  <c:v>0.033542</c:v>
                </c:pt>
                <c:pt idx="106">
                  <c:v>0.034971</c:v>
                </c:pt>
                <c:pt idx="107">
                  <c:v>0.03586</c:v>
                </c:pt>
                <c:pt idx="108">
                  <c:v>0.036775</c:v>
                </c:pt>
                <c:pt idx="109">
                  <c:v>0.037742</c:v>
                </c:pt>
                <c:pt idx="110">
                  <c:v>0.038549</c:v>
                </c:pt>
                <c:pt idx="111">
                  <c:v>0.039378</c:v>
                </c:pt>
                <c:pt idx="112">
                  <c:v>0.039909</c:v>
                </c:pt>
                <c:pt idx="113">
                  <c:v>0.040416</c:v>
                </c:pt>
                <c:pt idx="114">
                  <c:v>0.040913</c:v>
                </c:pt>
                <c:pt idx="115">
                  <c:v>0.041082</c:v>
                </c:pt>
                <c:pt idx="116">
                  <c:v>0.041323</c:v>
                </c:pt>
                <c:pt idx="117">
                  <c:v>0.04152</c:v>
                </c:pt>
                <c:pt idx="118">
                  <c:v>0.04164</c:v>
                </c:pt>
                <c:pt idx="119">
                  <c:v>0.041691</c:v>
                </c:pt>
                <c:pt idx="120">
                  <c:v>0.041712</c:v>
                </c:pt>
              </c:numCache>
            </c:numRef>
          </c:yVal>
        </c:ser>
        <c:ser>
          <c:idx val="1"/>
          <c:order val="1"/>
          <c:tx>
            <c:strRef>
              <c:f>'Stray field'!$E$2</c:f>
              <c:strCache>
                <c:ptCount val="1"/>
                <c:pt idx="0">
                  <c:v>od=570 mm</c:v>
                </c:pt>
              </c:strCache>
            </c:strRef>
          </c:tx>
          <c:spPr>
            <a:ln w="12700"/>
          </c:spPr>
          <c:xVal>
            <c:numRef>
              <c:f>'Stray field'!$B$4:$B$124</c:f>
              <c:numCache>
                <c:formatCode>General</c:formatCode>
                <c:ptCount val="121"/>
                <c:pt idx="0">
                  <c:v>0.0</c:v>
                </c:pt>
                <c:pt idx="1">
                  <c:v>3.0</c:v>
                </c:pt>
                <c:pt idx="2">
                  <c:v>6.0</c:v>
                </c:pt>
                <c:pt idx="3">
                  <c:v>9.0</c:v>
                </c:pt>
                <c:pt idx="4">
                  <c:v>12.0</c:v>
                </c:pt>
                <c:pt idx="5">
                  <c:v>15.0</c:v>
                </c:pt>
                <c:pt idx="6">
                  <c:v>18.0</c:v>
                </c:pt>
                <c:pt idx="7">
                  <c:v>21.0</c:v>
                </c:pt>
                <c:pt idx="8">
                  <c:v>24.0</c:v>
                </c:pt>
                <c:pt idx="9">
                  <c:v>27.0</c:v>
                </c:pt>
                <c:pt idx="10">
                  <c:v>30.0</c:v>
                </c:pt>
                <c:pt idx="11">
                  <c:v>33.0</c:v>
                </c:pt>
                <c:pt idx="12">
                  <c:v>36.0</c:v>
                </c:pt>
                <c:pt idx="13">
                  <c:v>39.0</c:v>
                </c:pt>
                <c:pt idx="14">
                  <c:v>42.0</c:v>
                </c:pt>
                <c:pt idx="15">
                  <c:v>45.0</c:v>
                </c:pt>
                <c:pt idx="16">
                  <c:v>48.0</c:v>
                </c:pt>
                <c:pt idx="17">
                  <c:v>51.0</c:v>
                </c:pt>
                <c:pt idx="18">
                  <c:v>54.0</c:v>
                </c:pt>
                <c:pt idx="19">
                  <c:v>57.0</c:v>
                </c:pt>
                <c:pt idx="20">
                  <c:v>60.0</c:v>
                </c:pt>
                <c:pt idx="21">
                  <c:v>63.0</c:v>
                </c:pt>
                <c:pt idx="22">
                  <c:v>66.0</c:v>
                </c:pt>
                <c:pt idx="23">
                  <c:v>69.0</c:v>
                </c:pt>
                <c:pt idx="24">
                  <c:v>72.0</c:v>
                </c:pt>
                <c:pt idx="25">
                  <c:v>75.0</c:v>
                </c:pt>
                <c:pt idx="26">
                  <c:v>78.0</c:v>
                </c:pt>
                <c:pt idx="27">
                  <c:v>81.0</c:v>
                </c:pt>
                <c:pt idx="28">
                  <c:v>84.0</c:v>
                </c:pt>
                <c:pt idx="29">
                  <c:v>87.0</c:v>
                </c:pt>
                <c:pt idx="30">
                  <c:v>90.0</c:v>
                </c:pt>
                <c:pt idx="31">
                  <c:v>93.0</c:v>
                </c:pt>
                <c:pt idx="32">
                  <c:v>96.0</c:v>
                </c:pt>
                <c:pt idx="33">
                  <c:v>99.0</c:v>
                </c:pt>
                <c:pt idx="34">
                  <c:v>102.0</c:v>
                </c:pt>
                <c:pt idx="35">
                  <c:v>105.0</c:v>
                </c:pt>
                <c:pt idx="36">
                  <c:v>108.0</c:v>
                </c:pt>
                <c:pt idx="37">
                  <c:v>111.0</c:v>
                </c:pt>
                <c:pt idx="38">
                  <c:v>114.0</c:v>
                </c:pt>
                <c:pt idx="39">
                  <c:v>117.0</c:v>
                </c:pt>
                <c:pt idx="40">
                  <c:v>120.0</c:v>
                </c:pt>
                <c:pt idx="41">
                  <c:v>123.0</c:v>
                </c:pt>
                <c:pt idx="42">
                  <c:v>126.0</c:v>
                </c:pt>
                <c:pt idx="43">
                  <c:v>129.0</c:v>
                </c:pt>
                <c:pt idx="44">
                  <c:v>132.0</c:v>
                </c:pt>
                <c:pt idx="45">
                  <c:v>135.0</c:v>
                </c:pt>
                <c:pt idx="46">
                  <c:v>138.0</c:v>
                </c:pt>
                <c:pt idx="47">
                  <c:v>141.0</c:v>
                </c:pt>
                <c:pt idx="48">
                  <c:v>144.0</c:v>
                </c:pt>
                <c:pt idx="49">
                  <c:v>147.0</c:v>
                </c:pt>
                <c:pt idx="50">
                  <c:v>150.0</c:v>
                </c:pt>
                <c:pt idx="51">
                  <c:v>153.0</c:v>
                </c:pt>
                <c:pt idx="52">
                  <c:v>156.0</c:v>
                </c:pt>
                <c:pt idx="53">
                  <c:v>159.0</c:v>
                </c:pt>
                <c:pt idx="54">
                  <c:v>162.0</c:v>
                </c:pt>
                <c:pt idx="55">
                  <c:v>165.0</c:v>
                </c:pt>
                <c:pt idx="56">
                  <c:v>168.0</c:v>
                </c:pt>
                <c:pt idx="57">
                  <c:v>171.0</c:v>
                </c:pt>
                <c:pt idx="58">
                  <c:v>174.0</c:v>
                </c:pt>
                <c:pt idx="59">
                  <c:v>177.0</c:v>
                </c:pt>
                <c:pt idx="60">
                  <c:v>180.0</c:v>
                </c:pt>
                <c:pt idx="61">
                  <c:v>183.0</c:v>
                </c:pt>
                <c:pt idx="62">
                  <c:v>186.0</c:v>
                </c:pt>
                <c:pt idx="63">
                  <c:v>189.0</c:v>
                </c:pt>
                <c:pt idx="64">
                  <c:v>192.0</c:v>
                </c:pt>
                <c:pt idx="65">
                  <c:v>195.0</c:v>
                </c:pt>
                <c:pt idx="66">
                  <c:v>198.0</c:v>
                </c:pt>
                <c:pt idx="67">
                  <c:v>201.0</c:v>
                </c:pt>
                <c:pt idx="68">
                  <c:v>204.0</c:v>
                </c:pt>
                <c:pt idx="69">
                  <c:v>207.0</c:v>
                </c:pt>
                <c:pt idx="70">
                  <c:v>210.0</c:v>
                </c:pt>
                <c:pt idx="71">
                  <c:v>213.0</c:v>
                </c:pt>
                <c:pt idx="72">
                  <c:v>216.0</c:v>
                </c:pt>
                <c:pt idx="73">
                  <c:v>219.0</c:v>
                </c:pt>
                <c:pt idx="74">
                  <c:v>222.0</c:v>
                </c:pt>
                <c:pt idx="75">
                  <c:v>225.0</c:v>
                </c:pt>
                <c:pt idx="76">
                  <c:v>228.0</c:v>
                </c:pt>
                <c:pt idx="77">
                  <c:v>231.0</c:v>
                </c:pt>
                <c:pt idx="78">
                  <c:v>234.0</c:v>
                </c:pt>
                <c:pt idx="79">
                  <c:v>237.0</c:v>
                </c:pt>
                <c:pt idx="80">
                  <c:v>240.0</c:v>
                </c:pt>
                <c:pt idx="81">
                  <c:v>243.0</c:v>
                </c:pt>
                <c:pt idx="82">
                  <c:v>246.0</c:v>
                </c:pt>
                <c:pt idx="83">
                  <c:v>249.0</c:v>
                </c:pt>
                <c:pt idx="84">
                  <c:v>252.0</c:v>
                </c:pt>
                <c:pt idx="85">
                  <c:v>255.0</c:v>
                </c:pt>
                <c:pt idx="86">
                  <c:v>258.0</c:v>
                </c:pt>
                <c:pt idx="87">
                  <c:v>261.0</c:v>
                </c:pt>
                <c:pt idx="88">
                  <c:v>264.0</c:v>
                </c:pt>
                <c:pt idx="89">
                  <c:v>267.0</c:v>
                </c:pt>
                <c:pt idx="90">
                  <c:v>270.0</c:v>
                </c:pt>
                <c:pt idx="91">
                  <c:v>273.0</c:v>
                </c:pt>
                <c:pt idx="92">
                  <c:v>276.0</c:v>
                </c:pt>
                <c:pt idx="93">
                  <c:v>279.0</c:v>
                </c:pt>
                <c:pt idx="94">
                  <c:v>282.0</c:v>
                </c:pt>
                <c:pt idx="95">
                  <c:v>285.0</c:v>
                </c:pt>
                <c:pt idx="96">
                  <c:v>288.0</c:v>
                </c:pt>
                <c:pt idx="97">
                  <c:v>291.0</c:v>
                </c:pt>
                <c:pt idx="98">
                  <c:v>294.0</c:v>
                </c:pt>
                <c:pt idx="99">
                  <c:v>297.0</c:v>
                </c:pt>
                <c:pt idx="100">
                  <c:v>300.0</c:v>
                </c:pt>
                <c:pt idx="101">
                  <c:v>303.0</c:v>
                </c:pt>
                <c:pt idx="102">
                  <c:v>306.0</c:v>
                </c:pt>
                <c:pt idx="103">
                  <c:v>309.0</c:v>
                </c:pt>
                <c:pt idx="104">
                  <c:v>312.0</c:v>
                </c:pt>
                <c:pt idx="105">
                  <c:v>315.0</c:v>
                </c:pt>
                <c:pt idx="106">
                  <c:v>318.0</c:v>
                </c:pt>
                <c:pt idx="107">
                  <c:v>321.0</c:v>
                </c:pt>
                <c:pt idx="108">
                  <c:v>324.0</c:v>
                </c:pt>
                <c:pt idx="109">
                  <c:v>327.0</c:v>
                </c:pt>
                <c:pt idx="110">
                  <c:v>330.0</c:v>
                </c:pt>
                <c:pt idx="111">
                  <c:v>333.0</c:v>
                </c:pt>
                <c:pt idx="112">
                  <c:v>336.0</c:v>
                </c:pt>
                <c:pt idx="113">
                  <c:v>339.0</c:v>
                </c:pt>
                <c:pt idx="114">
                  <c:v>342.0</c:v>
                </c:pt>
                <c:pt idx="115">
                  <c:v>345.0</c:v>
                </c:pt>
                <c:pt idx="116">
                  <c:v>348.0</c:v>
                </c:pt>
                <c:pt idx="117">
                  <c:v>351.0</c:v>
                </c:pt>
                <c:pt idx="118">
                  <c:v>354.0</c:v>
                </c:pt>
                <c:pt idx="119">
                  <c:v>357.0</c:v>
                </c:pt>
                <c:pt idx="120">
                  <c:v>360.0</c:v>
                </c:pt>
              </c:numCache>
            </c:numRef>
          </c:xVal>
          <c:yVal>
            <c:numRef>
              <c:f>'Stray field'!$E$4:$E$124</c:f>
              <c:numCache>
                <c:formatCode>0.00E+00</c:formatCode>
                <c:ptCount val="121"/>
                <c:pt idx="0">
                  <c:v>0.03308</c:v>
                </c:pt>
                <c:pt idx="1">
                  <c:v>0.033006</c:v>
                </c:pt>
                <c:pt idx="2">
                  <c:v>0.032948</c:v>
                </c:pt>
                <c:pt idx="3">
                  <c:v>0.032868</c:v>
                </c:pt>
                <c:pt idx="4">
                  <c:v>0.03272</c:v>
                </c:pt>
                <c:pt idx="5">
                  <c:v>0.032542</c:v>
                </c:pt>
                <c:pt idx="6">
                  <c:v>0.032227</c:v>
                </c:pt>
                <c:pt idx="7">
                  <c:v>0.031968</c:v>
                </c:pt>
                <c:pt idx="8">
                  <c:v>0.03171</c:v>
                </c:pt>
                <c:pt idx="9">
                  <c:v>0.031222</c:v>
                </c:pt>
                <c:pt idx="10">
                  <c:v>0.030614</c:v>
                </c:pt>
                <c:pt idx="11">
                  <c:v>0.029907</c:v>
                </c:pt>
                <c:pt idx="12">
                  <c:v>0.029215</c:v>
                </c:pt>
                <c:pt idx="13">
                  <c:v>0.028491</c:v>
                </c:pt>
                <c:pt idx="14">
                  <c:v>0.026467</c:v>
                </c:pt>
                <c:pt idx="15">
                  <c:v>0.024595</c:v>
                </c:pt>
                <c:pt idx="16">
                  <c:v>0.022536</c:v>
                </c:pt>
                <c:pt idx="17">
                  <c:v>0.020399</c:v>
                </c:pt>
                <c:pt idx="18">
                  <c:v>0.018661</c:v>
                </c:pt>
                <c:pt idx="19">
                  <c:v>0.017549</c:v>
                </c:pt>
                <c:pt idx="20">
                  <c:v>0.017019</c:v>
                </c:pt>
                <c:pt idx="21">
                  <c:v>0.016544</c:v>
                </c:pt>
                <c:pt idx="22">
                  <c:v>0.016194</c:v>
                </c:pt>
                <c:pt idx="23">
                  <c:v>0.015899</c:v>
                </c:pt>
                <c:pt idx="24">
                  <c:v>0.015319</c:v>
                </c:pt>
                <c:pt idx="25">
                  <c:v>0.014872</c:v>
                </c:pt>
                <c:pt idx="26">
                  <c:v>0.014574</c:v>
                </c:pt>
                <c:pt idx="27">
                  <c:v>0.014315</c:v>
                </c:pt>
                <c:pt idx="28">
                  <c:v>0.013906</c:v>
                </c:pt>
                <c:pt idx="29">
                  <c:v>0.01349</c:v>
                </c:pt>
                <c:pt idx="30">
                  <c:v>0.012886</c:v>
                </c:pt>
                <c:pt idx="31">
                  <c:v>0.01349</c:v>
                </c:pt>
                <c:pt idx="32">
                  <c:v>0.013906</c:v>
                </c:pt>
                <c:pt idx="33">
                  <c:v>0.014315</c:v>
                </c:pt>
                <c:pt idx="34">
                  <c:v>0.014574</c:v>
                </c:pt>
                <c:pt idx="35">
                  <c:v>0.014872</c:v>
                </c:pt>
                <c:pt idx="36">
                  <c:v>0.015319</c:v>
                </c:pt>
                <c:pt idx="37">
                  <c:v>0.015899</c:v>
                </c:pt>
                <c:pt idx="38">
                  <c:v>0.016194</c:v>
                </c:pt>
                <c:pt idx="39">
                  <c:v>0.016544</c:v>
                </c:pt>
                <c:pt idx="40">
                  <c:v>0.017019</c:v>
                </c:pt>
                <c:pt idx="41">
                  <c:v>0.017549</c:v>
                </c:pt>
                <c:pt idx="42">
                  <c:v>0.018661</c:v>
                </c:pt>
                <c:pt idx="43">
                  <c:v>0.020399</c:v>
                </c:pt>
                <c:pt idx="44">
                  <c:v>0.022536</c:v>
                </c:pt>
                <c:pt idx="45">
                  <c:v>0.024595</c:v>
                </c:pt>
                <c:pt idx="46">
                  <c:v>0.026467</c:v>
                </c:pt>
                <c:pt idx="47">
                  <c:v>0.028491</c:v>
                </c:pt>
                <c:pt idx="48">
                  <c:v>0.029215</c:v>
                </c:pt>
                <c:pt idx="49">
                  <c:v>0.029907</c:v>
                </c:pt>
                <c:pt idx="50">
                  <c:v>0.030614</c:v>
                </c:pt>
                <c:pt idx="51">
                  <c:v>0.031222</c:v>
                </c:pt>
                <c:pt idx="52">
                  <c:v>0.03171</c:v>
                </c:pt>
                <c:pt idx="53">
                  <c:v>0.031968</c:v>
                </c:pt>
                <c:pt idx="54">
                  <c:v>0.032227</c:v>
                </c:pt>
                <c:pt idx="55">
                  <c:v>0.032542</c:v>
                </c:pt>
                <c:pt idx="56">
                  <c:v>0.03272</c:v>
                </c:pt>
                <c:pt idx="57">
                  <c:v>0.032868</c:v>
                </c:pt>
                <c:pt idx="58">
                  <c:v>0.032948</c:v>
                </c:pt>
                <c:pt idx="59">
                  <c:v>0.033006</c:v>
                </c:pt>
                <c:pt idx="60">
                  <c:v>0.03308</c:v>
                </c:pt>
                <c:pt idx="61">
                  <c:v>0.033006</c:v>
                </c:pt>
                <c:pt idx="62">
                  <c:v>0.032948</c:v>
                </c:pt>
                <c:pt idx="63">
                  <c:v>0.032868</c:v>
                </c:pt>
                <c:pt idx="64">
                  <c:v>0.03272</c:v>
                </c:pt>
                <c:pt idx="65">
                  <c:v>0.032542</c:v>
                </c:pt>
                <c:pt idx="66">
                  <c:v>0.032227</c:v>
                </c:pt>
                <c:pt idx="67">
                  <c:v>0.031968</c:v>
                </c:pt>
                <c:pt idx="68">
                  <c:v>0.03171</c:v>
                </c:pt>
                <c:pt idx="69">
                  <c:v>0.031222</c:v>
                </c:pt>
                <c:pt idx="70">
                  <c:v>0.030614</c:v>
                </c:pt>
                <c:pt idx="71">
                  <c:v>0.029907</c:v>
                </c:pt>
                <c:pt idx="72">
                  <c:v>0.029215</c:v>
                </c:pt>
                <c:pt idx="73">
                  <c:v>0.028491</c:v>
                </c:pt>
                <c:pt idx="74">
                  <c:v>0.026467</c:v>
                </c:pt>
                <c:pt idx="75">
                  <c:v>0.024595</c:v>
                </c:pt>
                <c:pt idx="76">
                  <c:v>0.022536</c:v>
                </c:pt>
                <c:pt idx="77">
                  <c:v>0.020399</c:v>
                </c:pt>
                <c:pt idx="78">
                  <c:v>0.018661</c:v>
                </c:pt>
                <c:pt idx="79">
                  <c:v>0.017549</c:v>
                </c:pt>
                <c:pt idx="80">
                  <c:v>0.017019</c:v>
                </c:pt>
                <c:pt idx="81">
                  <c:v>0.016544</c:v>
                </c:pt>
                <c:pt idx="82">
                  <c:v>0.016194</c:v>
                </c:pt>
                <c:pt idx="83">
                  <c:v>0.015899</c:v>
                </c:pt>
                <c:pt idx="84">
                  <c:v>0.015319</c:v>
                </c:pt>
                <c:pt idx="85">
                  <c:v>0.014872</c:v>
                </c:pt>
                <c:pt idx="86">
                  <c:v>0.014574</c:v>
                </c:pt>
                <c:pt idx="87">
                  <c:v>0.014315</c:v>
                </c:pt>
                <c:pt idx="88">
                  <c:v>0.013906</c:v>
                </c:pt>
                <c:pt idx="89">
                  <c:v>0.01349</c:v>
                </c:pt>
                <c:pt idx="90">
                  <c:v>0.012886</c:v>
                </c:pt>
                <c:pt idx="91">
                  <c:v>0.01349</c:v>
                </c:pt>
                <c:pt idx="92">
                  <c:v>0.013906</c:v>
                </c:pt>
                <c:pt idx="93">
                  <c:v>0.014315</c:v>
                </c:pt>
                <c:pt idx="94">
                  <c:v>0.014574</c:v>
                </c:pt>
                <c:pt idx="95">
                  <c:v>0.014872</c:v>
                </c:pt>
                <c:pt idx="96">
                  <c:v>0.015319</c:v>
                </c:pt>
                <c:pt idx="97">
                  <c:v>0.015899</c:v>
                </c:pt>
                <c:pt idx="98">
                  <c:v>0.016194</c:v>
                </c:pt>
                <c:pt idx="99">
                  <c:v>0.016544</c:v>
                </c:pt>
                <c:pt idx="100">
                  <c:v>0.017019</c:v>
                </c:pt>
                <c:pt idx="101">
                  <c:v>0.017549</c:v>
                </c:pt>
                <c:pt idx="102">
                  <c:v>0.018661</c:v>
                </c:pt>
                <c:pt idx="103">
                  <c:v>0.020399</c:v>
                </c:pt>
                <c:pt idx="104">
                  <c:v>0.022536</c:v>
                </c:pt>
                <c:pt idx="105">
                  <c:v>0.024595</c:v>
                </c:pt>
                <c:pt idx="106">
                  <c:v>0.026467</c:v>
                </c:pt>
                <c:pt idx="107">
                  <c:v>0.028491</c:v>
                </c:pt>
                <c:pt idx="108">
                  <c:v>0.029215</c:v>
                </c:pt>
                <c:pt idx="109">
                  <c:v>0.029907</c:v>
                </c:pt>
                <c:pt idx="110">
                  <c:v>0.030614</c:v>
                </c:pt>
                <c:pt idx="111">
                  <c:v>0.031222</c:v>
                </c:pt>
                <c:pt idx="112">
                  <c:v>0.03171</c:v>
                </c:pt>
                <c:pt idx="113">
                  <c:v>0.031968</c:v>
                </c:pt>
                <c:pt idx="114">
                  <c:v>0.032227</c:v>
                </c:pt>
                <c:pt idx="115">
                  <c:v>0.032542</c:v>
                </c:pt>
                <c:pt idx="116">
                  <c:v>0.03272</c:v>
                </c:pt>
                <c:pt idx="117">
                  <c:v>0.032868</c:v>
                </c:pt>
                <c:pt idx="118">
                  <c:v>0.032948</c:v>
                </c:pt>
                <c:pt idx="119">
                  <c:v>0.033006</c:v>
                </c:pt>
                <c:pt idx="120">
                  <c:v>0.03308</c:v>
                </c:pt>
              </c:numCache>
            </c:numRef>
          </c:yVal>
        </c:ser>
        <c:ser>
          <c:idx val="2"/>
          <c:order val="2"/>
          <c:tx>
            <c:strRef>
              <c:f>'Stray field'!$F$2</c:f>
              <c:strCache>
                <c:ptCount val="1"/>
                <c:pt idx="0">
                  <c:v>od=590 mm</c:v>
                </c:pt>
              </c:strCache>
            </c:strRef>
          </c:tx>
          <c:spPr>
            <a:ln w="12700"/>
          </c:spPr>
          <c:xVal>
            <c:numRef>
              <c:f>'Stray field'!$B$4:$B$124</c:f>
              <c:numCache>
                <c:formatCode>General</c:formatCode>
                <c:ptCount val="121"/>
                <c:pt idx="0">
                  <c:v>0.0</c:v>
                </c:pt>
                <c:pt idx="1">
                  <c:v>3.0</c:v>
                </c:pt>
                <c:pt idx="2">
                  <c:v>6.0</c:v>
                </c:pt>
                <c:pt idx="3">
                  <c:v>9.0</c:v>
                </c:pt>
                <c:pt idx="4">
                  <c:v>12.0</c:v>
                </c:pt>
                <c:pt idx="5">
                  <c:v>15.0</c:v>
                </c:pt>
                <c:pt idx="6">
                  <c:v>18.0</c:v>
                </c:pt>
                <c:pt idx="7">
                  <c:v>21.0</c:v>
                </c:pt>
                <c:pt idx="8">
                  <c:v>24.0</c:v>
                </c:pt>
                <c:pt idx="9">
                  <c:v>27.0</c:v>
                </c:pt>
                <c:pt idx="10">
                  <c:v>30.0</c:v>
                </c:pt>
                <c:pt idx="11">
                  <c:v>33.0</c:v>
                </c:pt>
                <c:pt idx="12">
                  <c:v>36.0</c:v>
                </c:pt>
                <c:pt idx="13">
                  <c:v>39.0</c:v>
                </c:pt>
                <c:pt idx="14">
                  <c:v>42.0</c:v>
                </c:pt>
                <c:pt idx="15">
                  <c:v>45.0</c:v>
                </c:pt>
                <c:pt idx="16">
                  <c:v>48.0</c:v>
                </c:pt>
                <c:pt idx="17">
                  <c:v>51.0</c:v>
                </c:pt>
                <c:pt idx="18">
                  <c:v>54.0</c:v>
                </c:pt>
                <c:pt idx="19">
                  <c:v>57.0</c:v>
                </c:pt>
                <c:pt idx="20">
                  <c:v>60.0</c:v>
                </c:pt>
                <c:pt idx="21">
                  <c:v>63.0</c:v>
                </c:pt>
                <c:pt idx="22">
                  <c:v>66.0</c:v>
                </c:pt>
                <c:pt idx="23">
                  <c:v>69.0</c:v>
                </c:pt>
                <c:pt idx="24">
                  <c:v>72.0</c:v>
                </c:pt>
                <c:pt idx="25">
                  <c:v>75.0</c:v>
                </c:pt>
                <c:pt idx="26">
                  <c:v>78.0</c:v>
                </c:pt>
                <c:pt idx="27">
                  <c:v>81.0</c:v>
                </c:pt>
                <c:pt idx="28">
                  <c:v>84.0</c:v>
                </c:pt>
                <c:pt idx="29">
                  <c:v>87.0</c:v>
                </c:pt>
                <c:pt idx="30">
                  <c:v>90.0</c:v>
                </c:pt>
                <c:pt idx="31">
                  <c:v>93.0</c:v>
                </c:pt>
                <c:pt idx="32">
                  <c:v>96.0</c:v>
                </c:pt>
                <c:pt idx="33">
                  <c:v>99.0</c:v>
                </c:pt>
                <c:pt idx="34">
                  <c:v>102.0</c:v>
                </c:pt>
                <c:pt idx="35">
                  <c:v>105.0</c:v>
                </c:pt>
                <c:pt idx="36">
                  <c:v>108.0</c:v>
                </c:pt>
                <c:pt idx="37">
                  <c:v>111.0</c:v>
                </c:pt>
                <c:pt idx="38">
                  <c:v>114.0</c:v>
                </c:pt>
                <c:pt idx="39">
                  <c:v>117.0</c:v>
                </c:pt>
                <c:pt idx="40">
                  <c:v>120.0</c:v>
                </c:pt>
                <c:pt idx="41">
                  <c:v>123.0</c:v>
                </c:pt>
                <c:pt idx="42">
                  <c:v>126.0</c:v>
                </c:pt>
                <c:pt idx="43">
                  <c:v>129.0</c:v>
                </c:pt>
                <c:pt idx="44">
                  <c:v>132.0</c:v>
                </c:pt>
                <c:pt idx="45">
                  <c:v>135.0</c:v>
                </c:pt>
                <c:pt idx="46">
                  <c:v>138.0</c:v>
                </c:pt>
                <c:pt idx="47">
                  <c:v>141.0</c:v>
                </c:pt>
                <c:pt idx="48">
                  <c:v>144.0</c:v>
                </c:pt>
                <c:pt idx="49">
                  <c:v>147.0</c:v>
                </c:pt>
                <c:pt idx="50">
                  <c:v>150.0</c:v>
                </c:pt>
                <c:pt idx="51">
                  <c:v>153.0</c:v>
                </c:pt>
                <c:pt idx="52">
                  <c:v>156.0</c:v>
                </c:pt>
                <c:pt idx="53">
                  <c:v>159.0</c:v>
                </c:pt>
                <c:pt idx="54">
                  <c:v>162.0</c:v>
                </c:pt>
                <c:pt idx="55">
                  <c:v>165.0</c:v>
                </c:pt>
                <c:pt idx="56">
                  <c:v>168.0</c:v>
                </c:pt>
                <c:pt idx="57">
                  <c:v>171.0</c:v>
                </c:pt>
                <c:pt idx="58">
                  <c:v>174.0</c:v>
                </c:pt>
                <c:pt idx="59">
                  <c:v>177.0</c:v>
                </c:pt>
                <c:pt idx="60">
                  <c:v>180.0</c:v>
                </c:pt>
                <c:pt idx="61">
                  <c:v>183.0</c:v>
                </c:pt>
                <c:pt idx="62">
                  <c:v>186.0</c:v>
                </c:pt>
                <c:pt idx="63">
                  <c:v>189.0</c:v>
                </c:pt>
                <c:pt idx="64">
                  <c:v>192.0</c:v>
                </c:pt>
                <c:pt idx="65">
                  <c:v>195.0</c:v>
                </c:pt>
                <c:pt idx="66">
                  <c:v>198.0</c:v>
                </c:pt>
                <c:pt idx="67">
                  <c:v>201.0</c:v>
                </c:pt>
                <c:pt idx="68">
                  <c:v>204.0</c:v>
                </c:pt>
                <c:pt idx="69">
                  <c:v>207.0</c:v>
                </c:pt>
                <c:pt idx="70">
                  <c:v>210.0</c:v>
                </c:pt>
                <c:pt idx="71">
                  <c:v>213.0</c:v>
                </c:pt>
                <c:pt idx="72">
                  <c:v>216.0</c:v>
                </c:pt>
                <c:pt idx="73">
                  <c:v>219.0</c:v>
                </c:pt>
                <c:pt idx="74">
                  <c:v>222.0</c:v>
                </c:pt>
                <c:pt idx="75">
                  <c:v>225.0</c:v>
                </c:pt>
                <c:pt idx="76">
                  <c:v>228.0</c:v>
                </c:pt>
                <c:pt idx="77">
                  <c:v>231.0</c:v>
                </c:pt>
                <c:pt idx="78">
                  <c:v>234.0</c:v>
                </c:pt>
                <c:pt idx="79">
                  <c:v>237.0</c:v>
                </c:pt>
                <c:pt idx="80">
                  <c:v>240.0</c:v>
                </c:pt>
                <c:pt idx="81">
                  <c:v>243.0</c:v>
                </c:pt>
                <c:pt idx="82">
                  <c:v>246.0</c:v>
                </c:pt>
                <c:pt idx="83">
                  <c:v>249.0</c:v>
                </c:pt>
                <c:pt idx="84">
                  <c:v>252.0</c:v>
                </c:pt>
                <c:pt idx="85">
                  <c:v>255.0</c:v>
                </c:pt>
                <c:pt idx="86">
                  <c:v>258.0</c:v>
                </c:pt>
                <c:pt idx="87">
                  <c:v>261.0</c:v>
                </c:pt>
                <c:pt idx="88">
                  <c:v>264.0</c:v>
                </c:pt>
                <c:pt idx="89">
                  <c:v>267.0</c:v>
                </c:pt>
                <c:pt idx="90">
                  <c:v>270.0</c:v>
                </c:pt>
                <c:pt idx="91">
                  <c:v>273.0</c:v>
                </c:pt>
                <c:pt idx="92">
                  <c:v>276.0</c:v>
                </c:pt>
                <c:pt idx="93">
                  <c:v>279.0</c:v>
                </c:pt>
                <c:pt idx="94">
                  <c:v>282.0</c:v>
                </c:pt>
                <c:pt idx="95">
                  <c:v>285.0</c:v>
                </c:pt>
                <c:pt idx="96">
                  <c:v>288.0</c:v>
                </c:pt>
                <c:pt idx="97">
                  <c:v>291.0</c:v>
                </c:pt>
                <c:pt idx="98">
                  <c:v>294.0</c:v>
                </c:pt>
                <c:pt idx="99">
                  <c:v>297.0</c:v>
                </c:pt>
                <c:pt idx="100">
                  <c:v>300.0</c:v>
                </c:pt>
                <c:pt idx="101">
                  <c:v>303.0</c:v>
                </c:pt>
                <c:pt idx="102">
                  <c:v>306.0</c:v>
                </c:pt>
                <c:pt idx="103">
                  <c:v>309.0</c:v>
                </c:pt>
                <c:pt idx="104">
                  <c:v>312.0</c:v>
                </c:pt>
                <c:pt idx="105">
                  <c:v>315.0</c:v>
                </c:pt>
                <c:pt idx="106">
                  <c:v>318.0</c:v>
                </c:pt>
                <c:pt idx="107">
                  <c:v>321.0</c:v>
                </c:pt>
                <c:pt idx="108">
                  <c:v>324.0</c:v>
                </c:pt>
                <c:pt idx="109">
                  <c:v>327.0</c:v>
                </c:pt>
                <c:pt idx="110">
                  <c:v>330.0</c:v>
                </c:pt>
                <c:pt idx="111">
                  <c:v>333.0</c:v>
                </c:pt>
                <c:pt idx="112">
                  <c:v>336.0</c:v>
                </c:pt>
                <c:pt idx="113">
                  <c:v>339.0</c:v>
                </c:pt>
                <c:pt idx="114">
                  <c:v>342.0</c:v>
                </c:pt>
                <c:pt idx="115">
                  <c:v>345.0</c:v>
                </c:pt>
                <c:pt idx="116">
                  <c:v>348.0</c:v>
                </c:pt>
                <c:pt idx="117">
                  <c:v>351.0</c:v>
                </c:pt>
                <c:pt idx="118">
                  <c:v>354.0</c:v>
                </c:pt>
                <c:pt idx="119">
                  <c:v>357.0</c:v>
                </c:pt>
                <c:pt idx="120">
                  <c:v>360.0</c:v>
                </c:pt>
              </c:numCache>
            </c:numRef>
          </c:xVal>
          <c:yVal>
            <c:numRef>
              <c:f>'Stray field'!$F$4:$F$124</c:f>
              <c:numCache>
                <c:formatCode>0.00E+00</c:formatCode>
                <c:ptCount val="121"/>
                <c:pt idx="0">
                  <c:v>0.026355</c:v>
                </c:pt>
                <c:pt idx="1">
                  <c:v>0.02636</c:v>
                </c:pt>
                <c:pt idx="2">
                  <c:v>0.026315</c:v>
                </c:pt>
                <c:pt idx="3">
                  <c:v>0.026273</c:v>
                </c:pt>
                <c:pt idx="4">
                  <c:v>0.026233</c:v>
                </c:pt>
                <c:pt idx="5">
                  <c:v>0.026153</c:v>
                </c:pt>
                <c:pt idx="6">
                  <c:v>0.025933</c:v>
                </c:pt>
                <c:pt idx="7">
                  <c:v>0.0256</c:v>
                </c:pt>
                <c:pt idx="8">
                  <c:v>0.025212</c:v>
                </c:pt>
                <c:pt idx="9">
                  <c:v>0.024719</c:v>
                </c:pt>
                <c:pt idx="10">
                  <c:v>0.024208</c:v>
                </c:pt>
                <c:pt idx="11">
                  <c:v>0.023942</c:v>
                </c:pt>
                <c:pt idx="12">
                  <c:v>0.022849</c:v>
                </c:pt>
                <c:pt idx="13">
                  <c:v>0.021393</c:v>
                </c:pt>
                <c:pt idx="14">
                  <c:v>0.020081</c:v>
                </c:pt>
                <c:pt idx="15">
                  <c:v>0.018603</c:v>
                </c:pt>
                <c:pt idx="16">
                  <c:v>0.017321</c:v>
                </c:pt>
                <c:pt idx="17">
                  <c:v>0.015827</c:v>
                </c:pt>
                <c:pt idx="18">
                  <c:v>0.01383</c:v>
                </c:pt>
                <c:pt idx="19">
                  <c:v>0.013032</c:v>
                </c:pt>
                <c:pt idx="20">
                  <c:v>0.0126</c:v>
                </c:pt>
                <c:pt idx="21">
                  <c:v>0.012235</c:v>
                </c:pt>
                <c:pt idx="22">
                  <c:v>0.01198</c:v>
                </c:pt>
                <c:pt idx="23">
                  <c:v>0.011721</c:v>
                </c:pt>
                <c:pt idx="24">
                  <c:v>0.011274</c:v>
                </c:pt>
                <c:pt idx="25">
                  <c:v>0.010916</c:v>
                </c:pt>
                <c:pt idx="26">
                  <c:v>0.010608</c:v>
                </c:pt>
                <c:pt idx="27">
                  <c:v>0.010299</c:v>
                </c:pt>
                <c:pt idx="28">
                  <c:v>0.010041</c:v>
                </c:pt>
                <c:pt idx="29">
                  <c:v>0.0096423</c:v>
                </c:pt>
                <c:pt idx="30">
                  <c:v>0.0090743</c:v>
                </c:pt>
                <c:pt idx="31">
                  <c:v>0.0096423</c:v>
                </c:pt>
                <c:pt idx="32">
                  <c:v>0.010041</c:v>
                </c:pt>
                <c:pt idx="33">
                  <c:v>0.010299</c:v>
                </c:pt>
                <c:pt idx="34">
                  <c:v>0.010608</c:v>
                </c:pt>
                <c:pt idx="35">
                  <c:v>0.010916</c:v>
                </c:pt>
                <c:pt idx="36">
                  <c:v>0.011274</c:v>
                </c:pt>
                <c:pt idx="37">
                  <c:v>0.011721</c:v>
                </c:pt>
                <c:pt idx="38">
                  <c:v>0.01198</c:v>
                </c:pt>
                <c:pt idx="39">
                  <c:v>0.012235</c:v>
                </c:pt>
                <c:pt idx="40">
                  <c:v>0.0126</c:v>
                </c:pt>
                <c:pt idx="41">
                  <c:v>0.013032</c:v>
                </c:pt>
                <c:pt idx="42">
                  <c:v>0.01383</c:v>
                </c:pt>
                <c:pt idx="43">
                  <c:v>0.015827</c:v>
                </c:pt>
                <c:pt idx="44">
                  <c:v>0.017321</c:v>
                </c:pt>
                <c:pt idx="45">
                  <c:v>0.018603</c:v>
                </c:pt>
                <c:pt idx="46">
                  <c:v>0.020081</c:v>
                </c:pt>
                <c:pt idx="47">
                  <c:v>0.021393</c:v>
                </c:pt>
                <c:pt idx="48">
                  <c:v>0.022849</c:v>
                </c:pt>
                <c:pt idx="49">
                  <c:v>0.023942</c:v>
                </c:pt>
                <c:pt idx="50">
                  <c:v>0.024208</c:v>
                </c:pt>
                <c:pt idx="51">
                  <c:v>0.024719</c:v>
                </c:pt>
                <c:pt idx="52">
                  <c:v>0.025212</c:v>
                </c:pt>
                <c:pt idx="53">
                  <c:v>0.0256</c:v>
                </c:pt>
                <c:pt idx="54">
                  <c:v>0.025933</c:v>
                </c:pt>
                <c:pt idx="55">
                  <c:v>0.026153</c:v>
                </c:pt>
                <c:pt idx="56">
                  <c:v>0.026233</c:v>
                </c:pt>
                <c:pt idx="57">
                  <c:v>0.026273</c:v>
                </c:pt>
                <c:pt idx="58">
                  <c:v>0.026315</c:v>
                </c:pt>
                <c:pt idx="59">
                  <c:v>0.02636</c:v>
                </c:pt>
                <c:pt idx="60">
                  <c:v>0.026355</c:v>
                </c:pt>
                <c:pt idx="61">
                  <c:v>0.02636</c:v>
                </c:pt>
                <c:pt idx="62">
                  <c:v>0.026315</c:v>
                </c:pt>
                <c:pt idx="63">
                  <c:v>0.026273</c:v>
                </c:pt>
                <c:pt idx="64">
                  <c:v>0.026233</c:v>
                </c:pt>
                <c:pt idx="65">
                  <c:v>0.026153</c:v>
                </c:pt>
                <c:pt idx="66">
                  <c:v>0.025933</c:v>
                </c:pt>
                <c:pt idx="67">
                  <c:v>0.0256</c:v>
                </c:pt>
                <c:pt idx="68">
                  <c:v>0.025212</c:v>
                </c:pt>
                <c:pt idx="69">
                  <c:v>0.024719</c:v>
                </c:pt>
                <c:pt idx="70">
                  <c:v>0.024208</c:v>
                </c:pt>
                <c:pt idx="71">
                  <c:v>0.023942</c:v>
                </c:pt>
                <c:pt idx="72">
                  <c:v>0.022849</c:v>
                </c:pt>
                <c:pt idx="73">
                  <c:v>0.021393</c:v>
                </c:pt>
                <c:pt idx="74">
                  <c:v>0.020081</c:v>
                </c:pt>
                <c:pt idx="75">
                  <c:v>0.018603</c:v>
                </c:pt>
                <c:pt idx="76">
                  <c:v>0.017321</c:v>
                </c:pt>
                <c:pt idx="77">
                  <c:v>0.015827</c:v>
                </c:pt>
                <c:pt idx="78">
                  <c:v>0.01383</c:v>
                </c:pt>
                <c:pt idx="79">
                  <c:v>0.013032</c:v>
                </c:pt>
                <c:pt idx="80">
                  <c:v>0.0126</c:v>
                </c:pt>
                <c:pt idx="81">
                  <c:v>0.012235</c:v>
                </c:pt>
                <c:pt idx="82">
                  <c:v>0.01198</c:v>
                </c:pt>
                <c:pt idx="83">
                  <c:v>0.011721</c:v>
                </c:pt>
                <c:pt idx="84">
                  <c:v>0.011274</c:v>
                </c:pt>
                <c:pt idx="85">
                  <c:v>0.010916</c:v>
                </c:pt>
                <c:pt idx="86">
                  <c:v>0.010608</c:v>
                </c:pt>
                <c:pt idx="87">
                  <c:v>0.010299</c:v>
                </c:pt>
                <c:pt idx="88">
                  <c:v>0.010041</c:v>
                </c:pt>
                <c:pt idx="89">
                  <c:v>0.0096423</c:v>
                </c:pt>
                <c:pt idx="90">
                  <c:v>0.0090743</c:v>
                </c:pt>
                <c:pt idx="91">
                  <c:v>0.0096423</c:v>
                </c:pt>
                <c:pt idx="92">
                  <c:v>0.010041</c:v>
                </c:pt>
                <c:pt idx="93">
                  <c:v>0.010299</c:v>
                </c:pt>
                <c:pt idx="94">
                  <c:v>0.010608</c:v>
                </c:pt>
                <c:pt idx="95">
                  <c:v>0.010916</c:v>
                </c:pt>
                <c:pt idx="96">
                  <c:v>0.011274</c:v>
                </c:pt>
                <c:pt idx="97">
                  <c:v>0.011721</c:v>
                </c:pt>
                <c:pt idx="98">
                  <c:v>0.01198</c:v>
                </c:pt>
                <c:pt idx="99">
                  <c:v>0.012235</c:v>
                </c:pt>
                <c:pt idx="100">
                  <c:v>0.0126</c:v>
                </c:pt>
                <c:pt idx="101">
                  <c:v>0.013032</c:v>
                </c:pt>
                <c:pt idx="102">
                  <c:v>0.01383</c:v>
                </c:pt>
                <c:pt idx="103">
                  <c:v>0.015827</c:v>
                </c:pt>
                <c:pt idx="104">
                  <c:v>0.017321</c:v>
                </c:pt>
                <c:pt idx="105">
                  <c:v>0.018603</c:v>
                </c:pt>
                <c:pt idx="106">
                  <c:v>0.020081</c:v>
                </c:pt>
                <c:pt idx="107">
                  <c:v>0.021393</c:v>
                </c:pt>
                <c:pt idx="108">
                  <c:v>0.022849</c:v>
                </c:pt>
                <c:pt idx="109">
                  <c:v>0.023942</c:v>
                </c:pt>
                <c:pt idx="110">
                  <c:v>0.024208</c:v>
                </c:pt>
                <c:pt idx="111">
                  <c:v>0.024719</c:v>
                </c:pt>
                <c:pt idx="112">
                  <c:v>0.025212</c:v>
                </c:pt>
                <c:pt idx="113">
                  <c:v>0.0256</c:v>
                </c:pt>
                <c:pt idx="114">
                  <c:v>0.025933</c:v>
                </c:pt>
                <c:pt idx="115">
                  <c:v>0.026153</c:v>
                </c:pt>
                <c:pt idx="116">
                  <c:v>0.026233</c:v>
                </c:pt>
                <c:pt idx="117">
                  <c:v>0.026273</c:v>
                </c:pt>
                <c:pt idx="118">
                  <c:v>0.026315</c:v>
                </c:pt>
                <c:pt idx="119">
                  <c:v>0.02636</c:v>
                </c:pt>
                <c:pt idx="120">
                  <c:v>0.026355</c:v>
                </c:pt>
              </c:numCache>
            </c:numRef>
          </c:yVal>
        </c:ser>
        <c:ser>
          <c:idx val="3"/>
          <c:order val="3"/>
          <c:tx>
            <c:strRef>
              <c:f>'Stray field'!$G$2</c:f>
              <c:strCache>
                <c:ptCount val="1"/>
                <c:pt idx="0">
                  <c:v>od=610 mm</c:v>
                </c:pt>
              </c:strCache>
            </c:strRef>
          </c:tx>
          <c:spPr>
            <a:ln w="12700"/>
          </c:spPr>
          <c:xVal>
            <c:numRef>
              <c:f>'Stray field'!$B$4:$B$124</c:f>
              <c:numCache>
                <c:formatCode>General</c:formatCode>
                <c:ptCount val="121"/>
                <c:pt idx="0">
                  <c:v>0.0</c:v>
                </c:pt>
                <c:pt idx="1">
                  <c:v>3.0</c:v>
                </c:pt>
                <c:pt idx="2">
                  <c:v>6.0</c:v>
                </c:pt>
                <c:pt idx="3">
                  <c:v>9.0</c:v>
                </c:pt>
                <c:pt idx="4">
                  <c:v>12.0</c:v>
                </c:pt>
                <c:pt idx="5">
                  <c:v>15.0</c:v>
                </c:pt>
                <c:pt idx="6">
                  <c:v>18.0</c:v>
                </c:pt>
                <c:pt idx="7">
                  <c:v>21.0</c:v>
                </c:pt>
                <c:pt idx="8">
                  <c:v>24.0</c:v>
                </c:pt>
                <c:pt idx="9">
                  <c:v>27.0</c:v>
                </c:pt>
                <c:pt idx="10">
                  <c:v>30.0</c:v>
                </c:pt>
                <c:pt idx="11">
                  <c:v>33.0</c:v>
                </c:pt>
                <c:pt idx="12">
                  <c:v>36.0</c:v>
                </c:pt>
                <c:pt idx="13">
                  <c:v>39.0</c:v>
                </c:pt>
                <c:pt idx="14">
                  <c:v>42.0</c:v>
                </c:pt>
                <c:pt idx="15">
                  <c:v>45.0</c:v>
                </c:pt>
                <c:pt idx="16">
                  <c:v>48.0</c:v>
                </c:pt>
                <c:pt idx="17">
                  <c:v>51.0</c:v>
                </c:pt>
                <c:pt idx="18">
                  <c:v>54.0</c:v>
                </c:pt>
                <c:pt idx="19">
                  <c:v>57.0</c:v>
                </c:pt>
                <c:pt idx="20">
                  <c:v>60.0</c:v>
                </c:pt>
                <c:pt idx="21">
                  <c:v>63.0</c:v>
                </c:pt>
                <c:pt idx="22">
                  <c:v>66.0</c:v>
                </c:pt>
                <c:pt idx="23">
                  <c:v>69.0</c:v>
                </c:pt>
                <c:pt idx="24">
                  <c:v>72.0</c:v>
                </c:pt>
                <c:pt idx="25">
                  <c:v>75.0</c:v>
                </c:pt>
                <c:pt idx="26">
                  <c:v>78.0</c:v>
                </c:pt>
                <c:pt idx="27">
                  <c:v>81.0</c:v>
                </c:pt>
                <c:pt idx="28">
                  <c:v>84.0</c:v>
                </c:pt>
                <c:pt idx="29">
                  <c:v>87.0</c:v>
                </c:pt>
                <c:pt idx="30">
                  <c:v>90.0</c:v>
                </c:pt>
                <c:pt idx="31">
                  <c:v>93.0</c:v>
                </c:pt>
                <c:pt idx="32">
                  <c:v>96.0</c:v>
                </c:pt>
                <c:pt idx="33">
                  <c:v>99.0</c:v>
                </c:pt>
                <c:pt idx="34">
                  <c:v>102.0</c:v>
                </c:pt>
                <c:pt idx="35">
                  <c:v>105.0</c:v>
                </c:pt>
                <c:pt idx="36">
                  <c:v>108.0</c:v>
                </c:pt>
                <c:pt idx="37">
                  <c:v>111.0</c:v>
                </c:pt>
                <c:pt idx="38">
                  <c:v>114.0</c:v>
                </c:pt>
                <c:pt idx="39">
                  <c:v>117.0</c:v>
                </c:pt>
                <c:pt idx="40">
                  <c:v>120.0</c:v>
                </c:pt>
                <c:pt idx="41">
                  <c:v>123.0</c:v>
                </c:pt>
                <c:pt idx="42">
                  <c:v>126.0</c:v>
                </c:pt>
                <c:pt idx="43">
                  <c:v>129.0</c:v>
                </c:pt>
                <c:pt idx="44">
                  <c:v>132.0</c:v>
                </c:pt>
                <c:pt idx="45">
                  <c:v>135.0</c:v>
                </c:pt>
                <c:pt idx="46">
                  <c:v>138.0</c:v>
                </c:pt>
                <c:pt idx="47">
                  <c:v>141.0</c:v>
                </c:pt>
                <c:pt idx="48">
                  <c:v>144.0</c:v>
                </c:pt>
                <c:pt idx="49">
                  <c:v>147.0</c:v>
                </c:pt>
                <c:pt idx="50">
                  <c:v>150.0</c:v>
                </c:pt>
                <c:pt idx="51">
                  <c:v>153.0</c:v>
                </c:pt>
                <c:pt idx="52">
                  <c:v>156.0</c:v>
                </c:pt>
                <c:pt idx="53">
                  <c:v>159.0</c:v>
                </c:pt>
                <c:pt idx="54">
                  <c:v>162.0</c:v>
                </c:pt>
                <c:pt idx="55">
                  <c:v>165.0</c:v>
                </c:pt>
                <c:pt idx="56">
                  <c:v>168.0</c:v>
                </c:pt>
                <c:pt idx="57">
                  <c:v>171.0</c:v>
                </c:pt>
                <c:pt idx="58">
                  <c:v>174.0</c:v>
                </c:pt>
                <c:pt idx="59">
                  <c:v>177.0</c:v>
                </c:pt>
                <c:pt idx="60">
                  <c:v>180.0</c:v>
                </c:pt>
                <c:pt idx="61">
                  <c:v>183.0</c:v>
                </c:pt>
                <c:pt idx="62">
                  <c:v>186.0</c:v>
                </c:pt>
                <c:pt idx="63">
                  <c:v>189.0</c:v>
                </c:pt>
                <c:pt idx="64">
                  <c:v>192.0</c:v>
                </c:pt>
                <c:pt idx="65">
                  <c:v>195.0</c:v>
                </c:pt>
                <c:pt idx="66">
                  <c:v>198.0</c:v>
                </c:pt>
                <c:pt idx="67">
                  <c:v>201.0</c:v>
                </c:pt>
                <c:pt idx="68">
                  <c:v>204.0</c:v>
                </c:pt>
                <c:pt idx="69">
                  <c:v>207.0</c:v>
                </c:pt>
                <c:pt idx="70">
                  <c:v>210.0</c:v>
                </c:pt>
                <c:pt idx="71">
                  <c:v>213.0</c:v>
                </c:pt>
                <c:pt idx="72">
                  <c:v>216.0</c:v>
                </c:pt>
                <c:pt idx="73">
                  <c:v>219.0</c:v>
                </c:pt>
                <c:pt idx="74">
                  <c:v>222.0</c:v>
                </c:pt>
                <c:pt idx="75">
                  <c:v>225.0</c:v>
                </c:pt>
                <c:pt idx="76">
                  <c:v>228.0</c:v>
                </c:pt>
                <c:pt idx="77">
                  <c:v>231.0</c:v>
                </c:pt>
                <c:pt idx="78">
                  <c:v>234.0</c:v>
                </c:pt>
                <c:pt idx="79">
                  <c:v>237.0</c:v>
                </c:pt>
                <c:pt idx="80">
                  <c:v>240.0</c:v>
                </c:pt>
                <c:pt idx="81">
                  <c:v>243.0</c:v>
                </c:pt>
                <c:pt idx="82">
                  <c:v>246.0</c:v>
                </c:pt>
                <c:pt idx="83">
                  <c:v>249.0</c:v>
                </c:pt>
                <c:pt idx="84">
                  <c:v>252.0</c:v>
                </c:pt>
                <c:pt idx="85">
                  <c:v>255.0</c:v>
                </c:pt>
                <c:pt idx="86">
                  <c:v>258.0</c:v>
                </c:pt>
                <c:pt idx="87">
                  <c:v>261.0</c:v>
                </c:pt>
                <c:pt idx="88">
                  <c:v>264.0</c:v>
                </c:pt>
                <c:pt idx="89">
                  <c:v>267.0</c:v>
                </c:pt>
                <c:pt idx="90">
                  <c:v>270.0</c:v>
                </c:pt>
                <c:pt idx="91">
                  <c:v>273.0</c:v>
                </c:pt>
                <c:pt idx="92">
                  <c:v>276.0</c:v>
                </c:pt>
                <c:pt idx="93">
                  <c:v>279.0</c:v>
                </c:pt>
                <c:pt idx="94">
                  <c:v>282.0</c:v>
                </c:pt>
                <c:pt idx="95">
                  <c:v>285.0</c:v>
                </c:pt>
                <c:pt idx="96">
                  <c:v>288.0</c:v>
                </c:pt>
                <c:pt idx="97">
                  <c:v>291.0</c:v>
                </c:pt>
                <c:pt idx="98">
                  <c:v>294.0</c:v>
                </c:pt>
                <c:pt idx="99">
                  <c:v>297.0</c:v>
                </c:pt>
                <c:pt idx="100">
                  <c:v>300.0</c:v>
                </c:pt>
                <c:pt idx="101">
                  <c:v>303.0</c:v>
                </c:pt>
                <c:pt idx="102">
                  <c:v>306.0</c:v>
                </c:pt>
                <c:pt idx="103">
                  <c:v>309.0</c:v>
                </c:pt>
                <c:pt idx="104">
                  <c:v>312.0</c:v>
                </c:pt>
                <c:pt idx="105">
                  <c:v>315.0</c:v>
                </c:pt>
                <c:pt idx="106">
                  <c:v>318.0</c:v>
                </c:pt>
                <c:pt idx="107">
                  <c:v>321.0</c:v>
                </c:pt>
                <c:pt idx="108">
                  <c:v>324.0</c:v>
                </c:pt>
                <c:pt idx="109">
                  <c:v>327.0</c:v>
                </c:pt>
                <c:pt idx="110">
                  <c:v>330.0</c:v>
                </c:pt>
                <c:pt idx="111">
                  <c:v>333.0</c:v>
                </c:pt>
                <c:pt idx="112">
                  <c:v>336.0</c:v>
                </c:pt>
                <c:pt idx="113">
                  <c:v>339.0</c:v>
                </c:pt>
                <c:pt idx="114">
                  <c:v>342.0</c:v>
                </c:pt>
                <c:pt idx="115">
                  <c:v>345.0</c:v>
                </c:pt>
                <c:pt idx="116">
                  <c:v>348.0</c:v>
                </c:pt>
                <c:pt idx="117">
                  <c:v>351.0</c:v>
                </c:pt>
                <c:pt idx="118">
                  <c:v>354.0</c:v>
                </c:pt>
                <c:pt idx="119">
                  <c:v>357.0</c:v>
                </c:pt>
                <c:pt idx="120">
                  <c:v>360.0</c:v>
                </c:pt>
              </c:numCache>
            </c:numRef>
          </c:xVal>
          <c:yVal>
            <c:numRef>
              <c:f>'Stray field'!$G$4:$G$124</c:f>
              <c:numCache>
                <c:formatCode>0.00E+00</c:formatCode>
                <c:ptCount val="121"/>
                <c:pt idx="0">
                  <c:v>0.019195</c:v>
                </c:pt>
                <c:pt idx="1">
                  <c:v>0.019176</c:v>
                </c:pt>
                <c:pt idx="2">
                  <c:v>0.019127</c:v>
                </c:pt>
                <c:pt idx="3">
                  <c:v>0.019064</c:v>
                </c:pt>
                <c:pt idx="4">
                  <c:v>0.018999</c:v>
                </c:pt>
                <c:pt idx="5">
                  <c:v>0.018922</c:v>
                </c:pt>
                <c:pt idx="6">
                  <c:v>0.018747</c:v>
                </c:pt>
                <c:pt idx="7">
                  <c:v>0.018547</c:v>
                </c:pt>
                <c:pt idx="8">
                  <c:v>0.018619</c:v>
                </c:pt>
                <c:pt idx="9">
                  <c:v>0.018467</c:v>
                </c:pt>
                <c:pt idx="10">
                  <c:v>0.017304</c:v>
                </c:pt>
                <c:pt idx="11">
                  <c:v>0.016469</c:v>
                </c:pt>
                <c:pt idx="12">
                  <c:v>0.015598</c:v>
                </c:pt>
                <c:pt idx="13">
                  <c:v>0.01449</c:v>
                </c:pt>
                <c:pt idx="14">
                  <c:v>0.013303</c:v>
                </c:pt>
                <c:pt idx="15">
                  <c:v>0.012266</c:v>
                </c:pt>
                <c:pt idx="16">
                  <c:v>0.011089</c:v>
                </c:pt>
                <c:pt idx="17">
                  <c:v>0.010271</c:v>
                </c:pt>
                <c:pt idx="18">
                  <c:v>0.009887</c:v>
                </c:pt>
                <c:pt idx="19">
                  <c:v>0.0092343</c:v>
                </c:pt>
                <c:pt idx="20">
                  <c:v>0.0085723</c:v>
                </c:pt>
                <c:pt idx="21">
                  <c:v>0.0081592</c:v>
                </c:pt>
                <c:pt idx="22">
                  <c:v>0.0079</c:v>
                </c:pt>
                <c:pt idx="23">
                  <c:v>0.0076393</c:v>
                </c:pt>
                <c:pt idx="24">
                  <c:v>0.007397</c:v>
                </c:pt>
                <c:pt idx="25">
                  <c:v>0.0071846</c:v>
                </c:pt>
                <c:pt idx="26">
                  <c:v>0.0070396</c:v>
                </c:pt>
                <c:pt idx="27">
                  <c:v>0.0069045</c:v>
                </c:pt>
                <c:pt idx="28">
                  <c:v>0.0065573</c:v>
                </c:pt>
                <c:pt idx="29">
                  <c:v>0.0062937</c:v>
                </c:pt>
                <c:pt idx="30">
                  <c:v>0.0057006</c:v>
                </c:pt>
                <c:pt idx="31">
                  <c:v>0.0062937</c:v>
                </c:pt>
                <c:pt idx="32">
                  <c:v>0.0065573</c:v>
                </c:pt>
                <c:pt idx="33">
                  <c:v>0.0069045</c:v>
                </c:pt>
                <c:pt idx="34">
                  <c:v>0.0070396</c:v>
                </c:pt>
                <c:pt idx="35">
                  <c:v>0.0071846</c:v>
                </c:pt>
                <c:pt idx="36">
                  <c:v>0.007397</c:v>
                </c:pt>
                <c:pt idx="37">
                  <c:v>0.0076393</c:v>
                </c:pt>
                <c:pt idx="38">
                  <c:v>0.0079</c:v>
                </c:pt>
                <c:pt idx="39">
                  <c:v>0.0081592</c:v>
                </c:pt>
                <c:pt idx="40">
                  <c:v>0.0085723</c:v>
                </c:pt>
                <c:pt idx="41">
                  <c:v>0.0092343</c:v>
                </c:pt>
                <c:pt idx="42">
                  <c:v>0.009887</c:v>
                </c:pt>
                <c:pt idx="43">
                  <c:v>0.010271</c:v>
                </c:pt>
                <c:pt idx="44">
                  <c:v>0.011089</c:v>
                </c:pt>
                <c:pt idx="45">
                  <c:v>0.012266</c:v>
                </c:pt>
                <c:pt idx="46">
                  <c:v>0.013303</c:v>
                </c:pt>
                <c:pt idx="47">
                  <c:v>0.01449</c:v>
                </c:pt>
                <c:pt idx="48">
                  <c:v>0.015598</c:v>
                </c:pt>
                <c:pt idx="49">
                  <c:v>0.016469</c:v>
                </c:pt>
                <c:pt idx="50">
                  <c:v>0.017304</c:v>
                </c:pt>
                <c:pt idx="51">
                  <c:v>0.018467</c:v>
                </c:pt>
                <c:pt idx="52">
                  <c:v>0.018619</c:v>
                </c:pt>
                <c:pt idx="53">
                  <c:v>0.018547</c:v>
                </c:pt>
                <c:pt idx="54">
                  <c:v>0.018747</c:v>
                </c:pt>
                <c:pt idx="55">
                  <c:v>0.018922</c:v>
                </c:pt>
                <c:pt idx="56">
                  <c:v>0.018999</c:v>
                </c:pt>
                <c:pt idx="57">
                  <c:v>0.019064</c:v>
                </c:pt>
                <c:pt idx="58">
                  <c:v>0.019127</c:v>
                </c:pt>
                <c:pt idx="59">
                  <c:v>0.019176</c:v>
                </c:pt>
                <c:pt idx="60">
                  <c:v>0.019195</c:v>
                </c:pt>
                <c:pt idx="61">
                  <c:v>0.019176</c:v>
                </c:pt>
                <c:pt idx="62">
                  <c:v>0.019127</c:v>
                </c:pt>
                <c:pt idx="63">
                  <c:v>0.019064</c:v>
                </c:pt>
                <c:pt idx="64">
                  <c:v>0.018999</c:v>
                </c:pt>
                <c:pt idx="65">
                  <c:v>0.018922</c:v>
                </c:pt>
                <c:pt idx="66">
                  <c:v>0.018747</c:v>
                </c:pt>
                <c:pt idx="67">
                  <c:v>0.018547</c:v>
                </c:pt>
                <c:pt idx="68">
                  <c:v>0.018619</c:v>
                </c:pt>
                <c:pt idx="69">
                  <c:v>0.018467</c:v>
                </c:pt>
                <c:pt idx="70">
                  <c:v>0.017304</c:v>
                </c:pt>
                <c:pt idx="71">
                  <c:v>0.016469</c:v>
                </c:pt>
                <c:pt idx="72">
                  <c:v>0.015598</c:v>
                </c:pt>
                <c:pt idx="73">
                  <c:v>0.01449</c:v>
                </c:pt>
                <c:pt idx="74">
                  <c:v>0.013303</c:v>
                </c:pt>
                <c:pt idx="75">
                  <c:v>0.012266</c:v>
                </c:pt>
                <c:pt idx="76">
                  <c:v>0.011089</c:v>
                </c:pt>
                <c:pt idx="77">
                  <c:v>0.010271</c:v>
                </c:pt>
                <c:pt idx="78">
                  <c:v>0.009887</c:v>
                </c:pt>
                <c:pt idx="79">
                  <c:v>0.0092343</c:v>
                </c:pt>
                <c:pt idx="80">
                  <c:v>0.0085723</c:v>
                </c:pt>
                <c:pt idx="81">
                  <c:v>0.0081592</c:v>
                </c:pt>
                <c:pt idx="82">
                  <c:v>0.0079</c:v>
                </c:pt>
                <c:pt idx="83">
                  <c:v>0.0076393</c:v>
                </c:pt>
                <c:pt idx="84">
                  <c:v>0.007397</c:v>
                </c:pt>
                <c:pt idx="85">
                  <c:v>0.0071846</c:v>
                </c:pt>
                <c:pt idx="86">
                  <c:v>0.0070396</c:v>
                </c:pt>
                <c:pt idx="87">
                  <c:v>0.0069045</c:v>
                </c:pt>
                <c:pt idx="88">
                  <c:v>0.0065573</c:v>
                </c:pt>
                <c:pt idx="89">
                  <c:v>0.0062937</c:v>
                </c:pt>
                <c:pt idx="90">
                  <c:v>0.0057006</c:v>
                </c:pt>
                <c:pt idx="91">
                  <c:v>0.0062937</c:v>
                </c:pt>
                <c:pt idx="92">
                  <c:v>0.0065573</c:v>
                </c:pt>
                <c:pt idx="93">
                  <c:v>0.0069045</c:v>
                </c:pt>
                <c:pt idx="94">
                  <c:v>0.0070396</c:v>
                </c:pt>
                <c:pt idx="95">
                  <c:v>0.0071846</c:v>
                </c:pt>
                <c:pt idx="96">
                  <c:v>0.007397</c:v>
                </c:pt>
                <c:pt idx="97">
                  <c:v>0.0076393</c:v>
                </c:pt>
                <c:pt idx="98">
                  <c:v>0.0079</c:v>
                </c:pt>
                <c:pt idx="99">
                  <c:v>0.0081592</c:v>
                </c:pt>
                <c:pt idx="100">
                  <c:v>0.0085723</c:v>
                </c:pt>
                <c:pt idx="101">
                  <c:v>0.0092343</c:v>
                </c:pt>
                <c:pt idx="102">
                  <c:v>0.009887</c:v>
                </c:pt>
                <c:pt idx="103">
                  <c:v>0.010271</c:v>
                </c:pt>
                <c:pt idx="104">
                  <c:v>0.011089</c:v>
                </c:pt>
                <c:pt idx="105">
                  <c:v>0.012266</c:v>
                </c:pt>
                <c:pt idx="106">
                  <c:v>0.013303</c:v>
                </c:pt>
                <c:pt idx="107">
                  <c:v>0.01449</c:v>
                </c:pt>
                <c:pt idx="108">
                  <c:v>0.015598</c:v>
                </c:pt>
                <c:pt idx="109">
                  <c:v>0.016469</c:v>
                </c:pt>
                <c:pt idx="110">
                  <c:v>0.017304</c:v>
                </c:pt>
                <c:pt idx="111">
                  <c:v>0.018467</c:v>
                </c:pt>
                <c:pt idx="112">
                  <c:v>0.018619</c:v>
                </c:pt>
                <c:pt idx="113">
                  <c:v>0.018547</c:v>
                </c:pt>
                <c:pt idx="114">
                  <c:v>0.018747</c:v>
                </c:pt>
                <c:pt idx="115">
                  <c:v>0.018922</c:v>
                </c:pt>
                <c:pt idx="116">
                  <c:v>0.018999</c:v>
                </c:pt>
                <c:pt idx="117">
                  <c:v>0.019064</c:v>
                </c:pt>
                <c:pt idx="118">
                  <c:v>0.019127</c:v>
                </c:pt>
                <c:pt idx="119">
                  <c:v>0.019176</c:v>
                </c:pt>
                <c:pt idx="120">
                  <c:v>0.019195</c:v>
                </c:pt>
              </c:numCache>
            </c:numRef>
          </c:yVal>
        </c:ser>
        <c:ser>
          <c:idx val="4"/>
          <c:order val="4"/>
          <c:tx>
            <c:strRef>
              <c:f>'Stray field'!$H$2</c:f>
              <c:strCache>
                <c:ptCount val="1"/>
                <c:pt idx="0">
                  <c:v>od=630 mm</c:v>
                </c:pt>
              </c:strCache>
            </c:strRef>
          </c:tx>
          <c:spPr>
            <a:ln w="12700"/>
          </c:spPr>
          <c:xVal>
            <c:numRef>
              <c:f>'Stray field'!$B$4:$B$124</c:f>
              <c:numCache>
                <c:formatCode>General</c:formatCode>
                <c:ptCount val="121"/>
                <c:pt idx="0">
                  <c:v>0.0</c:v>
                </c:pt>
                <c:pt idx="1">
                  <c:v>3.0</c:v>
                </c:pt>
                <c:pt idx="2">
                  <c:v>6.0</c:v>
                </c:pt>
                <c:pt idx="3">
                  <c:v>9.0</c:v>
                </c:pt>
                <c:pt idx="4">
                  <c:v>12.0</c:v>
                </c:pt>
                <c:pt idx="5">
                  <c:v>15.0</c:v>
                </c:pt>
                <c:pt idx="6">
                  <c:v>18.0</c:v>
                </c:pt>
                <c:pt idx="7">
                  <c:v>21.0</c:v>
                </c:pt>
                <c:pt idx="8">
                  <c:v>24.0</c:v>
                </c:pt>
                <c:pt idx="9">
                  <c:v>27.0</c:v>
                </c:pt>
                <c:pt idx="10">
                  <c:v>30.0</c:v>
                </c:pt>
                <c:pt idx="11">
                  <c:v>33.0</c:v>
                </c:pt>
                <c:pt idx="12">
                  <c:v>36.0</c:v>
                </c:pt>
                <c:pt idx="13">
                  <c:v>39.0</c:v>
                </c:pt>
                <c:pt idx="14">
                  <c:v>42.0</c:v>
                </c:pt>
                <c:pt idx="15">
                  <c:v>45.0</c:v>
                </c:pt>
                <c:pt idx="16">
                  <c:v>48.0</c:v>
                </c:pt>
                <c:pt idx="17">
                  <c:v>51.0</c:v>
                </c:pt>
                <c:pt idx="18">
                  <c:v>54.0</c:v>
                </c:pt>
                <c:pt idx="19">
                  <c:v>57.0</c:v>
                </c:pt>
                <c:pt idx="20">
                  <c:v>60.0</c:v>
                </c:pt>
                <c:pt idx="21">
                  <c:v>63.0</c:v>
                </c:pt>
                <c:pt idx="22">
                  <c:v>66.0</c:v>
                </c:pt>
                <c:pt idx="23">
                  <c:v>69.0</c:v>
                </c:pt>
                <c:pt idx="24">
                  <c:v>72.0</c:v>
                </c:pt>
                <c:pt idx="25">
                  <c:v>75.0</c:v>
                </c:pt>
                <c:pt idx="26">
                  <c:v>78.0</c:v>
                </c:pt>
                <c:pt idx="27">
                  <c:v>81.0</c:v>
                </c:pt>
                <c:pt idx="28">
                  <c:v>84.0</c:v>
                </c:pt>
                <c:pt idx="29">
                  <c:v>87.0</c:v>
                </c:pt>
                <c:pt idx="30">
                  <c:v>90.0</c:v>
                </c:pt>
                <c:pt idx="31">
                  <c:v>93.0</c:v>
                </c:pt>
                <c:pt idx="32">
                  <c:v>96.0</c:v>
                </c:pt>
                <c:pt idx="33">
                  <c:v>99.0</c:v>
                </c:pt>
                <c:pt idx="34">
                  <c:v>102.0</c:v>
                </c:pt>
                <c:pt idx="35">
                  <c:v>105.0</c:v>
                </c:pt>
                <c:pt idx="36">
                  <c:v>108.0</c:v>
                </c:pt>
                <c:pt idx="37">
                  <c:v>111.0</c:v>
                </c:pt>
                <c:pt idx="38">
                  <c:v>114.0</c:v>
                </c:pt>
                <c:pt idx="39">
                  <c:v>117.0</c:v>
                </c:pt>
                <c:pt idx="40">
                  <c:v>120.0</c:v>
                </c:pt>
                <c:pt idx="41">
                  <c:v>123.0</c:v>
                </c:pt>
                <c:pt idx="42">
                  <c:v>126.0</c:v>
                </c:pt>
                <c:pt idx="43">
                  <c:v>129.0</c:v>
                </c:pt>
                <c:pt idx="44">
                  <c:v>132.0</c:v>
                </c:pt>
                <c:pt idx="45">
                  <c:v>135.0</c:v>
                </c:pt>
                <c:pt idx="46">
                  <c:v>138.0</c:v>
                </c:pt>
                <c:pt idx="47">
                  <c:v>141.0</c:v>
                </c:pt>
                <c:pt idx="48">
                  <c:v>144.0</c:v>
                </c:pt>
                <c:pt idx="49">
                  <c:v>147.0</c:v>
                </c:pt>
                <c:pt idx="50">
                  <c:v>150.0</c:v>
                </c:pt>
                <c:pt idx="51">
                  <c:v>153.0</c:v>
                </c:pt>
                <c:pt idx="52">
                  <c:v>156.0</c:v>
                </c:pt>
                <c:pt idx="53">
                  <c:v>159.0</c:v>
                </c:pt>
                <c:pt idx="54">
                  <c:v>162.0</c:v>
                </c:pt>
                <c:pt idx="55">
                  <c:v>165.0</c:v>
                </c:pt>
                <c:pt idx="56">
                  <c:v>168.0</c:v>
                </c:pt>
                <c:pt idx="57">
                  <c:v>171.0</c:v>
                </c:pt>
                <c:pt idx="58">
                  <c:v>174.0</c:v>
                </c:pt>
                <c:pt idx="59">
                  <c:v>177.0</c:v>
                </c:pt>
                <c:pt idx="60">
                  <c:v>180.0</c:v>
                </c:pt>
                <c:pt idx="61">
                  <c:v>183.0</c:v>
                </c:pt>
                <c:pt idx="62">
                  <c:v>186.0</c:v>
                </c:pt>
                <c:pt idx="63">
                  <c:v>189.0</c:v>
                </c:pt>
                <c:pt idx="64">
                  <c:v>192.0</c:v>
                </c:pt>
                <c:pt idx="65">
                  <c:v>195.0</c:v>
                </c:pt>
                <c:pt idx="66">
                  <c:v>198.0</c:v>
                </c:pt>
                <c:pt idx="67">
                  <c:v>201.0</c:v>
                </c:pt>
                <c:pt idx="68">
                  <c:v>204.0</c:v>
                </c:pt>
                <c:pt idx="69">
                  <c:v>207.0</c:v>
                </c:pt>
                <c:pt idx="70">
                  <c:v>210.0</c:v>
                </c:pt>
                <c:pt idx="71">
                  <c:v>213.0</c:v>
                </c:pt>
                <c:pt idx="72">
                  <c:v>216.0</c:v>
                </c:pt>
                <c:pt idx="73">
                  <c:v>219.0</c:v>
                </c:pt>
                <c:pt idx="74">
                  <c:v>222.0</c:v>
                </c:pt>
                <c:pt idx="75">
                  <c:v>225.0</c:v>
                </c:pt>
                <c:pt idx="76">
                  <c:v>228.0</c:v>
                </c:pt>
                <c:pt idx="77">
                  <c:v>231.0</c:v>
                </c:pt>
                <c:pt idx="78">
                  <c:v>234.0</c:v>
                </c:pt>
                <c:pt idx="79">
                  <c:v>237.0</c:v>
                </c:pt>
                <c:pt idx="80">
                  <c:v>240.0</c:v>
                </c:pt>
                <c:pt idx="81">
                  <c:v>243.0</c:v>
                </c:pt>
                <c:pt idx="82">
                  <c:v>246.0</c:v>
                </c:pt>
                <c:pt idx="83">
                  <c:v>249.0</c:v>
                </c:pt>
                <c:pt idx="84">
                  <c:v>252.0</c:v>
                </c:pt>
                <c:pt idx="85">
                  <c:v>255.0</c:v>
                </c:pt>
                <c:pt idx="86">
                  <c:v>258.0</c:v>
                </c:pt>
                <c:pt idx="87">
                  <c:v>261.0</c:v>
                </c:pt>
                <c:pt idx="88">
                  <c:v>264.0</c:v>
                </c:pt>
                <c:pt idx="89">
                  <c:v>267.0</c:v>
                </c:pt>
                <c:pt idx="90">
                  <c:v>270.0</c:v>
                </c:pt>
                <c:pt idx="91">
                  <c:v>273.0</c:v>
                </c:pt>
                <c:pt idx="92">
                  <c:v>276.0</c:v>
                </c:pt>
                <c:pt idx="93">
                  <c:v>279.0</c:v>
                </c:pt>
                <c:pt idx="94">
                  <c:v>282.0</c:v>
                </c:pt>
                <c:pt idx="95">
                  <c:v>285.0</c:v>
                </c:pt>
                <c:pt idx="96">
                  <c:v>288.0</c:v>
                </c:pt>
                <c:pt idx="97">
                  <c:v>291.0</c:v>
                </c:pt>
                <c:pt idx="98">
                  <c:v>294.0</c:v>
                </c:pt>
                <c:pt idx="99">
                  <c:v>297.0</c:v>
                </c:pt>
                <c:pt idx="100">
                  <c:v>300.0</c:v>
                </c:pt>
                <c:pt idx="101">
                  <c:v>303.0</c:v>
                </c:pt>
                <c:pt idx="102">
                  <c:v>306.0</c:v>
                </c:pt>
                <c:pt idx="103">
                  <c:v>309.0</c:v>
                </c:pt>
                <c:pt idx="104">
                  <c:v>312.0</c:v>
                </c:pt>
                <c:pt idx="105">
                  <c:v>315.0</c:v>
                </c:pt>
                <c:pt idx="106">
                  <c:v>318.0</c:v>
                </c:pt>
                <c:pt idx="107">
                  <c:v>321.0</c:v>
                </c:pt>
                <c:pt idx="108">
                  <c:v>324.0</c:v>
                </c:pt>
                <c:pt idx="109">
                  <c:v>327.0</c:v>
                </c:pt>
                <c:pt idx="110">
                  <c:v>330.0</c:v>
                </c:pt>
                <c:pt idx="111">
                  <c:v>333.0</c:v>
                </c:pt>
                <c:pt idx="112">
                  <c:v>336.0</c:v>
                </c:pt>
                <c:pt idx="113">
                  <c:v>339.0</c:v>
                </c:pt>
                <c:pt idx="114">
                  <c:v>342.0</c:v>
                </c:pt>
                <c:pt idx="115">
                  <c:v>345.0</c:v>
                </c:pt>
                <c:pt idx="116">
                  <c:v>348.0</c:v>
                </c:pt>
                <c:pt idx="117">
                  <c:v>351.0</c:v>
                </c:pt>
                <c:pt idx="118">
                  <c:v>354.0</c:v>
                </c:pt>
                <c:pt idx="119">
                  <c:v>357.0</c:v>
                </c:pt>
                <c:pt idx="120">
                  <c:v>360.0</c:v>
                </c:pt>
              </c:numCache>
            </c:numRef>
          </c:xVal>
          <c:yVal>
            <c:numRef>
              <c:f>'Stray field'!$H$4:$H$124</c:f>
              <c:numCache>
                <c:formatCode>0.00E+00</c:formatCode>
                <c:ptCount val="121"/>
                <c:pt idx="0">
                  <c:v>0.013654</c:v>
                </c:pt>
                <c:pt idx="1">
                  <c:v>0.013655</c:v>
                </c:pt>
                <c:pt idx="2">
                  <c:v>0.013679</c:v>
                </c:pt>
                <c:pt idx="3">
                  <c:v>0.013658</c:v>
                </c:pt>
                <c:pt idx="4">
                  <c:v>0.013637</c:v>
                </c:pt>
                <c:pt idx="5">
                  <c:v>0.013547</c:v>
                </c:pt>
                <c:pt idx="6">
                  <c:v>0.012879</c:v>
                </c:pt>
                <c:pt idx="7">
                  <c:v>0.01223</c:v>
                </c:pt>
                <c:pt idx="8">
                  <c:v>0.011937</c:v>
                </c:pt>
                <c:pt idx="9">
                  <c:v>0.011542</c:v>
                </c:pt>
                <c:pt idx="10">
                  <c:v>0.01107</c:v>
                </c:pt>
                <c:pt idx="11">
                  <c:v>0.010513</c:v>
                </c:pt>
                <c:pt idx="12">
                  <c:v>0.0097582</c:v>
                </c:pt>
                <c:pt idx="13">
                  <c:v>0.0088689</c:v>
                </c:pt>
                <c:pt idx="14">
                  <c:v>0.0079552</c:v>
                </c:pt>
                <c:pt idx="15">
                  <c:v>0.0072603</c:v>
                </c:pt>
                <c:pt idx="16">
                  <c:v>0.0067407</c:v>
                </c:pt>
                <c:pt idx="17">
                  <c:v>0.0063426</c:v>
                </c:pt>
                <c:pt idx="18">
                  <c:v>0.0060618</c:v>
                </c:pt>
                <c:pt idx="19">
                  <c:v>0.0060501</c:v>
                </c:pt>
                <c:pt idx="20">
                  <c:v>0.005469</c:v>
                </c:pt>
                <c:pt idx="21">
                  <c:v>0.0050309</c:v>
                </c:pt>
                <c:pt idx="22">
                  <c:v>0.0046597</c:v>
                </c:pt>
                <c:pt idx="23">
                  <c:v>0.0047012</c:v>
                </c:pt>
                <c:pt idx="24">
                  <c:v>0.0046657</c:v>
                </c:pt>
                <c:pt idx="25">
                  <c:v>0.0046091</c:v>
                </c:pt>
                <c:pt idx="26">
                  <c:v>0.0045059</c:v>
                </c:pt>
                <c:pt idx="27">
                  <c:v>0.0044118</c:v>
                </c:pt>
                <c:pt idx="28">
                  <c:v>0.0043238</c:v>
                </c:pt>
                <c:pt idx="29">
                  <c:v>0.0041893</c:v>
                </c:pt>
                <c:pt idx="30">
                  <c:v>0.0039568</c:v>
                </c:pt>
                <c:pt idx="31">
                  <c:v>0.0041893</c:v>
                </c:pt>
                <c:pt idx="32">
                  <c:v>0.0043238</c:v>
                </c:pt>
                <c:pt idx="33">
                  <c:v>0.0044118</c:v>
                </c:pt>
                <c:pt idx="34">
                  <c:v>0.0045059</c:v>
                </c:pt>
                <c:pt idx="35">
                  <c:v>0.0046091</c:v>
                </c:pt>
                <c:pt idx="36">
                  <c:v>0.0046657</c:v>
                </c:pt>
                <c:pt idx="37">
                  <c:v>0.0047012</c:v>
                </c:pt>
                <c:pt idx="38">
                  <c:v>0.0046597</c:v>
                </c:pt>
                <c:pt idx="39">
                  <c:v>0.0050309</c:v>
                </c:pt>
                <c:pt idx="40">
                  <c:v>0.005469</c:v>
                </c:pt>
                <c:pt idx="41">
                  <c:v>0.0060501</c:v>
                </c:pt>
                <c:pt idx="42">
                  <c:v>0.0060618</c:v>
                </c:pt>
                <c:pt idx="43">
                  <c:v>0.0063426</c:v>
                </c:pt>
                <c:pt idx="44">
                  <c:v>0.0067407</c:v>
                </c:pt>
                <c:pt idx="45">
                  <c:v>0.0072603</c:v>
                </c:pt>
                <c:pt idx="46">
                  <c:v>0.0079552</c:v>
                </c:pt>
                <c:pt idx="47">
                  <c:v>0.0088689</c:v>
                </c:pt>
                <c:pt idx="48">
                  <c:v>0.0097582</c:v>
                </c:pt>
                <c:pt idx="49">
                  <c:v>0.010513</c:v>
                </c:pt>
                <c:pt idx="50">
                  <c:v>0.01107</c:v>
                </c:pt>
                <c:pt idx="51">
                  <c:v>0.011542</c:v>
                </c:pt>
                <c:pt idx="52">
                  <c:v>0.011937</c:v>
                </c:pt>
                <c:pt idx="53">
                  <c:v>0.01223</c:v>
                </c:pt>
                <c:pt idx="54">
                  <c:v>0.012879</c:v>
                </c:pt>
                <c:pt idx="55">
                  <c:v>0.013547</c:v>
                </c:pt>
                <c:pt idx="56">
                  <c:v>0.013637</c:v>
                </c:pt>
                <c:pt idx="57">
                  <c:v>0.013658</c:v>
                </c:pt>
                <c:pt idx="58">
                  <c:v>0.013679</c:v>
                </c:pt>
                <c:pt idx="59">
                  <c:v>0.013655</c:v>
                </c:pt>
                <c:pt idx="60">
                  <c:v>0.013654</c:v>
                </c:pt>
                <c:pt idx="61">
                  <c:v>0.013655</c:v>
                </c:pt>
                <c:pt idx="62">
                  <c:v>0.013679</c:v>
                </c:pt>
                <c:pt idx="63">
                  <c:v>0.013658</c:v>
                </c:pt>
                <c:pt idx="64">
                  <c:v>0.013637</c:v>
                </c:pt>
                <c:pt idx="65">
                  <c:v>0.013547</c:v>
                </c:pt>
                <c:pt idx="66">
                  <c:v>0.012879</c:v>
                </c:pt>
                <c:pt idx="67">
                  <c:v>0.01223</c:v>
                </c:pt>
                <c:pt idx="68">
                  <c:v>0.011937</c:v>
                </c:pt>
                <c:pt idx="69">
                  <c:v>0.011542</c:v>
                </c:pt>
                <c:pt idx="70">
                  <c:v>0.01107</c:v>
                </c:pt>
                <c:pt idx="71">
                  <c:v>0.010513</c:v>
                </c:pt>
                <c:pt idx="72">
                  <c:v>0.0097582</c:v>
                </c:pt>
                <c:pt idx="73">
                  <c:v>0.0088689</c:v>
                </c:pt>
                <c:pt idx="74">
                  <c:v>0.0079552</c:v>
                </c:pt>
                <c:pt idx="75">
                  <c:v>0.0072603</c:v>
                </c:pt>
                <c:pt idx="76">
                  <c:v>0.0067407</c:v>
                </c:pt>
                <c:pt idx="77">
                  <c:v>0.0063426</c:v>
                </c:pt>
                <c:pt idx="78">
                  <c:v>0.0060618</c:v>
                </c:pt>
                <c:pt idx="79">
                  <c:v>0.0060501</c:v>
                </c:pt>
                <c:pt idx="80">
                  <c:v>0.005469</c:v>
                </c:pt>
                <c:pt idx="81">
                  <c:v>0.0050309</c:v>
                </c:pt>
                <c:pt idx="82">
                  <c:v>0.0046597</c:v>
                </c:pt>
                <c:pt idx="83">
                  <c:v>0.0047012</c:v>
                </c:pt>
                <c:pt idx="84">
                  <c:v>0.0046657</c:v>
                </c:pt>
                <c:pt idx="85">
                  <c:v>0.0046091</c:v>
                </c:pt>
                <c:pt idx="86">
                  <c:v>0.0045059</c:v>
                </c:pt>
                <c:pt idx="87">
                  <c:v>0.0044118</c:v>
                </c:pt>
                <c:pt idx="88">
                  <c:v>0.0043238</c:v>
                </c:pt>
                <c:pt idx="89">
                  <c:v>0.0041893</c:v>
                </c:pt>
                <c:pt idx="90">
                  <c:v>0.0039568</c:v>
                </c:pt>
                <c:pt idx="91">
                  <c:v>0.0041893</c:v>
                </c:pt>
                <c:pt idx="92">
                  <c:v>0.0043238</c:v>
                </c:pt>
                <c:pt idx="93">
                  <c:v>0.0044118</c:v>
                </c:pt>
                <c:pt idx="94">
                  <c:v>0.0045059</c:v>
                </c:pt>
                <c:pt idx="95">
                  <c:v>0.0046091</c:v>
                </c:pt>
                <c:pt idx="96">
                  <c:v>0.0046657</c:v>
                </c:pt>
                <c:pt idx="97">
                  <c:v>0.0047012</c:v>
                </c:pt>
                <c:pt idx="98">
                  <c:v>0.0046597</c:v>
                </c:pt>
                <c:pt idx="99">
                  <c:v>0.0050309</c:v>
                </c:pt>
                <c:pt idx="100">
                  <c:v>0.005469</c:v>
                </c:pt>
                <c:pt idx="101">
                  <c:v>0.0060501</c:v>
                </c:pt>
                <c:pt idx="102">
                  <c:v>0.0060618</c:v>
                </c:pt>
                <c:pt idx="103">
                  <c:v>0.0063426</c:v>
                </c:pt>
                <c:pt idx="104">
                  <c:v>0.0067407</c:v>
                </c:pt>
                <c:pt idx="105">
                  <c:v>0.0072603</c:v>
                </c:pt>
                <c:pt idx="106">
                  <c:v>0.0079552</c:v>
                </c:pt>
                <c:pt idx="107">
                  <c:v>0.0088689</c:v>
                </c:pt>
                <c:pt idx="108">
                  <c:v>0.0097582</c:v>
                </c:pt>
                <c:pt idx="109">
                  <c:v>0.010513</c:v>
                </c:pt>
                <c:pt idx="110">
                  <c:v>0.01107</c:v>
                </c:pt>
                <c:pt idx="111">
                  <c:v>0.011542</c:v>
                </c:pt>
                <c:pt idx="112">
                  <c:v>0.011937</c:v>
                </c:pt>
                <c:pt idx="113">
                  <c:v>0.01223</c:v>
                </c:pt>
                <c:pt idx="114">
                  <c:v>0.012879</c:v>
                </c:pt>
                <c:pt idx="115">
                  <c:v>0.013547</c:v>
                </c:pt>
                <c:pt idx="116">
                  <c:v>0.013637</c:v>
                </c:pt>
                <c:pt idx="117">
                  <c:v>0.013658</c:v>
                </c:pt>
                <c:pt idx="118">
                  <c:v>0.013679</c:v>
                </c:pt>
                <c:pt idx="119">
                  <c:v>0.013655</c:v>
                </c:pt>
                <c:pt idx="120">
                  <c:v>0.013654</c:v>
                </c:pt>
              </c:numCache>
            </c:numRef>
          </c:yVal>
        </c:ser>
        <c:ser>
          <c:idx val="5"/>
          <c:order val="5"/>
          <c:tx>
            <c:strRef>
              <c:f>'Stray field'!$I$2</c:f>
              <c:strCache>
                <c:ptCount val="1"/>
                <c:pt idx="0">
                  <c:v>od=650 mm</c:v>
                </c:pt>
              </c:strCache>
            </c:strRef>
          </c:tx>
          <c:spPr>
            <a:ln w="12700"/>
          </c:spPr>
          <c:xVal>
            <c:numRef>
              <c:f>'Stray field'!$B$4:$B$124</c:f>
              <c:numCache>
                <c:formatCode>General</c:formatCode>
                <c:ptCount val="121"/>
                <c:pt idx="0">
                  <c:v>0.0</c:v>
                </c:pt>
                <c:pt idx="1">
                  <c:v>3.0</c:v>
                </c:pt>
                <c:pt idx="2">
                  <c:v>6.0</c:v>
                </c:pt>
                <c:pt idx="3">
                  <c:v>9.0</c:v>
                </c:pt>
                <c:pt idx="4">
                  <c:v>12.0</c:v>
                </c:pt>
                <c:pt idx="5">
                  <c:v>15.0</c:v>
                </c:pt>
                <c:pt idx="6">
                  <c:v>18.0</c:v>
                </c:pt>
                <c:pt idx="7">
                  <c:v>21.0</c:v>
                </c:pt>
                <c:pt idx="8">
                  <c:v>24.0</c:v>
                </c:pt>
                <c:pt idx="9">
                  <c:v>27.0</c:v>
                </c:pt>
                <c:pt idx="10">
                  <c:v>30.0</c:v>
                </c:pt>
                <c:pt idx="11">
                  <c:v>33.0</c:v>
                </c:pt>
                <c:pt idx="12">
                  <c:v>36.0</c:v>
                </c:pt>
                <c:pt idx="13">
                  <c:v>39.0</c:v>
                </c:pt>
                <c:pt idx="14">
                  <c:v>42.0</c:v>
                </c:pt>
                <c:pt idx="15">
                  <c:v>45.0</c:v>
                </c:pt>
                <c:pt idx="16">
                  <c:v>48.0</c:v>
                </c:pt>
                <c:pt idx="17">
                  <c:v>51.0</c:v>
                </c:pt>
                <c:pt idx="18">
                  <c:v>54.0</c:v>
                </c:pt>
                <c:pt idx="19">
                  <c:v>57.0</c:v>
                </c:pt>
                <c:pt idx="20">
                  <c:v>60.0</c:v>
                </c:pt>
                <c:pt idx="21">
                  <c:v>63.0</c:v>
                </c:pt>
                <c:pt idx="22">
                  <c:v>66.0</c:v>
                </c:pt>
                <c:pt idx="23">
                  <c:v>69.0</c:v>
                </c:pt>
                <c:pt idx="24">
                  <c:v>72.0</c:v>
                </c:pt>
                <c:pt idx="25">
                  <c:v>75.0</c:v>
                </c:pt>
                <c:pt idx="26">
                  <c:v>78.0</c:v>
                </c:pt>
                <c:pt idx="27">
                  <c:v>81.0</c:v>
                </c:pt>
                <c:pt idx="28">
                  <c:v>84.0</c:v>
                </c:pt>
                <c:pt idx="29">
                  <c:v>87.0</c:v>
                </c:pt>
                <c:pt idx="30">
                  <c:v>90.0</c:v>
                </c:pt>
                <c:pt idx="31">
                  <c:v>93.0</c:v>
                </c:pt>
                <c:pt idx="32">
                  <c:v>96.0</c:v>
                </c:pt>
                <c:pt idx="33">
                  <c:v>99.0</c:v>
                </c:pt>
                <c:pt idx="34">
                  <c:v>102.0</c:v>
                </c:pt>
                <c:pt idx="35">
                  <c:v>105.0</c:v>
                </c:pt>
                <c:pt idx="36">
                  <c:v>108.0</c:v>
                </c:pt>
                <c:pt idx="37">
                  <c:v>111.0</c:v>
                </c:pt>
                <c:pt idx="38">
                  <c:v>114.0</c:v>
                </c:pt>
                <c:pt idx="39">
                  <c:v>117.0</c:v>
                </c:pt>
                <c:pt idx="40">
                  <c:v>120.0</c:v>
                </c:pt>
                <c:pt idx="41">
                  <c:v>123.0</c:v>
                </c:pt>
                <c:pt idx="42">
                  <c:v>126.0</c:v>
                </c:pt>
                <c:pt idx="43">
                  <c:v>129.0</c:v>
                </c:pt>
                <c:pt idx="44">
                  <c:v>132.0</c:v>
                </c:pt>
                <c:pt idx="45">
                  <c:v>135.0</c:v>
                </c:pt>
                <c:pt idx="46">
                  <c:v>138.0</c:v>
                </c:pt>
                <c:pt idx="47">
                  <c:v>141.0</c:v>
                </c:pt>
                <c:pt idx="48">
                  <c:v>144.0</c:v>
                </c:pt>
                <c:pt idx="49">
                  <c:v>147.0</c:v>
                </c:pt>
                <c:pt idx="50">
                  <c:v>150.0</c:v>
                </c:pt>
                <c:pt idx="51">
                  <c:v>153.0</c:v>
                </c:pt>
                <c:pt idx="52">
                  <c:v>156.0</c:v>
                </c:pt>
                <c:pt idx="53">
                  <c:v>159.0</c:v>
                </c:pt>
                <c:pt idx="54">
                  <c:v>162.0</c:v>
                </c:pt>
                <c:pt idx="55">
                  <c:v>165.0</c:v>
                </c:pt>
                <c:pt idx="56">
                  <c:v>168.0</c:v>
                </c:pt>
                <c:pt idx="57">
                  <c:v>171.0</c:v>
                </c:pt>
                <c:pt idx="58">
                  <c:v>174.0</c:v>
                </c:pt>
                <c:pt idx="59">
                  <c:v>177.0</c:v>
                </c:pt>
                <c:pt idx="60">
                  <c:v>180.0</c:v>
                </c:pt>
                <c:pt idx="61">
                  <c:v>183.0</c:v>
                </c:pt>
                <c:pt idx="62">
                  <c:v>186.0</c:v>
                </c:pt>
                <c:pt idx="63">
                  <c:v>189.0</c:v>
                </c:pt>
                <c:pt idx="64">
                  <c:v>192.0</c:v>
                </c:pt>
                <c:pt idx="65">
                  <c:v>195.0</c:v>
                </c:pt>
                <c:pt idx="66">
                  <c:v>198.0</c:v>
                </c:pt>
                <c:pt idx="67">
                  <c:v>201.0</c:v>
                </c:pt>
                <c:pt idx="68">
                  <c:v>204.0</c:v>
                </c:pt>
                <c:pt idx="69">
                  <c:v>207.0</c:v>
                </c:pt>
                <c:pt idx="70">
                  <c:v>210.0</c:v>
                </c:pt>
                <c:pt idx="71">
                  <c:v>213.0</c:v>
                </c:pt>
                <c:pt idx="72">
                  <c:v>216.0</c:v>
                </c:pt>
                <c:pt idx="73">
                  <c:v>219.0</c:v>
                </c:pt>
                <c:pt idx="74">
                  <c:v>222.0</c:v>
                </c:pt>
                <c:pt idx="75">
                  <c:v>225.0</c:v>
                </c:pt>
                <c:pt idx="76">
                  <c:v>228.0</c:v>
                </c:pt>
                <c:pt idx="77">
                  <c:v>231.0</c:v>
                </c:pt>
                <c:pt idx="78">
                  <c:v>234.0</c:v>
                </c:pt>
                <c:pt idx="79">
                  <c:v>237.0</c:v>
                </c:pt>
                <c:pt idx="80">
                  <c:v>240.0</c:v>
                </c:pt>
                <c:pt idx="81">
                  <c:v>243.0</c:v>
                </c:pt>
                <c:pt idx="82">
                  <c:v>246.0</c:v>
                </c:pt>
                <c:pt idx="83">
                  <c:v>249.0</c:v>
                </c:pt>
                <c:pt idx="84">
                  <c:v>252.0</c:v>
                </c:pt>
                <c:pt idx="85">
                  <c:v>255.0</c:v>
                </c:pt>
                <c:pt idx="86">
                  <c:v>258.0</c:v>
                </c:pt>
                <c:pt idx="87">
                  <c:v>261.0</c:v>
                </c:pt>
                <c:pt idx="88">
                  <c:v>264.0</c:v>
                </c:pt>
                <c:pt idx="89">
                  <c:v>267.0</c:v>
                </c:pt>
                <c:pt idx="90">
                  <c:v>270.0</c:v>
                </c:pt>
                <c:pt idx="91">
                  <c:v>273.0</c:v>
                </c:pt>
                <c:pt idx="92">
                  <c:v>276.0</c:v>
                </c:pt>
                <c:pt idx="93">
                  <c:v>279.0</c:v>
                </c:pt>
                <c:pt idx="94">
                  <c:v>282.0</c:v>
                </c:pt>
                <c:pt idx="95">
                  <c:v>285.0</c:v>
                </c:pt>
                <c:pt idx="96">
                  <c:v>288.0</c:v>
                </c:pt>
                <c:pt idx="97">
                  <c:v>291.0</c:v>
                </c:pt>
                <c:pt idx="98">
                  <c:v>294.0</c:v>
                </c:pt>
                <c:pt idx="99">
                  <c:v>297.0</c:v>
                </c:pt>
                <c:pt idx="100">
                  <c:v>300.0</c:v>
                </c:pt>
                <c:pt idx="101">
                  <c:v>303.0</c:v>
                </c:pt>
                <c:pt idx="102">
                  <c:v>306.0</c:v>
                </c:pt>
                <c:pt idx="103">
                  <c:v>309.0</c:v>
                </c:pt>
                <c:pt idx="104">
                  <c:v>312.0</c:v>
                </c:pt>
                <c:pt idx="105">
                  <c:v>315.0</c:v>
                </c:pt>
                <c:pt idx="106">
                  <c:v>318.0</c:v>
                </c:pt>
                <c:pt idx="107">
                  <c:v>321.0</c:v>
                </c:pt>
                <c:pt idx="108">
                  <c:v>324.0</c:v>
                </c:pt>
                <c:pt idx="109">
                  <c:v>327.0</c:v>
                </c:pt>
                <c:pt idx="110">
                  <c:v>330.0</c:v>
                </c:pt>
                <c:pt idx="111">
                  <c:v>333.0</c:v>
                </c:pt>
                <c:pt idx="112">
                  <c:v>336.0</c:v>
                </c:pt>
                <c:pt idx="113">
                  <c:v>339.0</c:v>
                </c:pt>
                <c:pt idx="114">
                  <c:v>342.0</c:v>
                </c:pt>
                <c:pt idx="115">
                  <c:v>345.0</c:v>
                </c:pt>
                <c:pt idx="116">
                  <c:v>348.0</c:v>
                </c:pt>
                <c:pt idx="117">
                  <c:v>351.0</c:v>
                </c:pt>
                <c:pt idx="118">
                  <c:v>354.0</c:v>
                </c:pt>
                <c:pt idx="119">
                  <c:v>357.0</c:v>
                </c:pt>
                <c:pt idx="120">
                  <c:v>360.0</c:v>
                </c:pt>
              </c:numCache>
            </c:numRef>
          </c:xVal>
          <c:yVal>
            <c:numRef>
              <c:f>'Stray field'!$I$4:$I$124</c:f>
              <c:numCache>
                <c:formatCode>0.00E+00</c:formatCode>
                <c:ptCount val="121"/>
                <c:pt idx="0">
                  <c:v>0.0072889</c:v>
                </c:pt>
                <c:pt idx="1">
                  <c:v>0.0072942</c:v>
                </c:pt>
                <c:pt idx="2">
                  <c:v>0.0072724</c:v>
                </c:pt>
                <c:pt idx="3">
                  <c:v>0.0072121</c:v>
                </c:pt>
                <c:pt idx="4">
                  <c:v>0.0070455</c:v>
                </c:pt>
                <c:pt idx="5">
                  <c:v>0.0068616</c:v>
                </c:pt>
                <c:pt idx="6">
                  <c:v>0.006834</c:v>
                </c:pt>
                <c:pt idx="7">
                  <c:v>0.0063621</c:v>
                </c:pt>
                <c:pt idx="8">
                  <c:v>0.006194</c:v>
                </c:pt>
                <c:pt idx="9">
                  <c:v>0.0058275</c:v>
                </c:pt>
                <c:pt idx="10">
                  <c:v>0.0053875</c:v>
                </c:pt>
                <c:pt idx="11">
                  <c:v>0.0049974</c:v>
                </c:pt>
                <c:pt idx="12">
                  <c:v>0.0046186</c:v>
                </c:pt>
                <c:pt idx="13">
                  <c:v>0.0040918</c:v>
                </c:pt>
                <c:pt idx="14">
                  <c:v>0.0037402</c:v>
                </c:pt>
                <c:pt idx="15">
                  <c:v>0.003466</c:v>
                </c:pt>
                <c:pt idx="16">
                  <c:v>0.0032502</c:v>
                </c:pt>
                <c:pt idx="17">
                  <c:v>0.0030756</c:v>
                </c:pt>
                <c:pt idx="18">
                  <c:v>0.002922</c:v>
                </c:pt>
                <c:pt idx="19">
                  <c:v>0.0028232</c:v>
                </c:pt>
                <c:pt idx="20">
                  <c:v>0.0028229</c:v>
                </c:pt>
                <c:pt idx="21">
                  <c:v>0.0028493</c:v>
                </c:pt>
                <c:pt idx="22">
                  <c:v>0.0025167</c:v>
                </c:pt>
                <c:pt idx="23">
                  <c:v>0.0025641</c:v>
                </c:pt>
                <c:pt idx="24">
                  <c:v>0.0025486</c:v>
                </c:pt>
                <c:pt idx="25">
                  <c:v>0.0023402</c:v>
                </c:pt>
                <c:pt idx="26">
                  <c:v>0.0023365</c:v>
                </c:pt>
                <c:pt idx="27">
                  <c:v>0.0023147</c:v>
                </c:pt>
                <c:pt idx="28">
                  <c:v>0.0022647</c:v>
                </c:pt>
                <c:pt idx="29">
                  <c:v>0.002188</c:v>
                </c:pt>
                <c:pt idx="30">
                  <c:v>0.0020123</c:v>
                </c:pt>
                <c:pt idx="31">
                  <c:v>0.002188</c:v>
                </c:pt>
                <c:pt idx="32">
                  <c:v>0.0022647</c:v>
                </c:pt>
                <c:pt idx="33">
                  <c:v>0.0023147</c:v>
                </c:pt>
                <c:pt idx="34">
                  <c:v>0.0023365</c:v>
                </c:pt>
                <c:pt idx="35">
                  <c:v>0.0023402</c:v>
                </c:pt>
                <c:pt idx="36">
                  <c:v>0.0025486</c:v>
                </c:pt>
                <c:pt idx="37">
                  <c:v>0.0025641</c:v>
                </c:pt>
                <c:pt idx="38">
                  <c:v>0.0025167</c:v>
                </c:pt>
                <c:pt idx="39">
                  <c:v>0.0028493</c:v>
                </c:pt>
                <c:pt idx="40">
                  <c:v>0.0028229</c:v>
                </c:pt>
                <c:pt idx="41">
                  <c:v>0.0028232</c:v>
                </c:pt>
                <c:pt idx="42">
                  <c:v>0.002922</c:v>
                </c:pt>
                <c:pt idx="43">
                  <c:v>0.0030756</c:v>
                </c:pt>
                <c:pt idx="44">
                  <c:v>0.0032502</c:v>
                </c:pt>
                <c:pt idx="45">
                  <c:v>0.003466</c:v>
                </c:pt>
                <c:pt idx="46">
                  <c:v>0.0037402</c:v>
                </c:pt>
                <c:pt idx="47">
                  <c:v>0.0040918</c:v>
                </c:pt>
                <c:pt idx="48">
                  <c:v>0.0046186</c:v>
                </c:pt>
                <c:pt idx="49">
                  <c:v>0.0049974</c:v>
                </c:pt>
                <c:pt idx="50">
                  <c:v>0.0053875</c:v>
                </c:pt>
                <c:pt idx="51">
                  <c:v>0.0058275</c:v>
                </c:pt>
                <c:pt idx="52">
                  <c:v>0.006194</c:v>
                </c:pt>
                <c:pt idx="53">
                  <c:v>0.0063621</c:v>
                </c:pt>
                <c:pt idx="54">
                  <c:v>0.006834</c:v>
                </c:pt>
                <c:pt idx="55">
                  <c:v>0.0068616</c:v>
                </c:pt>
                <c:pt idx="56">
                  <c:v>0.0070455</c:v>
                </c:pt>
                <c:pt idx="57">
                  <c:v>0.0072121</c:v>
                </c:pt>
                <c:pt idx="58">
                  <c:v>0.0072724</c:v>
                </c:pt>
                <c:pt idx="59">
                  <c:v>0.0072942</c:v>
                </c:pt>
                <c:pt idx="60">
                  <c:v>0.0072889</c:v>
                </c:pt>
                <c:pt idx="61">
                  <c:v>0.0072942</c:v>
                </c:pt>
                <c:pt idx="62">
                  <c:v>0.0072724</c:v>
                </c:pt>
                <c:pt idx="63">
                  <c:v>0.0072121</c:v>
                </c:pt>
                <c:pt idx="64">
                  <c:v>0.0070455</c:v>
                </c:pt>
                <c:pt idx="65">
                  <c:v>0.0068616</c:v>
                </c:pt>
                <c:pt idx="66">
                  <c:v>0.006834</c:v>
                </c:pt>
                <c:pt idx="67">
                  <c:v>0.0063621</c:v>
                </c:pt>
                <c:pt idx="68">
                  <c:v>0.006194</c:v>
                </c:pt>
                <c:pt idx="69">
                  <c:v>0.0058275</c:v>
                </c:pt>
                <c:pt idx="70">
                  <c:v>0.0053875</c:v>
                </c:pt>
                <c:pt idx="71">
                  <c:v>0.0049974</c:v>
                </c:pt>
                <c:pt idx="72">
                  <c:v>0.0046186</c:v>
                </c:pt>
                <c:pt idx="73">
                  <c:v>0.0040918</c:v>
                </c:pt>
                <c:pt idx="74">
                  <c:v>0.0037402</c:v>
                </c:pt>
                <c:pt idx="75">
                  <c:v>0.003466</c:v>
                </c:pt>
                <c:pt idx="76">
                  <c:v>0.0032502</c:v>
                </c:pt>
                <c:pt idx="77">
                  <c:v>0.0030756</c:v>
                </c:pt>
                <c:pt idx="78">
                  <c:v>0.002922</c:v>
                </c:pt>
                <c:pt idx="79">
                  <c:v>0.0028232</c:v>
                </c:pt>
                <c:pt idx="80">
                  <c:v>0.0028229</c:v>
                </c:pt>
                <c:pt idx="81">
                  <c:v>0.0028493</c:v>
                </c:pt>
                <c:pt idx="82">
                  <c:v>0.0025167</c:v>
                </c:pt>
                <c:pt idx="83">
                  <c:v>0.0025641</c:v>
                </c:pt>
                <c:pt idx="84">
                  <c:v>0.0025486</c:v>
                </c:pt>
                <c:pt idx="85">
                  <c:v>0.0023402</c:v>
                </c:pt>
                <c:pt idx="86">
                  <c:v>0.0023365</c:v>
                </c:pt>
                <c:pt idx="87">
                  <c:v>0.0023147</c:v>
                </c:pt>
                <c:pt idx="88">
                  <c:v>0.0022647</c:v>
                </c:pt>
                <c:pt idx="89">
                  <c:v>0.002188</c:v>
                </c:pt>
                <c:pt idx="90">
                  <c:v>0.0020123</c:v>
                </c:pt>
                <c:pt idx="91">
                  <c:v>0.002188</c:v>
                </c:pt>
                <c:pt idx="92">
                  <c:v>0.0022647</c:v>
                </c:pt>
                <c:pt idx="93">
                  <c:v>0.0023147</c:v>
                </c:pt>
                <c:pt idx="94">
                  <c:v>0.0023365</c:v>
                </c:pt>
                <c:pt idx="95">
                  <c:v>0.0023402</c:v>
                </c:pt>
                <c:pt idx="96">
                  <c:v>0.0025486</c:v>
                </c:pt>
                <c:pt idx="97">
                  <c:v>0.0025641</c:v>
                </c:pt>
                <c:pt idx="98">
                  <c:v>0.0025167</c:v>
                </c:pt>
                <c:pt idx="99">
                  <c:v>0.0028493</c:v>
                </c:pt>
                <c:pt idx="100">
                  <c:v>0.0028229</c:v>
                </c:pt>
                <c:pt idx="101">
                  <c:v>0.0028232</c:v>
                </c:pt>
                <c:pt idx="102">
                  <c:v>0.002922</c:v>
                </c:pt>
                <c:pt idx="103">
                  <c:v>0.0030756</c:v>
                </c:pt>
                <c:pt idx="104">
                  <c:v>0.0032502</c:v>
                </c:pt>
                <c:pt idx="105">
                  <c:v>0.003466</c:v>
                </c:pt>
                <c:pt idx="106">
                  <c:v>0.0037402</c:v>
                </c:pt>
                <c:pt idx="107">
                  <c:v>0.0040918</c:v>
                </c:pt>
                <c:pt idx="108">
                  <c:v>0.0046186</c:v>
                </c:pt>
                <c:pt idx="109">
                  <c:v>0.0049974</c:v>
                </c:pt>
                <c:pt idx="110">
                  <c:v>0.0053875</c:v>
                </c:pt>
                <c:pt idx="111">
                  <c:v>0.0058275</c:v>
                </c:pt>
                <c:pt idx="112">
                  <c:v>0.006194</c:v>
                </c:pt>
                <c:pt idx="113">
                  <c:v>0.0063621</c:v>
                </c:pt>
                <c:pt idx="114">
                  <c:v>0.006834</c:v>
                </c:pt>
                <c:pt idx="115">
                  <c:v>0.0068616</c:v>
                </c:pt>
                <c:pt idx="116">
                  <c:v>0.0070455</c:v>
                </c:pt>
                <c:pt idx="117">
                  <c:v>0.0072121</c:v>
                </c:pt>
                <c:pt idx="118">
                  <c:v>0.0072724</c:v>
                </c:pt>
                <c:pt idx="119">
                  <c:v>0.0072942</c:v>
                </c:pt>
                <c:pt idx="120">
                  <c:v>0.0072889</c:v>
                </c:pt>
              </c:numCache>
            </c:numRef>
          </c:yVal>
        </c:ser>
        <c:axId val="521187464"/>
        <c:axId val="634967048"/>
      </c:scatterChart>
      <c:valAx>
        <c:axId val="521187464"/>
        <c:scaling>
          <c:orientation val="minMax"/>
          <c:max val="360.0"/>
          <c:min val="0.0"/>
        </c:scaling>
        <c:axPos val="b"/>
        <c:title>
          <c:tx>
            <c:rich>
              <a:bodyPr/>
              <a:lstStyle/>
              <a:p>
                <a:pPr>
                  <a:defRPr lang="en-US" sz="1400"/>
                </a:pPr>
                <a:r>
                  <a:rPr lang="en-US" sz="1400" b="1" i="0" u="none" strike="noStrike" baseline="0">
                    <a:effectLst/>
                  </a:rPr>
                  <a:t>Angle (from 0 to 360 degree, anti-clock direction)</a:t>
                </a:r>
                <a:r>
                  <a:rPr lang="zh-CN" altLang="en-US" sz="1400" b="1" i="0" u="none" strike="noStrike" baseline="0">
                    <a:effectLst/>
                  </a:rPr>
                  <a:t> </a:t>
                </a:r>
                <a:endParaRPr lang="en-US" sz="1400"/>
              </a:p>
            </c:rich>
          </c:tx>
          <c:layout>
            <c:manualLayout>
              <c:xMode val="edge"/>
              <c:yMode val="edge"/>
              <c:x val="0.175440181129415"/>
              <c:y val="0.955256207199177"/>
            </c:manualLayout>
          </c:layout>
        </c:title>
        <c:numFmt formatCode="General" sourceLinked="1"/>
        <c:majorTickMark val="in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lang="en-US" sz="1400"/>
            </a:pPr>
            <a:endParaRPr lang="ja-JP"/>
          </a:p>
        </c:txPr>
        <c:crossAx val="634967048"/>
        <c:crosses val="autoZero"/>
        <c:crossBetween val="midCat"/>
        <c:majorUnit val="60.0"/>
        <c:minorUnit val="6.0"/>
      </c:valAx>
      <c:valAx>
        <c:axId val="634967048"/>
        <c:scaling>
          <c:orientation val="minMax"/>
        </c:scaling>
        <c:axPos val="l"/>
        <c:title>
          <c:tx>
            <c:rich>
              <a:bodyPr/>
              <a:lstStyle/>
              <a:p>
                <a:pPr>
                  <a:defRPr lang="en-US" sz="1400"/>
                </a:pPr>
                <a:r>
                  <a:rPr lang="en-US" sz="1400"/>
                  <a:t>Stray</a:t>
                </a:r>
                <a:r>
                  <a:rPr lang="en-US" sz="1400" baseline="0"/>
                  <a:t> field at the outer surface of the cryostat (T)</a:t>
                </a:r>
                <a:endParaRPr lang="en-US" sz="1400"/>
              </a:p>
            </c:rich>
          </c:tx>
          <c:layout>
            <c:manualLayout>
              <c:xMode val="edge"/>
              <c:yMode val="edge"/>
              <c:x val="0.00020868736249816"/>
              <c:y val="0.147017223737734"/>
            </c:manualLayout>
          </c:layout>
        </c:title>
        <c:numFmt formatCode="#,##0.000" sourceLinked="0"/>
        <c:maj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lang="en-US" sz="1400"/>
            </a:pPr>
            <a:endParaRPr lang="ja-JP"/>
          </a:p>
        </c:txPr>
        <c:crossAx val="521187464"/>
        <c:crosses val="autoZero"/>
        <c:crossBetween val="midCat"/>
      </c:valAx>
      <c:spPr>
        <a:ln>
          <a:solidFill>
            <a:schemeClr val="tx1"/>
          </a:solidFill>
        </a:ln>
      </c:spPr>
    </c:plotArea>
    <c:legend>
      <c:legendPos val="r"/>
      <c:layout>
        <c:manualLayout>
          <c:xMode val="edge"/>
          <c:yMode val="edge"/>
          <c:x val="0.198576640033326"/>
          <c:y val="0.03830789279663"/>
          <c:w val="0.720358333425126"/>
          <c:h val="0.133034854269114"/>
        </c:manualLayout>
      </c:layout>
      <c:txPr>
        <a:bodyPr/>
        <a:lstStyle/>
        <a:p>
          <a:pPr>
            <a:defRPr lang="en-US" sz="1400"/>
          </a:pPr>
          <a:endParaRPr lang="ja-JP"/>
        </a:p>
      </c:txPr>
    </c:legend>
    <c:plotVisOnly val="1"/>
    <c:dispBlanksAs val="gap"/>
  </c:chart>
  <c:spPr>
    <a:ln>
      <a:solidFill>
        <a:schemeClr val="bg1"/>
      </a:solidFill>
    </a:ln>
  </c:sp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ja-JP"/>
  <c:style val="18"/>
  <c:chart>
    <c:autoTitleDeleted val="1"/>
    <c:plotArea>
      <c:layout>
        <c:manualLayout>
          <c:layoutTarget val="inner"/>
          <c:xMode val="edge"/>
          <c:yMode val="edge"/>
          <c:x val="0.203164820795035"/>
          <c:y val="0.0321384425216316"/>
          <c:w val="0.747077004221853"/>
          <c:h val="0.848339643576691"/>
        </c:manualLayout>
      </c:layout>
      <c:scatterChart>
        <c:scatterStyle val="lineMarker"/>
        <c:ser>
          <c:idx val="5"/>
          <c:order val="0"/>
          <c:tx>
            <c:strRef>
              <c:f>'Stray field'!$K$2</c:f>
              <c:strCache>
                <c:ptCount val="1"/>
                <c:pt idx="0">
                  <c:v>t = 12 mm</c:v>
                </c:pt>
              </c:strCache>
            </c:strRef>
          </c:tx>
          <c:spPr>
            <a:ln w="12700"/>
          </c:spPr>
          <c:xVal>
            <c:numRef>
              <c:f>'Stray field'!$B$4:$B$124</c:f>
              <c:numCache>
                <c:formatCode>General</c:formatCode>
                <c:ptCount val="121"/>
                <c:pt idx="0">
                  <c:v>0.0</c:v>
                </c:pt>
                <c:pt idx="1">
                  <c:v>3.0</c:v>
                </c:pt>
                <c:pt idx="2">
                  <c:v>6.0</c:v>
                </c:pt>
                <c:pt idx="3">
                  <c:v>9.0</c:v>
                </c:pt>
                <c:pt idx="4">
                  <c:v>12.0</c:v>
                </c:pt>
                <c:pt idx="5">
                  <c:v>15.0</c:v>
                </c:pt>
                <c:pt idx="6">
                  <c:v>18.0</c:v>
                </c:pt>
                <c:pt idx="7">
                  <c:v>21.0</c:v>
                </c:pt>
                <c:pt idx="8">
                  <c:v>24.0</c:v>
                </c:pt>
                <c:pt idx="9">
                  <c:v>27.0</c:v>
                </c:pt>
                <c:pt idx="10">
                  <c:v>30.0</c:v>
                </c:pt>
                <c:pt idx="11">
                  <c:v>33.0</c:v>
                </c:pt>
                <c:pt idx="12">
                  <c:v>36.0</c:v>
                </c:pt>
                <c:pt idx="13">
                  <c:v>39.0</c:v>
                </c:pt>
                <c:pt idx="14">
                  <c:v>42.0</c:v>
                </c:pt>
                <c:pt idx="15">
                  <c:v>45.0</c:v>
                </c:pt>
                <c:pt idx="16">
                  <c:v>48.0</c:v>
                </c:pt>
                <c:pt idx="17">
                  <c:v>51.0</c:v>
                </c:pt>
                <c:pt idx="18">
                  <c:v>54.0</c:v>
                </c:pt>
                <c:pt idx="19">
                  <c:v>57.0</c:v>
                </c:pt>
                <c:pt idx="20">
                  <c:v>60.0</c:v>
                </c:pt>
                <c:pt idx="21">
                  <c:v>63.0</c:v>
                </c:pt>
                <c:pt idx="22">
                  <c:v>66.0</c:v>
                </c:pt>
                <c:pt idx="23">
                  <c:v>69.0</c:v>
                </c:pt>
                <c:pt idx="24">
                  <c:v>72.0</c:v>
                </c:pt>
                <c:pt idx="25">
                  <c:v>75.0</c:v>
                </c:pt>
                <c:pt idx="26">
                  <c:v>78.0</c:v>
                </c:pt>
                <c:pt idx="27">
                  <c:v>81.0</c:v>
                </c:pt>
                <c:pt idx="28">
                  <c:v>84.0</c:v>
                </c:pt>
                <c:pt idx="29">
                  <c:v>87.0</c:v>
                </c:pt>
                <c:pt idx="30">
                  <c:v>90.0</c:v>
                </c:pt>
                <c:pt idx="31">
                  <c:v>93.0</c:v>
                </c:pt>
                <c:pt idx="32">
                  <c:v>96.0</c:v>
                </c:pt>
                <c:pt idx="33">
                  <c:v>99.0</c:v>
                </c:pt>
                <c:pt idx="34">
                  <c:v>102.0</c:v>
                </c:pt>
                <c:pt idx="35">
                  <c:v>105.0</c:v>
                </c:pt>
                <c:pt idx="36">
                  <c:v>108.0</c:v>
                </c:pt>
                <c:pt idx="37">
                  <c:v>111.0</c:v>
                </c:pt>
                <c:pt idx="38">
                  <c:v>114.0</c:v>
                </c:pt>
                <c:pt idx="39">
                  <c:v>117.0</c:v>
                </c:pt>
                <c:pt idx="40">
                  <c:v>120.0</c:v>
                </c:pt>
                <c:pt idx="41">
                  <c:v>123.0</c:v>
                </c:pt>
                <c:pt idx="42">
                  <c:v>126.0</c:v>
                </c:pt>
                <c:pt idx="43">
                  <c:v>129.0</c:v>
                </c:pt>
                <c:pt idx="44">
                  <c:v>132.0</c:v>
                </c:pt>
                <c:pt idx="45">
                  <c:v>135.0</c:v>
                </c:pt>
                <c:pt idx="46">
                  <c:v>138.0</c:v>
                </c:pt>
                <c:pt idx="47">
                  <c:v>141.0</c:v>
                </c:pt>
                <c:pt idx="48">
                  <c:v>144.0</c:v>
                </c:pt>
                <c:pt idx="49">
                  <c:v>147.0</c:v>
                </c:pt>
                <c:pt idx="50">
                  <c:v>150.0</c:v>
                </c:pt>
                <c:pt idx="51">
                  <c:v>153.0</c:v>
                </c:pt>
                <c:pt idx="52">
                  <c:v>156.0</c:v>
                </c:pt>
                <c:pt idx="53">
                  <c:v>159.0</c:v>
                </c:pt>
                <c:pt idx="54">
                  <c:v>162.0</c:v>
                </c:pt>
                <c:pt idx="55">
                  <c:v>165.0</c:v>
                </c:pt>
                <c:pt idx="56">
                  <c:v>168.0</c:v>
                </c:pt>
                <c:pt idx="57">
                  <c:v>171.0</c:v>
                </c:pt>
                <c:pt idx="58">
                  <c:v>174.0</c:v>
                </c:pt>
                <c:pt idx="59">
                  <c:v>177.0</c:v>
                </c:pt>
                <c:pt idx="60">
                  <c:v>180.0</c:v>
                </c:pt>
                <c:pt idx="61">
                  <c:v>183.0</c:v>
                </c:pt>
                <c:pt idx="62">
                  <c:v>186.0</c:v>
                </c:pt>
                <c:pt idx="63">
                  <c:v>189.0</c:v>
                </c:pt>
                <c:pt idx="64">
                  <c:v>192.0</c:v>
                </c:pt>
                <c:pt idx="65">
                  <c:v>195.0</c:v>
                </c:pt>
                <c:pt idx="66">
                  <c:v>198.0</c:v>
                </c:pt>
                <c:pt idx="67">
                  <c:v>201.0</c:v>
                </c:pt>
                <c:pt idx="68">
                  <c:v>204.0</c:v>
                </c:pt>
                <c:pt idx="69">
                  <c:v>207.0</c:v>
                </c:pt>
                <c:pt idx="70">
                  <c:v>210.0</c:v>
                </c:pt>
                <c:pt idx="71">
                  <c:v>213.0</c:v>
                </c:pt>
                <c:pt idx="72">
                  <c:v>216.0</c:v>
                </c:pt>
                <c:pt idx="73">
                  <c:v>219.0</c:v>
                </c:pt>
                <c:pt idx="74">
                  <c:v>222.0</c:v>
                </c:pt>
                <c:pt idx="75">
                  <c:v>225.0</c:v>
                </c:pt>
                <c:pt idx="76">
                  <c:v>228.0</c:v>
                </c:pt>
                <c:pt idx="77">
                  <c:v>231.0</c:v>
                </c:pt>
                <c:pt idx="78">
                  <c:v>234.0</c:v>
                </c:pt>
                <c:pt idx="79">
                  <c:v>237.0</c:v>
                </c:pt>
                <c:pt idx="80">
                  <c:v>240.0</c:v>
                </c:pt>
                <c:pt idx="81">
                  <c:v>243.0</c:v>
                </c:pt>
                <c:pt idx="82">
                  <c:v>246.0</c:v>
                </c:pt>
                <c:pt idx="83">
                  <c:v>249.0</c:v>
                </c:pt>
                <c:pt idx="84">
                  <c:v>252.0</c:v>
                </c:pt>
                <c:pt idx="85">
                  <c:v>255.0</c:v>
                </c:pt>
                <c:pt idx="86">
                  <c:v>258.0</c:v>
                </c:pt>
                <c:pt idx="87">
                  <c:v>261.0</c:v>
                </c:pt>
                <c:pt idx="88">
                  <c:v>264.0</c:v>
                </c:pt>
                <c:pt idx="89">
                  <c:v>267.0</c:v>
                </c:pt>
                <c:pt idx="90">
                  <c:v>270.0</c:v>
                </c:pt>
                <c:pt idx="91">
                  <c:v>273.0</c:v>
                </c:pt>
                <c:pt idx="92">
                  <c:v>276.0</c:v>
                </c:pt>
                <c:pt idx="93">
                  <c:v>279.0</c:v>
                </c:pt>
                <c:pt idx="94">
                  <c:v>282.0</c:v>
                </c:pt>
                <c:pt idx="95">
                  <c:v>285.0</c:v>
                </c:pt>
                <c:pt idx="96">
                  <c:v>288.0</c:v>
                </c:pt>
                <c:pt idx="97">
                  <c:v>291.0</c:v>
                </c:pt>
                <c:pt idx="98">
                  <c:v>294.0</c:v>
                </c:pt>
                <c:pt idx="99">
                  <c:v>297.0</c:v>
                </c:pt>
                <c:pt idx="100">
                  <c:v>300.0</c:v>
                </c:pt>
                <c:pt idx="101">
                  <c:v>303.0</c:v>
                </c:pt>
                <c:pt idx="102">
                  <c:v>306.0</c:v>
                </c:pt>
                <c:pt idx="103">
                  <c:v>309.0</c:v>
                </c:pt>
                <c:pt idx="104">
                  <c:v>312.0</c:v>
                </c:pt>
                <c:pt idx="105">
                  <c:v>315.0</c:v>
                </c:pt>
                <c:pt idx="106">
                  <c:v>318.0</c:v>
                </c:pt>
                <c:pt idx="107">
                  <c:v>321.0</c:v>
                </c:pt>
                <c:pt idx="108">
                  <c:v>324.0</c:v>
                </c:pt>
                <c:pt idx="109">
                  <c:v>327.0</c:v>
                </c:pt>
                <c:pt idx="110">
                  <c:v>330.0</c:v>
                </c:pt>
                <c:pt idx="111">
                  <c:v>333.0</c:v>
                </c:pt>
                <c:pt idx="112">
                  <c:v>336.0</c:v>
                </c:pt>
                <c:pt idx="113">
                  <c:v>339.0</c:v>
                </c:pt>
                <c:pt idx="114">
                  <c:v>342.0</c:v>
                </c:pt>
                <c:pt idx="115">
                  <c:v>345.0</c:v>
                </c:pt>
                <c:pt idx="116">
                  <c:v>348.0</c:v>
                </c:pt>
                <c:pt idx="117">
                  <c:v>351.0</c:v>
                </c:pt>
                <c:pt idx="118">
                  <c:v>354.0</c:v>
                </c:pt>
                <c:pt idx="119">
                  <c:v>357.0</c:v>
                </c:pt>
                <c:pt idx="120">
                  <c:v>360.0</c:v>
                </c:pt>
              </c:numCache>
            </c:numRef>
          </c:xVal>
          <c:yVal>
            <c:numRef>
              <c:f>'Stray field'!$K$4:$K$124</c:f>
              <c:numCache>
                <c:formatCode>0.00E+00</c:formatCode>
                <c:ptCount val="121"/>
                <c:pt idx="0">
                  <c:v>0.041712</c:v>
                </c:pt>
                <c:pt idx="1">
                  <c:v>0.041691</c:v>
                </c:pt>
                <c:pt idx="2">
                  <c:v>0.04164</c:v>
                </c:pt>
                <c:pt idx="3">
                  <c:v>0.04152</c:v>
                </c:pt>
                <c:pt idx="4">
                  <c:v>0.041323</c:v>
                </c:pt>
                <c:pt idx="5">
                  <c:v>0.041082</c:v>
                </c:pt>
                <c:pt idx="6">
                  <c:v>0.040913</c:v>
                </c:pt>
                <c:pt idx="7">
                  <c:v>0.040416</c:v>
                </c:pt>
                <c:pt idx="8">
                  <c:v>0.039909</c:v>
                </c:pt>
                <c:pt idx="9">
                  <c:v>0.039378</c:v>
                </c:pt>
                <c:pt idx="10">
                  <c:v>0.038549</c:v>
                </c:pt>
                <c:pt idx="11">
                  <c:v>0.037742</c:v>
                </c:pt>
                <c:pt idx="12">
                  <c:v>0.036775</c:v>
                </c:pt>
                <c:pt idx="13">
                  <c:v>0.03586</c:v>
                </c:pt>
                <c:pt idx="14">
                  <c:v>0.034971</c:v>
                </c:pt>
                <c:pt idx="15">
                  <c:v>0.033542</c:v>
                </c:pt>
                <c:pt idx="16">
                  <c:v>0.03123</c:v>
                </c:pt>
                <c:pt idx="17">
                  <c:v>0.028878</c:v>
                </c:pt>
                <c:pt idx="18">
                  <c:v>0.026305</c:v>
                </c:pt>
                <c:pt idx="19">
                  <c:v>0.02443</c:v>
                </c:pt>
                <c:pt idx="20">
                  <c:v>0.023214</c:v>
                </c:pt>
                <c:pt idx="21">
                  <c:v>0.022235</c:v>
                </c:pt>
                <c:pt idx="22">
                  <c:v>0.021471</c:v>
                </c:pt>
                <c:pt idx="23">
                  <c:v>0.020754</c:v>
                </c:pt>
                <c:pt idx="24">
                  <c:v>0.019748</c:v>
                </c:pt>
                <c:pt idx="25">
                  <c:v>0.018911</c:v>
                </c:pt>
                <c:pt idx="26">
                  <c:v>0.018079</c:v>
                </c:pt>
                <c:pt idx="27">
                  <c:v>0.017773</c:v>
                </c:pt>
                <c:pt idx="28">
                  <c:v>0.017617</c:v>
                </c:pt>
                <c:pt idx="29">
                  <c:v>0.017496</c:v>
                </c:pt>
                <c:pt idx="30">
                  <c:v>0.017232</c:v>
                </c:pt>
                <c:pt idx="31">
                  <c:v>0.017496</c:v>
                </c:pt>
                <c:pt idx="32">
                  <c:v>0.017617</c:v>
                </c:pt>
                <c:pt idx="33">
                  <c:v>0.017773</c:v>
                </c:pt>
                <c:pt idx="34">
                  <c:v>0.018079</c:v>
                </c:pt>
                <c:pt idx="35">
                  <c:v>0.018911</c:v>
                </c:pt>
                <c:pt idx="36">
                  <c:v>0.019748</c:v>
                </c:pt>
                <c:pt idx="37">
                  <c:v>0.020754</c:v>
                </c:pt>
                <c:pt idx="38">
                  <c:v>0.021471</c:v>
                </c:pt>
                <c:pt idx="39">
                  <c:v>0.022235</c:v>
                </c:pt>
                <c:pt idx="40">
                  <c:v>0.023214</c:v>
                </c:pt>
                <c:pt idx="41">
                  <c:v>0.02443</c:v>
                </c:pt>
                <c:pt idx="42">
                  <c:v>0.026305</c:v>
                </c:pt>
                <c:pt idx="43">
                  <c:v>0.028878</c:v>
                </c:pt>
                <c:pt idx="44">
                  <c:v>0.03123</c:v>
                </c:pt>
                <c:pt idx="45">
                  <c:v>0.033542</c:v>
                </c:pt>
                <c:pt idx="46">
                  <c:v>0.034971</c:v>
                </c:pt>
                <c:pt idx="47">
                  <c:v>0.03586</c:v>
                </c:pt>
                <c:pt idx="48">
                  <c:v>0.036775</c:v>
                </c:pt>
                <c:pt idx="49">
                  <c:v>0.037742</c:v>
                </c:pt>
                <c:pt idx="50">
                  <c:v>0.038549</c:v>
                </c:pt>
                <c:pt idx="51">
                  <c:v>0.039378</c:v>
                </c:pt>
                <c:pt idx="52">
                  <c:v>0.039909</c:v>
                </c:pt>
                <c:pt idx="53">
                  <c:v>0.040416</c:v>
                </c:pt>
                <c:pt idx="54">
                  <c:v>0.040913</c:v>
                </c:pt>
                <c:pt idx="55">
                  <c:v>0.041082</c:v>
                </c:pt>
                <c:pt idx="56">
                  <c:v>0.041323</c:v>
                </c:pt>
                <c:pt idx="57">
                  <c:v>0.04152</c:v>
                </c:pt>
                <c:pt idx="58">
                  <c:v>0.04164</c:v>
                </c:pt>
                <c:pt idx="59">
                  <c:v>0.041691</c:v>
                </c:pt>
                <c:pt idx="60">
                  <c:v>0.041712</c:v>
                </c:pt>
                <c:pt idx="61">
                  <c:v>0.041691</c:v>
                </c:pt>
                <c:pt idx="62">
                  <c:v>0.04164</c:v>
                </c:pt>
                <c:pt idx="63">
                  <c:v>0.04152</c:v>
                </c:pt>
                <c:pt idx="64">
                  <c:v>0.041323</c:v>
                </c:pt>
                <c:pt idx="65">
                  <c:v>0.041082</c:v>
                </c:pt>
                <c:pt idx="66">
                  <c:v>0.040913</c:v>
                </c:pt>
                <c:pt idx="67">
                  <c:v>0.040416</c:v>
                </c:pt>
                <c:pt idx="68">
                  <c:v>0.039909</c:v>
                </c:pt>
                <c:pt idx="69">
                  <c:v>0.039378</c:v>
                </c:pt>
                <c:pt idx="70">
                  <c:v>0.038549</c:v>
                </c:pt>
                <c:pt idx="71">
                  <c:v>0.037742</c:v>
                </c:pt>
                <c:pt idx="72">
                  <c:v>0.036775</c:v>
                </c:pt>
                <c:pt idx="73">
                  <c:v>0.03586</c:v>
                </c:pt>
                <c:pt idx="74">
                  <c:v>0.034971</c:v>
                </c:pt>
                <c:pt idx="75">
                  <c:v>0.033542</c:v>
                </c:pt>
                <c:pt idx="76">
                  <c:v>0.03123</c:v>
                </c:pt>
                <c:pt idx="77">
                  <c:v>0.028878</c:v>
                </c:pt>
                <c:pt idx="78">
                  <c:v>0.026305</c:v>
                </c:pt>
                <c:pt idx="79">
                  <c:v>0.02443</c:v>
                </c:pt>
                <c:pt idx="80">
                  <c:v>0.023214</c:v>
                </c:pt>
                <c:pt idx="81">
                  <c:v>0.022235</c:v>
                </c:pt>
                <c:pt idx="82">
                  <c:v>0.021471</c:v>
                </c:pt>
                <c:pt idx="83">
                  <c:v>0.020754</c:v>
                </c:pt>
                <c:pt idx="84">
                  <c:v>0.019748</c:v>
                </c:pt>
                <c:pt idx="85">
                  <c:v>0.018911</c:v>
                </c:pt>
                <c:pt idx="86">
                  <c:v>0.018079</c:v>
                </c:pt>
                <c:pt idx="87">
                  <c:v>0.017773</c:v>
                </c:pt>
                <c:pt idx="88">
                  <c:v>0.017617</c:v>
                </c:pt>
                <c:pt idx="89">
                  <c:v>0.017496</c:v>
                </c:pt>
                <c:pt idx="90">
                  <c:v>0.017232</c:v>
                </c:pt>
                <c:pt idx="91">
                  <c:v>0.017496</c:v>
                </c:pt>
                <c:pt idx="92">
                  <c:v>0.017617</c:v>
                </c:pt>
                <c:pt idx="93">
                  <c:v>0.017773</c:v>
                </c:pt>
                <c:pt idx="94">
                  <c:v>0.018079</c:v>
                </c:pt>
                <c:pt idx="95">
                  <c:v>0.018911</c:v>
                </c:pt>
                <c:pt idx="96">
                  <c:v>0.019748</c:v>
                </c:pt>
                <c:pt idx="97">
                  <c:v>0.020754</c:v>
                </c:pt>
                <c:pt idx="98">
                  <c:v>0.021471</c:v>
                </c:pt>
                <c:pt idx="99">
                  <c:v>0.022235</c:v>
                </c:pt>
                <c:pt idx="100">
                  <c:v>0.023214</c:v>
                </c:pt>
                <c:pt idx="101">
                  <c:v>0.02443</c:v>
                </c:pt>
                <c:pt idx="102">
                  <c:v>0.026305</c:v>
                </c:pt>
                <c:pt idx="103">
                  <c:v>0.028878</c:v>
                </c:pt>
                <c:pt idx="104">
                  <c:v>0.03123</c:v>
                </c:pt>
                <c:pt idx="105">
                  <c:v>0.033542</c:v>
                </c:pt>
                <c:pt idx="106">
                  <c:v>0.034971</c:v>
                </c:pt>
                <c:pt idx="107">
                  <c:v>0.03586</c:v>
                </c:pt>
                <c:pt idx="108">
                  <c:v>0.036775</c:v>
                </c:pt>
                <c:pt idx="109">
                  <c:v>0.037742</c:v>
                </c:pt>
                <c:pt idx="110">
                  <c:v>0.038549</c:v>
                </c:pt>
                <c:pt idx="111">
                  <c:v>0.039378</c:v>
                </c:pt>
                <c:pt idx="112">
                  <c:v>0.039909</c:v>
                </c:pt>
                <c:pt idx="113">
                  <c:v>0.040416</c:v>
                </c:pt>
                <c:pt idx="114">
                  <c:v>0.040913</c:v>
                </c:pt>
                <c:pt idx="115">
                  <c:v>0.041082</c:v>
                </c:pt>
                <c:pt idx="116">
                  <c:v>0.041323</c:v>
                </c:pt>
                <c:pt idx="117">
                  <c:v>0.04152</c:v>
                </c:pt>
                <c:pt idx="118">
                  <c:v>0.04164</c:v>
                </c:pt>
                <c:pt idx="119">
                  <c:v>0.041691</c:v>
                </c:pt>
                <c:pt idx="120">
                  <c:v>0.041712</c:v>
                </c:pt>
              </c:numCache>
            </c:numRef>
          </c:yVal>
        </c:ser>
        <c:ser>
          <c:idx val="0"/>
          <c:order val="1"/>
          <c:tx>
            <c:strRef>
              <c:f>'Stray field'!$L$2</c:f>
              <c:strCache>
                <c:ptCount val="1"/>
                <c:pt idx="0">
                  <c:v>t = 20 mm</c:v>
                </c:pt>
              </c:strCache>
            </c:strRef>
          </c:tx>
          <c:spPr>
            <a:ln w="19050"/>
          </c:spPr>
          <c:xVal>
            <c:numRef>
              <c:f>'Stray field'!$B$4:$B$124</c:f>
              <c:numCache>
                <c:formatCode>General</c:formatCode>
                <c:ptCount val="121"/>
                <c:pt idx="0">
                  <c:v>0.0</c:v>
                </c:pt>
                <c:pt idx="1">
                  <c:v>3.0</c:v>
                </c:pt>
                <c:pt idx="2">
                  <c:v>6.0</c:v>
                </c:pt>
                <c:pt idx="3">
                  <c:v>9.0</c:v>
                </c:pt>
                <c:pt idx="4">
                  <c:v>12.0</c:v>
                </c:pt>
                <c:pt idx="5">
                  <c:v>15.0</c:v>
                </c:pt>
                <c:pt idx="6">
                  <c:v>18.0</c:v>
                </c:pt>
                <c:pt idx="7">
                  <c:v>21.0</c:v>
                </c:pt>
                <c:pt idx="8">
                  <c:v>24.0</c:v>
                </c:pt>
                <c:pt idx="9">
                  <c:v>27.0</c:v>
                </c:pt>
                <c:pt idx="10">
                  <c:v>30.0</c:v>
                </c:pt>
                <c:pt idx="11">
                  <c:v>33.0</c:v>
                </c:pt>
                <c:pt idx="12">
                  <c:v>36.0</c:v>
                </c:pt>
                <c:pt idx="13">
                  <c:v>39.0</c:v>
                </c:pt>
                <c:pt idx="14">
                  <c:v>42.0</c:v>
                </c:pt>
                <c:pt idx="15">
                  <c:v>45.0</c:v>
                </c:pt>
                <c:pt idx="16">
                  <c:v>48.0</c:v>
                </c:pt>
                <c:pt idx="17">
                  <c:v>51.0</c:v>
                </c:pt>
                <c:pt idx="18">
                  <c:v>54.0</c:v>
                </c:pt>
                <c:pt idx="19">
                  <c:v>57.0</c:v>
                </c:pt>
                <c:pt idx="20">
                  <c:v>60.0</c:v>
                </c:pt>
                <c:pt idx="21">
                  <c:v>63.0</c:v>
                </c:pt>
                <c:pt idx="22">
                  <c:v>66.0</c:v>
                </c:pt>
                <c:pt idx="23">
                  <c:v>69.0</c:v>
                </c:pt>
                <c:pt idx="24">
                  <c:v>72.0</c:v>
                </c:pt>
                <c:pt idx="25">
                  <c:v>75.0</c:v>
                </c:pt>
                <c:pt idx="26">
                  <c:v>78.0</c:v>
                </c:pt>
                <c:pt idx="27">
                  <c:v>81.0</c:v>
                </c:pt>
                <c:pt idx="28">
                  <c:v>84.0</c:v>
                </c:pt>
                <c:pt idx="29">
                  <c:v>87.0</c:v>
                </c:pt>
                <c:pt idx="30">
                  <c:v>90.0</c:v>
                </c:pt>
                <c:pt idx="31">
                  <c:v>93.0</c:v>
                </c:pt>
                <c:pt idx="32">
                  <c:v>96.0</c:v>
                </c:pt>
                <c:pt idx="33">
                  <c:v>99.0</c:v>
                </c:pt>
                <c:pt idx="34">
                  <c:v>102.0</c:v>
                </c:pt>
                <c:pt idx="35">
                  <c:v>105.0</c:v>
                </c:pt>
                <c:pt idx="36">
                  <c:v>108.0</c:v>
                </c:pt>
                <c:pt idx="37">
                  <c:v>111.0</c:v>
                </c:pt>
                <c:pt idx="38">
                  <c:v>114.0</c:v>
                </c:pt>
                <c:pt idx="39">
                  <c:v>117.0</c:v>
                </c:pt>
                <c:pt idx="40">
                  <c:v>120.0</c:v>
                </c:pt>
                <c:pt idx="41">
                  <c:v>123.0</c:v>
                </c:pt>
                <c:pt idx="42">
                  <c:v>126.0</c:v>
                </c:pt>
                <c:pt idx="43">
                  <c:v>129.0</c:v>
                </c:pt>
                <c:pt idx="44">
                  <c:v>132.0</c:v>
                </c:pt>
                <c:pt idx="45">
                  <c:v>135.0</c:v>
                </c:pt>
                <c:pt idx="46">
                  <c:v>138.0</c:v>
                </c:pt>
                <c:pt idx="47">
                  <c:v>141.0</c:v>
                </c:pt>
                <c:pt idx="48">
                  <c:v>144.0</c:v>
                </c:pt>
                <c:pt idx="49">
                  <c:v>147.0</c:v>
                </c:pt>
                <c:pt idx="50">
                  <c:v>150.0</c:v>
                </c:pt>
                <c:pt idx="51">
                  <c:v>153.0</c:v>
                </c:pt>
                <c:pt idx="52">
                  <c:v>156.0</c:v>
                </c:pt>
                <c:pt idx="53">
                  <c:v>159.0</c:v>
                </c:pt>
                <c:pt idx="54">
                  <c:v>162.0</c:v>
                </c:pt>
                <c:pt idx="55">
                  <c:v>165.0</c:v>
                </c:pt>
                <c:pt idx="56">
                  <c:v>168.0</c:v>
                </c:pt>
                <c:pt idx="57">
                  <c:v>171.0</c:v>
                </c:pt>
                <c:pt idx="58">
                  <c:v>174.0</c:v>
                </c:pt>
                <c:pt idx="59">
                  <c:v>177.0</c:v>
                </c:pt>
                <c:pt idx="60">
                  <c:v>180.0</c:v>
                </c:pt>
                <c:pt idx="61">
                  <c:v>183.0</c:v>
                </c:pt>
                <c:pt idx="62">
                  <c:v>186.0</c:v>
                </c:pt>
                <c:pt idx="63">
                  <c:v>189.0</c:v>
                </c:pt>
                <c:pt idx="64">
                  <c:v>192.0</c:v>
                </c:pt>
                <c:pt idx="65">
                  <c:v>195.0</c:v>
                </c:pt>
                <c:pt idx="66">
                  <c:v>198.0</c:v>
                </c:pt>
                <c:pt idx="67">
                  <c:v>201.0</c:v>
                </c:pt>
                <c:pt idx="68">
                  <c:v>204.0</c:v>
                </c:pt>
                <c:pt idx="69">
                  <c:v>207.0</c:v>
                </c:pt>
                <c:pt idx="70">
                  <c:v>210.0</c:v>
                </c:pt>
                <c:pt idx="71">
                  <c:v>213.0</c:v>
                </c:pt>
                <c:pt idx="72">
                  <c:v>216.0</c:v>
                </c:pt>
                <c:pt idx="73">
                  <c:v>219.0</c:v>
                </c:pt>
                <c:pt idx="74">
                  <c:v>222.0</c:v>
                </c:pt>
                <c:pt idx="75">
                  <c:v>225.0</c:v>
                </c:pt>
                <c:pt idx="76">
                  <c:v>228.0</c:v>
                </c:pt>
                <c:pt idx="77">
                  <c:v>231.0</c:v>
                </c:pt>
                <c:pt idx="78">
                  <c:v>234.0</c:v>
                </c:pt>
                <c:pt idx="79">
                  <c:v>237.0</c:v>
                </c:pt>
                <c:pt idx="80">
                  <c:v>240.0</c:v>
                </c:pt>
                <c:pt idx="81">
                  <c:v>243.0</c:v>
                </c:pt>
                <c:pt idx="82">
                  <c:v>246.0</c:v>
                </c:pt>
                <c:pt idx="83">
                  <c:v>249.0</c:v>
                </c:pt>
                <c:pt idx="84">
                  <c:v>252.0</c:v>
                </c:pt>
                <c:pt idx="85">
                  <c:v>255.0</c:v>
                </c:pt>
                <c:pt idx="86">
                  <c:v>258.0</c:v>
                </c:pt>
                <c:pt idx="87">
                  <c:v>261.0</c:v>
                </c:pt>
                <c:pt idx="88">
                  <c:v>264.0</c:v>
                </c:pt>
                <c:pt idx="89">
                  <c:v>267.0</c:v>
                </c:pt>
                <c:pt idx="90">
                  <c:v>270.0</c:v>
                </c:pt>
                <c:pt idx="91">
                  <c:v>273.0</c:v>
                </c:pt>
                <c:pt idx="92">
                  <c:v>276.0</c:v>
                </c:pt>
                <c:pt idx="93">
                  <c:v>279.0</c:v>
                </c:pt>
                <c:pt idx="94">
                  <c:v>282.0</c:v>
                </c:pt>
                <c:pt idx="95">
                  <c:v>285.0</c:v>
                </c:pt>
                <c:pt idx="96">
                  <c:v>288.0</c:v>
                </c:pt>
                <c:pt idx="97">
                  <c:v>291.0</c:v>
                </c:pt>
                <c:pt idx="98">
                  <c:v>294.0</c:v>
                </c:pt>
                <c:pt idx="99">
                  <c:v>297.0</c:v>
                </c:pt>
                <c:pt idx="100">
                  <c:v>300.0</c:v>
                </c:pt>
                <c:pt idx="101">
                  <c:v>303.0</c:v>
                </c:pt>
                <c:pt idx="102">
                  <c:v>306.0</c:v>
                </c:pt>
                <c:pt idx="103">
                  <c:v>309.0</c:v>
                </c:pt>
                <c:pt idx="104">
                  <c:v>312.0</c:v>
                </c:pt>
                <c:pt idx="105">
                  <c:v>315.0</c:v>
                </c:pt>
                <c:pt idx="106">
                  <c:v>318.0</c:v>
                </c:pt>
                <c:pt idx="107">
                  <c:v>321.0</c:v>
                </c:pt>
                <c:pt idx="108">
                  <c:v>324.0</c:v>
                </c:pt>
                <c:pt idx="109">
                  <c:v>327.0</c:v>
                </c:pt>
                <c:pt idx="110">
                  <c:v>330.0</c:v>
                </c:pt>
                <c:pt idx="111">
                  <c:v>333.0</c:v>
                </c:pt>
                <c:pt idx="112">
                  <c:v>336.0</c:v>
                </c:pt>
                <c:pt idx="113">
                  <c:v>339.0</c:v>
                </c:pt>
                <c:pt idx="114">
                  <c:v>342.0</c:v>
                </c:pt>
                <c:pt idx="115">
                  <c:v>345.0</c:v>
                </c:pt>
                <c:pt idx="116">
                  <c:v>348.0</c:v>
                </c:pt>
                <c:pt idx="117">
                  <c:v>351.0</c:v>
                </c:pt>
                <c:pt idx="118">
                  <c:v>354.0</c:v>
                </c:pt>
                <c:pt idx="119">
                  <c:v>357.0</c:v>
                </c:pt>
                <c:pt idx="120">
                  <c:v>360.0</c:v>
                </c:pt>
              </c:numCache>
            </c:numRef>
          </c:xVal>
          <c:yVal>
            <c:numRef>
              <c:f>'Stray field'!$L$4:$L$124</c:f>
              <c:numCache>
                <c:formatCode>0.00E+00</c:formatCode>
                <c:ptCount val="121"/>
                <c:pt idx="0">
                  <c:v>0.026795</c:v>
                </c:pt>
                <c:pt idx="1">
                  <c:v>0.026776</c:v>
                </c:pt>
                <c:pt idx="2">
                  <c:v>0.026596</c:v>
                </c:pt>
                <c:pt idx="3">
                  <c:v>0.0265</c:v>
                </c:pt>
                <c:pt idx="4">
                  <c:v>0.026254</c:v>
                </c:pt>
                <c:pt idx="5">
                  <c:v>0.025943</c:v>
                </c:pt>
                <c:pt idx="6">
                  <c:v>0.025442</c:v>
                </c:pt>
                <c:pt idx="7">
                  <c:v>0.025021</c:v>
                </c:pt>
                <c:pt idx="8">
                  <c:v>0.024416</c:v>
                </c:pt>
                <c:pt idx="9">
                  <c:v>0.023772</c:v>
                </c:pt>
                <c:pt idx="10">
                  <c:v>0.023387</c:v>
                </c:pt>
                <c:pt idx="11">
                  <c:v>0.02195</c:v>
                </c:pt>
                <c:pt idx="12">
                  <c:v>0.020328</c:v>
                </c:pt>
                <c:pt idx="13">
                  <c:v>0.018798</c:v>
                </c:pt>
                <c:pt idx="14">
                  <c:v>0.017116</c:v>
                </c:pt>
                <c:pt idx="15">
                  <c:v>0.015423</c:v>
                </c:pt>
                <c:pt idx="16">
                  <c:v>0.014008</c:v>
                </c:pt>
                <c:pt idx="17">
                  <c:v>0.012896</c:v>
                </c:pt>
                <c:pt idx="18">
                  <c:v>0.011976</c:v>
                </c:pt>
                <c:pt idx="19">
                  <c:v>0.011382</c:v>
                </c:pt>
                <c:pt idx="20">
                  <c:v>0.011099</c:v>
                </c:pt>
                <c:pt idx="21">
                  <c:v>0.01082</c:v>
                </c:pt>
                <c:pt idx="22">
                  <c:v>0.010528</c:v>
                </c:pt>
                <c:pt idx="23">
                  <c:v>0.010255</c:v>
                </c:pt>
                <c:pt idx="24">
                  <c:v>0.010068</c:v>
                </c:pt>
                <c:pt idx="25">
                  <c:v>0.0099049</c:v>
                </c:pt>
                <c:pt idx="26">
                  <c:v>0.0098181</c:v>
                </c:pt>
                <c:pt idx="27">
                  <c:v>0.0099135</c:v>
                </c:pt>
                <c:pt idx="28">
                  <c:v>0.0097001</c:v>
                </c:pt>
                <c:pt idx="29">
                  <c:v>0.009648</c:v>
                </c:pt>
                <c:pt idx="30">
                  <c:v>0.009319</c:v>
                </c:pt>
                <c:pt idx="31">
                  <c:v>0.009648</c:v>
                </c:pt>
                <c:pt idx="32">
                  <c:v>0.0097001</c:v>
                </c:pt>
                <c:pt idx="33">
                  <c:v>0.0099135</c:v>
                </c:pt>
                <c:pt idx="34">
                  <c:v>0.0098181</c:v>
                </c:pt>
                <c:pt idx="35">
                  <c:v>0.0099049</c:v>
                </c:pt>
                <c:pt idx="36">
                  <c:v>0.010068</c:v>
                </c:pt>
                <c:pt idx="37">
                  <c:v>0.010255</c:v>
                </c:pt>
                <c:pt idx="38">
                  <c:v>0.010528</c:v>
                </c:pt>
                <c:pt idx="39">
                  <c:v>0.01082</c:v>
                </c:pt>
                <c:pt idx="40">
                  <c:v>0.011099</c:v>
                </c:pt>
                <c:pt idx="41">
                  <c:v>0.011382</c:v>
                </c:pt>
                <c:pt idx="42">
                  <c:v>0.011976</c:v>
                </c:pt>
                <c:pt idx="43">
                  <c:v>0.012896</c:v>
                </c:pt>
                <c:pt idx="44">
                  <c:v>0.014008</c:v>
                </c:pt>
                <c:pt idx="45">
                  <c:v>0.015423</c:v>
                </c:pt>
                <c:pt idx="46">
                  <c:v>0.017116</c:v>
                </c:pt>
                <c:pt idx="47">
                  <c:v>0.018798</c:v>
                </c:pt>
                <c:pt idx="48">
                  <c:v>0.020328</c:v>
                </c:pt>
                <c:pt idx="49">
                  <c:v>0.02195</c:v>
                </c:pt>
                <c:pt idx="50">
                  <c:v>0.023387</c:v>
                </c:pt>
                <c:pt idx="51">
                  <c:v>0.023772</c:v>
                </c:pt>
                <c:pt idx="52">
                  <c:v>0.024416</c:v>
                </c:pt>
                <c:pt idx="53">
                  <c:v>0.025021</c:v>
                </c:pt>
                <c:pt idx="54">
                  <c:v>0.025442</c:v>
                </c:pt>
                <c:pt idx="55">
                  <c:v>0.025943</c:v>
                </c:pt>
                <c:pt idx="56">
                  <c:v>0.026254</c:v>
                </c:pt>
                <c:pt idx="57">
                  <c:v>0.0265</c:v>
                </c:pt>
                <c:pt idx="58">
                  <c:v>0.026596</c:v>
                </c:pt>
                <c:pt idx="59">
                  <c:v>0.026776</c:v>
                </c:pt>
                <c:pt idx="60">
                  <c:v>0.026795</c:v>
                </c:pt>
                <c:pt idx="61">
                  <c:v>0.026776</c:v>
                </c:pt>
                <c:pt idx="62">
                  <c:v>0.026596</c:v>
                </c:pt>
                <c:pt idx="63">
                  <c:v>0.0265</c:v>
                </c:pt>
                <c:pt idx="64">
                  <c:v>0.026254</c:v>
                </c:pt>
                <c:pt idx="65">
                  <c:v>0.025943</c:v>
                </c:pt>
                <c:pt idx="66">
                  <c:v>0.025442</c:v>
                </c:pt>
                <c:pt idx="67">
                  <c:v>0.025021</c:v>
                </c:pt>
                <c:pt idx="68">
                  <c:v>0.024416</c:v>
                </c:pt>
                <c:pt idx="69">
                  <c:v>0.023772</c:v>
                </c:pt>
                <c:pt idx="70">
                  <c:v>0.023387</c:v>
                </c:pt>
                <c:pt idx="71">
                  <c:v>0.02195</c:v>
                </c:pt>
                <c:pt idx="72">
                  <c:v>0.020328</c:v>
                </c:pt>
                <c:pt idx="73">
                  <c:v>0.018798</c:v>
                </c:pt>
                <c:pt idx="74">
                  <c:v>0.017116</c:v>
                </c:pt>
                <c:pt idx="75">
                  <c:v>0.015423</c:v>
                </c:pt>
                <c:pt idx="76">
                  <c:v>0.014008</c:v>
                </c:pt>
                <c:pt idx="77">
                  <c:v>0.012896</c:v>
                </c:pt>
                <c:pt idx="78">
                  <c:v>0.011976</c:v>
                </c:pt>
                <c:pt idx="79">
                  <c:v>0.011382</c:v>
                </c:pt>
                <c:pt idx="80">
                  <c:v>0.011099</c:v>
                </c:pt>
                <c:pt idx="81">
                  <c:v>0.01082</c:v>
                </c:pt>
                <c:pt idx="82">
                  <c:v>0.010528</c:v>
                </c:pt>
                <c:pt idx="83">
                  <c:v>0.010255</c:v>
                </c:pt>
                <c:pt idx="84">
                  <c:v>0.010068</c:v>
                </c:pt>
                <c:pt idx="85">
                  <c:v>0.0099049</c:v>
                </c:pt>
                <c:pt idx="86">
                  <c:v>0.0098181</c:v>
                </c:pt>
                <c:pt idx="87">
                  <c:v>0.0099135</c:v>
                </c:pt>
                <c:pt idx="88">
                  <c:v>0.0097001</c:v>
                </c:pt>
                <c:pt idx="89">
                  <c:v>0.009648</c:v>
                </c:pt>
                <c:pt idx="90">
                  <c:v>0.009319</c:v>
                </c:pt>
                <c:pt idx="91">
                  <c:v>0.009648</c:v>
                </c:pt>
                <c:pt idx="92">
                  <c:v>0.0097001</c:v>
                </c:pt>
                <c:pt idx="93">
                  <c:v>0.0099135</c:v>
                </c:pt>
                <c:pt idx="94">
                  <c:v>0.0098181</c:v>
                </c:pt>
                <c:pt idx="95">
                  <c:v>0.0099049</c:v>
                </c:pt>
                <c:pt idx="96">
                  <c:v>0.010068</c:v>
                </c:pt>
                <c:pt idx="97">
                  <c:v>0.010255</c:v>
                </c:pt>
                <c:pt idx="98">
                  <c:v>0.010528</c:v>
                </c:pt>
                <c:pt idx="99">
                  <c:v>0.01082</c:v>
                </c:pt>
                <c:pt idx="100">
                  <c:v>0.011099</c:v>
                </c:pt>
                <c:pt idx="101">
                  <c:v>0.011382</c:v>
                </c:pt>
                <c:pt idx="102">
                  <c:v>0.011976</c:v>
                </c:pt>
                <c:pt idx="103">
                  <c:v>0.012896</c:v>
                </c:pt>
                <c:pt idx="104">
                  <c:v>0.014008</c:v>
                </c:pt>
                <c:pt idx="105">
                  <c:v>0.015423</c:v>
                </c:pt>
                <c:pt idx="106">
                  <c:v>0.017116</c:v>
                </c:pt>
                <c:pt idx="107">
                  <c:v>0.018798</c:v>
                </c:pt>
                <c:pt idx="108">
                  <c:v>0.020328</c:v>
                </c:pt>
                <c:pt idx="109">
                  <c:v>0.02195</c:v>
                </c:pt>
                <c:pt idx="110">
                  <c:v>0.023387</c:v>
                </c:pt>
                <c:pt idx="111">
                  <c:v>0.023772</c:v>
                </c:pt>
                <c:pt idx="112">
                  <c:v>0.024416</c:v>
                </c:pt>
                <c:pt idx="113">
                  <c:v>0.025021</c:v>
                </c:pt>
                <c:pt idx="114">
                  <c:v>0.025442</c:v>
                </c:pt>
                <c:pt idx="115">
                  <c:v>0.025943</c:v>
                </c:pt>
                <c:pt idx="116">
                  <c:v>0.026254</c:v>
                </c:pt>
                <c:pt idx="117">
                  <c:v>0.0265</c:v>
                </c:pt>
                <c:pt idx="118">
                  <c:v>0.026596</c:v>
                </c:pt>
                <c:pt idx="119">
                  <c:v>0.026776</c:v>
                </c:pt>
                <c:pt idx="120">
                  <c:v>0.026795</c:v>
                </c:pt>
              </c:numCache>
            </c:numRef>
          </c:yVal>
        </c:ser>
        <c:ser>
          <c:idx val="1"/>
          <c:order val="2"/>
          <c:tx>
            <c:strRef>
              <c:f>'Stray field'!$M$2</c:f>
              <c:strCache>
                <c:ptCount val="1"/>
                <c:pt idx="0">
                  <c:v>t = 30 mm</c:v>
                </c:pt>
              </c:strCache>
            </c:strRef>
          </c:tx>
          <c:spPr>
            <a:ln w="15875"/>
          </c:spPr>
          <c:marker>
            <c:symbol val="square"/>
            <c:size val="5"/>
          </c:marker>
          <c:xVal>
            <c:numRef>
              <c:f>'Stray field'!$B$4:$B$124</c:f>
              <c:numCache>
                <c:formatCode>General</c:formatCode>
                <c:ptCount val="121"/>
                <c:pt idx="0">
                  <c:v>0.0</c:v>
                </c:pt>
                <c:pt idx="1">
                  <c:v>3.0</c:v>
                </c:pt>
                <c:pt idx="2">
                  <c:v>6.0</c:v>
                </c:pt>
                <c:pt idx="3">
                  <c:v>9.0</c:v>
                </c:pt>
                <c:pt idx="4">
                  <c:v>12.0</c:v>
                </c:pt>
                <c:pt idx="5">
                  <c:v>15.0</c:v>
                </c:pt>
                <c:pt idx="6">
                  <c:v>18.0</c:v>
                </c:pt>
                <c:pt idx="7">
                  <c:v>21.0</c:v>
                </c:pt>
                <c:pt idx="8">
                  <c:v>24.0</c:v>
                </c:pt>
                <c:pt idx="9">
                  <c:v>27.0</c:v>
                </c:pt>
                <c:pt idx="10">
                  <c:v>30.0</c:v>
                </c:pt>
                <c:pt idx="11">
                  <c:v>33.0</c:v>
                </c:pt>
                <c:pt idx="12">
                  <c:v>36.0</c:v>
                </c:pt>
                <c:pt idx="13">
                  <c:v>39.0</c:v>
                </c:pt>
                <c:pt idx="14">
                  <c:v>42.0</c:v>
                </c:pt>
                <c:pt idx="15">
                  <c:v>45.0</c:v>
                </c:pt>
                <c:pt idx="16">
                  <c:v>48.0</c:v>
                </c:pt>
                <c:pt idx="17">
                  <c:v>51.0</c:v>
                </c:pt>
                <c:pt idx="18">
                  <c:v>54.0</c:v>
                </c:pt>
                <c:pt idx="19">
                  <c:v>57.0</c:v>
                </c:pt>
                <c:pt idx="20">
                  <c:v>60.0</c:v>
                </c:pt>
                <c:pt idx="21">
                  <c:v>63.0</c:v>
                </c:pt>
                <c:pt idx="22">
                  <c:v>66.0</c:v>
                </c:pt>
                <c:pt idx="23">
                  <c:v>69.0</c:v>
                </c:pt>
                <c:pt idx="24">
                  <c:v>72.0</c:v>
                </c:pt>
                <c:pt idx="25">
                  <c:v>75.0</c:v>
                </c:pt>
                <c:pt idx="26">
                  <c:v>78.0</c:v>
                </c:pt>
                <c:pt idx="27">
                  <c:v>81.0</c:v>
                </c:pt>
                <c:pt idx="28">
                  <c:v>84.0</c:v>
                </c:pt>
                <c:pt idx="29">
                  <c:v>87.0</c:v>
                </c:pt>
                <c:pt idx="30">
                  <c:v>90.0</c:v>
                </c:pt>
                <c:pt idx="31">
                  <c:v>93.0</c:v>
                </c:pt>
                <c:pt idx="32">
                  <c:v>96.0</c:v>
                </c:pt>
                <c:pt idx="33">
                  <c:v>99.0</c:v>
                </c:pt>
                <c:pt idx="34">
                  <c:v>102.0</c:v>
                </c:pt>
                <c:pt idx="35">
                  <c:v>105.0</c:v>
                </c:pt>
                <c:pt idx="36">
                  <c:v>108.0</c:v>
                </c:pt>
                <c:pt idx="37">
                  <c:v>111.0</c:v>
                </c:pt>
                <c:pt idx="38">
                  <c:v>114.0</c:v>
                </c:pt>
                <c:pt idx="39">
                  <c:v>117.0</c:v>
                </c:pt>
                <c:pt idx="40">
                  <c:v>120.0</c:v>
                </c:pt>
                <c:pt idx="41">
                  <c:v>123.0</c:v>
                </c:pt>
                <c:pt idx="42">
                  <c:v>126.0</c:v>
                </c:pt>
                <c:pt idx="43">
                  <c:v>129.0</c:v>
                </c:pt>
                <c:pt idx="44">
                  <c:v>132.0</c:v>
                </c:pt>
                <c:pt idx="45">
                  <c:v>135.0</c:v>
                </c:pt>
                <c:pt idx="46">
                  <c:v>138.0</c:v>
                </c:pt>
                <c:pt idx="47">
                  <c:v>141.0</c:v>
                </c:pt>
                <c:pt idx="48">
                  <c:v>144.0</c:v>
                </c:pt>
                <c:pt idx="49">
                  <c:v>147.0</c:v>
                </c:pt>
                <c:pt idx="50">
                  <c:v>150.0</c:v>
                </c:pt>
                <c:pt idx="51">
                  <c:v>153.0</c:v>
                </c:pt>
                <c:pt idx="52">
                  <c:v>156.0</c:v>
                </c:pt>
                <c:pt idx="53">
                  <c:v>159.0</c:v>
                </c:pt>
                <c:pt idx="54">
                  <c:v>162.0</c:v>
                </c:pt>
                <c:pt idx="55">
                  <c:v>165.0</c:v>
                </c:pt>
                <c:pt idx="56">
                  <c:v>168.0</c:v>
                </c:pt>
                <c:pt idx="57">
                  <c:v>171.0</c:v>
                </c:pt>
                <c:pt idx="58">
                  <c:v>174.0</c:v>
                </c:pt>
                <c:pt idx="59">
                  <c:v>177.0</c:v>
                </c:pt>
                <c:pt idx="60">
                  <c:v>180.0</c:v>
                </c:pt>
                <c:pt idx="61">
                  <c:v>183.0</c:v>
                </c:pt>
                <c:pt idx="62">
                  <c:v>186.0</c:v>
                </c:pt>
                <c:pt idx="63">
                  <c:v>189.0</c:v>
                </c:pt>
                <c:pt idx="64">
                  <c:v>192.0</c:v>
                </c:pt>
                <c:pt idx="65">
                  <c:v>195.0</c:v>
                </c:pt>
                <c:pt idx="66">
                  <c:v>198.0</c:v>
                </c:pt>
                <c:pt idx="67">
                  <c:v>201.0</c:v>
                </c:pt>
                <c:pt idx="68">
                  <c:v>204.0</c:v>
                </c:pt>
                <c:pt idx="69">
                  <c:v>207.0</c:v>
                </c:pt>
                <c:pt idx="70">
                  <c:v>210.0</c:v>
                </c:pt>
                <c:pt idx="71">
                  <c:v>213.0</c:v>
                </c:pt>
                <c:pt idx="72">
                  <c:v>216.0</c:v>
                </c:pt>
                <c:pt idx="73">
                  <c:v>219.0</c:v>
                </c:pt>
                <c:pt idx="74">
                  <c:v>222.0</c:v>
                </c:pt>
                <c:pt idx="75">
                  <c:v>225.0</c:v>
                </c:pt>
                <c:pt idx="76">
                  <c:v>228.0</c:v>
                </c:pt>
                <c:pt idx="77">
                  <c:v>231.0</c:v>
                </c:pt>
                <c:pt idx="78">
                  <c:v>234.0</c:v>
                </c:pt>
                <c:pt idx="79">
                  <c:v>237.0</c:v>
                </c:pt>
                <c:pt idx="80">
                  <c:v>240.0</c:v>
                </c:pt>
                <c:pt idx="81">
                  <c:v>243.0</c:v>
                </c:pt>
                <c:pt idx="82">
                  <c:v>246.0</c:v>
                </c:pt>
                <c:pt idx="83">
                  <c:v>249.0</c:v>
                </c:pt>
                <c:pt idx="84">
                  <c:v>252.0</c:v>
                </c:pt>
                <c:pt idx="85">
                  <c:v>255.0</c:v>
                </c:pt>
                <c:pt idx="86">
                  <c:v>258.0</c:v>
                </c:pt>
                <c:pt idx="87">
                  <c:v>261.0</c:v>
                </c:pt>
                <c:pt idx="88">
                  <c:v>264.0</c:v>
                </c:pt>
                <c:pt idx="89">
                  <c:v>267.0</c:v>
                </c:pt>
                <c:pt idx="90">
                  <c:v>270.0</c:v>
                </c:pt>
                <c:pt idx="91">
                  <c:v>273.0</c:v>
                </c:pt>
                <c:pt idx="92">
                  <c:v>276.0</c:v>
                </c:pt>
                <c:pt idx="93">
                  <c:v>279.0</c:v>
                </c:pt>
                <c:pt idx="94">
                  <c:v>282.0</c:v>
                </c:pt>
                <c:pt idx="95">
                  <c:v>285.0</c:v>
                </c:pt>
                <c:pt idx="96">
                  <c:v>288.0</c:v>
                </c:pt>
                <c:pt idx="97">
                  <c:v>291.0</c:v>
                </c:pt>
                <c:pt idx="98">
                  <c:v>294.0</c:v>
                </c:pt>
                <c:pt idx="99">
                  <c:v>297.0</c:v>
                </c:pt>
                <c:pt idx="100">
                  <c:v>300.0</c:v>
                </c:pt>
                <c:pt idx="101">
                  <c:v>303.0</c:v>
                </c:pt>
                <c:pt idx="102">
                  <c:v>306.0</c:v>
                </c:pt>
                <c:pt idx="103">
                  <c:v>309.0</c:v>
                </c:pt>
                <c:pt idx="104">
                  <c:v>312.0</c:v>
                </c:pt>
                <c:pt idx="105">
                  <c:v>315.0</c:v>
                </c:pt>
                <c:pt idx="106">
                  <c:v>318.0</c:v>
                </c:pt>
                <c:pt idx="107">
                  <c:v>321.0</c:v>
                </c:pt>
                <c:pt idx="108">
                  <c:v>324.0</c:v>
                </c:pt>
                <c:pt idx="109">
                  <c:v>327.0</c:v>
                </c:pt>
                <c:pt idx="110">
                  <c:v>330.0</c:v>
                </c:pt>
                <c:pt idx="111">
                  <c:v>333.0</c:v>
                </c:pt>
                <c:pt idx="112">
                  <c:v>336.0</c:v>
                </c:pt>
                <c:pt idx="113">
                  <c:v>339.0</c:v>
                </c:pt>
                <c:pt idx="114">
                  <c:v>342.0</c:v>
                </c:pt>
                <c:pt idx="115">
                  <c:v>345.0</c:v>
                </c:pt>
                <c:pt idx="116">
                  <c:v>348.0</c:v>
                </c:pt>
                <c:pt idx="117">
                  <c:v>351.0</c:v>
                </c:pt>
                <c:pt idx="118">
                  <c:v>354.0</c:v>
                </c:pt>
                <c:pt idx="119">
                  <c:v>357.0</c:v>
                </c:pt>
                <c:pt idx="120">
                  <c:v>360.0</c:v>
                </c:pt>
              </c:numCache>
            </c:numRef>
          </c:xVal>
          <c:yVal>
            <c:numRef>
              <c:f>'Stray field'!$M$4:$M$124</c:f>
              <c:numCache>
                <c:formatCode>0.00E+00</c:formatCode>
                <c:ptCount val="121"/>
                <c:pt idx="0">
                  <c:v>0.010851</c:v>
                </c:pt>
                <c:pt idx="1">
                  <c:v>0.010774</c:v>
                </c:pt>
                <c:pt idx="2">
                  <c:v>0.010353</c:v>
                </c:pt>
                <c:pt idx="3">
                  <c:v>0.0097847</c:v>
                </c:pt>
                <c:pt idx="4">
                  <c:v>0.0092711</c:v>
                </c:pt>
                <c:pt idx="5">
                  <c:v>0.0089123</c:v>
                </c:pt>
                <c:pt idx="6">
                  <c:v>0.0084968</c:v>
                </c:pt>
                <c:pt idx="7">
                  <c:v>0.0081046</c:v>
                </c:pt>
                <c:pt idx="8">
                  <c:v>0.0075434</c:v>
                </c:pt>
                <c:pt idx="9">
                  <c:v>0.0068972</c:v>
                </c:pt>
                <c:pt idx="10">
                  <c:v>0.0062192</c:v>
                </c:pt>
                <c:pt idx="11">
                  <c:v>0.0056348</c:v>
                </c:pt>
                <c:pt idx="12">
                  <c:v>0.0051008</c:v>
                </c:pt>
                <c:pt idx="13">
                  <c:v>0.0046132</c:v>
                </c:pt>
                <c:pt idx="14">
                  <c:v>0.0042368</c:v>
                </c:pt>
                <c:pt idx="15">
                  <c:v>0.0039378</c:v>
                </c:pt>
                <c:pt idx="16">
                  <c:v>0.0037039</c:v>
                </c:pt>
                <c:pt idx="17">
                  <c:v>0.0035149</c:v>
                </c:pt>
                <c:pt idx="18">
                  <c:v>0.0033554</c:v>
                </c:pt>
                <c:pt idx="19">
                  <c:v>0.003243</c:v>
                </c:pt>
                <c:pt idx="20">
                  <c:v>0.0031656</c:v>
                </c:pt>
                <c:pt idx="21">
                  <c:v>0.0030937</c:v>
                </c:pt>
                <c:pt idx="22">
                  <c:v>0.0030228</c:v>
                </c:pt>
                <c:pt idx="23">
                  <c:v>0.0029893</c:v>
                </c:pt>
                <c:pt idx="24">
                  <c:v>0.0028902</c:v>
                </c:pt>
                <c:pt idx="25">
                  <c:v>0.0028139</c:v>
                </c:pt>
                <c:pt idx="26">
                  <c:v>0.0028358</c:v>
                </c:pt>
                <c:pt idx="27">
                  <c:v>0.0030913</c:v>
                </c:pt>
                <c:pt idx="28">
                  <c:v>0.0028603</c:v>
                </c:pt>
                <c:pt idx="29">
                  <c:v>0.002819</c:v>
                </c:pt>
                <c:pt idx="30">
                  <c:v>0.0026417</c:v>
                </c:pt>
                <c:pt idx="31">
                  <c:v>0.002819</c:v>
                </c:pt>
                <c:pt idx="32">
                  <c:v>0.0028603</c:v>
                </c:pt>
                <c:pt idx="33">
                  <c:v>0.0030913</c:v>
                </c:pt>
                <c:pt idx="34">
                  <c:v>0.0028358</c:v>
                </c:pt>
                <c:pt idx="35">
                  <c:v>0.0028139</c:v>
                </c:pt>
                <c:pt idx="36">
                  <c:v>0.0028902</c:v>
                </c:pt>
                <c:pt idx="37">
                  <c:v>0.0029893</c:v>
                </c:pt>
                <c:pt idx="38">
                  <c:v>0.0030228</c:v>
                </c:pt>
                <c:pt idx="39">
                  <c:v>0.0030937</c:v>
                </c:pt>
                <c:pt idx="40">
                  <c:v>0.0031656</c:v>
                </c:pt>
                <c:pt idx="41">
                  <c:v>0.003243</c:v>
                </c:pt>
                <c:pt idx="42">
                  <c:v>0.0033554</c:v>
                </c:pt>
                <c:pt idx="43">
                  <c:v>0.0035149</c:v>
                </c:pt>
                <c:pt idx="44">
                  <c:v>0.0037039</c:v>
                </c:pt>
                <c:pt idx="45">
                  <c:v>0.0039378</c:v>
                </c:pt>
                <c:pt idx="46">
                  <c:v>0.0042368</c:v>
                </c:pt>
                <c:pt idx="47">
                  <c:v>0.0046132</c:v>
                </c:pt>
                <c:pt idx="48">
                  <c:v>0.0051008</c:v>
                </c:pt>
                <c:pt idx="49">
                  <c:v>0.0056348</c:v>
                </c:pt>
                <c:pt idx="50">
                  <c:v>0.0062192</c:v>
                </c:pt>
                <c:pt idx="51">
                  <c:v>0.0068972</c:v>
                </c:pt>
                <c:pt idx="52">
                  <c:v>0.0075434</c:v>
                </c:pt>
                <c:pt idx="53">
                  <c:v>0.0081046</c:v>
                </c:pt>
                <c:pt idx="54">
                  <c:v>0.0084968</c:v>
                </c:pt>
                <c:pt idx="55">
                  <c:v>0.0089123</c:v>
                </c:pt>
                <c:pt idx="56">
                  <c:v>0.0092711</c:v>
                </c:pt>
                <c:pt idx="57">
                  <c:v>0.0097847</c:v>
                </c:pt>
                <c:pt idx="58">
                  <c:v>0.010353</c:v>
                </c:pt>
                <c:pt idx="59">
                  <c:v>0.010774</c:v>
                </c:pt>
                <c:pt idx="60">
                  <c:v>0.010851</c:v>
                </c:pt>
                <c:pt idx="61">
                  <c:v>0.010774</c:v>
                </c:pt>
                <c:pt idx="62">
                  <c:v>0.010353</c:v>
                </c:pt>
                <c:pt idx="63">
                  <c:v>0.0097847</c:v>
                </c:pt>
                <c:pt idx="64">
                  <c:v>0.0092711</c:v>
                </c:pt>
                <c:pt idx="65">
                  <c:v>0.0089123</c:v>
                </c:pt>
                <c:pt idx="66">
                  <c:v>0.0084968</c:v>
                </c:pt>
                <c:pt idx="67">
                  <c:v>0.0081046</c:v>
                </c:pt>
                <c:pt idx="68">
                  <c:v>0.0075434</c:v>
                </c:pt>
                <c:pt idx="69">
                  <c:v>0.0068972</c:v>
                </c:pt>
                <c:pt idx="70">
                  <c:v>0.0062192</c:v>
                </c:pt>
                <c:pt idx="71">
                  <c:v>0.0056348</c:v>
                </c:pt>
                <c:pt idx="72">
                  <c:v>0.0051008</c:v>
                </c:pt>
                <c:pt idx="73">
                  <c:v>0.0046132</c:v>
                </c:pt>
                <c:pt idx="74">
                  <c:v>0.0042368</c:v>
                </c:pt>
                <c:pt idx="75">
                  <c:v>0.0039378</c:v>
                </c:pt>
                <c:pt idx="76">
                  <c:v>0.0037039</c:v>
                </c:pt>
                <c:pt idx="77">
                  <c:v>0.0035149</c:v>
                </c:pt>
                <c:pt idx="78">
                  <c:v>0.0033554</c:v>
                </c:pt>
                <c:pt idx="79">
                  <c:v>0.003243</c:v>
                </c:pt>
                <c:pt idx="80">
                  <c:v>0.0031656</c:v>
                </c:pt>
                <c:pt idx="81">
                  <c:v>0.0030937</c:v>
                </c:pt>
                <c:pt idx="82">
                  <c:v>0.0030228</c:v>
                </c:pt>
                <c:pt idx="83">
                  <c:v>0.0029893</c:v>
                </c:pt>
                <c:pt idx="84">
                  <c:v>0.0028902</c:v>
                </c:pt>
                <c:pt idx="85">
                  <c:v>0.0028139</c:v>
                </c:pt>
                <c:pt idx="86">
                  <c:v>0.0028358</c:v>
                </c:pt>
                <c:pt idx="87">
                  <c:v>0.0030913</c:v>
                </c:pt>
                <c:pt idx="88">
                  <c:v>0.0028603</c:v>
                </c:pt>
                <c:pt idx="89">
                  <c:v>0.002819</c:v>
                </c:pt>
                <c:pt idx="90">
                  <c:v>0.0026417</c:v>
                </c:pt>
                <c:pt idx="91">
                  <c:v>0.002819</c:v>
                </c:pt>
                <c:pt idx="92">
                  <c:v>0.0028603</c:v>
                </c:pt>
                <c:pt idx="93">
                  <c:v>0.0030913</c:v>
                </c:pt>
                <c:pt idx="94">
                  <c:v>0.0028358</c:v>
                </c:pt>
                <c:pt idx="95">
                  <c:v>0.0028139</c:v>
                </c:pt>
                <c:pt idx="96">
                  <c:v>0.0028902</c:v>
                </c:pt>
                <c:pt idx="97">
                  <c:v>0.0029893</c:v>
                </c:pt>
                <c:pt idx="98">
                  <c:v>0.0030228</c:v>
                </c:pt>
                <c:pt idx="99">
                  <c:v>0.0030937</c:v>
                </c:pt>
                <c:pt idx="100">
                  <c:v>0.0031656</c:v>
                </c:pt>
                <c:pt idx="101">
                  <c:v>0.003243</c:v>
                </c:pt>
                <c:pt idx="102">
                  <c:v>0.0033554</c:v>
                </c:pt>
                <c:pt idx="103">
                  <c:v>0.0035149</c:v>
                </c:pt>
                <c:pt idx="104">
                  <c:v>0.0037039</c:v>
                </c:pt>
                <c:pt idx="105">
                  <c:v>0.0039378</c:v>
                </c:pt>
                <c:pt idx="106">
                  <c:v>0.0042368</c:v>
                </c:pt>
                <c:pt idx="107">
                  <c:v>0.0046132</c:v>
                </c:pt>
                <c:pt idx="108">
                  <c:v>0.0051008</c:v>
                </c:pt>
                <c:pt idx="109">
                  <c:v>0.0056348</c:v>
                </c:pt>
                <c:pt idx="110">
                  <c:v>0.0062192</c:v>
                </c:pt>
                <c:pt idx="111">
                  <c:v>0.0068972</c:v>
                </c:pt>
                <c:pt idx="112">
                  <c:v>0.0075434</c:v>
                </c:pt>
                <c:pt idx="113">
                  <c:v>0.0081046</c:v>
                </c:pt>
                <c:pt idx="114">
                  <c:v>0.0084968</c:v>
                </c:pt>
                <c:pt idx="115">
                  <c:v>0.0089123</c:v>
                </c:pt>
                <c:pt idx="116">
                  <c:v>0.0092711</c:v>
                </c:pt>
                <c:pt idx="117">
                  <c:v>0.0097847</c:v>
                </c:pt>
                <c:pt idx="118">
                  <c:v>0.010353</c:v>
                </c:pt>
                <c:pt idx="119">
                  <c:v>0.010774</c:v>
                </c:pt>
                <c:pt idx="120">
                  <c:v>0.010851</c:v>
                </c:pt>
              </c:numCache>
            </c:numRef>
          </c:yVal>
        </c:ser>
        <c:axId val="521899416"/>
        <c:axId val="521832008"/>
      </c:scatterChart>
      <c:valAx>
        <c:axId val="521899416"/>
        <c:scaling>
          <c:orientation val="minMax"/>
          <c:max val="360.0"/>
          <c:min val="0.0"/>
        </c:scaling>
        <c:axPos val="b"/>
        <c:title>
          <c:tx>
            <c:rich>
              <a:bodyPr/>
              <a:lstStyle/>
              <a:p>
                <a:pPr>
                  <a:defRPr lang="en-US" sz="1400"/>
                </a:pPr>
                <a:r>
                  <a:rPr lang="en-US" sz="1400" b="1" i="0" u="none" strike="noStrike" baseline="0" dirty="0">
                    <a:effectLst/>
                  </a:rPr>
                  <a:t>Angle </a:t>
                </a:r>
                <a:r>
                  <a:rPr lang="en-US" sz="1400" b="1" i="0" u="none" strike="noStrike" baseline="0" dirty="0" smtClean="0">
                    <a:effectLst/>
                  </a:rPr>
                  <a:t>(0 </a:t>
                </a:r>
                <a:r>
                  <a:rPr lang="en-US" sz="1400" b="1" i="0" u="none" strike="noStrike" baseline="0" dirty="0">
                    <a:effectLst/>
                  </a:rPr>
                  <a:t>to 360 degree, anti-clock direction)</a:t>
                </a:r>
                <a:r>
                  <a:rPr lang="zh-CN" altLang="en-US" sz="1400" b="1" i="0" u="none" strike="noStrike" baseline="0" dirty="0">
                    <a:effectLst/>
                  </a:rPr>
                  <a:t> </a:t>
                </a:r>
                <a:endParaRPr lang="en-US" sz="1400" dirty="0"/>
              </a:p>
            </c:rich>
          </c:tx>
          <c:layout>
            <c:manualLayout>
              <c:xMode val="edge"/>
              <c:yMode val="edge"/>
              <c:x val="0.188710588507043"/>
              <c:y val="0.948578669410855"/>
            </c:manualLayout>
          </c:layout>
        </c:title>
        <c:numFmt formatCode="General" sourceLinked="1"/>
        <c:majorTickMark val="in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lang="en-US" sz="1400"/>
            </a:pPr>
            <a:endParaRPr lang="ja-JP"/>
          </a:p>
        </c:txPr>
        <c:crossAx val="521832008"/>
        <c:crosses val="autoZero"/>
        <c:crossBetween val="midCat"/>
        <c:majorUnit val="60.0"/>
        <c:minorUnit val="6.0"/>
      </c:valAx>
      <c:valAx>
        <c:axId val="521832008"/>
        <c:scaling>
          <c:orientation val="minMax"/>
        </c:scaling>
        <c:axPos val="l"/>
        <c:title>
          <c:tx>
            <c:rich>
              <a:bodyPr/>
              <a:lstStyle/>
              <a:p>
                <a:pPr>
                  <a:defRPr lang="en-US" sz="1400"/>
                </a:pPr>
                <a:r>
                  <a:rPr lang="en-US" sz="1400"/>
                  <a:t>Stray</a:t>
                </a:r>
                <a:r>
                  <a:rPr lang="en-US" sz="1400" baseline="0"/>
                  <a:t> field at the outer surface of the cryostat (T)</a:t>
                </a:r>
                <a:endParaRPr lang="en-US" sz="1400"/>
              </a:p>
            </c:rich>
          </c:tx>
          <c:layout>
            <c:manualLayout>
              <c:xMode val="edge"/>
              <c:yMode val="edge"/>
              <c:x val="0.0"/>
              <c:y val="0.109258051643421"/>
            </c:manualLayout>
          </c:layout>
        </c:title>
        <c:numFmt formatCode="#,##0.000" sourceLinked="0"/>
        <c:maj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lang="en-US" sz="1400"/>
            </a:pPr>
            <a:endParaRPr lang="ja-JP"/>
          </a:p>
        </c:txPr>
        <c:crossAx val="521899416"/>
        <c:crosses val="autoZero"/>
        <c:crossBetween val="midCat"/>
      </c:valAx>
      <c:spPr>
        <a:ln>
          <a:solidFill>
            <a:schemeClr val="tx1"/>
          </a:solidFill>
        </a:ln>
      </c:spPr>
    </c:plotArea>
    <c:legend>
      <c:legendPos val="r"/>
      <c:layout>
        <c:manualLayout>
          <c:xMode val="edge"/>
          <c:yMode val="edge"/>
          <c:x val="0.211945340658262"/>
          <c:y val="0.0404615004193754"/>
          <c:w val="0.711831700488748"/>
          <c:h val="0.0477509557549234"/>
        </c:manualLayout>
      </c:layout>
      <c:txPr>
        <a:bodyPr/>
        <a:lstStyle/>
        <a:p>
          <a:pPr>
            <a:defRPr lang="en-US" sz="1400"/>
          </a:pPr>
          <a:endParaRPr lang="ja-JP"/>
        </a:p>
      </c:txPr>
    </c:legend>
    <c:plotVisOnly val="1"/>
    <c:dispBlanksAs val="gap"/>
  </c:chart>
  <c:spPr>
    <a:ln>
      <a:solidFill>
        <a:schemeClr val="bg1"/>
      </a:solidFill>
    </a:ln>
  </c:sp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ja-JP"/>
  <c:style val="2"/>
  <c:chart>
    <c:autoTitleDeleted val="1"/>
    <c:plotArea>
      <c:layout>
        <c:manualLayout>
          <c:layoutTarget val="inner"/>
          <c:xMode val="edge"/>
          <c:yMode val="edge"/>
          <c:x val="0.136511677208305"/>
          <c:y val="0.0242424242424242"/>
          <c:w val="0.834359717893864"/>
          <c:h val="0.761526961028605"/>
        </c:manualLayout>
      </c:layout>
      <c:lineChart>
        <c:grouping val="standard"/>
        <c:ser>
          <c:idx val="0"/>
          <c:order val="0"/>
          <c:tx>
            <c:strRef>
              <c:f>'stress - 3 keys'!$B$18</c:f>
              <c:strCache>
                <c:ptCount val="1"/>
                <c:pt idx="0">
                  <c:v>Average stress in mid-plane</c:v>
                </c:pt>
              </c:strCache>
            </c:strRef>
          </c:tx>
          <c:spPr>
            <a:ln w="25400"/>
          </c:spPr>
          <c:cat>
            <c:strRef>
              <c:f>'stress - 3 keys'!$A$19:$A$24</c:f>
              <c:strCache>
                <c:ptCount val="6"/>
                <c:pt idx="0">
                  <c:v>Collaring</c:v>
                </c:pt>
                <c:pt idx="1">
                  <c:v>Yoking with load</c:v>
                </c:pt>
                <c:pt idx="2">
                  <c:v>Yoking with key</c:v>
                </c:pt>
                <c:pt idx="3">
                  <c:v>Shell welding</c:v>
                </c:pt>
                <c:pt idx="4">
                  <c:v>2K</c:v>
                </c:pt>
                <c:pt idx="5">
                  <c:v>Excitation</c:v>
                </c:pt>
              </c:strCache>
            </c:strRef>
          </c:cat>
          <c:val>
            <c:numRef>
              <c:f>'stress - 3 keys'!$B$19:$B$24</c:f>
              <c:numCache>
                <c:formatCode>General</c:formatCode>
                <c:ptCount val="6"/>
                <c:pt idx="0">
                  <c:v>6.723163841807906</c:v>
                </c:pt>
                <c:pt idx="1">
                  <c:v>87.00564971751405</c:v>
                </c:pt>
                <c:pt idx="2">
                  <c:v>83.0508474576269</c:v>
                </c:pt>
                <c:pt idx="3">
                  <c:v>83.0508474576269</c:v>
                </c:pt>
                <c:pt idx="4">
                  <c:v>62.71186440677954</c:v>
                </c:pt>
                <c:pt idx="5">
                  <c:v>80.7909604519774</c:v>
                </c:pt>
              </c:numCache>
            </c:numRef>
          </c:val>
        </c:ser>
        <c:ser>
          <c:idx val="1"/>
          <c:order val="1"/>
          <c:tx>
            <c:strRef>
              <c:f>'stress - 3 keys'!$C$18</c:f>
              <c:strCache>
                <c:ptCount val="1"/>
                <c:pt idx="0">
                  <c:v>Average stress in pole region</c:v>
                </c:pt>
              </c:strCache>
            </c:strRef>
          </c:tx>
          <c:spPr>
            <a:ln w="25400"/>
          </c:spPr>
          <c:cat>
            <c:strRef>
              <c:f>'stress - 3 keys'!$A$19:$A$24</c:f>
              <c:strCache>
                <c:ptCount val="6"/>
                <c:pt idx="0">
                  <c:v>Collaring</c:v>
                </c:pt>
                <c:pt idx="1">
                  <c:v>Yoking with load</c:v>
                </c:pt>
                <c:pt idx="2">
                  <c:v>Yoking with key</c:v>
                </c:pt>
                <c:pt idx="3">
                  <c:v>Shell welding</c:v>
                </c:pt>
                <c:pt idx="4">
                  <c:v>2K</c:v>
                </c:pt>
                <c:pt idx="5">
                  <c:v>Excitation</c:v>
                </c:pt>
              </c:strCache>
            </c:strRef>
          </c:cat>
          <c:val>
            <c:numRef>
              <c:f>'stress - 3 keys'!$C$19:$C$24</c:f>
              <c:numCache>
                <c:formatCode>General</c:formatCode>
                <c:ptCount val="6"/>
                <c:pt idx="0">
                  <c:v>5.124764054440027</c:v>
                </c:pt>
                <c:pt idx="1">
                  <c:v>65.77251562623828</c:v>
                </c:pt>
                <c:pt idx="2">
                  <c:v>62.89483157721836</c:v>
                </c:pt>
                <c:pt idx="3">
                  <c:v>62.89483157721836</c:v>
                </c:pt>
                <c:pt idx="4">
                  <c:v>48.2381337991787</c:v>
                </c:pt>
                <c:pt idx="5">
                  <c:v>1.673117841238514</c:v>
                </c:pt>
              </c:numCache>
            </c:numRef>
          </c:val>
        </c:ser>
        <c:ser>
          <c:idx val="2"/>
          <c:order val="2"/>
          <c:tx>
            <c:strRef>
              <c:f>'stress - 3 keys'!$D$18</c:f>
              <c:strCache>
                <c:ptCount val="1"/>
                <c:pt idx="0">
                  <c:v>Coil peak stress in mid-plane</c:v>
                </c:pt>
              </c:strCache>
            </c:strRef>
          </c:tx>
          <c:spPr>
            <a:ln w="25400"/>
          </c:spPr>
          <c:cat>
            <c:strRef>
              <c:f>'stress - 3 keys'!$A$19:$A$24</c:f>
              <c:strCache>
                <c:ptCount val="6"/>
                <c:pt idx="0">
                  <c:v>Collaring</c:v>
                </c:pt>
                <c:pt idx="1">
                  <c:v>Yoking with load</c:v>
                </c:pt>
                <c:pt idx="2">
                  <c:v>Yoking with key</c:v>
                </c:pt>
                <c:pt idx="3">
                  <c:v>Shell welding</c:v>
                </c:pt>
                <c:pt idx="4">
                  <c:v>2K</c:v>
                </c:pt>
                <c:pt idx="5">
                  <c:v>Excitation</c:v>
                </c:pt>
              </c:strCache>
            </c:strRef>
          </c:cat>
          <c:val>
            <c:numRef>
              <c:f>'stress - 3 keys'!$E$19:$E$24</c:f>
              <c:numCache>
                <c:formatCode>General</c:formatCode>
                <c:ptCount val="6"/>
                <c:pt idx="0">
                  <c:v>8.8</c:v>
                </c:pt>
                <c:pt idx="1">
                  <c:v>126.0</c:v>
                </c:pt>
                <c:pt idx="2">
                  <c:v>121.0</c:v>
                </c:pt>
                <c:pt idx="3">
                  <c:v>121.0</c:v>
                </c:pt>
                <c:pt idx="4">
                  <c:v>110.0</c:v>
                </c:pt>
                <c:pt idx="5">
                  <c:v>134.0</c:v>
                </c:pt>
              </c:numCache>
            </c:numRef>
          </c:val>
        </c:ser>
        <c:marker val="1"/>
        <c:axId val="659380408"/>
        <c:axId val="659200088"/>
      </c:lineChart>
      <c:catAx>
        <c:axId val="659380408"/>
        <c:scaling>
          <c:orientation val="minMax"/>
        </c:scaling>
        <c:axPos val="b"/>
        <c:numFmt formatCode="General" sourceLinked="1"/>
        <c:majorTickMark val="none"/>
        <c:tickLblPos val="nextTo"/>
        <c:spPr>
          <a:ln>
            <a:solidFill>
              <a:sysClr val="windowText" lastClr="000000"/>
            </a:solidFill>
          </a:ln>
        </c:spPr>
        <c:txPr>
          <a:bodyPr/>
          <a:lstStyle/>
          <a:p>
            <a:pPr>
              <a:defRPr lang="en-US" sz="1600"/>
            </a:pPr>
            <a:endParaRPr lang="ja-JP"/>
          </a:p>
        </c:txPr>
        <c:crossAx val="659200088"/>
        <c:crosses val="autoZero"/>
        <c:auto val="1"/>
        <c:lblAlgn val="ctr"/>
        <c:lblOffset val="100"/>
      </c:catAx>
      <c:valAx>
        <c:axId val="659200088"/>
        <c:scaling>
          <c:orientation val="minMax"/>
          <c:max val="140.0"/>
        </c:scaling>
        <c:axPos val="l"/>
        <c:title>
          <c:tx>
            <c:rich>
              <a:bodyPr/>
              <a:lstStyle/>
              <a:p>
                <a:pPr>
                  <a:defRPr lang="en-US" sz="1600" b="0"/>
                </a:pPr>
                <a:r>
                  <a:rPr lang="en-US" sz="1600" b="0"/>
                  <a:t>Coil stress (MPa)</a:t>
                </a:r>
              </a:p>
            </c:rich>
          </c:tx>
          <c:layout>
            <c:manualLayout>
              <c:xMode val="edge"/>
              <c:yMode val="edge"/>
              <c:x val="0.00675303125470514"/>
              <c:y val="0.264127067086829"/>
            </c:manualLayout>
          </c:layout>
        </c:title>
        <c:numFmt formatCode="General" sourceLinked="1"/>
        <c:maj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lang="en-US" sz="1600"/>
            </a:pPr>
            <a:endParaRPr lang="ja-JP"/>
          </a:p>
        </c:txPr>
        <c:crossAx val="659380408"/>
        <c:crosses val="autoZero"/>
        <c:crossBetween val="between"/>
      </c:valAx>
      <c:spPr>
        <a:ln>
          <a:solidFill>
            <a:sysClr val="windowText" lastClr="000000"/>
          </a:solidFill>
        </a:ln>
      </c:spPr>
    </c:plotArea>
    <c:legend>
      <c:legendPos val="r"/>
      <c:layout>
        <c:manualLayout>
          <c:xMode val="edge"/>
          <c:yMode val="edge"/>
          <c:x val="0.308041823775116"/>
          <c:y val="0.593775122715966"/>
          <c:w val="0.434855595452373"/>
          <c:h val="0.182172106740151"/>
        </c:manualLayout>
      </c:layout>
      <c:txPr>
        <a:bodyPr/>
        <a:lstStyle/>
        <a:p>
          <a:pPr>
            <a:defRPr lang="en-US" sz="1600"/>
          </a:pPr>
          <a:endParaRPr lang="ja-JP"/>
        </a:p>
      </c:txPr>
    </c:legend>
    <c:plotVisOnly val="1"/>
    <c:dispBlanksAs val="gap"/>
  </c:chart>
  <c:spPr>
    <a:ln>
      <a:noFill/>
    </a:ln>
  </c:spPr>
  <c:externalData r:id="rId1"/>
  <c:userShapes r:id="rId2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7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4.w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0.40056</cdr:x>
      <cdr:y>0.92953</cdr:y>
    </cdr:from>
    <cdr:to>
      <cdr:x>0.60443</cdr:x>
      <cdr:y>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455869" y="4424919"/>
          <a:ext cx="1758895" cy="33546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600" b="0" dirty="0"/>
            <a:t>Simulation</a:t>
          </a:r>
          <a:r>
            <a:rPr lang="en-US" sz="1600" b="0" baseline="0" dirty="0"/>
            <a:t> steps</a:t>
          </a:r>
          <a:endParaRPr lang="en-US" sz="1600" b="0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1C2EA0-06BC-4A41-A4D0-DE3553ACC481}" type="datetimeFigureOut">
              <a:rPr lang="ja-JP" altLang="en-US" smtClean="0"/>
              <a:pPr/>
              <a:t>12.12.9</a:t>
            </a:fld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20315B-91AC-8F4B-8E1F-1F2F57A86793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34F5D2-72BB-3544-B107-62B962AD0FCE}" type="datetimeFigureOut">
              <a:rPr lang="ja-JP" altLang="en-US" smtClean="0"/>
              <a:pPr/>
              <a:t>12.12.9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EEE16B-E525-C447-888E-893852D932E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ja-JP" sz="1300" dirty="0"/>
          </a:p>
        </p:txBody>
      </p:sp>
      <p:sp>
        <p:nvSpPr>
          <p:cNvPr id="36868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F3F15D9-9933-4C26-B417-B282895D0A21}" type="slidenum">
              <a:rPr lang="ja-JP" altLang="en-US" smtClean="0">
                <a:solidFill>
                  <a:prstClr val="black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</a:t>
            </a:fld>
            <a:endParaRPr lang="ja-JP" altLang="en-US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ja-JP" sz="1300" dirty="0"/>
          </a:p>
        </p:txBody>
      </p:sp>
      <p:sp>
        <p:nvSpPr>
          <p:cNvPr id="36868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F3F15D9-9933-4C26-B417-B282895D0A21}" type="slidenum">
              <a:rPr lang="ja-JP" altLang="en-US" smtClean="0">
                <a:solidFill>
                  <a:prstClr val="black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</a:t>
            </a:fld>
            <a:endParaRPr lang="ja-JP" altLang="en-US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DCCF1F-912F-48EF-8F10-6392419E215B}" type="slidenum">
              <a:rPr lang="ja-JP" altLang="en-US" smtClean="0">
                <a:solidFill>
                  <a:prstClr val="black"/>
                </a:solidFill>
              </a:rPr>
              <a:pPr>
                <a:defRPr/>
              </a:pPr>
              <a:t>28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23273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DCCF1F-912F-48EF-8F10-6392419E215B}" type="slidenum">
              <a:rPr lang="ja-JP" altLang="en-US" smtClean="0">
                <a:solidFill>
                  <a:prstClr val="black"/>
                </a:solidFill>
              </a:rPr>
              <a:pPr>
                <a:defRPr/>
              </a:pPr>
              <a:t>29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23273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10B55-5092-434D-9E1C-1E8A6AF47181}" type="datetime1">
              <a:rPr lang="ja-JP" altLang="en-US" smtClean="0"/>
              <a:pPr/>
              <a:t>12.12.9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2AF9B-268A-6049-A583-77F182FA11DA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63369-C70D-994F-A50B-A6D2F62738FF}" type="datetime1">
              <a:rPr lang="ja-JP" altLang="en-US" smtClean="0"/>
              <a:pPr/>
              <a:t>12.12.9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2AF9B-268A-6049-A583-77F182FA11DA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CFF5F-A596-FE4C-9051-31990DCBA0F3}" type="datetime1">
              <a:rPr lang="ja-JP" altLang="en-US" smtClean="0"/>
              <a:pPr/>
              <a:t>12.12.9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2AF9B-268A-6049-A583-77F182FA11DA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white">
                    <a:lumMod val="75000"/>
                  </a:prstClr>
                </a:solidFill>
              </a:rPr>
              <a:t>12.5.8</a:t>
            </a:r>
            <a:endParaRPr lang="en-US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578561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26105-F309-6245-9450-3150627C9D65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12.12.9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2AF9B-268A-6049-A583-77F182FA11DA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5388C-FD8E-2E49-9F0E-C5EC6B1B0842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12.12.9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2AF9B-268A-6049-A583-77F182FA11DA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E9429-5EA1-474B-8FCA-2B7E0FF63127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12.12.9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2AF9B-268A-6049-A583-77F182FA11DA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26105-F309-6245-9450-3150627C9D65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12.12.9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2AF9B-268A-6049-A583-77F182FA11DA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26105-F309-6245-9450-3150627C9D65}" type="datetime1">
              <a:rPr lang="ja-JP" altLang="en-US" smtClean="0"/>
              <a:pPr/>
              <a:t>12.12.9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2AF9B-268A-6049-A583-77F182FA11DA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3B2D5-FFA7-AE4A-B449-A02B9A2A0F7A}" type="datetime1">
              <a:rPr lang="ja-JP" altLang="en-US" smtClean="0"/>
              <a:pPr/>
              <a:t>12.12.9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2AF9B-268A-6049-A583-77F182FA11DA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18C42-24CA-4B4A-A02F-47715A44460B}" type="datetime1">
              <a:rPr lang="ja-JP" altLang="en-US" smtClean="0"/>
              <a:pPr/>
              <a:t>12.12.9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2AF9B-268A-6049-A583-77F182FA11DA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08E3F-2B2E-A747-AE89-311635FF262F}" type="datetime1">
              <a:rPr lang="ja-JP" altLang="en-US" smtClean="0"/>
              <a:pPr/>
              <a:t>12.12.9</a:t>
            </a:fld>
            <a:endParaRPr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2AF9B-268A-6049-A583-77F182FA11DA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E9429-5EA1-474B-8FCA-2B7E0FF63127}" type="datetime1">
              <a:rPr lang="ja-JP" altLang="en-US" smtClean="0"/>
              <a:pPr/>
              <a:t>12.12.9</a:t>
            </a:fld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2AF9B-268A-6049-A583-77F182FA11DA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5388C-FD8E-2E49-9F0E-C5EC6B1B0842}" type="datetime1">
              <a:rPr lang="ja-JP" altLang="en-US" smtClean="0"/>
              <a:pPr/>
              <a:t>12.12.9</a:t>
            </a:fld>
            <a:endParaRPr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2AF9B-268A-6049-A583-77F182FA11DA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317CF-7F0F-8C42-BD49-AE943A2A4B0E}" type="datetime1">
              <a:rPr lang="ja-JP" altLang="en-US" smtClean="0"/>
              <a:pPr/>
              <a:t>12.12.9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2AF9B-268A-6049-A583-77F182FA11DA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4DD022-67E8-C94F-9497-CA1C84D3F5B9}" type="datetime1">
              <a:rPr lang="ja-JP" altLang="en-US" smtClean="0"/>
              <a:pPr/>
              <a:t>12.12.9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2AF9B-268A-6049-A583-77F182FA11DA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2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4" Type="http://schemas.openxmlformats.org/officeDocument/2006/relationships/theme" Target="../theme/theme3.xml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/Relationships>
</file>

<file path=ppt/slideMasters/_rels/slideMaster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53E2E7-BA23-8D48-875A-09EECF1E5778}" type="datetime1">
              <a:rPr lang="ja-JP" altLang="en-US" smtClean="0"/>
              <a:pPr/>
              <a:t>12.12.9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E2AF9B-268A-6049-A583-77F182FA11DA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5769864" y="3154680"/>
            <a:ext cx="6537962" cy="228600"/>
          </a:xfrm>
          <a:prstGeom prst="rect">
            <a:avLst/>
          </a:prstGeom>
        </p:spPr>
        <p:txBody>
          <a:bodyPr vert="horz" lIns="91440" tIns="0" rIns="91440" bIns="0" rtlCol="0" anchor="ctr"/>
          <a:lstStyle>
            <a:lvl1pPr algn="l">
              <a:defRPr sz="1000" baseline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defTabSz="914400"/>
            <a:r>
              <a:rPr kumimoji="0" lang="en-US" altLang="ja-JP" smtClean="0">
                <a:solidFill>
                  <a:prstClr val="white">
                    <a:lumMod val="75000"/>
                  </a:prstClr>
                </a:solidFill>
              </a:rPr>
              <a:t>12.5.8</a:t>
            </a:r>
            <a:endParaRPr kumimoji="0" lang="en-US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0" y="6537960"/>
            <a:ext cx="41148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kumimoji="0"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defTabSz="914400"/>
            <a:fld id="{B6F15528-21DE-4FAA-801E-634DDDAF4B2B}" type="slidenum">
              <a:rPr kumimoji="0"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 defTabSz="914400"/>
              <a:t>‹#›</a:t>
            </a:fld>
            <a:endParaRPr kumimoji="0"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88719"/>
            <a:ext cx="8229600" cy="5349240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10" name="Picture 9" descr="2011-10-04_logoHiLumi561px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68275" y="6163009"/>
            <a:ext cx="777850" cy="374952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49953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4000" kern="1200" baseline="0">
          <a:solidFill>
            <a:schemeClr val="tx1">
              <a:lumMod val="75000"/>
              <a:lumOff val="25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lnSpc>
          <a:spcPct val="120000"/>
        </a:lnSpc>
        <a:spcBef>
          <a:spcPts val="600"/>
        </a:spcBef>
        <a:buClr>
          <a:srgbClr val="0089B5"/>
        </a:buClr>
        <a:buFont typeface="Arial"/>
        <a:buChar char="•"/>
        <a:defRPr sz="3200" kern="1200">
          <a:solidFill>
            <a:schemeClr val="tx1">
              <a:lumMod val="75000"/>
              <a:lumOff val="25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lnSpc>
          <a:spcPct val="120000"/>
        </a:lnSpc>
        <a:spcBef>
          <a:spcPts val="400"/>
        </a:spcBef>
        <a:buClr>
          <a:srgbClr val="0089B5"/>
        </a:buClr>
        <a:buSzPct val="95000"/>
        <a:buFont typeface="Arial"/>
        <a:buChar char="•"/>
        <a:defRPr sz="3200" kern="1200" baseline="0">
          <a:solidFill>
            <a:schemeClr val="tx1">
              <a:lumMod val="75000"/>
              <a:lumOff val="25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lnSpc>
          <a:spcPct val="120000"/>
        </a:lnSpc>
        <a:spcBef>
          <a:spcPts val="0"/>
        </a:spcBef>
        <a:buClr>
          <a:schemeClr val="bg1">
            <a:lumMod val="50000"/>
          </a:schemeClr>
        </a:buClr>
        <a:buSzPct val="90000"/>
        <a:buFont typeface="Arial"/>
        <a:buChar char="•"/>
        <a:defRPr sz="2800" kern="1200" baseline="0">
          <a:solidFill>
            <a:schemeClr val="tx1">
              <a:lumMod val="50000"/>
              <a:lumOff val="50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53E2E7-BA23-8D48-875A-09EECF1E5778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12.12.9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E2AF9B-268A-6049-A583-77F182FA11DA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53E2E7-BA23-8D48-875A-09EECF1E5778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12.12.9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E2AF9B-268A-6049-A583-77F182FA11DA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17.tiff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4" Type="http://schemas.openxmlformats.org/officeDocument/2006/relationships/image" Target="../media/image6.png"/><Relationship Id="rId5" Type="http://schemas.openxmlformats.org/officeDocument/2006/relationships/image" Target="../media/image7.gif"/><Relationship Id="rId1" Type="http://schemas.openxmlformats.org/officeDocument/2006/relationships/slideLayout" Target="../slideLayouts/slideLayout12.xml"/><Relationship Id="rId2" Type="http://schemas.openxmlformats.org/officeDocument/2006/relationships/chart" Target="../charts/char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chart" Target="../charts/chart4.xml"/><Relationship Id="rId5" Type="http://schemas.openxmlformats.org/officeDocument/2006/relationships/image" Target="../media/image7.gif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9.tif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0.tiff"/><Relationship Id="rId3" Type="http://schemas.openxmlformats.org/officeDocument/2006/relationships/image" Target="../media/image21.tif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4" Type="http://schemas.openxmlformats.org/officeDocument/2006/relationships/image" Target="../media/image24.jpeg"/><Relationship Id="rId5" Type="http://schemas.openxmlformats.org/officeDocument/2006/relationships/image" Target="../media/image25.jpeg"/><Relationship Id="rId6" Type="http://schemas.openxmlformats.org/officeDocument/2006/relationships/image" Target="../media/image26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5.jpe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4" Type="http://schemas.openxmlformats.org/officeDocument/2006/relationships/image" Target="../media/image7.gif"/><Relationship Id="rId5" Type="http://schemas.openxmlformats.org/officeDocument/2006/relationships/image" Target="../media/image25.jpe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0.jpeg"/><Relationship Id="rId5" Type="http://schemas.openxmlformats.org/officeDocument/2006/relationships/image" Target="../media/image31.jpeg"/><Relationship Id="rId6" Type="http://schemas.openxmlformats.org/officeDocument/2006/relationships/image" Target="../media/image32.jpeg"/><Relationship Id="rId7" Type="http://schemas.openxmlformats.org/officeDocument/2006/relationships/image" Target="../media/image33.jpe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8.pd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4" Type="http://schemas.openxmlformats.org/officeDocument/2006/relationships/image" Target="../media/image36.jpe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4.pd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4" Type="http://schemas.openxmlformats.org/officeDocument/2006/relationships/image" Target="../media/image39.jpeg"/><Relationship Id="rId5" Type="http://schemas.openxmlformats.org/officeDocument/2006/relationships/image" Target="../media/image40.jpe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4" Type="http://schemas.openxmlformats.org/officeDocument/2006/relationships/image" Target="../media/image43.jpeg"/><Relationship Id="rId5" Type="http://schemas.openxmlformats.org/officeDocument/2006/relationships/image" Target="../media/image44.png"/><Relationship Id="rId6" Type="http://schemas.openxmlformats.org/officeDocument/2006/relationships/image" Target="../media/image45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41.pd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46.w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4" Type="http://schemas.openxmlformats.org/officeDocument/2006/relationships/notesSlide" Target="../notesSlides/notesSlide1.xml"/><Relationship Id="rId5" Type="http://schemas.openxmlformats.org/officeDocument/2006/relationships/image" Target="../media/image48.tiff"/><Relationship Id="rId6" Type="http://schemas.openxmlformats.org/officeDocument/2006/relationships/image" Target="../media/image49.tiff"/><Relationship Id="rId7" Type="http://schemas.openxmlformats.org/officeDocument/2006/relationships/image" Target="../media/image50.png"/><Relationship Id="rId8" Type="http://schemas.openxmlformats.org/officeDocument/2006/relationships/image" Target="../media/image51.jpeg"/><Relationship Id="rId9" Type="http://schemas.openxmlformats.org/officeDocument/2006/relationships/image" Target="../media/image52.jpeg"/><Relationship Id="rId10" Type="http://schemas.openxmlformats.org/officeDocument/2006/relationships/oleObject" Target="../embeddings/oleObject1.bin"/><Relationship Id="rId1" Type="http://schemas.openxmlformats.org/officeDocument/2006/relationships/vmlDrawing" Target="../drawings/vmlDrawing1.vml"/><Relationship Id="rId2" Type="http://schemas.openxmlformats.org/officeDocument/2006/relationships/tags" Target="../tags/tag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4" Type="http://schemas.openxmlformats.org/officeDocument/2006/relationships/image" Target="../media/image53.gif"/><Relationship Id="rId5" Type="http://schemas.openxmlformats.org/officeDocument/2006/relationships/image" Target="../media/image54.jpeg"/><Relationship Id="rId6" Type="http://schemas.openxmlformats.org/officeDocument/2006/relationships/image" Target="../media/image55.jpeg"/><Relationship Id="rId7" Type="http://schemas.openxmlformats.org/officeDocument/2006/relationships/image" Target="../media/image56.gif"/><Relationship Id="rId8" Type="http://schemas.openxmlformats.org/officeDocument/2006/relationships/image" Target="../media/image57.png"/><Relationship Id="rId1" Type="http://schemas.openxmlformats.org/officeDocument/2006/relationships/tags" Target="../tags/tag2.xml"/><Relationship Id="rId2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8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gif"/><Relationship Id="rId4" Type="http://schemas.openxmlformats.org/officeDocument/2006/relationships/image" Target="../media/image60.jpeg"/><Relationship Id="rId5" Type="http://schemas.openxmlformats.org/officeDocument/2006/relationships/image" Target="../media/image61.jpeg"/><Relationship Id="rId6" Type="http://schemas.openxmlformats.org/officeDocument/2006/relationships/image" Target="../media/image62.jpeg"/><Relationship Id="rId7" Type="http://schemas.openxmlformats.org/officeDocument/2006/relationships/image" Target="../media/image63.tiff"/><Relationship Id="rId8" Type="http://schemas.openxmlformats.org/officeDocument/2006/relationships/image" Target="../media/image64.jpeg"/><Relationship Id="rId9" Type="http://schemas.openxmlformats.org/officeDocument/2006/relationships/image" Target="../media/image65.pdf"/><Relationship Id="rId10" Type="http://schemas.openxmlformats.org/officeDocument/2006/relationships/image" Target="../media/image66.pn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df"/><Relationship Id="rId4" Type="http://schemas.openxmlformats.org/officeDocument/2006/relationships/image" Target="../media/image69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67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4" Type="http://schemas.openxmlformats.org/officeDocument/2006/relationships/image" Target="../media/image72.jpeg"/><Relationship Id="rId5" Type="http://schemas.openxmlformats.org/officeDocument/2006/relationships/image" Target="../media/image73.png"/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70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emf"/><Relationship Id="rId4" Type="http://schemas.openxmlformats.org/officeDocument/2006/relationships/image" Target="../media/image76.jpeg"/><Relationship Id="rId5" Type="http://schemas.openxmlformats.org/officeDocument/2006/relationships/image" Target="../media/image77.jpeg"/><Relationship Id="rId6" Type="http://schemas.openxmlformats.org/officeDocument/2006/relationships/image" Target="../media/image78.emf"/><Relationship Id="rId7" Type="http://schemas.openxmlformats.org/officeDocument/2006/relationships/image" Target="../media/image79.png"/><Relationship Id="rId8" Type="http://schemas.openxmlformats.org/officeDocument/2006/relationships/oleObject" Target="../embeddings/Microsoft___1.bin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80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4" Type="http://schemas.openxmlformats.org/officeDocument/2006/relationships/image" Target="../media/image83.pdf"/><Relationship Id="rId5" Type="http://schemas.openxmlformats.org/officeDocument/2006/relationships/image" Target="../media/image84.png"/><Relationship Id="rId6" Type="http://schemas.openxmlformats.org/officeDocument/2006/relationships/image" Target="../media/image85.pdf"/><Relationship Id="rId7" Type="http://schemas.openxmlformats.org/officeDocument/2006/relationships/image" Target="../media/image86.png"/><Relationship Id="rId8" Type="http://schemas.openxmlformats.org/officeDocument/2006/relationships/image" Target="../media/image87.pdf"/><Relationship Id="rId9" Type="http://schemas.openxmlformats.org/officeDocument/2006/relationships/image" Target="../media/image88.png"/><Relationship Id="rId10" Type="http://schemas.openxmlformats.org/officeDocument/2006/relationships/image" Target="../media/image89.pdf"/><Relationship Id="rId11" Type="http://schemas.openxmlformats.org/officeDocument/2006/relationships/image" Target="../media/image90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81.pd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4" Type="http://schemas.openxmlformats.org/officeDocument/2006/relationships/image" Target="../media/image93.emf"/><Relationship Id="rId5" Type="http://schemas.openxmlformats.org/officeDocument/2006/relationships/image" Target="../media/image94.pdf"/><Relationship Id="rId6" Type="http://schemas.openxmlformats.org/officeDocument/2006/relationships/image" Target="../media/image95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91.pdf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6.png"/><Relationship Id="rId3" Type="http://schemas.openxmlformats.org/officeDocument/2006/relationships/image" Target="../media/image7.gif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jpeg"/><Relationship Id="rId4" Type="http://schemas.openxmlformats.org/officeDocument/2006/relationships/image" Target="../media/image98.jpeg"/><Relationship Id="rId5" Type="http://schemas.openxmlformats.org/officeDocument/2006/relationships/image" Target="../media/image99.pdf"/><Relationship Id="rId6" Type="http://schemas.openxmlformats.org/officeDocument/2006/relationships/image" Target="../media/image10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6.tiff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8.emf"/><Relationship Id="rId3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4" Type="http://schemas.openxmlformats.org/officeDocument/2006/relationships/image" Target="../media/image11.jpeg"/><Relationship Id="rId5" Type="http://schemas.openxmlformats.org/officeDocument/2006/relationships/image" Target="../media/image6.png"/><Relationship Id="rId6" Type="http://schemas.openxmlformats.org/officeDocument/2006/relationships/image" Target="../media/image7.gif"/><Relationship Id="rId1" Type="http://schemas.openxmlformats.org/officeDocument/2006/relationships/slideLayout" Target="../slideLayouts/slideLayout12.xml"/><Relationship Id="rId2" Type="http://schemas.openxmlformats.org/officeDocument/2006/relationships/chart" Target="../charts/char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gif"/><Relationship Id="rId1" Type="http://schemas.openxmlformats.org/officeDocument/2006/relationships/slideLayout" Target="../slideLayouts/slideLayout12.xml"/><Relationship Id="rId2" Type="http://schemas.openxmlformats.org/officeDocument/2006/relationships/chart" Target="../charts/char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iff"/><Relationship Id="rId4" Type="http://schemas.openxmlformats.org/officeDocument/2006/relationships/image" Target="../media/image7.gif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4" Type="http://schemas.openxmlformats.org/officeDocument/2006/relationships/image" Target="../media/image6.png"/><Relationship Id="rId5" Type="http://schemas.openxmlformats.org/officeDocument/2006/relationships/image" Target="../media/image7.gif"/><Relationship Id="rId6" Type="http://schemas.openxmlformats.org/officeDocument/2006/relationships/image" Target="../media/image15.emf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3.em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442200" cy="1470025"/>
          </a:xfrm>
        </p:spPr>
        <p:txBody>
          <a:bodyPr/>
          <a:lstStyle/>
          <a:p>
            <a:r>
              <a:rPr lang="en-US" altLang="ja-JP" b="1" dirty="0" smtClean="0">
                <a:solidFill>
                  <a:schemeClr val="accent1"/>
                </a:solidFill>
              </a:rPr>
              <a:t>Progress Report on Magnet R&amp;D and Further Plans for CERN-KEK Collaboration</a:t>
            </a:r>
            <a:endParaRPr lang="ja-JP" altLang="en-US" b="1" dirty="0">
              <a:solidFill>
                <a:schemeClr val="accent1"/>
              </a:solidFill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4329090"/>
            <a:ext cx="6400800" cy="1752600"/>
          </a:xfrm>
        </p:spPr>
        <p:txBody>
          <a:bodyPr/>
          <a:lstStyle/>
          <a:p>
            <a:r>
              <a:rPr lang="en-US" altLang="ja-JP" dirty="0" smtClean="0">
                <a:solidFill>
                  <a:schemeClr val="tx1"/>
                </a:solidFill>
              </a:rPr>
              <a:t>T. Nakamoto</a:t>
            </a:r>
          </a:p>
          <a:p>
            <a:r>
              <a:rPr lang="en-US" altLang="ja-JP" dirty="0" smtClean="0">
                <a:solidFill>
                  <a:schemeClr val="tx1"/>
                </a:solidFill>
              </a:rPr>
              <a:t>KEK</a:t>
            </a:r>
          </a:p>
          <a:p>
            <a:endParaRPr lang="ja-JP" altLang="en-US" dirty="0">
              <a:solidFill>
                <a:schemeClr val="tx1"/>
              </a:solidFill>
            </a:endParaRP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2AF9B-268A-6049-A583-77F182FA11DA}" type="slidenum">
              <a:rPr lang="ja-JP" altLang="en-US" smtClean="0"/>
              <a:pPr/>
              <a:t>1</a:t>
            </a:fld>
            <a:endParaRPr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333250" y="6488668"/>
            <a:ext cx="42199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CERN-KEK Committee, CERN Dec. 10, 2012.</a:t>
            </a:r>
            <a:endParaRPr lang="ja-JP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magflux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10765" r="17779" b="4004"/>
          <a:stretch/>
        </p:blipFill>
        <p:spPr>
          <a:xfrm>
            <a:off x="5438366" y="3153738"/>
            <a:ext cx="3705633" cy="3692158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258788" y="1323534"/>
            <a:ext cx="493025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/>
              <a:buChar char="•"/>
            </a:pPr>
            <a:r>
              <a:rPr lang="en-US" altLang="zh-CN" i="1" dirty="0" smtClean="0"/>
              <a:t>Considering the packing factor variation of the iron yoke during fabrication.</a:t>
            </a:r>
          </a:p>
          <a:p>
            <a:pPr algn="just">
              <a:buFont typeface="Arial"/>
              <a:buChar char="•"/>
            </a:pPr>
            <a:r>
              <a:rPr lang="en-US" altLang="zh-CN" i="1" dirty="0" smtClean="0"/>
              <a:t>Simulation with ROXIE; </a:t>
            </a:r>
            <a:r>
              <a:rPr lang="en-US" i="1" dirty="0" smtClean="0"/>
              <a:t>11 kA, </a:t>
            </a:r>
            <a:r>
              <a:rPr lang="en-US" i="1" dirty="0" err="1" smtClean="0"/>
              <a:t>R</a:t>
            </a:r>
            <a:r>
              <a:rPr lang="en-US" i="1" baseline="-25000" dirty="0" err="1" smtClean="0"/>
              <a:t>ref</a:t>
            </a:r>
            <a:r>
              <a:rPr lang="en-US" i="1" baseline="-25000" dirty="0" smtClean="0"/>
              <a:t> </a:t>
            </a:r>
            <a:r>
              <a:rPr lang="en-US" i="1" dirty="0" smtClean="0"/>
              <a:t>= 50 mm</a:t>
            </a:r>
          </a:p>
          <a:p>
            <a:pPr algn="just">
              <a:buFont typeface="Arial"/>
              <a:buChar char="•"/>
            </a:pPr>
            <a:r>
              <a:rPr lang="en-US" i="1" dirty="0" smtClean="0"/>
              <a:t>Different packing factor at slot regions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35679" y="5804536"/>
            <a:ext cx="4779037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i="1" dirty="0" smtClean="0"/>
              <a:t>Importance of</a:t>
            </a:r>
            <a:r>
              <a:rPr lang="en-US" i="1" dirty="0" smtClean="0">
                <a:solidFill>
                  <a:srgbClr val="FF6600"/>
                </a:solidFill>
              </a:rPr>
              <a:t> control of packing factor</a:t>
            </a:r>
            <a:r>
              <a:rPr lang="en-US" i="1" dirty="0" smtClean="0">
                <a:solidFill>
                  <a:srgbClr val="000000"/>
                </a:solidFill>
              </a:rPr>
              <a:t> in highly saturated iron to maintain good field quality.</a:t>
            </a:r>
            <a:endParaRPr lang="en-US" i="1" dirty="0">
              <a:solidFill>
                <a:srgbClr val="00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122233" y="4678745"/>
            <a:ext cx="255138" cy="652950"/>
          </a:xfrm>
          <a:prstGeom prst="rect">
            <a:avLst/>
          </a:prstGeom>
          <a:noFill/>
          <a:ln w="25400">
            <a:solidFill>
              <a:srgbClr val="0000FF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696182567"/>
              </p:ext>
            </p:extLst>
          </p:nvPr>
        </p:nvGraphicFramePr>
        <p:xfrm>
          <a:off x="237341" y="2714551"/>
          <a:ext cx="4906038" cy="2826344"/>
        </p:xfrm>
        <a:graphic>
          <a:graphicData uri="http://schemas.openxmlformats.org/drawingml/2006/table">
            <a:tbl>
              <a:tblPr/>
              <a:tblGrid>
                <a:gridCol w="817673"/>
                <a:gridCol w="817673"/>
                <a:gridCol w="817673"/>
                <a:gridCol w="817673"/>
                <a:gridCol w="817673"/>
                <a:gridCol w="817673"/>
              </a:tblGrid>
              <a:tr h="51046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PF </a:t>
                      </a:r>
                      <a:endParaRPr lang="en-US" sz="1400" b="1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body)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PF </a:t>
                      </a:r>
                      <a:endParaRPr lang="en-US" sz="1400" b="1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(slot)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b3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b7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 (T)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85980">
                <a:tc rowSpan="3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0.21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-0.18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0.16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5.25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85980">
                <a:tc vMerge="1">
                  <a:txBody>
                    <a:bodyPr/>
                    <a:lstStyle/>
                    <a:p>
                      <a:pPr algn="ctr" fontAlgn="b"/>
                      <a:endParaRPr lang="en-US" sz="1400" b="1" i="0" u="none" strike="noStrike">
                        <a:solidFill>
                          <a:srgbClr val="FF66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0.95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-2.1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-0.53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0.12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5.2443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85980">
                <a:tc vMerge="1">
                  <a:txBody>
                    <a:bodyPr/>
                    <a:lstStyle/>
                    <a:p>
                      <a:pPr algn="ctr" fontAlgn="b"/>
                      <a:endParaRPr lang="en-US" sz="1400" b="1" i="0" u="none" strike="noStrike" dirty="0">
                        <a:solidFill>
                          <a:srgbClr val="FF66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-4.48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-0.89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0.08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5.2384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85980">
                <a:tc rowSpan="3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0.98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0.98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-0.1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-0.05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0.16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5.2261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85980">
                <a:tc vMerge="1">
                  <a:txBody>
                    <a:bodyPr/>
                    <a:lstStyle/>
                    <a:p>
                      <a:pPr algn="ctr" fontAlgn="b"/>
                      <a:endParaRPr lang="en-US" sz="1400" b="1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0.94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-1.94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-0.33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0.13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5.2216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85980">
                <a:tc vMerge="1">
                  <a:txBody>
                    <a:bodyPr/>
                    <a:lstStyle/>
                    <a:p>
                      <a:pPr algn="ctr" fontAlgn="b"/>
                      <a:endParaRPr lang="en-US" sz="14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-3.83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-0.62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0.09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5.2169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0" y="107620"/>
            <a:ext cx="5069296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i="1" dirty="0">
                <a:solidFill>
                  <a:schemeClr val="tx1"/>
                </a:solidFill>
              </a:rPr>
              <a:t>Influence of iron packing </a:t>
            </a:r>
            <a:r>
              <a:rPr lang="en-US" sz="4000" i="1" dirty="0" smtClean="0">
                <a:solidFill>
                  <a:schemeClr val="tx1"/>
                </a:solidFill>
              </a:rPr>
              <a:t/>
            </a:r>
            <a:br>
              <a:rPr lang="en-US" sz="4000" i="1" dirty="0" smtClean="0">
                <a:solidFill>
                  <a:schemeClr val="tx1"/>
                </a:solidFill>
              </a:rPr>
            </a:br>
            <a:r>
              <a:rPr lang="en-US" sz="4000" i="1" dirty="0" smtClean="0">
                <a:solidFill>
                  <a:schemeClr val="tx1"/>
                </a:solidFill>
              </a:rPr>
              <a:t>factor on </a:t>
            </a:r>
            <a:r>
              <a:rPr lang="en-US" sz="4000" i="1" dirty="0">
                <a:solidFill>
                  <a:schemeClr val="tx1"/>
                </a:solidFill>
              </a:rPr>
              <a:t>field </a:t>
            </a:r>
            <a:r>
              <a:rPr lang="en-US" sz="4000" i="1" dirty="0" smtClean="0">
                <a:solidFill>
                  <a:schemeClr val="tx1"/>
                </a:solidFill>
              </a:rPr>
              <a:t>quality</a:t>
            </a:r>
            <a:endParaRPr lang="en-US" i="1" dirty="0">
              <a:solidFill>
                <a:schemeClr val="tx1"/>
              </a:solidFill>
            </a:endParaRPr>
          </a:p>
        </p:txBody>
      </p:sp>
      <p:pic>
        <p:nvPicPr>
          <p:cNvPr id="19" name="Picture 18" descr="200px-CERN_logo.svg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8263459" y="68912"/>
            <a:ext cx="801777" cy="777723"/>
          </a:xfrm>
          <a:prstGeom prst="rect">
            <a:avLst/>
          </a:prstGeom>
        </p:spPr>
      </p:pic>
      <p:pic>
        <p:nvPicPr>
          <p:cNvPr id="16" name="Picture 2" descr="C:\xus workspace\High field magnet development\HL-LHC magnet development\D1 dipole development\references\J-PARCSCFM\SCFMyoke\AK95074.tiff"/>
          <p:cNvPicPr>
            <a:picLocks noChangeAspect="1" noChangeArrowheads="1"/>
          </p:cNvPicPr>
          <p:nvPr/>
        </p:nvPicPr>
        <p:blipFill rotWithShape="1">
          <a:blip r:embed="rId4" cstate="print"/>
          <a:srcRect l="7875" t="18670" r="49303" b="23973"/>
          <a:stretch/>
        </p:blipFill>
        <p:spPr bwMode="auto">
          <a:xfrm>
            <a:off x="5834529" y="21712"/>
            <a:ext cx="3309471" cy="3126401"/>
          </a:xfrm>
          <a:prstGeom prst="rect">
            <a:avLst/>
          </a:prstGeom>
          <a:noFill/>
        </p:spPr>
      </p:pic>
      <p:sp>
        <p:nvSpPr>
          <p:cNvPr id="22" name="Rectangle 21"/>
          <p:cNvSpPr/>
          <p:nvPr/>
        </p:nvSpPr>
        <p:spPr>
          <a:xfrm>
            <a:off x="8217678" y="4679161"/>
            <a:ext cx="255138" cy="652950"/>
          </a:xfrm>
          <a:prstGeom prst="rect">
            <a:avLst/>
          </a:prstGeom>
          <a:noFill/>
          <a:ln w="25400">
            <a:solidFill>
              <a:srgbClr val="0000FF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5692383" y="0"/>
            <a:ext cx="203307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i="1" dirty="0" smtClean="0"/>
              <a:t>Collaring - yoke assembly</a:t>
            </a:r>
            <a:endParaRPr lang="en-US" sz="1400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7321755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" name="Chart 19"/>
          <p:cNvGraphicFramePr>
            <a:graphicFrameLocks/>
          </p:cNvGraphicFramePr>
          <p:nvPr>
            <p:extLst>
              <p:ext uri="{D42A27DB-BD31-4B8C-83A1-F6EECF244321}">
                <p14:mod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80732951"/>
              </p:ext>
            </p:extLst>
          </p:nvPr>
        </p:nvGraphicFramePr>
        <p:xfrm>
          <a:off x="4150884" y="1048556"/>
          <a:ext cx="4993115" cy="57006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4" name="Picture 13" descr="ironfield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20798" r="7277" b="4905"/>
          <a:stretch/>
        </p:blipFill>
        <p:spPr>
          <a:xfrm>
            <a:off x="241300" y="3009900"/>
            <a:ext cx="3445227" cy="3378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32"/>
            <a:ext cx="8229600" cy="914400"/>
          </a:xfrm>
        </p:spPr>
        <p:txBody>
          <a:bodyPr>
            <a:normAutofit/>
          </a:bodyPr>
          <a:lstStyle/>
          <a:p>
            <a:pPr algn="ctr"/>
            <a:r>
              <a:rPr lang="en-US" sz="3600" i="1" dirty="0"/>
              <a:t>Stray field of the magnet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676400" y="2716768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90 </a:t>
            </a:r>
            <a:r>
              <a:rPr lang="en-US" baseline="30000" dirty="0" smtClean="0"/>
              <a:t>o</a:t>
            </a:r>
            <a:endParaRPr lang="en-US" baseline="30000" dirty="0"/>
          </a:p>
        </p:txBody>
      </p:sp>
      <p:sp>
        <p:nvSpPr>
          <p:cNvPr id="10" name="TextBox 9"/>
          <p:cNvSpPr txBox="1"/>
          <p:nvPr/>
        </p:nvSpPr>
        <p:spPr>
          <a:xfrm>
            <a:off x="1689100" y="63754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270 </a:t>
            </a:r>
            <a:r>
              <a:rPr lang="en-US" baseline="30000" dirty="0" smtClean="0"/>
              <a:t>o</a:t>
            </a:r>
            <a:endParaRPr lang="en-US" baseline="30000" dirty="0"/>
          </a:p>
        </p:txBody>
      </p:sp>
      <p:sp>
        <p:nvSpPr>
          <p:cNvPr id="11" name="TextBox 10"/>
          <p:cNvSpPr txBox="1"/>
          <p:nvPr/>
        </p:nvSpPr>
        <p:spPr>
          <a:xfrm>
            <a:off x="3568700" y="44577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0 </a:t>
            </a:r>
            <a:r>
              <a:rPr lang="en-US" baseline="30000" dirty="0" smtClean="0"/>
              <a:t>o</a:t>
            </a:r>
            <a:endParaRPr lang="en-US" baseline="30000" dirty="0"/>
          </a:p>
        </p:txBody>
      </p:sp>
      <p:sp>
        <p:nvSpPr>
          <p:cNvPr id="12" name="TextBox 11"/>
          <p:cNvSpPr txBox="1"/>
          <p:nvPr/>
        </p:nvSpPr>
        <p:spPr>
          <a:xfrm>
            <a:off x="-12700" y="4432300"/>
            <a:ext cx="66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180 </a:t>
            </a:r>
            <a:r>
              <a:rPr lang="en-US" baseline="30000" dirty="0" smtClean="0"/>
              <a:t>o</a:t>
            </a:r>
            <a:endParaRPr lang="en-US" baseline="30000" dirty="0"/>
          </a:p>
        </p:txBody>
      </p:sp>
      <p:sp>
        <p:nvSpPr>
          <p:cNvPr id="3" name="Rectangle 2"/>
          <p:cNvSpPr/>
          <p:nvPr/>
        </p:nvSpPr>
        <p:spPr>
          <a:xfrm>
            <a:off x="203200" y="1213535"/>
            <a:ext cx="36957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i="1" dirty="0"/>
              <a:t>stray field at the outer surface of the iron cryostat </a:t>
            </a:r>
            <a:r>
              <a:rPr lang="en-US" sz="2000" i="1" dirty="0" smtClean="0"/>
              <a:t>with </a:t>
            </a:r>
            <a:r>
              <a:rPr lang="en-US" sz="2000" i="1" dirty="0" smtClean="0">
                <a:solidFill>
                  <a:srgbClr val="FF0000"/>
                </a:solidFill>
              </a:rPr>
              <a:t>different outer diameters of the iron yoke</a:t>
            </a:r>
            <a:r>
              <a:rPr lang="en-US" sz="2000" i="1" dirty="0"/>
              <a:t>;</a:t>
            </a:r>
            <a:endParaRPr lang="en-US" sz="2000" i="1" dirty="0" smtClean="0"/>
          </a:p>
          <a:p>
            <a:pPr algn="just"/>
            <a:r>
              <a:rPr lang="en-US" sz="2000" i="1" dirty="0" smtClean="0"/>
              <a:t>At nominal current of 11 kA.</a:t>
            </a:r>
          </a:p>
        </p:txBody>
      </p:sp>
      <p:pic>
        <p:nvPicPr>
          <p:cNvPr id="16" name="Picture 15" descr="200px-CERN_logo.svg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8263459" y="68912"/>
            <a:ext cx="801777" cy="777723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402897" y="3095190"/>
            <a:ext cx="1124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Iron cryostat</a:t>
            </a:r>
            <a:endParaRPr lang="en-US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1529379" y="4050985"/>
            <a:ext cx="8939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Iron </a:t>
            </a:r>
            <a:r>
              <a:rPr lang="en-US" altLang="zh-CN" sz="1400" dirty="0" smtClean="0"/>
              <a:t>yoke</a:t>
            </a:r>
            <a:endParaRPr lang="en-US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1684883" y="4413810"/>
            <a:ext cx="46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Coil</a:t>
            </a:r>
            <a:endParaRPr lang="en-US" sz="1400" dirty="0"/>
          </a:p>
        </p:txBody>
      </p:sp>
      <p:pic>
        <p:nvPicPr>
          <p:cNvPr id="21" name="図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120754" y="139855"/>
            <a:ext cx="952838" cy="54557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Untitled.tif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22247" t="20531" r="37245" b="14864"/>
          <a:stretch/>
        </p:blipFill>
        <p:spPr>
          <a:xfrm>
            <a:off x="117588" y="2821980"/>
            <a:ext cx="3704048" cy="3692092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1632"/>
            <a:ext cx="8229600" cy="914400"/>
          </a:xfrm>
        </p:spPr>
        <p:txBody>
          <a:bodyPr>
            <a:normAutofit/>
          </a:bodyPr>
          <a:lstStyle/>
          <a:p>
            <a:pPr algn="ctr"/>
            <a:r>
              <a:rPr lang="en-US" sz="3600" i="1" dirty="0">
                <a:solidFill>
                  <a:srgbClr val="000000"/>
                </a:solidFill>
              </a:rPr>
              <a:t>Stray field of the magnet </a:t>
            </a:r>
          </a:p>
        </p:txBody>
      </p:sp>
      <p:pic>
        <p:nvPicPr>
          <p:cNvPr id="7" name="Picture 6" descr="200px-CERN_logo.svg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8263459" y="68912"/>
            <a:ext cx="801777" cy="777723"/>
          </a:xfrm>
          <a:prstGeom prst="rect">
            <a:avLst/>
          </a:prstGeom>
        </p:spPr>
      </p:pic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58710715"/>
              </p:ext>
            </p:extLst>
          </p:nvPr>
        </p:nvGraphicFramePr>
        <p:xfrm>
          <a:off x="4115608" y="1105275"/>
          <a:ext cx="4876789" cy="55146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" name="Rectangle 8"/>
          <p:cNvSpPr/>
          <p:nvPr/>
        </p:nvSpPr>
        <p:spPr>
          <a:xfrm>
            <a:off x="203200" y="1213535"/>
            <a:ext cx="36957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i="1" dirty="0"/>
              <a:t>stray field at the outer surface of the iron cryostat </a:t>
            </a:r>
            <a:r>
              <a:rPr lang="en-US" sz="2000" i="1" dirty="0" smtClean="0"/>
              <a:t>with </a:t>
            </a:r>
            <a:r>
              <a:rPr lang="en-US" sz="2000" i="1" dirty="0" smtClean="0">
                <a:solidFill>
                  <a:srgbClr val="FF0000"/>
                </a:solidFill>
              </a:rPr>
              <a:t>different thicknesses of the iron cryostat;</a:t>
            </a:r>
          </a:p>
          <a:p>
            <a:pPr algn="just"/>
            <a:r>
              <a:rPr lang="en-US" sz="2000" i="1" dirty="0" smtClean="0"/>
              <a:t>At nominal current of 11 kA.</a:t>
            </a:r>
          </a:p>
          <a:p>
            <a:pPr algn="just"/>
            <a:endParaRPr lang="en-US" sz="2000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1735195" y="2716768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90 </a:t>
            </a:r>
            <a:r>
              <a:rPr lang="en-US" baseline="30000" dirty="0" smtClean="0"/>
              <a:t>o</a:t>
            </a:r>
            <a:endParaRPr lang="en-US" baseline="30000" dirty="0"/>
          </a:p>
        </p:txBody>
      </p:sp>
      <p:sp>
        <p:nvSpPr>
          <p:cNvPr id="11" name="TextBox 10"/>
          <p:cNvSpPr txBox="1"/>
          <p:nvPr/>
        </p:nvSpPr>
        <p:spPr>
          <a:xfrm>
            <a:off x="1689100" y="63754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270 </a:t>
            </a:r>
            <a:r>
              <a:rPr lang="en-US" baseline="30000" dirty="0" smtClean="0"/>
              <a:t>o</a:t>
            </a:r>
            <a:endParaRPr lang="en-US" baseline="30000" dirty="0"/>
          </a:p>
        </p:txBody>
      </p:sp>
      <p:sp>
        <p:nvSpPr>
          <p:cNvPr id="12" name="TextBox 11"/>
          <p:cNvSpPr txBox="1"/>
          <p:nvPr/>
        </p:nvSpPr>
        <p:spPr>
          <a:xfrm>
            <a:off x="3568700" y="44577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0 </a:t>
            </a:r>
            <a:r>
              <a:rPr lang="en-US" baseline="30000" dirty="0" smtClean="0"/>
              <a:t>o</a:t>
            </a:r>
            <a:endParaRPr lang="en-US" baseline="30000" dirty="0"/>
          </a:p>
        </p:txBody>
      </p:sp>
      <p:sp>
        <p:nvSpPr>
          <p:cNvPr id="13" name="TextBox 12"/>
          <p:cNvSpPr txBox="1"/>
          <p:nvPr/>
        </p:nvSpPr>
        <p:spPr>
          <a:xfrm>
            <a:off x="-12700" y="4432300"/>
            <a:ext cx="66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180 </a:t>
            </a:r>
            <a:r>
              <a:rPr lang="en-US" baseline="30000" dirty="0" smtClean="0"/>
              <a:t>o</a:t>
            </a:r>
            <a:endParaRPr lang="en-US" baseline="30000" dirty="0"/>
          </a:p>
        </p:txBody>
      </p:sp>
      <p:sp>
        <p:nvSpPr>
          <p:cNvPr id="14" name="TextBox 13"/>
          <p:cNvSpPr txBox="1"/>
          <p:nvPr/>
        </p:nvSpPr>
        <p:spPr>
          <a:xfrm>
            <a:off x="1402897" y="3095190"/>
            <a:ext cx="1124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Iron cryostat</a:t>
            </a:r>
            <a:endParaRPr lang="en-US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1529379" y="3968679"/>
            <a:ext cx="8939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Iron </a:t>
            </a:r>
            <a:r>
              <a:rPr lang="en-US" altLang="zh-CN" sz="1400" dirty="0" smtClean="0"/>
              <a:t>yoke</a:t>
            </a:r>
            <a:endParaRPr lang="en-US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1684883" y="4413810"/>
            <a:ext cx="46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Coil</a:t>
            </a:r>
            <a:endParaRPr lang="en-US" sz="1400" dirty="0"/>
          </a:p>
        </p:txBody>
      </p:sp>
      <p:pic>
        <p:nvPicPr>
          <p:cNvPr id="17" name="図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120754" y="139855"/>
            <a:ext cx="952838" cy="545576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574778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14" name="Picture 13" descr="Untitled.tif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27083" t="14000" r="50417" b="19571"/>
          <a:stretch/>
        </p:blipFill>
        <p:spPr>
          <a:xfrm>
            <a:off x="5514808" y="38100"/>
            <a:ext cx="3654592" cy="6743700"/>
          </a:xfrm>
          <a:prstGeom prst="rect">
            <a:avLst/>
          </a:prstGeom>
        </p:spPr>
      </p:pic>
      <p:sp>
        <p:nvSpPr>
          <p:cNvPr id="15" name="Rounded Rectangle 14"/>
          <p:cNvSpPr/>
          <p:nvPr/>
        </p:nvSpPr>
        <p:spPr>
          <a:xfrm>
            <a:off x="8229600" y="2489200"/>
            <a:ext cx="685800" cy="1879600"/>
          </a:xfrm>
          <a:prstGeom prst="roundRect">
            <a:avLst/>
          </a:prstGeom>
          <a:solidFill>
            <a:schemeClr val="bg1">
              <a:alpha val="0"/>
            </a:schemeClr>
          </a:solidFill>
          <a:ln w="19050">
            <a:solidFill>
              <a:srgbClr val="FFFF00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0" y="25400"/>
            <a:ext cx="5550192" cy="11085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3800" i="1" dirty="0" smtClean="0">
                <a:latin typeface="+mj-lt"/>
                <a:ea typeface="+mj-ea"/>
                <a:cs typeface="+mj-cs"/>
              </a:rPr>
              <a:t>Collaring-yoke support structure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400" i="1" dirty="0" smtClean="0"/>
              <a:t>(</a:t>
            </a:r>
            <a:r>
              <a:rPr lang="en-US" sz="2400" i="1" dirty="0"/>
              <a:t>RHIC main dipole, MQXA, J-PARC</a:t>
            </a:r>
            <a:r>
              <a:rPr lang="en-US" sz="2400" i="1" dirty="0" smtClean="0">
                <a:latin typeface="+mj-lt"/>
                <a:ea typeface="+mj-ea"/>
                <a:cs typeface="+mj-cs"/>
              </a:rPr>
              <a:t>)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715000" y="2057400"/>
            <a:ext cx="609600" cy="246221"/>
          </a:xfrm>
          <a:prstGeom prst="rect">
            <a:avLst/>
          </a:prstGeom>
          <a:solidFill>
            <a:schemeClr val="bg1">
              <a:alpha val="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 smtClean="0"/>
              <a:t>Spacer</a:t>
            </a:r>
            <a:endParaRPr lang="en-US" sz="1600" dirty="0"/>
          </a:p>
        </p:txBody>
      </p:sp>
      <p:sp>
        <p:nvSpPr>
          <p:cNvPr id="18" name="TextBox 17"/>
          <p:cNvSpPr txBox="1"/>
          <p:nvPr/>
        </p:nvSpPr>
        <p:spPr>
          <a:xfrm>
            <a:off x="292100" y="1108987"/>
            <a:ext cx="5105400" cy="5632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/>
            <a:r>
              <a:rPr lang="en-US" b="1" i="1" dirty="0" smtClean="0"/>
              <a:t>Simulation steps of the ANSYS 2D 2-layer model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en-US" i="1" dirty="0" smtClean="0"/>
              <a:t>Collaring</a:t>
            </a:r>
            <a:r>
              <a:rPr lang="en-US" b="1" i="1" dirty="0" smtClean="0"/>
              <a:t> </a:t>
            </a:r>
          </a:p>
          <a:p>
            <a:pPr marL="342900" indent="-342900" algn="just"/>
            <a:r>
              <a:rPr lang="en-US" i="1" dirty="0" smtClean="0"/>
              <a:t>  &lt; 10 </a:t>
            </a:r>
            <a:r>
              <a:rPr lang="en-US" i="1" dirty="0" err="1" smtClean="0"/>
              <a:t>MPa</a:t>
            </a:r>
            <a:r>
              <a:rPr lang="en-US" i="1" dirty="0" smtClean="0"/>
              <a:t> pre-stress generated in coil by applying force on the stainless steel spacer;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en-US" i="1" dirty="0" smtClean="0"/>
              <a:t>Yoking (2 steps)</a:t>
            </a:r>
          </a:p>
          <a:p>
            <a:pPr marL="342900" indent="-342900" algn="just"/>
            <a:r>
              <a:rPr lang="en-US" i="1" dirty="0" smtClean="0"/>
              <a:t>      1. load applied on the yoke shoulder to close the gap between the top and bottom yokes; </a:t>
            </a:r>
          </a:p>
          <a:p>
            <a:pPr marL="342900" indent="-342900" algn="just"/>
            <a:r>
              <a:rPr lang="en-US" i="1" dirty="0" smtClean="0"/>
              <a:t>       2. remove load, insert the lock-key;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en-US" i="1" dirty="0" smtClean="0"/>
              <a:t>Shell welding </a:t>
            </a:r>
          </a:p>
          <a:p>
            <a:pPr marL="342900" indent="-342900" algn="just"/>
            <a:r>
              <a:rPr lang="en-US" i="1" dirty="0" smtClean="0"/>
              <a:t>       Including stress from stainless steel shell;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en-US" i="1" dirty="0" smtClean="0"/>
              <a:t>Cool-down to 2K;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en-US" i="1" dirty="0" smtClean="0"/>
              <a:t>Excitation.</a:t>
            </a:r>
          </a:p>
          <a:p>
            <a:pPr marL="342900" indent="-342900" algn="just"/>
            <a:endParaRPr lang="en-US" i="1" dirty="0" smtClean="0"/>
          </a:p>
          <a:p>
            <a:pPr marL="342900" indent="-342900" algn="just"/>
            <a:r>
              <a:rPr lang="en-US" b="1" i="1" dirty="0" smtClean="0"/>
              <a:t>Boundary conditions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en-US" i="1" dirty="0" smtClean="0"/>
              <a:t>Symmetry condition: UX = 0 in line X = 0;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en-US" i="1" dirty="0" smtClean="0"/>
              <a:t>Friction coefficient of 0.2 for all internal interfaces; </a:t>
            </a:r>
          </a:p>
          <a:p>
            <a:pPr marL="342900" indent="-342900" algn="just">
              <a:buFont typeface="Arial" pitchFamily="34" charset="0"/>
              <a:buChar char="•"/>
            </a:pPr>
            <a:endParaRPr lang="en-US" i="1" dirty="0" smtClean="0">
              <a:solidFill>
                <a:srgbClr val="FF0000"/>
              </a:solidFill>
            </a:endParaRPr>
          </a:p>
          <a:p>
            <a:pPr algn="just"/>
            <a:r>
              <a:rPr lang="en-US" altLang="zh-CN" i="1" dirty="0" smtClean="0"/>
              <a:t>Mechanical design for </a:t>
            </a:r>
            <a:r>
              <a:rPr lang="en-US" altLang="zh-CN" i="1" dirty="0" smtClean="0">
                <a:solidFill>
                  <a:srgbClr val="FF0000"/>
                </a:solidFill>
              </a:rPr>
              <a:t>110% of the nominal current;</a:t>
            </a:r>
            <a:endParaRPr lang="en-US" i="1" dirty="0" smtClean="0">
              <a:solidFill>
                <a:srgbClr val="FF0000"/>
              </a:solidFill>
            </a:endParaRPr>
          </a:p>
          <a:p>
            <a:pPr algn="just"/>
            <a:r>
              <a:rPr lang="en-US" i="1" dirty="0" smtClean="0"/>
              <a:t>Shear </a:t>
            </a:r>
            <a:r>
              <a:rPr lang="en-US" i="1" dirty="0"/>
              <a:t>stress in the key is not included</a:t>
            </a:r>
            <a:endParaRPr lang="en-US" i="1" dirty="0" smtClean="0"/>
          </a:p>
        </p:txBody>
      </p:sp>
      <p:sp>
        <p:nvSpPr>
          <p:cNvPr id="19" name="TextBox 18"/>
          <p:cNvSpPr txBox="1"/>
          <p:nvPr/>
        </p:nvSpPr>
        <p:spPr>
          <a:xfrm>
            <a:off x="5829300" y="419100"/>
            <a:ext cx="838200" cy="246221"/>
          </a:xfrm>
          <a:prstGeom prst="rect">
            <a:avLst/>
          </a:prstGeom>
          <a:solidFill>
            <a:schemeClr val="bg1">
              <a:alpha val="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 smtClean="0"/>
              <a:t>Iron yoke</a:t>
            </a:r>
            <a:endParaRPr lang="en-US" sz="1600" dirty="0"/>
          </a:p>
        </p:txBody>
      </p:sp>
      <p:sp>
        <p:nvSpPr>
          <p:cNvPr id="20" name="TextBox 19"/>
          <p:cNvSpPr txBox="1"/>
          <p:nvPr/>
        </p:nvSpPr>
        <p:spPr>
          <a:xfrm>
            <a:off x="6921500" y="6535579"/>
            <a:ext cx="1066800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 smtClean="0"/>
              <a:t>SS304L Shell</a:t>
            </a:r>
            <a:endParaRPr lang="en-US" sz="1400" dirty="0"/>
          </a:p>
        </p:txBody>
      </p:sp>
      <p:sp>
        <p:nvSpPr>
          <p:cNvPr id="21" name="TextBox 20"/>
          <p:cNvSpPr txBox="1"/>
          <p:nvPr/>
        </p:nvSpPr>
        <p:spPr>
          <a:xfrm>
            <a:off x="8382000" y="2877979"/>
            <a:ext cx="304800" cy="246221"/>
          </a:xfrm>
          <a:prstGeom prst="rect">
            <a:avLst/>
          </a:prstGeom>
          <a:solidFill>
            <a:schemeClr val="bg1">
              <a:alpha val="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 smtClean="0"/>
              <a:t>Key</a:t>
            </a:r>
            <a:endParaRPr lang="en-US" sz="1600" dirty="0"/>
          </a:p>
        </p:txBody>
      </p:sp>
      <p:sp>
        <p:nvSpPr>
          <p:cNvPr id="22" name="TextBox 21"/>
          <p:cNvSpPr txBox="1"/>
          <p:nvPr/>
        </p:nvSpPr>
        <p:spPr>
          <a:xfrm>
            <a:off x="6324600" y="3182779"/>
            <a:ext cx="381000" cy="246221"/>
          </a:xfrm>
          <a:prstGeom prst="rect">
            <a:avLst/>
          </a:prstGeom>
          <a:solidFill>
            <a:schemeClr val="bg1">
              <a:alpha val="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 smtClean="0"/>
              <a:t>Coil</a:t>
            </a:r>
            <a:endParaRPr lang="en-US" sz="1600" dirty="0"/>
          </a:p>
        </p:txBody>
      </p:sp>
      <p:sp>
        <p:nvSpPr>
          <p:cNvPr id="23" name="TextBox 22"/>
          <p:cNvSpPr txBox="1"/>
          <p:nvPr/>
        </p:nvSpPr>
        <p:spPr>
          <a:xfrm>
            <a:off x="5638800" y="4810780"/>
            <a:ext cx="32893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Gap between top yoke and mid-plane: </a:t>
            </a:r>
          </a:p>
          <a:p>
            <a:r>
              <a:rPr lang="en-US" sz="1400" i="1" dirty="0" smtClean="0"/>
              <a:t>1.2 mm (inner) / 1.3 mm (outer)</a:t>
            </a:r>
          </a:p>
        </p:txBody>
      </p:sp>
      <p:cxnSp>
        <p:nvCxnSpPr>
          <p:cNvPr id="24" name="Straight Arrow Connector 23"/>
          <p:cNvCxnSpPr/>
          <p:nvPr/>
        </p:nvCxnSpPr>
        <p:spPr>
          <a:xfrm flipV="1">
            <a:off x="6629400" y="3429000"/>
            <a:ext cx="533400" cy="1676400"/>
          </a:xfrm>
          <a:prstGeom prst="straightConnector1">
            <a:avLst/>
          </a:prstGeom>
          <a:ln w="12700"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endCxn id="15" idx="3"/>
          </p:cNvCxnSpPr>
          <p:nvPr/>
        </p:nvCxnSpPr>
        <p:spPr>
          <a:xfrm flipV="1">
            <a:off x="7696200" y="3429000"/>
            <a:ext cx="1219200" cy="1676400"/>
          </a:xfrm>
          <a:prstGeom prst="straightConnector1">
            <a:avLst/>
          </a:prstGeom>
          <a:ln w="12700"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8750300" y="4419600"/>
            <a:ext cx="12700" cy="1587500"/>
          </a:xfrm>
          <a:prstGeom prst="straightConnector1">
            <a:avLst/>
          </a:prstGeom>
          <a:ln w="19050"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7696200" y="5981700"/>
            <a:ext cx="1447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0</a:t>
            </a:r>
            <a:r>
              <a:rPr lang="en-US" altLang="zh-CN" sz="1400" i="1" dirty="0" smtClean="0"/>
              <a:t>.5 unit </a:t>
            </a:r>
            <a:r>
              <a:rPr lang="en-US" sz="1400" i="1" dirty="0" smtClean="0"/>
              <a:t>thickness </a:t>
            </a:r>
          </a:p>
          <a:p>
            <a:r>
              <a:rPr lang="en-US" sz="1400" i="1" dirty="0" smtClean="0"/>
              <a:t>for each layer</a:t>
            </a:r>
            <a:endParaRPr lang="en-US" sz="1400" i="1" dirty="0"/>
          </a:p>
        </p:txBody>
      </p:sp>
      <p:pic>
        <p:nvPicPr>
          <p:cNvPr id="28" name="Picture 27" descr="force.tif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34722" t="26444" r="23612" b="5334"/>
          <a:stretch/>
        </p:blipFill>
        <p:spPr>
          <a:xfrm>
            <a:off x="7083870" y="94063"/>
            <a:ext cx="2060131" cy="2108201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7137400" y="1382017"/>
            <a:ext cx="15621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 smtClean="0"/>
              <a:t>Lorentz force</a:t>
            </a:r>
          </a:p>
          <a:p>
            <a:r>
              <a:rPr lang="en-US" sz="1400" b="1" i="1" dirty="0" smtClean="0"/>
              <a:t>In coil  at nominal current</a:t>
            </a:r>
            <a:endParaRPr lang="en-US" sz="1400" b="1" i="1" dirty="0"/>
          </a:p>
        </p:txBody>
      </p:sp>
      <p:sp>
        <p:nvSpPr>
          <p:cNvPr id="30" name="Right Arrow 29"/>
          <p:cNvSpPr/>
          <p:nvPr/>
        </p:nvSpPr>
        <p:spPr>
          <a:xfrm>
            <a:off x="7893235" y="94064"/>
            <a:ext cx="426957" cy="22992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Down Arrow 30"/>
          <p:cNvSpPr/>
          <p:nvPr/>
        </p:nvSpPr>
        <p:spPr>
          <a:xfrm>
            <a:off x="7477225" y="532012"/>
            <a:ext cx="120424" cy="405103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8374936" y="126908"/>
            <a:ext cx="667804" cy="1861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smtClean="0"/>
              <a:t>1.4 MN/m</a:t>
            </a:r>
            <a:endParaRPr lang="en-US" sz="1200" dirty="0"/>
          </a:p>
        </p:txBody>
      </p:sp>
      <p:sp>
        <p:nvSpPr>
          <p:cNvPr id="33" name="TextBox 32"/>
          <p:cNvSpPr txBox="1"/>
          <p:nvPr/>
        </p:nvSpPr>
        <p:spPr>
          <a:xfrm>
            <a:off x="7290255" y="932997"/>
            <a:ext cx="667804" cy="1861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smtClean="0"/>
              <a:t>0.6 MN/m</a:t>
            </a:r>
            <a:endParaRPr lang="en-US" sz="1200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16329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2.5-s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8424" t="5625" r="40099" b="5620"/>
          <a:stretch/>
        </p:blipFill>
        <p:spPr>
          <a:xfrm>
            <a:off x="6349812" y="45453"/>
            <a:ext cx="2800749" cy="3428992"/>
          </a:xfrm>
          <a:prstGeom prst="rect">
            <a:avLst/>
          </a:prstGeom>
        </p:spPr>
      </p:pic>
      <p:pic>
        <p:nvPicPr>
          <p:cNvPr id="25" name="Picture 24" descr="2.5-m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7889" t="5321" r="41000" b="5803"/>
          <a:stretch/>
        </p:blipFill>
        <p:spPr>
          <a:xfrm>
            <a:off x="223519" y="1198880"/>
            <a:ext cx="4517265" cy="557784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-8621" y="2514600"/>
            <a:ext cx="69442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UX = 0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990600" y="5407223"/>
            <a:ext cx="68961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UY = 0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33400" y="3962400"/>
            <a:ext cx="533400" cy="21544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 smtClean="0"/>
              <a:t>Spacer</a:t>
            </a:r>
            <a:endParaRPr lang="en-US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1066800" y="4800600"/>
            <a:ext cx="304800" cy="21544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 smtClean="0"/>
              <a:t>Coil</a:t>
            </a:r>
            <a:endParaRPr lang="en-US" sz="1400" dirty="0"/>
          </a:p>
        </p:txBody>
      </p:sp>
      <p:sp>
        <p:nvSpPr>
          <p:cNvPr id="22" name="TextBox 21"/>
          <p:cNvSpPr txBox="1"/>
          <p:nvPr/>
        </p:nvSpPr>
        <p:spPr>
          <a:xfrm>
            <a:off x="2057400" y="3352800"/>
            <a:ext cx="381000" cy="21544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 smtClean="0"/>
              <a:t>Yoke</a:t>
            </a:r>
            <a:endParaRPr lang="en-US" sz="1400" dirty="0"/>
          </a:p>
        </p:txBody>
      </p:sp>
      <p:sp>
        <p:nvSpPr>
          <p:cNvPr id="8" name="Rounded Rectangle 7"/>
          <p:cNvSpPr/>
          <p:nvPr/>
        </p:nvSpPr>
        <p:spPr>
          <a:xfrm>
            <a:off x="3581400" y="4343400"/>
            <a:ext cx="1066800" cy="2438400"/>
          </a:xfrm>
          <a:prstGeom prst="roundRect">
            <a:avLst/>
          </a:prstGeom>
          <a:solidFill>
            <a:schemeClr val="bg1">
              <a:alpha val="0"/>
            </a:schemeClr>
          </a:solidFill>
          <a:ln w="127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4114800" y="3200400"/>
            <a:ext cx="91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0</a:t>
            </a:r>
            <a:r>
              <a:rPr lang="en-US" altLang="zh-CN" sz="1400" dirty="0" smtClean="0"/>
              <a:t>.5 unit</a:t>
            </a:r>
          </a:p>
          <a:p>
            <a:r>
              <a:rPr lang="en-US" sz="1400" dirty="0" smtClean="0"/>
              <a:t>thickness</a:t>
            </a:r>
            <a:endParaRPr lang="en-US" sz="1400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4495800" y="3733800"/>
            <a:ext cx="0" cy="533400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4800600" cy="685800"/>
          </a:xfrm>
        </p:spPr>
        <p:txBody>
          <a:bodyPr>
            <a:noAutofit/>
          </a:bodyPr>
          <a:lstStyle/>
          <a:p>
            <a:r>
              <a:rPr lang="en-US" sz="3600" i="1" dirty="0" smtClean="0"/>
              <a:t>  After </a:t>
            </a:r>
            <a:r>
              <a:rPr lang="en-US" sz="3600" i="1" dirty="0"/>
              <a:t>s</a:t>
            </a:r>
            <a:r>
              <a:rPr lang="en-US" sz="3600" i="1" dirty="0" smtClean="0"/>
              <a:t>hell </a:t>
            </a:r>
            <a:r>
              <a:rPr lang="en-US" sz="3600" i="1" dirty="0"/>
              <a:t>welding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0" y="5780782"/>
            <a:ext cx="3352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i="1" dirty="0" smtClean="0"/>
              <a:t>Including </a:t>
            </a:r>
            <a:r>
              <a:rPr lang="en-US" sz="1600" i="1" dirty="0"/>
              <a:t>the shell stress by making a ~1 mm displacement </a:t>
            </a:r>
            <a:r>
              <a:rPr lang="en-US" altLang="zh-CN" sz="1600" i="1" dirty="0" smtClean="0"/>
              <a:t>at</a:t>
            </a:r>
            <a:r>
              <a:rPr lang="en-US" sz="1600" i="1" dirty="0" smtClean="0"/>
              <a:t> </a:t>
            </a:r>
            <a:r>
              <a:rPr lang="en-US" sz="1600" i="1" dirty="0"/>
              <a:t>one end of the shell</a:t>
            </a:r>
            <a:r>
              <a:rPr lang="en-US" sz="1600" i="1" dirty="0" smtClean="0"/>
              <a:t>;</a:t>
            </a:r>
            <a:endParaRPr lang="en-US" sz="1600" i="1" dirty="0"/>
          </a:p>
        </p:txBody>
      </p:sp>
      <p:sp>
        <p:nvSpPr>
          <p:cNvPr id="21" name="Oval 20"/>
          <p:cNvSpPr/>
          <p:nvPr/>
        </p:nvSpPr>
        <p:spPr>
          <a:xfrm>
            <a:off x="304800" y="1219200"/>
            <a:ext cx="228600" cy="304800"/>
          </a:xfrm>
          <a:prstGeom prst="ellipse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33400" y="1003756"/>
            <a:ext cx="2743200" cy="215444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 smtClean="0"/>
              <a:t>~</a:t>
            </a:r>
            <a:r>
              <a:rPr lang="en-US" sz="1400" dirty="0" smtClean="0">
                <a:solidFill>
                  <a:srgbClr val="FF0000"/>
                </a:solidFill>
              </a:rPr>
              <a:t>1</a:t>
            </a:r>
            <a:r>
              <a:rPr lang="en-US" sz="1400" dirty="0" smtClean="0"/>
              <a:t> mm displacement in x direction</a:t>
            </a:r>
            <a:endParaRPr lang="en-US" sz="1400" dirty="0"/>
          </a:p>
        </p:txBody>
      </p:sp>
      <p:pic>
        <p:nvPicPr>
          <p:cNvPr id="28" name="Picture 27" descr="coil-stress-2.5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14261" t="8977" r="41864" b="15998"/>
          <a:stretch/>
        </p:blipFill>
        <p:spPr>
          <a:xfrm>
            <a:off x="6577174" y="3841986"/>
            <a:ext cx="2448444" cy="2972966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4783676" y="215883"/>
            <a:ext cx="16615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 smtClean="0"/>
              <a:t>Stress distribution </a:t>
            </a:r>
          </a:p>
          <a:p>
            <a:r>
              <a:rPr lang="en-US" sz="1400" b="1" i="1" dirty="0" smtClean="0"/>
              <a:t>After assembly (Pa)</a:t>
            </a:r>
            <a:endParaRPr lang="en-US" sz="1400" b="1" i="1" dirty="0"/>
          </a:p>
        </p:txBody>
      </p:sp>
      <p:pic>
        <p:nvPicPr>
          <p:cNvPr id="30" name="Picture 29" descr="2d-D1-mec1003.jp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74161" t="56482" r="6952" b="15124"/>
          <a:stretch/>
        </p:blipFill>
        <p:spPr>
          <a:xfrm>
            <a:off x="5366728" y="5312831"/>
            <a:ext cx="1321939" cy="1492250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 rotWithShape="1">
          <a:blip r:embed="rId6"/>
          <a:srcRect l="81042" t="60258" b="6668"/>
          <a:stretch/>
        </p:blipFill>
        <p:spPr>
          <a:xfrm>
            <a:off x="5154085" y="857274"/>
            <a:ext cx="1099881" cy="1534585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>
            <a:off x="8000999" y="3924257"/>
            <a:ext cx="9736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 smtClean="0"/>
              <a:t>Coil blocks</a:t>
            </a:r>
            <a:endParaRPr lang="en-US" sz="1400" b="1" i="1" dirty="0"/>
          </a:p>
        </p:txBody>
      </p:sp>
      <p:sp>
        <p:nvSpPr>
          <p:cNvPr id="37" name="TextBox 36"/>
          <p:cNvSpPr txBox="1"/>
          <p:nvPr/>
        </p:nvSpPr>
        <p:spPr>
          <a:xfrm>
            <a:off x="8202083" y="129073"/>
            <a:ext cx="8085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 smtClean="0"/>
              <a:t>Magnet</a:t>
            </a:r>
            <a:endParaRPr lang="en-US" sz="1400" b="1" i="1" dirty="0"/>
          </a:p>
        </p:txBody>
      </p:sp>
      <p:sp>
        <p:nvSpPr>
          <p:cNvPr id="38" name="TextBox 37"/>
          <p:cNvSpPr txBox="1"/>
          <p:nvPr/>
        </p:nvSpPr>
        <p:spPr>
          <a:xfrm>
            <a:off x="5285321" y="4728612"/>
            <a:ext cx="16615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 smtClean="0"/>
              <a:t>Stress distribution </a:t>
            </a:r>
          </a:p>
          <a:p>
            <a:r>
              <a:rPr lang="en-US" sz="1400" b="1" i="1" dirty="0" smtClean="0"/>
              <a:t>after assembly (Pa)</a:t>
            </a:r>
            <a:endParaRPr lang="en-US" sz="1400" b="1" i="1" dirty="0"/>
          </a:p>
        </p:txBody>
      </p:sp>
      <p:sp>
        <p:nvSpPr>
          <p:cNvPr id="39" name="TextBox 38"/>
          <p:cNvSpPr txBox="1"/>
          <p:nvPr/>
        </p:nvSpPr>
        <p:spPr>
          <a:xfrm>
            <a:off x="5810250" y="2857500"/>
            <a:ext cx="25294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With the fillet </a:t>
            </a:r>
            <a:r>
              <a:rPr lang="en-US" sz="1400" i="1" dirty="0"/>
              <a:t>radius </a:t>
            </a:r>
            <a:r>
              <a:rPr lang="en-US" sz="1400" i="1" dirty="0" smtClean="0"/>
              <a:t>of 2 mm at </a:t>
            </a:r>
            <a:r>
              <a:rPr lang="en-US" sz="1400" i="1" dirty="0"/>
              <a:t>the corner </a:t>
            </a:r>
            <a:r>
              <a:rPr lang="en-US" sz="1400" i="1" dirty="0" smtClean="0"/>
              <a:t>of key </a:t>
            </a:r>
            <a:r>
              <a:rPr lang="en-US" sz="1400" i="1" dirty="0"/>
              <a:t>– </a:t>
            </a:r>
            <a:r>
              <a:rPr lang="en-US" sz="1400" i="1" dirty="0" smtClean="0"/>
              <a:t>slots</a:t>
            </a:r>
            <a:r>
              <a:rPr lang="zh-CN" altLang="en-US" sz="1400" i="1" dirty="0" smtClean="0"/>
              <a:t> </a:t>
            </a:r>
            <a:endParaRPr lang="en-US" sz="1400" i="1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927969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13-m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7999" t="5646" r="40889" b="5790"/>
          <a:stretch/>
        </p:blipFill>
        <p:spPr>
          <a:xfrm>
            <a:off x="233680" y="1219201"/>
            <a:ext cx="4511040" cy="5550541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9027" t="4256" r="31687" b="3721"/>
          <a:stretch/>
        </p:blipFill>
        <p:spPr>
          <a:xfrm>
            <a:off x="6381748" y="42336"/>
            <a:ext cx="2762252" cy="34290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26" name="Title 1"/>
          <p:cNvSpPr>
            <a:spLocks noGrp="1"/>
          </p:cNvSpPr>
          <p:nvPr>
            <p:ph type="title"/>
          </p:nvPr>
        </p:nvSpPr>
        <p:spPr>
          <a:xfrm>
            <a:off x="0" y="101482"/>
            <a:ext cx="4800600" cy="609600"/>
          </a:xfrm>
        </p:spPr>
        <p:txBody>
          <a:bodyPr>
            <a:noAutofit/>
          </a:bodyPr>
          <a:lstStyle/>
          <a:p>
            <a:r>
              <a:rPr lang="en-US" sz="3600" i="1" dirty="0" smtClean="0"/>
              <a:t>  After </a:t>
            </a:r>
            <a:r>
              <a:rPr lang="en-US" sz="3600" i="1" dirty="0"/>
              <a:t>e</a:t>
            </a:r>
            <a:r>
              <a:rPr lang="en-US" sz="3600" i="1" dirty="0" smtClean="0"/>
              <a:t>xcitation</a:t>
            </a:r>
            <a:endParaRPr lang="en-US" sz="3600" i="1" dirty="0"/>
          </a:p>
        </p:txBody>
      </p:sp>
      <p:sp>
        <p:nvSpPr>
          <p:cNvPr id="12" name="Rectangle 11"/>
          <p:cNvSpPr/>
          <p:nvPr/>
        </p:nvSpPr>
        <p:spPr>
          <a:xfrm>
            <a:off x="-8621" y="2514600"/>
            <a:ext cx="69442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UX = 0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386840" y="5651063"/>
            <a:ext cx="68961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UY = 0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21640" y="3962400"/>
            <a:ext cx="533400" cy="21544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 smtClean="0"/>
              <a:t>Spacer</a:t>
            </a:r>
            <a:endParaRPr lang="en-US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1168400" y="5247640"/>
            <a:ext cx="304800" cy="21544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 smtClean="0"/>
              <a:t>Coil</a:t>
            </a:r>
            <a:endParaRPr lang="en-US" sz="1400" dirty="0"/>
          </a:p>
        </p:txBody>
      </p:sp>
      <p:sp>
        <p:nvSpPr>
          <p:cNvPr id="22" name="TextBox 21"/>
          <p:cNvSpPr txBox="1"/>
          <p:nvPr/>
        </p:nvSpPr>
        <p:spPr>
          <a:xfrm>
            <a:off x="2057400" y="3352800"/>
            <a:ext cx="381000" cy="21544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 smtClean="0"/>
              <a:t>Yoke</a:t>
            </a:r>
            <a:endParaRPr lang="en-US" sz="1400" dirty="0"/>
          </a:p>
        </p:txBody>
      </p:sp>
      <p:sp>
        <p:nvSpPr>
          <p:cNvPr id="32" name="TextBox 31"/>
          <p:cNvSpPr txBox="1"/>
          <p:nvPr/>
        </p:nvSpPr>
        <p:spPr>
          <a:xfrm>
            <a:off x="4783676" y="215883"/>
            <a:ext cx="16615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 smtClean="0"/>
              <a:t>Stress distribution </a:t>
            </a:r>
          </a:p>
          <a:p>
            <a:r>
              <a:rPr lang="en-US" sz="1400" b="1" i="1" dirty="0" smtClean="0"/>
              <a:t>after excitation (Pa)</a:t>
            </a:r>
            <a:endParaRPr lang="en-US" sz="1400" b="1" i="1" dirty="0"/>
          </a:p>
        </p:txBody>
      </p:sp>
      <p:sp>
        <p:nvSpPr>
          <p:cNvPr id="8" name="Rounded Rectangle 7"/>
          <p:cNvSpPr/>
          <p:nvPr/>
        </p:nvSpPr>
        <p:spPr>
          <a:xfrm>
            <a:off x="3581400" y="4343400"/>
            <a:ext cx="990600" cy="2443480"/>
          </a:xfrm>
          <a:prstGeom prst="roundRect">
            <a:avLst/>
          </a:prstGeom>
          <a:solidFill>
            <a:schemeClr val="bg1">
              <a:alpha val="0"/>
            </a:schemeClr>
          </a:solidFill>
          <a:ln w="127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4114800" y="3200400"/>
            <a:ext cx="91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0</a:t>
            </a:r>
            <a:r>
              <a:rPr lang="en-US" altLang="zh-CN" sz="1400" dirty="0" smtClean="0"/>
              <a:t>.5 unit</a:t>
            </a:r>
          </a:p>
          <a:p>
            <a:r>
              <a:rPr lang="en-US" sz="1400" dirty="0" smtClean="0"/>
              <a:t>thickness</a:t>
            </a:r>
            <a:endParaRPr lang="en-US" sz="1400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4495800" y="3733800"/>
            <a:ext cx="0" cy="533400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152400" y="5943600"/>
            <a:ext cx="33528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600" i="1" dirty="0" smtClean="0">
                <a:solidFill>
                  <a:srgbClr val="000000"/>
                </a:solidFill>
              </a:rPr>
              <a:t>Applying</a:t>
            </a:r>
            <a:r>
              <a:rPr lang="en-US" sz="1600" i="1" dirty="0" smtClean="0">
                <a:solidFill>
                  <a:srgbClr val="000000"/>
                </a:solidFill>
              </a:rPr>
              <a:t> Lorentz </a:t>
            </a:r>
            <a:r>
              <a:rPr lang="en-US" sz="1600" i="1" dirty="0">
                <a:solidFill>
                  <a:srgbClr val="000000"/>
                </a:solidFill>
              </a:rPr>
              <a:t>force transferred from the magnetic simulation </a:t>
            </a:r>
            <a:r>
              <a:rPr lang="en-US" sz="1600" i="1" dirty="0" smtClean="0">
                <a:solidFill>
                  <a:srgbClr val="000000"/>
                </a:solidFill>
              </a:rPr>
              <a:t>results</a:t>
            </a:r>
            <a:r>
              <a:rPr lang="en-US" sz="1600" i="1" dirty="0">
                <a:solidFill>
                  <a:srgbClr val="000000"/>
                </a:solidFill>
              </a:rPr>
              <a:t>.</a:t>
            </a:r>
          </a:p>
        </p:txBody>
      </p:sp>
      <p:sp>
        <p:nvSpPr>
          <p:cNvPr id="21" name="Oval 20"/>
          <p:cNvSpPr/>
          <p:nvPr/>
        </p:nvSpPr>
        <p:spPr>
          <a:xfrm>
            <a:off x="304800" y="1219200"/>
            <a:ext cx="228600" cy="304800"/>
          </a:xfrm>
          <a:prstGeom prst="ellipse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33400" y="1016856"/>
            <a:ext cx="2743200" cy="215444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 smtClean="0"/>
              <a:t>~1 mm displacement in x direction</a:t>
            </a:r>
            <a:endParaRPr lang="en-US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3130698" y="1364869"/>
            <a:ext cx="15151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 smtClean="0"/>
              <a:t>Simulation model</a:t>
            </a:r>
          </a:p>
          <a:p>
            <a:r>
              <a:rPr lang="en-US" sz="1400" b="1" i="1" dirty="0" smtClean="0"/>
              <a:t>(top half)</a:t>
            </a:r>
            <a:endParaRPr lang="en-US" sz="1400" b="1" i="1" dirty="0"/>
          </a:p>
        </p:txBody>
      </p:sp>
      <p:pic>
        <p:nvPicPr>
          <p:cNvPr id="4" name="Picture 3" descr="2d-D1-mec1003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7220" t="4811" r="33693" b="6529"/>
          <a:stretch/>
        </p:blipFill>
        <p:spPr>
          <a:xfrm>
            <a:off x="6445250" y="3840133"/>
            <a:ext cx="2603499" cy="2933200"/>
          </a:xfrm>
          <a:prstGeom prst="rect">
            <a:avLst/>
          </a:prstGeom>
        </p:spPr>
      </p:pic>
      <p:pic>
        <p:nvPicPr>
          <p:cNvPr id="6" name="Picture 5" descr="2d-D1-mec1003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74161" t="56482" r="6952" b="15124"/>
          <a:stretch/>
        </p:blipFill>
        <p:spPr>
          <a:xfrm>
            <a:off x="5366728" y="5312831"/>
            <a:ext cx="1321939" cy="149225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3"/>
          <a:srcRect l="81042" t="60258" b="6668"/>
          <a:stretch/>
        </p:blipFill>
        <p:spPr>
          <a:xfrm>
            <a:off x="5154085" y="857274"/>
            <a:ext cx="1099881" cy="1534585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8000999" y="3924257"/>
            <a:ext cx="9736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 smtClean="0"/>
              <a:t>Coil blocks</a:t>
            </a:r>
            <a:endParaRPr lang="en-US" sz="1400" b="1" i="1" dirty="0"/>
          </a:p>
        </p:txBody>
      </p:sp>
      <p:sp>
        <p:nvSpPr>
          <p:cNvPr id="30" name="TextBox 29"/>
          <p:cNvSpPr txBox="1"/>
          <p:nvPr/>
        </p:nvSpPr>
        <p:spPr>
          <a:xfrm>
            <a:off x="8202083" y="129073"/>
            <a:ext cx="8085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 smtClean="0"/>
              <a:t>Magnet</a:t>
            </a:r>
            <a:endParaRPr lang="en-US" sz="1400" b="1" i="1" dirty="0"/>
          </a:p>
        </p:txBody>
      </p:sp>
      <p:sp>
        <p:nvSpPr>
          <p:cNvPr id="33" name="TextBox 32"/>
          <p:cNvSpPr txBox="1"/>
          <p:nvPr/>
        </p:nvSpPr>
        <p:spPr>
          <a:xfrm>
            <a:off x="5285321" y="4728612"/>
            <a:ext cx="16615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 smtClean="0"/>
              <a:t>Stress distribution </a:t>
            </a:r>
          </a:p>
          <a:p>
            <a:r>
              <a:rPr lang="en-US" sz="1400" b="1" i="1" dirty="0" smtClean="0"/>
              <a:t>after excitation (Pa)</a:t>
            </a:r>
            <a:endParaRPr lang="en-US" sz="1400" b="1" i="1" dirty="0"/>
          </a:p>
        </p:txBody>
      </p:sp>
      <p:sp>
        <p:nvSpPr>
          <p:cNvPr id="3" name="TextBox 2"/>
          <p:cNvSpPr txBox="1"/>
          <p:nvPr/>
        </p:nvSpPr>
        <p:spPr>
          <a:xfrm>
            <a:off x="5810250" y="2857500"/>
            <a:ext cx="25294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With the fillet </a:t>
            </a:r>
            <a:r>
              <a:rPr lang="en-US" sz="1400" i="1" dirty="0"/>
              <a:t>radius </a:t>
            </a:r>
            <a:r>
              <a:rPr lang="en-US" sz="1400" i="1" dirty="0" smtClean="0"/>
              <a:t>of 2 mm at </a:t>
            </a:r>
            <a:r>
              <a:rPr lang="en-US" sz="1400" i="1" dirty="0"/>
              <a:t>the corner </a:t>
            </a:r>
            <a:r>
              <a:rPr lang="en-US" sz="1400" i="1" dirty="0" smtClean="0"/>
              <a:t>of key </a:t>
            </a:r>
            <a:r>
              <a:rPr lang="en-US" sz="1400" i="1" dirty="0"/>
              <a:t>– </a:t>
            </a:r>
            <a:r>
              <a:rPr lang="en-US" sz="1400" i="1" dirty="0" smtClean="0"/>
              <a:t>slots</a:t>
            </a:r>
            <a:r>
              <a:rPr lang="zh-CN" altLang="en-US" sz="1400" i="1" dirty="0" smtClean="0"/>
              <a:t> </a:t>
            </a:r>
            <a:endParaRPr lang="en-US" sz="1400" i="1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437949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"/>
          <p:cNvSpPr txBox="1"/>
          <p:nvPr/>
        </p:nvSpPr>
        <p:spPr>
          <a:xfrm>
            <a:off x="609600" y="914400"/>
            <a:ext cx="7995920" cy="838200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i="1" baseline="0" dirty="0" smtClean="0">
                <a:solidFill>
                  <a:srgbClr val="FF0000"/>
                </a:solidFill>
              </a:rPr>
              <a:t>160 </a:t>
            </a:r>
            <a:r>
              <a:rPr lang="en-US" sz="2000" i="1" dirty="0" smtClean="0">
                <a:solidFill>
                  <a:srgbClr val="FF0000"/>
                </a:solidFill>
              </a:rPr>
              <a:t>mm aperture, with 110% of the nominal current</a:t>
            </a:r>
          </a:p>
          <a:p>
            <a:r>
              <a:rPr lang="en-US" sz="2000" i="1" dirty="0" smtClean="0">
                <a:solidFill>
                  <a:srgbClr val="FF0000"/>
                </a:solidFill>
              </a:rPr>
              <a:t>Lorentz force: 1</a:t>
            </a:r>
            <a:r>
              <a:rPr lang="en-US" altLang="zh-CN" sz="2000" i="1" dirty="0" smtClean="0">
                <a:solidFill>
                  <a:srgbClr val="FF0000"/>
                </a:solidFill>
              </a:rPr>
              <a:t>.4</a:t>
            </a:r>
            <a:r>
              <a:rPr lang="en-US" sz="2000" i="1" dirty="0" smtClean="0">
                <a:solidFill>
                  <a:srgbClr val="FF0000"/>
                </a:solidFill>
              </a:rPr>
              <a:t> MN/m and 0.6 MN/m in X/Y direction at nominal current </a:t>
            </a:r>
            <a:endParaRPr lang="en-US" sz="2000" i="1" dirty="0">
              <a:solidFill>
                <a:srgbClr val="FF0000"/>
              </a:solidFill>
            </a:endParaRP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29" name="Title 1"/>
          <p:cNvSpPr>
            <a:spLocks noGrp="1"/>
          </p:cNvSpPr>
          <p:nvPr>
            <p:ph type="title"/>
          </p:nvPr>
        </p:nvSpPr>
        <p:spPr>
          <a:xfrm>
            <a:off x="1676399" y="139700"/>
            <a:ext cx="5911089" cy="685800"/>
          </a:xfrm>
        </p:spPr>
        <p:txBody>
          <a:bodyPr>
            <a:normAutofit/>
          </a:bodyPr>
          <a:lstStyle/>
          <a:p>
            <a:pPr algn="ctr"/>
            <a:r>
              <a:rPr lang="en-US" sz="3600" i="1" dirty="0" smtClean="0"/>
              <a:t>Coil stress at each step</a:t>
            </a:r>
          </a:p>
        </p:txBody>
      </p:sp>
      <p:pic>
        <p:nvPicPr>
          <p:cNvPr id="9" name="Picture 8" descr="200px-CERN_logo.sv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8263459" y="68912"/>
            <a:ext cx="801777" cy="777723"/>
          </a:xfrm>
          <a:prstGeom prst="rect">
            <a:avLst/>
          </a:prstGeom>
        </p:spPr>
      </p:pic>
      <p:graphicFrame>
        <p:nvGraphicFramePr>
          <p:cNvPr id="8" name="Chart 7"/>
          <p:cNvGraphicFramePr/>
          <p:nvPr>
            <p:extLst>
              <p:ext uri="{D42A27DB-BD31-4B8C-83A1-F6EECF244321}">
                <p14:mod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192477112"/>
              </p:ext>
            </p:extLst>
          </p:nvPr>
        </p:nvGraphicFramePr>
        <p:xfrm>
          <a:off x="241299" y="1640417"/>
          <a:ext cx="8627533" cy="5016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1" name="図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120754" y="139855"/>
            <a:ext cx="952838" cy="545576"/>
          </a:xfrm>
          <a:prstGeom prst="rect">
            <a:avLst/>
          </a:prstGeom>
        </p:spPr>
      </p:pic>
      <p:pic>
        <p:nvPicPr>
          <p:cNvPr id="12" name="Picture 3" descr="2d-D1-mec1003.jpg"/>
          <p:cNvPicPr>
            <a:picLocks noChangeAspect="1"/>
          </p:cNvPicPr>
          <p:nvPr/>
        </p:nvPicPr>
        <p:blipFill rotWithShape="1">
          <a:blip r:embed="rId5">
            <a:alphaModFix amt="52000"/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7220" t="4811" r="33693" b="6529"/>
          <a:stretch/>
        </p:blipFill>
        <p:spPr>
          <a:xfrm>
            <a:off x="7264617" y="3689747"/>
            <a:ext cx="1310050" cy="147595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682717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2818693" cy="663331"/>
          </a:xfrm>
        </p:spPr>
        <p:txBody>
          <a:bodyPr/>
          <a:lstStyle/>
          <a:p>
            <a:pPr algn="l"/>
            <a:r>
              <a:rPr lang="en-US" altLang="ja-JP" b="1" dirty="0" smtClean="0">
                <a:solidFill>
                  <a:schemeClr val="accent1"/>
                </a:solidFill>
              </a:rPr>
              <a:t>R&amp;D Items</a:t>
            </a:r>
            <a:endParaRPr lang="ja-JP" altLang="en-US" b="1" dirty="0">
              <a:solidFill>
                <a:schemeClr val="accent1"/>
              </a:solidFill>
            </a:endParaRP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836957"/>
            <a:ext cx="8229600" cy="5497945"/>
          </a:xfrm>
        </p:spPr>
        <p:txBody>
          <a:bodyPr/>
          <a:lstStyle/>
          <a:p>
            <a:r>
              <a:rPr lang="en-US" altLang="ja-JP" dirty="0" smtClean="0"/>
              <a:t>R&amp;D for beam separation dipole D1 </a:t>
            </a:r>
          </a:p>
          <a:p>
            <a:pPr lvl="1"/>
            <a:r>
              <a:rPr lang="en-US" altLang="ja-JP" dirty="0" smtClean="0"/>
              <a:t>Conceptual design of the D1</a:t>
            </a:r>
          </a:p>
          <a:p>
            <a:pPr lvl="1"/>
            <a:r>
              <a:rPr lang="en-US" altLang="ja-JP" dirty="0" smtClean="0">
                <a:solidFill>
                  <a:srgbClr val="FF0000"/>
                </a:solidFill>
              </a:rPr>
              <a:t>Radiation resistant materials development</a:t>
            </a:r>
          </a:p>
          <a:p>
            <a:pPr lvl="1"/>
            <a:r>
              <a:rPr lang="en-US" altLang="ja-JP" dirty="0" smtClean="0">
                <a:solidFill>
                  <a:srgbClr val="FF0000"/>
                </a:solidFill>
              </a:rPr>
              <a:t>Neutron irradiation of stabilizer at cold</a:t>
            </a:r>
          </a:p>
          <a:p>
            <a:pPr lvl="1"/>
            <a:r>
              <a:rPr lang="en-US" altLang="ja-JP" dirty="0" smtClean="0">
                <a:solidFill>
                  <a:srgbClr val="FF0000"/>
                </a:solidFill>
              </a:rPr>
              <a:t>Feasibility study, availability survey</a:t>
            </a:r>
          </a:p>
          <a:p>
            <a:r>
              <a:rPr lang="en-US" altLang="ja-JP" dirty="0" smtClean="0"/>
              <a:t>Fundamental R&amp;D</a:t>
            </a:r>
          </a:p>
          <a:p>
            <a:pPr lvl="1"/>
            <a:r>
              <a:rPr lang="en-US" altLang="ja-JP" dirty="0" smtClean="0"/>
              <a:t>Nb</a:t>
            </a:r>
            <a:r>
              <a:rPr lang="en-US" altLang="ja-JP" baseline="-25000" dirty="0" smtClean="0"/>
              <a:t>3</a:t>
            </a:r>
            <a:r>
              <a:rPr lang="en-US" altLang="ja-JP" dirty="0" smtClean="0"/>
              <a:t>Al subscale magnet</a:t>
            </a:r>
          </a:p>
          <a:p>
            <a:pPr lvl="1"/>
            <a:r>
              <a:rPr lang="en-US" altLang="ja-JP" dirty="0" smtClean="0"/>
              <a:t>Nb</a:t>
            </a:r>
            <a:r>
              <a:rPr lang="en-US" altLang="ja-JP" baseline="-25000" dirty="0" smtClean="0"/>
              <a:t>3</a:t>
            </a:r>
            <a:r>
              <a:rPr lang="en-US" altLang="ja-JP" dirty="0" smtClean="0"/>
              <a:t>Sn-Bronze cable development</a:t>
            </a:r>
          </a:p>
          <a:p>
            <a:pPr lvl="1"/>
            <a:r>
              <a:rPr lang="en-US" altLang="ja-JP" dirty="0" smtClean="0"/>
              <a:t>RHQ-Nb</a:t>
            </a:r>
            <a:r>
              <a:rPr lang="en-US" altLang="ja-JP" baseline="-25000" dirty="0" smtClean="0"/>
              <a:t>3</a:t>
            </a:r>
            <a:r>
              <a:rPr lang="en-US" altLang="ja-JP" dirty="0" smtClean="0"/>
              <a:t>Al</a:t>
            </a:r>
          </a:p>
          <a:p>
            <a:pPr lvl="2"/>
            <a:r>
              <a:rPr lang="en-US" altLang="ja-JP" dirty="0" smtClean="0"/>
              <a:t>Stress/strain behavior</a:t>
            </a:r>
          </a:p>
          <a:p>
            <a:pPr lvl="2"/>
            <a:r>
              <a:rPr lang="en-US" altLang="ja-JP" dirty="0" smtClean="0"/>
              <a:t>Support to wire development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2AF9B-268A-6049-A583-77F182FA11DA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17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0" y="1"/>
            <a:ext cx="99822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5" tIns="45718" rIns="91435" bIns="45718">
            <a:prstTxWarp prst="textNoShape">
              <a:avLst/>
            </a:prstTxWarp>
            <a:spAutoFit/>
          </a:bodyPr>
          <a:lstStyle/>
          <a:p>
            <a:pPr defTabSz="914353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3000" b="1" dirty="0" smtClean="0">
                <a:solidFill>
                  <a:srgbClr val="4F81BD"/>
                </a:solidFill>
                <a:cs typeface="Times"/>
              </a:rPr>
              <a:t>Radiation Resistant Materials R&amp;D (1/2)</a:t>
            </a:r>
            <a:endParaRPr lang="en-US" altLang="ja-JP" sz="3000" b="1" dirty="0">
              <a:solidFill>
                <a:srgbClr val="4F81BD"/>
              </a:solidFill>
              <a:cs typeface="Times"/>
            </a:endParaRPr>
          </a:p>
        </p:txBody>
      </p:sp>
      <p:sp>
        <p:nvSpPr>
          <p:cNvPr id="20" name="コンテンツ プレースホルダ 2"/>
          <p:cNvSpPr>
            <a:spLocks noGrp="1"/>
          </p:cNvSpPr>
          <p:nvPr>
            <p:ph idx="1"/>
          </p:nvPr>
        </p:nvSpPr>
        <p:spPr>
          <a:xfrm>
            <a:off x="0" y="463984"/>
            <a:ext cx="6938435" cy="4210755"/>
          </a:xfrm>
        </p:spPr>
        <p:txBody>
          <a:bodyPr>
            <a:noAutofit/>
          </a:bodyPr>
          <a:lstStyle/>
          <a:p>
            <a:r>
              <a:rPr lang="en-US" altLang="ja-JP" sz="2200" dirty="0" smtClean="0">
                <a:solidFill>
                  <a:srgbClr val="000000"/>
                </a:solidFill>
                <a:latin typeface="Calibri"/>
                <a:cs typeface="Calibri"/>
              </a:rPr>
              <a:t>Radiation resistant </a:t>
            </a:r>
            <a:r>
              <a:rPr lang="en-US" altLang="ja-JP" sz="2200" b="1" dirty="0" smtClean="0">
                <a:solidFill>
                  <a:srgbClr val="FF6600"/>
                </a:solidFill>
                <a:latin typeface="Calibri"/>
                <a:cs typeface="Calibri"/>
              </a:rPr>
              <a:t>organic</a:t>
            </a:r>
            <a:r>
              <a:rPr lang="en-US" altLang="ja-JP" sz="2200" dirty="0" smtClean="0">
                <a:solidFill>
                  <a:srgbClr val="000000"/>
                </a:solidFill>
                <a:latin typeface="Calibri"/>
                <a:cs typeface="Calibri"/>
              </a:rPr>
              <a:t> insulation beyond Epoxy:</a:t>
            </a:r>
          </a:p>
          <a:p>
            <a:pPr>
              <a:buNone/>
            </a:pPr>
            <a:r>
              <a:rPr lang="en-US" altLang="ja-JP" sz="2200" dirty="0" smtClean="0">
                <a:solidFill>
                  <a:srgbClr val="000000"/>
                </a:solidFill>
                <a:latin typeface="Calibri"/>
                <a:cs typeface="Calibri"/>
              </a:rPr>
              <a:t>New </a:t>
            </a:r>
            <a:r>
              <a:rPr lang="en-US" altLang="ja-JP" sz="2200" dirty="0" smtClean="0">
                <a:latin typeface="Calibri"/>
                <a:cs typeface="Calibri"/>
              </a:rPr>
              <a:t>Resins: </a:t>
            </a:r>
            <a:r>
              <a:rPr lang="en-US" altLang="ja-JP" sz="2200" dirty="0" err="1" smtClean="0">
                <a:solidFill>
                  <a:srgbClr val="FF6600"/>
                </a:solidFill>
                <a:latin typeface="Calibri"/>
                <a:cs typeface="Calibri"/>
              </a:rPr>
              <a:t>BT</a:t>
            </a:r>
            <a:r>
              <a:rPr lang="en-US" altLang="ja-JP" sz="2200" dirty="0" err="1" smtClean="0">
                <a:latin typeface="Calibri"/>
                <a:cs typeface="Calibri"/>
              </a:rPr>
              <a:t>(Bismaleimide</a:t>
            </a:r>
            <a:r>
              <a:rPr lang="en-US" altLang="ja-JP" sz="2200" dirty="0" smtClean="0">
                <a:latin typeface="Calibri"/>
                <a:cs typeface="Calibri"/>
              </a:rPr>
              <a:t> </a:t>
            </a:r>
            <a:r>
              <a:rPr lang="en-US" altLang="ja-JP" sz="2200" dirty="0" err="1" smtClean="0">
                <a:latin typeface="Calibri"/>
                <a:cs typeface="Calibri"/>
              </a:rPr>
              <a:t>Triazine</a:t>
            </a:r>
            <a:r>
              <a:rPr lang="en-US" altLang="ja-JP" sz="2200" dirty="0" smtClean="0">
                <a:latin typeface="Calibri"/>
                <a:cs typeface="Calibri"/>
              </a:rPr>
              <a:t>), </a:t>
            </a:r>
            <a:r>
              <a:rPr lang="en-US" altLang="ja-JP" sz="2200" dirty="0" err="1" smtClean="0">
                <a:solidFill>
                  <a:srgbClr val="FF6600"/>
                </a:solidFill>
                <a:latin typeface="Calibri"/>
                <a:cs typeface="Calibri"/>
              </a:rPr>
              <a:t>BM</a:t>
            </a:r>
            <a:r>
              <a:rPr lang="en-US" altLang="ja-JP" sz="2200" dirty="0" err="1" smtClean="0">
                <a:cs typeface="Calibri"/>
              </a:rPr>
              <a:t>(Bismaleimide</a:t>
            </a:r>
            <a:r>
              <a:rPr lang="en-US" altLang="ja-JP" sz="2200" dirty="0" smtClean="0">
                <a:cs typeface="Calibri"/>
              </a:rPr>
              <a:t>),  </a:t>
            </a:r>
            <a:r>
              <a:rPr lang="en-US" altLang="ja-JP" sz="2200" dirty="0" err="1" smtClean="0">
                <a:solidFill>
                  <a:srgbClr val="FF6600"/>
                </a:solidFill>
                <a:latin typeface="Calibri"/>
                <a:cs typeface="Calibri"/>
              </a:rPr>
              <a:t>Cyanate</a:t>
            </a:r>
            <a:r>
              <a:rPr lang="en-US" altLang="ja-JP" sz="2200" dirty="0" smtClean="0">
                <a:solidFill>
                  <a:srgbClr val="FF6600"/>
                </a:solidFill>
                <a:latin typeface="Calibri"/>
                <a:cs typeface="Calibri"/>
              </a:rPr>
              <a:t> Ester.</a:t>
            </a:r>
            <a:endParaRPr lang="en-US" altLang="ja-JP" sz="2200" dirty="0" smtClean="0">
              <a:solidFill>
                <a:srgbClr val="000000"/>
              </a:solidFill>
              <a:latin typeface="Calibri"/>
              <a:cs typeface="Calibri"/>
            </a:endParaRPr>
          </a:p>
          <a:p>
            <a:pPr lvl="1"/>
            <a:r>
              <a:rPr lang="en-US" altLang="ja-JP" sz="2200" dirty="0" smtClean="0">
                <a:solidFill>
                  <a:srgbClr val="000000"/>
                </a:solidFill>
                <a:latin typeface="Calibri"/>
                <a:cs typeface="Calibri"/>
              </a:rPr>
              <a:t> 3 types of GFRP developed.</a:t>
            </a:r>
          </a:p>
          <a:p>
            <a:pPr lvl="1"/>
            <a:r>
              <a:rPr lang="en-US" altLang="ja-JP" sz="2200" dirty="0" smtClean="0">
                <a:solidFill>
                  <a:srgbClr val="000000"/>
                </a:solidFill>
                <a:latin typeface="Calibri"/>
                <a:cs typeface="Calibri"/>
              </a:rPr>
              <a:t>CE based </a:t>
            </a:r>
            <a:r>
              <a:rPr lang="en-US" altLang="ja-JP" sz="2200" dirty="0" err="1" smtClean="0">
                <a:solidFill>
                  <a:srgbClr val="000000"/>
                </a:solidFill>
                <a:latin typeface="Calibri"/>
                <a:cs typeface="Calibri"/>
              </a:rPr>
              <a:t>Prepreg</a:t>
            </a:r>
            <a:r>
              <a:rPr lang="en-US" altLang="ja-JP" sz="2200" dirty="0" smtClean="0">
                <a:solidFill>
                  <a:srgbClr val="000000"/>
                </a:solidFill>
                <a:latin typeface="Calibri"/>
                <a:cs typeface="Calibri"/>
              </a:rPr>
              <a:t> tape (curing at 150 °C) developed.</a:t>
            </a:r>
          </a:p>
          <a:p>
            <a:r>
              <a:rPr lang="en-US" altLang="ja-JP" sz="2200" dirty="0" smtClean="0">
                <a:solidFill>
                  <a:srgbClr val="3366FF"/>
                </a:solidFill>
                <a:cs typeface="Calibri"/>
              </a:rPr>
              <a:t>Irradiation tests underway at RT, up to 100MGy</a:t>
            </a:r>
          </a:p>
          <a:p>
            <a:pPr lvl="1"/>
            <a:r>
              <a:rPr lang="en-US" altLang="ja-JP" sz="2200" dirty="0" smtClean="0">
                <a:solidFill>
                  <a:srgbClr val="3366FF"/>
                </a:solidFill>
                <a:cs typeface="Calibri"/>
              </a:rPr>
              <a:t>Gamma rays (</a:t>
            </a:r>
            <a:r>
              <a:rPr lang="en-US" altLang="ja-JP" sz="2200" baseline="30000" dirty="0" smtClean="0">
                <a:solidFill>
                  <a:srgbClr val="3366FF"/>
                </a:solidFill>
                <a:cs typeface="Calibri"/>
              </a:rPr>
              <a:t>60</a:t>
            </a:r>
            <a:r>
              <a:rPr lang="en-US" altLang="ja-JP" sz="2200" dirty="0" smtClean="0">
                <a:solidFill>
                  <a:srgbClr val="3366FF"/>
                </a:solidFill>
                <a:cs typeface="Calibri"/>
              </a:rPr>
              <a:t>Co</a:t>
            </a:r>
            <a:r>
              <a:rPr lang="en-US" altLang="ja-JP" sz="2200" baseline="30000" dirty="0" smtClean="0">
                <a:solidFill>
                  <a:srgbClr val="3366FF"/>
                </a:solidFill>
                <a:cs typeface="Calibri"/>
              </a:rPr>
              <a:t> </a:t>
            </a:r>
            <a:r>
              <a:rPr lang="en-US" altLang="ja-JP" sz="2200" dirty="0" smtClean="0">
                <a:solidFill>
                  <a:srgbClr val="3366FF"/>
                </a:solidFill>
                <a:cs typeface="Calibri"/>
              </a:rPr>
              <a:t>), 2 </a:t>
            </a:r>
            <a:r>
              <a:rPr lang="en-US" altLang="ja-JP" sz="2200" dirty="0" err="1" smtClean="0">
                <a:solidFill>
                  <a:srgbClr val="3366FF"/>
                </a:solidFill>
                <a:cs typeface="Calibri"/>
              </a:rPr>
              <a:t>MeV</a:t>
            </a:r>
            <a:r>
              <a:rPr lang="en-US" altLang="ja-JP" sz="2200" dirty="0" smtClean="0">
                <a:solidFill>
                  <a:srgbClr val="3366FF"/>
                </a:solidFill>
                <a:cs typeface="Calibri"/>
              </a:rPr>
              <a:t> electron at JAEA Takasaki</a:t>
            </a:r>
          </a:p>
          <a:p>
            <a:pPr lvl="1"/>
            <a:r>
              <a:rPr lang="en-US" altLang="ja-JP" sz="2200" dirty="0" smtClean="0">
                <a:solidFill>
                  <a:srgbClr val="3366FF"/>
                </a:solidFill>
                <a:cs typeface="Calibri"/>
              </a:rPr>
              <a:t>30 </a:t>
            </a:r>
            <a:r>
              <a:rPr lang="en-US" altLang="ja-JP" sz="2200" dirty="0" err="1" smtClean="0">
                <a:solidFill>
                  <a:srgbClr val="3366FF"/>
                </a:solidFill>
                <a:cs typeface="Calibri"/>
              </a:rPr>
              <a:t>MeV</a:t>
            </a:r>
            <a:r>
              <a:rPr lang="en-US" altLang="ja-JP" sz="2200" dirty="0" smtClean="0">
                <a:solidFill>
                  <a:srgbClr val="3366FF"/>
                </a:solidFill>
                <a:cs typeface="Calibri"/>
              </a:rPr>
              <a:t> electron at KUR</a:t>
            </a:r>
          </a:p>
          <a:p>
            <a:pPr lvl="1"/>
            <a:r>
              <a:rPr lang="en-US" altLang="ja-JP" sz="2200" dirty="0" smtClean="0">
                <a:solidFill>
                  <a:srgbClr val="000000"/>
                </a:solidFill>
                <a:cs typeface="Calibri"/>
              </a:rPr>
              <a:t>Irradiation at cold (LN2) ??</a:t>
            </a:r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90F47-EB29-C140-9EF2-8774BF1137B2}" type="slidenum">
              <a:rPr lang="en-US" altLang="ja-JP">
                <a:solidFill>
                  <a:srgbClr val="000000"/>
                </a:solidFill>
                <a:cs typeface="Calibri"/>
              </a:rPr>
              <a:pPr/>
              <a:t>18</a:t>
            </a:fld>
            <a:endParaRPr lang="en-US" altLang="ja-JP" dirty="0">
              <a:solidFill>
                <a:srgbClr val="000000"/>
              </a:solidFill>
              <a:cs typeface="Calibri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5791201" y="1401235"/>
            <a:ext cx="1591732" cy="30777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ja-JP" sz="1400" dirty="0" smtClean="0">
                <a:solidFill>
                  <a:prstClr val="white"/>
                </a:solidFill>
              </a:rPr>
              <a:t>Polyimide coating</a:t>
            </a:r>
            <a:endParaRPr lang="ja-JP" altLang="en-US" sz="1400" dirty="0">
              <a:solidFill>
                <a:prstClr val="white"/>
              </a:solidFill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7962900" y="1279880"/>
            <a:ext cx="1214966" cy="525142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ja-JP" sz="1400" dirty="0" smtClean="0">
                <a:solidFill>
                  <a:prstClr val="white"/>
                </a:solidFill>
              </a:rPr>
              <a:t>Alumina plasma spray</a:t>
            </a:r>
            <a:endParaRPr lang="ja-JP" altLang="en-US" sz="1400" dirty="0">
              <a:solidFill>
                <a:prstClr val="white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6938435" y="530580"/>
            <a:ext cx="1104513" cy="523216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ja-JP" sz="1400" dirty="0" smtClean="0">
                <a:solidFill>
                  <a:prstClr val="white"/>
                </a:solidFill>
              </a:rPr>
              <a:t>After 1.9K</a:t>
            </a:r>
          </a:p>
          <a:p>
            <a:r>
              <a:rPr lang="en-US" altLang="ja-JP" sz="1400" dirty="0" smtClean="0">
                <a:solidFill>
                  <a:prstClr val="white"/>
                </a:solidFill>
              </a:rPr>
              <a:t>(SUS plates)</a:t>
            </a:r>
            <a:endParaRPr lang="ja-JP" altLang="en-US" sz="1400" dirty="0">
              <a:solidFill>
                <a:prstClr val="white"/>
              </a:solidFill>
            </a:endParaRPr>
          </a:p>
        </p:txBody>
      </p:sp>
      <p:pic>
        <p:nvPicPr>
          <p:cNvPr id="22" name="図 21" descr="BT_Sasuga 2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rcRect t="27997" b="4199"/>
              <a:stretch>
                <a:fillRect/>
              </a:stretch>
            </p:blipFill>
          </mc:Choice>
          <mc:Fallback>
            <p:blipFill>
              <a:blip r:embed="rId3"/>
              <a:srcRect t="27997" b="4199"/>
              <a:stretch>
                <a:fillRect/>
              </a:stretch>
            </p:blipFill>
          </mc:Fallback>
        </mc:AlternateContent>
        <p:spPr>
          <a:xfrm>
            <a:off x="6469945" y="3675112"/>
            <a:ext cx="2280355" cy="2371966"/>
          </a:xfrm>
          <a:prstGeom prst="rect">
            <a:avLst/>
          </a:prstGeom>
        </p:spPr>
      </p:pic>
      <p:sp>
        <p:nvSpPr>
          <p:cNvPr id="27" name="テキスト ボックス 26"/>
          <p:cNvSpPr txBox="1"/>
          <p:nvPr/>
        </p:nvSpPr>
        <p:spPr>
          <a:xfrm>
            <a:off x="6758925" y="6249700"/>
            <a:ext cx="1778000" cy="523216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defTabSz="914353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00" b="1" dirty="0">
                <a:solidFill>
                  <a:srgbClr val="000000"/>
                </a:solidFill>
                <a:latin typeface="Times" pitchFamily="-109" charset="0"/>
              </a:rPr>
              <a:t>(T. </a:t>
            </a:r>
            <a:r>
              <a:rPr lang="en-US" altLang="ja-JP" sz="1400" b="1" dirty="0" err="1">
                <a:solidFill>
                  <a:srgbClr val="000000"/>
                </a:solidFill>
                <a:latin typeface="Times" pitchFamily="-109" charset="0"/>
              </a:rPr>
              <a:t>Sasuga</a:t>
            </a:r>
            <a:r>
              <a:rPr lang="en-US" altLang="ja-JP" sz="1400" b="1" dirty="0">
                <a:solidFill>
                  <a:srgbClr val="000000"/>
                </a:solidFill>
                <a:latin typeface="Times" pitchFamily="-109" charset="0"/>
              </a:rPr>
              <a:t>, Polymer Vol. 27, 1986, 681)</a:t>
            </a:r>
            <a:endParaRPr lang="ja-JP" altLang="en-US" sz="1400" b="1" dirty="0">
              <a:solidFill>
                <a:srgbClr val="000000"/>
              </a:solidFill>
              <a:latin typeface="Times" pitchFamily="-109" charset="0"/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6536813" y="5911144"/>
            <a:ext cx="2159566" cy="338550"/>
          </a:xfrm>
          <a:prstGeom prst="rect">
            <a:avLst/>
          </a:prstGeom>
        </p:spPr>
        <p:txBody>
          <a:bodyPr wrap="square" lIns="91435" tIns="45718" rIns="91435" bIns="45718">
            <a:spAutoFit/>
          </a:bodyPr>
          <a:lstStyle/>
          <a:p>
            <a:pPr defTabSz="914353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b="1" dirty="0">
                <a:solidFill>
                  <a:srgbClr val="3366FF"/>
                </a:solidFill>
                <a:latin typeface="Times" pitchFamily="-109" charset="0"/>
              </a:rPr>
              <a:t>BT resin: </a:t>
            </a:r>
            <a:r>
              <a:rPr lang="en-US" altLang="ja-JP" sz="1600" b="1" dirty="0" err="1">
                <a:solidFill>
                  <a:srgbClr val="3366FF"/>
                </a:solidFill>
                <a:latin typeface="Times" pitchFamily="-109" charset="0"/>
              </a:rPr>
              <a:t>e</a:t>
            </a:r>
            <a:r>
              <a:rPr lang="en-US" altLang="ja-JP" sz="1600" b="1" dirty="0">
                <a:solidFill>
                  <a:srgbClr val="3366FF"/>
                </a:solidFill>
                <a:latin typeface="Times" pitchFamily="-109" charset="0"/>
              </a:rPr>
              <a:t> irradiation</a:t>
            </a:r>
          </a:p>
        </p:txBody>
      </p:sp>
      <p:pic>
        <p:nvPicPr>
          <p:cNvPr id="29" name="図 28" descr="IMG_2478.JPG"/>
          <p:cNvPicPr>
            <a:picLocks noChangeAspect="1"/>
          </p:cNvPicPr>
          <p:nvPr/>
        </p:nvPicPr>
        <p:blipFill>
          <a:blip r:embed="rId4"/>
          <a:srcRect l="16404" t="10936" r="19138" b="18227"/>
          <a:stretch>
            <a:fillRect/>
          </a:stretch>
        </p:blipFill>
        <p:spPr>
          <a:xfrm>
            <a:off x="84667" y="4588417"/>
            <a:ext cx="2525889" cy="2081946"/>
          </a:xfrm>
          <a:prstGeom prst="rect">
            <a:avLst/>
          </a:prstGeom>
        </p:spPr>
      </p:pic>
      <p:sp>
        <p:nvSpPr>
          <p:cNvPr id="30" name="テキスト ボックス 29"/>
          <p:cNvSpPr txBox="1"/>
          <p:nvPr/>
        </p:nvSpPr>
        <p:spPr>
          <a:xfrm>
            <a:off x="183445" y="4651405"/>
            <a:ext cx="424139" cy="373659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r>
              <a:rPr lang="en-US" altLang="ja-JP" dirty="0" smtClean="0">
                <a:solidFill>
                  <a:prstClr val="white"/>
                </a:solidFill>
              </a:rPr>
              <a:t>CE</a:t>
            </a: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773289" y="4651405"/>
            <a:ext cx="571694" cy="373659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r>
              <a:rPr lang="en-US" altLang="ja-JP" dirty="0" smtClean="0">
                <a:solidFill>
                  <a:prstClr val="white"/>
                </a:solidFill>
              </a:rPr>
              <a:t>BMI</a:t>
            </a: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1405466" y="4651405"/>
            <a:ext cx="420934" cy="373659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r>
              <a:rPr lang="en-US" altLang="ja-JP" dirty="0" smtClean="0">
                <a:solidFill>
                  <a:prstClr val="white"/>
                </a:solidFill>
              </a:rPr>
              <a:t>BT</a:t>
            </a: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1910641" y="4651406"/>
            <a:ext cx="752727" cy="654986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r>
              <a:rPr lang="en-US" altLang="ja-JP" dirty="0" smtClean="0">
                <a:solidFill>
                  <a:prstClr val="white"/>
                </a:solidFill>
              </a:rPr>
              <a:t>Epoxy</a:t>
            </a:r>
          </a:p>
          <a:p>
            <a:r>
              <a:rPr lang="en-US" altLang="ja-JP" dirty="0" smtClean="0">
                <a:solidFill>
                  <a:prstClr val="white"/>
                </a:solidFill>
              </a:rPr>
              <a:t>(G10)</a:t>
            </a:r>
            <a:endParaRPr lang="ja-JP" altLang="en-US" dirty="0">
              <a:solidFill>
                <a:prstClr val="white"/>
              </a:solidFill>
            </a:endParaRPr>
          </a:p>
        </p:txBody>
      </p:sp>
      <p:pic>
        <p:nvPicPr>
          <p:cNvPr id="21" name="図 20" descr="IMG_2588.JPG"/>
          <p:cNvPicPr>
            <a:picLocks noChangeAspect="1"/>
          </p:cNvPicPr>
          <p:nvPr/>
        </p:nvPicPr>
        <p:blipFill>
          <a:blip r:embed="rId5"/>
          <a:srcRect l="16404" t="7291" r="21872" b="14582"/>
          <a:stretch>
            <a:fillRect/>
          </a:stretch>
        </p:blipFill>
        <p:spPr>
          <a:xfrm>
            <a:off x="3471333" y="4569235"/>
            <a:ext cx="2356556" cy="2237155"/>
          </a:xfrm>
          <a:prstGeom prst="rect">
            <a:avLst/>
          </a:prstGeom>
        </p:spPr>
      </p:pic>
      <p:sp>
        <p:nvSpPr>
          <p:cNvPr id="24" name="テキスト ボックス 23"/>
          <p:cNvSpPr txBox="1"/>
          <p:nvPr/>
        </p:nvSpPr>
        <p:spPr>
          <a:xfrm>
            <a:off x="3389485" y="4563917"/>
            <a:ext cx="752727" cy="654986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r>
              <a:rPr lang="en-US" altLang="ja-JP" dirty="0" smtClean="0">
                <a:solidFill>
                  <a:prstClr val="white"/>
                </a:solidFill>
              </a:rPr>
              <a:t>Epoxy</a:t>
            </a:r>
          </a:p>
          <a:p>
            <a:r>
              <a:rPr lang="en-US" altLang="ja-JP" dirty="0" smtClean="0">
                <a:solidFill>
                  <a:prstClr val="white"/>
                </a:solidFill>
              </a:rPr>
              <a:t>(G10)</a:t>
            </a: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4089401" y="4563917"/>
            <a:ext cx="424139" cy="373659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r>
              <a:rPr lang="en-US" altLang="ja-JP" dirty="0" smtClean="0">
                <a:solidFill>
                  <a:prstClr val="white"/>
                </a:solidFill>
              </a:rPr>
              <a:t>CE</a:t>
            </a: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5130800" y="4563917"/>
            <a:ext cx="571694" cy="373659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r>
              <a:rPr lang="en-US" altLang="ja-JP" dirty="0" smtClean="0">
                <a:solidFill>
                  <a:prstClr val="white"/>
                </a:solidFill>
              </a:rPr>
              <a:t>BMI</a:t>
            </a: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4605866" y="4563917"/>
            <a:ext cx="420934" cy="373659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r>
              <a:rPr lang="en-US" altLang="ja-JP" dirty="0" smtClean="0">
                <a:solidFill>
                  <a:prstClr val="white"/>
                </a:solidFill>
              </a:rPr>
              <a:t>BT</a:t>
            </a: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7" name="右矢印 36"/>
          <p:cNvSpPr/>
          <p:nvPr/>
        </p:nvSpPr>
        <p:spPr>
          <a:xfrm>
            <a:off x="2794001" y="5317069"/>
            <a:ext cx="522111" cy="53622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39" name="直線コネクタ 38"/>
          <p:cNvCxnSpPr/>
          <p:nvPr/>
        </p:nvCxnSpPr>
        <p:spPr>
          <a:xfrm>
            <a:off x="787400" y="3622724"/>
            <a:ext cx="2683933" cy="1588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0" name="図 39" descr="IMG_2793.JPG"/>
          <p:cNvPicPr>
            <a:picLocks noChangeAspect="1"/>
          </p:cNvPicPr>
          <p:nvPr/>
        </p:nvPicPr>
        <p:blipFill>
          <a:blip r:embed="rId6"/>
          <a:srcRect l="11656"/>
          <a:stretch>
            <a:fillRect/>
          </a:stretch>
        </p:blipFill>
        <p:spPr>
          <a:xfrm>
            <a:off x="6802218" y="1536000"/>
            <a:ext cx="2280355" cy="1935912"/>
          </a:xfrm>
          <a:prstGeom prst="rect">
            <a:avLst/>
          </a:prstGeom>
        </p:spPr>
      </p:pic>
      <p:pic>
        <p:nvPicPr>
          <p:cNvPr id="41" name="図 40" descr="IMG_2781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5400000">
            <a:off x="7506838" y="325769"/>
            <a:ext cx="1516404" cy="1137303"/>
          </a:xfrm>
          <a:prstGeom prst="rect">
            <a:avLst/>
          </a:prstGeom>
        </p:spPr>
      </p:pic>
      <p:sp>
        <p:nvSpPr>
          <p:cNvPr id="38" name="テキスト ボックス 37"/>
          <p:cNvSpPr txBox="1"/>
          <p:nvPr/>
        </p:nvSpPr>
        <p:spPr>
          <a:xfrm>
            <a:off x="6682096" y="3367335"/>
            <a:ext cx="27370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 smtClean="0">
                <a:solidFill>
                  <a:prstClr val="black"/>
                </a:solidFill>
              </a:rPr>
              <a:t>GKG type tape with CE </a:t>
            </a:r>
            <a:r>
              <a:rPr lang="en-US" altLang="ja-JP" sz="1400" dirty="0" err="1" smtClean="0">
                <a:solidFill>
                  <a:prstClr val="black"/>
                </a:solidFill>
              </a:rPr>
              <a:t>prepreg</a:t>
            </a:r>
            <a:endParaRPr lang="ja-JP" altLang="en-US" sz="1400" dirty="0">
              <a:solidFill>
                <a:prstClr val="black"/>
              </a:solidFill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3659131" y="4103740"/>
            <a:ext cx="18934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 smtClean="0">
                <a:solidFill>
                  <a:prstClr val="black"/>
                </a:solidFill>
              </a:rPr>
              <a:t>30MeV electron beam</a:t>
            </a:r>
          </a:p>
          <a:p>
            <a:r>
              <a:rPr lang="en-US" altLang="ja-JP" sz="1400" dirty="0" smtClean="0">
                <a:solidFill>
                  <a:prstClr val="black"/>
                </a:solidFill>
              </a:rPr>
              <a:t>(some 10 </a:t>
            </a:r>
            <a:r>
              <a:rPr lang="en-US" altLang="ja-JP" sz="1400" dirty="0" err="1" smtClean="0">
                <a:solidFill>
                  <a:prstClr val="black"/>
                </a:solidFill>
              </a:rPr>
              <a:t>MGy</a:t>
            </a:r>
            <a:r>
              <a:rPr lang="en-US" altLang="ja-JP" sz="1400" dirty="0" smtClean="0">
                <a:solidFill>
                  <a:prstClr val="black"/>
                </a:solidFill>
              </a:rPr>
              <a:t>)</a:t>
            </a:r>
            <a:endParaRPr lang="ja-JP" altLang="en-US" sz="1400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34" grpId="0"/>
      <p:bldP spid="35" grpId="0"/>
      <p:bldP spid="36" grpId="0"/>
      <p:bldP spid="3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図 4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804044" y="3027299"/>
            <a:ext cx="6317594" cy="4320000"/>
          </a:xfrm>
          <a:prstGeom prst="rect">
            <a:avLst/>
          </a:prstGeom>
        </p:spPr>
      </p:pic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0" y="1"/>
            <a:ext cx="99822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5" tIns="45718" rIns="91435" bIns="45718">
            <a:prstTxWarp prst="textNoShape">
              <a:avLst/>
            </a:prstTxWarp>
            <a:spAutoFit/>
          </a:bodyPr>
          <a:lstStyle/>
          <a:p>
            <a:pPr defTabSz="914353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3000" b="1" dirty="0" smtClean="0">
                <a:solidFill>
                  <a:srgbClr val="4F81BD"/>
                </a:solidFill>
                <a:cs typeface="Times"/>
              </a:rPr>
              <a:t>Radiation Resistant Materials R&amp;D (2/2)</a:t>
            </a:r>
            <a:endParaRPr lang="en-US" altLang="ja-JP" sz="3000" b="1" dirty="0">
              <a:solidFill>
                <a:srgbClr val="4F81BD"/>
              </a:solidFill>
              <a:cs typeface="Times"/>
            </a:endParaRPr>
          </a:p>
        </p:txBody>
      </p:sp>
      <p:sp>
        <p:nvSpPr>
          <p:cNvPr id="20" name="コンテンツ プレースホルダ 2"/>
          <p:cNvSpPr>
            <a:spLocks noGrp="1"/>
          </p:cNvSpPr>
          <p:nvPr>
            <p:ph idx="1"/>
          </p:nvPr>
        </p:nvSpPr>
        <p:spPr>
          <a:xfrm>
            <a:off x="0" y="496278"/>
            <a:ext cx="6191006" cy="2995855"/>
          </a:xfrm>
        </p:spPr>
        <p:txBody>
          <a:bodyPr>
            <a:noAutofit/>
          </a:bodyPr>
          <a:lstStyle/>
          <a:p>
            <a:r>
              <a:rPr lang="en-US" altLang="ja-JP" sz="2400" dirty="0" smtClean="0">
                <a:cs typeface="Calibri"/>
              </a:rPr>
              <a:t>Insulation coating technologies on metal parts </a:t>
            </a:r>
            <a:r>
              <a:rPr lang="en-US" altLang="ja-JP" sz="2400" dirty="0" smtClean="0">
                <a:solidFill>
                  <a:srgbClr val="000000"/>
                </a:solidFill>
                <a:cs typeface="Calibri"/>
              </a:rPr>
              <a:t>(i.e. end spacers, wedges)</a:t>
            </a:r>
          </a:p>
          <a:p>
            <a:pPr lvl="1"/>
            <a:r>
              <a:rPr lang="en-US" altLang="ja-JP" sz="2400" dirty="0" smtClean="0">
                <a:solidFill>
                  <a:srgbClr val="000000"/>
                </a:solidFill>
                <a:cs typeface="Calibri"/>
              </a:rPr>
              <a:t>Ceramic spray</a:t>
            </a:r>
          </a:p>
          <a:p>
            <a:pPr lvl="1"/>
            <a:r>
              <a:rPr lang="en-US" altLang="ja-JP" sz="2400" dirty="0" smtClean="0">
                <a:solidFill>
                  <a:srgbClr val="FF0000"/>
                </a:solidFill>
                <a:cs typeface="Calibri"/>
              </a:rPr>
              <a:t>Polyimide coating by Vapor Deposition Polymerization technology.</a:t>
            </a:r>
            <a:endParaRPr lang="ja-JP" altLang="en-US" sz="2400" dirty="0" smtClean="0">
              <a:solidFill>
                <a:srgbClr val="FF0000"/>
              </a:solidFill>
            </a:endParaRPr>
          </a:p>
          <a:p>
            <a:r>
              <a:rPr lang="en-US" altLang="ja-JP" sz="2400" dirty="0" smtClean="0"/>
              <a:t>Difficulty in evaluation of bonding strength.</a:t>
            </a:r>
          </a:p>
          <a:p>
            <a:r>
              <a:rPr lang="en-US" altLang="ja-JP" sz="2400" dirty="0" smtClean="0">
                <a:solidFill>
                  <a:srgbClr val="000000"/>
                </a:solidFill>
                <a:cs typeface="Calibri"/>
              </a:rPr>
              <a:t>Irradiation test up to 100MGy is ongoing.</a:t>
            </a:r>
          </a:p>
          <a:p>
            <a:pPr lvl="1"/>
            <a:endParaRPr lang="en-US" altLang="ja-JP" sz="2400" dirty="0" smtClean="0">
              <a:solidFill>
                <a:srgbClr val="000000"/>
              </a:solidFill>
              <a:cs typeface="Calibri"/>
            </a:endParaRPr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90F47-EB29-C140-9EF2-8774BF1137B2}" type="slidenum">
              <a:rPr lang="en-US" altLang="ja-JP">
                <a:solidFill>
                  <a:srgbClr val="000000"/>
                </a:solidFill>
                <a:cs typeface="Calibri"/>
              </a:rPr>
              <a:pPr/>
              <a:t>19</a:t>
            </a:fld>
            <a:endParaRPr lang="en-US" altLang="ja-JP" dirty="0">
              <a:solidFill>
                <a:srgbClr val="000000"/>
              </a:solidFill>
              <a:cs typeface="Calibri"/>
            </a:endParaRPr>
          </a:p>
        </p:txBody>
      </p:sp>
      <p:pic>
        <p:nvPicPr>
          <p:cNvPr id="23" name="図 22" descr="IMG_2144.JPG"/>
          <p:cNvPicPr>
            <a:picLocks noChangeAspect="1"/>
          </p:cNvPicPr>
          <p:nvPr/>
        </p:nvPicPr>
        <p:blipFill>
          <a:blip r:embed="rId4"/>
          <a:srcRect l="3543" t="18898" r="1772" b="28346"/>
          <a:stretch>
            <a:fillRect/>
          </a:stretch>
        </p:blipFill>
        <p:spPr>
          <a:xfrm>
            <a:off x="5802487" y="789950"/>
            <a:ext cx="3341513" cy="1396337"/>
          </a:xfrm>
          <a:prstGeom prst="rect">
            <a:avLst/>
          </a:prstGeom>
        </p:spPr>
      </p:pic>
      <p:sp>
        <p:nvSpPr>
          <p:cNvPr id="43" name="テキスト ボックス 42"/>
          <p:cNvSpPr txBox="1"/>
          <p:nvPr/>
        </p:nvSpPr>
        <p:spPr>
          <a:xfrm>
            <a:off x="5962841" y="6291212"/>
            <a:ext cx="1951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prstClr val="black"/>
                </a:solidFill>
              </a:rPr>
              <a:t>*Before Irradiation</a:t>
            </a:r>
            <a:endParaRPr lang="ja-JP" altLang="en-US" dirty="0">
              <a:solidFill>
                <a:prstClr val="black"/>
              </a:solidFill>
            </a:endParaRPr>
          </a:p>
        </p:txBody>
      </p:sp>
      <p:sp>
        <p:nvSpPr>
          <p:cNvPr id="11" name="円/楕円 10"/>
          <p:cNvSpPr/>
          <p:nvPr/>
        </p:nvSpPr>
        <p:spPr>
          <a:xfrm>
            <a:off x="5638800" y="553999"/>
            <a:ext cx="1657595" cy="1820901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5791201" y="1735639"/>
            <a:ext cx="1591732" cy="30777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ja-JP" sz="1400" dirty="0" smtClean="0">
                <a:solidFill>
                  <a:prstClr val="white"/>
                </a:solidFill>
              </a:rPr>
              <a:t>Polyimide coating</a:t>
            </a:r>
            <a:endParaRPr lang="ja-JP" altLang="en-US" sz="1400" dirty="0">
              <a:solidFill>
                <a:prstClr val="white"/>
              </a:solidFill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7962900" y="1614284"/>
            <a:ext cx="1214966" cy="525142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ja-JP" sz="1400" dirty="0" smtClean="0">
                <a:solidFill>
                  <a:prstClr val="white"/>
                </a:solidFill>
              </a:rPr>
              <a:t>Alumina plasma spray</a:t>
            </a:r>
            <a:endParaRPr lang="ja-JP" altLang="en-US" sz="1400" dirty="0">
              <a:solidFill>
                <a:prstClr val="white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6938435" y="864984"/>
            <a:ext cx="1104513" cy="523216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ja-JP" sz="1400" dirty="0" smtClean="0">
                <a:solidFill>
                  <a:prstClr val="white"/>
                </a:solidFill>
              </a:rPr>
              <a:t>After 1.9K</a:t>
            </a:r>
          </a:p>
          <a:p>
            <a:r>
              <a:rPr lang="en-US" altLang="ja-JP" sz="1400" dirty="0" smtClean="0">
                <a:solidFill>
                  <a:prstClr val="white"/>
                </a:solidFill>
              </a:rPr>
              <a:t>(SUS plates)</a:t>
            </a:r>
            <a:endParaRPr lang="ja-JP" altLang="en-US" sz="1400" dirty="0">
              <a:solidFill>
                <a:prstClr val="white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2818693" cy="663331"/>
          </a:xfrm>
        </p:spPr>
        <p:txBody>
          <a:bodyPr/>
          <a:lstStyle/>
          <a:p>
            <a:pPr algn="l"/>
            <a:r>
              <a:rPr lang="en-US" altLang="ja-JP" b="1" dirty="0" smtClean="0">
                <a:solidFill>
                  <a:schemeClr val="accent1"/>
                </a:solidFill>
              </a:rPr>
              <a:t>R&amp;D Items</a:t>
            </a:r>
            <a:endParaRPr lang="ja-JP" altLang="en-US" b="1" dirty="0">
              <a:solidFill>
                <a:schemeClr val="accent1"/>
              </a:solidFill>
            </a:endParaRP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836957"/>
            <a:ext cx="8229600" cy="5497945"/>
          </a:xfrm>
        </p:spPr>
        <p:txBody>
          <a:bodyPr/>
          <a:lstStyle/>
          <a:p>
            <a:r>
              <a:rPr lang="en-US" altLang="ja-JP" dirty="0" smtClean="0"/>
              <a:t>R&amp;D for beam separation dipole D1 </a:t>
            </a:r>
          </a:p>
          <a:p>
            <a:pPr lvl="1"/>
            <a:r>
              <a:rPr lang="en-US" altLang="ja-JP" dirty="0" smtClean="0">
                <a:solidFill>
                  <a:srgbClr val="FF0000"/>
                </a:solidFill>
              </a:rPr>
              <a:t>Conceptual design of the D1</a:t>
            </a:r>
          </a:p>
          <a:p>
            <a:pPr lvl="1"/>
            <a:r>
              <a:rPr lang="en-US" altLang="ja-JP" dirty="0" smtClean="0"/>
              <a:t>Radiation resistant materials development</a:t>
            </a:r>
          </a:p>
          <a:p>
            <a:pPr lvl="1"/>
            <a:r>
              <a:rPr lang="en-US" altLang="ja-JP" dirty="0" smtClean="0"/>
              <a:t>Neutron irradiation of stabilizer at cold</a:t>
            </a:r>
          </a:p>
          <a:p>
            <a:pPr lvl="1"/>
            <a:r>
              <a:rPr lang="en-US" altLang="ja-JP" dirty="0" smtClean="0"/>
              <a:t>Feasibility study, availability survey</a:t>
            </a:r>
          </a:p>
          <a:p>
            <a:r>
              <a:rPr lang="en-US" altLang="ja-JP" dirty="0" smtClean="0"/>
              <a:t>Fundamental R&amp;D</a:t>
            </a:r>
          </a:p>
          <a:p>
            <a:pPr lvl="1"/>
            <a:r>
              <a:rPr lang="en-US" altLang="ja-JP" dirty="0" smtClean="0"/>
              <a:t>Nb</a:t>
            </a:r>
            <a:r>
              <a:rPr lang="en-US" altLang="ja-JP" baseline="-25000" dirty="0" smtClean="0"/>
              <a:t>3</a:t>
            </a:r>
            <a:r>
              <a:rPr lang="en-US" altLang="ja-JP" dirty="0" smtClean="0"/>
              <a:t>Al subscale magnet</a:t>
            </a:r>
          </a:p>
          <a:p>
            <a:pPr lvl="1"/>
            <a:r>
              <a:rPr lang="en-US" altLang="ja-JP" dirty="0" smtClean="0"/>
              <a:t>Nb</a:t>
            </a:r>
            <a:r>
              <a:rPr lang="en-US" altLang="ja-JP" baseline="-25000" dirty="0" smtClean="0"/>
              <a:t>3</a:t>
            </a:r>
            <a:r>
              <a:rPr lang="en-US" altLang="ja-JP" dirty="0" smtClean="0"/>
              <a:t>Sn-Bronze cable development</a:t>
            </a:r>
          </a:p>
          <a:p>
            <a:pPr lvl="1"/>
            <a:r>
              <a:rPr lang="en-US" altLang="ja-JP" dirty="0" smtClean="0"/>
              <a:t>RHQ-Nb</a:t>
            </a:r>
            <a:r>
              <a:rPr lang="en-US" altLang="ja-JP" baseline="-25000" dirty="0" smtClean="0"/>
              <a:t>3</a:t>
            </a:r>
            <a:r>
              <a:rPr lang="en-US" altLang="ja-JP" dirty="0" smtClean="0"/>
              <a:t>Al</a:t>
            </a:r>
          </a:p>
          <a:p>
            <a:pPr lvl="2"/>
            <a:r>
              <a:rPr lang="en-US" altLang="ja-JP" dirty="0" smtClean="0"/>
              <a:t>Stress/strain behavior</a:t>
            </a:r>
          </a:p>
          <a:p>
            <a:pPr lvl="2"/>
            <a:r>
              <a:rPr lang="en-US" altLang="ja-JP" dirty="0" smtClean="0"/>
              <a:t>Support to wire development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2AF9B-268A-6049-A583-77F182FA11DA}" type="slidenum">
              <a:rPr lang="ja-JP" altLang="en-US" smtClean="0"/>
              <a:pPr/>
              <a:t>2</a:t>
            </a:fld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0" y="0"/>
            <a:ext cx="4038600" cy="646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5" tIns="45718" rIns="91435" bIns="45718">
            <a:prstTxWarp prst="textNoShape">
              <a:avLst/>
            </a:prstTxWarp>
            <a:spAutoFit/>
          </a:bodyPr>
          <a:lstStyle/>
          <a:p>
            <a:pPr defTabSz="914353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3600" b="1" dirty="0" smtClean="0">
                <a:solidFill>
                  <a:srgbClr val="4F81BD"/>
                </a:solidFill>
                <a:cs typeface="Times"/>
              </a:rPr>
              <a:t>Irradiation Facilities</a:t>
            </a:r>
            <a:endParaRPr lang="en-US" altLang="ja-JP" sz="3600" b="1" dirty="0">
              <a:solidFill>
                <a:srgbClr val="4F81BD"/>
              </a:solidFill>
              <a:cs typeface="Times"/>
            </a:endParaRPr>
          </a:p>
        </p:txBody>
      </p:sp>
      <p:sp>
        <p:nvSpPr>
          <p:cNvPr id="20" name="コンテンツ プレースホルダ 2"/>
          <p:cNvSpPr>
            <a:spLocks noGrp="1"/>
          </p:cNvSpPr>
          <p:nvPr>
            <p:ph idx="1"/>
          </p:nvPr>
        </p:nvSpPr>
        <p:spPr>
          <a:xfrm>
            <a:off x="0" y="469900"/>
            <a:ext cx="5303838" cy="4584700"/>
          </a:xfrm>
        </p:spPr>
        <p:txBody>
          <a:bodyPr>
            <a:noAutofit/>
          </a:bodyPr>
          <a:lstStyle/>
          <a:p>
            <a:r>
              <a:rPr lang="en-US" altLang="ja-JP" sz="2400" baseline="30000" dirty="0" smtClean="0">
                <a:cs typeface="Calibri"/>
              </a:rPr>
              <a:t>60</a:t>
            </a:r>
            <a:r>
              <a:rPr lang="en-US" altLang="ja-JP" sz="2400" dirty="0" smtClean="0">
                <a:cs typeface="Calibri"/>
              </a:rPr>
              <a:t>Co gamma ray source  at JAEA Takasaki</a:t>
            </a:r>
          </a:p>
          <a:p>
            <a:pPr lvl="1"/>
            <a:r>
              <a:rPr lang="en-US" altLang="ja-JP" sz="2000" dirty="0" smtClean="0">
                <a:cs typeface="Calibri"/>
              </a:rPr>
              <a:t>14.9 </a:t>
            </a:r>
            <a:r>
              <a:rPr lang="en-US" altLang="ja-JP" sz="2000" dirty="0" err="1" smtClean="0">
                <a:cs typeface="Calibri"/>
              </a:rPr>
              <a:t>kGy/h</a:t>
            </a:r>
            <a:endParaRPr lang="en-US" altLang="ja-JP" sz="2000" dirty="0" smtClean="0">
              <a:cs typeface="Calibri"/>
            </a:endParaRPr>
          </a:p>
          <a:p>
            <a:pPr lvl="1"/>
            <a:r>
              <a:rPr lang="en-US" altLang="ja-JP" sz="2000" dirty="0" smtClean="0">
                <a:cs typeface="Calibri"/>
              </a:rPr>
              <a:t>Target: 100 </a:t>
            </a:r>
            <a:r>
              <a:rPr lang="en-US" altLang="ja-JP" sz="2000" dirty="0" err="1" smtClean="0">
                <a:cs typeface="Calibri"/>
              </a:rPr>
              <a:t>MGy</a:t>
            </a:r>
            <a:r>
              <a:rPr lang="en-US" altLang="ja-JP" sz="2000" dirty="0" smtClean="0">
                <a:cs typeface="Calibri"/>
              </a:rPr>
              <a:t> (7200hrs)</a:t>
            </a:r>
          </a:p>
          <a:p>
            <a:pPr lvl="1"/>
            <a:r>
              <a:rPr lang="en-US" altLang="ja-JP" sz="2000" dirty="0" smtClean="0">
                <a:cs typeface="Calibri"/>
              </a:rPr>
              <a:t>RT irradiation started at this Sept. </a:t>
            </a:r>
          </a:p>
          <a:p>
            <a:r>
              <a:rPr lang="en-US" altLang="ja-JP" sz="2400" dirty="0" smtClean="0">
                <a:cs typeface="Calibri"/>
              </a:rPr>
              <a:t>KUR electron </a:t>
            </a:r>
            <a:r>
              <a:rPr lang="en-US" altLang="ja-JP" sz="2400" dirty="0" err="1" smtClean="0">
                <a:cs typeface="Calibri"/>
              </a:rPr>
              <a:t>linac</a:t>
            </a:r>
            <a:r>
              <a:rPr lang="en-US" altLang="ja-JP" sz="2400" dirty="0" smtClean="0">
                <a:cs typeface="Calibri"/>
              </a:rPr>
              <a:t>: ~30 </a:t>
            </a:r>
            <a:r>
              <a:rPr lang="en-US" altLang="ja-JP" sz="2400" dirty="0" err="1" smtClean="0">
                <a:cs typeface="Calibri"/>
              </a:rPr>
              <a:t>MeV</a:t>
            </a:r>
            <a:r>
              <a:rPr lang="en-US" altLang="ja-JP" sz="2400" dirty="0" smtClean="0">
                <a:cs typeface="Calibri"/>
              </a:rPr>
              <a:t>, 1 </a:t>
            </a:r>
            <a:r>
              <a:rPr lang="en-US" altLang="ja-JP" sz="2400" dirty="0" err="1" smtClean="0">
                <a:latin typeface="Symbol" charset="2"/>
                <a:cs typeface="Symbol" charset="2"/>
              </a:rPr>
              <a:t>m</a:t>
            </a:r>
            <a:r>
              <a:rPr lang="en-US" altLang="ja-JP" sz="2400" dirty="0" err="1" smtClean="0">
                <a:cs typeface="Calibri"/>
              </a:rPr>
              <a:t>A</a:t>
            </a:r>
            <a:endParaRPr lang="en-US" altLang="ja-JP" sz="2400" dirty="0" smtClean="0">
              <a:cs typeface="Calibri"/>
            </a:endParaRPr>
          </a:p>
          <a:p>
            <a:pPr lvl="1"/>
            <a:r>
              <a:rPr lang="en-US" altLang="ja-JP" sz="2000" dirty="0" err="1" smtClean="0">
                <a:cs typeface="Calibri"/>
              </a:rPr>
              <a:t>bremsstrahlung</a:t>
            </a:r>
            <a:r>
              <a:rPr lang="en-US" altLang="ja-JP" sz="2000" dirty="0" smtClean="0">
                <a:cs typeface="Calibri"/>
              </a:rPr>
              <a:t>, neutron</a:t>
            </a:r>
          </a:p>
          <a:p>
            <a:pPr lvl="1"/>
            <a:r>
              <a:rPr lang="en-US" altLang="ja-JP" sz="2000" dirty="0" smtClean="0">
                <a:cs typeface="Calibri"/>
              </a:rPr>
              <a:t>Water cooled sample.</a:t>
            </a:r>
          </a:p>
          <a:p>
            <a:pPr lvl="1"/>
            <a:r>
              <a:rPr lang="en-US" altLang="ja-JP" sz="2000" dirty="0" smtClean="0">
                <a:cs typeface="Calibri"/>
              </a:rPr>
              <a:t>Target: 100 </a:t>
            </a:r>
            <a:r>
              <a:rPr lang="en-US" altLang="ja-JP" sz="2000" dirty="0" err="1" smtClean="0">
                <a:cs typeface="Calibri"/>
              </a:rPr>
              <a:t>MGy</a:t>
            </a:r>
            <a:r>
              <a:rPr lang="en-US" altLang="ja-JP" sz="2000" dirty="0" smtClean="0">
                <a:cs typeface="Calibri"/>
              </a:rPr>
              <a:t> (several hrs)</a:t>
            </a:r>
          </a:p>
          <a:p>
            <a:pPr lvl="1"/>
            <a:r>
              <a:rPr lang="en-US" altLang="ja-JP" sz="2000" dirty="0" smtClean="0">
                <a:cs typeface="Calibri"/>
              </a:rPr>
              <a:t>Preliminary irradiation in this Sept.</a:t>
            </a:r>
          </a:p>
          <a:p>
            <a:pPr lvl="1"/>
            <a:r>
              <a:rPr lang="en-US" altLang="ja-JP" sz="2000" dirty="0" smtClean="0">
                <a:cs typeface="Calibri"/>
              </a:rPr>
              <a:t>A series of irradiation tests will be started at next February.  </a:t>
            </a:r>
          </a:p>
          <a:p>
            <a:r>
              <a:rPr lang="en-US" altLang="ja-JP" sz="2400" dirty="0" smtClean="0">
                <a:cs typeface="Calibri"/>
              </a:rPr>
              <a:t>Both facilities are capable of cold (LN</a:t>
            </a:r>
            <a:r>
              <a:rPr lang="en-US" altLang="ja-JP" sz="2400" baseline="-25000" dirty="0" smtClean="0">
                <a:cs typeface="Calibri"/>
              </a:rPr>
              <a:t>2</a:t>
            </a:r>
            <a:r>
              <a:rPr lang="en-US" altLang="ja-JP" sz="2400" dirty="0" smtClean="0">
                <a:cs typeface="Calibri"/>
              </a:rPr>
              <a:t>) irradiation. In consideration…</a:t>
            </a:r>
          </a:p>
          <a:p>
            <a:pPr lvl="1"/>
            <a:endParaRPr lang="en-US" altLang="ja-JP" sz="2400" dirty="0" smtClean="0">
              <a:cs typeface="Calibri"/>
            </a:endParaRPr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90F47-EB29-C140-9EF2-8774BF1137B2}" type="slidenum">
              <a:rPr lang="en-US" altLang="ja-JP">
                <a:solidFill>
                  <a:srgbClr val="000000"/>
                </a:solidFill>
                <a:cs typeface="Calibri"/>
              </a:rPr>
              <a:pPr/>
              <a:t>20</a:t>
            </a:fld>
            <a:endParaRPr lang="en-US" altLang="ja-JP" dirty="0">
              <a:solidFill>
                <a:srgbClr val="000000"/>
              </a:solidFill>
              <a:cs typeface="Calibri"/>
            </a:endParaRPr>
          </a:p>
        </p:txBody>
      </p:sp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03838" y="503237"/>
            <a:ext cx="3840162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Oval 9"/>
          <p:cNvSpPr>
            <a:spLocks noChangeArrowheads="1"/>
          </p:cNvSpPr>
          <p:nvPr/>
        </p:nvSpPr>
        <p:spPr bwMode="auto">
          <a:xfrm>
            <a:off x="6040438" y="850900"/>
            <a:ext cx="754062" cy="879475"/>
          </a:xfrm>
          <a:prstGeom prst="ellipse">
            <a:avLst/>
          </a:prstGeom>
          <a:noFill/>
          <a:ln w="25400">
            <a:solidFill>
              <a:srgbClr val="FFCC00"/>
            </a:solidFill>
            <a:prstDash val="sysDot"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13" name="Oval 10"/>
          <p:cNvSpPr>
            <a:spLocks noChangeArrowheads="1"/>
          </p:cNvSpPr>
          <p:nvPr/>
        </p:nvSpPr>
        <p:spPr bwMode="auto">
          <a:xfrm>
            <a:off x="6975475" y="1412875"/>
            <a:ext cx="1847850" cy="950912"/>
          </a:xfrm>
          <a:prstGeom prst="ellipse">
            <a:avLst/>
          </a:prstGeom>
          <a:noFill/>
          <a:ln w="25400">
            <a:solidFill>
              <a:srgbClr val="FFCC00"/>
            </a:solidFill>
            <a:prstDash val="sysDot"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14" name="Text Box 11"/>
          <p:cNvSpPr txBox="1">
            <a:spLocks noChangeArrowheads="1"/>
          </p:cNvSpPr>
          <p:nvPr/>
        </p:nvSpPr>
        <p:spPr bwMode="auto">
          <a:xfrm>
            <a:off x="5380038" y="1681162"/>
            <a:ext cx="9731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1600">
                <a:solidFill>
                  <a:prstClr val="black"/>
                </a:solidFill>
              </a:rPr>
              <a:t>Samples</a:t>
            </a:r>
          </a:p>
        </p:txBody>
      </p:sp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6109581" y="2665998"/>
            <a:ext cx="280567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1600" dirty="0" smtClean="0">
                <a:solidFill>
                  <a:prstClr val="black"/>
                </a:solidFill>
              </a:rPr>
              <a:t>Inside: </a:t>
            </a:r>
            <a:r>
              <a:rPr lang="en-US" altLang="ja-JP" sz="1600" baseline="30000" dirty="0" smtClean="0">
                <a:solidFill>
                  <a:prstClr val="black"/>
                </a:solidFill>
              </a:rPr>
              <a:t>60</a:t>
            </a:r>
            <a:r>
              <a:rPr lang="en-US" altLang="ja-JP" sz="1600" dirty="0" smtClean="0">
                <a:solidFill>
                  <a:prstClr val="black"/>
                </a:solidFill>
              </a:rPr>
              <a:t>Co gamma ray source</a:t>
            </a:r>
            <a:endParaRPr lang="en-US" altLang="ja-JP" sz="1600" dirty="0">
              <a:solidFill>
                <a:prstClr val="black"/>
              </a:solidFill>
            </a:endParaRPr>
          </a:p>
        </p:txBody>
      </p:sp>
      <p:sp>
        <p:nvSpPr>
          <p:cNvPr id="16" name="Line 15"/>
          <p:cNvSpPr>
            <a:spLocks noChangeShapeType="1"/>
          </p:cNvSpPr>
          <p:nvPr/>
        </p:nvSpPr>
        <p:spPr bwMode="auto">
          <a:xfrm flipV="1">
            <a:off x="8178801" y="2363787"/>
            <a:ext cx="508000" cy="4460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17" name="Line 16"/>
          <p:cNvSpPr>
            <a:spLocks noChangeShapeType="1"/>
          </p:cNvSpPr>
          <p:nvPr/>
        </p:nvSpPr>
        <p:spPr bwMode="auto">
          <a:xfrm flipV="1">
            <a:off x="5853113" y="1570037"/>
            <a:ext cx="230187" cy="2047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18" name="Line 17"/>
          <p:cNvSpPr>
            <a:spLocks noChangeShapeType="1"/>
          </p:cNvSpPr>
          <p:nvPr/>
        </p:nvSpPr>
        <p:spPr bwMode="auto">
          <a:xfrm flipV="1">
            <a:off x="6305550" y="1871662"/>
            <a:ext cx="657225" cy="95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ja-JP" altLang="en-US">
              <a:solidFill>
                <a:prstClr val="black"/>
              </a:solidFill>
            </a:endParaRPr>
          </a:p>
        </p:txBody>
      </p:sp>
      <p:pic>
        <p:nvPicPr>
          <p:cNvPr id="21" name="Picture 4"/>
          <p:cNvPicPr>
            <a:picLocks noChangeAspect="1" noChangeArrowheads="1"/>
          </p:cNvPicPr>
          <p:nvPr/>
        </p:nvPicPr>
        <p:blipFill>
          <a:blip r:embed="rId3"/>
          <a:srcRect t="22098" b="22098"/>
          <a:stretch>
            <a:fillRect/>
          </a:stretch>
        </p:blipFill>
        <p:spPr bwMode="auto">
          <a:xfrm>
            <a:off x="5119400" y="2046444"/>
            <a:ext cx="1672577" cy="699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" name="図 23" descr="IMG_2529.JPG"/>
          <p:cNvPicPr>
            <a:picLocks noChangeAspect="1"/>
          </p:cNvPicPr>
          <p:nvPr/>
        </p:nvPicPr>
        <p:blipFill>
          <a:blip r:embed="rId4"/>
          <a:srcRect l="19138"/>
          <a:stretch>
            <a:fillRect/>
          </a:stretch>
        </p:blipFill>
        <p:spPr>
          <a:xfrm rot="5400000">
            <a:off x="5840039" y="3646253"/>
            <a:ext cx="3190867" cy="2959567"/>
          </a:xfrm>
          <a:prstGeom prst="rect">
            <a:avLst/>
          </a:prstGeom>
        </p:spPr>
      </p:pic>
      <p:pic>
        <p:nvPicPr>
          <p:cNvPr id="27" name="図 26" descr="IMG_2569.JPG"/>
          <p:cNvPicPr>
            <a:picLocks noChangeAspect="1"/>
          </p:cNvPicPr>
          <p:nvPr/>
        </p:nvPicPr>
        <p:blipFill>
          <a:blip r:embed="rId5"/>
          <a:srcRect r="16404"/>
          <a:stretch>
            <a:fillRect/>
          </a:stretch>
        </p:blipFill>
        <p:spPr>
          <a:xfrm>
            <a:off x="4265511" y="5376672"/>
            <a:ext cx="1651102" cy="1481328"/>
          </a:xfrm>
          <a:prstGeom prst="rect">
            <a:avLst/>
          </a:prstGeom>
        </p:spPr>
      </p:pic>
      <p:cxnSp>
        <p:nvCxnSpPr>
          <p:cNvPr id="22" name="直線矢印コネクタ 21"/>
          <p:cNvCxnSpPr/>
          <p:nvPr/>
        </p:nvCxnSpPr>
        <p:spPr>
          <a:xfrm>
            <a:off x="5955689" y="4432300"/>
            <a:ext cx="1479784" cy="3429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テキスト ボックス 22"/>
          <p:cNvSpPr txBox="1"/>
          <p:nvPr/>
        </p:nvSpPr>
        <p:spPr>
          <a:xfrm>
            <a:off x="6099210" y="3530603"/>
            <a:ext cx="2723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>
                <a:solidFill>
                  <a:prstClr val="white"/>
                </a:solidFill>
              </a:rPr>
              <a:t>Electron Beam Line at KUR</a:t>
            </a:r>
            <a:endParaRPr lang="ja-JP" altLang="en-US" b="1" dirty="0">
              <a:solidFill>
                <a:prstClr val="white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5446712" y="394732"/>
            <a:ext cx="3697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smtClean="0">
                <a:solidFill>
                  <a:prstClr val="white"/>
                </a:solidFill>
              </a:rPr>
              <a:t>Gamma ray facility at JAEA Takasaki</a:t>
            </a:r>
            <a:endParaRPr lang="ja-JP" altLang="en-US" b="1" dirty="0">
              <a:solidFill>
                <a:prstClr val="whit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タイトル 1"/>
          <p:cNvSpPr>
            <a:spLocks noGrp="1"/>
          </p:cNvSpPr>
          <p:nvPr>
            <p:ph type="title"/>
          </p:nvPr>
        </p:nvSpPr>
        <p:spPr>
          <a:xfrm>
            <a:off x="0" y="-152399"/>
            <a:ext cx="8244417" cy="840317"/>
          </a:xfrm>
        </p:spPr>
        <p:txBody>
          <a:bodyPr>
            <a:normAutofit/>
          </a:bodyPr>
          <a:lstStyle/>
          <a:p>
            <a:pPr algn="l"/>
            <a:r>
              <a:rPr lang="en-US" altLang="ja-JP" sz="3200" b="1" dirty="0" smtClean="0">
                <a:solidFill>
                  <a:srgbClr val="4F81BD"/>
                </a:solidFill>
                <a:cs typeface="Times"/>
              </a:rPr>
              <a:t>Neutron Irradiation for Copper</a:t>
            </a:r>
            <a:endParaRPr lang="ja-JP" altLang="en-US" sz="3200" b="1" dirty="0" smtClean="0">
              <a:solidFill>
                <a:srgbClr val="4F81BD"/>
              </a:solidFill>
              <a:cs typeface="Times"/>
            </a:endParaRPr>
          </a:p>
        </p:txBody>
      </p:sp>
      <p:sp>
        <p:nvSpPr>
          <p:cNvPr id="36870" name="スライド番号プレースホルダ 5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473652"/>
            <a:ext cx="1905000" cy="45720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E7BE1465-4082-3A49-B443-F3CAEB740C57}" type="slidenum">
              <a:rPr lang="ja-JP" altLang="en-US">
                <a:solidFill>
                  <a:srgbClr val="000000"/>
                </a:solidFill>
                <a:cs typeface="ＭＳ Ｐゴシック" pitchFamily="-112" charset="-128"/>
              </a:rPr>
              <a:pPr/>
              <a:t>21</a:t>
            </a:fld>
            <a:endParaRPr lang="ja-JP" altLang="en-US" dirty="0">
              <a:solidFill>
                <a:srgbClr val="000000"/>
              </a:solidFill>
              <a:cs typeface="ＭＳ Ｐゴシック" pitchFamily="-112" charset="-128"/>
            </a:endParaRPr>
          </a:p>
        </p:txBody>
      </p:sp>
      <p:grpSp>
        <p:nvGrpSpPr>
          <p:cNvPr id="2" name="図形グループ 24"/>
          <p:cNvGrpSpPr/>
          <p:nvPr/>
        </p:nvGrpSpPr>
        <p:grpSpPr>
          <a:xfrm>
            <a:off x="5793205" y="0"/>
            <a:ext cx="3619500" cy="2794000"/>
            <a:chOff x="5524500" y="0"/>
            <a:chExt cx="3619500" cy="2794000"/>
          </a:xfrm>
        </p:grpSpPr>
        <p:grpSp>
          <p:nvGrpSpPr>
            <p:cNvPr id="3" name="図形グループ 21"/>
            <p:cNvGrpSpPr/>
            <p:nvPr/>
          </p:nvGrpSpPr>
          <p:grpSpPr>
            <a:xfrm>
              <a:off x="5552150" y="0"/>
              <a:ext cx="3591850" cy="2748280"/>
              <a:chOff x="5552150" y="0"/>
              <a:chExt cx="3591850" cy="2748280"/>
            </a:xfrm>
          </p:grpSpPr>
          <p:pic>
            <p:nvPicPr>
              <p:cNvPr id="20" name="図 19" descr="写真２.pdf"/>
              <p:cNvPicPr>
                <a:picLocks noChangeAspect="1"/>
              </p:cNvPicPr>
              <p:nvPr/>
            </p:nvPicPr>
            <mc:AlternateContent>
              <mc:Choice xmlns:ma="http://schemas.microsoft.com/office/mac/drawingml/2008/main" Requires="ma">
                <p:blipFill>
                  <a:blip r:embed="rId2"/>
                  <a:stretch>
                    <a:fillRect/>
                  </a:stretch>
                </p:blipFill>
              </mc:Choice>
              <mc:Fallback>
                <p:blipFill>
                  <a:blip r:embed="rId3"/>
                  <a:stretch>
                    <a:fillRect/>
                  </a:stretch>
                </p:blipFill>
              </mc:Fallback>
            </mc:AlternateContent>
            <p:spPr>
              <a:xfrm>
                <a:off x="5552150" y="0"/>
                <a:ext cx="3591850" cy="2748280"/>
              </a:xfrm>
              <a:prstGeom prst="rect">
                <a:avLst/>
              </a:prstGeom>
            </p:spPr>
          </p:pic>
          <p:sp>
            <p:nvSpPr>
              <p:cNvPr id="21" name="正方形/長方形 20"/>
              <p:cNvSpPr/>
              <p:nvPr/>
            </p:nvSpPr>
            <p:spPr>
              <a:xfrm>
                <a:off x="8605520" y="0"/>
                <a:ext cx="538480" cy="17576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353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2400" dirty="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24" name="正方形/長方形 23"/>
            <p:cNvSpPr/>
            <p:nvPr/>
          </p:nvSpPr>
          <p:spPr>
            <a:xfrm>
              <a:off x="5524500" y="2540000"/>
              <a:ext cx="2247900" cy="254000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53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2400" dirty="0">
                <a:solidFill>
                  <a:srgbClr val="FFFFFF"/>
                </a:solidFill>
              </a:endParaRPr>
            </a:p>
          </p:txBody>
        </p:sp>
      </p:grpSp>
      <p:pic>
        <p:nvPicPr>
          <p:cNvPr id="22" name="図 21" descr="P1030099s.jpg"/>
          <p:cNvPicPr>
            <a:picLocks noChangeAspect="1"/>
          </p:cNvPicPr>
          <p:nvPr/>
        </p:nvPicPr>
        <p:blipFill>
          <a:blip r:embed="rId4"/>
          <a:srcRect l="14173" t="14173" r="8858" b="35433"/>
          <a:stretch>
            <a:fillRect/>
          </a:stretch>
        </p:blipFill>
        <p:spPr>
          <a:xfrm>
            <a:off x="5920204" y="2288147"/>
            <a:ext cx="2012952" cy="988453"/>
          </a:xfrm>
          <a:prstGeom prst="rect">
            <a:avLst/>
          </a:prstGeom>
        </p:spPr>
      </p:pic>
      <p:sp>
        <p:nvSpPr>
          <p:cNvPr id="25" name="Rectangle 9"/>
          <p:cNvSpPr>
            <a:spLocks noChangeArrowheads="1"/>
          </p:cNvSpPr>
          <p:nvPr/>
        </p:nvSpPr>
        <p:spPr bwMode="auto">
          <a:xfrm>
            <a:off x="5881519" y="3213101"/>
            <a:ext cx="2724737" cy="271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>
            <a:prstTxWarp prst="textNoShape">
              <a:avLst/>
            </a:prstTxWarp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US" altLang="ja-JP" sz="1400" dirty="0">
                <a:solidFill>
                  <a:srgbClr val="000000"/>
                </a:solidFill>
              </a:rPr>
              <a:t>Copper and 5N-Aluminum samples</a:t>
            </a:r>
          </a:p>
        </p:txBody>
      </p:sp>
      <p:pic>
        <p:nvPicPr>
          <p:cNvPr id="18" name="図 6" descr="原子炉Cu回復.pd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4702" y="3559398"/>
            <a:ext cx="4530419" cy="3243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9" name="直線矢印コネクタ 18"/>
          <p:cNvCxnSpPr/>
          <p:nvPr/>
        </p:nvCxnSpPr>
        <p:spPr>
          <a:xfrm rot="10800000">
            <a:off x="8119601" y="5989568"/>
            <a:ext cx="304800" cy="158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円/楕円 22"/>
          <p:cNvSpPr/>
          <p:nvPr/>
        </p:nvSpPr>
        <p:spPr>
          <a:xfrm>
            <a:off x="7023181" y="3755089"/>
            <a:ext cx="1140871" cy="54514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ja-JP" altLang="en-US">
              <a:solidFill>
                <a:srgbClr val="FFFFFF"/>
              </a:solidFill>
              <a:ea typeface="Calibri" pitchFamily="-111" charset="0"/>
              <a:cs typeface="Calibri" pitchFamily="-111" charset="0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-61620" y="543561"/>
            <a:ext cx="6005219" cy="2031321"/>
          </a:xfrm>
          <a:prstGeom prst="rect">
            <a:avLst/>
          </a:prstGeom>
        </p:spPr>
        <p:txBody>
          <a:bodyPr wrap="square" lIns="91435" tIns="45718" rIns="91435" bIns="45718">
            <a:spAutoFit/>
          </a:bodyPr>
          <a:lstStyle/>
          <a:p>
            <a:pPr defTabSz="914353" fontAlgn="base">
              <a:spcBef>
                <a:spcPct val="0"/>
              </a:spcBef>
              <a:spcAft>
                <a:spcPct val="0"/>
              </a:spcAft>
              <a:buFont typeface="Wingdings" charset="2"/>
              <a:buChar char="u"/>
            </a:pPr>
            <a:r>
              <a:rPr lang="en-US" altLang="ja-JP" dirty="0" smtClean="0">
                <a:solidFill>
                  <a:prstClr val="black"/>
                </a:solidFill>
              </a:rPr>
              <a:t>Stabilizer (copper) is most sensitive to neutron irradiation. Degradation only appears at low temperature and starts even at or below </a:t>
            </a:r>
            <a:r>
              <a:rPr lang="en-US" altLang="ja-JP" dirty="0" smtClean="0">
                <a:solidFill>
                  <a:srgbClr val="000000"/>
                </a:solidFill>
              </a:rPr>
              <a:t>10</a:t>
            </a:r>
            <a:r>
              <a:rPr lang="en-US" altLang="ja-JP" baseline="30000" dirty="0" smtClean="0">
                <a:solidFill>
                  <a:srgbClr val="000000"/>
                </a:solidFill>
              </a:rPr>
              <a:t>20</a:t>
            </a:r>
            <a:r>
              <a:rPr lang="en-US" altLang="ja-JP" dirty="0" smtClean="0">
                <a:solidFill>
                  <a:srgbClr val="000000"/>
                </a:solidFill>
              </a:rPr>
              <a:t> </a:t>
            </a:r>
            <a:r>
              <a:rPr lang="en-US" altLang="ja-JP" dirty="0">
                <a:solidFill>
                  <a:srgbClr val="000000"/>
                </a:solidFill>
              </a:rPr>
              <a:t>n/m</a:t>
            </a:r>
            <a:r>
              <a:rPr lang="en-US" altLang="ja-JP" baseline="30000" dirty="0">
                <a:solidFill>
                  <a:srgbClr val="000000"/>
                </a:solidFill>
              </a:rPr>
              <a:t>2</a:t>
            </a:r>
            <a:r>
              <a:rPr lang="en-US" altLang="ja-JP" dirty="0">
                <a:solidFill>
                  <a:srgbClr val="000000"/>
                </a:solidFill>
              </a:rPr>
              <a:t>.</a:t>
            </a:r>
          </a:p>
          <a:p>
            <a:pPr marL="812758" lvl="1" indent="-355582" defTabSz="914353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dirty="0">
                <a:solidFill>
                  <a:srgbClr val="000000"/>
                </a:solidFill>
              </a:rPr>
              <a:t>&gt;&gt;</a:t>
            </a:r>
            <a:r>
              <a:rPr lang="en-US" altLang="ja-JP" dirty="0" smtClean="0">
                <a:solidFill>
                  <a:srgbClr val="000000"/>
                </a:solidFill>
              </a:rPr>
              <a:t> degrading RRR </a:t>
            </a:r>
          </a:p>
          <a:p>
            <a:pPr marL="812758" lvl="1" indent="-355582" defTabSz="914353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dirty="0" smtClean="0">
                <a:solidFill>
                  <a:srgbClr val="000000"/>
                </a:solidFill>
              </a:rPr>
              <a:t>&gt;&gt; </a:t>
            </a:r>
            <a:r>
              <a:rPr lang="en-US" altLang="ja-JP" b="1" dirty="0" smtClean="0">
                <a:solidFill>
                  <a:srgbClr val="000000"/>
                </a:solidFill>
              </a:rPr>
              <a:t>compromising </a:t>
            </a:r>
            <a:r>
              <a:rPr lang="en-US" altLang="ja-JP" b="1" dirty="0" smtClean="0">
                <a:solidFill>
                  <a:srgbClr val="FF0000"/>
                </a:solidFill>
              </a:rPr>
              <a:t>quench protection, stability</a:t>
            </a:r>
          </a:p>
          <a:p>
            <a:pPr defTabSz="914353" fontAlgn="base">
              <a:spcBef>
                <a:spcPct val="0"/>
              </a:spcBef>
              <a:spcAft>
                <a:spcPct val="0"/>
              </a:spcAft>
              <a:buFont typeface="Wingdings" charset="2"/>
              <a:buChar char="u"/>
            </a:pPr>
            <a:r>
              <a:rPr lang="en-US" altLang="ja-JP" dirty="0" err="1" smtClean="0">
                <a:solidFill>
                  <a:srgbClr val="000000"/>
                </a:solidFill>
              </a:rPr>
              <a:t>KUR(Kyoto</a:t>
            </a:r>
            <a:r>
              <a:rPr lang="en-US" altLang="ja-JP" dirty="0" smtClean="0">
                <a:solidFill>
                  <a:srgbClr val="000000"/>
                </a:solidFill>
              </a:rPr>
              <a:t> Univ. Reactor): </a:t>
            </a:r>
            <a:r>
              <a:rPr lang="en-US" altLang="ja-JP" dirty="0" smtClean="0">
                <a:solidFill>
                  <a:srgbClr val="3366FF"/>
                </a:solidFill>
              </a:rPr>
              <a:t>&lt; 20 </a:t>
            </a:r>
            <a:r>
              <a:rPr lang="en-US" altLang="ja-JP" dirty="0">
                <a:solidFill>
                  <a:srgbClr val="3366FF"/>
                </a:solidFill>
              </a:rPr>
              <a:t>K</a:t>
            </a:r>
          </a:p>
          <a:p>
            <a:pPr defTabSz="914353" fontAlgn="base">
              <a:spcBef>
                <a:spcPct val="0"/>
              </a:spcBef>
              <a:spcAft>
                <a:spcPct val="0"/>
              </a:spcAft>
              <a:buFont typeface="Wingdings" charset="2"/>
              <a:buChar char="u"/>
            </a:pPr>
            <a:r>
              <a:rPr lang="en-US" altLang="ja-JP" dirty="0">
                <a:solidFill>
                  <a:srgbClr val="333399"/>
                </a:solidFill>
              </a:rPr>
              <a:t>Collaboration with COMET-Mu2e </a:t>
            </a:r>
            <a:r>
              <a:rPr lang="en-US" altLang="ja-JP" dirty="0" smtClean="0">
                <a:solidFill>
                  <a:srgbClr val="333399"/>
                </a:solidFill>
              </a:rPr>
              <a:t>experiments.</a:t>
            </a:r>
            <a:endParaRPr lang="en-US" altLang="ja-JP" dirty="0">
              <a:solidFill>
                <a:srgbClr val="FF6600"/>
              </a:solidFill>
            </a:endParaRPr>
          </a:p>
        </p:txBody>
      </p:sp>
      <p:pic>
        <p:nvPicPr>
          <p:cNvPr id="14" name="図 3" descr="Irradiation-2011Nov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2651082"/>
            <a:ext cx="5455012" cy="3869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テキスト ボックス 15"/>
          <p:cNvSpPr txBox="1"/>
          <p:nvPr/>
        </p:nvSpPr>
        <p:spPr>
          <a:xfrm>
            <a:off x="5892799" y="4711700"/>
            <a:ext cx="18261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2x10</a:t>
            </a:r>
            <a:r>
              <a:rPr lang="en-US" altLang="ja-JP" baseline="30000" dirty="0" smtClean="0">
                <a:solidFill>
                  <a:srgbClr val="FF0000"/>
                </a:solidFill>
              </a:rPr>
              <a:t>22</a:t>
            </a:r>
            <a:r>
              <a:rPr lang="en-US" altLang="ja-JP" dirty="0" smtClean="0">
                <a:solidFill>
                  <a:srgbClr val="FF0000"/>
                </a:solidFill>
              </a:rPr>
              <a:t> n/m</a:t>
            </a:r>
            <a:r>
              <a:rPr lang="en-US" altLang="ja-JP" baseline="30000" dirty="0" smtClean="0">
                <a:solidFill>
                  <a:srgbClr val="FF0000"/>
                </a:solidFill>
              </a:rPr>
              <a:t>2</a:t>
            </a:r>
          </a:p>
          <a:p>
            <a:r>
              <a:rPr lang="en-US" altLang="ja-JP" dirty="0" smtClean="0">
                <a:solidFill>
                  <a:srgbClr val="FF0000"/>
                </a:solidFill>
              </a:rPr>
              <a:t>at 4.5 K by </a:t>
            </a:r>
            <a:r>
              <a:rPr lang="en-US" altLang="ja-JP" dirty="0" err="1" smtClean="0">
                <a:solidFill>
                  <a:srgbClr val="FF0000"/>
                </a:solidFill>
              </a:rPr>
              <a:t>Horak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804276" y="2470834"/>
            <a:ext cx="15552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2.6 x10</a:t>
            </a:r>
            <a:r>
              <a:rPr lang="en-US" altLang="ja-JP" baseline="30000" dirty="0" smtClean="0">
                <a:solidFill>
                  <a:srgbClr val="FF0000"/>
                </a:solidFill>
              </a:rPr>
              <a:t>20</a:t>
            </a:r>
            <a:r>
              <a:rPr lang="en-US" altLang="ja-JP" dirty="0" smtClean="0">
                <a:solidFill>
                  <a:srgbClr val="FF0000"/>
                </a:solidFill>
              </a:rPr>
              <a:t> n/m</a:t>
            </a:r>
            <a:r>
              <a:rPr lang="en-US" altLang="ja-JP" baseline="30000" dirty="0" smtClean="0">
                <a:solidFill>
                  <a:srgbClr val="FF0000"/>
                </a:solidFill>
              </a:rPr>
              <a:t>2</a:t>
            </a:r>
          </a:p>
          <a:p>
            <a:r>
              <a:rPr lang="en-US" altLang="ja-JP" dirty="0" smtClean="0">
                <a:solidFill>
                  <a:srgbClr val="FF0000"/>
                </a:solidFill>
              </a:rPr>
              <a:t> at 12 K</a:t>
            </a:r>
            <a:endParaRPr lang="ja-JP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1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8991600" cy="939800"/>
          </a:xfrm>
        </p:spPr>
        <p:txBody>
          <a:bodyPr>
            <a:normAutofit/>
          </a:bodyPr>
          <a:lstStyle/>
          <a:p>
            <a:pPr algn="l"/>
            <a:r>
              <a:rPr lang="en-US" altLang="ja-JP" sz="3600" b="1" dirty="0" smtClean="0">
                <a:solidFill>
                  <a:schemeClr val="accent1"/>
                </a:solidFill>
              </a:rPr>
              <a:t>Prompt Report: Recovery by anneal</a:t>
            </a:r>
            <a:br>
              <a:rPr lang="en-US" altLang="ja-JP" sz="3600" b="1" dirty="0" smtClean="0">
                <a:solidFill>
                  <a:schemeClr val="accent1"/>
                </a:solidFill>
              </a:rPr>
            </a:br>
            <a:r>
              <a:rPr lang="en-US" altLang="ja-JP" sz="3000" b="1" dirty="0" smtClean="0">
                <a:solidFill>
                  <a:schemeClr val="accent1"/>
                </a:solidFill>
              </a:rPr>
              <a:t>Nov. 13, 2012</a:t>
            </a:r>
            <a:endParaRPr lang="ja-JP" altLang="en-US" sz="3000" b="1" dirty="0">
              <a:solidFill>
                <a:schemeClr val="accent1"/>
              </a:solidFill>
            </a:endParaRP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" y="1793875"/>
            <a:ext cx="7935913" cy="489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2342942" y="635000"/>
            <a:ext cx="6886046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altLang="ja-JP" dirty="0" smtClean="0">
                <a:solidFill>
                  <a:prstClr val="black"/>
                </a:solidFill>
              </a:rPr>
              <a:t>For Copper</a:t>
            </a:r>
          </a:p>
          <a:p>
            <a:pPr marL="2247900" indent="-2247900"/>
            <a:r>
              <a:rPr lang="en-US" altLang="ja-JP" dirty="0" smtClean="0">
                <a:solidFill>
                  <a:prstClr val="black"/>
                </a:solidFill>
              </a:rPr>
              <a:t>Before 1</a:t>
            </a:r>
            <a:r>
              <a:rPr lang="en-US" altLang="ja-JP" baseline="30000" dirty="0" smtClean="0">
                <a:solidFill>
                  <a:prstClr val="black"/>
                </a:solidFill>
              </a:rPr>
              <a:t>st</a:t>
            </a:r>
            <a:r>
              <a:rPr lang="en-US" altLang="ja-JP" dirty="0" smtClean="0">
                <a:solidFill>
                  <a:prstClr val="black"/>
                </a:solidFill>
              </a:rPr>
              <a:t> irradiation:	</a:t>
            </a:r>
            <a:r>
              <a:rPr lang="en-US" altLang="ja-JP" dirty="0" smtClean="0">
                <a:solidFill>
                  <a:srgbClr val="4F81BD"/>
                </a:solidFill>
              </a:rPr>
              <a:t>2.61E</a:t>
            </a:r>
            <a:r>
              <a:rPr lang="en-US" altLang="ja-JP" dirty="0">
                <a:solidFill>
                  <a:srgbClr val="4F81BD"/>
                </a:solidFill>
              </a:rPr>
              <a:t>-</a:t>
            </a:r>
            <a:r>
              <a:rPr lang="en-US" altLang="ja-JP" dirty="0" smtClean="0">
                <a:solidFill>
                  <a:srgbClr val="4F81BD"/>
                </a:solidFill>
              </a:rPr>
              <a:t>6 </a:t>
            </a:r>
            <a:r>
              <a:rPr lang="en-US" altLang="ja-JP" dirty="0" smtClean="0">
                <a:solidFill>
                  <a:srgbClr val="4F81BD"/>
                </a:solidFill>
                <a:latin typeface="Symbol" charset="2"/>
                <a:cs typeface="Symbol" charset="2"/>
              </a:rPr>
              <a:t>W</a:t>
            </a:r>
            <a:r>
              <a:rPr lang="en-US" altLang="ja-JP" dirty="0" smtClean="0">
                <a:solidFill>
                  <a:srgbClr val="4F81BD"/>
                </a:solidFill>
              </a:rPr>
              <a:t> </a:t>
            </a:r>
            <a:r>
              <a:rPr lang="en-US" altLang="ja-JP" dirty="0">
                <a:solidFill>
                  <a:srgbClr val="4F81BD"/>
                </a:solidFill>
              </a:rPr>
              <a:t>@ 13.2K</a:t>
            </a:r>
            <a:endParaRPr lang="en-US" altLang="ja-JP" dirty="0" smtClean="0">
              <a:solidFill>
                <a:srgbClr val="4F81BD"/>
              </a:solidFill>
            </a:endParaRPr>
          </a:p>
          <a:p>
            <a:pPr marL="2247900" indent="-2247900"/>
            <a:r>
              <a:rPr lang="en-US" altLang="ja-JP" dirty="0" smtClean="0">
                <a:solidFill>
                  <a:prstClr val="black"/>
                </a:solidFill>
              </a:rPr>
              <a:t>After 1</a:t>
            </a:r>
            <a:r>
              <a:rPr lang="en-US" altLang="ja-JP" baseline="30000" dirty="0" smtClean="0">
                <a:solidFill>
                  <a:prstClr val="black"/>
                </a:solidFill>
              </a:rPr>
              <a:t>st</a:t>
            </a:r>
            <a:r>
              <a:rPr lang="en-US" altLang="ja-JP" dirty="0" smtClean="0">
                <a:solidFill>
                  <a:prstClr val="black"/>
                </a:solidFill>
              </a:rPr>
              <a:t> irradiation:	</a:t>
            </a:r>
            <a:r>
              <a:rPr lang="en-US" altLang="ja-JP" dirty="0" smtClean="0">
                <a:solidFill>
                  <a:srgbClr val="FF0000"/>
                </a:solidFill>
              </a:rPr>
              <a:t>2.78E</a:t>
            </a:r>
            <a:r>
              <a:rPr lang="en-US" altLang="ja-JP" dirty="0">
                <a:solidFill>
                  <a:srgbClr val="FF0000"/>
                </a:solidFill>
              </a:rPr>
              <a:t>-</a:t>
            </a:r>
            <a:r>
              <a:rPr lang="en-US" altLang="ja-JP" dirty="0" smtClean="0">
                <a:solidFill>
                  <a:srgbClr val="FF0000"/>
                </a:solidFill>
              </a:rPr>
              <a:t>6 </a:t>
            </a:r>
            <a:r>
              <a:rPr lang="en-US" altLang="ja-JP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W</a:t>
            </a:r>
            <a:r>
              <a:rPr lang="en-US" altLang="ja-JP" dirty="0" smtClean="0">
                <a:solidFill>
                  <a:srgbClr val="FF0000"/>
                </a:solidFill>
              </a:rPr>
              <a:t> </a:t>
            </a:r>
            <a:r>
              <a:rPr lang="en-US" altLang="ja-JP" dirty="0">
                <a:solidFill>
                  <a:srgbClr val="FF0000"/>
                </a:solidFill>
              </a:rPr>
              <a:t>@ </a:t>
            </a:r>
            <a:r>
              <a:rPr lang="en-US" altLang="ja-JP" dirty="0" smtClean="0">
                <a:solidFill>
                  <a:srgbClr val="FF0000"/>
                </a:solidFill>
              </a:rPr>
              <a:t>13K </a:t>
            </a:r>
            <a:r>
              <a:rPr lang="en-US" altLang="ja-JP" dirty="0" smtClean="0">
                <a:solidFill>
                  <a:prstClr val="black"/>
                </a:solidFill>
              </a:rPr>
              <a:t>&gt;&gt; increased by 0.17</a:t>
            </a:r>
            <a:r>
              <a:rPr lang="en-US" altLang="ja-JP" dirty="0" smtClean="0">
                <a:solidFill>
                  <a:srgbClr val="000000"/>
                </a:solidFill>
              </a:rPr>
              <a:t>E-6 </a:t>
            </a:r>
            <a:r>
              <a:rPr lang="en-US" altLang="ja-JP" dirty="0" smtClean="0">
                <a:solidFill>
                  <a:srgbClr val="000000"/>
                </a:solidFill>
                <a:latin typeface="Symbol" charset="2"/>
                <a:cs typeface="Symbol" charset="2"/>
              </a:rPr>
              <a:t>W</a:t>
            </a:r>
            <a:endParaRPr lang="en-US" altLang="ja-JP" dirty="0" smtClean="0">
              <a:solidFill>
                <a:srgbClr val="000000"/>
              </a:solidFill>
              <a:cs typeface="Symbol" charset="2"/>
            </a:endParaRPr>
          </a:p>
          <a:p>
            <a:pPr marL="2247900" indent="-2247900"/>
            <a:r>
              <a:rPr lang="en-US" altLang="ja-JP" dirty="0" smtClean="0">
                <a:solidFill>
                  <a:srgbClr val="000000"/>
                </a:solidFill>
                <a:latin typeface="Symbol" charset="2"/>
                <a:cs typeface="Symbol" charset="2"/>
              </a:rPr>
              <a:t>D</a:t>
            </a:r>
            <a:r>
              <a:rPr lang="en-US" altLang="ja-JP" dirty="0" smtClean="0">
                <a:solidFill>
                  <a:srgbClr val="000000"/>
                </a:solidFill>
                <a:cs typeface="Symbol" charset="2"/>
              </a:rPr>
              <a:t>R by </a:t>
            </a:r>
            <a:r>
              <a:rPr lang="en-US" altLang="ja-JP" dirty="0" smtClean="0">
                <a:solidFill>
                  <a:prstClr val="black"/>
                </a:solidFill>
              </a:rPr>
              <a:t>1</a:t>
            </a:r>
            <a:r>
              <a:rPr lang="en-US" altLang="ja-JP" baseline="30000" dirty="0" smtClean="0">
                <a:solidFill>
                  <a:prstClr val="black"/>
                </a:solidFill>
              </a:rPr>
              <a:t>st</a:t>
            </a:r>
            <a:r>
              <a:rPr lang="en-US" altLang="ja-JP" dirty="0" smtClean="0">
                <a:solidFill>
                  <a:prstClr val="black"/>
                </a:solidFill>
              </a:rPr>
              <a:t> irradiation:	1.07</a:t>
            </a:r>
            <a:r>
              <a:rPr lang="en-US" altLang="ja-JP" dirty="0" smtClean="0">
                <a:solidFill>
                  <a:srgbClr val="000000"/>
                </a:solidFill>
              </a:rPr>
              <a:t>E-6 </a:t>
            </a:r>
            <a:r>
              <a:rPr lang="en-US" altLang="ja-JP" dirty="0" smtClean="0">
                <a:solidFill>
                  <a:srgbClr val="000000"/>
                </a:solidFill>
                <a:latin typeface="Symbol" charset="2"/>
                <a:cs typeface="Symbol" charset="2"/>
              </a:rPr>
              <a:t>W</a:t>
            </a:r>
            <a:r>
              <a:rPr lang="en-US" altLang="ja-JP" dirty="0" smtClean="0">
                <a:solidFill>
                  <a:prstClr val="black"/>
                </a:solidFill>
              </a:rPr>
              <a:t> </a:t>
            </a:r>
            <a:r>
              <a:rPr lang="en-US" altLang="ja-JP" dirty="0" smtClean="0">
                <a:solidFill>
                  <a:srgbClr val="000000"/>
                </a:solidFill>
                <a:cs typeface="Symbol" charset="2"/>
              </a:rPr>
              <a:t>Increase </a:t>
            </a:r>
          </a:p>
          <a:p>
            <a:pPr marL="2247900" indent="-2247900"/>
            <a:r>
              <a:rPr lang="en-US" altLang="ja-JP" dirty="0" smtClean="0">
                <a:solidFill>
                  <a:srgbClr val="000000"/>
                </a:solidFill>
                <a:cs typeface="Symbol" charset="2"/>
              </a:rPr>
              <a:t>Recovery:	(1.07-0.17)/1.07= </a:t>
            </a:r>
            <a:r>
              <a:rPr lang="en-US" altLang="ja-JP" dirty="0" smtClean="0">
                <a:solidFill>
                  <a:srgbClr val="FF0000"/>
                </a:solidFill>
              </a:rPr>
              <a:t>84%.</a:t>
            </a:r>
            <a:r>
              <a:rPr lang="en-US" altLang="ja-JP" dirty="0" smtClean="0">
                <a:solidFill>
                  <a:srgbClr val="000000"/>
                </a:solidFill>
              </a:rPr>
              <a:t> Need to keep watching.</a:t>
            </a:r>
            <a:endParaRPr lang="ja-JP" altLang="en-US" dirty="0" smtClean="0">
              <a:solidFill>
                <a:srgbClr val="000000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019300" y="2654300"/>
            <a:ext cx="6792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>
                <a:solidFill>
                  <a:prstClr val="black"/>
                </a:solidFill>
              </a:rPr>
              <a:t>Al-Y1</a:t>
            </a:r>
            <a:endParaRPr lang="ja-JP" altLang="en-US" b="1" dirty="0">
              <a:solidFill>
                <a:prstClr val="black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946400" y="5130800"/>
            <a:ext cx="4290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>
                <a:solidFill>
                  <a:srgbClr val="FF0000"/>
                </a:solidFill>
              </a:rPr>
              <a:t>Cu</a:t>
            </a:r>
            <a:endParaRPr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10" name="円/楕円 9"/>
          <p:cNvSpPr/>
          <p:nvPr/>
        </p:nvSpPr>
        <p:spPr>
          <a:xfrm rot="19951578">
            <a:off x="1538083" y="3716368"/>
            <a:ext cx="4928771" cy="948701"/>
          </a:xfrm>
          <a:prstGeom prst="ellipse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663700" y="3924300"/>
            <a:ext cx="6792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>
                <a:solidFill>
                  <a:prstClr val="black"/>
                </a:solidFill>
              </a:rPr>
              <a:t>Al-Y2</a:t>
            </a:r>
            <a:endParaRPr lang="ja-JP" altLang="en-US" b="1" dirty="0">
              <a:solidFill>
                <a:prstClr val="black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6716906" y="5286832"/>
            <a:ext cx="1969894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prstClr val="black"/>
                </a:solidFill>
              </a:rPr>
              <a:t>Further multiple irradiation tests at cold planned in next years.</a:t>
            </a:r>
            <a:endParaRPr lang="ja-JP" altLang="en-US" dirty="0">
              <a:solidFill>
                <a:prstClr val="black"/>
              </a:solidFill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4470400" y="4406900"/>
            <a:ext cx="15621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 smtClean="0">
                <a:solidFill>
                  <a:srgbClr val="1F497D"/>
                </a:solidFill>
              </a:rPr>
              <a:t>1</a:t>
            </a:r>
            <a:r>
              <a:rPr lang="en-US" altLang="ja-JP" sz="1400" baseline="30000" dirty="0" smtClean="0">
                <a:solidFill>
                  <a:srgbClr val="1F497D"/>
                </a:solidFill>
              </a:rPr>
              <a:t>st</a:t>
            </a:r>
            <a:r>
              <a:rPr lang="en-US" altLang="ja-JP" sz="1400" dirty="0" smtClean="0">
                <a:solidFill>
                  <a:srgbClr val="1F497D"/>
                </a:solidFill>
              </a:rPr>
              <a:t> cooling before irradiation</a:t>
            </a:r>
            <a:endParaRPr lang="ja-JP" altLang="en-US" sz="1400" dirty="0">
              <a:solidFill>
                <a:srgbClr val="1F497D"/>
              </a:solidFill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378200" y="3835400"/>
            <a:ext cx="15621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 smtClean="0">
                <a:solidFill>
                  <a:srgbClr val="FF0000"/>
                </a:solidFill>
              </a:rPr>
              <a:t>2nd cooling after irradiation</a:t>
            </a:r>
            <a:endParaRPr lang="ja-JP" altLang="en-US" sz="1400" dirty="0">
              <a:solidFill>
                <a:srgbClr val="FF0000"/>
              </a:solidFill>
            </a:endParaRPr>
          </a:p>
        </p:txBody>
      </p:sp>
      <p:cxnSp>
        <p:nvCxnSpPr>
          <p:cNvPr id="19" name="直線矢印コネクタ 18"/>
          <p:cNvCxnSpPr/>
          <p:nvPr/>
        </p:nvCxnSpPr>
        <p:spPr>
          <a:xfrm rot="5400000" flipH="1" flipV="1">
            <a:off x="2406660" y="4878060"/>
            <a:ext cx="266680" cy="1588"/>
          </a:xfrm>
          <a:prstGeom prst="straightConnector1">
            <a:avLst/>
          </a:prstGeom>
          <a:ln>
            <a:solidFill>
              <a:srgbClr val="FF0000"/>
            </a:solidFill>
            <a:headEnd type="stealth"/>
            <a:tailEnd type="stealt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66DEC8-8150-F542-A48A-53FEF3B94DAD}" type="slidenum"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7107" name="タイトル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082088" cy="677863"/>
          </a:xfrm>
        </p:spPr>
        <p:txBody>
          <a:bodyPr/>
          <a:lstStyle/>
          <a:p>
            <a:pPr algn="l"/>
            <a:r>
              <a:rPr lang="en-US" altLang="ja-JP" sz="3600" b="1" dirty="0">
                <a:solidFill>
                  <a:srgbClr val="4F81BD"/>
                </a:solidFill>
              </a:rPr>
              <a:t>Discussion</a:t>
            </a:r>
          </a:p>
        </p:txBody>
      </p:sp>
      <p:sp>
        <p:nvSpPr>
          <p:cNvPr id="47108" name="コンテンツ プレースホルダ 2"/>
          <p:cNvSpPr>
            <a:spLocks noGrp="1"/>
          </p:cNvSpPr>
          <p:nvPr>
            <p:ph idx="4294967295"/>
          </p:nvPr>
        </p:nvSpPr>
        <p:spPr>
          <a:xfrm>
            <a:off x="-25400" y="4419600"/>
            <a:ext cx="9217025" cy="2438400"/>
          </a:xfrm>
        </p:spPr>
        <p:txBody>
          <a:bodyPr/>
          <a:lstStyle/>
          <a:p>
            <a:pPr algn="just"/>
            <a:r>
              <a:rPr lang="en-US" altLang="ja-JP" sz="1700" dirty="0">
                <a:solidFill>
                  <a:srgbClr val="FF6600"/>
                </a:solidFill>
              </a:rPr>
              <a:t>Degradation rate (</a:t>
            </a:r>
            <a:r>
              <a:rPr lang="en-US" altLang="ja-JP" sz="1700" dirty="0" err="1">
                <a:solidFill>
                  <a:srgbClr val="FF6600"/>
                </a:solidFill>
                <a:latin typeface="Symbol" charset="2"/>
              </a:rPr>
              <a:t>Dr</a:t>
            </a:r>
            <a:r>
              <a:rPr lang="en-US" altLang="ja-JP" sz="1700" baseline="-25000" dirty="0" err="1">
                <a:solidFill>
                  <a:srgbClr val="FF6600"/>
                </a:solidFill>
              </a:rPr>
              <a:t>irr</a:t>
            </a:r>
            <a:r>
              <a:rPr lang="en-US" altLang="ja-JP" sz="1700" dirty="0">
                <a:solidFill>
                  <a:srgbClr val="FF6600"/>
                </a:solidFill>
              </a:rPr>
              <a:t>/ </a:t>
            </a:r>
            <a:r>
              <a:rPr lang="en-US" altLang="ja-JP" sz="1700" dirty="0" err="1">
                <a:solidFill>
                  <a:srgbClr val="FF6600"/>
                </a:solidFill>
                <a:latin typeface="Symbol" charset="2"/>
              </a:rPr>
              <a:t>F</a:t>
            </a:r>
            <a:r>
              <a:rPr lang="en-US" altLang="ja-JP" sz="1700" baseline="-25000" dirty="0" err="1">
                <a:solidFill>
                  <a:srgbClr val="FF6600"/>
                </a:solidFill>
              </a:rPr>
              <a:t>tot</a:t>
            </a:r>
            <a:r>
              <a:rPr lang="en-US" altLang="ja-JP" sz="1700" baseline="-25000" dirty="0">
                <a:solidFill>
                  <a:srgbClr val="FF6600"/>
                </a:solidFill>
              </a:rPr>
              <a:t> </a:t>
            </a:r>
            <a:r>
              <a:rPr lang="en-US" altLang="ja-JP" sz="1700" dirty="0">
                <a:solidFill>
                  <a:srgbClr val="FF6600"/>
                </a:solidFill>
              </a:rPr>
              <a:t>) seems to be higher in 14 </a:t>
            </a:r>
            <a:r>
              <a:rPr lang="en-US" altLang="ja-JP" sz="1700" dirty="0" err="1">
                <a:solidFill>
                  <a:srgbClr val="FF6600"/>
                </a:solidFill>
              </a:rPr>
              <a:t>MeV</a:t>
            </a:r>
            <a:r>
              <a:rPr lang="en-US" altLang="ja-JP" sz="1700" dirty="0">
                <a:solidFill>
                  <a:srgbClr val="FF6600"/>
                </a:solidFill>
              </a:rPr>
              <a:t> neutron irradiation. </a:t>
            </a:r>
            <a:r>
              <a:rPr lang="en-US" altLang="ja-JP" sz="1700" dirty="0"/>
              <a:t>Evaluation using a common index such as </a:t>
            </a:r>
            <a:r>
              <a:rPr lang="en-US" altLang="ja-JP" sz="1700" dirty="0">
                <a:solidFill>
                  <a:srgbClr val="FF0000"/>
                </a:solidFill>
              </a:rPr>
              <a:t>DPA</a:t>
            </a:r>
            <a:r>
              <a:rPr lang="en-US" altLang="ja-JP" sz="1700" dirty="0"/>
              <a:t> would be necessary.</a:t>
            </a:r>
          </a:p>
          <a:p>
            <a:pPr algn="just"/>
            <a:r>
              <a:rPr lang="en-US" altLang="ja-JP" sz="1700" dirty="0"/>
              <a:t>Present work shows that difference in RRR of Al doesn't influence the degradation rate.</a:t>
            </a:r>
          </a:p>
          <a:p>
            <a:pPr algn="just"/>
            <a:r>
              <a:rPr lang="en-US" altLang="ja-JP" sz="1700" dirty="0">
                <a:solidFill>
                  <a:srgbClr val="000000"/>
                </a:solidFill>
              </a:rPr>
              <a:t>For copper, </a:t>
            </a:r>
            <a:r>
              <a:rPr lang="en-US" altLang="ja-JP" sz="1700" dirty="0"/>
              <a:t>degradation rates (</a:t>
            </a:r>
            <a:r>
              <a:rPr lang="en-US" altLang="ja-JP" sz="1700" dirty="0" err="1">
                <a:latin typeface="Symbol" charset="2"/>
              </a:rPr>
              <a:t>Dr</a:t>
            </a:r>
            <a:r>
              <a:rPr lang="en-US" altLang="ja-JP" sz="1700" baseline="-25000" dirty="0" err="1"/>
              <a:t>irr</a:t>
            </a:r>
            <a:r>
              <a:rPr lang="en-US" altLang="ja-JP" sz="1700" dirty="0"/>
              <a:t>/ </a:t>
            </a:r>
            <a:r>
              <a:rPr lang="en-US" altLang="ja-JP" sz="1700" dirty="0" err="1">
                <a:latin typeface="Symbol" charset="2"/>
              </a:rPr>
              <a:t>F</a:t>
            </a:r>
            <a:r>
              <a:rPr lang="en-US" altLang="ja-JP" sz="1700" baseline="-25000" dirty="0" err="1"/>
              <a:t>tot</a:t>
            </a:r>
            <a:r>
              <a:rPr lang="en-US" altLang="ja-JP" sz="1700" baseline="-25000" dirty="0"/>
              <a:t> </a:t>
            </a:r>
            <a:r>
              <a:rPr lang="en-US" altLang="ja-JP" sz="1700" dirty="0"/>
              <a:t>) are ranged from 0.58 to 2.29 10</a:t>
            </a:r>
            <a:r>
              <a:rPr lang="en-US" altLang="ja-JP" sz="1700" baseline="30000" dirty="0"/>
              <a:t>-31</a:t>
            </a:r>
            <a:r>
              <a:rPr lang="en-US" altLang="ja-JP" sz="1700" dirty="0"/>
              <a:t> </a:t>
            </a:r>
            <a:r>
              <a:rPr lang="en-US" altLang="ja-JP" sz="1700" dirty="0">
                <a:latin typeface="Symbol" charset="2"/>
              </a:rPr>
              <a:t>W</a:t>
            </a:r>
            <a:r>
              <a:rPr lang="en-US" altLang="ja-JP" sz="1700" dirty="0"/>
              <a:t>m</a:t>
            </a:r>
            <a:r>
              <a:rPr lang="en-US" altLang="ja-JP" sz="1700" baseline="30000" dirty="0"/>
              <a:t>3</a:t>
            </a:r>
            <a:r>
              <a:rPr lang="en-US" altLang="ja-JP" sz="1700" dirty="0"/>
              <a:t>. </a:t>
            </a:r>
            <a:r>
              <a:rPr lang="en-US" altLang="ja-JP" sz="1700" dirty="0">
                <a:solidFill>
                  <a:srgbClr val="000000"/>
                </a:solidFill>
              </a:rPr>
              <a:t>What if SC cables </a:t>
            </a:r>
            <a:r>
              <a:rPr lang="en-US" altLang="ja-JP" sz="1700" dirty="0"/>
              <a:t>with the initial RRR of </a:t>
            </a:r>
            <a:r>
              <a:rPr lang="en-US" altLang="ja-JP" sz="1700" dirty="0">
                <a:solidFill>
                  <a:srgbClr val="3366FF"/>
                </a:solidFill>
              </a:rPr>
              <a:t>200</a:t>
            </a:r>
            <a:r>
              <a:rPr lang="en-US" altLang="ja-JP" sz="1700" dirty="0">
                <a:solidFill>
                  <a:srgbClr val="FF6600"/>
                </a:solidFill>
              </a:rPr>
              <a:t> </a:t>
            </a:r>
            <a:r>
              <a:rPr lang="en-US" altLang="ja-JP" sz="1700" dirty="0">
                <a:solidFill>
                  <a:srgbClr val="000000"/>
                </a:solidFill>
              </a:rPr>
              <a:t>are irradiated to 10</a:t>
            </a:r>
            <a:r>
              <a:rPr lang="en-US" altLang="ja-JP" sz="1700" baseline="30000" dirty="0">
                <a:solidFill>
                  <a:srgbClr val="000000"/>
                </a:solidFill>
              </a:rPr>
              <a:t>20</a:t>
            </a:r>
            <a:r>
              <a:rPr lang="en-US" altLang="ja-JP" sz="1700" dirty="0">
                <a:solidFill>
                  <a:srgbClr val="000000"/>
                </a:solidFill>
              </a:rPr>
              <a:t> or 10</a:t>
            </a:r>
            <a:r>
              <a:rPr lang="en-US" altLang="ja-JP" sz="1700" baseline="30000" dirty="0">
                <a:solidFill>
                  <a:srgbClr val="000000"/>
                </a:solidFill>
              </a:rPr>
              <a:t>21</a:t>
            </a:r>
            <a:r>
              <a:rPr lang="en-US" altLang="ja-JP" sz="1700" dirty="0">
                <a:solidFill>
                  <a:srgbClr val="000000"/>
                </a:solidFill>
              </a:rPr>
              <a:t> n/m</a:t>
            </a:r>
            <a:r>
              <a:rPr lang="en-US" altLang="ja-JP" sz="1700" baseline="30000" dirty="0">
                <a:solidFill>
                  <a:srgbClr val="000000"/>
                </a:solidFill>
              </a:rPr>
              <a:t>2</a:t>
            </a:r>
            <a:r>
              <a:rPr lang="en-US" altLang="ja-JP" sz="1700" dirty="0">
                <a:solidFill>
                  <a:srgbClr val="000000"/>
                </a:solidFill>
              </a:rPr>
              <a:t>?</a:t>
            </a:r>
          </a:p>
          <a:p>
            <a:pPr lvl="1" algn="just"/>
            <a:r>
              <a:rPr lang="en-US" altLang="ja-JP" sz="1700" dirty="0"/>
              <a:t>10</a:t>
            </a:r>
            <a:r>
              <a:rPr lang="en-US" altLang="ja-JP" sz="1700" baseline="30000" dirty="0"/>
              <a:t>20</a:t>
            </a:r>
            <a:r>
              <a:rPr lang="en-US" altLang="ja-JP" sz="1700" dirty="0"/>
              <a:t> n/m</a:t>
            </a:r>
            <a:r>
              <a:rPr lang="en-US" altLang="ja-JP" sz="1700" baseline="30000" dirty="0"/>
              <a:t>2 </a:t>
            </a:r>
            <a:r>
              <a:rPr lang="en-US" altLang="ja-JP" sz="1700" dirty="0"/>
              <a:t>: </a:t>
            </a:r>
            <a:r>
              <a:rPr lang="en-US" altLang="ja-JP" sz="1700" dirty="0">
                <a:solidFill>
                  <a:srgbClr val="FF0000"/>
                </a:solidFill>
              </a:rPr>
              <a:t>RRR of 160 – 190</a:t>
            </a:r>
            <a:r>
              <a:rPr lang="en-US" altLang="ja-JP" sz="1700" dirty="0">
                <a:solidFill>
                  <a:srgbClr val="FF6600"/>
                </a:solidFill>
              </a:rPr>
              <a:t> </a:t>
            </a:r>
          </a:p>
          <a:p>
            <a:pPr lvl="1" algn="just"/>
            <a:r>
              <a:rPr lang="en-US" altLang="ja-JP" sz="1700" dirty="0">
                <a:solidFill>
                  <a:srgbClr val="000000"/>
                </a:solidFill>
              </a:rPr>
              <a:t>10</a:t>
            </a:r>
            <a:r>
              <a:rPr lang="en-US" altLang="ja-JP" sz="1700" baseline="30000" dirty="0">
                <a:solidFill>
                  <a:srgbClr val="000000"/>
                </a:solidFill>
              </a:rPr>
              <a:t>21</a:t>
            </a:r>
            <a:r>
              <a:rPr lang="en-US" altLang="ja-JP" sz="1700" dirty="0">
                <a:solidFill>
                  <a:srgbClr val="000000"/>
                </a:solidFill>
              </a:rPr>
              <a:t> n/m</a:t>
            </a:r>
            <a:r>
              <a:rPr lang="en-US" altLang="ja-JP" sz="1700" baseline="30000" dirty="0">
                <a:solidFill>
                  <a:srgbClr val="000000"/>
                </a:solidFill>
              </a:rPr>
              <a:t>2</a:t>
            </a:r>
            <a:r>
              <a:rPr lang="en-US" altLang="ja-JP" sz="1700" dirty="0">
                <a:solidFill>
                  <a:srgbClr val="000000"/>
                </a:solidFill>
              </a:rPr>
              <a:t> : </a:t>
            </a:r>
            <a:r>
              <a:rPr lang="en-US" altLang="ja-JP" sz="1700" dirty="0">
                <a:solidFill>
                  <a:srgbClr val="FF0000"/>
                </a:solidFill>
              </a:rPr>
              <a:t>RRR of 50 – 120</a:t>
            </a:r>
            <a:r>
              <a:rPr lang="en-US" altLang="ja-JP" sz="1700" dirty="0" smtClean="0">
                <a:solidFill>
                  <a:srgbClr val="FF6600"/>
                </a:solidFill>
              </a:rPr>
              <a:t> 		Estimation by DPA would be more fair…</a:t>
            </a:r>
            <a:endParaRPr lang="en-US" altLang="ja-JP" sz="1700" dirty="0" smtClean="0"/>
          </a:p>
          <a:p>
            <a:pPr algn="just"/>
            <a:r>
              <a:rPr lang="en-US" altLang="ja-JP" sz="1700" dirty="0" smtClean="0">
                <a:solidFill>
                  <a:srgbClr val="000000"/>
                </a:solidFill>
              </a:rPr>
              <a:t>Observation of recovery by thermal cycle and multiple irradiation are carried out for next years.</a:t>
            </a:r>
            <a:endParaRPr lang="en-US" altLang="ja-JP" sz="1700" dirty="0">
              <a:solidFill>
                <a:srgbClr val="000000"/>
              </a:solidFill>
            </a:endParaRPr>
          </a:p>
        </p:txBody>
      </p:sp>
      <p:graphicFrame>
        <p:nvGraphicFramePr>
          <p:cNvPr id="314515" name="Group 147"/>
          <p:cNvGraphicFramePr>
            <a:graphicFrameLocks noGrp="1"/>
          </p:cNvGraphicFramePr>
          <p:nvPr/>
        </p:nvGraphicFramePr>
        <p:xfrm>
          <a:off x="379413" y="723900"/>
          <a:ext cx="7583487" cy="3685857"/>
        </p:xfrm>
        <a:graphic>
          <a:graphicData uri="http://schemas.openxmlformats.org/drawingml/2006/table">
            <a:tbl>
              <a:tblPr/>
              <a:tblGrid>
                <a:gridCol w="1105693"/>
                <a:gridCol w="691238"/>
                <a:gridCol w="691238"/>
                <a:gridCol w="691238"/>
                <a:gridCol w="691238"/>
                <a:gridCol w="691238"/>
                <a:gridCol w="755401"/>
                <a:gridCol w="755401"/>
                <a:gridCol w="755401"/>
                <a:gridCol w="755401"/>
              </a:tblGrid>
              <a:tr h="31750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Materials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Aluminum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Copper</a:t>
                      </a:r>
                      <a:endParaRPr kumimoji="1" lang="en-US" altLang="ja-JP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75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Horak</a:t>
                      </a:r>
                      <a:endParaRPr kumimoji="1" lang="en-US" altLang="ja-JP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Guinan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Al+CuMg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Al+Y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Al-5N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Horak</a:t>
                      </a:r>
                      <a:endParaRPr kumimoji="1" lang="en-US" altLang="ja-JP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Guinan</a:t>
                      </a:r>
                      <a:endParaRPr kumimoji="1" lang="en-US" altLang="ja-JP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OFHC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1st</a:t>
                      </a:r>
                      <a:endParaRPr kumimoji="1" lang="en-US" altLang="ja-JP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3366FF"/>
                        </a:solidFill>
                        <a:effectLst/>
                        <a:latin typeface="Calibri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OFHC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2nd</a:t>
                      </a:r>
                      <a:endParaRPr kumimoji="1" lang="en-US" altLang="ja-JP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3366FF"/>
                        </a:solidFill>
                        <a:effectLst/>
                        <a:latin typeface="Calibri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7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RRR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2286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74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450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334,361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~3000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2280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172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306(10K)</a:t>
                      </a:r>
                      <a:endParaRPr kumimoji="1" lang="en-US" altLang="ja-JP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3366FF"/>
                        </a:solidFill>
                        <a:effectLst/>
                        <a:latin typeface="Calibri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288(13K)</a:t>
                      </a:r>
                      <a:endParaRPr kumimoji="1" lang="en-US" altLang="ja-JP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3366FF"/>
                        </a:solidFill>
                        <a:effectLst/>
                        <a:latin typeface="Calibri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7500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T</a:t>
                      </a:r>
                      <a:r>
                        <a:rPr kumimoji="1" lang="en-US" altLang="ja-JP" sz="12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irr </a:t>
                      </a: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(K)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4.5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4.2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12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12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15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4.5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4.2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12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15</a:t>
                      </a:r>
                      <a:endParaRPr kumimoji="1" lang="en-US" altLang="ja-JP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3366FF"/>
                        </a:solidFill>
                        <a:effectLst/>
                        <a:latin typeface="Calibri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2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Netutron Source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Reactor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14 MeV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Reactor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Reactor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Reactor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Reactor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14 MeV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Reactor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3366FF"/>
                        </a:solidFill>
                        <a:effectLst/>
                        <a:latin typeface="Calibri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613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charset="2"/>
                          <a:ea typeface="ＭＳ Ｐゴシック" charset="-128"/>
                          <a:cs typeface="ＭＳ Ｐゴシック" charset="-128"/>
                        </a:rPr>
                        <a:t>F</a:t>
                      </a:r>
                      <a:r>
                        <a:rPr kumimoji="1" lang="en-US" altLang="ja-JP" sz="12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tot</a:t>
                      </a: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 (n/m</a:t>
                      </a:r>
                      <a:r>
                        <a:rPr kumimoji="1" lang="en-US" altLang="ja-JP" sz="12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2</a:t>
                      </a: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)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(&gt;0.1MeV)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2 </a:t>
                      </a:r>
                      <a:r>
                        <a:rPr kumimoji="1" lang="en-US" altLang="ja-JP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x</a:t>
                      </a:r>
                      <a:r>
                        <a:rPr kumimoji="1" lang="en-US" altLang="ja-JP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 10</a:t>
                      </a:r>
                      <a:r>
                        <a:rPr kumimoji="1" lang="en-US" altLang="ja-JP" sz="14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22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1-2 x 10</a:t>
                      </a:r>
                      <a:r>
                        <a:rPr kumimoji="1" lang="en-US" altLang="ja-JP" sz="14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21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2.3 x 10</a:t>
                      </a:r>
                      <a:r>
                        <a:rPr kumimoji="1" lang="en-US" altLang="ja-JP" sz="1400" b="1" i="0" u="none" strike="noStrike" cap="none" normalizeH="0" baseline="3000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20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2.6 </a:t>
                      </a:r>
                      <a:r>
                        <a:rPr kumimoji="1" lang="en-US" altLang="ja-JP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x</a:t>
                      </a:r>
                      <a:r>
                        <a:rPr kumimoji="1" lang="en-US" altLang="ja-JP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 10</a:t>
                      </a:r>
                      <a:r>
                        <a:rPr kumimoji="1" lang="en-US" altLang="ja-JP" sz="1400" b="1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20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2.6 x 10</a:t>
                      </a:r>
                      <a:r>
                        <a:rPr kumimoji="1" lang="en-US" altLang="ja-JP" sz="1400" b="1" i="0" u="none" strike="noStrike" cap="none" normalizeH="0" baseline="3000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20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2 </a:t>
                      </a:r>
                      <a:r>
                        <a:rPr kumimoji="1" lang="en-US" altLang="ja-JP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x</a:t>
                      </a:r>
                      <a:r>
                        <a:rPr kumimoji="1" lang="en-US" altLang="ja-JP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 10</a:t>
                      </a:r>
                      <a:r>
                        <a:rPr kumimoji="1" lang="en-US" altLang="ja-JP" sz="14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22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1-2 </a:t>
                      </a:r>
                      <a:r>
                        <a:rPr kumimoji="1" lang="en-US" altLang="ja-JP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x</a:t>
                      </a:r>
                      <a:r>
                        <a:rPr kumimoji="1" lang="en-US" altLang="ja-JP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 10</a:t>
                      </a:r>
                      <a:r>
                        <a:rPr kumimoji="1" lang="en-US" altLang="ja-JP" sz="14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21</a:t>
                      </a:r>
                      <a:endParaRPr kumimoji="1" lang="en-US" altLang="ja-JP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2.6 </a:t>
                      </a:r>
                      <a:r>
                        <a:rPr kumimoji="1" lang="en-US" altLang="ja-JP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x</a:t>
                      </a:r>
                      <a:r>
                        <a:rPr kumimoji="1" lang="en-US" altLang="ja-JP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 10</a:t>
                      </a:r>
                      <a:r>
                        <a:rPr kumimoji="1" lang="en-US" altLang="ja-JP" sz="1400" b="1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20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2.63 </a:t>
                      </a:r>
                      <a:r>
                        <a:rPr kumimoji="1" lang="en-US" altLang="ja-JP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x</a:t>
                      </a:r>
                      <a:r>
                        <a:rPr kumimoji="1" lang="en-US" altLang="ja-JP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 10</a:t>
                      </a:r>
                      <a:r>
                        <a:rPr kumimoji="1" lang="en-US" altLang="ja-JP" sz="14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20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6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charset="2"/>
                          <a:ea typeface="ＭＳ Ｐゴシック" charset="-128"/>
                          <a:cs typeface="ＭＳ Ｐゴシック" charset="-128"/>
                        </a:rPr>
                        <a:t>Dr</a:t>
                      </a:r>
                      <a:r>
                        <a:rPr kumimoji="0" lang="en-US" altLang="ja-JP" sz="12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irr</a:t>
                      </a:r>
                      <a:r>
                        <a:rPr kumimoji="0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/ </a:t>
                      </a:r>
                      <a:r>
                        <a:rPr kumimoji="0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charset="2"/>
                          <a:ea typeface="ＭＳ Ｐゴシック" charset="-128"/>
                          <a:cs typeface="ＭＳ Ｐゴシック" charset="-128"/>
                        </a:rPr>
                        <a:t>F</a:t>
                      </a:r>
                      <a:r>
                        <a:rPr kumimoji="0" lang="en-US" altLang="ja-JP" sz="12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tot </a:t>
                      </a:r>
                      <a:r>
                        <a:rPr kumimoji="0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x10</a:t>
                      </a:r>
                      <a:r>
                        <a:rPr kumimoji="0" lang="en-US" altLang="ja-JP" sz="12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-31</a:t>
                      </a:r>
                      <a:r>
                        <a:rPr kumimoji="0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(</a:t>
                      </a:r>
                      <a:r>
                        <a:rPr kumimoji="0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charset="2"/>
                          <a:ea typeface="ＭＳ Ｐゴシック" charset="-128"/>
                          <a:cs typeface="ＭＳ Ｐゴシック" charset="-128"/>
                        </a:rPr>
                        <a:t>W</a:t>
                      </a:r>
                      <a:r>
                        <a:rPr kumimoji="0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m</a:t>
                      </a:r>
                      <a:r>
                        <a:rPr kumimoji="0" lang="en-US" altLang="ja-JP" sz="12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3</a:t>
                      </a:r>
                      <a:r>
                        <a:rPr kumimoji="0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)</a:t>
                      </a:r>
                      <a:endParaRPr kumimoji="1" lang="en-US" altLang="ja-JP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1.9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4.09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2.4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2.7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2.5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0.58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2.29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0.9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1.0</a:t>
                      </a:r>
                      <a:endParaRPr kumimoji="1" lang="en-US" altLang="ja-JP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3366FF"/>
                        </a:solidFill>
                        <a:effectLst/>
                        <a:latin typeface="Calibri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4556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Recovery by thermal cycle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100%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100%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100%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100%</a:t>
                      </a:r>
                      <a:endParaRPr kumimoji="1" lang="en-US" altLang="ja-JP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3366FF"/>
                        </a:solidFill>
                        <a:effectLst/>
                        <a:latin typeface="Calibri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100%</a:t>
                      </a:r>
                      <a:endParaRPr kumimoji="1" lang="en-US" altLang="ja-JP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3366FF"/>
                        </a:solidFill>
                        <a:effectLst/>
                        <a:latin typeface="Calibri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90%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80%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84%</a:t>
                      </a:r>
                      <a:endParaRPr kumimoji="1" lang="en-US" altLang="ja-JP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3366FF"/>
                        </a:solidFill>
                        <a:effectLst/>
                        <a:latin typeface="Calibri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TBD in 2013</a:t>
                      </a:r>
                      <a:endParaRPr kumimoji="1" lang="en-US" altLang="ja-JP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3366FF"/>
                        </a:solidFill>
                        <a:effectLst/>
                        <a:latin typeface="Calibri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</a:tbl>
          </a:graphicData>
        </a:graphic>
      </p:graphicFrame>
      <p:sp>
        <p:nvSpPr>
          <p:cNvPr id="6" name="角丸四角形 5"/>
          <p:cNvSpPr/>
          <p:nvPr/>
        </p:nvSpPr>
        <p:spPr>
          <a:xfrm>
            <a:off x="4875409" y="677863"/>
            <a:ext cx="3239891" cy="3792636"/>
          </a:xfrm>
          <a:prstGeom prst="roundRect">
            <a:avLst/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578600" y="800100"/>
            <a:ext cx="5486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>
                <a:solidFill>
                  <a:prstClr val="black"/>
                </a:solidFill>
              </a:rPr>
              <a:t>2011</a:t>
            </a:r>
            <a:endParaRPr lang="ja-JP" altLang="en-US" sz="1400" dirty="0">
              <a:solidFill>
                <a:prstClr val="black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302500" y="800100"/>
            <a:ext cx="5486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>
                <a:solidFill>
                  <a:prstClr val="black"/>
                </a:solidFill>
              </a:rPr>
              <a:t>2012</a:t>
            </a:r>
            <a:endParaRPr lang="ja-JP" altLang="en-US" sz="1400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0" y="1"/>
            <a:ext cx="99822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5" tIns="45718" rIns="91435" bIns="45718">
            <a:prstTxWarp prst="textNoShape">
              <a:avLst/>
            </a:prstTxWarp>
            <a:spAutoFit/>
          </a:bodyPr>
          <a:lstStyle/>
          <a:p>
            <a:pPr defTabSz="914353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3000" b="1" dirty="0" smtClean="0">
                <a:solidFill>
                  <a:srgbClr val="4F81BD"/>
                </a:solidFill>
                <a:cs typeface="Times"/>
              </a:rPr>
              <a:t>Feasibility study, Availability Survey for D1</a:t>
            </a:r>
            <a:endParaRPr lang="en-US" altLang="ja-JP" sz="3000" b="1" dirty="0">
              <a:solidFill>
                <a:srgbClr val="4F81BD"/>
              </a:solidFill>
              <a:cs typeface="Times"/>
            </a:endParaRPr>
          </a:p>
        </p:txBody>
      </p:sp>
      <p:sp>
        <p:nvSpPr>
          <p:cNvPr id="20" name="コンテンツ プレースホルダ 2"/>
          <p:cNvSpPr>
            <a:spLocks noGrp="1"/>
          </p:cNvSpPr>
          <p:nvPr>
            <p:ph idx="1"/>
          </p:nvPr>
        </p:nvSpPr>
        <p:spPr>
          <a:xfrm>
            <a:off x="0" y="958046"/>
            <a:ext cx="9351449" cy="4185454"/>
          </a:xfrm>
        </p:spPr>
        <p:txBody>
          <a:bodyPr>
            <a:noAutofit/>
          </a:bodyPr>
          <a:lstStyle/>
          <a:p>
            <a:r>
              <a:rPr lang="en-US" altLang="ja-JP" sz="2400" dirty="0" smtClean="0">
                <a:solidFill>
                  <a:srgbClr val="000000"/>
                </a:solidFill>
                <a:cs typeface="Calibri"/>
              </a:rPr>
              <a:t>Contract given to TOSHIBA. (Nov. 2012)</a:t>
            </a:r>
          </a:p>
          <a:p>
            <a:r>
              <a:rPr lang="en-US" altLang="ja-JP" sz="2400" dirty="0" smtClean="0">
                <a:solidFill>
                  <a:srgbClr val="000000"/>
                </a:solidFill>
                <a:cs typeface="Calibri"/>
              </a:rPr>
              <a:t>Feasibility study and availability survey in market regarding (for example):</a:t>
            </a:r>
          </a:p>
          <a:p>
            <a:pPr lvl="1"/>
            <a:r>
              <a:rPr lang="en-US" altLang="ja-JP" sz="2400" dirty="0" smtClean="0">
                <a:solidFill>
                  <a:srgbClr val="000000"/>
                </a:solidFill>
                <a:cs typeface="Calibri"/>
              </a:rPr>
              <a:t>Workability of magnet centered in cryostat, alignment …</a:t>
            </a:r>
          </a:p>
          <a:p>
            <a:pPr lvl="1"/>
            <a:r>
              <a:rPr lang="en-US" altLang="ja-JP" sz="2400" dirty="0" smtClean="0">
                <a:solidFill>
                  <a:srgbClr val="000000"/>
                </a:solidFill>
                <a:cs typeface="Calibri"/>
              </a:rPr>
              <a:t>Thicker cryostat for stray field.</a:t>
            </a:r>
          </a:p>
          <a:p>
            <a:pPr lvl="1"/>
            <a:r>
              <a:rPr lang="en-US" altLang="ja-JP" sz="2400" dirty="0" smtClean="0">
                <a:solidFill>
                  <a:srgbClr val="000000"/>
                </a:solidFill>
                <a:cs typeface="Calibri"/>
              </a:rPr>
              <a:t>Special steel plate for yoke, stainless steel collar</a:t>
            </a:r>
          </a:p>
          <a:p>
            <a:pPr lvl="1">
              <a:buNone/>
            </a:pPr>
            <a:r>
              <a:rPr lang="en-US" altLang="ja-JP" sz="2400" dirty="0" smtClean="0">
                <a:solidFill>
                  <a:srgbClr val="000000"/>
                </a:solidFill>
                <a:cs typeface="Calibri"/>
              </a:rPr>
              <a:t>						 (high strength, electromagnetic property) </a:t>
            </a:r>
          </a:p>
          <a:p>
            <a:pPr lvl="1"/>
            <a:r>
              <a:rPr lang="en-US" altLang="ja-JP" sz="2400" dirty="0" smtClean="0">
                <a:solidFill>
                  <a:srgbClr val="000000"/>
                </a:solidFill>
                <a:cs typeface="Calibri"/>
              </a:rPr>
              <a:t>Cost increase for subdivided cold mass: 1 or 2</a:t>
            </a:r>
          </a:p>
          <a:p>
            <a:r>
              <a:rPr lang="en-US" altLang="ja-JP" sz="2400" dirty="0" smtClean="0">
                <a:solidFill>
                  <a:srgbClr val="000000"/>
                </a:solidFill>
                <a:cs typeface="Calibri"/>
              </a:rPr>
              <a:t>Another contract in preparation for engineering of model magnet. </a:t>
            </a:r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90F47-EB29-C140-9EF2-8774BF1137B2}" type="slidenum">
              <a:rPr lang="en-US" altLang="ja-JP">
                <a:solidFill>
                  <a:srgbClr val="000000"/>
                </a:solidFill>
                <a:cs typeface="Calibri"/>
              </a:rPr>
              <a:pPr/>
              <a:t>24</a:t>
            </a:fld>
            <a:endParaRPr lang="en-US" altLang="ja-JP" dirty="0">
              <a:solidFill>
                <a:srgbClr val="000000"/>
              </a:solidFill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2818693" cy="663331"/>
          </a:xfrm>
        </p:spPr>
        <p:txBody>
          <a:bodyPr/>
          <a:lstStyle/>
          <a:p>
            <a:pPr algn="l"/>
            <a:r>
              <a:rPr lang="en-US" altLang="ja-JP" b="1" dirty="0" smtClean="0">
                <a:solidFill>
                  <a:schemeClr val="accent1"/>
                </a:solidFill>
              </a:rPr>
              <a:t>R&amp;D Items</a:t>
            </a:r>
            <a:endParaRPr lang="ja-JP" altLang="en-US" b="1" dirty="0">
              <a:solidFill>
                <a:schemeClr val="accent1"/>
              </a:solidFill>
            </a:endParaRP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836957"/>
            <a:ext cx="8229600" cy="5497945"/>
          </a:xfrm>
        </p:spPr>
        <p:txBody>
          <a:bodyPr/>
          <a:lstStyle/>
          <a:p>
            <a:r>
              <a:rPr lang="en-US" altLang="ja-JP" dirty="0" smtClean="0"/>
              <a:t>R&amp;D for beam separation dipole D1 </a:t>
            </a:r>
          </a:p>
          <a:p>
            <a:pPr lvl="1"/>
            <a:r>
              <a:rPr lang="en-US" altLang="ja-JP" dirty="0" smtClean="0"/>
              <a:t>Conceptual design (Presented by </a:t>
            </a:r>
            <a:r>
              <a:rPr lang="en-US" altLang="ja-JP" dirty="0" err="1" smtClean="0"/>
              <a:t>Xu</a:t>
            </a:r>
            <a:r>
              <a:rPr lang="en-US" altLang="ja-JP" dirty="0" smtClean="0"/>
              <a:t>)</a:t>
            </a:r>
          </a:p>
          <a:p>
            <a:pPr lvl="1"/>
            <a:r>
              <a:rPr lang="en-US" altLang="ja-JP" dirty="0" smtClean="0"/>
              <a:t>Radiation resistant materials development</a:t>
            </a:r>
          </a:p>
          <a:p>
            <a:pPr lvl="1"/>
            <a:r>
              <a:rPr lang="en-US" altLang="ja-JP" dirty="0" smtClean="0"/>
              <a:t>Neutron irradiation of stabilizer at cold</a:t>
            </a:r>
          </a:p>
          <a:p>
            <a:pPr lvl="1"/>
            <a:r>
              <a:rPr lang="en-US" altLang="ja-JP" dirty="0" smtClean="0"/>
              <a:t>Feasibility study, availability survey</a:t>
            </a:r>
          </a:p>
          <a:p>
            <a:r>
              <a:rPr lang="en-US" altLang="ja-JP" dirty="0" smtClean="0">
                <a:solidFill>
                  <a:srgbClr val="FF0000"/>
                </a:solidFill>
              </a:rPr>
              <a:t>Fundamental R&amp;D</a:t>
            </a:r>
          </a:p>
          <a:p>
            <a:pPr lvl="1"/>
            <a:r>
              <a:rPr lang="en-US" altLang="ja-JP" dirty="0" smtClean="0">
                <a:solidFill>
                  <a:srgbClr val="FF0000"/>
                </a:solidFill>
              </a:rPr>
              <a:t>Nb</a:t>
            </a:r>
            <a:r>
              <a:rPr lang="en-US" altLang="ja-JP" baseline="-25000" dirty="0" smtClean="0">
                <a:solidFill>
                  <a:srgbClr val="FF0000"/>
                </a:solidFill>
              </a:rPr>
              <a:t>3</a:t>
            </a:r>
            <a:r>
              <a:rPr lang="en-US" altLang="ja-JP" dirty="0" smtClean="0">
                <a:solidFill>
                  <a:srgbClr val="FF0000"/>
                </a:solidFill>
              </a:rPr>
              <a:t>Al subscale magnet</a:t>
            </a:r>
          </a:p>
          <a:p>
            <a:pPr lvl="1"/>
            <a:r>
              <a:rPr lang="en-US" altLang="ja-JP" dirty="0" smtClean="0"/>
              <a:t>Nb</a:t>
            </a:r>
            <a:r>
              <a:rPr lang="en-US" altLang="ja-JP" baseline="-25000" dirty="0" smtClean="0"/>
              <a:t>3</a:t>
            </a:r>
            <a:r>
              <a:rPr lang="en-US" altLang="ja-JP" dirty="0" smtClean="0"/>
              <a:t>Sn-Bronze cable development</a:t>
            </a:r>
          </a:p>
          <a:p>
            <a:pPr lvl="1"/>
            <a:r>
              <a:rPr lang="en-US" altLang="ja-JP" dirty="0" smtClean="0"/>
              <a:t>RHQ-Nb</a:t>
            </a:r>
            <a:r>
              <a:rPr lang="en-US" altLang="ja-JP" baseline="-25000" dirty="0" smtClean="0"/>
              <a:t>3</a:t>
            </a:r>
            <a:r>
              <a:rPr lang="en-US" altLang="ja-JP" dirty="0" smtClean="0"/>
              <a:t>Al</a:t>
            </a:r>
          </a:p>
          <a:p>
            <a:pPr lvl="2"/>
            <a:r>
              <a:rPr lang="en-US" altLang="ja-JP" dirty="0" smtClean="0"/>
              <a:t>Stress/strain behavior</a:t>
            </a:r>
          </a:p>
          <a:p>
            <a:pPr lvl="2"/>
            <a:r>
              <a:rPr lang="en-US" altLang="ja-JP" dirty="0" smtClean="0"/>
              <a:t>Support to wire development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2AF9B-268A-6049-A583-77F182FA11DA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角丸四角形 141"/>
          <p:cNvSpPr/>
          <p:nvPr/>
        </p:nvSpPr>
        <p:spPr>
          <a:xfrm>
            <a:off x="107504" y="5036319"/>
            <a:ext cx="3226041" cy="1728000"/>
          </a:xfrm>
          <a:prstGeom prst="roundRect">
            <a:avLst>
              <a:gd name="adj" fmla="val 6614"/>
            </a:avLst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2000" dirty="0">
              <a:solidFill>
                <a:prstClr val="white"/>
              </a:solidFill>
            </a:endParaRPr>
          </a:p>
        </p:txBody>
      </p:sp>
      <p:sp>
        <p:nvSpPr>
          <p:cNvPr id="27" name="角丸四角形 26"/>
          <p:cNvSpPr/>
          <p:nvPr/>
        </p:nvSpPr>
        <p:spPr>
          <a:xfrm>
            <a:off x="107505" y="2204864"/>
            <a:ext cx="2160240" cy="2664000"/>
          </a:xfrm>
          <a:prstGeom prst="roundRect">
            <a:avLst>
              <a:gd name="adj" fmla="val 6614"/>
            </a:avLst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2000" dirty="0">
              <a:solidFill>
                <a:prstClr val="white"/>
              </a:solidFill>
            </a:endParaRPr>
          </a:p>
        </p:txBody>
      </p:sp>
      <p:sp>
        <p:nvSpPr>
          <p:cNvPr id="5" name="角丸四角形 4"/>
          <p:cNvSpPr/>
          <p:nvPr/>
        </p:nvSpPr>
        <p:spPr>
          <a:xfrm>
            <a:off x="2595618" y="2204864"/>
            <a:ext cx="3456384" cy="2664296"/>
          </a:xfrm>
          <a:prstGeom prst="roundRect">
            <a:avLst>
              <a:gd name="adj" fmla="val 7615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00063"/>
          </a:xfrm>
        </p:spPr>
        <p:txBody>
          <a:bodyPr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altLang="ja-JP" sz="3600" b="1" dirty="0" smtClean="0">
                <a:solidFill>
                  <a:schemeClr val="accent1"/>
                </a:solidFill>
                <a:ea typeface="+mn-ea"/>
                <a:cs typeface="Calibri"/>
              </a:rPr>
              <a:t>Nb3Al/Nb3Sn Hybrid Sub-scale Magnet</a:t>
            </a:r>
            <a:endParaRPr lang="ja-JP" altLang="en-US" sz="3600" b="1" dirty="0">
              <a:solidFill>
                <a:schemeClr val="accent1"/>
              </a:solidFill>
              <a:ea typeface="+mn-ea"/>
              <a:cs typeface="Calibri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179512" y="470863"/>
            <a:ext cx="9193088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u="sng" dirty="0" smtClean="0">
                <a:solidFill>
                  <a:srgbClr val="1F497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Goals of sub-scale magnet development</a:t>
            </a:r>
          </a:p>
          <a:p>
            <a:r>
              <a:rPr lang="en-US" altLang="ja-JP" sz="800" b="1" dirty="0" smtClean="0">
                <a:solidFill>
                  <a:srgbClr val="1F497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</a:p>
          <a:p>
            <a:r>
              <a:rPr lang="en-US" altLang="ja-JP" b="1" dirty="0">
                <a:solidFill>
                  <a:srgbClr val="1F497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ja-JP" b="1" dirty="0" smtClean="0">
                <a:solidFill>
                  <a:srgbClr val="1F497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1</a:t>
            </a:r>
            <a:r>
              <a:rPr lang="en-US" altLang="ja-JP" b="1" dirty="0">
                <a:solidFill>
                  <a:srgbClr val="1F497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en-US" altLang="ja-JP" b="1" dirty="0" smtClean="0">
                <a:solidFill>
                  <a:srgbClr val="1F497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Performance evaluation of RHQ-Nb</a:t>
            </a:r>
            <a:r>
              <a:rPr lang="en-US" altLang="ja-JP" b="1" baseline="-25000" dirty="0" smtClean="0">
                <a:solidFill>
                  <a:srgbClr val="1F497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en-US" altLang="ja-JP" b="1" dirty="0" smtClean="0">
                <a:solidFill>
                  <a:srgbClr val="1F497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 </a:t>
            </a:r>
            <a:r>
              <a:rPr lang="en-US" altLang="ja-JP" b="1" dirty="0">
                <a:solidFill>
                  <a:srgbClr val="1F497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cable </a:t>
            </a:r>
            <a:r>
              <a:rPr lang="en-US" altLang="ja-JP" b="1" dirty="0" smtClean="0">
                <a:solidFill>
                  <a:srgbClr val="1F497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with </a:t>
            </a:r>
            <a:r>
              <a:rPr lang="en-US" altLang="ja-JP" b="1" dirty="0">
                <a:solidFill>
                  <a:srgbClr val="1F497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magnet construction.</a:t>
            </a:r>
            <a:r>
              <a:rPr lang="en-US" altLang="ja-JP" b="1" dirty="0" smtClean="0">
                <a:solidFill>
                  <a:srgbClr val="1F497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</a:p>
          <a:p>
            <a:endParaRPr lang="en-US" altLang="ja-JP" sz="800" b="1" dirty="0" smtClean="0">
              <a:solidFill>
                <a:srgbClr val="1F497D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altLang="ja-JP" b="1" dirty="0">
                <a:solidFill>
                  <a:srgbClr val="1F497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ja-JP" b="1" dirty="0" smtClean="0">
                <a:solidFill>
                  <a:srgbClr val="1F497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2</a:t>
            </a:r>
            <a:r>
              <a:rPr lang="en-US" altLang="ja-JP" b="1" dirty="0">
                <a:solidFill>
                  <a:srgbClr val="1F497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en-US" altLang="ja-JP" b="1" dirty="0" smtClean="0">
                <a:solidFill>
                  <a:srgbClr val="1F497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Feasibility check of </a:t>
            </a:r>
            <a:r>
              <a:rPr lang="en-US" altLang="ja-JP" b="1" dirty="0">
                <a:solidFill>
                  <a:srgbClr val="1F497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Nb</a:t>
            </a:r>
            <a:r>
              <a:rPr lang="en-US" altLang="ja-JP" b="1" baseline="-25000" dirty="0">
                <a:solidFill>
                  <a:srgbClr val="1F497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en-US" altLang="ja-JP" b="1" dirty="0">
                <a:solidFill>
                  <a:srgbClr val="1F497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 for </a:t>
            </a:r>
            <a:r>
              <a:rPr lang="en-US" altLang="ja-JP" b="1" dirty="0" smtClean="0">
                <a:solidFill>
                  <a:srgbClr val="1F497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accelerator application.</a:t>
            </a:r>
          </a:p>
          <a:p>
            <a:endParaRPr lang="en-US" altLang="ja-JP" sz="800" b="1" dirty="0" smtClean="0">
              <a:solidFill>
                <a:srgbClr val="1F497D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altLang="ja-JP" b="1" dirty="0" smtClean="0">
                <a:solidFill>
                  <a:srgbClr val="1F497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3. </a:t>
            </a:r>
            <a:r>
              <a:rPr lang="en-US" altLang="ja-JP" b="1" dirty="0">
                <a:solidFill>
                  <a:srgbClr val="1F497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acquisition of the fabrication technology (wind &amp; react, shell-based</a:t>
            </a:r>
            <a:r>
              <a:rPr lang="en-US" altLang="ja-JP" b="1" dirty="0" smtClean="0">
                <a:solidFill>
                  <a:srgbClr val="1F497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…)</a:t>
            </a:r>
            <a:endParaRPr lang="ja-JP" altLang="en-US" b="1" dirty="0">
              <a:solidFill>
                <a:srgbClr val="1F497D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0" name="スライド番号プレースホルダー 13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852D88-D5D5-433B-92E3-F9B34BC51919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4338" name="Picture 2" descr="C:\Public\Conference\2012-10-ASC\fig\3D-subscale.t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6124010" y="2217637"/>
            <a:ext cx="2912486" cy="2664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</p:pic>
      <p:pic>
        <p:nvPicPr>
          <p:cNvPr id="91" name="図 9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3099674" y="2359709"/>
            <a:ext cx="2377096" cy="2379854"/>
          </a:xfrm>
          <a:prstGeom prst="rect">
            <a:avLst/>
          </a:prstGeom>
        </p:spPr>
      </p:pic>
      <p:cxnSp>
        <p:nvCxnSpPr>
          <p:cNvPr id="92" name="直線矢印コネクタ 91"/>
          <p:cNvCxnSpPr/>
          <p:nvPr/>
        </p:nvCxnSpPr>
        <p:spPr>
          <a:xfrm rot="16200000">
            <a:off x="4679596" y="3543043"/>
            <a:ext cx="2377096" cy="0"/>
          </a:xfrm>
          <a:prstGeom prst="straightConnector1">
            <a:avLst/>
          </a:prstGeom>
          <a:ln w="19050">
            <a:solidFill>
              <a:schemeClr val="tx2">
                <a:lumMod val="50000"/>
              </a:schemeClr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テキスト ボックス 92"/>
          <p:cNvSpPr txBox="1"/>
          <p:nvPr/>
        </p:nvSpPr>
        <p:spPr>
          <a:xfrm rot="16200000">
            <a:off x="4417389" y="3367587"/>
            <a:ext cx="266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b="1" dirty="0" smtClean="0">
                <a:solidFill>
                  <a:srgbClr val="1F497D">
                    <a:lumMod val="50000"/>
                  </a:srgbClr>
                </a:solidFill>
                <a:latin typeface="Symbol" pitchFamily="18" charset="2"/>
              </a:rPr>
              <a:t>f</a:t>
            </a:r>
            <a:r>
              <a:rPr lang="en-US" altLang="ja-JP" sz="1600" b="1" dirty="0" smtClean="0">
                <a:solidFill>
                  <a:srgbClr val="1F497D">
                    <a:lumMod val="50000"/>
                  </a:srgbClr>
                </a:solidFill>
              </a:rPr>
              <a:t>680 mm</a:t>
            </a:r>
            <a:endParaRPr lang="ja-JP" altLang="en-US" sz="1600" b="1" dirty="0">
              <a:solidFill>
                <a:srgbClr val="1F497D">
                  <a:lumMod val="50000"/>
                </a:srgbClr>
              </a:solidFill>
            </a:endParaRPr>
          </a:p>
        </p:txBody>
      </p:sp>
      <p:grpSp>
        <p:nvGrpSpPr>
          <p:cNvPr id="3" name="グループ化 5"/>
          <p:cNvGrpSpPr>
            <a:grpSpLocks noChangeAspect="1"/>
          </p:cNvGrpSpPr>
          <p:nvPr/>
        </p:nvGrpSpPr>
        <p:grpSpPr>
          <a:xfrm>
            <a:off x="2739634" y="4114638"/>
            <a:ext cx="756000" cy="762499"/>
            <a:chOff x="2483768" y="3707735"/>
            <a:chExt cx="1100864" cy="1110321"/>
          </a:xfrm>
        </p:grpSpPr>
        <p:cxnSp>
          <p:nvCxnSpPr>
            <p:cNvPr id="94" name="直線矢印コネクタ 93"/>
            <p:cNvCxnSpPr/>
            <p:nvPr/>
          </p:nvCxnSpPr>
          <p:spPr>
            <a:xfrm>
              <a:off x="2804467" y="4463377"/>
              <a:ext cx="471389" cy="0"/>
            </a:xfrm>
            <a:prstGeom prst="straightConnector1">
              <a:avLst/>
            </a:prstGeom>
            <a:ln w="28575">
              <a:solidFill>
                <a:srgbClr val="C0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直線矢印コネクタ 95"/>
            <p:cNvCxnSpPr/>
            <p:nvPr/>
          </p:nvCxnSpPr>
          <p:spPr>
            <a:xfrm rot="16200000">
              <a:off x="2568773" y="4227682"/>
              <a:ext cx="471389" cy="0"/>
            </a:xfrm>
            <a:prstGeom prst="straightConnector1">
              <a:avLst/>
            </a:prstGeom>
            <a:ln w="28575">
              <a:solidFill>
                <a:srgbClr val="0000FF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テキスト ボックス 96"/>
            <p:cNvSpPr txBox="1"/>
            <p:nvPr/>
          </p:nvSpPr>
          <p:spPr>
            <a:xfrm>
              <a:off x="3203848" y="4281438"/>
              <a:ext cx="380784" cy="3809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100" b="1" dirty="0" smtClean="0">
                  <a:solidFill>
                    <a:srgbClr val="C00000"/>
                  </a:solidFill>
                </a:rPr>
                <a:t>X</a:t>
              </a:r>
              <a:endParaRPr lang="ja-JP" altLang="en-US" sz="1100" b="1" dirty="0">
                <a:solidFill>
                  <a:srgbClr val="C00000"/>
                </a:solidFill>
              </a:endParaRPr>
            </a:p>
          </p:txBody>
        </p:sp>
        <p:sp>
          <p:nvSpPr>
            <p:cNvPr id="98" name="テキスト ボックス 97"/>
            <p:cNvSpPr txBox="1"/>
            <p:nvPr/>
          </p:nvSpPr>
          <p:spPr>
            <a:xfrm>
              <a:off x="2614075" y="3707735"/>
              <a:ext cx="380784" cy="3809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100" b="1" dirty="0">
                  <a:solidFill>
                    <a:srgbClr val="0000FF"/>
                  </a:solidFill>
                </a:rPr>
                <a:t>Y</a:t>
              </a:r>
              <a:endParaRPr lang="ja-JP" altLang="en-US" sz="1100" b="1" dirty="0">
                <a:solidFill>
                  <a:srgbClr val="0000FF"/>
                </a:solidFill>
              </a:endParaRPr>
            </a:p>
          </p:txBody>
        </p:sp>
        <p:sp>
          <p:nvSpPr>
            <p:cNvPr id="99" name="円/楕円 98"/>
            <p:cNvSpPr/>
            <p:nvPr/>
          </p:nvSpPr>
          <p:spPr>
            <a:xfrm>
              <a:off x="2732468" y="4391377"/>
              <a:ext cx="144000" cy="14400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white"/>
                </a:solidFill>
              </a:endParaRPr>
            </a:p>
          </p:txBody>
        </p:sp>
        <p:cxnSp>
          <p:nvCxnSpPr>
            <p:cNvPr id="105" name="直線コネクタ 104"/>
            <p:cNvCxnSpPr>
              <a:stCxn id="99" idx="7"/>
              <a:endCxn id="99" idx="3"/>
            </p:cNvCxnSpPr>
            <p:nvPr/>
          </p:nvCxnSpPr>
          <p:spPr>
            <a:xfrm flipH="1">
              <a:off x="2753556" y="4412465"/>
              <a:ext cx="101824" cy="101824"/>
            </a:xfrm>
            <a:prstGeom prst="line">
              <a:avLst/>
            </a:prstGeom>
            <a:ln w="19050"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直線コネクタ 105"/>
            <p:cNvCxnSpPr>
              <a:stCxn id="99" idx="1"/>
              <a:endCxn id="99" idx="5"/>
            </p:cNvCxnSpPr>
            <p:nvPr/>
          </p:nvCxnSpPr>
          <p:spPr>
            <a:xfrm>
              <a:off x="2753556" y="4412465"/>
              <a:ext cx="101824" cy="101824"/>
            </a:xfrm>
            <a:prstGeom prst="line">
              <a:avLst/>
            </a:prstGeom>
            <a:ln w="19050"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テキスト ボックス 106"/>
            <p:cNvSpPr txBox="1"/>
            <p:nvPr/>
          </p:nvSpPr>
          <p:spPr>
            <a:xfrm>
              <a:off x="2483768" y="4437110"/>
              <a:ext cx="380784" cy="3809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100" b="1" dirty="0" smtClean="0">
                  <a:solidFill>
                    <a:srgbClr val="008000"/>
                  </a:solidFill>
                </a:rPr>
                <a:t>Z</a:t>
              </a:r>
              <a:endParaRPr lang="ja-JP" altLang="en-US" sz="1100" b="1" dirty="0">
                <a:solidFill>
                  <a:srgbClr val="008000"/>
                </a:solidFill>
              </a:endParaRPr>
            </a:p>
          </p:txBody>
        </p:sp>
      </p:grpSp>
      <p:sp>
        <p:nvSpPr>
          <p:cNvPr id="108" name="テキスト ボックス 107"/>
          <p:cNvSpPr txBox="1"/>
          <p:nvPr/>
        </p:nvSpPr>
        <p:spPr>
          <a:xfrm>
            <a:off x="3664767" y="2339191"/>
            <a:ext cx="12469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b="1" dirty="0" smtClean="0">
                <a:solidFill>
                  <a:prstClr val="black"/>
                </a:solidFill>
              </a:rPr>
              <a:t>Al-shell</a:t>
            </a:r>
            <a:endParaRPr lang="ja-JP" altLang="en-US" sz="1600" b="1" dirty="0">
              <a:solidFill>
                <a:prstClr val="black"/>
              </a:solidFill>
            </a:endParaRPr>
          </a:p>
        </p:txBody>
      </p:sp>
      <p:sp>
        <p:nvSpPr>
          <p:cNvPr id="109" name="テキスト ボックス 108"/>
          <p:cNvSpPr txBox="1"/>
          <p:nvPr/>
        </p:nvSpPr>
        <p:spPr>
          <a:xfrm>
            <a:off x="4335613" y="2843247"/>
            <a:ext cx="9361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 smtClean="0">
                <a:solidFill>
                  <a:prstClr val="white"/>
                </a:solidFill>
              </a:rPr>
              <a:t>Yoke</a:t>
            </a:r>
            <a:endParaRPr lang="ja-JP" altLang="en-US" sz="1600" dirty="0">
              <a:solidFill>
                <a:prstClr val="white"/>
              </a:solidFill>
            </a:endParaRPr>
          </a:p>
        </p:txBody>
      </p:sp>
      <p:sp>
        <p:nvSpPr>
          <p:cNvPr id="110" name="テキスト ボックス 109"/>
          <p:cNvSpPr txBox="1"/>
          <p:nvPr/>
        </p:nvSpPr>
        <p:spPr>
          <a:xfrm>
            <a:off x="3945226" y="4149080"/>
            <a:ext cx="1621264" cy="408623"/>
          </a:xfrm>
          <a:prstGeom prst="roundRect">
            <a:avLst/>
          </a:prstGeom>
          <a:solidFill>
            <a:schemeClr val="bg1">
              <a:alpha val="50196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ja-JP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3x Nb</a:t>
            </a:r>
            <a:r>
              <a:rPr lang="en-US" altLang="ja-JP" b="1" baseline="-25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en-US" altLang="ja-JP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 coil</a:t>
            </a:r>
            <a:endParaRPr lang="ja-JP" alt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1" name="テキスト ボックス 110"/>
          <p:cNvSpPr txBox="1"/>
          <p:nvPr/>
        </p:nvSpPr>
        <p:spPr>
          <a:xfrm>
            <a:off x="2637186" y="2636912"/>
            <a:ext cx="1686624" cy="408623"/>
          </a:xfrm>
          <a:prstGeom prst="roundRect">
            <a:avLst/>
          </a:prstGeom>
          <a:solidFill>
            <a:schemeClr val="bg1">
              <a:alpha val="50196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ja-JP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2x Nb</a:t>
            </a:r>
            <a:r>
              <a:rPr lang="en-US" altLang="ja-JP" b="1" baseline="-25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en-US" altLang="ja-JP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Sn coil</a:t>
            </a:r>
            <a:endParaRPr lang="ja-JP" altLang="en-US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12" name="直線コネクタ 111"/>
          <p:cNvCxnSpPr/>
          <p:nvPr/>
        </p:nvCxnSpPr>
        <p:spPr>
          <a:xfrm flipH="1" flipV="1">
            <a:off x="4107786" y="3549637"/>
            <a:ext cx="504056" cy="695806"/>
          </a:xfrm>
          <a:prstGeom prst="line">
            <a:avLst/>
          </a:prstGeom>
          <a:ln>
            <a:solidFill>
              <a:srgbClr val="C00000"/>
            </a:solidFill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直線コネクタ 112"/>
          <p:cNvCxnSpPr/>
          <p:nvPr/>
        </p:nvCxnSpPr>
        <p:spPr>
          <a:xfrm flipH="1" flipV="1">
            <a:off x="4288222" y="3549637"/>
            <a:ext cx="323620" cy="695806"/>
          </a:xfrm>
          <a:prstGeom prst="line">
            <a:avLst/>
          </a:prstGeom>
          <a:ln>
            <a:solidFill>
              <a:srgbClr val="C00000"/>
            </a:solidFill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直線コネクタ 113"/>
          <p:cNvCxnSpPr/>
          <p:nvPr/>
        </p:nvCxnSpPr>
        <p:spPr>
          <a:xfrm flipH="1" flipV="1">
            <a:off x="4467827" y="3549637"/>
            <a:ext cx="144015" cy="695806"/>
          </a:xfrm>
          <a:prstGeom prst="line">
            <a:avLst/>
          </a:prstGeom>
          <a:ln>
            <a:solidFill>
              <a:srgbClr val="C00000"/>
            </a:solidFill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直線コネクタ 115"/>
          <p:cNvCxnSpPr/>
          <p:nvPr/>
        </p:nvCxnSpPr>
        <p:spPr>
          <a:xfrm>
            <a:off x="3591825" y="2974395"/>
            <a:ext cx="602796" cy="575241"/>
          </a:xfrm>
          <a:prstGeom prst="line">
            <a:avLst/>
          </a:prstGeom>
          <a:ln>
            <a:solidFill>
              <a:srgbClr val="0000FF"/>
            </a:solidFill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直線コネクタ 116"/>
          <p:cNvCxnSpPr/>
          <p:nvPr/>
        </p:nvCxnSpPr>
        <p:spPr>
          <a:xfrm>
            <a:off x="3591825" y="2974395"/>
            <a:ext cx="786395" cy="575241"/>
          </a:xfrm>
          <a:prstGeom prst="line">
            <a:avLst/>
          </a:prstGeom>
          <a:ln>
            <a:solidFill>
              <a:srgbClr val="0000FF"/>
            </a:solidFill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テキスト ボックス 124"/>
          <p:cNvSpPr txBox="1"/>
          <p:nvPr/>
        </p:nvSpPr>
        <p:spPr>
          <a:xfrm>
            <a:off x="4898531" y="2665175"/>
            <a:ext cx="862811" cy="340519"/>
          </a:xfrm>
          <a:prstGeom prst="roundRect">
            <a:avLst/>
          </a:prstGeom>
          <a:solidFill>
            <a:schemeClr val="bg1">
              <a:alpha val="50196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ja-JP" sz="1400" b="1" dirty="0">
                <a:solidFill>
                  <a:srgbClr val="99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</a:t>
            </a:r>
            <a:r>
              <a:rPr lang="en-US" altLang="ja-JP" sz="1400" b="1" dirty="0" smtClean="0">
                <a:solidFill>
                  <a:srgbClr val="99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 keys</a:t>
            </a:r>
            <a:endParaRPr lang="ja-JP" altLang="en-US" sz="1400" b="1" dirty="0">
              <a:solidFill>
                <a:srgbClr val="99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26" name="直線コネクタ 125"/>
          <p:cNvCxnSpPr/>
          <p:nvPr/>
        </p:nvCxnSpPr>
        <p:spPr>
          <a:xfrm flipH="1">
            <a:off x="4755858" y="2945351"/>
            <a:ext cx="569783" cy="771681"/>
          </a:xfrm>
          <a:prstGeom prst="line">
            <a:avLst/>
          </a:prstGeom>
          <a:ln>
            <a:solidFill>
              <a:srgbClr val="99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直線コネクタ 127"/>
          <p:cNvCxnSpPr/>
          <p:nvPr/>
        </p:nvCxnSpPr>
        <p:spPr>
          <a:xfrm flipH="1">
            <a:off x="4755858" y="2945351"/>
            <a:ext cx="569784" cy="411641"/>
          </a:xfrm>
          <a:prstGeom prst="line">
            <a:avLst/>
          </a:prstGeom>
          <a:ln>
            <a:solidFill>
              <a:srgbClr val="99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501535" y="2564904"/>
            <a:ext cx="1372177" cy="10941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Picture 4" descr="C:\Public\KEK-CSC\LHC\photo\Nb3Sn-size\IMG_2402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t="21598" r="4306" b="33244"/>
          <a:stretch/>
        </p:blipFill>
        <p:spPr bwMode="auto">
          <a:xfrm>
            <a:off x="396851" y="4005064"/>
            <a:ext cx="1581547" cy="5597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</p:pic>
      <p:sp>
        <p:nvSpPr>
          <p:cNvPr id="25" name="テキスト ボックス 24"/>
          <p:cNvSpPr txBox="1"/>
          <p:nvPr/>
        </p:nvSpPr>
        <p:spPr>
          <a:xfrm>
            <a:off x="107504" y="3608482"/>
            <a:ext cx="21602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Magnet </a:t>
            </a:r>
            <a:r>
              <a:rPr lang="en-US" altLang="ja-JP" sz="16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Technology</a:t>
            </a:r>
            <a:endParaRPr lang="ja-JP" altLang="en-US" sz="1600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9" name="テキスト ボックス 128"/>
          <p:cNvSpPr txBox="1"/>
          <p:nvPr/>
        </p:nvSpPr>
        <p:spPr>
          <a:xfrm>
            <a:off x="107504" y="4540098"/>
            <a:ext cx="21602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2x Nb</a:t>
            </a:r>
            <a:r>
              <a:rPr lang="en-US" altLang="ja-JP" sz="1600" b="1" baseline="-25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</a:t>
            </a:r>
            <a:r>
              <a:rPr lang="en-US" altLang="ja-JP" sz="16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Sn coil</a:t>
            </a:r>
            <a:endParaRPr lang="ja-JP" altLang="en-US" sz="1600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107505" y="2154342"/>
            <a:ext cx="21602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LBNL</a:t>
            </a:r>
            <a:endParaRPr lang="ja-JP" altLang="en-US" sz="1600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4341" name="Picture 5" descr="C:\Public\KEK-CSC\LHC\Nb3Al\Fermilab\20090223FNAL_cabling菊池さん写真\IMG_0857.JPG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l="15182" t="20837" r="20319" b="18377"/>
          <a:stretch/>
        </p:blipFill>
        <p:spPr bwMode="auto">
          <a:xfrm>
            <a:off x="1619673" y="5374389"/>
            <a:ext cx="1559065" cy="1102092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グループ化 129"/>
          <p:cNvGrpSpPr>
            <a:grpSpLocks noChangeAspect="1"/>
          </p:cNvGrpSpPr>
          <p:nvPr/>
        </p:nvGrpSpPr>
        <p:grpSpPr>
          <a:xfrm>
            <a:off x="300024" y="5383960"/>
            <a:ext cx="1175633" cy="1072425"/>
            <a:chOff x="2291172" y="607195"/>
            <a:chExt cx="1876687" cy="1711938"/>
          </a:xfrm>
        </p:grpSpPr>
        <p:graphicFrame>
          <p:nvGraphicFramePr>
            <p:cNvPr id="131" name="Object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138116012"/>
                </p:ext>
              </p:extLst>
            </p:nvPr>
          </p:nvGraphicFramePr>
          <p:xfrm>
            <a:off x="2291172" y="607195"/>
            <a:ext cx="1724026" cy="1711938"/>
          </p:xfrm>
          <a:graphic>
            <a:graphicData uri="http://schemas.openxmlformats.org/presentationml/2006/ole">
              <p:oleObj spid="_x0000_s83970" name="Image" r:id="rId10" imgW="2428850" imgH="2410973" progId="">
                <p:embed/>
              </p:oleObj>
            </a:graphicData>
          </a:graphic>
        </p:graphicFrame>
        <p:sp>
          <p:nvSpPr>
            <p:cNvPr id="132" name="Text Box 9"/>
            <p:cNvSpPr txBox="1">
              <a:spLocks noChangeArrowheads="1"/>
            </p:cNvSpPr>
            <p:nvPr/>
          </p:nvSpPr>
          <p:spPr bwMode="auto">
            <a:xfrm>
              <a:off x="2555776" y="1838151"/>
              <a:ext cx="729544" cy="3930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ja-JP" sz="1000" b="1" dirty="0" err="1">
                  <a:solidFill>
                    <a:srgbClr val="FF0000"/>
                  </a:solidFill>
                </a:rPr>
                <a:t>Nb</a:t>
              </a:r>
              <a:endParaRPr lang="en-US" altLang="ja-JP" sz="1000" b="1" dirty="0">
                <a:solidFill>
                  <a:srgbClr val="FF0000"/>
                </a:solidFill>
              </a:endParaRPr>
            </a:p>
          </p:txBody>
        </p:sp>
        <p:sp>
          <p:nvSpPr>
            <p:cNvPr id="133" name="Line 14"/>
            <p:cNvSpPr>
              <a:spLocks noChangeShapeType="1"/>
            </p:cNvSpPr>
            <p:nvPr/>
          </p:nvSpPr>
          <p:spPr bwMode="auto">
            <a:xfrm flipH="1" flipV="1">
              <a:off x="2699792" y="1729532"/>
              <a:ext cx="108396" cy="18729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  <a:ext uri="{AF507438-7753-43E0-B8FC-AC1667EBCBE1}">
  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34" name="Line 15"/>
            <p:cNvSpPr>
              <a:spLocks noChangeShapeType="1"/>
            </p:cNvSpPr>
            <p:nvPr/>
          </p:nvSpPr>
          <p:spPr bwMode="auto">
            <a:xfrm flipV="1">
              <a:off x="2808189" y="1520775"/>
              <a:ext cx="341028" cy="39605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  <a:ext uri="{AF507438-7753-43E0-B8FC-AC1667EBCBE1}">
  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37" name="Line 16"/>
            <p:cNvSpPr>
              <a:spLocks noChangeShapeType="1"/>
            </p:cNvSpPr>
            <p:nvPr/>
          </p:nvSpPr>
          <p:spPr bwMode="auto">
            <a:xfrm flipH="1">
              <a:off x="3491877" y="1124745"/>
              <a:ext cx="197845" cy="2520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  <a:ext uri="{AF507438-7753-43E0-B8FC-AC1667EBCBE1}">
  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38" name="Text Box 17"/>
            <p:cNvSpPr txBox="1">
              <a:spLocks noChangeArrowheads="1"/>
            </p:cNvSpPr>
            <p:nvPr/>
          </p:nvSpPr>
          <p:spPr bwMode="auto">
            <a:xfrm>
              <a:off x="3400268" y="869380"/>
              <a:ext cx="767591" cy="3930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ja-JP" sz="1000" b="1" dirty="0">
                  <a:solidFill>
                    <a:srgbClr val="0000FF"/>
                  </a:solidFill>
                </a:rPr>
                <a:t>Ta</a:t>
              </a:r>
            </a:p>
          </p:txBody>
        </p:sp>
      </p:grpSp>
      <p:sp>
        <p:nvSpPr>
          <p:cNvPr id="143" name="テキスト ボックス 142"/>
          <p:cNvSpPr txBox="1"/>
          <p:nvPr/>
        </p:nvSpPr>
        <p:spPr>
          <a:xfrm>
            <a:off x="107506" y="5013176"/>
            <a:ext cx="32441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b="1" dirty="0" smtClean="0">
                <a:solidFill>
                  <a:srgbClr val="99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KEK &amp; NIMS &amp; FNAL</a:t>
            </a:r>
            <a:endParaRPr lang="ja-JP" altLang="en-US" sz="1600" b="1" dirty="0">
              <a:solidFill>
                <a:srgbClr val="99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5" name="テキスト ボックス 144"/>
          <p:cNvSpPr txBox="1"/>
          <p:nvPr/>
        </p:nvSpPr>
        <p:spPr>
          <a:xfrm>
            <a:off x="107506" y="6402814"/>
            <a:ext cx="32260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b="1" dirty="0" smtClean="0">
                <a:solidFill>
                  <a:srgbClr val="99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Strand &amp; Cable development</a:t>
            </a:r>
            <a:endParaRPr lang="ja-JP" altLang="en-US" sz="1600" b="1" dirty="0">
              <a:solidFill>
                <a:srgbClr val="99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3923928" y="4797152"/>
            <a:ext cx="3707711" cy="1947743"/>
          </a:xfrm>
          <a:prstGeom prst="roundRect">
            <a:avLst>
              <a:gd name="adj" fmla="val 6349"/>
            </a:avLst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altLang="ja-JP" sz="24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KEK</a:t>
            </a:r>
          </a:p>
          <a:p>
            <a:r>
              <a:rPr lang="en-US" altLang="ja-JP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- Magnet </a:t>
            </a:r>
            <a:r>
              <a:rPr lang="en-US" altLang="ja-JP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design</a:t>
            </a:r>
          </a:p>
          <a:p>
            <a:endParaRPr lang="en-US" altLang="ja-JP" sz="5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altLang="ja-JP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- Fabrication of Nb</a:t>
            </a:r>
            <a:r>
              <a:rPr lang="en-US" altLang="ja-JP" sz="2000" b="1" baseline="-25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en-US" altLang="ja-JP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 coil</a:t>
            </a:r>
          </a:p>
          <a:p>
            <a:endParaRPr lang="en-US" altLang="ja-JP" sz="5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altLang="ja-JP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- Magnet assembly</a:t>
            </a:r>
          </a:p>
          <a:p>
            <a:endParaRPr lang="en-US" altLang="ja-JP" sz="5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altLang="ja-JP" b="1" dirty="0" smtClean="0">
                <a:solidFill>
                  <a:srgbClr val="FF5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- Excitation test</a:t>
            </a:r>
            <a:endParaRPr lang="ja-JP" altLang="en-US" b="1" dirty="0">
              <a:solidFill>
                <a:srgbClr val="FF5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custDataLst>
      <p:tags r:id="rId2"/>
    </p:custDataLst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184544026"/>
      </p:ext>
    </p:extLst>
  </p:cSld>
  <p:clrMapOvr>
    <a:masterClrMapping/>
  </p:clrMapOvr>
  <p:transition advTm="66597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角丸四角形 75"/>
          <p:cNvSpPr/>
          <p:nvPr/>
        </p:nvSpPr>
        <p:spPr>
          <a:xfrm>
            <a:off x="3491880" y="1261478"/>
            <a:ext cx="2734482" cy="4535940"/>
          </a:xfrm>
          <a:prstGeom prst="roundRect">
            <a:avLst>
              <a:gd name="adj" fmla="val 2690"/>
            </a:avLst>
          </a:prstGeom>
          <a:solidFill>
            <a:schemeClr val="bg2"/>
          </a:solidFill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-72150"/>
            <a:ext cx="9144000" cy="836712"/>
          </a:xfrm>
        </p:spPr>
        <p:txBody>
          <a:bodyPr>
            <a:noAutofit/>
          </a:bodyPr>
          <a:lstStyle/>
          <a:p>
            <a:pPr algn="l">
              <a:defRPr/>
            </a:pPr>
            <a:r>
              <a:rPr lang="en-US" altLang="ja-JP" sz="3600" b="1" dirty="0" smtClean="0">
                <a:solidFill>
                  <a:schemeClr val="accent1"/>
                </a:solidFill>
                <a:cs typeface="Calibri"/>
              </a:rPr>
              <a:t>Sub-scale Magnet: </a:t>
            </a:r>
            <a:r>
              <a:rPr lang="en-US" altLang="ja-JP" sz="3600" b="1" dirty="0" smtClean="0">
                <a:solidFill>
                  <a:srgbClr val="4F81BD"/>
                </a:solidFill>
                <a:cs typeface="Arial" pitchFamily="34" charset="0"/>
              </a:rPr>
              <a:t>Design</a:t>
            </a:r>
            <a:endParaRPr lang="ja-JP" altLang="en-US" sz="3600" b="1" dirty="0">
              <a:solidFill>
                <a:srgbClr val="4F81BD"/>
              </a:solidFill>
              <a:ea typeface="+mn-ea"/>
              <a:cs typeface="Arial" pitchFamily="34" charset="0"/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4260997" y="2132856"/>
            <a:ext cx="576064" cy="1008112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9" name="正方形/長方形 78"/>
          <p:cNvSpPr/>
          <p:nvPr/>
        </p:nvSpPr>
        <p:spPr>
          <a:xfrm>
            <a:off x="4909069" y="2132856"/>
            <a:ext cx="576064" cy="1008112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80" name="正方形/長方形 79"/>
          <p:cNvSpPr/>
          <p:nvPr/>
        </p:nvSpPr>
        <p:spPr>
          <a:xfrm>
            <a:off x="4260997" y="3786592"/>
            <a:ext cx="576064" cy="1008112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81" name="正方形/長方形 80"/>
          <p:cNvSpPr/>
          <p:nvPr/>
        </p:nvSpPr>
        <p:spPr>
          <a:xfrm>
            <a:off x="4909069" y="3786592"/>
            <a:ext cx="576064" cy="1008112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31" name="直線コネクタ 30"/>
          <p:cNvCxnSpPr/>
          <p:nvPr/>
        </p:nvCxnSpPr>
        <p:spPr>
          <a:xfrm flipH="1">
            <a:off x="4909069" y="2132856"/>
            <a:ext cx="576064" cy="1008112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コネクタ 32"/>
          <p:cNvCxnSpPr/>
          <p:nvPr/>
        </p:nvCxnSpPr>
        <p:spPr>
          <a:xfrm>
            <a:off x="4909069" y="2132856"/>
            <a:ext cx="576064" cy="1008112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コネクタ 34"/>
          <p:cNvCxnSpPr/>
          <p:nvPr/>
        </p:nvCxnSpPr>
        <p:spPr>
          <a:xfrm flipH="1">
            <a:off x="4260997" y="2132856"/>
            <a:ext cx="576064" cy="1008112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コネクタ 36"/>
          <p:cNvCxnSpPr/>
          <p:nvPr/>
        </p:nvCxnSpPr>
        <p:spPr>
          <a:xfrm>
            <a:off x="4260997" y="2132856"/>
            <a:ext cx="576064" cy="1008112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線コネクタ 39"/>
          <p:cNvCxnSpPr/>
          <p:nvPr/>
        </p:nvCxnSpPr>
        <p:spPr>
          <a:xfrm flipH="1">
            <a:off x="4909069" y="3786592"/>
            <a:ext cx="576064" cy="1008112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コネクタ 41"/>
          <p:cNvCxnSpPr/>
          <p:nvPr/>
        </p:nvCxnSpPr>
        <p:spPr>
          <a:xfrm>
            <a:off x="4909069" y="3786592"/>
            <a:ext cx="576064" cy="1008112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線コネクタ 43"/>
          <p:cNvCxnSpPr/>
          <p:nvPr/>
        </p:nvCxnSpPr>
        <p:spPr>
          <a:xfrm flipH="1">
            <a:off x="4260997" y="3786592"/>
            <a:ext cx="576064" cy="1008112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線コネクタ 45"/>
          <p:cNvCxnSpPr/>
          <p:nvPr/>
        </p:nvCxnSpPr>
        <p:spPr>
          <a:xfrm>
            <a:off x="4260997" y="3786592"/>
            <a:ext cx="576064" cy="1008112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下矢印 47"/>
          <p:cNvSpPr/>
          <p:nvPr/>
        </p:nvSpPr>
        <p:spPr>
          <a:xfrm>
            <a:off x="4764961" y="4065010"/>
            <a:ext cx="216024" cy="432048"/>
          </a:xfrm>
          <a:prstGeom prst="downArrow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00" name="下矢印 99"/>
          <p:cNvSpPr/>
          <p:nvPr/>
        </p:nvSpPr>
        <p:spPr>
          <a:xfrm flipV="1">
            <a:off x="4764961" y="2420888"/>
            <a:ext cx="216024" cy="432048"/>
          </a:xfrm>
          <a:prstGeom prst="downArrow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9" name="円/楕円 48"/>
          <p:cNvSpPr/>
          <p:nvPr/>
        </p:nvSpPr>
        <p:spPr>
          <a:xfrm>
            <a:off x="5027017" y="2456912"/>
            <a:ext cx="360000" cy="360000"/>
          </a:xfrm>
          <a:prstGeom prst="ellipse">
            <a:avLst/>
          </a:prstGeom>
          <a:solidFill>
            <a:srgbClr val="FFFF00">
              <a:alpha val="50196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+</a:t>
            </a:r>
            <a:endParaRPr lang="ja-JP" altLang="en-US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円/楕円 101"/>
          <p:cNvSpPr/>
          <p:nvPr/>
        </p:nvSpPr>
        <p:spPr>
          <a:xfrm>
            <a:off x="4369029" y="4101034"/>
            <a:ext cx="360000" cy="360000"/>
          </a:xfrm>
          <a:prstGeom prst="ellipse">
            <a:avLst/>
          </a:prstGeom>
          <a:solidFill>
            <a:srgbClr val="FFFF00">
              <a:alpha val="50196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+</a:t>
            </a:r>
            <a:endParaRPr lang="ja-JP" altLang="en-US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03" name="円/楕円 102"/>
          <p:cNvSpPr/>
          <p:nvPr/>
        </p:nvSpPr>
        <p:spPr>
          <a:xfrm>
            <a:off x="4369029" y="2456912"/>
            <a:ext cx="360000" cy="360000"/>
          </a:xfrm>
          <a:prstGeom prst="ellipse">
            <a:avLst/>
          </a:prstGeom>
          <a:solidFill>
            <a:srgbClr val="FFFF00">
              <a:alpha val="50196"/>
            </a:srgbClr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ulim" pitchFamily="34" charset="-127"/>
                <a:ea typeface="Gulim" pitchFamily="34" charset="-127"/>
                <a:cs typeface="Arial" pitchFamily="34" charset="0"/>
              </a:rPr>
              <a:t>-</a:t>
            </a:r>
            <a:endParaRPr lang="ja-JP" altLang="en-US" sz="28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ulim" pitchFamily="34" charset="-127"/>
              <a:ea typeface="Gulim" pitchFamily="34" charset="-127"/>
              <a:cs typeface="Arial" pitchFamily="34" charset="0"/>
            </a:endParaRPr>
          </a:p>
        </p:txBody>
      </p:sp>
      <p:sp>
        <p:nvSpPr>
          <p:cNvPr id="104" name="円/楕円 103"/>
          <p:cNvSpPr/>
          <p:nvPr/>
        </p:nvSpPr>
        <p:spPr>
          <a:xfrm>
            <a:off x="5027017" y="4110856"/>
            <a:ext cx="360000" cy="360000"/>
          </a:xfrm>
          <a:prstGeom prst="ellipse">
            <a:avLst/>
          </a:prstGeom>
          <a:solidFill>
            <a:srgbClr val="FFFF00">
              <a:alpha val="50196"/>
            </a:srgbClr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ulim" pitchFamily="34" charset="-127"/>
                <a:ea typeface="Gulim" pitchFamily="34" charset="-127"/>
                <a:cs typeface="Arial" pitchFamily="34" charset="0"/>
              </a:rPr>
              <a:t>-</a:t>
            </a:r>
            <a:endParaRPr lang="ja-JP" altLang="en-US" sz="24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ulim" pitchFamily="34" charset="-127"/>
              <a:ea typeface="Gulim" pitchFamily="34" charset="-127"/>
              <a:cs typeface="Arial" pitchFamily="34" charset="0"/>
            </a:endParaRPr>
          </a:p>
        </p:txBody>
      </p:sp>
      <p:cxnSp>
        <p:nvCxnSpPr>
          <p:cNvPr id="55" name="直線コネクタ 54"/>
          <p:cNvCxnSpPr/>
          <p:nvPr/>
        </p:nvCxnSpPr>
        <p:spPr>
          <a:xfrm>
            <a:off x="4837061" y="4835731"/>
            <a:ext cx="0" cy="468000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線コネクタ 56"/>
          <p:cNvCxnSpPr/>
          <p:nvPr/>
        </p:nvCxnSpPr>
        <p:spPr>
          <a:xfrm>
            <a:off x="4909069" y="4835731"/>
            <a:ext cx="0" cy="468000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線コネクタ 58"/>
          <p:cNvCxnSpPr/>
          <p:nvPr/>
        </p:nvCxnSpPr>
        <p:spPr>
          <a:xfrm>
            <a:off x="4647105" y="5229200"/>
            <a:ext cx="189956" cy="0"/>
          </a:xfrm>
          <a:prstGeom prst="line">
            <a:avLst/>
          </a:prstGeom>
          <a:ln>
            <a:solidFill>
              <a:srgbClr val="008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直線コネクタ 114"/>
          <p:cNvCxnSpPr/>
          <p:nvPr/>
        </p:nvCxnSpPr>
        <p:spPr>
          <a:xfrm flipH="1">
            <a:off x="4932039" y="5229200"/>
            <a:ext cx="189956" cy="0"/>
          </a:xfrm>
          <a:prstGeom prst="line">
            <a:avLst/>
          </a:prstGeom>
          <a:ln>
            <a:solidFill>
              <a:srgbClr val="008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テキスト ボックス 64"/>
          <p:cNvSpPr txBox="1"/>
          <p:nvPr/>
        </p:nvSpPr>
        <p:spPr>
          <a:xfrm>
            <a:off x="3508332" y="5291916"/>
            <a:ext cx="27180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Small Gap</a:t>
            </a:r>
            <a:endParaRPr lang="ja-JP" altLang="en-US" b="1" dirty="0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7" name="正方形/長方形 76"/>
          <p:cNvSpPr/>
          <p:nvPr/>
        </p:nvSpPr>
        <p:spPr>
          <a:xfrm>
            <a:off x="3508332" y="1433574"/>
            <a:ext cx="2718030" cy="170259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3505260" y="1263315"/>
            <a:ext cx="2721102" cy="340519"/>
          </a:xfrm>
          <a:prstGeom prst="roundRect">
            <a:avLst/>
          </a:prstGeom>
          <a:solidFill>
            <a:schemeClr val="tx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Common- coil configuration</a:t>
            </a:r>
            <a:endParaRPr lang="ja-JP" altLang="en-US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8" name="角丸四角形 117"/>
          <p:cNvSpPr/>
          <p:nvPr/>
        </p:nvSpPr>
        <p:spPr>
          <a:xfrm>
            <a:off x="107504" y="836712"/>
            <a:ext cx="3312368" cy="5616624"/>
          </a:xfrm>
          <a:prstGeom prst="roundRect">
            <a:avLst>
              <a:gd name="adj" fmla="val 7289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pic>
        <p:nvPicPr>
          <p:cNvPr id="70" name="図 6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24410" y="4113224"/>
            <a:ext cx="1339278" cy="1332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1" name="Picture 11" descr="C:\Public\Conference\2011-11-CSS\fig\mag-quad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1910721" y="4113224"/>
            <a:ext cx="1296946" cy="1332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</p:pic>
      <p:sp>
        <p:nvSpPr>
          <p:cNvPr id="72" name="テキスト ボックス 71"/>
          <p:cNvSpPr txBox="1"/>
          <p:nvPr/>
        </p:nvSpPr>
        <p:spPr>
          <a:xfrm>
            <a:off x="-63659" y="4221395"/>
            <a:ext cx="6703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Nb</a:t>
            </a:r>
            <a:r>
              <a:rPr lang="en-US" altLang="ja-JP" sz="1400" b="1" baseline="-25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en-US" altLang="ja-JP" sz="1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</a:t>
            </a:r>
            <a:endParaRPr lang="ja-JP" altLang="en-US" sz="1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3" name="テキスト ボックス 72"/>
          <p:cNvSpPr txBox="1"/>
          <p:nvPr/>
        </p:nvSpPr>
        <p:spPr>
          <a:xfrm>
            <a:off x="204626" y="4018368"/>
            <a:ext cx="7200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Nb</a:t>
            </a:r>
            <a:r>
              <a:rPr lang="en-US" altLang="ja-JP" sz="1400" b="1" baseline="-25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en-US" altLang="ja-JP" sz="1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Sn</a:t>
            </a:r>
            <a:endParaRPr lang="ja-JP" altLang="en-US" sz="1400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4" name="テキスト ボックス 73"/>
          <p:cNvSpPr txBox="1"/>
          <p:nvPr/>
        </p:nvSpPr>
        <p:spPr>
          <a:xfrm>
            <a:off x="492658" y="3821222"/>
            <a:ext cx="10967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Nb</a:t>
            </a:r>
            <a:r>
              <a:rPr lang="en-US" altLang="ja-JP" sz="1400" b="1" baseline="-25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en-US" altLang="ja-JP" sz="1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 </a:t>
            </a:r>
            <a:r>
              <a:rPr lang="en-US" altLang="ja-JP" sz="1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altLang="ja-JP" sz="1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half)</a:t>
            </a:r>
            <a:endParaRPr lang="ja-JP" altLang="en-US" sz="1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5" name="テキスト ボックス 74"/>
          <p:cNvSpPr txBox="1"/>
          <p:nvPr/>
        </p:nvSpPr>
        <p:spPr>
          <a:xfrm>
            <a:off x="1839090" y="3852000"/>
            <a:ext cx="14421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b="1" dirty="0" smtClean="0">
                <a:solidFill>
                  <a:srgbClr val="1F497D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Field distribution</a:t>
            </a:r>
            <a:endParaRPr lang="ja-JP" altLang="en-US" sz="1200" b="1" dirty="0">
              <a:solidFill>
                <a:srgbClr val="1F497D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9" name="Picture 10" descr="C:\Users\iio\Desktop\Load-line_5conf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179512" y="1761269"/>
            <a:ext cx="3056090" cy="1955763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  <p:sp>
        <p:nvSpPr>
          <p:cNvPr id="120" name="テキスト ボックス 119"/>
          <p:cNvSpPr txBox="1"/>
          <p:nvPr/>
        </p:nvSpPr>
        <p:spPr>
          <a:xfrm>
            <a:off x="2437089" y="1811791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1400" b="1" dirty="0" smtClean="0">
                <a:solidFill>
                  <a:prstClr val="black"/>
                </a:solidFill>
              </a:rPr>
              <a:t>4.2K</a:t>
            </a:r>
            <a:endParaRPr lang="ja-JP" altLang="en-US" sz="1400" b="1" dirty="0">
              <a:solidFill>
                <a:prstClr val="black"/>
              </a:solidFill>
            </a:endParaRPr>
          </a:p>
        </p:txBody>
      </p:sp>
      <p:sp>
        <p:nvSpPr>
          <p:cNvPr id="121" name="テキスト ボックス 120"/>
          <p:cNvSpPr txBox="1"/>
          <p:nvPr/>
        </p:nvSpPr>
        <p:spPr>
          <a:xfrm>
            <a:off x="1837015" y="1977293"/>
            <a:ext cx="137225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1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Nb</a:t>
            </a:r>
            <a:r>
              <a:rPr lang="en-US" altLang="ja-JP" sz="1100" b="1" baseline="-25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en-US" altLang="ja-JP" sz="11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 </a:t>
            </a:r>
          </a:p>
          <a:p>
            <a:r>
              <a:rPr lang="en-US" altLang="ja-JP" sz="11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operating point</a:t>
            </a:r>
            <a:endParaRPr lang="ja-JP" altLang="en-US" sz="11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22" name="直線矢印コネクタ 121"/>
          <p:cNvCxnSpPr/>
          <p:nvPr/>
        </p:nvCxnSpPr>
        <p:spPr>
          <a:xfrm flipH="1">
            <a:off x="2378979" y="2408180"/>
            <a:ext cx="144016" cy="216024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テキスト ボックス 122"/>
          <p:cNvSpPr txBox="1"/>
          <p:nvPr/>
        </p:nvSpPr>
        <p:spPr>
          <a:xfrm>
            <a:off x="467544" y="2241225"/>
            <a:ext cx="101221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1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Nb</a:t>
            </a:r>
            <a:r>
              <a:rPr lang="en-US" altLang="ja-JP" sz="1100" b="1" baseline="-250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en-US" altLang="ja-JP" sz="11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Sn </a:t>
            </a:r>
          </a:p>
          <a:p>
            <a:r>
              <a:rPr lang="en-US" altLang="ja-JP" sz="11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operating </a:t>
            </a:r>
          </a:p>
          <a:p>
            <a:r>
              <a:rPr lang="en-US" altLang="ja-JP" sz="11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point</a:t>
            </a:r>
            <a:endParaRPr lang="ja-JP" altLang="en-US" sz="1100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24" name="直線矢印コネクタ 123"/>
          <p:cNvCxnSpPr/>
          <p:nvPr/>
        </p:nvCxnSpPr>
        <p:spPr>
          <a:xfrm>
            <a:off x="1287441" y="2560563"/>
            <a:ext cx="235052" cy="76943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テキスト ボックス 67"/>
          <p:cNvSpPr txBox="1"/>
          <p:nvPr/>
        </p:nvSpPr>
        <p:spPr>
          <a:xfrm>
            <a:off x="1046979" y="1473237"/>
            <a:ext cx="14402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b="1" dirty="0" smtClean="0">
                <a:solidFill>
                  <a:srgbClr val="1F497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Load line</a:t>
            </a:r>
            <a:endParaRPr lang="ja-JP" altLang="en-US" sz="1600" b="1" dirty="0">
              <a:solidFill>
                <a:srgbClr val="1F497D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3" name="グループ化 169"/>
          <p:cNvGrpSpPr/>
          <p:nvPr/>
        </p:nvGrpSpPr>
        <p:grpSpPr>
          <a:xfrm>
            <a:off x="507932" y="5794638"/>
            <a:ext cx="2543265" cy="442674"/>
            <a:chOff x="711709" y="5877272"/>
            <a:chExt cx="2543265" cy="442674"/>
          </a:xfrm>
        </p:grpSpPr>
        <p:sp>
          <p:nvSpPr>
            <p:cNvPr id="171" name="テキスト ボックス 170"/>
            <p:cNvSpPr txBox="1"/>
            <p:nvPr/>
          </p:nvSpPr>
          <p:spPr>
            <a:xfrm>
              <a:off x="711709" y="5877272"/>
              <a:ext cx="2543265" cy="442674"/>
            </a:xfrm>
            <a:prstGeom prst="roundRect">
              <a:avLst/>
            </a:prstGeom>
            <a:solidFill>
              <a:schemeClr val="tx2">
                <a:lumMod val="50000"/>
              </a:schemeClr>
            </a:solidFill>
            <a:ln w="28575">
              <a:solidFill>
                <a:schemeClr val="accent1">
                  <a:lumMod val="7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ja-JP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　 </a:t>
              </a:r>
              <a:r>
                <a:rPr lang="en-US" altLang="ja-JP" sz="20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12.8 T @ 11.8 kA</a:t>
              </a:r>
              <a:endParaRPr lang="ja-JP" alt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pic>
          <p:nvPicPr>
            <p:cNvPr id="172" name="図 171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  </a:ext>
              </a:extLst>
            </a:blip>
            <a:stretch>
              <a:fillRect/>
            </a:stretch>
          </p:blipFill>
          <p:spPr>
            <a:xfrm>
              <a:off x="815337" y="6021287"/>
              <a:ext cx="144000" cy="164160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140" name="スライド番号プレースホルダー 13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852D88-D5D5-433B-92E3-F9B34BC51919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7" name="テキスト ボックス 126"/>
          <p:cNvSpPr txBox="1"/>
          <p:nvPr/>
        </p:nvSpPr>
        <p:spPr>
          <a:xfrm>
            <a:off x="107504" y="908720"/>
            <a:ext cx="33123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b="1" u="sng" dirty="0" smtClean="0">
                <a:solidFill>
                  <a:srgbClr val="1F497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Magnetic field design</a:t>
            </a:r>
            <a:endParaRPr lang="ja-JP" altLang="en-US" sz="2400" b="1" u="sng" dirty="0">
              <a:solidFill>
                <a:srgbClr val="1F497D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4" name="グループ化 127"/>
          <p:cNvGrpSpPr/>
          <p:nvPr/>
        </p:nvGrpSpPr>
        <p:grpSpPr>
          <a:xfrm>
            <a:off x="3491880" y="908720"/>
            <a:ext cx="5738087" cy="4888698"/>
            <a:chOff x="3491880" y="908720"/>
            <a:chExt cx="5738087" cy="4888698"/>
          </a:xfrm>
        </p:grpSpPr>
        <p:sp>
          <p:nvSpPr>
            <p:cNvPr id="129" name="角丸四角形 128"/>
            <p:cNvSpPr/>
            <p:nvPr/>
          </p:nvSpPr>
          <p:spPr>
            <a:xfrm>
              <a:off x="3491880" y="1261478"/>
              <a:ext cx="2734482" cy="4535940"/>
            </a:xfrm>
            <a:prstGeom prst="roundRect">
              <a:avLst>
                <a:gd name="adj" fmla="val 2690"/>
              </a:avLst>
            </a:prstGeom>
            <a:solidFill>
              <a:schemeClr val="bg2"/>
            </a:solidFill>
            <a:ln>
              <a:solidFill>
                <a:schemeClr val="tx2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30" name="正方形/長方形 129"/>
            <p:cNvSpPr/>
            <p:nvPr/>
          </p:nvSpPr>
          <p:spPr>
            <a:xfrm>
              <a:off x="4260997" y="4813125"/>
              <a:ext cx="1224136" cy="275939"/>
            </a:xfrm>
            <a:prstGeom prst="rect">
              <a:avLst/>
            </a:prstGeom>
            <a:solidFill>
              <a:srgbClr val="CC9900"/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31" name="正方形/長方形 130"/>
            <p:cNvSpPr/>
            <p:nvPr/>
          </p:nvSpPr>
          <p:spPr>
            <a:xfrm>
              <a:off x="4260997" y="2132856"/>
              <a:ext cx="576064" cy="100811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32" name="正方形/長方形 131"/>
            <p:cNvSpPr/>
            <p:nvPr/>
          </p:nvSpPr>
          <p:spPr>
            <a:xfrm>
              <a:off x="4909069" y="2132856"/>
              <a:ext cx="576064" cy="100811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33" name="正方形/長方形 132"/>
            <p:cNvSpPr/>
            <p:nvPr/>
          </p:nvSpPr>
          <p:spPr>
            <a:xfrm>
              <a:off x="4260997" y="3786592"/>
              <a:ext cx="576064" cy="100811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34" name="正方形/長方形 133"/>
            <p:cNvSpPr/>
            <p:nvPr/>
          </p:nvSpPr>
          <p:spPr>
            <a:xfrm>
              <a:off x="4909069" y="3786592"/>
              <a:ext cx="576064" cy="100811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white"/>
                </a:solidFill>
              </a:endParaRPr>
            </a:p>
          </p:txBody>
        </p:sp>
        <p:cxnSp>
          <p:nvCxnSpPr>
            <p:cNvPr id="135" name="直線コネクタ 134"/>
            <p:cNvCxnSpPr/>
            <p:nvPr/>
          </p:nvCxnSpPr>
          <p:spPr>
            <a:xfrm flipH="1">
              <a:off x="4909069" y="2132856"/>
              <a:ext cx="576064" cy="1008112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直線コネクタ 135"/>
            <p:cNvCxnSpPr/>
            <p:nvPr/>
          </p:nvCxnSpPr>
          <p:spPr>
            <a:xfrm>
              <a:off x="4909069" y="2132856"/>
              <a:ext cx="576064" cy="1008112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直線コネクタ 136"/>
            <p:cNvCxnSpPr/>
            <p:nvPr/>
          </p:nvCxnSpPr>
          <p:spPr>
            <a:xfrm flipH="1">
              <a:off x="4260997" y="2132856"/>
              <a:ext cx="576064" cy="1008112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直線コネクタ 137"/>
            <p:cNvCxnSpPr/>
            <p:nvPr/>
          </p:nvCxnSpPr>
          <p:spPr>
            <a:xfrm>
              <a:off x="4260997" y="2132856"/>
              <a:ext cx="576064" cy="1008112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直線コネクタ 138"/>
            <p:cNvCxnSpPr/>
            <p:nvPr/>
          </p:nvCxnSpPr>
          <p:spPr>
            <a:xfrm flipH="1">
              <a:off x="4909069" y="3786592"/>
              <a:ext cx="576064" cy="1008112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直線コネクタ 140"/>
            <p:cNvCxnSpPr/>
            <p:nvPr/>
          </p:nvCxnSpPr>
          <p:spPr>
            <a:xfrm>
              <a:off x="4909069" y="3786592"/>
              <a:ext cx="576064" cy="1008112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直線コネクタ 141"/>
            <p:cNvCxnSpPr/>
            <p:nvPr/>
          </p:nvCxnSpPr>
          <p:spPr>
            <a:xfrm flipH="1">
              <a:off x="4260997" y="3786592"/>
              <a:ext cx="576064" cy="1008112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直線コネクタ 142"/>
            <p:cNvCxnSpPr/>
            <p:nvPr/>
          </p:nvCxnSpPr>
          <p:spPr>
            <a:xfrm>
              <a:off x="4260997" y="3786592"/>
              <a:ext cx="576064" cy="1008112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4" name="正方形/長方形 143"/>
            <p:cNvSpPr/>
            <p:nvPr/>
          </p:nvSpPr>
          <p:spPr>
            <a:xfrm>
              <a:off x="3508332" y="1433574"/>
              <a:ext cx="2718030" cy="170259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45" name="テキスト ボックス 144"/>
            <p:cNvSpPr txBox="1"/>
            <p:nvPr/>
          </p:nvSpPr>
          <p:spPr>
            <a:xfrm>
              <a:off x="3505260" y="1263315"/>
              <a:ext cx="2721102" cy="340519"/>
            </a:xfrm>
            <a:prstGeom prst="roundRect">
              <a:avLst/>
            </a:prstGeom>
            <a:solidFill>
              <a:schemeClr val="tx2">
                <a:lumMod val="5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400" b="1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Common- coil configuration</a:t>
              </a:r>
              <a:endParaRPr lang="ja-JP" altLang="en-US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46" name="正方形/長方形 145"/>
            <p:cNvSpPr/>
            <p:nvPr/>
          </p:nvSpPr>
          <p:spPr>
            <a:xfrm>
              <a:off x="4260997" y="3151337"/>
              <a:ext cx="1224136" cy="631061"/>
            </a:xfrm>
            <a:prstGeom prst="rect">
              <a:avLst/>
            </a:prstGeom>
            <a:solidFill>
              <a:srgbClr val="CC9900"/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47" name="正方形/長方形 146"/>
            <p:cNvSpPr/>
            <p:nvPr/>
          </p:nvSpPr>
          <p:spPr>
            <a:xfrm>
              <a:off x="4260997" y="1844117"/>
              <a:ext cx="1224136" cy="275939"/>
            </a:xfrm>
            <a:prstGeom prst="rect">
              <a:avLst/>
            </a:prstGeom>
            <a:solidFill>
              <a:srgbClr val="CC9900"/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48" name="テキスト ボックス 147"/>
            <p:cNvSpPr txBox="1"/>
            <p:nvPr/>
          </p:nvSpPr>
          <p:spPr>
            <a:xfrm>
              <a:off x="3970188" y="5167353"/>
              <a:ext cx="204197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600" b="1" dirty="0" smtClean="0">
                  <a:solidFill>
                    <a:srgbClr val="1F497D">
                      <a:lumMod val="50000"/>
                    </a:srgb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Main Lorentz force</a:t>
              </a:r>
            </a:p>
            <a:p>
              <a:r>
                <a:rPr lang="en-US" altLang="ja-JP" sz="1600" b="1" dirty="0" smtClean="0">
                  <a:solidFill>
                    <a:srgbClr val="1F497D">
                      <a:lumMod val="50000"/>
                    </a:srgb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Pre-stress</a:t>
              </a:r>
              <a:endParaRPr lang="ja-JP" altLang="en-US" sz="1600" b="1" dirty="0">
                <a:solidFill>
                  <a:srgbClr val="1F497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49" name="右矢印 148"/>
            <p:cNvSpPr>
              <a:spLocks noChangeAspect="1"/>
            </p:cNvSpPr>
            <p:nvPr/>
          </p:nvSpPr>
          <p:spPr>
            <a:xfrm>
              <a:off x="3822496" y="5250204"/>
              <a:ext cx="144000" cy="153702"/>
            </a:xfrm>
            <a:prstGeom prst="rightArrow">
              <a:avLst/>
            </a:prstGeom>
            <a:solidFill>
              <a:srgbClr val="FFFF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50" name="右矢印 149"/>
            <p:cNvSpPr>
              <a:spLocks noChangeAspect="1"/>
            </p:cNvSpPr>
            <p:nvPr/>
          </p:nvSpPr>
          <p:spPr>
            <a:xfrm flipH="1">
              <a:off x="3822496" y="5508987"/>
              <a:ext cx="144000" cy="153702"/>
            </a:xfrm>
            <a:prstGeom prst="rightArrow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51" name="角丸四角形 150"/>
            <p:cNvSpPr/>
            <p:nvPr/>
          </p:nvSpPr>
          <p:spPr>
            <a:xfrm>
              <a:off x="3822496" y="1789086"/>
              <a:ext cx="438501" cy="3355562"/>
            </a:xfrm>
            <a:prstGeom prst="round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52" name="角丸四角形 151"/>
            <p:cNvSpPr/>
            <p:nvPr/>
          </p:nvSpPr>
          <p:spPr>
            <a:xfrm>
              <a:off x="5485133" y="1811791"/>
              <a:ext cx="438501" cy="3355562"/>
            </a:xfrm>
            <a:prstGeom prst="round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53" name="右矢印 152"/>
            <p:cNvSpPr/>
            <p:nvPr/>
          </p:nvSpPr>
          <p:spPr>
            <a:xfrm>
              <a:off x="4962184" y="2421506"/>
              <a:ext cx="288000" cy="468000"/>
            </a:xfrm>
            <a:prstGeom prst="rightArrow">
              <a:avLst/>
            </a:prstGeom>
            <a:solidFill>
              <a:srgbClr val="FFFF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54" name="右矢印 153"/>
            <p:cNvSpPr/>
            <p:nvPr/>
          </p:nvSpPr>
          <p:spPr>
            <a:xfrm flipH="1">
              <a:off x="4499992" y="2420912"/>
              <a:ext cx="288000" cy="468000"/>
            </a:xfrm>
            <a:prstGeom prst="rightArrow">
              <a:avLst/>
            </a:prstGeom>
            <a:solidFill>
              <a:srgbClr val="FFFF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55" name="右矢印 154"/>
            <p:cNvSpPr/>
            <p:nvPr/>
          </p:nvSpPr>
          <p:spPr>
            <a:xfrm>
              <a:off x="4962184" y="4057242"/>
              <a:ext cx="288000" cy="468000"/>
            </a:xfrm>
            <a:prstGeom prst="rightArrow">
              <a:avLst/>
            </a:prstGeom>
            <a:solidFill>
              <a:srgbClr val="FFFF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56" name="右矢印 155"/>
            <p:cNvSpPr/>
            <p:nvPr/>
          </p:nvSpPr>
          <p:spPr>
            <a:xfrm flipH="1">
              <a:off x="4499992" y="4056648"/>
              <a:ext cx="288000" cy="468000"/>
            </a:xfrm>
            <a:prstGeom prst="rightArrow">
              <a:avLst/>
            </a:prstGeom>
            <a:solidFill>
              <a:srgbClr val="FFFF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57" name="右矢印 156"/>
            <p:cNvSpPr/>
            <p:nvPr/>
          </p:nvSpPr>
          <p:spPr>
            <a:xfrm flipH="1">
              <a:off x="5868144" y="2203932"/>
              <a:ext cx="252000" cy="903148"/>
            </a:xfrm>
            <a:prstGeom prst="rightArrow">
              <a:avLst/>
            </a:prstGeom>
            <a:solidFill>
              <a:srgbClr val="FFFF99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58" name="右矢印 157"/>
            <p:cNvSpPr/>
            <p:nvPr/>
          </p:nvSpPr>
          <p:spPr>
            <a:xfrm flipH="1">
              <a:off x="5868144" y="3839074"/>
              <a:ext cx="252000" cy="903148"/>
            </a:xfrm>
            <a:prstGeom prst="rightArrow">
              <a:avLst/>
            </a:prstGeom>
            <a:solidFill>
              <a:srgbClr val="FFFF99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59" name="右矢印 158"/>
            <p:cNvSpPr/>
            <p:nvPr/>
          </p:nvSpPr>
          <p:spPr>
            <a:xfrm>
              <a:off x="3635896" y="2203932"/>
              <a:ext cx="252000" cy="903148"/>
            </a:xfrm>
            <a:prstGeom prst="rightArrow">
              <a:avLst/>
            </a:prstGeom>
            <a:solidFill>
              <a:srgbClr val="FFFF99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60" name="右矢印 159"/>
            <p:cNvSpPr/>
            <p:nvPr/>
          </p:nvSpPr>
          <p:spPr>
            <a:xfrm>
              <a:off x="3635896" y="3827878"/>
              <a:ext cx="252000" cy="903148"/>
            </a:xfrm>
            <a:prstGeom prst="rightArrow">
              <a:avLst/>
            </a:prstGeom>
            <a:solidFill>
              <a:srgbClr val="FFFF99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61" name="テキスト ボックス 160"/>
            <p:cNvSpPr txBox="1"/>
            <p:nvPr/>
          </p:nvSpPr>
          <p:spPr>
            <a:xfrm>
              <a:off x="6484771" y="2852936"/>
              <a:ext cx="2335701" cy="1438573"/>
            </a:xfrm>
            <a:prstGeom prst="roundRect">
              <a:avLst>
                <a:gd name="adj" fmla="val 11554"/>
              </a:avLst>
            </a:prstGeom>
            <a:solidFill>
              <a:srgbClr val="CC9900">
                <a:alpha val="50196"/>
              </a:srgbClr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ja-JP" sz="2800" b="1" dirty="0" smtClean="0">
                  <a:solidFill>
                    <a:srgbClr val="1F497D">
                      <a:lumMod val="50000"/>
                    </a:srgb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Island &amp; horseshoe</a:t>
              </a:r>
            </a:p>
            <a:p>
              <a:r>
                <a:rPr lang="en-US" altLang="ja-JP" sz="2800" b="1" dirty="0" smtClean="0">
                  <a:solidFill>
                    <a:srgbClr val="1F497D">
                      <a:lumMod val="50000"/>
                    </a:srgb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(Al-bronze)</a:t>
              </a:r>
              <a:endParaRPr lang="ja-JP" altLang="en-US" sz="2800" b="1" dirty="0">
                <a:solidFill>
                  <a:srgbClr val="1F497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162" name="直線コネクタ 161"/>
            <p:cNvCxnSpPr>
              <a:stCxn id="161" idx="1"/>
            </p:cNvCxnSpPr>
            <p:nvPr/>
          </p:nvCxnSpPr>
          <p:spPr>
            <a:xfrm flipH="1" flipV="1">
              <a:off x="4909069" y="1982087"/>
              <a:ext cx="1575702" cy="1590136"/>
            </a:xfrm>
            <a:prstGeom prst="line">
              <a:avLst/>
            </a:prstGeom>
            <a:ln w="19050" cap="rnd">
              <a:solidFill>
                <a:schemeClr val="tx2">
                  <a:lumMod val="50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直線コネクタ 162"/>
            <p:cNvCxnSpPr>
              <a:stCxn id="161" idx="1"/>
            </p:cNvCxnSpPr>
            <p:nvPr/>
          </p:nvCxnSpPr>
          <p:spPr>
            <a:xfrm flipH="1" flipV="1">
              <a:off x="4909069" y="3466869"/>
              <a:ext cx="1575702" cy="105354"/>
            </a:xfrm>
            <a:prstGeom prst="line">
              <a:avLst/>
            </a:prstGeom>
            <a:ln w="19050" cap="rnd">
              <a:solidFill>
                <a:schemeClr val="tx2">
                  <a:lumMod val="50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直線コネクタ 163"/>
            <p:cNvCxnSpPr>
              <a:stCxn id="161" idx="1"/>
            </p:cNvCxnSpPr>
            <p:nvPr/>
          </p:nvCxnSpPr>
          <p:spPr>
            <a:xfrm flipH="1">
              <a:off x="4909069" y="3572223"/>
              <a:ext cx="1575702" cy="1378871"/>
            </a:xfrm>
            <a:prstGeom prst="line">
              <a:avLst/>
            </a:prstGeom>
            <a:ln w="19050" cap="rnd">
              <a:solidFill>
                <a:schemeClr val="tx2">
                  <a:lumMod val="50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6" name="テキスト ボックス 165"/>
            <p:cNvSpPr txBox="1"/>
            <p:nvPr/>
          </p:nvSpPr>
          <p:spPr>
            <a:xfrm>
              <a:off x="6078745" y="908720"/>
              <a:ext cx="306525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ja-JP" sz="2400" b="1" u="sng" dirty="0">
                  <a:solidFill>
                    <a:srgbClr val="1F497D">
                      <a:lumMod val="50000"/>
                    </a:srgb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Mechanical design</a:t>
              </a:r>
              <a:endParaRPr lang="ja-JP" altLang="en-US" sz="2400" b="1" u="sng" dirty="0">
                <a:solidFill>
                  <a:srgbClr val="1F497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mc:AlternateContent>
          <mc:Choic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c="http://schemas.openxmlformats.org/markup-compatibility/2006" xmlns:mv="urn:schemas-microsoft-com:mac:vml" Requires="a14">
            <p:sp>
              <p:nvSpPr>
                <p:cNvPr id="167" name="テキスト ボックス 166"/>
                <p:cNvSpPr txBox="1"/>
                <p:nvPr/>
              </p:nvSpPr>
              <p:spPr>
                <a:xfrm>
                  <a:off x="6228184" y="4365104"/>
                  <a:ext cx="3001783" cy="46115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sz="2200" b="1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sz="2200" b="1" i="1" smtClean="0">
                                <a:latin typeface="Cambria Math"/>
                              </a:rPr>
                              <m:t>𝑬</m:t>
                            </m:r>
                          </m:e>
                          <m:sub>
                            <m:r>
                              <a:rPr kumimoji="1" lang="en-US" altLang="ja-JP" sz="2200" b="1" i="1" smtClean="0">
                                <a:latin typeface="Cambria Math"/>
                              </a:rPr>
                              <m:t>𝑨𝒍</m:t>
                            </m:r>
                            <m:r>
                              <a:rPr kumimoji="1" lang="en-US" altLang="ja-JP" sz="2200" b="1" i="1" smtClean="0">
                                <a:latin typeface="Cambria Math"/>
                              </a:rPr>
                              <m:t>−</m:t>
                            </m:r>
                            <m:r>
                              <a:rPr kumimoji="1" lang="en-US" altLang="ja-JP" sz="2200" b="1" i="1" smtClean="0">
                                <a:latin typeface="Cambria Math"/>
                              </a:rPr>
                              <m:t>𝒃𝒓𝒐𝒏𝒛𝒆</m:t>
                            </m:r>
                          </m:sub>
                        </m:sSub>
                        <m:r>
                          <a:rPr kumimoji="1" lang="en-US" altLang="ja-JP" sz="2200" b="1" i="1" smtClean="0">
                            <a:latin typeface="Cambria Math"/>
                            <a:ea typeface="Cambria Math"/>
                          </a:rPr>
                          <m:t>&gt;</m:t>
                        </m:r>
                        <m:sSub>
                          <m:sSubPr>
                            <m:ctrlPr>
                              <a:rPr kumimoji="1" lang="en-US" altLang="ja-JP" sz="2200" b="1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sz="2200" b="1" i="1" smtClean="0">
                                <a:latin typeface="Cambria Math"/>
                                <a:ea typeface="Cambria Math"/>
                              </a:rPr>
                              <m:t>𝑬</m:t>
                            </m:r>
                          </m:e>
                          <m:sub>
                            <m:r>
                              <a:rPr kumimoji="1" lang="en-US" altLang="ja-JP" sz="2200" b="1" i="1" smtClean="0">
                                <a:latin typeface="Cambria Math"/>
                                <a:ea typeface="Cambria Math"/>
                              </a:rPr>
                              <m:t>𝒄𝒐𝒊𝒍</m:t>
                            </m:r>
                            <m:r>
                              <a:rPr kumimoji="1" lang="en-US" altLang="ja-JP" sz="2200" b="1" i="1" smtClean="0">
                                <a:latin typeface="Cambria Math"/>
                                <a:ea typeface="Cambria Math"/>
                              </a:rPr>
                              <m:t> </m:t>
                            </m:r>
                            <m:r>
                              <a:rPr kumimoji="1" lang="en-US" altLang="ja-JP" sz="2200" b="1" i="1" smtClean="0">
                                <a:latin typeface="Cambria Math"/>
                                <a:ea typeface="Cambria Math"/>
                              </a:rPr>
                              <m:t>𝒑𝒂𝒄𝒌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sz="2200" b="1" dirty="0"/>
                </a:p>
              </p:txBody>
            </p:sp>
          </mc:Choice>
          <mc:Fallback>
            <p:sp>
              <p:nvSpPr>
                <p:cNvPr id="167" name="テキスト ボックス 16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28184" y="4365104"/>
                  <a:ext cx="3001783" cy="461152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 b="-10526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5" name="グループ化 179"/>
          <p:cNvGrpSpPr/>
          <p:nvPr/>
        </p:nvGrpSpPr>
        <p:grpSpPr>
          <a:xfrm>
            <a:off x="4094010" y="1484784"/>
            <a:ext cx="5014494" cy="4860265"/>
            <a:chOff x="4094010" y="1484784"/>
            <a:chExt cx="5014494" cy="4860265"/>
          </a:xfrm>
        </p:grpSpPr>
        <p:sp>
          <p:nvSpPr>
            <p:cNvPr id="181" name="テキスト ボックス 180"/>
            <p:cNvSpPr txBox="1"/>
            <p:nvPr/>
          </p:nvSpPr>
          <p:spPr>
            <a:xfrm>
              <a:off x="6372200" y="1484784"/>
              <a:ext cx="2699792" cy="1123712"/>
            </a:xfrm>
            <a:prstGeom prst="roundRect">
              <a:avLst/>
            </a:prstGeom>
            <a:solidFill>
              <a:srgbClr val="FFFF99"/>
            </a:solidFill>
            <a:ln w="28575">
              <a:solidFill>
                <a:srgbClr val="0000FF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2000" b="1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</a:t>
              </a:r>
              <a:r>
                <a:rPr lang="en-US" altLang="ja-JP" sz="2000" b="1" dirty="0" smtClean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ost </a:t>
              </a:r>
              <a:r>
                <a:rPr lang="en-US" altLang="ja-JP" sz="2000" b="1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of the </a:t>
              </a:r>
              <a:r>
                <a:rPr lang="en-US" altLang="ja-JP" sz="2000" b="1" dirty="0" smtClean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preload</a:t>
              </a:r>
            </a:p>
            <a:p>
              <a:pPr algn="ctr"/>
              <a:r>
                <a:rPr lang="en-US" altLang="ja-JP" sz="2000" b="1" dirty="0" smtClean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altLang="ja-JP" sz="2000" b="1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is intercepted </a:t>
              </a:r>
              <a:endParaRPr lang="en-US" altLang="ja-JP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ctr"/>
              <a:r>
                <a:rPr lang="en-US" altLang="ja-JP" sz="2000" b="1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by </a:t>
              </a:r>
              <a:r>
                <a:rPr lang="en-US" altLang="ja-JP" sz="2000" b="1" dirty="0" smtClean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hard coil parts</a:t>
              </a:r>
              <a:endParaRPr lang="ja-JP" altLang="en-US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82" name="テキスト ボックス 181"/>
            <p:cNvSpPr txBox="1"/>
            <p:nvPr/>
          </p:nvSpPr>
          <p:spPr>
            <a:xfrm>
              <a:off x="6120520" y="5589240"/>
              <a:ext cx="2987984" cy="755809"/>
            </a:xfrm>
            <a:prstGeom prst="roundRect">
              <a:avLst>
                <a:gd name="adj" fmla="val 11535"/>
              </a:avLst>
            </a:prstGeom>
            <a:solidFill>
              <a:schemeClr val="tx2">
                <a:lumMod val="50000"/>
              </a:schemeClr>
            </a:solidFill>
            <a:ln w="28575">
              <a:solidFill>
                <a:schemeClr val="accent1">
                  <a:lumMod val="7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2000" dirty="0" smtClean="0">
                  <a:solidFill>
                    <a:srgbClr val="FFFF00"/>
                  </a:solidFill>
                </a:rPr>
                <a:t>This subscale magnet has a </a:t>
              </a:r>
              <a:r>
                <a:rPr lang="en-US" altLang="ja-JP" sz="2000" dirty="0">
                  <a:solidFill>
                    <a:srgbClr val="FFFF00"/>
                  </a:solidFill>
                </a:rPr>
                <a:t>very thick Al-shell</a:t>
              </a:r>
              <a:endParaRPr lang="ja-JP" altLang="en-US" sz="2000" dirty="0">
                <a:solidFill>
                  <a:srgbClr val="FFFF00"/>
                </a:solidFill>
              </a:endParaRPr>
            </a:p>
          </p:txBody>
        </p:sp>
        <p:sp>
          <p:nvSpPr>
            <p:cNvPr id="183" name="円/楕円 182"/>
            <p:cNvSpPr/>
            <p:nvPr/>
          </p:nvSpPr>
          <p:spPr>
            <a:xfrm>
              <a:off x="5364088" y="1688172"/>
              <a:ext cx="288032" cy="561856"/>
            </a:xfrm>
            <a:prstGeom prst="ellipse">
              <a:avLst/>
            </a:prstGeom>
            <a:no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84" name="円/楕円 183"/>
            <p:cNvSpPr/>
            <p:nvPr/>
          </p:nvSpPr>
          <p:spPr>
            <a:xfrm>
              <a:off x="4116981" y="1688172"/>
              <a:ext cx="288032" cy="561856"/>
            </a:xfrm>
            <a:prstGeom prst="ellipse">
              <a:avLst/>
            </a:prstGeom>
            <a:no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85" name="円/楕円 184"/>
            <p:cNvSpPr/>
            <p:nvPr/>
          </p:nvSpPr>
          <p:spPr>
            <a:xfrm>
              <a:off x="5341117" y="4642448"/>
              <a:ext cx="288032" cy="561856"/>
            </a:xfrm>
            <a:prstGeom prst="ellipse">
              <a:avLst/>
            </a:prstGeom>
            <a:no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86" name="円/楕円 185"/>
            <p:cNvSpPr/>
            <p:nvPr/>
          </p:nvSpPr>
          <p:spPr>
            <a:xfrm>
              <a:off x="4094010" y="4642448"/>
              <a:ext cx="288032" cy="561856"/>
            </a:xfrm>
            <a:prstGeom prst="ellipse">
              <a:avLst/>
            </a:prstGeom>
            <a:no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87" name="円/楕円 186"/>
            <p:cNvSpPr/>
            <p:nvPr/>
          </p:nvSpPr>
          <p:spPr>
            <a:xfrm>
              <a:off x="5341117" y="3011160"/>
              <a:ext cx="288032" cy="840840"/>
            </a:xfrm>
            <a:prstGeom prst="ellipse">
              <a:avLst/>
            </a:prstGeom>
            <a:no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88" name="円/楕円 187"/>
            <p:cNvSpPr/>
            <p:nvPr/>
          </p:nvSpPr>
          <p:spPr>
            <a:xfrm>
              <a:off x="4094010" y="3011160"/>
              <a:ext cx="288032" cy="963950"/>
            </a:xfrm>
            <a:prstGeom prst="ellipse">
              <a:avLst/>
            </a:prstGeom>
            <a:no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white"/>
                </a:solidFill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424617856"/>
      </p:ext>
    </p:extLst>
  </p:cSld>
  <p:clrMapOvr>
    <a:masterClrMapping/>
  </p:clrMapOvr>
  <p:transition advTm="6659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スライド番号プレースホルダー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852D88-D5D5-433B-92E3-F9B34BC51919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</a:t>
            </a:fld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099979926"/>
              </p:ext>
            </p:extLst>
          </p:nvPr>
        </p:nvGraphicFramePr>
        <p:xfrm>
          <a:off x="300778" y="548680"/>
          <a:ext cx="8519694" cy="3513339"/>
        </p:xfrm>
        <a:graphic>
          <a:graphicData uri="http://schemas.openxmlformats.org/drawingml/2006/table">
            <a:tbl>
              <a:tblPr firstRow="1" bandRow="1" bandCol="1">
                <a:tableStyleId>{5C22544A-7EE6-4342-B048-85BDC9FD1C3A}</a:tableStyleId>
              </a:tblPr>
              <a:tblGrid>
                <a:gridCol w="2963373"/>
                <a:gridCol w="1901497"/>
                <a:gridCol w="1827412"/>
                <a:gridCol w="1827412"/>
              </a:tblGrid>
              <a:tr h="358596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kern="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Parameter</a:t>
                      </a:r>
                      <a:endParaRPr lang="ja-JP" sz="1600" dirty="0">
                        <a:effectLst/>
                        <a:latin typeface="Arial" pitchFamily="34" charset="0"/>
                        <a:ea typeface="Times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b="1" kern="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K1</a:t>
                      </a:r>
                      <a:endParaRPr lang="ja-JP" sz="1600" b="1" dirty="0">
                        <a:effectLst/>
                        <a:latin typeface="Arial" pitchFamily="34" charset="0"/>
                        <a:ea typeface="Times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b="1" kern="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K3</a:t>
                      </a:r>
                      <a:endParaRPr lang="ja-JP" sz="1600" b="1" dirty="0">
                        <a:effectLst/>
                        <a:latin typeface="Arial" pitchFamily="34" charset="0"/>
                        <a:ea typeface="Times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K4</a:t>
                      </a:r>
                      <a:endParaRPr lang="ja-JP" sz="1600" b="1" dirty="0">
                        <a:effectLst/>
                        <a:latin typeface="Arial" pitchFamily="34" charset="0"/>
                        <a:ea typeface="ＭＳ 明朝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350527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kern="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Number of stands</a:t>
                      </a:r>
                      <a:endParaRPr lang="ja-JP" sz="1400" b="1" dirty="0">
                        <a:effectLst/>
                        <a:latin typeface="Arial" pitchFamily="34" charset="0"/>
                        <a:ea typeface="Times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kern="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28</a:t>
                      </a:r>
                      <a:endParaRPr lang="ja-JP" sz="1400" b="1" dirty="0">
                        <a:effectLst/>
                        <a:latin typeface="Arial" pitchFamily="34" charset="0"/>
                        <a:ea typeface="Times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kern="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28</a:t>
                      </a:r>
                      <a:endParaRPr lang="ja-JP" sz="1400" b="1" dirty="0">
                        <a:effectLst/>
                        <a:latin typeface="Arial" pitchFamily="34" charset="0"/>
                        <a:ea typeface="Times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kern="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28</a:t>
                      </a:r>
                      <a:endParaRPr lang="ja-JP" sz="1400" b="1" dirty="0">
                        <a:effectLst/>
                        <a:latin typeface="Arial" pitchFamily="34" charset="0"/>
                        <a:ea typeface="Times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50527">
                <a:tc>
                  <a:txBody>
                    <a:bodyPr/>
                    <a:lstStyle/>
                    <a:p>
                      <a:pPr algn="ctr" latinLnBrk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kern="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Cable width</a:t>
                      </a:r>
                      <a:endParaRPr lang="ja-JP" sz="1400" b="1" dirty="0">
                        <a:effectLst/>
                        <a:latin typeface="Arial" pitchFamily="34" charset="0"/>
                        <a:ea typeface="Times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kern="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13.96 mm</a:t>
                      </a:r>
                      <a:endParaRPr lang="ja-JP" sz="1400" b="1" dirty="0">
                        <a:effectLst/>
                        <a:latin typeface="Arial" pitchFamily="34" charset="0"/>
                        <a:ea typeface="Times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kern="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13.93 mm</a:t>
                      </a:r>
                      <a:endParaRPr lang="ja-JP" sz="1400" b="1" dirty="0">
                        <a:effectLst/>
                        <a:latin typeface="Arial" pitchFamily="34" charset="0"/>
                        <a:ea typeface="Times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kern="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13.96 mm</a:t>
                      </a:r>
                      <a:endParaRPr lang="ja-JP" sz="1400" b="1" dirty="0">
                        <a:effectLst/>
                        <a:latin typeface="Arial" pitchFamily="34" charset="0"/>
                        <a:ea typeface="Times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50527">
                <a:tc>
                  <a:txBody>
                    <a:bodyPr/>
                    <a:lstStyle/>
                    <a:p>
                      <a:pPr algn="ctr" latinLnBrk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kern="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Cable thickness</a:t>
                      </a:r>
                      <a:endParaRPr lang="ja-JP" sz="1400" b="1" dirty="0">
                        <a:effectLst/>
                        <a:latin typeface="Arial" pitchFamily="34" charset="0"/>
                        <a:ea typeface="Times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kern="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1.84 mm</a:t>
                      </a:r>
                      <a:endParaRPr lang="ja-JP" sz="1400" b="1" dirty="0">
                        <a:effectLst/>
                        <a:latin typeface="Arial" pitchFamily="34" charset="0"/>
                        <a:ea typeface="Times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kern="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1.84 mm</a:t>
                      </a:r>
                      <a:endParaRPr lang="ja-JP" sz="1400" b="1" dirty="0">
                        <a:effectLst/>
                        <a:latin typeface="Arial" pitchFamily="34" charset="0"/>
                        <a:ea typeface="Times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kern="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1.84 </a:t>
                      </a:r>
                      <a:r>
                        <a:rPr lang="en-US" sz="1400" b="1" kern="8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mm</a:t>
                      </a:r>
                      <a:endParaRPr lang="ja-JP" sz="1400" b="1" dirty="0">
                        <a:effectLst/>
                        <a:latin typeface="Arial" pitchFamily="34" charset="0"/>
                        <a:ea typeface="Times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50527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kern="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Cable </a:t>
                      </a:r>
                      <a:r>
                        <a:rPr lang="en-US" sz="14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insulation</a:t>
                      </a:r>
                      <a:endParaRPr lang="ja-JP" sz="1400" b="1" dirty="0">
                        <a:effectLst/>
                        <a:latin typeface="Arial" pitchFamily="34" charset="0"/>
                        <a:ea typeface="Times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kern="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CF-100</a:t>
                      </a:r>
                      <a:endParaRPr lang="ja-JP" sz="1400" b="1" dirty="0">
                        <a:effectLst/>
                        <a:latin typeface="Arial" pitchFamily="34" charset="0"/>
                        <a:ea typeface="Times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kern="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TP-14S</a:t>
                      </a:r>
                      <a:endParaRPr lang="ja-JP" sz="1400" b="1" dirty="0">
                        <a:effectLst/>
                        <a:latin typeface="Arial" pitchFamily="34" charset="0"/>
                        <a:ea typeface="Times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kern="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CF-100</a:t>
                      </a:r>
                      <a:endParaRPr lang="ja-JP" sz="1400" b="1" dirty="0">
                        <a:effectLst/>
                        <a:latin typeface="Arial" pitchFamily="34" charset="0"/>
                        <a:ea typeface="Times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50527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kern="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Coil type</a:t>
                      </a:r>
                      <a:endParaRPr lang="ja-JP" sz="1400" b="1" dirty="0">
                        <a:effectLst/>
                        <a:latin typeface="Arial" pitchFamily="34" charset="0"/>
                        <a:ea typeface="Times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kern="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11 turns, </a:t>
                      </a:r>
                      <a:r>
                        <a:rPr lang="en-US" sz="1400" b="1" kern="8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2 </a:t>
                      </a:r>
                      <a:r>
                        <a:rPr lang="en-US" sz="1400" b="1" kern="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layers</a:t>
                      </a:r>
                      <a:endParaRPr lang="ja-JP" sz="1400" b="1" dirty="0">
                        <a:effectLst/>
                        <a:latin typeface="Arial" pitchFamily="34" charset="0"/>
                        <a:ea typeface="Times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kern="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13 turns, </a:t>
                      </a:r>
                      <a:r>
                        <a:rPr lang="en-US" sz="1400" b="1" kern="8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2 </a:t>
                      </a:r>
                      <a:r>
                        <a:rPr lang="en-US" sz="1400" b="1" kern="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layers</a:t>
                      </a:r>
                      <a:endParaRPr lang="ja-JP" sz="1400" b="1" dirty="0">
                        <a:effectLst/>
                        <a:latin typeface="Arial" pitchFamily="34" charset="0"/>
                        <a:ea typeface="Times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kern="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13 turns, </a:t>
                      </a:r>
                      <a:r>
                        <a:rPr lang="en-US" sz="1400" b="1" kern="8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2 </a:t>
                      </a:r>
                      <a:r>
                        <a:rPr lang="en-US" sz="1400" b="1" kern="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layers</a:t>
                      </a:r>
                      <a:endParaRPr lang="ja-JP" sz="1400" b="1" dirty="0">
                        <a:effectLst/>
                        <a:latin typeface="Arial" pitchFamily="34" charset="0"/>
                        <a:ea typeface="Times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50527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Resin for impregnation</a:t>
                      </a:r>
                      <a:endParaRPr lang="ja-JP" sz="1400" b="1" dirty="0">
                        <a:effectLst/>
                        <a:latin typeface="Arial" pitchFamily="34" charset="0"/>
                        <a:ea typeface="Times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kern="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CTD-101K</a:t>
                      </a:r>
                      <a:endParaRPr lang="ja-JP" sz="1400" b="1" dirty="0">
                        <a:effectLst/>
                        <a:latin typeface="Arial" pitchFamily="34" charset="0"/>
                        <a:ea typeface="Times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kern="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CTD-101K</a:t>
                      </a:r>
                      <a:endParaRPr lang="ja-JP" sz="1400" b="1" dirty="0">
                        <a:effectLst/>
                        <a:latin typeface="Arial" pitchFamily="34" charset="0"/>
                        <a:ea typeface="Times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kern="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CTD-101K</a:t>
                      </a:r>
                      <a:endParaRPr lang="ja-JP" sz="1400" b="1" dirty="0">
                        <a:effectLst/>
                        <a:latin typeface="Arial" pitchFamily="34" charset="0"/>
                        <a:ea typeface="Times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50527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Resistance</a:t>
                      </a:r>
                      <a:r>
                        <a:rPr lang="en-US" sz="1400" b="1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: cable-horseshoe</a:t>
                      </a:r>
                      <a:endParaRPr lang="ja-JP" sz="1400" b="1" dirty="0">
                        <a:effectLst/>
                        <a:latin typeface="Arial" pitchFamily="34" charset="0"/>
                        <a:ea typeface="Times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kern="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&gt;2000 M</a:t>
                      </a:r>
                      <a:r>
                        <a:rPr lang="en-US" sz="1400" b="1" dirty="0">
                          <a:effectLst/>
                          <a:latin typeface="Symbol" pitchFamily="18" charset="2"/>
                          <a:cs typeface="Arial" pitchFamily="34" charset="0"/>
                        </a:rPr>
                        <a:t>W</a:t>
                      </a:r>
                      <a:endParaRPr lang="ja-JP" sz="1400" b="1" dirty="0">
                        <a:effectLst/>
                        <a:latin typeface="Symbol" pitchFamily="18" charset="2"/>
                        <a:ea typeface="Times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kern="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&gt;2000 </a:t>
                      </a:r>
                      <a:r>
                        <a:rPr lang="en-US" sz="1400" b="1" kern="8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M</a:t>
                      </a:r>
                      <a:r>
                        <a:rPr lang="en-US" altLang="ja-JP" sz="1400" b="1" dirty="0" smtClean="0">
                          <a:effectLst/>
                          <a:latin typeface="Symbol" pitchFamily="18" charset="2"/>
                          <a:cs typeface="Arial" pitchFamily="34" charset="0"/>
                        </a:rPr>
                        <a:t>W</a:t>
                      </a:r>
                      <a:endParaRPr lang="ja-JP" altLang="ja-JP" sz="1400" b="1" dirty="0">
                        <a:effectLst/>
                        <a:latin typeface="Symbol" pitchFamily="18" charset="2"/>
                        <a:ea typeface="Times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&gt;2000 </a:t>
                      </a:r>
                      <a:r>
                        <a:rPr lang="en-US" sz="1400" b="1" kern="8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M</a:t>
                      </a:r>
                      <a:r>
                        <a:rPr lang="en-US" altLang="ja-JP" sz="1400" b="1" dirty="0" smtClean="0">
                          <a:effectLst/>
                          <a:latin typeface="Symbol" pitchFamily="18" charset="2"/>
                          <a:cs typeface="Arial" pitchFamily="34" charset="0"/>
                        </a:rPr>
                        <a:t>W</a:t>
                      </a:r>
                      <a:endParaRPr lang="ja-JP" altLang="ja-JP" sz="1400" b="1" dirty="0" smtClean="0">
                        <a:effectLst/>
                        <a:latin typeface="Symbol" pitchFamily="18" charset="2"/>
                        <a:ea typeface="Times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50527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Resistance</a:t>
                      </a:r>
                      <a:r>
                        <a:rPr lang="en-US" sz="1400" b="1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: cable-island</a:t>
                      </a:r>
                      <a:endParaRPr lang="ja-JP" sz="1400" b="1" dirty="0">
                        <a:effectLst/>
                        <a:latin typeface="Arial" pitchFamily="34" charset="0"/>
                        <a:ea typeface="Times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kern="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&gt;2000 </a:t>
                      </a:r>
                      <a:r>
                        <a:rPr lang="en-US" sz="1400" b="1" kern="8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M</a:t>
                      </a:r>
                      <a:r>
                        <a:rPr lang="en-US" altLang="ja-JP" sz="1400" b="1" dirty="0" smtClean="0">
                          <a:effectLst/>
                          <a:latin typeface="Symbol" pitchFamily="18" charset="2"/>
                          <a:cs typeface="Arial" pitchFamily="34" charset="0"/>
                        </a:rPr>
                        <a:t>W</a:t>
                      </a:r>
                      <a:endParaRPr lang="ja-JP" altLang="ja-JP" sz="1400" b="1" dirty="0">
                        <a:effectLst/>
                        <a:latin typeface="Symbol" pitchFamily="18" charset="2"/>
                        <a:ea typeface="Times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~20 </a:t>
                      </a:r>
                      <a:r>
                        <a:rPr lang="en-US" sz="1400" b="1" kern="8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M</a:t>
                      </a:r>
                      <a:r>
                        <a:rPr lang="en-US" altLang="ja-JP" sz="1400" b="1" dirty="0" smtClean="0">
                          <a:effectLst/>
                          <a:latin typeface="Symbol" pitchFamily="18" charset="2"/>
                          <a:cs typeface="Arial" pitchFamily="34" charset="0"/>
                        </a:rPr>
                        <a:t>W</a:t>
                      </a:r>
                      <a:endParaRPr lang="ja-JP" altLang="ja-JP" sz="1400" b="1" dirty="0" smtClean="0">
                        <a:effectLst/>
                        <a:latin typeface="Symbol" pitchFamily="18" charset="2"/>
                        <a:ea typeface="Times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kern="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~5 </a:t>
                      </a:r>
                      <a:r>
                        <a:rPr lang="en-US" sz="1400" b="1" kern="8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M</a:t>
                      </a:r>
                      <a:r>
                        <a:rPr lang="en-US" altLang="ja-JP" sz="1400" b="1" dirty="0" smtClean="0">
                          <a:effectLst/>
                          <a:latin typeface="Symbol" pitchFamily="18" charset="2"/>
                          <a:cs typeface="Arial" pitchFamily="34" charset="0"/>
                        </a:rPr>
                        <a:t>W</a:t>
                      </a:r>
                      <a:endParaRPr lang="ja-JP" altLang="ja-JP" sz="1400" b="1" dirty="0">
                        <a:effectLst/>
                        <a:latin typeface="Symbol" pitchFamily="18" charset="2"/>
                        <a:ea typeface="Times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50527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kumimoji="1" lang="en-US" altLang="ja-JP" sz="1400" b="1" kern="1200" dirty="0" smtClean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Turn-turn insulation</a:t>
                      </a:r>
                      <a:endParaRPr lang="ja-JP" sz="1400" b="1" dirty="0">
                        <a:effectLst/>
                        <a:latin typeface="Arial" pitchFamily="34" charset="0"/>
                        <a:ea typeface="Times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Contact (</a:t>
                      </a:r>
                      <a:r>
                        <a:rPr lang="en-US" altLang="ja-JP" sz="1400" b="1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3-5 turns)</a:t>
                      </a:r>
                      <a:endParaRPr lang="ja-JP" sz="1400" b="1" dirty="0">
                        <a:effectLst/>
                        <a:latin typeface="Arial" pitchFamily="34" charset="0"/>
                        <a:ea typeface="Times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kern="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OK</a:t>
                      </a:r>
                      <a:endParaRPr lang="ja-JP" sz="1400" b="1" dirty="0">
                        <a:effectLst/>
                        <a:latin typeface="Arial" pitchFamily="34" charset="0"/>
                        <a:ea typeface="Times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kern="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OK</a:t>
                      </a:r>
                      <a:endParaRPr lang="ja-JP" sz="1400" b="1" dirty="0">
                        <a:effectLst/>
                        <a:latin typeface="Arial" pitchFamily="34" charset="0"/>
                        <a:ea typeface="Times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433284" y="-22820"/>
            <a:ext cx="8229600" cy="571500"/>
          </a:xfrm>
        </p:spPr>
        <p:txBody>
          <a:bodyPr>
            <a:noAutofit/>
          </a:bodyPr>
          <a:lstStyle/>
          <a:p>
            <a:pPr algn="l"/>
            <a:r>
              <a:rPr lang="en-US" altLang="ja-JP" sz="3600" b="1" dirty="0" smtClean="0">
                <a:solidFill>
                  <a:srgbClr val="4F81BD"/>
                </a:solidFill>
                <a:cs typeface="Calibri"/>
              </a:rPr>
              <a:t>Sub-scale Magnet: </a:t>
            </a:r>
            <a:r>
              <a:rPr lang="en-US" altLang="ja-JP" sz="3600" b="1" dirty="0" smtClean="0">
                <a:solidFill>
                  <a:srgbClr val="4F81BD"/>
                </a:solidFill>
                <a:ea typeface="+mn-ea"/>
                <a:cs typeface="Arial" pitchFamily="34" charset="0"/>
              </a:rPr>
              <a:t>Nb</a:t>
            </a:r>
            <a:r>
              <a:rPr lang="en-US" altLang="ja-JP" sz="3600" b="1" baseline="-25000" dirty="0" smtClean="0">
                <a:solidFill>
                  <a:srgbClr val="4F81BD"/>
                </a:solidFill>
                <a:ea typeface="+mn-ea"/>
                <a:cs typeface="Arial" pitchFamily="34" charset="0"/>
              </a:rPr>
              <a:t>3</a:t>
            </a:r>
            <a:r>
              <a:rPr lang="en-US" altLang="ja-JP" sz="3600" b="1" dirty="0" smtClean="0">
                <a:solidFill>
                  <a:srgbClr val="4F81BD"/>
                </a:solidFill>
                <a:ea typeface="+mn-ea"/>
                <a:cs typeface="Arial" pitchFamily="34" charset="0"/>
              </a:rPr>
              <a:t>Al coil fabrication</a:t>
            </a:r>
            <a:endParaRPr kumimoji="1" lang="ja-JP" altLang="en-US" sz="3600" b="1" dirty="0">
              <a:solidFill>
                <a:srgbClr val="4F81BD"/>
              </a:solidFill>
              <a:ea typeface="+mn-ea"/>
              <a:cs typeface="Arial" pitchFamily="34" charset="0"/>
            </a:endParaRPr>
          </a:p>
        </p:txBody>
      </p:sp>
      <p:pic>
        <p:nvPicPr>
          <p:cNvPr id="12290" name="Picture 2" descr="C:\Public\KEK-CSC\LHC\photo\2012-sub-scale_asembling\20121003007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t="27661" b="26839"/>
          <a:stretch/>
        </p:blipFill>
        <p:spPr bwMode="auto">
          <a:xfrm>
            <a:off x="1324854" y="4149081"/>
            <a:ext cx="6552728" cy="2236118"/>
          </a:xfrm>
          <a:prstGeom prst="roundRect">
            <a:avLst>
              <a:gd name="adj" fmla="val 5478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</p:pic>
      <p:sp>
        <p:nvSpPr>
          <p:cNvPr id="4" name="テキスト ボックス 3"/>
          <p:cNvSpPr txBox="1"/>
          <p:nvPr/>
        </p:nvSpPr>
        <p:spPr>
          <a:xfrm>
            <a:off x="1324854" y="4149081"/>
            <a:ext cx="1944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K3-coil</a:t>
            </a:r>
            <a:endParaRPr lang="ja-JP" altLang="en-US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39552" y="6302598"/>
            <a:ext cx="8123332" cy="510778"/>
          </a:xfrm>
          <a:prstGeom prst="roundRect">
            <a:avLst/>
          </a:prstGeom>
          <a:solidFill>
            <a:schemeClr val="tx2">
              <a:lumMod val="50000"/>
            </a:schemeClr>
          </a:solidFill>
          <a:ln w="28575"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dirty="0" smtClean="0">
                <a:solidFill>
                  <a:srgbClr val="FFFF00"/>
                </a:solidFill>
              </a:rPr>
              <a:t>K3 and K4 coils with 13 turns </a:t>
            </a:r>
            <a:r>
              <a:rPr lang="en-US" altLang="ja-JP" sz="2400" dirty="0">
                <a:solidFill>
                  <a:srgbClr val="FFFF00"/>
                </a:solidFill>
              </a:rPr>
              <a:t>use </a:t>
            </a:r>
            <a:r>
              <a:rPr lang="en-US" altLang="ja-JP" sz="2400" dirty="0" smtClean="0">
                <a:solidFill>
                  <a:srgbClr val="FFFF00"/>
                </a:solidFill>
              </a:rPr>
              <a:t>for the excitation </a:t>
            </a:r>
            <a:r>
              <a:rPr lang="en-US" altLang="ja-JP" sz="2400" dirty="0">
                <a:solidFill>
                  <a:srgbClr val="FFFF00"/>
                </a:solidFill>
              </a:rPr>
              <a:t>tests.</a:t>
            </a:r>
            <a:endParaRPr lang="en-US" altLang="ja-JP" sz="2400" dirty="0" smtClean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5231083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-4483" y="-57720"/>
            <a:ext cx="8543295" cy="676305"/>
          </a:xfrm>
        </p:spPr>
        <p:txBody>
          <a:bodyPr>
            <a:noAutofit/>
          </a:bodyPr>
          <a:lstStyle/>
          <a:p>
            <a:pPr algn="l"/>
            <a:r>
              <a:rPr lang="en-US" altLang="ja-JP" sz="4000" b="1" dirty="0" smtClean="0">
                <a:solidFill>
                  <a:srgbClr val="4F81BD"/>
                </a:solidFill>
                <a:cs typeface="Calibri"/>
              </a:rPr>
              <a:t>Sub-scale Magnet: </a:t>
            </a:r>
            <a:r>
              <a:rPr kumimoji="1" lang="en-US" altLang="ja-JP" sz="4000" b="1" dirty="0" smtClean="0">
                <a:solidFill>
                  <a:srgbClr val="4F81BD"/>
                </a:solidFill>
                <a:ea typeface="+mn-ea"/>
                <a:cs typeface="Arial" pitchFamily="34" charset="0"/>
              </a:rPr>
              <a:t>Dummy Assembly</a:t>
            </a:r>
            <a:endParaRPr kumimoji="1" lang="ja-JP" altLang="en-US" sz="4000" b="1" dirty="0">
              <a:solidFill>
                <a:srgbClr val="4F81BD"/>
              </a:solidFill>
              <a:ea typeface="+mn-ea"/>
              <a:cs typeface="Arial" pitchFamily="34" charset="0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21358" y="1062930"/>
            <a:ext cx="5976664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b="1" dirty="0" smtClean="0">
                <a:solidFill>
                  <a:srgbClr val="1F497D">
                    <a:lumMod val="50000"/>
                  </a:srgbClr>
                </a:solidFill>
              </a:rPr>
              <a:t>Understanding the </a:t>
            </a:r>
            <a:r>
              <a:rPr lang="en-US" altLang="ja-JP" sz="2000" b="1" dirty="0">
                <a:solidFill>
                  <a:srgbClr val="1F497D">
                    <a:lumMod val="50000"/>
                  </a:srgbClr>
                </a:solidFill>
              </a:rPr>
              <a:t>principle of the Al-shell structure and bladder </a:t>
            </a:r>
            <a:r>
              <a:rPr lang="en-US" altLang="ja-JP" sz="2000" b="1" dirty="0" smtClean="0">
                <a:solidFill>
                  <a:srgbClr val="1F497D">
                    <a:lumMod val="50000"/>
                  </a:srgbClr>
                </a:solidFill>
              </a:rPr>
              <a:t>technique</a:t>
            </a:r>
            <a:endParaRPr lang="en-US" altLang="ja-JP" sz="800" b="1" dirty="0" smtClean="0">
              <a:solidFill>
                <a:srgbClr val="1F497D">
                  <a:lumMod val="50000"/>
                </a:srgbClr>
              </a:solidFill>
            </a:endParaRPr>
          </a:p>
          <a:p>
            <a:endParaRPr lang="en-US" altLang="ja-JP" sz="300" b="1" dirty="0" smtClean="0">
              <a:solidFill>
                <a:srgbClr val="1F497D">
                  <a:lumMod val="50000"/>
                </a:srgbClr>
              </a:solidFill>
            </a:endParaRPr>
          </a:p>
          <a:p>
            <a:r>
              <a:rPr lang="en-US" altLang="ja-JP" sz="2000" b="1" dirty="0">
                <a:solidFill>
                  <a:srgbClr val="1F497D">
                    <a:lumMod val="50000"/>
                  </a:srgbClr>
                </a:solidFill>
              </a:rPr>
              <a:t>P</a:t>
            </a:r>
            <a:r>
              <a:rPr lang="en-US" altLang="ja-JP" sz="2000" b="1" dirty="0" smtClean="0">
                <a:solidFill>
                  <a:srgbClr val="1F497D">
                    <a:lumMod val="50000"/>
                  </a:srgbClr>
                </a:solidFill>
              </a:rPr>
              <a:t>erformance check of </a:t>
            </a:r>
            <a:r>
              <a:rPr lang="en-US" altLang="ja-JP" sz="2000" b="1" dirty="0">
                <a:solidFill>
                  <a:srgbClr val="1F497D">
                    <a:lumMod val="50000"/>
                  </a:srgbClr>
                </a:solidFill>
              </a:rPr>
              <a:t>strain monitoring </a:t>
            </a:r>
            <a:r>
              <a:rPr lang="en-US" altLang="ja-JP" sz="2000" b="1" dirty="0" smtClean="0">
                <a:solidFill>
                  <a:srgbClr val="1F497D">
                    <a:lumMod val="50000"/>
                  </a:srgbClr>
                </a:solidFill>
              </a:rPr>
              <a:t>system</a:t>
            </a:r>
            <a:endParaRPr lang="en-US" altLang="ja-JP" sz="800" b="1" dirty="0">
              <a:solidFill>
                <a:srgbClr val="1F497D">
                  <a:lumMod val="50000"/>
                </a:srgbClr>
              </a:solidFill>
            </a:endParaRPr>
          </a:p>
        </p:txBody>
      </p:sp>
      <p:pic>
        <p:nvPicPr>
          <p:cNvPr id="10" name="Picture 2" descr="C:\Public\Conference\2011-11-CSS\fig\butt-darkblue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 bwMode="auto">
          <a:xfrm>
            <a:off x="369988" y="1137384"/>
            <a:ext cx="232433" cy="264974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 descr="C:\Public\Conference\2011-11-CSS\fig\butt-darkblue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 bwMode="auto">
          <a:xfrm>
            <a:off x="373072" y="1781958"/>
            <a:ext cx="232433" cy="264974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テキスト ボックス 29"/>
          <p:cNvSpPr txBox="1"/>
          <p:nvPr/>
        </p:nvSpPr>
        <p:spPr>
          <a:xfrm>
            <a:off x="-4483" y="575295"/>
            <a:ext cx="65162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200" b="1" u="sng" dirty="0">
                <a:solidFill>
                  <a:srgbClr val="1F497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r>
              <a:rPr lang="en-US" altLang="ja-JP" sz="2200" b="1" u="sng" dirty="0" smtClean="0">
                <a:solidFill>
                  <a:srgbClr val="1F497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ssembling demonstration with dummy coil</a:t>
            </a:r>
            <a:endParaRPr lang="ja-JP" altLang="en-US" sz="2200" b="1" u="sng" dirty="0">
              <a:solidFill>
                <a:srgbClr val="1F497D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" name="グループ化 24"/>
          <p:cNvGrpSpPr/>
          <p:nvPr/>
        </p:nvGrpSpPr>
        <p:grpSpPr>
          <a:xfrm>
            <a:off x="59764" y="2148121"/>
            <a:ext cx="1909350" cy="2168213"/>
            <a:chOff x="7596336" y="4418718"/>
            <a:chExt cx="1475656" cy="172819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3" name="角丸四角形 22"/>
            <p:cNvSpPr/>
            <p:nvPr/>
          </p:nvSpPr>
          <p:spPr>
            <a:xfrm>
              <a:off x="7596336" y="4437111"/>
              <a:ext cx="1475656" cy="1709799"/>
            </a:xfrm>
            <a:prstGeom prst="roundRect">
              <a:avLst>
                <a:gd name="adj" fmla="val 3112"/>
              </a:avLst>
            </a:prstGeom>
            <a:solidFill>
              <a:schemeClr val="bg1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600">
                <a:solidFill>
                  <a:prstClr val="white"/>
                </a:solidFill>
              </a:endParaRPr>
            </a:p>
          </p:txBody>
        </p:sp>
        <p:sp>
          <p:nvSpPr>
            <p:cNvPr id="24" name="テキスト ボックス 23"/>
            <p:cNvSpPr txBox="1"/>
            <p:nvPr/>
          </p:nvSpPr>
          <p:spPr>
            <a:xfrm>
              <a:off x="7596336" y="4418718"/>
              <a:ext cx="1475656" cy="383619"/>
            </a:xfrm>
            <a:prstGeom prst="roundRect">
              <a:avLst>
                <a:gd name="adj" fmla="val 7343"/>
              </a:avLst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b="1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Bladder</a:t>
              </a:r>
              <a:endParaRPr lang="ja-JP" altLang="en-US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pic>
        <p:nvPicPr>
          <p:cNvPr id="14" name="図 1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t="41085" r="43438" b="37969"/>
          <a:stretch/>
        </p:blipFill>
        <p:spPr>
          <a:xfrm>
            <a:off x="240439" y="2734308"/>
            <a:ext cx="1548000" cy="42994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21" name="図 2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t="24551" b="34075"/>
          <a:stretch/>
        </p:blipFill>
        <p:spPr>
          <a:xfrm>
            <a:off x="240439" y="3683999"/>
            <a:ext cx="1548000" cy="4803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22" name="テキスト ボックス 21"/>
          <p:cNvSpPr txBox="1"/>
          <p:nvPr/>
        </p:nvSpPr>
        <p:spPr>
          <a:xfrm>
            <a:off x="59764" y="3266798"/>
            <a:ext cx="19093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r>
              <a:rPr lang="en-US" altLang="ja-JP" sz="1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ressurized</a:t>
            </a:r>
            <a:r>
              <a:rPr lang="ja-JP" altLang="en-US" sz="1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ja-JP" altLang="en-US" sz="1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321" name="スライド番号プレースホルダー 123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852D88-D5D5-433B-92E3-F9B34BC51919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4339" name="Picture 3" descr="C:\Public\KEK-CSC\LHC\photo\2012-sub-scale_asembling\20120913016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2149598" y="2171197"/>
            <a:ext cx="2860182" cy="21451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</p:pic>
      <p:sp>
        <p:nvSpPr>
          <p:cNvPr id="41" name="テキスト ボックス 40"/>
          <p:cNvSpPr txBox="1"/>
          <p:nvPr/>
        </p:nvSpPr>
        <p:spPr>
          <a:xfrm>
            <a:off x="1643940" y="3916448"/>
            <a:ext cx="39795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Setup for bladder operation</a:t>
            </a:r>
            <a:endParaRPr lang="ja-JP" altLang="en-US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4336" name="直線矢印コネクタ 14335"/>
          <p:cNvCxnSpPr>
            <a:stCxn id="23" idx="3"/>
          </p:cNvCxnSpPr>
          <p:nvPr/>
        </p:nvCxnSpPr>
        <p:spPr>
          <a:xfrm>
            <a:off x="1969114" y="3243766"/>
            <a:ext cx="1153592" cy="330809"/>
          </a:xfrm>
          <a:prstGeom prst="straightConnector1">
            <a:avLst/>
          </a:prstGeom>
          <a:ln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矢印コネクタ 5"/>
          <p:cNvCxnSpPr/>
          <p:nvPr/>
        </p:nvCxnSpPr>
        <p:spPr>
          <a:xfrm>
            <a:off x="419804" y="3266798"/>
            <a:ext cx="0" cy="338554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矢印コネクタ 30"/>
          <p:cNvCxnSpPr/>
          <p:nvPr/>
        </p:nvCxnSpPr>
        <p:spPr>
          <a:xfrm>
            <a:off x="1643940" y="3266798"/>
            <a:ext cx="0" cy="338554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Picture 2" descr="C:\Public\Conference\2012-10-ASC\fig\fig.6_pre.eps.ti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5291022" y="2792350"/>
            <a:ext cx="3825701" cy="3564000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7" descr="C:\Public\KEK-CSC\LHC\photo\2012-sub-scale_asembling\20120921012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3723758" y="4480575"/>
            <a:ext cx="1567264" cy="1175448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テキスト ボックス 37"/>
          <p:cNvSpPr txBox="1"/>
          <p:nvPr/>
        </p:nvSpPr>
        <p:spPr>
          <a:xfrm>
            <a:off x="3269108" y="5656023"/>
            <a:ext cx="217414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1100" b="1" dirty="0">
                <a:solidFill>
                  <a:srgbClr val="1F497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Dummy </a:t>
            </a:r>
            <a:r>
              <a:rPr lang="en-US" altLang="ja-JP" sz="1100" b="1" dirty="0" smtClean="0">
                <a:solidFill>
                  <a:srgbClr val="1F497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coil in </a:t>
            </a:r>
            <a:r>
              <a:rPr lang="en-US" altLang="ja-JP" sz="1100" b="1" dirty="0">
                <a:solidFill>
                  <a:srgbClr val="1F497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</a:t>
            </a:r>
            <a:r>
              <a:rPr lang="en-US" altLang="ja-JP" sz="1100" b="1" dirty="0" smtClean="0">
                <a:solidFill>
                  <a:srgbClr val="1F497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LN</a:t>
            </a:r>
            <a:r>
              <a:rPr lang="en-US" altLang="ja-JP" sz="1100" b="1" baseline="-25000" dirty="0" smtClean="0">
                <a:solidFill>
                  <a:srgbClr val="1F497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altLang="ja-JP" sz="1100" b="1" dirty="0" smtClean="0">
                <a:solidFill>
                  <a:srgbClr val="1F497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bath</a:t>
            </a:r>
            <a:endParaRPr lang="ja-JP" altLang="en-US" sz="1100" b="1" dirty="0">
              <a:solidFill>
                <a:srgbClr val="1F497D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9" name="図 38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9"/>
              <a:stretch>
                <a:fillRect/>
              </a:stretch>
            </p:blipFill>
          </mc:Choice>
          <mc:Fallback>
            <p:blipFill>
              <a:blip r:embed="rId10"/>
              <a:stretch>
                <a:fillRect/>
              </a:stretch>
            </p:blipFill>
          </mc:Fallback>
        </mc:AlternateContent>
        <p:spPr>
          <a:xfrm>
            <a:off x="5960604" y="575294"/>
            <a:ext cx="2841644" cy="2145731"/>
          </a:xfrm>
          <a:prstGeom prst="rect">
            <a:avLst/>
          </a:prstGeom>
        </p:spPr>
      </p:pic>
      <p:sp>
        <p:nvSpPr>
          <p:cNvPr id="40" name="テキスト ボックス 39"/>
          <p:cNvSpPr txBox="1"/>
          <p:nvPr/>
        </p:nvSpPr>
        <p:spPr>
          <a:xfrm>
            <a:off x="0" y="4686527"/>
            <a:ext cx="4013200" cy="24622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charset="2"/>
              <a:buChar char="u"/>
            </a:pPr>
            <a:r>
              <a:rPr lang="en-US" altLang="ja-JP" sz="2200" b="1" dirty="0" smtClean="0">
                <a:solidFill>
                  <a:srgbClr val="3366FF"/>
                </a:solidFill>
              </a:rPr>
              <a:t>The behavior of stress and strain is good agreement with simulation.</a:t>
            </a:r>
          </a:p>
          <a:p>
            <a:pPr>
              <a:buFont typeface="Wingdings" charset="2"/>
              <a:buChar char="u"/>
            </a:pPr>
            <a:r>
              <a:rPr lang="en-US" altLang="ja-JP" sz="2200" b="1" dirty="0" smtClean="0">
                <a:solidFill>
                  <a:srgbClr val="3366FF"/>
                </a:solidFill>
              </a:rPr>
              <a:t>Real coil assembling with 2 Nb</a:t>
            </a:r>
            <a:r>
              <a:rPr lang="en-US" altLang="ja-JP" sz="2200" b="1" baseline="-25000" dirty="0" smtClean="0">
                <a:solidFill>
                  <a:srgbClr val="3366FF"/>
                </a:solidFill>
              </a:rPr>
              <a:t>3</a:t>
            </a:r>
            <a:r>
              <a:rPr lang="en-US" altLang="ja-JP" sz="2200" b="1" dirty="0" smtClean="0">
                <a:solidFill>
                  <a:srgbClr val="3366FF"/>
                </a:solidFill>
              </a:rPr>
              <a:t>Al and 2 Nb</a:t>
            </a:r>
            <a:r>
              <a:rPr lang="en-US" altLang="ja-JP" sz="2200" b="1" baseline="-25000" dirty="0" smtClean="0">
                <a:solidFill>
                  <a:srgbClr val="3366FF"/>
                </a:solidFill>
              </a:rPr>
              <a:t>3</a:t>
            </a:r>
            <a:r>
              <a:rPr lang="en-US" altLang="ja-JP" sz="2200" b="1" dirty="0" smtClean="0">
                <a:solidFill>
                  <a:srgbClr val="3366FF"/>
                </a:solidFill>
              </a:rPr>
              <a:t>Sn coils configuration  has been started.</a:t>
            </a:r>
            <a:endParaRPr lang="ja-JP" altLang="en-US" sz="2200" b="1" dirty="0" smtClean="0">
              <a:solidFill>
                <a:srgbClr val="3366FF"/>
              </a:solidFill>
            </a:endParaRPr>
          </a:p>
          <a:p>
            <a:pPr>
              <a:buFont typeface="Wingdings" charset="2"/>
              <a:buChar char="u"/>
            </a:pPr>
            <a:endParaRPr lang="ja-JP" altLang="en-US" sz="2200" b="1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2033040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7632" r="6759" b="6117"/>
          <a:stretch>
            <a:fillRect/>
          </a:stretch>
        </p:blipFill>
        <p:spPr bwMode="auto">
          <a:xfrm>
            <a:off x="6096000" y="68179"/>
            <a:ext cx="3048000" cy="3208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テキスト ボックス 6"/>
          <p:cNvSpPr txBox="1"/>
          <p:nvPr/>
        </p:nvSpPr>
        <p:spPr>
          <a:xfrm>
            <a:off x="736600" y="6488668"/>
            <a:ext cx="73533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kumimoji="0" lang="en-US" altLang="ja-JP" sz="1600" dirty="0">
                <a:solidFill>
                  <a:prstClr val="black">
                    <a:tint val="75000"/>
                  </a:prstClr>
                </a:solidFill>
              </a:rPr>
              <a:t>2012.8.10     The 9th Annual Meeting of Particle Accelerator Society of Japan</a:t>
            </a:r>
            <a:endParaRPr kumimoji="0" lang="ja-JP" altLang="en-US" sz="1600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3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266" y="154900"/>
            <a:ext cx="5549668" cy="804862"/>
          </a:xfrm>
        </p:spPr>
        <p:txBody>
          <a:bodyPr>
            <a:noAutofit/>
          </a:bodyPr>
          <a:lstStyle/>
          <a:p>
            <a:r>
              <a:rPr lang="en-US" sz="3600" i="1" dirty="0" smtClean="0"/>
              <a:t>Objective </a:t>
            </a:r>
            <a:r>
              <a:rPr lang="en-US" sz="3600" i="1" dirty="0"/>
              <a:t>of </a:t>
            </a:r>
            <a:r>
              <a:rPr lang="en-US" sz="3600" i="1" dirty="0" smtClean="0"/>
              <a:t>the development</a:t>
            </a:r>
            <a:endParaRPr lang="en-US" sz="3600" i="1" dirty="0">
              <a:solidFill>
                <a:srgbClr val="000000"/>
              </a:solidFill>
            </a:endParaRPr>
          </a:p>
        </p:txBody>
      </p:sp>
      <p:sp>
        <p:nvSpPr>
          <p:cNvPr id="20" name="コンテンツ プレースホルダ 19"/>
          <p:cNvSpPr>
            <a:spLocks noGrp="1"/>
          </p:cNvSpPr>
          <p:nvPr>
            <p:ph idx="1"/>
          </p:nvPr>
        </p:nvSpPr>
        <p:spPr>
          <a:xfrm>
            <a:off x="322104" y="1109107"/>
            <a:ext cx="5457302" cy="3109911"/>
          </a:xfrm>
        </p:spPr>
        <p:txBody>
          <a:bodyPr>
            <a:noAutofit/>
          </a:bodyPr>
          <a:lstStyle/>
          <a:p>
            <a:pPr algn="just"/>
            <a:r>
              <a:rPr lang="en-US" sz="2000" i="1" dirty="0" smtClean="0"/>
              <a:t>For HL-LHC upgrade, needs for new Inner Triplet system at IR1 &amp; IR5.</a:t>
            </a:r>
          </a:p>
          <a:p>
            <a:pPr lvl="1" algn="just"/>
            <a:r>
              <a:rPr lang="en-US" sz="2000" i="1" dirty="0" smtClean="0"/>
              <a:t>Large aperture HF </a:t>
            </a:r>
            <a:r>
              <a:rPr lang="en-US" sz="2000" i="1" dirty="0" err="1" smtClean="0"/>
              <a:t>Quadrupoles</a:t>
            </a:r>
            <a:r>
              <a:rPr lang="en-US" sz="2000" i="1" dirty="0" smtClean="0"/>
              <a:t> (150 mm), corrector package.</a:t>
            </a:r>
          </a:p>
          <a:p>
            <a:pPr algn="just"/>
            <a:r>
              <a:rPr lang="en-US" sz="2000" i="1" dirty="0"/>
              <a:t>New beam separation dipole (D1) should be accommodated with large aperture IT </a:t>
            </a:r>
            <a:r>
              <a:rPr lang="en-US" sz="2000" i="1" dirty="0" smtClean="0"/>
              <a:t>Quads</a:t>
            </a:r>
            <a:r>
              <a:rPr lang="en-US" sz="2000" i="1" dirty="0"/>
              <a:t>;</a:t>
            </a:r>
            <a:r>
              <a:rPr lang="en-US" sz="2000" i="1" dirty="0" smtClean="0"/>
              <a:t> which will have a even </a:t>
            </a:r>
            <a:r>
              <a:rPr lang="en-US" sz="2000" i="1" dirty="0" smtClean="0">
                <a:solidFill>
                  <a:srgbClr val="FF6600"/>
                </a:solidFill>
              </a:rPr>
              <a:t>larger aperture than IT Quads and 50% increase in original integrated field (26 T m      40 T m)</a:t>
            </a:r>
            <a:r>
              <a:rPr lang="en-US" sz="2000" i="1" dirty="0" smtClean="0"/>
              <a:t>.</a:t>
            </a:r>
            <a:endParaRPr lang="en-US" sz="2000" i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 t="16739"/>
          <a:stretch>
            <a:fillRect/>
          </a:stretch>
        </p:blipFill>
        <p:spPr bwMode="auto">
          <a:xfrm>
            <a:off x="685800" y="5177659"/>
            <a:ext cx="7696200" cy="1680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680200" y="3124201"/>
            <a:ext cx="22225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kumimoji="0" lang="en-US" sz="1400" dirty="0" smtClean="0">
                <a:solidFill>
                  <a:prstClr val="black"/>
                </a:solidFill>
              </a:rPr>
              <a:t>Schematic layout of the LHC</a:t>
            </a:r>
            <a:endParaRPr kumimoji="0" lang="en-US" sz="1400" dirty="0">
              <a:solidFill>
                <a:prstClr val="black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2590800" y="5330059"/>
            <a:ext cx="838200" cy="1371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7391400" y="2438400"/>
            <a:ext cx="533401" cy="762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7391400" y="0"/>
            <a:ext cx="533400" cy="8382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kumimoji="0" lang="en-US">
              <a:solidFill>
                <a:prstClr val="white"/>
              </a:solidFill>
            </a:endParaRPr>
          </a:p>
        </p:txBody>
      </p:sp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35700" y="3441700"/>
            <a:ext cx="2590800" cy="1798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6261100" y="5143500"/>
            <a:ext cx="251460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defTabSz="914400"/>
            <a:r>
              <a:rPr kumimoji="0" lang="en-US" sz="1400" dirty="0" smtClean="0">
                <a:solidFill>
                  <a:prstClr val="black"/>
                </a:solidFill>
              </a:rPr>
              <a:t>Current D1 (MBXW) at IR1 &amp; IR5</a:t>
            </a:r>
            <a:endParaRPr kumimoji="0" lang="en-US" sz="1400" dirty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28600" y="4876800"/>
            <a:ext cx="3733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kumimoji="0" lang="en-US" sz="1400" dirty="0" smtClean="0">
                <a:solidFill>
                  <a:prstClr val="black"/>
                </a:solidFill>
              </a:rPr>
              <a:t>Schematic layout of the right side of IR1 (ATLAS)</a:t>
            </a:r>
            <a:endParaRPr kumimoji="0" lang="en-US" sz="1400" dirty="0">
              <a:solidFill>
                <a:prstClr val="black"/>
              </a:solidFill>
            </a:endParaRPr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1963733" y="4256487"/>
            <a:ext cx="235178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2818693" cy="663331"/>
          </a:xfrm>
        </p:spPr>
        <p:txBody>
          <a:bodyPr/>
          <a:lstStyle/>
          <a:p>
            <a:pPr algn="l"/>
            <a:r>
              <a:rPr lang="en-US" altLang="ja-JP" b="1" dirty="0" smtClean="0">
                <a:solidFill>
                  <a:schemeClr val="accent1"/>
                </a:solidFill>
              </a:rPr>
              <a:t>R&amp;D Items</a:t>
            </a:r>
            <a:endParaRPr lang="ja-JP" altLang="en-US" b="1" dirty="0">
              <a:solidFill>
                <a:schemeClr val="accent1"/>
              </a:solidFill>
            </a:endParaRP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836957"/>
            <a:ext cx="8229600" cy="5497945"/>
          </a:xfrm>
        </p:spPr>
        <p:txBody>
          <a:bodyPr/>
          <a:lstStyle/>
          <a:p>
            <a:r>
              <a:rPr lang="en-US" altLang="ja-JP" dirty="0" smtClean="0"/>
              <a:t>R&amp;D for beam separation dipole D1 </a:t>
            </a:r>
          </a:p>
          <a:p>
            <a:pPr lvl="1"/>
            <a:r>
              <a:rPr lang="en-US" altLang="ja-JP" dirty="0" smtClean="0"/>
              <a:t>Conceptual design (Presented by </a:t>
            </a:r>
            <a:r>
              <a:rPr lang="en-US" altLang="ja-JP" dirty="0" err="1" smtClean="0"/>
              <a:t>Xu</a:t>
            </a:r>
            <a:r>
              <a:rPr lang="en-US" altLang="ja-JP" dirty="0" smtClean="0"/>
              <a:t>)</a:t>
            </a:r>
          </a:p>
          <a:p>
            <a:pPr lvl="1"/>
            <a:r>
              <a:rPr lang="en-US" altLang="ja-JP" dirty="0" smtClean="0"/>
              <a:t>Radiation resistant materials development</a:t>
            </a:r>
          </a:p>
          <a:p>
            <a:pPr lvl="1"/>
            <a:r>
              <a:rPr lang="en-US" altLang="ja-JP" dirty="0" smtClean="0"/>
              <a:t>Neutron irradiation of stabilizer at cold</a:t>
            </a:r>
          </a:p>
          <a:p>
            <a:pPr lvl="1"/>
            <a:r>
              <a:rPr lang="en-US" altLang="ja-JP" dirty="0" smtClean="0"/>
              <a:t>Feasibility study, availability survey</a:t>
            </a:r>
          </a:p>
          <a:p>
            <a:r>
              <a:rPr lang="en-US" altLang="ja-JP" dirty="0" smtClean="0">
                <a:solidFill>
                  <a:srgbClr val="FF0000"/>
                </a:solidFill>
              </a:rPr>
              <a:t>Fundamental R&amp;D</a:t>
            </a:r>
          </a:p>
          <a:p>
            <a:pPr lvl="1"/>
            <a:r>
              <a:rPr lang="en-US" altLang="ja-JP" dirty="0" smtClean="0"/>
              <a:t>Nb</a:t>
            </a:r>
            <a:r>
              <a:rPr lang="en-US" altLang="ja-JP" baseline="-25000" dirty="0" smtClean="0"/>
              <a:t>3</a:t>
            </a:r>
            <a:r>
              <a:rPr lang="en-US" altLang="ja-JP" dirty="0" smtClean="0"/>
              <a:t>Al subscale magnet</a:t>
            </a:r>
          </a:p>
          <a:p>
            <a:pPr lvl="1"/>
            <a:r>
              <a:rPr lang="en-US" altLang="ja-JP" dirty="0" smtClean="0"/>
              <a:t>Nb</a:t>
            </a:r>
            <a:r>
              <a:rPr lang="en-US" altLang="ja-JP" baseline="-25000" dirty="0" smtClean="0"/>
              <a:t>3</a:t>
            </a:r>
            <a:r>
              <a:rPr lang="en-US" altLang="ja-JP" dirty="0" smtClean="0"/>
              <a:t>Sn-Bronze cable development</a:t>
            </a:r>
          </a:p>
          <a:p>
            <a:pPr lvl="1"/>
            <a:r>
              <a:rPr lang="en-US" altLang="ja-JP" dirty="0" smtClean="0">
                <a:solidFill>
                  <a:srgbClr val="FF0000"/>
                </a:solidFill>
              </a:rPr>
              <a:t>RHQ-Nb</a:t>
            </a:r>
            <a:r>
              <a:rPr lang="en-US" altLang="ja-JP" baseline="-25000" dirty="0" smtClean="0">
                <a:solidFill>
                  <a:srgbClr val="FF0000"/>
                </a:solidFill>
              </a:rPr>
              <a:t>3</a:t>
            </a:r>
            <a:r>
              <a:rPr lang="en-US" altLang="ja-JP" dirty="0" smtClean="0">
                <a:solidFill>
                  <a:srgbClr val="FF0000"/>
                </a:solidFill>
              </a:rPr>
              <a:t>Al</a:t>
            </a:r>
          </a:p>
          <a:p>
            <a:pPr lvl="2"/>
            <a:r>
              <a:rPr lang="en-US" altLang="ja-JP" dirty="0" smtClean="0">
                <a:solidFill>
                  <a:srgbClr val="FF0000"/>
                </a:solidFill>
              </a:rPr>
              <a:t>Stress/strain behavior</a:t>
            </a:r>
          </a:p>
          <a:p>
            <a:pPr lvl="2"/>
            <a:r>
              <a:rPr lang="en-US" altLang="ja-JP" dirty="0" smtClean="0">
                <a:solidFill>
                  <a:srgbClr val="FF0000"/>
                </a:solidFill>
              </a:rPr>
              <a:t>Support to wire development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2AF9B-268A-6049-A583-77F182FA11DA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30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-1" y="0"/>
            <a:ext cx="9144001" cy="735483"/>
          </a:xfrm>
        </p:spPr>
        <p:txBody>
          <a:bodyPr/>
          <a:lstStyle/>
          <a:p>
            <a:pPr algn="l"/>
            <a:r>
              <a:rPr lang="en-US" altLang="ja-JP" b="1" dirty="0" smtClean="0">
                <a:solidFill>
                  <a:srgbClr val="4F81BD"/>
                </a:solidFill>
                <a:cs typeface="Calibri"/>
              </a:rPr>
              <a:t>Development of Nb</a:t>
            </a:r>
            <a:r>
              <a:rPr lang="en-US" altLang="ja-JP" b="1" baseline="-25000" dirty="0" smtClean="0">
                <a:solidFill>
                  <a:srgbClr val="4F81BD"/>
                </a:solidFill>
                <a:cs typeface="Calibri"/>
              </a:rPr>
              <a:t>3</a:t>
            </a:r>
            <a:r>
              <a:rPr lang="en-US" altLang="ja-JP" b="1" dirty="0" smtClean="0">
                <a:solidFill>
                  <a:srgbClr val="4F81BD"/>
                </a:solidFill>
                <a:cs typeface="Calibri"/>
              </a:rPr>
              <a:t>Sn Bronze Cable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55162" y="735483"/>
            <a:ext cx="8686800" cy="3781201"/>
          </a:xfrm>
        </p:spPr>
        <p:txBody>
          <a:bodyPr>
            <a:noAutofit/>
          </a:bodyPr>
          <a:lstStyle/>
          <a:p>
            <a:r>
              <a:rPr lang="en-US" altLang="ja-JP" sz="2400" dirty="0" smtClean="0"/>
              <a:t>2 main reasons:</a:t>
            </a:r>
          </a:p>
          <a:p>
            <a:pPr lvl="1"/>
            <a:r>
              <a:rPr lang="en-US" altLang="ja-JP" sz="2400" dirty="0" smtClean="0"/>
              <a:t>Backup plan for </a:t>
            </a:r>
            <a:r>
              <a:rPr lang="en-US" altLang="ja-JP" sz="2400" dirty="0" err="1" smtClean="0"/>
              <a:t>NbTi</a:t>
            </a:r>
            <a:r>
              <a:rPr lang="en-US" altLang="ja-JP" sz="2400" dirty="0" smtClean="0"/>
              <a:t> based D1 magnet.</a:t>
            </a:r>
          </a:p>
          <a:p>
            <a:pPr lvl="1"/>
            <a:r>
              <a:rPr lang="en-US" altLang="ja-JP" sz="2400" dirty="0" smtClean="0"/>
              <a:t>Materials used for lessons to make A15 SC coils. </a:t>
            </a:r>
          </a:p>
          <a:p>
            <a:r>
              <a:rPr lang="en-US" altLang="ja-JP" sz="2400" dirty="0" smtClean="0"/>
              <a:t>ITER spec. wire (w/o Cr plating) manufactured and cabled by Hitachi Cable.</a:t>
            </a:r>
          </a:p>
          <a:p>
            <a:pPr lvl="1"/>
            <a:r>
              <a:rPr lang="en-US" altLang="ja-JP" sz="2400" dirty="0" smtClean="0"/>
              <a:t>24 strands (</a:t>
            </a:r>
            <a:r>
              <a:rPr lang="en-US" altLang="ja-JP" sz="2400" dirty="0" err="1" smtClean="0">
                <a:latin typeface="Symbol" charset="2"/>
                <a:cs typeface="Symbol" charset="2"/>
              </a:rPr>
              <a:t>f</a:t>
            </a:r>
            <a:r>
              <a:rPr lang="en-US" altLang="ja-JP" sz="2400" dirty="0" smtClean="0"/>
              <a:t> 0.82mm), t1.56mm, w9.42mm, 440 </a:t>
            </a:r>
            <a:r>
              <a:rPr lang="en-US" altLang="ja-JP" sz="2400" dirty="0" err="1" smtClean="0"/>
              <a:t>m</a:t>
            </a:r>
            <a:endParaRPr lang="en-US" altLang="ja-JP" sz="2400" dirty="0" smtClean="0"/>
          </a:p>
          <a:p>
            <a:pPr lvl="1"/>
            <a:r>
              <a:rPr lang="en-US" altLang="ja-JP" sz="2400" dirty="0" smtClean="0"/>
              <a:t>Insulation by ALF tape (alumina fiber).</a:t>
            </a:r>
          </a:p>
          <a:p>
            <a:r>
              <a:rPr lang="en-US" altLang="ja-JP" sz="2400" dirty="0" smtClean="0"/>
              <a:t>To be delivered in Nov. 2012. </a:t>
            </a:r>
          </a:p>
          <a:p>
            <a:r>
              <a:rPr lang="en-US" altLang="ja-JP" sz="2400" dirty="0" smtClean="0"/>
              <a:t>But, proactive coil development is not planned in the meantime.  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0450" y="4646554"/>
            <a:ext cx="2909281" cy="2183460"/>
          </a:xfrm>
          <a:prstGeom prst="rect">
            <a:avLst/>
          </a:prstGeom>
        </p:spPr>
      </p:pic>
      <p:pic>
        <p:nvPicPr>
          <p:cNvPr id="6" name="図 5" descr="Nb3Sn平角撚線　製作報告書 3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4227312" y="4588834"/>
            <a:ext cx="2993221" cy="2183460"/>
          </a:xfrm>
          <a:prstGeom prst="rect">
            <a:avLst/>
          </a:prstGeom>
        </p:spPr>
      </p:pic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2AF9B-268A-6049-A583-77F182FA11DA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31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5"/>
          <p:cNvSpPr>
            <a:spLocks noChangeArrowheads="1"/>
          </p:cNvSpPr>
          <p:nvPr/>
        </p:nvSpPr>
        <p:spPr bwMode="auto">
          <a:xfrm>
            <a:off x="0" y="-76199"/>
            <a:ext cx="93599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altLang="ja-JP" sz="4000" b="1" dirty="0" smtClean="0">
                <a:solidFill>
                  <a:srgbClr val="4F81BD"/>
                </a:solidFill>
                <a:cs typeface="ＭＳ Ｐゴシック" charset="-128"/>
              </a:rPr>
              <a:t>Motivation: Stress/Strain Behavior Study</a:t>
            </a:r>
            <a:endParaRPr lang="en-US" altLang="ja-JP" sz="4000" b="1" dirty="0">
              <a:solidFill>
                <a:srgbClr val="4F81BD"/>
              </a:solidFill>
              <a:cs typeface="ＭＳ Ｐゴシック" charset="-128"/>
            </a:endParaRPr>
          </a:p>
        </p:txBody>
      </p:sp>
      <p:sp>
        <p:nvSpPr>
          <p:cNvPr id="35848" name="テキスト ボックス 37"/>
          <p:cNvSpPr txBox="1">
            <a:spLocks noChangeArrowheads="1"/>
          </p:cNvSpPr>
          <p:nvPr/>
        </p:nvSpPr>
        <p:spPr bwMode="auto">
          <a:xfrm>
            <a:off x="477837" y="3624262"/>
            <a:ext cx="8437563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buFont typeface="Arial" charset="0"/>
              <a:buChar char="•"/>
            </a:pPr>
            <a:r>
              <a:rPr lang="en-US" altLang="ja-JP" sz="2000" b="1" dirty="0" smtClean="0">
                <a:solidFill>
                  <a:srgbClr val="4F81BD"/>
                </a:solidFill>
                <a:cs typeface="Times New Roman"/>
              </a:rPr>
              <a:t>Intrinsic strain= Residual Strain + Applied Strain </a:t>
            </a:r>
          </a:p>
          <a:p>
            <a:pPr>
              <a:buFont typeface="Arial" charset="0"/>
              <a:buChar char="•"/>
            </a:pPr>
            <a:r>
              <a:rPr lang="en-US" altLang="ja-JP" sz="2000" b="1" dirty="0" smtClean="0">
                <a:solidFill>
                  <a:srgbClr val="4F81BD"/>
                </a:solidFill>
                <a:cs typeface="Times New Roman"/>
              </a:rPr>
              <a:t>Local strain at cross over of Rutherford-type A15 SC cable in the magnet?</a:t>
            </a:r>
          </a:p>
          <a:p>
            <a:pPr>
              <a:buFont typeface="Arial" charset="0"/>
              <a:buChar char="•"/>
            </a:pPr>
            <a:r>
              <a:rPr lang="en-US" altLang="ja-JP" sz="2000" b="1" dirty="0" smtClean="0">
                <a:solidFill>
                  <a:srgbClr val="4F81BD"/>
                </a:solidFill>
                <a:cs typeface="Times New Roman"/>
              </a:rPr>
              <a:t>Effect of mechanical reinforcement by resin impregnation?</a:t>
            </a:r>
          </a:p>
          <a:p>
            <a:pPr>
              <a:buFont typeface="Arial" charset="0"/>
              <a:buChar char="•"/>
            </a:pPr>
            <a:r>
              <a:rPr lang="en-US" altLang="ja-JP" sz="2000" b="1" dirty="0" smtClean="0">
                <a:solidFill>
                  <a:srgbClr val="4F81BD"/>
                </a:solidFill>
                <a:cs typeface="Times New Roman"/>
              </a:rPr>
              <a:t>Target: Nb</a:t>
            </a:r>
            <a:r>
              <a:rPr lang="en-US" altLang="ja-JP" sz="2000" b="1" baseline="-25000" dirty="0" smtClean="0">
                <a:solidFill>
                  <a:srgbClr val="4F81BD"/>
                </a:solidFill>
                <a:cs typeface="Times New Roman"/>
              </a:rPr>
              <a:t>3</a:t>
            </a:r>
            <a:r>
              <a:rPr lang="en-US" altLang="ja-JP" sz="2000" b="1" dirty="0" smtClean="0">
                <a:solidFill>
                  <a:srgbClr val="4F81BD"/>
                </a:solidFill>
                <a:cs typeface="Times New Roman"/>
              </a:rPr>
              <a:t>Al.	&gt;&gt;	then Nb</a:t>
            </a:r>
            <a:r>
              <a:rPr lang="en-US" altLang="ja-JP" sz="2000" b="1" baseline="-25000" dirty="0" smtClean="0">
                <a:solidFill>
                  <a:srgbClr val="4F81BD"/>
                </a:solidFill>
                <a:cs typeface="Times New Roman"/>
              </a:rPr>
              <a:t>3</a:t>
            </a:r>
            <a:r>
              <a:rPr lang="en-US" altLang="ja-JP" sz="2000" b="1" dirty="0" smtClean="0">
                <a:solidFill>
                  <a:srgbClr val="4F81BD"/>
                </a:solidFill>
                <a:cs typeface="Times New Roman"/>
              </a:rPr>
              <a:t>Sn and HTS</a:t>
            </a:r>
            <a:endParaRPr lang="ja-JP" altLang="en-US" sz="2000" b="1" dirty="0">
              <a:solidFill>
                <a:srgbClr val="4F81BD"/>
              </a:solidFill>
              <a:cs typeface="Times New Roman"/>
            </a:endParaRPr>
          </a:p>
        </p:txBody>
      </p:sp>
      <p:pic>
        <p:nvPicPr>
          <p:cNvPr id="21" name="図 36" descr="img09774.pdf"/>
          <p:cNvPicPr>
            <a:picLocks noChangeAspect="1"/>
          </p:cNvPicPr>
          <p:nvPr/>
        </p:nvPicPr>
        <p:blipFill>
          <a:blip r:embed="rId2"/>
          <a:srcRect l="57681" t="46661" r="21972" b="33829"/>
          <a:stretch>
            <a:fillRect/>
          </a:stretch>
        </p:blipFill>
        <p:spPr bwMode="auto">
          <a:xfrm>
            <a:off x="5792850" y="1397000"/>
            <a:ext cx="3181937" cy="21556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図 5" descr="２次元電磁力.pdf"/>
          <p:cNvPicPr>
            <a:picLocks noChangeAspect="1"/>
          </p:cNvPicPr>
          <p:nvPr/>
        </p:nvPicPr>
        <p:blipFill>
          <a:blip r:embed="rId3"/>
          <a:srcRect l="7766" t="16577" r="50481"/>
          <a:stretch>
            <a:fillRect/>
          </a:stretch>
        </p:blipFill>
        <p:spPr bwMode="auto">
          <a:xfrm>
            <a:off x="385766" y="797354"/>
            <a:ext cx="2935050" cy="2745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円/楕円 32"/>
          <p:cNvSpPr>
            <a:spLocks noChangeAspect="1"/>
          </p:cNvSpPr>
          <p:nvPr/>
        </p:nvSpPr>
        <p:spPr>
          <a:xfrm>
            <a:off x="1632600" y="3082710"/>
            <a:ext cx="932800" cy="244304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srgbClr val="FFFFFF"/>
              </a:solidFill>
            </a:endParaRPr>
          </a:p>
        </p:txBody>
      </p:sp>
      <p:pic>
        <p:nvPicPr>
          <p:cNvPr id="36869" name="図 20" descr="K1 cable.jpg"/>
          <p:cNvPicPr>
            <a:picLocks noChangeAspect="1"/>
          </p:cNvPicPr>
          <p:nvPr/>
        </p:nvPicPr>
        <p:blipFill>
          <a:blip r:embed="rId4"/>
          <a:srcRect t="21333" b="32001"/>
          <a:stretch>
            <a:fillRect/>
          </a:stretch>
        </p:blipFill>
        <p:spPr bwMode="auto">
          <a:xfrm rot="5400000">
            <a:off x="3525909" y="1343674"/>
            <a:ext cx="1888108" cy="661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0" name="図 8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10800000" flipV="1">
            <a:off x="3533176" y="3235011"/>
            <a:ext cx="1896933" cy="308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" name="上矢印 43"/>
          <p:cNvSpPr/>
          <p:nvPr/>
        </p:nvSpPr>
        <p:spPr>
          <a:xfrm rot="16557539">
            <a:off x="2906655" y="3018579"/>
            <a:ext cx="256412" cy="742710"/>
          </a:xfrm>
          <a:prstGeom prst="upArrow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srgbClr val="FFFFFF"/>
              </a:solidFill>
            </a:endParaRPr>
          </a:p>
        </p:txBody>
      </p:sp>
      <p:cxnSp>
        <p:nvCxnSpPr>
          <p:cNvPr id="46" name="直線コネクタ 45"/>
          <p:cNvCxnSpPr/>
          <p:nvPr/>
        </p:nvCxnSpPr>
        <p:spPr>
          <a:xfrm rot="10800000" flipV="1">
            <a:off x="3606801" y="2593668"/>
            <a:ext cx="776285" cy="64483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直線コネクタ 46"/>
          <p:cNvCxnSpPr/>
          <p:nvPr/>
        </p:nvCxnSpPr>
        <p:spPr>
          <a:xfrm>
            <a:off x="4651098" y="2621342"/>
            <a:ext cx="733702" cy="56635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円/楕円 18"/>
          <p:cNvSpPr/>
          <p:nvPr/>
        </p:nvSpPr>
        <p:spPr>
          <a:xfrm>
            <a:off x="7612597" y="2916149"/>
            <a:ext cx="119786" cy="137244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>
              <a:solidFill>
                <a:srgbClr val="FFFFFF"/>
              </a:solidFill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876300" y="5499101"/>
            <a:ext cx="7721600" cy="774700"/>
          </a:xfrm>
          <a:prstGeom prst="rect">
            <a:avLst/>
          </a:prstGeom>
          <a:solidFill>
            <a:schemeClr val="bg1"/>
          </a:solidFill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2200" b="1" dirty="0" smtClean="0">
                <a:solidFill>
                  <a:srgbClr val="0000FF"/>
                </a:solidFill>
              </a:rPr>
              <a:t>Neutron </a:t>
            </a:r>
            <a:r>
              <a:rPr lang="en-US" altLang="ja-JP" sz="2200" b="1" dirty="0" err="1" smtClean="0">
                <a:solidFill>
                  <a:srgbClr val="0000FF"/>
                </a:solidFill>
              </a:rPr>
              <a:t>diffractometer</a:t>
            </a:r>
            <a:r>
              <a:rPr lang="en-US" altLang="ja-JP" sz="2200" b="1" dirty="0" smtClean="0">
                <a:solidFill>
                  <a:srgbClr val="0000FF"/>
                </a:solidFill>
              </a:rPr>
              <a:t> at J-PARC with 10-stack cable sample under various loads is a nice tooling to study … </a:t>
            </a:r>
          </a:p>
        </p:txBody>
      </p:sp>
      <p:sp>
        <p:nvSpPr>
          <p:cNvPr id="28" name="下矢印 27"/>
          <p:cNvSpPr/>
          <p:nvPr/>
        </p:nvSpPr>
        <p:spPr>
          <a:xfrm>
            <a:off x="4229100" y="4991100"/>
            <a:ext cx="469900" cy="444500"/>
          </a:xfrm>
          <a:prstGeom prst="downArrow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3122679" y="6248401"/>
            <a:ext cx="57927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prstClr val="black"/>
                </a:solidFill>
              </a:rPr>
              <a:t>Complementary to measurement using SR at ESRF, SPring-8.</a:t>
            </a:r>
          </a:p>
          <a:p>
            <a:r>
              <a:rPr lang="en-US" altLang="ja-JP" dirty="0" smtClean="0">
                <a:solidFill>
                  <a:prstClr val="black"/>
                </a:solidFill>
              </a:rPr>
              <a:t>Collaboration with C. </a:t>
            </a:r>
            <a:r>
              <a:rPr lang="en-US" altLang="ja-JP" dirty="0" err="1" smtClean="0">
                <a:solidFill>
                  <a:prstClr val="black"/>
                </a:solidFill>
              </a:rPr>
              <a:t>Scheuerlein</a:t>
            </a:r>
            <a:r>
              <a:rPr lang="en-US" altLang="ja-JP" dirty="0" smtClean="0">
                <a:solidFill>
                  <a:prstClr val="black"/>
                </a:solidFill>
              </a:rPr>
              <a:t> (presented at ASC2012).</a:t>
            </a:r>
            <a:endParaRPr lang="ja-JP" altLang="en-US" dirty="0">
              <a:solidFill>
                <a:prstClr val="black"/>
              </a:solidFill>
            </a:endParaRPr>
          </a:p>
        </p:txBody>
      </p:sp>
      <p:sp>
        <p:nvSpPr>
          <p:cNvPr id="16" name="スライド番号プレースホルダ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2AF9B-268A-6049-A583-77F182FA11DA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32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コンテンツ プレースホルダ 15"/>
          <p:cNvSpPr>
            <a:spLocks noGrp="1"/>
          </p:cNvSpPr>
          <p:nvPr>
            <p:ph idx="1"/>
          </p:nvPr>
        </p:nvSpPr>
        <p:spPr>
          <a:xfrm>
            <a:off x="3448023" y="515937"/>
            <a:ext cx="5695977" cy="2442368"/>
          </a:xfrm>
          <a:solidFill>
            <a:srgbClr val="FFFFFF"/>
          </a:solidFill>
        </p:spPr>
        <p:txBody>
          <a:bodyPr>
            <a:normAutofit/>
          </a:bodyPr>
          <a:lstStyle/>
          <a:p>
            <a:r>
              <a:rPr lang="en-US" altLang="ja-JP" sz="1800" dirty="0" smtClean="0"/>
              <a:t>Resume of neutron beam line after earthquake: March 2012.</a:t>
            </a:r>
          </a:p>
          <a:p>
            <a:r>
              <a:rPr lang="en-US" altLang="ja-JP" sz="1800" dirty="0" smtClean="0">
                <a:solidFill>
                  <a:srgbClr val="FF0000"/>
                </a:solidFill>
              </a:rPr>
              <a:t>First</a:t>
            </a:r>
            <a:r>
              <a:rPr lang="en-US" altLang="ja-JP" sz="1800" dirty="0" smtClean="0"/>
              <a:t> beam commissioning of the load frame at cold </a:t>
            </a:r>
            <a:r>
              <a:rPr lang="en-US" altLang="ja-JP" sz="1800" dirty="0" err="1" smtClean="0"/>
              <a:t>w</a:t>
            </a:r>
            <a:r>
              <a:rPr lang="en-US" altLang="ja-JP" sz="1800" dirty="0" smtClean="0"/>
              <a:t>/ SUS304 sample </a:t>
            </a:r>
            <a:r>
              <a:rPr lang="en-US" altLang="ja-JP" sz="1800" dirty="0" err="1" smtClean="0"/>
              <a:t>w</a:t>
            </a:r>
            <a:r>
              <a:rPr lang="en-US" altLang="ja-JP" sz="1800" dirty="0" smtClean="0"/>
              <a:t>/ load: June 2012.</a:t>
            </a:r>
          </a:p>
          <a:p>
            <a:r>
              <a:rPr lang="en-US" altLang="ja-JP" sz="1800" dirty="0" smtClean="0"/>
              <a:t>1st measurement of Nb</a:t>
            </a:r>
            <a:r>
              <a:rPr lang="en-US" altLang="ja-JP" sz="1800" baseline="-25000" dirty="0" smtClean="0"/>
              <a:t>3</a:t>
            </a:r>
            <a:r>
              <a:rPr lang="en-US" altLang="ja-JP" sz="1800" dirty="0" smtClean="0"/>
              <a:t>Al: Oct. 2012 &gt;&gt; failed (wire breaking during cool-down)</a:t>
            </a:r>
          </a:p>
          <a:p>
            <a:r>
              <a:rPr lang="en-US" altLang="ja-JP" sz="1800" b="1" dirty="0" smtClean="0">
                <a:solidFill>
                  <a:srgbClr val="3366FF"/>
                </a:solidFill>
              </a:rPr>
              <a:t>2nd measurement plan: Jan. 2013</a:t>
            </a:r>
          </a:p>
          <a:p>
            <a:r>
              <a:rPr lang="en-US" altLang="ja-JP" sz="1800" dirty="0" smtClean="0"/>
              <a:t> Beam commissioning of "</a:t>
            </a:r>
            <a:r>
              <a:rPr lang="en-US" altLang="ja-JP" sz="1800" dirty="0" err="1" smtClean="0"/>
              <a:t>compresion</a:t>
            </a:r>
            <a:r>
              <a:rPr lang="en-US" altLang="ja-JP" sz="1800" dirty="0" smtClean="0"/>
              <a:t> jig": March 2013.</a:t>
            </a:r>
            <a:endParaRPr lang="ja-JP" altLang="en-US" sz="1800" dirty="0" smtClean="0"/>
          </a:p>
          <a:p>
            <a:endParaRPr lang="ja-JP" altLang="en-US" sz="1800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44500" y="-33338"/>
            <a:ext cx="8578850" cy="571500"/>
          </a:xfrm>
        </p:spPr>
        <p:txBody>
          <a:bodyPr>
            <a:noAutofit/>
          </a:bodyPr>
          <a:lstStyle/>
          <a:p>
            <a:pPr algn="l"/>
            <a:r>
              <a:rPr lang="en-US" altLang="ja-JP" sz="3600" b="1" dirty="0" smtClean="0">
                <a:solidFill>
                  <a:schemeClr val="accent1"/>
                </a:solidFill>
                <a:ea typeface="ＭＳ Ｐゴシック" charset="-128"/>
                <a:cs typeface="ＭＳ Ｐゴシック" charset="-128"/>
              </a:rPr>
              <a:t>Commissioning of Cryogenic Load-Frame</a:t>
            </a:r>
            <a:endParaRPr lang="ja-JP" altLang="en-US" sz="3600" dirty="0"/>
          </a:p>
        </p:txBody>
      </p:sp>
      <p:pic>
        <p:nvPicPr>
          <p:cNvPr id="3" name="Picture 3" descr="DiffPa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13123" y="3645693"/>
            <a:ext cx="2990482" cy="2682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4" descr="IMG_110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2275" y="538162"/>
            <a:ext cx="2889526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4302814" y="6328569"/>
            <a:ext cx="172555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1600" b="1" dirty="0" smtClean="0">
                <a:solidFill>
                  <a:prstClr val="black"/>
                </a:solidFill>
                <a:ea typeface="HG丸ｺﾞｼｯｸM-PRO" pitchFamily="50" charset="-128"/>
              </a:rPr>
              <a:t>-</a:t>
            </a:r>
            <a:r>
              <a:rPr lang="en-US" altLang="ja-JP" sz="1600" b="1" dirty="0">
                <a:solidFill>
                  <a:prstClr val="black"/>
                </a:solidFill>
                <a:ea typeface="HG丸ｺﾞｼｯｸM-PRO" pitchFamily="50" charset="-128"/>
              </a:rPr>
              <a:t>&gt;</a:t>
            </a:r>
            <a:r>
              <a:rPr lang="en-US" altLang="ja-JP" sz="1600" b="1" dirty="0" smtClean="0">
                <a:solidFill>
                  <a:prstClr val="black"/>
                </a:solidFill>
                <a:ea typeface="HG丸ｺﾞｼｯｸM-PRO" pitchFamily="50" charset="-128"/>
              </a:rPr>
              <a:t> Good S/N ratio.</a:t>
            </a:r>
            <a:endParaRPr lang="ja-JP" altLang="en-US" sz="1600" b="1" dirty="0">
              <a:solidFill>
                <a:prstClr val="black"/>
              </a:solidFill>
              <a:ea typeface="HG丸ｺﾞｼｯｸM-PRO" pitchFamily="50" charset="-128"/>
            </a:endParaRP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4854982" y="3734592"/>
            <a:ext cx="162095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1600" b="1" dirty="0" smtClean="0">
                <a:solidFill>
                  <a:srgbClr val="0000FF"/>
                </a:solidFill>
                <a:ea typeface="HG丸ｺﾞｼｯｸM-PRO" pitchFamily="50" charset="-128"/>
                <a:cs typeface="HG丸ｺﾞｼｯｸM-PRO" pitchFamily="50" charset="-128"/>
              </a:rPr>
              <a:t>For 5 min. at 8 K.</a:t>
            </a:r>
            <a:endParaRPr lang="ja-JP" altLang="en-US" sz="1600" b="1" dirty="0">
              <a:solidFill>
                <a:srgbClr val="0000FF"/>
              </a:solidFill>
              <a:ea typeface="HG丸ｺﾞｼｯｸM-PRO" pitchFamily="50" charset="-128"/>
              <a:cs typeface="HG丸ｺﾞｼｯｸM-PRO" pitchFamily="50" charset="-128"/>
            </a:endParaRPr>
          </a:p>
        </p:txBody>
      </p:sp>
      <p:pic>
        <p:nvPicPr>
          <p:cNvPr id="8" name="Picture 10" descr="IMG_1063"/>
          <p:cNvPicPr>
            <a:picLocks noChangeAspect="1" noChangeArrowheads="1"/>
          </p:cNvPicPr>
          <p:nvPr/>
        </p:nvPicPr>
        <p:blipFill>
          <a:blip r:embed="rId5"/>
          <a:srcRect t="10936" b="21872"/>
          <a:stretch>
            <a:fillRect/>
          </a:stretch>
        </p:blipFill>
        <p:spPr bwMode="auto">
          <a:xfrm>
            <a:off x="265086" y="2777330"/>
            <a:ext cx="3348037" cy="1693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Line 11"/>
          <p:cNvSpPr>
            <a:spLocks noChangeShapeType="1"/>
          </p:cNvSpPr>
          <p:nvPr/>
        </p:nvSpPr>
        <p:spPr bwMode="auto">
          <a:xfrm flipH="1">
            <a:off x="2003398" y="2958305"/>
            <a:ext cx="420688" cy="49371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stealth" w="lg" len="lg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10" name="Line 12"/>
          <p:cNvSpPr>
            <a:spLocks noChangeShapeType="1"/>
          </p:cNvSpPr>
          <p:nvPr/>
        </p:nvSpPr>
        <p:spPr bwMode="auto">
          <a:xfrm flipH="1" flipV="1">
            <a:off x="1489048" y="3247230"/>
            <a:ext cx="360363" cy="215900"/>
          </a:xfrm>
          <a:prstGeom prst="line">
            <a:avLst/>
          </a:prstGeom>
          <a:noFill/>
          <a:ln w="38100">
            <a:solidFill>
              <a:srgbClr val="33CCFF"/>
            </a:solidFill>
            <a:round/>
            <a:headEnd/>
            <a:tailEnd type="stealth" w="lg" len="lg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11" name="Line 13"/>
          <p:cNvSpPr>
            <a:spLocks noChangeShapeType="1"/>
          </p:cNvSpPr>
          <p:nvPr/>
        </p:nvSpPr>
        <p:spPr bwMode="auto">
          <a:xfrm>
            <a:off x="2147861" y="3645693"/>
            <a:ext cx="431800" cy="2159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stealth" w="lg" len="lg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2497111" y="3823493"/>
            <a:ext cx="584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1400" b="1">
                <a:solidFill>
                  <a:srgbClr val="0000FF"/>
                </a:solidFill>
                <a:latin typeface="Comic Sans MS" charset="0"/>
              </a:rPr>
              <a:t>axial</a:t>
            </a:r>
          </a:p>
        </p:txBody>
      </p:sp>
      <p:sp>
        <p:nvSpPr>
          <p:cNvPr id="13" name="Text Box 15"/>
          <p:cNvSpPr txBox="1">
            <a:spLocks noChangeArrowheads="1"/>
          </p:cNvSpPr>
          <p:nvPr/>
        </p:nvSpPr>
        <p:spPr bwMode="auto">
          <a:xfrm>
            <a:off x="709586" y="3374230"/>
            <a:ext cx="11398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1400" b="1">
                <a:solidFill>
                  <a:srgbClr val="33CCFF"/>
                </a:solidFill>
                <a:latin typeface="Comic Sans MS" charset="0"/>
              </a:rPr>
              <a:t>transversal</a:t>
            </a:r>
          </a:p>
        </p:txBody>
      </p:sp>
      <p:pic>
        <p:nvPicPr>
          <p:cNvPr id="14" name="Picture 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90485" y="4496593"/>
            <a:ext cx="3013607" cy="22075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12" descr="ave_alltemp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475939" y="4064793"/>
            <a:ext cx="2757617" cy="2070895"/>
          </a:xfrm>
          <a:prstGeom prst="rect">
            <a:avLst/>
          </a:prstGeom>
          <a:noFill/>
        </p:spPr>
      </p:pic>
      <p:graphicFrame>
        <p:nvGraphicFramePr>
          <p:cNvPr id="21" name="Object 7"/>
          <p:cNvGraphicFramePr>
            <a:graphicFrameLocks noChangeAspect="1"/>
          </p:cNvGraphicFramePr>
          <p:nvPr/>
        </p:nvGraphicFramePr>
        <p:xfrm>
          <a:off x="6623706" y="3475830"/>
          <a:ext cx="2520950" cy="652463"/>
        </p:xfrm>
        <a:graphic>
          <a:graphicData uri="http://schemas.openxmlformats.org/presentationml/2006/ole">
            <p:oleObj spid="_x0000_s96258" name="数式" r:id="rId8" imgW="1968480" imgH="507960" progId="Equation.3">
              <p:embed/>
            </p:oleObj>
          </a:graphicData>
        </a:graphic>
      </p:graphicFrame>
      <p:sp>
        <p:nvSpPr>
          <p:cNvPr id="17" name="スライド番号プレースホルダ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2AF9B-268A-6049-A583-77F182FA11DA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33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-101600"/>
            <a:ext cx="9740900" cy="762000"/>
          </a:xfrm>
        </p:spPr>
        <p:txBody>
          <a:bodyPr>
            <a:noAutofit/>
          </a:bodyPr>
          <a:lstStyle/>
          <a:p>
            <a:pPr algn="l"/>
            <a:r>
              <a:rPr lang="en-US" altLang="ja-JP" sz="3600" b="1" dirty="0" smtClean="0">
                <a:solidFill>
                  <a:schemeClr val="accent1"/>
                </a:solidFill>
              </a:rPr>
              <a:t>Progress and Plan</a:t>
            </a:r>
            <a:r>
              <a:rPr lang="en-US" altLang="ja-JP" sz="3600" b="1" dirty="0" smtClean="0">
                <a:solidFill>
                  <a:schemeClr val="accent1"/>
                </a:solidFill>
                <a:ea typeface="ＭＳ Ｐゴシック" charset="-128"/>
                <a:cs typeface="ＭＳ Ｐゴシック" charset="-128"/>
              </a:rPr>
              <a:t>: Stress/Strain Behavior Study</a:t>
            </a:r>
            <a:endParaRPr lang="ja-JP" altLang="en-US" sz="3600" b="1" dirty="0">
              <a:solidFill>
                <a:schemeClr val="accent1"/>
              </a:solidFill>
            </a:endParaRP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68300" y="609600"/>
            <a:ext cx="8229600" cy="4525963"/>
          </a:xfrm>
        </p:spPr>
        <p:txBody>
          <a:bodyPr>
            <a:noAutofit/>
          </a:bodyPr>
          <a:lstStyle/>
          <a:p>
            <a:r>
              <a:rPr lang="en-US" altLang="ja-JP" sz="1800" dirty="0" smtClean="0">
                <a:latin typeface="+mj-lt"/>
              </a:rPr>
              <a:t>Study on RHQ-Nb3Al wire: 3 papers published, 1 paper presented at ASC2012, and 1 paper to be submitted to journal. </a:t>
            </a:r>
          </a:p>
          <a:p>
            <a:pPr lvl="1"/>
            <a:r>
              <a:rPr lang="en-US" altLang="ja-JP" sz="1800" dirty="0" smtClean="0">
                <a:solidFill>
                  <a:prstClr val="black"/>
                </a:solidFill>
                <a:latin typeface="+mj-lt"/>
                <a:cs typeface="Times"/>
              </a:rPr>
              <a:t>Residual strain induced by different types of matrix (all Ta, </a:t>
            </a:r>
            <a:r>
              <a:rPr lang="en-US" altLang="ja-JP" sz="1800" dirty="0" err="1" smtClean="0">
                <a:solidFill>
                  <a:prstClr val="black"/>
                </a:solidFill>
                <a:latin typeface="+mj-lt"/>
                <a:cs typeface="Times"/>
              </a:rPr>
              <a:t>Ta+Nb</a:t>
            </a:r>
            <a:r>
              <a:rPr lang="en-US" altLang="ja-JP" sz="1800" dirty="0" smtClean="0">
                <a:solidFill>
                  <a:prstClr val="black"/>
                </a:solidFill>
                <a:latin typeface="+mj-lt"/>
                <a:cs typeface="Times"/>
              </a:rPr>
              <a:t>, all </a:t>
            </a:r>
            <a:r>
              <a:rPr lang="en-US" altLang="ja-JP" sz="1800" dirty="0" err="1" smtClean="0">
                <a:solidFill>
                  <a:prstClr val="black"/>
                </a:solidFill>
                <a:latin typeface="+mj-lt"/>
                <a:cs typeface="Times"/>
              </a:rPr>
              <a:t>Nb</a:t>
            </a:r>
            <a:r>
              <a:rPr lang="en-US" altLang="ja-JP" sz="1800" dirty="0" smtClean="0">
                <a:solidFill>
                  <a:prstClr val="black"/>
                </a:solidFill>
                <a:latin typeface="+mj-lt"/>
                <a:cs typeface="Times"/>
              </a:rPr>
              <a:t>) observed and discussed. [</a:t>
            </a:r>
            <a:r>
              <a:rPr lang="en-US" altLang="ja-JP" sz="1800" dirty="0" err="1" smtClean="0">
                <a:solidFill>
                  <a:prstClr val="black"/>
                </a:solidFill>
                <a:latin typeface="+mj-lt"/>
                <a:cs typeface="Times"/>
              </a:rPr>
              <a:t>Supercond</a:t>
            </a:r>
            <a:r>
              <a:rPr lang="en-US" altLang="ja-JP" sz="1800" dirty="0" smtClean="0">
                <a:solidFill>
                  <a:prstClr val="black"/>
                </a:solidFill>
                <a:latin typeface="+mj-lt"/>
                <a:cs typeface="Times"/>
              </a:rPr>
              <a:t>. Sci. Technol., 25 (2012) 065016]</a:t>
            </a:r>
          </a:p>
          <a:p>
            <a:pPr lvl="1"/>
            <a:r>
              <a:rPr lang="en-US" altLang="ja-JP" sz="1800" dirty="0" smtClean="0">
                <a:latin typeface="+mj-lt"/>
              </a:rPr>
              <a:t>Observation of A15 phase transformation in RHQ-Nb3Al wire by neutron diffraction up to 800 K. [Journal of Alloys and Compounds, 535 (2012) pp124-128]</a:t>
            </a:r>
          </a:p>
          <a:p>
            <a:pPr lvl="1"/>
            <a:r>
              <a:rPr lang="en-US" altLang="ja-JP" sz="1800" dirty="0" smtClean="0"/>
              <a:t>Tensile strain dependence of critical current of RHQ-Nb3Al wires and influence by residual strain determined by neutron diffraction measurement discussed. [Cryogenics 2012, in press.]</a:t>
            </a:r>
          </a:p>
          <a:p>
            <a:r>
              <a:rPr lang="en-US" altLang="ja-JP" sz="1800" dirty="0" smtClean="0"/>
              <a:t>Experiment plan with J-PARC MLF neutron beam line TAKUMI in next years:</a:t>
            </a:r>
          </a:p>
          <a:p>
            <a:pPr lvl="1"/>
            <a:r>
              <a:rPr lang="en-US" altLang="ja-JP" sz="1800" dirty="0" smtClean="0"/>
              <a:t>Fundamental measurements of RHQ-Nb3Al wire under loading at LT and of its powder for stress-free need to be carried out.</a:t>
            </a:r>
          </a:p>
          <a:p>
            <a:pPr lvl="1"/>
            <a:r>
              <a:rPr lang="en-US" altLang="ja-JP" sz="1800" dirty="0" smtClean="0"/>
              <a:t>Measurement of 10 stack cable samples up to 200 </a:t>
            </a:r>
            <a:r>
              <a:rPr lang="en-US" altLang="ja-JP" sz="1800" dirty="0" err="1" smtClean="0"/>
              <a:t>MPa</a:t>
            </a:r>
            <a:r>
              <a:rPr lang="en-US" altLang="ja-JP" sz="1800" dirty="0" smtClean="0"/>
              <a:t> &gt;&gt; spatial distribution of strains in the cable.</a:t>
            </a:r>
          </a:p>
        </p:txBody>
      </p:sp>
      <p:pic>
        <p:nvPicPr>
          <p:cNvPr id="7" name="Picture 2" descr="C:\Users\kanazawa\Desktop\Orders・design\米倉製作所\ＪＩＧ_20110603（圧縮ジグ最終）.jpeg"/>
          <p:cNvPicPr>
            <a:picLocks noChangeAspect="1" noChangeArrowheads="1"/>
          </p:cNvPicPr>
          <p:nvPr/>
        </p:nvPicPr>
        <p:blipFill>
          <a:blip r:embed="rId2" cstate="print"/>
          <a:srcRect l="10630" t="28346" r="21260" b="4724"/>
          <a:stretch>
            <a:fillRect/>
          </a:stretch>
        </p:blipFill>
        <p:spPr bwMode="auto">
          <a:xfrm>
            <a:off x="3644900" y="4845222"/>
            <a:ext cx="2476500" cy="1935209"/>
          </a:xfrm>
          <a:prstGeom prst="rect">
            <a:avLst/>
          </a:prstGeom>
          <a:noFill/>
        </p:spPr>
      </p:pic>
      <p:sp>
        <p:nvSpPr>
          <p:cNvPr id="8" name="テキスト ボックス 7"/>
          <p:cNvSpPr txBox="1"/>
          <p:nvPr/>
        </p:nvSpPr>
        <p:spPr>
          <a:xfrm>
            <a:off x="6121400" y="6134100"/>
            <a:ext cx="21852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prstClr val="black"/>
                </a:solidFill>
              </a:rPr>
              <a:t>Compression jig for cable stack meas.</a:t>
            </a:r>
            <a:endParaRPr lang="ja-JP" altLang="en-US" dirty="0">
              <a:solidFill>
                <a:prstClr val="black"/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2AF9B-268A-6049-A583-77F182FA11DA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34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-101600"/>
            <a:ext cx="9740900" cy="762000"/>
          </a:xfrm>
        </p:spPr>
        <p:txBody>
          <a:bodyPr>
            <a:noAutofit/>
          </a:bodyPr>
          <a:lstStyle/>
          <a:p>
            <a:pPr algn="l"/>
            <a:r>
              <a:rPr lang="en-US" altLang="ja-JP" sz="3600" b="1" dirty="0" smtClean="0">
                <a:solidFill>
                  <a:schemeClr val="accent1"/>
                </a:solidFill>
              </a:rPr>
              <a:t>Support: RHQ-Nb3Al </a:t>
            </a:r>
            <a:r>
              <a:rPr lang="en-US" altLang="ja-JP" sz="3600" b="1" dirty="0" err="1" smtClean="0">
                <a:solidFill>
                  <a:schemeClr val="accent1"/>
                </a:solidFill>
              </a:rPr>
              <a:t>w</a:t>
            </a:r>
            <a:r>
              <a:rPr lang="en-US" altLang="ja-JP" sz="3600" b="1" dirty="0" smtClean="0">
                <a:solidFill>
                  <a:schemeClr val="accent1"/>
                </a:solidFill>
              </a:rPr>
              <a:t>/ Copper Matrix</a:t>
            </a:r>
            <a:endParaRPr lang="ja-JP" altLang="en-US" sz="3600" b="1" dirty="0">
              <a:solidFill>
                <a:schemeClr val="accent1"/>
              </a:solidFill>
            </a:endParaRP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194883" y="5595998"/>
            <a:ext cx="8799132" cy="1325502"/>
          </a:xfrm>
        </p:spPr>
        <p:txBody>
          <a:bodyPr>
            <a:noAutofit/>
          </a:bodyPr>
          <a:lstStyle/>
          <a:p>
            <a:r>
              <a:rPr lang="en-US" altLang="ja-JP" sz="1800" b="1" dirty="0" smtClean="0">
                <a:solidFill>
                  <a:srgbClr val="4F81BD"/>
                </a:solidFill>
              </a:rPr>
              <a:t>No wire breaking in 300 </a:t>
            </a:r>
            <a:r>
              <a:rPr lang="en-US" altLang="ja-JP" sz="1800" b="1" dirty="0" err="1" smtClean="0">
                <a:solidFill>
                  <a:srgbClr val="4F81BD"/>
                </a:solidFill>
              </a:rPr>
              <a:t>m</a:t>
            </a:r>
            <a:r>
              <a:rPr lang="en-US" altLang="ja-JP" sz="1800" b="1" dirty="0" smtClean="0">
                <a:solidFill>
                  <a:srgbClr val="4F81BD"/>
                </a:solidFill>
              </a:rPr>
              <a:t>.</a:t>
            </a:r>
          </a:p>
          <a:p>
            <a:r>
              <a:rPr lang="en-US" altLang="ja-JP" sz="1800" b="1" dirty="0" smtClean="0">
                <a:solidFill>
                  <a:srgbClr val="4F81BD"/>
                </a:solidFill>
              </a:rPr>
              <a:t>A continuous reel-to-reel RHQ process succeeded for a 50-m-piece of Ta/Cu/Ta barrier precursor.</a:t>
            </a:r>
          </a:p>
          <a:p>
            <a:r>
              <a:rPr lang="en-US" altLang="ja-JP" sz="1800" b="1" dirty="0" smtClean="0">
                <a:solidFill>
                  <a:srgbClr val="4F81BD"/>
                </a:solidFill>
              </a:rPr>
              <a:t>The filament </a:t>
            </a:r>
            <a:r>
              <a:rPr lang="en-US" altLang="ja-JP" sz="1800" b="1" dirty="0" err="1" smtClean="0">
                <a:solidFill>
                  <a:srgbClr val="4F81BD"/>
                </a:solidFill>
              </a:rPr>
              <a:t>Jc</a:t>
            </a:r>
            <a:r>
              <a:rPr lang="en-US" altLang="ja-JP" sz="1800" b="1" dirty="0" smtClean="0">
                <a:solidFill>
                  <a:srgbClr val="4F81BD"/>
                </a:solidFill>
              </a:rPr>
              <a:t> (18 T, 4.2 K) almost the same as that of Ta filament barrier precursor.</a:t>
            </a:r>
            <a:endParaRPr lang="en-US" altLang="ja-JP" sz="1800" b="1" dirty="0" smtClean="0">
              <a:solidFill>
                <a:srgbClr val="4F81BD"/>
              </a:solidFill>
              <a:latin typeface="+mj-lt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173527" y="546100"/>
            <a:ext cx="406021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200" b="1" dirty="0" smtClean="0">
                <a:solidFill>
                  <a:prstClr val="black"/>
                </a:solidFill>
              </a:rPr>
              <a:t>Pursued by NIMS &amp; </a:t>
            </a:r>
            <a:r>
              <a:rPr lang="en-US" altLang="ja-JP" sz="2200" b="1" dirty="0" err="1" smtClean="0">
                <a:solidFill>
                  <a:prstClr val="black"/>
                </a:solidFill>
              </a:rPr>
              <a:t>HItachi</a:t>
            </a:r>
            <a:r>
              <a:rPr lang="en-US" altLang="ja-JP" sz="2200" b="1" dirty="0" smtClean="0">
                <a:solidFill>
                  <a:prstClr val="black"/>
                </a:solidFill>
              </a:rPr>
              <a:t> Cable </a:t>
            </a:r>
            <a:endParaRPr lang="ja-JP" altLang="en-US" sz="2200" b="1" dirty="0">
              <a:solidFill>
                <a:prstClr val="black"/>
              </a:solidFill>
            </a:endParaRPr>
          </a:p>
        </p:txBody>
      </p:sp>
      <p:pic>
        <p:nvPicPr>
          <p:cNvPr id="10" name="図 9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0" y="3343642"/>
            <a:ext cx="3238500" cy="2480956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rcRect t="1942"/>
              <a:stretch>
                <a:fillRect/>
              </a:stretch>
            </p:blipFill>
          </mc:Choice>
          <mc:Fallback>
            <p:blipFill>
              <a:blip r:embed="rId5"/>
              <a:srcRect t="1942"/>
              <a:stretch>
                <a:fillRect/>
              </a:stretch>
            </p:blipFill>
          </mc:Fallback>
        </mc:AlternateContent>
        <p:spPr>
          <a:xfrm>
            <a:off x="-169518" y="571499"/>
            <a:ext cx="4959739" cy="2886443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4713668" y="976987"/>
            <a:ext cx="4280347" cy="1911350"/>
          </a:xfrm>
          <a:prstGeom prst="rect">
            <a:avLst/>
          </a:prstGeom>
        </p:spPr>
      </p:pic>
      <p:pic>
        <p:nvPicPr>
          <p:cNvPr id="14" name="図 13" descr="ASC2012竹内Poster_2MPQ-07 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8"/>
              <a:srcRect l="86083" t="41661" r="870" b="38329"/>
              <a:stretch>
                <a:fillRect/>
              </a:stretch>
            </p:blipFill>
          </mc:Choice>
          <mc:Fallback>
            <p:blipFill>
              <a:blip r:embed="rId9"/>
              <a:srcRect l="86083" t="41661" r="870" b="38329"/>
              <a:stretch>
                <a:fillRect/>
              </a:stretch>
            </p:blipFill>
          </mc:Fallback>
        </mc:AlternateContent>
        <p:spPr>
          <a:xfrm>
            <a:off x="7292895" y="3066137"/>
            <a:ext cx="1627663" cy="1302663"/>
          </a:xfrm>
          <a:prstGeom prst="rect">
            <a:avLst/>
          </a:prstGeom>
        </p:spPr>
      </p:pic>
      <p:cxnSp>
        <p:nvCxnSpPr>
          <p:cNvPr id="16" name="直線矢印コネクタ 15"/>
          <p:cNvCxnSpPr/>
          <p:nvPr/>
        </p:nvCxnSpPr>
        <p:spPr>
          <a:xfrm rot="10800000">
            <a:off x="6642103" y="2400301"/>
            <a:ext cx="952498" cy="66583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9" name="図 18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10"/>
              <a:stretch>
                <a:fillRect/>
              </a:stretch>
            </p:blipFill>
          </mc:Choice>
          <mc:Fallback>
            <p:blipFill>
              <a:blip r:embed="rId11"/>
              <a:stretch>
                <a:fillRect/>
              </a:stretch>
            </p:blipFill>
          </mc:Fallback>
        </mc:AlternateContent>
        <p:spPr>
          <a:xfrm>
            <a:off x="3209071" y="3457942"/>
            <a:ext cx="4083824" cy="2531602"/>
          </a:xfrm>
          <a:prstGeom prst="rect">
            <a:avLst/>
          </a:prstGeom>
        </p:spPr>
      </p:pic>
      <p:sp>
        <p:nvSpPr>
          <p:cNvPr id="22" name="スライド番号プレースホルダ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2AF9B-268A-6049-A583-77F182FA11DA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35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-101600"/>
            <a:ext cx="9740900" cy="762000"/>
          </a:xfrm>
        </p:spPr>
        <p:txBody>
          <a:bodyPr>
            <a:noAutofit/>
          </a:bodyPr>
          <a:lstStyle/>
          <a:p>
            <a:pPr algn="l"/>
            <a:r>
              <a:rPr lang="en-US" altLang="ja-JP" sz="3600" b="1" dirty="0" smtClean="0">
                <a:solidFill>
                  <a:schemeClr val="accent1"/>
                </a:solidFill>
              </a:rPr>
              <a:t>Support: RHQ-Nb3Al </a:t>
            </a:r>
            <a:r>
              <a:rPr lang="en-US" altLang="ja-JP" sz="3600" b="1" dirty="0" err="1" smtClean="0">
                <a:solidFill>
                  <a:schemeClr val="accent1"/>
                </a:solidFill>
              </a:rPr>
              <a:t>w</a:t>
            </a:r>
            <a:r>
              <a:rPr lang="en-US" altLang="ja-JP" sz="3600" b="1" dirty="0" smtClean="0">
                <a:solidFill>
                  <a:schemeClr val="accent1"/>
                </a:solidFill>
              </a:rPr>
              <a:t>/ Tantalum Matrix</a:t>
            </a:r>
            <a:endParaRPr lang="ja-JP" altLang="en-US" sz="3600" b="1" dirty="0">
              <a:solidFill>
                <a:schemeClr val="accent1"/>
              </a:solidFill>
            </a:endParaRP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-1" y="976986"/>
            <a:ext cx="9187041" cy="1905914"/>
          </a:xfrm>
        </p:spPr>
        <p:txBody>
          <a:bodyPr>
            <a:noAutofit/>
          </a:bodyPr>
          <a:lstStyle/>
          <a:p>
            <a:r>
              <a:rPr lang="en-US" altLang="ja-JP" sz="1800" b="1" dirty="0" smtClean="0">
                <a:solidFill>
                  <a:srgbClr val="4F81BD"/>
                </a:solidFill>
              </a:rPr>
              <a:t>Preparing 3 km long Ta matrix wire to make Rutherford cable for mirror </a:t>
            </a:r>
            <a:r>
              <a:rPr lang="en-US" altLang="ja-JP" sz="1800" b="1" dirty="0" err="1" smtClean="0">
                <a:solidFill>
                  <a:srgbClr val="4F81BD"/>
                </a:solidFill>
              </a:rPr>
              <a:t>Quadrupole</a:t>
            </a:r>
            <a:r>
              <a:rPr lang="en-US" altLang="ja-JP" sz="1800" b="1" dirty="0" smtClean="0">
                <a:solidFill>
                  <a:srgbClr val="4F81BD"/>
                </a:solidFill>
              </a:rPr>
              <a:t> magnet.</a:t>
            </a:r>
          </a:p>
          <a:p>
            <a:r>
              <a:rPr lang="en-US" altLang="ja-JP" sz="1800" b="1" dirty="0" smtClean="0">
                <a:solidFill>
                  <a:srgbClr val="4F81BD"/>
                </a:solidFill>
              </a:rPr>
              <a:t>Original diameter of 1 mm needs to be reduced to 0.7 mm. &gt;&gt; Present feasibility study.</a:t>
            </a:r>
          </a:p>
          <a:p>
            <a:r>
              <a:rPr lang="en-US" altLang="ja-JP" sz="1800" b="1" dirty="0" smtClean="0">
                <a:solidFill>
                  <a:srgbClr val="4F81BD"/>
                </a:solidFill>
              </a:rPr>
              <a:t>Results with re-drawn K3 wire doesn't show significant degradation of performance.</a:t>
            </a:r>
          </a:p>
          <a:p>
            <a:r>
              <a:rPr lang="en-US" altLang="ja-JP" sz="1800" b="1" dirty="0" smtClean="0">
                <a:solidFill>
                  <a:srgbClr val="4F81BD"/>
                </a:solidFill>
              </a:rPr>
              <a:t>New Ta matrix wires (</a:t>
            </a:r>
            <a:r>
              <a:rPr lang="en-US" altLang="ja-JP" sz="1800" b="1" dirty="0" smtClean="0">
                <a:solidFill>
                  <a:srgbClr val="4F81BD"/>
                </a:solidFill>
                <a:latin typeface="Symbol" charset="2"/>
                <a:cs typeface="Symbol" charset="2"/>
              </a:rPr>
              <a:t>f</a:t>
            </a:r>
            <a:r>
              <a:rPr lang="en-US" altLang="ja-JP" sz="1800" b="1" dirty="0" smtClean="0">
                <a:solidFill>
                  <a:srgbClr val="4F81BD"/>
                </a:solidFill>
              </a:rPr>
              <a:t>0.7mm) were fabricated and first cabling is planned in Dec. 2012.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173527" y="546100"/>
            <a:ext cx="401351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200" b="1" dirty="0" smtClean="0">
                <a:solidFill>
                  <a:prstClr val="black"/>
                </a:solidFill>
              </a:rPr>
              <a:t>Pursued by NIMS, KEK, </a:t>
            </a:r>
            <a:r>
              <a:rPr lang="en-US" altLang="ja-JP" sz="2200" b="1" dirty="0" err="1" smtClean="0">
                <a:solidFill>
                  <a:prstClr val="black"/>
                </a:solidFill>
              </a:rPr>
              <a:t>Fermilab</a:t>
            </a:r>
            <a:r>
              <a:rPr lang="en-US" altLang="ja-JP" sz="2200" b="1" dirty="0" smtClean="0">
                <a:solidFill>
                  <a:prstClr val="black"/>
                </a:solidFill>
              </a:rPr>
              <a:t>.</a:t>
            </a:r>
            <a:endParaRPr lang="ja-JP" altLang="en-US" sz="2200" b="1" dirty="0">
              <a:solidFill>
                <a:prstClr val="black"/>
              </a:solidFill>
            </a:endParaRPr>
          </a:p>
        </p:txBody>
      </p:sp>
      <p:pic>
        <p:nvPicPr>
          <p:cNvPr id="23" name="図 22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91720" y="3403964"/>
            <a:ext cx="3170617" cy="3070047"/>
          </a:xfrm>
          <a:prstGeom prst="rect">
            <a:avLst/>
          </a:prstGeom>
        </p:spPr>
      </p:pic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67107" y="3578811"/>
            <a:ext cx="3466166" cy="284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" name="図 28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6424504" y="3655010"/>
            <a:ext cx="2795696" cy="2529891"/>
          </a:xfrm>
          <a:prstGeom prst="rect">
            <a:avLst/>
          </a:prstGeom>
        </p:spPr>
      </p:pic>
      <p:sp>
        <p:nvSpPr>
          <p:cNvPr id="30" name="スライド番号プレースホルダ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2AF9B-268A-6049-A583-77F182FA11DA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36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6718300" cy="817562"/>
          </a:xfrm>
        </p:spPr>
        <p:txBody>
          <a:bodyPr/>
          <a:lstStyle/>
          <a:p>
            <a:pPr algn="l"/>
            <a:r>
              <a:rPr lang="en-US" altLang="ja-JP" b="1" dirty="0" smtClean="0">
                <a:solidFill>
                  <a:schemeClr val="accent1"/>
                </a:solidFill>
              </a:rPr>
              <a:t>Summary of R&amp;D in 2012</a:t>
            </a:r>
            <a:endParaRPr lang="ja-JP" altLang="en-US" b="1" dirty="0">
              <a:solidFill>
                <a:schemeClr val="accent1"/>
              </a:solidFill>
            </a:endParaRP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177800" y="850900"/>
            <a:ext cx="8750300" cy="5562600"/>
          </a:xfrm>
        </p:spPr>
        <p:txBody>
          <a:bodyPr>
            <a:normAutofit/>
          </a:bodyPr>
          <a:lstStyle/>
          <a:p>
            <a:r>
              <a:rPr lang="en-US" altLang="ja-JP" sz="2400" dirty="0" smtClean="0"/>
              <a:t>R&amp;D for new D1 magnet for HL-LHC upgrade</a:t>
            </a:r>
          </a:p>
          <a:p>
            <a:pPr lvl="1"/>
            <a:r>
              <a:rPr lang="en-US" altLang="ja-JP" sz="2400" dirty="0" smtClean="0"/>
              <a:t>Conceptual design: </a:t>
            </a:r>
            <a:r>
              <a:rPr lang="en-US" altLang="ja-JP" sz="2400" dirty="0" err="1" smtClean="0"/>
              <a:t>NbTi</a:t>
            </a:r>
            <a:r>
              <a:rPr lang="en-US" altLang="ja-JP" sz="2400" dirty="0" smtClean="0"/>
              <a:t>, 5.2 T@70%, 7.7m, control of iron saturation, collaring yoke structure.</a:t>
            </a:r>
          </a:p>
          <a:p>
            <a:pPr lvl="2"/>
            <a:r>
              <a:rPr lang="en-US" altLang="ja-JP" dirty="0" smtClean="0"/>
              <a:t>To be addressed: 3D modeling, quench protection, analysis of operation at 80% to shorten the length.</a:t>
            </a:r>
          </a:p>
          <a:p>
            <a:pPr lvl="2"/>
            <a:r>
              <a:rPr lang="en-US" altLang="ja-JP" dirty="0" smtClean="0"/>
              <a:t>Feasibility studies by a company. </a:t>
            </a:r>
          </a:p>
          <a:p>
            <a:pPr lvl="1"/>
            <a:r>
              <a:rPr lang="en-US" altLang="ja-JP" sz="2400" dirty="0" smtClean="0"/>
              <a:t>Radiation resistant materials development (</a:t>
            </a:r>
            <a:r>
              <a:rPr lang="en-US" altLang="ja-JP" sz="2400" dirty="0" err="1" smtClean="0"/>
              <a:t>GFRPs</a:t>
            </a:r>
            <a:r>
              <a:rPr lang="en-US" altLang="ja-JP" sz="2400" dirty="0" smtClean="0"/>
              <a:t>, special polyimide coating) and evaluation by irradiation tests.</a:t>
            </a:r>
          </a:p>
          <a:p>
            <a:pPr lvl="1"/>
            <a:r>
              <a:rPr lang="en-US" altLang="ja-JP" sz="2400" dirty="0" smtClean="0"/>
              <a:t>Neutron irradiation of copper at cold.</a:t>
            </a:r>
          </a:p>
          <a:p>
            <a:r>
              <a:rPr lang="en-US" altLang="ja-JP" sz="2400" dirty="0" smtClean="0"/>
              <a:t>Fundamental R&amp;D also pursued:</a:t>
            </a:r>
          </a:p>
          <a:p>
            <a:pPr lvl="1"/>
            <a:r>
              <a:rPr lang="en-US" altLang="ja-JP" sz="2400" dirty="0" smtClean="0"/>
              <a:t>Assembly of Nb3Al sub-scale magnet underway.</a:t>
            </a:r>
          </a:p>
          <a:p>
            <a:pPr lvl="1"/>
            <a:r>
              <a:rPr lang="en-US" altLang="ja-JP" sz="2400" dirty="0" smtClean="0"/>
              <a:t>Neutron diffraction measurement resumed and preparing cable stack meas. under compression.</a:t>
            </a:r>
          </a:p>
          <a:p>
            <a:pPr lvl="1"/>
            <a:r>
              <a:rPr lang="en-US" altLang="ja-JP" sz="2400" dirty="0" smtClean="0"/>
              <a:t>Continuous supports/efforts for RHQ-Nb3Al wire development.</a:t>
            </a:r>
            <a:endParaRPr lang="ja-JP" altLang="en-US" sz="2400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2AF9B-268A-6049-A583-77F182FA11DA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37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457200" y="2730500"/>
            <a:ext cx="8229600" cy="1143000"/>
          </a:xfrm>
        </p:spPr>
        <p:txBody>
          <a:bodyPr/>
          <a:lstStyle/>
          <a:p>
            <a:r>
              <a:rPr lang="en-US" altLang="ja-JP" b="1" dirty="0" smtClean="0">
                <a:solidFill>
                  <a:schemeClr val="accent1"/>
                </a:solidFill>
              </a:rPr>
              <a:t>R&amp;D Proposal and Budget Plan in 2013</a:t>
            </a:r>
            <a:endParaRPr lang="ja-JP" altLang="en-US" b="1" dirty="0">
              <a:solidFill>
                <a:schemeClr val="accent1"/>
              </a:solidFill>
            </a:endParaRPr>
          </a:p>
        </p:txBody>
      </p:sp>
      <p:sp>
        <p:nvSpPr>
          <p:cNvPr id="2" name="スライド番号プレースホル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2AF9B-268A-6049-A583-77F182FA11DA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38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25440"/>
            <a:ext cx="2257425" cy="897890"/>
          </a:xfrm>
        </p:spPr>
        <p:txBody>
          <a:bodyPr>
            <a:noAutofit/>
          </a:bodyPr>
          <a:lstStyle/>
          <a:p>
            <a:pPr algn="l"/>
            <a:r>
              <a:rPr lang="en-US" altLang="ja-JP" sz="3200" b="1" dirty="0" smtClean="0">
                <a:solidFill>
                  <a:schemeClr val="accent1"/>
                </a:solidFill>
                <a:cs typeface="Times"/>
              </a:rPr>
              <a:t>Accounting</a:t>
            </a:r>
            <a:br>
              <a:rPr lang="en-US" altLang="ja-JP" sz="3200" b="1" dirty="0" smtClean="0">
                <a:solidFill>
                  <a:schemeClr val="accent1"/>
                </a:solidFill>
                <a:cs typeface="Times"/>
              </a:rPr>
            </a:br>
            <a:r>
              <a:rPr lang="en-US" altLang="ja-JP" sz="3200" b="1" dirty="0" smtClean="0">
                <a:solidFill>
                  <a:schemeClr val="accent1"/>
                </a:solidFill>
                <a:cs typeface="Times"/>
              </a:rPr>
              <a:t>2012</a:t>
            </a:r>
            <a:endParaRPr lang="ja-JP" altLang="en-US" sz="3200" b="1" dirty="0">
              <a:solidFill>
                <a:schemeClr val="accent1"/>
              </a:solidFill>
              <a:cs typeface="Times"/>
            </a:endParaRPr>
          </a:p>
        </p:txBody>
      </p:sp>
      <p:graphicFrame>
        <p:nvGraphicFramePr>
          <p:cNvPr id="5" name="コンテンツ プレースホルダ 4"/>
          <p:cNvGraphicFramePr>
            <a:graphicFrameLocks noGrp="1"/>
          </p:cNvGraphicFramePr>
          <p:nvPr>
            <p:ph idx="1"/>
          </p:nvPr>
        </p:nvGraphicFramePr>
        <p:xfrm>
          <a:off x="2238814" y="77824"/>
          <a:ext cx="5370694" cy="664365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67518"/>
                <a:gridCol w="1750500"/>
                <a:gridCol w="663169"/>
                <a:gridCol w="663169"/>
                <a:gridCol w="663169"/>
                <a:gridCol w="663169"/>
              </a:tblGrid>
              <a:tr h="305323">
                <a:tc rowSpan="2" gridSpan="2">
                  <a:txBody>
                    <a:bodyPr/>
                    <a:lstStyle/>
                    <a:p>
                      <a:pPr algn="ctr"/>
                      <a:endParaRPr kumimoji="1" lang="ja-JP" altLang="en-US" sz="1000" b="1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algn="ctr"/>
                      <a:endParaRPr kumimoji="1" lang="ja-JP" altLang="en-US" sz="1000" b="1" dirty="0">
                        <a:latin typeface="+mn-lt"/>
                      </a:endParaRPr>
                    </a:p>
                  </a:txBody>
                  <a:tcPr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altLang="ja-JP" sz="1400" b="1" i="0" u="none" strike="noStrike" dirty="0" smtClean="0">
                          <a:latin typeface="+mn-lt"/>
                        </a:rPr>
                        <a:t>Budget</a:t>
                      </a:r>
                      <a:endParaRPr lang="en-US" altLang="ja-JP" sz="14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altLang="ja-JP" sz="10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altLang="ja-JP" sz="1400" b="1" i="0" u="none" strike="noStrike" dirty="0" smtClean="0">
                          <a:latin typeface="+mn-lt"/>
                        </a:rPr>
                        <a:t>Accounting</a:t>
                      </a:r>
                      <a:endParaRPr lang="en-US" altLang="ja-JP" sz="14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altLang="ja-JP" sz="10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7653">
                <a:tc gridSpan="2" vMerge="1">
                  <a:txBody>
                    <a:bodyPr/>
                    <a:lstStyle/>
                    <a:p>
                      <a:pPr algn="ctr"/>
                      <a:endParaRPr kumimoji="1" lang="ja-JP" altLang="en-US" sz="1000" b="1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kumimoji="1" lang="ja-JP" altLang="en-US" sz="1000" b="1" dirty="0">
                        <a:latin typeface="+mn-lt"/>
                      </a:endParaRPr>
                    </a:p>
                  </a:txBody>
                  <a:tcPr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000" b="1" i="0" u="none" strike="noStrike" dirty="0">
                          <a:latin typeface="+mn-lt"/>
                        </a:rPr>
                        <a:t>2011</a:t>
                      </a: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000" b="1" i="0" u="none" strike="noStrike" dirty="0">
                          <a:latin typeface="+mn-lt"/>
                        </a:rPr>
                        <a:t>2012</a:t>
                      </a:r>
                    </a:p>
                  </a:txBody>
                  <a:tcPr marL="12700" marR="12700" marT="12700" marB="0" anchor="ctr"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000" b="0" i="0" u="none" strike="noStrike" dirty="0" smtClean="0">
                          <a:latin typeface="+mn-lt"/>
                        </a:rPr>
                        <a:t>2012</a:t>
                      </a:r>
                      <a:endParaRPr lang="en-US" altLang="ja-JP" sz="1000" b="0" i="0" u="none" strike="noStrike" baseline="0" dirty="0" smtClean="0">
                        <a:latin typeface="+mn-lt"/>
                      </a:endParaRPr>
                    </a:p>
                    <a:p>
                      <a:pPr algn="ctr" fontAlgn="b"/>
                      <a:r>
                        <a:rPr lang="en-US" altLang="ja-JP" sz="1000" b="0" i="0" u="none" strike="noStrike" baseline="0" dirty="0" smtClean="0">
                          <a:latin typeface="+mn-lt"/>
                        </a:rPr>
                        <a:t>so far</a:t>
                      </a:r>
                      <a:endParaRPr lang="en-US" altLang="ja-JP" sz="1000" b="0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000" b="1" i="0" u="none" strike="noStrike" dirty="0" smtClean="0">
                          <a:latin typeface="+mn-lt"/>
                        </a:rPr>
                        <a:t>2012</a:t>
                      </a:r>
                    </a:p>
                    <a:p>
                      <a:pPr algn="ctr" fontAlgn="b"/>
                      <a:r>
                        <a:rPr lang="en-US" altLang="ja-JP" sz="1000" b="1" i="0" u="none" strike="noStrike" dirty="0" smtClean="0">
                          <a:latin typeface="+mn-lt"/>
                        </a:rPr>
                        <a:t>prediction</a:t>
                      </a:r>
                      <a:endParaRPr lang="en-US" altLang="ja-JP" sz="10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07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1" dirty="0" smtClean="0">
                          <a:latin typeface="+mn-lt"/>
                        </a:rPr>
                        <a:t>D1 model development</a:t>
                      </a:r>
                    </a:p>
                  </a:txBody>
                  <a:tcPr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000" b="1" i="0" u="none" strike="noStrike" dirty="0">
                          <a:latin typeface="+mn-lt"/>
                        </a:rPr>
                        <a:t>conceptual design</a:t>
                      </a:r>
                    </a:p>
                  </a:txBody>
                  <a:tcPr marL="12700" marR="12700" marT="12700" marB="0"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1.2</a:t>
                      </a:r>
                      <a:r>
                        <a:rPr lang="en-US" altLang="ja-JP" sz="1200" b="1" i="0" u="none" strike="noStrike" baseline="0" dirty="0" smtClean="0">
                          <a:latin typeface="+mn-lt"/>
                        </a:rPr>
                        <a:t> FTE</a:t>
                      </a:r>
                    </a:p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Grant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1.2</a:t>
                      </a:r>
                      <a:r>
                        <a:rPr lang="en-US" altLang="ja-JP" sz="1200" b="1" i="0" u="none" strike="noStrike" baseline="0" dirty="0" smtClean="0">
                          <a:latin typeface="+mn-lt"/>
                        </a:rPr>
                        <a:t> FTE</a:t>
                      </a:r>
                    </a:p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Grant</a:t>
                      </a:r>
                    </a:p>
                  </a:txBody>
                  <a:tcPr marL="12700" marR="12700" marT="12700" marB="0" anchor="ctr"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i="0" u="none" strike="noStrike" dirty="0" smtClean="0">
                          <a:latin typeface="+mn-lt"/>
                        </a:rPr>
                        <a:t>1.2</a:t>
                      </a:r>
                      <a:r>
                        <a:rPr lang="en-US" altLang="ja-JP" sz="1200" b="0" i="0" u="none" strike="noStrike" baseline="0" dirty="0" smtClean="0">
                          <a:latin typeface="+mn-lt"/>
                        </a:rPr>
                        <a:t> FTE</a:t>
                      </a:r>
                    </a:p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i="0" u="none" strike="noStrike" dirty="0" smtClean="0">
                          <a:latin typeface="+mn-lt"/>
                        </a:rPr>
                        <a:t>Grant</a:t>
                      </a:r>
                    </a:p>
                  </a:txBody>
                  <a:tcPr marL="12700" marR="12700" marT="12700" marB="0" anchor="ctr"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1.2</a:t>
                      </a:r>
                      <a:r>
                        <a:rPr lang="en-US" altLang="ja-JP" sz="1200" b="1" i="0" u="none" strike="noStrike" baseline="0" dirty="0" smtClean="0">
                          <a:latin typeface="+mn-lt"/>
                        </a:rPr>
                        <a:t> FTE</a:t>
                      </a:r>
                    </a:p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Grant</a:t>
                      </a:r>
                    </a:p>
                  </a:txBody>
                  <a:tcPr marL="12700" marR="12700" marT="12700" marB="0" anchor="ctr"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05323">
                <a:tc>
                  <a:txBody>
                    <a:bodyPr/>
                    <a:lstStyle/>
                    <a:p>
                      <a:pPr algn="ctr"/>
                      <a:endParaRPr kumimoji="1" lang="ja-JP" altLang="en-US" sz="1000" b="1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000" b="1" i="0" u="none" strike="noStrike" dirty="0">
                          <a:latin typeface="+mn-lt"/>
                        </a:rPr>
                        <a:t>engineering</a:t>
                      </a:r>
                      <a:r>
                        <a:rPr lang="en-US" altLang="ja-JP" sz="1000" b="1" i="0" u="none" strike="noStrike" dirty="0" smtClean="0">
                          <a:latin typeface="+mn-lt"/>
                        </a:rPr>
                        <a:t> by company</a:t>
                      </a:r>
                      <a:endParaRPr lang="en-US" altLang="ja-JP" sz="10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Calibri (見出し)"/>
                          <a:cs typeface="Calibri (見出し)"/>
                        </a:rPr>
                        <a:t>11000</a:t>
                      </a:r>
                      <a:endParaRPr lang="ja-JP" altLang="en-US" sz="1200" b="1" i="0" u="none" strike="noStrike" dirty="0">
                        <a:latin typeface="Calibri (見出し)"/>
                        <a:cs typeface="Calibri (見出し)"/>
                      </a:endParaRPr>
                    </a:p>
                  </a:txBody>
                  <a:tcPr marL="12700" marR="12700" marT="12700" marB="0"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i="0" u="none" strike="noStrike" dirty="0" smtClean="0">
                          <a:latin typeface="Calibri (見出し)"/>
                          <a:cs typeface="Calibri (見出し)"/>
                        </a:rPr>
                        <a:t>0</a:t>
                      </a:r>
                      <a:endParaRPr lang="en-US" altLang="ja-JP" sz="1200" b="0" i="0" u="none" strike="noStrike" dirty="0">
                        <a:latin typeface="Calibri (見出し)"/>
                        <a:cs typeface="Calibri (見出し)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Calibri (見出し)"/>
                          <a:cs typeface="Calibri (見出し)"/>
                        </a:rPr>
                        <a:t>3000</a:t>
                      </a:r>
                      <a:endParaRPr lang="en-US" altLang="ja-JP" sz="1200" b="1" i="0" u="none" strike="noStrike" dirty="0">
                        <a:latin typeface="Calibri (見出し)"/>
                        <a:cs typeface="Calibri (見出し)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05323">
                <a:tc>
                  <a:txBody>
                    <a:bodyPr/>
                    <a:lstStyle/>
                    <a:p>
                      <a:pPr algn="ctr"/>
                      <a:endParaRPr kumimoji="1" lang="ja-JP" altLang="en-US" sz="1000" b="1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000" b="1" i="0" u="none" strike="noStrike" dirty="0">
                          <a:latin typeface="+mn-lt"/>
                        </a:rPr>
                        <a:t>fellow/CAD </a:t>
                      </a:r>
                      <a:r>
                        <a:rPr lang="en-US" altLang="ja-JP" sz="1000" b="1" i="0" u="none" strike="noStrike" dirty="0" smtClean="0">
                          <a:latin typeface="+mn-lt"/>
                        </a:rPr>
                        <a:t>engineer/support</a:t>
                      </a:r>
                      <a:endParaRPr lang="en-US" altLang="ja-JP" sz="10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Calibri (見出し)"/>
                          <a:cs typeface="Calibri (見出し)"/>
                        </a:rPr>
                        <a:t>7009</a:t>
                      </a:r>
                      <a:endParaRPr lang="en-US" altLang="ja-JP" sz="1200" b="1" i="0" u="none" strike="noStrike" dirty="0">
                        <a:latin typeface="Calibri (見出し)"/>
                        <a:cs typeface="Calibri (見出し)"/>
                      </a:endParaRPr>
                    </a:p>
                  </a:txBody>
                  <a:tcPr marL="12700" marR="12700" marT="12700" marB="0"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 dirty="0" smtClean="0">
                          <a:latin typeface="Calibri (見出し)"/>
                          <a:cs typeface="Calibri (見出し)"/>
                        </a:rPr>
                        <a:t>3789</a:t>
                      </a:r>
                      <a:endParaRPr lang="en-US" altLang="ja-JP" sz="1200" b="0" i="0" u="none" strike="noStrike" dirty="0">
                        <a:latin typeface="Calibri (見出し)"/>
                        <a:cs typeface="Calibri (見出し)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Calibri (見出し)"/>
                          <a:cs typeface="Calibri (見出し)"/>
                        </a:rPr>
                        <a:t>4809</a:t>
                      </a:r>
                      <a:endParaRPr lang="en-US" altLang="ja-JP" sz="1200" b="1" i="0" u="none" strike="noStrike" dirty="0">
                        <a:latin typeface="Calibri (見出し)"/>
                        <a:cs typeface="Calibri (見出し)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05323">
                <a:tc>
                  <a:txBody>
                    <a:bodyPr/>
                    <a:lstStyle/>
                    <a:p>
                      <a:pPr algn="ctr"/>
                      <a:endParaRPr kumimoji="1" lang="ja-JP" altLang="en-US" sz="1000" b="1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000" b="1" i="0" u="none" strike="noStrike" dirty="0" smtClean="0">
                          <a:latin typeface="+mn-lt"/>
                        </a:rPr>
                        <a:t>hardware (2013-)</a:t>
                      </a:r>
                    </a:p>
                  </a:txBody>
                  <a:tcPr marL="12700" marR="12700" marT="12700" marB="0"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 smtClean="0">
                          <a:latin typeface="+mn-lt"/>
                        </a:rPr>
                        <a:t>-</a:t>
                      </a:r>
                      <a:endParaRPr kumimoji="1" lang="ja-JP" altLang="en-US" sz="1200" b="1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 smtClean="0">
                          <a:latin typeface="+mj-lt"/>
                        </a:rPr>
                        <a:t>-</a:t>
                      </a:r>
                      <a:endParaRPr kumimoji="1" lang="ja-JP" altLang="en-US" sz="1200" b="1" dirty="0">
                        <a:latin typeface="+mj-lt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 smtClean="0">
                          <a:latin typeface="+mj-lt"/>
                        </a:rPr>
                        <a:t>-</a:t>
                      </a:r>
                      <a:endParaRPr kumimoji="1" lang="ja-JP" altLang="en-US" sz="1200" b="0" dirty="0">
                        <a:latin typeface="+mj-lt"/>
                      </a:endParaRPr>
                    </a:p>
                  </a:txBody>
                  <a:tcPr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 smtClean="0">
                          <a:latin typeface="+mj-lt"/>
                        </a:rPr>
                        <a:t>-</a:t>
                      </a:r>
                      <a:endParaRPr kumimoji="1" lang="ja-JP" altLang="en-US" sz="1200" b="1" dirty="0">
                        <a:latin typeface="+mj-lt"/>
                      </a:endParaRPr>
                    </a:p>
                  </a:txBody>
                  <a:tcPr anchor="ctr"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  <a:tr h="305323">
                <a:tc>
                  <a:txBody>
                    <a:bodyPr/>
                    <a:lstStyle/>
                    <a:p>
                      <a:pPr algn="ctr"/>
                      <a:endParaRPr kumimoji="1" lang="ja-JP" altLang="en-US" sz="1000" b="1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dirty="0" smtClean="0">
                          <a:latin typeface="+mn-lt"/>
                        </a:rPr>
                        <a:t>insulated</a:t>
                      </a:r>
                      <a:r>
                        <a:rPr kumimoji="1" lang="en-US" altLang="ja-JP" sz="1000" b="1" baseline="0" dirty="0" smtClean="0">
                          <a:latin typeface="+mn-lt"/>
                        </a:rPr>
                        <a:t> </a:t>
                      </a:r>
                      <a:r>
                        <a:rPr kumimoji="1" lang="en-US" altLang="ja-JP" sz="1000" b="1" baseline="0" dirty="0" err="1" smtClean="0">
                          <a:latin typeface="+mn-lt"/>
                        </a:rPr>
                        <a:t>NbTi</a:t>
                      </a:r>
                      <a:r>
                        <a:rPr kumimoji="1" lang="en-US" altLang="ja-JP" sz="1000" b="1" dirty="0" smtClean="0">
                          <a:latin typeface="+mn-lt"/>
                        </a:rPr>
                        <a:t> cable</a:t>
                      </a:r>
                      <a:r>
                        <a:rPr lang="en-US" altLang="ja-JP" sz="1000" b="1" i="0" u="none" strike="noStrike" dirty="0" smtClean="0">
                          <a:latin typeface="+mn-lt"/>
                        </a:rPr>
                        <a:t> (2013-)</a:t>
                      </a:r>
                      <a:endParaRPr kumimoji="1" lang="en-US" altLang="ja-JP" sz="1000" b="1" dirty="0" smtClean="0">
                        <a:latin typeface="+mn-lt"/>
                      </a:endParaRPr>
                    </a:p>
                  </a:txBody>
                  <a:tcPr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-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j-lt"/>
                        </a:rPr>
                        <a:t>-</a:t>
                      </a:r>
                      <a:endParaRPr lang="en-US" altLang="ja-JP" sz="1200" b="1" i="0" u="none" strike="noStrike" dirty="0">
                        <a:latin typeface="+mj-lt"/>
                      </a:endParaRPr>
                    </a:p>
                  </a:txBody>
                  <a:tcPr marL="12700" marR="12700" marT="1270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 dirty="0" smtClean="0">
                          <a:latin typeface="+mj-lt"/>
                        </a:rPr>
                        <a:t>-</a:t>
                      </a:r>
                      <a:endParaRPr lang="en-US" altLang="ja-JP" sz="1200" b="0" i="0" u="none" strike="noStrike" dirty="0">
                        <a:latin typeface="+mj-lt"/>
                      </a:endParaRPr>
                    </a:p>
                  </a:txBody>
                  <a:tcPr marL="12700" marR="12700" marT="1270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 smtClean="0">
                          <a:latin typeface="+mj-lt"/>
                        </a:rPr>
                        <a:t>-</a:t>
                      </a:r>
                      <a:endParaRPr kumimoji="1" lang="ja-JP" altLang="en-US" sz="1200" b="1" dirty="0">
                        <a:latin typeface="+mj-lt"/>
                      </a:endParaRPr>
                    </a:p>
                  </a:txBody>
                  <a:tcPr anchor="ctr"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</a:tr>
              <a:tr h="305323">
                <a:tc>
                  <a:txBody>
                    <a:bodyPr/>
                    <a:lstStyle/>
                    <a:p>
                      <a:pPr algn="ctr"/>
                      <a:endParaRPr kumimoji="1" lang="ja-JP" altLang="en-US" sz="1000" b="1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dirty="0" smtClean="0">
                          <a:latin typeface="+mn-lt"/>
                        </a:rPr>
                        <a:t>Cold Test</a:t>
                      </a:r>
                      <a:r>
                        <a:rPr lang="en-US" altLang="ja-JP" sz="1000" b="1" i="0" u="none" strike="noStrike" dirty="0" smtClean="0">
                          <a:latin typeface="+mn-lt"/>
                        </a:rPr>
                        <a:t> (2013-)</a:t>
                      </a:r>
                      <a:endParaRPr kumimoji="1" lang="en-US" altLang="ja-JP" sz="1000" b="1" dirty="0" smtClean="0">
                        <a:latin typeface="+mn-lt"/>
                      </a:endParaRPr>
                    </a:p>
                  </a:txBody>
                  <a:tcPr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-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j-lt"/>
                        </a:rPr>
                        <a:t>-</a:t>
                      </a:r>
                      <a:endParaRPr lang="en-US" altLang="ja-JP" sz="1200" b="1" i="0" u="none" strike="noStrike" dirty="0">
                        <a:latin typeface="+mj-lt"/>
                      </a:endParaRPr>
                    </a:p>
                  </a:txBody>
                  <a:tcPr marL="12700" marR="12700" marT="1270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 dirty="0" smtClean="0">
                          <a:latin typeface="+mj-lt"/>
                        </a:rPr>
                        <a:t>-</a:t>
                      </a:r>
                      <a:endParaRPr lang="en-US" altLang="ja-JP" sz="1200" b="0" i="0" u="none" strike="noStrike" dirty="0">
                        <a:latin typeface="+mj-lt"/>
                      </a:endParaRPr>
                    </a:p>
                  </a:txBody>
                  <a:tcPr marL="12700" marR="12700" marT="1270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 smtClean="0">
                          <a:latin typeface="+mj-lt"/>
                        </a:rPr>
                        <a:t>-</a:t>
                      </a:r>
                      <a:endParaRPr kumimoji="1" lang="ja-JP" altLang="en-US" sz="1200" b="1" dirty="0">
                        <a:latin typeface="+mj-lt"/>
                      </a:endParaRPr>
                    </a:p>
                  </a:txBody>
                  <a:tcPr anchor="ctr"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</a:tr>
              <a:tr h="305323">
                <a:tc>
                  <a:txBody>
                    <a:bodyPr/>
                    <a:lstStyle/>
                    <a:p>
                      <a:pPr algn="ctr"/>
                      <a:endParaRPr kumimoji="1" lang="ja-JP" altLang="en-US" sz="1000" b="1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dirty="0" smtClean="0">
                          <a:latin typeface="+mn-lt"/>
                        </a:rPr>
                        <a:t>Travel</a:t>
                      </a:r>
                    </a:p>
                  </a:txBody>
                  <a:tcPr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j-lt"/>
                        </a:rPr>
                        <a:t>1000</a:t>
                      </a:r>
                      <a:endParaRPr lang="en-US" altLang="ja-JP" sz="1200" b="1" i="0" u="none" strike="noStrike" dirty="0">
                        <a:latin typeface="+mj-lt"/>
                      </a:endParaRPr>
                    </a:p>
                  </a:txBody>
                  <a:tcPr marL="12700" marR="12700" marT="1270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 dirty="0" smtClean="0">
                          <a:latin typeface="+mj-lt"/>
                        </a:rPr>
                        <a:t>1100</a:t>
                      </a:r>
                      <a:endParaRPr lang="en-US" altLang="ja-JP" sz="1200" b="0" i="0" u="none" strike="noStrike" dirty="0">
                        <a:latin typeface="+mj-lt"/>
                      </a:endParaRPr>
                    </a:p>
                  </a:txBody>
                  <a:tcPr marL="12700" marR="12700" marT="1270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j-lt"/>
                        </a:rPr>
                        <a:t>1200</a:t>
                      </a:r>
                      <a:endParaRPr lang="en-US" altLang="ja-JP" sz="1200" b="1" i="0" u="none" strike="noStrike" dirty="0">
                        <a:latin typeface="+mj-lt"/>
                      </a:endParaRPr>
                    </a:p>
                  </a:txBody>
                  <a:tcPr marL="12700" marR="12700" marT="12700" marB="0" anchor="ctr"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00"/>
                    </a:solidFill>
                  </a:tcPr>
                </a:tc>
              </a:tr>
              <a:tr h="305323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1" dirty="0" smtClean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dirty="0" smtClean="0">
                          <a:latin typeface="+mn-lt"/>
                        </a:rPr>
                        <a:t>sub-total (money transfer</a:t>
                      </a:r>
                      <a:r>
                        <a:rPr kumimoji="1" lang="en-US" altLang="ja-JP" sz="1000" b="1" baseline="0" dirty="0" smtClean="0">
                          <a:latin typeface="+mn-lt"/>
                        </a:rPr>
                        <a:t> from CERN</a:t>
                      </a:r>
                      <a:r>
                        <a:rPr kumimoji="1" lang="en-US" altLang="ja-JP" sz="1000" b="1" dirty="0" smtClean="0">
                          <a:latin typeface="+mn-lt"/>
                        </a:rPr>
                        <a:t>)</a:t>
                      </a:r>
                      <a:endParaRPr kumimoji="1" lang="ja-JP" altLang="en-US" sz="1000" b="1" dirty="0" smtClean="0">
                        <a:latin typeface="+mn-lt"/>
                      </a:endParaRPr>
                    </a:p>
                  </a:txBody>
                  <a:tcPr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j-lt"/>
                        </a:rPr>
                        <a:t>19009</a:t>
                      </a:r>
                      <a:endParaRPr lang="en-US" altLang="ja-JP" sz="1200" b="1" i="0" u="none" strike="noStrike" dirty="0">
                        <a:latin typeface="+mj-lt"/>
                      </a:endParaRPr>
                    </a:p>
                  </a:txBody>
                  <a:tcPr marL="12700" marR="12700" marT="12700" marB="0" anchor="ctr"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 smtClean="0">
                          <a:latin typeface="+mj-lt"/>
                        </a:rPr>
                        <a:t>4889</a:t>
                      </a:r>
                      <a:endParaRPr kumimoji="1" lang="ja-JP" altLang="en-US" sz="1200" b="0" dirty="0">
                        <a:latin typeface="+mj-lt"/>
                      </a:endParaRPr>
                    </a:p>
                  </a:txBody>
                  <a:tcPr anchor="ctr"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 smtClean="0">
                          <a:latin typeface="+mj-lt"/>
                        </a:rPr>
                        <a:t>9009</a:t>
                      </a:r>
                      <a:endParaRPr kumimoji="1" lang="ja-JP" altLang="en-US" sz="1200" b="1" dirty="0">
                        <a:latin typeface="+mj-lt"/>
                      </a:endParaRPr>
                    </a:p>
                  </a:txBody>
                  <a:tcPr anchor="ctr"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73079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dirty="0" smtClean="0">
                          <a:latin typeface="+mn-lt"/>
                        </a:rPr>
                        <a:t>Fundamental R&amp;D</a:t>
                      </a:r>
                      <a:endParaRPr kumimoji="1" lang="ja-JP" altLang="en-US" sz="1000" b="1" dirty="0" smtClean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000" b="1" i="0" u="none" strike="noStrike" dirty="0" smtClean="0">
                          <a:latin typeface="ＭＳ Ｐゴシック"/>
                        </a:rPr>
                        <a:t>radiation</a:t>
                      </a:r>
                      <a:r>
                        <a:rPr lang="en-US" altLang="ja-JP" sz="1000" b="1" i="0" u="none" strike="noStrike" baseline="0" dirty="0" smtClean="0">
                          <a:latin typeface="ＭＳ Ｐゴシック"/>
                        </a:rPr>
                        <a:t> resistant materials</a:t>
                      </a:r>
                      <a:endParaRPr lang="en-US" altLang="ja-JP" sz="1000" b="1" i="0" u="none" strike="noStrike" dirty="0">
                        <a:latin typeface="ＭＳ Ｐゴシック"/>
                      </a:endParaRPr>
                    </a:p>
                  </a:txBody>
                  <a:tcPr marL="12700" marR="12700" marT="12700" marB="0"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j-lt"/>
                        </a:rPr>
                        <a:t>3000+1000</a:t>
                      </a:r>
                      <a:endParaRPr lang="en-US" altLang="ja-JP" sz="1100" b="1" i="0" u="none" strike="noStrike" dirty="0">
                        <a:latin typeface="+mj-lt"/>
                      </a:endParaRP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n-US" altLang="ja-JP" sz="1100" b="0" i="0" u="none" strike="noStrike" dirty="0">
                        <a:latin typeface="ＭＳ Ｐゴシック"/>
                      </a:endParaRPr>
                    </a:p>
                  </a:txBody>
                  <a:tcPr marL="12700" marR="12700" marT="12700" marB="0" anchor="b"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 dirty="0" smtClean="0">
                          <a:latin typeface="+mn-lt"/>
                        </a:rPr>
                        <a:t>4193</a:t>
                      </a:r>
                      <a:endParaRPr lang="en-US" altLang="ja-JP" sz="1200" b="0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j-lt"/>
                        </a:rPr>
                        <a:t>4200</a:t>
                      </a:r>
                      <a:endParaRPr lang="en-US" altLang="ja-JP" sz="1200" b="1" i="0" u="none" strike="noStrike" dirty="0">
                        <a:latin typeface="+mj-lt"/>
                      </a:endParaRPr>
                    </a:p>
                  </a:txBody>
                  <a:tcPr marL="12700" marR="12700" marT="12700" marB="0" anchor="ctr"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05323">
                <a:tc>
                  <a:txBody>
                    <a:bodyPr/>
                    <a:lstStyle/>
                    <a:p>
                      <a:pPr algn="ctr"/>
                      <a:endParaRPr kumimoji="1" lang="ja-JP" altLang="en-US" sz="1000" b="1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000" b="1" i="0" u="none" strike="noStrike" dirty="0" smtClean="0">
                          <a:latin typeface="ＭＳ Ｐゴシック"/>
                        </a:rPr>
                        <a:t>irradiation test (gamma</a:t>
                      </a:r>
                      <a:r>
                        <a:rPr lang="en-US" altLang="ja-JP" sz="1000" b="1" i="0" u="none" strike="noStrike" baseline="0" dirty="0" smtClean="0">
                          <a:latin typeface="ＭＳ Ｐゴシック"/>
                        </a:rPr>
                        <a:t> rays, neutron, LN2</a:t>
                      </a:r>
                      <a:r>
                        <a:rPr lang="en-US" altLang="ja-JP" sz="1000" b="1" i="0" u="none" strike="noStrike" dirty="0" smtClean="0">
                          <a:latin typeface="ＭＳ Ｐゴシック"/>
                        </a:rPr>
                        <a:t>)</a:t>
                      </a:r>
                      <a:endParaRPr lang="en-US" altLang="ja-JP" sz="1000" b="1" i="0" u="none" strike="noStrike" dirty="0">
                        <a:latin typeface="ＭＳ Ｐゴシック"/>
                      </a:endParaRPr>
                    </a:p>
                  </a:txBody>
                  <a:tcPr marL="12700" marR="12700" marT="12700" marB="0"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j-lt"/>
                        </a:rPr>
                        <a:t>0 + (4000)</a:t>
                      </a:r>
                      <a:endParaRPr lang="en-US" altLang="ja-JP" sz="1200" b="1" i="0" u="none" strike="noStrike" dirty="0">
                        <a:latin typeface="+mj-lt"/>
                      </a:endParaRP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 dirty="0" smtClean="0">
                          <a:latin typeface="+mn-lt"/>
                        </a:rPr>
                        <a:t>-</a:t>
                      </a:r>
                      <a:endParaRPr lang="en-US" altLang="ja-JP" sz="1200" b="0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j-lt"/>
                        </a:rPr>
                        <a:t>-</a:t>
                      </a:r>
                      <a:endParaRPr lang="en-US" altLang="ja-JP" sz="1200" b="1" i="0" u="none" strike="noStrike" dirty="0">
                        <a:latin typeface="+mj-lt"/>
                      </a:endParaRPr>
                    </a:p>
                  </a:txBody>
                  <a:tcPr marL="12700" marR="12700" marT="12700" marB="0" anchor="ctr"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FF"/>
                    </a:solidFill>
                  </a:tcPr>
                </a:tc>
              </a:tr>
              <a:tr h="305323">
                <a:tc>
                  <a:txBody>
                    <a:bodyPr/>
                    <a:lstStyle/>
                    <a:p>
                      <a:pPr algn="ctr"/>
                      <a:endParaRPr kumimoji="1" lang="ja-JP" altLang="en-US" sz="1000" b="1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000" b="1" i="0" u="none" strike="noStrike" dirty="0">
                          <a:latin typeface="ＭＳ Ｐゴシック"/>
                        </a:rPr>
                        <a:t>s</a:t>
                      </a:r>
                      <a:r>
                        <a:rPr lang="en-US" altLang="ja-JP" sz="1000" b="1" i="0" u="none" strike="noStrike" dirty="0" smtClean="0">
                          <a:latin typeface="ＭＳ Ｐゴシック"/>
                        </a:rPr>
                        <a:t>tress</a:t>
                      </a:r>
                      <a:r>
                        <a:rPr lang="en-US" altLang="ja-JP" sz="1000" b="1" i="0" u="none" strike="noStrike" dirty="0">
                          <a:latin typeface="ＭＳ Ｐゴシック"/>
                        </a:rPr>
                        <a:t>/strain </a:t>
                      </a:r>
                      <a:r>
                        <a:rPr lang="en-US" altLang="ja-JP" sz="1000" b="1" i="0" u="none" strike="noStrike" dirty="0" smtClean="0">
                          <a:latin typeface="ＭＳ Ｐゴシック"/>
                        </a:rPr>
                        <a:t>study for A15, HTS</a:t>
                      </a:r>
                      <a:endParaRPr lang="en-US" altLang="ja-JP" sz="1000" b="1" i="0" u="none" strike="noStrike" dirty="0">
                        <a:latin typeface="ＭＳ Ｐゴシック"/>
                      </a:endParaRPr>
                    </a:p>
                  </a:txBody>
                  <a:tcPr marL="12700" marR="12700" marT="12700" marB="0"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j-lt"/>
                        </a:rPr>
                        <a:t>1000 + 1000</a:t>
                      </a:r>
                      <a:endParaRPr lang="en-US" altLang="ja-JP" sz="1100" b="1" i="0" u="none" strike="noStrike" dirty="0">
                        <a:latin typeface="+mj-lt"/>
                      </a:endParaRP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B7DEE8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n-US" altLang="ja-JP" sz="1100" b="0" i="0" u="none" strike="noStrike" dirty="0">
                        <a:latin typeface="ＭＳ Ｐゴシック"/>
                      </a:endParaRPr>
                    </a:p>
                  </a:txBody>
                  <a:tcPr marL="12700" marR="12700" marT="12700" marB="0" anchor="b"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 dirty="0" smtClean="0">
                          <a:latin typeface="+mn-lt"/>
                        </a:rPr>
                        <a:t>3030</a:t>
                      </a:r>
                      <a:endParaRPr lang="en-US" altLang="ja-JP" sz="1200" b="0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j-lt"/>
                        </a:rPr>
                        <a:t>3030</a:t>
                      </a:r>
                      <a:endParaRPr lang="en-US" altLang="ja-JP" sz="1200" b="1" i="0" u="none" strike="noStrike" dirty="0">
                        <a:latin typeface="+mj-lt"/>
                      </a:endParaRPr>
                    </a:p>
                  </a:txBody>
                  <a:tcPr marL="12700" marR="12700" marT="12700" marB="0" anchor="ctr"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05323">
                <a:tc>
                  <a:txBody>
                    <a:bodyPr/>
                    <a:lstStyle/>
                    <a:p>
                      <a:pPr algn="ctr"/>
                      <a:endParaRPr kumimoji="1" lang="ja-JP" altLang="en-US" sz="1000" b="1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1" dirty="0" smtClean="0">
                          <a:latin typeface="+mn-lt"/>
                        </a:rPr>
                        <a:t>thermal cond. study</a:t>
                      </a:r>
                      <a:endParaRPr kumimoji="1" lang="ja-JP" altLang="en-US" sz="1000" b="1" dirty="0">
                        <a:latin typeface="+mn-lt"/>
                      </a:endParaRPr>
                    </a:p>
                  </a:txBody>
                  <a:tcPr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j-lt"/>
                        </a:rPr>
                        <a:t>0 + 500</a:t>
                      </a:r>
                      <a:endParaRPr lang="en-US" altLang="ja-JP" sz="1200" b="1" i="0" u="none" strike="noStrike" dirty="0">
                        <a:latin typeface="+mj-lt"/>
                      </a:endParaRP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B7DEE8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 dirty="0" smtClean="0">
                          <a:latin typeface="+mn-lt"/>
                        </a:rPr>
                        <a:t>0</a:t>
                      </a:r>
                      <a:endParaRPr lang="en-US" altLang="ja-JP" sz="1200" b="0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j-lt"/>
                        </a:rPr>
                        <a:t>0</a:t>
                      </a:r>
                      <a:endParaRPr lang="en-US" altLang="ja-JP" sz="1200" b="1" i="0" u="none" strike="noStrike" dirty="0">
                        <a:latin typeface="+mj-lt"/>
                      </a:endParaRPr>
                    </a:p>
                  </a:txBody>
                  <a:tcPr marL="12700" marR="12700" marT="12700" marB="0" anchor="ctr"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73079">
                <a:tc>
                  <a:txBody>
                    <a:bodyPr/>
                    <a:lstStyle/>
                    <a:p>
                      <a:pPr algn="ctr"/>
                      <a:endParaRPr kumimoji="1" lang="ja-JP" altLang="en-US" sz="1000" b="1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1" dirty="0" smtClean="0">
                          <a:latin typeface="+mn-lt"/>
                        </a:rPr>
                        <a:t>RHQ-Nb3Al Sub-scale magnet</a:t>
                      </a:r>
                      <a:endParaRPr kumimoji="1" lang="ja-JP" altLang="en-US" sz="1000" b="1" dirty="0">
                        <a:latin typeface="+mn-lt"/>
                      </a:endParaRPr>
                    </a:p>
                  </a:txBody>
                  <a:tcPr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j-lt"/>
                        </a:rPr>
                        <a:t>0 + 7500</a:t>
                      </a:r>
                      <a:endParaRPr lang="en-US" altLang="ja-JP" sz="11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B7DEE8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ＭＳ Ｐゴシック"/>
                      </a:endParaRPr>
                    </a:p>
                  </a:txBody>
                  <a:tcPr marL="12700" marR="12700" marT="12700" marB="0" anchor="ctr"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6318</a:t>
                      </a:r>
                      <a:endParaRPr lang="en-US" altLang="ja-JP" sz="12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ctr"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j-lt"/>
                        </a:rPr>
                        <a:t>7290</a:t>
                      </a:r>
                    </a:p>
                  </a:txBody>
                  <a:tcPr marL="12700" marR="12700" marT="12700" marB="0" anchor="ctr"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05323">
                <a:tc>
                  <a:txBody>
                    <a:bodyPr/>
                    <a:lstStyle/>
                    <a:p>
                      <a:pPr algn="ctr"/>
                      <a:endParaRPr kumimoji="1" lang="ja-JP" altLang="en-US" sz="1000" b="1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dirty="0" smtClean="0">
                          <a:latin typeface="+mn-lt"/>
                        </a:rPr>
                        <a:t>Nb3Sn Sub-scale magnet</a:t>
                      </a:r>
                      <a:endParaRPr kumimoji="1" lang="ja-JP" altLang="en-US" sz="1000" b="1" dirty="0" smtClean="0">
                        <a:latin typeface="+mn-lt"/>
                      </a:endParaRPr>
                    </a:p>
                  </a:txBody>
                  <a:tcPr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j-lt"/>
                        </a:rPr>
                        <a:t>6000 + 1000</a:t>
                      </a:r>
                      <a:endParaRPr lang="en-US" altLang="ja-JP" sz="1100" b="1" i="0" u="none" strike="noStrike" dirty="0">
                        <a:latin typeface="+mj-lt"/>
                      </a:endParaRP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B7DEE8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n-US" altLang="ja-JP" sz="1100" b="0" i="0" u="none" strike="noStrike" dirty="0">
                        <a:latin typeface="ＭＳ Ｐゴシック"/>
                      </a:endParaRPr>
                    </a:p>
                  </a:txBody>
                  <a:tcPr marL="12700" marR="12700" marT="12700" marB="0" anchor="b"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 dirty="0" smtClean="0">
                          <a:latin typeface="+mn-lt"/>
                        </a:rPr>
                        <a:t>5880</a:t>
                      </a:r>
                      <a:endParaRPr lang="en-US" altLang="ja-JP" sz="1200" b="0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j-lt"/>
                        </a:rPr>
                        <a:t>5880</a:t>
                      </a:r>
                      <a:endParaRPr lang="en-US" altLang="ja-JP" sz="1200" b="1" i="0" u="none" strike="noStrike" dirty="0">
                        <a:latin typeface="+mj-lt"/>
                      </a:endParaRPr>
                    </a:p>
                  </a:txBody>
                  <a:tcPr marL="12700" marR="12700" marT="12700" marB="0" anchor="ctr"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05323">
                <a:tc>
                  <a:txBody>
                    <a:bodyPr/>
                    <a:lstStyle/>
                    <a:p>
                      <a:pPr algn="ctr"/>
                      <a:endParaRPr kumimoji="1" lang="ja-JP" altLang="en-US" sz="1000" b="1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000" b="1" i="0" u="none" strike="noStrike" dirty="0">
                          <a:latin typeface="ＭＳ Ｐゴシック"/>
                        </a:rPr>
                        <a:t>RHQ-Nb3Al SC</a:t>
                      </a:r>
                    </a:p>
                  </a:txBody>
                  <a:tcPr marL="12700" marR="12700" marT="12700" marB="0"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j-lt"/>
                        </a:rPr>
                        <a:t>0 + 500</a:t>
                      </a:r>
                      <a:endParaRPr lang="en-US" altLang="ja-JP" sz="1200" b="1" i="0" u="none" strike="noStrike" dirty="0">
                        <a:latin typeface="+mj-lt"/>
                      </a:endParaRP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B7DEE8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 dirty="0" smtClean="0">
                          <a:latin typeface="+mn-lt"/>
                        </a:rPr>
                        <a:t>0</a:t>
                      </a:r>
                      <a:endParaRPr lang="en-US" altLang="ja-JP" sz="1200" b="0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>
                          <a:latin typeface="+mj-lt"/>
                        </a:rPr>
                        <a:t>0</a:t>
                      </a:r>
                    </a:p>
                  </a:txBody>
                  <a:tcPr marL="12700" marR="12700" marT="12700" marB="0" anchor="ctr"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05323">
                <a:tc>
                  <a:txBody>
                    <a:bodyPr/>
                    <a:lstStyle/>
                    <a:p>
                      <a:pPr algn="ctr"/>
                      <a:endParaRPr kumimoji="1" lang="en-US" altLang="ja-JP" sz="1000" b="1" dirty="0" smtClean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dirty="0" smtClean="0">
                          <a:latin typeface="+mn-lt"/>
                        </a:rPr>
                        <a:t>Travel</a:t>
                      </a:r>
                      <a:endParaRPr kumimoji="1" lang="ja-JP" altLang="en-US" sz="1000" b="1" dirty="0" smtClean="0">
                        <a:latin typeface="+mn-lt"/>
                      </a:endParaRPr>
                    </a:p>
                  </a:txBody>
                  <a:tcPr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 smtClean="0">
                          <a:latin typeface="+mj-lt"/>
                        </a:rPr>
                        <a:t>0 + 1700</a:t>
                      </a:r>
                      <a:endParaRPr lang="en-US" altLang="ja-JP" sz="1100" b="1" i="0" u="none" strike="noStrike" dirty="0">
                        <a:latin typeface="+mj-lt"/>
                      </a:endParaRPr>
                    </a:p>
                  </a:txBody>
                  <a:tcPr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B7DEE8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n-US" altLang="ja-JP" sz="1100" b="0" i="0" u="none" strike="noStrike" dirty="0">
                        <a:latin typeface="ＭＳ Ｐゴシック"/>
                      </a:endParaRPr>
                    </a:p>
                  </a:txBody>
                  <a:tcPr marL="12700" marR="12700" marT="12700" marB="0" anchor="b"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 dirty="0" smtClean="0">
                          <a:latin typeface="+mn-lt"/>
                        </a:rPr>
                        <a:t>2611</a:t>
                      </a:r>
                      <a:endParaRPr lang="en-US" altLang="ja-JP" sz="1200" b="0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 smtClean="0">
                          <a:latin typeface="+mj-lt"/>
                        </a:rPr>
                        <a:t>2800</a:t>
                      </a:r>
                      <a:endParaRPr kumimoji="1" lang="ja-JP" altLang="en-US" sz="1200" b="1" dirty="0">
                        <a:latin typeface="+mj-lt"/>
                      </a:endParaRPr>
                    </a:p>
                  </a:txBody>
                  <a:tcPr anchor="ctr"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0532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1" dirty="0" smtClean="0">
                          <a:latin typeface="+mn-lt"/>
                        </a:rPr>
                        <a:t>25000</a:t>
                      </a:r>
                    </a:p>
                  </a:txBody>
                  <a:tcPr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dirty="0" smtClean="0">
                          <a:latin typeface="+mn-lt"/>
                        </a:rPr>
                        <a:t>sub-total</a:t>
                      </a:r>
                      <a:endParaRPr kumimoji="1" lang="ja-JP" altLang="en-US" sz="1000" b="1" dirty="0" smtClean="0">
                        <a:latin typeface="+mn-lt"/>
                      </a:endParaRPr>
                    </a:p>
                  </a:txBody>
                  <a:tcPr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j-lt"/>
                        </a:rPr>
                        <a:t>23200</a:t>
                      </a:r>
                      <a:endParaRPr lang="en-US" altLang="ja-JP" sz="1200" b="1" i="0" u="none" strike="noStrike" dirty="0">
                        <a:latin typeface="+mj-lt"/>
                      </a:endParaRPr>
                    </a:p>
                  </a:txBody>
                  <a:tcPr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anchor="ctr"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 dirty="0" smtClean="0">
                          <a:latin typeface="+mn-lt"/>
                          <a:cs typeface="Calibri (見出し)"/>
                        </a:rPr>
                        <a:t>22032</a:t>
                      </a:r>
                    </a:p>
                  </a:txBody>
                  <a:tcPr anchor="ctr"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j-lt"/>
                        </a:rPr>
                        <a:t>23200</a:t>
                      </a:r>
                    </a:p>
                  </a:txBody>
                  <a:tcPr marL="12700" marR="12700" marT="12700" marB="0" anchor="ctr"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0532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1" dirty="0" smtClean="0">
                          <a:latin typeface="+mn-lt"/>
                        </a:rPr>
                        <a:t>Total</a:t>
                      </a:r>
                      <a:endParaRPr kumimoji="1" lang="ja-JP" altLang="en-US" sz="1000" b="1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b="1" dirty="0">
                        <a:latin typeface="+mn-lt"/>
                      </a:endParaRPr>
                    </a:p>
                  </a:txBody>
                  <a:tcPr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42209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anchor="ctr"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 dirty="0" smtClean="0">
                          <a:latin typeface="+mj-lt"/>
                        </a:rPr>
                        <a:t>26921</a:t>
                      </a:r>
                      <a:endParaRPr lang="en-US" altLang="ja-JP" sz="1200" b="0" i="0" u="none" strike="noStrike" dirty="0">
                        <a:latin typeface="+mj-lt"/>
                      </a:endParaRPr>
                    </a:p>
                  </a:txBody>
                  <a:tcPr marL="12700" marR="12700" marT="12700" marB="0" anchor="ctr"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32209</a:t>
                      </a:r>
                    </a:p>
                  </a:txBody>
                  <a:tcPr marL="12700" marR="12700" marT="12700" marB="0" anchor="ctr"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テキスト ボックス 5"/>
          <p:cNvSpPr txBox="1"/>
          <p:nvPr/>
        </p:nvSpPr>
        <p:spPr>
          <a:xfrm>
            <a:off x="7652321" y="184666"/>
            <a:ext cx="12088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prstClr val="black"/>
                </a:solidFill>
                <a:cs typeface="ＭＳ Ｐゴシック" pitchFamily="-109" charset="-128"/>
              </a:rPr>
              <a:t>Unit: </a:t>
            </a:r>
            <a:r>
              <a:rPr lang="en-US" altLang="ja-JP" dirty="0" err="1" smtClean="0">
                <a:solidFill>
                  <a:prstClr val="black"/>
                </a:solidFill>
                <a:cs typeface="ＭＳ Ｐゴシック" pitchFamily="-109" charset="-128"/>
              </a:rPr>
              <a:t>kJYen</a:t>
            </a:r>
            <a:endParaRPr lang="ja-JP" altLang="en-US" dirty="0">
              <a:solidFill>
                <a:prstClr val="black"/>
              </a:solidFill>
              <a:cs typeface="ＭＳ Ｐゴシック" pitchFamily="-109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971494" y="923330"/>
            <a:ext cx="971494" cy="147732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altLang="ja-JP" b="1" dirty="0" smtClean="0">
                <a:solidFill>
                  <a:prstClr val="black"/>
                </a:solidFill>
                <a:cs typeface="ＭＳ Ｐゴシック" pitchFamily="-109" charset="-128"/>
              </a:rPr>
              <a:t>Covered by CERN-KEK budget</a:t>
            </a:r>
            <a:endParaRPr lang="ja-JP" altLang="en-US" b="1" dirty="0">
              <a:solidFill>
                <a:prstClr val="black"/>
              </a:solidFill>
              <a:cs typeface="ＭＳ Ｐゴシック" pitchFamily="-109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92133" y="3534489"/>
            <a:ext cx="1355724" cy="64633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b="1" dirty="0" smtClean="0">
                <a:solidFill>
                  <a:prstClr val="black"/>
                </a:solidFill>
                <a:cs typeface="ＭＳ Ｐゴシック" pitchFamily="-109" charset="-128"/>
              </a:rPr>
              <a:t>Covered by Jap. Grants</a:t>
            </a:r>
            <a:endParaRPr lang="ja-JP" altLang="en-US" b="1" dirty="0">
              <a:solidFill>
                <a:prstClr val="black"/>
              </a:solidFill>
              <a:cs typeface="ＭＳ Ｐゴシック" pitchFamily="-109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7652321" y="2094174"/>
            <a:ext cx="1188728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sz="1200" dirty="0" smtClean="0">
                <a:solidFill>
                  <a:srgbClr val="FF6600"/>
                </a:solidFill>
                <a:cs typeface="ＭＳ Ｐゴシック" pitchFamily="-109" charset="-128"/>
              </a:rPr>
              <a:t>To be provided by CERN</a:t>
            </a:r>
            <a:endParaRPr lang="ja-JP" altLang="en-US" sz="1200" dirty="0">
              <a:solidFill>
                <a:srgbClr val="FF6600"/>
              </a:solidFill>
              <a:cs typeface="ＭＳ Ｐゴシック" pitchFamily="-109" charset="-128"/>
            </a:endParaRPr>
          </a:p>
        </p:txBody>
      </p:sp>
      <p:sp>
        <p:nvSpPr>
          <p:cNvPr id="13" name="スライド番号プレースホルダ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E9773-63AD-E746-8149-9BB28A5182FA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39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7609508" y="2988041"/>
            <a:ext cx="16075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 smtClean="0">
                <a:solidFill>
                  <a:srgbClr val="FF0000"/>
                </a:solidFill>
              </a:rPr>
              <a:t>Carry over to 2013:</a:t>
            </a:r>
          </a:p>
          <a:p>
            <a:r>
              <a:rPr lang="en-US" altLang="ja-JP" sz="1400" b="1" dirty="0" smtClean="0">
                <a:solidFill>
                  <a:srgbClr val="FF0000"/>
                </a:solidFill>
              </a:rPr>
              <a:t>10000 </a:t>
            </a:r>
            <a:r>
              <a:rPr lang="en-US" altLang="ja-JP" sz="1400" b="1" dirty="0" err="1" smtClean="0">
                <a:solidFill>
                  <a:srgbClr val="FF0000"/>
                </a:solidFill>
              </a:rPr>
              <a:t>kJYen</a:t>
            </a:r>
            <a:endParaRPr kumimoji="1" lang="ja-JP" altLang="en-US" sz="1400" b="1" dirty="0">
              <a:solidFill>
                <a:srgbClr val="FF0000"/>
              </a:solidFill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0" y="4372650"/>
            <a:ext cx="225370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*Note: Due to the delay of </a:t>
            </a:r>
            <a:r>
              <a:rPr lang="en-US" altLang="ja-JP" dirty="0" smtClean="0"/>
              <a:t>money transfer of </a:t>
            </a:r>
            <a:r>
              <a:rPr kumimoji="1" lang="en-US" altLang="ja-JP" dirty="0" smtClean="0"/>
              <a:t>Jap. grant in 2011, it was difficult t</a:t>
            </a:r>
            <a:r>
              <a:rPr lang="en-US" altLang="ja-JP" dirty="0" smtClean="0"/>
              <a:t>o handle </a:t>
            </a:r>
            <a:r>
              <a:rPr kumimoji="1" lang="en-US" altLang="ja-JP" dirty="0" smtClean="0"/>
              <a:t>budget (and accounting) for </a:t>
            </a:r>
            <a:r>
              <a:rPr lang="en-US" altLang="ja-JP" dirty="0" smtClean="0"/>
              <a:t>2011 and 2012 separately.</a:t>
            </a:r>
            <a:endParaRPr kumimoji="1" lang="en-US" altLang="ja-JP" dirty="0" smtClean="0"/>
          </a:p>
        </p:txBody>
      </p:sp>
      <p:sp>
        <p:nvSpPr>
          <p:cNvPr id="11" name="円/楕円 10"/>
          <p:cNvSpPr/>
          <p:nvPr/>
        </p:nvSpPr>
        <p:spPr>
          <a:xfrm>
            <a:off x="5562600" y="3098800"/>
            <a:ext cx="723900" cy="4318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円/楕円 13"/>
          <p:cNvSpPr/>
          <p:nvPr/>
        </p:nvSpPr>
        <p:spPr>
          <a:xfrm>
            <a:off x="6908800" y="3086100"/>
            <a:ext cx="723900" cy="4318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04478"/>
            <a:ext cx="9144000" cy="1143000"/>
          </a:xfrm>
        </p:spPr>
        <p:txBody>
          <a:bodyPr>
            <a:normAutofit/>
          </a:bodyPr>
          <a:lstStyle/>
          <a:p>
            <a:pPr algn="ctr"/>
            <a:r>
              <a:rPr lang="en-US" sz="3600" i="1" dirty="0" smtClean="0"/>
              <a:t>Latest design guidelines</a:t>
            </a:r>
            <a:br>
              <a:rPr lang="en-US" sz="3600" i="1" dirty="0" smtClean="0"/>
            </a:br>
            <a:r>
              <a:rPr lang="en-US" sz="2400" i="1" dirty="0" smtClean="0"/>
              <a:t>(May 2012 - Now)</a:t>
            </a:r>
            <a:endParaRPr lang="en-US" sz="24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9060" y="1482616"/>
            <a:ext cx="8722540" cy="4953000"/>
          </a:xfrm>
        </p:spPr>
        <p:txBody>
          <a:bodyPr>
            <a:noAutofit/>
          </a:bodyPr>
          <a:lstStyle/>
          <a:p>
            <a:r>
              <a:rPr lang="en-US" sz="2000" i="1" dirty="0" smtClean="0"/>
              <a:t>Coil ID:		                              </a:t>
            </a:r>
            <a:r>
              <a:rPr lang="en-US" sz="2000" i="1" dirty="0" smtClean="0">
                <a:solidFill>
                  <a:srgbClr val="FF6600"/>
                </a:solidFill>
              </a:rPr>
              <a:t>160 mm</a:t>
            </a:r>
            <a:r>
              <a:rPr lang="en-US" sz="2000" i="1" dirty="0" smtClean="0"/>
              <a:t> for the 150 mm triplet </a:t>
            </a:r>
          </a:p>
          <a:p>
            <a:r>
              <a:rPr lang="en-US" sz="2000" i="1" dirty="0" smtClean="0"/>
              <a:t>Integrated field:	                       </a:t>
            </a:r>
            <a:r>
              <a:rPr lang="en-US" sz="2000" i="1" dirty="0" smtClean="0">
                <a:solidFill>
                  <a:srgbClr val="FF6600"/>
                </a:solidFill>
              </a:rPr>
              <a:t>40 T m</a:t>
            </a:r>
            <a:r>
              <a:rPr lang="en-US" sz="2000" i="1" dirty="0" smtClean="0"/>
              <a:t>, 50% larger than today </a:t>
            </a:r>
          </a:p>
          <a:p>
            <a:r>
              <a:rPr lang="en-US" sz="2000" i="1" dirty="0" smtClean="0"/>
              <a:t>Operational margin:	               </a:t>
            </a:r>
            <a:r>
              <a:rPr lang="en-US" sz="2000" i="1" dirty="0" smtClean="0">
                <a:solidFill>
                  <a:srgbClr val="FF6600"/>
                </a:solidFill>
              </a:rPr>
              <a:t>70 %</a:t>
            </a:r>
            <a:r>
              <a:rPr lang="en-US" sz="2000" i="1" dirty="0" smtClean="0"/>
              <a:t> of the load line (possible to 80% ?)</a:t>
            </a:r>
          </a:p>
          <a:p>
            <a:r>
              <a:rPr lang="en-US" sz="2000" i="1" dirty="0" smtClean="0"/>
              <a:t>T</a:t>
            </a:r>
            <a:r>
              <a:rPr lang="en-US" sz="2000" i="1" baseline="-25000" dirty="0" smtClean="0"/>
              <a:t>op</a:t>
            </a:r>
            <a:r>
              <a:rPr lang="en-US" sz="2000" i="1" dirty="0" smtClean="0"/>
              <a:t>:			                               </a:t>
            </a:r>
            <a:r>
              <a:rPr lang="en-US" sz="2000" i="1" dirty="0" smtClean="0">
                <a:solidFill>
                  <a:srgbClr val="FF6600"/>
                </a:solidFill>
              </a:rPr>
              <a:t>1.9 K</a:t>
            </a:r>
            <a:r>
              <a:rPr lang="en-US" sz="2000" i="1" dirty="0" smtClean="0"/>
              <a:t> </a:t>
            </a:r>
          </a:p>
          <a:p>
            <a:r>
              <a:rPr lang="en-US" sz="2000" i="1" dirty="0" smtClean="0"/>
              <a:t>Coil lay out:		                       One layer of 15 mm cable  </a:t>
            </a:r>
          </a:p>
          <a:p>
            <a:r>
              <a:rPr lang="en-US" sz="2000" i="1" dirty="0" smtClean="0"/>
              <a:t>Conductor:		                               </a:t>
            </a:r>
            <a:r>
              <a:rPr lang="en-US" sz="2000" i="1" dirty="0" err="1" smtClean="0">
                <a:solidFill>
                  <a:srgbClr val="FF6600"/>
                </a:solidFill>
              </a:rPr>
              <a:t>Nb</a:t>
            </a:r>
            <a:r>
              <a:rPr lang="en-US" sz="2000" i="1" dirty="0" smtClean="0">
                <a:solidFill>
                  <a:srgbClr val="FF6600"/>
                </a:solidFill>
              </a:rPr>
              <a:t>-Ti </a:t>
            </a:r>
            <a:r>
              <a:rPr lang="en-US" sz="2000" i="1" dirty="0" smtClean="0"/>
              <a:t>LHC dipole cable (outer) is the baseline</a:t>
            </a:r>
          </a:p>
          <a:p>
            <a:r>
              <a:rPr lang="en-US" sz="2000" i="1" dirty="0" smtClean="0"/>
              <a:t>Support structure:	                       Collaring yoke structure</a:t>
            </a:r>
            <a:r>
              <a:rPr lang="en-US" sz="1600" i="1" dirty="0" smtClean="0"/>
              <a:t> (RHIC dipole, MQXA, J-PARC)</a:t>
            </a:r>
            <a:endParaRPr lang="en-US" sz="1600" i="1" dirty="0" smtClean="0">
              <a:solidFill>
                <a:srgbClr val="FF0000"/>
              </a:solidFill>
            </a:endParaRPr>
          </a:p>
          <a:p>
            <a:r>
              <a:rPr lang="en-US" sz="2000" i="1" dirty="0" smtClean="0"/>
              <a:t>Field homogeneity:	                        </a:t>
            </a:r>
            <a:r>
              <a:rPr lang="en-US" sz="2000" i="1" dirty="0" smtClean="0">
                <a:solidFill>
                  <a:srgbClr val="FF6600"/>
                </a:solidFill>
              </a:rPr>
              <a:t>&lt; 10</a:t>
            </a:r>
            <a:r>
              <a:rPr lang="en-US" sz="2000" i="1" baseline="30000" dirty="0" smtClean="0">
                <a:solidFill>
                  <a:srgbClr val="FF6600"/>
                </a:solidFill>
              </a:rPr>
              <a:t>-4</a:t>
            </a:r>
            <a:r>
              <a:rPr lang="en-US" sz="2000" i="1" dirty="0" smtClean="0"/>
              <a:t>  at 2/3 bore radius </a:t>
            </a:r>
          </a:p>
          <a:p>
            <a:r>
              <a:rPr lang="en-US" sz="2000" i="1" dirty="0" smtClean="0"/>
              <a:t>Cold mass OD:	                                </a:t>
            </a:r>
            <a:r>
              <a:rPr lang="en-US" sz="2000" i="1" dirty="0" smtClean="0">
                <a:solidFill>
                  <a:srgbClr val="FF6600"/>
                </a:solidFill>
              </a:rPr>
              <a:t>570 mm</a:t>
            </a:r>
            <a:r>
              <a:rPr lang="en-US" sz="2000" i="1" dirty="0"/>
              <a:t> </a:t>
            </a:r>
            <a:r>
              <a:rPr lang="en-US" sz="2000" i="1" dirty="0" smtClean="0"/>
              <a:t>~ 630 mm</a:t>
            </a:r>
          </a:p>
          <a:p>
            <a:r>
              <a:rPr lang="en-US" sz="2000" i="1" dirty="0" smtClean="0"/>
              <a:t>Radiation, energy deposition  	</a:t>
            </a:r>
            <a:r>
              <a:rPr lang="en-US" altLang="zh-CN" sz="2000" i="1" dirty="0" smtClean="0"/>
              <a:t>not clear now, estimate to be done</a:t>
            </a:r>
            <a:endParaRPr lang="en-US" sz="2000" i="1" dirty="0" smtClean="0"/>
          </a:p>
        </p:txBody>
      </p:sp>
      <p:pic>
        <p:nvPicPr>
          <p:cNvPr id="9" name="Picture 8" descr="200px-CERN_logo.sv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8263459" y="68912"/>
            <a:ext cx="801777" cy="777723"/>
          </a:xfrm>
          <a:prstGeom prst="rect">
            <a:avLst/>
          </a:prstGeom>
        </p:spPr>
      </p:pic>
      <p:pic>
        <p:nvPicPr>
          <p:cNvPr id="10" name="図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120754" y="139855"/>
            <a:ext cx="952838" cy="5455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722805"/>
            <a:ext cx="8229600" cy="5497945"/>
          </a:xfrm>
        </p:spPr>
        <p:txBody>
          <a:bodyPr/>
          <a:lstStyle/>
          <a:p>
            <a:r>
              <a:rPr lang="en-US" altLang="ja-JP" dirty="0" smtClean="0"/>
              <a:t>R&amp;D baseline items will be continued.</a:t>
            </a:r>
          </a:p>
          <a:p>
            <a:pPr lvl="1"/>
            <a:r>
              <a:rPr lang="en-US" altLang="ja-JP" dirty="0" smtClean="0"/>
              <a:t>R&amp;D for beam separation dipole D1 </a:t>
            </a:r>
          </a:p>
          <a:p>
            <a:pPr lvl="2"/>
            <a:r>
              <a:rPr lang="en-US" altLang="ja-JP" dirty="0" smtClean="0"/>
              <a:t>Conceptual design</a:t>
            </a:r>
          </a:p>
          <a:p>
            <a:pPr lvl="2"/>
            <a:r>
              <a:rPr lang="en-US" altLang="ja-JP" dirty="0" smtClean="0"/>
              <a:t>Radiation resistant materials development</a:t>
            </a:r>
          </a:p>
          <a:p>
            <a:pPr lvl="2"/>
            <a:r>
              <a:rPr lang="en-US" altLang="ja-JP" dirty="0" smtClean="0"/>
              <a:t>Neutron irradiation of stabilizer at cold</a:t>
            </a:r>
          </a:p>
          <a:p>
            <a:pPr lvl="1"/>
            <a:r>
              <a:rPr lang="en-US" altLang="ja-JP" dirty="0" smtClean="0"/>
              <a:t>Fundamental R&amp;D</a:t>
            </a:r>
          </a:p>
          <a:p>
            <a:pPr lvl="2"/>
            <a:r>
              <a:rPr lang="en-US" altLang="ja-JP" dirty="0" smtClean="0"/>
              <a:t>Subscale magnet development: Nb</a:t>
            </a:r>
            <a:r>
              <a:rPr lang="en-US" altLang="ja-JP" baseline="-25000" dirty="0" smtClean="0"/>
              <a:t>3</a:t>
            </a:r>
            <a:r>
              <a:rPr lang="en-US" altLang="ja-JP" dirty="0" smtClean="0"/>
              <a:t>Al, Nb</a:t>
            </a:r>
            <a:r>
              <a:rPr lang="en-US" altLang="ja-JP" baseline="-25000" dirty="0" smtClean="0"/>
              <a:t>3</a:t>
            </a:r>
            <a:r>
              <a:rPr lang="en-US" altLang="ja-JP" dirty="0" smtClean="0"/>
              <a:t>Sn </a:t>
            </a:r>
          </a:p>
          <a:p>
            <a:pPr lvl="2"/>
            <a:r>
              <a:rPr lang="en-US" altLang="ja-JP" dirty="0" smtClean="0"/>
              <a:t>RHQ-Nb</a:t>
            </a:r>
            <a:r>
              <a:rPr lang="en-US" altLang="ja-JP" baseline="-25000" dirty="0" smtClean="0"/>
              <a:t>3</a:t>
            </a:r>
            <a:r>
              <a:rPr lang="en-US" altLang="ja-JP" dirty="0" smtClean="0"/>
              <a:t>Al</a:t>
            </a:r>
          </a:p>
          <a:p>
            <a:pPr lvl="3"/>
            <a:r>
              <a:rPr lang="en-US" altLang="ja-JP" dirty="0" smtClean="0"/>
              <a:t>Stress/strain behavior</a:t>
            </a:r>
          </a:p>
          <a:p>
            <a:pPr lvl="3"/>
            <a:r>
              <a:rPr lang="en-US" altLang="ja-JP" dirty="0" smtClean="0"/>
              <a:t>Support to wire development</a:t>
            </a:r>
          </a:p>
        </p:txBody>
      </p:sp>
      <p:sp>
        <p:nvSpPr>
          <p:cNvPr id="5" name="角丸四角形 4"/>
          <p:cNvSpPr/>
          <p:nvPr/>
        </p:nvSpPr>
        <p:spPr>
          <a:xfrm>
            <a:off x="1341453" y="1840692"/>
            <a:ext cx="6336225" cy="442336"/>
          </a:xfrm>
          <a:prstGeom prst="roundRect">
            <a:avLst/>
          </a:prstGeom>
          <a:solidFill>
            <a:srgbClr val="FFFF00">
              <a:alpha val="27000"/>
            </a:srgbClr>
          </a:solidFill>
          <a:ln w="381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角丸四角形 5"/>
          <p:cNvSpPr/>
          <p:nvPr/>
        </p:nvSpPr>
        <p:spPr>
          <a:xfrm>
            <a:off x="1341453" y="2368642"/>
            <a:ext cx="6336225" cy="799059"/>
          </a:xfrm>
          <a:prstGeom prst="roundRect">
            <a:avLst/>
          </a:prstGeom>
          <a:solidFill>
            <a:schemeClr val="accent5">
              <a:lumMod val="40000"/>
              <a:lumOff val="60000"/>
              <a:alpha val="27000"/>
            </a:schemeClr>
          </a:solidFill>
          <a:ln w="38100" cap="flat" cmpd="sng" algn="ctr">
            <a:solidFill>
              <a:schemeClr val="accent5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角丸四角形 6"/>
          <p:cNvSpPr/>
          <p:nvPr/>
        </p:nvSpPr>
        <p:spPr>
          <a:xfrm>
            <a:off x="1341453" y="3643135"/>
            <a:ext cx="6336225" cy="1626656"/>
          </a:xfrm>
          <a:prstGeom prst="roundRect">
            <a:avLst/>
          </a:prstGeom>
          <a:solidFill>
            <a:schemeClr val="accent5">
              <a:lumMod val="40000"/>
              <a:lumOff val="60000"/>
              <a:alpha val="27000"/>
            </a:schemeClr>
          </a:solidFill>
          <a:ln w="38100" cap="flat" cmpd="sng" algn="ctr">
            <a:solidFill>
              <a:schemeClr val="accent5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4680815" cy="663331"/>
          </a:xfrm>
        </p:spPr>
        <p:txBody>
          <a:bodyPr/>
          <a:lstStyle/>
          <a:p>
            <a:pPr algn="l"/>
            <a:r>
              <a:rPr lang="en-US" altLang="ja-JP" b="1" dirty="0" smtClean="0">
                <a:solidFill>
                  <a:schemeClr val="accent1"/>
                </a:solidFill>
              </a:rPr>
              <a:t>R&amp;D Proposal (1/2)</a:t>
            </a:r>
            <a:endParaRPr lang="ja-JP" altLang="en-US" b="1" dirty="0">
              <a:solidFill>
                <a:schemeClr val="accent1"/>
              </a:solidFill>
            </a:endParaRP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2AF9B-268A-6049-A583-77F182FA11DA}" type="slidenum">
              <a:rPr lang="ja-JP" altLang="en-US" smtClean="0"/>
              <a:pPr/>
              <a:t>40</a:t>
            </a:fld>
            <a:endParaRPr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890658" y="1190960"/>
            <a:ext cx="971494" cy="147732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altLang="ja-JP" b="1" dirty="0" smtClean="0">
                <a:solidFill>
                  <a:prstClr val="black"/>
                </a:solidFill>
                <a:cs typeface="ＭＳ Ｐゴシック" pitchFamily="-109" charset="-128"/>
              </a:rPr>
              <a:t>Covered by CERN-KEK budget</a:t>
            </a:r>
            <a:endParaRPr lang="ja-JP" altLang="en-US" b="1" dirty="0">
              <a:solidFill>
                <a:prstClr val="black"/>
              </a:solidFill>
              <a:cs typeface="ＭＳ Ｐゴシック" pitchFamily="-109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788276" y="3534133"/>
            <a:ext cx="1102418" cy="92333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b="1" dirty="0" smtClean="0">
                <a:solidFill>
                  <a:prstClr val="black"/>
                </a:solidFill>
                <a:cs typeface="ＭＳ Ｐゴシック" pitchFamily="-109" charset="-128"/>
              </a:rPr>
              <a:t>Covered by Jap. Grants</a:t>
            </a:r>
            <a:endParaRPr lang="ja-JP" altLang="en-US" b="1" dirty="0">
              <a:solidFill>
                <a:prstClr val="black"/>
              </a:solidFill>
              <a:cs typeface="ＭＳ Ｐゴシック" pitchFamily="-109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00326" y="722805"/>
            <a:ext cx="8229600" cy="5497945"/>
          </a:xfrm>
        </p:spPr>
        <p:txBody>
          <a:bodyPr>
            <a:normAutofit/>
          </a:bodyPr>
          <a:lstStyle/>
          <a:p>
            <a:r>
              <a:rPr lang="en-US" altLang="ja-JP" sz="2800" dirty="0" smtClean="0"/>
              <a:t>Start of engineering for 1.5-2 </a:t>
            </a:r>
            <a:r>
              <a:rPr lang="en-US" altLang="ja-JP" sz="2800" dirty="0" err="1" smtClean="0"/>
              <a:t>m</a:t>
            </a:r>
            <a:r>
              <a:rPr lang="en-US" altLang="ja-JP" sz="2800" dirty="0" smtClean="0"/>
              <a:t> long model in 2013.</a:t>
            </a:r>
          </a:p>
          <a:p>
            <a:pPr marL="1255713" indent="-185738">
              <a:buNone/>
            </a:pPr>
            <a:r>
              <a:rPr lang="en-US" altLang="ja-JP" sz="2800" dirty="0" smtClean="0"/>
              <a:t>*Assuming production of 5 sets of cold mass with cryostat + spare coils after 2015</a:t>
            </a:r>
          </a:p>
          <a:p>
            <a:pPr marL="1255713" indent="-185738">
              <a:buNone/>
            </a:pPr>
            <a:r>
              <a:rPr lang="en-US" altLang="ja-JP" sz="2800" dirty="0" smtClean="0"/>
              <a:t>**Work by a company under supervision of KEK.</a:t>
            </a:r>
          </a:p>
          <a:p>
            <a:pPr lvl="1"/>
            <a:r>
              <a:rPr lang="en-US" altLang="ja-JP" dirty="0" smtClean="0"/>
              <a:t>Engineering design</a:t>
            </a:r>
          </a:p>
          <a:p>
            <a:pPr lvl="1"/>
            <a:r>
              <a:rPr lang="en-US" altLang="ja-JP" dirty="0" smtClean="0"/>
              <a:t>Preparatory Study for Cryostat</a:t>
            </a:r>
          </a:p>
          <a:p>
            <a:pPr lvl="1"/>
            <a:r>
              <a:rPr lang="en-US" altLang="ja-JP" dirty="0" smtClean="0"/>
              <a:t>Practice coil, Mechanical short model.</a:t>
            </a:r>
          </a:p>
          <a:p>
            <a:pPr lvl="2">
              <a:buNone/>
            </a:pPr>
            <a:r>
              <a:rPr lang="en-US" altLang="ja-JP" dirty="0" smtClean="0"/>
              <a:t>(Budget NOT approved yet.)</a:t>
            </a:r>
          </a:p>
          <a:p>
            <a:pPr lvl="2">
              <a:buNone/>
            </a:pPr>
            <a:endParaRPr lang="en-US" altLang="ja-JP" dirty="0" smtClean="0"/>
          </a:p>
        </p:txBody>
      </p:sp>
      <p:sp>
        <p:nvSpPr>
          <p:cNvPr id="5" name="角丸四角形 4"/>
          <p:cNvSpPr/>
          <p:nvPr/>
        </p:nvSpPr>
        <p:spPr>
          <a:xfrm>
            <a:off x="568781" y="2768173"/>
            <a:ext cx="4856167" cy="963646"/>
          </a:xfrm>
          <a:prstGeom prst="roundRect">
            <a:avLst/>
          </a:prstGeom>
          <a:solidFill>
            <a:srgbClr val="FFFF00">
              <a:alpha val="31000"/>
            </a:srgbClr>
          </a:solidFill>
          <a:ln w="381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5208833" cy="663331"/>
          </a:xfrm>
        </p:spPr>
        <p:txBody>
          <a:bodyPr/>
          <a:lstStyle/>
          <a:p>
            <a:pPr algn="l"/>
            <a:r>
              <a:rPr lang="en-US" altLang="ja-JP" b="1" dirty="0" smtClean="0">
                <a:solidFill>
                  <a:schemeClr val="accent1"/>
                </a:solidFill>
              </a:rPr>
              <a:t>R&amp;D Proposal  (2/2)</a:t>
            </a:r>
            <a:endParaRPr lang="ja-JP" altLang="en-US" b="1" dirty="0">
              <a:solidFill>
                <a:schemeClr val="accent1"/>
              </a:solidFill>
            </a:endParaRP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2AF9B-268A-6049-A583-77F182FA11DA}" type="slidenum">
              <a:rPr lang="ja-JP" altLang="en-US" smtClean="0"/>
              <a:pPr/>
              <a:t>41</a:t>
            </a:fld>
            <a:endParaRPr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803058" y="2768173"/>
            <a:ext cx="1883742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altLang="ja-JP" b="1" dirty="0" smtClean="0">
                <a:solidFill>
                  <a:prstClr val="black"/>
                </a:solidFill>
                <a:cs typeface="ＭＳ Ｐゴシック" pitchFamily="-109" charset="-128"/>
              </a:rPr>
              <a:t>Covered by CERN-KEK budget</a:t>
            </a:r>
            <a:endParaRPr lang="ja-JP" altLang="en-US" b="1" dirty="0">
              <a:solidFill>
                <a:prstClr val="black"/>
              </a:solidFill>
              <a:cs typeface="ＭＳ Ｐゴシック" pitchFamily="-109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803058" y="3760357"/>
            <a:ext cx="2133600" cy="923330"/>
          </a:xfrm>
          <a:prstGeom prst="rect">
            <a:avLst/>
          </a:prstGeom>
          <a:solidFill>
            <a:srgbClr val="FF0000">
              <a:alpha val="49000"/>
            </a:srgb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b="1" dirty="0" smtClean="0">
                <a:solidFill>
                  <a:prstClr val="black"/>
                </a:solidFill>
                <a:cs typeface="ＭＳ Ｐゴシック" pitchFamily="-109" charset="-128"/>
              </a:rPr>
              <a:t>Budget request to DG. Or sliced from other budget.</a:t>
            </a:r>
            <a:endParaRPr lang="ja-JP" altLang="en-US" b="1" dirty="0">
              <a:solidFill>
                <a:prstClr val="black"/>
              </a:solidFill>
              <a:cs typeface="ＭＳ Ｐゴシック" pitchFamily="-109" charset="-128"/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557424" y="3803163"/>
            <a:ext cx="5995776" cy="877043"/>
          </a:xfrm>
          <a:prstGeom prst="roundRect">
            <a:avLst/>
          </a:prstGeom>
          <a:solidFill>
            <a:srgbClr val="FF0000">
              <a:alpha val="27000"/>
            </a:srgbClr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  <p:bldP spid="5" grpId="0" animBg="1"/>
      <p:bldP spid="8" grpId="0" animBg="1"/>
      <p:bldP spid="9" grpId="0" animBg="1"/>
      <p:bldP spid="10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 descr="Coil end design for the new D1.tiff"/>
          <p:cNvPicPr>
            <a:picLocks noChangeAspect="1"/>
          </p:cNvPicPr>
          <p:nvPr/>
        </p:nvPicPr>
        <p:blipFill>
          <a:blip r:embed="rId2">
            <a:alphaModFix/>
            <a:lum bright="26000" contrast="39000"/>
          </a:blip>
          <a:stretch>
            <a:fillRect/>
          </a:stretch>
        </p:blipFill>
        <p:spPr>
          <a:xfrm>
            <a:off x="5994400" y="50801"/>
            <a:ext cx="3149600" cy="2146759"/>
          </a:xfrm>
          <a:prstGeom prst="rect">
            <a:avLst/>
          </a:prstGeom>
        </p:spPr>
      </p:pic>
      <p:pic>
        <p:nvPicPr>
          <p:cNvPr id="15" name="Picture 11" descr="IMG_3613.JPG                                                   0003A9AAnakamotoG4HD                   BD92159E:"/>
          <p:cNvPicPr>
            <a:picLocks noChangeAspect="1" noChangeArrowheads="1"/>
          </p:cNvPicPr>
          <p:nvPr/>
        </p:nvPicPr>
        <p:blipFill>
          <a:blip r:embed="rId3"/>
          <a:srcRect t="18454"/>
          <a:stretch>
            <a:fillRect/>
          </a:stretch>
        </p:blipFill>
        <p:spPr bwMode="auto">
          <a:xfrm>
            <a:off x="6322305" y="3467100"/>
            <a:ext cx="2401040" cy="135466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2700"/>
            <a:ext cx="4572000" cy="482600"/>
          </a:xfrm>
        </p:spPr>
        <p:txBody>
          <a:bodyPr>
            <a:noAutofit/>
          </a:bodyPr>
          <a:lstStyle/>
          <a:p>
            <a:pPr algn="l"/>
            <a:r>
              <a:rPr lang="en-US" sz="3600" b="1" dirty="0" smtClean="0">
                <a:solidFill>
                  <a:srgbClr val="4F81BD"/>
                </a:solidFill>
                <a:latin typeface="Calibri"/>
                <a:cs typeface="Calibri"/>
              </a:rPr>
              <a:t>Development Plans</a:t>
            </a:r>
            <a:endParaRPr lang="en-US" sz="3600" b="1" dirty="0">
              <a:solidFill>
                <a:srgbClr val="4F81BD"/>
              </a:solidFill>
              <a:latin typeface="Calibri"/>
              <a:cs typeface="Calibri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4111" y="673101"/>
            <a:ext cx="6046611" cy="3759199"/>
          </a:xfrm>
        </p:spPr>
        <p:txBody>
          <a:bodyPr>
            <a:noAutofit/>
          </a:bodyPr>
          <a:lstStyle/>
          <a:p>
            <a:pPr marL="342882" lvl="1" indent="-342882">
              <a:buFont typeface="Arial"/>
              <a:buChar char="•"/>
            </a:pPr>
            <a:r>
              <a:rPr lang="en-US" altLang="ja-JP" sz="2000" dirty="0" smtClean="0">
                <a:solidFill>
                  <a:srgbClr val="4F81BD"/>
                </a:solidFill>
                <a:latin typeface="Calibri"/>
                <a:cs typeface="Calibri"/>
              </a:rPr>
              <a:t>Target: "Build and test a 2-m model magnet by 2015"</a:t>
            </a:r>
          </a:p>
          <a:p>
            <a:pPr marL="342882" lvl="1" indent="-342882">
              <a:buFont typeface="Arial"/>
              <a:buChar char="•"/>
            </a:pPr>
            <a:r>
              <a:rPr lang="en-US" altLang="ja-JP" sz="2000" dirty="0" smtClean="0">
                <a:solidFill>
                  <a:srgbClr val="4F81BD"/>
                </a:solidFill>
                <a:latin typeface="Calibri"/>
                <a:cs typeface="Calibri"/>
              </a:rPr>
              <a:t>Full funding is NOT approved yet.</a:t>
            </a:r>
          </a:p>
          <a:p>
            <a:pPr marL="342882" lvl="1" indent="-342882">
              <a:buFont typeface="Arial"/>
              <a:buChar char="•"/>
            </a:pPr>
            <a:r>
              <a:rPr lang="en-US" altLang="ja-JP" sz="2000" dirty="0" err="1" smtClean="0">
                <a:solidFill>
                  <a:srgbClr val="4F81BD"/>
                </a:solidFill>
                <a:latin typeface="Calibri"/>
                <a:cs typeface="Calibri"/>
              </a:rPr>
              <a:t>NbTi</a:t>
            </a:r>
            <a:r>
              <a:rPr lang="en-US" altLang="ja-JP" sz="2000" dirty="0" smtClean="0">
                <a:solidFill>
                  <a:srgbClr val="4F81BD"/>
                </a:solidFill>
                <a:latin typeface="Calibri"/>
                <a:cs typeface="Calibri"/>
              </a:rPr>
              <a:t> SC cable (LHC MB outer). Some options for insulation.</a:t>
            </a:r>
          </a:p>
          <a:p>
            <a:pPr lvl="1"/>
            <a:r>
              <a:rPr lang="en-US" altLang="ja-JP" sz="2000" dirty="0" err="1" smtClean="0">
                <a:solidFill>
                  <a:srgbClr val="4F81BD"/>
                </a:solidFill>
                <a:cs typeface="Calibri"/>
              </a:rPr>
              <a:t>Upilex</a:t>
            </a:r>
            <a:r>
              <a:rPr lang="en-US" altLang="ja-JP" sz="2000" dirty="0" smtClean="0">
                <a:solidFill>
                  <a:srgbClr val="4F81BD"/>
                </a:solidFill>
                <a:cs typeface="Calibri"/>
              </a:rPr>
              <a:t> + CE </a:t>
            </a:r>
            <a:r>
              <a:rPr lang="en-US" altLang="ja-JP" sz="2000" dirty="0" err="1" smtClean="0">
                <a:solidFill>
                  <a:srgbClr val="4F81BD"/>
                </a:solidFill>
                <a:cs typeface="Calibri"/>
              </a:rPr>
              <a:t>prepreg</a:t>
            </a:r>
            <a:r>
              <a:rPr lang="en-US" altLang="ja-JP" sz="2000" dirty="0" smtClean="0">
                <a:solidFill>
                  <a:srgbClr val="4F81BD"/>
                </a:solidFill>
                <a:cs typeface="Calibri"/>
              </a:rPr>
              <a:t>, Apical (MB), Apical (MQXC)</a:t>
            </a:r>
          </a:p>
          <a:p>
            <a:pPr lvl="1"/>
            <a:r>
              <a:rPr lang="en-US" altLang="ja-JP" sz="2000" dirty="0" smtClean="0">
                <a:solidFill>
                  <a:srgbClr val="4F81BD"/>
                </a:solidFill>
                <a:cs typeface="Calibri"/>
              </a:rPr>
              <a:t>Choice made by heat load, workability</a:t>
            </a:r>
            <a:endParaRPr lang="en-US" altLang="ja-JP" sz="2000" dirty="0" smtClean="0">
              <a:solidFill>
                <a:srgbClr val="4F81BD"/>
              </a:solidFill>
              <a:latin typeface="Calibri"/>
              <a:cs typeface="Calibri"/>
            </a:endParaRPr>
          </a:p>
          <a:p>
            <a:pPr marL="342882" lvl="1" indent="-342882">
              <a:buFont typeface="Arial"/>
              <a:buChar char="•"/>
            </a:pPr>
            <a:r>
              <a:rPr lang="en-US" altLang="ja-JP" sz="2000" dirty="0" smtClean="0">
                <a:solidFill>
                  <a:srgbClr val="4F81BD"/>
                </a:solidFill>
                <a:cs typeface="Calibri"/>
              </a:rPr>
              <a:t>Collaring yoke structure (RHIC, MQXA,J-PARC SCFM)</a:t>
            </a:r>
          </a:p>
          <a:p>
            <a:pPr lvl="1"/>
            <a:r>
              <a:rPr lang="en-US" altLang="ja-JP" sz="2000" dirty="0" smtClean="0">
                <a:solidFill>
                  <a:srgbClr val="4F81BD"/>
                </a:solidFill>
                <a:cs typeface="Calibri"/>
              </a:rPr>
              <a:t>Reuse of tooling, jigs, and facilities for SCFM</a:t>
            </a:r>
          </a:p>
          <a:p>
            <a:pPr lvl="1"/>
            <a:r>
              <a:rPr lang="en-US" altLang="ja-JP" sz="2000" dirty="0" smtClean="0">
                <a:solidFill>
                  <a:srgbClr val="4F81BD"/>
                </a:solidFill>
                <a:cs typeface="Calibri"/>
              </a:rPr>
              <a:t>Yoke OD &lt; 550 mm (LHC MB)</a:t>
            </a:r>
            <a:endParaRPr lang="en-US" sz="2000" dirty="0" smtClean="0">
              <a:solidFill>
                <a:srgbClr val="4F81BD"/>
              </a:solidFill>
              <a:cs typeface="Calibri"/>
            </a:endParaRPr>
          </a:p>
          <a:p>
            <a:pPr marL="342882" lvl="1" indent="-342882">
              <a:buFont typeface="Arial"/>
              <a:buChar char="•"/>
            </a:pPr>
            <a:r>
              <a:rPr lang="en-US" altLang="ja-JP" sz="2000" dirty="0" smtClean="0">
                <a:solidFill>
                  <a:srgbClr val="4F81BD"/>
                </a:solidFill>
                <a:latin typeface="Calibri"/>
                <a:cs typeface="Calibri"/>
              </a:rPr>
              <a:t>Cooperation with industry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latin typeface="Times New Roman"/>
                <a:cs typeface="Times New Roman"/>
              </a:rPr>
              <a:pPr/>
              <a:t>42</a:t>
            </a:fld>
            <a:endParaRPr lang="en-US" dirty="0">
              <a:latin typeface="Times New Roman"/>
              <a:cs typeface="Times New Roman"/>
            </a:endParaRPr>
          </a:p>
        </p:txBody>
      </p:sp>
      <p:pic>
        <p:nvPicPr>
          <p:cNvPr id="10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9079" y="4907846"/>
            <a:ext cx="2362199" cy="177165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11" name="図 10" descr="ExpInsulationMQXC 2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5"/>
              <a:srcRect l="21199" t="3405" r="21199" b="80868"/>
              <a:stretch>
                <a:fillRect/>
              </a:stretch>
            </p:blipFill>
          </mc:Choice>
          <mc:Fallback>
            <p:blipFill>
              <a:blip r:embed="rId6"/>
              <a:srcRect l="21199" t="3405" r="21199" b="80868"/>
              <a:stretch>
                <a:fillRect/>
              </a:stretch>
            </p:blipFill>
          </mc:Fallback>
        </mc:AlternateContent>
        <p:spPr>
          <a:xfrm>
            <a:off x="6260125" y="2336800"/>
            <a:ext cx="2452075" cy="952500"/>
          </a:xfrm>
          <a:prstGeom prst="rect">
            <a:avLst/>
          </a:prstGeom>
        </p:spPr>
      </p:pic>
      <p:sp>
        <p:nvSpPr>
          <p:cNvPr id="14" name="テキスト ボックス 13"/>
          <p:cNvSpPr txBox="1"/>
          <p:nvPr/>
        </p:nvSpPr>
        <p:spPr>
          <a:xfrm>
            <a:off x="228600" y="4559300"/>
            <a:ext cx="55245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/>
              <a:t>JFY2012	Conceptual design.</a:t>
            </a:r>
          </a:p>
          <a:p>
            <a:r>
              <a:rPr kumimoji="1" lang="en-US" altLang="ja-JP" sz="2000" dirty="0" smtClean="0"/>
              <a:t>JFY2013	Engineering design.</a:t>
            </a:r>
          </a:p>
          <a:p>
            <a:r>
              <a:rPr kumimoji="1" lang="en-US" altLang="ja-JP" sz="2000" dirty="0" smtClean="0"/>
              <a:t>	Practice winding. Mechanical short model.</a:t>
            </a:r>
          </a:p>
          <a:p>
            <a:r>
              <a:rPr kumimoji="1" lang="en-US" altLang="ja-JP" sz="2000" dirty="0" smtClean="0"/>
              <a:t>JFY2014	Coil winding. Magnet Assembly.</a:t>
            </a:r>
          </a:p>
          <a:p>
            <a:r>
              <a:rPr kumimoji="1" lang="en-US" altLang="ja-JP" sz="2000" dirty="0" smtClean="0"/>
              <a:t>	Testing at cold.</a:t>
            </a:r>
          </a:p>
          <a:p>
            <a:r>
              <a:rPr kumimoji="1" lang="en-US" altLang="ja-JP" sz="2000" dirty="0" smtClean="0"/>
              <a:t>JFY2015	TDR  </a:t>
            </a:r>
            <a:endParaRPr kumimoji="1" lang="ja-JP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6193517" cy="699177"/>
          </a:xfrm>
        </p:spPr>
        <p:txBody>
          <a:bodyPr/>
          <a:lstStyle/>
          <a:p>
            <a:pPr algn="l"/>
            <a:r>
              <a:rPr lang="en-US" altLang="ja-JP" b="1" dirty="0" smtClean="0">
                <a:solidFill>
                  <a:schemeClr val="accent1"/>
                </a:solidFill>
              </a:rPr>
              <a:t>Grants, Human Resources</a:t>
            </a:r>
            <a:endParaRPr lang="ja-JP" altLang="en-US" b="1" dirty="0">
              <a:solidFill>
                <a:schemeClr val="accent1"/>
              </a:solidFill>
            </a:endParaRP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186055" y="613563"/>
            <a:ext cx="8733180" cy="6022298"/>
          </a:xfrm>
        </p:spPr>
        <p:txBody>
          <a:bodyPr>
            <a:noAutofit/>
          </a:bodyPr>
          <a:lstStyle/>
          <a:p>
            <a:r>
              <a:rPr lang="en-US" sz="2000" dirty="0" smtClean="0"/>
              <a:t>"Strategic Young Researcher Overseas Visit Program for Accelerating Brain Circulation" (Prof. K. </a:t>
            </a:r>
            <a:r>
              <a:rPr lang="en-US" sz="2000" dirty="0" err="1" smtClean="0"/>
              <a:t>Tokushuku</a:t>
            </a:r>
            <a:r>
              <a:rPr lang="en-US" sz="2000" dirty="0" smtClean="0"/>
              <a:t>, KEK) for JFY 2010-2012 will end March 2013.</a:t>
            </a:r>
          </a:p>
          <a:p>
            <a:pPr lvl="1"/>
            <a:r>
              <a:rPr lang="en-US" sz="2000" dirty="0" smtClean="0"/>
              <a:t>Covering travel expenses to/at CERN for Q. </a:t>
            </a:r>
            <a:r>
              <a:rPr lang="en-US" sz="2000" dirty="0" err="1" smtClean="0"/>
              <a:t>Xu</a:t>
            </a:r>
            <a:r>
              <a:rPr lang="en-US" sz="2000" dirty="0" smtClean="0"/>
              <a:t> as well as relevant supervisors (A. Yamamoto, T. Nakamoto, others) so far. </a:t>
            </a:r>
          </a:p>
          <a:p>
            <a:pPr lvl="1"/>
            <a:r>
              <a:rPr lang="en-US" sz="2000" dirty="0" smtClean="0"/>
              <a:t>Replaced by CERN-KEK budget or other KEK budget.</a:t>
            </a:r>
          </a:p>
          <a:p>
            <a:pPr lvl="1"/>
            <a:endParaRPr lang="en-US" sz="2000" dirty="0" smtClean="0"/>
          </a:p>
          <a:p>
            <a:r>
              <a:rPr lang="en-US" sz="2000" dirty="0" smtClean="0"/>
              <a:t>The KAKENHI grant related to the LHC experiment until 2016 still continues.</a:t>
            </a:r>
          </a:p>
          <a:p>
            <a:pPr lvl="1"/>
            <a:r>
              <a:rPr lang="en-US" sz="2000" dirty="0" smtClean="0"/>
              <a:t>Resource for magnet R&amp;D other than D1 model development. ~10 </a:t>
            </a:r>
            <a:r>
              <a:rPr lang="en-US" sz="2000" dirty="0" err="1" smtClean="0"/>
              <a:t>MJYen</a:t>
            </a:r>
            <a:r>
              <a:rPr lang="en-US" sz="2000" dirty="0" smtClean="0"/>
              <a:t> per year will be provided until JFY2015 (totally 50 </a:t>
            </a:r>
            <a:r>
              <a:rPr lang="en-US" sz="2000" dirty="0" err="1" smtClean="0"/>
              <a:t>MJYen</a:t>
            </a:r>
            <a:r>
              <a:rPr lang="en-US" sz="2000" dirty="0" smtClean="0"/>
              <a:t> for 5 years). </a:t>
            </a:r>
          </a:p>
          <a:p>
            <a:endParaRPr lang="en-US" sz="2000" dirty="0" smtClean="0"/>
          </a:p>
          <a:p>
            <a:r>
              <a:rPr lang="en-US" sz="2000" dirty="0" smtClean="0"/>
              <a:t>Dr. M. </a:t>
            </a:r>
            <a:r>
              <a:rPr lang="en-US" sz="2000" dirty="0" err="1" smtClean="0"/>
              <a:t>Iio</a:t>
            </a:r>
            <a:r>
              <a:rPr lang="en-US" sz="2000" dirty="0" smtClean="0"/>
              <a:t> who was a fellow employed by CERN-KEK budget became an assistant professor in Nov. 2012. He will be mainly engaged in the new D1 magnet development (in particular cryostat related matters). </a:t>
            </a:r>
          </a:p>
          <a:p>
            <a:endParaRPr lang="en-US" sz="2000" dirty="0" smtClean="0"/>
          </a:p>
          <a:p>
            <a:r>
              <a:rPr lang="en-US" sz="2000" dirty="0" smtClean="0"/>
              <a:t>Dr. X. Jin, a post-doc fellow working for study on stress/strain behavior of Nb</a:t>
            </a:r>
            <a:r>
              <a:rPr lang="en-US" sz="2000" baseline="-25000" dirty="0" smtClean="0"/>
              <a:t>3</a:t>
            </a:r>
            <a:r>
              <a:rPr lang="en-US" sz="2000" dirty="0" smtClean="0"/>
              <a:t>Al conductor will leave KEK in March 2013.</a:t>
            </a:r>
            <a:endParaRPr lang="ja-JP" altLang="en-US" sz="2000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2AF9B-268A-6049-A583-77F182FA11DA}" type="slidenum">
              <a:rPr lang="ja-JP" altLang="en-US" smtClean="0"/>
              <a:pPr/>
              <a:t>43</a:t>
            </a:fld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コンテンツ プレースホルダ 4"/>
          <p:cNvGraphicFramePr>
            <a:graphicFrameLocks noGrp="1"/>
          </p:cNvGraphicFramePr>
          <p:nvPr>
            <p:ph idx="1"/>
          </p:nvPr>
        </p:nvGraphicFramePr>
        <p:xfrm>
          <a:off x="1053882" y="288679"/>
          <a:ext cx="6801354" cy="650351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67518"/>
                <a:gridCol w="1750500"/>
                <a:gridCol w="663169"/>
                <a:gridCol w="663169"/>
                <a:gridCol w="663169"/>
                <a:gridCol w="663169"/>
                <a:gridCol w="663169"/>
                <a:gridCol w="767491"/>
              </a:tblGrid>
              <a:tr h="305323">
                <a:tc>
                  <a:txBody>
                    <a:bodyPr/>
                    <a:lstStyle/>
                    <a:p>
                      <a:pPr algn="ctr"/>
                      <a:endParaRPr kumimoji="1" lang="ja-JP" altLang="en-US" sz="1000" b="1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b="1">
                        <a:latin typeface="+mn-lt"/>
                      </a:endParaRPr>
                    </a:p>
                  </a:txBody>
                  <a:tcPr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000" b="1" i="0" u="none" strike="noStrike" dirty="0">
                          <a:latin typeface="+mn-lt"/>
                        </a:rPr>
                        <a:t>2011</a:t>
                      </a: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000" b="1" i="0" u="none" strike="noStrike" dirty="0">
                          <a:latin typeface="+mn-lt"/>
                        </a:rPr>
                        <a:t>2012</a:t>
                      </a:r>
                    </a:p>
                  </a:txBody>
                  <a:tcPr marL="12700" marR="12700" marT="12700" marB="0" anchor="ctr"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000" b="1" i="0" u="none" strike="noStrike">
                          <a:latin typeface="+mn-lt"/>
                        </a:rPr>
                        <a:t>2013</a:t>
                      </a:r>
                    </a:p>
                  </a:txBody>
                  <a:tcPr marL="12700" marR="12700" marT="12700" marB="0" anchor="ctr"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000" b="1" i="0" u="none" strike="noStrike" dirty="0">
                          <a:latin typeface="+mn-lt"/>
                        </a:rPr>
                        <a:t>2014</a:t>
                      </a:r>
                    </a:p>
                  </a:txBody>
                  <a:tcPr marL="12700" marR="12700" marT="12700" marB="0" anchor="ctr"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000" b="1" i="0" u="none" strike="noStrike" dirty="0">
                          <a:latin typeface="+mn-lt"/>
                        </a:rPr>
                        <a:t>2015</a:t>
                      </a:r>
                    </a:p>
                  </a:txBody>
                  <a:tcPr marL="12700" marR="12700" marT="12700" marB="0"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000" b="1" i="0" u="none" strike="noStrike" dirty="0">
                          <a:latin typeface="+mn-lt"/>
                        </a:rPr>
                        <a:t>item total</a:t>
                      </a: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079">
                <a:tc rowSpan="8"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 smtClean="0">
                          <a:latin typeface="+mn-lt"/>
                        </a:rPr>
                        <a:t>D1 model development</a:t>
                      </a:r>
                    </a:p>
                  </a:txBody>
                  <a:tcPr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000" b="1" i="0" u="none" strike="noStrike" dirty="0">
                          <a:latin typeface="+mn-lt"/>
                        </a:rPr>
                        <a:t>conceptual </a:t>
                      </a:r>
                      <a:r>
                        <a:rPr lang="en-US" altLang="ja-JP" sz="1000" b="1" i="0" u="none" strike="noStrike" dirty="0" smtClean="0">
                          <a:latin typeface="+mn-lt"/>
                        </a:rPr>
                        <a:t>design/R&amp;D</a:t>
                      </a:r>
                      <a:endParaRPr lang="en-US" altLang="ja-JP" sz="10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1.2</a:t>
                      </a:r>
                      <a:r>
                        <a:rPr lang="en-US" altLang="ja-JP" sz="1200" b="1" i="0" u="none" strike="noStrike" baseline="0" dirty="0" smtClean="0">
                          <a:latin typeface="+mn-lt"/>
                        </a:rPr>
                        <a:t> FTE</a:t>
                      </a:r>
                    </a:p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Grant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1.2</a:t>
                      </a:r>
                      <a:r>
                        <a:rPr lang="en-US" altLang="ja-JP" sz="1200" b="1" i="0" u="none" strike="noStrike" baseline="0" dirty="0" smtClean="0">
                          <a:latin typeface="+mn-lt"/>
                        </a:rPr>
                        <a:t> FTE</a:t>
                      </a:r>
                    </a:p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Grant</a:t>
                      </a:r>
                    </a:p>
                  </a:txBody>
                  <a:tcPr marL="12700" marR="12700" marT="12700" marB="0" anchor="ctr"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1.6</a:t>
                      </a:r>
                      <a:r>
                        <a:rPr lang="en-US" altLang="ja-JP" sz="1200" b="1" i="0" u="none" strike="noStrike" baseline="0" dirty="0" smtClean="0">
                          <a:latin typeface="+mn-lt"/>
                        </a:rPr>
                        <a:t> FTE</a:t>
                      </a:r>
                    </a:p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Grant</a:t>
                      </a:r>
                    </a:p>
                  </a:txBody>
                  <a:tcPr marL="12700" marR="12700" marT="12700" marB="0" anchor="ctr"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1.8</a:t>
                      </a:r>
                      <a:r>
                        <a:rPr lang="en-US" altLang="ja-JP" sz="1200" b="1" i="0" u="none" strike="noStrike" baseline="0" dirty="0" smtClean="0">
                          <a:latin typeface="+mn-lt"/>
                        </a:rPr>
                        <a:t> FTE</a:t>
                      </a:r>
                    </a:p>
                  </a:txBody>
                  <a:tcPr marL="12700" marR="12700" marT="12700" marB="0" anchor="ctr"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1.8</a:t>
                      </a:r>
                      <a:r>
                        <a:rPr lang="en-US" altLang="ja-JP" sz="1200" b="1" i="0" u="none" strike="noStrike" baseline="0" dirty="0" smtClean="0">
                          <a:latin typeface="+mn-lt"/>
                        </a:rPr>
                        <a:t> FTE</a:t>
                      </a:r>
                    </a:p>
                  </a:txBody>
                  <a:tcPr marL="12700" marR="12700" marT="12700" marB="0"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7.6 FTE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05323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000" b="1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000" b="1" i="0" u="none" strike="noStrike" dirty="0">
                          <a:latin typeface="+mn-lt"/>
                        </a:rPr>
                        <a:t>engineering</a:t>
                      </a:r>
                      <a:r>
                        <a:rPr lang="en-US" altLang="ja-JP" sz="1000" b="1" i="0" u="none" strike="noStrike" dirty="0" smtClean="0">
                          <a:latin typeface="+mn-lt"/>
                        </a:rPr>
                        <a:t> by company</a:t>
                      </a:r>
                      <a:endParaRPr lang="en-US" altLang="ja-JP" sz="10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Calibri (見出し)"/>
                          <a:cs typeface="Calibri (見出し)"/>
                        </a:rPr>
                        <a:t>3000</a:t>
                      </a:r>
                      <a:endParaRPr lang="ja-JP" altLang="en-US" sz="1200" b="1" i="0" u="none" strike="noStrike" dirty="0">
                        <a:latin typeface="Calibri (見出し)"/>
                        <a:cs typeface="Calibri (見出し)"/>
                      </a:endParaRPr>
                    </a:p>
                  </a:txBody>
                  <a:tcPr marL="12700" marR="12700" marT="12700" marB="0"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20000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10000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9000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42000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00"/>
                    </a:solidFill>
                  </a:tcPr>
                </a:tc>
              </a:tr>
              <a:tr h="305323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000" b="1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000" b="1" i="0" u="none" strike="noStrike" dirty="0" smtClean="0">
                          <a:latin typeface="+mn-lt"/>
                        </a:rPr>
                        <a:t>fellow/CAD engineer/support</a:t>
                      </a:r>
                      <a:endParaRPr lang="en-US" altLang="ja-JP" sz="10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Calibri (見出し)"/>
                          <a:cs typeface="Calibri (見出し)"/>
                        </a:rPr>
                        <a:t>4809</a:t>
                      </a:r>
                      <a:endParaRPr lang="en-US" altLang="ja-JP" sz="1200" b="1" i="0" u="none" strike="noStrike" dirty="0">
                        <a:latin typeface="Calibri (見出し)"/>
                        <a:cs typeface="Calibri (見出し)"/>
                      </a:endParaRPr>
                    </a:p>
                  </a:txBody>
                  <a:tcPr marL="12700" marR="12700" marT="12700" marB="0"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7000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7000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7000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25809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00"/>
                    </a:solidFill>
                  </a:tcPr>
                </a:tc>
              </a:tr>
              <a:tr h="305323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000" b="1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000" b="1" i="0" u="none" strike="noStrike" dirty="0" smtClean="0">
                          <a:latin typeface="+mn-lt"/>
                        </a:rPr>
                        <a:t>Components, Construction of</a:t>
                      </a:r>
                      <a:r>
                        <a:rPr lang="en-US" altLang="ja-JP" sz="1000" b="1" i="0" u="none" strike="noStrike" baseline="0" dirty="0" smtClean="0">
                          <a:latin typeface="+mn-lt"/>
                        </a:rPr>
                        <a:t> model magnet</a:t>
                      </a:r>
                      <a:endParaRPr lang="en-US" altLang="ja-JP" sz="1000" b="1" i="0" u="none" strike="noStrike" dirty="0" smtClean="0">
                        <a:latin typeface="+mn-lt"/>
                      </a:endParaRPr>
                    </a:p>
                  </a:txBody>
                  <a:tcPr marL="12700" marR="12700" marT="12700" marB="0"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 smtClean="0">
                          <a:latin typeface="+mn-lt"/>
                        </a:rPr>
                        <a:t>-</a:t>
                      </a:r>
                      <a:endParaRPr kumimoji="1" lang="ja-JP" altLang="en-US" sz="1200" b="1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/>
                      <a:endParaRPr kumimoji="1" lang="ja-JP" altLang="en-US" sz="1000" b="1" dirty="0" smtClean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73800</a:t>
                      </a:r>
                      <a:endParaRPr kumimoji="1" lang="ja-JP" altLang="en-US" sz="12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55600</a:t>
                      </a:r>
                      <a:endParaRPr kumimoji="1" lang="ja-JP" altLang="en-US" sz="12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13000</a:t>
                      </a:r>
                      <a:endParaRPr kumimoji="1" lang="ja-JP" altLang="en-US" sz="12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142400</a:t>
                      </a:r>
                    </a:p>
                  </a:txBody>
                  <a:tcPr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0000">
                        <a:alpha val="50000"/>
                      </a:srgbClr>
                    </a:solidFill>
                  </a:tcPr>
                </a:tc>
              </a:tr>
              <a:tr h="305323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000" b="1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dirty="0" smtClean="0">
                          <a:latin typeface="+mn-lt"/>
                        </a:rPr>
                        <a:t>insulated</a:t>
                      </a:r>
                      <a:r>
                        <a:rPr kumimoji="1" lang="en-US" altLang="ja-JP" sz="1000" b="1" baseline="0" dirty="0" smtClean="0">
                          <a:latin typeface="+mn-lt"/>
                        </a:rPr>
                        <a:t> </a:t>
                      </a:r>
                      <a:r>
                        <a:rPr kumimoji="1" lang="en-US" altLang="ja-JP" sz="1000" b="1" baseline="0" dirty="0" err="1" smtClean="0">
                          <a:latin typeface="+mn-lt"/>
                        </a:rPr>
                        <a:t>NbTi</a:t>
                      </a:r>
                      <a:r>
                        <a:rPr kumimoji="1" lang="en-US" altLang="ja-JP" sz="1000" b="1" dirty="0" smtClean="0">
                          <a:latin typeface="+mn-lt"/>
                        </a:rPr>
                        <a:t> cable</a:t>
                      </a:r>
                    </a:p>
                  </a:txBody>
                  <a:tcPr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altLang="ja-JP" sz="1200" b="1" i="0" u="none" strike="noStrike" dirty="0">
                        <a:latin typeface="+mj-lt"/>
                      </a:endParaRPr>
                    </a:p>
                  </a:txBody>
                  <a:tcPr marL="12700" marR="12700" marT="1270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latin typeface="+mn-lt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latin typeface="+mn-lt"/>
                      </a:endParaRPr>
                    </a:p>
                  </a:txBody>
                  <a:tcPr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1" baseline="0" dirty="0" smtClean="0">
                          <a:solidFill>
                            <a:srgbClr val="1F497D"/>
                          </a:solidFill>
                          <a:latin typeface="+mn-lt"/>
                        </a:rPr>
                        <a:t>(5000)</a:t>
                      </a: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</a:tr>
              <a:tr h="305323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000" b="1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dirty="0" smtClean="0">
                          <a:latin typeface="+mn-lt"/>
                        </a:rPr>
                        <a:t>Cold Test</a:t>
                      </a:r>
                    </a:p>
                  </a:txBody>
                  <a:tcPr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altLang="ja-JP" sz="1200" b="1" i="0" u="none" strike="noStrike" dirty="0">
                        <a:latin typeface="+mj-lt"/>
                      </a:endParaRPr>
                    </a:p>
                  </a:txBody>
                  <a:tcPr marL="12700" marR="12700" marT="1270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5000</a:t>
                      </a:r>
                      <a:endParaRPr lang="en-US" altLang="ja-JP" sz="12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2700" marR="12700" marT="12700" marB="0" anchor="ctr">
                    <a:solidFill>
                      <a:srgbClr val="FF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 smtClean="0">
                          <a:solidFill>
                            <a:srgbClr val="000000"/>
                          </a:solidFill>
                          <a:latin typeface="+mn-lt"/>
                        </a:rPr>
                        <a:t>10000</a:t>
                      </a:r>
                      <a:endParaRPr kumimoji="1" lang="ja-JP" altLang="en-US" sz="1200" b="1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anchor="ctr">
                    <a:solidFill>
                      <a:srgbClr val="FF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 smtClean="0">
                          <a:solidFill>
                            <a:srgbClr val="000000"/>
                          </a:solidFill>
                          <a:latin typeface="+mn-lt"/>
                        </a:rPr>
                        <a:t>5000</a:t>
                      </a:r>
                      <a:endParaRPr kumimoji="1" lang="ja-JP" altLang="en-US" sz="1200" b="1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1" dirty="0" smtClean="0">
                          <a:solidFill>
                            <a:srgbClr val="000000"/>
                          </a:solidFill>
                          <a:latin typeface="+mn-lt"/>
                        </a:rPr>
                        <a:t>20000</a:t>
                      </a:r>
                      <a:endParaRPr kumimoji="1" lang="en-US" altLang="ja-JP" sz="1200" b="1" baseline="0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0000">
                        <a:alpha val="50000"/>
                      </a:srgbClr>
                    </a:solidFill>
                  </a:tcPr>
                </a:tc>
              </a:tr>
              <a:tr h="305323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000" b="1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dirty="0" smtClean="0">
                          <a:latin typeface="+mn-lt"/>
                        </a:rPr>
                        <a:t>Travel</a:t>
                      </a:r>
                    </a:p>
                  </a:txBody>
                  <a:tcPr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j-lt"/>
                        </a:rPr>
                        <a:t>1200</a:t>
                      </a:r>
                      <a:endParaRPr lang="en-US" altLang="ja-JP" sz="1200" b="1" i="0" u="none" strike="noStrike" dirty="0">
                        <a:latin typeface="+mj-lt"/>
                      </a:endParaRPr>
                    </a:p>
                  </a:txBody>
                  <a:tcPr marL="12700" marR="12700" marT="1270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1000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1000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1000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4200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00"/>
                    </a:solidFill>
                  </a:tcPr>
                </a:tc>
              </a:tr>
              <a:tr h="305323">
                <a:tc vMerge="1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1" dirty="0" smtClean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dirty="0" smtClean="0">
                          <a:latin typeface="+mn-lt"/>
                        </a:rPr>
                        <a:t>sub-total (money transfer</a:t>
                      </a:r>
                      <a:r>
                        <a:rPr kumimoji="1" lang="en-US" altLang="ja-JP" sz="1000" b="1" baseline="0" dirty="0" smtClean="0">
                          <a:latin typeface="+mn-lt"/>
                        </a:rPr>
                        <a:t> from CERN</a:t>
                      </a:r>
                      <a:r>
                        <a:rPr kumimoji="1" lang="en-US" altLang="ja-JP" sz="1000" b="1" dirty="0" smtClean="0">
                          <a:latin typeface="+mn-lt"/>
                        </a:rPr>
                        <a:t>)</a:t>
                      </a:r>
                      <a:endParaRPr kumimoji="1" lang="ja-JP" altLang="en-US" sz="1000" b="1" dirty="0" smtClean="0">
                        <a:latin typeface="+mn-lt"/>
                      </a:endParaRPr>
                    </a:p>
                  </a:txBody>
                  <a:tcPr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solidFill>
                            <a:schemeClr val="tx1"/>
                          </a:solidFill>
                          <a:latin typeface="+mj-lt"/>
                        </a:rPr>
                        <a:t>9009</a:t>
                      </a:r>
                      <a:endParaRPr lang="en-US" altLang="ja-JP" sz="12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12700" marR="12700" marT="12700" marB="0" anchor="ctr"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 smtClean="0">
                          <a:solidFill>
                            <a:srgbClr val="3366FF"/>
                          </a:solidFill>
                          <a:latin typeface="+mn-lt"/>
                        </a:rPr>
                        <a:t>10000*</a:t>
                      </a:r>
                    </a:p>
                    <a:p>
                      <a:pPr algn="ctr"/>
                      <a:r>
                        <a:rPr kumimoji="1" lang="en-US" altLang="ja-JP" sz="1200" b="1" dirty="0" smtClean="0">
                          <a:latin typeface="+mn-lt"/>
                        </a:rPr>
                        <a:t>18000</a:t>
                      </a:r>
                      <a:endParaRPr kumimoji="1" lang="ja-JP" altLang="en-US" sz="1200" b="1" dirty="0">
                        <a:latin typeface="+mn-lt"/>
                      </a:endParaRPr>
                    </a:p>
                  </a:txBody>
                  <a:tcPr anchor="ctr"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 smtClean="0">
                          <a:latin typeface="+mn-lt"/>
                        </a:rPr>
                        <a:t>18000</a:t>
                      </a:r>
                      <a:endParaRPr kumimoji="1" lang="ja-JP" altLang="en-US" sz="1200" b="1" dirty="0">
                        <a:latin typeface="+mn-lt"/>
                      </a:endParaRPr>
                    </a:p>
                  </a:txBody>
                  <a:tcPr anchor="ctr"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 smtClean="0">
                          <a:latin typeface="+mn-lt"/>
                        </a:rPr>
                        <a:t>17000</a:t>
                      </a:r>
                      <a:endParaRPr kumimoji="1" lang="ja-JP" altLang="en-US" sz="1200" b="1" dirty="0">
                        <a:latin typeface="+mn-lt"/>
                      </a:endParaRPr>
                    </a:p>
                  </a:txBody>
                  <a:tcPr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 smtClean="0">
                          <a:latin typeface="+mn-lt"/>
                        </a:rPr>
                        <a:t>72009</a:t>
                      </a:r>
                      <a:endParaRPr kumimoji="1" lang="ja-JP" altLang="en-US" sz="1200" b="1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73079">
                <a:tc rowSpan="9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dirty="0" smtClean="0">
                          <a:latin typeface="+mn-lt"/>
                        </a:rPr>
                        <a:t>Fundamental R&amp;D</a:t>
                      </a:r>
                      <a:endParaRPr kumimoji="1" lang="ja-JP" altLang="en-US" sz="1400" b="1" dirty="0" smtClean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000" b="1" i="0" u="none" strike="noStrike" dirty="0" smtClean="0">
                          <a:latin typeface="ＭＳ Ｐゴシック"/>
                        </a:rPr>
                        <a:t>radiation</a:t>
                      </a:r>
                      <a:r>
                        <a:rPr lang="en-US" altLang="ja-JP" sz="1000" b="1" i="0" u="none" strike="noStrike" baseline="0" dirty="0" smtClean="0">
                          <a:latin typeface="ＭＳ Ｐゴシック"/>
                        </a:rPr>
                        <a:t> resistant materials</a:t>
                      </a:r>
                      <a:endParaRPr lang="en-US" altLang="ja-JP" sz="1000" b="1" i="0" u="none" strike="noStrike" dirty="0">
                        <a:latin typeface="ＭＳ Ｐゴシック"/>
                      </a:endParaRPr>
                    </a:p>
                  </a:txBody>
                  <a:tcPr marL="12700" marR="12700" marT="12700" marB="0"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j-lt"/>
                        </a:rPr>
                        <a:t>3000+1000</a:t>
                      </a:r>
                      <a:endParaRPr lang="en-US" altLang="ja-JP" sz="1100" b="1" i="0" u="none" strike="noStrike" dirty="0">
                        <a:latin typeface="+mj-lt"/>
                      </a:endParaRP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n-US" altLang="ja-JP" sz="1100" b="0" i="0" u="none" strike="noStrike" dirty="0">
                        <a:latin typeface="ＭＳ Ｐゴシック"/>
                      </a:endParaRPr>
                    </a:p>
                  </a:txBody>
                  <a:tcPr marL="12700" marR="12700" marT="12700" marB="0" anchor="b"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1000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2000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2000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9000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05323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000" b="1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000" b="1" i="0" u="none" strike="noStrike" dirty="0" smtClean="0">
                          <a:latin typeface="ＭＳ Ｐゴシック"/>
                        </a:rPr>
                        <a:t>irradiation test (gamma</a:t>
                      </a:r>
                      <a:r>
                        <a:rPr lang="en-US" altLang="ja-JP" sz="1000" b="1" i="0" u="none" strike="noStrike" baseline="0" dirty="0" smtClean="0">
                          <a:latin typeface="ＭＳ Ｐゴシック"/>
                        </a:rPr>
                        <a:t> rays, neutron, LN2</a:t>
                      </a:r>
                      <a:r>
                        <a:rPr lang="en-US" altLang="ja-JP" sz="1000" b="1" i="0" u="none" strike="noStrike" dirty="0" smtClean="0">
                          <a:latin typeface="ＭＳ Ｐゴシック"/>
                        </a:rPr>
                        <a:t>)</a:t>
                      </a:r>
                      <a:endParaRPr lang="en-US" altLang="ja-JP" sz="1000" b="1" i="0" u="none" strike="noStrike" dirty="0">
                        <a:latin typeface="ＭＳ Ｐゴシック"/>
                      </a:endParaRPr>
                    </a:p>
                  </a:txBody>
                  <a:tcPr marL="12700" marR="12700" marT="12700" marB="0"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j-lt"/>
                        </a:rPr>
                        <a:t>-</a:t>
                      </a:r>
                      <a:endParaRPr lang="en-US" altLang="ja-JP" sz="1200" b="1" i="0" u="none" strike="noStrike" dirty="0">
                        <a:latin typeface="+mj-lt"/>
                      </a:endParaRP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4000</a:t>
                      </a:r>
                      <a:endParaRPr lang="en-US" altLang="ja-JP" sz="12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2700" marR="12700" marT="12700" marB="0" anchor="ctr">
                    <a:solidFill>
                      <a:srgbClr val="FF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4000</a:t>
                      </a:r>
                      <a:endParaRPr lang="en-US" altLang="ja-JP" sz="12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2700" marR="12700" marT="12700" marB="0" anchor="ctr">
                    <a:solidFill>
                      <a:srgbClr val="FF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  <a:endParaRPr lang="en-US" altLang="ja-JP" sz="12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2700" marR="12700" marT="12700" marB="0"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8000</a:t>
                      </a: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0000">
                        <a:alpha val="50000"/>
                      </a:srgbClr>
                    </a:solidFill>
                  </a:tcPr>
                </a:tc>
              </a:tr>
              <a:tr h="305323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000" b="1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000" b="1" i="0" u="none" strike="noStrike" dirty="0">
                          <a:latin typeface="ＭＳ Ｐゴシック"/>
                        </a:rPr>
                        <a:t>s</a:t>
                      </a:r>
                      <a:r>
                        <a:rPr lang="en-US" altLang="ja-JP" sz="1000" b="1" i="0" u="none" strike="noStrike" dirty="0" smtClean="0">
                          <a:latin typeface="ＭＳ Ｐゴシック"/>
                        </a:rPr>
                        <a:t>tress</a:t>
                      </a:r>
                      <a:r>
                        <a:rPr lang="en-US" altLang="ja-JP" sz="1000" b="1" i="0" u="none" strike="noStrike" dirty="0">
                          <a:latin typeface="ＭＳ Ｐゴシック"/>
                        </a:rPr>
                        <a:t>/strain </a:t>
                      </a:r>
                      <a:r>
                        <a:rPr lang="en-US" altLang="ja-JP" sz="1000" b="1" i="0" u="none" strike="noStrike" dirty="0" smtClean="0">
                          <a:latin typeface="ＭＳ Ｐゴシック"/>
                        </a:rPr>
                        <a:t>study for A15, HTS</a:t>
                      </a:r>
                      <a:endParaRPr lang="en-US" altLang="ja-JP" sz="1000" b="1" i="0" u="none" strike="noStrike" dirty="0">
                        <a:latin typeface="ＭＳ Ｐゴシック"/>
                      </a:endParaRPr>
                    </a:p>
                  </a:txBody>
                  <a:tcPr marL="12700" marR="12700" marT="12700" marB="0"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j-lt"/>
                        </a:rPr>
                        <a:t>1000 + 1000</a:t>
                      </a:r>
                      <a:endParaRPr lang="en-US" altLang="ja-JP" sz="1100" b="1" i="0" u="none" strike="noStrike" dirty="0">
                        <a:latin typeface="+mj-lt"/>
                      </a:endParaRP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B7DEE8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n-US" altLang="ja-JP" sz="1100" b="0" i="0" u="none" strike="noStrike" dirty="0">
                        <a:latin typeface="ＭＳ Ｐゴシック"/>
                      </a:endParaRPr>
                    </a:p>
                  </a:txBody>
                  <a:tcPr marL="12700" marR="12700" marT="1270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1500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1500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1000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6000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05323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000" b="1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1" dirty="0" smtClean="0">
                          <a:latin typeface="+mn-lt"/>
                        </a:rPr>
                        <a:t>thermal cond. study</a:t>
                      </a:r>
                      <a:endParaRPr kumimoji="1" lang="ja-JP" altLang="en-US" sz="1000" b="1" dirty="0">
                        <a:latin typeface="+mn-lt"/>
                      </a:endParaRPr>
                    </a:p>
                  </a:txBody>
                  <a:tcPr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j-lt"/>
                        </a:rPr>
                        <a:t>0 + 500</a:t>
                      </a:r>
                      <a:endParaRPr lang="en-US" altLang="ja-JP" sz="1200" b="1" i="0" u="none" strike="noStrike" dirty="0">
                        <a:latin typeface="+mj-lt"/>
                      </a:endParaRP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B7DEE8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500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500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500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2000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73079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000" b="1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1" dirty="0" smtClean="0">
                          <a:latin typeface="+mn-lt"/>
                        </a:rPr>
                        <a:t>RHQ-Nb3Al Sub-scale magnet</a:t>
                      </a:r>
                      <a:endParaRPr kumimoji="1" lang="ja-JP" altLang="en-US" sz="1000" b="1" dirty="0">
                        <a:latin typeface="+mn-lt"/>
                      </a:endParaRPr>
                    </a:p>
                  </a:txBody>
                  <a:tcPr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j-lt"/>
                        </a:rPr>
                        <a:t>0 + 7500</a:t>
                      </a:r>
                      <a:endParaRPr lang="en-US" altLang="ja-JP" sz="11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B7DEE8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ＭＳ Ｐゴシック"/>
                      </a:endParaRPr>
                    </a:p>
                  </a:txBody>
                  <a:tcPr marL="12700" marR="12700" marT="1270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4000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500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500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12500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05323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000" b="1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dirty="0" smtClean="0">
                          <a:latin typeface="+mn-lt"/>
                        </a:rPr>
                        <a:t>Nb3Sn Sub-scale magnet</a:t>
                      </a:r>
                      <a:endParaRPr kumimoji="1" lang="ja-JP" altLang="en-US" sz="1000" b="1" dirty="0" smtClean="0">
                        <a:latin typeface="+mn-lt"/>
                      </a:endParaRPr>
                    </a:p>
                  </a:txBody>
                  <a:tcPr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j-lt"/>
                        </a:rPr>
                        <a:t>6000 + 1000</a:t>
                      </a:r>
                      <a:endParaRPr lang="en-US" altLang="ja-JP" sz="1100" b="1" i="0" u="none" strike="noStrike" dirty="0">
                        <a:latin typeface="+mj-lt"/>
                      </a:endParaRP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B7DEE8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n-US" altLang="ja-JP" sz="1100" b="0" i="0" u="none" strike="noStrike" dirty="0">
                        <a:latin typeface="ＭＳ Ｐゴシック"/>
                      </a:endParaRPr>
                    </a:p>
                  </a:txBody>
                  <a:tcPr marL="12700" marR="12700" marT="1270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2000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1500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1000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11500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05323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000" b="1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000" b="1" i="0" u="none" strike="noStrike" dirty="0">
                          <a:latin typeface="ＭＳ Ｐゴシック"/>
                        </a:rPr>
                        <a:t>RHQ-Nb3Al SC</a:t>
                      </a:r>
                    </a:p>
                  </a:txBody>
                  <a:tcPr marL="12700" marR="12700" marT="12700" marB="0"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j-lt"/>
                        </a:rPr>
                        <a:t>0 + 500</a:t>
                      </a:r>
                      <a:endParaRPr lang="en-US" altLang="ja-JP" sz="1200" b="1" i="0" u="none" strike="noStrike" dirty="0">
                        <a:latin typeface="+mj-lt"/>
                      </a:endParaRP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B7DEE8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4000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>
                          <a:latin typeface="+mn-lt"/>
                        </a:rPr>
                        <a:t>0</a:t>
                      </a:r>
                    </a:p>
                  </a:txBody>
                  <a:tcPr marL="12700" marR="12700" marT="1270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>
                          <a:latin typeface="+mn-lt"/>
                        </a:rPr>
                        <a:t>0</a:t>
                      </a:r>
                    </a:p>
                  </a:txBody>
                  <a:tcPr marL="12700" marR="12700" marT="12700" marB="0"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4500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05323"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1000" b="1" dirty="0" smtClean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dirty="0" smtClean="0">
                          <a:latin typeface="+mn-lt"/>
                        </a:rPr>
                        <a:t>Travel</a:t>
                      </a:r>
                      <a:endParaRPr kumimoji="1" lang="ja-JP" altLang="en-US" sz="1000" b="1" dirty="0" smtClean="0">
                        <a:latin typeface="+mn-lt"/>
                      </a:endParaRPr>
                    </a:p>
                  </a:txBody>
                  <a:tcPr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 smtClean="0">
                          <a:latin typeface="+mj-lt"/>
                        </a:rPr>
                        <a:t>0 + 1700</a:t>
                      </a:r>
                      <a:endParaRPr lang="en-US" altLang="ja-JP" sz="1100" b="1" i="0" u="none" strike="noStrike" dirty="0">
                        <a:latin typeface="+mj-lt"/>
                      </a:endParaRPr>
                    </a:p>
                  </a:txBody>
                  <a:tcPr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B7DEE8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n-US" altLang="ja-JP" sz="1100" b="0" i="0" u="none" strike="noStrike" dirty="0">
                        <a:latin typeface="ＭＳ Ｐゴシック"/>
                      </a:endParaRPr>
                    </a:p>
                  </a:txBody>
                  <a:tcPr marL="12700" marR="12700" marT="1270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 smtClean="0">
                          <a:latin typeface="+mn-lt"/>
                        </a:rPr>
                        <a:t>1000</a:t>
                      </a:r>
                      <a:endParaRPr kumimoji="1" lang="ja-JP" altLang="en-US" sz="1200" b="1" dirty="0">
                        <a:latin typeface="+mn-lt"/>
                      </a:endParaRPr>
                    </a:p>
                  </a:txBody>
                  <a:tcPr anchor="ctr"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 smtClean="0">
                          <a:latin typeface="+mn-lt"/>
                        </a:rPr>
                        <a:t>1000</a:t>
                      </a:r>
                      <a:endParaRPr kumimoji="1" lang="ja-JP" altLang="en-US" sz="1200" b="1" dirty="0">
                        <a:latin typeface="+mn-lt"/>
                      </a:endParaRP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 smtClean="0">
                          <a:latin typeface="+mn-lt"/>
                        </a:rPr>
                        <a:t>1000</a:t>
                      </a:r>
                      <a:endParaRPr kumimoji="1" lang="ja-JP" altLang="en-US" sz="1200" b="1" dirty="0">
                        <a:latin typeface="+mn-lt"/>
                      </a:endParaRPr>
                    </a:p>
                  </a:txBody>
                  <a:tcPr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 smtClean="0">
                          <a:latin typeface="+mn-lt"/>
                        </a:rPr>
                        <a:t>4700</a:t>
                      </a:r>
                      <a:endParaRPr kumimoji="1" lang="ja-JP" altLang="en-US" sz="1200" b="1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05323"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1000" b="1" dirty="0" smtClean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dirty="0" smtClean="0">
                          <a:latin typeface="+mn-lt"/>
                        </a:rPr>
                        <a:t>sub-total</a:t>
                      </a:r>
                      <a:endParaRPr kumimoji="1" lang="ja-JP" altLang="en-US" sz="1000" b="1" dirty="0" smtClean="0">
                        <a:latin typeface="+mn-lt"/>
                      </a:endParaRPr>
                    </a:p>
                  </a:txBody>
                  <a:tcPr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j-lt"/>
                        </a:rPr>
                        <a:t>23200</a:t>
                      </a:r>
                      <a:endParaRPr lang="en-US" altLang="ja-JP" sz="1200" b="1" i="0" u="none" strike="noStrike" dirty="0">
                        <a:latin typeface="+mj-lt"/>
                      </a:endParaRPr>
                    </a:p>
                  </a:txBody>
                  <a:tcPr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anchor="ctr"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14000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7000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6000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 smtClean="0">
                          <a:latin typeface="+mn-lt"/>
                        </a:rPr>
                        <a:t>50200</a:t>
                      </a:r>
                    </a:p>
                  </a:txBody>
                  <a:tcPr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05323"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 smtClean="0">
                          <a:latin typeface="+mn-lt"/>
                        </a:rPr>
                        <a:t>Total</a:t>
                      </a:r>
                      <a:endParaRPr kumimoji="1" lang="ja-JP" altLang="en-US" sz="1400" b="1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 smtClean="0">
                          <a:latin typeface="+mn-lt"/>
                        </a:rPr>
                        <a:t>Approved</a:t>
                      </a:r>
                      <a:endParaRPr kumimoji="1" lang="ja-JP" altLang="en-US" sz="1400" b="1" dirty="0">
                        <a:latin typeface="+mn-lt"/>
                      </a:endParaRPr>
                    </a:p>
                  </a:txBody>
                  <a:tcPr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5000">
                          <a:srgbClr val="FFFF00"/>
                        </a:gs>
                        <a:gs pos="100000">
                          <a:srgbClr val="FFFFFF">
                            <a:alpha val="50000"/>
                          </a:srgbClr>
                        </a:gs>
                        <a:gs pos="99000">
                          <a:schemeClr val="accent5">
                            <a:lumMod val="60000"/>
                            <a:lumOff val="4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32209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5000">
                          <a:srgbClr val="FFFF00"/>
                        </a:gs>
                        <a:gs pos="100000">
                          <a:srgbClr val="FFFFFF">
                            <a:alpha val="50000"/>
                          </a:srgbClr>
                        </a:gs>
                        <a:gs pos="99000">
                          <a:schemeClr val="accent5">
                            <a:lumMod val="60000"/>
                            <a:lumOff val="4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anchor="ctr"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42000</a:t>
                      </a:r>
                    </a:p>
                  </a:txBody>
                  <a:tcPr marL="12700" marR="12700" marT="12700" marB="0" anchor="ctr"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5000">
                          <a:srgbClr val="FFFF00"/>
                        </a:gs>
                        <a:gs pos="100000">
                          <a:srgbClr val="FFFFFF">
                            <a:alpha val="50000"/>
                          </a:srgbClr>
                        </a:gs>
                        <a:gs pos="99000">
                          <a:schemeClr val="accent5">
                            <a:lumMod val="60000"/>
                            <a:lumOff val="4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25000</a:t>
                      </a:r>
                    </a:p>
                  </a:txBody>
                  <a:tcPr marL="12700" marR="12700" marT="12700" marB="0" anchor="ctr"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5000">
                          <a:srgbClr val="FFFF00"/>
                        </a:gs>
                        <a:gs pos="100000">
                          <a:srgbClr val="FFFFFF">
                            <a:alpha val="50000"/>
                          </a:srgbClr>
                        </a:gs>
                        <a:gs pos="99000">
                          <a:schemeClr val="accent5">
                            <a:lumMod val="60000"/>
                            <a:lumOff val="4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23000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5000">
                          <a:srgbClr val="FFFF00"/>
                        </a:gs>
                        <a:gs pos="100000">
                          <a:srgbClr val="FFFFFF">
                            <a:alpha val="50000"/>
                          </a:srgbClr>
                        </a:gs>
                        <a:gs pos="99000">
                          <a:schemeClr val="accent5">
                            <a:lumMod val="60000"/>
                            <a:lumOff val="4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 smtClean="0">
                          <a:latin typeface="+mn-lt"/>
                        </a:rPr>
                        <a:t>122209</a:t>
                      </a:r>
                      <a:endParaRPr kumimoji="1" lang="ja-JP" altLang="en-US" sz="1200" b="1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5000">
                          <a:srgbClr val="FFFF00"/>
                        </a:gs>
                        <a:gs pos="100000">
                          <a:srgbClr val="FFFFFF">
                            <a:alpha val="50000"/>
                          </a:srgbClr>
                        </a:gs>
                        <a:gs pos="99000">
                          <a:schemeClr val="accent5">
                            <a:lumMod val="60000"/>
                            <a:lumOff val="4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305323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000" b="1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 smtClean="0">
                          <a:latin typeface="+mn-lt"/>
                        </a:rPr>
                        <a:t>Not approved</a:t>
                      </a:r>
                      <a:endParaRPr kumimoji="1" lang="ja-JP" altLang="en-US" sz="1400" b="1" dirty="0">
                        <a:latin typeface="+mn-lt"/>
                      </a:endParaRPr>
                    </a:p>
                  </a:txBody>
                  <a:tcPr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>
                        <a:alpha val="5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-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82800</a:t>
                      </a:r>
                    </a:p>
                  </a:txBody>
                  <a:tcPr marL="12700" marR="12700" marT="12700" marB="0" anchor="ctr"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69600</a:t>
                      </a:r>
                    </a:p>
                  </a:txBody>
                  <a:tcPr marL="12700" marR="12700" marT="12700" marB="0" anchor="ctr"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18000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 smtClean="0">
                          <a:latin typeface="+mn-lt"/>
                        </a:rPr>
                        <a:t>170400</a:t>
                      </a:r>
                      <a:endParaRPr kumimoji="1" lang="ja-JP" altLang="en-US" sz="1200" b="1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>
                        <a:alpha val="5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6" name="テキスト ボックス 5"/>
          <p:cNvSpPr txBox="1"/>
          <p:nvPr/>
        </p:nvSpPr>
        <p:spPr>
          <a:xfrm>
            <a:off x="7837844" y="0"/>
            <a:ext cx="12088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800" dirty="0" smtClean="0">
                <a:solidFill>
                  <a:prstClr val="black"/>
                </a:solidFill>
                <a:latin typeface="Calibri"/>
                <a:ea typeface="ＭＳ Ｐゴシック"/>
              </a:rPr>
              <a:t>Unit: </a:t>
            </a:r>
            <a:r>
              <a:rPr lang="en-US" altLang="ja-JP" sz="1800" dirty="0" err="1" smtClean="0">
                <a:solidFill>
                  <a:prstClr val="black"/>
                </a:solidFill>
                <a:latin typeface="Calibri"/>
                <a:ea typeface="ＭＳ Ｐゴシック"/>
              </a:rPr>
              <a:t>kJYen</a:t>
            </a:r>
            <a:endParaRPr lang="ja-JP" altLang="en-US" sz="1800" dirty="0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2324" y="2958158"/>
            <a:ext cx="971494" cy="147732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800" b="1" dirty="0" smtClean="0">
                <a:solidFill>
                  <a:prstClr val="black"/>
                </a:solidFill>
                <a:latin typeface="Calibri"/>
                <a:ea typeface="ＭＳ Ｐゴシック"/>
              </a:rPr>
              <a:t>Covered by CERN-KEK budget</a:t>
            </a:r>
            <a:endParaRPr lang="ja-JP" altLang="en-US" sz="1800" b="1" dirty="0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2324" y="4978400"/>
            <a:ext cx="971494" cy="92333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b="1" dirty="0" smtClean="0">
                <a:solidFill>
                  <a:prstClr val="black"/>
                </a:solidFill>
                <a:latin typeface="Calibri"/>
                <a:ea typeface="ＭＳ Ｐゴシック"/>
              </a:rPr>
              <a:t>C</a:t>
            </a:r>
            <a:r>
              <a:rPr lang="en-US" altLang="ja-JP" sz="1800" b="1" dirty="0" smtClean="0">
                <a:solidFill>
                  <a:prstClr val="black"/>
                </a:solidFill>
                <a:latin typeface="Calibri"/>
                <a:ea typeface="ＭＳ Ｐゴシック"/>
              </a:rPr>
              <a:t>overed by Jap. grants.</a:t>
            </a:r>
            <a:endParaRPr lang="ja-JP" altLang="en-US" sz="1800" b="1" dirty="0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13" name="スライド番号プレースホルダ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E9773-63AD-E746-8149-9BB28A5182FA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44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7901191" y="563378"/>
            <a:ext cx="1217409" cy="2062103"/>
          </a:xfrm>
          <a:prstGeom prst="rect">
            <a:avLst/>
          </a:prstGeom>
          <a:solidFill>
            <a:srgbClr val="FF0000">
              <a:alpha val="50000"/>
            </a:srgb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1600" b="1" dirty="0" smtClean="0">
                <a:solidFill>
                  <a:prstClr val="black"/>
                </a:solidFill>
                <a:cs typeface="ＭＳ Ｐゴシック" pitchFamily="-109" charset="-128"/>
              </a:rPr>
              <a:t>Budget not approved!!</a:t>
            </a:r>
          </a:p>
          <a:p>
            <a:r>
              <a:rPr lang="en-US" altLang="ja-JP" sz="1600" b="1" dirty="0" smtClean="0">
                <a:solidFill>
                  <a:prstClr val="black"/>
                </a:solidFill>
                <a:cs typeface="ＭＳ Ｐゴシック" pitchFamily="-109" charset="-128"/>
              </a:rPr>
              <a:t>To be requested to KEK DG or sliced from other KEK budget.</a:t>
            </a:r>
            <a:endParaRPr lang="ja-JP" altLang="en-US" sz="1600" b="1" dirty="0">
              <a:solidFill>
                <a:prstClr val="black"/>
              </a:solidFill>
              <a:cs typeface="ＭＳ Ｐゴシック" pitchFamily="-109" charset="-128"/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1983636" y="2794000"/>
            <a:ext cx="5953863" cy="571747"/>
          </a:xfrm>
          <a:prstGeom prst="roundRect">
            <a:avLst/>
          </a:prstGeom>
          <a:noFill/>
          <a:ln w="25400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8027135" y="2819400"/>
            <a:ext cx="10914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 smtClean="0">
                <a:solidFill>
                  <a:srgbClr val="3366FF"/>
                </a:solidFill>
              </a:rPr>
              <a:t>*Carry over</a:t>
            </a:r>
          </a:p>
          <a:p>
            <a:r>
              <a:rPr lang="en-US" altLang="ja-JP" sz="1400" b="1" dirty="0" smtClean="0">
                <a:solidFill>
                  <a:srgbClr val="3366FF"/>
                </a:solidFill>
              </a:rPr>
              <a:t>10000 </a:t>
            </a:r>
            <a:r>
              <a:rPr lang="en-US" altLang="ja-JP" sz="1400" b="1" dirty="0" err="1" smtClean="0">
                <a:solidFill>
                  <a:srgbClr val="3366FF"/>
                </a:solidFill>
              </a:rPr>
              <a:t>kJYen</a:t>
            </a:r>
            <a:endParaRPr kumimoji="1" lang="ja-JP" altLang="en-US" sz="1400" b="1" dirty="0">
              <a:solidFill>
                <a:srgbClr val="3366FF"/>
              </a:solidFill>
            </a:endParaRPr>
          </a:p>
        </p:txBody>
      </p:sp>
      <p:cxnSp>
        <p:nvCxnSpPr>
          <p:cNvPr id="16" name="直線コネクタ 15"/>
          <p:cNvCxnSpPr/>
          <p:nvPr/>
        </p:nvCxnSpPr>
        <p:spPr>
          <a:xfrm rot="5400000">
            <a:off x="1783556" y="3536950"/>
            <a:ext cx="6655594" cy="1349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" y="-63500"/>
            <a:ext cx="7720456" cy="360756"/>
          </a:xfrm>
        </p:spPr>
        <p:txBody>
          <a:bodyPr>
            <a:noAutofit/>
          </a:bodyPr>
          <a:lstStyle/>
          <a:p>
            <a:pPr algn="l"/>
            <a:r>
              <a:rPr lang="en-US" altLang="ja-JP" sz="2200" b="1" dirty="0" smtClean="0">
                <a:solidFill>
                  <a:schemeClr val="tx2"/>
                </a:solidFill>
                <a:cs typeface="Times"/>
              </a:rPr>
              <a:t>2013 R&amp;D Plan and Budget Proposal</a:t>
            </a:r>
            <a:endParaRPr lang="ja-JP" altLang="en-US" sz="2200" b="1" dirty="0">
              <a:solidFill>
                <a:schemeClr val="tx2"/>
              </a:solidFill>
              <a:cs typeface="Times"/>
            </a:endParaRPr>
          </a:p>
        </p:txBody>
      </p:sp>
      <p:cxnSp>
        <p:nvCxnSpPr>
          <p:cNvPr id="15" name="直線矢印コネクタ 14"/>
          <p:cNvCxnSpPr/>
          <p:nvPr/>
        </p:nvCxnSpPr>
        <p:spPr>
          <a:xfrm flipV="1">
            <a:off x="4988560" y="3004544"/>
            <a:ext cx="169473" cy="7139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/>
          <p:cNvSpPr txBox="1"/>
          <p:nvPr/>
        </p:nvSpPr>
        <p:spPr>
          <a:xfrm>
            <a:off x="5238477" y="1913177"/>
            <a:ext cx="1695724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200" dirty="0" smtClean="0">
                <a:solidFill>
                  <a:srgbClr val="FF6600"/>
                </a:solidFill>
                <a:latin typeface="Calibri"/>
                <a:ea typeface="ＭＳ Ｐゴシック"/>
              </a:rPr>
              <a:t>To be provided by CERN</a:t>
            </a:r>
            <a:endParaRPr lang="ja-JP" altLang="en-US" sz="1200" dirty="0">
              <a:solidFill>
                <a:srgbClr val="FF6600"/>
              </a:solidFill>
              <a:latin typeface="Calibri"/>
              <a:ea typeface="ＭＳ Ｐゴシック"/>
            </a:endParaRPr>
          </a:p>
        </p:txBody>
      </p:sp>
      <p:sp>
        <p:nvSpPr>
          <p:cNvPr id="18" name="角丸四角形 17"/>
          <p:cNvSpPr/>
          <p:nvPr/>
        </p:nvSpPr>
        <p:spPr>
          <a:xfrm>
            <a:off x="4381500" y="1574800"/>
            <a:ext cx="776533" cy="1050681"/>
          </a:xfrm>
          <a:prstGeom prst="round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1" name="直線矢印コネクタ 20"/>
          <p:cNvCxnSpPr/>
          <p:nvPr/>
        </p:nvCxnSpPr>
        <p:spPr>
          <a:xfrm>
            <a:off x="762000" y="1841500"/>
            <a:ext cx="3619500" cy="33837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テキスト ボックス 24"/>
          <p:cNvSpPr txBox="1"/>
          <p:nvPr/>
        </p:nvSpPr>
        <p:spPr>
          <a:xfrm>
            <a:off x="32324" y="1346200"/>
            <a:ext cx="97149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b="1" dirty="0" smtClean="0">
                <a:solidFill>
                  <a:srgbClr val="FF0000"/>
                </a:solidFill>
              </a:rPr>
              <a:t>KEK internal </a:t>
            </a:r>
            <a:r>
              <a:rPr kumimoji="1" lang="en-US" altLang="ja-JP" sz="1400" b="1" dirty="0" err="1" smtClean="0">
                <a:solidFill>
                  <a:srgbClr val="FF0000"/>
                </a:solidFill>
              </a:rPr>
              <a:t>budget(Nov</a:t>
            </a:r>
            <a:r>
              <a:rPr kumimoji="1" lang="en-US" altLang="ja-JP" sz="1400" b="1" dirty="0" smtClean="0">
                <a:solidFill>
                  <a:srgbClr val="FF0000"/>
                </a:solidFill>
              </a:rPr>
              <a:t>. –Dec.)</a:t>
            </a:r>
            <a:endParaRPr kumimoji="1" lang="ja-JP" altLang="en-US" sz="1400" b="1" dirty="0">
              <a:solidFill>
                <a:srgbClr val="FF0000"/>
              </a:solidFill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4355559" y="1672054"/>
            <a:ext cx="76174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200" b="1" dirty="0" smtClean="0">
                <a:solidFill>
                  <a:srgbClr val="FF0000"/>
                </a:solidFill>
              </a:rPr>
              <a:t>11000</a:t>
            </a:r>
          </a:p>
          <a:p>
            <a:pPr algn="ctr"/>
            <a:r>
              <a:rPr lang="en-US" altLang="ja-JP" sz="1200" b="1" dirty="0" smtClean="0">
                <a:solidFill>
                  <a:srgbClr val="FF0000"/>
                </a:solidFill>
              </a:rPr>
              <a:t>(ATLAS)</a:t>
            </a:r>
          </a:p>
          <a:p>
            <a:pPr algn="ctr"/>
            <a:r>
              <a:rPr lang="en-US" altLang="ja-JP" sz="1200" b="1" dirty="0" smtClean="0">
                <a:solidFill>
                  <a:srgbClr val="FF0000"/>
                </a:solidFill>
              </a:rPr>
              <a:t>10000</a:t>
            </a:r>
          </a:p>
          <a:p>
            <a:pPr algn="ctr"/>
            <a:r>
              <a:rPr lang="en-US" altLang="ja-JP" sz="1200" b="1" dirty="0" smtClean="0">
                <a:solidFill>
                  <a:srgbClr val="FF0000"/>
                </a:solidFill>
              </a:rPr>
              <a:t>(KEK DG)</a:t>
            </a:r>
            <a:endParaRPr lang="ja-JP" altLang="en-US" sz="1200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5" grpId="0"/>
      <p:bldP spid="26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コンテンツ プレースホルダ 4"/>
          <p:cNvGraphicFramePr>
            <a:graphicFrameLocks noGrp="1"/>
          </p:cNvGraphicFramePr>
          <p:nvPr>
            <p:ph idx="1"/>
          </p:nvPr>
        </p:nvGraphicFramePr>
        <p:xfrm>
          <a:off x="1053882" y="288679"/>
          <a:ext cx="6801357" cy="650351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67518"/>
                <a:gridCol w="1750500"/>
                <a:gridCol w="663169"/>
                <a:gridCol w="663169"/>
                <a:gridCol w="663169"/>
                <a:gridCol w="331585"/>
                <a:gridCol w="331585"/>
                <a:gridCol w="331585"/>
                <a:gridCol w="331585"/>
                <a:gridCol w="383746"/>
                <a:gridCol w="383746"/>
              </a:tblGrid>
              <a:tr h="305323">
                <a:tc>
                  <a:txBody>
                    <a:bodyPr/>
                    <a:lstStyle/>
                    <a:p>
                      <a:pPr algn="ctr"/>
                      <a:endParaRPr kumimoji="1" lang="ja-JP" altLang="en-US" sz="1000" b="1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b="1">
                        <a:latin typeface="+mn-lt"/>
                      </a:endParaRPr>
                    </a:p>
                  </a:txBody>
                  <a:tcPr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000" b="1" i="0" u="none" strike="noStrike" dirty="0">
                          <a:latin typeface="+mn-lt"/>
                        </a:rPr>
                        <a:t>2011</a:t>
                      </a: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000" b="1" i="0" u="none" strike="noStrike" dirty="0">
                          <a:latin typeface="+mn-lt"/>
                        </a:rPr>
                        <a:t>2012</a:t>
                      </a:r>
                    </a:p>
                  </a:txBody>
                  <a:tcPr marL="12700" marR="12700" marT="12700" marB="0" anchor="ctr"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000" b="1" i="0" u="none" strike="noStrike">
                          <a:latin typeface="+mn-lt"/>
                        </a:rPr>
                        <a:t>2013</a:t>
                      </a:r>
                    </a:p>
                  </a:txBody>
                  <a:tcPr marL="12700" marR="12700" marT="12700" marB="0" anchor="ctr"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altLang="ja-JP" sz="1000" b="1" i="0" u="none" strike="noStrike" dirty="0">
                          <a:latin typeface="+mn-lt"/>
                        </a:rPr>
                        <a:t>2014</a:t>
                      </a:r>
                    </a:p>
                  </a:txBody>
                  <a:tcPr marL="12700" marR="12700" marT="12700" marB="0" anchor="ctr"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altLang="ja-JP" sz="1000" b="1" i="0" u="none" strike="noStrike" dirty="0">
                          <a:latin typeface="+mn-lt"/>
                        </a:rPr>
                        <a:t>2015</a:t>
                      </a:r>
                    </a:p>
                  </a:txBody>
                  <a:tcPr marL="12700" marR="12700" marT="12700" marB="0"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altLang="ja-JP" sz="1000" b="1" i="0" u="none" strike="noStrike" dirty="0">
                          <a:latin typeface="+mn-lt"/>
                        </a:rPr>
                        <a:t>item total</a:t>
                      </a: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73079">
                <a:tc rowSpan="8"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 smtClean="0">
                          <a:latin typeface="+mn-lt"/>
                        </a:rPr>
                        <a:t>D1 model development</a:t>
                      </a:r>
                    </a:p>
                  </a:txBody>
                  <a:tcPr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000" b="1" i="0" u="none" strike="noStrike" dirty="0">
                          <a:latin typeface="+mn-lt"/>
                        </a:rPr>
                        <a:t>conceptual </a:t>
                      </a:r>
                      <a:r>
                        <a:rPr lang="en-US" altLang="ja-JP" sz="1000" b="1" i="0" u="none" strike="noStrike" dirty="0" smtClean="0">
                          <a:latin typeface="+mn-lt"/>
                        </a:rPr>
                        <a:t>design/R&amp;D</a:t>
                      </a:r>
                      <a:endParaRPr lang="en-US" altLang="ja-JP" sz="10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1.2</a:t>
                      </a:r>
                      <a:r>
                        <a:rPr lang="en-US" altLang="ja-JP" sz="1200" b="1" i="0" u="none" strike="noStrike" baseline="0" dirty="0" smtClean="0">
                          <a:latin typeface="+mn-lt"/>
                        </a:rPr>
                        <a:t> FTE</a:t>
                      </a:r>
                    </a:p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Grant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1.2</a:t>
                      </a:r>
                      <a:r>
                        <a:rPr lang="en-US" altLang="ja-JP" sz="1200" b="1" i="0" u="none" strike="noStrike" baseline="0" dirty="0" smtClean="0">
                          <a:latin typeface="+mn-lt"/>
                        </a:rPr>
                        <a:t> FTE</a:t>
                      </a:r>
                    </a:p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Grant</a:t>
                      </a:r>
                    </a:p>
                  </a:txBody>
                  <a:tcPr marL="12700" marR="12700" marT="12700" marB="0" anchor="ctr"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1.6</a:t>
                      </a:r>
                      <a:r>
                        <a:rPr lang="en-US" altLang="ja-JP" sz="1200" b="1" i="0" u="none" strike="noStrike" baseline="0" dirty="0" smtClean="0">
                          <a:latin typeface="+mn-lt"/>
                        </a:rPr>
                        <a:t> FTE</a:t>
                      </a:r>
                    </a:p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Grant</a:t>
                      </a:r>
                    </a:p>
                  </a:txBody>
                  <a:tcPr marL="12700" marR="12700" marT="12700" marB="0" anchor="ctr"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1.8</a:t>
                      </a:r>
                      <a:r>
                        <a:rPr lang="en-US" altLang="ja-JP" sz="1200" b="1" i="0" u="none" strike="noStrike" baseline="0" dirty="0" smtClean="0">
                          <a:latin typeface="+mn-lt"/>
                        </a:rPr>
                        <a:t> FTE</a:t>
                      </a:r>
                    </a:p>
                  </a:txBody>
                  <a:tcPr marL="12700" marR="12700" marT="12700" marB="0" anchor="ctr"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1.8</a:t>
                      </a:r>
                      <a:r>
                        <a:rPr lang="en-US" altLang="ja-JP" sz="1200" b="1" i="0" u="none" strike="noStrike" baseline="0" dirty="0" smtClean="0">
                          <a:latin typeface="+mn-lt"/>
                        </a:rPr>
                        <a:t> FTE</a:t>
                      </a:r>
                    </a:p>
                  </a:txBody>
                  <a:tcPr marL="12700" marR="12700" marT="12700" marB="0"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7.6 FTE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05323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000" b="1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000" b="1" i="0" u="none" strike="noStrike" dirty="0">
                          <a:latin typeface="+mn-lt"/>
                        </a:rPr>
                        <a:t>engineering</a:t>
                      </a:r>
                      <a:r>
                        <a:rPr lang="en-US" altLang="ja-JP" sz="1000" b="1" i="0" u="none" strike="noStrike" dirty="0" smtClean="0">
                          <a:latin typeface="+mn-lt"/>
                        </a:rPr>
                        <a:t> by company</a:t>
                      </a:r>
                      <a:endParaRPr lang="en-US" altLang="ja-JP" sz="10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Calibri (見出し)"/>
                          <a:cs typeface="Calibri (見出し)"/>
                        </a:rPr>
                        <a:t>3000</a:t>
                      </a:r>
                      <a:endParaRPr lang="ja-JP" altLang="en-US" sz="1200" b="1" i="0" u="none" strike="noStrike" dirty="0">
                        <a:latin typeface="Calibri (見出し)"/>
                        <a:cs typeface="Calibri (見出し)"/>
                      </a:endParaRPr>
                    </a:p>
                  </a:txBody>
                  <a:tcPr marL="12700" marR="12700" marT="12700" marB="0"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20000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10000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9000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0000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600" b="1" i="0" u="none" strike="noStrike" dirty="0" smtClean="0">
                          <a:latin typeface="+mn-lt"/>
                        </a:rPr>
                        <a:t>23000</a:t>
                      </a:r>
                      <a:endParaRPr lang="en-US" altLang="ja-JP" sz="6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600" b="1" i="0" u="none" strike="noStrike" dirty="0" smtClean="0">
                          <a:latin typeface="+mn-lt"/>
                        </a:rPr>
                        <a:t>19000</a:t>
                      </a:r>
                      <a:endParaRPr lang="en-US" altLang="ja-JP" sz="6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0000">
                        <a:alpha val="50000"/>
                      </a:srgbClr>
                    </a:solidFill>
                  </a:tcPr>
                </a:tc>
              </a:tr>
              <a:tr h="305323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000" b="1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000" b="1" i="0" u="none" strike="noStrike" dirty="0" smtClean="0">
                          <a:latin typeface="+mn-lt"/>
                        </a:rPr>
                        <a:t>fellow/CAD engineer/support</a:t>
                      </a:r>
                      <a:endParaRPr lang="en-US" altLang="ja-JP" sz="10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Calibri (見出し)"/>
                          <a:cs typeface="Calibri (見出し)"/>
                        </a:rPr>
                        <a:t>4809</a:t>
                      </a:r>
                      <a:endParaRPr lang="en-US" altLang="ja-JP" sz="1200" b="1" i="0" u="none" strike="noStrike" dirty="0">
                        <a:latin typeface="Calibri (見出し)"/>
                        <a:cs typeface="Calibri (見出し)"/>
                      </a:endParaRPr>
                    </a:p>
                  </a:txBody>
                  <a:tcPr marL="12700" marR="12700" marT="12700" marB="0"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7000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1000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6000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1000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6000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600" b="1" i="0" u="none" strike="noStrike" dirty="0" smtClean="0">
                          <a:latin typeface="+mn-lt"/>
                        </a:rPr>
                        <a:t>13809</a:t>
                      </a:r>
                      <a:endParaRPr lang="en-US" altLang="ja-JP" sz="6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600" b="1" i="0" u="none" strike="noStrike" dirty="0" smtClean="0">
                          <a:latin typeface="+mn-lt"/>
                        </a:rPr>
                        <a:t>12000</a:t>
                      </a:r>
                      <a:endParaRPr lang="en-US" altLang="ja-JP" sz="6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0000">
                        <a:alpha val="50000"/>
                      </a:srgbClr>
                    </a:solidFill>
                  </a:tcPr>
                </a:tc>
              </a:tr>
              <a:tr h="305323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000" b="1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000" b="1" i="0" u="none" strike="noStrike" dirty="0" smtClean="0">
                          <a:latin typeface="+mn-lt"/>
                        </a:rPr>
                        <a:t>Components, Construction of</a:t>
                      </a:r>
                      <a:r>
                        <a:rPr lang="en-US" altLang="ja-JP" sz="1000" b="1" i="0" u="none" strike="noStrike" baseline="0" dirty="0" smtClean="0">
                          <a:latin typeface="+mn-lt"/>
                        </a:rPr>
                        <a:t> model magnet</a:t>
                      </a:r>
                      <a:endParaRPr lang="en-US" altLang="ja-JP" sz="1000" b="1" i="0" u="none" strike="noStrike" dirty="0" smtClean="0">
                        <a:latin typeface="+mn-lt"/>
                      </a:endParaRPr>
                    </a:p>
                  </a:txBody>
                  <a:tcPr marL="12700" marR="12700" marT="12700" marB="0"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 smtClean="0">
                          <a:latin typeface="+mn-lt"/>
                        </a:rPr>
                        <a:t>-</a:t>
                      </a:r>
                      <a:endParaRPr kumimoji="1" lang="ja-JP" altLang="en-US" sz="1200" b="1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/>
                      <a:endParaRPr kumimoji="1" lang="ja-JP" altLang="en-US" sz="1000" b="1" dirty="0" smtClean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31000</a:t>
                      </a:r>
                      <a:endParaRPr kumimoji="1" lang="ja-JP" altLang="en-US" sz="12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98400</a:t>
                      </a:r>
                      <a:endParaRPr kumimoji="1" lang="ja-JP" altLang="en-US" sz="12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0000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13000</a:t>
                      </a:r>
                      <a:endParaRPr kumimoji="1" lang="ja-JP" altLang="en-US" sz="12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0000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b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31000</a:t>
                      </a:r>
                    </a:p>
                  </a:txBody>
                  <a:tcPr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b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111400</a:t>
                      </a: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0000">
                        <a:alpha val="50000"/>
                      </a:srgbClr>
                    </a:solidFill>
                  </a:tcPr>
                </a:tc>
              </a:tr>
              <a:tr h="305323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000" b="1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dirty="0" smtClean="0">
                          <a:latin typeface="+mn-lt"/>
                        </a:rPr>
                        <a:t>insulated</a:t>
                      </a:r>
                      <a:r>
                        <a:rPr kumimoji="1" lang="en-US" altLang="ja-JP" sz="1000" b="1" baseline="0" dirty="0" smtClean="0">
                          <a:latin typeface="+mn-lt"/>
                        </a:rPr>
                        <a:t> </a:t>
                      </a:r>
                      <a:r>
                        <a:rPr kumimoji="1" lang="en-US" altLang="ja-JP" sz="1000" b="1" baseline="0" dirty="0" err="1" smtClean="0">
                          <a:latin typeface="+mn-lt"/>
                        </a:rPr>
                        <a:t>NbTi</a:t>
                      </a:r>
                      <a:r>
                        <a:rPr kumimoji="1" lang="en-US" altLang="ja-JP" sz="1000" b="1" dirty="0" smtClean="0">
                          <a:latin typeface="+mn-lt"/>
                        </a:rPr>
                        <a:t> cable</a:t>
                      </a:r>
                    </a:p>
                  </a:txBody>
                  <a:tcPr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altLang="ja-JP" sz="1200" b="1" i="0" u="none" strike="noStrike" dirty="0">
                        <a:latin typeface="+mj-lt"/>
                      </a:endParaRPr>
                    </a:p>
                  </a:txBody>
                  <a:tcPr marL="12700" marR="12700" marT="1270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latin typeface="+mn-lt"/>
                      </a:endParaRPr>
                    </a:p>
                  </a:txBody>
                  <a:tcPr anchor="ctr"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latin typeface="+mn-lt"/>
                      </a:endParaRPr>
                    </a:p>
                  </a:txBody>
                  <a:tcPr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1" baseline="0" dirty="0" smtClean="0">
                          <a:solidFill>
                            <a:srgbClr val="1F497D"/>
                          </a:solidFill>
                          <a:latin typeface="+mn-lt"/>
                        </a:rPr>
                        <a:t>(5000)</a:t>
                      </a: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05323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000" b="1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dirty="0" smtClean="0">
                          <a:latin typeface="+mn-lt"/>
                        </a:rPr>
                        <a:t>Cold Test</a:t>
                      </a:r>
                    </a:p>
                  </a:txBody>
                  <a:tcPr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altLang="ja-JP" sz="1200" b="1" i="0" u="none" strike="noStrike" dirty="0">
                        <a:latin typeface="+mj-lt"/>
                      </a:endParaRPr>
                    </a:p>
                  </a:txBody>
                  <a:tcPr marL="12700" marR="12700" marT="1270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  <a:endParaRPr lang="en-US" altLang="ja-JP" sz="12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2700" marR="12700" marT="12700" marB="0" anchor="ctr">
                    <a:solidFill>
                      <a:srgbClr val="FF0000">
                        <a:alpha val="5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 smtClean="0">
                          <a:solidFill>
                            <a:srgbClr val="000000"/>
                          </a:solidFill>
                          <a:latin typeface="+mn-lt"/>
                        </a:rPr>
                        <a:t>15000</a:t>
                      </a:r>
                      <a:endParaRPr kumimoji="1" lang="ja-JP" altLang="en-US" sz="1200" b="1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anchor="ctr">
                    <a:solidFill>
                      <a:srgbClr val="FF0000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 smtClean="0">
                          <a:solidFill>
                            <a:srgbClr val="000000"/>
                          </a:solidFill>
                          <a:latin typeface="+mn-lt"/>
                        </a:rPr>
                        <a:t>5000</a:t>
                      </a:r>
                      <a:endParaRPr kumimoji="1" lang="ja-JP" altLang="en-US" sz="1200" b="1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0000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1" dirty="0" smtClean="0">
                          <a:solidFill>
                            <a:srgbClr val="000000"/>
                          </a:solidFill>
                          <a:latin typeface="+mn-lt"/>
                        </a:rPr>
                        <a:t>20000</a:t>
                      </a:r>
                      <a:endParaRPr kumimoji="1" lang="en-US" altLang="ja-JP" sz="1200" b="1" baseline="0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0000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05323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000" b="1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dirty="0" smtClean="0">
                          <a:latin typeface="+mn-lt"/>
                        </a:rPr>
                        <a:t>Travel</a:t>
                      </a:r>
                    </a:p>
                  </a:txBody>
                  <a:tcPr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j-lt"/>
                        </a:rPr>
                        <a:t>1200</a:t>
                      </a:r>
                      <a:endParaRPr lang="en-US" altLang="ja-JP" sz="1200" b="1" i="0" u="none" strike="noStrike" dirty="0">
                        <a:latin typeface="+mj-lt"/>
                      </a:endParaRPr>
                    </a:p>
                  </a:txBody>
                  <a:tcPr marL="12700" marR="12700" marT="1270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1000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solidFill>
                      <a:srgbClr val="FFFF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1000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1000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4200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05323">
                <a:tc vMerge="1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1" dirty="0" smtClean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dirty="0" smtClean="0">
                          <a:latin typeface="+mn-lt"/>
                        </a:rPr>
                        <a:t>sub-total (money transfer</a:t>
                      </a:r>
                      <a:r>
                        <a:rPr kumimoji="1" lang="en-US" altLang="ja-JP" sz="1000" b="1" baseline="0" dirty="0" smtClean="0">
                          <a:latin typeface="+mn-lt"/>
                        </a:rPr>
                        <a:t> from CERN</a:t>
                      </a:r>
                      <a:r>
                        <a:rPr kumimoji="1" lang="en-US" altLang="ja-JP" sz="1000" b="1" dirty="0" smtClean="0">
                          <a:latin typeface="+mn-lt"/>
                        </a:rPr>
                        <a:t>)</a:t>
                      </a:r>
                      <a:endParaRPr kumimoji="1" lang="ja-JP" altLang="en-US" sz="1000" b="1" dirty="0" smtClean="0">
                        <a:latin typeface="+mn-lt"/>
                      </a:endParaRPr>
                    </a:p>
                  </a:txBody>
                  <a:tcPr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solidFill>
                            <a:schemeClr val="tx1"/>
                          </a:solidFill>
                          <a:latin typeface="+mj-lt"/>
                        </a:rPr>
                        <a:t>9009</a:t>
                      </a:r>
                      <a:endParaRPr lang="en-US" altLang="ja-JP" sz="12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12700" marR="12700" marT="12700" marB="0" anchor="ctr"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 smtClean="0">
                          <a:solidFill>
                            <a:srgbClr val="3366FF"/>
                          </a:solidFill>
                          <a:latin typeface="+mn-lt"/>
                        </a:rPr>
                        <a:t>10000*</a:t>
                      </a:r>
                    </a:p>
                    <a:p>
                      <a:pPr algn="ctr"/>
                      <a:r>
                        <a:rPr kumimoji="1" lang="en-US" altLang="ja-JP" sz="1200" b="1" dirty="0" smtClean="0">
                          <a:latin typeface="+mn-lt"/>
                        </a:rPr>
                        <a:t>49000</a:t>
                      </a:r>
                      <a:endParaRPr kumimoji="1" lang="ja-JP" altLang="en-US" sz="1200" b="1" dirty="0">
                        <a:latin typeface="+mn-lt"/>
                      </a:endParaRPr>
                    </a:p>
                  </a:txBody>
                  <a:tcPr anchor="ctr"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 smtClean="0">
                          <a:latin typeface="+mn-lt"/>
                        </a:rPr>
                        <a:t>2000</a:t>
                      </a:r>
                      <a:endParaRPr kumimoji="1" lang="ja-JP" altLang="en-US" sz="1200" b="1" dirty="0">
                        <a:latin typeface="+mn-lt"/>
                      </a:endParaRPr>
                    </a:p>
                  </a:txBody>
                  <a:tcPr anchor="ctr"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 smtClean="0">
                          <a:latin typeface="+mn-lt"/>
                        </a:rPr>
                        <a:t>2000</a:t>
                      </a:r>
                      <a:endParaRPr kumimoji="1" lang="ja-JP" altLang="en-US" sz="1200" b="1" dirty="0">
                        <a:latin typeface="+mn-lt"/>
                      </a:endParaRPr>
                    </a:p>
                  </a:txBody>
                  <a:tcPr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 smtClean="0">
                          <a:latin typeface="+mn-lt"/>
                        </a:rPr>
                        <a:t>72009</a:t>
                      </a:r>
                      <a:endParaRPr kumimoji="1" lang="ja-JP" altLang="en-US" sz="1200" b="1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73079">
                <a:tc rowSpan="9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dirty="0" smtClean="0">
                          <a:latin typeface="+mn-lt"/>
                        </a:rPr>
                        <a:t>Fundamental R&amp;D</a:t>
                      </a:r>
                      <a:endParaRPr kumimoji="1" lang="ja-JP" altLang="en-US" sz="1400" b="1" dirty="0" smtClean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000" b="1" i="0" u="none" strike="noStrike" dirty="0" smtClean="0">
                          <a:latin typeface="ＭＳ Ｐゴシック"/>
                        </a:rPr>
                        <a:t>radiation</a:t>
                      </a:r>
                      <a:r>
                        <a:rPr lang="en-US" altLang="ja-JP" sz="1000" b="1" i="0" u="none" strike="noStrike" baseline="0" dirty="0" smtClean="0">
                          <a:latin typeface="ＭＳ Ｐゴシック"/>
                        </a:rPr>
                        <a:t> resistant materials</a:t>
                      </a:r>
                      <a:endParaRPr lang="en-US" altLang="ja-JP" sz="1000" b="1" i="0" u="none" strike="noStrike" dirty="0">
                        <a:latin typeface="ＭＳ Ｐゴシック"/>
                      </a:endParaRPr>
                    </a:p>
                  </a:txBody>
                  <a:tcPr marL="12700" marR="12700" marT="12700" marB="0"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j-lt"/>
                        </a:rPr>
                        <a:t>3000+1000</a:t>
                      </a:r>
                      <a:endParaRPr lang="en-US" altLang="ja-JP" sz="1100" b="1" i="0" u="none" strike="noStrike" dirty="0">
                        <a:latin typeface="+mj-lt"/>
                      </a:endParaRP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n-US" altLang="ja-JP" sz="1100" b="0" i="0" u="none" strike="noStrike" dirty="0">
                        <a:latin typeface="ＭＳ Ｐゴシック"/>
                      </a:endParaRPr>
                    </a:p>
                  </a:txBody>
                  <a:tcPr marL="12700" marR="12700" marT="12700" marB="0" anchor="b"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1000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2000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2000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9000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05323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000" b="1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000" b="1" i="0" u="none" strike="noStrike" dirty="0" smtClean="0">
                          <a:latin typeface="ＭＳ Ｐゴシック"/>
                        </a:rPr>
                        <a:t>irradiation test (gamma</a:t>
                      </a:r>
                      <a:r>
                        <a:rPr lang="en-US" altLang="ja-JP" sz="1000" b="1" i="0" u="none" strike="noStrike" baseline="0" dirty="0" smtClean="0">
                          <a:latin typeface="ＭＳ Ｐゴシック"/>
                        </a:rPr>
                        <a:t> rays, neutron, LN2</a:t>
                      </a:r>
                      <a:r>
                        <a:rPr lang="en-US" altLang="ja-JP" sz="1000" b="1" i="0" u="none" strike="noStrike" dirty="0" smtClean="0">
                          <a:latin typeface="ＭＳ Ｐゴシック"/>
                        </a:rPr>
                        <a:t>)</a:t>
                      </a:r>
                      <a:endParaRPr lang="en-US" altLang="ja-JP" sz="1000" b="1" i="0" u="none" strike="noStrike" dirty="0">
                        <a:latin typeface="ＭＳ Ｐゴシック"/>
                      </a:endParaRPr>
                    </a:p>
                  </a:txBody>
                  <a:tcPr marL="12700" marR="12700" marT="12700" marB="0"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j-lt"/>
                        </a:rPr>
                        <a:t>-</a:t>
                      </a:r>
                      <a:endParaRPr lang="en-US" altLang="ja-JP" sz="1200" b="1" i="0" u="none" strike="noStrike" dirty="0">
                        <a:latin typeface="+mj-lt"/>
                      </a:endParaRP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  <a:endParaRPr lang="en-US" altLang="ja-JP" sz="12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2700" marR="12700" marT="12700" marB="0" anchor="ctr">
                    <a:solidFill>
                      <a:srgbClr val="FF0000">
                        <a:alpha val="5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8000</a:t>
                      </a:r>
                      <a:endParaRPr lang="en-US" altLang="ja-JP" sz="12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2700" marR="12700" marT="12700" marB="0" anchor="ctr">
                    <a:solidFill>
                      <a:srgbClr val="FF0000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  <a:endParaRPr lang="en-US" altLang="ja-JP" sz="12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2700" marR="12700" marT="12700" marB="0"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0000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8000</a:t>
                      </a: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0000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05323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000" b="1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000" b="1" i="0" u="none" strike="noStrike" dirty="0">
                          <a:latin typeface="ＭＳ Ｐゴシック"/>
                        </a:rPr>
                        <a:t>s</a:t>
                      </a:r>
                      <a:r>
                        <a:rPr lang="en-US" altLang="ja-JP" sz="1000" b="1" i="0" u="none" strike="noStrike" dirty="0" smtClean="0">
                          <a:latin typeface="ＭＳ Ｐゴシック"/>
                        </a:rPr>
                        <a:t>tress</a:t>
                      </a:r>
                      <a:r>
                        <a:rPr lang="en-US" altLang="ja-JP" sz="1000" b="1" i="0" u="none" strike="noStrike" dirty="0">
                          <a:latin typeface="ＭＳ Ｐゴシック"/>
                        </a:rPr>
                        <a:t>/strain </a:t>
                      </a:r>
                      <a:r>
                        <a:rPr lang="en-US" altLang="ja-JP" sz="1000" b="1" i="0" u="none" strike="noStrike" dirty="0" smtClean="0">
                          <a:latin typeface="ＭＳ Ｐゴシック"/>
                        </a:rPr>
                        <a:t>study for A15, HTS</a:t>
                      </a:r>
                      <a:endParaRPr lang="en-US" altLang="ja-JP" sz="1000" b="1" i="0" u="none" strike="noStrike" dirty="0">
                        <a:latin typeface="ＭＳ Ｐゴシック"/>
                      </a:endParaRPr>
                    </a:p>
                  </a:txBody>
                  <a:tcPr marL="12700" marR="12700" marT="12700" marB="0"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j-lt"/>
                        </a:rPr>
                        <a:t>1000 + 1000</a:t>
                      </a:r>
                      <a:endParaRPr lang="en-US" altLang="ja-JP" sz="1100" b="1" i="0" u="none" strike="noStrike" dirty="0">
                        <a:latin typeface="+mj-lt"/>
                      </a:endParaRP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B7DEE8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n-US" altLang="ja-JP" sz="1100" b="0" i="0" u="none" strike="noStrike" dirty="0">
                        <a:latin typeface="ＭＳ Ｐゴシック"/>
                      </a:endParaRPr>
                    </a:p>
                  </a:txBody>
                  <a:tcPr marL="12700" marR="12700" marT="1270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1500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solidFill>
                      <a:srgbClr val="B7DEE8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1500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1000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6000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05323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000" b="1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1" dirty="0" smtClean="0">
                          <a:latin typeface="+mn-lt"/>
                        </a:rPr>
                        <a:t>thermal cond. study</a:t>
                      </a:r>
                      <a:endParaRPr kumimoji="1" lang="ja-JP" altLang="en-US" sz="1000" b="1" dirty="0">
                        <a:latin typeface="+mn-lt"/>
                      </a:endParaRPr>
                    </a:p>
                  </a:txBody>
                  <a:tcPr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j-lt"/>
                        </a:rPr>
                        <a:t>0 + 500</a:t>
                      </a:r>
                      <a:endParaRPr lang="en-US" altLang="ja-JP" sz="1200" b="1" i="0" u="none" strike="noStrike" dirty="0">
                        <a:latin typeface="+mj-lt"/>
                      </a:endParaRP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B7DEE8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500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solidFill>
                      <a:srgbClr val="B7DEE8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500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500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2000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73079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000" b="1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1" dirty="0" smtClean="0">
                          <a:latin typeface="+mn-lt"/>
                        </a:rPr>
                        <a:t>RHQ-Nb3Al Sub-scale magnet</a:t>
                      </a:r>
                      <a:endParaRPr kumimoji="1" lang="ja-JP" altLang="en-US" sz="1000" b="1" dirty="0">
                        <a:latin typeface="+mn-lt"/>
                      </a:endParaRPr>
                    </a:p>
                  </a:txBody>
                  <a:tcPr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j-lt"/>
                        </a:rPr>
                        <a:t>0 + 7500</a:t>
                      </a:r>
                      <a:endParaRPr lang="en-US" altLang="ja-JP" sz="11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B7DEE8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ＭＳ Ｐゴシック"/>
                      </a:endParaRPr>
                    </a:p>
                  </a:txBody>
                  <a:tcPr marL="12700" marR="12700" marT="1270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4000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solidFill>
                      <a:srgbClr val="B7DEE8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500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500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12500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05323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000" b="1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dirty="0" smtClean="0">
                          <a:latin typeface="+mn-lt"/>
                        </a:rPr>
                        <a:t>Nb3Sn Sub-scale magnet</a:t>
                      </a:r>
                      <a:endParaRPr kumimoji="1" lang="ja-JP" altLang="en-US" sz="1000" b="1" dirty="0" smtClean="0">
                        <a:latin typeface="+mn-lt"/>
                      </a:endParaRPr>
                    </a:p>
                  </a:txBody>
                  <a:tcPr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j-lt"/>
                        </a:rPr>
                        <a:t>6000 + 1000</a:t>
                      </a:r>
                      <a:endParaRPr lang="en-US" altLang="ja-JP" sz="1100" b="1" i="0" u="none" strike="noStrike" dirty="0">
                        <a:latin typeface="+mj-lt"/>
                      </a:endParaRP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B7DEE8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n-US" altLang="ja-JP" sz="1100" b="0" i="0" u="none" strike="noStrike" dirty="0">
                        <a:latin typeface="ＭＳ Ｐゴシック"/>
                      </a:endParaRPr>
                    </a:p>
                  </a:txBody>
                  <a:tcPr marL="12700" marR="12700" marT="1270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2000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solidFill>
                      <a:srgbClr val="B7DEE8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1500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1000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11500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05323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000" b="1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000" b="1" i="0" u="none" strike="noStrike" dirty="0">
                          <a:latin typeface="ＭＳ Ｐゴシック"/>
                        </a:rPr>
                        <a:t>RHQ-Nb3Al SC</a:t>
                      </a:r>
                    </a:p>
                  </a:txBody>
                  <a:tcPr marL="12700" marR="12700" marT="12700" marB="0"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j-lt"/>
                        </a:rPr>
                        <a:t>0 + 500</a:t>
                      </a:r>
                      <a:endParaRPr lang="en-US" altLang="ja-JP" sz="1200" b="1" i="0" u="none" strike="noStrike" dirty="0">
                        <a:latin typeface="+mj-lt"/>
                      </a:endParaRP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B7DEE8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4000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solidFill>
                      <a:srgbClr val="B7DEE8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>
                          <a:latin typeface="+mn-lt"/>
                        </a:rPr>
                        <a:t>0</a:t>
                      </a:r>
                    </a:p>
                  </a:txBody>
                  <a:tcPr marL="12700" marR="12700" marT="1270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>
                          <a:latin typeface="+mn-lt"/>
                        </a:rPr>
                        <a:t>0</a:t>
                      </a:r>
                    </a:p>
                  </a:txBody>
                  <a:tcPr marL="12700" marR="12700" marT="12700" marB="0"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4500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05323"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1000" b="1" dirty="0" smtClean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dirty="0" smtClean="0">
                          <a:latin typeface="+mn-lt"/>
                        </a:rPr>
                        <a:t>Travel</a:t>
                      </a:r>
                      <a:endParaRPr kumimoji="1" lang="ja-JP" altLang="en-US" sz="1000" b="1" dirty="0" smtClean="0">
                        <a:latin typeface="+mn-lt"/>
                      </a:endParaRPr>
                    </a:p>
                  </a:txBody>
                  <a:tcPr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 smtClean="0">
                          <a:latin typeface="+mj-lt"/>
                        </a:rPr>
                        <a:t>0 + 1700</a:t>
                      </a:r>
                      <a:endParaRPr lang="en-US" altLang="ja-JP" sz="1100" b="1" i="0" u="none" strike="noStrike" dirty="0">
                        <a:latin typeface="+mj-lt"/>
                      </a:endParaRPr>
                    </a:p>
                  </a:txBody>
                  <a:tcPr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B7DEE8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n-US" altLang="ja-JP" sz="1100" b="0" i="0" u="none" strike="noStrike" dirty="0">
                        <a:latin typeface="ＭＳ Ｐゴシック"/>
                      </a:endParaRPr>
                    </a:p>
                  </a:txBody>
                  <a:tcPr marL="12700" marR="12700" marT="1270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 smtClean="0">
                          <a:latin typeface="+mn-lt"/>
                        </a:rPr>
                        <a:t>1000</a:t>
                      </a:r>
                      <a:endParaRPr kumimoji="1" lang="ja-JP" altLang="en-US" sz="1200" b="1" dirty="0">
                        <a:latin typeface="+mn-lt"/>
                      </a:endParaRPr>
                    </a:p>
                  </a:txBody>
                  <a:tcPr anchor="ctr">
                    <a:solidFill>
                      <a:srgbClr val="B7DEE8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 smtClean="0">
                          <a:latin typeface="+mn-lt"/>
                        </a:rPr>
                        <a:t>1000</a:t>
                      </a:r>
                      <a:endParaRPr kumimoji="1" lang="ja-JP" altLang="en-US" sz="1200" b="1" dirty="0">
                        <a:latin typeface="+mn-lt"/>
                      </a:endParaRP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 smtClean="0">
                          <a:latin typeface="+mn-lt"/>
                        </a:rPr>
                        <a:t>1000</a:t>
                      </a:r>
                      <a:endParaRPr kumimoji="1" lang="ja-JP" altLang="en-US" sz="1200" b="1" dirty="0">
                        <a:latin typeface="+mn-lt"/>
                      </a:endParaRPr>
                    </a:p>
                  </a:txBody>
                  <a:tcPr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 smtClean="0">
                          <a:latin typeface="+mn-lt"/>
                        </a:rPr>
                        <a:t>4700</a:t>
                      </a:r>
                      <a:endParaRPr kumimoji="1" lang="ja-JP" altLang="en-US" sz="1200" b="1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05323"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1000" b="1" dirty="0" smtClean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dirty="0" smtClean="0">
                          <a:latin typeface="+mn-lt"/>
                        </a:rPr>
                        <a:t>sub-total</a:t>
                      </a:r>
                      <a:endParaRPr kumimoji="1" lang="ja-JP" altLang="en-US" sz="1000" b="1" dirty="0" smtClean="0">
                        <a:latin typeface="+mn-lt"/>
                      </a:endParaRPr>
                    </a:p>
                  </a:txBody>
                  <a:tcPr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j-lt"/>
                        </a:rPr>
                        <a:t>23200</a:t>
                      </a:r>
                      <a:endParaRPr lang="en-US" altLang="ja-JP" sz="1200" b="1" i="0" u="none" strike="noStrike" dirty="0">
                        <a:latin typeface="+mj-lt"/>
                      </a:endParaRPr>
                    </a:p>
                  </a:txBody>
                  <a:tcPr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anchor="ctr"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14000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7000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6000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 smtClean="0">
                          <a:latin typeface="+mn-lt"/>
                        </a:rPr>
                        <a:t>50200</a:t>
                      </a:r>
                    </a:p>
                  </a:txBody>
                  <a:tcPr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305323"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 smtClean="0">
                          <a:latin typeface="+mn-lt"/>
                        </a:rPr>
                        <a:t>Total</a:t>
                      </a:r>
                      <a:endParaRPr kumimoji="1" lang="ja-JP" altLang="en-US" sz="1400" b="1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 smtClean="0">
                          <a:latin typeface="+mn-lt"/>
                        </a:rPr>
                        <a:t>Approved</a:t>
                      </a:r>
                      <a:endParaRPr kumimoji="1" lang="ja-JP" altLang="en-US" sz="1400" b="1" dirty="0">
                        <a:latin typeface="+mn-lt"/>
                      </a:endParaRPr>
                    </a:p>
                  </a:txBody>
                  <a:tcPr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5000">
                          <a:srgbClr val="FFFF00"/>
                        </a:gs>
                        <a:gs pos="100000">
                          <a:srgbClr val="FFFFFF">
                            <a:alpha val="50000"/>
                          </a:srgbClr>
                        </a:gs>
                        <a:gs pos="99000">
                          <a:schemeClr val="accent5">
                            <a:lumMod val="60000"/>
                            <a:lumOff val="4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32209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5000">
                          <a:srgbClr val="FFFF00"/>
                        </a:gs>
                        <a:gs pos="100000">
                          <a:srgbClr val="FFFFFF">
                            <a:alpha val="50000"/>
                          </a:srgbClr>
                        </a:gs>
                        <a:gs pos="99000">
                          <a:schemeClr val="accent5">
                            <a:lumMod val="60000"/>
                            <a:lumOff val="4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anchor="ctr"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73000</a:t>
                      </a:r>
                    </a:p>
                  </a:txBody>
                  <a:tcPr marL="12700" marR="12700" marT="12700" marB="0" anchor="ctr"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5000">
                          <a:srgbClr val="FFFF00"/>
                        </a:gs>
                        <a:gs pos="100000">
                          <a:srgbClr val="FFFFFF">
                            <a:alpha val="50000"/>
                          </a:srgbClr>
                        </a:gs>
                        <a:gs pos="99000">
                          <a:schemeClr val="accent5">
                            <a:lumMod val="60000"/>
                            <a:lumOff val="4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9000</a:t>
                      </a:r>
                    </a:p>
                  </a:txBody>
                  <a:tcPr marL="12700" marR="12700" marT="12700" marB="0" anchor="ctr"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5000">
                          <a:srgbClr val="FFFF00"/>
                        </a:gs>
                        <a:gs pos="100000">
                          <a:srgbClr val="FFFFFF">
                            <a:alpha val="50000"/>
                          </a:srgbClr>
                        </a:gs>
                        <a:gs pos="99000">
                          <a:schemeClr val="accent5">
                            <a:lumMod val="60000"/>
                            <a:lumOff val="4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8000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5000">
                          <a:srgbClr val="FFFF00"/>
                        </a:gs>
                        <a:gs pos="100000">
                          <a:srgbClr val="FFFFFF">
                            <a:alpha val="50000"/>
                          </a:srgbClr>
                        </a:gs>
                        <a:gs pos="99000">
                          <a:schemeClr val="accent5">
                            <a:lumMod val="60000"/>
                            <a:lumOff val="4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 smtClean="0">
                          <a:latin typeface="+mn-lt"/>
                        </a:rPr>
                        <a:t>122209</a:t>
                      </a:r>
                      <a:endParaRPr kumimoji="1" lang="ja-JP" altLang="en-US" sz="1200" b="1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5000">
                          <a:srgbClr val="FFFF00"/>
                        </a:gs>
                        <a:gs pos="100000">
                          <a:srgbClr val="FFFFFF">
                            <a:alpha val="50000"/>
                          </a:srgbClr>
                        </a:gs>
                        <a:gs pos="99000">
                          <a:schemeClr val="accent5">
                            <a:lumMod val="60000"/>
                            <a:lumOff val="4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05323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000" b="1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 smtClean="0">
                          <a:latin typeface="+mn-lt"/>
                        </a:rPr>
                        <a:t>Not approved</a:t>
                      </a:r>
                      <a:endParaRPr kumimoji="1" lang="ja-JP" altLang="en-US" sz="1400" b="1" dirty="0">
                        <a:latin typeface="+mn-lt"/>
                      </a:endParaRPr>
                    </a:p>
                  </a:txBody>
                  <a:tcPr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>
                        <a:alpha val="5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-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0</a:t>
                      </a:r>
                    </a:p>
                  </a:txBody>
                  <a:tcPr marL="12700" marR="12700" marT="12700" marB="0" anchor="ctr"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>
                        <a:alpha val="5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137400</a:t>
                      </a:r>
                    </a:p>
                  </a:txBody>
                  <a:tcPr marL="12700" marR="12700" marT="12700" marB="0" anchor="ctr"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 dirty="0" smtClean="0">
                          <a:latin typeface="+mn-lt"/>
                        </a:rPr>
                        <a:t>33000</a:t>
                      </a:r>
                      <a:endParaRPr lang="en-US" altLang="ja-JP" sz="1200" b="1" i="0" u="none" strike="noStrike" dirty="0">
                        <a:latin typeface="+mn-lt"/>
                      </a:endParaRPr>
                    </a:p>
                  </a:txBody>
                  <a:tcPr marL="12700" marR="12700" marT="12700" marB="0"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 smtClean="0">
                          <a:latin typeface="+mn-lt"/>
                        </a:rPr>
                        <a:t>170400</a:t>
                      </a:r>
                      <a:endParaRPr kumimoji="1" lang="ja-JP" altLang="en-US" sz="1200" b="1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テキスト ボックス 5"/>
          <p:cNvSpPr txBox="1"/>
          <p:nvPr/>
        </p:nvSpPr>
        <p:spPr>
          <a:xfrm>
            <a:off x="7837844" y="0"/>
            <a:ext cx="12088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800" dirty="0" smtClean="0">
                <a:solidFill>
                  <a:prstClr val="black"/>
                </a:solidFill>
                <a:latin typeface="Calibri"/>
                <a:ea typeface="ＭＳ Ｐゴシック"/>
              </a:rPr>
              <a:t>Unit: </a:t>
            </a:r>
            <a:r>
              <a:rPr lang="en-US" altLang="ja-JP" sz="1800" dirty="0" err="1" smtClean="0">
                <a:solidFill>
                  <a:prstClr val="black"/>
                </a:solidFill>
                <a:latin typeface="Calibri"/>
                <a:ea typeface="ＭＳ Ｐゴシック"/>
              </a:rPr>
              <a:t>kJYen</a:t>
            </a:r>
            <a:endParaRPr lang="ja-JP" altLang="en-US" sz="1800" dirty="0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2324" y="2958158"/>
            <a:ext cx="971494" cy="147732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800" b="1" dirty="0" smtClean="0">
                <a:solidFill>
                  <a:prstClr val="black"/>
                </a:solidFill>
                <a:latin typeface="Calibri"/>
                <a:ea typeface="ＭＳ Ｐゴシック"/>
              </a:rPr>
              <a:t>Covered by CERN-KEK budget</a:t>
            </a:r>
            <a:endParaRPr lang="ja-JP" altLang="en-US" sz="1800" b="1" dirty="0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2324" y="4978400"/>
            <a:ext cx="971494" cy="92333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b="1" dirty="0" smtClean="0">
                <a:solidFill>
                  <a:prstClr val="black"/>
                </a:solidFill>
                <a:latin typeface="Calibri"/>
                <a:ea typeface="ＭＳ Ｐゴシック"/>
              </a:rPr>
              <a:t>C</a:t>
            </a:r>
            <a:r>
              <a:rPr lang="en-US" altLang="ja-JP" sz="1800" b="1" dirty="0" smtClean="0">
                <a:solidFill>
                  <a:prstClr val="black"/>
                </a:solidFill>
                <a:latin typeface="Calibri"/>
                <a:ea typeface="ＭＳ Ｐゴシック"/>
              </a:rPr>
              <a:t>overed by Jap. grants.</a:t>
            </a:r>
            <a:endParaRPr lang="ja-JP" altLang="en-US" sz="1800" b="1" dirty="0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13" name="スライド番号プレースホルダ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E9773-63AD-E746-8149-9BB28A5182FA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45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7906037" y="968624"/>
            <a:ext cx="1217409" cy="4278094"/>
          </a:xfrm>
          <a:prstGeom prst="rect">
            <a:avLst/>
          </a:prstGeom>
          <a:solidFill>
            <a:srgbClr val="FF0000">
              <a:alpha val="50000"/>
            </a:srgb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1600" b="1" dirty="0" smtClean="0">
                <a:solidFill>
                  <a:prstClr val="black"/>
                </a:solidFill>
                <a:cs typeface="ＭＳ Ｐゴシック" pitchFamily="-109" charset="-128"/>
              </a:rPr>
              <a:t>If the main part of KEK funding is unclear until June 2013, most of the remaining CERN-KEK budget should be transferred to keep the model magnet construction schedule.</a:t>
            </a:r>
            <a:endParaRPr lang="ja-JP" altLang="en-US" sz="1600" b="1" dirty="0">
              <a:solidFill>
                <a:prstClr val="black"/>
              </a:solidFill>
              <a:cs typeface="ＭＳ Ｐゴシック" pitchFamily="-109" charset="-128"/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1983636" y="2794000"/>
            <a:ext cx="5953863" cy="571747"/>
          </a:xfrm>
          <a:prstGeom prst="roundRect">
            <a:avLst/>
          </a:prstGeom>
          <a:noFill/>
          <a:ln w="25400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7955251" y="369332"/>
            <a:ext cx="10914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 smtClean="0">
                <a:solidFill>
                  <a:srgbClr val="3366FF"/>
                </a:solidFill>
              </a:rPr>
              <a:t>*Carry over</a:t>
            </a:r>
          </a:p>
          <a:p>
            <a:r>
              <a:rPr lang="en-US" altLang="ja-JP" sz="1400" b="1" dirty="0" smtClean="0">
                <a:solidFill>
                  <a:srgbClr val="3366FF"/>
                </a:solidFill>
              </a:rPr>
              <a:t>10000 </a:t>
            </a:r>
            <a:r>
              <a:rPr lang="en-US" altLang="ja-JP" sz="1400" b="1" dirty="0" err="1" smtClean="0">
                <a:solidFill>
                  <a:srgbClr val="3366FF"/>
                </a:solidFill>
              </a:rPr>
              <a:t>kJYen</a:t>
            </a:r>
            <a:endParaRPr kumimoji="1" lang="ja-JP" altLang="en-US" sz="1400" b="1" dirty="0">
              <a:solidFill>
                <a:srgbClr val="3366FF"/>
              </a:solidFill>
            </a:endParaRPr>
          </a:p>
        </p:txBody>
      </p:sp>
      <p:cxnSp>
        <p:nvCxnSpPr>
          <p:cNvPr id="16" name="直線コネクタ 15"/>
          <p:cNvCxnSpPr/>
          <p:nvPr/>
        </p:nvCxnSpPr>
        <p:spPr>
          <a:xfrm rot="5400000">
            <a:off x="1783556" y="3536950"/>
            <a:ext cx="6655594" cy="1349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" y="-63500"/>
            <a:ext cx="7720456" cy="360756"/>
          </a:xfrm>
        </p:spPr>
        <p:txBody>
          <a:bodyPr>
            <a:noAutofit/>
          </a:bodyPr>
          <a:lstStyle/>
          <a:p>
            <a:pPr algn="l"/>
            <a:r>
              <a:rPr lang="en-US" altLang="ja-JP" sz="2200" b="1" dirty="0" smtClean="0">
                <a:solidFill>
                  <a:schemeClr val="tx2"/>
                </a:solidFill>
                <a:cs typeface="Times"/>
              </a:rPr>
              <a:t>2013 "Plan B"</a:t>
            </a:r>
            <a:endParaRPr lang="ja-JP" altLang="en-US" sz="2200" b="1" dirty="0">
              <a:solidFill>
                <a:schemeClr val="tx2"/>
              </a:solidFill>
              <a:cs typeface="Times"/>
            </a:endParaRPr>
          </a:p>
        </p:txBody>
      </p:sp>
      <p:cxnSp>
        <p:nvCxnSpPr>
          <p:cNvPr id="15" name="直線矢印コネクタ 14"/>
          <p:cNvCxnSpPr/>
          <p:nvPr/>
        </p:nvCxnSpPr>
        <p:spPr>
          <a:xfrm flipV="1">
            <a:off x="4988560" y="3004544"/>
            <a:ext cx="169473" cy="7139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/>
          <p:cNvSpPr txBox="1"/>
          <p:nvPr/>
        </p:nvSpPr>
        <p:spPr>
          <a:xfrm>
            <a:off x="5238477" y="1913177"/>
            <a:ext cx="1695724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200" dirty="0" smtClean="0">
                <a:solidFill>
                  <a:srgbClr val="FF6600"/>
                </a:solidFill>
                <a:latin typeface="Calibri"/>
                <a:ea typeface="ＭＳ Ｐゴシック"/>
              </a:rPr>
              <a:t>To be provided by CERN</a:t>
            </a:r>
            <a:endParaRPr lang="ja-JP" altLang="en-US" sz="1200" dirty="0">
              <a:solidFill>
                <a:srgbClr val="FF6600"/>
              </a:solidFill>
              <a:latin typeface="Calibri"/>
              <a:ea typeface="ＭＳ Ｐゴシック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4368259" y="1659354"/>
            <a:ext cx="76174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200" b="1" dirty="0" smtClean="0">
                <a:solidFill>
                  <a:srgbClr val="FF0000"/>
                </a:solidFill>
              </a:rPr>
              <a:t>11000</a:t>
            </a:r>
          </a:p>
          <a:p>
            <a:pPr algn="ctr"/>
            <a:r>
              <a:rPr lang="en-US" altLang="ja-JP" sz="1200" b="1" dirty="0" smtClean="0">
                <a:solidFill>
                  <a:srgbClr val="FF0000"/>
                </a:solidFill>
              </a:rPr>
              <a:t>(ATLAS)</a:t>
            </a:r>
          </a:p>
          <a:p>
            <a:pPr algn="ctr"/>
            <a:r>
              <a:rPr lang="en-US" altLang="ja-JP" sz="1200" b="1" dirty="0" smtClean="0">
                <a:solidFill>
                  <a:srgbClr val="FF0000"/>
                </a:solidFill>
              </a:rPr>
              <a:t>10000</a:t>
            </a:r>
          </a:p>
          <a:p>
            <a:pPr algn="ctr"/>
            <a:r>
              <a:rPr lang="en-US" altLang="ja-JP" sz="1200" b="1" dirty="0" smtClean="0">
                <a:solidFill>
                  <a:srgbClr val="FF0000"/>
                </a:solidFill>
              </a:rPr>
              <a:t>(KEK DG)</a:t>
            </a:r>
            <a:endParaRPr lang="ja-JP" altLang="en-US" sz="1200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2667000" cy="635000"/>
          </a:xfrm>
        </p:spPr>
        <p:txBody>
          <a:bodyPr/>
          <a:lstStyle/>
          <a:p>
            <a:pPr algn="l"/>
            <a:r>
              <a:rPr lang="en-US" altLang="ja-JP" b="1" dirty="0" smtClean="0">
                <a:solidFill>
                  <a:srgbClr val="4F81BD"/>
                </a:solidFill>
              </a:rPr>
              <a:t>Summary</a:t>
            </a:r>
            <a:endParaRPr lang="ja-JP" altLang="en-US" b="1" dirty="0">
              <a:solidFill>
                <a:srgbClr val="4F81BD"/>
              </a:solidFill>
            </a:endParaRP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28600" y="584200"/>
            <a:ext cx="8686800" cy="6223000"/>
          </a:xfrm>
        </p:spPr>
        <p:txBody>
          <a:bodyPr>
            <a:noAutofit/>
          </a:bodyPr>
          <a:lstStyle/>
          <a:p>
            <a:r>
              <a:rPr lang="en-US" altLang="ja-JP" sz="2600" dirty="0" smtClean="0"/>
              <a:t>Several lines of magnet R&amp;D have been pursued under the framework of CERN-KEK collaboration.</a:t>
            </a:r>
          </a:p>
          <a:p>
            <a:pPr lvl="1"/>
            <a:r>
              <a:rPr lang="en-US" altLang="ja-JP" sz="2600" dirty="0" smtClean="0"/>
              <a:t>In particular, conceptual design of the new beam separation dipole D1 for the HL-LHC upgrade has shown remarkable progress in JFY2012. </a:t>
            </a:r>
          </a:p>
          <a:p>
            <a:r>
              <a:rPr lang="en-US" altLang="ja-JP" sz="2600" dirty="0" smtClean="0"/>
              <a:t>In JFY2013, engineering design study of the new D1 should be started and followed by construction of the 2-m long model magnet.</a:t>
            </a:r>
          </a:p>
          <a:p>
            <a:pPr lvl="1"/>
            <a:r>
              <a:rPr lang="en-US" altLang="ja-JP" sz="2600" dirty="0" smtClean="0"/>
              <a:t>A new funding in KEK will be necessary in JFY2013 to deliver the test results of the model magnet by 2015. </a:t>
            </a:r>
          </a:p>
          <a:p>
            <a:pPr lvl="1"/>
            <a:r>
              <a:rPr lang="en-US" altLang="ja-JP" sz="2600" dirty="0" smtClean="0"/>
              <a:t>Endorsement of this committee is asked so that the money transfer of remaining CERN-KEK budget  can be made in case the funding approval is unclear until June </a:t>
            </a:r>
            <a:r>
              <a:rPr lang="en-US" altLang="ja-JP" sz="2600" dirty="0" smtClean="0"/>
              <a:t>2013</a:t>
            </a:r>
            <a:r>
              <a:rPr lang="en-US" altLang="ja-JP" sz="2600" dirty="0" smtClean="0"/>
              <a:t>: "Plan B"</a:t>
            </a:r>
            <a:endParaRPr lang="ja-JP" altLang="en-US" sz="2600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2AF9B-268A-6049-A583-77F182FA11DA}" type="slidenum">
              <a:rPr lang="ja-JP" altLang="en-US" smtClean="0"/>
              <a:pPr/>
              <a:t>46</a:t>
            </a:fld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2AF9B-268A-6049-A583-77F182FA11DA}" type="slidenum">
              <a:rPr lang="ja-JP" altLang="en-US" smtClean="0"/>
              <a:pPr/>
              <a:t>47</a:t>
            </a:fld>
            <a:endParaRPr lang="ja-JP" altLang="en-US"/>
          </a:p>
        </p:txBody>
      </p:sp>
      <p:pic>
        <p:nvPicPr>
          <p:cNvPr id="5" name="図 4" descr="スライド0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914" y="1009015"/>
            <a:ext cx="7617460" cy="5712460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0" y="43637"/>
            <a:ext cx="47471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/>
              <a:t>Proposal at the last review (2011) for reference.</a:t>
            </a:r>
            <a:endParaRPr kumimoji="1" lang="ja-JP" alt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r="5707"/>
          <a:stretch/>
        </p:blipFill>
        <p:spPr>
          <a:xfrm>
            <a:off x="5439835" y="3749686"/>
            <a:ext cx="3503087" cy="3007137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5100" y="0"/>
            <a:ext cx="4862885" cy="812800"/>
          </a:xfrm>
        </p:spPr>
        <p:txBody>
          <a:bodyPr>
            <a:noAutofit/>
          </a:bodyPr>
          <a:lstStyle/>
          <a:p>
            <a:pPr algn="l"/>
            <a:r>
              <a:rPr lang="en-US" sz="3600" i="1" dirty="0" smtClean="0"/>
              <a:t>Main design </a:t>
            </a:r>
            <a:r>
              <a:rPr lang="en-US" sz="3600" i="1" dirty="0"/>
              <a:t>p</a:t>
            </a:r>
            <a:r>
              <a:rPr lang="en-US" sz="3600" i="1" dirty="0" smtClean="0"/>
              <a:t>arameters</a:t>
            </a:r>
            <a:endParaRPr lang="en-US" sz="3600" i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49728674"/>
              </p:ext>
            </p:extLst>
          </p:nvPr>
        </p:nvGraphicFramePr>
        <p:xfrm>
          <a:off x="188619" y="887265"/>
          <a:ext cx="4787899" cy="571409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42169"/>
                <a:gridCol w="2245730"/>
              </a:tblGrid>
              <a:tr h="233030">
                <a:tc>
                  <a:txBody>
                    <a:bodyPr/>
                    <a:lstStyle/>
                    <a:p>
                      <a:pPr algn="l"/>
                      <a:r>
                        <a:rPr lang="en-US" sz="1400" b="0" i="1" dirty="0" smtClean="0"/>
                        <a:t>Item</a:t>
                      </a:r>
                      <a:endParaRPr lang="en-US" sz="1400" b="0" i="1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1" dirty="0" smtClean="0"/>
                        <a:t>Value</a:t>
                      </a:r>
                      <a:endParaRPr lang="en-US" sz="1400" b="0" i="1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03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400" b="1" i="1" kern="1200" dirty="0" smtClean="0"/>
                        <a:t>Bore diameter</a:t>
                      </a:r>
                      <a:endParaRPr lang="en-US" sz="1400" b="1" i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1" dirty="0" smtClean="0"/>
                        <a:t>160  mm</a:t>
                      </a:r>
                      <a:endParaRPr lang="en-US" sz="1400" b="1" i="1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3303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400" b="1" i="1" kern="1200" dirty="0" smtClean="0"/>
                        <a:t>Nominal field (dipole)</a:t>
                      </a:r>
                      <a:endParaRPr lang="en-US" sz="1400" b="1" i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1" dirty="0" smtClean="0"/>
                        <a:t>5.23 T</a:t>
                      </a:r>
                      <a:endParaRPr lang="en-US" sz="1400" b="1" i="1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/>
                </a:tc>
              </a:tr>
              <a:tr h="23303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400" b="1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Magnetic</a:t>
                      </a:r>
                      <a:r>
                        <a:rPr lang="en-US" sz="1400" b="1" i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length</a:t>
                      </a:r>
                      <a:endParaRPr lang="en-US" sz="1400" b="1" i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1" baseline="0" dirty="0" smtClean="0">
                          <a:solidFill>
                            <a:schemeClr val="tx1"/>
                          </a:solidFill>
                        </a:rPr>
                        <a:t> 7</a:t>
                      </a:r>
                      <a:r>
                        <a:rPr lang="en-US" altLang="zh-CN" sz="1400" b="1" i="1" baseline="0" dirty="0" smtClean="0">
                          <a:solidFill>
                            <a:schemeClr val="tx1"/>
                          </a:solidFill>
                        </a:rPr>
                        <a:t>.65</a:t>
                      </a:r>
                      <a:r>
                        <a:rPr lang="en-US" sz="1400" b="1" i="1" baseline="0" dirty="0" smtClean="0">
                          <a:solidFill>
                            <a:schemeClr val="tx1"/>
                          </a:solidFill>
                        </a:rPr>
                        <a:t> m</a:t>
                      </a:r>
                      <a:endParaRPr lang="en-US" sz="1400" b="1" i="1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/>
                </a:tc>
              </a:tr>
              <a:tr h="23303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400" b="1" i="1" kern="1200" dirty="0" smtClean="0"/>
                        <a:t>Operating current</a:t>
                      </a:r>
                      <a:endParaRPr lang="en-US" sz="1400" b="1" i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1" dirty="0" smtClean="0"/>
                        <a:t> 11 kA</a:t>
                      </a:r>
                      <a:endParaRPr lang="en-US" sz="1400" b="1" i="1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/>
                </a:tc>
              </a:tr>
              <a:tr h="23303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400" b="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Injection current</a:t>
                      </a:r>
                      <a:endParaRPr lang="en-US" sz="1400" b="0" i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1" dirty="0" smtClean="0">
                          <a:solidFill>
                            <a:schemeClr val="tx1"/>
                          </a:solidFill>
                        </a:rPr>
                        <a:t>~ 0.7 kA</a:t>
                      </a:r>
                      <a:endParaRPr lang="en-US" sz="1400" b="0" i="1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/>
                </a:tc>
              </a:tr>
              <a:tr h="23303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400" i="1" kern="1200" dirty="0" smtClean="0"/>
                        <a:t>Field homogeneity</a:t>
                      </a:r>
                      <a:endParaRPr lang="en-US" sz="1400" b="0" i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1" dirty="0" smtClean="0"/>
                        <a:t>&lt;0.01%   (</a:t>
                      </a:r>
                      <a:r>
                        <a:rPr lang="en-US" sz="1400" i="1" dirty="0" err="1" smtClean="0"/>
                        <a:t>R</a:t>
                      </a:r>
                      <a:r>
                        <a:rPr lang="en-US" sz="1400" i="1" baseline="-25000" dirty="0" err="1" smtClean="0"/>
                        <a:t>ref</a:t>
                      </a:r>
                      <a:r>
                        <a:rPr lang="en-US" sz="1400" i="1" dirty="0" smtClean="0"/>
                        <a:t>=50 mm)</a:t>
                      </a:r>
                      <a:endParaRPr lang="en-US" sz="1400" b="0" i="1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/>
                </a:tc>
              </a:tr>
              <a:tr h="23303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400" i="1" kern="1200" dirty="0" smtClean="0"/>
                        <a:t>Peak field in the coil</a:t>
                      </a:r>
                      <a:endParaRPr lang="en-US" sz="1400" b="0" i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1" baseline="0" dirty="0" smtClean="0"/>
                        <a:t> 6.1 </a:t>
                      </a:r>
                      <a:r>
                        <a:rPr lang="en-US" sz="1400" i="1" dirty="0" smtClean="0"/>
                        <a:t>T    </a:t>
                      </a:r>
                      <a:r>
                        <a:rPr lang="en-US" sz="1400" i="1" baseline="0" dirty="0" smtClean="0"/>
                        <a:t>  </a:t>
                      </a:r>
                      <a:endParaRPr lang="en-US" sz="1400" b="0" i="1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/>
                </a:tc>
              </a:tr>
              <a:tr h="23303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400" b="1" i="1" kern="1200" dirty="0" smtClean="0"/>
                        <a:t>Load line ratio</a:t>
                      </a:r>
                      <a:endParaRPr lang="en-US" sz="1400" b="1" i="1" kern="12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1" dirty="0" smtClean="0">
                          <a:solidFill>
                            <a:schemeClr val="tx1"/>
                          </a:solidFill>
                        </a:rPr>
                        <a:t>70% @ 1.9</a:t>
                      </a:r>
                      <a:r>
                        <a:rPr lang="en-US" sz="1400" b="1" i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400" b="1" i="1" dirty="0" smtClean="0">
                          <a:solidFill>
                            <a:schemeClr val="tx1"/>
                          </a:solidFill>
                        </a:rPr>
                        <a:t>K /</a:t>
                      </a:r>
                      <a:r>
                        <a:rPr lang="en-US" sz="1400" b="1" i="1" baseline="0" dirty="0" smtClean="0">
                          <a:solidFill>
                            <a:schemeClr val="tx1"/>
                          </a:solidFill>
                        </a:rPr>
                        <a:t> 91% @ 4.2 K</a:t>
                      </a:r>
                    </a:p>
                  </a:txBody>
                  <a:tcPr marL="0" marR="0" marT="0" marB="0"/>
                </a:tc>
              </a:tr>
              <a:tr h="239512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400" i="1" kern="1200" dirty="0" smtClean="0"/>
                        <a:t>Inductance </a:t>
                      </a:r>
                      <a:r>
                        <a:rPr lang="en-US" sz="1400" i="1" kern="1200" baseline="0" dirty="0" smtClean="0"/>
                        <a:t> </a:t>
                      </a:r>
                      <a:r>
                        <a:rPr lang="en-US" sz="1400" i="1" kern="1200" dirty="0" smtClean="0"/>
                        <a:t>(low / nominal</a:t>
                      </a:r>
                      <a:r>
                        <a:rPr lang="en-US" sz="1400" i="1" kern="1200" baseline="0" dirty="0" smtClean="0"/>
                        <a:t> field</a:t>
                      </a:r>
                      <a:r>
                        <a:rPr lang="en-US" sz="1400" i="1" kern="1200" dirty="0" smtClean="0"/>
                        <a:t> )</a:t>
                      </a:r>
                      <a:endParaRPr lang="en-US" sz="1400" b="0" i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i="1" kern="1200" dirty="0" smtClean="0">
                          <a:solidFill>
                            <a:schemeClr val="tx1"/>
                          </a:solidFill>
                        </a:rPr>
                        <a:t>  6.58 / 5.91 </a:t>
                      </a:r>
                      <a:r>
                        <a:rPr lang="en-US" sz="1400" i="1" kern="12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400" i="1" kern="1200" dirty="0" err="1" smtClean="0">
                          <a:solidFill>
                            <a:schemeClr val="tx1"/>
                          </a:solidFill>
                        </a:rPr>
                        <a:t>mH</a:t>
                      </a:r>
                      <a:r>
                        <a:rPr lang="en-US" sz="1400" i="1" kern="1200" dirty="0" smtClean="0">
                          <a:solidFill>
                            <a:schemeClr val="tx1"/>
                          </a:solidFill>
                        </a:rPr>
                        <a:t>/m</a:t>
                      </a:r>
                      <a:endParaRPr lang="en-US" sz="1400" b="0" i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23303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400" b="1" i="1" kern="1200" dirty="0" smtClean="0"/>
                        <a:t>Stored energy </a:t>
                      </a:r>
                      <a:endParaRPr lang="en-US" sz="1400" b="1" i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1" kern="1200" dirty="0" smtClean="0">
                          <a:solidFill>
                            <a:schemeClr val="tx1"/>
                          </a:solidFill>
                        </a:rPr>
                        <a:t>331 kJ/m</a:t>
                      </a:r>
                    </a:p>
                  </a:txBody>
                  <a:tcPr marL="0" marR="0" marT="0" marB="0"/>
                </a:tc>
              </a:tr>
              <a:tr h="23303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400" b="0" i="1" kern="1200" dirty="0" smtClean="0"/>
                        <a:t>Peak field/central field</a:t>
                      </a:r>
                      <a:endParaRPr lang="en-US" sz="1400" b="0" i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1" dirty="0" smtClean="0"/>
                        <a:t>1.17</a:t>
                      </a:r>
                      <a:endParaRPr lang="en-US" sz="1400" b="0" i="1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/>
                </a:tc>
              </a:tr>
              <a:tr h="23303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400" b="1" i="1" kern="1200" dirty="0" smtClean="0"/>
                        <a:t>Lorenz</a:t>
                      </a:r>
                      <a:r>
                        <a:rPr lang="en-US" sz="1400" b="1" i="1" kern="1200" baseline="0" dirty="0" smtClean="0"/>
                        <a:t> force X/Y (1</a:t>
                      </a:r>
                      <a:r>
                        <a:rPr lang="en-US" sz="1400" b="1" i="1" kern="1200" baseline="30000" dirty="0" smtClean="0"/>
                        <a:t>st</a:t>
                      </a:r>
                      <a:r>
                        <a:rPr lang="en-US" sz="1400" b="1" i="1" kern="1200" baseline="0" dirty="0" smtClean="0"/>
                        <a:t> quadrant)</a:t>
                      </a:r>
                      <a:endParaRPr lang="en-US" sz="1400" b="1" i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1" dirty="0" smtClean="0"/>
                        <a:t>1.4/0.6 MN/m</a:t>
                      </a:r>
                      <a:endParaRPr lang="en-US" sz="1400" b="1" i="1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/>
                </a:tc>
              </a:tr>
              <a:tr h="23303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400" b="0" i="1" kern="1200" dirty="0" smtClean="0"/>
                        <a:t>Outer dia.</a:t>
                      </a:r>
                      <a:r>
                        <a:rPr lang="en-US" sz="1400" b="0" i="1" kern="1200" baseline="0" dirty="0" smtClean="0"/>
                        <a:t> of iron yoke</a:t>
                      </a:r>
                      <a:endParaRPr lang="en-US" sz="1400" b="0" i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1" dirty="0" smtClean="0"/>
                        <a:t>550 mm</a:t>
                      </a:r>
                      <a:endParaRPr lang="en-US" sz="1400" b="0" i="1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/>
                </a:tc>
              </a:tr>
              <a:tr h="23303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400" i="1" kern="1200" dirty="0" smtClean="0"/>
                        <a:t>Inner dia. of</a:t>
                      </a:r>
                      <a:r>
                        <a:rPr lang="en-US" sz="1400" i="1" kern="1200" baseline="0" dirty="0" smtClean="0"/>
                        <a:t> iron yoke </a:t>
                      </a:r>
                      <a:endParaRPr lang="en-US" sz="1400" b="0" i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1" dirty="0" smtClean="0"/>
                        <a:t>232 mm</a:t>
                      </a:r>
                      <a:endParaRPr lang="en-US" sz="1400" b="0" i="1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/>
                </a:tc>
              </a:tr>
              <a:tr h="23303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400" b="1" i="1" kern="1200" dirty="0" smtClean="0"/>
                        <a:t>Strand diameter</a:t>
                      </a:r>
                      <a:endParaRPr lang="en-US" sz="1400" b="1" i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42900" indent="-342900" algn="ctr">
                        <a:buNone/>
                      </a:pPr>
                      <a:r>
                        <a:rPr lang="en-US" sz="1400" b="1" i="1" dirty="0" smtClean="0"/>
                        <a:t>0.825        </a:t>
                      </a:r>
                      <a:endParaRPr lang="en-US" sz="1400" b="1" i="1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/>
                </a:tc>
              </a:tr>
              <a:tr h="23303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400" b="1" i="1" kern="1200" dirty="0" smtClean="0"/>
                        <a:t>Cu/Non-Cu ratio</a:t>
                      </a:r>
                      <a:endParaRPr lang="en-US" sz="1400" b="1" i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1" dirty="0" smtClean="0"/>
                        <a:t>1.95</a:t>
                      </a:r>
                      <a:r>
                        <a:rPr lang="en-US" sz="1400" b="1" i="1" baseline="0" dirty="0" smtClean="0"/>
                        <a:t> </a:t>
                      </a:r>
                      <a:r>
                        <a:rPr lang="en-US" sz="1400" b="1" i="1" dirty="0" smtClean="0"/>
                        <a:t>    </a:t>
                      </a:r>
                      <a:r>
                        <a:rPr lang="en-US" sz="1400" b="1" i="1" baseline="0" dirty="0" smtClean="0"/>
                        <a:t> </a:t>
                      </a:r>
                      <a:endParaRPr lang="en-US" sz="1400" b="1" i="1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/>
                </a:tc>
              </a:tr>
              <a:tr h="68263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400" i="1" kern="1200" dirty="0" smtClean="0"/>
                        <a:t>Cable dimension 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1400" i="1" kern="1200" dirty="0" smtClean="0"/>
                        <a:t>/ insulation</a:t>
                      </a:r>
                      <a:endParaRPr lang="en-US" sz="1400" b="1" i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1" dirty="0" smtClean="0"/>
                        <a:t>15.1*</a:t>
                      </a:r>
                      <a:r>
                        <a:rPr lang="en-US" sz="1400" b="1" i="1" baseline="0" dirty="0" smtClean="0"/>
                        <a:t> 1.48mm</a:t>
                      </a:r>
                      <a:r>
                        <a:rPr lang="en-US" sz="1400" b="1" i="1" baseline="30000" dirty="0" smtClean="0"/>
                        <a:t>2</a:t>
                      </a:r>
                      <a:r>
                        <a:rPr lang="en-US" sz="1400" b="1" i="1" baseline="0" dirty="0" smtClean="0"/>
                        <a:t>  </a:t>
                      </a:r>
                      <a:r>
                        <a:rPr lang="en-US" sz="1400" b="0" i="1" baseline="0" dirty="0" smtClean="0"/>
                        <a:t>/ </a:t>
                      </a:r>
                    </a:p>
                    <a:p>
                      <a:pPr algn="ctr"/>
                      <a:r>
                        <a:rPr lang="en-US" sz="1400" i="1" baseline="0" dirty="0" smtClean="0"/>
                        <a:t>0.16 mm (radial) </a:t>
                      </a:r>
                    </a:p>
                    <a:p>
                      <a:pPr algn="ctr"/>
                      <a:r>
                        <a:rPr lang="en-US" sz="1400" i="1" baseline="0" dirty="0" smtClean="0"/>
                        <a:t>0.145 (azimuthal)</a:t>
                      </a:r>
                      <a:endParaRPr lang="en-US" sz="1400" b="1" i="1" baseline="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/>
                </a:tc>
              </a:tr>
              <a:tr h="23303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400" b="0" i="1" kern="1200" dirty="0" smtClean="0"/>
                        <a:t>No. of strands</a:t>
                      </a:r>
                      <a:endParaRPr lang="en-US" sz="1400" b="0" i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1" baseline="0" dirty="0" smtClean="0"/>
                        <a:t>36           </a:t>
                      </a:r>
                      <a:endParaRPr lang="en-US" sz="1400" b="0" i="1" baseline="300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/>
                </a:tc>
              </a:tr>
              <a:tr h="23303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400" i="1" kern="1200" dirty="0" smtClean="0"/>
                        <a:t>Keystone</a:t>
                      </a:r>
                      <a:r>
                        <a:rPr lang="en-US" sz="1400" i="1" kern="1200" baseline="0" dirty="0" smtClean="0"/>
                        <a:t> </a:t>
                      </a:r>
                      <a:r>
                        <a:rPr lang="en-US" sz="140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angle</a:t>
                      </a:r>
                      <a:endParaRPr lang="en-US" sz="1400" i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i="1" baseline="0" dirty="0" smtClean="0"/>
                        <a:t>0.9 °     </a:t>
                      </a:r>
                      <a:endParaRPr lang="en-US" sz="1400" b="0" i="1" baseline="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/>
                </a:tc>
              </a:tr>
              <a:tr h="271536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400" b="1" i="1" u="none" strike="noStrike" dirty="0" smtClean="0"/>
                        <a:t>Superconductor current density</a:t>
                      </a:r>
                      <a:endParaRPr lang="en-US" sz="1400" b="1" i="1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t">
                        <a:lnSpc>
                          <a:spcPct val="140000"/>
                        </a:lnSpc>
                      </a:pPr>
                      <a:r>
                        <a:rPr lang="en-US" sz="1400" b="1" i="1" u="none" strike="noStrike" dirty="0" smtClean="0"/>
                        <a:t>1710 A/mm</a:t>
                      </a:r>
                      <a:r>
                        <a:rPr lang="en-US" sz="1400" b="1" i="1" u="none" strike="noStrike" baseline="30000" dirty="0" smtClean="0"/>
                        <a:t>2</a:t>
                      </a:r>
                      <a:endParaRPr lang="en-US" sz="1400" b="1" i="1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0" marR="0" marT="0" marB="0"/>
                </a:tc>
              </a:tr>
              <a:tr h="219756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altLang="zh-CN" sz="1400" b="1" i="1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Total length of</a:t>
                      </a:r>
                      <a:r>
                        <a:rPr lang="en-US" altLang="zh-CN" sz="1400" b="1" i="1" u="none" strike="noStrike" baseline="0" dirty="0" smtClean="0">
                          <a:solidFill>
                            <a:schemeClr val="tx1"/>
                          </a:solidFill>
                          <a:latin typeface="Calibri"/>
                        </a:rPr>
                        <a:t> the cable</a:t>
                      </a:r>
                      <a:endParaRPr lang="en-US" sz="1400" b="1" i="1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lnSpc>
                          <a:spcPct val="140000"/>
                        </a:lnSpc>
                      </a:pPr>
                      <a:r>
                        <a:rPr lang="en-US" sz="1400" b="1" i="1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752 </a:t>
                      </a:r>
                      <a:r>
                        <a:rPr lang="en-US" altLang="zh-CN" sz="1400" b="1" i="1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m (Coil length</a:t>
                      </a:r>
                      <a:r>
                        <a:rPr lang="en-US" altLang="zh-CN" sz="1400" b="1" i="1" u="none" strike="noStrike" baseline="0" dirty="0" smtClean="0">
                          <a:solidFill>
                            <a:schemeClr val="tx1"/>
                          </a:solidFill>
                          <a:latin typeface="Calibri"/>
                        </a:rPr>
                        <a:t> ~8 m</a:t>
                      </a:r>
                      <a:r>
                        <a:rPr lang="en-US" altLang="zh-CN" sz="1400" b="1" i="1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)</a:t>
                      </a:r>
                      <a:endParaRPr lang="en-US" sz="1400" b="1" i="1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0" marR="0" marT="0" marB="0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318760" y="6215380"/>
            <a:ext cx="24688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i="1" dirty="0"/>
              <a:t>Coil layout in the 1st quadrant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426945" y="5849461"/>
            <a:ext cx="4468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20</a:t>
            </a:r>
            <a:endParaRPr lang="en-US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8033498" y="4923622"/>
            <a:ext cx="4468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14</a:t>
            </a:r>
            <a:endParaRPr lang="en-US" sz="1600" dirty="0"/>
          </a:p>
        </p:txBody>
      </p:sp>
      <p:sp>
        <p:nvSpPr>
          <p:cNvPr id="17" name="TextBox 16"/>
          <p:cNvSpPr txBox="1"/>
          <p:nvPr/>
        </p:nvSpPr>
        <p:spPr>
          <a:xfrm>
            <a:off x="7442261" y="4307736"/>
            <a:ext cx="4468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9</a:t>
            </a:r>
          </a:p>
        </p:txBody>
      </p:sp>
      <p:sp>
        <p:nvSpPr>
          <p:cNvPr id="9" name="Rectangle 8"/>
          <p:cNvSpPr/>
          <p:nvPr/>
        </p:nvSpPr>
        <p:spPr>
          <a:xfrm>
            <a:off x="6756164" y="3969875"/>
            <a:ext cx="2886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tabLst>
                <a:tab pos="457200" algn="l"/>
              </a:tabLst>
            </a:pPr>
            <a:r>
              <a:rPr lang="en-US" sz="1600" dirty="0">
                <a:solidFill>
                  <a:srgbClr val="000000"/>
                </a:solidFill>
              </a:rPr>
              <a:t>4</a:t>
            </a:r>
          </a:p>
        </p:txBody>
      </p:sp>
      <p:pic>
        <p:nvPicPr>
          <p:cNvPr id="19" name="Picture 18"/>
          <p:cNvPicPr/>
          <p:nvPr/>
        </p:nvPicPr>
        <p:blipFill>
          <a:blip r:embed="rId3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23414" y="286284"/>
            <a:ext cx="3788837" cy="3397245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TextBox 19"/>
          <p:cNvSpPr txBox="1"/>
          <p:nvPr/>
        </p:nvSpPr>
        <p:spPr>
          <a:xfrm>
            <a:off x="5420629" y="64572"/>
            <a:ext cx="36935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i="1" dirty="0" smtClean="0"/>
              <a:t>Magnetic field distribution at nominal current</a:t>
            </a:r>
            <a:endParaRPr lang="en-US" sz="14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DDF51-FC28-48D9-B314-57DE121B505B}" type="datetime1">
              <a:rPr lang="en-GB" altLang="ja-JP" smtClean="0"/>
              <a:pPr/>
              <a:t>12.12.9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69900" y="12700"/>
            <a:ext cx="8229600" cy="1114480"/>
          </a:xfrm>
        </p:spPr>
        <p:txBody>
          <a:bodyPr>
            <a:normAutofit/>
          </a:bodyPr>
          <a:lstStyle/>
          <a:p>
            <a:pPr algn="ctr"/>
            <a:r>
              <a:rPr lang="en-US" sz="3600" i="1" dirty="0" smtClean="0"/>
              <a:t>Field quality optimization</a:t>
            </a:r>
            <a:r>
              <a:rPr lang="en-US" sz="3600" i="1" dirty="0"/>
              <a:t/>
            </a:r>
            <a:br>
              <a:rPr lang="en-US" sz="3600" i="1" dirty="0"/>
            </a:br>
            <a:r>
              <a:rPr lang="en-US" sz="2400" i="1" dirty="0"/>
              <a:t>(at</a:t>
            </a:r>
            <a:r>
              <a:rPr lang="en-US" altLang="zh-CN" sz="2400" i="1" dirty="0"/>
              <a:t> injection &amp; nominal current</a:t>
            </a:r>
            <a:r>
              <a:rPr lang="en-US" sz="2400" i="1" dirty="0" smtClean="0"/>
              <a:t>)</a:t>
            </a:r>
            <a:endParaRPr lang="en-US" sz="2400" i="1" dirty="0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20674997"/>
              </p:ext>
            </p:extLst>
          </p:nvPr>
        </p:nvGraphicFramePr>
        <p:xfrm>
          <a:off x="394113" y="1371600"/>
          <a:ext cx="8506301" cy="533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8" name="Straight Connector 7"/>
          <p:cNvCxnSpPr/>
          <p:nvPr/>
        </p:nvCxnSpPr>
        <p:spPr>
          <a:xfrm>
            <a:off x="8383308" y="1828800"/>
            <a:ext cx="0" cy="1905000"/>
          </a:xfrm>
          <a:prstGeom prst="line">
            <a:avLst/>
          </a:prstGeom>
          <a:ln w="127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795084" y="1600200"/>
            <a:ext cx="6179" cy="4373419"/>
          </a:xfrm>
          <a:prstGeom prst="line">
            <a:avLst/>
          </a:prstGeom>
          <a:ln w="127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772752" y="1513051"/>
            <a:ext cx="1066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Injection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7543800" y="3657600"/>
            <a:ext cx="106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Nominal current</a:t>
            </a:r>
            <a:endParaRPr lang="en-US" dirty="0"/>
          </a:p>
        </p:txBody>
      </p:sp>
      <p:pic>
        <p:nvPicPr>
          <p:cNvPr id="10" name="Picture 9" descr="2.tiff"/>
          <p:cNvPicPr>
            <a:picLocks noChangeAspect="1"/>
          </p:cNvPicPr>
          <p:nvPr/>
        </p:nvPicPr>
        <p:blipFill rotWithShape="1">
          <a:blip r:embed="rId3">
            <a:alphaModFix amt="70000"/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36617" t="42141" r="54035" b="42519"/>
          <a:stretch/>
        </p:blipFill>
        <p:spPr>
          <a:xfrm>
            <a:off x="4121342" y="4627603"/>
            <a:ext cx="1263552" cy="1291425"/>
          </a:xfrm>
          <a:prstGeom prst="rect">
            <a:avLst/>
          </a:prstGeom>
        </p:spPr>
      </p:pic>
      <p:pic>
        <p:nvPicPr>
          <p:cNvPr id="11" name="Picture 10" descr="2holes.jpg"/>
          <p:cNvPicPr>
            <a:picLocks noChangeAspect="1"/>
          </p:cNvPicPr>
          <p:nvPr/>
        </p:nvPicPr>
        <p:blipFill rotWithShape="1">
          <a:blip r:embed="rId4">
            <a:alphaModFix amt="70000"/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30653" t="39722" r="37613" b="14105"/>
          <a:stretch/>
        </p:blipFill>
        <p:spPr>
          <a:xfrm>
            <a:off x="4610100" y="1054989"/>
            <a:ext cx="1223118" cy="1319911"/>
          </a:xfrm>
          <a:prstGeom prst="rect">
            <a:avLst/>
          </a:prstGeom>
        </p:spPr>
      </p:pic>
      <p:pic>
        <p:nvPicPr>
          <p:cNvPr id="15" name="Picture 14" descr="200px-CERN_logo.svg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8263459" y="68912"/>
            <a:ext cx="801777" cy="777723"/>
          </a:xfrm>
          <a:prstGeom prst="rect">
            <a:avLst/>
          </a:prstGeom>
        </p:spPr>
      </p:pic>
      <p:pic>
        <p:nvPicPr>
          <p:cNvPr id="16" name="図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120754" y="139855"/>
            <a:ext cx="952838" cy="545576"/>
          </a:xfrm>
          <a:prstGeom prst="rect">
            <a:avLst/>
          </a:prstGeom>
        </p:spPr>
      </p:pic>
      <p:cxnSp>
        <p:nvCxnSpPr>
          <p:cNvPr id="3" name="Straight Arrow Connector 2"/>
          <p:cNvCxnSpPr/>
          <p:nvPr/>
        </p:nvCxnSpPr>
        <p:spPr>
          <a:xfrm flipV="1">
            <a:off x="4735454" y="2615134"/>
            <a:ext cx="279822" cy="1980183"/>
          </a:xfrm>
          <a:prstGeom prst="straightConnector1">
            <a:avLst/>
          </a:prstGeom>
          <a:ln w="38100">
            <a:solidFill>
              <a:schemeClr val="accent1">
                <a:alpha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797981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Chart 15"/>
          <p:cNvGraphicFramePr>
            <a:graphicFrameLocks/>
          </p:cNvGraphicFramePr>
          <p:nvPr>
            <p:extLst>
              <p:ext uri="{D42A27DB-BD31-4B8C-83A1-F6EECF244321}">
                <p14:mod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44179516"/>
              </p:ext>
            </p:extLst>
          </p:nvPr>
        </p:nvGraphicFramePr>
        <p:xfrm>
          <a:off x="375802" y="1267777"/>
          <a:ext cx="8526841" cy="53926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DDF51-FC28-48D9-B314-57DE121B505B}" type="datetime1">
              <a:rPr lang="en-GB" altLang="ja-JP" smtClean="0"/>
              <a:pPr/>
              <a:t>12.12.9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94170"/>
            <a:ext cx="9144000" cy="974436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i="1" dirty="0" smtClean="0"/>
              <a:t>Field quality optimization</a:t>
            </a:r>
            <a:r>
              <a:rPr lang="en-US" sz="4000" i="1" dirty="0"/>
              <a:t/>
            </a:r>
            <a:br>
              <a:rPr lang="en-US" sz="4000" i="1" dirty="0"/>
            </a:br>
            <a:r>
              <a:rPr lang="en-US" sz="2800" i="1" dirty="0" smtClean="0"/>
              <a:t>– </a:t>
            </a:r>
            <a:r>
              <a:rPr lang="en-US" altLang="zh-CN" sz="2700" i="1" dirty="0" smtClean="0"/>
              <a:t>The other high order multiples for the best case in last page</a:t>
            </a:r>
            <a:endParaRPr lang="en-US" sz="2700" i="1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8396267" y="3318965"/>
            <a:ext cx="0" cy="1905000"/>
          </a:xfrm>
          <a:prstGeom prst="line">
            <a:avLst/>
          </a:prstGeom>
          <a:ln w="127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795084" y="1600200"/>
            <a:ext cx="6179" cy="4373419"/>
          </a:xfrm>
          <a:prstGeom prst="line">
            <a:avLst/>
          </a:prstGeom>
          <a:ln w="127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772752" y="1513051"/>
            <a:ext cx="1066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Injection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7543800" y="3657600"/>
            <a:ext cx="106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Nominal current</a:t>
            </a:r>
            <a:endParaRPr lang="en-US" dirty="0"/>
          </a:p>
        </p:txBody>
      </p:sp>
      <p:pic>
        <p:nvPicPr>
          <p:cNvPr id="15" name="Picture 14" descr="200px-CERN_logo.svg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8263459" y="68912"/>
            <a:ext cx="801777" cy="777723"/>
          </a:xfrm>
          <a:prstGeom prst="rect">
            <a:avLst/>
          </a:prstGeom>
        </p:spPr>
      </p:pic>
      <p:pic>
        <p:nvPicPr>
          <p:cNvPr id="17" name="図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120754" y="139855"/>
            <a:ext cx="952838" cy="545576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570126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1910"/>
            <a:ext cx="8229600" cy="901182"/>
          </a:xfrm>
        </p:spPr>
        <p:txBody>
          <a:bodyPr>
            <a:normAutofit/>
          </a:bodyPr>
          <a:lstStyle/>
          <a:p>
            <a:pPr algn="ctr"/>
            <a:r>
              <a:rPr lang="en-US" sz="3600" i="1" dirty="0" smtClean="0">
                <a:solidFill>
                  <a:srgbClr val="000000"/>
                </a:solidFill>
              </a:rPr>
              <a:t>Random geometric field errors</a:t>
            </a:r>
            <a:endParaRPr lang="en-US" sz="3600" i="1" dirty="0">
              <a:solidFill>
                <a:srgbClr val="0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6383" y="1139125"/>
            <a:ext cx="4832900" cy="2862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i="1" dirty="0" smtClean="0"/>
              <a:t>Estimation of random field errors induced by cable mispositioning during magnet fabrication </a:t>
            </a:r>
          </a:p>
          <a:p>
            <a:pPr algn="just"/>
            <a:endParaRPr lang="en-US" i="1" dirty="0" smtClean="0"/>
          </a:p>
          <a:p>
            <a:pPr algn="just"/>
            <a:r>
              <a:rPr lang="en-US" b="1" i="1" dirty="0" smtClean="0"/>
              <a:t>A </a:t>
            </a:r>
            <a:r>
              <a:rPr lang="en-US" b="1" i="1" dirty="0"/>
              <a:t>simple </a:t>
            </a:r>
            <a:r>
              <a:rPr lang="en-US" b="1" i="1" dirty="0" smtClean="0"/>
              <a:t>case to illustrate the problem: </a:t>
            </a:r>
          </a:p>
          <a:p>
            <a:pPr algn="just"/>
            <a:r>
              <a:rPr lang="en-US" i="1" dirty="0"/>
              <a:t>  B</a:t>
            </a:r>
            <a:r>
              <a:rPr lang="en-US" i="1" dirty="0" smtClean="0"/>
              <a:t>lock </a:t>
            </a:r>
            <a:r>
              <a:rPr lang="en-US" i="1" dirty="0"/>
              <a:t>1 moves in </a:t>
            </a:r>
            <a:r>
              <a:rPr lang="en-US" i="1" dirty="0" smtClean="0"/>
              <a:t>one </a:t>
            </a:r>
            <a:r>
              <a:rPr lang="en-US" i="1" dirty="0"/>
              <a:t>direction </a:t>
            </a:r>
            <a:r>
              <a:rPr lang="en-US" b="1" i="1" dirty="0"/>
              <a:t>with dipole symmetry condition</a:t>
            </a:r>
            <a:r>
              <a:rPr lang="en-US" i="1" dirty="0"/>
              <a:t> </a:t>
            </a:r>
            <a:r>
              <a:rPr lang="en-US" i="1" dirty="0" smtClean="0"/>
              <a:t>(radial, azimuthal and rotational), </a:t>
            </a:r>
            <a:r>
              <a:rPr lang="en-US" i="1" dirty="0"/>
              <a:t>s</a:t>
            </a:r>
            <a:r>
              <a:rPr lang="en-US" i="1" dirty="0" smtClean="0"/>
              <a:t>imulation done by using ROXIE, </a:t>
            </a:r>
            <a:r>
              <a:rPr lang="en-US" i="1" dirty="0"/>
              <a:t>w</a:t>
            </a:r>
            <a:r>
              <a:rPr lang="en-US" i="1" dirty="0" smtClean="0"/>
              <a:t>ith the reference radius of 50 mm; at nominal current 11 kA; iron yoke and cryostat is included in the ROXIE model.</a:t>
            </a:r>
            <a:endParaRPr lang="en-US" i="1" dirty="0"/>
          </a:p>
        </p:txBody>
      </p:sp>
      <p:pic>
        <p:nvPicPr>
          <p:cNvPr id="11" name="Picture 10" descr="200px-CERN_logo.sv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8263459" y="68912"/>
            <a:ext cx="801777" cy="777723"/>
          </a:xfrm>
          <a:prstGeom prst="rect">
            <a:avLst/>
          </a:prstGeom>
        </p:spPr>
      </p:pic>
      <p:pic>
        <p:nvPicPr>
          <p:cNvPr id="3" name="Picture 2" descr="Untitled.tif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21733" t="18109" r="38402" b="19962"/>
          <a:stretch/>
        </p:blipFill>
        <p:spPr>
          <a:xfrm>
            <a:off x="5538433" y="1316924"/>
            <a:ext cx="2845961" cy="2763189"/>
          </a:xfrm>
          <a:prstGeom prst="rect">
            <a:avLst/>
          </a:prstGeom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699417768"/>
              </p:ext>
            </p:extLst>
          </p:nvPr>
        </p:nvGraphicFramePr>
        <p:xfrm>
          <a:off x="141107" y="4231546"/>
          <a:ext cx="9002893" cy="2257581"/>
        </p:xfrm>
        <a:graphic>
          <a:graphicData uri="http://schemas.openxmlformats.org/drawingml/2006/table">
            <a:tbl>
              <a:tblPr/>
              <a:tblGrid>
                <a:gridCol w="3403730"/>
                <a:gridCol w="925833"/>
                <a:gridCol w="940074"/>
                <a:gridCol w="940074"/>
                <a:gridCol w="940074"/>
                <a:gridCol w="940074"/>
                <a:gridCol w="913034"/>
              </a:tblGrid>
              <a:tr h="39933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Displacement direction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b7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b9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b11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b13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518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Original optimized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position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0.06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0.16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-0.66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0.48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0.17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518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+0.05 mm disp. in radial direction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-1.13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-0.28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-0.59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0.18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518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+0.05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mm disp. in azimuthal direction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-1.2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-0.91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-0.23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-0.78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0.46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0.17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5751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0.05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mm disp. Induced by rotation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-0.84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-0.64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-0.11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-0.74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0.46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0.17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518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Integrated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displacements in 3 directions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-3.3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-1.77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-0.43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-0.8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0.46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0.17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8085702" y="2245823"/>
            <a:ext cx="2748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1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873573" y="1786807"/>
            <a:ext cx="2748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2</a:t>
            </a:r>
            <a:endParaRPr lang="en-US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7555613" y="1468887"/>
            <a:ext cx="2748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3</a:t>
            </a:r>
            <a:endParaRPr lang="en-US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7191093" y="1292503"/>
            <a:ext cx="2748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4</a:t>
            </a:r>
            <a:endParaRPr lang="en-US" sz="1400" dirty="0"/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8489209" y="2425700"/>
            <a:ext cx="343641" cy="4025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 flipV="1">
            <a:off x="8439150" y="2165350"/>
            <a:ext cx="57152" cy="28575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Curved Right Arrow 19"/>
          <p:cNvSpPr/>
          <p:nvPr/>
        </p:nvSpPr>
        <p:spPr>
          <a:xfrm>
            <a:off x="8636000" y="1987550"/>
            <a:ext cx="177800" cy="285750"/>
          </a:xfrm>
          <a:prstGeom prst="curvedRightArrow">
            <a:avLst>
              <a:gd name="adj1" fmla="val 10162"/>
              <a:gd name="adj2" fmla="val 37400"/>
              <a:gd name="adj3" fmla="val 53571"/>
            </a:avLst>
          </a:prstGeom>
          <a:scene3d>
            <a:camera prst="orthographicFront">
              <a:rot lat="0" lon="0" rev="1350000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8013700" y="2133600"/>
            <a:ext cx="368300" cy="5461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ounded Rectangle 28"/>
          <p:cNvSpPr/>
          <p:nvPr/>
        </p:nvSpPr>
        <p:spPr>
          <a:xfrm>
            <a:off x="5530850" y="2139950"/>
            <a:ext cx="368300" cy="5461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ounded Rectangle 29"/>
          <p:cNvSpPr/>
          <p:nvPr/>
        </p:nvSpPr>
        <p:spPr>
          <a:xfrm>
            <a:off x="8020050" y="2692400"/>
            <a:ext cx="368300" cy="5461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ounded Rectangle 30"/>
          <p:cNvSpPr/>
          <p:nvPr/>
        </p:nvSpPr>
        <p:spPr>
          <a:xfrm>
            <a:off x="5537200" y="2686050"/>
            <a:ext cx="368300" cy="5461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図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120754" y="139855"/>
            <a:ext cx="952838" cy="545576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7884731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58660" y="3111500"/>
            <a:ext cx="3734540" cy="33720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2100" y="1188719"/>
            <a:ext cx="8521700" cy="2125981"/>
          </a:xfrm>
        </p:spPr>
        <p:txBody>
          <a:bodyPr>
            <a:normAutofit/>
          </a:bodyPr>
          <a:lstStyle/>
          <a:p>
            <a:pPr algn="just" eaLnBrk="1" hangingPunct="1"/>
            <a:r>
              <a:rPr lang="fr-CH" sz="2000" i="1" dirty="0" err="1">
                <a:solidFill>
                  <a:schemeClr val="tx1"/>
                </a:solidFill>
              </a:rPr>
              <a:t>Random</a:t>
            </a:r>
            <a:r>
              <a:rPr lang="fr-CH" sz="2000" i="1" dirty="0">
                <a:solidFill>
                  <a:schemeClr val="tx1"/>
                </a:solidFill>
              </a:rPr>
              <a:t> component </a:t>
            </a:r>
            <a:r>
              <a:rPr lang="fr-CH" sz="2000" i="1" dirty="0" err="1">
                <a:solidFill>
                  <a:schemeClr val="tx1"/>
                </a:solidFill>
              </a:rPr>
              <a:t>dominated</a:t>
            </a:r>
            <a:r>
              <a:rPr lang="fr-CH" sz="2000" i="1" dirty="0">
                <a:solidFill>
                  <a:schemeClr val="tx1"/>
                </a:solidFill>
              </a:rPr>
              <a:t> by </a:t>
            </a:r>
            <a:r>
              <a:rPr lang="fr-CH" sz="2000" i="1" dirty="0" err="1">
                <a:solidFill>
                  <a:schemeClr val="tx1"/>
                </a:solidFill>
              </a:rPr>
              <a:t>coil</a:t>
            </a:r>
            <a:r>
              <a:rPr lang="fr-CH" sz="2000" i="1" dirty="0">
                <a:solidFill>
                  <a:schemeClr val="tx1"/>
                </a:solidFill>
              </a:rPr>
              <a:t> </a:t>
            </a:r>
            <a:r>
              <a:rPr lang="fr-CH" sz="2000" i="1" dirty="0" err="1">
                <a:solidFill>
                  <a:schemeClr val="tx1"/>
                </a:solidFill>
              </a:rPr>
              <a:t>geometry</a:t>
            </a:r>
            <a:r>
              <a:rPr lang="fr-CH" sz="2000" i="1" dirty="0">
                <a:solidFill>
                  <a:schemeClr val="tx1"/>
                </a:solidFill>
              </a:rPr>
              <a:t> (position of the </a:t>
            </a:r>
            <a:r>
              <a:rPr lang="fr-CH" sz="2000" i="1" dirty="0" err="1">
                <a:solidFill>
                  <a:schemeClr val="tx1"/>
                </a:solidFill>
              </a:rPr>
              <a:t>cables</a:t>
            </a:r>
            <a:r>
              <a:rPr lang="fr-CH" sz="2000" i="1" dirty="0">
                <a:solidFill>
                  <a:schemeClr val="tx1"/>
                </a:solidFill>
              </a:rPr>
              <a:t>)</a:t>
            </a:r>
          </a:p>
          <a:p>
            <a:pPr lvl="1" algn="just" eaLnBrk="1" hangingPunct="1"/>
            <a:r>
              <a:rPr lang="fr-CH" sz="2000" i="1" dirty="0">
                <a:solidFill>
                  <a:schemeClr val="tx1"/>
                </a:solidFill>
              </a:rPr>
              <a:t>Based on the experience of the previous projects: split the </a:t>
            </a:r>
            <a:r>
              <a:rPr lang="fr-CH" sz="2000" i="1" dirty="0" smtClean="0">
                <a:solidFill>
                  <a:schemeClr val="tx1"/>
                </a:solidFill>
              </a:rPr>
              <a:t>random displacement </a:t>
            </a:r>
            <a:r>
              <a:rPr lang="fr-CH" sz="2000" i="1" dirty="0">
                <a:solidFill>
                  <a:schemeClr val="tx1"/>
                </a:solidFill>
              </a:rPr>
              <a:t>by family giving a s of displacement in each family</a:t>
            </a:r>
          </a:p>
          <a:p>
            <a:pPr lvl="1" algn="just" eaLnBrk="1" hangingPunct="1"/>
            <a:r>
              <a:rPr lang="fr-CH" sz="2000" i="1" dirty="0">
                <a:solidFill>
                  <a:schemeClr val="tx1"/>
                </a:solidFill>
              </a:rPr>
              <a:t>We use the LHC MB case (same cable – but two layers and 2-in-1)</a:t>
            </a:r>
          </a:p>
          <a:p>
            <a:pPr lvl="1" algn="just" eaLnBrk="1" hangingPunct="1"/>
            <a:r>
              <a:rPr lang="fr-CH" sz="2000" i="1" dirty="0">
                <a:solidFill>
                  <a:schemeClr val="tx1"/>
                </a:solidFill>
              </a:rPr>
              <a:t>RHIC (one layer) gives similar </a:t>
            </a:r>
            <a:r>
              <a:rPr lang="fr-CH" sz="2000" i="1" dirty="0" smtClean="0">
                <a:solidFill>
                  <a:schemeClr val="tx1"/>
                </a:solidFill>
              </a:rPr>
              <a:t>values</a:t>
            </a:r>
            <a:endParaRPr lang="fr-CH" sz="2000" i="1" dirty="0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07974" y="6270836"/>
            <a:ext cx="45576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Amplitude of displacement corresponding to measured random components</a:t>
            </a:r>
          </a:p>
          <a:p>
            <a:r>
              <a:rPr lang="en-US" sz="1000" dirty="0" smtClean="0">
                <a:solidFill>
                  <a:srgbClr val="009900"/>
                </a:solidFill>
              </a:rPr>
              <a:t>[B. </a:t>
            </a:r>
            <a:r>
              <a:rPr lang="en-US" sz="1000" dirty="0" err="1" smtClean="0">
                <a:solidFill>
                  <a:srgbClr val="009900"/>
                </a:solidFill>
              </a:rPr>
              <a:t>Bellesia</a:t>
            </a:r>
            <a:r>
              <a:rPr lang="en-US" sz="1000" dirty="0" smtClean="0">
                <a:solidFill>
                  <a:srgbClr val="009900"/>
                </a:solidFill>
              </a:rPr>
              <a:t> et al., </a:t>
            </a:r>
            <a:r>
              <a:rPr lang="en-GB" sz="1000" i="1" dirty="0">
                <a:solidFill>
                  <a:srgbClr val="009900"/>
                </a:solidFill>
              </a:rPr>
              <a:t>Tenth European Particle Accelerator Conference</a:t>
            </a:r>
            <a:r>
              <a:rPr lang="en-GB" sz="1000" dirty="0">
                <a:solidFill>
                  <a:srgbClr val="009900"/>
                </a:solidFill>
              </a:rPr>
              <a:t> (2006) 2601-3</a:t>
            </a:r>
            <a:r>
              <a:rPr lang="en-US" sz="1000" dirty="0" smtClean="0">
                <a:solidFill>
                  <a:srgbClr val="009900"/>
                </a:solidFill>
              </a:rPr>
              <a:t>)]</a:t>
            </a:r>
            <a:endParaRPr lang="en-GB" sz="1000" dirty="0">
              <a:solidFill>
                <a:srgbClr val="0099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6092" y="4610100"/>
            <a:ext cx="2632209" cy="804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7" descr="200px-CERN_logo.svg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8263459" y="68912"/>
            <a:ext cx="801777" cy="777723"/>
          </a:xfrm>
          <a:prstGeom prst="rect">
            <a:avLst/>
          </a:prstGeom>
        </p:spPr>
      </p:pic>
      <p:pic>
        <p:nvPicPr>
          <p:cNvPr id="9" name="図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120754" y="139855"/>
            <a:ext cx="952838" cy="545576"/>
          </a:xfrm>
          <a:prstGeom prst="rect">
            <a:avLst/>
          </a:prstGeom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58200" y="3606800"/>
            <a:ext cx="2148799" cy="24605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200" y="111910"/>
            <a:ext cx="8229600" cy="901182"/>
          </a:xfrm>
        </p:spPr>
        <p:txBody>
          <a:bodyPr>
            <a:normAutofit/>
          </a:bodyPr>
          <a:lstStyle/>
          <a:p>
            <a:pPr algn="ctr"/>
            <a:r>
              <a:rPr lang="en-US" sz="3600" i="1" dirty="0" smtClean="0">
                <a:solidFill>
                  <a:srgbClr val="000000"/>
                </a:solidFill>
              </a:rPr>
              <a:t>Random geometric field errors</a:t>
            </a:r>
            <a:endParaRPr lang="en-US" sz="3600" i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50866598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IMING" val="|88.2"/>
</p:tagLst>
</file>

<file path=ppt/tags/tag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IMING" val="|88.2"/>
</p:tagLst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HiLumiLHC_Presentation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2_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702</TotalTime>
  <Words>5186</Words>
  <Application>Microsoft Macintosh PowerPoint</Application>
  <PresentationFormat>画面に合わせる (4:3)</PresentationFormat>
  <Paragraphs>1166</Paragraphs>
  <Slides>47</Slides>
  <Notes>4</Notes>
  <HiddenSlides>11</HiddenSlides>
  <MMClips>0</MMClips>
  <ScaleCrop>false</ScaleCrop>
  <HeadingPairs>
    <vt:vector size="6" baseType="variant">
      <vt:variant>
        <vt:lpstr>デザイン テンプレート</vt:lpstr>
      </vt:variant>
      <vt:variant>
        <vt:i4>4</vt:i4>
      </vt:variant>
      <vt:variant>
        <vt:lpstr>埋め込まれた OLE サーバー</vt:lpstr>
      </vt:variant>
      <vt:variant>
        <vt:i4>2</vt:i4>
      </vt:variant>
      <vt:variant>
        <vt:lpstr>スライド タイトル</vt:lpstr>
      </vt:variant>
      <vt:variant>
        <vt:i4>47</vt:i4>
      </vt:variant>
    </vt:vector>
  </HeadingPairs>
  <TitlesOfParts>
    <vt:vector size="53" baseType="lpstr">
      <vt:lpstr>Office テーマ</vt:lpstr>
      <vt:lpstr>HiLumiLHC_PresentationTemplate</vt:lpstr>
      <vt:lpstr>1_Office テーマ</vt:lpstr>
      <vt:lpstr>2_Office テーマ</vt:lpstr>
      <vt:lpstr>Image</vt:lpstr>
      <vt:lpstr>数式</vt:lpstr>
      <vt:lpstr>Progress Report on Magnet R&amp;D and Further Plans for CERN-KEK Collaboration</vt:lpstr>
      <vt:lpstr>R&amp;D Items</vt:lpstr>
      <vt:lpstr>Objective of the development</vt:lpstr>
      <vt:lpstr>Latest design guidelines (May 2012 - Now)</vt:lpstr>
      <vt:lpstr>Main design parameters</vt:lpstr>
      <vt:lpstr>Field quality optimization (at injection &amp; nominal current)</vt:lpstr>
      <vt:lpstr>Field quality optimization – The other high order multiples for the best case in last page</vt:lpstr>
      <vt:lpstr>Random geometric field errors</vt:lpstr>
      <vt:lpstr>Random geometric field errors</vt:lpstr>
      <vt:lpstr>Influence of iron packing  factor on field quality</vt:lpstr>
      <vt:lpstr>Stray field of the magnet </vt:lpstr>
      <vt:lpstr>Stray field of the magnet </vt:lpstr>
      <vt:lpstr>スライド 13</vt:lpstr>
      <vt:lpstr>  After shell welding</vt:lpstr>
      <vt:lpstr>  After excitation</vt:lpstr>
      <vt:lpstr>Coil stress at each step</vt:lpstr>
      <vt:lpstr>R&amp;D Items</vt:lpstr>
      <vt:lpstr>スライド 18</vt:lpstr>
      <vt:lpstr>スライド 19</vt:lpstr>
      <vt:lpstr>スライド 20</vt:lpstr>
      <vt:lpstr>Neutron Irradiation for Copper</vt:lpstr>
      <vt:lpstr>Prompt Report: Recovery by anneal Nov. 13, 2012</vt:lpstr>
      <vt:lpstr>Discussion</vt:lpstr>
      <vt:lpstr>スライド 24</vt:lpstr>
      <vt:lpstr>R&amp;D Items</vt:lpstr>
      <vt:lpstr>Nb3Al/Nb3Sn Hybrid Sub-scale Magnet</vt:lpstr>
      <vt:lpstr>Sub-scale Magnet: Design</vt:lpstr>
      <vt:lpstr>Sub-scale Magnet: Nb3Al coil fabrication</vt:lpstr>
      <vt:lpstr>Sub-scale Magnet: Dummy Assembly</vt:lpstr>
      <vt:lpstr>R&amp;D Items</vt:lpstr>
      <vt:lpstr>Development of Nb3Sn Bronze Cable</vt:lpstr>
      <vt:lpstr>スライド 32</vt:lpstr>
      <vt:lpstr>Commissioning of Cryogenic Load-Frame</vt:lpstr>
      <vt:lpstr>Progress and Plan: Stress/Strain Behavior Study</vt:lpstr>
      <vt:lpstr>Support: RHQ-Nb3Al w/ Copper Matrix</vt:lpstr>
      <vt:lpstr>Support: RHQ-Nb3Al w/ Tantalum Matrix</vt:lpstr>
      <vt:lpstr>Summary of R&amp;D in 2012</vt:lpstr>
      <vt:lpstr>R&amp;D Proposal and Budget Plan in 2013</vt:lpstr>
      <vt:lpstr>Accounting 2012</vt:lpstr>
      <vt:lpstr>R&amp;D Proposal (1/2)</vt:lpstr>
      <vt:lpstr>R&amp;D Proposal  (2/2)</vt:lpstr>
      <vt:lpstr>Development Plans</vt:lpstr>
      <vt:lpstr>Grants, Human Resources</vt:lpstr>
      <vt:lpstr>2013 R&amp;D Plan and Budget Proposal</vt:lpstr>
      <vt:lpstr>2013 "Plan B"</vt:lpstr>
      <vt:lpstr>Summary</vt:lpstr>
      <vt:lpstr>スライド 47</vt:lpstr>
    </vt:vector>
  </TitlesOfParts>
  <Company>KEK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Progress Report on Magnet R&amp;D for CERN-KEK Collaboration</dc:title>
  <dc:creator>Nakamoto Tatsushi</dc:creator>
  <cp:lastModifiedBy>Nakamoto Tatsushi</cp:lastModifiedBy>
  <cp:revision>61</cp:revision>
  <cp:lastPrinted>2012-11-19T13:44:59Z</cp:lastPrinted>
  <dcterms:created xsi:type="dcterms:W3CDTF">2012-12-09T08:15:19Z</dcterms:created>
  <dcterms:modified xsi:type="dcterms:W3CDTF">2012-12-09T08:16:30Z</dcterms:modified>
</cp:coreProperties>
</file>