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332" r:id="rId3"/>
    <p:sldId id="333" r:id="rId4"/>
    <p:sldId id="334" r:id="rId5"/>
    <p:sldId id="335" r:id="rId6"/>
    <p:sldId id="337" r:id="rId7"/>
    <p:sldId id="336" r:id="rId8"/>
    <p:sldId id="339" r:id="rId9"/>
    <p:sldId id="340" r:id="rId10"/>
    <p:sldId id="341" r:id="rId11"/>
    <p:sldId id="33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3" d="100"/>
          <a:sy n="93" d="100"/>
        </p:scale>
        <p:origin x="-504"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A18E14-9F03-4602-8596-4C32F6697827}" type="datetimeFigureOut">
              <a:rPr lang="en-US" smtClean="0"/>
              <a:pPr/>
              <a:t>12/10/2012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EE6772-8A43-4EB0-A492-B8445D8BEE6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59D716-DFFF-4057-9696-635C4FA36ED1}" type="datetime1">
              <a:rPr lang="en-US" smtClean="0"/>
              <a:pPr/>
              <a:t>12/10/2012</a:t>
            </a:fld>
            <a:endParaRPr lang="en-US"/>
          </a:p>
        </p:txBody>
      </p:sp>
      <p:sp>
        <p:nvSpPr>
          <p:cNvPr id="5" name="Footer Placeholder 4"/>
          <p:cNvSpPr>
            <a:spLocks noGrp="1"/>
          </p:cNvSpPr>
          <p:nvPr>
            <p:ph type="ftr" sz="quarter" idx="11"/>
          </p:nvPr>
        </p:nvSpPr>
        <p:spPr/>
        <p:txBody>
          <a:bodyPr/>
          <a:lstStyle/>
          <a:p>
            <a:r>
              <a:rPr lang="en-US" smtClean="0"/>
              <a:t>1/27</a:t>
            </a:r>
            <a:endParaRPr lang="en-US"/>
          </a:p>
        </p:txBody>
      </p:sp>
      <p:sp>
        <p:nvSpPr>
          <p:cNvPr id="6" name="Slide Number Placeholder 5"/>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167A5-B5DF-4135-A033-1F2F1DA219EF}" type="datetime1">
              <a:rPr lang="en-US" smtClean="0"/>
              <a:pPr/>
              <a:t>12/10/2012</a:t>
            </a:fld>
            <a:endParaRPr lang="en-US"/>
          </a:p>
        </p:txBody>
      </p:sp>
      <p:sp>
        <p:nvSpPr>
          <p:cNvPr id="5" name="Footer Placeholder 4"/>
          <p:cNvSpPr>
            <a:spLocks noGrp="1"/>
          </p:cNvSpPr>
          <p:nvPr>
            <p:ph type="ftr" sz="quarter" idx="11"/>
          </p:nvPr>
        </p:nvSpPr>
        <p:spPr/>
        <p:txBody>
          <a:bodyPr/>
          <a:lstStyle/>
          <a:p>
            <a:r>
              <a:rPr lang="en-US" smtClean="0"/>
              <a:t>1/27</a:t>
            </a:r>
            <a:endParaRPr lang="en-US"/>
          </a:p>
        </p:txBody>
      </p:sp>
      <p:sp>
        <p:nvSpPr>
          <p:cNvPr id="6" name="Slide Number Placeholder 5"/>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2A0ECC-F1B3-4C27-82CE-873F1563D829}" type="datetime1">
              <a:rPr lang="en-US" smtClean="0"/>
              <a:pPr/>
              <a:t>12/10/2012</a:t>
            </a:fld>
            <a:endParaRPr lang="en-US"/>
          </a:p>
        </p:txBody>
      </p:sp>
      <p:sp>
        <p:nvSpPr>
          <p:cNvPr id="5" name="Footer Placeholder 4"/>
          <p:cNvSpPr>
            <a:spLocks noGrp="1"/>
          </p:cNvSpPr>
          <p:nvPr>
            <p:ph type="ftr" sz="quarter" idx="11"/>
          </p:nvPr>
        </p:nvSpPr>
        <p:spPr/>
        <p:txBody>
          <a:bodyPr/>
          <a:lstStyle/>
          <a:p>
            <a:r>
              <a:rPr lang="en-US" smtClean="0"/>
              <a:t>1/27</a:t>
            </a:r>
            <a:endParaRPr lang="en-US"/>
          </a:p>
        </p:txBody>
      </p:sp>
      <p:sp>
        <p:nvSpPr>
          <p:cNvPr id="6" name="Slide Number Placeholder 5"/>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AE132-E174-4634-BA98-759B28F9E55C}" type="datetime1">
              <a:rPr lang="en-US" smtClean="0"/>
              <a:pPr/>
              <a:t>12/10/2012</a:t>
            </a:fld>
            <a:endParaRPr lang="en-US"/>
          </a:p>
        </p:txBody>
      </p:sp>
      <p:sp>
        <p:nvSpPr>
          <p:cNvPr id="5" name="Footer Placeholder 4"/>
          <p:cNvSpPr>
            <a:spLocks noGrp="1"/>
          </p:cNvSpPr>
          <p:nvPr>
            <p:ph type="ftr" sz="quarter" idx="11"/>
          </p:nvPr>
        </p:nvSpPr>
        <p:spPr/>
        <p:txBody>
          <a:bodyPr/>
          <a:lstStyle/>
          <a:p>
            <a:r>
              <a:rPr lang="en-US" smtClean="0"/>
              <a:t>1/27</a:t>
            </a:r>
            <a:endParaRPr lang="en-US"/>
          </a:p>
        </p:txBody>
      </p:sp>
      <p:sp>
        <p:nvSpPr>
          <p:cNvPr id="6" name="Slide Number Placeholder 5"/>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1E887A-BA39-477B-8EE5-BFBFBD8DE67E}" type="datetime1">
              <a:rPr lang="en-US" smtClean="0"/>
              <a:pPr/>
              <a:t>12/10/2012</a:t>
            </a:fld>
            <a:endParaRPr lang="en-US"/>
          </a:p>
        </p:txBody>
      </p:sp>
      <p:sp>
        <p:nvSpPr>
          <p:cNvPr id="5" name="Footer Placeholder 4"/>
          <p:cNvSpPr>
            <a:spLocks noGrp="1"/>
          </p:cNvSpPr>
          <p:nvPr>
            <p:ph type="ftr" sz="quarter" idx="11"/>
          </p:nvPr>
        </p:nvSpPr>
        <p:spPr/>
        <p:txBody>
          <a:bodyPr/>
          <a:lstStyle/>
          <a:p>
            <a:r>
              <a:rPr lang="en-US" smtClean="0"/>
              <a:t>1/27</a:t>
            </a:r>
            <a:endParaRPr lang="en-US"/>
          </a:p>
        </p:txBody>
      </p:sp>
      <p:sp>
        <p:nvSpPr>
          <p:cNvPr id="6" name="Slide Number Placeholder 5"/>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197B7A-7F83-466C-931A-C7D73121163A}" type="datetime1">
              <a:rPr lang="en-US" smtClean="0"/>
              <a:pPr/>
              <a:t>12/10/2012</a:t>
            </a:fld>
            <a:endParaRPr lang="en-US"/>
          </a:p>
        </p:txBody>
      </p:sp>
      <p:sp>
        <p:nvSpPr>
          <p:cNvPr id="6" name="Footer Placeholder 5"/>
          <p:cNvSpPr>
            <a:spLocks noGrp="1"/>
          </p:cNvSpPr>
          <p:nvPr>
            <p:ph type="ftr" sz="quarter" idx="11"/>
          </p:nvPr>
        </p:nvSpPr>
        <p:spPr/>
        <p:txBody>
          <a:bodyPr/>
          <a:lstStyle/>
          <a:p>
            <a:r>
              <a:rPr lang="en-US" smtClean="0"/>
              <a:t>1/27</a:t>
            </a:r>
            <a:endParaRPr lang="en-US"/>
          </a:p>
        </p:txBody>
      </p:sp>
      <p:sp>
        <p:nvSpPr>
          <p:cNvPr id="7" name="Slide Number Placeholder 6"/>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BDC817-68AC-44CC-AC20-A85BC34AC380}" type="datetime1">
              <a:rPr lang="en-US" smtClean="0"/>
              <a:pPr/>
              <a:t>12/10/2012</a:t>
            </a:fld>
            <a:endParaRPr lang="en-US"/>
          </a:p>
        </p:txBody>
      </p:sp>
      <p:sp>
        <p:nvSpPr>
          <p:cNvPr id="8" name="Footer Placeholder 7"/>
          <p:cNvSpPr>
            <a:spLocks noGrp="1"/>
          </p:cNvSpPr>
          <p:nvPr>
            <p:ph type="ftr" sz="quarter" idx="11"/>
          </p:nvPr>
        </p:nvSpPr>
        <p:spPr/>
        <p:txBody>
          <a:bodyPr/>
          <a:lstStyle/>
          <a:p>
            <a:r>
              <a:rPr lang="en-US" smtClean="0"/>
              <a:t>1/27</a:t>
            </a:r>
            <a:endParaRPr lang="en-US"/>
          </a:p>
        </p:txBody>
      </p:sp>
      <p:sp>
        <p:nvSpPr>
          <p:cNvPr id="9" name="Slide Number Placeholder 8"/>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880E15-4651-4A11-BB8E-54C4C1307712}" type="datetime1">
              <a:rPr lang="en-US" smtClean="0"/>
              <a:pPr/>
              <a:t>12/10/2012</a:t>
            </a:fld>
            <a:endParaRPr lang="en-US"/>
          </a:p>
        </p:txBody>
      </p:sp>
      <p:sp>
        <p:nvSpPr>
          <p:cNvPr id="4" name="Footer Placeholder 3"/>
          <p:cNvSpPr>
            <a:spLocks noGrp="1"/>
          </p:cNvSpPr>
          <p:nvPr>
            <p:ph type="ftr" sz="quarter" idx="11"/>
          </p:nvPr>
        </p:nvSpPr>
        <p:spPr/>
        <p:txBody>
          <a:bodyPr/>
          <a:lstStyle/>
          <a:p>
            <a:r>
              <a:rPr lang="en-US" smtClean="0"/>
              <a:t>1/27</a:t>
            </a:r>
            <a:endParaRPr lang="en-US"/>
          </a:p>
        </p:txBody>
      </p:sp>
      <p:sp>
        <p:nvSpPr>
          <p:cNvPr id="5" name="Slide Number Placeholder 4"/>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1D9FA-87F0-41F0-89F2-901D0D0383CB}" type="datetime1">
              <a:rPr lang="en-US" smtClean="0"/>
              <a:pPr/>
              <a:t>12/10/2012</a:t>
            </a:fld>
            <a:endParaRPr lang="en-US"/>
          </a:p>
        </p:txBody>
      </p:sp>
      <p:sp>
        <p:nvSpPr>
          <p:cNvPr id="3" name="Footer Placeholder 2"/>
          <p:cNvSpPr>
            <a:spLocks noGrp="1"/>
          </p:cNvSpPr>
          <p:nvPr>
            <p:ph type="ftr" sz="quarter" idx="11"/>
          </p:nvPr>
        </p:nvSpPr>
        <p:spPr/>
        <p:txBody>
          <a:bodyPr/>
          <a:lstStyle/>
          <a:p>
            <a:r>
              <a:rPr lang="en-US" smtClean="0"/>
              <a:t>1/27</a:t>
            </a:r>
            <a:endParaRPr lang="en-US"/>
          </a:p>
        </p:txBody>
      </p:sp>
      <p:sp>
        <p:nvSpPr>
          <p:cNvPr id="4" name="Slide Number Placeholder 3"/>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47314F-B917-4C0A-B719-D3BED8B6EF59}" type="datetime1">
              <a:rPr lang="en-US" smtClean="0"/>
              <a:pPr/>
              <a:t>12/10/2012</a:t>
            </a:fld>
            <a:endParaRPr lang="en-US"/>
          </a:p>
        </p:txBody>
      </p:sp>
      <p:sp>
        <p:nvSpPr>
          <p:cNvPr id="6" name="Footer Placeholder 5"/>
          <p:cNvSpPr>
            <a:spLocks noGrp="1"/>
          </p:cNvSpPr>
          <p:nvPr>
            <p:ph type="ftr" sz="quarter" idx="11"/>
          </p:nvPr>
        </p:nvSpPr>
        <p:spPr/>
        <p:txBody>
          <a:bodyPr/>
          <a:lstStyle/>
          <a:p>
            <a:r>
              <a:rPr lang="en-US" smtClean="0"/>
              <a:t>1/27</a:t>
            </a:r>
            <a:endParaRPr lang="en-US"/>
          </a:p>
        </p:txBody>
      </p:sp>
      <p:sp>
        <p:nvSpPr>
          <p:cNvPr id="7" name="Slide Number Placeholder 6"/>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08562D-5486-4B70-9927-40EA7307E39E}" type="datetime1">
              <a:rPr lang="en-US" smtClean="0"/>
              <a:pPr/>
              <a:t>12/10/2012</a:t>
            </a:fld>
            <a:endParaRPr lang="en-US"/>
          </a:p>
        </p:txBody>
      </p:sp>
      <p:sp>
        <p:nvSpPr>
          <p:cNvPr id="6" name="Footer Placeholder 5"/>
          <p:cNvSpPr>
            <a:spLocks noGrp="1"/>
          </p:cNvSpPr>
          <p:nvPr>
            <p:ph type="ftr" sz="quarter" idx="11"/>
          </p:nvPr>
        </p:nvSpPr>
        <p:spPr/>
        <p:txBody>
          <a:bodyPr/>
          <a:lstStyle/>
          <a:p>
            <a:r>
              <a:rPr lang="en-US" smtClean="0"/>
              <a:t>1/27</a:t>
            </a:r>
            <a:endParaRPr lang="en-US"/>
          </a:p>
        </p:txBody>
      </p:sp>
      <p:sp>
        <p:nvSpPr>
          <p:cNvPr id="7" name="Slide Number Placeholder 6"/>
          <p:cNvSpPr>
            <a:spLocks noGrp="1"/>
          </p:cNvSpPr>
          <p:nvPr>
            <p:ph type="sldNum" sz="quarter" idx="12"/>
          </p:nvPr>
        </p:nvSpPr>
        <p:spPr/>
        <p:txBody>
          <a:bodyPr/>
          <a:lstStyle/>
          <a:p>
            <a:fld id="{050AE354-61DA-4520-A470-1D2F00AE15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7000"/>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BB499E-5010-47F8-9CAE-6F454E0AEF19}" type="datetime1">
              <a:rPr lang="en-US" smtClean="0"/>
              <a:pPr/>
              <a:t>12/10/2012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1/27</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AE354-61DA-4520-A470-1D2F00AE15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1243888/1" TargetMode="External"/><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 Id="rId5" Type="http://schemas.openxmlformats.org/officeDocument/2006/relationships/hyperlink" Target="https://edms.cern.ch/document/1252807/1" TargetMode="External"/><Relationship Id="rId4" Type="http://schemas.openxmlformats.org/officeDocument/2006/relationships/image" Target="../media/image23.emf"/></Relationships>
</file>

<file path=ppt/slides/_rels/slide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 Id="rId6" Type="http://schemas.openxmlformats.org/officeDocument/2006/relationships/hyperlink" Target="https://edms.cern.ch/document/1252807/1" TargetMode="External"/><Relationship Id="rId5" Type="http://schemas.openxmlformats.org/officeDocument/2006/relationships/image" Target="../media/image27.emf"/><Relationship Id="rId4" Type="http://schemas.openxmlformats.org/officeDocument/2006/relationships/image" Target="../media/image2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DDS design status</a:t>
            </a:r>
            <a:br>
              <a:rPr lang="en-US" dirty="0" smtClean="0"/>
            </a:br>
            <a:r>
              <a:rPr lang="en-US" sz="2800" dirty="0" smtClean="0"/>
              <a:t>Task 9.2-Sub-task 2 </a:t>
            </a:r>
            <a:endParaRPr lang="en-US" sz="2800" dirty="0"/>
          </a:p>
        </p:txBody>
      </p:sp>
      <p:sp>
        <p:nvSpPr>
          <p:cNvPr id="3" name="Subtitle 2"/>
          <p:cNvSpPr>
            <a:spLocks noGrp="1"/>
          </p:cNvSpPr>
          <p:nvPr>
            <p:ph type="subTitle" idx="1"/>
          </p:nvPr>
        </p:nvSpPr>
        <p:spPr/>
        <p:txBody>
          <a:bodyPr/>
          <a:lstStyle/>
          <a:p>
            <a:r>
              <a:rPr lang="en-US" dirty="0" smtClean="0"/>
              <a:t>Alessandro D’Elia on behalf of Roger M. Jones</a:t>
            </a:r>
          </a:p>
        </p:txBody>
      </p:sp>
      <p:pic>
        <p:nvPicPr>
          <p:cNvPr id="4" name="Picture 140" descr="http://www.cockcroft.ac.uk/style/images/CI_logo_large.jpg"/>
          <p:cNvPicPr>
            <a:picLocks noChangeAspect="1" noChangeArrowheads="1"/>
          </p:cNvPicPr>
          <p:nvPr/>
        </p:nvPicPr>
        <p:blipFill>
          <a:blip r:embed="rId2" cstate="print"/>
          <a:srcRect/>
          <a:stretch>
            <a:fillRect/>
          </a:stretch>
        </p:blipFill>
        <p:spPr bwMode="auto">
          <a:xfrm>
            <a:off x="2971800" y="5486400"/>
            <a:ext cx="1589293" cy="1143000"/>
          </a:xfrm>
          <a:prstGeom prst="rect">
            <a:avLst/>
          </a:prstGeom>
          <a:noFill/>
          <a:ln w="9525">
            <a:noFill/>
            <a:miter lim="800000"/>
            <a:headEnd/>
            <a:tailEnd/>
          </a:ln>
        </p:spPr>
      </p:pic>
      <p:pic>
        <p:nvPicPr>
          <p:cNvPr id="5" name="Picture 19" descr="TUOM_4COL_cropped_300"/>
          <p:cNvPicPr>
            <a:picLocks noChangeAspect="1" noChangeArrowheads="1"/>
          </p:cNvPicPr>
          <p:nvPr/>
        </p:nvPicPr>
        <p:blipFill>
          <a:blip r:embed="rId3" cstate="print"/>
          <a:srcRect/>
          <a:stretch>
            <a:fillRect/>
          </a:stretch>
        </p:blipFill>
        <p:spPr bwMode="auto">
          <a:xfrm>
            <a:off x="533400" y="5486400"/>
            <a:ext cx="1371600" cy="1047246"/>
          </a:xfrm>
          <a:prstGeom prst="rect">
            <a:avLst/>
          </a:prstGeom>
          <a:noFill/>
          <a:ln w="9525">
            <a:noFill/>
            <a:miter lim="800000"/>
            <a:headEnd/>
            <a:tailEnd/>
          </a:ln>
        </p:spPr>
      </p:pic>
      <p:pic>
        <p:nvPicPr>
          <p:cNvPr id="6" name="Picture 193" descr="C:\Users\vasim\Documents\Downloads\lhc-pho-1999-087.jpg"/>
          <p:cNvPicPr>
            <a:picLocks noChangeAspect="1" noChangeArrowheads="1"/>
          </p:cNvPicPr>
          <p:nvPr/>
        </p:nvPicPr>
        <p:blipFill>
          <a:blip r:embed="rId4" cstate="print"/>
          <a:srcRect/>
          <a:stretch>
            <a:fillRect/>
          </a:stretch>
        </p:blipFill>
        <p:spPr bwMode="auto">
          <a:xfrm>
            <a:off x="7391400" y="5486400"/>
            <a:ext cx="1067567" cy="1066800"/>
          </a:xfrm>
          <a:prstGeom prst="rect">
            <a:avLst/>
          </a:prstGeom>
          <a:noFill/>
          <a:ln w="9525">
            <a:noFill/>
            <a:miter lim="800000"/>
            <a:headEnd/>
            <a:tailEnd/>
          </a:ln>
        </p:spPr>
      </p:pic>
      <p:pic>
        <p:nvPicPr>
          <p:cNvPr id="7" name="Picture 143"/>
          <p:cNvPicPr>
            <a:picLocks noChangeAspect="1" noChangeArrowheads="1"/>
          </p:cNvPicPr>
          <p:nvPr/>
        </p:nvPicPr>
        <p:blipFill>
          <a:blip r:embed="rId5" cstate="print"/>
          <a:srcRect/>
          <a:stretch>
            <a:fillRect/>
          </a:stretch>
        </p:blipFill>
        <p:spPr bwMode="auto">
          <a:xfrm>
            <a:off x="5257800" y="5638800"/>
            <a:ext cx="1447800" cy="648654"/>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050AE354-61DA-4520-A470-1D2F00AE156D}"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50AE354-61DA-4520-A470-1D2F00AE156D}" type="slidenum">
              <a:rPr lang="en-US" smtClean="0"/>
              <a:pPr/>
              <a:t>10</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0" y="228600"/>
            <a:ext cx="4495800" cy="3383534"/>
          </a:xfrm>
          <a:prstGeom prst="rect">
            <a:avLst/>
          </a:prstGeom>
          <a:noFill/>
          <a:ln w="9525">
            <a:noFill/>
            <a:miter lim="800000"/>
            <a:headEnd/>
            <a:tailEnd/>
          </a:ln>
        </p:spPr>
      </p:pic>
      <p:grpSp>
        <p:nvGrpSpPr>
          <p:cNvPr id="12" name="Group 11"/>
          <p:cNvGrpSpPr/>
          <p:nvPr/>
        </p:nvGrpSpPr>
        <p:grpSpPr>
          <a:xfrm>
            <a:off x="0" y="3733800"/>
            <a:ext cx="4343400" cy="2819400"/>
            <a:chOff x="0" y="3733800"/>
            <a:chExt cx="4519822" cy="2836113"/>
          </a:xfrm>
        </p:grpSpPr>
        <p:pic>
          <p:nvPicPr>
            <p:cNvPr id="2051" name="Picture 3"/>
            <p:cNvPicPr>
              <a:picLocks noChangeAspect="1" noChangeArrowheads="1"/>
            </p:cNvPicPr>
            <p:nvPr/>
          </p:nvPicPr>
          <p:blipFill>
            <a:blip r:embed="rId3" cstate="print"/>
            <a:srcRect/>
            <a:stretch>
              <a:fillRect/>
            </a:stretch>
          </p:blipFill>
          <p:spPr bwMode="auto">
            <a:xfrm>
              <a:off x="0" y="3733800"/>
              <a:ext cx="4429125" cy="2836113"/>
            </a:xfrm>
            <a:prstGeom prst="rect">
              <a:avLst/>
            </a:prstGeom>
            <a:noFill/>
            <a:ln w="9525">
              <a:noFill/>
              <a:miter lim="800000"/>
              <a:headEnd/>
              <a:tailEnd/>
            </a:ln>
          </p:spPr>
        </p:pic>
        <p:sp>
          <p:nvSpPr>
            <p:cNvPr id="10" name="TextBox 9"/>
            <p:cNvSpPr txBox="1"/>
            <p:nvPr/>
          </p:nvSpPr>
          <p:spPr>
            <a:xfrm>
              <a:off x="52178" y="5257800"/>
              <a:ext cx="481222" cy="276999"/>
            </a:xfrm>
            <a:prstGeom prst="rect">
              <a:avLst/>
            </a:prstGeom>
            <a:noFill/>
          </p:spPr>
          <p:txBody>
            <a:bodyPr wrap="none" rtlCol="0">
              <a:spAutoFit/>
            </a:bodyPr>
            <a:lstStyle/>
            <a:p>
              <a:r>
                <a:rPr lang="en-US" sz="1200" dirty="0" smtClean="0"/>
                <a:t>150</a:t>
              </a:r>
              <a:r>
                <a:rPr lang="en-US" sz="1200" dirty="0" smtClean="0">
                  <a:sym typeface="Symbol"/>
                </a:rPr>
                <a:t></a:t>
              </a:r>
              <a:endParaRPr lang="en-US" sz="1200" dirty="0"/>
            </a:p>
          </p:txBody>
        </p:sp>
        <p:sp>
          <p:nvSpPr>
            <p:cNvPr id="11" name="TextBox 10"/>
            <p:cNvSpPr txBox="1"/>
            <p:nvPr/>
          </p:nvSpPr>
          <p:spPr>
            <a:xfrm>
              <a:off x="4038600" y="5285601"/>
              <a:ext cx="481222" cy="276999"/>
            </a:xfrm>
            <a:prstGeom prst="rect">
              <a:avLst/>
            </a:prstGeom>
            <a:noFill/>
          </p:spPr>
          <p:txBody>
            <a:bodyPr wrap="none" rtlCol="0">
              <a:spAutoFit/>
            </a:bodyPr>
            <a:lstStyle/>
            <a:p>
              <a:r>
                <a:rPr lang="en-US" sz="1200" dirty="0" smtClean="0"/>
                <a:t>120</a:t>
              </a:r>
              <a:r>
                <a:rPr lang="en-US" sz="1200" dirty="0" smtClean="0">
                  <a:sym typeface="Symbol"/>
                </a:rPr>
                <a:t></a:t>
              </a:r>
              <a:endParaRPr lang="en-US" sz="1200" dirty="0"/>
            </a:p>
          </p:txBody>
        </p:sp>
      </p:grpSp>
      <p:sp>
        <p:nvSpPr>
          <p:cNvPr id="13" name="TextBox 12"/>
          <p:cNvSpPr txBox="1"/>
          <p:nvPr/>
        </p:nvSpPr>
        <p:spPr>
          <a:xfrm>
            <a:off x="2971799" y="4154269"/>
            <a:ext cx="1219201" cy="523220"/>
          </a:xfrm>
          <a:prstGeom prst="rect">
            <a:avLst/>
          </a:prstGeom>
          <a:noFill/>
        </p:spPr>
        <p:txBody>
          <a:bodyPr wrap="square" rtlCol="0">
            <a:spAutoFit/>
          </a:bodyPr>
          <a:lstStyle/>
          <a:p>
            <a:r>
              <a:rPr lang="en-US" sz="1400" dirty="0" smtClean="0"/>
              <a:t>Thanks to Igor for the idea</a:t>
            </a:r>
            <a:endParaRPr lang="en-US" sz="1400" dirty="0"/>
          </a:p>
        </p:txBody>
      </p:sp>
      <p:pic>
        <p:nvPicPr>
          <p:cNvPr id="14" name="Picture 8"/>
          <p:cNvPicPr>
            <a:picLocks noChangeAspect="1" noChangeArrowheads="1"/>
          </p:cNvPicPr>
          <p:nvPr/>
        </p:nvPicPr>
        <p:blipFill>
          <a:blip r:embed="rId4" cstate="print"/>
          <a:srcRect l="4591" r="7262" b="50046"/>
          <a:stretch>
            <a:fillRect/>
          </a:stretch>
        </p:blipFill>
        <p:spPr bwMode="auto">
          <a:xfrm>
            <a:off x="4302764" y="5181600"/>
            <a:ext cx="4841236" cy="1676400"/>
          </a:xfrm>
          <a:prstGeom prst="rect">
            <a:avLst/>
          </a:prstGeom>
          <a:noFill/>
          <a:ln w="9525">
            <a:noFill/>
            <a:miter lim="800000"/>
            <a:headEnd/>
            <a:tailEnd/>
          </a:ln>
          <a:effectLst/>
        </p:spPr>
      </p:pic>
      <p:pic>
        <p:nvPicPr>
          <p:cNvPr id="15" name="Picture 9"/>
          <p:cNvPicPr>
            <a:picLocks noChangeAspect="1" noChangeArrowheads="1"/>
          </p:cNvPicPr>
          <p:nvPr/>
        </p:nvPicPr>
        <p:blipFill>
          <a:blip r:embed="rId5" cstate="print"/>
          <a:srcRect l="4591" r="8598" b="50046"/>
          <a:stretch>
            <a:fillRect/>
          </a:stretch>
        </p:blipFill>
        <p:spPr bwMode="auto">
          <a:xfrm>
            <a:off x="5334000" y="4038600"/>
            <a:ext cx="3810000" cy="1339605"/>
          </a:xfrm>
          <a:prstGeom prst="rect">
            <a:avLst/>
          </a:prstGeom>
          <a:solidFill>
            <a:schemeClr val="bg1"/>
          </a:solidFill>
          <a:ln w="9525">
            <a:solidFill>
              <a:schemeClr val="tx1"/>
            </a:solidFill>
            <a:miter lim="800000"/>
            <a:headEnd/>
            <a:tailEnd/>
          </a:ln>
          <a:effectLst/>
        </p:spPr>
      </p:pic>
      <p:pic>
        <p:nvPicPr>
          <p:cNvPr id="16" name="Picture 6"/>
          <p:cNvPicPr>
            <a:picLocks noChangeAspect="1" noChangeArrowheads="1"/>
          </p:cNvPicPr>
          <p:nvPr/>
        </p:nvPicPr>
        <p:blipFill>
          <a:blip r:embed="rId6" cstate="print"/>
          <a:srcRect/>
          <a:stretch>
            <a:fillRect/>
          </a:stretch>
        </p:blipFill>
        <p:spPr bwMode="auto">
          <a:xfrm>
            <a:off x="4648200" y="914399"/>
            <a:ext cx="4495800" cy="2509743"/>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CLIC_DDS_A first prototype is almost ready </a:t>
            </a:r>
            <a:r>
              <a:rPr lang="en-US" dirty="0" smtClean="0"/>
              <a:t>to be tuned </a:t>
            </a:r>
            <a:r>
              <a:rPr lang="en-US" dirty="0" smtClean="0"/>
              <a:t>(bonding is foreseen for the 2</a:t>
            </a:r>
            <a:r>
              <a:rPr lang="en-US" baseline="30000" dirty="0" smtClean="0"/>
              <a:t>nd</a:t>
            </a:r>
            <a:r>
              <a:rPr lang="en-US" dirty="0" smtClean="0"/>
              <a:t> week of January) and then RF tested in power</a:t>
            </a:r>
          </a:p>
          <a:p>
            <a:r>
              <a:rPr lang="en-US" dirty="0" smtClean="0"/>
              <a:t>The results of these tests will lead the further steps on DDS activity for CLIC</a:t>
            </a:r>
          </a:p>
          <a:p>
            <a:r>
              <a:rPr lang="en-US" dirty="0" smtClean="0"/>
              <a:t>Nevertheless studies on an improved DDS design are still continuing</a:t>
            </a:r>
          </a:p>
        </p:txBody>
      </p:sp>
      <p:sp>
        <p:nvSpPr>
          <p:cNvPr id="4" name="Slide Number Placeholder 3"/>
          <p:cNvSpPr>
            <a:spLocks noGrp="1"/>
          </p:cNvSpPr>
          <p:nvPr>
            <p:ph type="sldNum" sz="quarter" idx="12"/>
          </p:nvPr>
        </p:nvSpPr>
        <p:spPr/>
        <p:txBody>
          <a:bodyPr/>
          <a:lstStyle/>
          <a:p>
            <a:fld id="{050AE354-61DA-4520-A470-1D2F00AE156D}" type="slidenum">
              <a:rPr lang="en-US" smtClean="0"/>
              <a:pPr/>
              <a:t>11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838200"/>
          </a:xfrm>
        </p:spPr>
        <p:txBody>
          <a:bodyPr>
            <a:noAutofit/>
          </a:bodyPr>
          <a:lstStyle/>
          <a:p>
            <a:r>
              <a:rPr lang="en-US" sz="3600" dirty="0" smtClean="0"/>
              <a:t>CLIC_DDS_A </a:t>
            </a:r>
            <a:r>
              <a:rPr lang="en-US" sz="3600" dirty="0" smtClean="0"/>
              <a:t>First Prototype before bonding</a:t>
            </a:r>
            <a:endParaRPr lang="en-US" sz="3600" dirty="0"/>
          </a:p>
        </p:txBody>
      </p:sp>
      <p:sp>
        <p:nvSpPr>
          <p:cNvPr id="4" name="Slide Number Placeholder 3"/>
          <p:cNvSpPr>
            <a:spLocks noGrp="1"/>
          </p:cNvSpPr>
          <p:nvPr>
            <p:ph type="sldNum" sz="quarter" idx="12"/>
          </p:nvPr>
        </p:nvSpPr>
        <p:spPr/>
        <p:txBody>
          <a:bodyPr/>
          <a:lstStyle/>
          <a:p>
            <a:fld id="{DA8557AD-DC5D-4029-AA05-8E4809D58CC6}" type="slidenum">
              <a:rPr lang="en-US" smtClean="0"/>
              <a:pPr/>
              <a:t>2</a:t>
            </a:fld>
            <a:endParaRPr lang="en-US"/>
          </a:p>
        </p:txBody>
      </p:sp>
      <p:pic>
        <p:nvPicPr>
          <p:cNvPr id="1026" name="Picture 2" descr="C:\Documents and Settings\adelia\doc\DDS_AMeasurementsBeforeBonding\Picture\DSC06222.JPG"/>
          <p:cNvPicPr>
            <a:picLocks noChangeAspect="1" noChangeArrowheads="1"/>
          </p:cNvPicPr>
          <p:nvPr/>
        </p:nvPicPr>
        <p:blipFill>
          <a:blip r:embed="rId2" cstate="print"/>
          <a:srcRect/>
          <a:stretch>
            <a:fillRect/>
          </a:stretch>
        </p:blipFill>
        <p:spPr bwMode="auto">
          <a:xfrm>
            <a:off x="0" y="762000"/>
            <a:ext cx="4648200" cy="3486150"/>
          </a:xfrm>
          <a:prstGeom prst="rect">
            <a:avLst/>
          </a:prstGeom>
          <a:noFill/>
        </p:spPr>
      </p:pic>
      <p:pic>
        <p:nvPicPr>
          <p:cNvPr id="1027" name="Picture 3" descr="C:\Documents and Settings\adelia\doc\DDS_AMeasurementsBeforeBonding\Picture\P021012_15.25_[01].jpg"/>
          <p:cNvPicPr>
            <a:picLocks noChangeAspect="1" noChangeArrowheads="1"/>
          </p:cNvPicPr>
          <p:nvPr/>
        </p:nvPicPr>
        <p:blipFill>
          <a:blip r:embed="rId3" cstate="print"/>
          <a:srcRect/>
          <a:stretch>
            <a:fillRect/>
          </a:stretch>
        </p:blipFill>
        <p:spPr bwMode="auto">
          <a:xfrm>
            <a:off x="4876800" y="762000"/>
            <a:ext cx="3352800" cy="2514600"/>
          </a:xfrm>
          <a:prstGeom prst="rect">
            <a:avLst/>
          </a:prstGeom>
          <a:noFill/>
        </p:spPr>
      </p:pic>
      <p:pic>
        <p:nvPicPr>
          <p:cNvPr id="1028" name="Picture 4" descr="C:\Documents and Settings\adelia\doc\DDS_AMeasurementsBeforeBonding\Picture\DSC06239.JPG"/>
          <p:cNvPicPr>
            <a:picLocks noChangeAspect="1" noChangeArrowheads="1"/>
          </p:cNvPicPr>
          <p:nvPr/>
        </p:nvPicPr>
        <p:blipFill>
          <a:blip r:embed="rId4" cstate="print"/>
          <a:srcRect/>
          <a:stretch>
            <a:fillRect/>
          </a:stretch>
        </p:blipFill>
        <p:spPr bwMode="auto">
          <a:xfrm>
            <a:off x="0" y="3829050"/>
            <a:ext cx="4038600" cy="3028950"/>
          </a:xfrm>
          <a:prstGeom prst="rect">
            <a:avLst/>
          </a:prstGeom>
          <a:noFill/>
        </p:spPr>
      </p:pic>
      <p:pic>
        <p:nvPicPr>
          <p:cNvPr id="1029" name="Picture 5" descr="C:\Documents and Settings\adelia\doc\DDS_AMeasurementsBeforeBonding\Picture\DSC06224.JPG"/>
          <p:cNvPicPr>
            <a:picLocks noChangeAspect="1" noChangeArrowheads="1"/>
          </p:cNvPicPr>
          <p:nvPr/>
        </p:nvPicPr>
        <p:blipFill>
          <a:blip r:embed="rId5" cstate="print"/>
          <a:srcRect/>
          <a:stretch>
            <a:fillRect/>
          </a:stretch>
        </p:blipFill>
        <p:spPr bwMode="auto">
          <a:xfrm>
            <a:off x="4267201" y="3200401"/>
            <a:ext cx="4876800" cy="3657600"/>
          </a:xfrm>
          <a:prstGeom prst="rect">
            <a:avLst/>
          </a:prstGeom>
          <a:noFill/>
        </p:spPr>
      </p:pic>
      <p:sp>
        <p:nvSpPr>
          <p:cNvPr id="9" name="TextBox 8"/>
          <p:cNvSpPr txBox="1"/>
          <p:nvPr/>
        </p:nvSpPr>
        <p:spPr>
          <a:xfrm>
            <a:off x="4800600" y="762000"/>
            <a:ext cx="3521605" cy="369332"/>
          </a:xfrm>
          <a:prstGeom prst="rect">
            <a:avLst/>
          </a:prstGeom>
          <a:noFill/>
        </p:spPr>
        <p:txBody>
          <a:bodyPr wrap="none" rtlCol="0">
            <a:spAutoFit/>
          </a:bodyPr>
          <a:lstStyle/>
          <a:p>
            <a:r>
              <a:rPr lang="en-US" dirty="0" smtClean="0"/>
              <a:t>Thanks to Rolf, Vasim and Andrey!!!</a:t>
            </a:r>
            <a:endParaRPr lang="en-US" dirty="0"/>
          </a:p>
        </p:txBody>
      </p:sp>
      <p:sp>
        <p:nvSpPr>
          <p:cNvPr id="10" name="TextBox 9"/>
          <p:cNvSpPr txBox="1"/>
          <p:nvPr/>
        </p:nvSpPr>
        <p:spPr>
          <a:xfrm>
            <a:off x="4419600" y="6477000"/>
            <a:ext cx="4616841" cy="307777"/>
          </a:xfrm>
          <a:prstGeom prst="rect">
            <a:avLst/>
          </a:prstGeom>
          <a:noFill/>
        </p:spPr>
        <p:txBody>
          <a:bodyPr wrap="none" rtlCol="0">
            <a:spAutoFit/>
          </a:bodyPr>
          <a:lstStyle/>
          <a:p>
            <a:r>
              <a:rPr lang="en-US" sz="1400" dirty="0" smtClean="0">
                <a:solidFill>
                  <a:schemeClr val="bg1"/>
                </a:solidFill>
              </a:rPr>
              <a:t>Thanks </a:t>
            </a:r>
            <a:r>
              <a:rPr lang="en-US" sz="1400" dirty="0" smtClean="0">
                <a:solidFill>
                  <a:schemeClr val="bg1"/>
                </a:solidFill>
              </a:rPr>
              <a:t>to the whole CLIC RF Structure Development Group!!!</a:t>
            </a:r>
            <a:endParaRPr lang="en-US" sz="1400" dirty="0">
              <a:solidFill>
                <a:schemeClr val="bg1"/>
              </a:solidFill>
            </a:endParaRPr>
          </a:p>
        </p:txBody>
      </p:sp>
      <p:sp>
        <p:nvSpPr>
          <p:cNvPr id="11" name="TextBox 10"/>
          <p:cNvSpPr txBox="1"/>
          <p:nvPr/>
        </p:nvSpPr>
        <p:spPr>
          <a:xfrm>
            <a:off x="0" y="6211669"/>
            <a:ext cx="2780248" cy="646331"/>
          </a:xfrm>
          <a:prstGeom prst="rect">
            <a:avLst/>
          </a:prstGeom>
          <a:noFill/>
        </p:spPr>
        <p:txBody>
          <a:bodyPr wrap="none" rtlCol="0">
            <a:spAutoFit/>
          </a:bodyPr>
          <a:lstStyle/>
          <a:p>
            <a:r>
              <a:rPr lang="en-US" sz="3600" b="1" dirty="0" smtClean="0">
                <a:solidFill>
                  <a:srgbClr val="C00000"/>
                </a:solidFill>
              </a:rPr>
              <a:t>October 2012</a:t>
            </a:r>
            <a:endParaRPr lang="en-US" sz="3600" b="1"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A8557AD-DC5D-4029-AA05-8E4809D58CC6}" type="slidenum">
              <a:rPr lang="en-US" smtClean="0"/>
              <a:pPr/>
              <a:t>3</a:t>
            </a:fld>
            <a:endParaRPr lang="en-US"/>
          </a:p>
        </p:txBody>
      </p:sp>
      <p:sp>
        <p:nvSpPr>
          <p:cNvPr id="6" name="Title 1"/>
          <p:cNvSpPr txBox="1">
            <a:spLocks/>
          </p:cNvSpPr>
          <p:nvPr/>
        </p:nvSpPr>
        <p:spPr>
          <a:xfrm>
            <a:off x="609600" y="0"/>
            <a:ext cx="8229600"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mj-lt"/>
                <a:ea typeface="+mj-ea"/>
                <a:cs typeface="+mj-cs"/>
              </a:rPr>
              <a:t>CLIC_DDS_A </a:t>
            </a:r>
            <a:r>
              <a:rPr kumimoji="0" lang="en-US" sz="4000" b="0" i="0" u="none" strike="noStrike" kern="1200" cap="none" spc="0" normalizeH="0" baseline="0" noProof="0" dirty="0" smtClean="0">
                <a:ln>
                  <a:noFill/>
                </a:ln>
                <a:solidFill>
                  <a:schemeClr val="tx1"/>
                </a:solidFill>
                <a:effectLst/>
                <a:uLnTx/>
                <a:uFillTx/>
                <a:latin typeface="+mj-lt"/>
                <a:ea typeface="+mj-ea"/>
                <a:cs typeface="+mj-cs"/>
              </a:rPr>
              <a:t>RF Check before bonding</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2" name="Group 8"/>
          <p:cNvGrpSpPr/>
          <p:nvPr/>
        </p:nvGrpSpPr>
        <p:grpSpPr>
          <a:xfrm>
            <a:off x="533400" y="685800"/>
            <a:ext cx="3581400" cy="2819400"/>
            <a:chOff x="0" y="1524000"/>
            <a:chExt cx="4020836" cy="3733800"/>
          </a:xfrm>
        </p:grpSpPr>
        <p:pic>
          <p:nvPicPr>
            <p:cNvPr id="2050" name="Picture 2"/>
            <p:cNvPicPr>
              <a:picLocks noChangeAspect="1" noChangeArrowheads="1"/>
            </p:cNvPicPr>
            <p:nvPr/>
          </p:nvPicPr>
          <p:blipFill>
            <a:blip r:embed="rId2" cstate="print"/>
            <a:srcRect/>
            <a:stretch>
              <a:fillRect/>
            </a:stretch>
          </p:blipFill>
          <p:spPr bwMode="auto">
            <a:xfrm>
              <a:off x="0" y="1676400"/>
              <a:ext cx="4020836" cy="3581400"/>
            </a:xfrm>
            <a:prstGeom prst="rect">
              <a:avLst/>
            </a:prstGeom>
            <a:noFill/>
            <a:ln w="9525">
              <a:noFill/>
              <a:miter lim="800000"/>
              <a:headEnd/>
              <a:tailEnd/>
            </a:ln>
          </p:spPr>
        </p:pic>
        <p:sp>
          <p:nvSpPr>
            <p:cNvPr id="7" name="Rectangle 6"/>
            <p:cNvSpPr/>
            <p:nvPr/>
          </p:nvSpPr>
          <p:spPr>
            <a:xfrm>
              <a:off x="838200" y="1524000"/>
              <a:ext cx="2497800" cy="246221"/>
            </a:xfrm>
            <a:prstGeom prst="rect">
              <a:avLst/>
            </a:prstGeom>
          </p:spPr>
          <p:txBody>
            <a:bodyPr wrap="none">
              <a:spAutoFit/>
            </a:bodyPr>
            <a:lstStyle/>
            <a:p>
              <a:r>
                <a:rPr lang="en-US" sz="1000" u="sng" dirty="0" smtClean="0">
                  <a:hlinkClick r:id="rId3"/>
                </a:rPr>
                <a:t>https://edms.cern.ch/document/1243888/1</a:t>
              </a:r>
              <a:endParaRPr lang="en-US" sz="1000" dirty="0"/>
            </a:p>
          </p:txBody>
        </p:sp>
      </p:grpSp>
      <p:pic>
        <p:nvPicPr>
          <p:cNvPr id="2051" name="Picture 3"/>
          <p:cNvPicPr>
            <a:picLocks noChangeAspect="1" noChangeArrowheads="1"/>
          </p:cNvPicPr>
          <p:nvPr/>
        </p:nvPicPr>
        <p:blipFill>
          <a:blip r:embed="rId4" cstate="print"/>
          <a:srcRect/>
          <a:stretch>
            <a:fillRect/>
          </a:stretch>
        </p:blipFill>
        <p:spPr bwMode="auto">
          <a:xfrm>
            <a:off x="4114800" y="762000"/>
            <a:ext cx="5029200" cy="3627034"/>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cstate="print"/>
          <a:srcRect/>
          <a:stretch>
            <a:fillRect/>
          </a:stretch>
        </p:blipFill>
        <p:spPr bwMode="auto">
          <a:xfrm>
            <a:off x="-152400" y="3346686"/>
            <a:ext cx="5181600" cy="3511314"/>
          </a:xfrm>
          <a:prstGeom prst="rect">
            <a:avLst/>
          </a:prstGeom>
          <a:noFill/>
          <a:ln w="9525">
            <a:noFill/>
            <a:miter lim="800000"/>
            <a:headEnd/>
            <a:tailEnd/>
          </a:ln>
          <a:effectLst/>
        </p:spPr>
      </p:pic>
      <p:sp>
        <p:nvSpPr>
          <p:cNvPr id="11" name="TextBox 10"/>
          <p:cNvSpPr txBox="1"/>
          <p:nvPr/>
        </p:nvSpPr>
        <p:spPr>
          <a:xfrm>
            <a:off x="4648200" y="4419600"/>
            <a:ext cx="4419600" cy="1477328"/>
          </a:xfrm>
          <a:prstGeom prst="rect">
            <a:avLst/>
          </a:prstGeom>
          <a:noFill/>
        </p:spPr>
        <p:txBody>
          <a:bodyPr wrap="square" rtlCol="0">
            <a:spAutoFit/>
          </a:bodyPr>
          <a:lstStyle/>
          <a:p>
            <a:r>
              <a:rPr lang="en-US" dirty="0" smtClean="0"/>
              <a:t>From these measurements it seems that we are ~ </a:t>
            </a:r>
            <a:r>
              <a:rPr lang="en-US" dirty="0" smtClean="0"/>
              <a:t>10MHz off (higher</a:t>
            </a:r>
            <a:r>
              <a:rPr lang="en-US" dirty="0" smtClean="0"/>
              <a:t>). Not really consistent with the RF check of the single cells done last year. Anyway </a:t>
            </a:r>
            <a:r>
              <a:rPr lang="en-US" dirty="0" smtClean="0"/>
              <a:t>we are in the tuning </a:t>
            </a:r>
            <a:r>
              <a:rPr lang="en-US" dirty="0" err="1" smtClean="0"/>
              <a:t>range</a:t>
            </a:r>
            <a:r>
              <a:rPr lang="en-US" dirty="0" err="1" smtClean="0">
                <a:sym typeface="Wingdings" pitchFamily="2" charset="2"/>
              </a:rPr>
              <a:t></a:t>
            </a:r>
            <a:r>
              <a:rPr lang="en-US" b="1" dirty="0" err="1" smtClean="0">
                <a:solidFill>
                  <a:srgbClr val="FF0000"/>
                </a:solidFill>
                <a:sym typeface="Wingdings" pitchFamily="2" charset="2"/>
              </a:rPr>
              <a:t>OK</a:t>
            </a:r>
            <a:r>
              <a:rPr lang="en-US" dirty="0" smtClean="0">
                <a:sym typeface="Wingdings" pitchFamily="2" charset="2"/>
              </a:rPr>
              <a:t> from the RF point of view</a:t>
            </a:r>
            <a:endParaRPr lang="en-US" dirty="0"/>
          </a:p>
        </p:txBody>
      </p:sp>
      <p:sp>
        <p:nvSpPr>
          <p:cNvPr id="13" name="TextBox 12"/>
          <p:cNvSpPr txBox="1"/>
          <p:nvPr/>
        </p:nvSpPr>
        <p:spPr>
          <a:xfrm>
            <a:off x="5029200" y="6019800"/>
            <a:ext cx="2780248" cy="646331"/>
          </a:xfrm>
          <a:prstGeom prst="rect">
            <a:avLst/>
          </a:prstGeom>
          <a:noFill/>
        </p:spPr>
        <p:txBody>
          <a:bodyPr wrap="none" rtlCol="0">
            <a:spAutoFit/>
          </a:bodyPr>
          <a:lstStyle/>
          <a:p>
            <a:r>
              <a:rPr lang="en-US" sz="3600" b="1" dirty="0" smtClean="0"/>
              <a:t>October 2012</a:t>
            </a:r>
            <a:endParaRPr lang="en-US" sz="3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A8557AD-DC5D-4029-AA05-8E4809D58CC6}" type="slidenum">
              <a:rPr lang="en-US" smtClean="0"/>
              <a:pPr/>
              <a:t>4</a:t>
            </a:fld>
            <a:endParaRPr lang="en-US" dirty="0"/>
          </a:p>
        </p:txBody>
      </p:sp>
      <p:sp>
        <p:nvSpPr>
          <p:cNvPr id="3" name="Title 1"/>
          <p:cNvSpPr txBox="1">
            <a:spLocks/>
          </p:cNvSpPr>
          <p:nvPr/>
        </p:nvSpPr>
        <p:spPr>
          <a:xfrm>
            <a:off x="609600" y="0"/>
            <a:ext cx="8229600" cy="381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CLIC_DDS_A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Inlet inspection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4" name="Group 24"/>
          <p:cNvGrpSpPr/>
          <p:nvPr/>
        </p:nvGrpSpPr>
        <p:grpSpPr>
          <a:xfrm>
            <a:off x="0" y="685800"/>
            <a:ext cx="4191000" cy="3352800"/>
            <a:chOff x="0" y="685800"/>
            <a:chExt cx="4191000" cy="3352800"/>
          </a:xfrm>
        </p:grpSpPr>
        <p:grpSp>
          <p:nvGrpSpPr>
            <p:cNvPr id="5" name="Group 4"/>
            <p:cNvGrpSpPr/>
            <p:nvPr/>
          </p:nvGrpSpPr>
          <p:grpSpPr>
            <a:xfrm>
              <a:off x="0" y="685800"/>
              <a:ext cx="4114800" cy="3276600"/>
              <a:chOff x="827584" y="756000"/>
              <a:chExt cx="7560000" cy="5670000"/>
            </a:xfrm>
          </p:grpSpPr>
          <p:pic>
            <p:nvPicPr>
              <p:cNvPr id="6" name="Picture 5" descr="disk 10 _0.tmp"/>
              <p:cNvPicPr>
                <a:picLocks noChangeAspect="1"/>
              </p:cNvPicPr>
              <p:nvPr/>
            </p:nvPicPr>
            <p:blipFill>
              <a:blip r:embed="rId2" cstate="print"/>
              <a:stretch>
                <a:fillRect/>
              </a:stretch>
            </p:blipFill>
            <p:spPr>
              <a:xfrm>
                <a:off x="827584" y="756000"/>
                <a:ext cx="7560000" cy="5670000"/>
              </a:xfrm>
              <a:prstGeom prst="rect">
                <a:avLst/>
              </a:prstGeom>
              <a:ln>
                <a:noFill/>
              </a:ln>
              <a:effectLst>
                <a:softEdge rad="112500"/>
              </a:effectLst>
            </p:spPr>
          </p:pic>
          <p:sp>
            <p:nvSpPr>
              <p:cNvPr id="7" name="TextBox 6"/>
              <p:cNvSpPr txBox="1"/>
              <p:nvPr/>
            </p:nvSpPr>
            <p:spPr>
              <a:xfrm>
                <a:off x="6435461" y="5877273"/>
                <a:ext cx="1932303" cy="468440"/>
              </a:xfrm>
              <a:prstGeom prst="rect">
                <a:avLst/>
              </a:prstGeom>
              <a:blipFill>
                <a:blip r:embed="rId3" cstate="print">
                  <a:lum bright="8000"/>
                </a:blip>
                <a:tile tx="0" ty="0" sx="100000" sy="100000" flip="none" algn="tl"/>
              </a:blipFill>
            </p:spPr>
            <p:txBody>
              <a:bodyPr wrap="square" rtlCol="0">
                <a:spAutoFit/>
              </a:bodyPr>
              <a:lstStyle/>
              <a:p>
                <a:r>
                  <a:rPr lang="en-GB" sz="1200" dirty="0" smtClean="0"/>
                  <a:t>Mag=32</a:t>
                </a:r>
                <a:endParaRPr lang="ru-RU" sz="1200" dirty="0"/>
              </a:p>
            </p:txBody>
          </p:sp>
          <p:sp>
            <p:nvSpPr>
              <p:cNvPr id="8" name="TextBox 7"/>
              <p:cNvSpPr txBox="1"/>
              <p:nvPr/>
            </p:nvSpPr>
            <p:spPr>
              <a:xfrm>
                <a:off x="4176000" y="836711"/>
                <a:ext cx="1733723" cy="468440"/>
              </a:xfrm>
              <a:prstGeom prst="rect">
                <a:avLst/>
              </a:prstGeom>
              <a:blipFill>
                <a:blip r:embed="rId3" cstate="print">
                  <a:lum bright="8000"/>
                </a:blip>
                <a:tile tx="0" ty="0" sx="100000" sy="100000" flip="none" algn="tl"/>
              </a:blipFill>
            </p:spPr>
            <p:txBody>
              <a:bodyPr wrap="square" rtlCol="0">
                <a:spAutoFit/>
              </a:bodyPr>
              <a:lstStyle/>
              <a:p>
                <a:r>
                  <a:rPr lang="en-GB" sz="1200" dirty="0" smtClean="0"/>
                  <a:t>Disk 10a</a:t>
                </a:r>
                <a:endParaRPr lang="ru-RU" sz="1200" dirty="0"/>
              </a:p>
            </p:txBody>
          </p:sp>
        </p:grpSp>
        <p:sp>
          <p:nvSpPr>
            <p:cNvPr id="20" name="Oval 19"/>
            <p:cNvSpPr/>
            <p:nvPr/>
          </p:nvSpPr>
          <p:spPr>
            <a:xfrm>
              <a:off x="0" y="2895600"/>
              <a:ext cx="1524000" cy="11430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67000" y="3048000"/>
              <a:ext cx="685800" cy="5334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743200" y="838200"/>
              <a:ext cx="1447800" cy="15240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25"/>
          <p:cNvGrpSpPr/>
          <p:nvPr/>
        </p:nvGrpSpPr>
        <p:grpSpPr>
          <a:xfrm>
            <a:off x="4648200" y="762000"/>
            <a:ext cx="4419600" cy="3505200"/>
            <a:chOff x="4648200" y="762000"/>
            <a:chExt cx="4419600" cy="3505200"/>
          </a:xfrm>
        </p:grpSpPr>
        <p:grpSp>
          <p:nvGrpSpPr>
            <p:cNvPr id="10" name="Group 12"/>
            <p:cNvGrpSpPr/>
            <p:nvPr/>
          </p:nvGrpSpPr>
          <p:grpSpPr>
            <a:xfrm>
              <a:off x="4648200" y="762000"/>
              <a:ext cx="4419600" cy="3505200"/>
              <a:chOff x="827584" y="756000"/>
              <a:chExt cx="7560000" cy="5670000"/>
            </a:xfrm>
          </p:grpSpPr>
          <p:pic>
            <p:nvPicPr>
              <p:cNvPr id="14" name="Picture 13" descr="disk 22 _0.tmp"/>
              <p:cNvPicPr>
                <a:picLocks noChangeAspect="1"/>
              </p:cNvPicPr>
              <p:nvPr/>
            </p:nvPicPr>
            <p:blipFill>
              <a:blip r:embed="rId4" cstate="print"/>
              <a:stretch>
                <a:fillRect/>
              </a:stretch>
            </p:blipFill>
            <p:spPr>
              <a:xfrm>
                <a:off x="827584" y="756000"/>
                <a:ext cx="7560000" cy="5670000"/>
              </a:xfrm>
              <a:prstGeom prst="rect">
                <a:avLst/>
              </a:prstGeom>
              <a:ln>
                <a:noFill/>
              </a:ln>
              <a:effectLst>
                <a:softEdge rad="112500"/>
              </a:effectLst>
            </p:spPr>
          </p:pic>
          <p:sp>
            <p:nvSpPr>
              <p:cNvPr id="15" name="TextBox 14"/>
              <p:cNvSpPr txBox="1"/>
              <p:nvPr/>
            </p:nvSpPr>
            <p:spPr>
              <a:xfrm>
                <a:off x="6847584" y="5877272"/>
                <a:ext cx="1324736" cy="479334"/>
              </a:xfrm>
              <a:prstGeom prst="rect">
                <a:avLst/>
              </a:prstGeom>
              <a:blipFill>
                <a:blip r:embed="rId3" cstate="print">
                  <a:lum bright="8000"/>
                </a:blip>
                <a:tile tx="0" ty="0" sx="100000" sy="100000" flip="none" algn="tl"/>
              </a:blipFill>
            </p:spPr>
            <p:txBody>
              <a:bodyPr wrap="square" rtlCol="0">
                <a:spAutoFit/>
              </a:bodyPr>
              <a:lstStyle/>
              <a:p>
                <a:r>
                  <a:rPr lang="en-GB" sz="1200" dirty="0" smtClean="0"/>
                  <a:t>Mag=7</a:t>
                </a:r>
                <a:endParaRPr lang="ru-RU" sz="1200" dirty="0"/>
              </a:p>
            </p:txBody>
          </p:sp>
          <p:sp>
            <p:nvSpPr>
              <p:cNvPr id="16" name="TextBox 15"/>
              <p:cNvSpPr txBox="1"/>
              <p:nvPr/>
            </p:nvSpPr>
            <p:spPr>
              <a:xfrm>
                <a:off x="4175998" y="836712"/>
                <a:ext cx="1551584" cy="479334"/>
              </a:xfrm>
              <a:prstGeom prst="rect">
                <a:avLst/>
              </a:prstGeom>
              <a:blipFill>
                <a:blip r:embed="rId3" cstate="print">
                  <a:lum bright="8000"/>
                </a:blip>
                <a:tile tx="0" ty="0" sx="100000" sy="100000" flip="none" algn="tl"/>
              </a:blipFill>
            </p:spPr>
            <p:txBody>
              <a:bodyPr wrap="square" rtlCol="0">
                <a:spAutoFit/>
              </a:bodyPr>
              <a:lstStyle/>
              <a:p>
                <a:r>
                  <a:rPr lang="en-GB" sz="1200" dirty="0" smtClean="0"/>
                  <a:t>Disk 22a</a:t>
                </a:r>
                <a:endParaRPr lang="ru-RU" sz="1200" dirty="0"/>
              </a:p>
            </p:txBody>
          </p:sp>
        </p:grpSp>
        <p:sp>
          <p:nvSpPr>
            <p:cNvPr id="23" name="Oval 22"/>
            <p:cNvSpPr/>
            <p:nvPr/>
          </p:nvSpPr>
          <p:spPr>
            <a:xfrm>
              <a:off x="6553200" y="1676400"/>
              <a:ext cx="685800" cy="5334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26"/>
          <p:cNvGrpSpPr/>
          <p:nvPr/>
        </p:nvGrpSpPr>
        <p:grpSpPr>
          <a:xfrm>
            <a:off x="685800" y="3834000"/>
            <a:ext cx="4032000" cy="3024000"/>
            <a:chOff x="685800" y="3834000"/>
            <a:chExt cx="4032000" cy="3024000"/>
          </a:xfrm>
        </p:grpSpPr>
        <p:grpSp>
          <p:nvGrpSpPr>
            <p:cNvPr id="12" name="Group 16"/>
            <p:cNvGrpSpPr/>
            <p:nvPr/>
          </p:nvGrpSpPr>
          <p:grpSpPr>
            <a:xfrm>
              <a:off x="685800" y="3834000"/>
              <a:ext cx="4032000" cy="3024000"/>
              <a:chOff x="2627784" y="3492000"/>
              <a:chExt cx="4032000" cy="3024000"/>
            </a:xfrm>
          </p:grpSpPr>
          <p:pic>
            <p:nvPicPr>
              <p:cNvPr id="18" name="Picture 17" descr="disk 24 _0.tmp"/>
              <p:cNvPicPr>
                <a:picLocks noChangeAspect="1"/>
              </p:cNvPicPr>
              <p:nvPr/>
            </p:nvPicPr>
            <p:blipFill>
              <a:blip r:embed="rId5" cstate="print"/>
              <a:stretch>
                <a:fillRect/>
              </a:stretch>
            </p:blipFill>
            <p:spPr>
              <a:xfrm>
                <a:off x="2627784" y="3492000"/>
                <a:ext cx="4032000" cy="3024000"/>
              </a:xfrm>
              <a:prstGeom prst="rect">
                <a:avLst/>
              </a:prstGeom>
              <a:ln>
                <a:noFill/>
              </a:ln>
              <a:effectLst>
                <a:softEdge rad="112500"/>
              </a:effectLst>
            </p:spPr>
          </p:pic>
          <p:sp>
            <p:nvSpPr>
              <p:cNvPr id="19" name="TextBox 18"/>
              <p:cNvSpPr txBox="1"/>
              <p:nvPr/>
            </p:nvSpPr>
            <p:spPr>
              <a:xfrm>
                <a:off x="4212000" y="3564000"/>
                <a:ext cx="1250663" cy="276999"/>
              </a:xfrm>
              <a:prstGeom prst="rect">
                <a:avLst/>
              </a:prstGeom>
              <a:noFill/>
            </p:spPr>
            <p:txBody>
              <a:bodyPr wrap="none" rtlCol="0">
                <a:spAutoFit/>
              </a:bodyPr>
              <a:lstStyle/>
              <a:p>
                <a:r>
                  <a:rPr lang="en-GB" sz="1200" dirty="0" smtClean="0">
                    <a:solidFill>
                      <a:schemeClr val="bg1"/>
                    </a:solidFill>
                  </a:rPr>
                  <a:t>Disk 24 a  Mag=7</a:t>
                </a:r>
                <a:endParaRPr lang="ru-RU" sz="1200" dirty="0">
                  <a:solidFill>
                    <a:schemeClr val="bg1"/>
                  </a:solidFill>
                </a:endParaRPr>
              </a:p>
            </p:txBody>
          </p:sp>
        </p:grpSp>
        <p:sp>
          <p:nvSpPr>
            <p:cNvPr id="24" name="Oval 23"/>
            <p:cNvSpPr/>
            <p:nvPr/>
          </p:nvSpPr>
          <p:spPr>
            <a:xfrm>
              <a:off x="3962400" y="6019800"/>
              <a:ext cx="685800" cy="5334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p:cNvSpPr txBox="1"/>
          <p:nvPr/>
        </p:nvSpPr>
        <p:spPr>
          <a:xfrm>
            <a:off x="5105400" y="4648200"/>
            <a:ext cx="3733800" cy="1477328"/>
          </a:xfrm>
          <a:prstGeom prst="rect">
            <a:avLst/>
          </a:prstGeom>
          <a:noFill/>
        </p:spPr>
        <p:txBody>
          <a:bodyPr wrap="square" rtlCol="0">
            <a:spAutoFit/>
          </a:bodyPr>
          <a:lstStyle/>
          <a:p>
            <a:r>
              <a:rPr lang="en-US" dirty="0" smtClean="0"/>
              <a:t>Disk inspection showed some marks/scratches on the disks. In particular, we decided, as suggested by </a:t>
            </a:r>
            <a:r>
              <a:rPr lang="en-US" dirty="0" err="1" smtClean="0"/>
              <a:t>Toshi</a:t>
            </a:r>
            <a:r>
              <a:rPr lang="en-US" dirty="0" smtClean="0"/>
              <a:t>, to re-machine disks N10, N22 and N24</a:t>
            </a:r>
            <a:r>
              <a:rPr lang="en-US" dirty="0" smtClean="0"/>
              <a:t>.</a:t>
            </a:r>
            <a:endParaRPr lang="en-US" dirty="0"/>
          </a:p>
        </p:txBody>
      </p:sp>
      <p:sp>
        <p:nvSpPr>
          <p:cNvPr id="29" name="TextBox 28"/>
          <p:cNvSpPr txBox="1"/>
          <p:nvPr/>
        </p:nvSpPr>
        <p:spPr>
          <a:xfrm>
            <a:off x="4876800" y="6488668"/>
            <a:ext cx="1981696" cy="369332"/>
          </a:xfrm>
          <a:prstGeom prst="rect">
            <a:avLst/>
          </a:prstGeom>
          <a:noFill/>
        </p:spPr>
        <p:txBody>
          <a:bodyPr wrap="none" rtlCol="0">
            <a:spAutoFit/>
          </a:bodyPr>
          <a:lstStyle/>
          <a:p>
            <a:r>
              <a:rPr lang="en-US" dirty="0" smtClean="0"/>
              <a:t>Courtesy of Andrey</a:t>
            </a:r>
            <a:endParaRPr lang="en-US" dirty="0"/>
          </a:p>
        </p:txBody>
      </p:sp>
      <p:sp>
        <p:nvSpPr>
          <p:cNvPr id="25" name="TextBox 24"/>
          <p:cNvSpPr txBox="1"/>
          <p:nvPr/>
        </p:nvSpPr>
        <p:spPr>
          <a:xfrm>
            <a:off x="0" y="1143000"/>
            <a:ext cx="2780248" cy="646331"/>
          </a:xfrm>
          <a:prstGeom prst="rect">
            <a:avLst/>
          </a:prstGeom>
          <a:noFill/>
        </p:spPr>
        <p:txBody>
          <a:bodyPr wrap="none" rtlCol="0">
            <a:spAutoFit/>
          </a:bodyPr>
          <a:lstStyle/>
          <a:p>
            <a:r>
              <a:rPr lang="en-US" sz="3600" b="1" dirty="0" smtClean="0"/>
              <a:t>October 2012</a:t>
            </a:r>
            <a:endParaRPr lang="en-US" sz="3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838200"/>
          </a:xfrm>
        </p:spPr>
        <p:txBody>
          <a:bodyPr/>
          <a:lstStyle/>
          <a:p>
            <a:r>
              <a:rPr lang="en-US" dirty="0" smtClean="0"/>
              <a:t>New </a:t>
            </a:r>
            <a:r>
              <a:rPr lang="en-US" dirty="0" smtClean="0"/>
              <a:t>RF Check before bonding</a:t>
            </a:r>
            <a:endParaRPr lang="en-US" dirty="0"/>
          </a:p>
        </p:txBody>
      </p:sp>
      <p:sp>
        <p:nvSpPr>
          <p:cNvPr id="2" name="Slide Number Placeholder 1"/>
          <p:cNvSpPr>
            <a:spLocks noGrp="1"/>
          </p:cNvSpPr>
          <p:nvPr>
            <p:ph type="sldNum" sz="quarter" idx="12"/>
          </p:nvPr>
        </p:nvSpPr>
        <p:spPr/>
        <p:txBody>
          <a:bodyPr/>
          <a:lstStyle/>
          <a:p>
            <a:fld id="{4902002B-E523-4FF6-AE9E-5A442E78F9C7}" type="slidenum">
              <a:rPr lang="en-US" smtClean="0"/>
              <a:pPr/>
              <a:t>5</a:t>
            </a:fld>
            <a:endParaRPr lang="en-US"/>
          </a:p>
        </p:txBody>
      </p:sp>
      <p:pic>
        <p:nvPicPr>
          <p:cNvPr id="3074" name="Picture 2" descr="C:\Documents and Settings\adelia\doc\DDS_AMeasurementsBeforeBonding\Picture\13112012\DSC06222.JPG"/>
          <p:cNvPicPr>
            <a:picLocks noChangeAspect="1" noChangeArrowheads="1"/>
          </p:cNvPicPr>
          <p:nvPr/>
        </p:nvPicPr>
        <p:blipFill>
          <a:blip r:embed="rId2" cstate="print"/>
          <a:srcRect/>
          <a:stretch>
            <a:fillRect/>
          </a:stretch>
        </p:blipFill>
        <p:spPr bwMode="auto">
          <a:xfrm>
            <a:off x="0" y="838200"/>
            <a:ext cx="3962400" cy="2971800"/>
          </a:xfrm>
          <a:prstGeom prst="rect">
            <a:avLst/>
          </a:prstGeom>
          <a:noFill/>
        </p:spPr>
      </p:pic>
      <p:pic>
        <p:nvPicPr>
          <p:cNvPr id="3076" name="Picture 4" descr="C:\Documents and Settings\adelia\doc\DDS_AMeasurementsBeforeBonding\Picture\13112012\14 november 2012 (1).JPG"/>
          <p:cNvPicPr>
            <a:picLocks noChangeAspect="1" noChangeArrowheads="1"/>
          </p:cNvPicPr>
          <p:nvPr/>
        </p:nvPicPr>
        <p:blipFill>
          <a:blip r:embed="rId3" cstate="print"/>
          <a:srcRect/>
          <a:stretch>
            <a:fillRect/>
          </a:stretch>
        </p:blipFill>
        <p:spPr bwMode="auto">
          <a:xfrm>
            <a:off x="0" y="3581400"/>
            <a:ext cx="4368800" cy="3276600"/>
          </a:xfrm>
          <a:prstGeom prst="rect">
            <a:avLst/>
          </a:prstGeom>
          <a:noFill/>
        </p:spPr>
      </p:pic>
      <p:pic>
        <p:nvPicPr>
          <p:cNvPr id="3" name="Picture 2" descr="C:\Documents and Settings\adelia\doc\DDS_AMeasurementsBeforeBonding\Picture\13112012\DSC06238.JPG"/>
          <p:cNvPicPr>
            <a:picLocks noChangeAspect="1" noChangeArrowheads="1"/>
          </p:cNvPicPr>
          <p:nvPr/>
        </p:nvPicPr>
        <p:blipFill>
          <a:blip r:embed="rId4" cstate="print"/>
          <a:srcRect/>
          <a:stretch>
            <a:fillRect/>
          </a:stretch>
        </p:blipFill>
        <p:spPr bwMode="auto">
          <a:xfrm>
            <a:off x="4191000" y="762000"/>
            <a:ext cx="4572000" cy="3429000"/>
          </a:xfrm>
          <a:prstGeom prst="rect">
            <a:avLst/>
          </a:prstGeom>
          <a:noFill/>
        </p:spPr>
      </p:pic>
      <p:pic>
        <p:nvPicPr>
          <p:cNvPr id="3075" name="Picture 3" descr="C:\Documents and Settings\adelia\doc\DDS_AMeasurementsBeforeBonding\Picture\13112012\DSC06239.JPG"/>
          <p:cNvPicPr>
            <a:picLocks noChangeAspect="1" noChangeArrowheads="1"/>
          </p:cNvPicPr>
          <p:nvPr/>
        </p:nvPicPr>
        <p:blipFill>
          <a:blip r:embed="rId5" cstate="print"/>
          <a:srcRect/>
          <a:stretch>
            <a:fillRect/>
          </a:stretch>
        </p:blipFill>
        <p:spPr bwMode="auto">
          <a:xfrm>
            <a:off x="4572000" y="3657600"/>
            <a:ext cx="4267200" cy="3200400"/>
          </a:xfrm>
          <a:prstGeom prst="rect">
            <a:avLst/>
          </a:prstGeom>
          <a:noFill/>
        </p:spPr>
      </p:pic>
      <p:sp>
        <p:nvSpPr>
          <p:cNvPr id="8" name="TextBox 7"/>
          <p:cNvSpPr txBox="1"/>
          <p:nvPr/>
        </p:nvSpPr>
        <p:spPr>
          <a:xfrm>
            <a:off x="1066800" y="6211669"/>
            <a:ext cx="3242362" cy="646331"/>
          </a:xfrm>
          <a:prstGeom prst="rect">
            <a:avLst/>
          </a:prstGeom>
          <a:noFill/>
        </p:spPr>
        <p:txBody>
          <a:bodyPr wrap="none" rtlCol="0">
            <a:spAutoFit/>
          </a:bodyPr>
          <a:lstStyle/>
          <a:p>
            <a:r>
              <a:rPr lang="en-US" sz="3600" b="1" dirty="0" smtClean="0">
                <a:solidFill>
                  <a:schemeClr val="bg1"/>
                </a:solidFill>
              </a:rPr>
              <a:t>November 2012</a:t>
            </a:r>
            <a:endParaRPr lang="en-US" sz="3600"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 y="1"/>
            <a:ext cx="4933144" cy="39624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419600" y="2819716"/>
            <a:ext cx="4724400" cy="4038284"/>
          </a:xfrm>
          <a:prstGeom prst="rect">
            <a:avLst/>
          </a:prstGeom>
          <a:noFill/>
          <a:ln w="9525">
            <a:noFill/>
            <a:miter lim="800000"/>
            <a:headEnd/>
            <a:tailEnd/>
          </a:ln>
          <a:effectLst/>
        </p:spPr>
      </p:pic>
      <p:sp>
        <p:nvSpPr>
          <p:cNvPr id="4" name="TextBox 3"/>
          <p:cNvSpPr txBox="1"/>
          <p:nvPr/>
        </p:nvSpPr>
        <p:spPr>
          <a:xfrm>
            <a:off x="0" y="4495800"/>
            <a:ext cx="4495800" cy="2062103"/>
          </a:xfrm>
          <a:prstGeom prst="rect">
            <a:avLst/>
          </a:prstGeom>
          <a:noFill/>
        </p:spPr>
        <p:txBody>
          <a:bodyPr wrap="square" rtlCol="0">
            <a:spAutoFit/>
          </a:bodyPr>
          <a:lstStyle/>
          <a:p>
            <a:pPr algn="ctr"/>
            <a:r>
              <a:rPr lang="en-US" sz="3200" dirty="0" smtClean="0"/>
              <a:t>Comparison of old (2/10/2012) and new (13/11/2012) measurements</a:t>
            </a:r>
            <a:endParaRPr lang="en-US" sz="3200" dirty="0"/>
          </a:p>
        </p:txBody>
      </p:sp>
      <p:sp>
        <p:nvSpPr>
          <p:cNvPr id="5" name="Oval 4"/>
          <p:cNvSpPr/>
          <p:nvPr/>
        </p:nvSpPr>
        <p:spPr>
          <a:xfrm>
            <a:off x="3048000" y="1562100"/>
            <a:ext cx="304800" cy="3810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p:cNvPicPr>
            <a:picLocks noChangeAspect="1" noChangeArrowheads="1"/>
          </p:cNvPicPr>
          <p:nvPr/>
        </p:nvPicPr>
        <p:blipFill>
          <a:blip r:embed="rId4" cstate="print"/>
          <a:srcRect/>
          <a:stretch>
            <a:fillRect/>
          </a:stretch>
        </p:blipFill>
        <p:spPr bwMode="auto">
          <a:xfrm>
            <a:off x="5105400" y="381000"/>
            <a:ext cx="3162300" cy="2409825"/>
          </a:xfrm>
          <a:prstGeom prst="rect">
            <a:avLst/>
          </a:prstGeom>
          <a:noFill/>
          <a:ln w="9525">
            <a:noFill/>
            <a:miter lim="800000"/>
            <a:headEnd/>
            <a:tailEnd/>
          </a:ln>
          <a:effectLst/>
        </p:spPr>
      </p:pic>
      <p:cxnSp>
        <p:nvCxnSpPr>
          <p:cNvPr id="6" name="Straight Arrow Connector 5"/>
          <p:cNvCxnSpPr>
            <a:stCxn id="5" idx="6"/>
          </p:cNvCxnSpPr>
          <p:nvPr/>
        </p:nvCxnSpPr>
        <p:spPr>
          <a:xfrm flipV="1">
            <a:off x="3352800" y="914400"/>
            <a:ext cx="2895600" cy="838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010400" y="990600"/>
            <a:ext cx="1905000" cy="923330"/>
          </a:xfrm>
          <a:prstGeom prst="rect">
            <a:avLst/>
          </a:prstGeom>
          <a:noFill/>
        </p:spPr>
        <p:txBody>
          <a:bodyPr wrap="square" rtlCol="0">
            <a:spAutoFit/>
          </a:bodyPr>
          <a:lstStyle/>
          <a:p>
            <a:r>
              <a:rPr lang="en-US" b="1" dirty="0" smtClean="0"/>
              <a:t>This peak was hidden in the old measurements</a:t>
            </a:r>
            <a:endParaRPr lang="en-US" b="1" dirty="0"/>
          </a:p>
        </p:txBody>
      </p:sp>
      <p:sp>
        <p:nvSpPr>
          <p:cNvPr id="10" name="Slide Number Placeholder 9"/>
          <p:cNvSpPr>
            <a:spLocks noGrp="1"/>
          </p:cNvSpPr>
          <p:nvPr>
            <p:ph type="sldNum" sz="quarter" idx="12"/>
          </p:nvPr>
        </p:nvSpPr>
        <p:spPr/>
        <p:txBody>
          <a:bodyPr/>
          <a:lstStyle/>
          <a:p>
            <a:fld id="{4902002B-E523-4FF6-AE9E-5A442E78F9C7}" type="slidenum">
              <a:rPr lang="en-US" smtClean="0"/>
              <a:pPr/>
              <a:t>6</a:t>
            </a:fld>
            <a:endParaRPr lang="en-US"/>
          </a:p>
        </p:txBody>
      </p:sp>
      <p:sp>
        <p:nvSpPr>
          <p:cNvPr id="12" name="Rectangle 11"/>
          <p:cNvSpPr/>
          <p:nvPr/>
        </p:nvSpPr>
        <p:spPr>
          <a:xfrm>
            <a:off x="1219200" y="76200"/>
            <a:ext cx="2563522" cy="246221"/>
          </a:xfrm>
          <a:prstGeom prst="rect">
            <a:avLst/>
          </a:prstGeom>
        </p:spPr>
        <p:txBody>
          <a:bodyPr wrap="none">
            <a:spAutoFit/>
          </a:bodyPr>
          <a:lstStyle/>
          <a:p>
            <a:r>
              <a:rPr lang="en-US" sz="1000" u="sng" dirty="0" smtClean="0">
                <a:hlinkClick r:id="rId5"/>
              </a:rPr>
              <a:t>https://</a:t>
            </a:r>
            <a:r>
              <a:rPr lang="en-US" sz="1000" u="sng" dirty="0" smtClean="0">
                <a:hlinkClick r:id="rId5"/>
              </a:rPr>
              <a:t>edms.cern.ch/document/1252807/1</a:t>
            </a:r>
            <a:endParaRPr lang="en-US"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800600" y="152400"/>
            <a:ext cx="3048000" cy="2385017"/>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0" y="1"/>
            <a:ext cx="4876800" cy="3835232"/>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cstate="print"/>
          <a:srcRect/>
          <a:stretch>
            <a:fillRect/>
          </a:stretch>
        </p:blipFill>
        <p:spPr bwMode="auto">
          <a:xfrm>
            <a:off x="4545290" y="2971800"/>
            <a:ext cx="4941610" cy="3886200"/>
          </a:xfrm>
          <a:prstGeom prst="rect">
            <a:avLst/>
          </a:prstGeom>
          <a:noFill/>
          <a:ln w="9525">
            <a:noFill/>
            <a:miter lim="800000"/>
            <a:headEnd/>
            <a:tailEnd/>
          </a:ln>
          <a:effectLst/>
        </p:spPr>
      </p:pic>
      <p:sp>
        <p:nvSpPr>
          <p:cNvPr id="4" name="Oval 3"/>
          <p:cNvSpPr/>
          <p:nvPr/>
        </p:nvSpPr>
        <p:spPr>
          <a:xfrm>
            <a:off x="2971800" y="1524000"/>
            <a:ext cx="304800" cy="3810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4" idx="6"/>
          </p:cNvCxnSpPr>
          <p:nvPr/>
        </p:nvCxnSpPr>
        <p:spPr>
          <a:xfrm>
            <a:off x="3276600" y="1714500"/>
            <a:ext cx="2819400" cy="381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943600" y="685800"/>
            <a:ext cx="1180131" cy="369332"/>
          </a:xfrm>
          <a:prstGeom prst="rect">
            <a:avLst/>
          </a:prstGeom>
          <a:noFill/>
        </p:spPr>
        <p:txBody>
          <a:bodyPr wrap="none" rtlCol="0">
            <a:spAutoFit/>
          </a:bodyPr>
          <a:lstStyle/>
          <a:p>
            <a:r>
              <a:rPr lang="en-US" b="1" dirty="0" smtClean="0"/>
              <a:t>~5MHz off</a:t>
            </a:r>
            <a:endParaRPr lang="en-US" b="1" dirty="0"/>
          </a:p>
        </p:txBody>
      </p:sp>
      <p:sp>
        <p:nvSpPr>
          <p:cNvPr id="11" name="Slide Number Placeholder 10"/>
          <p:cNvSpPr>
            <a:spLocks noGrp="1"/>
          </p:cNvSpPr>
          <p:nvPr>
            <p:ph type="sldNum" sz="quarter" idx="12"/>
          </p:nvPr>
        </p:nvSpPr>
        <p:spPr/>
        <p:txBody>
          <a:bodyPr/>
          <a:lstStyle/>
          <a:p>
            <a:fld id="{4902002B-E523-4FF6-AE9E-5A442E78F9C7}" type="slidenum">
              <a:rPr lang="en-US" smtClean="0"/>
              <a:pPr/>
              <a:t>7</a:t>
            </a:fld>
            <a:endParaRPr lang="en-US"/>
          </a:p>
        </p:txBody>
      </p:sp>
      <p:pic>
        <p:nvPicPr>
          <p:cNvPr id="14" name="Picture 2"/>
          <p:cNvPicPr>
            <a:picLocks noChangeAspect="1" noChangeArrowheads="1"/>
          </p:cNvPicPr>
          <p:nvPr/>
        </p:nvPicPr>
        <p:blipFill>
          <a:blip r:embed="rId5" cstate="print"/>
          <a:srcRect/>
          <a:stretch>
            <a:fillRect/>
          </a:stretch>
        </p:blipFill>
        <p:spPr bwMode="auto">
          <a:xfrm>
            <a:off x="0" y="3810000"/>
            <a:ext cx="4811012" cy="2895600"/>
          </a:xfrm>
          <a:prstGeom prst="rect">
            <a:avLst/>
          </a:prstGeom>
          <a:noFill/>
          <a:ln w="9525">
            <a:noFill/>
            <a:miter lim="800000"/>
            <a:headEnd/>
            <a:tailEnd/>
          </a:ln>
          <a:effectLst/>
        </p:spPr>
      </p:pic>
      <p:sp>
        <p:nvSpPr>
          <p:cNvPr id="10" name="Rectangle 9"/>
          <p:cNvSpPr/>
          <p:nvPr/>
        </p:nvSpPr>
        <p:spPr>
          <a:xfrm>
            <a:off x="1219200" y="76200"/>
            <a:ext cx="2563522" cy="246221"/>
          </a:xfrm>
          <a:prstGeom prst="rect">
            <a:avLst/>
          </a:prstGeom>
        </p:spPr>
        <p:txBody>
          <a:bodyPr wrap="none">
            <a:spAutoFit/>
          </a:bodyPr>
          <a:lstStyle/>
          <a:p>
            <a:r>
              <a:rPr lang="en-US" sz="1000" u="sng" dirty="0" smtClean="0">
                <a:hlinkClick r:id="rId6"/>
              </a:rPr>
              <a:t>https://</a:t>
            </a:r>
            <a:r>
              <a:rPr lang="en-US" sz="1000" u="sng" dirty="0" smtClean="0">
                <a:hlinkClick r:id="rId6"/>
              </a:rPr>
              <a:t>edms.cern.ch/document/1252807/1</a:t>
            </a:r>
            <a:endParaRPr 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Comments and Status of CLIC_DDS_A</a:t>
            </a:r>
            <a:endParaRPr lang="en-US" dirty="0"/>
          </a:p>
        </p:txBody>
      </p:sp>
      <p:sp>
        <p:nvSpPr>
          <p:cNvPr id="4" name="Content Placeholder 3"/>
          <p:cNvSpPr>
            <a:spLocks noGrp="1"/>
          </p:cNvSpPr>
          <p:nvPr>
            <p:ph idx="1"/>
          </p:nvPr>
        </p:nvSpPr>
        <p:spPr>
          <a:xfrm>
            <a:off x="381000" y="1447800"/>
            <a:ext cx="8229600" cy="4800600"/>
          </a:xfrm>
        </p:spPr>
        <p:txBody>
          <a:bodyPr>
            <a:normAutofit fontScale="92500" lnSpcReduction="20000"/>
          </a:bodyPr>
          <a:lstStyle/>
          <a:p>
            <a:r>
              <a:rPr lang="en-US" dirty="0" smtClean="0"/>
              <a:t>The actual 2</a:t>
            </a:r>
            <a:r>
              <a:rPr lang="en-US" dirty="0" smtClean="0">
                <a:sym typeface="Symbol"/>
              </a:rPr>
              <a:t>/3 </a:t>
            </a:r>
            <a:r>
              <a:rPr lang="en-US" dirty="0" smtClean="0"/>
              <a:t>peak was hidden in the previous measurement</a:t>
            </a:r>
          </a:p>
          <a:p>
            <a:r>
              <a:rPr lang="en-US" dirty="0" smtClean="0"/>
              <a:t>The actual peak is only ~5MHz off from the target frequency (11.9918GHz in Air, 22.9</a:t>
            </a:r>
            <a:r>
              <a:rPr lang="en-US" dirty="0" smtClean="0">
                <a:sym typeface="Symbol"/>
              </a:rPr>
              <a:t>C, humidity 50%</a:t>
            </a:r>
            <a:r>
              <a:rPr lang="en-US" dirty="0" smtClean="0"/>
              <a:t>)</a:t>
            </a:r>
          </a:p>
          <a:p>
            <a:r>
              <a:rPr lang="en-US" dirty="0" smtClean="0"/>
              <a:t>The actual frequency is now pretty consistent with single cell measurements done last year (&lt;2MHz off with respect to HFSS simulations)</a:t>
            </a:r>
          </a:p>
          <a:p>
            <a:r>
              <a:rPr lang="en-US" dirty="0" smtClean="0"/>
              <a:t>We are fully within the tuning range of </a:t>
            </a:r>
            <a:r>
              <a:rPr lang="en-US" dirty="0" smtClean="0"/>
              <a:t>20MHz</a:t>
            </a:r>
          </a:p>
          <a:p>
            <a:r>
              <a:rPr lang="en-US" dirty="0" smtClean="0"/>
              <a:t>Disks will be cleaned (etching) until </a:t>
            </a:r>
            <a:r>
              <a:rPr lang="en-US" dirty="0" smtClean="0"/>
              <a:t>14/12/2012</a:t>
            </a:r>
          </a:p>
          <a:p>
            <a:r>
              <a:rPr lang="en-US" dirty="0" smtClean="0"/>
              <a:t>CW2 2013 – the bonding of the disk stack</a:t>
            </a:r>
            <a:r>
              <a:rPr lang="en-US" dirty="0" smtClean="0"/>
              <a:t> </a:t>
            </a:r>
            <a:endParaRPr lang="en-US" dirty="0"/>
          </a:p>
        </p:txBody>
      </p:sp>
      <p:sp>
        <p:nvSpPr>
          <p:cNvPr id="3" name="Slide Number Placeholder 2"/>
          <p:cNvSpPr>
            <a:spLocks noGrp="1"/>
          </p:cNvSpPr>
          <p:nvPr>
            <p:ph type="sldNum" sz="quarter" idx="12"/>
          </p:nvPr>
        </p:nvSpPr>
        <p:spPr/>
        <p:txBody>
          <a:bodyPr/>
          <a:lstStyle/>
          <a:p>
            <a:fld id="{4902002B-E523-4FF6-AE9E-5A442E78F9C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t>Other studies</a:t>
            </a:r>
            <a:endParaRPr lang="en-US" dirty="0"/>
          </a:p>
        </p:txBody>
      </p:sp>
      <p:sp>
        <p:nvSpPr>
          <p:cNvPr id="4" name="Slide Number Placeholder 3"/>
          <p:cNvSpPr>
            <a:spLocks noGrp="1"/>
          </p:cNvSpPr>
          <p:nvPr>
            <p:ph type="sldNum" sz="quarter" idx="12"/>
          </p:nvPr>
        </p:nvSpPr>
        <p:spPr/>
        <p:txBody>
          <a:bodyPr/>
          <a:lstStyle/>
          <a:p>
            <a:fld id="{050AE354-61DA-4520-A470-1D2F00AE156D}" type="slidenum">
              <a:rPr lang="en-US" smtClean="0"/>
              <a:pPr/>
              <a:t>9</a:t>
            </a:fld>
            <a:endParaRPr lang="en-US"/>
          </a:p>
        </p:txBody>
      </p:sp>
      <p:sp>
        <p:nvSpPr>
          <p:cNvPr id="7" name="TextBox 6"/>
          <p:cNvSpPr txBox="1"/>
          <p:nvPr/>
        </p:nvSpPr>
        <p:spPr>
          <a:xfrm>
            <a:off x="5867400" y="2804279"/>
            <a:ext cx="3276600" cy="3139321"/>
          </a:xfrm>
          <a:prstGeom prst="rect">
            <a:avLst/>
          </a:prstGeom>
          <a:noFill/>
        </p:spPr>
        <p:txBody>
          <a:bodyPr wrap="square" rtlCol="0">
            <a:spAutoFit/>
          </a:bodyPr>
          <a:lstStyle/>
          <a:p>
            <a:r>
              <a:rPr lang="en-US" dirty="0" smtClean="0"/>
              <a:t>We explored structures with phase advance </a:t>
            </a:r>
            <a:r>
              <a:rPr lang="en-US" dirty="0" smtClean="0"/>
              <a:t>different </a:t>
            </a:r>
            <a:r>
              <a:rPr lang="en-US" dirty="0" smtClean="0"/>
              <a:t>than 120</a:t>
            </a:r>
            <a:r>
              <a:rPr lang="en-US" dirty="0" smtClean="0">
                <a:sym typeface="Symbol"/>
              </a:rPr>
              <a:t></a:t>
            </a:r>
            <a:r>
              <a:rPr lang="en-US" dirty="0" smtClean="0"/>
              <a:t>. In particular higher phases should result in a reduction of the kicks because of the larger iris apertures.  What we have learnt is that for first dipole band this is surely valid but for higher bands (in particular band from 5</a:t>
            </a:r>
            <a:r>
              <a:rPr lang="en-US" baseline="30000" dirty="0" smtClean="0"/>
              <a:t>th</a:t>
            </a:r>
            <a:r>
              <a:rPr lang="en-US" dirty="0" smtClean="0"/>
              <a:t> to 7</a:t>
            </a:r>
            <a:r>
              <a:rPr lang="en-US" baseline="30000" dirty="0" smtClean="0"/>
              <a:t>th</a:t>
            </a:r>
            <a:r>
              <a:rPr lang="en-US" dirty="0" smtClean="0"/>
              <a:t>) we experience an enhancement of the kicks.  </a:t>
            </a:r>
            <a:endParaRPr lang="en-US" dirty="0"/>
          </a:p>
        </p:txBody>
      </p:sp>
      <p:grpSp>
        <p:nvGrpSpPr>
          <p:cNvPr id="9" name="Group 8"/>
          <p:cNvGrpSpPr/>
          <p:nvPr/>
        </p:nvGrpSpPr>
        <p:grpSpPr>
          <a:xfrm>
            <a:off x="0" y="685800"/>
            <a:ext cx="5791200" cy="4419600"/>
            <a:chOff x="0" y="990600"/>
            <a:chExt cx="5013744" cy="3867150"/>
          </a:xfrm>
        </p:grpSpPr>
        <p:pic>
          <p:nvPicPr>
            <p:cNvPr id="1026" name="Picture 2"/>
            <p:cNvPicPr>
              <a:picLocks noChangeAspect="1" noChangeArrowheads="1"/>
            </p:cNvPicPr>
            <p:nvPr/>
          </p:nvPicPr>
          <p:blipFill>
            <a:blip r:embed="rId2" cstate="print"/>
            <a:srcRect/>
            <a:stretch>
              <a:fillRect/>
            </a:stretch>
          </p:blipFill>
          <p:spPr bwMode="auto">
            <a:xfrm>
              <a:off x="0" y="990600"/>
              <a:ext cx="5013744" cy="3867150"/>
            </a:xfrm>
            <a:prstGeom prst="rect">
              <a:avLst/>
            </a:prstGeom>
            <a:noFill/>
            <a:ln w="9525">
              <a:noFill/>
              <a:miter lim="800000"/>
              <a:headEnd/>
              <a:tailEnd/>
            </a:ln>
          </p:spPr>
        </p:pic>
        <p:sp>
          <p:nvSpPr>
            <p:cNvPr id="8" name="Oval 7"/>
            <p:cNvSpPr/>
            <p:nvPr/>
          </p:nvSpPr>
          <p:spPr>
            <a:xfrm>
              <a:off x="1371600" y="3276600"/>
              <a:ext cx="228600" cy="1371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57200" y="3581400"/>
              <a:ext cx="1938864" cy="369332"/>
            </a:xfrm>
            <a:prstGeom prst="rect">
              <a:avLst/>
            </a:prstGeom>
            <a:noFill/>
          </p:spPr>
          <p:txBody>
            <a:bodyPr wrap="none" rtlCol="0">
              <a:spAutoFit/>
            </a:bodyPr>
            <a:lstStyle/>
            <a:p>
              <a:r>
                <a:rPr lang="en-US" dirty="0" smtClean="0"/>
                <a:t>From Last Meeting</a:t>
              </a:r>
              <a:endParaRPr lang="en-US" dirty="0"/>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2177</TotalTime>
  <Words>409</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DDS design status Task 9.2-Sub-task 2 </vt:lpstr>
      <vt:lpstr>CLIC_DDS_A First Prototype before bonding</vt:lpstr>
      <vt:lpstr>Slide 3</vt:lpstr>
      <vt:lpstr>Slide 4</vt:lpstr>
      <vt:lpstr>New RF Check before bonding</vt:lpstr>
      <vt:lpstr>Slide 6</vt:lpstr>
      <vt:lpstr>Slide 7</vt:lpstr>
      <vt:lpstr>Comments and Status of CLIC_DDS_A</vt:lpstr>
      <vt:lpstr>Other studies</vt:lpstr>
      <vt:lpstr>Slide 10</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CLIC_DDS Wakefields and Impedances </dc:title>
  <dc:creator>adelia</dc:creator>
  <cp:lastModifiedBy>adelia</cp:lastModifiedBy>
  <cp:revision>175</cp:revision>
  <dcterms:created xsi:type="dcterms:W3CDTF">2011-04-15T07:23:27Z</dcterms:created>
  <dcterms:modified xsi:type="dcterms:W3CDTF">2012-12-10T11:38:21Z</dcterms:modified>
</cp:coreProperties>
</file>