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2" r:id="rId7"/>
    <p:sldId id="261"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465" autoAdjust="0"/>
  </p:normalViewPr>
  <p:slideViewPr>
    <p:cSldViewPr>
      <p:cViewPr varScale="1">
        <p:scale>
          <a:sx n="112" d="100"/>
          <a:sy n="112" d="100"/>
        </p:scale>
        <p:origin x="-44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2F6A40-2559-4406-8B49-4D548C85B59F}" type="datetimeFigureOut">
              <a:rPr lang="en-GB" smtClean="0"/>
              <a:t>10/12/2012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581F66-5219-49F9-870E-0C2AF0085070}" type="slidenum">
              <a:rPr lang="en-GB" smtClean="0"/>
              <a:t>‹#›</a:t>
            </a:fld>
            <a:endParaRPr lang="en-GB"/>
          </a:p>
        </p:txBody>
      </p:sp>
    </p:spTree>
    <p:extLst>
      <p:ext uri="{BB962C8B-B14F-4D97-AF65-F5344CB8AC3E}">
        <p14:creationId xmlns:p14="http://schemas.microsoft.com/office/powerpoint/2010/main" val="557732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371600" y="763588"/>
            <a:ext cx="5029200" cy="3771900"/>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a:xfrm>
            <a:off x="777239" y="4777560"/>
            <a:ext cx="6217560" cy="4526280"/>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28D42FA-DE6C-4DF7-80D6-CCAA8C8186A0}" type="datetimeFigureOut">
              <a:rPr lang="en-GB" smtClean="0"/>
              <a:t>10/12/2012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1352574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28D42FA-DE6C-4DF7-80D6-CCAA8C8186A0}" type="datetimeFigureOut">
              <a:rPr lang="en-GB" smtClean="0"/>
              <a:t>10/12/2012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70788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28D42FA-DE6C-4DF7-80D6-CCAA8C8186A0}" type="datetimeFigureOut">
              <a:rPr lang="en-GB" smtClean="0"/>
              <a:t>10/12/2012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3418711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28D42FA-DE6C-4DF7-80D6-CCAA8C8186A0}" type="datetimeFigureOut">
              <a:rPr lang="en-GB" smtClean="0"/>
              <a:t>10/12/2012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403801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8D42FA-DE6C-4DF7-80D6-CCAA8C8186A0}" type="datetimeFigureOut">
              <a:rPr lang="en-GB" smtClean="0"/>
              <a:t>10/12/2012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1632130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28D42FA-DE6C-4DF7-80D6-CCAA8C8186A0}" type="datetimeFigureOut">
              <a:rPr lang="en-GB" smtClean="0"/>
              <a:t>10/12/2012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2429400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28D42FA-DE6C-4DF7-80D6-CCAA8C8186A0}" type="datetimeFigureOut">
              <a:rPr lang="en-GB" smtClean="0"/>
              <a:t>10/12/2012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36934621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28D42FA-DE6C-4DF7-80D6-CCAA8C8186A0}" type="datetimeFigureOut">
              <a:rPr lang="en-GB" smtClean="0"/>
              <a:t>10/12/2012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433555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8D42FA-DE6C-4DF7-80D6-CCAA8C8186A0}" type="datetimeFigureOut">
              <a:rPr lang="en-GB" smtClean="0"/>
              <a:t>10/12/2012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1836233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8D42FA-DE6C-4DF7-80D6-CCAA8C8186A0}" type="datetimeFigureOut">
              <a:rPr lang="en-GB" smtClean="0"/>
              <a:t>10/12/2012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220875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8D42FA-DE6C-4DF7-80D6-CCAA8C8186A0}" type="datetimeFigureOut">
              <a:rPr lang="en-GB" smtClean="0"/>
              <a:t>10/12/2012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103CB7-CF02-47B7-8EA8-9B18FC7F36D2}" type="slidenum">
              <a:rPr lang="en-GB" smtClean="0"/>
              <a:t>‹#›</a:t>
            </a:fld>
            <a:endParaRPr lang="en-GB"/>
          </a:p>
        </p:txBody>
      </p:sp>
    </p:spTree>
    <p:extLst>
      <p:ext uri="{BB962C8B-B14F-4D97-AF65-F5344CB8AC3E}">
        <p14:creationId xmlns:p14="http://schemas.microsoft.com/office/powerpoint/2010/main" val="4252880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8D42FA-DE6C-4DF7-80D6-CCAA8C8186A0}" type="datetimeFigureOut">
              <a:rPr lang="en-GB" smtClean="0"/>
              <a:t>10/12/2012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103CB7-CF02-47B7-8EA8-9B18FC7F36D2}" type="slidenum">
              <a:rPr lang="en-GB" smtClean="0"/>
              <a:t>‹#›</a:t>
            </a:fld>
            <a:endParaRPr lang="en-GB"/>
          </a:p>
        </p:txBody>
      </p:sp>
    </p:spTree>
    <p:extLst>
      <p:ext uri="{BB962C8B-B14F-4D97-AF65-F5344CB8AC3E}">
        <p14:creationId xmlns:p14="http://schemas.microsoft.com/office/powerpoint/2010/main" val="396252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Uppsala Progress Report</a:t>
            </a:r>
            <a:br>
              <a:rPr lang="en-US" dirty="0" smtClean="0"/>
            </a:br>
            <a:r>
              <a:rPr lang="en-US" dirty="0" smtClean="0"/>
              <a:t>10/12/2012</a:t>
            </a:r>
            <a:endParaRPr lang="en-GB" dirty="0"/>
          </a:p>
        </p:txBody>
      </p:sp>
      <p:sp>
        <p:nvSpPr>
          <p:cNvPr id="3" name="Subtitle 2"/>
          <p:cNvSpPr>
            <a:spLocks noGrp="1"/>
          </p:cNvSpPr>
          <p:nvPr>
            <p:ph type="subTitle" idx="1"/>
          </p:nvPr>
        </p:nvSpPr>
        <p:spPr/>
        <p:txBody>
          <a:bodyPr/>
          <a:lstStyle/>
          <a:p>
            <a:r>
              <a:rPr lang="en-US" dirty="0" smtClean="0"/>
              <a:t>Tomoko Muranaka</a:t>
            </a:r>
            <a:endParaRPr lang="en-GB" dirty="0"/>
          </a:p>
        </p:txBody>
      </p:sp>
      <p:pic>
        <p:nvPicPr>
          <p:cNvPr id="4" name="Picture 4"/>
          <p:cNvPicPr>
            <a:picLocks noChangeAspect="1"/>
          </p:cNvPicPr>
          <p:nvPr/>
        </p:nvPicPr>
        <p:blipFill>
          <a:blip r:embed="rId2">
            <a:lum/>
            <a:alphaModFix/>
          </a:blip>
          <a:srcRect/>
          <a:stretch>
            <a:fillRect/>
          </a:stretch>
        </p:blipFill>
        <p:spPr>
          <a:xfrm>
            <a:off x="35640" y="1844999"/>
            <a:ext cx="1079280" cy="1079280"/>
          </a:xfrm>
          <a:prstGeom prst="rect">
            <a:avLst/>
          </a:prstGeom>
          <a:noFill/>
          <a:ln>
            <a:noFill/>
          </a:ln>
        </p:spPr>
      </p:pic>
      <p:pic>
        <p:nvPicPr>
          <p:cNvPr id="5" name="Picture 1"/>
          <p:cNvPicPr>
            <a:picLocks noChangeAspect="1"/>
          </p:cNvPicPr>
          <p:nvPr/>
        </p:nvPicPr>
        <p:blipFill>
          <a:blip r:embed="rId3">
            <a:lum/>
            <a:alphaModFix/>
          </a:blip>
          <a:srcRect/>
          <a:stretch>
            <a:fillRect/>
          </a:stretch>
        </p:blipFill>
        <p:spPr>
          <a:xfrm>
            <a:off x="28080" y="404640"/>
            <a:ext cx="1094760" cy="1079280"/>
          </a:xfrm>
          <a:prstGeom prst="rect">
            <a:avLst/>
          </a:prstGeom>
          <a:noFill/>
          <a:ln>
            <a:noFill/>
          </a:ln>
        </p:spPr>
      </p:pic>
      <p:pic>
        <p:nvPicPr>
          <p:cNvPr id="6" name="Picture 4"/>
          <p:cNvPicPr>
            <a:picLocks noChangeAspect="1"/>
          </p:cNvPicPr>
          <p:nvPr/>
        </p:nvPicPr>
        <p:blipFill>
          <a:blip r:embed="rId4">
            <a:lum/>
            <a:alphaModFix/>
          </a:blip>
          <a:srcRect/>
          <a:stretch>
            <a:fillRect/>
          </a:stretch>
        </p:blipFill>
        <p:spPr>
          <a:xfrm>
            <a:off x="18000" y="3429000"/>
            <a:ext cx="1114920" cy="1079280"/>
          </a:xfrm>
          <a:prstGeom prst="rect">
            <a:avLst/>
          </a:prstGeom>
          <a:noFill/>
          <a:ln>
            <a:noFill/>
          </a:ln>
        </p:spPr>
      </p:pic>
      <p:pic>
        <p:nvPicPr>
          <p:cNvPr id="7" name="Picture 6"/>
          <p:cNvPicPr>
            <a:picLocks noChangeAspect="1"/>
          </p:cNvPicPr>
          <p:nvPr/>
        </p:nvPicPr>
        <p:blipFill>
          <a:blip r:embed="rId5">
            <a:lum/>
            <a:alphaModFix/>
          </a:blip>
          <a:srcRect/>
          <a:stretch>
            <a:fillRect/>
          </a:stretch>
        </p:blipFill>
        <p:spPr>
          <a:xfrm>
            <a:off x="35640" y="4941000"/>
            <a:ext cx="1511279" cy="719280"/>
          </a:xfrm>
          <a:prstGeom prst="rect">
            <a:avLst/>
          </a:prstGeom>
          <a:noFill/>
          <a:ln>
            <a:noFill/>
          </a:ln>
        </p:spPr>
      </p:pic>
    </p:spTree>
    <p:extLst>
      <p:ext uri="{BB962C8B-B14F-4D97-AF65-F5344CB8AC3E}">
        <p14:creationId xmlns:p14="http://schemas.microsoft.com/office/powerpoint/2010/main" val="2951206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and Outlook</a:t>
            </a:r>
            <a:endParaRPr lang="en-GB" dirty="0"/>
          </a:p>
        </p:txBody>
      </p:sp>
      <p:sp>
        <p:nvSpPr>
          <p:cNvPr id="3" name="Content Placeholder 2"/>
          <p:cNvSpPr>
            <a:spLocks noGrp="1"/>
          </p:cNvSpPr>
          <p:nvPr>
            <p:ph idx="1"/>
          </p:nvPr>
        </p:nvSpPr>
        <p:spPr/>
        <p:txBody>
          <a:bodyPr>
            <a:normAutofit/>
          </a:bodyPr>
          <a:lstStyle/>
          <a:p>
            <a:pPr algn="just"/>
            <a:r>
              <a:rPr lang="en-US" sz="2400" dirty="0" smtClean="0"/>
              <a:t>3D </a:t>
            </a:r>
            <a:r>
              <a:rPr lang="en-US" sz="2400" dirty="0" err="1" smtClean="0"/>
              <a:t>piezo</a:t>
            </a:r>
            <a:r>
              <a:rPr lang="en-US" sz="2400" dirty="0" smtClean="0"/>
              <a:t> positioner for scanning field emission/breakdown measurement has been successfully installed.</a:t>
            </a:r>
          </a:p>
          <a:p>
            <a:pPr algn="just"/>
            <a:r>
              <a:rPr lang="en-US" sz="2400" dirty="0" smtClean="0"/>
              <a:t>One can find a targeted spot by SEM image and fix a measurement position by the positioner.</a:t>
            </a:r>
          </a:p>
          <a:p>
            <a:pPr algn="just"/>
            <a:r>
              <a:rPr lang="en-US" sz="2400" dirty="0" smtClean="0"/>
              <a:t>Test scanning showed that </a:t>
            </a:r>
            <a:r>
              <a:rPr lang="el-GR" sz="2400" dirty="0" smtClean="0"/>
              <a:t>μ</a:t>
            </a:r>
            <a:r>
              <a:rPr lang="en-US" sz="2400" dirty="0" smtClean="0"/>
              <a:t>m range of defects on sample surfaces can be detected with current setup. </a:t>
            </a:r>
          </a:p>
          <a:p>
            <a:pPr algn="just"/>
            <a:endParaRPr lang="en-US" sz="2400" dirty="0" smtClean="0"/>
          </a:p>
          <a:p>
            <a:pPr algn="just"/>
            <a:r>
              <a:rPr lang="en-US" sz="2400" dirty="0" smtClean="0"/>
              <a:t>Sensitivity for geometric surface condition should be checked.</a:t>
            </a:r>
          </a:p>
          <a:p>
            <a:pPr algn="just"/>
            <a:r>
              <a:rPr lang="en-US" sz="2400" dirty="0" smtClean="0"/>
              <a:t>Automation of scanning measurement should be constructed.</a:t>
            </a:r>
          </a:p>
        </p:txBody>
      </p:sp>
    </p:spTree>
    <p:extLst>
      <p:ext uri="{BB962C8B-B14F-4D97-AF65-F5344CB8AC3E}">
        <p14:creationId xmlns:p14="http://schemas.microsoft.com/office/powerpoint/2010/main" val="1378860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3D </a:t>
            </a:r>
            <a:r>
              <a:rPr lang="en-US" dirty="0" err="1" smtClean="0"/>
              <a:t>piezo</a:t>
            </a:r>
            <a:r>
              <a:rPr lang="en-US" dirty="0"/>
              <a:t> </a:t>
            </a:r>
            <a:r>
              <a:rPr lang="en-US" dirty="0" smtClean="0"/>
              <a:t>positioner installation</a:t>
            </a:r>
            <a:endParaRPr lang="en-GB" dirty="0"/>
          </a:p>
        </p:txBody>
      </p:sp>
      <p:sp>
        <p:nvSpPr>
          <p:cNvPr id="6" name="Content Placeholder 5"/>
          <p:cNvSpPr>
            <a:spLocks noGrp="1"/>
          </p:cNvSpPr>
          <p:nvPr>
            <p:ph idx="1"/>
          </p:nvPr>
        </p:nvSpPr>
        <p:spPr>
          <a:xfrm>
            <a:off x="35496" y="1412777"/>
            <a:ext cx="9073008" cy="2592288"/>
          </a:xfrm>
        </p:spPr>
        <p:txBody>
          <a:bodyPr>
            <a:normAutofit/>
          </a:bodyPr>
          <a:lstStyle/>
          <a:p>
            <a:r>
              <a:rPr lang="en-GB" sz="2400" b="1" dirty="0"/>
              <a:t>Purpose:</a:t>
            </a:r>
            <a:r>
              <a:rPr lang="en-GB" sz="2400" dirty="0"/>
              <a:t> </a:t>
            </a:r>
            <a:endParaRPr lang="en-GB" sz="2400" dirty="0" smtClean="0"/>
          </a:p>
          <a:p>
            <a:pPr lvl="1"/>
            <a:r>
              <a:rPr lang="en-GB" sz="2400" b="1" dirty="0" smtClean="0">
                <a:solidFill>
                  <a:srgbClr val="FF0000"/>
                </a:solidFill>
              </a:rPr>
              <a:t>2D </a:t>
            </a:r>
            <a:r>
              <a:rPr lang="en-GB" sz="2400" b="1" dirty="0">
                <a:solidFill>
                  <a:srgbClr val="FF0000"/>
                </a:solidFill>
              </a:rPr>
              <a:t>scan with controlled gap </a:t>
            </a:r>
            <a:r>
              <a:rPr lang="en-GB" sz="2400" b="1" dirty="0" smtClean="0">
                <a:solidFill>
                  <a:srgbClr val="FF0000"/>
                </a:solidFill>
              </a:rPr>
              <a:t>distance at targeted spot</a:t>
            </a:r>
            <a:r>
              <a:rPr lang="en-GB" sz="2400" dirty="0" smtClean="0"/>
              <a:t>.</a:t>
            </a:r>
          </a:p>
          <a:p>
            <a:pPr lvl="1"/>
            <a:r>
              <a:rPr lang="en-GB" sz="2400" dirty="0" smtClean="0"/>
              <a:t>Measurement </a:t>
            </a:r>
            <a:r>
              <a:rPr lang="en-GB" sz="2400" dirty="0"/>
              <a:t>and observations in one </a:t>
            </a:r>
            <a:r>
              <a:rPr lang="en-GB" sz="2400" dirty="0" smtClean="0"/>
              <a:t>instrument.</a:t>
            </a:r>
          </a:p>
          <a:p>
            <a:pPr lvl="1"/>
            <a:r>
              <a:rPr lang="en-GB" sz="2400" dirty="0" smtClean="0"/>
              <a:t>Compact </a:t>
            </a:r>
            <a:r>
              <a:rPr lang="en-GB" sz="2400" dirty="0"/>
              <a:t>&amp; transportable experimental setup</a:t>
            </a:r>
            <a:r>
              <a:rPr lang="en-GB" sz="2400" dirty="0" smtClean="0"/>
              <a:t>.</a:t>
            </a:r>
          </a:p>
        </p:txBody>
      </p:sp>
      <p:grpSp>
        <p:nvGrpSpPr>
          <p:cNvPr id="7" name="Group 6"/>
          <p:cNvGrpSpPr/>
          <p:nvPr/>
        </p:nvGrpSpPr>
        <p:grpSpPr>
          <a:xfrm>
            <a:off x="2627784" y="3645024"/>
            <a:ext cx="3812540" cy="2549594"/>
            <a:chOff x="0" y="0"/>
            <a:chExt cx="3812540" cy="2549594"/>
          </a:xfrm>
        </p:grpSpPr>
        <p:pic>
          <p:nvPicPr>
            <p:cNvPr id="8" name="Picture 7" descr="\\cern.ch\dfs\Users\m\muranaka\Documents\1_Exp\3_SEMUppsala\Images\Drawings\20120928ESEMNewSetup_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3808326" cy="2361362"/>
            </a:xfrm>
            <a:prstGeom prst="rect">
              <a:avLst/>
            </a:prstGeom>
            <a:noFill/>
            <a:ln>
              <a:noFill/>
            </a:ln>
          </p:spPr>
        </p:pic>
        <p:sp>
          <p:nvSpPr>
            <p:cNvPr id="9" name="Text Box 8"/>
            <p:cNvSpPr txBox="1"/>
            <p:nvPr/>
          </p:nvSpPr>
          <p:spPr>
            <a:xfrm>
              <a:off x="0" y="2411095"/>
              <a:ext cx="3812540" cy="138499"/>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spAutoFit/>
            </a:bodyPr>
            <a:lstStyle/>
            <a:p>
              <a:pPr>
                <a:spcAft>
                  <a:spcPts val="1000"/>
                </a:spcAft>
              </a:pPr>
              <a:r>
                <a:rPr lang="en-US" sz="900" b="1" dirty="0" smtClean="0">
                  <a:solidFill>
                    <a:srgbClr val="4F81BD"/>
                  </a:solidFill>
                  <a:latin typeface="Calibri"/>
                  <a:ea typeface="MS Mincho"/>
                  <a:cs typeface="Times New Roman"/>
                </a:rPr>
                <a:t>Schematic drawing of the new setup</a:t>
              </a:r>
              <a:endParaRPr lang="en-GB" sz="900" b="1" dirty="0">
                <a:solidFill>
                  <a:srgbClr val="4F81BD"/>
                </a:solidFill>
                <a:effectLst/>
                <a:latin typeface="Calibri"/>
                <a:ea typeface="MS Mincho"/>
                <a:cs typeface="Times New Roman"/>
              </a:endParaRPr>
            </a:p>
          </p:txBody>
        </p:sp>
      </p:grpSp>
    </p:spTree>
    <p:extLst>
      <p:ext uri="{BB962C8B-B14F-4D97-AF65-F5344CB8AC3E}">
        <p14:creationId xmlns:p14="http://schemas.microsoft.com/office/powerpoint/2010/main" val="386686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SmarAct</a:t>
            </a:r>
            <a:r>
              <a:rPr lang="en-US" dirty="0" smtClean="0"/>
              <a:t> </a:t>
            </a:r>
            <a:r>
              <a:rPr lang="en-US" dirty="0" err="1" smtClean="0"/>
              <a:t>Piezo</a:t>
            </a:r>
            <a:r>
              <a:rPr lang="en-US" dirty="0" smtClean="0"/>
              <a:t> </a:t>
            </a:r>
            <a:r>
              <a:rPr lang="en-US" dirty="0" err="1" smtClean="0"/>
              <a:t>positionner</a:t>
            </a:r>
            <a:r>
              <a:rPr lang="en-US" dirty="0" smtClean="0"/>
              <a:t> </a:t>
            </a:r>
            <a:r>
              <a:rPr lang="en-US" sz="3600" dirty="0" smtClean="0"/>
              <a:t>http://www.smaract.de/</a:t>
            </a:r>
            <a:endParaRPr lang="en-GB" dirty="0"/>
          </a:p>
        </p:txBody>
      </p:sp>
      <p:pic>
        <p:nvPicPr>
          <p:cNvPr id="4" name="Picture 3"/>
          <p:cNvPicPr>
            <a:picLocks noChangeAspect="1"/>
          </p:cNvPicPr>
          <p:nvPr/>
        </p:nvPicPr>
        <p:blipFill>
          <a:blip r:embed="rId2">
            <a:lum/>
            <a:alphaModFix/>
          </a:blip>
          <a:srcRect/>
          <a:stretch>
            <a:fillRect/>
          </a:stretch>
        </p:blipFill>
        <p:spPr>
          <a:xfrm>
            <a:off x="1705320" y="1467000"/>
            <a:ext cx="5838480" cy="5362200"/>
          </a:xfrm>
          <a:prstGeom prst="rect">
            <a:avLst/>
          </a:prstGeom>
          <a:noFill/>
          <a:ln>
            <a:noFill/>
          </a:ln>
        </p:spPr>
      </p:pic>
    </p:spTree>
    <p:extLst>
      <p:ext uri="{BB962C8B-B14F-4D97-AF65-F5344CB8AC3E}">
        <p14:creationId xmlns:p14="http://schemas.microsoft.com/office/powerpoint/2010/main" val="2391553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lum/>
            <a:alphaModFix/>
          </a:blip>
          <a:srcRect/>
          <a:stretch>
            <a:fillRect/>
          </a:stretch>
        </p:blipFill>
        <p:spPr>
          <a:xfrm>
            <a:off x="1939268" y="2514600"/>
            <a:ext cx="5486399" cy="4123800"/>
          </a:xfrm>
          <a:prstGeom prst="rect">
            <a:avLst/>
          </a:prstGeom>
          <a:noFill/>
          <a:ln>
            <a:noFill/>
          </a:ln>
        </p:spPr>
      </p:pic>
      <p:sp>
        <p:nvSpPr>
          <p:cNvPr id="3" name="TextShape 1"/>
          <p:cNvSpPr/>
          <p:nvPr/>
        </p:nvSpPr>
        <p:spPr>
          <a:xfrm>
            <a:off x="457200" y="274680"/>
            <a:ext cx="8228880" cy="114228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compatLnSpc="0"/>
          <a:lstStyle/>
          <a:p>
            <a:pPr marL="0" marR="0" lvl="0" indent="0" algn="ctr" rtl="0" hangingPunct="0">
              <a:lnSpc>
                <a:spcPct val="100000"/>
              </a:lnSpc>
              <a:spcBef>
                <a:spcPts val="0"/>
              </a:spcBef>
              <a:spcAft>
                <a:spcPts val="0"/>
              </a:spcAft>
              <a:buNone/>
              <a:tabLst/>
            </a:pPr>
            <a:r>
              <a:rPr lang="en-US" sz="4400" i="0" u="none" strike="noStrike" kern="1200" spc="0" dirty="0" smtClean="0">
                <a:ln>
                  <a:noFill/>
                </a:ln>
                <a:latin typeface="Calibri" pitchFamily="18"/>
                <a:ea typeface="DejaVu Sans" pitchFamily="2"/>
                <a:cs typeface="DejaVu Sans" pitchFamily="2"/>
              </a:rPr>
              <a:t>Experiment</a:t>
            </a:r>
            <a:endParaRPr lang="en-US" sz="4400" i="0" u="none" strike="noStrike" kern="1200" spc="0" dirty="0">
              <a:ln>
                <a:noFill/>
              </a:ln>
              <a:latin typeface="Calibri" pitchFamily="18"/>
              <a:ea typeface="DejaVu Sans" pitchFamily="2"/>
              <a:cs typeface="DejaVu Sans" pitchFamily="2"/>
            </a:endParaRPr>
          </a:p>
        </p:txBody>
      </p:sp>
      <p:pic>
        <p:nvPicPr>
          <p:cNvPr id="4" name="Picture 12"/>
          <p:cNvPicPr>
            <a:picLocks noChangeAspect="1"/>
          </p:cNvPicPr>
          <p:nvPr/>
        </p:nvPicPr>
        <p:blipFill>
          <a:blip r:embed="rId4">
            <a:lum/>
            <a:alphaModFix/>
          </a:blip>
          <a:srcRect/>
          <a:stretch>
            <a:fillRect/>
          </a:stretch>
        </p:blipFill>
        <p:spPr>
          <a:xfrm>
            <a:off x="914400" y="84960"/>
            <a:ext cx="1855079" cy="2429640"/>
          </a:xfrm>
          <a:prstGeom prst="rect">
            <a:avLst/>
          </a:prstGeom>
          <a:noFill/>
          <a:ln>
            <a:noFill/>
          </a:ln>
        </p:spPr>
      </p:pic>
      <p:sp>
        <p:nvSpPr>
          <p:cNvPr id="8" name="CustomShape 4"/>
          <p:cNvSpPr/>
          <p:nvPr/>
        </p:nvSpPr>
        <p:spPr>
          <a:xfrm>
            <a:off x="3841148" y="3110399"/>
            <a:ext cx="700920" cy="345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60840" rIns="90000" bIns="45000" anchor="t" compatLnSpc="0"/>
          <a:lstStyle/>
          <a:p>
            <a:pPr marL="0" marR="0" lvl="0" indent="0" rtl="0" hangingPunct="0">
              <a:lnSpc>
                <a:spcPct val="100000"/>
              </a:lnSpc>
              <a:spcBef>
                <a:spcPts val="0"/>
              </a:spcBef>
              <a:spcAft>
                <a:spcPts val="0"/>
              </a:spcAft>
              <a:buNone/>
              <a:tabLst/>
            </a:pPr>
            <a:r>
              <a:rPr lang="en-US" sz="1800" b="0" i="0" u="none" strike="noStrike" kern="1200" spc="0">
                <a:ln>
                  <a:noFill/>
                </a:ln>
                <a:solidFill>
                  <a:srgbClr val="000000"/>
                </a:solidFill>
                <a:latin typeface="Arial" pitchFamily="18"/>
                <a:ea typeface="DejaVu Sans" pitchFamily="2"/>
                <a:cs typeface="DejaVu Sans" pitchFamily="2"/>
              </a:rPr>
              <a:t>W tip</a:t>
            </a:r>
          </a:p>
        </p:txBody>
      </p:sp>
      <p:sp>
        <p:nvSpPr>
          <p:cNvPr id="9" name="CustomShape 5"/>
          <p:cNvSpPr/>
          <p:nvPr/>
        </p:nvSpPr>
        <p:spPr>
          <a:xfrm>
            <a:off x="4565108" y="3339000"/>
            <a:ext cx="1272600" cy="345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60840" rIns="90000" bIns="45000" anchor="t" compatLnSpc="0"/>
          <a:lstStyle/>
          <a:p>
            <a:pPr marL="0" marR="0" lvl="0" indent="0" rtl="0" hangingPunct="0">
              <a:lnSpc>
                <a:spcPct val="100000"/>
              </a:lnSpc>
              <a:spcBef>
                <a:spcPts val="0"/>
              </a:spcBef>
              <a:spcAft>
                <a:spcPts val="0"/>
              </a:spcAft>
              <a:buNone/>
              <a:tabLst/>
            </a:pPr>
            <a:r>
              <a:rPr lang="en-US" sz="1800" b="0" i="0" u="none" strike="noStrike" kern="1200" spc="0">
                <a:ln>
                  <a:noFill/>
                </a:ln>
                <a:solidFill>
                  <a:srgbClr val="000000"/>
                </a:solidFill>
                <a:latin typeface="Arial" pitchFamily="18"/>
                <a:ea typeface="DejaVu Sans" pitchFamily="2"/>
                <a:cs typeface="DejaVu Sans" pitchFamily="2"/>
              </a:rPr>
              <a:t>Cu sample</a:t>
            </a:r>
          </a:p>
        </p:txBody>
      </p:sp>
      <p:sp>
        <p:nvSpPr>
          <p:cNvPr id="10" name="CustomShape 6"/>
          <p:cNvSpPr/>
          <p:nvPr/>
        </p:nvSpPr>
        <p:spPr>
          <a:xfrm>
            <a:off x="5609468" y="3790799"/>
            <a:ext cx="1600200" cy="345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60840" rIns="90000" bIns="45000" anchor="t" compatLnSpc="0"/>
          <a:lstStyle/>
          <a:p>
            <a:pPr marL="0" marR="0" lvl="0" indent="0" rtl="0" hangingPunct="0">
              <a:lnSpc>
                <a:spcPct val="100000"/>
              </a:lnSpc>
              <a:spcBef>
                <a:spcPts val="0"/>
              </a:spcBef>
              <a:spcAft>
                <a:spcPts val="0"/>
              </a:spcAft>
              <a:buNone/>
              <a:tabLst/>
            </a:pPr>
            <a:r>
              <a:rPr lang="en-US" sz="1800" b="0" i="0" u="none" strike="noStrike" kern="1200" spc="0">
                <a:ln>
                  <a:noFill/>
                </a:ln>
                <a:solidFill>
                  <a:srgbClr val="000000"/>
                </a:solidFill>
                <a:latin typeface="Arial" pitchFamily="18"/>
                <a:ea typeface="DejaVu Sans" pitchFamily="2"/>
                <a:cs typeface="DejaVu Sans" pitchFamily="2"/>
              </a:rPr>
              <a:t>Piezo XY-stage</a:t>
            </a:r>
          </a:p>
        </p:txBody>
      </p:sp>
      <p:sp>
        <p:nvSpPr>
          <p:cNvPr id="11" name="Line 8"/>
          <p:cNvSpPr/>
          <p:nvPr/>
        </p:nvSpPr>
        <p:spPr>
          <a:xfrm>
            <a:off x="2625067" y="3898800"/>
            <a:ext cx="457201" cy="457200"/>
          </a:xfrm>
          <a:prstGeom prst="line">
            <a:avLst/>
          </a:prstGeom>
          <a:noFill/>
          <a:ln w="18360">
            <a:solidFill>
              <a:srgbClr val="FFFFFF"/>
            </a:solidFill>
            <a:prstDash val="solid"/>
            <a:round/>
            <a:tailEnd type="arrow"/>
          </a:ln>
        </p:spPr>
        <p:txBody>
          <a:bodyPr vert="horz" wrap="squar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sp>
        <p:nvSpPr>
          <p:cNvPr id="12" name="Line 9"/>
          <p:cNvSpPr/>
          <p:nvPr/>
        </p:nvSpPr>
        <p:spPr>
          <a:xfrm>
            <a:off x="4144267" y="3516840"/>
            <a:ext cx="309601" cy="839160"/>
          </a:xfrm>
          <a:prstGeom prst="line">
            <a:avLst/>
          </a:prstGeom>
          <a:noFill/>
          <a:ln w="18360">
            <a:solidFill>
              <a:srgbClr val="FFFFFF"/>
            </a:solidFill>
            <a:prstDash val="solid"/>
            <a:round/>
            <a:tailEnd type="arrow"/>
          </a:ln>
        </p:spPr>
        <p:txBody>
          <a:bodyPr vert="horz" wrap="squar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sp>
        <p:nvSpPr>
          <p:cNvPr id="13" name="Line 10"/>
          <p:cNvSpPr/>
          <p:nvPr/>
        </p:nvSpPr>
        <p:spPr>
          <a:xfrm flipH="1">
            <a:off x="4682467" y="3675600"/>
            <a:ext cx="353881" cy="451800"/>
          </a:xfrm>
          <a:prstGeom prst="line">
            <a:avLst/>
          </a:prstGeom>
          <a:noFill/>
          <a:ln w="18360">
            <a:solidFill>
              <a:srgbClr val="FFFFFF"/>
            </a:solidFill>
            <a:prstDash val="solid"/>
            <a:round/>
            <a:tailEnd type="arrow"/>
          </a:ln>
        </p:spPr>
        <p:txBody>
          <a:bodyPr vert="horz" wrap="squar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sp>
        <p:nvSpPr>
          <p:cNvPr id="14" name="Line 11"/>
          <p:cNvSpPr/>
          <p:nvPr/>
        </p:nvSpPr>
        <p:spPr>
          <a:xfrm flipV="1">
            <a:off x="3844028" y="4412160"/>
            <a:ext cx="300239" cy="458640"/>
          </a:xfrm>
          <a:prstGeom prst="line">
            <a:avLst/>
          </a:prstGeom>
          <a:noFill/>
          <a:ln w="18360">
            <a:solidFill>
              <a:srgbClr val="FFFFFF"/>
            </a:solidFill>
            <a:prstDash val="solid"/>
            <a:round/>
            <a:tailEnd type="arrow"/>
          </a:ln>
        </p:spPr>
        <p:txBody>
          <a:bodyPr vert="horz" wrap="squar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sp>
        <p:nvSpPr>
          <p:cNvPr id="15" name="CustomShape 12"/>
          <p:cNvSpPr/>
          <p:nvPr/>
        </p:nvSpPr>
        <p:spPr>
          <a:xfrm>
            <a:off x="4682467" y="6184799"/>
            <a:ext cx="2859840" cy="345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60840" rIns="90000" bIns="45000" anchor="t" compatLnSpc="0"/>
          <a:lstStyle/>
          <a:p>
            <a:pPr marL="0" marR="0" lvl="0" indent="0" rtl="0" hangingPunct="0">
              <a:lnSpc>
                <a:spcPct val="100000"/>
              </a:lnSpc>
              <a:spcBef>
                <a:spcPts val="0"/>
              </a:spcBef>
              <a:spcAft>
                <a:spcPts val="0"/>
              </a:spcAft>
              <a:buNone/>
              <a:tabLst/>
            </a:pPr>
            <a:r>
              <a:rPr lang="en-US" sz="1800" b="0" i="0" u="none" strike="noStrike" kern="1200" spc="0">
                <a:ln>
                  <a:noFill/>
                </a:ln>
                <a:solidFill>
                  <a:srgbClr val="000000"/>
                </a:solidFill>
                <a:latin typeface="Arial" pitchFamily="18"/>
                <a:ea typeface="DejaVu Sans" pitchFamily="2"/>
                <a:cs typeface="DejaVu Sans" pitchFamily="2"/>
              </a:rPr>
              <a:t>Built-in SEM sample stage</a:t>
            </a:r>
          </a:p>
        </p:txBody>
      </p:sp>
      <p:sp>
        <p:nvSpPr>
          <p:cNvPr id="16" name="CustomShape 6"/>
          <p:cNvSpPr/>
          <p:nvPr/>
        </p:nvSpPr>
        <p:spPr>
          <a:xfrm>
            <a:off x="2167868" y="3553560"/>
            <a:ext cx="1600200" cy="3452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FFFFFF"/>
          </a:solidFill>
          <a:ln>
            <a:noFill/>
            <a:prstDash val="solid"/>
          </a:ln>
        </p:spPr>
        <p:txBody>
          <a:bodyPr vert="horz" wrap="none" lIns="90000" tIns="60840" rIns="90000" bIns="45000" anchor="t" compatLnSpc="0"/>
          <a:lstStyle/>
          <a:p>
            <a:pPr marL="0" marR="0" lvl="0" indent="0" rtl="0" hangingPunct="0">
              <a:lnSpc>
                <a:spcPct val="100000"/>
              </a:lnSpc>
              <a:spcBef>
                <a:spcPts val="0"/>
              </a:spcBef>
              <a:spcAft>
                <a:spcPts val="0"/>
              </a:spcAft>
              <a:buNone/>
              <a:tabLst/>
            </a:pPr>
            <a:r>
              <a:rPr lang="en-US" sz="1800" b="0" i="0" u="none" strike="noStrike" kern="1200" spc="0">
                <a:ln>
                  <a:noFill/>
                </a:ln>
                <a:solidFill>
                  <a:srgbClr val="000000"/>
                </a:solidFill>
                <a:latin typeface="Arial" pitchFamily="18"/>
                <a:ea typeface="DejaVu Sans" pitchFamily="2"/>
                <a:cs typeface="DejaVu Sans" pitchFamily="2"/>
              </a:rPr>
              <a:t>Piezo Z-stage</a:t>
            </a:r>
          </a:p>
        </p:txBody>
      </p:sp>
      <p:sp>
        <p:nvSpPr>
          <p:cNvPr id="17" name="Line 8"/>
          <p:cNvSpPr/>
          <p:nvPr/>
        </p:nvSpPr>
        <p:spPr>
          <a:xfrm flipH="1">
            <a:off x="5596868" y="4127400"/>
            <a:ext cx="457200" cy="457560"/>
          </a:xfrm>
          <a:prstGeom prst="line">
            <a:avLst/>
          </a:prstGeom>
          <a:noFill/>
          <a:ln w="18360">
            <a:solidFill>
              <a:srgbClr val="FFFFFF"/>
            </a:solidFill>
            <a:prstDash val="solid"/>
            <a:round/>
            <a:tailEnd type="arrow"/>
          </a:ln>
        </p:spPr>
        <p:txBody>
          <a:bodyPr vert="horz" wrap="squar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sp>
        <p:nvSpPr>
          <p:cNvPr id="18" name="Straight Connector 17"/>
          <p:cNvSpPr/>
          <p:nvPr/>
        </p:nvSpPr>
        <p:spPr>
          <a:xfrm>
            <a:off x="1600200" y="1828800"/>
            <a:ext cx="339068" cy="685801"/>
          </a:xfrm>
          <a:prstGeom prst="line">
            <a:avLst/>
          </a:prstGeom>
          <a:noFill/>
          <a:ln w="0">
            <a:solidFill>
              <a:srgbClr val="000000"/>
            </a:solidFill>
            <a:prstDash val="solid"/>
          </a:ln>
        </p:spPr>
        <p:txBody>
          <a:bodyPr vert="horz"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sp>
        <p:nvSpPr>
          <p:cNvPr id="19" name="Straight Connector 18"/>
          <p:cNvSpPr/>
          <p:nvPr/>
        </p:nvSpPr>
        <p:spPr>
          <a:xfrm>
            <a:off x="1939268" y="1828800"/>
            <a:ext cx="5486399" cy="685801"/>
          </a:xfrm>
          <a:prstGeom prst="line">
            <a:avLst/>
          </a:prstGeom>
          <a:noFill/>
          <a:ln w="0">
            <a:solidFill>
              <a:srgbClr val="000000"/>
            </a:solidFill>
            <a:prstDash val="solid"/>
          </a:ln>
        </p:spPr>
        <p:txBody>
          <a:bodyPr vert="horz"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Arial" pitchFamily="18"/>
              <a:ea typeface="DejaVu Sans" pitchFamily="2"/>
              <a:cs typeface="DejaVu Sans" pitchFamily="2"/>
            </a:endParaRPr>
          </a:p>
        </p:txBody>
      </p:sp>
    </p:spTree>
    <p:extLst>
      <p:ext uri="{BB962C8B-B14F-4D97-AF65-F5344CB8AC3E}">
        <p14:creationId xmlns:p14="http://schemas.microsoft.com/office/powerpoint/2010/main" val="38610998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27072101"/>
              </p:ext>
            </p:extLst>
          </p:nvPr>
        </p:nvGraphicFramePr>
        <p:xfrm>
          <a:off x="323528" y="3068960"/>
          <a:ext cx="6332220" cy="1334455"/>
        </p:xfrm>
        <a:graphic>
          <a:graphicData uri="http://schemas.openxmlformats.org/drawingml/2006/table">
            <a:tbl>
              <a:tblPr>
                <a:tableStyleId>{5C22544A-7EE6-4342-B048-85BDC9FD1C3A}</a:tableStyleId>
              </a:tblPr>
              <a:tblGrid>
                <a:gridCol w="633044"/>
                <a:gridCol w="1266342"/>
                <a:gridCol w="1899641"/>
                <a:gridCol w="2533193"/>
              </a:tblGrid>
              <a:tr h="219075">
                <a:tc>
                  <a:txBody>
                    <a:bodyPr/>
                    <a:lstStyle/>
                    <a:p>
                      <a:pPr algn="just">
                        <a:lnSpc>
                          <a:spcPct val="115000"/>
                        </a:lnSpc>
                        <a:spcAft>
                          <a:spcPts val="0"/>
                        </a:spcAft>
                        <a:tabLst>
                          <a:tab pos="450215" algn="l"/>
                        </a:tabLst>
                      </a:pPr>
                      <a:r>
                        <a:rPr lang="en-US" sz="1200" dirty="0">
                          <a:effectLst/>
                        </a:rPr>
                        <a:t>Position</a:t>
                      </a:r>
                      <a:endParaRPr lang="en-GB" sz="1200" dirty="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X [um]</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dirty="0">
                          <a:effectLst/>
                        </a:rPr>
                        <a:t>Y [um]</a:t>
                      </a:r>
                      <a:endParaRPr lang="en-GB" sz="1200" dirty="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Z [um]</a:t>
                      </a:r>
                      <a:endParaRPr lang="en-GB" sz="1200">
                        <a:effectLst/>
                        <a:latin typeface="Times New Roman"/>
                        <a:ea typeface="Lucida Sans Unicode"/>
                        <a:cs typeface="Mangal"/>
                      </a:endParaRPr>
                    </a:p>
                  </a:txBody>
                  <a:tcPr marL="34925" marR="34925" marT="34925" marB="34925"/>
                </a:tc>
              </a:tr>
              <a:tr h="0">
                <a:tc>
                  <a:txBody>
                    <a:bodyPr/>
                    <a:lstStyle/>
                    <a:p>
                      <a:pPr algn="just">
                        <a:lnSpc>
                          <a:spcPct val="115000"/>
                        </a:lnSpc>
                        <a:spcAft>
                          <a:spcPts val="0"/>
                        </a:spcAft>
                        <a:tabLst>
                          <a:tab pos="450215" algn="l"/>
                        </a:tabLst>
                      </a:pPr>
                      <a:r>
                        <a:rPr lang="en-US" sz="1200">
                          <a:effectLst/>
                        </a:rPr>
                        <a:t>1</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1000.0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831.3</a:t>
                      </a:r>
                      <a:endParaRPr lang="en-GB" sz="1200">
                        <a:effectLst/>
                        <a:latin typeface="Times New Roman"/>
                        <a:ea typeface="Lucida Sans Unicode"/>
                        <a:cs typeface="Mangal"/>
                      </a:endParaRPr>
                    </a:p>
                  </a:txBody>
                  <a:tcPr marL="34925" marR="34925" marT="34925" marB="34925"/>
                </a:tc>
              </a:tr>
              <a:tr h="0">
                <a:tc>
                  <a:txBody>
                    <a:bodyPr/>
                    <a:lstStyle/>
                    <a:p>
                      <a:pPr algn="just">
                        <a:lnSpc>
                          <a:spcPct val="115000"/>
                        </a:lnSpc>
                        <a:spcAft>
                          <a:spcPts val="0"/>
                        </a:spcAft>
                        <a:tabLst>
                          <a:tab pos="450215" algn="l"/>
                        </a:tabLst>
                      </a:pPr>
                      <a:r>
                        <a:rPr lang="en-US" sz="1200">
                          <a:effectLst/>
                        </a:rPr>
                        <a:t>2</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5000.0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1000.0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792.2</a:t>
                      </a:r>
                      <a:endParaRPr lang="en-GB" sz="1200">
                        <a:effectLst/>
                        <a:latin typeface="Times New Roman"/>
                        <a:ea typeface="Lucida Sans Unicode"/>
                        <a:cs typeface="Mangal"/>
                      </a:endParaRPr>
                    </a:p>
                  </a:txBody>
                  <a:tcPr marL="34925" marR="34925" marT="34925" marB="34925"/>
                </a:tc>
              </a:tr>
              <a:tr h="0">
                <a:tc>
                  <a:txBody>
                    <a:bodyPr/>
                    <a:lstStyle/>
                    <a:p>
                      <a:pPr algn="just">
                        <a:lnSpc>
                          <a:spcPct val="115000"/>
                        </a:lnSpc>
                        <a:spcAft>
                          <a:spcPts val="0"/>
                        </a:spcAft>
                        <a:tabLst>
                          <a:tab pos="450215" algn="l"/>
                        </a:tabLst>
                      </a:pPr>
                      <a:r>
                        <a:rPr lang="en-US" sz="1200">
                          <a:effectLst/>
                        </a:rPr>
                        <a:t>3</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5000.0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-3000.0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764.7</a:t>
                      </a:r>
                      <a:endParaRPr lang="en-GB" sz="1200">
                        <a:effectLst/>
                        <a:latin typeface="Times New Roman"/>
                        <a:ea typeface="Lucida Sans Unicode"/>
                        <a:cs typeface="Mangal"/>
                      </a:endParaRPr>
                    </a:p>
                  </a:txBody>
                  <a:tcPr marL="34925" marR="34925" marT="34925" marB="34925"/>
                </a:tc>
              </a:tr>
              <a:tr h="0">
                <a:tc>
                  <a:txBody>
                    <a:bodyPr/>
                    <a:lstStyle/>
                    <a:p>
                      <a:pPr algn="just">
                        <a:lnSpc>
                          <a:spcPct val="115000"/>
                        </a:lnSpc>
                        <a:spcAft>
                          <a:spcPts val="0"/>
                        </a:spcAft>
                        <a:tabLst>
                          <a:tab pos="450215" algn="l"/>
                        </a:tabLst>
                      </a:pPr>
                      <a:r>
                        <a:rPr lang="en-US" sz="1200">
                          <a:effectLst/>
                        </a:rPr>
                        <a:t>4</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-2000.0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1000.0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dirty="0">
                          <a:effectLst/>
                        </a:rPr>
                        <a:t>847.2</a:t>
                      </a:r>
                      <a:endParaRPr lang="en-GB" sz="1200" dirty="0">
                        <a:effectLst/>
                        <a:latin typeface="Times New Roman"/>
                        <a:ea typeface="Lucida Sans Unicode"/>
                        <a:cs typeface="Mangal"/>
                      </a:endParaRPr>
                    </a:p>
                  </a:txBody>
                  <a:tcPr marL="34925" marR="34925" marT="34925" marB="34925"/>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587029311"/>
              </p:ext>
            </p:extLst>
          </p:nvPr>
        </p:nvGraphicFramePr>
        <p:xfrm>
          <a:off x="323528" y="1196752"/>
          <a:ext cx="6332220" cy="1601346"/>
        </p:xfrm>
        <a:graphic>
          <a:graphicData uri="http://schemas.openxmlformats.org/drawingml/2006/table">
            <a:tbl>
              <a:tblPr>
                <a:tableStyleId>{5C22544A-7EE6-4342-B048-85BDC9FD1C3A}</a:tableStyleId>
              </a:tblPr>
              <a:tblGrid>
                <a:gridCol w="633044"/>
                <a:gridCol w="1266342"/>
                <a:gridCol w="1899641"/>
                <a:gridCol w="2533193"/>
              </a:tblGrid>
              <a:tr h="219075">
                <a:tc>
                  <a:txBody>
                    <a:bodyPr/>
                    <a:lstStyle/>
                    <a:p>
                      <a:pPr algn="just">
                        <a:lnSpc>
                          <a:spcPct val="115000"/>
                        </a:lnSpc>
                        <a:spcAft>
                          <a:spcPts val="0"/>
                        </a:spcAft>
                        <a:tabLst>
                          <a:tab pos="450215" algn="l"/>
                        </a:tabLst>
                      </a:pPr>
                      <a:r>
                        <a:rPr lang="en-US" sz="1200" dirty="0">
                          <a:effectLst/>
                        </a:rPr>
                        <a:t>Position</a:t>
                      </a:r>
                      <a:endParaRPr lang="en-GB" sz="1200" dirty="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X [um]</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dirty="0">
                          <a:effectLst/>
                        </a:rPr>
                        <a:t>Y [um]</a:t>
                      </a:r>
                      <a:endParaRPr lang="en-GB" sz="1200" dirty="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Z [um]</a:t>
                      </a:r>
                      <a:endParaRPr lang="en-GB" sz="1200">
                        <a:effectLst/>
                        <a:latin typeface="Times New Roman"/>
                        <a:ea typeface="Lucida Sans Unicode"/>
                        <a:cs typeface="Mangal"/>
                      </a:endParaRPr>
                    </a:p>
                  </a:txBody>
                  <a:tcPr marL="34925" marR="34925" marT="34925" marB="34925"/>
                </a:tc>
              </a:tr>
              <a:tr h="0">
                <a:tc>
                  <a:txBody>
                    <a:bodyPr/>
                    <a:lstStyle/>
                    <a:p>
                      <a:pPr algn="just">
                        <a:lnSpc>
                          <a:spcPct val="115000"/>
                        </a:lnSpc>
                        <a:spcAft>
                          <a:spcPts val="0"/>
                        </a:spcAft>
                        <a:tabLst>
                          <a:tab pos="450215" algn="l"/>
                        </a:tabLst>
                      </a:pPr>
                      <a:r>
                        <a:rPr lang="en-US" sz="1200">
                          <a:effectLst/>
                        </a:rPr>
                        <a:t>1</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6000.0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dirty="0">
                          <a:effectLst/>
                        </a:rPr>
                        <a:t>-4000.0</a:t>
                      </a:r>
                      <a:endParaRPr lang="en-GB" sz="1200" dirty="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1934.0</a:t>
                      </a:r>
                      <a:endParaRPr lang="en-GB" sz="1200">
                        <a:effectLst/>
                        <a:latin typeface="Times New Roman"/>
                        <a:ea typeface="Lucida Sans Unicode"/>
                        <a:cs typeface="Mangal"/>
                      </a:endParaRPr>
                    </a:p>
                  </a:txBody>
                  <a:tcPr marL="34925" marR="34925" marT="34925" marB="34925"/>
                </a:tc>
              </a:tr>
              <a:tr h="0">
                <a:tc>
                  <a:txBody>
                    <a:bodyPr/>
                    <a:lstStyle/>
                    <a:p>
                      <a:pPr algn="just">
                        <a:lnSpc>
                          <a:spcPct val="115000"/>
                        </a:lnSpc>
                        <a:spcAft>
                          <a:spcPts val="0"/>
                        </a:spcAft>
                        <a:tabLst>
                          <a:tab pos="450215" algn="l"/>
                        </a:tabLst>
                      </a:pPr>
                      <a:r>
                        <a:rPr lang="en-US" sz="1200">
                          <a:effectLst/>
                        </a:rPr>
                        <a:t>2</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-2000.0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-4000.0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2003.0</a:t>
                      </a:r>
                      <a:endParaRPr lang="en-GB" sz="1200">
                        <a:effectLst/>
                        <a:latin typeface="Times New Roman"/>
                        <a:ea typeface="Lucida Sans Unicode"/>
                        <a:cs typeface="Mangal"/>
                      </a:endParaRPr>
                    </a:p>
                  </a:txBody>
                  <a:tcPr marL="34925" marR="34925" marT="34925" marB="34925"/>
                </a:tc>
              </a:tr>
              <a:tr h="0">
                <a:tc>
                  <a:txBody>
                    <a:bodyPr/>
                    <a:lstStyle/>
                    <a:p>
                      <a:pPr algn="just">
                        <a:lnSpc>
                          <a:spcPct val="115000"/>
                        </a:lnSpc>
                        <a:spcAft>
                          <a:spcPts val="0"/>
                        </a:spcAft>
                        <a:tabLst>
                          <a:tab pos="450215" algn="l"/>
                        </a:tabLst>
                      </a:pPr>
                      <a:r>
                        <a:rPr lang="en-US" sz="1200">
                          <a:effectLst/>
                        </a:rPr>
                        <a:t>3</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-2000.0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2021.0</a:t>
                      </a:r>
                      <a:endParaRPr lang="en-GB" sz="1200">
                        <a:effectLst/>
                        <a:latin typeface="Times New Roman"/>
                        <a:ea typeface="Lucida Sans Unicode"/>
                        <a:cs typeface="Mangal"/>
                      </a:endParaRPr>
                    </a:p>
                  </a:txBody>
                  <a:tcPr marL="34925" marR="34925" marT="34925" marB="34925"/>
                </a:tc>
              </a:tr>
              <a:tr h="0">
                <a:tc>
                  <a:txBody>
                    <a:bodyPr/>
                    <a:lstStyle/>
                    <a:p>
                      <a:pPr algn="just">
                        <a:lnSpc>
                          <a:spcPct val="115000"/>
                        </a:lnSpc>
                        <a:spcAft>
                          <a:spcPts val="0"/>
                        </a:spcAft>
                        <a:tabLst>
                          <a:tab pos="450215" algn="l"/>
                        </a:tabLst>
                      </a:pPr>
                      <a:r>
                        <a:rPr lang="en-US" sz="1200">
                          <a:effectLst/>
                        </a:rPr>
                        <a:t>4</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6000.0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1951.7</a:t>
                      </a:r>
                      <a:endParaRPr lang="en-GB" sz="1200">
                        <a:effectLst/>
                        <a:latin typeface="Times New Roman"/>
                        <a:ea typeface="Lucida Sans Unicode"/>
                        <a:cs typeface="Mangal"/>
                      </a:endParaRPr>
                    </a:p>
                  </a:txBody>
                  <a:tcPr marL="34925" marR="34925" marT="34925" marB="34925"/>
                </a:tc>
              </a:tr>
              <a:tr h="0">
                <a:tc>
                  <a:txBody>
                    <a:bodyPr/>
                    <a:lstStyle/>
                    <a:p>
                      <a:pPr algn="just">
                        <a:lnSpc>
                          <a:spcPct val="115000"/>
                        </a:lnSpc>
                        <a:spcAft>
                          <a:spcPts val="0"/>
                        </a:spcAft>
                        <a:tabLst>
                          <a:tab pos="450215" algn="l"/>
                        </a:tabLst>
                      </a:pPr>
                      <a:r>
                        <a:rPr lang="en-US" sz="1200">
                          <a:effectLst/>
                        </a:rPr>
                        <a:t>5</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6000.0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a:effectLst/>
                        </a:rPr>
                        <a:t>2000.0</a:t>
                      </a:r>
                      <a:endParaRPr lang="en-GB" sz="1200">
                        <a:effectLst/>
                        <a:latin typeface="Times New Roman"/>
                        <a:ea typeface="Lucida Sans Unicode"/>
                        <a:cs typeface="Mangal"/>
                      </a:endParaRPr>
                    </a:p>
                  </a:txBody>
                  <a:tcPr marL="34925" marR="34925" marT="34925" marB="34925"/>
                </a:tc>
                <a:tc>
                  <a:txBody>
                    <a:bodyPr/>
                    <a:lstStyle/>
                    <a:p>
                      <a:pPr algn="just">
                        <a:lnSpc>
                          <a:spcPct val="115000"/>
                        </a:lnSpc>
                        <a:spcAft>
                          <a:spcPts val="0"/>
                        </a:spcAft>
                        <a:tabLst>
                          <a:tab pos="450215" algn="l"/>
                        </a:tabLst>
                      </a:pPr>
                      <a:r>
                        <a:rPr lang="en-US" sz="1200" dirty="0">
                          <a:effectLst/>
                        </a:rPr>
                        <a:t>1959.7</a:t>
                      </a:r>
                      <a:endParaRPr lang="en-GB" sz="1200" dirty="0">
                        <a:effectLst/>
                        <a:latin typeface="Times New Roman"/>
                        <a:ea typeface="Lucida Sans Unicode"/>
                        <a:cs typeface="Mangal"/>
                      </a:endParaRPr>
                    </a:p>
                  </a:txBody>
                  <a:tcPr marL="34925" marR="34925" marT="34925" marB="34925"/>
                </a:tc>
              </a:tr>
            </a:tbl>
          </a:graphicData>
        </a:graphic>
      </p:graphicFrame>
      <p:sp>
        <p:nvSpPr>
          <p:cNvPr id="4" name="shapetype_56" hidden="1"/>
          <p:cNvSpPr>
            <a:spLocks noSelect="1" noChangeArrowheads="1"/>
          </p:cNvSpPr>
          <p:nvPr/>
        </p:nvSpPr>
        <p:spPr bwMode="auto">
          <a:xfrm>
            <a:off x="1406525" y="3022600"/>
            <a:ext cx="635000" cy="635000"/>
          </a:xfrm>
          <a:custGeom>
            <a:avLst/>
            <a:gdLst>
              <a:gd name="G0" fmla="*/ 1 22712 2"/>
              <a:gd name="G1" fmla="*/ 1 23880 2"/>
              <a:gd name="T0" fmla="*/ 18 256 1"/>
              <a:gd name="T1" fmla="*/ 0 256 1"/>
              <a:gd name="G2" fmla="+- 0 T0 T1"/>
              <a:gd name="G3" fmla="cos G0 G2"/>
              <a:gd name="T2" fmla="*/ 306 256 1"/>
              <a:gd name="T3" fmla="*/ 0 256 1"/>
              <a:gd name="G4" fmla="+- 0 T2 T3"/>
              <a:gd name="G5" fmla="cos G0 G4"/>
              <a:gd name="G6" fmla="sin G1 G2"/>
              <a:gd name="G7" fmla="sin G1 G4"/>
              <a:gd name="G8" fmla="+- 10800 0 G3"/>
              <a:gd name="G9" fmla="+- 10800 0 G5"/>
              <a:gd name="G10" fmla="+- 10800 G5 0"/>
              <a:gd name="G11" fmla="+- 10800 G3 0"/>
              <a:gd name="G12" fmla="+- G1 0 G6"/>
              <a:gd name="G13" fmla="+- G1 0 G7"/>
              <a:gd name="G14" fmla="*/ G12 G5 G3"/>
              <a:gd name="T4" fmla="*/ G9 w 21600"/>
              <a:gd name="T5" fmla="*/ G14 h 21600"/>
              <a:gd name="T6" fmla="*/ G10 w 21600"/>
              <a:gd name="T7" fmla="*/ G13 h 21600"/>
            </a:gdLst>
            <a:ahLst/>
            <a:cxnLst>
              <a:cxn ang="0">
                <a:pos x="r" y="vc"/>
              </a:cxn>
              <a:cxn ang="5400000">
                <a:pos x="hc" y="b"/>
              </a:cxn>
              <a:cxn ang="10800000">
                <a:pos x="l" y="vc"/>
              </a:cxn>
              <a:cxn ang="16200000">
                <a:pos x="hc" y="t"/>
              </a:cxn>
            </a:cxnLst>
            <a:rect l="T4" t="T5" r="T6" b="T7"/>
            <a:pathLst>
              <a:path w="21600" h="21600">
                <a:moveTo>
                  <a:pt x="0" y="8251"/>
                </a:moveTo>
                <a:lnTo>
                  <a:pt x="10800" y="0"/>
                </a:lnTo>
                <a:lnTo>
                  <a:pt x="21600" y="8251"/>
                </a:lnTo>
                <a:lnTo>
                  <a:pt x="17474" y="21600"/>
                </a:lnTo>
                <a:lnTo>
                  <a:pt x="4126" y="21600"/>
                </a:lnTo>
                <a:close/>
              </a:path>
            </a:pathLst>
          </a:cu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endParaRPr lang="en-GB"/>
          </a:p>
        </p:txBody>
      </p:sp>
      <p:sp>
        <p:nvSpPr>
          <p:cNvPr id="5" name="shapetype_202" hidden="1"/>
          <p:cNvSpPr txBox="1">
            <a:spLocks noSelect="1" noChangeArrowheads="1"/>
          </p:cNvSpPr>
          <p:nvPr/>
        </p:nvSpPr>
        <p:spPr bwMode="auto">
          <a:xfrm>
            <a:off x="1406525" y="3022600"/>
            <a:ext cx="635000" cy="6350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endParaRPr lang="en-GB"/>
          </a:p>
        </p:txBody>
      </p:sp>
      <p:grpSp>
        <p:nvGrpSpPr>
          <p:cNvPr id="32" name="Group 31"/>
          <p:cNvGrpSpPr/>
          <p:nvPr/>
        </p:nvGrpSpPr>
        <p:grpSpPr>
          <a:xfrm>
            <a:off x="7291504" y="1539052"/>
            <a:ext cx="1128713" cy="938213"/>
            <a:chOff x="4022725" y="6826250"/>
            <a:chExt cx="1128713" cy="938213"/>
          </a:xfrm>
        </p:grpSpPr>
        <p:sp>
          <p:nvSpPr>
            <p:cNvPr id="6" name="shape_0"/>
            <p:cNvSpPr>
              <a:spLocks noChangeArrowheads="1"/>
            </p:cNvSpPr>
            <p:nvPr/>
          </p:nvSpPr>
          <p:spPr bwMode="auto">
            <a:xfrm>
              <a:off x="4073525" y="6826250"/>
              <a:ext cx="914400" cy="912813"/>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7" name="Oval 6"/>
            <p:cNvSpPr>
              <a:spLocks noChangeArrowheads="1"/>
            </p:cNvSpPr>
            <p:nvPr/>
          </p:nvSpPr>
          <p:spPr bwMode="auto">
            <a:xfrm>
              <a:off x="4254500" y="7026275"/>
              <a:ext cx="47625" cy="46038"/>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8" name="Oval 7"/>
            <p:cNvSpPr>
              <a:spLocks noChangeArrowheads="1"/>
            </p:cNvSpPr>
            <p:nvPr/>
          </p:nvSpPr>
          <p:spPr bwMode="auto">
            <a:xfrm>
              <a:off x="4254500" y="7385050"/>
              <a:ext cx="47625" cy="47625"/>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9" name="Oval 8"/>
            <p:cNvSpPr>
              <a:spLocks noChangeArrowheads="1"/>
            </p:cNvSpPr>
            <p:nvPr/>
          </p:nvSpPr>
          <p:spPr bwMode="auto">
            <a:xfrm>
              <a:off x="4614863" y="7385050"/>
              <a:ext cx="46037" cy="47625"/>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10" name="Oval 9"/>
            <p:cNvSpPr>
              <a:spLocks noChangeArrowheads="1"/>
            </p:cNvSpPr>
            <p:nvPr/>
          </p:nvSpPr>
          <p:spPr bwMode="auto">
            <a:xfrm>
              <a:off x="4824413" y="7385050"/>
              <a:ext cx="46037" cy="47625"/>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11" name="AutoShape 19"/>
            <p:cNvSpPr>
              <a:spLocks noChangeArrowheads="1"/>
            </p:cNvSpPr>
            <p:nvPr/>
          </p:nvSpPr>
          <p:spPr bwMode="auto">
            <a:xfrm>
              <a:off x="4772025" y="7442200"/>
              <a:ext cx="142875" cy="322263"/>
            </a:xfrm>
            <a:custGeom>
              <a:avLst/>
              <a:gdLst>
                <a:gd name="G0" fmla="*/ 1 22712 2"/>
                <a:gd name="G1" fmla="*/ 1 23880 2"/>
                <a:gd name="T0" fmla="*/ 18 256 1"/>
                <a:gd name="T1" fmla="*/ 0 256 1"/>
                <a:gd name="G2" fmla="+- 0 T0 T1"/>
                <a:gd name="G3" fmla="cos G0 G2"/>
                <a:gd name="T2" fmla="*/ 306 256 1"/>
                <a:gd name="T3" fmla="*/ 0 256 1"/>
                <a:gd name="G4" fmla="+- 0 T2 T3"/>
                <a:gd name="G5" fmla="cos G0 G4"/>
                <a:gd name="G6" fmla="sin G1 G2"/>
                <a:gd name="G7" fmla="sin G1 G4"/>
                <a:gd name="G8" fmla="+- 10800 0 G3"/>
                <a:gd name="G9" fmla="+- 10800 0 G5"/>
                <a:gd name="G10" fmla="+- 10800 G5 0"/>
                <a:gd name="G11" fmla="+- 10800 G3 0"/>
                <a:gd name="G12" fmla="+- G1 0 G6"/>
                <a:gd name="G13" fmla="+- G1 0 G7"/>
                <a:gd name="G14" fmla="*/ G12 G5 G3"/>
                <a:gd name="T4" fmla="*/ G9 w 21600"/>
                <a:gd name="T5" fmla="*/ G14 h 21600"/>
                <a:gd name="T6" fmla="*/ G10 w 21600"/>
                <a:gd name="T7" fmla="*/ G13 h 21600"/>
              </a:gdLst>
              <a:ahLst/>
              <a:cxnLst>
                <a:cxn ang="0">
                  <a:pos x="r" y="vc"/>
                </a:cxn>
                <a:cxn ang="5400000">
                  <a:pos x="hc" y="b"/>
                </a:cxn>
                <a:cxn ang="10800000">
                  <a:pos x="l" y="vc"/>
                </a:cxn>
                <a:cxn ang="16200000">
                  <a:pos x="hc" y="t"/>
                </a:cxn>
              </a:cxnLst>
              <a:rect l="T4" t="T5" r="T6" b="T7"/>
              <a:pathLst>
                <a:path w="21600" h="21600">
                  <a:moveTo>
                    <a:pt x="0" y="8251"/>
                  </a:moveTo>
                  <a:lnTo>
                    <a:pt x="10800" y="0"/>
                  </a:lnTo>
                  <a:lnTo>
                    <a:pt x="21600" y="8251"/>
                  </a:lnTo>
                  <a:lnTo>
                    <a:pt x="17474" y="21600"/>
                  </a:lnTo>
                  <a:lnTo>
                    <a:pt x="4126" y="21600"/>
                  </a:lnTo>
                  <a:close/>
                </a:path>
              </a:pathLst>
            </a:cu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19" name="Text Box 26"/>
            <p:cNvSpPr txBox="1">
              <a:spLocks noChangeArrowheads="1"/>
            </p:cNvSpPr>
            <p:nvPr/>
          </p:nvSpPr>
          <p:spPr bwMode="auto">
            <a:xfrm>
              <a:off x="4419600" y="7464425"/>
              <a:ext cx="300038"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tabLst>
                  <a:tab pos="450215" algn="l"/>
                </a:tabLst>
              </a:pPr>
              <a:r>
                <a:rPr lang="en-US" sz="1200">
                  <a:effectLst/>
                  <a:latin typeface="Times New Roman"/>
                  <a:ea typeface="Lucida Sans Unicode"/>
                  <a:cs typeface="Mangal"/>
                </a:rPr>
                <a:t>1</a:t>
              </a:r>
              <a:endParaRPr lang="en-GB" sz="1200">
                <a:effectLst/>
                <a:latin typeface="Times New Roman"/>
                <a:ea typeface="Lucida Sans Unicode"/>
                <a:cs typeface="Mangal"/>
              </a:endParaRPr>
            </a:p>
          </p:txBody>
        </p:sp>
        <p:sp>
          <p:nvSpPr>
            <p:cNvPr id="20" name="Text Box 27"/>
            <p:cNvSpPr txBox="1">
              <a:spLocks noChangeArrowheads="1"/>
            </p:cNvSpPr>
            <p:nvPr/>
          </p:nvSpPr>
          <p:spPr bwMode="auto">
            <a:xfrm>
              <a:off x="4052888" y="7453313"/>
              <a:ext cx="300037"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tabLst>
                  <a:tab pos="450215" algn="l"/>
                </a:tabLst>
              </a:pPr>
              <a:r>
                <a:rPr lang="en-US" sz="1200">
                  <a:effectLst/>
                  <a:latin typeface="Times New Roman"/>
                  <a:ea typeface="Lucida Sans Unicode"/>
                  <a:cs typeface="Mangal"/>
                </a:rPr>
                <a:t>2</a:t>
              </a:r>
              <a:endParaRPr lang="en-GB" sz="1200">
                <a:effectLst/>
                <a:latin typeface="Times New Roman"/>
                <a:ea typeface="Lucida Sans Unicode"/>
                <a:cs typeface="Mangal"/>
              </a:endParaRPr>
            </a:p>
          </p:txBody>
        </p:sp>
        <p:sp>
          <p:nvSpPr>
            <p:cNvPr id="21" name="Text Box 28"/>
            <p:cNvSpPr txBox="1">
              <a:spLocks noChangeArrowheads="1"/>
            </p:cNvSpPr>
            <p:nvPr/>
          </p:nvSpPr>
          <p:spPr bwMode="auto">
            <a:xfrm>
              <a:off x="4022725" y="6926263"/>
              <a:ext cx="300038"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tabLst>
                  <a:tab pos="450215" algn="l"/>
                </a:tabLst>
              </a:pPr>
              <a:r>
                <a:rPr lang="en-US" sz="1200">
                  <a:effectLst/>
                  <a:latin typeface="Times New Roman"/>
                  <a:ea typeface="Lucida Sans Unicode"/>
                  <a:cs typeface="Mangal"/>
                </a:rPr>
                <a:t>3</a:t>
              </a:r>
              <a:endParaRPr lang="en-GB" sz="1200">
                <a:effectLst/>
                <a:latin typeface="Times New Roman"/>
                <a:ea typeface="Lucida Sans Unicode"/>
                <a:cs typeface="Mangal"/>
              </a:endParaRPr>
            </a:p>
          </p:txBody>
        </p:sp>
        <p:sp>
          <p:nvSpPr>
            <p:cNvPr id="22" name="Text Box 29"/>
            <p:cNvSpPr txBox="1">
              <a:spLocks noChangeArrowheads="1"/>
            </p:cNvSpPr>
            <p:nvPr/>
          </p:nvSpPr>
          <p:spPr bwMode="auto">
            <a:xfrm>
              <a:off x="4851400" y="7385050"/>
              <a:ext cx="300038"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tabLst>
                  <a:tab pos="450215" algn="l"/>
                </a:tabLst>
              </a:pPr>
              <a:r>
                <a:rPr lang="en-US" sz="1200">
                  <a:effectLst/>
                  <a:latin typeface="Times New Roman"/>
                  <a:ea typeface="Lucida Sans Unicode"/>
                  <a:cs typeface="Mangal"/>
                </a:rPr>
                <a:t>4</a:t>
              </a:r>
              <a:endParaRPr lang="en-GB" sz="1200">
                <a:effectLst/>
                <a:latin typeface="Times New Roman"/>
                <a:ea typeface="Lucida Sans Unicode"/>
                <a:cs typeface="Mangal"/>
              </a:endParaRPr>
            </a:p>
          </p:txBody>
        </p:sp>
      </p:grpSp>
      <p:grpSp>
        <p:nvGrpSpPr>
          <p:cNvPr id="33" name="Group 32"/>
          <p:cNvGrpSpPr/>
          <p:nvPr/>
        </p:nvGrpSpPr>
        <p:grpSpPr>
          <a:xfrm>
            <a:off x="7280621" y="3189165"/>
            <a:ext cx="1012825" cy="939800"/>
            <a:chOff x="4005263" y="10321925"/>
            <a:chExt cx="1012825" cy="939800"/>
          </a:xfrm>
        </p:grpSpPr>
        <p:sp>
          <p:nvSpPr>
            <p:cNvPr id="12" name="Oval 11"/>
            <p:cNvSpPr>
              <a:spLocks noChangeArrowheads="1"/>
            </p:cNvSpPr>
            <p:nvPr/>
          </p:nvSpPr>
          <p:spPr bwMode="auto">
            <a:xfrm>
              <a:off x="4073525" y="10321925"/>
              <a:ext cx="914400" cy="914400"/>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13" name="Oval 12"/>
            <p:cNvSpPr>
              <a:spLocks noChangeArrowheads="1"/>
            </p:cNvSpPr>
            <p:nvPr/>
          </p:nvSpPr>
          <p:spPr bwMode="auto">
            <a:xfrm>
              <a:off x="4254500" y="10521950"/>
              <a:ext cx="47625" cy="47625"/>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14" name="Oval 13"/>
            <p:cNvSpPr>
              <a:spLocks noChangeArrowheads="1"/>
            </p:cNvSpPr>
            <p:nvPr/>
          </p:nvSpPr>
          <p:spPr bwMode="auto">
            <a:xfrm>
              <a:off x="4254500" y="10831513"/>
              <a:ext cx="47625" cy="46037"/>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15" name="Oval 14"/>
            <p:cNvSpPr>
              <a:spLocks noChangeArrowheads="1"/>
            </p:cNvSpPr>
            <p:nvPr/>
          </p:nvSpPr>
          <p:spPr bwMode="auto">
            <a:xfrm>
              <a:off x="4737100" y="10521950"/>
              <a:ext cx="46038" cy="47625"/>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16" name="Oval 15"/>
            <p:cNvSpPr>
              <a:spLocks noChangeArrowheads="1"/>
            </p:cNvSpPr>
            <p:nvPr/>
          </p:nvSpPr>
          <p:spPr bwMode="auto">
            <a:xfrm>
              <a:off x="4743450" y="10831513"/>
              <a:ext cx="46038" cy="46037"/>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17" name="AutoShape 8"/>
            <p:cNvSpPr>
              <a:spLocks noChangeArrowheads="1"/>
            </p:cNvSpPr>
            <p:nvPr/>
          </p:nvSpPr>
          <p:spPr bwMode="auto">
            <a:xfrm>
              <a:off x="4772025" y="10937875"/>
              <a:ext cx="142875" cy="323850"/>
            </a:xfrm>
            <a:custGeom>
              <a:avLst/>
              <a:gdLst>
                <a:gd name="G0" fmla="*/ 1 22712 2"/>
                <a:gd name="G1" fmla="*/ 1 23880 2"/>
                <a:gd name="T0" fmla="*/ 18 256 1"/>
                <a:gd name="T1" fmla="*/ 0 256 1"/>
                <a:gd name="G2" fmla="+- 0 T0 T1"/>
                <a:gd name="G3" fmla="cos G0 G2"/>
                <a:gd name="T2" fmla="*/ 306 256 1"/>
                <a:gd name="T3" fmla="*/ 0 256 1"/>
                <a:gd name="G4" fmla="+- 0 T2 T3"/>
                <a:gd name="G5" fmla="cos G0 G4"/>
                <a:gd name="G6" fmla="sin G1 G2"/>
                <a:gd name="G7" fmla="sin G1 G4"/>
                <a:gd name="G8" fmla="+- 10800 0 G3"/>
                <a:gd name="G9" fmla="+- 10800 0 G5"/>
                <a:gd name="G10" fmla="+- 10800 G5 0"/>
                <a:gd name="G11" fmla="+- 10800 G3 0"/>
                <a:gd name="G12" fmla="+- G1 0 G6"/>
                <a:gd name="G13" fmla="+- G1 0 G7"/>
                <a:gd name="G14" fmla="*/ G12 G5 G3"/>
                <a:gd name="T4" fmla="*/ G9 w 21600"/>
                <a:gd name="T5" fmla="*/ G14 h 21600"/>
                <a:gd name="T6" fmla="*/ G10 w 21600"/>
                <a:gd name="T7" fmla="*/ G13 h 21600"/>
              </a:gdLst>
              <a:ahLst/>
              <a:cxnLst>
                <a:cxn ang="0">
                  <a:pos x="r" y="vc"/>
                </a:cxn>
                <a:cxn ang="5400000">
                  <a:pos x="hc" y="b"/>
                </a:cxn>
                <a:cxn ang="10800000">
                  <a:pos x="l" y="vc"/>
                </a:cxn>
                <a:cxn ang="16200000">
                  <a:pos x="hc" y="t"/>
                </a:cxn>
              </a:cxnLst>
              <a:rect l="T4" t="T5" r="T6" b="T7"/>
              <a:pathLst>
                <a:path w="21600" h="21600">
                  <a:moveTo>
                    <a:pt x="0" y="8251"/>
                  </a:moveTo>
                  <a:lnTo>
                    <a:pt x="10800" y="0"/>
                  </a:lnTo>
                  <a:lnTo>
                    <a:pt x="21600" y="8251"/>
                  </a:lnTo>
                  <a:lnTo>
                    <a:pt x="17474" y="21600"/>
                  </a:lnTo>
                  <a:lnTo>
                    <a:pt x="4126" y="21600"/>
                  </a:lnTo>
                  <a:close/>
                </a:path>
              </a:pathLst>
            </a:cu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18" name="Oval 17"/>
            <p:cNvSpPr>
              <a:spLocks noChangeArrowheads="1"/>
            </p:cNvSpPr>
            <p:nvPr/>
          </p:nvSpPr>
          <p:spPr bwMode="auto">
            <a:xfrm>
              <a:off x="4254500" y="11052175"/>
              <a:ext cx="47625" cy="47625"/>
            </a:xfrm>
            <a:prstGeom prst="ellipse">
              <a:avLst/>
            </a:prstGeom>
            <a:solidFill>
              <a:srgbClr val="CFE7F5"/>
            </a:solidFill>
            <a:ln w="9525">
              <a:solidFill>
                <a:srgbClr val="808080"/>
              </a:solidFill>
              <a:round/>
              <a:headEnd/>
              <a:tailEnd/>
            </a:ln>
          </p:spPr>
          <p:txBody>
            <a:bodyPr rot="0" vert="horz" wrap="square" lIns="91440" tIns="45720" rIns="91440" bIns="45720" anchor="t" anchorCtr="0" upright="1">
              <a:noAutofit/>
            </a:bodyPr>
            <a:lstStyle/>
            <a:p>
              <a:endParaRPr lang="en-GB"/>
            </a:p>
          </p:txBody>
        </p:sp>
        <p:sp>
          <p:nvSpPr>
            <p:cNvPr id="23" name="Text Box 30"/>
            <p:cNvSpPr txBox="1">
              <a:spLocks noChangeArrowheads="1"/>
            </p:cNvSpPr>
            <p:nvPr/>
          </p:nvSpPr>
          <p:spPr bwMode="auto">
            <a:xfrm>
              <a:off x="4697413" y="10425113"/>
              <a:ext cx="300037"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tabLst>
                  <a:tab pos="450215" algn="l"/>
                </a:tabLst>
              </a:pPr>
              <a:r>
                <a:rPr lang="en-US" sz="1200">
                  <a:effectLst/>
                  <a:latin typeface="Times New Roman"/>
                  <a:ea typeface="Lucida Sans Unicode"/>
                  <a:cs typeface="Mangal"/>
                </a:rPr>
                <a:t>2</a:t>
              </a:r>
              <a:endParaRPr lang="en-GB" sz="1200">
                <a:effectLst/>
                <a:latin typeface="Times New Roman"/>
                <a:ea typeface="Lucida Sans Unicode"/>
                <a:cs typeface="Mangal"/>
              </a:endParaRPr>
            </a:p>
          </p:txBody>
        </p:sp>
        <p:sp>
          <p:nvSpPr>
            <p:cNvPr id="24" name="Text Box 31"/>
            <p:cNvSpPr txBox="1">
              <a:spLocks noChangeArrowheads="1"/>
            </p:cNvSpPr>
            <p:nvPr/>
          </p:nvSpPr>
          <p:spPr bwMode="auto">
            <a:xfrm>
              <a:off x="4718050" y="10729913"/>
              <a:ext cx="300038"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tabLst>
                  <a:tab pos="450215" algn="l"/>
                </a:tabLst>
              </a:pPr>
              <a:r>
                <a:rPr lang="en-US" sz="1200">
                  <a:effectLst/>
                  <a:latin typeface="Times New Roman"/>
                  <a:ea typeface="Lucida Sans Unicode"/>
                  <a:cs typeface="Mangal"/>
                </a:rPr>
                <a:t>3</a:t>
              </a:r>
              <a:endParaRPr lang="en-GB" sz="1200">
                <a:effectLst/>
                <a:latin typeface="Times New Roman"/>
                <a:ea typeface="Lucida Sans Unicode"/>
                <a:cs typeface="Mangal"/>
              </a:endParaRPr>
            </a:p>
          </p:txBody>
        </p:sp>
        <p:sp>
          <p:nvSpPr>
            <p:cNvPr id="25" name="Text Box 32"/>
            <p:cNvSpPr txBox="1">
              <a:spLocks noChangeArrowheads="1"/>
            </p:cNvSpPr>
            <p:nvPr/>
          </p:nvSpPr>
          <p:spPr bwMode="auto">
            <a:xfrm>
              <a:off x="4025900" y="10417175"/>
              <a:ext cx="300038"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tabLst>
                  <a:tab pos="450215" algn="l"/>
                </a:tabLst>
              </a:pPr>
              <a:r>
                <a:rPr lang="en-US" sz="1200">
                  <a:effectLst/>
                  <a:latin typeface="Times New Roman"/>
                  <a:ea typeface="Lucida Sans Unicode"/>
                  <a:cs typeface="Mangal"/>
                </a:rPr>
                <a:t>1</a:t>
              </a:r>
              <a:endParaRPr lang="en-GB" sz="1200">
                <a:effectLst/>
                <a:latin typeface="Times New Roman"/>
                <a:ea typeface="Lucida Sans Unicode"/>
                <a:cs typeface="Mangal"/>
              </a:endParaRPr>
            </a:p>
          </p:txBody>
        </p:sp>
        <p:sp>
          <p:nvSpPr>
            <p:cNvPr id="26" name="Text Box 33"/>
            <p:cNvSpPr txBox="1">
              <a:spLocks noChangeArrowheads="1"/>
            </p:cNvSpPr>
            <p:nvPr/>
          </p:nvSpPr>
          <p:spPr bwMode="auto">
            <a:xfrm>
              <a:off x="4005263" y="10696575"/>
              <a:ext cx="300037"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tabLst>
                  <a:tab pos="450215" algn="l"/>
                </a:tabLst>
              </a:pPr>
              <a:r>
                <a:rPr lang="en-US" sz="1200">
                  <a:effectLst/>
                  <a:latin typeface="Times New Roman"/>
                  <a:ea typeface="Lucida Sans Unicode"/>
                  <a:cs typeface="Mangal"/>
                </a:rPr>
                <a:t>4</a:t>
              </a:r>
              <a:endParaRPr lang="en-GB" sz="1200">
                <a:effectLst/>
                <a:latin typeface="Times New Roman"/>
                <a:ea typeface="Lucida Sans Unicode"/>
                <a:cs typeface="Mangal"/>
              </a:endParaRPr>
            </a:p>
          </p:txBody>
        </p:sp>
        <p:sp>
          <p:nvSpPr>
            <p:cNvPr id="27" name="Text Box 34"/>
            <p:cNvSpPr txBox="1">
              <a:spLocks noChangeArrowheads="1"/>
            </p:cNvSpPr>
            <p:nvPr/>
          </p:nvSpPr>
          <p:spPr bwMode="auto">
            <a:xfrm>
              <a:off x="4005263" y="10995025"/>
              <a:ext cx="300037"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nSpc>
                  <a:spcPct val="115000"/>
                </a:lnSpc>
                <a:spcAft>
                  <a:spcPts val="1000"/>
                </a:spcAft>
                <a:tabLst>
                  <a:tab pos="450215" algn="l"/>
                </a:tabLst>
              </a:pPr>
              <a:r>
                <a:rPr lang="en-US" sz="1200">
                  <a:effectLst/>
                  <a:latin typeface="Times New Roman"/>
                  <a:ea typeface="Lucida Sans Unicode"/>
                  <a:cs typeface="Mangal"/>
                </a:rPr>
                <a:t>5</a:t>
              </a:r>
              <a:endParaRPr lang="en-GB" sz="1200">
                <a:effectLst/>
                <a:latin typeface="Times New Roman"/>
                <a:ea typeface="Lucida Sans Unicode"/>
                <a:cs typeface="Mangal"/>
              </a:endParaRPr>
            </a:p>
          </p:txBody>
        </p:sp>
      </p:grpSp>
      <p:sp>
        <p:nvSpPr>
          <p:cNvPr id="28" name="Rectangle 25"/>
          <p:cNvSpPr>
            <a:spLocks noChangeArrowheads="1"/>
          </p:cNvSpPr>
          <p:nvPr/>
        </p:nvSpPr>
        <p:spPr bwMode="auto">
          <a:xfrm>
            <a:off x="-36512" y="-27384"/>
            <a:ext cx="91440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450850" algn="l"/>
              </a:tabLst>
            </a:pPr>
            <a:r>
              <a:rPr kumimoji="0" lang="en-US" altLang="zh-CN" b="1" i="0" u="none" strike="noStrike" cap="none" normalizeH="0" baseline="0" dirty="0" smtClean="0">
                <a:ln>
                  <a:noFill/>
                </a:ln>
                <a:solidFill>
                  <a:schemeClr val="tx1"/>
                </a:solidFill>
                <a:effectLst/>
                <a:ea typeface="Lucida Sans Unicode" pitchFamily="34" charset="0"/>
                <a:cs typeface="Times New Roman" pitchFamily="18" charset="0"/>
              </a:rPr>
              <a:t>Parallelism check</a:t>
            </a:r>
            <a:endParaRPr kumimoji="0" lang="en-GB" altLang="zh-CN"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450850" algn="l"/>
              </a:tabLst>
            </a:pPr>
            <a:r>
              <a:rPr kumimoji="0" lang="en-US" altLang="zh-CN" b="0" i="0" u="none" strike="noStrike" cap="none" normalizeH="0" baseline="0" dirty="0" smtClean="0">
                <a:ln>
                  <a:noFill/>
                </a:ln>
                <a:solidFill>
                  <a:schemeClr val="tx1"/>
                </a:solidFill>
                <a:effectLst/>
                <a:ea typeface="Lucida Sans Unicode" pitchFamily="34" charset="0"/>
                <a:cs typeface="Times New Roman" pitchFamily="18" charset="0"/>
              </a:rPr>
              <a:t>The parallelism was checked by positioning the anode tip at several sites on a sample. By comparing the anode injection required to be a certain gap, one could calculate the slope of the cathode sample with respect to the injection axis (Z direction). </a:t>
            </a:r>
            <a:endParaRPr kumimoji="0" lang="en-GB" altLang="zh-CN" b="0" i="0" u="none" strike="noStrike" cap="none" normalizeH="0" baseline="0" dirty="0" smtClean="0">
              <a:ln>
                <a:noFill/>
              </a:ln>
              <a:solidFill>
                <a:schemeClr val="tx1"/>
              </a:solidFill>
              <a:effectLst/>
              <a:cs typeface="Arial" pitchFamily="34" charset="0"/>
            </a:endParaRPr>
          </a:p>
        </p:txBody>
      </p:sp>
      <p:sp>
        <p:nvSpPr>
          <p:cNvPr id="34" name="Rectangle 33"/>
          <p:cNvSpPr/>
          <p:nvPr/>
        </p:nvSpPr>
        <p:spPr>
          <a:xfrm>
            <a:off x="67288" y="4797152"/>
            <a:ext cx="9076711" cy="2031325"/>
          </a:xfrm>
          <a:prstGeom prst="rect">
            <a:avLst/>
          </a:prstGeom>
        </p:spPr>
        <p:txBody>
          <a:bodyPr wrap="square">
            <a:spAutoFit/>
          </a:bodyPr>
          <a:lstStyle/>
          <a:p>
            <a:pPr algn="just"/>
            <a:r>
              <a:rPr lang="en-US" b="1" dirty="0"/>
              <a:t>Hysteresis check</a:t>
            </a:r>
            <a:endParaRPr lang="en-GB" dirty="0"/>
          </a:p>
          <a:p>
            <a:pPr algn="just"/>
            <a:r>
              <a:rPr lang="en-US" dirty="0"/>
              <a:t>Hysteresis of the positioners X and Y have been checked by traveling 1.5mm. Since there are sensors installed to each positioners, coming back to the reference position was well done. However, due to the beam shift of the SEM, the accuracy couldn't be determined. Next time one has to put the tip in the SEM display as a reference. The Z positioner has also be checked A bump of 0.5um width on the surface was used as a reference. After 1mm of round traveling, the tip came back at the place where it had been at SEM pictures with 8000x magnification.</a:t>
            </a:r>
            <a:endParaRPr lang="en-GB" dirty="0"/>
          </a:p>
        </p:txBody>
      </p:sp>
    </p:spTree>
    <p:extLst>
      <p:ext uri="{BB962C8B-B14F-4D97-AF65-F5344CB8AC3E}">
        <p14:creationId xmlns:p14="http://schemas.microsoft.com/office/powerpoint/2010/main" val="1430884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620688"/>
            <a:ext cx="8208912" cy="4801314"/>
          </a:xfrm>
          <a:prstGeom prst="rect">
            <a:avLst/>
          </a:prstGeom>
        </p:spPr>
        <p:txBody>
          <a:bodyPr wrap="square">
            <a:spAutoFit/>
          </a:bodyPr>
          <a:lstStyle/>
          <a:p>
            <a:r>
              <a:rPr lang="en-US" b="1" dirty="0"/>
              <a:t>Test measurements</a:t>
            </a:r>
            <a:endParaRPr lang="en-GB" dirty="0"/>
          </a:p>
          <a:p>
            <a:r>
              <a:rPr lang="en-US" dirty="0"/>
              <a:t>I have done some IV measurements at targeted positions and 1D scan over some scratches. The purpose of those measurements was for checking the sensitivity of the system to the field emission current enhanced by geometry.</a:t>
            </a:r>
            <a:endParaRPr lang="en-GB" dirty="0"/>
          </a:p>
          <a:p>
            <a:endParaRPr lang="en-US" dirty="0" smtClean="0"/>
          </a:p>
          <a:p>
            <a:r>
              <a:rPr lang="en-US" dirty="0" smtClean="0"/>
              <a:t>Measurement </a:t>
            </a:r>
            <a:r>
              <a:rPr lang="en-US" dirty="0"/>
              <a:t>at Scratch1:</a:t>
            </a:r>
            <a:endParaRPr lang="en-GB" dirty="0"/>
          </a:p>
          <a:p>
            <a:r>
              <a:rPr lang="en-US" dirty="0"/>
              <a:t>- Five IV measurements have been done at positions indicated in the following SEM image. The step size is 1V from 0 to 1kV. </a:t>
            </a:r>
            <a:endParaRPr lang="en-GB" dirty="0"/>
          </a:p>
          <a:p>
            <a:endParaRPr lang="en-US" dirty="0" smtClean="0"/>
          </a:p>
          <a:p>
            <a:r>
              <a:rPr lang="en-US" dirty="0" smtClean="0"/>
              <a:t>- </a:t>
            </a:r>
            <a:r>
              <a:rPr lang="en-US" dirty="0"/>
              <a:t>The gap distance between the anode and the cathode flat area was 2.3μm that was measured after scanning by soft-touching.</a:t>
            </a:r>
            <a:endParaRPr lang="en-GB" dirty="0"/>
          </a:p>
          <a:p>
            <a:endParaRPr lang="en-US" dirty="0" smtClean="0"/>
          </a:p>
          <a:p>
            <a:r>
              <a:rPr lang="en-US" dirty="0" smtClean="0"/>
              <a:t>- </a:t>
            </a:r>
            <a:r>
              <a:rPr lang="en-US" dirty="0"/>
              <a:t>Scan over the scratch in the x-direction has been done with same gap distance as IV measurements with fixed bias voltage 350V. The travelling distance was 20μm over the Scratch one as seen in Fig.2 along the blue line with 1μm step. Currents have been measured 10 times at one position and averaged as plotted in Fig.3. The forward and backward scans have been done. </a:t>
            </a:r>
            <a:endParaRPr lang="en-GB" dirty="0"/>
          </a:p>
        </p:txBody>
      </p:sp>
    </p:spTree>
    <p:extLst>
      <p:ext uri="{BB962C8B-B14F-4D97-AF65-F5344CB8AC3E}">
        <p14:creationId xmlns:p14="http://schemas.microsoft.com/office/powerpoint/2010/main" val="3897912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88640"/>
            <a:ext cx="6549390" cy="4903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 name="Table 1"/>
          <p:cNvGraphicFramePr>
            <a:graphicFrameLocks noGrp="1"/>
          </p:cNvGraphicFramePr>
          <p:nvPr>
            <p:extLst>
              <p:ext uri="{D42A27DB-BD31-4B8C-83A1-F6EECF244321}">
                <p14:modId xmlns:p14="http://schemas.microsoft.com/office/powerpoint/2010/main" val="561876276"/>
              </p:ext>
            </p:extLst>
          </p:nvPr>
        </p:nvGraphicFramePr>
        <p:xfrm>
          <a:off x="1887200" y="5661248"/>
          <a:ext cx="5582285" cy="394082"/>
        </p:xfrm>
        <a:graphic>
          <a:graphicData uri="http://schemas.openxmlformats.org/drawingml/2006/table">
            <a:tbl>
              <a:tblPr firstRow="1" firstCol="1" bandRow="1">
                <a:tableStyleId>{5C22544A-7EE6-4342-B048-85BDC9FD1C3A}</a:tableStyleId>
              </a:tblPr>
              <a:tblGrid>
                <a:gridCol w="1148715"/>
                <a:gridCol w="886460"/>
                <a:gridCol w="887095"/>
                <a:gridCol w="886460"/>
                <a:gridCol w="887095"/>
                <a:gridCol w="886460"/>
              </a:tblGrid>
              <a:tr h="0">
                <a:tc>
                  <a:txBody>
                    <a:bodyPr/>
                    <a:lstStyle/>
                    <a:p>
                      <a:pPr algn="just">
                        <a:lnSpc>
                          <a:spcPct val="115000"/>
                        </a:lnSpc>
                        <a:spcAft>
                          <a:spcPts val="0"/>
                        </a:spcAft>
                        <a:tabLst>
                          <a:tab pos="450215" algn="l"/>
                        </a:tabLst>
                      </a:pPr>
                      <a:r>
                        <a:rPr lang="en-US" sz="1200" dirty="0">
                          <a:effectLst/>
                        </a:rPr>
                        <a:t>Position</a:t>
                      </a:r>
                      <a:endParaRPr lang="en-GB" sz="1200" dirty="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a:effectLst/>
                        </a:rPr>
                        <a:t>1</a:t>
                      </a:r>
                      <a:endParaRPr lang="en-GB" sz="120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a:effectLst/>
                        </a:rPr>
                        <a:t>2</a:t>
                      </a:r>
                      <a:endParaRPr lang="en-GB" sz="120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a:effectLst/>
                        </a:rPr>
                        <a:t>3</a:t>
                      </a:r>
                      <a:endParaRPr lang="en-GB" sz="120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a:effectLst/>
                        </a:rPr>
                        <a:t>4</a:t>
                      </a:r>
                      <a:endParaRPr lang="en-GB" sz="120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a:effectLst/>
                        </a:rPr>
                        <a:t>5</a:t>
                      </a:r>
                      <a:endParaRPr lang="en-GB" sz="1200">
                        <a:effectLst/>
                        <a:latin typeface="Times New Roman"/>
                        <a:ea typeface="Lucida Sans Unicode"/>
                        <a:cs typeface="Mangal"/>
                      </a:endParaRPr>
                    </a:p>
                  </a:txBody>
                  <a:tcPr marL="68580" marR="68580" marT="0" marB="0"/>
                </a:tc>
              </a:tr>
              <a:tr h="0">
                <a:tc>
                  <a:txBody>
                    <a:bodyPr/>
                    <a:lstStyle/>
                    <a:p>
                      <a:pPr algn="just">
                        <a:lnSpc>
                          <a:spcPct val="115000"/>
                        </a:lnSpc>
                        <a:spcAft>
                          <a:spcPts val="0"/>
                        </a:spcAft>
                        <a:tabLst>
                          <a:tab pos="450215" algn="l"/>
                        </a:tabLst>
                      </a:pPr>
                      <a:r>
                        <a:rPr lang="en-US" sz="1200">
                          <a:effectLst/>
                        </a:rPr>
                        <a:t>Onset Voltage</a:t>
                      </a:r>
                      <a:endParaRPr lang="en-GB" sz="120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dirty="0">
                          <a:effectLst/>
                        </a:rPr>
                        <a:t>-</a:t>
                      </a:r>
                      <a:endParaRPr lang="en-GB" sz="1200" dirty="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dirty="0">
                          <a:effectLst/>
                        </a:rPr>
                        <a:t>337V</a:t>
                      </a:r>
                      <a:endParaRPr lang="en-GB" sz="1200" dirty="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a:effectLst/>
                        </a:rPr>
                        <a:t>372V</a:t>
                      </a:r>
                      <a:endParaRPr lang="en-GB" sz="120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dirty="0">
                          <a:effectLst/>
                        </a:rPr>
                        <a:t>599V</a:t>
                      </a:r>
                      <a:endParaRPr lang="en-GB" sz="1200" dirty="0">
                        <a:effectLst/>
                        <a:latin typeface="Times New Roman"/>
                        <a:ea typeface="Lucida Sans Unicode"/>
                        <a:cs typeface="Mangal"/>
                      </a:endParaRPr>
                    </a:p>
                  </a:txBody>
                  <a:tcPr marL="68580" marR="68580" marT="0" marB="0"/>
                </a:tc>
                <a:tc>
                  <a:txBody>
                    <a:bodyPr/>
                    <a:lstStyle/>
                    <a:p>
                      <a:pPr algn="ctr">
                        <a:lnSpc>
                          <a:spcPct val="115000"/>
                        </a:lnSpc>
                        <a:spcAft>
                          <a:spcPts val="0"/>
                        </a:spcAft>
                        <a:tabLst>
                          <a:tab pos="450215" algn="l"/>
                        </a:tabLst>
                      </a:pPr>
                      <a:r>
                        <a:rPr lang="en-US" sz="1200" dirty="0">
                          <a:effectLst/>
                        </a:rPr>
                        <a:t>-</a:t>
                      </a:r>
                      <a:endParaRPr lang="en-GB" sz="1200" dirty="0">
                        <a:effectLst/>
                        <a:latin typeface="Times New Roman"/>
                        <a:ea typeface="Lucida Sans Unicode"/>
                        <a:cs typeface="Mangal"/>
                      </a:endParaRPr>
                    </a:p>
                  </a:txBody>
                  <a:tcPr marL="68580" marR="68580" marT="0" marB="0"/>
                </a:tc>
              </a:tr>
            </a:tbl>
          </a:graphicData>
        </a:graphic>
      </p:graphicFrame>
      <p:sp>
        <p:nvSpPr>
          <p:cNvPr id="3" name="Rectangle 4"/>
          <p:cNvSpPr>
            <a:spLocks noChangeArrowheads="1"/>
          </p:cNvSpPr>
          <p:nvPr/>
        </p:nvSpPr>
        <p:spPr bwMode="auto">
          <a:xfrm>
            <a:off x="1476672" y="5085184"/>
            <a:ext cx="647970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0850" algn="l"/>
              </a:tabLst>
            </a:pPr>
            <a:r>
              <a:rPr kumimoji="0" lang="en-US" altLang="zh-CN" sz="1200" b="0" i="1" u="none" strike="noStrike" cap="none" normalizeH="0" baseline="0" dirty="0" smtClean="0">
                <a:ln>
                  <a:noFill/>
                </a:ln>
                <a:solidFill>
                  <a:schemeClr val="tx1"/>
                </a:solidFill>
                <a:effectLst/>
                <a:ea typeface="Lucida Sans Unicode" pitchFamily="34" charset="0"/>
                <a:cs typeface="Times New Roman" pitchFamily="18" charset="0"/>
              </a:rPr>
              <a:t>First 1D-scan site. Numbers in circles correspond to the positions of  IV measurement run number.</a:t>
            </a:r>
            <a:endParaRPr kumimoji="0" lang="en-GB" altLang="zh-CN" sz="600" b="0" i="0" u="none" strike="noStrike" cap="none" normalizeH="0" baseline="0" dirty="0" smtClean="0">
              <a:ln>
                <a:noFill/>
              </a:ln>
              <a:solidFill>
                <a:schemeClr val="tx1"/>
              </a:solidFill>
              <a:effectLst/>
              <a:cs typeface="Arial" pitchFamily="34" charset="0"/>
            </a:endParaRPr>
          </a:p>
        </p:txBody>
      </p:sp>
      <p:sp>
        <p:nvSpPr>
          <p:cNvPr id="4" name="Rectangle 3"/>
          <p:cNvSpPr/>
          <p:nvPr/>
        </p:nvSpPr>
        <p:spPr>
          <a:xfrm>
            <a:off x="1259632" y="6309320"/>
            <a:ext cx="6552728" cy="461665"/>
          </a:xfrm>
          <a:prstGeom prst="rect">
            <a:avLst/>
          </a:prstGeom>
        </p:spPr>
        <p:txBody>
          <a:bodyPr wrap="square">
            <a:spAutoFit/>
          </a:bodyPr>
          <a:lstStyle/>
          <a:p>
            <a:pPr lvl="0" algn="just" eaLnBrk="0" fontAlgn="base" hangingPunct="0">
              <a:spcBef>
                <a:spcPct val="0"/>
              </a:spcBef>
              <a:spcAft>
                <a:spcPct val="0"/>
              </a:spcAft>
              <a:tabLst>
                <a:tab pos="450850" algn="l"/>
              </a:tabLst>
            </a:pPr>
            <a:r>
              <a:rPr kumimoji="0" lang="en-US" altLang="zh-CN" sz="1200" b="0" i="1" u="none" strike="noStrike" cap="none" normalizeH="0" baseline="0" dirty="0" smtClean="0">
                <a:ln>
                  <a:noFill/>
                </a:ln>
                <a:solidFill>
                  <a:schemeClr val="tx1"/>
                </a:solidFill>
                <a:effectLst/>
                <a:ea typeface="Lucida Sans Unicode" pitchFamily="34" charset="0"/>
                <a:cs typeface="Times New Roman" pitchFamily="18" charset="0"/>
              </a:rPr>
              <a:t>Table of voltage where the measured current exceeded 100nA at each position. Measured current at position 1 and 5 were always below 100nA until the maximum bias voltage (1kV).</a:t>
            </a:r>
            <a:endParaRPr kumimoji="0" lang="en-US" altLang="zh-CN" sz="1200" b="0" i="0" u="none" strike="noStrike" cap="none" normalizeH="0" baseline="0" dirty="0" smtClean="0">
              <a:ln>
                <a:noFill/>
              </a:ln>
              <a:solidFill>
                <a:schemeClr val="tx1"/>
              </a:solidFill>
              <a:effectLst/>
              <a:cs typeface="Arial" pitchFamily="34" charset="0"/>
            </a:endParaRPr>
          </a:p>
        </p:txBody>
      </p:sp>
      <p:cxnSp>
        <p:nvCxnSpPr>
          <p:cNvPr id="7" name="Straight Connector 6"/>
          <p:cNvCxnSpPr/>
          <p:nvPr/>
        </p:nvCxnSpPr>
        <p:spPr>
          <a:xfrm flipV="1">
            <a:off x="2783324" y="2584812"/>
            <a:ext cx="3533775" cy="111125"/>
          </a:xfrm>
          <a:prstGeom prst="line">
            <a:avLst/>
          </a:prstGeom>
          <a:ln w="254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28628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88640"/>
            <a:ext cx="6549390" cy="4903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flipV="1">
            <a:off x="2783324" y="2584812"/>
            <a:ext cx="3533775" cy="111125"/>
          </a:xfrm>
          <a:prstGeom prst="line">
            <a:avLst/>
          </a:prstGeom>
          <a:ln w="25400"/>
        </p:spPr>
        <p:style>
          <a:lnRef idx="1">
            <a:schemeClr val="accent1"/>
          </a:lnRef>
          <a:fillRef idx="0">
            <a:schemeClr val="accent1"/>
          </a:fillRef>
          <a:effectRef idx="0">
            <a:schemeClr val="accent1"/>
          </a:effectRef>
          <a:fontRef idx="minor">
            <a:schemeClr val="tx1"/>
          </a:fontRef>
        </p:style>
      </p:cxnSp>
      <p:pic>
        <p:nvPicPr>
          <p:cNvPr id="3" name="Picture 2"/>
          <p:cNvPicPr/>
          <p:nvPr/>
        </p:nvPicPr>
        <p:blipFill>
          <a:blip r:embed="rId3">
            <a:extLst>
              <a:ext uri="{28A0092B-C50C-407E-A947-70E740481C1C}">
                <a14:useLocalDpi xmlns:a14="http://schemas.microsoft.com/office/drawing/2010/main" val="0"/>
              </a:ext>
            </a:extLst>
          </a:blip>
          <a:stretch>
            <a:fillRect/>
          </a:stretch>
        </p:blipFill>
        <p:spPr>
          <a:xfrm>
            <a:off x="1619672" y="2996952"/>
            <a:ext cx="6048672" cy="2758440"/>
          </a:xfrm>
          <a:prstGeom prst="rect">
            <a:avLst/>
          </a:prstGeom>
        </p:spPr>
      </p:pic>
      <p:sp>
        <p:nvSpPr>
          <p:cNvPr id="6" name="Rectangle 5"/>
          <p:cNvSpPr/>
          <p:nvPr/>
        </p:nvSpPr>
        <p:spPr>
          <a:xfrm>
            <a:off x="1259632" y="5517232"/>
            <a:ext cx="6985520" cy="1200329"/>
          </a:xfrm>
          <a:prstGeom prst="rect">
            <a:avLst/>
          </a:prstGeom>
        </p:spPr>
        <p:txBody>
          <a:bodyPr wrap="square">
            <a:spAutoFit/>
          </a:bodyPr>
          <a:lstStyle/>
          <a:p>
            <a:pPr algn="just"/>
            <a:r>
              <a:rPr lang="en-US" i="1" dirty="0"/>
              <a:t>Result of the 1D scan over the Scratch1. The peak of both forward run (red, scanned from left to right at Fig.2) and backward run (blue, from right to left) was around the center of the scanning area where the edge of the scratch existed.</a:t>
            </a:r>
            <a:endParaRPr lang="en-GB" i="1" dirty="0"/>
          </a:p>
        </p:txBody>
      </p:sp>
    </p:spTree>
    <p:extLst>
      <p:ext uri="{BB962C8B-B14F-4D97-AF65-F5344CB8AC3E}">
        <p14:creationId xmlns:p14="http://schemas.microsoft.com/office/powerpoint/2010/main" val="2410210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192974" y="959581"/>
            <a:ext cx="6692259" cy="5061707"/>
            <a:chOff x="1187625" y="-264555"/>
            <a:chExt cx="6692259" cy="5061707"/>
          </a:xfrm>
        </p:grpSpPr>
        <p:pic>
          <p:nvPicPr>
            <p:cNvPr id="2" name="Picture 1"/>
            <p:cNvPicPr/>
            <p:nvPr/>
          </p:nvPicPr>
          <p:blipFill>
            <a:blip r:embed="rId2">
              <a:extLst>
                <a:ext uri="{28A0092B-C50C-407E-A947-70E740481C1C}">
                  <a14:useLocalDpi xmlns:a14="http://schemas.microsoft.com/office/drawing/2010/main" val="0"/>
                </a:ext>
              </a:extLst>
            </a:blip>
            <a:stretch>
              <a:fillRect/>
            </a:stretch>
          </p:blipFill>
          <p:spPr>
            <a:xfrm>
              <a:off x="1547664" y="44624"/>
              <a:ext cx="6332220" cy="4731385"/>
            </a:xfrm>
            <a:prstGeom prst="rect">
              <a:avLst/>
            </a:prstGeom>
          </p:spPr>
        </p:pic>
        <p:cxnSp>
          <p:nvCxnSpPr>
            <p:cNvPr id="3" name="Straight Connector 2"/>
            <p:cNvCxnSpPr/>
            <p:nvPr/>
          </p:nvCxnSpPr>
          <p:spPr>
            <a:xfrm rot="5400000" flipV="1">
              <a:off x="3108955" y="1972608"/>
              <a:ext cx="3535045" cy="111125"/>
            </a:xfrm>
            <a:prstGeom prst="line">
              <a:avLst/>
            </a:prstGeom>
            <a:ln w="25400"/>
          </p:spPr>
          <p:style>
            <a:lnRef idx="1">
              <a:schemeClr val="accent1"/>
            </a:lnRef>
            <a:fillRef idx="0">
              <a:schemeClr val="accent1"/>
            </a:fillRef>
            <a:effectRef idx="0">
              <a:schemeClr val="accent1"/>
            </a:effectRef>
            <a:fontRef idx="minor">
              <a:schemeClr val="tx1"/>
            </a:fontRef>
          </p:style>
        </p:cxn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rot="16200000">
              <a:off x="105524" y="817546"/>
              <a:ext cx="5061707" cy="2897505"/>
            </a:xfrm>
            <a:prstGeom prst="rect">
              <a:avLst/>
            </a:prstGeom>
          </p:spPr>
        </p:pic>
      </p:grpSp>
      <p:sp>
        <p:nvSpPr>
          <p:cNvPr id="7" name="Rectangle 6"/>
          <p:cNvSpPr/>
          <p:nvPr/>
        </p:nvSpPr>
        <p:spPr>
          <a:xfrm>
            <a:off x="568817" y="0"/>
            <a:ext cx="2660408" cy="369332"/>
          </a:xfrm>
          <a:prstGeom prst="rect">
            <a:avLst/>
          </a:prstGeom>
        </p:spPr>
        <p:txBody>
          <a:bodyPr wrap="none">
            <a:spAutoFit/>
          </a:bodyPr>
          <a:lstStyle/>
          <a:p>
            <a:r>
              <a:rPr lang="en-US" dirty="0" smtClean="0"/>
              <a:t>Measurement at Scratch2:</a:t>
            </a:r>
            <a:endParaRPr lang="en-GB" dirty="0"/>
          </a:p>
        </p:txBody>
      </p:sp>
      <p:sp>
        <p:nvSpPr>
          <p:cNvPr id="8" name="Rectangle 7"/>
          <p:cNvSpPr/>
          <p:nvPr/>
        </p:nvSpPr>
        <p:spPr>
          <a:xfrm>
            <a:off x="597996" y="389636"/>
            <a:ext cx="7862436" cy="923330"/>
          </a:xfrm>
          <a:prstGeom prst="rect">
            <a:avLst/>
          </a:prstGeom>
        </p:spPr>
        <p:txBody>
          <a:bodyPr wrap="square">
            <a:spAutoFit/>
          </a:bodyPr>
          <a:lstStyle/>
          <a:p>
            <a:pPr algn="just"/>
            <a:r>
              <a:rPr lang="en-US" i="1" dirty="0"/>
              <a:t>Result of the 1D scan over the Scratch2. The peak of both forward run (red, scanned from bottom to top at Fig.5) and backward run (blue, from top to bottom) was around the center of the scanning area where the edge of the scratch existed.</a:t>
            </a:r>
            <a:endParaRPr lang="en-GB" i="1" dirty="0"/>
          </a:p>
        </p:txBody>
      </p:sp>
    </p:spTree>
    <p:extLst>
      <p:ext uri="{BB962C8B-B14F-4D97-AF65-F5344CB8AC3E}">
        <p14:creationId xmlns:p14="http://schemas.microsoft.com/office/powerpoint/2010/main" val="35511861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TotalTime>
  <Words>703</Words>
  <Application>Microsoft Office PowerPoint</Application>
  <PresentationFormat>On-screen Show (4:3)</PresentationFormat>
  <Paragraphs>105</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Uppsala Progress Report 10/12/2012</vt:lpstr>
      <vt:lpstr>3D piezo positioner installation</vt:lpstr>
      <vt:lpstr>SmarAct Piezo positionner http://www.smaract.de/</vt:lpstr>
      <vt:lpstr>PowerPoint Presentation</vt:lpstr>
      <vt:lpstr>PowerPoint Presentation</vt:lpstr>
      <vt:lpstr>PowerPoint Presentation</vt:lpstr>
      <vt:lpstr>PowerPoint Presentation</vt:lpstr>
      <vt:lpstr>PowerPoint Presentation</vt:lpstr>
      <vt:lpstr>PowerPoint Presentation</vt:lpstr>
      <vt:lpstr>Summary and Outlook</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Uppsala Progress Report 10/12/2012</dc:title>
  <dc:creator>Tomoko Muranaka</dc:creator>
  <cp:lastModifiedBy>Tomoko Muranaka</cp:lastModifiedBy>
  <cp:revision>22</cp:revision>
  <dcterms:created xsi:type="dcterms:W3CDTF">2012-12-10T08:42:11Z</dcterms:created>
  <dcterms:modified xsi:type="dcterms:W3CDTF">2012-12-10T12:49:33Z</dcterms:modified>
</cp:coreProperties>
</file>