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4" r:id="rId4"/>
    <p:sldMasterId id="2147483666" r:id="rId5"/>
  </p:sldMasterIdLst>
  <p:notesMasterIdLst>
    <p:notesMasterId r:id="rId20"/>
  </p:notesMasterIdLst>
  <p:handoutMasterIdLst>
    <p:handoutMasterId r:id="rId21"/>
  </p:handoutMasterIdLst>
  <p:sldIdLst>
    <p:sldId id="257" r:id="rId6"/>
    <p:sldId id="310" r:id="rId7"/>
    <p:sldId id="316" r:id="rId8"/>
    <p:sldId id="307" r:id="rId9"/>
    <p:sldId id="317" r:id="rId10"/>
    <p:sldId id="281" r:id="rId11"/>
    <p:sldId id="311" r:id="rId12"/>
    <p:sldId id="312" r:id="rId13"/>
    <p:sldId id="313" r:id="rId14"/>
    <p:sldId id="283" r:id="rId15"/>
    <p:sldId id="315" r:id="rId16"/>
    <p:sldId id="314" r:id="rId17"/>
    <p:sldId id="309" r:id="rId18"/>
    <p:sldId id="302" r:id="rId19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004EEA"/>
    <a:srgbClr val="FF6600"/>
    <a:srgbClr val="E9E50B"/>
    <a:srgbClr val="FFED61"/>
    <a:srgbClr val="0EBE44"/>
    <a:srgbClr val="99FF99"/>
    <a:srgbClr val="FFFFCC"/>
    <a:srgbClr val="996633"/>
    <a:srgbClr val="FFFF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74" autoAdjust="0"/>
    <p:restoredTop sz="90521" autoAdjust="0"/>
  </p:normalViewPr>
  <p:slideViewPr>
    <p:cSldViewPr>
      <p:cViewPr>
        <p:scale>
          <a:sx n="100" d="100"/>
          <a:sy n="100" d="100"/>
        </p:scale>
        <p:origin x="-840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94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728" cy="497291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345" y="1"/>
            <a:ext cx="2946728" cy="497291"/>
          </a:xfrm>
          <a:prstGeom prst="rect">
            <a:avLst/>
          </a:prstGeom>
        </p:spPr>
        <p:txBody>
          <a:bodyPr vert="horz" lIns="91443" tIns="45721" rIns="91443" bIns="45721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89424B1-C27F-46C1-91D0-E06DE5EEE4E2}" type="datetimeFigureOut">
              <a:rPr lang="en-US"/>
              <a:pPr>
                <a:defRPr/>
              </a:pPr>
              <a:t>12/7/2012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335"/>
            <a:ext cx="2946728" cy="497290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345" y="9429335"/>
            <a:ext cx="2946728" cy="497290"/>
          </a:xfrm>
          <a:prstGeom prst="rect">
            <a:avLst/>
          </a:prstGeom>
        </p:spPr>
        <p:txBody>
          <a:bodyPr vert="horz" lIns="91443" tIns="45721" rIns="91443" bIns="45721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CB21C4A-7B62-4240-B8ED-4558024363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9207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25" cy="495692"/>
          </a:xfrm>
          <a:prstGeom prst="rect">
            <a:avLst/>
          </a:prstGeom>
        </p:spPr>
        <p:txBody>
          <a:bodyPr vert="horz" lIns="92193" tIns="46096" rIns="92193" bIns="460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947" y="0"/>
            <a:ext cx="2945125" cy="495692"/>
          </a:xfrm>
          <a:prstGeom prst="rect">
            <a:avLst/>
          </a:prstGeom>
        </p:spPr>
        <p:txBody>
          <a:bodyPr vert="horz" lIns="92193" tIns="46096" rIns="92193" bIns="460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476A311-A580-4B3A-8E9C-8B179EAE48A6}" type="datetimeFigureOut">
              <a:rPr lang="en-US"/>
              <a:pPr>
                <a:defRPr/>
              </a:pPr>
              <a:t>12/7/2012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93" tIns="46096" rIns="92193" bIns="4609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468"/>
            <a:ext cx="5438140" cy="4467621"/>
          </a:xfrm>
          <a:prstGeom prst="rect">
            <a:avLst/>
          </a:prstGeom>
        </p:spPr>
        <p:txBody>
          <a:bodyPr vert="horz" lIns="92193" tIns="46096" rIns="92193" bIns="46096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335"/>
            <a:ext cx="2945125" cy="497290"/>
          </a:xfrm>
          <a:prstGeom prst="rect">
            <a:avLst/>
          </a:prstGeom>
        </p:spPr>
        <p:txBody>
          <a:bodyPr vert="horz" lIns="92193" tIns="46096" rIns="92193" bIns="460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947" y="9429335"/>
            <a:ext cx="2945125" cy="497290"/>
          </a:xfrm>
          <a:prstGeom prst="rect">
            <a:avLst/>
          </a:prstGeom>
        </p:spPr>
        <p:txBody>
          <a:bodyPr vert="horz" lIns="92193" tIns="46096" rIns="92193" bIns="460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2A0528C-CDE6-4C76-A1BC-F8C90CF07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652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348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107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10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107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107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2A0528C-CDE6-4C76-A1BC-F8C90CF0795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Joint-CSAP, 4th October 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A. Funken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000"/>
            </a:lvl1pPr>
          </a:lstStyle>
          <a:p>
            <a:pPr>
              <a:defRPr/>
            </a:pPr>
            <a:fld id="{4A6A4FD3-BBDD-4C5C-9429-CC7CADF65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Joint-CSAP, 4th October 2012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A. Funken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1C8D8-996A-40AC-8A6F-3D4E7CE29521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200" dirty="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Joint-CSAP, 4th October 2012</a:t>
            </a:r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A. Funken</a:t>
            </a:r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3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2" descr="https://espace.cern.ch/be-dep/images/BE-BeamsDep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17588"/>
            <a:ext cx="19526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ＭＳ Ｐゴシック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ＭＳ Ｐゴシック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ＭＳ Ｐゴシック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Joint-CSAP, 4th October 2012</a:t>
            </a:r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A. Funken</a:t>
            </a:r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F5A4911-65A5-4E9D-A07A-5A533DDCAE07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pic>
        <p:nvPicPr>
          <p:cNvPr id="307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2" descr="https://espace.cern.ch/be-dep/images/BE-BeamsDep.jp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63" y="1000125"/>
            <a:ext cx="1982787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  <a:cs typeface="ＭＳ Ｐゴシック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ＭＳ Ｐゴシック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  <a:cs typeface="ＭＳ Ｐゴシック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  <a:cs typeface="ＭＳ Ｐゴシック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243990/1/IDENTIFICATION_SHEET_EIS_EXAMPLE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dms.cern.ch/cedar/plsql/put_file.start_wizard?cookie=12072377&amp;p_t_doc_dat_c_id=1050943749" TargetMode="Externa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journal/CERNBulletin/2012/38/News%20Articles/1475667?ln=e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file/1211886/1.4/EIS_ASSURANCE_QUALITE_V1_4.pdf" TargetMode="External"/><Relationship Id="rId2" Type="http://schemas.openxmlformats.org/officeDocument/2006/relationships/hyperlink" Target="https://edms.cern.ch/document/1211886/1.4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edms.cern.ch/document/1182293/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dms.cern.ch/document/1217238/1" TargetMode="Externa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0" y="2013992"/>
            <a:ext cx="9144000" cy="41513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1800" b="1" i="1" dirty="0" smtClean="0">
                <a:solidFill>
                  <a:schemeClr val="accent2"/>
                </a:solidFill>
              </a:rPr>
              <a:t>EIS-BEAM &amp; EIS-MACHINE </a:t>
            </a:r>
            <a:r>
              <a:rPr lang="en-US" sz="1800" b="1" i="1" dirty="0">
                <a:solidFill>
                  <a:schemeClr val="accent2"/>
                </a:solidFill>
              </a:rPr>
              <a:t>IN </a:t>
            </a:r>
            <a:r>
              <a:rPr lang="en-US" sz="1800" b="1" i="1" dirty="0" smtClean="0">
                <a:solidFill>
                  <a:schemeClr val="accent2"/>
                </a:solidFill>
              </a:rPr>
              <a:t>OPERATION</a:t>
            </a:r>
            <a:br>
              <a:rPr lang="en-US" sz="1800" b="1" i="1" dirty="0" smtClean="0">
                <a:solidFill>
                  <a:schemeClr val="accent2"/>
                </a:solidFill>
              </a:rPr>
            </a:br>
            <a:r>
              <a:rPr lang="en-US" sz="1800" b="1" dirty="0" smtClean="0">
                <a:solidFill>
                  <a:schemeClr val="accent2"/>
                </a:solidFill>
              </a:rPr>
              <a:t/>
            </a:r>
            <a:br>
              <a:rPr lang="en-US" sz="18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QUALITY </a:t>
            </a:r>
            <a:r>
              <a:rPr lang="en-US" sz="2400" b="1" dirty="0">
                <a:solidFill>
                  <a:schemeClr val="accent2"/>
                </a:solidFill>
              </a:rPr>
              <a:t>ASSURANCE MANAGEMENT </a:t>
            </a:r>
            <a:r>
              <a:rPr lang="en-US" sz="2400" b="1" dirty="0" smtClean="0">
                <a:solidFill>
                  <a:schemeClr val="accent2"/>
                </a:solidFill>
              </a:rPr>
              <a:t>FOR</a:t>
            </a:r>
            <a:r>
              <a:rPr lang="en-US" sz="2500" b="1" dirty="0" smtClean="0">
                <a:solidFill>
                  <a:schemeClr val="accent2"/>
                </a:solidFill>
              </a:rPr>
              <a:t/>
            </a:r>
            <a:br>
              <a:rPr lang="en-US" sz="2500" b="1" dirty="0" smtClean="0">
                <a:solidFill>
                  <a:schemeClr val="accent2"/>
                </a:solidFill>
              </a:rPr>
            </a:br>
            <a:r>
              <a:rPr lang="en-US" sz="3000" dirty="0" smtClean="0">
                <a:solidFill>
                  <a:schemeClr val="accent2"/>
                </a:solidFill>
              </a:rPr>
              <a:t/>
            </a:r>
            <a:br>
              <a:rPr lang="en-US" sz="3000" dirty="0" smtClean="0">
                <a:solidFill>
                  <a:schemeClr val="accent2"/>
                </a:solidFill>
              </a:rPr>
            </a:br>
            <a:r>
              <a:rPr lang="en-US" sz="3000" dirty="0" smtClean="0">
                <a:solidFill>
                  <a:schemeClr val="accent2"/>
                </a:solidFill>
              </a:rPr>
              <a:t/>
            </a:r>
            <a:br>
              <a:rPr lang="en-US" sz="3000" dirty="0" smtClean="0">
                <a:solidFill>
                  <a:schemeClr val="accent2"/>
                </a:solidFill>
              </a:rPr>
            </a:br>
            <a:r>
              <a:rPr lang="en-US" sz="3000" dirty="0">
                <a:solidFill>
                  <a:schemeClr val="accent2"/>
                </a:solidFill>
              </a:rPr>
              <a:t/>
            </a:r>
            <a:br>
              <a:rPr lang="en-US" sz="3000" dirty="0">
                <a:solidFill>
                  <a:schemeClr val="accent2"/>
                </a:solidFill>
              </a:rPr>
            </a:br>
            <a:r>
              <a:rPr lang="en-US" sz="1600" b="1" dirty="0" smtClean="0">
                <a:solidFill>
                  <a:schemeClr val="accent2"/>
                </a:solidFill>
              </a:rPr>
              <a:t/>
            </a:r>
            <a:br>
              <a:rPr lang="en-US" sz="1600" b="1" dirty="0" smtClean="0">
                <a:solidFill>
                  <a:schemeClr val="accent2"/>
                </a:solidFill>
              </a:rPr>
            </a:br>
            <a:r>
              <a:rPr lang="en-US" sz="1600" b="1" dirty="0" smtClean="0">
                <a:solidFill>
                  <a:schemeClr val="accent2"/>
                </a:solidFill>
              </a:rPr>
              <a:t>Safety Unit</a:t>
            </a:r>
            <a:br>
              <a:rPr lang="en-US" sz="1600" b="1" dirty="0" smtClean="0">
                <a:solidFill>
                  <a:schemeClr val="accent2"/>
                </a:solidFill>
              </a:rPr>
            </a:br>
            <a:r>
              <a:rPr lang="en-US" sz="1600" b="1" dirty="0" smtClean="0">
                <a:solidFill>
                  <a:schemeClr val="accent2"/>
                </a:solidFill>
              </a:rPr>
              <a:t>BE-ASR-SU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Date Placeholder 1"/>
          <p:cNvSpPr txBox="1">
            <a:spLocks/>
          </p:cNvSpPr>
          <p:nvPr/>
        </p:nvSpPr>
        <p:spPr bwMode="auto">
          <a:xfrm>
            <a:off x="7454552" y="6428184"/>
            <a:ext cx="114989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/>
                <a:cs typeface="ＭＳ Ｐゴシック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EDMS 1255482</a:t>
            </a:r>
            <a:endParaRPr lang="en-GB" sz="800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4858" y="3645024"/>
            <a:ext cx="2963314" cy="62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What are the principles? (2/4)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4602" y="4869160"/>
            <a:ext cx="7015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 Always inform the BE DSO </a:t>
            </a:r>
            <a:r>
              <a:rPr lang="en-US" dirty="0" smtClean="0">
                <a:latin typeface="Calibri" pitchFamily="34" charset="0"/>
              </a:rPr>
              <a:t>that an intervention on an EIS is needed.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98658" y="5282624"/>
            <a:ext cx="6801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No more intervention shall take place once the “DSO tests” start. </a:t>
            </a:r>
          </a:p>
          <a:p>
            <a:r>
              <a:rPr lang="en-US" dirty="0" smtClean="0">
                <a:latin typeface="Calibri" pitchFamily="34" charset="0"/>
              </a:rPr>
              <a:t>The EIS shall be fully operational.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2060848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Written 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r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eports </a:t>
            </a:r>
            <a:r>
              <a:rPr lang="en-US" dirty="0" smtClean="0">
                <a:latin typeface="Calibri" pitchFamily="34" charset="0"/>
              </a:rPr>
              <a:t>of interventions (electronic logbook) and functional tests of the EIS (EDMS, …). </a:t>
            </a:r>
            <a:r>
              <a:rPr lang="en-US" dirty="0">
                <a:latin typeface="Calibri" pitchFamily="34" charset="0"/>
              </a:rPr>
              <a:t>Electronic form, easily </a:t>
            </a:r>
            <a:r>
              <a:rPr lang="en-US" dirty="0" smtClean="0">
                <a:latin typeface="Calibri" pitchFamily="34" charset="0"/>
              </a:rPr>
              <a:t>accessible. To </a:t>
            </a:r>
            <a:r>
              <a:rPr lang="en-US" dirty="0" smtClean="0">
                <a:latin typeface="Calibri" pitchFamily="34" charset="0"/>
              </a:rPr>
              <a:t>be done by the group responsible for the EIS.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3068960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Tests of the safety chains</a:t>
            </a:r>
            <a:r>
              <a:rPr lang="en-US" dirty="0" smtClean="0">
                <a:latin typeface="Calibri" pitchFamily="34" charset="0"/>
              </a:rPr>
              <a:t>: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5576" y="3477854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After </a:t>
            </a:r>
            <a:r>
              <a:rPr lang="en-US" dirty="0">
                <a:latin typeface="Calibri" pitchFamily="34" charset="0"/>
              </a:rPr>
              <a:t>a LS or Xmas </a:t>
            </a:r>
            <a:r>
              <a:rPr lang="en-US" dirty="0" smtClean="0">
                <a:latin typeface="Calibri" pitchFamily="34" charset="0"/>
              </a:rPr>
              <a:t>break: “DSO tests” are carried out. Reports are prepared by the DSO and stored in EDMS,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55823" y="4139788"/>
            <a:ext cx="8136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After a </a:t>
            </a:r>
            <a:r>
              <a:rPr lang="en-US" dirty="0">
                <a:latin typeface="Calibri" pitchFamily="34" charset="0"/>
              </a:rPr>
              <a:t>TS or </a:t>
            </a:r>
            <a:r>
              <a:rPr lang="en-US" dirty="0" smtClean="0">
                <a:latin typeface="Calibri" pitchFamily="34" charset="0"/>
              </a:rPr>
              <a:t>during beam operation: validation test of a specific chain could be required by the DSO depending on </a:t>
            </a:r>
            <a:r>
              <a:rPr lang="en-US" dirty="0">
                <a:latin typeface="Calibri" pitchFamily="34" charset="0"/>
              </a:rPr>
              <a:t>the type of </a:t>
            </a:r>
            <a:r>
              <a:rPr lang="en-US" dirty="0" smtClean="0">
                <a:latin typeface="Calibri" pitchFamily="34" charset="0"/>
              </a:rPr>
              <a:t>intervention carried out.</a:t>
            </a: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612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What are the principles? (3/4)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59632" y="2502188"/>
            <a:ext cx="5357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During the operation of the accelerator complexes.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55576" y="2132856"/>
            <a:ext cx="6667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Authorization from DSO of BE</a:t>
            </a:r>
            <a:r>
              <a:rPr lang="en-US" dirty="0" smtClean="0">
                <a:latin typeface="Calibri" pitchFamily="34" charset="0"/>
              </a:rPr>
              <a:t> is required for interventions on EIS: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59632" y="2862228"/>
            <a:ext cx="619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During shutdown, if an EIS needs to be put in/out of chain.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7855" y="3501008"/>
            <a:ext cx="16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 pitchFamily="34" charset="0"/>
              </a:rPr>
              <a:t>The DSO of BE </a:t>
            </a:r>
            <a:r>
              <a:rPr lang="en-US" dirty="0" smtClean="0">
                <a:latin typeface="Calibri" pitchFamily="34" charset="0"/>
              </a:rPr>
              <a:t>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81301" y="3934797"/>
            <a:ext cx="7862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>
                <a:latin typeface="Calibri" pitchFamily="34" charset="0"/>
              </a:rPr>
              <a:t>D</a:t>
            </a:r>
            <a:r>
              <a:rPr lang="en-US" dirty="0" smtClean="0">
                <a:latin typeface="Calibri" pitchFamily="34" charset="0"/>
              </a:rPr>
              <a:t>efines (with BE-OP) the compensatory measures needed to guarantee </a:t>
            </a:r>
          </a:p>
          <a:p>
            <a:r>
              <a:rPr lang="en-US" dirty="0" smtClean="0">
                <a:latin typeface="Calibri" pitchFamily="34" charset="0"/>
              </a:rPr>
              <a:t>safety of the personnel during access, and when these measures can be removed.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81300" y="4653136"/>
            <a:ext cx="7611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Requests the in/out of chain to GS/ASE via the “CERN Service </a:t>
            </a:r>
          </a:p>
          <a:p>
            <a:r>
              <a:rPr lang="en-US" dirty="0" smtClean="0">
                <a:latin typeface="Calibri" pitchFamily="34" charset="0"/>
              </a:rPr>
              <a:t>Portal” for traceability purpose. The status of the EIS-Beam and EIS-Machine </a:t>
            </a:r>
          </a:p>
          <a:p>
            <a:r>
              <a:rPr lang="en-US" dirty="0" smtClean="0">
                <a:latin typeface="Calibri" pitchFamily="34" charset="0"/>
              </a:rPr>
              <a:t>per complex is stored in EDMS.</a:t>
            </a: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791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2" grpId="0"/>
      <p:bldP spid="24" grpId="0"/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What are the principles? (4/4)</a:t>
            </a:r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139952" y="3140968"/>
            <a:ext cx="43874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latin typeface="Calibri" pitchFamily="34" charset="0"/>
              </a:rPr>
              <a:t>To be created and maintained by the </a:t>
            </a:r>
            <a:r>
              <a:rPr lang="en-US" dirty="0">
                <a:latin typeface="Calibri" pitchFamily="34" charset="0"/>
              </a:rPr>
              <a:t>EIS </a:t>
            </a:r>
            <a:endParaRPr lang="en-US" dirty="0" smtClean="0">
              <a:latin typeface="Calibri" pitchFamily="34" charset="0"/>
            </a:endParaRPr>
          </a:p>
          <a:p>
            <a:pPr>
              <a:buClr>
                <a:schemeClr val="tx1"/>
              </a:buClr>
            </a:pPr>
            <a:r>
              <a:rPr lang="en-US" dirty="0" smtClean="0">
                <a:latin typeface="Calibri" pitchFamily="34" charset="0"/>
              </a:rPr>
              <a:t>responsible or </a:t>
            </a:r>
            <a:r>
              <a:rPr lang="en-US" dirty="0">
                <a:latin typeface="Calibri" pitchFamily="34" charset="0"/>
              </a:rPr>
              <a:t>power converter responsible </a:t>
            </a:r>
            <a:endParaRPr lang="en-US" dirty="0" smtClean="0">
              <a:latin typeface="Calibri" pitchFamily="34" charset="0"/>
            </a:endParaRPr>
          </a:p>
          <a:p>
            <a:pPr>
              <a:buClr>
                <a:schemeClr val="tx1"/>
              </a:buClr>
            </a:pPr>
            <a:r>
              <a:rPr lang="en-US" dirty="0" smtClean="0">
                <a:latin typeface="Calibri" pitchFamily="34" charset="0"/>
              </a:rPr>
              <a:t>in </a:t>
            </a:r>
            <a:r>
              <a:rPr lang="en-US" dirty="0">
                <a:latin typeface="Calibri" pitchFamily="34" charset="0"/>
              </a:rPr>
              <a:t>case of </a:t>
            </a:r>
            <a:r>
              <a:rPr lang="en-US" dirty="0" smtClean="0">
                <a:latin typeface="Calibri" pitchFamily="34" charset="0"/>
              </a:rPr>
              <a:t>a magnetic EIS.</a:t>
            </a:r>
          </a:p>
        </p:txBody>
      </p:sp>
      <p:pic>
        <p:nvPicPr>
          <p:cNvPr id="18" name="Picture 17">
            <a:hlinkClick r:id="rId3"/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07" t="14247" r="31693" b="2465"/>
          <a:stretch/>
        </p:blipFill>
        <p:spPr bwMode="auto">
          <a:xfrm>
            <a:off x="827584" y="2060848"/>
            <a:ext cx="2677923" cy="3822207"/>
          </a:xfrm>
          <a:prstGeom prst="rect">
            <a:avLst/>
          </a:prstGeom>
          <a:ln>
            <a:solidFill>
              <a:srgbClr val="00206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854804" y="2420888"/>
            <a:ext cx="5109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Identification sheets </a:t>
            </a:r>
            <a:r>
              <a:rPr lang="en-US" dirty="0" smtClean="0">
                <a:latin typeface="Calibri" pitchFamily="34" charset="0"/>
              </a:rPr>
              <a:t>grouping all </a:t>
            </a:r>
            <a:r>
              <a:rPr lang="en-US" dirty="0">
                <a:latin typeface="Calibri" pitchFamily="34" charset="0"/>
              </a:rPr>
              <a:t>the </a:t>
            </a:r>
            <a:r>
              <a:rPr lang="en-US" dirty="0" smtClean="0">
                <a:latin typeface="Calibri" pitchFamily="34" charset="0"/>
              </a:rPr>
              <a:t>relevant information </a:t>
            </a:r>
            <a:r>
              <a:rPr lang="en-US" dirty="0" smtClean="0">
                <a:latin typeface="Calibri" pitchFamily="34" charset="0"/>
              </a:rPr>
              <a:t>of an EIS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(or a set of EIS if applicable).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139952" y="4211796"/>
            <a:ext cx="4308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en-US" dirty="0" smtClean="0">
                <a:latin typeface="Calibri" pitchFamily="34" charset="0"/>
              </a:rPr>
              <a:t>Example for a magnetic EIS : </a:t>
            </a:r>
            <a:r>
              <a:rPr lang="en-US" dirty="0" smtClean="0">
                <a:latin typeface="Calibri" pitchFamily="34" charset="0"/>
                <a:hlinkClick r:id="rId5"/>
              </a:rPr>
              <a:t>EDMS 1243990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1920" y="4726885"/>
            <a:ext cx="49325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Discussions are ongoing </a:t>
            </a:r>
            <a:r>
              <a:rPr lang="en-US" dirty="0">
                <a:latin typeface="Calibri" pitchFamily="34" charset="0"/>
              </a:rPr>
              <a:t>to </a:t>
            </a:r>
            <a:r>
              <a:rPr lang="en-US" dirty="0" smtClean="0">
                <a:latin typeface="Calibri" pitchFamily="34" charset="0"/>
              </a:rPr>
              <a:t>record this information directly in a database (Layout database, </a:t>
            </a:r>
            <a:r>
              <a:rPr lang="en-US" dirty="0" err="1" smtClean="0">
                <a:latin typeface="Calibri" pitchFamily="34" charset="0"/>
              </a:rPr>
              <a:t>InforEAM</a:t>
            </a:r>
            <a:r>
              <a:rPr lang="en-US" dirty="0" smtClean="0">
                <a:latin typeface="Calibri" pitchFamily="34" charset="0"/>
              </a:rPr>
              <a:t>).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29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16216" y="6237312"/>
            <a:ext cx="1905000" cy="457200"/>
          </a:xfrm>
        </p:spPr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339752" y="971436"/>
            <a:ext cx="6804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What needs to be done by EIS responsible?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1560" y="2195572"/>
            <a:ext cx="7920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itchFamily="34" charset="0"/>
              </a:rPr>
              <a:t>As presented to the Joint-CSAP on the 4</a:t>
            </a:r>
            <a:r>
              <a:rPr lang="en-US" baseline="30000" dirty="0">
                <a:latin typeface="Calibri" pitchFamily="34" charset="0"/>
              </a:rPr>
              <a:t>th</a:t>
            </a:r>
            <a:r>
              <a:rPr lang="en-US" dirty="0">
                <a:latin typeface="Calibri" pitchFamily="34" charset="0"/>
              </a:rPr>
              <a:t> of October </a:t>
            </a:r>
            <a:r>
              <a:rPr lang="en-US" dirty="0" smtClean="0">
                <a:latin typeface="Calibri" pitchFamily="34" charset="0"/>
              </a:rPr>
              <a:t>2012: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9354" y="2745794"/>
            <a:ext cx="7645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The objective is to have the quality assurance principles for the EIS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in place by the end of LS1,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for the restart of the accelerators.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6380" y="3451066"/>
            <a:ext cx="2756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 G</a:t>
            </a:r>
            <a:r>
              <a:rPr lang="en-US" dirty="0" smtClean="0">
                <a:latin typeface="Calibri" pitchFamily="34" charset="0"/>
              </a:rPr>
              <a:t>roup owners are asked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3723" y="3873822"/>
            <a:ext cx="7400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To write the operational </a:t>
            </a:r>
            <a:r>
              <a:rPr lang="en-US" dirty="0">
                <a:latin typeface="Calibri" pitchFamily="34" charset="0"/>
              </a:rPr>
              <a:t>documentation and </a:t>
            </a:r>
            <a:r>
              <a:rPr lang="en-US" dirty="0" smtClean="0">
                <a:latin typeface="Calibri" pitchFamily="34" charset="0"/>
              </a:rPr>
              <a:t>procedures + identify the EIS on site,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979" y="4892967"/>
            <a:ext cx="76064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For the written </a:t>
            </a:r>
            <a:r>
              <a:rPr lang="en-US" dirty="0">
                <a:latin typeface="Calibri" pitchFamily="34" charset="0"/>
              </a:rPr>
              <a:t>reports of interventions </a:t>
            </a:r>
            <a:r>
              <a:rPr lang="en-US" dirty="0" smtClean="0">
                <a:latin typeface="Calibri" pitchFamily="34" charset="0"/>
              </a:rPr>
              <a:t>(electronic </a:t>
            </a:r>
            <a:r>
              <a:rPr lang="en-US" dirty="0">
                <a:latin typeface="Calibri" pitchFamily="34" charset="0"/>
              </a:rPr>
              <a:t>logbook) and functional tests of the EIS</a:t>
            </a:r>
            <a:r>
              <a:rPr lang="en-US" dirty="0" smtClean="0">
                <a:latin typeface="Calibri" pitchFamily="34" charset="0"/>
              </a:rPr>
              <a:t>, group owners are encouraged to contact the </a:t>
            </a:r>
            <a:r>
              <a:rPr lang="en-US" i="1" dirty="0" smtClean="0">
                <a:latin typeface="Calibri" pitchFamily="34" charset="0"/>
                <a:hlinkClick r:id="rId3"/>
              </a:rPr>
              <a:t>“Maintenance Framework Implementation Office” </a:t>
            </a:r>
            <a:r>
              <a:rPr lang="en-US" dirty="0" smtClean="0">
                <a:latin typeface="Calibri" pitchFamily="34" charset="0"/>
              </a:rPr>
              <a:t>to use the CERN standard methods and tools.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2157" y="4509120"/>
            <a:ext cx="4940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To complete the identification sheets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of the EIS.</a:t>
            </a:r>
          </a:p>
        </p:txBody>
      </p:sp>
      <p:sp>
        <p:nvSpPr>
          <p:cNvPr id="18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608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619672" y="3399383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Thank you for your attention !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92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Contents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3151" y="2780928"/>
            <a:ext cx="39768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  <a:latin typeface="Calibri" pitchFamily="34" charset="0"/>
              </a:rPr>
              <a:t> Introduction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99592" y="3354621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  <a:latin typeface="Calibri" pitchFamily="34" charset="0"/>
              </a:rPr>
              <a:t> Quality assurance principles for the EIS in operation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9592" y="3930685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accent2"/>
                </a:solidFill>
                <a:latin typeface="Calibri" pitchFamily="34" charset="0"/>
              </a:rPr>
              <a:t> Actions to be taken by the EIS group owners &amp; schedule</a:t>
            </a:r>
          </a:p>
        </p:txBody>
      </p:sp>
    </p:spTree>
    <p:extLst>
      <p:ext uri="{BB962C8B-B14F-4D97-AF65-F5344CB8AC3E}">
        <p14:creationId xmlns:p14="http://schemas.microsoft.com/office/powerpoint/2010/main" val="137641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83568" y="1988840"/>
            <a:ext cx="4680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T</a:t>
            </a:r>
            <a:r>
              <a:rPr lang="en-US" dirty="0" smtClean="0">
                <a:latin typeface="Calibri" pitchFamily="34" charset="0"/>
              </a:rPr>
              <a:t>o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ensure </a:t>
            </a:r>
            <a:r>
              <a:rPr lang="en-US" dirty="0" smtClean="0">
                <a:latin typeface="Calibri" pitchFamily="34" charset="0"/>
              </a:rPr>
              <a:t>and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demonstrate</a:t>
            </a:r>
            <a:r>
              <a:rPr lang="en-US" dirty="0" smtClean="0">
                <a:latin typeface="Calibri" pitchFamily="34" charset="0"/>
              </a:rPr>
              <a:t> that </a:t>
            </a:r>
            <a:r>
              <a:rPr lang="en-US" dirty="0">
                <a:latin typeface="Calibri" pitchFamily="34" charset="0"/>
              </a:rPr>
              <a:t>the safety </a:t>
            </a:r>
            <a:r>
              <a:rPr lang="en-US" dirty="0" smtClean="0">
                <a:latin typeface="Calibri" pitchFamily="34" charset="0"/>
              </a:rPr>
              <a:t>elements are </a:t>
            </a:r>
            <a:r>
              <a:rPr lang="en-US" dirty="0">
                <a:latin typeface="Calibri" pitchFamily="34" charset="0"/>
              </a:rPr>
              <a:t>able to </a:t>
            </a:r>
            <a:r>
              <a:rPr lang="en-US" dirty="0" smtClean="0">
                <a:latin typeface="Calibri" pitchFamily="34" charset="0"/>
              </a:rPr>
              <a:t>fulfill their safety function (</a:t>
            </a:r>
            <a:r>
              <a:rPr lang="en-US" dirty="0" smtClean="0">
                <a:latin typeface="Calibri" pitchFamily="34" charset="0"/>
                <a:sym typeface="Symbol"/>
              </a:rPr>
              <a:t>i.e. protection of the personnel against beams hazards and hazards due to the operation of the machines), a set of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  <a:sym typeface="Symbol"/>
              </a:rPr>
              <a:t>quality assurance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principles </a:t>
            </a:r>
            <a:r>
              <a:rPr lang="en-US" dirty="0" smtClean="0">
                <a:latin typeface="Calibri" pitchFamily="34" charset="0"/>
              </a:rPr>
              <a:t>have been defined.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Introduction (1/3)</a:t>
            </a: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763688" y="5003884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alibri" pitchFamily="34" charset="0"/>
                <a:hlinkClick r:id="rId2"/>
              </a:rPr>
              <a:t>EDMS 1211886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568" y="4045714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The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principles</a:t>
            </a:r>
            <a:r>
              <a:rPr lang="en-US" dirty="0" smtClean="0">
                <a:latin typeface="Calibri" pitchFamily="34" charset="0"/>
              </a:rPr>
              <a:t> are detailed in a document which aims at compiling and standardizing the best practices already used in groups: </a:t>
            </a:r>
          </a:p>
        </p:txBody>
      </p:sp>
      <p:pic>
        <p:nvPicPr>
          <p:cNvPr id="29" name="Picture 28">
            <a:hlinkClick r:id="rId3"/>
          </p:cNvPr>
          <p:cNvPicPr/>
          <p:nvPr/>
        </p:nvPicPr>
        <p:blipFill rotWithShape="1">
          <a:blip r:embed="rId4"/>
          <a:srcRect l="32408" t="14247" r="30862" b="1368"/>
          <a:stretch/>
        </p:blipFill>
        <p:spPr bwMode="auto">
          <a:xfrm>
            <a:off x="5490914" y="1841713"/>
            <a:ext cx="3257550" cy="45396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83568" y="5507940"/>
            <a:ext cx="4807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These principles were presented to the Joint-CSAP on 4</a:t>
            </a:r>
            <a:r>
              <a:rPr lang="en-US" baseline="30000" dirty="0" smtClean="0">
                <a:latin typeface="Calibri" pitchFamily="34" charset="0"/>
              </a:rPr>
              <a:t>th</a:t>
            </a:r>
            <a:r>
              <a:rPr lang="en-US" dirty="0" smtClean="0">
                <a:latin typeface="Calibri" pitchFamily="34" charset="0"/>
              </a:rPr>
              <a:t> October </a:t>
            </a:r>
            <a:r>
              <a:rPr lang="en-US" dirty="0" smtClean="0">
                <a:latin typeface="Calibri" pitchFamily="34" charset="0"/>
              </a:rPr>
              <a:t>2012.</a:t>
            </a:r>
            <a:endParaRPr lang="en-US" dirty="0" smtClean="0">
              <a:latin typeface="Calibri" pitchFamily="34" charset="0"/>
            </a:endParaRP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48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Introduction (2/3)</a:t>
            </a: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39135" y="2783299"/>
            <a:ext cx="3976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EIS-Beam and EIS-Machine </a:t>
            </a:r>
          </a:p>
          <a:p>
            <a:r>
              <a:rPr lang="en-US" dirty="0" smtClean="0">
                <a:latin typeface="Calibri" pitchFamily="34" charset="0"/>
              </a:rPr>
              <a:t>(register available on </a:t>
            </a:r>
            <a:r>
              <a:rPr lang="en-US" dirty="0" smtClean="0">
                <a:latin typeface="Calibri" pitchFamily="34" charset="0"/>
                <a:hlinkClick r:id="rId2"/>
              </a:rPr>
              <a:t>EDMS 1182293</a:t>
            </a:r>
            <a:r>
              <a:rPr lang="en-US" dirty="0" smtClean="0">
                <a:latin typeface="Calibri" pitchFamily="34" charset="0"/>
              </a:rPr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3568" y="2195572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Equipment  concerned: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115616" y="3484215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Ex.: beam </a:t>
            </a:r>
            <a:r>
              <a:rPr lang="en-US" sz="1400" dirty="0">
                <a:latin typeface="Calibri" pitchFamily="34" charset="0"/>
              </a:rPr>
              <a:t>stoppers, beam dumps, magnets, </a:t>
            </a:r>
            <a:endParaRPr lang="en-US" sz="1400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MTV screens, vacuum </a:t>
            </a:r>
            <a:r>
              <a:rPr lang="en-US" sz="1400" dirty="0">
                <a:latin typeface="Calibri" pitchFamily="34" charset="0"/>
              </a:rPr>
              <a:t>valves, power converters, …</a:t>
            </a:r>
          </a:p>
        </p:txBody>
      </p:sp>
      <p:pic>
        <p:nvPicPr>
          <p:cNvPr id="29" name="Picture 28" descr="FTN__STP__42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1033" y="2779461"/>
            <a:ext cx="1656184" cy="1371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9" descr="TS-2106-TBS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779461"/>
            <a:ext cx="1661682" cy="137199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Rectangle 31"/>
          <p:cNvSpPr/>
          <p:nvPr/>
        </p:nvSpPr>
        <p:spPr>
          <a:xfrm>
            <a:off x="5438845" y="2500252"/>
            <a:ext cx="1224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 smtClean="0">
                <a:latin typeface="Calibri" pitchFamily="34" charset="0"/>
              </a:rPr>
              <a:t>FTN.STP428 (TT2A)</a:t>
            </a:r>
            <a:endParaRPr lang="en-US" sz="1000" i="1" dirty="0">
              <a:latin typeface="Calibri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347057" y="2492896"/>
            <a:ext cx="1224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i="1" dirty="0" smtClean="0">
                <a:latin typeface="Calibri" pitchFamily="34" charset="0"/>
              </a:rPr>
              <a:t>TBSE 2106 (TT20)</a:t>
            </a:r>
            <a:endParaRPr lang="en-US" sz="1000" i="1" dirty="0">
              <a:latin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5576" y="4581128"/>
            <a:ext cx="5976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Equipment interlocked  </a:t>
            </a:r>
            <a:r>
              <a:rPr lang="en-US" dirty="0" smtClean="0">
                <a:latin typeface="Calibri" pitchFamily="34" charset="0"/>
              </a:rPr>
              <a:t>with the access safety system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115615" y="5013176"/>
            <a:ext cx="406570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Ex.: low voltage and high voltage circuit-breakers, </a:t>
            </a:r>
            <a:r>
              <a:rPr lang="en-US" sz="1400" dirty="0">
                <a:latin typeface="Calibri" pitchFamily="34" charset="0"/>
              </a:rPr>
              <a:t>…</a:t>
            </a:r>
          </a:p>
        </p:txBody>
      </p:sp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680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7" grpId="0"/>
      <p:bldP spid="28" grpId="0"/>
      <p:bldP spid="32" grpId="0"/>
      <p:bldP spid="33" grpId="0"/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Introduction (3/3)</a:t>
            </a: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25970" y="2564904"/>
            <a:ext cx="74464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Associated equipment 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dirty="0" smtClean="0">
                <a:latin typeface="Calibri" pitchFamily="34" charset="0"/>
              </a:rPr>
              <a:t>in case of </a:t>
            </a:r>
            <a:r>
              <a:rPr lang="en-US" dirty="0">
                <a:latin typeface="Calibri" pitchFamily="34" charset="0"/>
              </a:rPr>
              <a:t>an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 EIS </a:t>
            </a:r>
            <a:r>
              <a:rPr lang="en-US" b="1" u="sng" dirty="0">
                <a:solidFill>
                  <a:srgbClr val="C00000"/>
                </a:solidFill>
                <a:latin typeface="Calibri" pitchFamily="34" charset="0"/>
              </a:rPr>
              <a:t>not fail </a:t>
            </a:r>
            <a:r>
              <a:rPr lang="en-US" b="1" u="sng" dirty="0" smtClean="0">
                <a:solidFill>
                  <a:srgbClr val="C00000"/>
                </a:solidFill>
                <a:latin typeface="Calibri" pitchFamily="34" charset="0"/>
              </a:rPr>
              <a:t>safe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(</a:t>
            </a:r>
            <a:r>
              <a:rPr lang="en-US" dirty="0" smtClean="0">
                <a:latin typeface="Calibri" pitchFamily="34" charset="0"/>
              </a:rPr>
              <a:t>essential services required to ensure its safety function) 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3568" y="2051556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Equipment  concerned: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115616" y="3265820"/>
            <a:ext cx="55446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Ex.: </a:t>
            </a:r>
            <a:r>
              <a:rPr lang="en-US" sz="1400" dirty="0">
                <a:latin typeface="Calibri" pitchFamily="34" charset="0"/>
              </a:rPr>
              <a:t>compressed </a:t>
            </a:r>
            <a:r>
              <a:rPr lang="en-US" sz="1400" dirty="0" smtClean="0">
                <a:latin typeface="Calibri" pitchFamily="34" charset="0"/>
              </a:rPr>
              <a:t>air, electrical </a:t>
            </a:r>
            <a:r>
              <a:rPr lang="en-US" sz="1400" dirty="0">
                <a:latin typeface="Calibri" pitchFamily="34" charset="0"/>
              </a:rPr>
              <a:t>supply, water supply, control system (PLC)…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5970" y="3789040"/>
            <a:ext cx="7302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I</a:t>
            </a:r>
            <a:r>
              <a:rPr lang="en-US" dirty="0" smtClean="0">
                <a:latin typeface="Calibri" pitchFamily="34" charset="0"/>
              </a:rPr>
              <a:t>n </a:t>
            </a:r>
            <a:r>
              <a:rPr lang="en-US" dirty="0">
                <a:latin typeface="Calibri" pitchFamily="34" charset="0"/>
              </a:rPr>
              <a:t>case of an </a:t>
            </a:r>
            <a:r>
              <a:rPr lang="en-US" u="sng" dirty="0">
                <a:latin typeface="Calibri" pitchFamily="34" charset="0"/>
              </a:rPr>
              <a:t>EIS fail </a:t>
            </a:r>
            <a:r>
              <a:rPr lang="en-US" u="sng" dirty="0" smtClean="0">
                <a:latin typeface="Calibri" pitchFamily="34" charset="0"/>
              </a:rPr>
              <a:t>safe</a:t>
            </a:r>
            <a:r>
              <a:rPr lang="en-US" dirty="0" smtClean="0">
                <a:latin typeface="Calibri" pitchFamily="34" charset="0"/>
              </a:rPr>
              <a:t>: associated equipment having an impact on the availability of the access safety system (operational purposes) 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15616" y="4581128"/>
            <a:ext cx="67687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Ex.: electrical supply…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115616" y="4922004"/>
            <a:ext cx="67687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An intervention on the </a:t>
            </a:r>
            <a:r>
              <a:rPr lang="en-US" sz="1400" dirty="0" smtClean="0">
                <a:latin typeface="Calibri" pitchFamily="34" charset="0"/>
              </a:rPr>
              <a:t>circuit-breaker </a:t>
            </a:r>
            <a:r>
              <a:rPr lang="en-US" sz="1400" dirty="0">
                <a:latin typeface="Calibri" pitchFamily="34" charset="0"/>
              </a:rPr>
              <a:t>supplying the control </a:t>
            </a:r>
            <a:r>
              <a:rPr lang="en-US" sz="1400" dirty="0" smtClean="0">
                <a:latin typeface="Calibri" pitchFamily="34" charset="0"/>
              </a:rPr>
              <a:t>unit </a:t>
            </a:r>
            <a:r>
              <a:rPr lang="en-US" sz="1400" dirty="0">
                <a:latin typeface="Calibri" pitchFamily="34" charset="0"/>
              </a:rPr>
              <a:t>of </a:t>
            </a:r>
            <a:r>
              <a:rPr lang="en-US" sz="1400" dirty="0" smtClean="0">
                <a:latin typeface="Calibri" pitchFamily="34" charset="0"/>
              </a:rPr>
              <a:t>an </a:t>
            </a:r>
            <a:r>
              <a:rPr lang="en-US" sz="1400" dirty="0" smtClean="0">
                <a:latin typeface="Calibri" pitchFamily="34" charset="0"/>
              </a:rPr>
              <a:t>EIS </a:t>
            </a:r>
            <a:r>
              <a:rPr lang="en-US" sz="1400" dirty="0">
                <a:latin typeface="Calibri" pitchFamily="34" charset="0"/>
              </a:rPr>
              <a:t>power </a:t>
            </a:r>
            <a:r>
              <a:rPr lang="en-US" sz="1400" dirty="0" smtClean="0">
                <a:latin typeface="Calibri" pitchFamily="34" charset="0"/>
              </a:rPr>
              <a:t>converter will block </a:t>
            </a:r>
            <a:r>
              <a:rPr lang="en-US" sz="1400" dirty="0" smtClean="0">
                <a:latin typeface="Calibri" pitchFamily="34" charset="0"/>
              </a:rPr>
              <a:t>the access </a:t>
            </a:r>
            <a:r>
              <a:rPr lang="en-US" sz="1400" dirty="0">
                <a:latin typeface="Calibri" pitchFamily="34" charset="0"/>
              </a:rPr>
              <a:t>to the area </a:t>
            </a:r>
            <a:r>
              <a:rPr lang="en-US" sz="1400" dirty="0" smtClean="0">
                <a:latin typeface="Calibri" pitchFamily="34" charset="0"/>
              </a:rPr>
              <a:t>concerned.</a:t>
            </a:r>
            <a:endParaRPr lang="en-US" sz="1400" dirty="0">
              <a:latin typeface="Calibri" pitchFamily="34" charset="0"/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295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03648" y="2924944"/>
            <a:ext cx="4808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>
                <a:latin typeface="Calibri" pitchFamily="34" charset="0"/>
              </a:rPr>
              <a:t>Electronic form, easily accessible (EDMS, CDD)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5291916"/>
            <a:ext cx="727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Identification 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on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site </a:t>
            </a:r>
            <a:r>
              <a:rPr lang="en-US" dirty="0" smtClean="0">
                <a:latin typeface="Calibri" pitchFamily="34" charset="0"/>
              </a:rPr>
              <a:t>of the EIS with reference to the procedure to follow.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What are the principles ? (1/4)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5576" y="4427820"/>
            <a:ext cx="7797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Training and habilitation </a:t>
            </a:r>
            <a:r>
              <a:rPr lang="en-US" dirty="0" smtClean="0">
                <a:latin typeface="Calibri" pitchFamily="34" charset="0"/>
              </a:rPr>
              <a:t>of the personnel who will be authorized to intervene. </a:t>
            </a:r>
          </a:p>
          <a:p>
            <a:r>
              <a:rPr lang="en-US" dirty="0" smtClean="0">
                <a:latin typeface="Calibri" pitchFamily="34" charset="0"/>
              </a:rPr>
              <a:t>To be done by the </a:t>
            </a:r>
            <a:r>
              <a:rPr lang="en-US" dirty="0">
                <a:latin typeface="Calibri" pitchFamily="34" charset="0"/>
              </a:rPr>
              <a:t>group in charge of the </a:t>
            </a:r>
            <a:r>
              <a:rPr lang="en-US" dirty="0" smtClean="0">
                <a:latin typeface="Calibri" pitchFamily="34" charset="0"/>
              </a:rPr>
              <a:t>equipment.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5576" y="2204864"/>
            <a:ext cx="8038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Written operational </a:t>
            </a:r>
            <a:r>
              <a:rPr lang="en-US" b="1" dirty="0">
                <a:solidFill>
                  <a:srgbClr val="C00000"/>
                </a:solidFill>
                <a:latin typeface="Calibri" pitchFamily="34" charset="0"/>
              </a:rPr>
              <a:t>documentation and procedures </a:t>
            </a:r>
            <a:r>
              <a:rPr lang="en-US" dirty="0" smtClean="0">
                <a:latin typeface="Calibri" pitchFamily="34" charset="0"/>
              </a:rPr>
              <a:t>for the personnel who have </a:t>
            </a:r>
          </a:p>
          <a:p>
            <a:r>
              <a:rPr lang="en-US" dirty="0" smtClean="0">
                <a:latin typeface="Calibri" pitchFamily="34" charset="0"/>
              </a:rPr>
              <a:t>to intervene on an EIS :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03648" y="3347700"/>
            <a:ext cx="67168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u="sng" dirty="0" smtClean="0">
                <a:latin typeface="Calibri" pitchFamily="34" charset="0"/>
              </a:rPr>
              <a:t>At </a:t>
            </a:r>
            <a:r>
              <a:rPr lang="en-US" u="sng" dirty="0">
                <a:latin typeface="Calibri" pitchFamily="34" charset="0"/>
              </a:rPr>
              <a:t>least</a:t>
            </a:r>
            <a:r>
              <a:rPr lang="en-US" dirty="0">
                <a:latin typeface="Calibri" pitchFamily="34" charset="0"/>
              </a:rPr>
              <a:t>, a small description of the equipment with focus on </a:t>
            </a:r>
            <a:r>
              <a:rPr lang="en-US" dirty="0" smtClean="0">
                <a:latin typeface="Calibri" pitchFamily="34" charset="0"/>
              </a:rPr>
              <a:t>the </a:t>
            </a:r>
          </a:p>
          <a:p>
            <a:r>
              <a:rPr lang="en-US" dirty="0" smtClean="0">
                <a:latin typeface="Calibri" pitchFamily="34" charset="0"/>
              </a:rPr>
              <a:t>EIS </a:t>
            </a:r>
            <a:r>
              <a:rPr lang="en-US" dirty="0">
                <a:latin typeface="Calibri" pitchFamily="34" charset="0"/>
              </a:rPr>
              <a:t>functions, </a:t>
            </a:r>
            <a:r>
              <a:rPr lang="en-US" dirty="0" smtClean="0">
                <a:latin typeface="Calibri" pitchFamily="34" charset="0"/>
              </a:rPr>
              <a:t>of </a:t>
            </a:r>
            <a:r>
              <a:rPr lang="en-US" dirty="0">
                <a:latin typeface="Calibri" pitchFamily="34" charset="0"/>
              </a:rPr>
              <a:t>the types of </a:t>
            </a:r>
            <a:r>
              <a:rPr lang="en-US" dirty="0" smtClean="0">
                <a:latin typeface="Calibri" pitchFamily="34" charset="0"/>
              </a:rPr>
              <a:t>controls and checks to carry out </a:t>
            </a:r>
            <a:r>
              <a:rPr lang="en-US" dirty="0">
                <a:latin typeface="Calibri" pitchFamily="34" charset="0"/>
              </a:rPr>
              <a:t>with </a:t>
            </a:r>
            <a:endParaRPr lang="en-US" dirty="0" smtClean="0">
              <a:latin typeface="Calibri" pitchFamily="34" charset="0"/>
            </a:endParaRPr>
          </a:p>
          <a:p>
            <a:r>
              <a:rPr lang="en-US" dirty="0" smtClean="0">
                <a:latin typeface="Calibri" pitchFamily="34" charset="0"/>
              </a:rPr>
              <a:t>the </a:t>
            </a:r>
            <a:r>
              <a:rPr lang="en-US" dirty="0">
                <a:latin typeface="Calibri" pitchFamily="34" charset="0"/>
              </a:rPr>
              <a:t>precautions to </a:t>
            </a:r>
            <a:r>
              <a:rPr lang="en-US" dirty="0" smtClean="0">
                <a:latin typeface="Calibri" pitchFamily="34" charset="0"/>
              </a:rPr>
              <a:t>take regarding the EIS functions,…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32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8532440" y="2448575"/>
            <a:ext cx="0" cy="12410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arrow"/>
            <a:tailEnd type="arrow"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4716016" y="2294194"/>
            <a:ext cx="37041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arrow"/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cxnSp>
      <p:sp>
        <p:nvSpPr>
          <p:cNvPr id="16" name="TextBox 15"/>
          <p:cNvSpPr txBox="1"/>
          <p:nvPr/>
        </p:nvSpPr>
        <p:spPr>
          <a:xfrm>
            <a:off x="8566241" y="2896118"/>
            <a:ext cx="4187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40 </a:t>
            </a:r>
          </a:p>
          <a:p>
            <a:pPr algn="ctr"/>
            <a:r>
              <a:rPr lang="en-US" sz="1100" dirty="0" smtClean="0"/>
              <a:t>mm</a:t>
            </a:r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6233445" y="1986998"/>
            <a:ext cx="6928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120 mm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619065" y="1988739"/>
            <a:ext cx="2962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b="1" dirty="0" smtClean="0">
                <a:latin typeface="Calibri" pitchFamily="34" charset="0"/>
              </a:rPr>
              <a:t>EIS-Beam</a:t>
            </a:r>
            <a:r>
              <a:rPr lang="en-US" dirty="0" smtClean="0">
                <a:latin typeface="Calibri" pitchFamily="34" charset="0"/>
              </a:rPr>
              <a:t> and </a:t>
            </a:r>
            <a:r>
              <a:rPr lang="en-US" b="1" dirty="0" smtClean="0">
                <a:latin typeface="Calibri" pitchFamily="34" charset="0"/>
              </a:rPr>
              <a:t>EIS-Machine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2090" y="3131676"/>
            <a:ext cx="2545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</a:t>
            </a:r>
            <a:r>
              <a:rPr lang="en-US" b="1" dirty="0">
                <a:latin typeface="Calibri" pitchFamily="34" charset="0"/>
              </a:rPr>
              <a:t>A</a:t>
            </a:r>
            <a:r>
              <a:rPr lang="en-US" b="1" dirty="0" smtClean="0">
                <a:latin typeface="Calibri" pitchFamily="34" charset="0"/>
              </a:rPr>
              <a:t>ssociated equipment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i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Identification on site (1/3)</a:t>
            </a:r>
          </a:p>
        </p:txBody>
      </p:sp>
      <p:pic>
        <p:nvPicPr>
          <p:cNvPr id="25" name="Picture 2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016" y="2441107"/>
            <a:ext cx="3704143" cy="1238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 Box 2"/>
          <p:cNvSpPr txBox="1">
            <a:spLocks noChangeArrowheads="1"/>
          </p:cNvSpPr>
          <p:nvPr/>
        </p:nvSpPr>
        <p:spPr bwMode="auto">
          <a:xfrm>
            <a:off x="7385573" y="2995040"/>
            <a:ext cx="841447" cy="26161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</a:pPr>
            <a:r>
              <a:rPr lang="fr-FR" sz="1000" dirty="0">
                <a:solidFill>
                  <a:srgbClr val="1F497D"/>
                </a:solidFill>
                <a:effectLst/>
                <a:latin typeface="Verdana"/>
                <a:ea typeface="Times New Roman"/>
                <a:cs typeface="Times New Roman"/>
              </a:rPr>
              <a:t>XXXXXXX</a:t>
            </a:r>
            <a:endParaRPr lang="en-GB" sz="1000" dirty="0">
              <a:effectLst/>
              <a:latin typeface="Verdana"/>
              <a:ea typeface="Times New Roman"/>
              <a:cs typeface="Times New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1560" y="4449886"/>
            <a:ext cx="3927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Calibri" pitchFamily="34" charset="0"/>
              </a:rPr>
              <a:t> The </a:t>
            </a:r>
            <a:r>
              <a:rPr lang="en-US" b="1" dirty="0" smtClean="0">
                <a:latin typeface="Calibri" pitchFamily="34" charset="0"/>
              </a:rPr>
              <a:t>interlocked cables </a:t>
            </a:r>
            <a:r>
              <a:rPr lang="en-US" dirty="0" smtClean="0">
                <a:latin typeface="Calibri" pitchFamily="34" charset="0"/>
              </a:rPr>
              <a:t>with the </a:t>
            </a:r>
          </a:p>
          <a:p>
            <a:r>
              <a:rPr lang="en-US" dirty="0" smtClean="0">
                <a:latin typeface="Calibri" pitchFamily="34" charset="0"/>
              </a:rPr>
              <a:t>access safety system </a:t>
            </a:r>
          </a:p>
          <a:p>
            <a:r>
              <a:rPr lang="en-US" dirty="0" smtClean="0">
                <a:latin typeface="Calibri" pitchFamily="34" charset="0"/>
              </a:rPr>
              <a:t>(on the EIS-Beam and EIS-Machine side)</a:t>
            </a: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8172400" y="4579196"/>
            <a:ext cx="0" cy="64099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arrow"/>
            <a:tailEnd type="arrow"/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5087090" y="4435270"/>
            <a:ext cx="2995914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70C0"/>
            </a:solidFill>
            <a:prstDash val="solid"/>
            <a:round/>
            <a:headEnd type="arrow"/>
            <a:tailEnd type="arrow"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cxnSp>
      <p:sp>
        <p:nvSpPr>
          <p:cNvPr id="31" name="TextBox 30"/>
          <p:cNvSpPr txBox="1"/>
          <p:nvPr/>
        </p:nvSpPr>
        <p:spPr>
          <a:xfrm>
            <a:off x="8244408" y="4768887"/>
            <a:ext cx="6142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20 mm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>
            <a:off x="6311226" y="4147238"/>
            <a:ext cx="6142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90 mm</a:t>
            </a:r>
            <a:endParaRPr lang="en-US" sz="1100" dirty="0"/>
          </a:p>
        </p:txBody>
      </p:sp>
      <p:pic>
        <p:nvPicPr>
          <p:cNvPr id="33" name="Picture 32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19690" y="4603417"/>
            <a:ext cx="2963314" cy="625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Rectangle 33"/>
          <p:cNvSpPr/>
          <p:nvPr/>
        </p:nvSpPr>
        <p:spPr>
          <a:xfrm>
            <a:off x="611560" y="2419046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Ex.: beam </a:t>
            </a:r>
            <a:r>
              <a:rPr lang="en-US" sz="1400" dirty="0">
                <a:latin typeface="Calibri" pitchFamily="34" charset="0"/>
              </a:rPr>
              <a:t>stoppers, beam dumps, magnets, </a:t>
            </a:r>
            <a:endParaRPr lang="en-US" sz="1400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MTV screens, vacuum </a:t>
            </a:r>
            <a:r>
              <a:rPr lang="en-US" sz="1400" dirty="0">
                <a:latin typeface="Calibri" pitchFamily="34" charset="0"/>
              </a:rPr>
              <a:t>valves, power converters, …</a:t>
            </a:r>
          </a:p>
        </p:txBody>
      </p:sp>
      <p:sp>
        <p:nvSpPr>
          <p:cNvPr id="35" name="Rectangle 34"/>
          <p:cNvSpPr/>
          <p:nvPr/>
        </p:nvSpPr>
        <p:spPr>
          <a:xfrm>
            <a:off x="629541" y="3553852"/>
            <a:ext cx="3150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Ex.: </a:t>
            </a:r>
            <a:r>
              <a:rPr lang="en-US" sz="1400" dirty="0">
                <a:latin typeface="Calibri" pitchFamily="34" charset="0"/>
              </a:rPr>
              <a:t>compressed </a:t>
            </a:r>
            <a:r>
              <a:rPr lang="en-US" sz="1400" dirty="0" smtClean="0">
                <a:latin typeface="Calibri" pitchFamily="34" charset="0"/>
              </a:rPr>
              <a:t>air, electrical </a:t>
            </a:r>
            <a:r>
              <a:rPr lang="en-US" sz="1400" dirty="0">
                <a:latin typeface="Calibri" pitchFamily="34" charset="0"/>
              </a:rPr>
              <a:t>supply, </a:t>
            </a:r>
            <a:endParaRPr lang="en-US" sz="1400" dirty="0" smtClean="0">
              <a:latin typeface="Calibri" pitchFamily="34" charset="0"/>
            </a:endParaRPr>
          </a:p>
          <a:p>
            <a:r>
              <a:rPr lang="en-US" sz="1400" dirty="0" smtClean="0">
                <a:latin typeface="Calibri" pitchFamily="34" charset="0"/>
              </a:rPr>
              <a:t>water </a:t>
            </a:r>
            <a:r>
              <a:rPr lang="en-US" sz="1400" dirty="0">
                <a:latin typeface="Calibri" pitchFamily="34" charset="0"/>
              </a:rPr>
              <a:t>supply, control system (PLC)…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8597" y="5579948"/>
            <a:ext cx="7881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tx1"/>
              </a:buClr>
              <a:buFont typeface="Wingdings" pitchFamily="2" charset="2"/>
              <a:buChar char="Ø"/>
            </a:pPr>
            <a:r>
              <a:rPr lang="en-US" b="1" dirty="0" smtClean="0">
                <a:latin typeface="Calibri" pitchFamily="34" charset="0"/>
              </a:rPr>
              <a:t>Labels</a:t>
            </a:r>
            <a:r>
              <a:rPr lang="en-US" dirty="0" smtClean="0">
                <a:latin typeface="Calibri" pitchFamily="34" charset="0"/>
              </a:rPr>
              <a:t> supplied </a:t>
            </a:r>
            <a:r>
              <a:rPr lang="en-US" dirty="0">
                <a:latin typeface="Calibri" pitchFamily="34" charset="0"/>
              </a:rPr>
              <a:t>by the BE Safety </a:t>
            </a:r>
            <a:r>
              <a:rPr lang="en-US" dirty="0" smtClean="0">
                <a:latin typeface="Calibri" pitchFamily="34" charset="0"/>
              </a:rPr>
              <a:t>Unit and put in place</a:t>
            </a:r>
            <a:r>
              <a:rPr lang="en-US" dirty="0">
                <a:latin typeface="Calibri" pitchFamily="34" charset="0"/>
              </a:rPr>
              <a:t> by the equipment owner</a:t>
            </a:r>
          </a:p>
        </p:txBody>
      </p:sp>
      <p:sp>
        <p:nvSpPr>
          <p:cNvPr id="37" name="Right Brace 36"/>
          <p:cNvSpPr/>
          <p:nvPr/>
        </p:nvSpPr>
        <p:spPr bwMode="auto">
          <a:xfrm>
            <a:off x="4211960" y="1986998"/>
            <a:ext cx="432048" cy="216024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9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25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2" grpId="0"/>
      <p:bldP spid="23" grpId="0"/>
      <p:bldP spid="26" grpId="0" animBg="1"/>
      <p:bldP spid="27" grpId="0"/>
      <p:bldP spid="31" grpId="0"/>
      <p:bldP spid="32" grpId="0"/>
      <p:bldP spid="34" grpId="0"/>
      <p:bldP spid="35" grpId="0"/>
      <p:bldP spid="36" grpId="0"/>
      <p:bldP spid="3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i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Identification on site (2/3)</a:t>
            </a: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70088"/>
            <a:ext cx="4064000" cy="32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4084" y="2062404"/>
            <a:ext cx="3251200" cy="40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5474084" y="1628800"/>
            <a:ext cx="3240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BA2,  PLC for the power converter </a:t>
            </a:r>
          </a:p>
          <a:p>
            <a:pPr algn="ctr"/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o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f the 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Main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Dipoles (SMD2</a:t>
            </a:r>
            <a:r>
              <a: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)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27584" y="189766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Calibri" pitchFamily="34" charset="0"/>
              </a:rPr>
              <a:t>“Note </a:t>
            </a:r>
            <a:r>
              <a:rPr lang="en-US" sz="1400" i="1" dirty="0" err="1" smtClean="0">
                <a:latin typeface="Calibri" pitchFamily="34" charset="0"/>
              </a:rPr>
              <a:t>d’opération</a:t>
            </a:r>
            <a:r>
              <a:rPr lang="en-US" sz="1400" i="1" dirty="0" smtClean="0">
                <a:latin typeface="Calibri" pitchFamily="34" charset="0"/>
              </a:rPr>
              <a:t>: SPS et </a:t>
            </a:r>
            <a:r>
              <a:rPr lang="en-US" sz="1400" i="1" dirty="0" err="1">
                <a:latin typeface="Calibri" pitchFamily="34" charset="0"/>
              </a:rPr>
              <a:t>L</a:t>
            </a:r>
            <a:r>
              <a:rPr lang="en-US" sz="1400" i="1" dirty="0" err="1" smtClean="0">
                <a:latin typeface="Calibri" pitchFamily="34" charset="0"/>
              </a:rPr>
              <a:t>ignes</a:t>
            </a:r>
            <a:r>
              <a:rPr lang="en-US" sz="1400" i="1" dirty="0" smtClean="0">
                <a:latin typeface="Calibri" pitchFamily="34" charset="0"/>
              </a:rPr>
              <a:t> de  </a:t>
            </a:r>
          </a:p>
          <a:p>
            <a:pPr algn="ctr"/>
            <a:r>
              <a:rPr lang="en-US" sz="1400" i="1" dirty="0" err="1" smtClean="0">
                <a:latin typeface="Calibri" pitchFamily="34" charset="0"/>
              </a:rPr>
              <a:t>transfert</a:t>
            </a:r>
            <a:r>
              <a:rPr lang="en-US" sz="1400" i="1" dirty="0" smtClean="0">
                <a:latin typeface="Calibri" pitchFamily="34" charset="0"/>
              </a:rPr>
              <a:t> - EIS </a:t>
            </a:r>
            <a:r>
              <a:rPr lang="en-US" sz="1400" i="1" dirty="0" err="1">
                <a:latin typeface="Calibri" pitchFamily="34" charset="0"/>
              </a:rPr>
              <a:t>équipments</a:t>
            </a:r>
            <a:r>
              <a:rPr lang="en-US" sz="1400" i="1" dirty="0" smtClean="0">
                <a:latin typeface="Calibri" pitchFamily="34" charset="0"/>
              </a:rPr>
              <a:t>”, </a:t>
            </a:r>
            <a:r>
              <a:rPr lang="en-US" sz="1400" dirty="0" smtClean="0">
                <a:solidFill>
                  <a:srgbClr val="004EEA"/>
                </a:solidFill>
                <a:latin typeface="Calibri" pitchFamily="34" charset="0"/>
                <a:hlinkClick r:id="rId5"/>
              </a:rPr>
              <a:t>EDMS 1217238</a:t>
            </a:r>
            <a:endParaRPr lang="en-US" sz="1400" dirty="0" smtClean="0">
              <a:solidFill>
                <a:srgbClr val="004EEA"/>
              </a:solidFill>
              <a:latin typeface="Calibri" pitchFamily="34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2915816" y="2425046"/>
            <a:ext cx="324036" cy="1517954"/>
          </a:xfrm>
          <a:prstGeom prst="straightConnector1">
            <a:avLst/>
          </a:prstGeom>
          <a:ln>
            <a:solidFill>
              <a:srgbClr val="004EEA"/>
            </a:solidFill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771800" y="5072132"/>
            <a:ext cx="17281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BB3</a:t>
            </a:r>
          </a:p>
          <a:p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Controls rack for the power converter of the Main </a:t>
            </a:r>
            <a:r>
              <a:rPr lang="en-US" sz="12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Sextupoles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 LSFA</a:t>
            </a:r>
            <a:endParaRPr lang="en-US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 flipH="1" flipV="1">
            <a:off x="4147534" y="2416732"/>
            <a:ext cx="2098398" cy="703909"/>
          </a:xfrm>
          <a:prstGeom prst="straightConnector1">
            <a:avLst/>
          </a:prstGeom>
          <a:ln>
            <a:solidFill>
              <a:srgbClr val="004EEA"/>
            </a:solidFill>
            <a:headEnd type="none" w="med" len="med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81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28184"/>
            <a:ext cx="2895600" cy="457200"/>
          </a:xfrm>
        </p:spPr>
        <p:txBody>
          <a:bodyPr/>
          <a:lstStyle/>
          <a:p>
            <a:pPr>
              <a:defRPr/>
            </a:pPr>
            <a:r>
              <a:rPr lang="en-GB" sz="800" dirty="0" smtClean="0">
                <a:solidFill>
                  <a:srgbClr val="0070C0"/>
                </a:solidFill>
              </a:rPr>
              <a:t>A. Funken</a:t>
            </a:r>
            <a:endParaRPr lang="en-GB" sz="800" dirty="0">
              <a:solidFill>
                <a:srgbClr val="0070C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6A4FD3-BBDD-4C5C-9429-CC7CADF6570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347864" y="971436"/>
            <a:ext cx="579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i="1" dirty="0" smtClean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Identification on site (3/3)</a:t>
            </a:r>
          </a:p>
        </p:txBody>
      </p:sp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707" y="1988840"/>
            <a:ext cx="5161573" cy="3871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123728" y="4941168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BA1,  interlocked cable with the access safety system for the power converter MBIV1003M  (TT10)</a:t>
            </a:r>
            <a:endParaRPr lang="en-US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428184"/>
            <a:ext cx="2446040" cy="457200"/>
          </a:xfrm>
        </p:spPr>
        <p:txBody>
          <a:bodyPr/>
          <a:lstStyle/>
          <a:p>
            <a:pPr>
              <a:defRPr/>
            </a:pPr>
            <a:r>
              <a:rPr lang="en-US" sz="800" dirty="0" smtClean="0">
                <a:solidFill>
                  <a:srgbClr val="0070C0"/>
                </a:solidFill>
              </a:rPr>
              <a:t>EATM, 11</a:t>
            </a:r>
            <a:r>
              <a:rPr lang="en-US" sz="800" baseline="30000" dirty="0" smtClean="0">
                <a:solidFill>
                  <a:srgbClr val="0070C0"/>
                </a:solidFill>
              </a:rPr>
              <a:t>th</a:t>
            </a:r>
            <a:r>
              <a:rPr lang="en-US" sz="800" dirty="0" smtClean="0">
                <a:solidFill>
                  <a:srgbClr val="0070C0"/>
                </a:solidFill>
              </a:rPr>
              <a:t> December 2012</a:t>
            </a:r>
            <a:endParaRPr lang="en-GB" sz="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33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owerpoint_presentation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Action xmlns="817b96bc-f13a-4157-9644-fb0b573825d9" xsi:nil="true"/>
    <EmailTo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Link xmlns="817b96bc-f13a-4157-9644-fb0b573825d9" xsi:nil="true"/>
    <Description0 xmlns="817b96bc-f13a-4157-9644-fb0b573825d9" xsi:nil="true"/>
    <EmailCc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D8E99B1A021D409655CEB174A87477" ma:contentTypeVersion="8" ma:contentTypeDescription="Create a new document." ma:contentTypeScope="" ma:versionID="9e840fb93ce232174cd7202db091f022">
  <xsd:schema xmlns:xsd="http://www.w3.org/2001/XMLSchema" xmlns:p="http://schemas.microsoft.com/office/2006/metadata/properties" xmlns:ns1="http://schemas.microsoft.com/sharepoint/v3" xmlns:ns2="817b96bc-f13a-4157-9644-fb0b573825d9" targetNamespace="http://schemas.microsoft.com/office/2006/metadata/properties" ma:root="true" ma:fieldsID="c0432af92fb56c64a6bc5bff21f6b8a9" ns1:_="" ns2:_="">
    <xsd:import namespace="http://schemas.microsoft.com/sharepoint/v3"/>
    <xsd:import namespace="817b96bc-f13a-4157-9644-fb0b573825d9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  <xsd:element ref="ns2:Description0" minOccurs="0"/>
                <xsd:element ref="ns2:Link" minOccurs="0"/>
                <xsd:element ref="ns2:Actio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8" nillable="true" ma:displayName="E-Mail Sender" ma:hidden="true" ma:internalName="EmailSender">
      <xsd:simpleType>
        <xsd:restriction base="dms:Note"/>
      </xsd:simpleType>
    </xsd:element>
    <xsd:element name="EmailTo" ma:index="9" nillable="true" ma:displayName="E-Mail To" ma:hidden="true" ma:internalName="EmailTo">
      <xsd:simpleType>
        <xsd:restriction base="dms:Note"/>
      </xsd:simpleType>
    </xsd:element>
    <xsd:element name="EmailCc" ma:index="10" nillable="true" ma:displayName="E-Mail Cc" ma:hidden="true" ma:internalName="EmailCc">
      <xsd:simpleType>
        <xsd:restriction base="dms:Note"/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817b96bc-f13a-4157-9644-fb0b573825d9" elementFormDefault="qualified">
    <xsd:import namespace="http://schemas.microsoft.com/office/2006/documentManagement/types"/>
    <xsd:element name="Description0" ma:index="13" nillable="true" ma:displayName="Description" ma:internalName="Description0">
      <xsd:simpleType>
        <xsd:restriction base="dms:Text">
          <xsd:maxLength value="255"/>
        </xsd:restriction>
      </xsd:simpleType>
    </xsd:element>
    <xsd:element name="Link" ma:index="14" nillable="true" ma:displayName="Link" ma:internalName="Link">
      <xsd:simpleType>
        <xsd:restriction base="dms:Text">
          <xsd:maxLength value="255"/>
        </xsd:restriction>
      </xsd:simpleType>
    </xsd:element>
    <xsd:element name="Action" ma:index="15" nillable="true" ma:displayName="Action" ma:internalName="Ac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60396E49-5963-4C3F-B86A-E4941E9953B1}">
  <ds:schemaRefs>
    <ds:schemaRef ds:uri="http://purl.org/dc/dcmitype/"/>
    <ds:schemaRef ds:uri="http://purl.org/dc/elements/1.1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817b96bc-f13a-4157-9644-fb0b573825d9"/>
    <ds:schemaRef ds:uri="http://schemas.microsoft.com/office/2006/documentManagement/types"/>
    <ds:schemaRef ds:uri="http://schemas.microsoft.com/sharepoint/v3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8381CB0-5100-44FB-9C78-E8EC0A5B5B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A7784E-7E70-4C4F-900E-2436338129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817b96bc-f13a-4157-9644-fb0b573825d9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</Template>
  <TotalTime>7930</TotalTime>
  <Words>1127</Words>
  <Application>Microsoft Office PowerPoint</Application>
  <PresentationFormat>On-screen Show (4:3)</PresentationFormat>
  <Paragraphs>149</Paragraphs>
  <Slides>14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Powerpoint_presentation</vt:lpstr>
      <vt:lpstr>1_Powerpoint_presentation</vt:lpstr>
      <vt:lpstr>EIS-BEAM &amp; EIS-MACHINE IN OPERATION   QUALITY ASSURANCE MANAGEMENT FOR     Safety Unit BE-ASR-SU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EVENT MANAGEMENT  2011 BE-ASR-SU</dc:title>
  <dc:creator>adiluca</dc:creator>
  <cp:lastModifiedBy>Anne Funken</cp:lastModifiedBy>
  <cp:revision>753</cp:revision>
  <cp:lastPrinted>2012-10-04T09:06:36Z</cp:lastPrinted>
  <dcterms:created xsi:type="dcterms:W3CDTF">2010-11-09T13:35:20Z</dcterms:created>
  <dcterms:modified xsi:type="dcterms:W3CDTF">2012-12-07T08:54:39Z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0x0101009CD8E99B1A021D409655CEB174A87477</vt:lpwstr>
  </property>
</Properties>
</file>