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87" r:id="rId1"/>
  </p:sldMasterIdLst>
  <p:notesMasterIdLst>
    <p:notesMasterId r:id="rId22"/>
  </p:notesMasterIdLst>
  <p:handoutMasterIdLst>
    <p:handoutMasterId r:id="rId23"/>
  </p:handoutMasterIdLst>
  <p:sldIdLst>
    <p:sldId id="259" r:id="rId2"/>
    <p:sldId id="294" r:id="rId3"/>
    <p:sldId id="300" r:id="rId4"/>
    <p:sldId id="301" r:id="rId5"/>
    <p:sldId id="303" r:id="rId6"/>
    <p:sldId id="273" r:id="rId7"/>
    <p:sldId id="295" r:id="rId8"/>
    <p:sldId id="290" r:id="rId9"/>
    <p:sldId id="286" r:id="rId10"/>
    <p:sldId id="291" r:id="rId11"/>
    <p:sldId id="287" r:id="rId12"/>
    <p:sldId id="276" r:id="rId13"/>
    <p:sldId id="289" r:id="rId14"/>
    <p:sldId id="288" r:id="rId15"/>
    <p:sldId id="296" r:id="rId16"/>
    <p:sldId id="284" r:id="rId17"/>
    <p:sldId id="285" r:id="rId18"/>
    <p:sldId id="292" r:id="rId19"/>
    <p:sldId id="297" r:id="rId20"/>
    <p:sldId id="30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66A09"/>
    <a:srgbClr val="0100FF"/>
    <a:srgbClr val="C6CCFF"/>
    <a:srgbClr val="FFBF5B"/>
    <a:srgbClr val="D3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35" autoAdjust="0"/>
  </p:normalViewPr>
  <p:slideViewPr>
    <p:cSldViewPr snapToGrid="0" snapToObjects="1">
      <p:cViewPr varScale="1">
        <p:scale>
          <a:sx n="98" d="100"/>
          <a:sy n="98" d="100"/>
        </p:scale>
        <p:origin x="-1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314E5-48A6-FC46-A265-D6505BF520E3}" type="datetime1">
              <a:rPr lang="en-US" smtClean="0"/>
              <a:t>5/6/13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B62A8-5D49-604D-9FA7-536EC11E0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210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9B99A-CDE5-6541-98B9-75C1ADF42AAD}" type="datetime1">
              <a:rPr lang="en-US" smtClean="0"/>
              <a:t>5/6/13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1A51C-68EC-C641-BEE7-3636A5CD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424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Analysis strategy:</a:t>
            </a:r>
          </a:p>
          <a:p>
            <a:r>
              <a:rPr lang="en-US" dirty="0" smtClean="0"/>
              <a:t>We have many complementary</a:t>
            </a:r>
            <a:r>
              <a:rPr lang="en-US" baseline="0" dirty="0" smtClean="0"/>
              <a:t> analysis </a:t>
            </a:r>
          </a:p>
          <a:p>
            <a:r>
              <a:rPr lang="en-US" baseline="0" dirty="0" smtClean="0"/>
              <a:t>Showing only two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20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Constrained Minimal SUSY Model (CMSSM)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/>
              <a:t>, m</a:t>
            </a:r>
            <a:r>
              <a:rPr lang="en-US" baseline="-25000" dirty="0" smtClean="0"/>
              <a:t>1/2</a:t>
            </a:r>
            <a:r>
              <a:rPr lang="en-US" dirty="0" smtClean="0"/>
              <a:t>, tan β, </a:t>
            </a:r>
            <a:r>
              <a:rPr lang="en-US" dirty="0" err="1" smtClean="0"/>
              <a:t>Trilinear</a:t>
            </a:r>
            <a:r>
              <a:rPr lang="en-US" dirty="0" smtClean="0"/>
              <a:t> coupling A, sign (μ)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0</a:t>
            </a:r>
            <a:r>
              <a:rPr lang="en-US" dirty="0" smtClean="0"/>
              <a:t> and m</a:t>
            </a:r>
            <a:r>
              <a:rPr lang="en-US" baseline="-25000" dirty="0" smtClean="0"/>
              <a:t>1/2 </a:t>
            </a:r>
            <a:r>
              <a:rPr lang="en-US" dirty="0" smtClean="0"/>
              <a:t>parameter space is scanned for tan β = 10,  A</a:t>
            </a:r>
            <a:r>
              <a:rPr lang="en-US" baseline="-25000" dirty="0" smtClean="0"/>
              <a:t>0</a:t>
            </a:r>
            <a:r>
              <a:rPr lang="en-US" dirty="0" smtClean="0"/>
              <a:t>, μ&gt;0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yellow-shaded region shows the ±1σ variation in the expected limit, while the dot-dashed curves show the variation in the observed limit when the signal cross section is varied by its theoretical uncertainties. The remaining CMSSM parameters are tan β = 10, μ &gt; 0, and A0 =  0. The limits from an earlier CMS search and from other experiments are also shown.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Also</a:t>
            </a:r>
            <a:r>
              <a:rPr lang="en-US" sz="1200" baseline="0" dirty="0" smtClean="0"/>
              <a:t> shows </a:t>
            </a:r>
            <a:r>
              <a:rPr lang="en-US" sz="1200" dirty="0" smtClean="0"/>
              <a:t>the ±1σ variation in the expected limit and the variation in the observed limit when the signal cross section is varied by its theoretical uncertainties.</a:t>
            </a:r>
          </a:p>
          <a:p>
            <a:endParaRPr lang="en-US" sz="120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 observed and expected 95% CL upper limits on the (a) </a:t>
            </a:r>
            <a:r>
              <a:rPr lang="en-US" sz="1200" dirty="0" err="1" smtClean="0"/>
              <a:t>gluino-gluino</a:t>
            </a:r>
            <a:r>
              <a:rPr lang="en-US" sz="1200" dirty="0" smtClean="0"/>
              <a:t> and (b) </a:t>
            </a:r>
            <a:r>
              <a:rPr lang="en-US" sz="1200" dirty="0" err="1" smtClean="0"/>
              <a:t>squark-squark</a:t>
            </a:r>
            <a:r>
              <a:rPr lang="en-US" sz="1200" dirty="0" smtClean="0"/>
              <a:t> cross sections in the </a:t>
            </a:r>
            <a:r>
              <a:rPr lang="en-US" sz="1200" dirty="0" err="1" smtClean="0"/>
              <a:t>nutralino</a:t>
            </a:r>
            <a:r>
              <a:rPr lang="en-US" sz="1200" dirty="0" smtClean="0"/>
              <a:t> </a:t>
            </a:r>
            <a:r>
              <a:rPr lang="en-US" sz="1200" dirty="0" err="1" smtClean="0"/>
              <a:t>vs</a:t>
            </a:r>
            <a:r>
              <a:rPr lang="en-US" sz="1200" dirty="0" smtClean="0"/>
              <a:t> </a:t>
            </a:r>
            <a:r>
              <a:rPr lang="en-US" sz="1200" dirty="0" err="1" smtClean="0"/>
              <a:t>gluion</a:t>
            </a:r>
            <a:r>
              <a:rPr lang="en-US" sz="1200" dirty="0" smtClean="0"/>
              <a:t> and </a:t>
            </a:r>
            <a:r>
              <a:rPr lang="en-US" sz="1200" dirty="0" err="1" smtClean="0"/>
              <a:t>squark</a:t>
            </a:r>
            <a:r>
              <a:rPr lang="en-US" sz="1200" dirty="0" smtClean="0"/>
              <a:t> mass planes obtained with the simplified model.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Explain how </a:t>
            </a:r>
            <a:r>
              <a:rPr lang="en-US" baseline="0" dirty="0" err="1" smtClean="0"/>
              <a:t>alpha_t</a:t>
            </a:r>
            <a:r>
              <a:rPr lang="en-US" baseline="0" dirty="0" smtClean="0"/>
              <a:t> kills </a:t>
            </a:r>
            <a:r>
              <a:rPr lang="en-US" baseline="0" dirty="0" err="1" smtClean="0"/>
              <a:t>qcd</a:t>
            </a:r>
            <a:r>
              <a:rPr lang="en-US" baseline="0" dirty="0" smtClean="0"/>
              <a:t> (met is not in the direction of jet)</a:t>
            </a:r>
          </a:p>
          <a:p>
            <a:r>
              <a:rPr lang="en-US" baseline="0" dirty="0" smtClean="0"/>
              <a:t>Point our </a:t>
            </a:r>
            <a:r>
              <a:rPr lang="en-US" baseline="0" dirty="0" err="1" smtClean="0"/>
              <a:t>alpha_t</a:t>
            </a:r>
            <a:r>
              <a:rPr lang="en-US" baseline="0" dirty="0" smtClean="0"/>
              <a:t> distribution and different background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Explain the </a:t>
            </a:r>
            <a:r>
              <a:rPr lang="en-US" baseline="0" dirty="0" err="1" smtClean="0"/>
              <a:t>limitsand</a:t>
            </a:r>
            <a:r>
              <a:rPr lang="en-US" baseline="0" dirty="0" smtClean="0"/>
              <a:t> point out </a:t>
            </a:r>
            <a:r>
              <a:rPr lang="en-US" dirty="0" smtClean="0"/>
              <a:t>Extending</a:t>
            </a:r>
            <a:r>
              <a:rPr lang="en-US" baseline="0" dirty="0" smtClean="0"/>
              <a:t> to 3G </a:t>
            </a:r>
            <a:r>
              <a:rPr lang="en-US" baseline="0" dirty="0" err="1" smtClean="0"/>
              <a:t>sq</a:t>
            </a:r>
            <a:r>
              <a:rPr lang="en-US" baseline="0" dirty="0" smtClean="0"/>
              <a:t> generation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Point out the main difference between </a:t>
            </a:r>
            <a:r>
              <a:rPr lang="en-US" dirty="0" err="1" smtClean="0"/>
              <a:t>MHT+jet</a:t>
            </a:r>
            <a:r>
              <a:rPr lang="en-US" baseline="0" dirty="0" err="1" smtClean="0"/>
              <a:t>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apla_t</a:t>
            </a:r>
            <a:r>
              <a:rPr lang="en-US" baseline="0" dirty="0" smtClean="0"/>
              <a:t> where we have to really understand the QCD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Add ref to Simplified Models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391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470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Extending</a:t>
            </a:r>
            <a:r>
              <a:rPr lang="en-US" baseline="0" dirty="0" smtClean="0"/>
              <a:t> to 3G </a:t>
            </a:r>
            <a:r>
              <a:rPr lang="en-US" baseline="0" dirty="0" err="1" smtClean="0"/>
              <a:t>sq</a:t>
            </a:r>
            <a:r>
              <a:rPr lang="en-US" baseline="0" dirty="0" smtClean="0"/>
              <a:t>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Doubles partners</a:t>
            </a:r>
          </a:p>
          <a:p>
            <a:r>
              <a:rPr lang="en-US" dirty="0" smtClean="0"/>
              <a:t>Avoids</a:t>
            </a:r>
            <a:r>
              <a:rPr lang="en-US" baseline="0" dirty="0" smtClean="0"/>
              <a:t> a large corrections to Higgs mass.</a:t>
            </a:r>
            <a:endParaRPr lang="en-US" dirty="0" smtClean="0"/>
          </a:p>
          <a:p>
            <a:r>
              <a:rPr lang="en-US" dirty="0" smtClean="0"/>
              <a:t>Natural dark matter candidate</a:t>
            </a:r>
          </a:p>
          <a:p>
            <a:endParaRPr lang="en-US" dirty="0" smtClean="0"/>
          </a:p>
          <a:p>
            <a:r>
              <a:rPr lang="en-US" dirty="0" smtClean="0"/>
              <a:t>LSP is stable a escapes detection creating MET. </a:t>
            </a:r>
          </a:p>
          <a:p>
            <a:r>
              <a:rPr lang="en-US" dirty="0" smtClean="0"/>
              <a:t>----- Meeting Notes (5/3/13 09:48) -----</a:t>
            </a:r>
          </a:p>
          <a:p>
            <a:r>
              <a:rPr lang="en-US" dirty="0" smtClean="0"/>
              <a:t>SUSY is introduced to overcome the short comings of the SM. </a:t>
            </a:r>
          </a:p>
          <a:p>
            <a:r>
              <a:rPr lang="en-US" dirty="0" smtClean="0"/>
              <a:t>1. large corrections to H mass</a:t>
            </a:r>
          </a:p>
          <a:p>
            <a:r>
              <a:rPr lang="en-US" dirty="0" smtClean="0"/>
              <a:t>2. Hierarchy problems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97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 out cascade decay with multiple LSPs. </a:t>
            </a:r>
          </a:p>
          <a:p>
            <a:r>
              <a:rPr lang="en-US" dirty="0" smtClean="0"/>
              <a:t>Do not mention photon/leptons.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23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Minimal use of information from simulated data (MC) in estimating backgrounds.Used</a:t>
            </a:r>
            <a:r>
              <a:rPr lang="en-US" baseline="0" dirty="0" smtClean="0"/>
              <a:t> to develop and validate the estimates.</a:t>
            </a:r>
            <a:endParaRPr lang="en-US" dirty="0" smtClean="0"/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Each background is estimated using two different methods and one is used as a cross check. Only the primary method is described in this talk.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3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94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Di-lepton method is limited in statistics</a:t>
            </a:r>
            <a:r>
              <a:rPr lang="en-US" baseline="0" dirty="0" smtClean="0"/>
              <a:t>. Used as cross check.</a:t>
            </a:r>
          </a:p>
          <a:p>
            <a:endParaRPr lang="en-US" dirty="0" smtClean="0"/>
          </a:p>
          <a:p>
            <a:r>
              <a:rPr lang="en-US" dirty="0" smtClean="0"/>
              <a:t>MHT spectrum shows</a:t>
            </a:r>
            <a:r>
              <a:rPr lang="en-US" baseline="0" dirty="0" smtClean="0"/>
              <a:t> the fraction of photons in out data sample? Does this include prompt and fragmented????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Point out the ration stays flat which gives us confident that our method safe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Hadronic</a:t>
            </a:r>
            <a:r>
              <a:rPr lang="en-US" baseline="0" dirty="0" smtClean="0"/>
              <a:t> part is same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49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no electron?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08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no energy imbalance in QCD events at particle level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1A51C-68EC-C641-BEE7-3636A5CD6E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4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6C8EF-702C-5648-BC4F-4B7696DE161B}" type="datetime1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1582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38357-213D-5F4D-9385-64245A403EF5}" type="datetime1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7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50F2-2213-CA46-A69C-20A247BAE83A}" type="datetime1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3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56DD8-AFB9-4745-934D-35BD752FA78E}" type="datetime1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4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DFF1E-E44E-8641-ABBE-39F1A33A082C}" type="datetime1">
              <a:rPr lang="en-US" smtClean="0"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5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438B1-A172-1149-B9CA-BA708319EE62}" type="datetime1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6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2F516-34AD-C64D-ABAD-96835FD0284F}" type="datetime1">
              <a:rPr lang="en-US" smtClean="0"/>
              <a:t>5/6/13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2DC2-5CCE-0C4F-BB50-D0FE803A418A}" type="datetime1">
              <a:rPr lang="en-US" smtClean="0"/>
              <a:t>5/6/13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6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963DF-FF2C-C14A-A4D7-E75AEF2C95CF}" type="datetime1">
              <a:rPr lang="en-US" smtClean="0"/>
              <a:t>5/6/13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FDCB5-5C9D-F842-A58E-06DAA4A8D404}" type="datetime1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38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5B5C-A47B-C540-B1DC-D8EA82616E4D}" type="datetime1">
              <a:rPr lang="en-US" smtClean="0"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2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125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65086"/>
            <a:ext cx="8229600" cy="4961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86212-15F0-1B4F-9165-C9E1455365CD}" type="datetime1">
              <a:rPr lang="en-US" smtClean="0"/>
              <a:t>5/6/13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913175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42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8" r:id="rId1"/>
    <p:sldLayoutId id="2147484289" r:id="rId2"/>
    <p:sldLayoutId id="2147484290" r:id="rId3"/>
    <p:sldLayoutId id="2147484291" r:id="rId4"/>
    <p:sldLayoutId id="2147484292" r:id="rId5"/>
    <p:sldLayoutId id="2147484293" r:id="rId6"/>
    <p:sldLayoutId id="2147484294" r:id="rId7"/>
    <p:sldLayoutId id="2147484295" r:id="rId8"/>
    <p:sldLayoutId id="2147484296" r:id="rId9"/>
    <p:sldLayoutId id="2147484297" r:id="rId10"/>
    <p:sldLayoutId id="2147484298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effectLst>
            <a:glow rad="25400">
              <a:schemeClr val="accent1">
                <a:lumMod val="60000"/>
                <a:lumOff val="40000"/>
                <a:alpha val="98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Ø"/>
        <a:defRPr sz="2400" b="0" i="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b="0" i="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b="0" i="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emf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emf"/><Relationship Id="rId6" Type="http://schemas.openxmlformats.org/officeDocument/2006/relationships/image" Target="../media/image40.emf"/><Relationship Id="rId7" Type="http://schemas.openxmlformats.org/officeDocument/2006/relationships/image" Target="../media/image41.emf"/><Relationship Id="rId8" Type="http://schemas.openxmlformats.org/officeDocument/2006/relationships/image" Target="../media/image42.emf"/><Relationship Id="rId9" Type="http://schemas.openxmlformats.org/officeDocument/2006/relationships/image" Target="../media/image43.emf"/><Relationship Id="rId10" Type="http://schemas.openxmlformats.org/officeDocument/2006/relationships/image" Target="../media/image44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emf"/><Relationship Id="rId12" Type="http://schemas.openxmlformats.org/officeDocument/2006/relationships/image" Target="../media/image54.emf"/><Relationship Id="rId13" Type="http://schemas.openxmlformats.org/officeDocument/2006/relationships/image" Target="../media/image55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8" Type="http://schemas.openxmlformats.org/officeDocument/2006/relationships/image" Target="../media/image50.emf"/><Relationship Id="rId9" Type="http://schemas.openxmlformats.org/officeDocument/2006/relationships/image" Target="../media/image51.emf"/><Relationship Id="rId10" Type="http://schemas.openxmlformats.org/officeDocument/2006/relationships/image" Target="../media/image5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121703/" TargetMode="External"/><Relationship Id="rId4" Type="http://schemas.openxmlformats.org/officeDocument/2006/relationships/hyperlink" Target="http://arxiv.org/abs/1303.2985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Public/PhysicsResultsSUS" TargetMode="External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emf"/><Relationship Id="rId5" Type="http://schemas.openxmlformats.org/officeDocument/2006/relationships/image" Target="../media/image48.emf"/><Relationship Id="rId6" Type="http://schemas.openxmlformats.org/officeDocument/2006/relationships/image" Target="../media/image49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1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Search for New Physics in Events with Jets and Missing Transverse </a:t>
            </a:r>
            <a:r>
              <a:rPr lang="en-US" sz="3600" dirty="0" smtClean="0"/>
              <a:t>Momentum Using LHC Data </a:t>
            </a:r>
            <a:endParaRPr lang="en-US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64107" y="4706593"/>
            <a:ext cx="5136806" cy="1164989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Samantha Hewamanage</a:t>
            </a:r>
          </a:p>
          <a:p>
            <a:r>
              <a:rPr lang="en-US" dirty="0" smtClean="0"/>
              <a:t>On Behalf of the CMS Collaboration</a:t>
            </a:r>
          </a:p>
          <a:p>
            <a:r>
              <a:rPr lang="en-US" sz="1800" dirty="0" err="1" smtClean="0"/>
              <a:t>Pheno</a:t>
            </a:r>
            <a:endParaRPr lang="en-US" sz="1800" dirty="0"/>
          </a:p>
          <a:p>
            <a:r>
              <a:rPr lang="en-US" sz="1800" dirty="0" smtClean="0"/>
              <a:t>May </a:t>
            </a:r>
            <a:r>
              <a:rPr lang="en-US" sz="1800" dirty="0" smtClean="0"/>
              <a:t>6, </a:t>
            </a:r>
            <a:r>
              <a:rPr lang="en-US" sz="1800" dirty="0" smtClean="0"/>
              <a:t>2013</a:t>
            </a:r>
            <a:endParaRPr lang="en-US" sz="1800" dirty="0"/>
          </a:p>
        </p:txBody>
      </p:sp>
      <p:pic>
        <p:nvPicPr>
          <p:cNvPr id="4" name="Picture 3" descr="cms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91" y="4706593"/>
            <a:ext cx="1330098" cy="1323312"/>
          </a:xfrm>
          <a:prstGeom prst="rect">
            <a:avLst/>
          </a:prstGeom>
        </p:spPr>
      </p:pic>
      <p:pic>
        <p:nvPicPr>
          <p:cNvPr id="5" name="Picture 4" descr="fiu-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88" y="4706593"/>
            <a:ext cx="1323312" cy="132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23"/>
    </mc:Choice>
    <mc:Fallback xmlns="">
      <p:transition xmlns:p14="http://schemas.microsoft.com/office/powerpoint/2010/main" spd="slow" advTm="1652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991887" cy="5125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W/Top Background – “</a:t>
            </a:r>
            <a:r>
              <a:rPr lang="en-US" dirty="0" err="1" smtClean="0"/>
              <a:t>Hadronic</a:t>
            </a:r>
            <a:r>
              <a:rPr lang="en-US" dirty="0" smtClean="0"/>
              <a:t> Tau”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9319" y="1402922"/>
            <a:ext cx="4201028" cy="5114931"/>
          </a:xfrm>
          <a:solidFill>
            <a:srgbClr val="DAFA76"/>
          </a:solidFill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/>
              <a:t>W decays to Tau</a:t>
            </a:r>
            <a:r>
              <a:rPr lang="en-US" sz="2000" dirty="0"/>
              <a:t>(</a:t>
            </a:r>
            <a:r>
              <a:rPr lang="en-US" sz="2000" dirty="0" err="1"/>
              <a:t>τ</a:t>
            </a:r>
            <a:r>
              <a:rPr lang="en-US" sz="2000" dirty="0"/>
              <a:t>) (+</a:t>
            </a:r>
            <a:r>
              <a:rPr lang="en-US" sz="2000" dirty="0" err="1"/>
              <a:t>ν</a:t>
            </a:r>
            <a:r>
              <a:rPr lang="en-US" sz="2000" dirty="0"/>
              <a:t>) </a:t>
            </a:r>
            <a:r>
              <a:rPr lang="en-US" sz="2000" dirty="0" smtClean="0"/>
              <a:t>where Tau</a:t>
            </a:r>
            <a:r>
              <a:rPr lang="en-US" sz="20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2000" dirty="0" smtClean="0"/>
              <a:t>decays </a:t>
            </a:r>
            <a:r>
              <a:rPr lang="en-US" sz="2000" dirty="0" err="1" smtClean="0"/>
              <a:t>hadronically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000" dirty="0" smtClean="0"/>
              <a:t>Use a control sample with one isolated </a:t>
            </a:r>
            <a:r>
              <a:rPr lang="en-US" sz="2000" dirty="0" err="1" smtClean="0"/>
              <a:t>muon</a:t>
            </a:r>
            <a:r>
              <a:rPr lang="en-US" sz="2000" dirty="0" smtClean="0"/>
              <a:t> + &gt;= 2 jets.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Smear the </a:t>
            </a:r>
            <a:r>
              <a:rPr lang="en-US" sz="2000" dirty="0" err="1" smtClean="0"/>
              <a:t>muon</a:t>
            </a:r>
            <a:r>
              <a:rPr lang="en-US" sz="2000" dirty="0" err="1"/>
              <a:t>-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using Tau </a:t>
            </a:r>
            <a:r>
              <a:rPr lang="en-US" sz="2000" dirty="0" smtClean="0">
                <a:latin typeface="Lucida Grande"/>
                <a:ea typeface="Lucida Grande"/>
                <a:cs typeface="Lucida Grande"/>
              </a:rPr>
              <a:t> </a:t>
            </a:r>
            <a:r>
              <a:rPr lang="en-US" sz="2000" dirty="0" smtClean="0"/>
              <a:t>response function derived from Monte Carlo and recalculate all search variables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/>
              <a:t>Energy </a:t>
            </a:r>
            <a:r>
              <a:rPr lang="en-US" sz="1800" dirty="0"/>
              <a:t>of </a:t>
            </a:r>
            <a:r>
              <a:rPr lang="en-US" sz="1800" dirty="0" smtClean="0"/>
              <a:t>Tau</a:t>
            </a:r>
            <a:r>
              <a:rPr lang="en-US" sz="1800" dirty="0"/>
              <a:t>-jet </a:t>
            </a:r>
            <a:r>
              <a:rPr lang="en-US" sz="1800" dirty="0" smtClean="0"/>
              <a:t>is included in the calculation.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Largest systematic uncertainties comes from Tau energy scale and acceptance.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703" y="984985"/>
            <a:ext cx="2451610" cy="1704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0980" y="3598193"/>
            <a:ext cx="3106266" cy="325980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54500" y="1878247"/>
            <a:ext cx="2530411" cy="1719946"/>
            <a:chOff x="6554500" y="1878247"/>
            <a:chExt cx="2530411" cy="1719946"/>
          </a:xfrm>
        </p:grpSpPr>
        <p:pic>
          <p:nvPicPr>
            <p:cNvPr id="3" name="Picture 2" descr="TauResponseFunctionForm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500" y="1878247"/>
              <a:ext cx="2530411" cy="1719946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813430" y="1973647"/>
              <a:ext cx="127131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Sample Tau </a:t>
              </a:r>
            </a:p>
            <a:p>
              <a:r>
                <a:rPr lang="en-US" dirty="0" smtClean="0"/>
                <a:t>Response</a:t>
              </a:r>
            </a:p>
            <a:p>
              <a:r>
                <a:rPr lang="en-US" dirty="0" smtClean="0"/>
                <a:t>Template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760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206"/>
    </mc:Choice>
    <mc:Fallback xmlns="">
      <p:transition xmlns:p14="http://schemas.microsoft.com/office/powerpoint/2010/main" spd="slow" advTm="6020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QCD </a:t>
            </a:r>
            <a:r>
              <a:rPr lang="en-US" dirty="0" err="1" smtClean="0"/>
              <a:t>Multijet</a:t>
            </a:r>
            <a:r>
              <a:rPr lang="en-US" dirty="0" smtClean="0"/>
              <a:t>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316"/>
            <a:ext cx="8229600" cy="950913"/>
          </a:xfrm>
          <a:solidFill>
            <a:srgbClr val="DAFA76"/>
          </a:solidFill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dirty="0" smtClean="0"/>
              <a:t>These are events from semi-</a:t>
            </a:r>
            <a:r>
              <a:rPr lang="en-US" sz="1600" dirty="0" err="1" smtClean="0"/>
              <a:t>leptonic</a:t>
            </a:r>
            <a:r>
              <a:rPr lang="en-US" sz="1600" dirty="0" smtClean="0"/>
              <a:t> decays of heavy-flavor (b, c) quarks and events</a:t>
            </a:r>
            <a:r>
              <a:rPr lang="en-US" sz="1600" dirty="0"/>
              <a:t> </a:t>
            </a:r>
            <a:r>
              <a:rPr lang="en-US" sz="1600" dirty="0" smtClean="0"/>
              <a:t>where energies of the jet/s are </a:t>
            </a:r>
            <a:r>
              <a:rPr lang="en-US" sz="1600" dirty="0" err="1" smtClean="0"/>
              <a:t>mismeasured</a:t>
            </a:r>
            <a:r>
              <a:rPr lang="en-US" sz="1600" dirty="0" smtClean="0"/>
              <a:t> giving rise to “fake” missing energy (MHT).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7402" y="1951229"/>
            <a:ext cx="5694602" cy="164487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606003"/>
            <a:ext cx="5458883" cy="3174700"/>
          </a:xfrm>
          <a:prstGeom prst="rect">
            <a:avLst/>
          </a:prstGeom>
          <a:solidFill>
            <a:srgbClr val="C5D8E7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4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600" dirty="0" smtClean="0"/>
              <a:t>Use a QCD rich control sample from data.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Rebalance events using a kinematic fit constraining MHT=0.</a:t>
            </a:r>
          </a:p>
          <a:p>
            <a:pPr lvl="1">
              <a:lnSpc>
                <a:spcPct val="110000"/>
              </a:lnSpc>
            </a:pPr>
            <a:r>
              <a:rPr lang="en-US" sz="1200" dirty="0" smtClean="0"/>
              <a:t>This restores the reconstructed jets to particle level jets 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Smear the rebalanced event using the jet resolution </a:t>
            </a:r>
            <a:r>
              <a:rPr lang="en-US" sz="1600" dirty="0" smtClean="0"/>
              <a:t>function and reevaluate all kinematics variables.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The </a:t>
            </a:r>
            <a:r>
              <a:rPr lang="en-US" sz="1600" dirty="0"/>
              <a:t>l</a:t>
            </a:r>
            <a:r>
              <a:rPr lang="en-US" sz="1600" dirty="0" smtClean="0"/>
              <a:t>argest uncertainty comes from the difference in the width of  </a:t>
            </a:r>
            <a:r>
              <a:rPr lang="en-US" sz="1600" dirty="0"/>
              <a:t>G</a:t>
            </a:r>
            <a:r>
              <a:rPr lang="en-US" sz="1600" dirty="0" smtClean="0"/>
              <a:t>aussian core of resolution function between Data and Monte Carlo.  </a:t>
            </a:r>
          </a:p>
          <a:p>
            <a:pPr>
              <a:lnSpc>
                <a:spcPct val="110000"/>
              </a:lnSpc>
            </a:pP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0293" y="3320408"/>
            <a:ext cx="2835671" cy="342097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118" y="6550845"/>
            <a:ext cx="389058" cy="26351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4337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36"/>
    </mc:Choice>
    <mc:Fallback xmlns="">
      <p:transition xmlns:p14="http://schemas.microsoft.com/office/powerpoint/2010/main" spd="slow" advTm="120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</a:t>
            </a:r>
            <a:r>
              <a:rPr lang="en-US" dirty="0" err="1"/>
              <a:t>vs</a:t>
            </a:r>
            <a:r>
              <a:rPr lang="en-US" dirty="0"/>
              <a:t> SM Expectation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22" y="1384046"/>
            <a:ext cx="7198671" cy="375803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54762" y="5128716"/>
            <a:ext cx="7932038" cy="1316030"/>
          </a:xfrm>
          <a:solidFill>
            <a:srgbClr val="DAFA76"/>
          </a:solidFill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No significant access of data over the expected total background is observed.</a:t>
            </a:r>
          </a:p>
          <a:p>
            <a:r>
              <a:rPr lang="en-US" sz="2000" dirty="0" smtClean="0"/>
              <a:t>Uncertainties on the background prediction are shown by the hatched region.</a:t>
            </a:r>
          </a:p>
          <a:p>
            <a:r>
              <a:rPr lang="en-US" sz="2000" dirty="0" smtClean="0"/>
              <a:t>We set limits on </a:t>
            </a:r>
            <a:r>
              <a:rPr lang="en-US" sz="2000" dirty="0"/>
              <a:t>C</a:t>
            </a:r>
            <a:r>
              <a:rPr lang="en-US" sz="2000" dirty="0" smtClean="0"/>
              <a:t>MSSM and Simplified Models (SMS)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4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916"/>
    </mc:Choice>
    <mc:Fallback xmlns="">
      <p:transition xmlns:p14="http://schemas.microsoft.com/office/powerpoint/2010/main" spd="slow" advTm="3791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Limits on CMSSM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51096" y="5366045"/>
            <a:ext cx="8135704" cy="138255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/>
              <a:t>The observed and expected 95% CL limits in the CMSSM (</a:t>
            </a:r>
            <a:r>
              <a:rPr lang="en-US" sz="1600" dirty="0" smtClean="0"/>
              <a:t>m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, m</a:t>
            </a:r>
            <a:r>
              <a:rPr lang="en-US" sz="1600" baseline="-25000" dirty="0" smtClean="0"/>
              <a:t>1/2</a:t>
            </a:r>
            <a:r>
              <a:rPr lang="en-US" sz="1600" dirty="0" smtClean="0"/>
              <a:t>) </a:t>
            </a:r>
            <a:r>
              <a:rPr lang="en-US" sz="1600" dirty="0"/>
              <a:t>plane. </a:t>
            </a:r>
            <a:endParaRPr lang="en-US" sz="1600" dirty="0" smtClean="0"/>
          </a:p>
          <a:p>
            <a:r>
              <a:rPr lang="en-US" sz="1600" dirty="0" smtClean="0"/>
              <a:t>Uncertainties on signal includes: Jet Energy Scale, Jet Energy Resolution, Theoretical Uncertainty, Signal Contamination, Statistical Uncertainty, Luminosity, Trigger inefficiency, and event cleaning.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6055486" y="1097490"/>
            <a:ext cx="2989704" cy="1323439"/>
          </a:xfrm>
          <a:prstGeom prst="rect">
            <a:avLst/>
          </a:prstGeom>
          <a:solidFill>
            <a:srgbClr val="C5D8E7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Parameters are m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, m</a:t>
            </a:r>
            <a:r>
              <a:rPr lang="en-US" sz="1600" baseline="-25000" dirty="0" smtClean="0"/>
              <a:t>1/2</a:t>
            </a:r>
            <a:r>
              <a:rPr lang="en-US" sz="1600" dirty="0" smtClean="0"/>
              <a:t>, tan β, </a:t>
            </a:r>
            <a:r>
              <a:rPr lang="en-US" sz="1600" dirty="0" err="1" smtClean="0"/>
              <a:t>Trilinear</a:t>
            </a:r>
            <a:r>
              <a:rPr lang="en-US" sz="1600" dirty="0" smtClean="0"/>
              <a:t> coupling A, and sign (μ).</a:t>
            </a:r>
          </a:p>
          <a:p>
            <a:endParaRPr lang="en-US" sz="1600" dirty="0"/>
          </a:p>
          <a:p>
            <a:r>
              <a:rPr lang="en-US" sz="1600" dirty="0" smtClean="0"/>
              <a:t>m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</a:t>
            </a:r>
            <a:r>
              <a:rPr lang="en-US" sz="1600" dirty="0"/>
              <a:t>and m</a:t>
            </a:r>
            <a:r>
              <a:rPr lang="en-US" sz="1600" baseline="-25000" dirty="0"/>
              <a:t>1/2 </a:t>
            </a:r>
            <a:r>
              <a:rPr lang="en-US" sz="1600" dirty="0"/>
              <a:t>parameter space is scanned for tan β = 10,  A</a:t>
            </a:r>
            <a:r>
              <a:rPr lang="en-US" sz="1600" baseline="-25000" dirty="0"/>
              <a:t>0</a:t>
            </a:r>
            <a:r>
              <a:rPr lang="en-US" sz="1600" dirty="0"/>
              <a:t>, μ&gt;0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27219" y="1016260"/>
            <a:ext cx="5928268" cy="4255387"/>
            <a:chOff x="148929" y="1016260"/>
            <a:chExt cx="5928268" cy="42553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85369" y="179820"/>
              <a:ext cx="4255387" cy="592826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98501" y="4006539"/>
              <a:ext cx="5259916" cy="0"/>
            </a:xfrm>
            <a:prstGeom prst="line">
              <a:avLst/>
            </a:prstGeom>
            <a:ln cap="rnd">
              <a:solidFill>
                <a:srgbClr val="FF6600"/>
              </a:solidFill>
              <a:round/>
              <a:headEnd type="diamond"/>
              <a:tail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6077198" y="3044637"/>
            <a:ext cx="2967992" cy="1200329"/>
          </a:xfrm>
          <a:prstGeom prst="rect">
            <a:avLst/>
          </a:prstGeom>
          <a:solidFill>
            <a:srgbClr val="FFBF5B"/>
          </a:solidFill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Excludes </a:t>
            </a:r>
            <a:r>
              <a:rPr lang="en-US" dirty="0" err="1" smtClean="0"/>
              <a:t>squark</a:t>
            </a:r>
            <a:r>
              <a:rPr lang="en-US" dirty="0" smtClean="0"/>
              <a:t> masses below 1.2 </a:t>
            </a:r>
            <a:r>
              <a:rPr lang="en-US" dirty="0" err="1" smtClean="0"/>
              <a:t>TeV</a:t>
            </a:r>
            <a:r>
              <a:rPr lang="en-US" dirty="0" smtClean="0"/>
              <a:t> and </a:t>
            </a:r>
            <a:r>
              <a:rPr lang="en-US" dirty="0" err="1" smtClean="0"/>
              <a:t>gluion</a:t>
            </a:r>
            <a:r>
              <a:rPr lang="en-US" dirty="0" smtClean="0"/>
              <a:t> masses below 0.72 </a:t>
            </a:r>
            <a:r>
              <a:rPr lang="en-US" dirty="0" err="1" smtClean="0"/>
              <a:t>TeV</a:t>
            </a:r>
            <a:r>
              <a:rPr lang="en-US" dirty="0"/>
              <a:t> </a:t>
            </a:r>
            <a:r>
              <a:rPr lang="en-US" dirty="0" smtClean="0"/>
              <a:t>@ 95% CL.</a:t>
            </a:r>
            <a:endParaRPr lang="en-US" dirty="0"/>
          </a:p>
        </p:txBody>
      </p:sp>
      <p:sp>
        <p:nvSpPr>
          <p:cNvPr id="17" name="Arc 16"/>
          <p:cNvSpPr/>
          <p:nvPr/>
        </p:nvSpPr>
        <p:spPr>
          <a:xfrm>
            <a:off x="-966097" y="2815167"/>
            <a:ext cx="3886098" cy="3709025"/>
          </a:xfrm>
          <a:prstGeom prst="arc">
            <a:avLst>
              <a:gd name="adj1" fmla="val 16200000"/>
              <a:gd name="adj2" fmla="val 474685"/>
            </a:avLst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971" y="4049963"/>
            <a:ext cx="1368762" cy="284518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591" y="3644802"/>
            <a:ext cx="1498771" cy="28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4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58"/>
    </mc:Choice>
    <mc:Fallback xmlns="">
      <p:transition xmlns:p14="http://schemas.microsoft.com/office/powerpoint/2010/main" spd="slow" advTm="369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732965" y="2476626"/>
            <a:ext cx="7588932" cy="3839455"/>
            <a:chOff x="732965" y="2476626"/>
            <a:chExt cx="7588932" cy="3839455"/>
          </a:xfrm>
        </p:grpSpPr>
        <p:pic>
          <p:nvPicPr>
            <p:cNvPr id="4" name="Picture 3" descr="T1T2_combined_allINone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965" y="2476626"/>
              <a:ext cx="7588932" cy="383945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1619840" y="4141387"/>
              <a:ext cx="453555" cy="36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817540" y="4141387"/>
              <a:ext cx="453555" cy="3628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Limits on Simplified Models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554" y="1010674"/>
            <a:ext cx="2162279" cy="14659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4885" y="1047256"/>
            <a:ext cx="2513115" cy="13421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1473840"/>
            <a:ext cx="1499554" cy="369332"/>
          </a:xfrm>
          <a:prstGeom prst="rect">
            <a:avLst/>
          </a:prstGeom>
          <a:solidFill>
            <a:srgbClr val="DAFA76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 or more jets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08708" y="1177269"/>
            <a:ext cx="1835292" cy="923330"/>
          </a:xfrm>
          <a:prstGeom prst="rect">
            <a:avLst/>
          </a:prstGeom>
          <a:solidFill>
            <a:srgbClr val="DAFA7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 energetic jets + a third from radiated </a:t>
            </a:r>
            <a:r>
              <a:rPr lang="en-US" dirty="0" err="1" smtClean="0"/>
              <a:t>parton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88724" y="6316081"/>
            <a:ext cx="6805492" cy="369332"/>
            <a:chOff x="1123929" y="6212417"/>
            <a:chExt cx="6805492" cy="369332"/>
          </a:xfrm>
        </p:grpSpPr>
        <p:sp>
          <p:nvSpPr>
            <p:cNvPr id="3" name="TextBox 2"/>
            <p:cNvSpPr txBox="1"/>
            <p:nvPr/>
          </p:nvSpPr>
          <p:spPr>
            <a:xfrm>
              <a:off x="1123929" y="6212417"/>
              <a:ext cx="6805492" cy="369332"/>
            </a:xfrm>
            <a:prstGeom prst="rect">
              <a:avLst/>
            </a:prstGeom>
            <a:solidFill>
              <a:srgbClr val="FF6600"/>
            </a:solidFill>
            <a:scene3d>
              <a:camera prst="orthographicFront"/>
              <a:lightRig rig="threePt" dir="t"/>
            </a:scene3d>
            <a:sp3d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We exclude                               and                                 for                                  </a:t>
              </a:r>
              <a:endParaRPr lang="en-US" dirty="0"/>
            </a:p>
          </p:txBody>
        </p:sp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9438" y="6282147"/>
              <a:ext cx="1559983" cy="239184"/>
            </a:xfrm>
            <a:prstGeom prst="rect">
              <a:avLst/>
            </a:prstGeom>
            <a:solidFill>
              <a:srgbClr val="FF6600"/>
            </a:solidFill>
            <a:scene3d>
              <a:camera prst="orthographicFront"/>
              <a:lightRig rig="threePt" dir="t"/>
            </a:scene3d>
            <a:sp3d/>
          </p:spPr>
        </p:pic>
        <p:pic>
          <p:nvPicPr>
            <p:cNvPr id="11" name="Picture 10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7950" y="6314017"/>
              <a:ext cx="1437217" cy="225399"/>
            </a:xfrm>
            <a:prstGeom prst="rect">
              <a:avLst/>
            </a:prstGeom>
            <a:solidFill>
              <a:srgbClr val="FF6600"/>
            </a:solidFill>
            <a:scene3d>
              <a:camera prst="orthographicFront"/>
              <a:lightRig rig="threePt" dir="t"/>
            </a:scene3d>
            <a:sp3d/>
          </p:spPr>
        </p:pic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8562" y="6314017"/>
              <a:ext cx="1530208" cy="211546"/>
            </a:xfrm>
            <a:prstGeom prst="rect">
              <a:avLst/>
            </a:prstGeom>
            <a:solidFill>
              <a:srgbClr val="FF6600"/>
            </a:solidFill>
            <a:scene3d>
              <a:camera prst="orthographicFront"/>
              <a:lightRig rig="threePt" dir="t"/>
            </a:scene3d>
            <a:sp3d/>
          </p:spPr>
        </p:pic>
      </p:grp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554" y="3775925"/>
            <a:ext cx="2893803" cy="508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202" y="3775925"/>
            <a:ext cx="284661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2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566"/>
    </mc:Choice>
    <mc:Fallback xmlns="">
      <p:transition xmlns:p14="http://schemas.microsoft.com/office/powerpoint/2010/main" spd="slow" advTm="11856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1tttt_alpha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38" y="3149759"/>
            <a:ext cx="3930958" cy="3033338"/>
          </a:xfrm>
          <a:prstGeom prst="rect">
            <a:avLst/>
          </a:prstGeom>
        </p:spPr>
      </p:pic>
      <p:pic>
        <p:nvPicPr>
          <p:cNvPr id="14" name="Picture 13" descr="t1bbbb_alpha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300" y="3148784"/>
            <a:ext cx="3956483" cy="3053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en-US" dirty="0" err="1" smtClean="0"/>
              <a:t>TeV</a:t>
            </a:r>
            <a:r>
              <a:rPr lang="en-US" dirty="0" smtClean="0"/>
              <a:t> Results from Luminosity of 11.7 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211078" y="997382"/>
            <a:ext cx="569935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/>
                <a:cs typeface="Century Gothic"/>
              </a:rPr>
              <a:t>Missing transverse momentum +  </a:t>
            </a:r>
            <a:r>
              <a:rPr lang="en-US" dirty="0">
                <a:latin typeface="Century Gothic"/>
                <a:cs typeface="Century Gothic"/>
              </a:rPr>
              <a:t>0, 1, 2, 3, or ≥ </a:t>
            </a:r>
            <a:r>
              <a:rPr lang="en-US" dirty="0" smtClean="0">
                <a:latin typeface="Century Gothic"/>
                <a:cs typeface="Century Gothic"/>
              </a:rPr>
              <a:t>4 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5488" y="890465"/>
            <a:ext cx="2887770" cy="18907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330" y="1386501"/>
            <a:ext cx="1577404" cy="87557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3215" y="1625996"/>
            <a:ext cx="3203747" cy="6239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5493" y="2818682"/>
            <a:ext cx="706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T1tttt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13553" y="2823437"/>
            <a:ext cx="899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T1bbbb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462" y="2797521"/>
            <a:ext cx="2359604" cy="369332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390" y="2823436"/>
            <a:ext cx="2384743" cy="3253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4109" y="6456744"/>
            <a:ext cx="4989767" cy="369332"/>
          </a:xfrm>
          <a:prstGeom prst="rect">
            <a:avLst/>
          </a:prstGeom>
          <a:solidFill>
            <a:srgbClr val="F66A09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We are excluding </a:t>
            </a:r>
            <a:r>
              <a:rPr lang="en-US" dirty="0" err="1" smtClean="0"/>
              <a:t>gluino</a:t>
            </a:r>
            <a:r>
              <a:rPr lang="en-US" dirty="0" smtClean="0"/>
              <a:t> masses ~ 1 </a:t>
            </a:r>
            <a:r>
              <a:rPr lang="en-US" dirty="0" err="1" smtClean="0"/>
              <a:t>TeV</a:t>
            </a:r>
            <a:r>
              <a:rPr lang="en-US" dirty="0" smtClean="0"/>
              <a:t> @ 95% CL</a:t>
            </a:r>
            <a:endParaRPr lang="en-US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858" y="2615350"/>
            <a:ext cx="533400" cy="20808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266" y="5998344"/>
            <a:ext cx="1529129" cy="3695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32523" y="3790080"/>
            <a:ext cx="1536886" cy="34226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061" y="6051634"/>
            <a:ext cx="1529129" cy="369506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" name="Group 5"/>
          <p:cNvGrpSpPr/>
          <p:nvPr/>
        </p:nvGrpSpPr>
        <p:grpSpPr>
          <a:xfrm>
            <a:off x="407052" y="2233819"/>
            <a:ext cx="5503382" cy="584776"/>
            <a:chOff x="407052" y="2311567"/>
            <a:chExt cx="5503382" cy="584776"/>
          </a:xfrm>
        </p:grpSpPr>
        <p:sp>
          <p:nvSpPr>
            <p:cNvPr id="3" name="TextBox 2"/>
            <p:cNvSpPr txBox="1"/>
            <p:nvPr/>
          </p:nvSpPr>
          <p:spPr>
            <a:xfrm>
              <a:off x="407052" y="2311567"/>
              <a:ext cx="5503382" cy="584776"/>
            </a:xfrm>
            <a:prstGeom prst="rect">
              <a:avLst/>
            </a:prstGeom>
            <a:solidFill>
              <a:srgbClr val="C6CC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         effectively removes QCD where as in </a:t>
              </a:r>
              <a:r>
                <a:rPr lang="en-US" sz="1600" dirty="0" err="1" smtClean="0"/>
                <a:t>Jets+MHT</a:t>
              </a:r>
              <a:r>
                <a:rPr lang="en-US" sz="1600" dirty="0" smtClean="0"/>
                <a:t>, we really need to understand QCD!</a:t>
              </a:r>
              <a:endParaRPr lang="en-US" sz="1600" dirty="0"/>
            </a:p>
          </p:txBody>
        </p:sp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828" y="2394844"/>
              <a:ext cx="408214" cy="2235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971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175"/>
    </mc:Choice>
    <mc:Fallback xmlns="">
      <p:transition xmlns:p14="http://schemas.microsoft.com/office/powerpoint/2010/main" spd="slow" advTm="10517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607" y="1165086"/>
            <a:ext cx="7814110" cy="5002904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US" sz="2000" dirty="0" smtClean="0"/>
              <a:t>We have searched for physics beyond SM in multi-jet events with large missing energy using 4.9 fb</a:t>
            </a:r>
            <a:r>
              <a:rPr lang="en-US" sz="2000" baseline="30000" dirty="0" smtClean="0"/>
              <a:t>-1 </a:t>
            </a:r>
            <a:r>
              <a:rPr lang="en-US" sz="2000" dirty="0" smtClean="0"/>
              <a:t>and 11.7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of LHC data.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Our data measurements agree with expected SM prediction and no significant access is observed.</a:t>
            </a:r>
          </a:p>
          <a:p>
            <a:pPr>
              <a:lnSpc>
                <a:spcPct val="130000"/>
              </a:lnSpc>
            </a:pPr>
            <a:r>
              <a:rPr lang="en-US" sz="2000" dirty="0" smtClean="0"/>
              <a:t>Results are interpreted in:</a:t>
            </a:r>
          </a:p>
          <a:p>
            <a:pPr lvl="1">
              <a:lnSpc>
                <a:spcPct val="130000"/>
              </a:lnSpc>
            </a:pPr>
            <a:r>
              <a:rPr lang="en-US" sz="1800" dirty="0" smtClean="0"/>
              <a:t>CMSSM: we exclude </a:t>
            </a:r>
            <a:r>
              <a:rPr lang="en-US" sz="1800" dirty="0" err="1"/>
              <a:t>squark</a:t>
            </a:r>
            <a:r>
              <a:rPr lang="en-US" sz="1800" dirty="0"/>
              <a:t> masses below 1.2 </a:t>
            </a:r>
            <a:r>
              <a:rPr lang="en-US" sz="1800" dirty="0" err="1"/>
              <a:t>TeV</a:t>
            </a:r>
            <a:r>
              <a:rPr lang="en-US" sz="1800" dirty="0"/>
              <a:t> and </a:t>
            </a:r>
            <a:r>
              <a:rPr lang="en-US" sz="1800" dirty="0" err="1" smtClean="0"/>
              <a:t>gluino</a:t>
            </a:r>
            <a:r>
              <a:rPr lang="en-US" sz="1800" dirty="0" smtClean="0"/>
              <a:t> </a:t>
            </a:r>
            <a:r>
              <a:rPr lang="en-US" sz="1800" dirty="0"/>
              <a:t>masses below 0.72 </a:t>
            </a:r>
            <a:r>
              <a:rPr lang="en-US" sz="1800" dirty="0" err="1" smtClean="0"/>
              <a:t>TeV</a:t>
            </a:r>
            <a:endParaRPr lang="en-US" sz="1800" dirty="0"/>
          </a:p>
          <a:p>
            <a:pPr lvl="1">
              <a:lnSpc>
                <a:spcPct val="130000"/>
              </a:lnSpc>
            </a:pPr>
            <a:r>
              <a:rPr lang="en-US" sz="1800" dirty="0" smtClean="0"/>
              <a:t>Simplified models: we </a:t>
            </a:r>
            <a:r>
              <a:rPr lang="en-US" sz="1800" dirty="0" smtClean="0">
                <a:solidFill>
                  <a:srgbClr val="000000"/>
                </a:solidFill>
              </a:rPr>
              <a:t>excludes </a:t>
            </a:r>
            <a:r>
              <a:rPr lang="en-US" sz="1800" dirty="0" err="1">
                <a:solidFill>
                  <a:srgbClr val="000000"/>
                </a:solidFill>
              </a:rPr>
              <a:t>gluino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masses &lt;1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r>
              <a:rPr lang="en-US" sz="1800" dirty="0" smtClean="0">
                <a:solidFill>
                  <a:srgbClr val="000000"/>
                </a:solidFill>
              </a:rPr>
              <a:t> and </a:t>
            </a:r>
            <a:r>
              <a:rPr lang="en-US" sz="1800" dirty="0" err="1" smtClean="0">
                <a:solidFill>
                  <a:srgbClr val="000000"/>
                </a:solidFill>
              </a:rPr>
              <a:t>squark</a:t>
            </a:r>
            <a:r>
              <a:rPr lang="en-US" sz="1800" dirty="0" smtClean="0">
                <a:solidFill>
                  <a:srgbClr val="000000"/>
                </a:solidFill>
              </a:rPr>
              <a:t> masses &lt; 0.7 </a:t>
            </a:r>
            <a:r>
              <a:rPr lang="en-US" sz="1800" dirty="0" err="1" smtClean="0">
                <a:solidFill>
                  <a:srgbClr val="000000"/>
                </a:solidFill>
              </a:rPr>
              <a:t>TeV</a:t>
            </a:r>
            <a:r>
              <a:rPr lang="en-US" sz="1800" dirty="0" smtClean="0">
                <a:solidFill>
                  <a:srgbClr val="000000"/>
                </a:solidFill>
              </a:rPr>
              <a:t> for </a:t>
            </a:r>
            <a:r>
              <a:rPr lang="en-US" sz="1800" dirty="0" err="1" smtClean="0">
                <a:solidFill>
                  <a:srgbClr val="000000"/>
                </a:solidFill>
              </a:rPr>
              <a:t>neutralino</a:t>
            </a:r>
            <a:r>
              <a:rPr lang="en-US" sz="1800" dirty="0" smtClean="0">
                <a:solidFill>
                  <a:srgbClr val="000000"/>
                </a:solidFill>
              </a:rPr>
              <a:t> masses of &lt;200 </a:t>
            </a:r>
            <a:r>
              <a:rPr lang="en-US" sz="1800" dirty="0" err="1" smtClean="0">
                <a:solidFill>
                  <a:srgbClr val="000000"/>
                </a:solidFill>
              </a:rPr>
              <a:t>GeV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3277" y="6094740"/>
            <a:ext cx="2952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entury Gothic"/>
                <a:cs typeface="Century Gothic"/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1267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52"/>
    </mc:Choice>
    <mc:Fallback xmlns="">
      <p:transition xmlns:p14="http://schemas.microsoft.com/office/powerpoint/2010/main" spd="slow" advTm="5075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</a:p>
          <a:p>
            <a:pPr lvl="1"/>
            <a:r>
              <a:rPr lang="en-US" dirty="0"/>
              <a:t>Search for new physics in the </a:t>
            </a:r>
            <a:r>
              <a:rPr lang="en-US" dirty="0" err="1"/>
              <a:t>multijet</a:t>
            </a:r>
            <a:r>
              <a:rPr lang="en-US" dirty="0"/>
              <a:t> and missing transverse momentum final state in proton-proton collisions at </a:t>
            </a:r>
            <a:r>
              <a:rPr lang="en-US" dirty="0" smtClean="0"/>
              <a:t>√s=</a:t>
            </a:r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(</a:t>
            </a:r>
            <a:r>
              <a:rPr lang="hu-HU" dirty="0" smtClean="0"/>
              <a:t>Phys.Rev.Lett</a:t>
            </a:r>
            <a:r>
              <a:rPr lang="hu-HU" dirty="0"/>
              <a:t>. 109 (2012) </a:t>
            </a:r>
            <a:r>
              <a:rPr lang="hu-HU" dirty="0" smtClean="0"/>
              <a:t>171803 ,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://inspirehep.net/record/1121703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Search for </a:t>
            </a:r>
            <a:r>
              <a:rPr lang="en-US" dirty="0" err="1"/>
              <a:t>supersymmetry</a:t>
            </a:r>
            <a:r>
              <a:rPr lang="en-US" dirty="0"/>
              <a:t> in final states with missing transverse </a:t>
            </a:r>
            <a:r>
              <a:rPr lang="en-US" dirty="0" smtClean="0"/>
              <a:t>momentum and </a:t>
            </a:r>
            <a:r>
              <a:rPr lang="en-US" dirty="0"/>
              <a:t>0, 1, 2, 3, or ≥ 4 b jets in 8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pp</a:t>
            </a:r>
            <a:r>
              <a:rPr lang="en-US" dirty="0"/>
              <a:t> collisions </a:t>
            </a:r>
            <a:r>
              <a:rPr lang="en-US" dirty="0" smtClean="0"/>
              <a:t>(</a:t>
            </a:r>
            <a:r>
              <a:rPr lang="en-US" dirty="0">
                <a:hlinkClick r:id="rId4"/>
              </a:rPr>
              <a:t>arXiv:</a:t>
            </a:r>
            <a:r>
              <a:rPr lang="en-US" dirty="0" smtClean="0">
                <a:hlinkClick r:id="rId4"/>
              </a:rPr>
              <a:t>1303.2985</a:t>
            </a:r>
            <a:r>
              <a:rPr lang="en-US" dirty="0"/>
              <a:t>, submitted to EPJC)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9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7"/>
    </mc:Choice>
    <mc:Fallback xmlns="">
      <p:transition xmlns:p14="http://schemas.microsoft.com/office/powerpoint/2010/main" spd="slow" advTm="135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593544"/>
          </a:xfrm>
        </p:spPr>
        <p:txBody>
          <a:bodyPr>
            <a:noAutofit/>
          </a:bodyPr>
          <a:lstStyle/>
          <a:p>
            <a:r>
              <a:rPr lang="en-US" sz="2800" dirty="0" smtClean="0"/>
              <a:t>Data </a:t>
            </a:r>
            <a:r>
              <a:rPr lang="en-US" sz="2800" dirty="0" err="1" smtClean="0"/>
              <a:t>vs</a:t>
            </a:r>
            <a:r>
              <a:rPr lang="en-US" sz="2800" dirty="0" smtClean="0"/>
              <a:t> Backgrounds: </a:t>
            </a:r>
            <a:r>
              <a:rPr lang="en-US" sz="2800" dirty="0" err="1" smtClean="0"/>
              <a:t>Jets+MHT</a:t>
            </a:r>
            <a:r>
              <a:rPr lang="en-US" sz="2800" dirty="0" smtClean="0"/>
              <a:t> (7 </a:t>
            </a:r>
            <a:r>
              <a:rPr lang="en-US" sz="2800" dirty="0" err="1" smtClean="0"/>
              <a:t>TeV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94358"/>
            <a:ext cx="8229600" cy="110463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Event </a:t>
            </a:r>
            <a:r>
              <a:rPr lang="en-US" dirty="0"/>
              <a:t>yields for different backgrounds for the 14 search selections together with the </a:t>
            </a:r>
            <a:r>
              <a:rPr lang="en-US" dirty="0" smtClean="0"/>
              <a:t>total </a:t>
            </a:r>
            <a:r>
              <a:rPr lang="en-US" dirty="0"/>
              <a:t>backgrounds, as determined from the collision data, and number of events observed in data. The quoted uncertainties are the combinations of the statistical and systematic uncertainties.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23059"/>
            <a:ext cx="8268654" cy="35848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8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"/>
    </mc:Choice>
    <mc:Fallback xmlns="">
      <p:transition xmlns:p14="http://schemas.microsoft.com/office/powerpoint/2010/main" spd="slow" advTm="68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13762-13F2-B34A-9ADA-AEA1E745E257}" type="slidenum">
              <a:rPr lang="en-US"/>
              <a:pPr/>
              <a:t>19</a:t>
            </a:fld>
            <a:endParaRPr lang="en-US"/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892969" y="0"/>
            <a:ext cx="7358063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en-US" sz="2900" dirty="0">
                <a:effectLst>
                  <a:glow rad="25400">
                    <a:schemeClr val="accent1">
                      <a:lumMod val="60000"/>
                      <a:lumOff val="40000"/>
                      <a:alpha val="98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+mj-ea"/>
                <a:cs typeface="Century Gothic"/>
                <a:sym typeface="Times" charset="0"/>
              </a:rPr>
              <a:t>Why is </a:t>
            </a:r>
            <a:r>
              <a:rPr lang="en-US" sz="2900" dirty="0" err="1">
                <a:effectLst>
                  <a:glow rad="25400">
                    <a:schemeClr val="accent1">
                      <a:lumMod val="60000"/>
                      <a:lumOff val="40000"/>
                      <a:alpha val="98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+mj-ea"/>
                <a:cs typeface="Century Gothic"/>
                <a:sym typeface="Times" charset="0"/>
              </a:rPr>
              <a:t>Supersymmetry</a:t>
            </a:r>
            <a:r>
              <a:rPr lang="en-US" sz="2900" dirty="0">
                <a:effectLst>
                  <a:glow rad="25400">
                    <a:schemeClr val="accent1">
                      <a:lumMod val="60000"/>
                      <a:lumOff val="40000"/>
                      <a:alpha val="98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+mj-ea"/>
                <a:cs typeface="Century Gothic"/>
                <a:sym typeface="Times" charset="0"/>
              </a:rPr>
              <a:t> Attractive ?</a:t>
            </a: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223242" y="892969"/>
            <a:ext cx="4982766" cy="562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Naturalness or Hierarchy problem : </a:t>
            </a: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fermion and boson loops contribute to </a:t>
            </a:r>
            <a:r>
              <a:rPr lang="en-US" sz="1900" dirty="0" err="1">
                <a:latin typeface="Times" charset="0"/>
                <a:ea typeface="ＭＳ Ｐゴシック" charset="0"/>
                <a:cs typeface="Times" charset="0"/>
                <a:sym typeface="Times" charset="0"/>
              </a:rPr>
              <a:t>higgs</a:t>
            </a: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 mass loop with opposite signs, hence avoid quadratic divergences</a:t>
            </a: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endParaRPr lang="en-US" sz="1900" dirty="0"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Unification of couplings of three interactions</a:t>
            </a: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SM predicts </a:t>
            </a:r>
            <a:r>
              <a:rPr lang="ja-JP" altLang="en-US" sz="1900" dirty="0">
                <a:latin typeface="Arial"/>
                <a:ea typeface="ＭＳ Ｐゴシック" charset="0"/>
                <a:cs typeface="Times" charset="0"/>
                <a:sym typeface="Times" charset="0"/>
              </a:rPr>
              <a:t>“</a:t>
            </a: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running</a:t>
            </a:r>
            <a:r>
              <a:rPr lang="ja-JP" altLang="en-US" sz="1900" dirty="0">
                <a:latin typeface="Arial"/>
                <a:ea typeface="ＭＳ Ｐゴシック" charset="0"/>
                <a:cs typeface="Times" charset="0"/>
                <a:sym typeface="Times" charset="0"/>
              </a:rPr>
              <a:t>”</a:t>
            </a: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 of coupling constants as a function of energy but without making these cross at the same energy</a:t>
            </a: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endParaRPr lang="en-US" sz="1900" dirty="0"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Dark matter candidate</a:t>
            </a: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latin typeface="Times" charset="0"/>
                <a:ea typeface="ＭＳ Ｐゴシック" charset="0"/>
                <a:cs typeface="Times" charset="0"/>
                <a:sym typeface="Times" charset="0"/>
              </a:rPr>
              <a:t>If the LSP is neutral and weakly interacting, it is a potential dark matter candidate</a:t>
            </a:r>
          </a:p>
          <a:p>
            <a:pPr marL="267881" indent="-267881">
              <a:spcBef>
                <a:spcPts val="562"/>
              </a:spcBef>
            </a:pPr>
            <a:endParaRPr lang="en-US" sz="1900" dirty="0">
              <a:latin typeface="Times" charset="0"/>
              <a:ea typeface="ＭＳ Ｐゴシック" charset="0"/>
              <a:cs typeface="Times" charset="0"/>
              <a:sym typeface="Times" charset="0"/>
            </a:endParaRPr>
          </a:p>
          <a:p>
            <a:pPr marL="267881" indent="-267881">
              <a:spcBef>
                <a:spcPts val="562"/>
              </a:spcBef>
              <a:buSzPct val="171000"/>
              <a:buFont typeface="Times" charset="0"/>
              <a:buChar char="•"/>
            </a:pPr>
            <a:r>
              <a:rPr lang="en-US" sz="19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A SUSY extension is a small perturbation consistent with the electroweak precision data</a:t>
            </a: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7" y="1147288"/>
            <a:ext cx="1526977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844" y="1343741"/>
            <a:ext cx="2312789" cy="59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049" y="2013467"/>
            <a:ext cx="126913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844" y="2147413"/>
            <a:ext cx="2303859" cy="59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609" y="5088923"/>
            <a:ext cx="1830586" cy="132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014" y="5133571"/>
            <a:ext cx="2039318" cy="122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785" y="3048196"/>
            <a:ext cx="3143250" cy="204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93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0750" y="1243964"/>
            <a:ext cx="7766050" cy="526478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Introduction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Analysis Strategy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Jets +MHT analysis (7 </a:t>
            </a:r>
            <a:r>
              <a:rPr lang="en-US" sz="1800" dirty="0" err="1" smtClean="0"/>
              <a:t>TeV</a:t>
            </a:r>
            <a:r>
              <a:rPr lang="en-US" sz="1800" dirty="0" smtClean="0"/>
              <a:t>, 4.9 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         analysis (8 </a:t>
            </a:r>
            <a:r>
              <a:rPr lang="en-US" sz="1800" dirty="0" err="1" smtClean="0"/>
              <a:t>TeV</a:t>
            </a:r>
            <a:r>
              <a:rPr lang="en-US" sz="1800" dirty="0" smtClean="0"/>
              <a:t> , 11.7 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New results from 8 </a:t>
            </a:r>
            <a:r>
              <a:rPr lang="en-US" sz="1800" dirty="0" err="1" smtClean="0"/>
              <a:t>TeV</a:t>
            </a:r>
            <a:r>
              <a:rPr lang="en-US" sz="1800" dirty="0" smtClean="0"/>
              <a:t> data is coming out very soon and can be found at: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://twiki.cern.ch/twiki/bin/view/CMSPublic/</a:t>
            </a:r>
            <a:r>
              <a:rPr lang="en-US" sz="1800" dirty="0" smtClean="0">
                <a:hlinkClick r:id="rId3"/>
              </a:rPr>
              <a:t>PhysicsResultsSUS</a:t>
            </a:r>
            <a:endParaRPr lang="en-US" sz="1800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Dataset and Event Selection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Backgrounds Estimation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Results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737" y="2740913"/>
            <a:ext cx="396287" cy="21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6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50"/>
    </mc:Choice>
    <mc:Fallback xmlns="">
      <p:transition xmlns:p14="http://schemas.microsoft.com/office/powerpoint/2010/main" spd="slow" advTm="2895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α</a:t>
            </a:r>
            <a:r>
              <a:rPr lang="en-US" baseline="-25000" dirty="0" smtClean="0"/>
              <a:t>T</a:t>
            </a:r>
            <a:r>
              <a:rPr lang="en-US" sz="2800" baseline="-25000" dirty="0" smtClean="0"/>
              <a:t> </a:t>
            </a:r>
            <a:r>
              <a:rPr lang="en-US" dirty="0" smtClean="0"/>
              <a:t>: 8 </a:t>
            </a:r>
            <a:r>
              <a:rPr lang="en-US" dirty="0" err="1" smtClean="0"/>
              <a:t>TeV</a:t>
            </a:r>
            <a:r>
              <a:rPr lang="en-US" dirty="0" smtClean="0"/>
              <a:t> Results from Luminosity of 11.7 fb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43" y="3412883"/>
            <a:ext cx="3698053" cy="28536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596" y="3430655"/>
            <a:ext cx="3516951" cy="27192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9616" y="4352073"/>
            <a:ext cx="431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471463" y="4352073"/>
            <a:ext cx="414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0436" y="1969640"/>
            <a:ext cx="6968056" cy="1200329"/>
          </a:xfrm>
          <a:prstGeom prst="rect">
            <a:avLst/>
          </a:prstGeom>
          <a:solidFill>
            <a:srgbClr val="C6CC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α</a:t>
            </a:r>
            <a:r>
              <a:rPr lang="en-US" sz="1600" baseline="-25000" dirty="0" smtClean="0">
                <a:latin typeface="Century Gothic"/>
                <a:cs typeface="Century Gothic"/>
              </a:rPr>
              <a:t>T </a:t>
            </a:r>
            <a:r>
              <a:rPr lang="en-US" dirty="0" smtClean="0">
                <a:latin typeface="Century Gothic"/>
                <a:cs typeface="Century Gothic"/>
              </a:rPr>
              <a:t>very effective in reducing multi-jet background.</a:t>
            </a:r>
          </a:p>
          <a:p>
            <a:r>
              <a:rPr lang="en-US" dirty="0" smtClean="0">
                <a:latin typeface="Century Gothic"/>
                <a:cs typeface="Century Gothic"/>
              </a:rPr>
              <a:t>For </a:t>
            </a:r>
            <a:r>
              <a:rPr lang="en-US" dirty="0" err="1">
                <a:latin typeface="Century Gothic"/>
                <a:cs typeface="Century Gothic"/>
              </a:rPr>
              <a:t>eg</a:t>
            </a:r>
            <a:r>
              <a:rPr lang="en-US" dirty="0">
                <a:latin typeface="Century Gothic"/>
                <a:cs typeface="Century Gothic"/>
              </a:rPr>
              <a:t>: </a:t>
            </a:r>
            <a:r>
              <a:rPr lang="en-US" dirty="0" err="1">
                <a:latin typeface="Century Gothic"/>
                <a:cs typeface="Century Gothic"/>
              </a:rPr>
              <a:t>N</a:t>
            </a:r>
            <a:r>
              <a:rPr lang="en-US" baseline="-25000" dirty="0" err="1">
                <a:latin typeface="Century Gothic"/>
                <a:cs typeface="Century Gothic"/>
              </a:rPr>
              <a:t>jets</a:t>
            </a:r>
            <a:r>
              <a:rPr lang="en-US" dirty="0">
                <a:latin typeface="Century Gothic"/>
                <a:cs typeface="Century Gothic"/>
              </a:rPr>
              <a:t>=2, E</a:t>
            </a:r>
            <a:r>
              <a:rPr lang="en-US" baseline="-25000" dirty="0">
                <a:latin typeface="Century Gothic"/>
                <a:cs typeface="Century Gothic"/>
              </a:rPr>
              <a:t>T</a:t>
            </a:r>
            <a:r>
              <a:rPr lang="en-US" baseline="30000" dirty="0">
                <a:latin typeface="Century Gothic"/>
                <a:cs typeface="Century Gothic"/>
              </a:rPr>
              <a:t>j2</a:t>
            </a:r>
            <a:r>
              <a:rPr lang="en-US" dirty="0">
                <a:latin typeface="Century Gothic"/>
                <a:cs typeface="Century Gothic"/>
              </a:rPr>
              <a:t> is the transverse momentum of the least energetic jet of the two and M</a:t>
            </a:r>
            <a:r>
              <a:rPr lang="en-US" baseline="-25000" dirty="0">
                <a:latin typeface="Century Gothic"/>
                <a:cs typeface="Century Gothic"/>
              </a:rPr>
              <a:t>T</a:t>
            </a:r>
            <a:r>
              <a:rPr lang="en-US" dirty="0">
                <a:latin typeface="Century Gothic"/>
                <a:cs typeface="Century Gothic"/>
              </a:rPr>
              <a:t> is the transverse mass of the di-jet system.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6586" y="1090193"/>
            <a:ext cx="1204620" cy="762925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6687" y="1129067"/>
            <a:ext cx="3203747" cy="71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84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2"/>
          <p:cNvSpPr>
            <a:spLocks/>
          </p:cNvSpPr>
          <p:nvPr/>
        </p:nvSpPr>
        <p:spPr bwMode="auto">
          <a:xfrm>
            <a:off x="560917" y="5513349"/>
            <a:ext cx="8022167" cy="61555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ts val="562"/>
              </a:spcBef>
            </a:pPr>
            <a:r>
              <a:rPr lang="en-US" sz="2000" dirty="0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In R-Parity conserving models, lightest </a:t>
            </a:r>
            <a:r>
              <a:rPr lang="en-US" sz="2000" dirty="0" err="1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supersymmetry</a:t>
            </a:r>
            <a:r>
              <a:rPr lang="en-US" sz="2000" dirty="0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 particle (LSP) is stable.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1406426" y="1863083"/>
            <a:ext cx="2848570" cy="2745879"/>
            <a:chOff x="1406426" y="1509117"/>
            <a:chExt cx="2848570" cy="2745879"/>
          </a:xfrm>
        </p:grpSpPr>
        <p:pic>
          <p:nvPicPr>
            <p:cNvPr id="1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6426" y="1643062"/>
              <a:ext cx="2848570" cy="261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0"/>
            <p:cNvSpPr>
              <a:spLocks/>
            </p:cNvSpPr>
            <p:nvPr/>
          </p:nvSpPr>
          <p:spPr bwMode="auto">
            <a:xfrm>
              <a:off x="1406426" y="1509117"/>
              <a:ext cx="2848570" cy="4107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Bef>
                  <a:spcPts val="562"/>
                </a:spcBef>
              </a:pPr>
              <a:r>
                <a:rPr lang="en-US" sz="2100" dirty="0">
                  <a:solidFill>
                    <a:srgbClr val="000080"/>
                  </a:solidFill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Standard Model Particles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688086" y="1854153"/>
            <a:ext cx="4343177" cy="2759274"/>
            <a:chOff x="4688086" y="1500187"/>
            <a:chExt cx="4343177" cy="2759274"/>
          </a:xfrm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203" y="1830586"/>
              <a:ext cx="3086323" cy="2428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4688086" y="1500187"/>
              <a:ext cx="2815016" cy="4107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Bef>
                  <a:spcPts val="562"/>
                </a:spcBef>
              </a:pPr>
              <a:r>
                <a:rPr lang="en-US" sz="2100" dirty="0" err="1">
                  <a:solidFill>
                    <a:srgbClr val="000080"/>
                  </a:solidFill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Supersymmetry</a:t>
              </a:r>
              <a:r>
                <a:rPr lang="en-US" sz="2100" dirty="0">
                  <a:solidFill>
                    <a:srgbClr val="000080"/>
                  </a:solidFill>
                  <a:latin typeface="Times" charset="0"/>
                  <a:ea typeface="ＭＳ Ｐゴシック" charset="0"/>
                  <a:cs typeface="Times" charset="0"/>
                  <a:sym typeface="Times" charset="0"/>
                </a:rPr>
                <a:t> Particles</a:t>
              </a:r>
            </a:p>
          </p:txBody>
        </p:sp>
        <p:sp>
          <p:nvSpPr>
            <p:cNvPr id="17" name="Rectangle 13"/>
            <p:cNvSpPr>
              <a:spLocks/>
            </p:cNvSpPr>
            <p:nvPr/>
          </p:nvSpPr>
          <p:spPr bwMode="auto">
            <a:xfrm>
              <a:off x="7727529" y="1986856"/>
              <a:ext cx="1303734" cy="741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ts val="562"/>
                </a:spcBef>
              </a:pPr>
              <a:r>
                <a:rPr lang="en-US" dirty="0">
                  <a:latin typeface="Century Gothic"/>
                  <a:ea typeface="ＭＳ Ｐゴシック" charset="0"/>
                  <a:cs typeface="Century Gothic"/>
                  <a:sym typeface="Times" charset="0"/>
                </a:rPr>
                <a:t>Four </a:t>
              </a:r>
              <a:r>
                <a:rPr lang="en-US" dirty="0" err="1">
                  <a:latin typeface="Century Gothic"/>
                  <a:ea typeface="ＭＳ Ｐゴシック" charset="0"/>
                  <a:cs typeface="Century Gothic"/>
                  <a:sym typeface="Times" charset="0"/>
                </a:rPr>
                <a:t>neutralinos</a:t>
              </a:r>
              <a:endParaRPr lang="en-US" dirty="0">
                <a:latin typeface="Century Gothic"/>
                <a:ea typeface="ＭＳ Ｐゴシック" charset="0"/>
                <a:cs typeface="Century Gothic"/>
                <a:sym typeface="Times" charset="0"/>
              </a:endParaRPr>
            </a:p>
          </p:txBody>
        </p:sp>
        <p:sp>
          <p:nvSpPr>
            <p:cNvPr id="18" name="Rectangle 14"/>
            <p:cNvSpPr>
              <a:spLocks/>
            </p:cNvSpPr>
            <p:nvPr/>
          </p:nvSpPr>
          <p:spPr bwMode="auto">
            <a:xfrm>
              <a:off x="7786688" y="3071813"/>
              <a:ext cx="1169789" cy="741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spcBef>
                  <a:spcPts val="562"/>
                </a:spcBef>
              </a:pPr>
              <a:r>
                <a:rPr lang="en-US" dirty="0">
                  <a:latin typeface="Century Gothic"/>
                  <a:ea typeface="ＭＳ Ｐゴシック" charset="0"/>
                  <a:cs typeface="Century Gothic"/>
                  <a:sym typeface="Times" charset="0"/>
                </a:rPr>
                <a:t>Two </a:t>
              </a:r>
              <a:r>
                <a:rPr lang="en-US" dirty="0" err="1">
                  <a:latin typeface="Century Gothic"/>
                  <a:ea typeface="ＭＳ Ｐゴシック" charset="0"/>
                  <a:cs typeface="Century Gothic"/>
                  <a:sym typeface="Times" charset="0"/>
                </a:rPr>
                <a:t>Charginos</a:t>
              </a:r>
              <a:endParaRPr lang="en-US" dirty="0">
                <a:latin typeface="Century Gothic"/>
                <a:ea typeface="ＭＳ Ｐゴシック" charset="0"/>
                <a:cs typeface="Century Gothic"/>
                <a:sym typeface="Times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7313414" y="2423294"/>
              <a:ext cx="398488" cy="407417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rot="10800000">
              <a:off x="7375922" y="3513832"/>
              <a:ext cx="430857" cy="113854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2" name="Rectangle 4"/>
          <p:cNvSpPr>
            <a:spLocks/>
          </p:cNvSpPr>
          <p:nvPr/>
        </p:nvSpPr>
        <p:spPr bwMode="auto">
          <a:xfrm>
            <a:off x="560917" y="1026584"/>
            <a:ext cx="8022166" cy="6939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spcBef>
                <a:spcPts val="562"/>
              </a:spcBef>
            </a:pPr>
            <a:r>
              <a:rPr lang="en-US" sz="2000" dirty="0" err="1" smtClean="0">
                <a:latin typeface="Century Gothic"/>
                <a:ea typeface="ＭＳ Ｐゴシック" charset="0"/>
                <a:cs typeface="Century Gothic"/>
                <a:sym typeface="Times" charset="0"/>
              </a:rPr>
              <a:t>Supersymmetry</a:t>
            </a:r>
            <a:r>
              <a:rPr lang="en-US" sz="2000" dirty="0" smtClean="0">
                <a:latin typeface="Century Gothic"/>
                <a:ea typeface="ＭＳ Ｐゴシック" charset="0"/>
                <a:cs typeface="Century Gothic"/>
                <a:sym typeface="Times" charset="0"/>
              </a:rPr>
              <a:t> introduces super</a:t>
            </a:r>
            <a:r>
              <a:rPr lang="en-US" sz="2000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-partner </a:t>
            </a:r>
            <a:r>
              <a:rPr lang="en-US" sz="2000" dirty="0" smtClean="0">
                <a:latin typeface="Century Gothic"/>
                <a:ea typeface="ＭＳ Ｐゴシック" charset="0"/>
                <a:cs typeface="Century Gothic"/>
                <a:sym typeface="Times" charset="0"/>
              </a:rPr>
              <a:t>for </a:t>
            </a:r>
            <a:r>
              <a:rPr lang="en-US" sz="2000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every SM </a:t>
            </a:r>
            <a:r>
              <a:rPr lang="en-US" sz="2000" dirty="0" smtClean="0">
                <a:latin typeface="Century Gothic"/>
                <a:ea typeface="ＭＳ Ｐゴシック" charset="0"/>
                <a:cs typeface="Century Gothic"/>
                <a:sym typeface="Times" charset="0"/>
              </a:rPr>
              <a:t>particle that differs by half-a-spin.</a:t>
            </a:r>
            <a:endParaRPr lang="en-US" sz="2000" dirty="0">
              <a:latin typeface="Century Gothic"/>
              <a:ea typeface="ＭＳ Ｐゴシック" charset="0"/>
              <a:cs typeface="Century Gothic"/>
              <a:sym typeface="Times" charset="0"/>
            </a:endParaRPr>
          </a:p>
        </p:txBody>
      </p:sp>
      <p:sp>
        <p:nvSpPr>
          <p:cNvPr id="33" name="Rectangle 12"/>
          <p:cNvSpPr>
            <a:spLocks/>
          </p:cNvSpPr>
          <p:nvPr/>
        </p:nvSpPr>
        <p:spPr bwMode="auto">
          <a:xfrm>
            <a:off x="560918" y="4954094"/>
            <a:ext cx="8022166" cy="307777"/>
          </a:xfrm>
          <a:prstGeom prst="rect">
            <a:avLst/>
          </a:prstGeom>
          <a:solidFill>
            <a:srgbClr val="DAFA76"/>
          </a:solidFill>
          <a:ln>
            <a:noFill/>
          </a:ln>
          <a:extLst/>
        </p:spPr>
        <p:txBody>
          <a:bodyPr wrap="square" lIns="0" tIns="0" rIns="0" bIns="0" anchor="ctr">
            <a:spAutoFit/>
          </a:bodyPr>
          <a:lstStyle/>
          <a:p>
            <a:pPr algn="ctr">
              <a:spcBef>
                <a:spcPts val="562"/>
              </a:spcBef>
            </a:pPr>
            <a:r>
              <a:rPr lang="en-US" sz="2000" dirty="0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SUSY is a broken symmetry : Expect new particles in ~</a:t>
            </a:r>
            <a:r>
              <a:rPr lang="en-US" sz="2000" dirty="0" err="1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TeV</a:t>
            </a:r>
            <a:r>
              <a:rPr lang="en-US" sz="2000" dirty="0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 range </a:t>
            </a:r>
            <a:r>
              <a:rPr lang="en-US" sz="2000" dirty="0" smtClean="0">
                <a:solidFill>
                  <a:srgbClr val="000000"/>
                </a:solidFill>
                <a:latin typeface="Century Gothic"/>
                <a:ea typeface="ＭＳ Ｐゴシック" charset="0"/>
                <a:cs typeface="Century Gothic"/>
                <a:sym typeface="Times" charset="0"/>
              </a:rPr>
              <a:t>!</a:t>
            </a:r>
            <a:endParaRPr lang="en-US" sz="2400" dirty="0">
              <a:solidFill>
                <a:schemeClr val="accent1">
                  <a:lumMod val="75000"/>
                </a:schemeClr>
              </a:solidFill>
              <a:sym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3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26"/>
    </mc:Choice>
    <mc:Fallback xmlns="">
      <p:transition xmlns:p14="http://schemas.microsoft.com/office/powerpoint/2010/main" spd="slow" advTm="500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SUSY Production at LHC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797" y="1370369"/>
            <a:ext cx="3770146" cy="252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/>
          </p:cNvSpPr>
          <p:nvPr/>
        </p:nvSpPr>
        <p:spPr bwMode="auto">
          <a:xfrm>
            <a:off x="349886" y="4705945"/>
            <a:ext cx="4435310" cy="1839516"/>
          </a:xfrm>
          <a:prstGeom prst="rect">
            <a:avLst/>
          </a:prstGeom>
          <a:solidFill>
            <a:srgbClr val="FF6666">
              <a:alpha val="149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85750" indent="-285750">
              <a:spcBef>
                <a:spcPts val="211"/>
              </a:spcBef>
              <a:buSzPct val="100000"/>
              <a:buFont typeface="Wingdings" charset="2"/>
              <a:buChar char="Ø"/>
            </a:pPr>
            <a:r>
              <a:rPr lang="en-US" b="1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Strong production</a:t>
            </a:r>
          </a:p>
          <a:p>
            <a:pPr marL="285750" indent="-285750">
              <a:spcBef>
                <a:spcPts val="211"/>
              </a:spcBef>
              <a:buSzPct val="100000"/>
              <a:buFont typeface="Wingdings" charset="2"/>
              <a:buChar char="Ø"/>
            </a:pPr>
            <a:r>
              <a:rPr lang="en-US" dirty="0" err="1">
                <a:latin typeface="Century Gothic"/>
                <a:ea typeface="ＭＳ Ｐゴシック" charset="0"/>
                <a:cs typeface="Century Gothic"/>
                <a:sym typeface="Times" charset="0"/>
              </a:rPr>
              <a:t>squarks</a:t>
            </a:r>
            <a:r>
              <a:rPr lang="en-US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 and </a:t>
            </a:r>
            <a:r>
              <a:rPr lang="en-US" dirty="0" err="1">
                <a:latin typeface="Century Gothic"/>
                <a:ea typeface="ＭＳ Ｐゴシック" charset="0"/>
                <a:cs typeface="Century Gothic"/>
                <a:sym typeface="Times" charset="0"/>
              </a:rPr>
              <a:t>gluino</a:t>
            </a:r>
            <a:r>
              <a:rPr lang="en-US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 pairs, large cross-section at hadron colliders</a:t>
            </a:r>
          </a:p>
          <a:p>
            <a:pPr marL="285750" indent="-285750">
              <a:spcBef>
                <a:spcPts val="211"/>
              </a:spcBef>
              <a:buSzPct val="100000"/>
              <a:buFont typeface="Wingdings" charset="2"/>
              <a:buChar char="Ø"/>
            </a:pPr>
            <a:r>
              <a:rPr lang="en-US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T</a:t>
            </a:r>
            <a:r>
              <a:rPr lang="en-US" dirty="0" smtClean="0">
                <a:latin typeface="Century Gothic"/>
                <a:ea typeface="ＭＳ Ｐゴシック" charset="0"/>
                <a:cs typeface="Century Gothic"/>
                <a:sym typeface="Times" charset="0"/>
              </a:rPr>
              <a:t>ypically </a:t>
            </a:r>
            <a:r>
              <a:rPr lang="en-US" dirty="0">
                <a:latin typeface="Century Gothic"/>
                <a:ea typeface="ＭＳ Ｐゴシック" charset="0"/>
                <a:cs typeface="Century Gothic"/>
                <a:sym typeface="Times" charset="0"/>
              </a:rPr>
              <a:t>Jets &amp; MET based searches categorized in numbers of leptons (and photons) </a:t>
            </a:r>
          </a:p>
        </p:txBody>
      </p:sp>
      <p:sp>
        <p:nvSpPr>
          <p:cNvPr id="8" name="Rectangle 13"/>
          <p:cNvSpPr>
            <a:spLocks/>
          </p:cNvSpPr>
          <p:nvPr/>
        </p:nvSpPr>
        <p:spPr bwMode="auto">
          <a:xfrm>
            <a:off x="5129124" y="926068"/>
            <a:ext cx="3920133" cy="67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562"/>
              </a:spcBef>
            </a:pPr>
            <a:r>
              <a:rPr lang="en-US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An example decay chain of a SUSY event</a:t>
            </a:r>
          </a:p>
          <a:p>
            <a:pPr>
              <a:spcBef>
                <a:spcPts val="562"/>
              </a:spcBef>
            </a:pPr>
            <a:r>
              <a:rPr lang="en-US" b="1" dirty="0">
                <a:solidFill>
                  <a:srgbClr val="40800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Two LSPs </a:t>
            </a:r>
            <a:r>
              <a:rPr lang="en-US" b="1" dirty="0" smtClean="0">
                <a:solidFill>
                  <a:srgbClr val="40800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(      ) </a:t>
            </a:r>
            <a:r>
              <a:rPr lang="en-US" b="1" dirty="0">
                <a:solidFill>
                  <a:srgbClr val="40800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: Large MET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824" y="3757333"/>
            <a:ext cx="4148119" cy="31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45" y="1111210"/>
            <a:ext cx="4504938" cy="3385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656417" y="2148417"/>
            <a:ext cx="687917" cy="1418166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05" y="1275039"/>
            <a:ext cx="254460" cy="29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7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270"/>
    </mc:Choice>
    <mc:Fallback xmlns="">
      <p:transition xmlns:p14="http://schemas.microsoft.com/office/powerpoint/2010/main" spd="slow" advTm="8627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Generic Searches for Strong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19696" y="2536031"/>
            <a:ext cx="8304609" cy="1437680"/>
            <a:chOff x="419696" y="2536031"/>
            <a:chExt cx="8304609" cy="1437680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696" y="2536031"/>
              <a:ext cx="8304609" cy="143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457200" y="2536031"/>
              <a:ext cx="1185863" cy="1338399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025" y="1136238"/>
            <a:ext cx="285750" cy="34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143375"/>
            <a:ext cx="2759273" cy="1651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107656"/>
            <a:ext cx="2696766" cy="172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1" y="4134445"/>
            <a:ext cx="2768203" cy="16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2607469" y="4598789"/>
            <a:ext cx="651867" cy="767953"/>
            <a:chOff x="0" y="0"/>
            <a:chExt cx="584" cy="688"/>
          </a:xfrm>
        </p:grpSpPr>
        <p:sp>
          <p:nvSpPr>
            <p:cNvPr id="18" name="Oval 10"/>
            <p:cNvSpPr>
              <a:spLocks/>
            </p:cNvSpPr>
            <p:nvPr/>
          </p:nvSpPr>
          <p:spPr bwMode="auto">
            <a:xfrm>
              <a:off x="32" y="32"/>
              <a:ext cx="520" cy="62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9" name="Picture 1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5547652" y="4731081"/>
            <a:ext cx="651867" cy="767953"/>
            <a:chOff x="0" y="0"/>
            <a:chExt cx="584" cy="688"/>
          </a:xfrm>
        </p:grpSpPr>
        <p:sp>
          <p:nvSpPr>
            <p:cNvPr id="21" name="Oval 13"/>
            <p:cNvSpPr>
              <a:spLocks/>
            </p:cNvSpPr>
            <p:nvPr/>
          </p:nvSpPr>
          <p:spPr bwMode="auto">
            <a:xfrm>
              <a:off x="32" y="32"/>
              <a:ext cx="520" cy="62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2" name="Picture 14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8328092" y="5088269"/>
            <a:ext cx="616149" cy="375047"/>
            <a:chOff x="0" y="0"/>
            <a:chExt cx="584" cy="336"/>
          </a:xfrm>
        </p:grpSpPr>
        <p:sp>
          <p:nvSpPr>
            <p:cNvPr id="24" name="Oval 16"/>
            <p:cNvSpPr>
              <a:spLocks/>
            </p:cNvSpPr>
            <p:nvPr/>
          </p:nvSpPr>
          <p:spPr bwMode="auto">
            <a:xfrm>
              <a:off x="32" y="32"/>
              <a:ext cx="520" cy="2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5" name="Picture 17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1"/>
          <p:cNvGrpSpPr>
            <a:grpSpLocks/>
          </p:cNvGrpSpPr>
          <p:nvPr/>
        </p:nvGrpSpPr>
        <p:grpSpPr bwMode="auto">
          <a:xfrm>
            <a:off x="8330408" y="4403989"/>
            <a:ext cx="613833" cy="375047"/>
            <a:chOff x="0" y="0"/>
            <a:chExt cx="584" cy="336"/>
          </a:xfrm>
        </p:grpSpPr>
        <p:sp>
          <p:nvSpPr>
            <p:cNvPr id="27" name="Oval 19"/>
            <p:cNvSpPr>
              <a:spLocks/>
            </p:cNvSpPr>
            <p:nvPr/>
          </p:nvSpPr>
          <p:spPr bwMode="auto">
            <a:xfrm>
              <a:off x="32" y="32"/>
              <a:ext cx="520" cy="2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28" name="Picture 20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4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Rectangle 29"/>
          <p:cNvSpPr>
            <a:spLocks/>
          </p:cNvSpPr>
          <p:nvPr/>
        </p:nvSpPr>
        <p:spPr bwMode="auto">
          <a:xfrm>
            <a:off x="1643063" y="1062633"/>
            <a:ext cx="58578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spcBef>
                <a:spcPts val="562"/>
              </a:spcBef>
            </a:pPr>
            <a:r>
              <a:rPr lang="en-US" sz="21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Two LSPs ( </a:t>
            </a:r>
            <a:r>
              <a:rPr lang="en-US" sz="2100" dirty="0" smtClean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   </a:t>
            </a:r>
            <a:r>
              <a:rPr lang="en-US" sz="21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) : Large MET</a:t>
            </a:r>
          </a:p>
          <a:p>
            <a:pPr>
              <a:spcBef>
                <a:spcPts val="562"/>
              </a:spcBef>
            </a:pPr>
            <a:r>
              <a:rPr lang="en-US" sz="21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Mostly involves Jets</a:t>
            </a:r>
          </a:p>
          <a:p>
            <a:pPr>
              <a:spcBef>
                <a:spcPts val="562"/>
              </a:spcBef>
            </a:pPr>
            <a:r>
              <a:rPr lang="en-US" sz="2100" dirty="0">
                <a:solidFill>
                  <a:srgbClr val="000080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Categorize further in number of leptons and photons. </a:t>
            </a:r>
          </a:p>
        </p:txBody>
      </p:sp>
    </p:spTree>
    <p:extLst>
      <p:ext uri="{BB962C8B-B14F-4D97-AF65-F5344CB8AC3E}">
        <p14:creationId xmlns:p14="http://schemas.microsoft.com/office/powerpoint/2010/main" val="400133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77"/>
    </mc:Choice>
    <mc:Fallback xmlns="">
      <p:transition xmlns:p14="http://schemas.microsoft.com/office/powerpoint/2010/main" spd="slow" advTm="3117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5010484" y="5560633"/>
            <a:ext cx="3676316" cy="6122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4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sz="1400" dirty="0" smtClean="0"/>
              <a:t>HT </a:t>
            </a:r>
            <a:r>
              <a:rPr lang="en-US" sz="1400" dirty="0"/>
              <a:t>from jets with </a:t>
            </a:r>
            <a:r>
              <a:rPr lang="en-US" sz="1400" dirty="0" err="1"/>
              <a:t>pT</a:t>
            </a:r>
            <a:r>
              <a:rPr lang="en-US" sz="1400" dirty="0"/>
              <a:t>&gt;50 </a:t>
            </a:r>
            <a:r>
              <a:rPr lang="en-US" sz="1400" dirty="0" err="1"/>
              <a:t>GeV</a:t>
            </a:r>
            <a:r>
              <a:rPr lang="en-US" sz="1400" dirty="0"/>
              <a:t>, |</a:t>
            </a:r>
            <a:r>
              <a:rPr lang="en-US" sz="1400" dirty="0" err="1"/>
              <a:t>η</a:t>
            </a:r>
            <a:r>
              <a:rPr lang="en-US" sz="1400" dirty="0"/>
              <a:t>|&lt;</a:t>
            </a:r>
            <a:r>
              <a:rPr lang="en-US" sz="1400" dirty="0" smtClean="0"/>
              <a:t>2.5</a:t>
            </a:r>
          </a:p>
          <a:p>
            <a:pPr>
              <a:buFont typeface="Wingdings" charset="2"/>
              <a:buChar char="§"/>
            </a:pPr>
            <a:r>
              <a:rPr lang="en-US" sz="1400" dirty="0" smtClean="0"/>
              <a:t>MHT </a:t>
            </a:r>
            <a:r>
              <a:rPr lang="en-US" sz="1400" dirty="0"/>
              <a:t>from jets </a:t>
            </a:r>
            <a:r>
              <a:rPr lang="en-US" sz="1400" dirty="0" err="1"/>
              <a:t>pT</a:t>
            </a:r>
            <a:r>
              <a:rPr lang="en-US" sz="1400" dirty="0"/>
              <a:t>&gt;30 </a:t>
            </a:r>
            <a:r>
              <a:rPr lang="en-US" sz="1400" dirty="0" err="1"/>
              <a:t>GeV</a:t>
            </a:r>
            <a:r>
              <a:rPr lang="en-US" sz="1400" dirty="0"/>
              <a:t>, |</a:t>
            </a:r>
            <a:r>
              <a:rPr lang="en-US" sz="1400" dirty="0" err="1"/>
              <a:t>η</a:t>
            </a:r>
            <a:r>
              <a:rPr lang="en-US" sz="1400" dirty="0"/>
              <a:t>|&lt;</a:t>
            </a:r>
            <a:r>
              <a:rPr lang="en-US" sz="1400" dirty="0" smtClean="0"/>
              <a:t>5.0</a:t>
            </a:r>
          </a:p>
          <a:p>
            <a:pPr>
              <a:buFont typeface="Wingdings" charset="2"/>
              <a:buChar char="§"/>
            </a:pPr>
            <a:endParaRPr lang="en-US" sz="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Analysis Strategy (Jets +MHT: 4.9 fb</a:t>
            </a:r>
            <a:r>
              <a:rPr lang="en-US" baseline="30000" dirty="0" smtClean="0"/>
              <a:t>-1</a:t>
            </a:r>
            <a:r>
              <a:rPr lang="en-US" dirty="0" smtClean="0"/>
              <a:t> @ 7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990" y="4729405"/>
            <a:ext cx="1495981" cy="709566"/>
          </a:xfrm>
          <a:prstGeom prst="rect">
            <a:avLst/>
          </a:prstGeom>
          <a:solidFill>
            <a:schemeClr val="accent5">
              <a:lumMod val="40000"/>
              <a:lumOff val="60000"/>
              <a:alpha val="52000"/>
            </a:schemeClr>
          </a:solidFill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729405"/>
            <a:ext cx="1994063" cy="709566"/>
          </a:xfrm>
          <a:prstGeom prst="rect">
            <a:avLst/>
          </a:prstGeom>
          <a:solidFill>
            <a:schemeClr val="accent5">
              <a:lumMod val="40000"/>
              <a:lumOff val="60000"/>
              <a:alpha val="52000"/>
            </a:schemeClr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1417" y="1291166"/>
            <a:ext cx="7672915" cy="2741084"/>
          </a:xfrm>
          <a:solidFill>
            <a:srgbClr val="DAFA76"/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Require &gt;= 3 Jets (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&gt;50 </a:t>
            </a:r>
            <a:r>
              <a:rPr lang="en-US" sz="2000" dirty="0" err="1" smtClean="0"/>
              <a:t>GeV</a:t>
            </a:r>
            <a:r>
              <a:rPr lang="en-US" sz="2000" dirty="0" smtClean="0"/>
              <a:t> &amp; |</a:t>
            </a:r>
            <a:r>
              <a:rPr lang="en-US" sz="2000" dirty="0" err="1" smtClean="0"/>
              <a:t>η</a:t>
            </a:r>
            <a:r>
              <a:rPr lang="en-US" sz="2000" dirty="0" smtClean="0"/>
              <a:t>|&lt;2.5)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Veto events with isolated leptons (e/</a:t>
            </a:r>
            <a:r>
              <a:rPr lang="en-US" sz="2000" dirty="0" smtClean="0">
                <a:latin typeface="Lucida Grande"/>
                <a:ea typeface="Lucida Grande"/>
                <a:cs typeface="Lucida Grande"/>
              </a:rPr>
              <a:t>μ</a:t>
            </a:r>
            <a:r>
              <a:rPr lang="en-US" sz="20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Veto multi-jet background (QCD) </a:t>
            </a:r>
          </a:p>
          <a:p>
            <a:pPr lvl="1">
              <a:lnSpc>
                <a:spcPct val="120000"/>
              </a:lnSpc>
            </a:pPr>
            <a:r>
              <a:rPr lang="en-US" sz="1800" dirty="0" err="1" smtClean="0">
                <a:latin typeface="Century Gothic"/>
                <a:cs typeface="Century Gothic"/>
              </a:rPr>
              <a:t>Δϕ</a:t>
            </a:r>
            <a:r>
              <a:rPr lang="en-US" sz="1800" dirty="0" smtClean="0">
                <a:latin typeface="Century Gothic"/>
                <a:cs typeface="Century Gothic"/>
              </a:rPr>
              <a:t> (MHT, Jets 1 &amp; 2) &gt;0 .5 and </a:t>
            </a:r>
            <a:r>
              <a:rPr lang="en-US" sz="1800" dirty="0" err="1">
                <a:latin typeface="Century Gothic"/>
                <a:cs typeface="Century Gothic"/>
              </a:rPr>
              <a:t>Δϕ</a:t>
            </a:r>
            <a:r>
              <a:rPr lang="en-US" sz="1800" dirty="0">
                <a:latin typeface="Century Gothic"/>
                <a:cs typeface="Century Gothic"/>
              </a:rPr>
              <a:t> (</a:t>
            </a:r>
            <a:r>
              <a:rPr lang="en-US" sz="1800" dirty="0" smtClean="0">
                <a:latin typeface="Century Gothic"/>
                <a:cs typeface="Century Gothic"/>
              </a:rPr>
              <a:t>MHT, Jet-3)&gt;0.3)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Divide data into exclusive HT and MHT bins.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latin typeface="Century Gothic"/>
                <a:cs typeface="Century Gothic"/>
              </a:rPr>
              <a:t>Baseline selection is HT&gt;500 </a:t>
            </a:r>
            <a:r>
              <a:rPr lang="en-US" sz="1800" dirty="0" err="1" smtClean="0">
                <a:latin typeface="Century Gothic"/>
                <a:cs typeface="Century Gothic"/>
              </a:rPr>
              <a:t>GeV</a:t>
            </a:r>
            <a:r>
              <a:rPr lang="en-US" sz="1800" dirty="0" smtClean="0">
                <a:latin typeface="Century Gothic"/>
                <a:cs typeface="Century Gothic"/>
              </a:rPr>
              <a:t> &amp; MHT&gt;200 </a:t>
            </a:r>
            <a:r>
              <a:rPr lang="en-US" sz="1800" dirty="0" err="1" smtClean="0">
                <a:latin typeface="Century Gothic"/>
                <a:cs typeface="Century Gothic"/>
              </a:rPr>
              <a:t>GeV</a:t>
            </a:r>
            <a:r>
              <a:rPr lang="en-US" sz="1800" dirty="0" smtClean="0">
                <a:latin typeface="Century Gothic"/>
                <a:cs typeface="Century Gothic"/>
              </a:rPr>
              <a:t>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145118" y="4282535"/>
            <a:ext cx="3541682" cy="3648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4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Search Variables</a:t>
            </a:r>
          </a:p>
          <a:p>
            <a:pPr marL="0" indent="0" algn="ctr">
              <a:buNone/>
            </a:pPr>
            <a:endParaRPr lang="en-US" sz="10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416" y="4261795"/>
            <a:ext cx="4136491" cy="1738955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959184" y="6023072"/>
            <a:ext cx="3541682" cy="3648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4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Search Bins</a:t>
            </a:r>
          </a:p>
          <a:p>
            <a:pPr marL="0" indent="0" algn="ctr">
              <a:buNone/>
            </a:pP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72669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93333"/>
            <a:ext cx="8336544" cy="44132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Ø"/>
              <a:defRPr sz="24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 smtClean="0"/>
              <a:t>There are SM processes with similar decay signatures.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Invisible Z decays (Z-&gt;</a:t>
            </a:r>
            <a:r>
              <a:rPr lang="en-US" dirty="0" err="1" smtClean="0">
                <a:ea typeface="Lucida Grande"/>
              </a:rPr>
              <a:t>νν</a:t>
            </a:r>
            <a:r>
              <a:rPr lang="en-US" dirty="0" smtClean="0"/>
              <a:t> + Jets)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W/</a:t>
            </a:r>
            <a:r>
              <a:rPr lang="en-US" dirty="0" err="1" smtClean="0"/>
              <a:t>tt</a:t>
            </a:r>
            <a:r>
              <a:rPr lang="en-US" dirty="0" smtClean="0"/>
              <a:t>-bar + Jets (W(e/</a:t>
            </a:r>
            <a:r>
              <a:rPr lang="en-US" dirty="0" smtClean="0">
                <a:ea typeface="Lucida Grande"/>
              </a:rPr>
              <a:t>μ</a:t>
            </a:r>
            <a:r>
              <a:rPr lang="en-US" dirty="0" smtClean="0"/>
              <a:t>/</a:t>
            </a:r>
            <a:r>
              <a:rPr lang="en-US" dirty="0" err="1" smtClean="0">
                <a:ea typeface="Lucida Grande"/>
              </a:rPr>
              <a:t>τν</a:t>
            </a:r>
            <a:r>
              <a:rPr lang="en-US" dirty="0" smtClean="0"/>
              <a:t>))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Lepton (</a:t>
            </a:r>
            <a:r>
              <a:rPr lang="en-US" dirty="0"/>
              <a:t>e</a:t>
            </a:r>
            <a:r>
              <a:rPr lang="en-US" dirty="0" smtClean="0"/>
              <a:t>/</a:t>
            </a:r>
            <a:r>
              <a:rPr lang="en-US" dirty="0" smtClean="0">
                <a:ea typeface="Lucida Grande"/>
              </a:rPr>
              <a:t>μ) is not reconstructed  </a:t>
            </a:r>
            <a:endParaRPr lang="en-US" dirty="0" smtClean="0"/>
          </a:p>
          <a:p>
            <a:pPr lvl="2">
              <a:lnSpc>
                <a:spcPct val="120000"/>
              </a:lnSpc>
            </a:pPr>
            <a:r>
              <a:rPr lang="en-US" dirty="0" smtClean="0"/>
              <a:t>A Tau decaying </a:t>
            </a:r>
            <a:r>
              <a:rPr lang="en-US" dirty="0" err="1" smtClean="0"/>
              <a:t>hadronically</a:t>
            </a:r>
            <a:r>
              <a:rPr lang="en-US" dirty="0" smtClean="0"/>
              <a:t> reconstructed as a jet.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QCD multi-jets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Jets that are </a:t>
            </a:r>
            <a:r>
              <a:rPr lang="en-US" dirty="0" err="1" smtClean="0"/>
              <a:t>mismeasured</a:t>
            </a:r>
            <a:r>
              <a:rPr lang="en-US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FF6600"/>
                </a:solidFill>
              </a:rPr>
              <a:t>All backgrounds are estimated from collision data</a:t>
            </a:r>
            <a:r>
              <a:rPr lang="en-US" dirty="0">
                <a:solidFill>
                  <a:srgbClr val="FF6600"/>
                </a:solidFill>
              </a:rPr>
              <a:t>. Minimal use of simulated data (Monte Carlo)</a:t>
            </a:r>
          </a:p>
        </p:txBody>
      </p:sp>
    </p:spTree>
    <p:extLst>
      <p:ext uri="{BB962C8B-B14F-4D97-AF65-F5344CB8AC3E}">
        <p14:creationId xmlns:p14="http://schemas.microsoft.com/office/powerpoint/2010/main" val="189114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76"/>
    </mc:Choice>
    <mc:Fallback xmlns="">
      <p:transition xmlns:p14="http://schemas.microsoft.com/office/powerpoint/2010/main" spd="slow" advTm="459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Invisible Z Background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9" y="1205090"/>
            <a:ext cx="5415469" cy="222876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Z decaying to pair of neutrinos giving rise to </a:t>
            </a:r>
            <a:r>
              <a:rPr lang="en-US" dirty="0" smtClean="0">
                <a:solidFill>
                  <a:srgbClr val="000000"/>
                </a:solidFill>
              </a:rPr>
              <a:t>real missing energy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Estimated </a:t>
            </a:r>
            <a:r>
              <a:rPr lang="en-US" dirty="0">
                <a:solidFill>
                  <a:srgbClr val="000000"/>
                </a:solidFill>
              </a:rPr>
              <a:t>using </a:t>
            </a:r>
            <a:r>
              <a:rPr lang="en-US" dirty="0" err="1">
                <a:solidFill>
                  <a:srgbClr val="000000"/>
                </a:solidFill>
              </a:rPr>
              <a:t>ϒ</a:t>
            </a:r>
            <a:r>
              <a:rPr lang="en-US" dirty="0">
                <a:solidFill>
                  <a:srgbClr val="000000"/>
                </a:solidFill>
              </a:rPr>
              <a:t> + </a:t>
            </a:r>
            <a:r>
              <a:rPr lang="en-US" dirty="0" smtClean="0">
                <a:solidFill>
                  <a:srgbClr val="000000"/>
                </a:solidFill>
              </a:rPr>
              <a:t>Jets events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00"/>
                </a:solidFill>
              </a:rPr>
              <a:t>Largest uncertainty comes from theory uncertainty on Z + jets </a:t>
            </a:r>
            <a:r>
              <a:rPr lang="en-US" dirty="0">
                <a:solidFill>
                  <a:srgbClr val="000000"/>
                </a:solidFill>
              </a:rPr>
              <a:t>to </a:t>
            </a:r>
            <a:r>
              <a:rPr lang="en-US" dirty="0" err="1">
                <a:solidFill>
                  <a:srgbClr val="000000"/>
                </a:solidFill>
              </a:rPr>
              <a:t>ϒ</a:t>
            </a:r>
            <a:r>
              <a:rPr lang="en-US" dirty="0" err="1" smtClean="0">
                <a:solidFill>
                  <a:srgbClr val="000000"/>
                </a:solidFill>
              </a:rPr>
              <a:t>+Jets</a:t>
            </a:r>
            <a:r>
              <a:rPr lang="en-US" dirty="0" smtClean="0">
                <a:solidFill>
                  <a:srgbClr val="000000"/>
                </a:solidFill>
              </a:rPr>
              <a:t> ratio (from </a:t>
            </a:r>
            <a:r>
              <a:rPr lang="en-US" dirty="0" err="1" smtClean="0">
                <a:solidFill>
                  <a:srgbClr val="000000"/>
                </a:solidFill>
              </a:rPr>
              <a:t>BlackHat</a:t>
            </a:r>
            <a:r>
              <a:rPr lang="en-US" dirty="0" smtClean="0">
                <a:solidFill>
                  <a:srgbClr val="000000"/>
                </a:solidFill>
              </a:rPr>
              <a:t> collaboration).</a:t>
            </a:r>
          </a:p>
          <a:p>
            <a:pPr>
              <a:lnSpc>
                <a:spcPct val="13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13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dirty="0" smtClean="0"/>
          </a:p>
          <a:p>
            <a:pPr>
              <a:lnSpc>
                <a:spcPct val="13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457200" lvl="1" indent="0">
              <a:lnSpc>
                <a:spcPct val="130000"/>
              </a:lnSpc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032" y="1030015"/>
            <a:ext cx="2026016" cy="106963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423" y="2225721"/>
            <a:ext cx="1861953" cy="12081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22" y="3557184"/>
            <a:ext cx="3415682" cy="26269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4315" y="3596715"/>
            <a:ext cx="3378124" cy="26274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34098" y="6149580"/>
            <a:ext cx="1578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MHT spectrum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5188" y="6414756"/>
            <a:ext cx="2614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Z. Bern </a:t>
            </a:r>
            <a:r>
              <a:rPr lang="en-US" sz="1400" dirty="0" err="1" smtClean="0"/>
              <a:t>et.al</a:t>
            </a:r>
            <a:r>
              <a:rPr lang="en-US" sz="1400" dirty="0" smtClean="0"/>
              <a:t>. (arXiv:1206.6064v1)</a:t>
            </a:r>
            <a:endParaRPr lang="en-US" sz="1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319" y="6071463"/>
            <a:ext cx="389058" cy="2635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5320" y="4378085"/>
            <a:ext cx="1463595" cy="31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0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83"/>
    </mc:Choice>
    <mc:Fallback xmlns="">
      <p:transition xmlns:p14="http://schemas.microsoft.com/office/powerpoint/2010/main" spd="slow" advTm="192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W/Top Background – “Lost Lepton”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3667" y="3291417"/>
            <a:ext cx="7270748" cy="3064933"/>
          </a:xfrm>
          <a:solidFill>
            <a:srgbClr val="DAFA76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1800" dirty="0" smtClean="0"/>
              <a:t>These are events from </a:t>
            </a:r>
            <a:r>
              <a:rPr lang="en-US" sz="1800" dirty="0" err="1" smtClean="0"/>
              <a:t>tt</a:t>
            </a:r>
            <a:r>
              <a:rPr lang="en-US" sz="1800" dirty="0" smtClean="0"/>
              <a:t>-bar and </a:t>
            </a:r>
            <a:r>
              <a:rPr lang="en-US" sz="1800" dirty="0" err="1" smtClean="0"/>
              <a:t>W+jets</a:t>
            </a:r>
            <a:r>
              <a:rPr lang="en-US" sz="1800" dirty="0" smtClean="0"/>
              <a:t> decaying </a:t>
            </a:r>
            <a:r>
              <a:rPr lang="en-US" sz="1800" dirty="0" err="1"/>
              <a:t>leptonically</a:t>
            </a:r>
            <a:r>
              <a:rPr lang="en-US" sz="1800" dirty="0"/>
              <a:t> (e/μ) and </a:t>
            </a:r>
            <a:r>
              <a:rPr lang="en-US" sz="1800" dirty="0" smtClean="0"/>
              <a:t>the lepton is not reconstructed.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Out of acceptance region, reconstruction failure, or fails isolation  requirement.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Select a control sample with exactly one </a:t>
            </a:r>
            <a:r>
              <a:rPr lang="en-US" sz="1800" dirty="0" err="1" smtClean="0"/>
              <a:t>muon</a:t>
            </a:r>
            <a:endParaRPr lang="en-US" sz="1800" dirty="0" smtClean="0"/>
          </a:p>
          <a:p>
            <a:pPr>
              <a:lnSpc>
                <a:spcPct val="110000"/>
              </a:lnSpc>
            </a:pPr>
            <a:r>
              <a:rPr lang="en-US" sz="1800" dirty="0" smtClean="0"/>
              <a:t>Measure the identification and isolation (in) efficiencies with </a:t>
            </a:r>
            <a:r>
              <a:rPr lang="en-US" sz="1800" dirty="0"/>
              <a:t>the </a:t>
            </a:r>
            <a:r>
              <a:rPr lang="en-US" sz="1800" dirty="0" smtClean="0"/>
              <a:t>data.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Then scale the control sample according to the measured (in)efficiencies.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0552" y="1163676"/>
            <a:ext cx="5805507" cy="186848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0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714"/>
    </mc:Choice>
    <mc:Fallback xmlns="">
      <p:transition xmlns:p14="http://schemas.microsoft.com/office/powerpoint/2010/main" spd="slow" advTm="547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4420</TotalTime>
  <Words>1874</Words>
  <Application>Microsoft Macintosh PowerPoint</Application>
  <PresentationFormat>On-screen Show (4:3)</PresentationFormat>
  <Paragraphs>214</Paragraphs>
  <Slides>20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Search for New Physics in Events with Jets and Missing Transverse Momentum Using LHC Data </vt:lpstr>
      <vt:lpstr>Outline</vt:lpstr>
      <vt:lpstr>Introduction to Supersymmetry</vt:lpstr>
      <vt:lpstr>SUSY Production at LHC</vt:lpstr>
      <vt:lpstr>Generic Searches for Strong Production</vt:lpstr>
      <vt:lpstr>Analysis Strategy (Jets +MHT: 4.9 fb-1 @ 7 TeV)</vt:lpstr>
      <vt:lpstr>Backgrounds</vt:lpstr>
      <vt:lpstr>Invisible Z Background Estimation</vt:lpstr>
      <vt:lpstr>W/Top Background – “Lost Lepton”</vt:lpstr>
      <vt:lpstr>W/Top Background – “Hadronic Tau”</vt:lpstr>
      <vt:lpstr>QCD Multijet Background</vt:lpstr>
      <vt:lpstr>Data vs SM Expectation</vt:lpstr>
      <vt:lpstr>Limits on CMSSM</vt:lpstr>
      <vt:lpstr>Limits on Simplified Models</vt:lpstr>
      <vt:lpstr>8 TeV Results from Luminosity of 11.7 fb-1</vt:lpstr>
      <vt:lpstr>Summary</vt:lpstr>
      <vt:lpstr>Backup Slides</vt:lpstr>
      <vt:lpstr>Data vs Backgrounds: Jets+MHT (7 TeV)</vt:lpstr>
      <vt:lpstr>PowerPoint Presentation</vt:lpstr>
      <vt:lpstr>αT : 8 TeV Results from Luminosity of 11.7 fb-1</vt:lpstr>
    </vt:vector>
  </TitlesOfParts>
  <Company>Florida International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RA2 Studies &amp; Service Work</dc:title>
  <dc:creator>Samantha Hewamanage</dc:creator>
  <cp:lastModifiedBy>Samantha Hewamanage</cp:lastModifiedBy>
  <cp:revision>472</cp:revision>
  <cp:lastPrinted>2013-05-06T12:37:16Z</cp:lastPrinted>
  <dcterms:created xsi:type="dcterms:W3CDTF">2011-11-07T17:29:41Z</dcterms:created>
  <dcterms:modified xsi:type="dcterms:W3CDTF">2013-05-06T12:41:39Z</dcterms:modified>
</cp:coreProperties>
</file>