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0"/>
  </p:notesMasterIdLst>
  <p:handoutMasterIdLst>
    <p:handoutMasterId r:id="rId11"/>
  </p:handoutMasterIdLst>
  <p:sldIdLst>
    <p:sldId id="259" r:id="rId2"/>
    <p:sldId id="260" r:id="rId3"/>
    <p:sldId id="261" r:id="rId4"/>
    <p:sldId id="263" r:id="rId5"/>
    <p:sldId id="264" r:id="rId6"/>
    <p:sldId id="266" r:id="rId7"/>
    <p:sldId id="262" r:id="rId8"/>
    <p:sldId id="265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ECA5BBA-B799-7844-97ED-5F0524981FAE}" type="datetimeFigureOut">
              <a:rPr lang="en-US"/>
              <a:pPr>
                <a:defRPr/>
              </a:pPr>
              <a:t>12/12/12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135C13D-50D3-5540-99EF-8EE625C12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30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4DD7230-B276-EF48-B2E2-1448CB830C38}" type="datetimeFigureOut">
              <a:rPr lang="en-US"/>
              <a:pPr>
                <a:defRPr/>
              </a:pPr>
              <a:t>12/12/12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noProof="0" smtClean="0"/>
              <a:t>Click to edit Master text styles</a:t>
            </a:r>
          </a:p>
          <a:p>
            <a:pPr lvl="1"/>
            <a:r>
              <a:rPr lang="fr-CH" noProof="0" smtClean="0"/>
              <a:t>Second level</a:t>
            </a:r>
          </a:p>
          <a:p>
            <a:pPr lvl="2"/>
            <a:r>
              <a:rPr lang="fr-CH" noProof="0" smtClean="0"/>
              <a:t>Third level</a:t>
            </a:r>
          </a:p>
          <a:p>
            <a:pPr lvl="3"/>
            <a:r>
              <a:rPr lang="fr-CH" noProof="0" smtClean="0"/>
              <a:t>Fourth level</a:t>
            </a:r>
          </a:p>
          <a:p>
            <a:pPr lvl="4"/>
            <a:r>
              <a:rPr lang="fr-CH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A110E1C-7665-7744-8878-38E615279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35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8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Landscapel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030413"/>
            <a:ext cx="8716963" cy="38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logo-presentation-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liu_ppt-0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325438"/>
            <a:ext cx="2290763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88933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08222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585788" y="4811713"/>
            <a:ext cx="7972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CH" sz="2800" b="1">
                <a:solidFill>
                  <a:srgbClr val="0055A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60390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Title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463675"/>
            <a:ext cx="8229600" cy="45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 first line</a:t>
            </a:r>
            <a:br>
              <a:rPr lang="fr-CH"/>
            </a:br>
            <a:r>
              <a:rPr lang="fr-CH"/>
              <a:t>second line</a:t>
            </a:r>
          </a:p>
          <a:p>
            <a:pPr lvl="2"/>
            <a:r>
              <a:rPr lang="fr-CH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0055A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1" fontAlgn="base" hangingPunct="1">
        <a:spcBef>
          <a:spcPct val="20000"/>
        </a:spcBef>
        <a:spcAft>
          <a:spcPct val="0"/>
        </a:spcAft>
        <a:buClr>
          <a:srgbClr val="0055A0"/>
        </a:buClr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471488" indent="-284163" algn="l" defTabSz="457200" rtl="0" eaLnBrk="1" fontAlgn="base" hangingPunct="1">
        <a:spcBef>
          <a:spcPts val="1075"/>
        </a:spcBef>
        <a:spcAft>
          <a:spcPct val="0"/>
        </a:spcAft>
        <a:buClr>
          <a:srgbClr val="0055A0"/>
        </a:buClr>
        <a:buSzPct val="70000"/>
        <a:buFont typeface="Wingdings" charset="0"/>
        <a:buChar char="§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693738" indent="-228600" algn="l" defTabSz="457200" rtl="0" eaLnBrk="1" fontAlgn="base" hangingPunct="1">
        <a:spcBef>
          <a:spcPts val="988"/>
        </a:spcBef>
        <a:spcAft>
          <a:spcPct val="0"/>
        </a:spcAft>
        <a:buSzPct val="100000"/>
        <a:buFont typeface="Lucida Grande" charset="0"/>
        <a:buChar char="−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ctrTitle"/>
          </p:nvPr>
        </p:nvSpPr>
        <p:spPr>
          <a:xfrm>
            <a:off x="203200" y="2398712"/>
            <a:ext cx="8701088" cy="235162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Short summary of</a:t>
            </a:r>
            <a:br>
              <a:rPr lang="en-US" dirty="0" smtClean="0">
                <a:latin typeface="Arial" charset="0"/>
                <a:cs typeface="Arial" charset="0"/>
              </a:rPr>
            </a:br>
            <a:r>
              <a:rPr lang="en-US" dirty="0"/>
              <a:t>HL-LHC/USLARP annual </a:t>
            </a:r>
            <a:r>
              <a:rPr lang="en-US" dirty="0" smtClean="0"/>
              <a:t>meeting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meeting </a:t>
            </a:r>
            <a:r>
              <a:rPr lang="en-US" dirty="0"/>
              <a:t>web page: </a:t>
            </a:r>
            <a:br>
              <a:rPr lang="en-US" dirty="0"/>
            </a:br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</a:t>
            </a:r>
            <a:r>
              <a:rPr lang="en-US" dirty="0" err="1"/>
              <a:t>conferenceDisplay.py?ovw</a:t>
            </a:r>
            <a:r>
              <a:rPr lang="en-US" dirty="0"/>
              <a:t>=</a:t>
            </a:r>
            <a:r>
              <a:rPr lang="en-US" dirty="0" err="1"/>
              <a:t>True&amp;confId</a:t>
            </a:r>
            <a:r>
              <a:rPr lang="en-US" dirty="0"/>
              <a:t>=183635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170" name="Subtitle 2"/>
          <p:cNvSpPr>
            <a:spLocks noGrp="1"/>
          </p:cNvSpPr>
          <p:nvPr>
            <p:ph type="subTitle" idx="1"/>
          </p:nvPr>
        </p:nvSpPr>
        <p:spPr>
          <a:xfrm>
            <a:off x="203200" y="5020773"/>
            <a:ext cx="8701088" cy="829165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S. Gilardoni – input from M. Meddahi</a:t>
            </a:r>
            <a:endParaRPr lang="en-US" dirty="0">
              <a:latin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813"/>
            <a:ext cx="4405313" cy="3175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News on HL-LHC beam parameters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819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713"/>
            <a:ext cx="8763000" cy="4745037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Report from the HL-LHC parameter and lay-out committee by O. </a:t>
            </a:r>
            <a:r>
              <a:rPr lang="en-US" dirty="0" err="1" smtClean="0">
                <a:latin typeface="Arial" charset="0"/>
              </a:rPr>
              <a:t>Brüning</a:t>
            </a:r>
            <a:r>
              <a:rPr lang="en-US" dirty="0" smtClean="0">
                <a:latin typeface="Arial" charset="0"/>
              </a:rPr>
              <a:t>: baseline HL-LHC beam parameters approved:</a:t>
            </a:r>
            <a:br>
              <a:rPr lang="en-US" dirty="0" smtClean="0">
                <a:latin typeface="Arial" charset="0"/>
              </a:rPr>
            </a:br>
            <a:endParaRPr lang="en-US" dirty="0" smtClean="0">
              <a:latin typeface="Arial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 charset="0"/>
              </a:rPr>
              <a:t>2.2e11p+/b in 2.5μrad for 25ns bunch spacing and 3.5e11p+/b for 3μrad for 50ns bunch spacing, at start of 7 </a:t>
            </a:r>
            <a:r>
              <a:rPr lang="en-US" dirty="0" err="1" smtClean="0">
                <a:latin typeface="Arial" charset="0"/>
              </a:rPr>
              <a:t>TeV</a:t>
            </a:r>
            <a:r>
              <a:rPr lang="en-US" dirty="0" smtClean="0">
                <a:latin typeface="Arial" charset="0"/>
              </a:rPr>
              <a:t> collisions;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 charset="0"/>
              </a:rPr>
              <a:t>Assume for now 10% to 20% emittance growth between SPS extraction and HL- LHC luminosity production (IBS)	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 charset="0"/>
              </a:rPr>
              <a:t>Maximum of 140 events per crossing, L = 5 10 cm sec for 25ns, L = 2.5 10 cm-2 sec-1 for 50ns	-1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Arial" charset="0"/>
              </a:rPr>
              <a:t>Goal for integrated annual luminosity: 250 </a:t>
            </a:r>
            <a:r>
              <a:rPr lang="en-US" dirty="0" err="1" smtClean="0">
                <a:latin typeface="Arial" charset="0"/>
              </a:rPr>
              <a:t>fb</a:t>
            </a:r>
            <a:r>
              <a:rPr lang="en-US" dirty="0" smtClean="0">
                <a:latin typeface="Arial" charset="0"/>
              </a:rPr>
              <a:t> per year</a:t>
            </a:r>
          </a:p>
          <a:p>
            <a:pPr marL="342900" indent="-342900">
              <a:buFontTx/>
              <a:buChar char="•"/>
            </a:pPr>
            <a:r>
              <a:rPr lang="en-US" dirty="0" smtClean="0">
                <a:latin typeface="Arial" charset="0"/>
              </a:rPr>
              <a:t>Total luminosity for HL-LHC project: 3000 fb-1 total</a:t>
            </a:r>
          </a:p>
          <a:p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b="1" dirty="0" smtClean="0">
                <a:latin typeface="Arial" charset="0"/>
              </a:rPr>
              <a:t>Derived LIU beam specs through the injector chain are not reachable </a:t>
            </a:r>
            <a:endParaRPr lang="en-U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25400"/>
            <a:ext cx="9067800" cy="67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91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9144000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61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2" y="12700"/>
            <a:ext cx="9105900" cy="684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350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LARP collaboration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Changes in the </a:t>
            </a:r>
            <a:r>
              <a:rPr lang="en-US" dirty="0" err="1" smtClean="0">
                <a:latin typeface="Arial" charset="0"/>
              </a:rPr>
              <a:t>organisation</a:t>
            </a:r>
            <a:r>
              <a:rPr lang="en-US" dirty="0" smtClean="0">
                <a:latin typeface="Arial" charset="0"/>
              </a:rPr>
              <a:t> of the US-LARP collaboration (Eric </a:t>
            </a:r>
            <a:r>
              <a:rPr lang="en-US" dirty="0" err="1" smtClean="0">
                <a:latin typeface="Arial" charset="0"/>
              </a:rPr>
              <a:t>Prebys</a:t>
            </a:r>
            <a:r>
              <a:rPr lang="en-US" dirty="0" smtClean="0">
                <a:latin typeface="Arial" charset="0"/>
              </a:rPr>
              <a:t> talk). </a:t>
            </a:r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Transforming LARP into a project to encompass all US contributions linked to the luminosity upgrade of the LHC (still 12-13 M for USLARP, a total of 200M$ Total Project Cost (yearly). </a:t>
            </a: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Candidate projects: usual LARP ones (Magnets – Nb3Sn quad, Crab cavity, HBF systems) + new projects (11T Nb3Sn dipoles, Large Aperture </a:t>
            </a:r>
            <a:r>
              <a:rPr lang="en-US" dirty="0" err="1" smtClean="0">
                <a:latin typeface="Arial" charset="0"/>
              </a:rPr>
              <a:t>NbTi</a:t>
            </a:r>
            <a:r>
              <a:rPr lang="en-US" dirty="0" smtClean="0">
                <a:latin typeface="Arial" charset="0"/>
              </a:rPr>
              <a:t> D2 separator magnets)</a:t>
            </a:r>
            <a:br>
              <a:rPr lang="en-US" dirty="0" smtClean="0">
                <a:latin typeface="Arial" charset="0"/>
              </a:rPr>
            </a:br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At CERN: requests to be discussed with the US-LARP representative (Oliver </a:t>
            </a:r>
            <a:r>
              <a:rPr lang="en-US" dirty="0" err="1" smtClean="0">
                <a:latin typeface="Arial" charset="0"/>
              </a:rPr>
              <a:t>Brüning</a:t>
            </a:r>
            <a:r>
              <a:rPr lang="en-US" dirty="0" smtClean="0">
                <a:latin typeface="Arial" charset="0"/>
              </a:rPr>
              <a:t>) who will in turn transfer them to Eric </a:t>
            </a:r>
            <a:r>
              <a:rPr lang="en-US" dirty="0" err="1" smtClean="0">
                <a:latin typeface="Arial" charset="0"/>
              </a:rPr>
              <a:t>Prebys</a:t>
            </a:r>
            <a:r>
              <a:rPr lang="en-US" dirty="0" smtClean="0">
                <a:latin typeface="Arial" charset="0"/>
              </a:rPr>
              <a:t>.</a:t>
            </a:r>
          </a:p>
          <a:p>
            <a:r>
              <a:rPr lang="en-US" dirty="0" smtClean="0">
                <a:latin typeface="Arial" charset="0"/>
              </a:rPr>
              <a:t>USLARP collaboration: LIU list sent to Oliver </a:t>
            </a:r>
            <a:r>
              <a:rPr lang="en-US" dirty="0" err="1" smtClean="0">
                <a:latin typeface="Arial" charset="0"/>
              </a:rPr>
              <a:t>Brüning</a:t>
            </a:r>
            <a:r>
              <a:rPr lang="en-US" dirty="0" smtClean="0">
                <a:latin typeface="Arial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35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possible future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Steve Myers reminded the audience of the outcome of Chamonix 2010: decision to consolidate the existing accelerators to have them operating with increase beam characteristics in 2020-2022. LINAC4 was the only new accelerator which was retained; the consolidation project was re-enforced and the LIU project created. And the funding was split between ‘Performance improving consolidation’ and ‘performance upgrade’. Steve proposed to reconsider the LIU and HL-LHC beam parameters taking into account HOM heating (go back to bunch lengthening for luminosity leveling and HOM heating).</a:t>
            </a:r>
          </a:p>
          <a:p>
            <a:r>
              <a:rPr lang="en-US" dirty="0" smtClean="0">
                <a:latin typeface="Arial" charset="0"/>
              </a:rPr>
              <a:t>The personal view of Steve was that at Krakow the HL-LHC is widely accepted as given. By end of 2017, if any new physics arises, then HL-LHC would be the direction. If there is no new physics the two lines of direction would be a machine to study Higgs properties (HL-LHC or LE-ILC or LEP3 or </a:t>
            </a:r>
            <a:r>
              <a:rPr lang="en-US" dirty="0" err="1" smtClean="0">
                <a:latin typeface="Arial" charset="0"/>
              </a:rPr>
              <a:t>LHeC</a:t>
            </a:r>
            <a:r>
              <a:rPr lang="en-US" dirty="0" smtClean="0">
                <a:latin typeface="Arial" charset="0"/>
              </a:rPr>
              <a:t>) and also the SHE-LHC (80km ring).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683742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LIU_PowerPoint_Template.pot</Template>
  <TotalTime>22</TotalTime>
  <Words>321</Words>
  <Application>Microsoft Macintosh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ＭＳ Ｐゴシック</vt:lpstr>
      <vt:lpstr>Arial</vt:lpstr>
      <vt:lpstr>Wingdings</vt:lpstr>
      <vt:lpstr>Lucida Grande</vt:lpstr>
      <vt:lpstr>LIU_PowerPoint_Template</vt:lpstr>
      <vt:lpstr>PowerPoint Presentation</vt:lpstr>
      <vt:lpstr>Short summary of HL-LHC/USLARP annual meeting  meeting web page:  https://indico.cern.ch/conferenceDisplay.py?ovw=True&amp;confId=183635</vt:lpstr>
      <vt:lpstr>News on HL-LHC beam parameters</vt:lpstr>
      <vt:lpstr>PowerPoint Presentation</vt:lpstr>
      <vt:lpstr>PowerPoint Presentation</vt:lpstr>
      <vt:lpstr>PowerPoint Presentation</vt:lpstr>
      <vt:lpstr>LARP collaboration</vt:lpstr>
      <vt:lpstr>The possible future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Simone Gilardoni</cp:lastModifiedBy>
  <cp:revision>8</cp:revision>
  <dcterms:created xsi:type="dcterms:W3CDTF">2011-05-16T09:28:26Z</dcterms:created>
  <dcterms:modified xsi:type="dcterms:W3CDTF">2012-12-12T01:03:17Z</dcterms:modified>
</cp:coreProperties>
</file>