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3"/>
  </p:notesMasterIdLst>
  <p:handoutMasterIdLst>
    <p:handoutMasterId r:id="rId14"/>
  </p:handoutMasterIdLst>
  <p:sldIdLst>
    <p:sldId id="260" r:id="rId2"/>
    <p:sldId id="262" r:id="rId3"/>
    <p:sldId id="261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63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D811AC3-CED0-C449-B463-84B47C1CE335}" type="datetimeFigureOut">
              <a:rPr lang="en-US"/>
              <a:pPr>
                <a:defRPr/>
              </a:pPr>
              <a:t>12/12/12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6C16B9-81BA-7E4D-A4E0-63A9F558D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40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1431318-E719-C54D-B3EE-AB0ABE53154E}" type="datetimeFigureOut">
              <a:rPr lang="en-US"/>
              <a:pPr>
                <a:defRPr/>
              </a:pPr>
              <a:t>12/12/12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noProof="0" smtClean="0"/>
              <a:t>Click to edit Master text styles</a:t>
            </a:r>
          </a:p>
          <a:p>
            <a:pPr lvl="1"/>
            <a:r>
              <a:rPr lang="fr-CH" noProof="0" smtClean="0"/>
              <a:t>Second level</a:t>
            </a:r>
          </a:p>
          <a:p>
            <a:pPr lvl="2"/>
            <a:r>
              <a:rPr lang="fr-CH" noProof="0" smtClean="0"/>
              <a:t>Third level</a:t>
            </a:r>
          </a:p>
          <a:p>
            <a:pPr lvl="3"/>
            <a:r>
              <a:rPr lang="fr-CH" noProof="0" smtClean="0"/>
              <a:t>Fourth level</a:t>
            </a:r>
          </a:p>
          <a:p>
            <a:pPr lvl="4"/>
            <a:r>
              <a:rPr lang="fr-CH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6CC2BA-2928-FA45-AC1C-92940975E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147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6CC2BA-2928-FA45-AC1C-92940975E87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497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6CC2BA-2928-FA45-AC1C-92940975E87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93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479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Landscape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030413"/>
            <a:ext cx="8716963" cy="38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logo-presentation-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liu_ppt-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325438"/>
            <a:ext cx="2290763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80649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2320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585788" y="4811713"/>
            <a:ext cx="7972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CH" sz="2800" b="1">
                <a:solidFill>
                  <a:srgbClr val="0055A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5663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Title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463675"/>
            <a:ext cx="8229600" cy="45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 first line</a:t>
            </a:r>
            <a:br>
              <a:rPr lang="fr-CH"/>
            </a:br>
            <a:r>
              <a:rPr lang="fr-CH"/>
              <a:t>second line</a:t>
            </a:r>
          </a:p>
          <a:p>
            <a:pPr lvl="2"/>
            <a:r>
              <a:rPr lang="fr-CH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0055A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1" fontAlgn="base" hangingPunct="1">
        <a:spcBef>
          <a:spcPct val="20000"/>
        </a:spcBef>
        <a:spcAft>
          <a:spcPct val="0"/>
        </a:spcAft>
        <a:buClr>
          <a:srgbClr val="0055A0"/>
        </a:buClr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471488" indent="-284163" algn="l" defTabSz="457200" rtl="0" eaLnBrk="1" fontAlgn="base" hangingPunct="1">
        <a:spcBef>
          <a:spcPts val="1075"/>
        </a:spcBef>
        <a:spcAft>
          <a:spcPct val="0"/>
        </a:spcAft>
        <a:buClr>
          <a:srgbClr val="0055A0"/>
        </a:buClr>
        <a:buSzPct val="70000"/>
        <a:buFont typeface="Wingdings" charset="0"/>
        <a:buChar char="§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693738" indent="-228600" algn="l" defTabSz="457200" rtl="0" eaLnBrk="1" fontAlgn="base" hangingPunct="1">
        <a:spcBef>
          <a:spcPts val="988"/>
        </a:spcBef>
        <a:spcAft>
          <a:spcPct val="0"/>
        </a:spcAft>
        <a:buSzPct val="100000"/>
        <a:buFont typeface="Lucida Grande" charset="0"/>
        <a:buChar char="−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ctrTitle"/>
          </p:nvPr>
        </p:nvSpPr>
        <p:spPr>
          <a:xfrm>
            <a:off x="203200" y="2398713"/>
            <a:ext cx="8701088" cy="1344612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A New Higher Brightness </a:t>
            </a:r>
            <a:r>
              <a:rPr lang="en-US" dirty="0" smtClean="0">
                <a:latin typeface="Arial" charset="0"/>
                <a:cs typeface="Arial" charset="0"/>
              </a:rPr>
              <a:t>Option – continued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dirty="0" smtClean="0">
                <a:latin typeface="Arial" charset="0"/>
                <a:cs typeface="Arial" charset="0"/>
              </a:rPr>
              <a:t>(see LMC </a:t>
            </a:r>
            <a:r>
              <a:rPr lang="en-US" dirty="0" smtClean="0">
                <a:latin typeface="Arial" charset="0"/>
                <a:cs typeface="Arial" charset="0"/>
              </a:rPr>
              <a:t>156 - 158)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170" name="Subtitle 2"/>
          <p:cNvSpPr>
            <a:spLocks noGrp="1"/>
          </p:cNvSpPr>
          <p:nvPr>
            <p:ph type="subTitle" idx="1"/>
          </p:nvPr>
        </p:nvSpPr>
        <p:spPr>
          <a:xfrm>
            <a:off x="203200" y="3735388"/>
            <a:ext cx="8701088" cy="2106612"/>
          </a:xfrm>
        </p:spPr>
        <p:txBody>
          <a:bodyPr>
            <a:normAutofit/>
          </a:bodyPr>
          <a:lstStyle/>
          <a:p>
            <a:r>
              <a:rPr lang="en-US" dirty="0">
                <a:latin typeface="Arial" charset="0"/>
              </a:rPr>
              <a:t>S. </a:t>
            </a:r>
            <a:r>
              <a:rPr lang="en-US" dirty="0" err="1">
                <a:latin typeface="Arial" charset="0"/>
              </a:rPr>
              <a:t>Cettour</a:t>
            </a:r>
            <a:r>
              <a:rPr lang="en-US" dirty="0">
                <a:latin typeface="Arial" charset="0"/>
              </a:rPr>
              <a:t> Cave, H. </a:t>
            </a:r>
            <a:r>
              <a:rPr lang="en-US" dirty="0" err="1">
                <a:latin typeface="Arial" charset="0"/>
              </a:rPr>
              <a:t>Damerau</a:t>
            </a:r>
            <a:r>
              <a:rPr lang="en-US" dirty="0">
                <a:latin typeface="Arial" charset="0"/>
              </a:rPr>
              <a:t>, A. Findlay,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</a:t>
            </a:r>
            <a:r>
              <a:rPr lang="en-US" dirty="0">
                <a:latin typeface="Arial" charset="0"/>
              </a:rPr>
              <a:t>. Gilardoni, </a:t>
            </a:r>
            <a:r>
              <a:rPr lang="en-US" dirty="0" smtClean="0">
                <a:latin typeface="Arial" charset="0"/>
              </a:rPr>
              <a:t>S</a:t>
            </a:r>
            <a:r>
              <a:rPr lang="en-US" dirty="0">
                <a:latin typeface="Arial" charset="0"/>
              </a:rPr>
              <a:t>. Hancock, G. </a:t>
            </a:r>
            <a:r>
              <a:rPr lang="en-US" dirty="0" smtClean="0">
                <a:latin typeface="Arial" charset="0"/>
              </a:rPr>
              <a:t>Metral</a:t>
            </a:r>
          </a:p>
          <a:p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Thanks to: </a:t>
            </a:r>
            <a:r>
              <a:rPr lang="en-US" dirty="0" err="1" smtClean="0">
                <a:latin typeface="Arial" charset="0"/>
              </a:rPr>
              <a:t>Gianluigi</a:t>
            </a:r>
            <a:r>
              <a:rPr lang="en-US" dirty="0" smtClean="0">
                <a:latin typeface="Arial" charset="0"/>
              </a:rPr>
              <a:t>, </a:t>
            </a:r>
            <a:r>
              <a:rPr lang="en-US" dirty="0" err="1" smtClean="0">
                <a:latin typeface="Arial" charset="0"/>
              </a:rPr>
              <a:t>Hannes</a:t>
            </a:r>
            <a:r>
              <a:rPr lang="en-US" dirty="0" smtClean="0">
                <a:latin typeface="Arial" charset="0"/>
              </a:rPr>
              <a:t>, </a:t>
            </a:r>
            <a:r>
              <a:rPr lang="en-US" dirty="0" err="1" smtClean="0">
                <a:latin typeface="Arial" charset="0"/>
              </a:rPr>
              <a:t>Jorg</a:t>
            </a:r>
            <a:r>
              <a:rPr lang="en-US" dirty="0" smtClean="0">
                <a:latin typeface="Arial" charset="0"/>
              </a:rPr>
              <a:t>, Jan, </a:t>
            </a:r>
            <a:r>
              <a:rPr lang="en-US" dirty="0" err="1" smtClean="0">
                <a:latin typeface="Arial" charset="0"/>
              </a:rPr>
              <a:t>Laurette</a:t>
            </a:r>
            <a:r>
              <a:rPr lang="en-US" dirty="0" smtClean="0">
                <a:latin typeface="Arial" charset="0"/>
              </a:rPr>
              <a:t>, Eric, </a:t>
            </a:r>
            <a:r>
              <a:rPr lang="en-US" dirty="0" err="1" smtClean="0">
                <a:latin typeface="Arial" charset="0"/>
              </a:rPr>
              <a:t>Alick</a:t>
            </a:r>
            <a:r>
              <a:rPr lang="en-US" dirty="0" smtClean="0">
                <a:latin typeface="Arial" charset="0"/>
              </a:rPr>
              <a:t>,  </a:t>
            </a:r>
            <a:r>
              <a:rPr lang="en-US" dirty="0" err="1" smtClean="0">
                <a:latin typeface="Arial" charset="0"/>
              </a:rPr>
              <a:t>Lasse</a:t>
            </a:r>
            <a:r>
              <a:rPr lang="en-US" dirty="0" smtClean="0">
                <a:latin typeface="Arial" charset="0"/>
              </a:rPr>
              <a:t> , …</a:t>
            </a:r>
            <a:endParaRPr lang="en-US" dirty="0">
              <a:latin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813"/>
            <a:ext cx="4405313" cy="3175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Lumi</a:t>
            </a:r>
            <a:r>
              <a:rPr lang="en-US" dirty="0" smtClean="0"/>
              <a:t> @ end-of-the fill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293" y="810381"/>
            <a:ext cx="6751573" cy="593876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257143" y="3386668"/>
            <a:ext cx="205619" cy="3749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427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 from CMS (same ppb)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00" y="1200430"/>
            <a:ext cx="7721722" cy="52365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92300" y="1981200"/>
            <a:ext cx="711200" cy="28067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80200" y="3911600"/>
            <a:ext cx="711200" cy="17272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52852" y="3441700"/>
            <a:ext cx="1454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  <a:sym typeface="Wingdings" pitchFamily="2" charset="2"/>
              </a:rPr>
              <a:t>36 bunches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892300" y="4787900"/>
            <a:ext cx="1454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  <a:sym typeface="Wingdings" pitchFamily="2" charset="2"/>
              </a:rPr>
              <a:t>24 bunches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603500" y="2705100"/>
            <a:ext cx="596900" cy="48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32100" y="1981200"/>
            <a:ext cx="39301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  <a:sym typeface="Wingdings" pitchFamily="2" charset="2"/>
              </a:rPr>
              <a:t>Larger spread from PS-RF </a:t>
            </a:r>
            <a:r>
              <a:rPr lang="en-US" b="1" dirty="0" err="1" smtClean="0">
                <a:latin typeface="Arial"/>
                <a:cs typeface="Arial"/>
                <a:sym typeface="Wingdings" pitchFamily="2" charset="2"/>
              </a:rPr>
              <a:t>gymns</a:t>
            </a:r>
            <a:endParaRPr lang="en-US" b="1" dirty="0" smtClean="0">
              <a:latin typeface="Arial"/>
              <a:cs typeface="Arial"/>
              <a:sym typeface="Wingdings" pitchFamily="2" charset="2"/>
            </a:endParaRPr>
          </a:p>
          <a:p>
            <a:r>
              <a:rPr lang="en-US" b="1" dirty="0" smtClean="0">
                <a:latin typeface="Arial"/>
                <a:cs typeface="Arial"/>
                <a:sym typeface="Wingdings" pitchFamily="2" charset="2"/>
              </a:rPr>
              <a:t>Not yet fully optimized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986080" y="742198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From Greg </a:t>
            </a:r>
            <a:r>
              <a:rPr lang="en-US" dirty="0" err="1"/>
              <a:t>Rakness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45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Heiko\Presentations\2012-11_RFChristmasDrink\BatchCompressionMergingTripleSpli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00" y="2746600"/>
            <a:ext cx="3583169" cy="344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GB" sz="32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Higher brightness beams for LHC</a:t>
            </a:r>
            <a:br>
              <a:rPr lang="en-US" dirty="0"/>
            </a:b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6200" y="923612"/>
            <a:ext cx="9228667" cy="96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>
              <a:spcBef>
                <a:spcPct val="20000"/>
              </a:spcBef>
            </a:pPr>
            <a:r>
              <a:rPr lang="en-US" b="1" dirty="0" smtClean="0">
                <a:latin typeface="Arial"/>
                <a:cs typeface="Arial"/>
              </a:rPr>
              <a:t>Most ‘simple’ scheme to increase </a:t>
            </a:r>
            <a:r>
              <a:rPr lang="en-US" b="1" dirty="0" err="1" smtClean="0">
                <a:latin typeface="Arial"/>
                <a:cs typeface="Arial"/>
              </a:rPr>
              <a:t>brillance</a:t>
            </a:r>
            <a:r>
              <a:rPr lang="en-US" b="1" dirty="0" smtClean="0">
                <a:latin typeface="Arial"/>
                <a:cs typeface="Arial"/>
              </a:rPr>
              <a:t>: </a:t>
            </a:r>
            <a:br>
              <a:rPr lang="en-US" b="1" dirty="0" smtClean="0">
                <a:latin typeface="Arial"/>
                <a:cs typeface="Arial"/>
              </a:rPr>
            </a:br>
            <a:r>
              <a:rPr lang="en-US" b="1" dirty="0" smtClean="0">
                <a:latin typeface="Arial"/>
                <a:cs typeface="Arial"/>
              </a:rPr>
              <a:t>				batch compression + bunch merging before usual RF gymnastics</a:t>
            </a:r>
          </a:p>
          <a:p>
            <a:pPr marL="0" lvl="1">
              <a:spcBef>
                <a:spcPct val="20000"/>
              </a:spcBef>
            </a:pPr>
            <a:r>
              <a:rPr lang="en-US" b="1" dirty="0" smtClean="0">
                <a:latin typeface="Arial"/>
                <a:cs typeface="Arial"/>
              </a:rPr>
              <a:t>               8 PSB bunches merged in 4, triple split and then double split: </a:t>
            </a:r>
            <a:r>
              <a:rPr lang="en-US" b="1" smtClean="0">
                <a:latin typeface="Arial"/>
                <a:cs typeface="Arial"/>
              </a:rPr>
              <a:t>8/2*</a:t>
            </a:r>
            <a:r>
              <a:rPr lang="en-US" b="1" dirty="0" smtClean="0">
                <a:latin typeface="Arial"/>
                <a:cs typeface="Arial"/>
              </a:rPr>
              <a:t>3*2=24</a:t>
            </a:r>
            <a:endParaRPr lang="en-GB" b="1" dirty="0" smtClean="0">
              <a:latin typeface="Arial"/>
              <a:cs typeface="Arial"/>
            </a:endParaRPr>
          </a:p>
          <a:p>
            <a:pPr marL="355600" lvl="1" indent="-355600">
              <a:spcBef>
                <a:spcPct val="20000"/>
              </a:spcBef>
              <a:buFont typeface="Symbol" pitchFamily="18" charset="2"/>
              <a:buChar char="®"/>
            </a:pPr>
            <a:endParaRPr lang="en-US" sz="800" b="1" dirty="0" smtClean="0">
              <a:latin typeface="Arial"/>
              <a:cs typeface="Arial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72174" y="2042722"/>
            <a:ext cx="7193826" cy="38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 algn="ctr">
              <a:spcBef>
                <a:spcPct val="20000"/>
              </a:spcBef>
            </a:pPr>
            <a:r>
              <a:rPr lang="en-GB" b="1" i="1" dirty="0" smtClean="0">
                <a:solidFill>
                  <a:srgbClr val="0000FF"/>
                </a:solidFill>
                <a:latin typeface="Arial"/>
                <a:cs typeface="Arial"/>
              </a:rPr>
              <a:t>h</a:t>
            </a:r>
            <a:r>
              <a:rPr lang="en-GB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= 9 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10 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11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 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12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 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13 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14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 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7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 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21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 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b="1" dirty="0" smtClean="0">
                <a:solidFill>
                  <a:srgbClr val="0000FF"/>
                </a:solidFill>
                <a:latin typeface="Arial"/>
                <a:cs typeface="Arial"/>
              </a:rPr>
              <a:t>42</a:t>
            </a:r>
            <a:r>
              <a:rPr lang="en-GB" b="1" dirty="0" smtClean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 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</a:t>
            </a:r>
            <a:r>
              <a:rPr lang="en-GB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b="1" dirty="0" smtClean="0">
                <a:solidFill>
                  <a:srgbClr val="0000FF"/>
                </a:solidFill>
                <a:latin typeface="Arial"/>
                <a:cs typeface="Arial"/>
              </a:rPr>
              <a:t>84 (+168)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en-GB" b="1" dirty="0">
              <a:latin typeface="Arial"/>
              <a:cs typeface="Arial"/>
            </a:endParaRPr>
          </a:p>
          <a:p>
            <a:pPr marL="355600" lvl="1" indent="-355600" algn="ctr">
              <a:spcBef>
                <a:spcPct val="20000"/>
              </a:spcBef>
            </a:pPr>
            <a:endParaRPr lang="en-GB" sz="1200" b="1" dirty="0" smtClean="0"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7991" y="2382540"/>
            <a:ext cx="3060913" cy="4077024"/>
            <a:chOff x="5630912" y="1988840"/>
            <a:chExt cx="3060913" cy="4077024"/>
          </a:xfrm>
        </p:grpSpPr>
        <p:sp>
          <p:nvSpPr>
            <p:cNvPr id="71" name="Text Box 15"/>
            <p:cNvSpPr txBox="1">
              <a:spLocks noChangeArrowheads="1"/>
            </p:cNvSpPr>
            <p:nvPr/>
          </p:nvSpPr>
          <p:spPr bwMode="auto">
            <a:xfrm>
              <a:off x="6507708" y="5696532"/>
              <a:ext cx="13764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sz="1800" b="1" dirty="0">
                  <a:solidFill>
                    <a:srgbClr val="4F81BD"/>
                  </a:solidFill>
                  <a:latin typeface="Arial"/>
                  <a:cs typeface="Arial"/>
                </a:rPr>
                <a:t>Pure </a:t>
              </a:r>
              <a:r>
                <a:rPr lang="de-DE" sz="1800" b="1" i="1" dirty="0" smtClean="0">
                  <a:solidFill>
                    <a:srgbClr val="4F81BD"/>
                  </a:solidFill>
                  <a:latin typeface="Arial"/>
                  <a:cs typeface="Arial"/>
                </a:rPr>
                <a:t>h</a:t>
              </a:r>
              <a:r>
                <a:rPr lang="de-DE" sz="18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 </a:t>
              </a:r>
              <a:r>
                <a:rPr lang="de-DE" sz="1800" b="1" dirty="0">
                  <a:solidFill>
                    <a:srgbClr val="4F81BD"/>
                  </a:solidFill>
                  <a:latin typeface="Arial"/>
                  <a:cs typeface="Arial"/>
                </a:rPr>
                <a:t>= </a:t>
              </a:r>
              <a:r>
                <a:rPr lang="de-DE" b="1" dirty="0" smtClean="0">
                  <a:solidFill>
                    <a:srgbClr val="4F81BD"/>
                  </a:solidFill>
                  <a:latin typeface="Arial"/>
                  <a:cs typeface="Arial"/>
                </a:rPr>
                <a:t>9</a:t>
              </a:r>
              <a:endParaRPr lang="de-DE" sz="1800" b="1" dirty="0">
                <a:solidFill>
                  <a:srgbClr val="4F81BD"/>
                </a:solidFill>
                <a:latin typeface="Arial"/>
                <a:cs typeface="Arial"/>
              </a:endParaRPr>
            </a:p>
          </p:txBody>
        </p:sp>
        <p:sp>
          <p:nvSpPr>
            <p:cNvPr id="72" name="Text Box 15"/>
            <p:cNvSpPr txBox="1">
              <a:spLocks noChangeArrowheads="1"/>
            </p:cNvSpPr>
            <p:nvPr/>
          </p:nvSpPr>
          <p:spPr bwMode="auto">
            <a:xfrm>
              <a:off x="6082697" y="1988840"/>
              <a:ext cx="166595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sz="1800" b="1" dirty="0">
                  <a:solidFill>
                    <a:srgbClr val="4F81BD"/>
                  </a:solidFill>
                  <a:latin typeface="Arial"/>
                  <a:cs typeface="Arial"/>
                </a:rPr>
                <a:t>Pure </a:t>
              </a:r>
              <a:r>
                <a:rPr lang="de-DE" sz="1800" b="1" i="1" dirty="0" smtClean="0">
                  <a:solidFill>
                    <a:srgbClr val="4F81BD"/>
                  </a:solidFill>
                  <a:latin typeface="Arial"/>
                  <a:cs typeface="Arial"/>
                </a:rPr>
                <a:t>h</a:t>
              </a:r>
              <a:r>
                <a:rPr lang="de-DE" sz="18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 </a:t>
              </a:r>
              <a:r>
                <a:rPr lang="de-DE" sz="1800" b="1" dirty="0">
                  <a:solidFill>
                    <a:srgbClr val="4F81BD"/>
                  </a:solidFill>
                  <a:latin typeface="Arial"/>
                  <a:cs typeface="Arial"/>
                </a:rPr>
                <a:t>= </a:t>
              </a:r>
              <a:r>
                <a:rPr lang="de-DE" b="1" dirty="0" smtClean="0">
                  <a:solidFill>
                    <a:srgbClr val="4F81BD"/>
                  </a:solidFill>
                  <a:latin typeface="Arial"/>
                  <a:cs typeface="Arial"/>
                </a:rPr>
                <a:t>21</a:t>
              </a:r>
              <a:endParaRPr lang="de-DE" sz="1800" b="1" dirty="0">
                <a:solidFill>
                  <a:srgbClr val="4F81BD"/>
                </a:solidFill>
                <a:latin typeface="Arial"/>
                <a:cs typeface="Arial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 rot="16200000">
              <a:off x="7361204" y="3322516"/>
              <a:ext cx="232268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i="1" dirty="0" err="1" smtClean="0">
                  <a:latin typeface="Arial"/>
                  <a:cs typeface="Arial"/>
                </a:rPr>
                <a:t>E</a:t>
              </a:r>
              <a:r>
                <a:rPr lang="en-US" sz="1600" b="1" baseline="-25000" dirty="0" err="1" smtClean="0">
                  <a:latin typeface="Arial"/>
                  <a:cs typeface="Arial"/>
                </a:rPr>
                <a:t>kin</a:t>
              </a:r>
              <a:r>
                <a:rPr lang="en-US" sz="1600" b="1" dirty="0" smtClean="0">
                  <a:latin typeface="Arial"/>
                  <a:cs typeface="Arial"/>
                </a:rPr>
                <a:t> = 1.4 </a:t>
              </a:r>
              <a:r>
                <a:rPr lang="en-US" sz="1600" b="1" dirty="0" smtClean="0">
                  <a:latin typeface="Arial"/>
                  <a:cs typeface="Arial"/>
                  <a:sym typeface="Symbol"/>
                </a:rPr>
                <a:t> </a:t>
              </a:r>
              <a:r>
                <a:rPr lang="en-US" sz="1600" b="1" dirty="0" smtClean="0">
                  <a:latin typeface="Arial"/>
                  <a:cs typeface="Arial"/>
                </a:rPr>
                <a:t>2.5 </a:t>
              </a:r>
              <a:r>
                <a:rPr lang="en-US" sz="1600" b="1" dirty="0" err="1">
                  <a:latin typeface="Arial"/>
                  <a:cs typeface="Arial"/>
                </a:rPr>
                <a:t>GeV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17" name="Rectangle 2"/>
            <p:cNvSpPr>
              <a:spLocks noChangeArrowheads="1"/>
            </p:cNvSpPr>
            <p:nvPr/>
          </p:nvSpPr>
          <p:spPr bwMode="auto">
            <a:xfrm rot="16200000">
              <a:off x="4334768" y="3617592"/>
              <a:ext cx="295232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55600" lvl="1" indent="-355600" algn="r">
                <a:spcBef>
                  <a:spcPct val="20000"/>
                </a:spcBef>
              </a:pPr>
              <a:r>
                <a:rPr lang="en-GB" sz="1600" b="1" dirty="0" smtClean="0">
                  <a:latin typeface="Arial"/>
                  <a:cs typeface="Arial"/>
                </a:rPr>
                <a:t>Measurement</a:t>
              </a:r>
              <a:endParaRPr lang="en-GB" sz="1600" dirty="0" smtClean="0">
                <a:latin typeface="Arial"/>
                <a:cs typeface="Arial"/>
              </a:endParaRPr>
            </a:p>
          </p:txBody>
        </p:sp>
      </p:grpSp>
      <p:pic>
        <p:nvPicPr>
          <p:cNvPr id="14" name="Picture 2" descr="C:\Heiko\Presentations\2012-08_LowEmittanceOptionsFromPSCMAC\bsm24BunchBatchCropp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536" y="2693662"/>
            <a:ext cx="3986079" cy="199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 rot="16200000">
            <a:off x="7648016" y="2905784"/>
            <a:ext cx="1519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/>
                </a:solidFill>
                <a:latin typeface="Arial"/>
                <a:cs typeface="Arial"/>
              </a:rPr>
              <a:t>Last turn PS</a:t>
            </a:r>
            <a:endParaRPr lang="en-GB" sz="1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7718" y="2382540"/>
            <a:ext cx="44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385D8A"/>
                </a:solidFill>
                <a:latin typeface="Arial"/>
                <a:cs typeface="Arial"/>
              </a:rPr>
              <a:t>24 b, 50 ns at PS </a:t>
            </a:r>
            <a:r>
              <a:rPr lang="en-US" sz="1600" b="1" dirty="0" err="1" smtClean="0">
                <a:solidFill>
                  <a:srgbClr val="385D8A"/>
                </a:solidFill>
                <a:latin typeface="Arial"/>
                <a:cs typeface="Arial"/>
              </a:rPr>
              <a:t>ej</a:t>
            </a:r>
            <a:r>
              <a:rPr lang="en-US" sz="1600" b="1" dirty="0" smtClean="0">
                <a:solidFill>
                  <a:srgbClr val="385D8A"/>
                </a:solidFill>
                <a:latin typeface="Arial"/>
                <a:cs typeface="Arial"/>
              </a:rPr>
              <a:t>., up to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2.0 · 10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/>
                <a:cs typeface="Arial"/>
              </a:rPr>
              <a:t>11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 p/bunch</a:t>
            </a:r>
            <a:endParaRPr lang="en-GB" sz="1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767863" y="3264792"/>
            <a:ext cx="529500" cy="548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/>
              <a:cs typeface="Arial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572769" y="4856708"/>
            <a:ext cx="5571232" cy="177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®"/>
            </a:pPr>
            <a:r>
              <a:rPr lang="en-US" sz="2000" b="1" dirty="0" smtClean="0">
                <a:latin typeface="Arial"/>
                <a:cs typeface="Arial"/>
                <a:sym typeface="Wingdings" pitchFamily="2" charset="2"/>
              </a:rPr>
              <a:t>24 bunches spaced 50 ns         </a:t>
            </a:r>
            <a:br>
              <a:rPr lang="en-US" sz="2000" b="1" dirty="0" smtClean="0">
                <a:latin typeface="Arial"/>
                <a:cs typeface="Arial"/>
                <a:sym typeface="Wingdings" pitchFamily="2" charset="2"/>
              </a:rPr>
            </a:b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  <a:sym typeface="Wingdings" pitchFamily="2" charset="2"/>
              </a:rPr>
              <a:t>48 bunches spaced 25 ns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  <a:sym typeface="Wingdings" pitchFamily="2" charset="2"/>
              </a:rPr>
              <a:t>(in the SPS)</a:t>
            </a:r>
            <a:endParaRPr lang="en-US" sz="2000" b="1" dirty="0" smtClean="0">
              <a:solidFill>
                <a:srgbClr val="FF0000"/>
              </a:solidFill>
              <a:latin typeface="Arial"/>
              <a:cs typeface="Arial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®"/>
            </a:pPr>
            <a:r>
              <a:rPr lang="en-US" sz="2000" b="1" dirty="0">
                <a:latin typeface="Arial"/>
                <a:cs typeface="Arial"/>
                <a:sym typeface="Wingdings" pitchFamily="2" charset="2"/>
              </a:rPr>
              <a:t>E</a:t>
            </a:r>
            <a:r>
              <a:rPr lang="en-US" sz="2000" b="1" dirty="0" smtClean="0">
                <a:latin typeface="Arial"/>
                <a:cs typeface="Arial"/>
                <a:sym typeface="Wingdings" pitchFamily="2" charset="2"/>
              </a:rPr>
              <a:t>mittance of order of ~1-1.2 </a:t>
            </a:r>
            <a:r>
              <a:rPr lang="el-GR" sz="2000" b="1" dirty="0" smtClean="0">
                <a:latin typeface="Arial"/>
                <a:cs typeface="Arial"/>
                <a:sym typeface="Wingdings" pitchFamily="2" charset="2"/>
              </a:rPr>
              <a:t>μ</a:t>
            </a:r>
            <a:r>
              <a:rPr lang="en-GB" sz="2000" b="1" dirty="0" smtClean="0">
                <a:latin typeface="Arial"/>
                <a:cs typeface="Arial"/>
                <a:sym typeface="Wingdings" pitchFamily="2" charset="2"/>
              </a:rPr>
              <a:t>m</a:t>
            </a:r>
            <a:r>
              <a:rPr lang="en-US" sz="2000" b="1" dirty="0" smtClean="0">
                <a:latin typeface="Arial"/>
                <a:cs typeface="Arial"/>
                <a:sym typeface="Wingdings" pitchFamily="2" charset="2"/>
              </a:rPr>
              <a:t> (1 </a:t>
            </a:r>
            <a:r>
              <a:rPr lang="el-GR" sz="2000" b="1" dirty="0" smtClean="0">
                <a:latin typeface="Arial"/>
                <a:cs typeface="Arial"/>
                <a:sym typeface="Wingdings" pitchFamily="2" charset="2"/>
              </a:rPr>
              <a:t>σ</a:t>
            </a:r>
            <a:r>
              <a:rPr lang="en-GB" sz="2000" b="1" dirty="0" smtClean="0">
                <a:latin typeface="Arial"/>
                <a:cs typeface="Arial"/>
                <a:sym typeface="Wingdings" pitchFamily="2" charset="2"/>
              </a:rPr>
              <a:t>*</a:t>
            </a:r>
            <a:r>
              <a:rPr lang="en-US" sz="2000" b="1" dirty="0" smtClean="0">
                <a:latin typeface="Arial"/>
                <a:cs typeface="Arial"/>
                <a:sym typeface="Wingdings" pitchFamily="2" charset="2"/>
              </a:rPr>
              <a:t>)</a:t>
            </a:r>
            <a:br>
              <a:rPr lang="en-US" sz="2000" b="1" dirty="0" smtClean="0">
                <a:latin typeface="Arial"/>
                <a:cs typeface="Arial"/>
                <a:sym typeface="Wingdings" pitchFamily="2" charset="2"/>
              </a:rPr>
            </a:br>
            <a:r>
              <a:rPr lang="en-US" sz="2000" b="1" dirty="0" smtClean="0">
                <a:latin typeface="Arial"/>
                <a:cs typeface="Arial"/>
                <a:sym typeface="Wingdings" pitchFamily="2" charset="2"/>
              </a:rPr>
              <a:t>very well preserved from PSB to SPS </a:t>
            </a:r>
            <a:br>
              <a:rPr lang="en-US" sz="2000" b="1" dirty="0" smtClean="0">
                <a:latin typeface="Arial"/>
                <a:cs typeface="Arial"/>
                <a:sym typeface="Wingdings" pitchFamily="2" charset="2"/>
              </a:rPr>
            </a:br>
            <a:r>
              <a:rPr lang="en-US" sz="2000" b="1" dirty="0" smtClean="0">
                <a:latin typeface="Arial"/>
                <a:cs typeface="Arial"/>
                <a:sym typeface="Wingdings" pitchFamily="2" charset="2"/>
              </a:rPr>
              <a:t>for</a:t>
            </a:r>
            <a:r>
              <a:rPr lang="en-US" sz="2000" b="1" dirty="0">
                <a:latin typeface="Arial"/>
                <a:cs typeface="Arial"/>
                <a:sym typeface="Wingdings" pitchFamily="2" charset="2"/>
              </a:rPr>
              <a:t> </a:t>
            </a:r>
            <a:r>
              <a:rPr lang="en-US" sz="2000" b="1" dirty="0" smtClean="0">
                <a:latin typeface="Arial"/>
                <a:cs typeface="Arial"/>
                <a:sym typeface="Wingdings" pitchFamily="2" charset="2"/>
              </a:rPr>
              <a:t>1.7-1.9 10</a:t>
            </a:r>
            <a:r>
              <a:rPr lang="en-US" sz="2000" b="1" baseline="30000" dirty="0" smtClean="0">
                <a:latin typeface="Arial"/>
                <a:cs typeface="Arial"/>
                <a:sym typeface="Wingdings" pitchFamily="2" charset="2"/>
              </a:rPr>
              <a:t>11</a:t>
            </a:r>
            <a:r>
              <a:rPr lang="en-US" sz="2000" b="1" dirty="0" smtClean="0">
                <a:latin typeface="Arial"/>
                <a:cs typeface="Arial"/>
                <a:sym typeface="Wingdings" pitchFamily="2" charset="2"/>
              </a:rPr>
              <a:t> ppb</a:t>
            </a:r>
            <a:endParaRPr lang="en-GB" sz="2000" b="1" dirty="0" smtClean="0">
              <a:latin typeface="Arial"/>
              <a:cs typeface="Arial"/>
              <a:sym typeface="Wingdings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07726" y="0"/>
            <a:ext cx="736274" cy="54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/>
              <a:cs typeface="Arial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987800" y="1813979"/>
            <a:ext cx="203200" cy="3577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2"/>
          </p:cNvCxnSpPr>
          <p:nvPr/>
        </p:nvCxnSpPr>
        <p:spPr>
          <a:xfrm flipH="1">
            <a:off x="4648200" y="1890179"/>
            <a:ext cx="42334" cy="342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181600" y="1813979"/>
            <a:ext cx="1257300" cy="3577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095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>
            <a:noAutofit/>
          </a:bodyPr>
          <a:lstStyle/>
          <a:p>
            <a:r>
              <a:rPr lang="en-US" sz="2200" dirty="0" smtClean="0">
                <a:latin typeface="Arial" charset="0"/>
                <a:cs typeface="Arial" charset="0"/>
              </a:rPr>
              <a:t>Emittance evolution (preliminary)** for ~1.7-1.8 10</a:t>
            </a:r>
            <a:r>
              <a:rPr lang="en-US" sz="2200" baseline="30000" dirty="0" smtClean="0">
                <a:latin typeface="Arial" charset="0"/>
                <a:cs typeface="Arial" charset="0"/>
              </a:rPr>
              <a:t>11</a:t>
            </a:r>
            <a:r>
              <a:rPr lang="en-US" sz="2200" dirty="0" smtClean="0">
                <a:latin typeface="Arial" charset="0"/>
                <a:cs typeface="Arial" charset="0"/>
              </a:rPr>
              <a:t> ppb</a:t>
            </a:r>
            <a:endParaRPr lang="en-US" sz="2200" dirty="0">
              <a:latin typeface="Arial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292876"/>
              </p:ext>
            </p:extLst>
          </p:nvPr>
        </p:nvGraphicFramePr>
        <p:xfrm>
          <a:off x="61912" y="1422400"/>
          <a:ext cx="9056688" cy="412850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65273"/>
                <a:gridCol w="2630515"/>
                <a:gridCol w="2396728"/>
                <a:gridCol w="2264172"/>
              </a:tblGrid>
              <a:tr h="74752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Machine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BCMS 50 ns**</a:t>
                      </a:r>
                    </a:p>
                    <a:p>
                      <a:pPr algn="ctr"/>
                      <a:r>
                        <a:rPr lang="el-GR" sz="2000" dirty="0" smtClean="0"/>
                        <a:t>(ε</a:t>
                      </a:r>
                      <a:r>
                        <a:rPr lang="en-GB" sz="2000" dirty="0" smtClean="0"/>
                        <a:t>h</a:t>
                      </a:r>
                      <a:r>
                        <a:rPr lang="el-GR" sz="2000" baseline="0" dirty="0" smtClean="0"/>
                        <a:t> +ε</a:t>
                      </a:r>
                      <a:r>
                        <a:rPr lang="en-GB" sz="2000" baseline="0" dirty="0" smtClean="0"/>
                        <a:t>v</a:t>
                      </a:r>
                      <a:r>
                        <a:rPr lang="el-GR" sz="2000" baseline="0" dirty="0" smtClean="0"/>
                        <a:t>)/2 </a:t>
                      </a:r>
                      <a:r>
                        <a:rPr lang="en-GB" sz="2000" baseline="0" dirty="0" smtClean="0"/>
                        <a:t>(</a:t>
                      </a:r>
                      <a:r>
                        <a:rPr lang="el-GR" sz="2000" baseline="0" dirty="0" smtClean="0"/>
                        <a:t>1 σ*</a:t>
                      </a:r>
                      <a:r>
                        <a:rPr lang="en-GB" sz="2000" baseline="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Nominal 50 ns**</a:t>
                      </a:r>
                    </a:p>
                    <a:p>
                      <a:pPr algn="ctr"/>
                      <a:r>
                        <a:rPr lang="el-GR" sz="2000" dirty="0" smtClean="0"/>
                        <a:t>(εh +εv)/2 (1 σ*)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Measured</a:t>
                      </a:r>
                      <a:r>
                        <a:rPr lang="en-US" sz="2400" baseline="0" dirty="0" smtClean="0"/>
                        <a:t> at</a:t>
                      </a:r>
                      <a:endParaRPr lang="en-US" sz="2400" dirty="0"/>
                    </a:p>
                  </a:txBody>
                  <a:tcPr/>
                </a:tc>
              </a:tr>
              <a:tr h="74752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PSB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0.7-0.8 </a:t>
                      </a:r>
                      <a:r>
                        <a:rPr lang="el-GR" sz="2400" dirty="0" smtClean="0"/>
                        <a:t>μm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1.3-1.4 </a:t>
                      </a:r>
                      <a:r>
                        <a:rPr lang="el-GR" sz="2400" dirty="0" smtClean="0"/>
                        <a:t>μm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Extraction</a:t>
                      </a:r>
                      <a:endParaRPr lang="en-US" sz="2400" dirty="0"/>
                    </a:p>
                  </a:txBody>
                  <a:tcPr/>
                </a:tc>
              </a:tr>
              <a:tr h="104848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~ 0.8 </a:t>
                      </a:r>
                      <a:r>
                        <a:rPr lang="el-GR" sz="2400" dirty="0" smtClean="0"/>
                        <a:t>μm 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 1.2 </a:t>
                      </a:r>
                      <a:r>
                        <a:rPr lang="el-GR" sz="2400" dirty="0" smtClean="0"/>
                        <a:t>μm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Before</a:t>
                      </a:r>
                      <a:r>
                        <a:rPr lang="en-US" sz="2400" baseline="0" dirty="0" smtClean="0"/>
                        <a:t> bunch rotation</a:t>
                      </a:r>
                      <a:endParaRPr lang="en-US" sz="2400" dirty="0"/>
                    </a:p>
                  </a:txBody>
                  <a:tcPr/>
                </a:tc>
              </a:tr>
              <a:tr h="74752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~ 1.0 </a:t>
                      </a:r>
                      <a:r>
                        <a:rPr lang="el-GR" sz="2400" dirty="0" smtClean="0"/>
                        <a:t>μm 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~1.5 </a:t>
                      </a:r>
                      <a:r>
                        <a:rPr lang="el-GR" sz="2400" dirty="0" smtClean="0"/>
                        <a:t>μm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end FB</a:t>
                      </a:r>
                      <a:endParaRPr lang="en-US" sz="2400" dirty="0"/>
                    </a:p>
                  </a:txBody>
                  <a:tcPr/>
                </a:tc>
              </a:tr>
              <a:tr h="74752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~1-1.3 </a:t>
                      </a:r>
                      <a:r>
                        <a:rPr lang="el-GR" sz="2400" dirty="0" smtClean="0"/>
                        <a:t>μm 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1.6</a:t>
                      </a:r>
                      <a:r>
                        <a:rPr lang="en-US" sz="2400" baseline="0" dirty="0" smtClean="0"/>
                        <a:t>-1.7 </a:t>
                      </a:r>
                      <a:r>
                        <a:rPr lang="el-GR" sz="2400" dirty="0" smtClean="0"/>
                        <a:t>μm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At injection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30200" y="5740400"/>
            <a:ext cx="782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  <a:sym typeface="Wingdings" pitchFamily="2" charset="2"/>
              </a:rPr>
              <a:t>** Not to be used yet for future luminosity extrapolation. Only indicative values not based on large statistics, no analysis done yet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BS vs. </a:t>
            </a:r>
            <a:r>
              <a:rPr lang="en-US" dirty="0" smtClean="0">
                <a:latin typeface="Arial" charset="0"/>
                <a:cs typeface="Arial" charset="0"/>
              </a:rPr>
              <a:t>BCMS </a:t>
            </a:r>
            <a:r>
              <a:rPr lang="en-US" dirty="0" smtClean="0">
                <a:latin typeface="Arial" charset="0"/>
                <a:cs typeface="Arial" charset="0"/>
              </a:rPr>
              <a:t>beam @ SPS extraction</a:t>
            </a: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540" y="933890"/>
            <a:ext cx="3350030" cy="25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084" y="933890"/>
            <a:ext cx="3350029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6585" y="4000537"/>
            <a:ext cx="3354985" cy="252000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2813" y="4000537"/>
            <a:ext cx="3350030" cy="2520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91653" y="3718705"/>
            <a:ext cx="905234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4958" y="3223057"/>
            <a:ext cx="1241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Nominal 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4958" y="3837122"/>
            <a:ext cx="92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BCMS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141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@ </a:t>
            </a:r>
            <a:r>
              <a:rPr lang="en-US" dirty="0" smtClean="0"/>
              <a:t>Injection, emittances: B2 - 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198" y="1181311"/>
            <a:ext cx="7990751" cy="540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65032" y="4252575"/>
            <a:ext cx="97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Nominal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57213" y="4318045"/>
            <a:ext cx="736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961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@ Injection, emittances: B2 - </a:t>
            </a:r>
            <a:r>
              <a:rPr lang="en-US" dirty="0" smtClean="0"/>
              <a:t>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34" y="1140139"/>
            <a:ext cx="8491400" cy="540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56685" y="4437241"/>
            <a:ext cx="97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Nominal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48866" y="4502711"/>
            <a:ext cx="736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656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during squeeze – B1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79" y="1124857"/>
            <a:ext cx="6956129" cy="540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28780" y="4437241"/>
            <a:ext cx="97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Nominal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49913" y="4788902"/>
            <a:ext cx="736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608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Losses during squeeze – </a:t>
            </a:r>
            <a:r>
              <a:rPr lang="en-US" dirty="0" smtClean="0"/>
              <a:t>B2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58" y="1173238"/>
            <a:ext cx="6956129" cy="540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25542" y="4183246"/>
            <a:ext cx="97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Nominal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46675" y="4788902"/>
            <a:ext cx="736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002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Stable beam losses: </a:t>
            </a:r>
            <a:r>
              <a:rPr lang="en-US" dirty="0" smtClean="0"/>
              <a:t>B2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5" y="1022292"/>
            <a:ext cx="9059086" cy="540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827" y="5266277"/>
            <a:ext cx="97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Nominal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1437" y="5198557"/>
            <a:ext cx="736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3528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LIU_PowerPoint_Template.pot</Template>
  <TotalTime>129</TotalTime>
  <Words>307</Words>
  <Application>Microsoft Macintosh PowerPoint</Application>
  <PresentationFormat>On-screen Show (4:3)</PresentationFormat>
  <Paragraphs>68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LIU_PowerPoint_Template</vt:lpstr>
      <vt:lpstr>A New Higher Brightness Option – continued (see LMC 156 - 158)</vt:lpstr>
      <vt:lpstr>Higher brightness beams for LHC </vt:lpstr>
      <vt:lpstr>Emittance evolution (preliminary)** for ~1.7-1.8 1011 ppb</vt:lpstr>
      <vt:lpstr>BS vs. BCMS beam @ SPS extraction</vt:lpstr>
      <vt:lpstr>LHC @ Injection, emittances: B2 - H</vt:lpstr>
      <vt:lpstr>LHC @ Injection, emittances: B2 - V</vt:lpstr>
      <vt:lpstr>Losses during squeeze – B1</vt:lpstr>
      <vt:lpstr>Losses during squeeze – B2</vt:lpstr>
      <vt:lpstr>Stable beam losses: B2</vt:lpstr>
      <vt:lpstr>Lumi @ end-of-the fill</vt:lpstr>
      <vt:lpstr>Preliminary results from CMS (same ppb)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Simone Gilardoni</cp:lastModifiedBy>
  <cp:revision>39</cp:revision>
  <dcterms:created xsi:type="dcterms:W3CDTF">2011-05-16T09:28:26Z</dcterms:created>
  <dcterms:modified xsi:type="dcterms:W3CDTF">2012-12-12T00:23:10Z</dcterms:modified>
</cp:coreProperties>
</file>