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31" r:id="rId2"/>
    <p:sldId id="432" r:id="rId3"/>
    <p:sldId id="430" r:id="rId4"/>
    <p:sldId id="455" r:id="rId5"/>
    <p:sldId id="458" r:id="rId6"/>
    <p:sldId id="459" r:id="rId7"/>
    <p:sldId id="457" r:id="rId8"/>
    <p:sldId id="460" r:id="rId9"/>
    <p:sldId id="454" r:id="rId10"/>
    <p:sldId id="463" r:id="rId11"/>
    <p:sldId id="437" r:id="rId12"/>
    <p:sldId id="462" r:id="rId13"/>
    <p:sldId id="464" r:id="rId14"/>
    <p:sldId id="465" r:id="rId15"/>
    <p:sldId id="474" r:id="rId16"/>
    <p:sldId id="466" r:id="rId17"/>
    <p:sldId id="467" r:id="rId18"/>
    <p:sldId id="473" r:id="rId19"/>
    <p:sldId id="468" r:id="rId20"/>
    <p:sldId id="469" r:id="rId21"/>
    <p:sldId id="470" r:id="rId22"/>
    <p:sldId id="471" r:id="rId23"/>
    <p:sldId id="472" r:id="rId24"/>
    <p:sldId id="477" r:id="rId25"/>
    <p:sldId id="476" r:id="rId26"/>
    <p:sldId id="475" r:id="rId27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9999"/>
    <a:srgbClr val="33CCCC"/>
    <a:srgbClr val="00CCFF"/>
    <a:srgbClr val="33CC33"/>
    <a:srgbClr val="FFFF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210" autoAdjust="0"/>
    <p:restoredTop sz="92006" autoAdjust="0"/>
  </p:normalViewPr>
  <p:slideViewPr>
    <p:cSldViewPr>
      <p:cViewPr varScale="1">
        <p:scale>
          <a:sx n="63" d="100"/>
          <a:sy n="63" d="100"/>
        </p:scale>
        <p:origin x="-4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1.xml"/><Relationship Id="rId2" Type="http://schemas.openxmlformats.org/officeDocument/2006/relationships/slide" Target="slides/slide19.xml"/><Relationship Id="rId1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CC6D0040-4526-4776-A115-B3F0C3FFC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62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B9275DC5-B3CB-49BD-A112-C6B9FA794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14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FE75EA-ACCD-4B20-9E26-3815412DEA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8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C23FF8-46F0-4631-809A-B2646BDCE677}" type="slidenum">
              <a:rPr lang="en-US"/>
              <a:pPr/>
              <a:t>17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275DC5-B3CB-49BD-A112-C6B9FA79441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38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916DB-C536-4513-B37F-C372A3C6B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A56B4-BB8B-4439-96AF-EAB12019F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4944B-502F-4B4B-96B9-31F1DF4DB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5339-C592-431E-9017-01A48A901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D2CD1-DC66-438D-A1F3-81EDE2C7B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B5B49-BEEA-4623-B64E-2DCAE0031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42BC4-DD49-4578-8B5F-CC9A3B03C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975A9-67AF-4A95-9F0C-676EC3A38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E442-E847-4F36-9026-55C0B11D6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7BC82-02D6-4AC5-9265-D528F37CE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3C5F0-E0A1-4A3D-9067-982EF8257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75AFC-DD8C-497E-BA55-279680988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BCCBB488-4F6A-4EB9-8BEF-19F0C5ED8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30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0.wmf"/><Relationship Id="rId5" Type="http://schemas.openxmlformats.org/officeDocument/2006/relationships/image" Target="../media/image32.jpeg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31.jpeg"/><Relationship Id="rId9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26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2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29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9.wmf"/><Relationship Id="rId26" Type="http://schemas.openxmlformats.org/officeDocument/2006/relationships/image" Target="../media/image23.wmf"/><Relationship Id="rId3" Type="http://schemas.openxmlformats.org/officeDocument/2006/relationships/image" Target="../media/image25.png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20" Type="http://schemas.openxmlformats.org/officeDocument/2006/relationships/image" Target="../media/image20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22.wmf"/><Relationship Id="rId5" Type="http://schemas.openxmlformats.org/officeDocument/2006/relationships/image" Target="../media/image13.wmf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28" Type="http://schemas.openxmlformats.org/officeDocument/2006/relationships/image" Target="../media/image24.wmf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7.wmf"/><Relationship Id="rId22" Type="http://schemas.openxmlformats.org/officeDocument/2006/relationships/image" Target="../media/image21.wmf"/><Relationship Id="rId27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What do we learn from the recent cosmic-ray positron measurements?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6019800"/>
            <a:ext cx="6324600" cy="695325"/>
          </a:xfrm>
        </p:spPr>
        <p:txBody>
          <a:bodyPr/>
          <a:lstStyle/>
          <a:p>
            <a:pPr algn="l" eaLnBrk="1" hangingPunct="1"/>
            <a:r>
              <a:rPr lang="en-US" sz="1600" b="1" dirty="0" smtClean="0"/>
              <a:t>arXiv:0907.1686</a:t>
            </a:r>
            <a:r>
              <a:rPr lang="he-IL" sz="1600" dirty="0" smtClean="0"/>
              <a:t>  </a:t>
            </a:r>
            <a:r>
              <a:rPr lang="en-US" sz="1600" dirty="0" smtClean="0"/>
              <a:t>[MNRAS 405, 1458]</a:t>
            </a:r>
          </a:p>
          <a:p>
            <a:pPr algn="l" eaLnBrk="1" hangingPunct="1"/>
            <a:r>
              <a:rPr lang="en-US" sz="1600" b="1" dirty="0" smtClean="0"/>
              <a:t>arXiv:1305.1324</a:t>
            </a:r>
            <a:endParaRPr lang="en-US" sz="16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47800" y="3581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 Blum*, B. 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Katz*,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Waxman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Weizmann Institute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*currently at IAS, Princeton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5041189" cy="6523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Primary e+ sources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1482" y="4934724"/>
            <a:ext cx="3578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 annihilation </a:t>
            </a:r>
            <a:r>
              <a:rPr lang="en-US" sz="1400" dirty="0" smtClean="0"/>
              <a:t>[Hooper et al. 09]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4934723"/>
            <a:ext cx="2691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Pulsars </a:t>
            </a:r>
            <a:r>
              <a:rPr lang="en-US" sz="1400" dirty="0" smtClean="0"/>
              <a:t>[Kashiyama et al. 11]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21" y="1732547"/>
            <a:ext cx="4701923" cy="287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51025"/>
            <a:ext cx="63373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8101013" y="2133600"/>
            <a:ext cx="9350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10000" b="1">
                <a:solidFill>
                  <a:schemeClr val="bg2"/>
                </a:solidFill>
                <a:latin typeface="Arial" charset="0"/>
                <a:cs typeface="Arial" charset="0"/>
              </a:rPr>
              <a:t>?</a:t>
            </a:r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 flipV="1">
            <a:off x="3779838" y="1916113"/>
            <a:ext cx="3889375" cy="1728787"/>
          </a:xfrm>
          <a:prstGeom prst="line">
            <a:avLst/>
          </a:prstGeom>
          <a:noFill/>
          <a:ln w="127000">
            <a:solidFill>
              <a:schemeClr val="bg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V="1">
            <a:off x="3779838" y="3789363"/>
            <a:ext cx="4105275" cy="1587"/>
          </a:xfrm>
          <a:prstGeom prst="line">
            <a:avLst/>
          </a:prstGeom>
          <a:noFill/>
          <a:ln w="127000">
            <a:solidFill>
              <a:schemeClr val="bg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45213" y="1219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New primary sources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395793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</a:t>
            </a:r>
            <a:r>
              <a:rPr lang="en-US" dirty="0" smtClean="0"/>
              <a:t>econdary origin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548740"/>
            <a:ext cx="3904982" cy="3124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467229"/>
            <a:ext cx="3960876" cy="3238371"/>
          </a:xfrm>
          <a:prstGeom prst="rect">
            <a:avLst/>
          </a:prstGeom>
        </p:spPr>
      </p:pic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PAMELA &amp; AMS 2013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191000" y="838200"/>
            <a:ext cx="4724400" cy="58674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ym typeface="Wingdings" pitchFamily="2" charset="2"/>
              </a:rPr>
              <a:t>Anti-p consistent with prediction.</a:t>
            </a:r>
          </a:p>
          <a:p>
            <a:pPr marL="0" indent="0" eaLnBrk="1" hangingPunct="1">
              <a:buNone/>
            </a:pPr>
            <a:endParaRPr lang="en-US" sz="2000" dirty="0" smtClean="0"/>
          </a:p>
          <a:p>
            <a:pPr eaLnBrk="1" hangingPunct="1"/>
            <a:r>
              <a:rPr lang="en-US" sz="2000" dirty="0" smtClean="0"/>
              <a:t>e</a:t>
            </a:r>
            <a:r>
              <a:rPr lang="en-US" sz="2000" baseline="30000" dirty="0"/>
              <a:t>+</a:t>
            </a:r>
            <a:r>
              <a:rPr lang="en-US" sz="2000" dirty="0" smtClean="0"/>
              <a:t> flux saturates at the secondary upper bound. </a:t>
            </a:r>
          </a:p>
          <a:p>
            <a:pPr eaLnBrk="1" hangingPunct="1"/>
            <a:r>
              <a:rPr lang="en-US" sz="2000" dirty="0" smtClean="0"/>
              <a:t>The ABSOLUTE </a:t>
            </a:r>
            <a:r>
              <a:rPr lang="en-US" sz="2000" dirty="0"/>
              <a:t>e</a:t>
            </a:r>
            <a:r>
              <a:rPr lang="en-US" sz="2000" baseline="30000" dirty="0"/>
              <a:t>+</a:t>
            </a:r>
            <a:r>
              <a:rPr lang="en-US" sz="2000" dirty="0"/>
              <a:t> </a:t>
            </a:r>
            <a:r>
              <a:rPr lang="en-US" sz="2000" dirty="0" smtClean="0"/>
              <a:t>flux matches the secondary bound.</a:t>
            </a:r>
          </a:p>
          <a:p>
            <a:pPr eaLnBrk="1" hangingPunct="1"/>
            <a:endParaRPr lang="en-US" sz="2000" dirty="0">
              <a:sym typeface="Wingdings" pitchFamily="2" charset="2"/>
            </a:endParaRPr>
          </a:p>
          <a:p>
            <a:pPr eaLnBrk="1" hangingPunct="1"/>
            <a:endParaRPr lang="en-US" sz="2000" dirty="0" smtClean="0">
              <a:sym typeface="Wingdings" pitchFamily="2" charset="2"/>
            </a:endParaRPr>
          </a:p>
          <a:p>
            <a:pPr eaLnBrk="1" hangingPunct="1"/>
            <a:r>
              <a:rPr lang="en-US" sz="2000" dirty="0" smtClean="0">
                <a:solidFill>
                  <a:schemeClr val="accent2"/>
                </a:solidFill>
                <a:sym typeface="Wingdings" pitchFamily="2" charset="2"/>
              </a:rPr>
              <a:t>In all primary e+ models (DM, pulsars…) there is no intrinsic scale that would explain why the ABSOLUTE observed flux lies near the data-driven secondary bound.</a:t>
            </a:r>
          </a:p>
        </p:txBody>
      </p:sp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638175" y="990600"/>
          <a:ext cx="50165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8" name="משוואה" r:id="rId6" imgW="342751" imgH="203112" progId="Equation.3">
                  <p:embed/>
                </p:oleObj>
              </mc:Choice>
              <mc:Fallback>
                <p:oleObj name="משוואה" r:id="rId6" imgW="34275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990600"/>
                        <a:ext cx="501650" cy="33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84265"/>
              </p:ext>
            </p:extLst>
          </p:nvPr>
        </p:nvGraphicFramePr>
        <p:xfrm>
          <a:off x="533400" y="3733800"/>
          <a:ext cx="1135063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9" name="משוואה" r:id="rId8" imgW="774364" imgH="228501" progId="Equation.3">
                  <p:embed/>
                </p:oleObj>
              </mc:Choice>
              <mc:Fallback>
                <p:oleObj name="משוואה" r:id="rId8" imgW="774364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733800"/>
                        <a:ext cx="1135063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925862"/>
              </p:ext>
            </p:extLst>
          </p:nvPr>
        </p:nvGraphicFramePr>
        <p:xfrm>
          <a:off x="179614" y="3352800"/>
          <a:ext cx="72390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0" name="משוואה" r:id="rId10" imgW="494870" imgH="203024" progId="Equation.3">
                  <p:embed/>
                </p:oleObj>
              </mc:Choice>
              <mc:Fallback>
                <p:oleObj name="משוואה" r:id="rId10" imgW="494870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14" y="3352800"/>
                        <a:ext cx="723900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302798"/>
              </p:ext>
            </p:extLst>
          </p:nvPr>
        </p:nvGraphicFramePr>
        <p:xfrm>
          <a:off x="1828800" y="3333977"/>
          <a:ext cx="8350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" name="משוואה" r:id="rId12" imgW="571320" imgH="203040" progId="Equation.3">
                  <p:embed/>
                </p:oleObj>
              </mc:Choice>
              <mc:Fallback>
                <p:oleObj name="משוואה" r:id="rId12" imgW="571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333977"/>
                        <a:ext cx="835025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7292372" y="6388054"/>
            <a:ext cx="18164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1400" dirty="0" smtClean="0"/>
              <a:t>[Blum Katz &amp; EW 13]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87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848600" cy="5562600"/>
          </a:xfrm>
        </p:spPr>
        <p:txBody>
          <a:bodyPr/>
          <a:lstStyle/>
          <a:p>
            <a:r>
              <a:rPr lang="en-US" dirty="0" smtClean="0"/>
              <a:t>Anti-p and e</a:t>
            </a:r>
            <a:r>
              <a:rPr lang="en-US" baseline="30000" dirty="0" smtClean="0"/>
              <a:t>+</a:t>
            </a:r>
            <a:r>
              <a:rPr lang="en-US" dirty="0" smtClean="0"/>
              <a:t> measurements are in excellent agreement with secondary production model predictions.</a:t>
            </a:r>
          </a:p>
          <a:p>
            <a:r>
              <a:rPr lang="en-US" dirty="0" smtClean="0"/>
              <a:t>The saturation of the ABSOLUTE e</a:t>
            </a:r>
            <a:r>
              <a:rPr lang="en-US" baseline="30000" dirty="0" smtClean="0"/>
              <a:t>+</a:t>
            </a:r>
            <a:r>
              <a:rPr lang="en-US" dirty="0" smtClean="0"/>
              <a:t> flux at the predicted secondary upper bound is a strong indication for a secondary origin, and is not expected in primary production models.</a:t>
            </a:r>
          </a:p>
          <a:p>
            <a:r>
              <a:rPr lang="en-US" dirty="0" smtClean="0"/>
              <a:t>Upcoming measurements at yet higher energy will further test the validity of the model.</a:t>
            </a:r>
          </a:p>
          <a:p>
            <a:r>
              <a:rPr lang="en-US" dirty="0" smtClean="0"/>
              <a:t>The main constraints that may be derived from the e</a:t>
            </a:r>
            <a:r>
              <a:rPr lang="en-US" baseline="30000" dirty="0" smtClean="0"/>
              <a:t>+</a:t>
            </a:r>
            <a:r>
              <a:rPr lang="en-US" dirty="0" smtClean="0"/>
              <a:t> measurements are on models of Galactic CR propagation.</a:t>
            </a:r>
          </a:p>
          <a:p>
            <a:r>
              <a:rPr lang="en-US" dirty="0" smtClean="0"/>
              <a:t>In particular, the measurements constrain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rad</a:t>
            </a:r>
            <a:r>
              <a:rPr lang="en-US" dirty="0" smtClean="0"/>
              <a:t>(e</a:t>
            </a:r>
            <a:r>
              <a:rPr lang="en-US" baseline="30000" dirty="0" smtClean="0"/>
              <a:t>+</a:t>
            </a:r>
            <a:r>
              <a:rPr lang="en-US" dirty="0" smtClean="0"/>
              <a:t>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8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Implications of </a:t>
            </a:r>
            <a:r>
              <a:rPr lang="en-US" dirty="0" err="1"/>
              <a:t>f</a:t>
            </a:r>
            <a:r>
              <a:rPr lang="en-US" baseline="-25000" dirty="0" err="1"/>
              <a:t>sec</a:t>
            </a:r>
            <a:r>
              <a:rPr lang="en-US" dirty="0"/>
              <a:t>(e</a:t>
            </a:r>
            <a:r>
              <a:rPr lang="en-US" baseline="30000" dirty="0"/>
              <a:t>+</a:t>
            </a:r>
            <a:r>
              <a:rPr lang="en-US" dirty="0"/>
              <a:t>)~</a:t>
            </a:r>
            <a:r>
              <a:rPr lang="en-US" dirty="0" smtClean="0"/>
              <a:t>0.3- 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10600" cy="47244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Under some model assumptions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	</a:t>
            </a:r>
            <a:r>
              <a:rPr lang="en-US" dirty="0" err="1" smtClean="0"/>
              <a:t>f</a:t>
            </a:r>
            <a:r>
              <a:rPr lang="en-US" baseline="-25000" dirty="0" err="1" smtClean="0"/>
              <a:t>sec</a:t>
            </a:r>
            <a:r>
              <a:rPr lang="en-US" dirty="0" smtClean="0"/>
              <a:t>(e</a:t>
            </a:r>
            <a:r>
              <a:rPr lang="en-US" baseline="30000" dirty="0" smtClean="0"/>
              <a:t>+</a:t>
            </a:r>
            <a:r>
              <a:rPr lang="en-US" dirty="0" smtClean="0"/>
              <a:t>)~</a:t>
            </a:r>
            <a:r>
              <a:rPr lang="en-US" dirty="0"/>
              <a:t>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cool</a:t>
            </a:r>
            <a:r>
              <a:rPr lang="en-US" dirty="0" smtClean="0"/>
              <a:t>/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res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which would imply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res</a:t>
            </a:r>
            <a:r>
              <a:rPr lang="en-US" dirty="0" smtClean="0"/>
              <a:t>(E/Z=10GeV)&gt;30Myr, 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res</a:t>
            </a:r>
            <a:r>
              <a:rPr lang="en-US" dirty="0" smtClean="0"/>
              <a:t>(E/Z=200GeV)&lt;1Myr</a:t>
            </a:r>
          </a:p>
          <a:p>
            <a:pPr marL="0" indent="0">
              <a:buNone/>
            </a:pPr>
            <a:r>
              <a:rPr lang="en-US" dirty="0" smtClean="0"/>
              <a:t>     and using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sec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ISM</a:t>
            </a:r>
            <a:r>
              <a:rPr lang="en-US" dirty="0" smtClean="0"/>
              <a:t>&gt;(E/Z=10GeV)   &lt; 0.2g/cc, </a:t>
            </a:r>
          </a:p>
          <a:p>
            <a:pPr marL="0" indent="0">
              <a:buNone/>
            </a:pPr>
            <a:r>
              <a:rPr lang="en-US" dirty="0" smtClean="0"/>
              <a:t>	&lt;</a:t>
            </a:r>
            <a:r>
              <a:rPr lang="en-US" dirty="0" err="1"/>
              <a:t>n</a:t>
            </a:r>
            <a:r>
              <a:rPr lang="en-US" baseline="-25000" dirty="0" err="1"/>
              <a:t>ISM</a:t>
            </a:r>
            <a:r>
              <a:rPr lang="en-US" dirty="0"/>
              <a:t>&gt;(</a:t>
            </a:r>
            <a:r>
              <a:rPr lang="en-US" dirty="0" smtClean="0"/>
              <a:t>E/Z=200GeV)&gt; 0.6g/cc,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which in turn implies that the CR halo scale height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decreases with 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89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r>
              <a:rPr lang="en-US" dirty="0" smtClean="0"/>
              <a:t>A note on the </a:t>
            </a:r>
            <a:r>
              <a:rPr lang="en-US" dirty="0" err="1" smtClean="0"/>
              <a:t>IceCube</a:t>
            </a:r>
            <a:r>
              <a:rPr lang="en-US" dirty="0" smtClean="0"/>
              <a:t> detection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0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3962400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6802437" y="6324600"/>
            <a:ext cx="23415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400" dirty="0"/>
              <a:t>[EW 1995; Bahcall &amp; EW 03]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010400" y="47244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/>
            <a:r>
              <a:rPr lang="en-US" sz="1400"/>
              <a:t>[Katz &amp; EW 09]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" y="681038"/>
            <a:ext cx="8413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lnSpc>
                <a:spcPct val="150000"/>
              </a:lnSpc>
              <a:buFontTx/>
              <a:buChar char="•"/>
            </a:pPr>
            <a:r>
              <a:rPr lang="en-US" sz="2000">
                <a:latin typeface="Comic Sans MS" pitchFamily="66" charset="0"/>
                <a:cs typeface="Guttman Adii-Light" pitchFamily="2" charset="-79"/>
              </a:rPr>
              <a:t> </a:t>
            </a:r>
            <a:r>
              <a:rPr lang="en-US" sz="200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baseline="3000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(dN/d</a:t>
            </a:r>
            <a:r>
              <a:rPr lang="en-US" sz="200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)</a:t>
            </a:r>
            <a:r>
              <a:rPr lang="en-US" sz="2000" baseline="-25000">
                <a:latin typeface="Comic Sans MS" pitchFamily="66" charset="0"/>
                <a:cs typeface="Guttman Adii-Light" pitchFamily="2" charset="-79"/>
              </a:rPr>
              <a:t>Observed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=</a:t>
            </a:r>
            <a:r>
              <a:rPr lang="en-US" sz="200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baseline="3000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(dQ/d</a:t>
            </a:r>
            <a:r>
              <a:rPr lang="en-US" sz="200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) t</a:t>
            </a:r>
            <a:r>
              <a:rPr lang="en-US" sz="2000" baseline="-25000">
                <a:latin typeface="Comic Sans MS" pitchFamily="66" charset="0"/>
                <a:cs typeface="Guttman Adii-Light" pitchFamily="2" charset="-79"/>
              </a:rPr>
              <a:t>eff.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	 (t</a:t>
            </a:r>
            <a:r>
              <a:rPr lang="en-US" sz="2000" baseline="-25000">
                <a:latin typeface="Comic Sans MS" pitchFamily="66" charset="0"/>
                <a:cs typeface="Guttman Adii-Light" pitchFamily="2" charset="-79"/>
              </a:rPr>
              <a:t>eff.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 : </a:t>
            </a:r>
            <a:r>
              <a:rPr lang="en-US" sz="2000">
                <a:latin typeface="Comic Sans MS" pitchFamily="66" charset="0"/>
              </a:rPr>
              <a:t>p + </a:t>
            </a:r>
            <a:r>
              <a:rPr lang="en-US" sz="2000">
                <a:latin typeface="Symbol" pitchFamily="18" charset="2"/>
              </a:rPr>
              <a:t>g</a:t>
            </a:r>
            <a:r>
              <a:rPr lang="en-US" sz="2000" baseline="-25000">
                <a:latin typeface="Comic Sans MS" pitchFamily="66" charset="0"/>
              </a:rPr>
              <a:t>CMB</a:t>
            </a:r>
            <a:r>
              <a:rPr lang="en-US" sz="2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  <a:sym typeface="Wingdings" pitchFamily="2" charset="2"/>
              </a:rPr>
              <a:t> N +</a:t>
            </a:r>
            <a:r>
              <a:rPr lang="en-US" sz="2000">
                <a:latin typeface="Comic Sans MS" pitchFamily="66" charset="0"/>
              </a:rPr>
              <a:t> </a:t>
            </a:r>
            <a:r>
              <a:rPr lang="en-US" sz="2000">
                <a:latin typeface="Symbol" pitchFamily="18" charset="2"/>
              </a:rPr>
              <a:t>p)</a:t>
            </a:r>
            <a:r>
              <a:rPr lang="en-US" sz="2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  <a:cs typeface="Guttman Adii-Light" pitchFamily="2" charset="-79"/>
              </a:rPr>
              <a:t>	</a:t>
            </a:r>
            <a:endParaRPr lang="en-US" sz="2000"/>
          </a:p>
          <a:p>
            <a:pPr algn="l" rtl="0">
              <a:lnSpc>
                <a:spcPct val="150000"/>
              </a:lnSpc>
            </a:pPr>
            <a:r>
              <a:rPr lang="en-US" sz="2000"/>
              <a:t>   </a:t>
            </a:r>
            <a:r>
              <a:rPr lang="en-US" sz="2000">
                <a:latin typeface="Comic Sans MS" pitchFamily="66" charset="0"/>
              </a:rPr>
              <a:t>Assume: p, dQ/d</a:t>
            </a:r>
            <a:r>
              <a:rPr lang="en-US" sz="200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>
                <a:latin typeface="Comic Sans MS" pitchFamily="66" charset="0"/>
              </a:rPr>
              <a:t>~(1+z)</a:t>
            </a:r>
            <a:r>
              <a:rPr lang="en-US" sz="2000" baseline="30000">
                <a:latin typeface="Comic Sans MS" pitchFamily="66" charset="0"/>
              </a:rPr>
              <a:t>m</a:t>
            </a:r>
            <a:r>
              <a:rPr lang="en-US" sz="200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baseline="30000">
                <a:latin typeface="Comic Sans MS" pitchFamily="66" charset="0"/>
              </a:rPr>
              <a:t>-</a:t>
            </a:r>
            <a:r>
              <a:rPr lang="en-US" sz="2000" baseline="30000">
                <a:latin typeface="Symbol" pitchFamily="18" charset="2"/>
              </a:rPr>
              <a:t>a</a:t>
            </a: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228600" y="5546725"/>
            <a:ext cx="822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Tx/>
              <a:buChar char="•"/>
            </a:pP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 &gt;10</a:t>
            </a:r>
            <a:r>
              <a:rPr lang="en-US" sz="2000" baseline="30000" dirty="0">
                <a:latin typeface="Comic Sans MS" pitchFamily="66" charset="0"/>
                <a:cs typeface="Guttman Adii-Light" pitchFamily="2" charset="-79"/>
              </a:rPr>
              <a:t>19.3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eV: consistent with </a:t>
            </a:r>
          </a:p>
          <a:p>
            <a:pPr algn="l" rtl="0"/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     protons, </a:t>
            </a:r>
            <a:r>
              <a:rPr lang="en-US" sz="2000" dirty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baseline="30000" dirty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sz="2000" dirty="0" err="1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sz="2000" dirty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) =0.5(+-0.2) x 10</a:t>
            </a:r>
            <a:r>
              <a:rPr lang="en-US" sz="2000" baseline="30000" dirty="0">
                <a:latin typeface="Comic Sans MS" pitchFamily="66" charset="0"/>
              </a:rPr>
              <a:t>44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 erg/Mpc</a:t>
            </a:r>
            <a:r>
              <a:rPr lang="en-US" sz="2000" baseline="30000" dirty="0">
                <a:latin typeface="Comic Sans MS" pitchFamily="66" charset="0"/>
                <a:cs typeface="Guttman Adii-Light" pitchFamily="2" charset="-79"/>
              </a:rPr>
              <a:t>3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 yr + GZK</a:t>
            </a:r>
          </a:p>
          <a:p>
            <a:pPr algn="l" rtl="0"/>
            <a:endParaRPr lang="en-US" sz="2000" dirty="0">
              <a:latin typeface="Comic Sans MS" pitchFamily="66" charset="0"/>
              <a:cs typeface="Guttman Adii-Light" pitchFamily="2" charset="-79"/>
            </a:endParaRPr>
          </a:p>
          <a:p>
            <a:pPr algn="l" rtl="0"/>
            <a:endParaRPr lang="en-US" sz="2000" dirty="0">
              <a:latin typeface="Comic Sans MS" pitchFamily="66" charset="0"/>
              <a:cs typeface="Guttman Adii-Light" pitchFamily="2" charset="-79"/>
            </a:endParaRP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UHE: Flux &amp; Generation Spectrum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47675" y="1749425"/>
            <a:ext cx="1147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ct</a:t>
            </a:r>
            <a:r>
              <a:rPr lang="en-US" sz="1800" baseline="-25000"/>
              <a:t>eff</a:t>
            </a:r>
            <a:r>
              <a:rPr lang="en-US" sz="1800"/>
              <a:t> [Mpc]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124200" y="2057400"/>
            <a:ext cx="142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1800"/>
              <a:t>GZK (CMB) </a:t>
            </a:r>
          </a:p>
          <a:p>
            <a:pPr algn="l" rtl="0"/>
            <a:r>
              <a:rPr lang="en-US" sz="1800"/>
              <a:t>suppression</a:t>
            </a: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3276600" y="2667000"/>
            <a:ext cx="533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1676" name="Text Box 12"/>
          <p:cNvSpPr txBox="1">
            <a:spLocks noChangeArrowheads="1"/>
          </p:cNvSpPr>
          <p:nvPr/>
        </p:nvSpPr>
        <p:spPr bwMode="auto">
          <a:xfrm>
            <a:off x="5029200" y="1744663"/>
            <a:ext cx="2671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1800"/>
              <a:t>log(</a:t>
            </a:r>
            <a:r>
              <a:rPr lang="en-US" sz="1800">
                <a:latin typeface="Symbol" pitchFamily="18" charset="2"/>
              </a:rPr>
              <a:t>e</a:t>
            </a:r>
            <a:r>
              <a:rPr lang="en-US" sz="1800" baseline="30000"/>
              <a:t>2</a:t>
            </a:r>
            <a:r>
              <a:rPr lang="en-US" sz="1800"/>
              <a:t>dQ/d</a:t>
            </a:r>
            <a:r>
              <a:rPr lang="en-US" sz="1800">
                <a:latin typeface="Symbol" pitchFamily="18" charset="2"/>
              </a:rPr>
              <a:t>e</a:t>
            </a:r>
            <a:r>
              <a:rPr lang="en-US" sz="1800"/>
              <a:t>) [erg/Mpc</a:t>
            </a:r>
            <a:r>
              <a:rPr lang="en-US" sz="1800" baseline="30000"/>
              <a:t>2</a:t>
            </a:r>
            <a:r>
              <a:rPr lang="en-US" sz="1800"/>
              <a:t> yr]</a:t>
            </a:r>
          </a:p>
        </p:txBody>
      </p:sp>
      <p:pic>
        <p:nvPicPr>
          <p:cNvPr id="24167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057400"/>
            <a:ext cx="3733800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057400"/>
            <a:ext cx="3886200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8819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241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/>
      <p:bldP spid="241670" grpId="0"/>
      <p:bldP spid="2416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HE</a:t>
            </a:r>
            <a:r>
              <a:rPr lang="en-US" dirty="0" smtClean="0">
                <a:latin typeface="Symbol" pitchFamily="18" charset="2"/>
              </a:rPr>
              <a:t> n</a:t>
            </a:r>
            <a:r>
              <a:rPr lang="en-US" dirty="0" smtClean="0"/>
              <a:t>: UHECR bound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31125" cy="55626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p + </a:t>
            </a:r>
            <a:r>
              <a:rPr lang="en-US" sz="2000" dirty="0" smtClean="0">
                <a:latin typeface="Symbol" pitchFamily="18" charset="2"/>
              </a:rPr>
              <a:t>g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N +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Symbol" pitchFamily="18" charset="2"/>
              </a:rPr>
              <a:t>p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    </a:t>
            </a:r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2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g</a:t>
            </a:r>
            <a:r>
              <a:rPr lang="en-US" sz="2000" dirty="0" smtClean="0">
                <a:sym typeface="Wingdings" pitchFamily="2" charset="2"/>
              </a:rPr>
              <a:t> ;  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p</a:t>
            </a:r>
            <a:r>
              <a:rPr lang="en-US" sz="2000" baseline="30000" dirty="0" smtClean="0">
                <a:sym typeface="Wingdings" pitchFamily="2" charset="2"/>
              </a:rPr>
              <a:t>+</a:t>
            </a:r>
            <a:r>
              <a:rPr lang="en-US" sz="2000" dirty="0" smtClean="0">
                <a:sym typeface="Wingdings" pitchFamily="2" charset="2"/>
              </a:rPr>
              <a:t>  e</a:t>
            </a:r>
            <a:r>
              <a:rPr lang="en-US" sz="2000" baseline="30000" dirty="0" smtClean="0">
                <a:sym typeface="Wingdings" pitchFamily="2" charset="2"/>
              </a:rPr>
              <a:t>+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smtClean="0">
                <a:sym typeface="Wingdings" pitchFamily="2" charset="2"/>
              </a:rPr>
              <a:t>e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aseline="-25000" dirty="0" smtClean="0">
                <a:latin typeface="Symbol" pitchFamily="18" charset="2"/>
                <a:sym typeface="Wingdings" pitchFamily="2" charset="2"/>
              </a:rPr>
              <a:t>m</a:t>
            </a:r>
            <a:endParaRPr lang="en-US" sz="20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sym typeface="Wingdings" pitchFamily="2" charset="2"/>
              </a:rPr>
              <a:t> Identify UHECR sources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sym typeface="Wingdings" pitchFamily="2" charset="2"/>
              </a:rPr>
              <a:t>    Study BH accretion/acceleration physics</a:t>
            </a:r>
            <a:endParaRPr lang="en-US" sz="2000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en-US" sz="2000" dirty="0" smtClean="0"/>
              <a:t>	</a:t>
            </a:r>
          </a:p>
          <a:p>
            <a:pPr eaLnBrk="1" hangingPunct="1"/>
            <a:r>
              <a:rPr lang="en-US" sz="2000" dirty="0" smtClean="0">
                <a:cs typeface="Guttman Adii-Light" pitchFamily="2" charset="-79"/>
              </a:rPr>
              <a:t>For all known sources,</a:t>
            </a:r>
            <a:r>
              <a:rPr lang="en-US" sz="2000" dirty="0" smtClean="0"/>
              <a:t>   </a:t>
            </a:r>
            <a:r>
              <a:rPr lang="en-US" sz="2000" dirty="0" err="1" smtClean="0">
                <a:latin typeface="Symbol" pitchFamily="18" charset="2"/>
              </a:rPr>
              <a:t>t</a:t>
            </a:r>
            <a:r>
              <a:rPr lang="en-US" sz="2000" baseline="-25000" dirty="0" err="1" smtClean="0">
                <a:latin typeface="Symbol" pitchFamily="18" charset="2"/>
              </a:rPr>
              <a:t>g</a:t>
            </a:r>
            <a:r>
              <a:rPr lang="en-US" sz="2000" baseline="-25000" dirty="0" err="1" smtClean="0"/>
              <a:t>p</a:t>
            </a:r>
            <a:r>
              <a:rPr lang="en-US" sz="2000" dirty="0" smtClean="0"/>
              <a:t>&lt;=1: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marL="0" indent="0" eaLnBrk="1" hangingPunct="1">
              <a:buNone/>
            </a:pPr>
            <a:endParaRPr lang="en-US" sz="2000" dirty="0" smtClean="0"/>
          </a:p>
          <a:p>
            <a:pPr eaLnBrk="1" hangingPunct="1"/>
            <a:r>
              <a:rPr lang="en-US" sz="2000" dirty="0" smtClean="0"/>
              <a:t>If X-G p</a:t>
            </a:r>
            <a:r>
              <a:rPr lang="en-US" sz="2000" dirty="0" smtClean="0">
                <a:latin typeface="Times New Roman" pitchFamily="18" charset="0"/>
              </a:rPr>
              <a:t>’</a:t>
            </a:r>
            <a:r>
              <a:rPr lang="en-US" sz="2000" dirty="0" smtClean="0"/>
              <a:t>s:</a:t>
            </a:r>
          </a:p>
          <a:p>
            <a:pPr eaLnBrk="1" hangingPunct="1"/>
            <a:endParaRPr lang="en-US" sz="20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sym typeface="Wingdings" pitchFamily="2" charset="2"/>
              </a:rPr>
              <a:t> Identify primaries, determine f(z)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056843"/>
              </p:ext>
            </p:extLst>
          </p:nvPr>
        </p:nvGraphicFramePr>
        <p:xfrm>
          <a:off x="1371600" y="3586162"/>
          <a:ext cx="5916613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0" name="משוואה" r:id="rId4" imgW="3073400" imgH="736600" progId="Equation.3">
                  <p:embed/>
                </p:oleObj>
              </mc:Choice>
              <mc:Fallback>
                <p:oleObj name="משוואה" r:id="rId4" imgW="30734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586162"/>
                        <a:ext cx="5916613" cy="142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4419600" y="15240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886" name="Rectangle 6"/>
          <p:cNvSpPr>
            <a:spLocks noChangeArrowheads="1"/>
          </p:cNvSpPr>
          <p:nvPr/>
        </p:nvSpPr>
        <p:spPr bwMode="auto">
          <a:xfrm>
            <a:off x="7537450" y="4038600"/>
            <a:ext cx="16065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/>
            <a:r>
              <a:rPr lang="en-US" sz="1400"/>
              <a:t>[EW &amp; Bahcall 99; </a:t>
            </a:r>
          </a:p>
          <a:p>
            <a:pPr rtl="0"/>
            <a:r>
              <a:rPr lang="en-US" sz="1400"/>
              <a:t>Bahcall &amp; EW 01]</a:t>
            </a:r>
          </a:p>
        </p:txBody>
      </p:sp>
      <p:graphicFrame>
        <p:nvGraphicFramePr>
          <p:cNvPr id="2867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176430"/>
              </p:ext>
            </p:extLst>
          </p:nvPr>
        </p:nvGraphicFramePr>
        <p:xfrm>
          <a:off x="2667000" y="5214937"/>
          <a:ext cx="2895600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משוואה" r:id="rId6" imgW="1422400" imgH="431800" progId="Equation.3">
                  <p:embed/>
                </p:oleObj>
              </mc:Choice>
              <mc:Fallback>
                <p:oleObj name="משוואה" r:id="rId6" imgW="1422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214937"/>
                        <a:ext cx="2895600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0888" name="Rectangle 8"/>
          <p:cNvSpPr>
            <a:spLocks noChangeArrowheads="1"/>
          </p:cNvSpPr>
          <p:nvPr/>
        </p:nvSpPr>
        <p:spPr bwMode="auto">
          <a:xfrm>
            <a:off x="6978650" y="5638800"/>
            <a:ext cx="216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/>
            <a:r>
              <a:rPr lang="en-US" sz="1400" dirty="0"/>
              <a:t>[Berezinsky &amp; </a:t>
            </a:r>
            <a:r>
              <a:rPr lang="en-US" sz="1400" dirty="0" err="1"/>
              <a:t>Zatsepin</a:t>
            </a:r>
            <a:r>
              <a:rPr lang="en-US" sz="1400" dirty="0"/>
              <a:t> 69]</a:t>
            </a:r>
          </a:p>
        </p:txBody>
      </p:sp>
    </p:spTree>
    <p:extLst>
      <p:ext uri="{BB962C8B-B14F-4D97-AF65-F5344CB8AC3E}">
        <p14:creationId xmlns:p14="http://schemas.microsoft.com/office/powerpoint/2010/main" val="14409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Bound implications: I. AGN </a:t>
            </a:r>
            <a:r>
              <a:rPr lang="en-US" smtClean="0">
                <a:latin typeface="Symbol" pitchFamily="18" charset="2"/>
              </a:rPr>
              <a:t>n</a:t>
            </a:r>
            <a:r>
              <a:rPr lang="en-US" smtClean="0"/>
              <a:t> models</a:t>
            </a:r>
          </a:p>
        </p:txBody>
      </p:sp>
      <p:pic>
        <p:nvPicPr>
          <p:cNvPr id="29699" name="Picture 3" descr="ag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752600"/>
            <a:ext cx="6400800" cy="4800600"/>
          </a:xfrm>
          <a:noFill/>
        </p:spPr>
      </p:pic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2209800" y="4191000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2200275" y="3962400"/>
            <a:ext cx="728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/>
              <a:t>BBR05</a:t>
            </a:r>
          </a:p>
        </p:txBody>
      </p:sp>
      <p:sp>
        <p:nvSpPr>
          <p:cNvPr id="29702" name="Line 9"/>
          <p:cNvSpPr>
            <a:spLocks noChangeShapeType="1"/>
          </p:cNvSpPr>
          <p:nvPr/>
        </p:nvSpPr>
        <p:spPr bwMode="auto">
          <a:xfrm>
            <a:off x="1752600" y="1600200"/>
            <a:ext cx="1676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228600" y="1136650"/>
            <a:ext cx="2035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2000"/>
              <a:t>“Hidden” (</a:t>
            </a:r>
            <a:r>
              <a:rPr lang="en-US" sz="2000">
                <a:latin typeface="Symbol" pitchFamily="18" charset="2"/>
              </a:rPr>
              <a:t>n</a:t>
            </a:r>
            <a:r>
              <a:rPr lang="en-US" sz="2000"/>
              <a:t> only)</a:t>
            </a:r>
          </a:p>
          <a:p>
            <a:pPr algn="l" rtl="0"/>
            <a:r>
              <a:rPr lang="en-US" sz="2000"/>
              <a:t>         sources</a:t>
            </a:r>
          </a:p>
        </p:txBody>
      </p:sp>
      <p:sp>
        <p:nvSpPr>
          <p:cNvPr id="29704" name="Line 11"/>
          <p:cNvSpPr>
            <a:spLocks noChangeShapeType="1"/>
          </p:cNvSpPr>
          <p:nvPr/>
        </p:nvSpPr>
        <p:spPr bwMode="auto">
          <a:xfrm flipH="1">
            <a:off x="5715000" y="1600200"/>
            <a:ext cx="1447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5" name="Text Box 12"/>
          <p:cNvSpPr txBox="1">
            <a:spLocks noChangeArrowheads="1"/>
          </p:cNvSpPr>
          <p:nvPr/>
        </p:nvSpPr>
        <p:spPr bwMode="auto">
          <a:xfrm>
            <a:off x="6400800" y="1143000"/>
            <a:ext cx="2132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/>
              <a:t>Violating UHECR </a:t>
            </a:r>
          </a:p>
          <a:p>
            <a:pPr algn="l" rtl="0"/>
            <a:r>
              <a:rPr lang="en-US" sz="2000"/>
              <a:t>              bound</a:t>
            </a:r>
          </a:p>
        </p:txBody>
      </p:sp>
    </p:spTree>
    <p:extLst>
      <p:ext uri="{BB962C8B-B14F-4D97-AF65-F5344CB8AC3E}">
        <p14:creationId xmlns:p14="http://schemas.microsoft.com/office/powerpoint/2010/main" val="99182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animBg="1"/>
      <p:bldP spid="1433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nu_bound_1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085850"/>
            <a:ext cx="7696200" cy="5772150"/>
          </a:xfrm>
          <a:prstGeom prst="rect">
            <a:avLst/>
          </a:prstGeom>
        </p:spPr>
      </p:pic>
      <p:sp>
        <p:nvSpPr>
          <p:cNvPr id="30724" name="Rectangle 18"/>
          <p:cNvSpPr>
            <a:spLocks noChangeArrowheads="1"/>
          </p:cNvSpPr>
          <p:nvPr/>
        </p:nvSpPr>
        <p:spPr bwMode="auto">
          <a:xfrm>
            <a:off x="6781800" y="3219450"/>
            <a:ext cx="2286000" cy="1295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Bound implications: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experiments</a:t>
            </a:r>
          </a:p>
        </p:txBody>
      </p:sp>
      <p:graphicFrame>
        <p:nvGraphicFramePr>
          <p:cNvPr id="30726" name="Object 15"/>
          <p:cNvGraphicFramePr>
            <a:graphicFrameLocks noChangeAspect="1"/>
          </p:cNvGraphicFramePr>
          <p:nvPr/>
        </p:nvGraphicFramePr>
        <p:xfrm>
          <a:off x="6705600" y="3752850"/>
          <a:ext cx="23336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משוואה" r:id="rId4" imgW="1409088" imgH="444307" progId="Equation.3">
                  <p:embed/>
                </p:oleObj>
              </mc:Choice>
              <mc:Fallback>
                <p:oleObj name="משוואה" r:id="rId4" imgW="1409088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752850"/>
                        <a:ext cx="2333625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16"/>
          <p:cNvSpPr txBox="1">
            <a:spLocks noChangeArrowheads="1"/>
          </p:cNvSpPr>
          <p:nvPr/>
        </p:nvSpPr>
        <p:spPr bwMode="auto">
          <a:xfrm>
            <a:off x="7086600" y="3295650"/>
            <a:ext cx="1335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flavors,</a:t>
            </a:r>
          </a:p>
        </p:txBody>
      </p:sp>
      <p:sp>
        <p:nvSpPr>
          <p:cNvPr id="30728" name="Line 17"/>
          <p:cNvSpPr>
            <a:spLocks noChangeShapeType="1"/>
          </p:cNvSpPr>
          <p:nvPr/>
        </p:nvSpPr>
        <p:spPr bwMode="auto">
          <a:xfrm flipH="1">
            <a:off x="6248400" y="3905250"/>
            <a:ext cx="533400" cy="76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2949" name="Line 21"/>
          <p:cNvSpPr>
            <a:spLocks noChangeShapeType="1"/>
          </p:cNvSpPr>
          <p:nvPr/>
        </p:nvSpPr>
        <p:spPr bwMode="auto">
          <a:xfrm>
            <a:off x="1371600" y="3371850"/>
            <a:ext cx="22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2950" name="Text Box 22"/>
          <p:cNvSpPr txBox="1">
            <a:spLocks noChangeArrowheads="1"/>
          </p:cNvSpPr>
          <p:nvPr/>
        </p:nvSpPr>
        <p:spPr bwMode="auto">
          <a:xfrm>
            <a:off x="1250950" y="3005138"/>
            <a:ext cx="73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Fermi</a:t>
            </a:r>
          </a:p>
        </p:txBody>
      </p:sp>
    </p:spTree>
    <p:extLst>
      <p:ext uri="{BB962C8B-B14F-4D97-AF65-F5344CB8AC3E}">
        <p14:creationId xmlns:p14="http://schemas.microsoft.com/office/powerpoint/2010/main" val="124017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81075"/>
            <a:ext cx="5487988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361950" y="4868863"/>
            <a:ext cx="3922713" cy="101917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…Our results clearly show an increase in the positron abundance at high energy that cannot be understood by standard models describing the secondary production of cosmic-rays. 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6659563" y="1038225"/>
            <a:ext cx="2160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800" dirty="0" smtClean="0"/>
              <a:t>PAMELA 09</a:t>
            </a:r>
            <a:endParaRPr lang="en-US" sz="2800" dirty="0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4284663" y="3068638"/>
            <a:ext cx="863600" cy="1439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198" name="Picture 3" descr="nature07942-f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997200"/>
            <a:ext cx="3889375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 err="1" smtClean="0"/>
              <a:t>IceCube</a:t>
            </a:r>
            <a:r>
              <a:rPr lang="en-US" dirty="0" smtClean="0"/>
              <a:t> (preliminary) detection</a:t>
            </a:r>
            <a:endParaRPr lang="en-US" dirty="0"/>
          </a:p>
        </p:txBody>
      </p:sp>
      <p:pic>
        <p:nvPicPr>
          <p:cNvPr id="7" name="Content Placeholder 6" descr="IceCube-2013-05_Page_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276600"/>
            <a:ext cx="4140200" cy="3105150"/>
          </a:xfrm>
        </p:spPr>
      </p:pic>
      <p:pic>
        <p:nvPicPr>
          <p:cNvPr id="8" name="Picture 7" descr="IceCube-2013-05_Page_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200400"/>
            <a:ext cx="4267200" cy="3200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1371600"/>
            <a:ext cx="73286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28 events, compared to 12 expected,  </a:t>
            </a:r>
            <a:r>
              <a:rPr lang="en-US" dirty="0"/>
              <a:t>above </a:t>
            </a:r>
            <a:r>
              <a:rPr lang="en-US" dirty="0" smtClean="0"/>
              <a:t>50TeV; ~4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  (cutoff at 2PeV?)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1/E</a:t>
            </a:r>
            <a:r>
              <a:rPr lang="en-US" baseline="30000" dirty="0" smtClean="0"/>
              <a:t>2</a:t>
            </a:r>
            <a:r>
              <a:rPr lang="en-US" dirty="0" smtClean="0"/>
              <a:t> spectrum, 4x10</a:t>
            </a:r>
            <a:r>
              <a:rPr lang="en-US" baseline="30000" dirty="0" smtClean="0"/>
              <a:t>-8</a:t>
            </a:r>
            <a:r>
              <a:rPr lang="en-US" dirty="0" smtClean="0"/>
              <a:t>GeV/cm</a:t>
            </a:r>
            <a:r>
              <a:rPr lang="en-US" baseline="30000" dirty="0" smtClean="0"/>
              <a:t>2</a:t>
            </a:r>
            <a:r>
              <a:rPr lang="en-US" dirty="0" smtClean="0"/>
              <a:t>s </a:t>
            </a:r>
            <a:r>
              <a:rPr lang="en-US" dirty="0" err="1" smtClean="0"/>
              <a:t>sr</a:t>
            </a:r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Consistent with 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baseline="-25000" dirty="0" err="1" smtClean="0"/>
              <a:t>e</a:t>
            </a:r>
            <a:r>
              <a:rPr lang="en-US" dirty="0" err="1" smtClean="0"/>
              <a:t>: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baseline="-25000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: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baseline="-25000" dirty="0" err="1" smtClean="0">
                <a:latin typeface="Symbol" pitchFamily="18" charset="2"/>
              </a:rPr>
              <a:t>t</a:t>
            </a:r>
            <a:r>
              <a:rPr lang="en-US" dirty="0" smtClean="0"/>
              <a:t>=1:1:1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Consistent with isotropy</a:t>
            </a:r>
            <a:endParaRPr lang="en-US" dirty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441806" y="6553200"/>
            <a:ext cx="33049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/>
            <a:r>
              <a:rPr lang="en-US" sz="1400" dirty="0" smtClean="0"/>
              <a:t>[N. Whitehorn, IC collaboration, IPA 2013]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 rot="19921753">
            <a:off x="2291461" y="4865916"/>
            <a:ext cx="413767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New era in </a:t>
            </a:r>
            <a:r>
              <a:rPr lang="en-US" sz="3200" dirty="0" smtClean="0">
                <a:latin typeface="Symbol" pitchFamily="18" charset="2"/>
              </a:rPr>
              <a:t>n</a:t>
            </a:r>
            <a:r>
              <a:rPr lang="en-US" sz="3200" dirty="0" smtClean="0"/>
              <a:t> astronomy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7528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8001000" cy="6000750"/>
          </a:xfrm>
          <a:prstGeom prst="rect">
            <a:avLst/>
          </a:prstGeom>
        </p:spPr>
      </p:pic>
      <p:sp>
        <p:nvSpPr>
          <p:cNvPr id="30724" name="Rectangle 18"/>
          <p:cNvSpPr>
            <a:spLocks noChangeArrowheads="1"/>
          </p:cNvSpPr>
          <p:nvPr/>
        </p:nvSpPr>
        <p:spPr bwMode="auto">
          <a:xfrm>
            <a:off x="6858000" y="3124200"/>
            <a:ext cx="2286000" cy="1295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+mn-lt"/>
              </a:rPr>
              <a:t>IceCube</a:t>
            </a:r>
            <a:r>
              <a:rPr lang="en-US" dirty="0" smtClean="0">
                <a:latin typeface="+mn-lt"/>
              </a:rPr>
              <a:t> (preliminary) detection</a:t>
            </a:r>
          </a:p>
        </p:txBody>
      </p:sp>
      <p:graphicFrame>
        <p:nvGraphicFramePr>
          <p:cNvPr id="30726" name="Object 15"/>
          <p:cNvGraphicFramePr>
            <a:graphicFrameLocks noChangeAspect="1"/>
          </p:cNvGraphicFramePr>
          <p:nvPr/>
        </p:nvGraphicFramePr>
        <p:xfrm>
          <a:off x="6781800" y="3657600"/>
          <a:ext cx="23336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משוואה" r:id="rId4" imgW="1409088" imgH="444307" progId="Equation.3">
                  <p:embed/>
                </p:oleObj>
              </mc:Choice>
              <mc:Fallback>
                <p:oleObj name="משוואה" r:id="rId4" imgW="1409088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657600"/>
                        <a:ext cx="2333625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16"/>
          <p:cNvSpPr txBox="1">
            <a:spLocks noChangeArrowheads="1"/>
          </p:cNvSpPr>
          <p:nvPr/>
        </p:nvSpPr>
        <p:spPr bwMode="auto">
          <a:xfrm>
            <a:off x="7162800" y="3200400"/>
            <a:ext cx="1335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2 flavors,</a:t>
            </a:r>
          </a:p>
        </p:txBody>
      </p:sp>
      <p:sp>
        <p:nvSpPr>
          <p:cNvPr id="30728" name="Line 17"/>
          <p:cNvSpPr>
            <a:spLocks noChangeShapeType="1"/>
          </p:cNvSpPr>
          <p:nvPr/>
        </p:nvSpPr>
        <p:spPr bwMode="auto">
          <a:xfrm flipH="1">
            <a:off x="6324600" y="3810000"/>
            <a:ext cx="533400" cy="76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0"/>
            <a:ext cx="7696200" cy="914400"/>
          </a:xfrm>
        </p:spPr>
        <p:txBody>
          <a:bodyPr/>
          <a:lstStyle/>
          <a:p>
            <a:r>
              <a:rPr lang="en-US" dirty="0" err="1" smtClean="0"/>
              <a:t>IceCube’s</a:t>
            </a:r>
            <a:r>
              <a:rPr lang="en-US" dirty="0" smtClean="0"/>
              <a:t> detection: Some implications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2133600"/>
            <a:ext cx="8763000" cy="4648200"/>
          </a:xfrm>
        </p:spPr>
        <p:txBody>
          <a:bodyPr/>
          <a:lstStyle/>
          <a:p>
            <a:r>
              <a:rPr lang="en-US" sz="2000" dirty="0" smtClean="0"/>
              <a:t>Unlikely Galactic: </a:t>
            </a:r>
            <a:r>
              <a:rPr lang="en-US" sz="2000" dirty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baseline="30000" dirty="0" smtClean="0"/>
              <a:t>2</a:t>
            </a:r>
            <a:r>
              <a:rPr lang="en-US" sz="2000" dirty="0" smtClean="0">
                <a:latin typeface="Symbol" pitchFamily="18" charset="2"/>
              </a:rPr>
              <a:t>F</a:t>
            </a:r>
            <a:r>
              <a:rPr lang="en-US" sz="2000" baseline="-25000" dirty="0" smtClean="0">
                <a:latin typeface="Symbol" pitchFamily="18" charset="2"/>
              </a:rPr>
              <a:t>g</a:t>
            </a:r>
            <a:r>
              <a:rPr lang="en-US" sz="2000" dirty="0" smtClean="0"/>
              <a:t>~10</a:t>
            </a:r>
            <a:r>
              <a:rPr lang="en-US" sz="2000" baseline="30000" dirty="0" smtClean="0"/>
              <a:t>-7</a:t>
            </a:r>
            <a:r>
              <a:rPr lang="en-US" sz="2000" dirty="0" smtClean="0"/>
              <a:t>(E</a:t>
            </a:r>
            <a:r>
              <a:rPr lang="en-US" sz="2000" baseline="-25000" dirty="0" smtClean="0"/>
              <a:t>0.1TeV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-0.7</a:t>
            </a:r>
            <a:r>
              <a:rPr lang="en-US" sz="2000" dirty="0" smtClean="0"/>
              <a:t>GeV/cm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s </a:t>
            </a:r>
            <a:r>
              <a:rPr lang="en-US" sz="2000" dirty="0" err="1" smtClean="0"/>
              <a:t>sr</a:t>
            </a:r>
            <a:r>
              <a:rPr lang="en-US" sz="2000" dirty="0" smtClean="0"/>
              <a:t> </a:t>
            </a:r>
            <a:r>
              <a:rPr lang="en-US" sz="1600" dirty="0" smtClean="0"/>
              <a:t>[Fermi]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   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                 ~10</a:t>
            </a:r>
            <a:r>
              <a:rPr lang="en-US" sz="2000" baseline="30000" dirty="0" smtClean="0"/>
              <a:t>-9</a:t>
            </a:r>
            <a:r>
              <a:rPr lang="en-US" sz="2000" dirty="0" smtClean="0"/>
              <a:t>(E</a:t>
            </a:r>
            <a:r>
              <a:rPr lang="en-US" sz="2000" baseline="-25000" dirty="0" smtClean="0"/>
              <a:t>0.1PeV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-0.7</a:t>
            </a:r>
            <a:r>
              <a:rPr lang="en-US" sz="2000" dirty="0" smtClean="0"/>
              <a:t>GeV/cm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s </a:t>
            </a:r>
            <a:r>
              <a:rPr lang="en-US" sz="2000" dirty="0" err="1" smtClean="0"/>
              <a:t>sr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XG distribution of sources,</a:t>
            </a:r>
            <a:endParaRPr lang="en-US" dirty="0" smtClean="0">
              <a:latin typeface="Comic Sans MS" pitchFamily="66" charset="0"/>
              <a:cs typeface="Guttman Adii-Light" pitchFamily="2" charset="-79"/>
            </a:endParaRPr>
          </a:p>
          <a:p>
            <a:pPr marL="0" indent="0">
              <a:buNone/>
            </a:pP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    p, 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baseline="30000" dirty="0" smtClean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dirty="0" err="1" smtClean="0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)</a:t>
            </a:r>
            <a:r>
              <a:rPr lang="en-US" baseline="-25000" dirty="0" err="1" smtClean="0"/>
              <a:t>PeV-EeV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~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 e</a:t>
            </a:r>
            <a:r>
              <a:rPr lang="en-US" baseline="30000" dirty="0" smtClean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dirty="0" err="1" smtClean="0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)</a:t>
            </a:r>
            <a:r>
              <a:rPr lang="en-US" baseline="-25000" dirty="0" smtClean="0"/>
              <a:t> &gt;10EeV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, </a:t>
            </a:r>
            <a:r>
              <a:rPr lang="en-US" dirty="0" err="1" smtClean="0">
                <a:latin typeface="Symbol" pitchFamily="18" charset="2"/>
              </a:rPr>
              <a:t>t</a:t>
            </a:r>
            <a:r>
              <a:rPr lang="en-US" baseline="-25000" dirty="0" err="1" smtClean="0">
                <a:latin typeface="Symbol" pitchFamily="18" charset="2"/>
              </a:rPr>
              <a:t>g</a:t>
            </a:r>
            <a:r>
              <a:rPr lang="en-US" baseline="-25000" dirty="0" err="1" smtClean="0"/>
              <a:t>p</a:t>
            </a:r>
            <a:r>
              <a:rPr lang="en-US" baseline="-25000" dirty="0" smtClean="0"/>
              <a:t>(</a:t>
            </a:r>
            <a:r>
              <a:rPr lang="en-US" baseline="-25000" dirty="0" err="1" smtClean="0"/>
              <a:t>pp</a:t>
            </a:r>
            <a:r>
              <a:rPr lang="en-US" baseline="-25000" dirty="0" smtClean="0"/>
              <a:t>)</a:t>
            </a:r>
            <a:r>
              <a:rPr lang="en-US" dirty="0" smtClean="0"/>
              <a:t>&gt;~1</a:t>
            </a:r>
          </a:p>
          <a:p>
            <a:pPr>
              <a:buFont typeface="Symbol"/>
              <a:buChar char=" "/>
            </a:pPr>
            <a:r>
              <a:rPr lang="en-US" dirty="0" smtClean="0"/>
              <a:t>      Or:    </a:t>
            </a:r>
          </a:p>
          <a:p>
            <a:pPr>
              <a:buFont typeface="Symbol"/>
              <a:buChar char=" "/>
            </a:pPr>
            <a:r>
              <a:rPr lang="en-US" dirty="0" smtClean="0">
                <a:latin typeface="Symbol" pitchFamily="18" charset="2"/>
                <a:cs typeface="Guttman Adii-Light" pitchFamily="2" charset="-79"/>
              </a:rPr>
              <a:t>    e</a:t>
            </a:r>
            <a:r>
              <a:rPr lang="en-US" baseline="30000" dirty="0" smtClean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dirty="0" err="1" smtClean="0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)</a:t>
            </a:r>
            <a:r>
              <a:rPr lang="en-US" baseline="-25000" dirty="0" err="1" smtClean="0"/>
              <a:t>PeV-EeV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&gt;&gt;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 e</a:t>
            </a:r>
            <a:r>
              <a:rPr lang="en-US" baseline="30000" dirty="0" smtClean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dirty="0" err="1" smtClean="0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dirty="0" smtClean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dirty="0" smtClean="0">
                <a:latin typeface="Comic Sans MS" pitchFamily="66" charset="0"/>
                <a:cs typeface="Guttman Adii-Light" pitchFamily="2" charset="-79"/>
              </a:rPr>
              <a:t>)</a:t>
            </a:r>
            <a:r>
              <a:rPr lang="en-US" baseline="-25000" dirty="0" smtClean="0"/>
              <a:t> &gt;10EeV</a:t>
            </a:r>
            <a:r>
              <a:rPr lang="en-US" dirty="0">
                <a:latin typeface="Comic Sans MS" pitchFamily="66" charset="0"/>
                <a:cs typeface="Guttman Adii-Light" pitchFamily="2" charset="-79"/>
              </a:rPr>
              <a:t>, </a:t>
            </a:r>
            <a:r>
              <a:rPr lang="en-US" dirty="0" err="1" smtClean="0">
                <a:latin typeface="Symbol" pitchFamily="18" charset="2"/>
              </a:rPr>
              <a:t>t</a:t>
            </a:r>
            <a:r>
              <a:rPr lang="en-US" baseline="-25000" dirty="0" err="1" smtClean="0">
                <a:latin typeface="Symbol" pitchFamily="18" charset="2"/>
              </a:rPr>
              <a:t>g</a:t>
            </a:r>
            <a:r>
              <a:rPr lang="en-US" baseline="-25000" dirty="0" err="1" smtClean="0"/>
              <a:t>p</a:t>
            </a:r>
            <a:r>
              <a:rPr lang="en-US" baseline="-25000" dirty="0" smtClean="0"/>
              <a:t>(</a:t>
            </a:r>
            <a:r>
              <a:rPr lang="en-US" baseline="-25000" dirty="0" err="1" smtClean="0"/>
              <a:t>pp</a:t>
            </a:r>
            <a:r>
              <a:rPr lang="en-US" baseline="-25000" dirty="0" smtClean="0"/>
              <a:t>)</a:t>
            </a:r>
            <a:r>
              <a:rPr lang="en-US" dirty="0" smtClean="0"/>
              <a:t>&lt;&lt;1 </a:t>
            </a:r>
          </a:p>
          <a:p>
            <a:pPr>
              <a:buFont typeface="Symbol"/>
              <a:buChar char=" "/>
            </a:pPr>
            <a:r>
              <a:rPr lang="en-US" dirty="0" smtClean="0"/>
              <a:t>   &amp; Coincidence (over a wide energy range)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900" y="845403"/>
            <a:ext cx="80772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/>
              <a:t>The coincidence </a:t>
            </a:r>
            <a:r>
              <a:rPr lang="en-US" dirty="0"/>
              <a:t>of </a:t>
            </a:r>
            <a:r>
              <a:rPr lang="en-US" dirty="0" smtClean="0"/>
              <a:t>50TeV&lt;E&lt;2PeV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flux, spectrum (&amp; flavor) with the WB bound is </a:t>
            </a:r>
            <a:r>
              <a:rPr lang="en-US" dirty="0">
                <a:sym typeface="Wingdings" pitchFamily="2" charset="2"/>
              </a:rPr>
              <a:t>u</a:t>
            </a:r>
            <a:r>
              <a:rPr lang="en-US" dirty="0" smtClean="0">
                <a:sym typeface="Wingdings" pitchFamily="2" charset="2"/>
              </a:rPr>
              <a:t>nlikely </a:t>
            </a:r>
            <a:r>
              <a:rPr lang="en-US" dirty="0">
                <a:sym typeface="Wingdings" pitchFamily="2" charset="2"/>
              </a:rPr>
              <a:t>a </a:t>
            </a:r>
            <a:r>
              <a:rPr lang="en-US" dirty="0" smtClean="0">
                <a:sym typeface="Wingdings" pitchFamily="2" charset="2"/>
              </a:rPr>
              <a:t>chance coincidence.</a:t>
            </a:r>
            <a:endParaRPr lang="en-US" baseline="-25000" dirty="0" smtClean="0"/>
          </a:p>
        </p:txBody>
      </p:sp>
      <p:sp>
        <p:nvSpPr>
          <p:cNvPr id="9" name="Down Arrow 8"/>
          <p:cNvSpPr/>
          <p:nvPr/>
        </p:nvSpPr>
        <p:spPr bwMode="auto">
          <a:xfrm>
            <a:off x="4648200" y="2971800"/>
            <a:ext cx="609600" cy="609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r_gen_sp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8229600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609600"/>
          </a:xfrm>
        </p:spPr>
        <p:txBody>
          <a:bodyPr/>
          <a:lstStyle/>
          <a:p>
            <a:r>
              <a:rPr lang="en-US" dirty="0" smtClean="0"/>
              <a:t>The cosmic ray generation spectrum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495800" y="41148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5410200" y="41148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6096000" y="5029200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XG CRs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4495800"/>
            <a:ext cx="1066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XG 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dirty="0" err="1" smtClean="0"/>
              <a:t>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2132" y="4191000"/>
            <a:ext cx="1885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/>
              <a:t>Galactic CRs</a:t>
            </a:r>
          </a:p>
          <a:p>
            <a:pPr algn="l" rtl="0"/>
            <a:r>
              <a:rPr lang="en-US" dirty="0" smtClean="0"/>
              <a:t>(+ </a:t>
            </a:r>
            <a:r>
              <a:rPr lang="en-US" dirty="0" err="1" smtClean="0"/>
              <a:t>CRs~SFR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7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838200"/>
          </a:xfrm>
        </p:spPr>
        <p:txBody>
          <a:bodyPr/>
          <a:lstStyle/>
          <a:p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’s from Star Bursts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077200" cy="56388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Starburst galaxies</a:t>
            </a:r>
          </a:p>
          <a:p>
            <a:pPr lvl="1" algn="l" rtl="0"/>
            <a:r>
              <a:rPr lang="en-US" sz="2000" dirty="0" smtClean="0">
                <a:latin typeface="+mn-lt"/>
              </a:rPr>
              <a:t>{Star formation rate, density, B} ~ 10</a:t>
            </a:r>
            <a:r>
              <a:rPr lang="en-US" sz="2000" baseline="30000" dirty="0" smtClean="0">
                <a:latin typeface="+mn-lt"/>
              </a:rPr>
              <a:t>3</a:t>
            </a:r>
            <a:r>
              <a:rPr lang="en-US" sz="2000" dirty="0" smtClean="0">
                <a:latin typeface="+mn-lt"/>
              </a:rPr>
              <a:t>x Milky way.</a:t>
            </a:r>
          </a:p>
          <a:p>
            <a:pPr lvl="1" algn="l" rtl="0">
              <a:buNone/>
            </a:pPr>
            <a:r>
              <a:rPr lang="en-US" sz="2000" dirty="0" smtClean="0">
                <a:latin typeface="+mn-lt"/>
              </a:rPr>
              <a:t>    Most stars formed in z&gt;1.5 star bursts.</a:t>
            </a:r>
          </a:p>
          <a:p>
            <a:pPr marL="457200" lvl="1" indent="0" algn="l" rtl="0">
              <a:buNone/>
            </a:pPr>
            <a:endParaRPr lang="en-US" sz="2000" dirty="0">
              <a:latin typeface="+mn-lt"/>
              <a:ea typeface="+mn-ea"/>
              <a:cs typeface="+mn-cs"/>
            </a:endParaRPr>
          </a:p>
          <a:p>
            <a:r>
              <a:rPr lang="en-US" dirty="0"/>
              <a:t>CR e’s lose all energy to synchrotron radiation, </a:t>
            </a:r>
          </a:p>
          <a:p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/>
              <a:t>&lt;10PeV </a:t>
            </a:r>
            <a:r>
              <a:rPr lang="en-US" dirty="0"/>
              <a:t>p’s </a:t>
            </a:r>
            <a:r>
              <a:rPr lang="en-US" dirty="0" smtClean="0"/>
              <a:t>likely </a:t>
            </a:r>
            <a:r>
              <a:rPr lang="en-US" dirty="0"/>
              <a:t>lose all energy to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production,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at higher e may escape.</a:t>
            </a:r>
          </a:p>
          <a:p>
            <a:pPr marL="0" indent="0">
              <a:buNone/>
            </a:pPr>
            <a:r>
              <a:rPr lang="en-US" sz="2000" dirty="0">
                <a:latin typeface="Symbol" pitchFamily="18" charset="2"/>
                <a:cs typeface="Guttman Adii-Light" pitchFamily="2" charset="-79"/>
              </a:rPr>
              <a:t> </a:t>
            </a:r>
            <a:r>
              <a:rPr lang="en-US" sz="2000" dirty="0" smtClean="0">
                <a:latin typeface="Symbol" pitchFamily="18" charset="2"/>
                <a:cs typeface="Guttman Adii-Light" pitchFamily="2" charset="-79"/>
              </a:rPr>
              <a:t>     </a:t>
            </a:r>
          </a:p>
          <a:p>
            <a:pPr marL="0" indent="0">
              <a:buNone/>
            </a:pPr>
            <a:r>
              <a:rPr lang="en-US" sz="2000" dirty="0">
                <a:latin typeface="Symbol" pitchFamily="18" charset="2"/>
                <a:cs typeface="Guttman Adii-Light" pitchFamily="2" charset="-79"/>
              </a:rPr>
              <a:t> </a:t>
            </a:r>
            <a:r>
              <a:rPr lang="en-US" sz="2000" dirty="0" smtClean="0">
                <a:latin typeface="Symbol" pitchFamily="18" charset="2"/>
                <a:cs typeface="Guttman Adii-Light" pitchFamily="2" charset="-79"/>
              </a:rPr>
              <a:t>     e</a:t>
            </a:r>
            <a:r>
              <a:rPr lang="en-US" sz="2000" baseline="30000" dirty="0" smtClean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sz="2000" dirty="0" err="1" smtClean="0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sz="2000" dirty="0" smtClean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)</a:t>
            </a:r>
            <a:r>
              <a:rPr lang="en-US" sz="2000" baseline="-25000" dirty="0"/>
              <a:t> 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</a:rPr>
              <a:t>~10</a:t>
            </a:r>
            <a:r>
              <a:rPr lang="en-US" sz="2000" baseline="30000" dirty="0" smtClean="0">
                <a:latin typeface="Comic Sans MS" pitchFamily="66" charset="0"/>
              </a:rPr>
              <a:t>44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</a:rPr>
              <a:t> 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erg/Mpc</a:t>
            </a:r>
            <a:r>
              <a:rPr lang="en-US" sz="2000" baseline="30000" dirty="0">
                <a:latin typeface="Comic Sans MS" pitchFamily="66" charset="0"/>
                <a:cs typeface="Guttman Adii-Light" pitchFamily="2" charset="-79"/>
              </a:rPr>
              <a:t>3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 </a:t>
            </a:r>
            <a:r>
              <a:rPr lang="en-US" sz="2000" dirty="0" err="1">
                <a:latin typeface="Comic Sans MS" pitchFamily="66" charset="0"/>
                <a:cs typeface="Guttman Adii-Light" pitchFamily="2" charset="-79"/>
              </a:rPr>
              <a:t>yr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 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</a:rPr>
              <a:t>  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  <a:sym typeface="Wingdings" pitchFamily="2" charset="2"/>
              </a:rPr>
              <a:t>  </a:t>
            </a:r>
            <a:r>
              <a:rPr lang="en-US" sz="2000" dirty="0" err="1" smtClean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US" sz="2000" baseline="-250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sz="2000" baseline="-25000" dirty="0" smtClean="0"/>
              <a:t> </a:t>
            </a:r>
            <a:r>
              <a:rPr lang="en-US" sz="2000" dirty="0" smtClean="0">
                <a:latin typeface="Comic Sans MS" pitchFamily="66" charset="0"/>
                <a:cs typeface="Guttman Adii-Light" pitchFamily="2" charset="-79"/>
              </a:rPr>
              <a:t>~</a:t>
            </a:r>
            <a:r>
              <a:rPr lang="en-US" sz="2000" dirty="0" smtClean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US" sz="2000" baseline="-25000" dirty="0" smtClean="0">
                <a:solidFill>
                  <a:srgbClr val="000000"/>
                </a:solidFill>
                <a:latin typeface="+mj-lt"/>
              </a:rPr>
              <a:t>WB</a:t>
            </a:r>
            <a:r>
              <a:rPr lang="en-US" sz="2000" baseline="-25000" dirty="0" smtClean="0"/>
              <a:t> </a:t>
            </a:r>
            <a:endParaRPr lang="en-US" sz="2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572374" y="2133600"/>
            <a:ext cx="1571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/>
            <a:r>
              <a:rPr lang="en-US" sz="1400" dirty="0">
                <a:solidFill>
                  <a:srgbClr val="000000"/>
                </a:solidFill>
              </a:rPr>
              <a:t>[Quataert et al.  06]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601351" y="4114800"/>
            <a:ext cx="1392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/>
            <a:r>
              <a:rPr lang="en-US" sz="1400" dirty="0">
                <a:solidFill>
                  <a:srgbClr val="000000"/>
                </a:solidFill>
              </a:rPr>
              <a:t>[Loeb &amp; EW 06]</a:t>
            </a:r>
          </a:p>
        </p:txBody>
      </p:sp>
    </p:spTree>
    <p:extLst>
      <p:ext uri="{BB962C8B-B14F-4D97-AF65-F5344CB8AC3E}">
        <p14:creationId xmlns:p14="http://schemas.microsoft.com/office/powerpoint/2010/main" val="41194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473355"/>
            <a:ext cx="5791200" cy="454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7643473" y="5257800"/>
            <a:ext cx="1392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/>
            <a:r>
              <a:rPr lang="en-US" sz="1400" dirty="0"/>
              <a:t>[Loeb &amp; EW 06]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838200"/>
          </a:xfrm>
        </p:spPr>
        <p:txBody>
          <a:bodyPr/>
          <a:lstStyle/>
          <a:p>
            <a:r>
              <a:rPr lang="en-US" dirty="0" smtClean="0"/>
              <a:t>Starburst galaxies: predicted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emission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6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2000"/>
            <a:ext cx="8229600" cy="6019800"/>
          </a:xfrm>
        </p:spPr>
        <p:txBody>
          <a:bodyPr/>
          <a:lstStyle/>
          <a:p>
            <a:r>
              <a:rPr lang="en-US" sz="2000" dirty="0"/>
              <a:t>The identity of the CR source(s) is still debated.</a:t>
            </a:r>
          </a:p>
          <a:p>
            <a:r>
              <a:rPr lang="en-US" sz="2000" dirty="0"/>
              <a:t>O</a:t>
            </a:r>
            <a:r>
              <a:rPr lang="en-US" sz="2000" dirty="0" smtClean="0"/>
              <a:t>pen </a:t>
            </a:r>
            <a:r>
              <a:rPr lang="en-US" sz="2000" dirty="0"/>
              <a:t>Q’s RE candidate source(s) physics [accreting BHs].</a:t>
            </a:r>
          </a:p>
          <a:p>
            <a:endParaRPr lang="en-US" sz="2000" dirty="0"/>
          </a:p>
          <a:p>
            <a:r>
              <a:rPr lang="en-US" sz="2000" dirty="0" smtClean="0">
                <a:cs typeface="Guttman Adii-Light" pitchFamily="2" charset="-79"/>
              </a:rPr>
              <a:t> </a:t>
            </a:r>
            <a:r>
              <a:rPr lang="en-US" sz="2000" dirty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baseline="30000" dirty="0">
                <a:latin typeface="Comic Sans MS" pitchFamily="66" charset="0"/>
                <a:cs typeface="Guttman Adii-Light" pitchFamily="2" charset="-79"/>
              </a:rPr>
              <a:t>2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(</a:t>
            </a:r>
            <a:r>
              <a:rPr lang="en-US" sz="2000" dirty="0" err="1">
                <a:latin typeface="Comic Sans MS" pitchFamily="66" charset="0"/>
                <a:cs typeface="Guttman Adii-Light" pitchFamily="2" charset="-79"/>
              </a:rPr>
              <a:t>dQ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/d</a:t>
            </a:r>
            <a:r>
              <a:rPr lang="en-US" sz="2000" dirty="0">
                <a:latin typeface="Symbol" pitchFamily="18" charset="2"/>
                <a:cs typeface="Guttman Adii-Light" pitchFamily="2" charset="-79"/>
              </a:rPr>
              <a:t>e</a:t>
            </a:r>
            <a:r>
              <a:rPr lang="en-US" sz="2000" dirty="0">
                <a:latin typeface="Comic Sans MS" pitchFamily="66" charset="0"/>
                <a:cs typeface="Guttman Adii-Light" pitchFamily="2" charset="-79"/>
              </a:rPr>
              <a:t>) </a:t>
            </a:r>
            <a:r>
              <a:rPr lang="en-US" sz="2000" dirty="0"/>
              <a:t>~ 10</a:t>
            </a:r>
            <a:r>
              <a:rPr lang="en-US" sz="2000" baseline="30000" dirty="0"/>
              <a:t>44</a:t>
            </a:r>
            <a:r>
              <a:rPr lang="en-US" sz="2000" dirty="0"/>
              <a:t>erg/Mpc</a:t>
            </a:r>
            <a:r>
              <a:rPr lang="en-US" sz="2000" baseline="30000" dirty="0"/>
              <a:t>3</a:t>
            </a:r>
            <a:r>
              <a:rPr lang="en-US" sz="2000" dirty="0"/>
              <a:t>yr at all </a:t>
            </a:r>
            <a:r>
              <a:rPr lang="en-US" sz="2000" dirty="0" smtClean="0"/>
              <a:t>energies (10—10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 </a:t>
            </a:r>
            <a:r>
              <a:rPr lang="en-US" sz="2000" dirty="0" err="1" smtClean="0"/>
              <a:t>GeV</a:t>
            </a:r>
            <a:r>
              <a:rPr lang="en-US" sz="2000" dirty="0" smtClean="0"/>
              <a:t>).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Suggests: </a:t>
            </a:r>
            <a:r>
              <a:rPr lang="en-US" sz="2000" dirty="0" smtClean="0"/>
              <a:t> CRs </a:t>
            </a:r>
            <a:r>
              <a:rPr lang="en-US" sz="2000" dirty="0"/>
              <a:t>of all E produced in galaxies @ a rate ~ SFR,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           by </a:t>
            </a:r>
            <a:r>
              <a:rPr lang="en-US" sz="2000" dirty="0"/>
              <a:t>transients releasing </a:t>
            </a:r>
            <a:r>
              <a:rPr lang="en-US" sz="2000" dirty="0">
                <a:sym typeface="Wingdings" pitchFamily="2" charset="2"/>
              </a:rPr>
              <a:t>~10</a:t>
            </a:r>
            <a:r>
              <a:rPr lang="en-US" sz="2000" baseline="30000" dirty="0">
                <a:sym typeface="Wingdings" pitchFamily="2" charset="2"/>
              </a:rPr>
              <a:t>50.5+-1.5</a:t>
            </a:r>
            <a:r>
              <a:rPr lang="en-US" sz="2000" dirty="0">
                <a:sym typeface="Wingdings" pitchFamily="2" charset="2"/>
              </a:rPr>
              <a:t>erg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>
              <a:sym typeface="Wingdings" pitchFamily="2" charset="2"/>
            </a:endParaRPr>
          </a:p>
          <a:p>
            <a:r>
              <a:rPr lang="en-US" sz="2000" dirty="0" err="1" smtClean="0">
                <a:solidFill>
                  <a:schemeClr val="accent2"/>
                </a:solidFill>
              </a:rPr>
              <a:t>IceCube</a:t>
            </a:r>
            <a:r>
              <a:rPr lang="en-US" sz="2000" dirty="0" err="1" smtClean="0">
                <a:solidFill>
                  <a:schemeClr val="accent2"/>
                </a:solidFill>
                <a:latin typeface="Times New Roman" pitchFamily="18" charset="0"/>
              </a:rPr>
              <a:t>’</a:t>
            </a:r>
            <a:r>
              <a:rPr lang="en-US" sz="2000" dirty="0" err="1" smtClean="0">
                <a:solidFill>
                  <a:schemeClr val="accent2"/>
                </a:solidFill>
              </a:rPr>
              <a:t>s</a:t>
            </a:r>
            <a:r>
              <a:rPr lang="en-US" sz="2000" dirty="0" smtClean="0">
                <a:solidFill>
                  <a:schemeClr val="accent2"/>
                </a:solidFill>
              </a:rPr>
              <a:t> detection: new era in </a:t>
            </a:r>
            <a:r>
              <a:rPr lang="en-US" sz="2000" dirty="0" smtClean="0">
                <a:solidFill>
                  <a:schemeClr val="accent2"/>
                </a:solidFill>
                <a:latin typeface="Symbol" pitchFamily="18" charset="2"/>
              </a:rPr>
              <a:t>n</a:t>
            </a:r>
            <a:r>
              <a:rPr lang="en-US" sz="2000" dirty="0" smtClean="0">
                <a:solidFill>
                  <a:schemeClr val="accent2"/>
                </a:solidFill>
              </a:rPr>
              <a:t> </a:t>
            </a:r>
            <a:r>
              <a:rPr lang="en-US" sz="2000" dirty="0" err="1" smtClean="0">
                <a:solidFill>
                  <a:schemeClr val="accent2"/>
                </a:solidFill>
              </a:rPr>
              <a:t>astro</a:t>
            </a:r>
            <a:r>
              <a:rPr lang="en-US" sz="2000" dirty="0" smtClean="0">
                <a:solidFill>
                  <a:schemeClr val="accent2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smtClean="0">
                <a:solidFill>
                  <a:schemeClr val="accent2"/>
                </a:solidFill>
              </a:rPr>
              <a:t>    Next: spectrum, flavor, &gt;1PeV, GZK,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smtClean="0">
                <a:solidFill>
                  <a:schemeClr val="accent2"/>
                </a:solidFill>
              </a:rPr>
              <a:t>              EM association- Bright </a:t>
            </a:r>
            <a:r>
              <a:rPr lang="en-US" sz="2000" dirty="0">
                <a:solidFill>
                  <a:schemeClr val="accent2"/>
                </a:solidFill>
              </a:rPr>
              <a:t>transients are the prime targets.</a:t>
            </a:r>
          </a:p>
          <a:p>
            <a:pPr eaLnBrk="1" hangingPunct="1"/>
            <a:r>
              <a:rPr lang="fr-FR" sz="2000" dirty="0" err="1"/>
              <a:t>Coordinated</a:t>
            </a:r>
            <a:r>
              <a:rPr lang="fr-FR" sz="2000" dirty="0"/>
              <a:t> </a:t>
            </a:r>
            <a:r>
              <a:rPr lang="fr-FR" sz="2000" dirty="0" err="1"/>
              <a:t>wide</a:t>
            </a:r>
            <a:r>
              <a:rPr lang="fr-FR" sz="2000" dirty="0"/>
              <a:t> </a:t>
            </a:r>
            <a:r>
              <a:rPr lang="fr-FR" sz="2000" dirty="0" err="1"/>
              <a:t>field</a:t>
            </a:r>
            <a:r>
              <a:rPr lang="fr-FR" sz="2000" dirty="0"/>
              <a:t> EM </a:t>
            </a:r>
            <a:r>
              <a:rPr lang="fr-FR" sz="2000" dirty="0" err="1"/>
              <a:t>transient</a:t>
            </a:r>
            <a:r>
              <a:rPr lang="fr-FR" sz="2000" dirty="0"/>
              <a:t> </a:t>
            </a:r>
            <a:r>
              <a:rPr lang="fr-FR" sz="2000" dirty="0" smtClean="0"/>
              <a:t>monitoring- crucial.</a:t>
            </a:r>
          </a:p>
          <a:p>
            <a:pPr eaLnBrk="1" hangingPunct="1"/>
            <a:r>
              <a:rPr lang="en-US" sz="2000" dirty="0"/>
              <a:t>EM Association </a:t>
            </a:r>
            <a:r>
              <a:rPr lang="en-US" sz="2000" dirty="0" smtClean="0"/>
              <a:t>may </a:t>
            </a:r>
            <a:r>
              <a:rPr lang="en-US" sz="2000" dirty="0"/>
              <a:t>resolve outstanding puzzles: </a:t>
            </a:r>
          </a:p>
          <a:p>
            <a:pPr eaLnBrk="1" hangingPunct="1">
              <a:buFontTx/>
              <a:buNone/>
            </a:pPr>
            <a:r>
              <a:rPr lang="en-US" sz="2000" dirty="0"/>
              <a:t>     - Identify </a:t>
            </a:r>
            <a:r>
              <a:rPr lang="en-US" sz="2000" dirty="0" smtClean="0"/>
              <a:t>CR (UHE &amp; </a:t>
            </a:r>
            <a:r>
              <a:rPr lang="en-US" sz="2000" dirty="0"/>
              <a:t>G-CR) sources,</a:t>
            </a:r>
          </a:p>
          <a:p>
            <a:pPr eaLnBrk="1" hangingPunct="1">
              <a:buFontTx/>
              <a:buNone/>
            </a:pPr>
            <a:r>
              <a:rPr lang="en-US" sz="2000" dirty="0"/>
              <a:t>     - Resolve open </a:t>
            </a:r>
            <a:r>
              <a:rPr lang="en-US" sz="2000" dirty="0">
                <a:latin typeface="Times New Roman" pitchFamily="18" charset="0"/>
              </a:rPr>
              <a:t>“</a:t>
            </a:r>
            <a:r>
              <a:rPr lang="en-US" sz="2000" dirty="0"/>
              <a:t>cosmic-accelerator</a:t>
            </a:r>
            <a:r>
              <a:rPr lang="en-US" sz="2000" dirty="0">
                <a:latin typeface="Times New Roman" pitchFamily="18" charset="0"/>
              </a:rPr>
              <a:t>”</a:t>
            </a:r>
            <a:r>
              <a:rPr lang="en-US" sz="2000" dirty="0"/>
              <a:t> physics Q</a:t>
            </a:r>
            <a:r>
              <a:rPr lang="en-US" sz="2000" dirty="0">
                <a:latin typeface="Times New Roman" pitchFamily="18" charset="0"/>
              </a:rPr>
              <a:t>’</a:t>
            </a:r>
            <a:r>
              <a:rPr lang="en-US" sz="2000" dirty="0"/>
              <a:t>s</a:t>
            </a:r>
          </a:p>
          <a:p>
            <a:pPr eaLnBrk="1" hangingPunct="1">
              <a:buFontTx/>
              <a:buNone/>
            </a:pPr>
            <a:r>
              <a:rPr lang="en-US" sz="2000" dirty="0"/>
              <a:t>         (related to BH-jet systems, particle acc., rad. mechanisms),</a:t>
            </a:r>
          </a:p>
          <a:p>
            <a:pPr eaLnBrk="1" hangingPunct="1">
              <a:buFontTx/>
              <a:buNone/>
            </a:pPr>
            <a:r>
              <a:rPr lang="en-US" sz="2000" dirty="0"/>
              <a:t>     - Constrain </a:t>
            </a:r>
            <a:r>
              <a:rPr lang="en-US" sz="2000" dirty="0">
                <a:latin typeface="Symbol" pitchFamily="18" charset="2"/>
              </a:rPr>
              <a:t>n</a:t>
            </a:r>
            <a:r>
              <a:rPr lang="en-US" sz="2000" dirty="0"/>
              <a:t> physics, LI, WEP.</a:t>
            </a:r>
          </a:p>
          <a:p>
            <a:pPr eaLnBrk="1" hangingPunct="1"/>
            <a:endParaRPr lang="en-US" sz="2000" dirty="0" smtClean="0"/>
          </a:p>
        </p:txBody>
      </p:sp>
      <p:sp>
        <p:nvSpPr>
          <p:cNvPr id="4" name="Title 4"/>
          <p:cNvSpPr txBox="1">
            <a:spLocks/>
          </p:cNvSpPr>
          <p:nvPr/>
        </p:nvSpPr>
        <p:spPr bwMode="auto">
          <a:xfrm>
            <a:off x="685800" y="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en-US" kern="0" dirty="0" err="1" smtClean="0"/>
              <a:t>IceCube’s</a:t>
            </a:r>
            <a:r>
              <a:rPr lang="en-US" kern="0" dirty="0" smtClean="0"/>
              <a:t> detection: Some implications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6400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457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positron </a:t>
            </a:r>
            <a:r>
              <a:rPr lang="en-US" sz="2800" dirty="0" smtClean="0">
                <a:latin typeface="Times New Roman" pitchFamily="18" charset="0"/>
              </a:rPr>
              <a:t>“</a:t>
            </a:r>
            <a:r>
              <a:rPr lang="en-US" sz="2800" dirty="0" smtClean="0"/>
              <a:t>anomaly</a:t>
            </a:r>
            <a:r>
              <a:rPr lang="en-US" sz="2800" dirty="0" smtClean="0">
                <a:latin typeface="Times New Roman" pitchFamily="18" charset="0"/>
              </a:rPr>
              <a:t>”</a:t>
            </a:r>
            <a:endParaRPr lang="en-US" sz="2800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7848600" cy="5715000"/>
          </a:xfrm>
        </p:spPr>
        <p:txBody>
          <a:bodyPr/>
          <a:lstStyle/>
          <a:p>
            <a:pPr eaLnBrk="1" hangingPunct="1"/>
            <a:r>
              <a:rPr lang="en-US" dirty="0" smtClean="0"/>
              <a:t>A common argument: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Unsubstantiated assumptions: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The “anomaly” implies that (some of) these assumptions, which are not based on theory or observations, are not valid.</a:t>
            </a:r>
          </a:p>
          <a:p>
            <a:pPr marL="0" indent="0" eaLnBrk="1" hangingPunct="1">
              <a:buNone/>
            </a:pPr>
            <a:endParaRPr lang="en-US" dirty="0" smtClean="0"/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568144"/>
              </p:ext>
            </p:extLst>
          </p:nvPr>
        </p:nvGraphicFramePr>
        <p:xfrm>
          <a:off x="1981200" y="1447800"/>
          <a:ext cx="5281613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משוואה" r:id="rId3" imgW="3606480" imgH="939600" progId="Equation.3">
                  <p:embed/>
                </p:oleObj>
              </mc:Choice>
              <mc:Fallback>
                <p:oleObj name="משוואה" r:id="rId3" imgW="3606480" imgH="939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447800"/>
                        <a:ext cx="5281613" cy="157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815882"/>
              </p:ext>
            </p:extLst>
          </p:nvPr>
        </p:nvGraphicFramePr>
        <p:xfrm>
          <a:off x="2819400" y="4038600"/>
          <a:ext cx="3290887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משוואה" r:id="rId5" imgW="2247840" imgH="457200" progId="Equation.3">
                  <p:embed/>
                </p:oleObj>
              </mc:Choice>
              <mc:Fallback>
                <p:oleObj name="משוואה" r:id="rId5" imgW="224784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038600"/>
                        <a:ext cx="3290887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/>
            <a:r>
              <a:rPr lang="en-US" smtClean="0"/>
              <a:t>What is the e</a:t>
            </a:r>
            <a:r>
              <a:rPr lang="en-US" baseline="30000" smtClean="0"/>
              <a:t>+</a:t>
            </a:r>
            <a:r>
              <a:rPr lang="en-US" smtClean="0"/>
              <a:t> excess claim based on?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On assumptions not supported by data/theory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* primary 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&amp; p produced with the same spectrum,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   and 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and e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suffer same 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rad</a:t>
            </a:r>
            <a:endParaRPr lang="en-US" sz="2000" baseline="-25000" dirty="0" smtClean="0"/>
          </a:p>
          <a:p>
            <a:pPr eaLnBrk="1" hangingPunct="1">
              <a:buFontTx/>
              <a:buNone/>
            </a:pPr>
            <a:r>
              <a:rPr lang="en-US" sz="2000" dirty="0" smtClean="0">
                <a:sym typeface="Wingdings" pitchFamily="2" charset="2"/>
              </a:rPr>
              <a:t>    e</a:t>
            </a:r>
            <a:r>
              <a:rPr lang="en-US" sz="2000" baseline="30000" dirty="0" smtClean="0"/>
              <a:t>+</a:t>
            </a:r>
            <a:r>
              <a:rPr lang="en-US" sz="2000" dirty="0" smtClean="0">
                <a:sym typeface="Wingdings" pitchFamily="2" charset="2"/>
              </a:rPr>
              <a:t>/e</a:t>
            </a:r>
            <a:r>
              <a:rPr lang="en-US" sz="2000" baseline="30000" dirty="0" smtClean="0"/>
              <a:t>-</a:t>
            </a:r>
            <a:r>
              <a:rPr lang="en-US" sz="2000" dirty="0" smtClean="0">
                <a:sym typeface="Wingdings" pitchFamily="2" charset="2"/>
              </a:rPr>
              <a:t>~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sz="2000" baseline="-25000" dirty="0" smtClean="0"/>
              <a:t>sec</a:t>
            </a:r>
            <a:r>
              <a:rPr lang="en-US" sz="2000" dirty="0" smtClean="0">
                <a:sym typeface="Wingdings" pitchFamily="2" charset="2"/>
              </a:rPr>
              <a:t>~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sz="2000" baseline="30000" dirty="0" smtClean="0"/>
              <a:t>-0.5</a:t>
            </a:r>
            <a:endParaRPr lang="en-US" sz="20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en-US" sz="2000" dirty="0" smtClean="0">
                <a:sym typeface="Wingdings" pitchFamily="2" charset="2"/>
              </a:rPr>
              <a:t>Or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sym typeface="Wingdings" pitchFamily="2" charset="2"/>
              </a:rPr>
              <a:t>* detailed assumptions RE CR propagation,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sym typeface="Wingdings" pitchFamily="2" charset="2"/>
              </a:rPr>
              <a:t>   e.g. isotropic diffusion, </a:t>
            </a:r>
            <a:r>
              <a:rPr lang="en-US" sz="2000" dirty="0" err="1" smtClean="0">
                <a:sym typeface="Wingdings" pitchFamily="2" charset="2"/>
              </a:rPr>
              <a:t>D~</a:t>
            </a:r>
            <a:r>
              <a:rPr lang="en-US" sz="2000" dirty="0" err="1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sz="2000" baseline="30000" dirty="0" err="1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sz="2000" dirty="0" smtClean="0">
                <a:sym typeface="Wingdings" pitchFamily="2" charset="2"/>
              </a:rPr>
              <a:t>,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sym typeface="Wingdings" pitchFamily="2" charset="2"/>
              </a:rPr>
              <a:t>   within an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sz="2000" dirty="0" smtClean="0">
                <a:sym typeface="Wingdings" pitchFamily="2" charset="2"/>
              </a:rPr>
              <a:t>-independent box 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sym typeface="Wingdings" pitchFamily="2" charset="2"/>
              </a:rPr>
              <a:t>    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rad</a:t>
            </a:r>
            <a:r>
              <a:rPr lang="en-US" sz="2000" dirty="0" smtClean="0">
                <a:sym typeface="Wingdings" pitchFamily="2" charset="2"/>
              </a:rPr>
              <a:t> ~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sz="2000" baseline="30000" dirty="0" smtClean="0">
                <a:sym typeface="Wingdings" pitchFamily="2" charset="2"/>
              </a:rPr>
              <a:t>(</a:t>
            </a:r>
            <a:r>
              <a:rPr lang="en-US" sz="2000" baseline="30000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sz="2000" baseline="30000" dirty="0" smtClean="0">
                <a:sym typeface="Wingdings" pitchFamily="2" charset="2"/>
              </a:rPr>
              <a:t>-1)/2</a:t>
            </a:r>
          </a:p>
          <a:p>
            <a:pPr eaLnBrk="1" hangingPunct="1"/>
            <a:endParaRPr lang="en-US" sz="2000" dirty="0" smtClean="0">
              <a:sym typeface="Wingdings" pitchFamily="2" charset="2"/>
            </a:endParaRPr>
          </a:p>
          <a:p>
            <a:pPr eaLnBrk="1" hangingPunct="1"/>
            <a:r>
              <a:rPr lang="en-US" sz="2000" dirty="0" smtClean="0">
                <a:sym typeface="Wingdings" pitchFamily="2" charset="2"/>
              </a:rPr>
              <a:t>If PAMELA/AMS correct, these assumptions are wrong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457200"/>
          </a:xfrm>
        </p:spPr>
        <p:txBody>
          <a:bodyPr/>
          <a:lstStyle/>
          <a:p>
            <a:pPr eaLnBrk="1" hangingPunct="1"/>
            <a:r>
              <a:rPr lang="en-US" sz="2800" dirty="0"/>
              <a:t>What we really </a:t>
            </a:r>
            <a:r>
              <a:rPr lang="en-US" sz="2800" dirty="0" smtClean="0"/>
              <a:t>know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pPr eaLnBrk="1" hangingPunct="1"/>
            <a:r>
              <a:rPr lang="en-US" dirty="0"/>
              <a:t>F</a:t>
            </a:r>
            <a:r>
              <a:rPr lang="en-US" dirty="0" smtClean="0"/>
              <a:t>or all secondary nuclei (e.g. C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B, Be; </a:t>
            </a:r>
            <a:r>
              <a:rPr lang="en-US" dirty="0" smtClean="0">
                <a:latin typeface="Times New Roman" pitchFamily="18" charset="0"/>
              </a:rPr>
              <a:t>…</a:t>
            </a:r>
            <a:r>
              <a:rPr lang="en-US" dirty="0" smtClean="0"/>
              <a:t>): 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275768"/>
              </p:ext>
            </p:extLst>
          </p:nvPr>
        </p:nvGraphicFramePr>
        <p:xfrm>
          <a:off x="1820863" y="1609725"/>
          <a:ext cx="5154612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משוואה" r:id="rId3" imgW="3517560" imgH="990360" progId="Equation.3">
                  <p:embed/>
                </p:oleObj>
              </mc:Choice>
              <mc:Fallback>
                <p:oleObj name="משוואה" r:id="rId3" imgW="351756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0863" y="1609725"/>
                        <a:ext cx="5154612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313723"/>
            <a:ext cx="7272338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25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r>
              <a:rPr lang="en-US" dirty="0" smtClean="0"/>
              <a:t>Why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229600" cy="5638800"/>
          </a:xfrm>
        </p:spPr>
        <p:txBody>
          <a:bodyPr/>
          <a:lstStyle/>
          <a:p>
            <a:r>
              <a:rPr lang="en-US" dirty="0" smtClean="0"/>
              <a:t>We have no basic principles model for CR propagation.</a:t>
            </a:r>
          </a:p>
          <a:p>
            <a:r>
              <a:rPr lang="en-US" dirty="0" smtClean="0"/>
              <a:t>In general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If: The CR composition 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j</a:t>
            </a:r>
            <a:r>
              <a:rPr lang="en-US" dirty="0" smtClean="0"/>
              <a:t>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</a:t>
            </a:r>
            <a:r>
              <a:rPr lang="en-US" dirty="0" smtClean="0"/>
              <a:t>) is independent of x,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The CR spectrum is independent of x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(or: E/Z the same for prim. &amp; sec.), </a:t>
            </a:r>
          </a:p>
          <a:p>
            <a:pPr marL="0" indent="0">
              <a:buNone/>
            </a:pPr>
            <a:r>
              <a:rPr lang="en-US" dirty="0" smtClean="0"/>
              <a:t>    Then: 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851102"/>
              </p:ext>
            </p:extLst>
          </p:nvPr>
        </p:nvGraphicFramePr>
        <p:xfrm>
          <a:off x="1782763" y="1828800"/>
          <a:ext cx="56959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משוואה" r:id="rId3" imgW="3886200" imgH="457200" progId="Equation.3">
                  <p:embed/>
                </p:oleObj>
              </mc:Choice>
              <mc:Fallback>
                <p:oleObj name="משוואה" r:id="rId3" imgW="38862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2763" y="1828800"/>
                        <a:ext cx="5695950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158864"/>
              </p:ext>
            </p:extLst>
          </p:nvPr>
        </p:nvGraphicFramePr>
        <p:xfrm>
          <a:off x="2032000" y="4191000"/>
          <a:ext cx="6477000" cy="240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6" name="משוואה" r:id="rId5" imgW="4419360" imgH="1434960" progId="Equation.3">
                  <p:embed/>
                </p:oleObj>
              </mc:Choice>
              <mc:Fallback>
                <p:oleObj name="משוואה" r:id="rId5" imgW="4419360" imgH="14349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0" y="4191000"/>
                        <a:ext cx="6477000" cy="240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68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599644" y="4876800"/>
            <a:ext cx="2343955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457200"/>
          </a:xfrm>
        </p:spPr>
        <p:txBody>
          <a:bodyPr/>
          <a:lstStyle/>
          <a:p>
            <a:pPr eaLnBrk="1" hangingPunct="1"/>
            <a:r>
              <a:rPr lang="en-US" sz="2800" dirty="0"/>
              <a:t>What we really </a:t>
            </a:r>
            <a:r>
              <a:rPr lang="en-US" sz="2800" dirty="0" smtClean="0"/>
              <a:t>know: application to e</a:t>
            </a:r>
            <a:r>
              <a:rPr lang="en-US" sz="2800" baseline="30000" dirty="0" smtClean="0"/>
              <a:t>+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848600" cy="5715000"/>
          </a:xfrm>
        </p:spPr>
        <p:txBody>
          <a:bodyPr/>
          <a:lstStyle/>
          <a:p>
            <a:pPr eaLnBrk="1" hangingPunct="1"/>
            <a:r>
              <a:rPr lang="en-US" dirty="0" smtClean="0"/>
              <a:t>Positron </a:t>
            </a:r>
            <a:r>
              <a:rPr lang="en-US" dirty="0" err="1" smtClean="0"/>
              <a:t>secondaries</a:t>
            </a:r>
            <a:r>
              <a:rPr lang="en-US" dirty="0" smtClean="0"/>
              <a:t>: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A robust, model independent,  upper limit:</a:t>
            </a:r>
          </a:p>
          <a:p>
            <a:pPr eaLnBrk="1" hangingPunct="1"/>
            <a:endParaRPr lang="en-US" dirty="0" smtClean="0"/>
          </a:p>
          <a:p>
            <a:r>
              <a:rPr lang="en-US" dirty="0"/>
              <a:t>Estimate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rad</a:t>
            </a:r>
            <a:r>
              <a:rPr lang="en-US" dirty="0" smtClean="0"/>
              <a:t> at </a:t>
            </a:r>
            <a:r>
              <a:rPr lang="en-US" dirty="0"/>
              <a:t>20GeV </a:t>
            </a:r>
            <a:r>
              <a:rPr lang="en-US" dirty="0" smtClean="0"/>
              <a:t>from </a:t>
            </a:r>
            <a:r>
              <a:rPr lang="en-US" baseline="30000" dirty="0"/>
              <a:t>10</a:t>
            </a:r>
            <a:r>
              <a:rPr lang="en-US" dirty="0"/>
              <a:t>Be (10</a:t>
            </a:r>
            <a:r>
              <a:rPr lang="en-US" baseline="30000" dirty="0"/>
              <a:t>7</a:t>
            </a:r>
            <a:r>
              <a:rPr lang="en-US" dirty="0"/>
              <a:t>yr</a:t>
            </a:r>
            <a:r>
              <a:rPr lang="en-US" dirty="0" smtClean="0"/>
              <a:t>): ~0.3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(CMB and starlight ~1eV/cm</a:t>
            </a:r>
            <a:r>
              <a:rPr lang="en-US" baseline="30000" dirty="0" smtClean="0"/>
              <a:t>3</a:t>
            </a:r>
            <a:r>
              <a:rPr lang="en-US" dirty="0" smtClean="0"/>
              <a:t>, e</a:t>
            </a:r>
            <a:r>
              <a:rPr lang="en-US" baseline="30000" dirty="0" smtClean="0"/>
              <a:t>+</a:t>
            </a:r>
            <a:r>
              <a:rPr lang="en-US" dirty="0" smtClean="0"/>
              <a:t> lifetime ~10</a:t>
            </a:r>
            <a:r>
              <a:rPr lang="en-US" baseline="30000" dirty="0" smtClean="0"/>
              <a:t>7</a:t>
            </a:r>
            <a:r>
              <a:rPr lang="en-US" dirty="0" smtClean="0"/>
              <a:t>yr).</a:t>
            </a:r>
            <a:endParaRPr lang="en-US" dirty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409761"/>
              </p:ext>
            </p:extLst>
          </p:nvPr>
        </p:nvGraphicFramePr>
        <p:xfrm>
          <a:off x="1066800" y="1431925"/>
          <a:ext cx="4113213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4" name="משוואה" r:id="rId3" imgW="2806560" imgH="990360" progId="Equation.3">
                  <p:embed/>
                </p:oleObj>
              </mc:Choice>
              <mc:Fallback>
                <p:oleObj name="משוואה" r:id="rId3" imgW="280656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431925"/>
                        <a:ext cx="4113213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914400" y="3260725"/>
            <a:ext cx="1947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Known from Lab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905000" y="3870325"/>
            <a:ext cx="2593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Measured from CR sec.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2590800" y="2813118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 flipV="1">
            <a:off x="3695700" y="2727325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648200" y="3184400"/>
            <a:ext cx="4366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Suppression due to synchrotron </a:t>
            </a:r>
          </a:p>
          <a:p>
            <a:pPr algn="l"/>
            <a:r>
              <a:rPr lang="en-US" dirty="0" smtClean="0"/>
              <a:t>And inverse Compton energy loss</a:t>
            </a: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 flipH="1" flipV="1">
            <a:off x="5257800" y="2793387"/>
            <a:ext cx="1371600" cy="391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308413"/>
              </p:ext>
            </p:extLst>
          </p:nvPr>
        </p:nvGraphicFramePr>
        <p:xfrm>
          <a:off x="3666767" y="4876800"/>
          <a:ext cx="225107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" name="משוואה" r:id="rId5" imgW="1536480" imgH="241200" progId="Equation.3">
                  <p:embed/>
                </p:oleObj>
              </mc:Choice>
              <mc:Fallback>
                <p:oleObj name="משוואה" r:id="rId5" imgW="153648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6767" y="4876800"/>
                        <a:ext cx="2251075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451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308"/>
            <a:ext cx="7772400" cy="1037492"/>
          </a:xfrm>
        </p:spPr>
        <p:txBody>
          <a:bodyPr/>
          <a:lstStyle/>
          <a:p>
            <a:r>
              <a:rPr lang="en-US" dirty="0" smtClean="0"/>
              <a:t>Some cautionary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848600" cy="4876800"/>
          </a:xfrm>
        </p:spPr>
        <p:txBody>
          <a:bodyPr/>
          <a:lstStyle/>
          <a:p>
            <a:r>
              <a:rPr lang="en-US" dirty="0" err="1" smtClean="0"/>
              <a:t>t</a:t>
            </a:r>
            <a:r>
              <a:rPr lang="en-US" baseline="-25000" dirty="0" err="1" smtClean="0"/>
              <a:t>sec</a:t>
            </a:r>
            <a:r>
              <a:rPr lang="en-US" dirty="0" smtClean="0"/>
              <a:t> is not the residence time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If G(</a:t>
            </a:r>
            <a:r>
              <a:rPr lang="en-US" dirty="0" err="1" smtClean="0"/>
              <a:t>x,x</a:t>
            </a:r>
            <a:r>
              <a:rPr lang="en-US" dirty="0" smtClean="0"/>
              <a:t>’) is independent of x’ then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particles with life time </a:t>
            </a:r>
            <a:r>
              <a:rPr lang="en-US" dirty="0">
                <a:latin typeface="Symbol" pitchFamily="18" charset="2"/>
              </a:rPr>
              <a:t>t</a:t>
            </a:r>
            <a:r>
              <a:rPr lang="en-US" dirty="0" smtClean="0"/>
              <a:t>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sec</a:t>
            </a:r>
            <a:r>
              <a:rPr lang="en-US" dirty="0" smtClean="0"/>
              <a:t> depends on model assumptions. It may, e.g.,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attain the values </a:t>
            </a:r>
            <a:r>
              <a:rPr lang="en-US" dirty="0" smtClean="0">
                <a:latin typeface="Symbol" pitchFamily="18" charset="2"/>
              </a:rPr>
              <a:t>t</a:t>
            </a:r>
            <a:r>
              <a:rPr lang="en-US" dirty="0" smtClean="0"/>
              <a:t>/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res</a:t>
            </a:r>
            <a:r>
              <a:rPr lang="en-US" dirty="0" smtClean="0"/>
              <a:t> or V(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prop</a:t>
            </a:r>
            <a:r>
              <a:rPr lang="en-US" dirty="0" smtClean="0"/>
              <a:t>&lt;</a:t>
            </a:r>
            <a:r>
              <a:rPr lang="en-US" dirty="0">
                <a:latin typeface="Symbol" pitchFamily="18" charset="2"/>
              </a:rPr>
              <a:t>t</a:t>
            </a:r>
            <a:r>
              <a:rPr lang="en-US" dirty="0" smtClean="0"/>
              <a:t>)/V</a:t>
            </a:r>
            <a:r>
              <a:rPr lang="en-US" baseline="-25000" dirty="0" smtClean="0"/>
              <a:t>G</a:t>
            </a:r>
            <a:r>
              <a:rPr lang="en-US" dirty="0" smtClean="0"/>
              <a:t> under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different model assumptions. 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696108"/>
              </p:ext>
            </p:extLst>
          </p:nvPr>
        </p:nvGraphicFramePr>
        <p:xfrm>
          <a:off x="2438400" y="1752600"/>
          <a:ext cx="3871913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3" name="משוואה" r:id="rId3" imgW="2641320" imgH="419040" progId="Equation.3">
                  <p:embed/>
                </p:oleObj>
              </mc:Choice>
              <mc:Fallback>
                <p:oleObj name="משוואה" r:id="rId3" imgW="264132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752600"/>
                        <a:ext cx="3871913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567952"/>
              </p:ext>
            </p:extLst>
          </p:nvPr>
        </p:nvGraphicFramePr>
        <p:xfrm>
          <a:off x="2362200" y="3124200"/>
          <a:ext cx="4765675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" name="משוואה" r:id="rId5" imgW="3251160" imgH="393480" progId="Equation.3">
                  <p:embed/>
                </p:oleObj>
              </mc:Choice>
              <mc:Fallback>
                <p:oleObj name="משוואה" r:id="rId5" imgW="32511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124200"/>
                        <a:ext cx="4765675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402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2"/>
          <p:cNvSpPr>
            <a:spLocks noChangeArrowheads="1"/>
          </p:cNvSpPr>
          <p:nvPr/>
        </p:nvSpPr>
        <p:spPr bwMode="auto">
          <a:xfrm>
            <a:off x="4800600" y="6248400"/>
            <a:ext cx="3200400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Rectangle 3"/>
          <p:cNvSpPr>
            <a:spLocks noChangeArrowheads="1"/>
          </p:cNvSpPr>
          <p:nvPr/>
        </p:nvSpPr>
        <p:spPr bwMode="auto">
          <a:xfrm>
            <a:off x="4419600" y="5105400"/>
            <a:ext cx="41148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684588"/>
            <a:ext cx="3352800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PAMELA 09-10</a:t>
            </a:r>
          </a:p>
        </p:txBody>
      </p:sp>
      <p:sp>
        <p:nvSpPr>
          <p:cNvPr id="20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191000" y="838200"/>
            <a:ext cx="4724400" cy="5867400"/>
          </a:xfrm>
        </p:spPr>
        <p:txBody>
          <a:bodyPr/>
          <a:lstStyle/>
          <a:p>
            <a:pPr eaLnBrk="1" hangingPunct="1"/>
            <a:r>
              <a:rPr lang="en-US" sz="2000" smtClean="0"/>
              <a:t>For all secondaries (e.g. anti-p)</a:t>
            </a:r>
          </a:p>
          <a:p>
            <a:pPr eaLnBrk="1" hangingPunct="1"/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>
              <a:sym typeface="Wingdings" pitchFamily="2" charset="2"/>
            </a:endParaRPr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Radiative e</a:t>
            </a:r>
            <a:r>
              <a:rPr lang="en-US" sz="2000" baseline="30000" smtClean="0">
                <a:sym typeface="Wingdings" pitchFamily="2" charset="2"/>
              </a:rPr>
              <a:t>+</a:t>
            </a:r>
            <a:r>
              <a:rPr lang="en-US" sz="2000" smtClean="0"/>
              <a:t> losses- depend on propagation in Galaxy (poorly understood)</a:t>
            </a:r>
          </a:p>
          <a:p>
            <a:pPr eaLnBrk="1" hangingPunct="1"/>
            <a:endParaRPr lang="en-US" sz="2000" smtClean="0">
              <a:sym typeface="Wingdings" pitchFamily="2" charset="2"/>
            </a:endParaRPr>
          </a:p>
          <a:p>
            <a:pPr eaLnBrk="1" hangingPunct="1"/>
            <a:endParaRPr lang="en-US" sz="200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en-US" sz="2000" smtClean="0"/>
              <a:t>* At ~20GeV:  f</a:t>
            </a:r>
            <a:r>
              <a:rPr lang="en-US" sz="2000" baseline="-25000" smtClean="0"/>
              <a:t>rad</a:t>
            </a:r>
            <a:r>
              <a:rPr lang="en-US" sz="2000" smtClean="0"/>
              <a:t>~0.3~f</a:t>
            </a:r>
            <a:r>
              <a:rPr lang="en-US" sz="2000" baseline="-10000" smtClean="0"/>
              <a:t>10</a:t>
            </a:r>
            <a:r>
              <a:rPr lang="en-US" sz="2000" baseline="-25000" smtClean="0"/>
              <a:t>Be</a:t>
            </a: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>
                <a:sym typeface="Wingdings" pitchFamily="2" charset="2"/>
              </a:rPr>
              <a:t>   e</a:t>
            </a:r>
            <a:r>
              <a:rPr lang="en-US" sz="2000" baseline="30000" smtClean="0">
                <a:sym typeface="Wingdings" pitchFamily="2" charset="2"/>
              </a:rPr>
              <a:t>+</a:t>
            </a:r>
            <a:r>
              <a:rPr lang="en-US" sz="2000" smtClean="0">
                <a:sym typeface="Wingdings" pitchFamily="2" charset="2"/>
              </a:rPr>
              <a:t> consistent with 2</a:t>
            </a:r>
            <a:r>
              <a:rPr lang="en-US" sz="2000" baseline="30000" smtClean="0">
                <a:sym typeface="Wingdings" pitchFamily="2" charset="2"/>
              </a:rPr>
              <a:t>nd</a:t>
            </a:r>
            <a:r>
              <a:rPr lang="en-US" sz="2000" smtClean="0">
                <a:sym typeface="Wingdings" pitchFamily="2" charset="2"/>
              </a:rPr>
              <a:t>ary origin</a:t>
            </a:r>
          </a:p>
          <a:p>
            <a:pPr eaLnBrk="1" hangingPunct="1">
              <a:buFontTx/>
              <a:buNone/>
            </a:pPr>
            <a:r>
              <a:rPr lang="en-US" sz="2000" smtClean="0"/>
              <a:t>* Above 20GeV: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If PAMELA correct</a:t>
            </a:r>
          </a:p>
          <a:p>
            <a:pPr eaLnBrk="1" hangingPunct="1">
              <a:buFontTx/>
              <a:buNone/>
            </a:pPr>
            <a:r>
              <a:rPr lang="en-US" sz="2000" smtClean="0">
                <a:sym typeface="Wingdings" pitchFamily="2" charset="2"/>
              </a:rPr>
              <a:t>    energy independent </a:t>
            </a:r>
            <a:r>
              <a:rPr lang="en-US" sz="2000" smtClean="0"/>
              <a:t>f</a:t>
            </a:r>
            <a:r>
              <a:rPr lang="en-US" sz="2000" baseline="-25000" smtClean="0"/>
              <a:t>rad</a:t>
            </a:r>
            <a:r>
              <a:rPr lang="en-US" sz="2000" smtClean="0">
                <a:sym typeface="Wingdings" pitchFamily="2" charset="2"/>
              </a:rPr>
              <a:t>(</a:t>
            </a:r>
            <a:r>
              <a:rPr lang="en-US" sz="2000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sz="2000" smtClean="0">
                <a:sym typeface="Wingdings" pitchFamily="2" charset="2"/>
              </a:rPr>
              <a:t>)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4970463" y="1219200"/>
          <a:ext cx="3424237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" name="משוואה" r:id="rId4" imgW="2336800" imgH="508000" progId="Equation.3">
                  <p:embed/>
                </p:oleObj>
              </mc:Choice>
              <mc:Fallback>
                <p:oleObj name="משוואה" r:id="rId4" imgW="2336800" imgH="508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0463" y="1219200"/>
                        <a:ext cx="3424237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838200"/>
            <a:ext cx="33528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9"/>
          <p:cNvGraphicFramePr>
            <a:graphicFrameLocks noChangeAspect="1"/>
          </p:cNvGraphicFramePr>
          <p:nvPr/>
        </p:nvGraphicFramePr>
        <p:xfrm>
          <a:off x="638175" y="990600"/>
          <a:ext cx="50165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" name="משוואה" r:id="rId7" imgW="342751" imgH="203112" progId="Equation.3">
                  <p:embed/>
                </p:oleObj>
              </mc:Choice>
              <mc:Fallback>
                <p:oleObj name="משוואה" r:id="rId7" imgW="342751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990600"/>
                        <a:ext cx="501650" cy="33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0"/>
          <p:cNvGraphicFramePr>
            <a:graphicFrameLocks noChangeAspect="1"/>
          </p:cNvGraphicFramePr>
          <p:nvPr/>
        </p:nvGraphicFramePr>
        <p:xfrm>
          <a:off x="2619375" y="3816350"/>
          <a:ext cx="1135063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" name="משוואה" r:id="rId9" imgW="774364" imgH="228501" progId="Equation.3">
                  <p:embed/>
                </p:oleObj>
              </mc:Choice>
              <mc:Fallback>
                <p:oleObj name="משוואה" r:id="rId9" imgW="774364" imgH="228501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75" y="3816350"/>
                        <a:ext cx="1135063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11"/>
          <p:cNvGraphicFramePr>
            <a:graphicFrameLocks noChangeAspect="1"/>
          </p:cNvGraphicFramePr>
          <p:nvPr/>
        </p:nvGraphicFramePr>
        <p:xfrm>
          <a:off x="125413" y="2590800"/>
          <a:ext cx="407987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3" name="משוואה" r:id="rId11" imgW="279279" imgH="203112" progId="Equation.3">
                  <p:embed/>
                </p:oleObj>
              </mc:Choice>
              <mc:Fallback>
                <p:oleObj name="משוואה" r:id="rId11" imgW="279279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13" y="2590800"/>
                        <a:ext cx="407987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2"/>
          <p:cNvGraphicFramePr>
            <a:graphicFrameLocks noChangeAspect="1"/>
          </p:cNvGraphicFramePr>
          <p:nvPr/>
        </p:nvGraphicFramePr>
        <p:xfrm>
          <a:off x="104775" y="762000"/>
          <a:ext cx="40798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" name="משוואה" r:id="rId13" imgW="279279" imgH="203112" progId="Equation.3">
                  <p:embed/>
                </p:oleObj>
              </mc:Choice>
              <mc:Fallback>
                <p:oleObj name="משוואה" r:id="rId13" imgW="279279" imgH="20311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762000"/>
                        <a:ext cx="407988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3"/>
          <p:cNvGraphicFramePr>
            <a:graphicFrameLocks noChangeAspect="1"/>
          </p:cNvGraphicFramePr>
          <p:nvPr/>
        </p:nvGraphicFramePr>
        <p:xfrm>
          <a:off x="104775" y="6137275"/>
          <a:ext cx="40798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" name="משוואה" r:id="rId15" imgW="279279" imgH="203112" progId="Equation.3">
                  <p:embed/>
                </p:oleObj>
              </mc:Choice>
              <mc:Fallback>
                <p:oleObj name="משוואה" r:id="rId15" imgW="279279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6137275"/>
                        <a:ext cx="407988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14"/>
          <p:cNvGraphicFramePr>
            <a:graphicFrameLocks noChangeAspect="1"/>
          </p:cNvGraphicFramePr>
          <p:nvPr/>
        </p:nvGraphicFramePr>
        <p:xfrm>
          <a:off x="104775" y="4648200"/>
          <a:ext cx="40798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" name="משוואה" r:id="rId17" imgW="279279" imgH="203112" progId="Equation.3">
                  <p:embed/>
                </p:oleObj>
              </mc:Choice>
              <mc:Fallback>
                <p:oleObj name="משוואה" r:id="rId17" imgW="279279" imgH="203112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4648200"/>
                        <a:ext cx="407988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15"/>
          <p:cNvGraphicFramePr>
            <a:graphicFrameLocks noChangeAspect="1"/>
          </p:cNvGraphicFramePr>
          <p:nvPr/>
        </p:nvGraphicFramePr>
        <p:xfrm>
          <a:off x="381000" y="6442075"/>
          <a:ext cx="72390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" name="משוואה" r:id="rId19" imgW="494870" imgH="203024" progId="Equation.3">
                  <p:embed/>
                </p:oleObj>
              </mc:Choice>
              <mc:Fallback>
                <p:oleObj name="משוואה" r:id="rId19" imgW="494870" imgH="203024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6442075"/>
                        <a:ext cx="723900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6"/>
          <p:cNvGraphicFramePr>
            <a:graphicFrameLocks noChangeAspect="1"/>
          </p:cNvGraphicFramePr>
          <p:nvPr/>
        </p:nvGraphicFramePr>
        <p:xfrm>
          <a:off x="2517775" y="6442075"/>
          <a:ext cx="8350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" name="משוואה" r:id="rId21" imgW="571252" imgH="203112" progId="Equation.3">
                  <p:embed/>
                </p:oleObj>
              </mc:Choice>
              <mc:Fallback>
                <p:oleObj name="משוואה" r:id="rId21" imgW="571252" imgH="203112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775" y="6442075"/>
                        <a:ext cx="835025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7"/>
          <p:cNvGraphicFramePr>
            <a:graphicFrameLocks noChangeAspect="1"/>
          </p:cNvGraphicFramePr>
          <p:nvPr/>
        </p:nvGraphicFramePr>
        <p:xfrm>
          <a:off x="990600" y="4495800"/>
          <a:ext cx="35242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" name="משוואה" r:id="rId23" imgW="241300" imgH="228600" progId="Equation.3">
                  <p:embed/>
                </p:oleObj>
              </mc:Choice>
              <mc:Fallback>
                <p:oleObj name="משוואה" r:id="rId23" imgW="2413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495800"/>
                        <a:ext cx="352425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" name="AutoShape 18"/>
          <p:cNvSpPr>
            <a:spLocks noChangeArrowheads="1"/>
          </p:cNvSpPr>
          <p:nvPr/>
        </p:nvSpPr>
        <p:spPr bwMode="auto">
          <a:xfrm>
            <a:off x="1371600" y="4495800"/>
            <a:ext cx="152400" cy="4572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graphicFrame>
        <p:nvGraphicFramePr>
          <p:cNvPr id="206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932400"/>
              </p:ext>
            </p:extLst>
          </p:nvPr>
        </p:nvGraphicFramePr>
        <p:xfrm>
          <a:off x="4972050" y="2057400"/>
          <a:ext cx="27717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" name="משוואה" r:id="rId25" imgW="1892160" imgH="507960" progId="Equation.3">
                  <p:embed/>
                </p:oleObj>
              </mc:Choice>
              <mc:Fallback>
                <p:oleObj name="משוואה" r:id="rId25" imgW="1892160" imgH="50796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050" y="2057400"/>
                        <a:ext cx="27717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842423"/>
              </p:ext>
            </p:extLst>
          </p:nvPr>
        </p:nvGraphicFramePr>
        <p:xfrm>
          <a:off x="5613400" y="3933825"/>
          <a:ext cx="2546350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" name="משוואה" r:id="rId27" imgW="1739880" imgH="444240" progId="Equation.3">
                  <p:embed/>
                </p:oleObj>
              </mc:Choice>
              <mc:Fallback>
                <p:oleObj name="משוואה" r:id="rId27" imgW="1739880" imgH="4442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3933825"/>
                        <a:ext cx="2546350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6732588" y="6553200"/>
            <a:ext cx="2411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1400"/>
              <a:t>[Katz, Blum, Morag &amp; EW 10]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18628</TotalTime>
  <Words>1066</Words>
  <Application>Microsoft Office PowerPoint</Application>
  <PresentationFormat>On-screen Show (4:3)</PresentationFormat>
  <Paragraphs>218</Paragraphs>
  <Slides>26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Default Design</vt:lpstr>
      <vt:lpstr>משוואה</vt:lpstr>
      <vt:lpstr>What do we learn from the recent cosmic-ray positron measurements?</vt:lpstr>
      <vt:lpstr>PowerPoint Presentation</vt:lpstr>
      <vt:lpstr>The positron “anomaly”</vt:lpstr>
      <vt:lpstr>What is the e+ excess claim based on?</vt:lpstr>
      <vt:lpstr>What we really know</vt:lpstr>
      <vt:lpstr>Why does it work?</vt:lpstr>
      <vt:lpstr>What we really know: application to e+</vt:lpstr>
      <vt:lpstr>Some cautionary notes</vt:lpstr>
      <vt:lpstr>PAMELA 09-10</vt:lpstr>
      <vt:lpstr>Primary e+ sources</vt:lpstr>
      <vt:lpstr>PowerPoint Presentation</vt:lpstr>
      <vt:lpstr>PAMELA &amp; AMS 2013</vt:lpstr>
      <vt:lpstr>Conclusions</vt:lpstr>
      <vt:lpstr>Implications of fsec(e+)~0.3- an example </vt:lpstr>
      <vt:lpstr>A note on the IceCube detection</vt:lpstr>
      <vt:lpstr>UHE: Flux &amp; Generation Spectrum</vt:lpstr>
      <vt:lpstr>HE n: UHECR bound</vt:lpstr>
      <vt:lpstr>Bound implications: I. AGN n models</vt:lpstr>
      <vt:lpstr>Bound implications: n experiments</vt:lpstr>
      <vt:lpstr>IceCube (preliminary) detection</vt:lpstr>
      <vt:lpstr>IceCube (preliminary) detection</vt:lpstr>
      <vt:lpstr>IceCube’s detection: Some implications</vt:lpstr>
      <vt:lpstr>The cosmic ray generation spectrum</vt:lpstr>
      <vt:lpstr>n’s from Star Bursts</vt:lpstr>
      <vt:lpstr>Starburst galaxies: predicted n emission</vt:lpstr>
      <vt:lpstr>PowerPoint Presentation</vt:lpstr>
    </vt:vector>
  </TitlesOfParts>
  <Company>WI CMD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Astrophysical sources of High Energy Neutrinos</dc:title>
  <dc:creator>Eli Waxman</dc:creator>
  <cp:lastModifiedBy>Eli Waxman</cp:lastModifiedBy>
  <cp:revision>791</cp:revision>
  <dcterms:created xsi:type="dcterms:W3CDTF">2002-01-15T06:36:25Z</dcterms:created>
  <dcterms:modified xsi:type="dcterms:W3CDTF">2013-08-29T17:08:33Z</dcterms:modified>
</cp:coreProperties>
</file>