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8"/>
  </p:notesMasterIdLst>
  <p:sldIdLst>
    <p:sldId id="256" r:id="rId2"/>
    <p:sldId id="507" r:id="rId3"/>
    <p:sldId id="508" r:id="rId4"/>
    <p:sldId id="509" r:id="rId5"/>
    <p:sldId id="510" r:id="rId6"/>
    <p:sldId id="511" r:id="rId7"/>
    <p:sldId id="576" r:id="rId8"/>
    <p:sldId id="577" r:id="rId9"/>
    <p:sldId id="582" r:id="rId10"/>
    <p:sldId id="579" r:id="rId11"/>
    <p:sldId id="597" r:id="rId12"/>
    <p:sldId id="596" r:id="rId13"/>
    <p:sldId id="622" r:id="rId14"/>
    <p:sldId id="518" r:id="rId15"/>
    <p:sldId id="519" r:id="rId16"/>
    <p:sldId id="520" r:id="rId17"/>
    <p:sldId id="521" r:id="rId18"/>
    <p:sldId id="522" r:id="rId19"/>
    <p:sldId id="523" r:id="rId20"/>
    <p:sldId id="524" r:id="rId21"/>
    <p:sldId id="525" r:id="rId22"/>
    <p:sldId id="605" r:id="rId23"/>
    <p:sldId id="526" r:id="rId24"/>
    <p:sldId id="584" r:id="rId25"/>
    <p:sldId id="536" r:id="rId26"/>
    <p:sldId id="554" r:id="rId27"/>
    <p:sldId id="555" r:id="rId28"/>
    <p:sldId id="556" r:id="rId29"/>
    <p:sldId id="557" r:id="rId30"/>
    <p:sldId id="558" r:id="rId31"/>
    <p:sldId id="537" r:id="rId32"/>
    <p:sldId id="538" r:id="rId33"/>
    <p:sldId id="539" r:id="rId34"/>
    <p:sldId id="609" r:id="rId35"/>
    <p:sldId id="540" r:id="rId36"/>
    <p:sldId id="541" r:id="rId37"/>
    <p:sldId id="542" r:id="rId38"/>
    <p:sldId id="543" r:id="rId39"/>
    <p:sldId id="544" r:id="rId40"/>
    <p:sldId id="545" r:id="rId41"/>
    <p:sldId id="546" r:id="rId42"/>
    <p:sldId id="547" r:id="rId43"/>
    <p:sldId id="548" r:id="rId44"/>
    <p:sldId id="549" r:id="rId45"/>
    <p:sldId id="550" r:id="rId46"/>
    <p:sldId id="551" r:id="rId47"/>
    <p:sldId id="552" r:id="rId48"/>
    <p:sldId id="573" r:id="rId49"/>
    <p:sldId id="559" r:id="rId50"/>
    <p:sldId id="560" r:id="rId51"/>
    <p:sldId id="592" r:id="rId52"/>
    <p:sldId id="561" r:id="rId53"/>
    <p:sldId id="562" r:id="rId54"/>
    <p:sldId id="585" r:id="rId55"/>
    <p:sldId id="586" r:id="rId56"/>
    <p:sldId id="563" r:id="rId57"/>
    <p:sldId id="564" r:id="rId58"/>
    <p:sldId id="565" r:id="rId59"/>
    <p:sldId id="567" r:id="rId60"/>
    <p:sldId id="568" r:id="rId61"/>
    <p:sldId id="572" r:id="rId62"/>
    <p:sldId id="569" r:id="rId63"/>
    <p:sldId id="593" r:id="rId64"/>
    <p:sldId id="610" r:id="rId65"/>
    <p:sldId id="611" r:id="rId66"/>
    <p:sldId id="570" r:id="rId6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83" autoAdjust="0"/>
    <p:restoredTop sz="93235" autoAdjust="0"/>
  </p:normalViewPr>
  <p:slideViewPr>
    <p:cSldViewPr snapToGrid="0" snapToObjects="1">
      <p:cViewPr varScale="1">
        <p:scale>
          <a:sx n="88" d="100"/>
          <a:sy n="88" d="100"/>
        </p:scale>
        <p:origin x="-9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notesMaster" Target="notesMasters/notesMaster1.xml"/><Relationship Id="rId69" Type="http://schemas.openxmlformats.org/officeDocument/2006/relationships/printerSettings" Target="printerSettings/printerSettings1.bin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presProps" Target="presProps.xml"/><Relationship Id="rId71" Type="http://schemas.openxmlformats.org/officeDocument/2006/relationships/viewProps" Target="viewProps.xml"/><Relationship Id="rId72" Type="http://schemas.openxmlformats.org/officeDocument/2006/relationships/theme" Target="theme/theme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tableStyles" Target="tableStyle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D2EF8D-43C4-8547-A5C9-FA2B9C65D903}" type="datetimeFigureOut">
              <a:rPr lang="en-US" smtClean="0"/>
              <a:pPr/>
              <a:t>8/29/13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7125E1-E4DD-374C-ABEE-31D20E5E28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840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1191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A3847CE-E467-B04E-8F6A-C478B27857A4}" type="slidenum">
              <a:rPr lang="en-US" sz="1200">
                <a:latin typeface="Times New Roman" charset="0"/>
              </a:rPr>
              <a:pPr eaLnBrk="1" hangingPunct="1"/>
              <a:t>17</a:t>
            </a:fld>
            <a:endParaRPr lang="en-US" sz="1200">
              <a:latin typeface="Times New Roman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A3847CE-E467-B04E-8F6A-C478B27857A4}" type="slidenum">
              <a:rPr lang="en-US" sz="1200">
                <a:latin typeface="Times New Roman" charset="0"/>
              </a:rPr>
              <a:pPr eaLnBrk="1" hangingPunct="1"/>
              <a:t>18</a:t>
            </a:fld>
            <a:endParaRPr lang="en-US" sz="1200">
              <a:latin typeface="Times New Roman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A3847CE-E467-B04E-8F6A-C478B27857A4}" type="slidenum">
              <a:rPr lang="en-US" sz="1200">
                <a:latin typeface="Times New Roman" charset="0"/>
              </a:rPr>
              <a:pPr eaLnBrk="1" hangingPunct="1"/>
              <a:t>19</a:t>
            </a:fld>
            <a:endParaRPr lang="en-US" sz="1200">
              <a:latin typeface="Times New Roman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18C0F3E-76D7-EB4A-B631-FE626C4437F6}" type="slidenum">
              <a:rPr lang="en-US" sz="1200">
                <a:latin typeface="Times New Roman" charset="0"/>
              </a:rPr>
              <a:pPr eaLnBrk="1" hangingPunct="1"/>
              <a:t>20</a:t>
            </a:fld>
            <a:endParaRPr lang="en-US" sz="1200">
              <a:latin typeface="Times New Roman" charset="0"/>
            </a:endParaRPr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70A9B3F-3221-9F44-89F1-761585F492B1}" type="slidenum">
              <a:rPr lang="en-US" sz="1200">
                <a:latin typeface="Times New Roman" charset="0"/>
              </a:rPr>
              <a:pPr eaLnBrk="1" hangingPunct="1"/>
              <a:t>21</a:t>
            </a:fld>
            <a:endParaRPr lang="en-US" sz="1200">
              <a:latin typeface="Times New Roman" charset="0"/>
            </a:endParaRPr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7B34C14-88DD-BE4E-B2B0-3609D3467A50}" type="slidenum">
              <a:rPr lang="en-US" sz="1200">
                <a:latin typeface="Times New Roman" charset="0"/>
              </a:rPr>
              <a:pPr eaLnBrk="1" hangingPunct="1"/>
              <a:t>22</a:t>
            </a:fld>
            <a:endParaRPr lang="en-US" sz="1200">
              <a:latin typeface="Times New Roman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7B34C14-88DD-BE4E-B2B0-3609D3467A50}" type="slidenum">
              <a:rPr lang="en-US" sz="1200">
                <a:latin typeface="Times New Roman" charset="0"/>
              </a:rPr>
              <a:pPr eaLnBrk="1" hangingPunct="1"/>
              <a:t>23</a:t>
            </a:fld>
            <a:endParaRPr lang="en-US" sz="1200">
              <a:latin typeface="Times New Roman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01786F9-3328-7941-877E-7609A7B10128}" type="slidenum">
              <a:rPr lang="en-US" sz="1200">
                <a:solidFill>
                  <a:prstClr val="black"/>
                </a:solidFill>
                <a:latin typeface="Times New Roman" charset="0"/>
              </a:rPr>
              <a:pPr eaLnBrk="1" hangingPunct="1"/>
              <a:t>32</a:t>
            </a:fld>
            <a:endParaRPr lang="en-US" sz="1200">
              <a:solidFill>
                <a:prstClr val="black"/>
              </a:solidFill>
              <a:latin typeface="Times New Roman" charset="0"/>
            </a:endParaRPr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01786F9-3328-7941-877E-7609A7B10128}" type="slidenum">
              <a:rPr lang="en-US" sz="1200">
                <a:solidFill>
                  <a:prstClr val="black"/>
                </a:solidFill>
                <a:latin typeface="Times New Roman" charset="0"/>
              </a:rPr>
              <a:pPr eaLnBrk="1" hangingPunct="1"/>
              <a:t>33</a:t>
            </a:fld>
            <a:endParaRPr lang="en-US" sz="1200">
              <a:solidFill>
                <a:prstClr val="black"/>
              </a:solidFill>
              <a:latin typeface="Times New Roman" charset="0"/>
            </a:endParaRPr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apologies for the intended pun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375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over the last 2-3 years, the field of high-energy astro-particle</a:t>
            </a:r>
            <a:r>
              <a:rPr lang="en-US" baseline="0" dirty="0" smtClean="0"/>
              <a:t> physics has </a:t>
            </a:r>
            <a:r>
              <a:rPr lang="en-US" baseline="0" dirty="0" err="1" smtClean="0"/>
              <a:t>witntessed</a:t>
            </a:r>
            <a:r>
              <a:rPr lang="en-US" baseline="0" dirty="0" smtClean="0"/>
              <a:t> 3 tantalizing results that might be connected to new physics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6186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Somebody much wiser than me defined the tentative</a:t>
            </a:r>
            <a:r>
              <a:rPr lang="en-US" baseline="0" dirty="0" smtClean="0"/>
              <a:t> evidence for a 130 </a:t>
            </a:r>
            <a:r>
              <a:rPr lang="en-US" baseline="0" dirty="0" err="1" smtClean="0"/>
              <a:t>GeV</a:t>
            </a:r>
            <a:r>
              <a:rPr lang="en-US" baseline="0" dirty="0" smtClean="0"/>
              <a:t> Gamma-Ray line as “troubling and inconclusive”</a:t>
            </a:r>
          </a:p>
          <a:p>
            <a:endParaRPr lang="en-US" baseline="0" dirty="0" smtClean="0"/>
          </a:p>
          <a:p>
            <a:r>
              <a:rPr lang="en-US" baseline="0" dirty="0" smtClean="0"/>
              <a:t>Steve looks very troubled in this picture; he’s probably emailing somebody very important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0765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07659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3618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</a:t>
            </a:r>
            <a:r>
              <a:rPr lang="en-US" baseline="0" dirty="0" smtClean="0"/>
              <a:t> recently became a US citizen, but certain aspects of </a:t>
            </a:r>
            <a:r>
              <a:rPr lang="en-US" baseline="0" dirty="0" err="1" smtClean="0"/>
              <a:t>american</a:t>
            </a:r>
            <a:r>
              <a:rPr lang="en-US" baseline="0" dirty="0" smtClean="0"/>
              <a:t> culture escaped me until very recently, e.g. the expression “ambulance chasing”</a:t>
            </a:r>
          </a:p>
          <a:p>
            <a:endParaRPr lang="en-US" baseline="0" dirty="0" smtClean="0"/>
          </a:p>
          <a:p>
            <a:r>
              <a:rPr lang="en-US" baseline="0" dirty="0" smtClean="0"/>
              <a:t>Somebody </a:t>
            </a:r>
            <a:r>
              <a:rPr lang="en-US" baseline="0" smtClean="0"/>
              <a:t>told me something </a:t>
            </a:r>
            <a:r>
              <a:rPr lang="en-US" baseline="0" dirty="0" smtClean="0"/>
              <a:t>very wise about ambulance chasing: it’s OK, as long as the patient is not dead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9056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6186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A3847CE-E467-B04E-8F6A-C478B27857A4}" type="slidenum">
              <a:rPr lang="en-US" sz="1200">
                <a:latin typeface="Times New Roman" charset="0"/>
              </a:rPr>
              <a:pPr eaLnBrk="1" hangingPunct="1"/>
              <a:t>4</a:t>
            </a:fld>
            <a:endParaRPr lang="en-US" sz="1200">
              <a:latin typeface="Times New Roman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charset="0"/>
                <a:cs typeface="ＭＳ Ｐゴシック" charset="0"/>
              </a:rPr>
              <a:t>In the Fall of 2008 the </a:t>
            </a:r>
            <a:r>
              <a:rPr lang="en-US" dirty="0" err="1" smtClean="0">
                <a:ea typeface="ＭＳ Ｐゴシック" charset="0"/>
                <a:cs typeface="ＭＳ Ｐゴシック" charset="0"/>
              </a:rPr>
              <a:t>italian-russian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 Collaboration PAMELA presented this result</a:t>
            </a:r>
            <a:endParaRPr lang="en-US" dirty="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A3847CE-E467-B04E-8F6A-C478B27857A4}" type="slidenum">
              <a:rPr lang="en-US" sz="1200">
                <a:latin typeface="Times New Roman" charset="0"/>
              </a:rPr>
              <a:pPr eaLnBrk="1" hangingPunct="1"/>
              <a:t>5</a:t>
            </a:fld>
            <a:endParaRPr lang="en-US" sz="1200">
              <a:latin typeface="Times New Roman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charset="0"/>
                <a:cs typeface="ＭＳ Ｐゴシック" charset="0"/>
              </a:rPr>
              <a:t>the low energy “deficit” is not an issue: once corrected for charge-dependent solar modulation the PAMELA results agree with theory and with other experiments, that took data during an</a:t>
            </a:r>
            <a:r>
              <a:rPr lang="en-US" baseline="0" dirty="0" smtClean="0">
                <a:ea typeface="ＭＳ Ｐゴシック" charset="0"/>
                <a:cs typeface="ＭＳ Ｐゴシック" charset="0"/>
              </a:rPr>
              <a:t> opposite polarity period of the Sun’s cycle</a:t>
            </a:r>
            <a:endParaRPr lang="en-US" dirty="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BDD975E-6F9E-C645-884D-D72E944EB2E7}" type="slidenum">
              <a:rPr lang="en-US" sz="1200">
                <a:latin typeface="Times New Roman" charset="0"/>
              </a:rPr>
              <a:pPr eaLnBrk="1" hangingPunct="1"/>
              <a:t>6</a:t>
            </a:fld>
            <a:endParaRPr lang="en-US" sz="1200">
              <a:latin typeface="Times New Roman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E9603CC-1959-2749-840B-2240501DB2F5}" type="slidenum">
              <a:rPr lang="en-US" sz="1200">
                <a:latin typeface="Times New Roman" charset="0"/>
              </a:rPr>
              <a:pPr eaLnBrk="1" hangingPunct="1"/>
              <a:t>14</a:t>
            </a:fld>
            <a:endParaRPr lang="en-US" sz="1200">
              <a:latin typeface="Times New Roman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charset="0"/>
                <a:cs typeface="ＭＳ Ｐゴシック" charset="0"/>
              </a:rPr>
              <a:t>a key piece of the puzzle is the</a:t>
            </a:r>
            <a:r>
              <a:rPr lang="en-US" baseline="0" dirty="0" smtClean="0">
                <a:ea typeface="ＭＳ Ｐゴシック" charset="0"/>
                <a:cs typeface="ＭＳ Ｐゴシック" charset="0"/>
              </a:rPr>
              <a:t> total electron plus positron spectrum, which was accurately measured by both Fermi and ground based telescopes</a:t>
            </a:r>
          </a:p>
          <a:p>
            <a:pPr eaLnBrk="1" hangingPunct="1"/>
            <a:r>
              <a:rPr lang="en-US" baseline="0" dirty="0" smtClean="0">
                <a:ea typeface="ＭＳ Ｐゴシック" charset="0"/>
                <a:cs typeface="ＭＳ Ｐゴシック" charset="0"/>
              </a:rPr>
              <a:t>this spectrum, which should naively follow a simple power-law, also exhibits an interesting structure in the 100 </a:t>
            </a:r>
            <a:r>
              <a:rPr lang="en-US" baseline="0" dirty="0" err="1" smtClean="0">
                <a:ea typeface="ＭＳ Ｐゴシック" charset="0"/>
                <a:cs typeface="ＭＳ Ｐゴシック" charset="0"/>
              </a:rPr>
              <a:t>GeV</a:t>
            </a:r>
            <a:r>
              <a:rPr lang="en-US" baseline="0" dirty="0" smtClean="0">
                <a:ea typeface="ＭＳ Ｐゴシック" charset="0"/>
                <a:cs typeface="ＭＳ Ｐゴシック" charset="0"/>
              </a:rPr>
              <a:t> to a </a:t>
            </a:r>
            <a:r>
              <a:rPr lang="en-US" baseline="0" dirty="0" err="1" smtClean="0">
                <a:ea typeface="ＭＳ Ｐゴシック" charset="0"/>
                <a:cs typeface="ＭＳ Ｐゴシック" charset="0"/>
              </a:rPr>
              <a:t>TeV</a:t>
            </a:r>
            <a:r>
              <a:rPr lang="en-US" baseline="0" dirty="0" smtClean="0">
                <a:ea typeface="ＭＳ Ｐゴシック" charset="0"/>
                <a:cs typeface="ＭＳ Ｐゴシック" charset="0"/>
              </a:rPr>
              <a:t> range</a:t>
            </a:r>
            <a:endParaRPr lang="en-US" dirty="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0B5E7DB-778B-9245-AEB3-084DEC370061}" type="slidenum">
              <a:rPr lang="en-US" sz="1200">
                <a:latin typeface="Times New Roman" charset="0"/>
              </a:rPr>
              <a:pPr eaLnBrk="1" hangingPunct="1"/>
              <a:t>15</a:t>
            </a:fld>
            <a:endParaRPr lang="en-US" sz="1200">
              <a:latin typeface="Times New Roman" charset="0"/>
            </a:endParaRP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A3847CE-E467-B04E-8F6A-C478B27857A4}" type="slidenum">
              <a:rPr lang="en-US" sz="1200">
                <a:latin typeface="Times New Roman" charset="0"/>
              </a:rPr>
              <a:pPr eaLnBrk="1" hangingPunct="1"/>
              <a:t>16</a:t>
            </a:fld>
            <a:endParaRPr lang="en-US" sz="1200">
              <a:latin typeface="Times New Roman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D774C-448A-2F46-9766-D202BBFE44B2}" type="datetimeFigureOut">
              <a:rPr lang="en-US" smtClean="0"/>
              <a:pPr/>
              <a:t>8/29/13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5B436-E191-6B45-956B-D42787A59E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D774C-448A-2F46-9766-D202BBFE44B2}" type="datetimeFigureOut">
              <a:rPr lang="en-US" smtClean="0"/>
              <a:pPr/>
              <a:t>8/29/13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5B436-E191-6B45-956B-D42787A59E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D774C-448A-2F46-9766-D202BBFE44B2}" type="datetimeFigureOut">
              <a:rPr lang="en-US" smtClean="0"/>
              <a:pPr/>
              <a:t>8/29/13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5B436-E191-6B45-956B-D42787A59E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D774C-448A-2F46-9766-D202BBFE44B2}" type="datetimeFigureOut">
              <a:rPr lang="en-US" smtClean="0"/>
              <a:pPr/>
              <a:t>8/29/13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5B436-E191-6B45-956B-D42787A59E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D774C-448A-2F46-9766-D202BBFE44B2}" type="datetimeFigureOut">
              <a:rPr lang="en-US" smtClean="0"/>
              <a:pPr/>
              <a:t>8/29/13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5B436-E191-6B45-956B-D42787A59E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D774C-448A-2F46-9766-D202BBFE44B2}" type="datetimeFigureOut">
              <a:rPr lang="en-US" smtClean="0"/>
              <a:pPr/>
              <a:t>8/29/13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5B436-E191-6B45-956B-D42787A59E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D774C-448A-2F46-9766-D202BBFE44B2}" type="datetimeFigureOut">
              <a:rPr lang="en-US" smtClean="0"/>
              <a:pPr/>
              <a:t>8/29/13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5B436-E191-6B45-956B-D42787A59E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D774C-448A-2F46-9766-D202BBFE44B2}" type="datetimeFigureOut">
              <a:rPr lang="en-US" smtClean="0"/>
              <a:pPr/>
              <a:t>8/29/13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5B436-E191-6B45-956B-D42787A59E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D774C-448A-2F46-9766-D202BBFE44B2}" type="datetimeFigureOut">
              <a:rPr lang="en-US" smtClean="0"/>
              <a:pPr/>
              <a:t>8/29/13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5B436-E191-6B45-956B-D42787A59E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D774C-448A-2F46-9766-D202BBFE44B2}" type="datetimeFigureOut">
              <a:rPr lang="en-US" smtClean="0"/>
              <a:pPr/>
              <a:t>8/29/13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5B436-E191-6B45-956B-D42787A59E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D774C-448A-2F46-9766-D202BBFE44B2}" type="datetimeFigureOut">
              <a:rPr lang="en-US" smtClean="0"/>
              <a:pPr/>
              <a:t>8/29/13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5B436-E191-6B45-956B-D42787A59E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D774C-448A-2F46-9766-D202BBFE44B2}" type="datetimeFigureOut">
              <a:rPr lang="en-US" smtClean="0"/>
              <a:pPr/>
              <a:t>8/29/13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5B436-E191-6B45-956B-D42787A59E9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xmlns:p14="http://schemas.microsoft.com/office/powerpoint/2010/main">
    <p:fade/>
  </p:transition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jpg"/><Relationship Id="rId5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0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2.emf"/><Relationship Id="rId3" Type="http://schemas.openxmlformats.org/officeDocument/2006/relationships/image" Target="../media/image3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8.png"/><Relationship Id="rId3" Type="http://schemas.openxmlformats.org/officeDocument/2006/relationships/image" Target="../media/image39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0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1.png"/></Relationships>
</file>

<file path=ppt/slides/_rels/slide4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0.png"/><Relationship Id="rId12" Type="http://schemas.openxmlformats.org/officeDocument/2006/relationships/image" Target="../media/image5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2.jpeg"/><Relationship Id="rId3" Type="http://schemas.openxmlformats.org/officeDocument/2006/relationships/image" Target="../media/image43.png"/><Relationship Id="rId4" Type="http://schemas.openxmlformats.org/officeDocument/2006/relationships/image" Target="../media/image44.jpeg"/><Relationship Id="rId5" Type="http://schemas.openxmlformats.org/officeDocument/2006/relationships/image" Target="../media/image45.png"/><Relationship Id="rId6" Type="http://schemas.openxmlformats.org/officeDocument/2006/relationships/image" Target="../media/image46.png"/><Relationship Id="rId7" Type="http://schemas.openxmlformats.org/officeDocument/2006/relationships/image" Target="../media/image47.png"/><Relationship Id="rId8" Type="http://schemas.openxmlformats.org/officeDocument/2006/relationships/hyperlink" Target="http://universe.gsfc.nasa.gov/astroparticles/programs/bess/BESSGroup1_2004.jpg" TargetMode="External"/><Relationship Id="rId9" Type="http://schemas.openxmlformats.org/officeDocument/2006/relationships/image" Target="../media/image48.jpeg"/><Relationship Id="rId10" Type="http://schemas.openxmlformats.org/officeDocument/2006/relationships/image" Target="../media/image49.png"/></Relationships>
</file>

<file path=ppt/slides/_rels/slide4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0.png"/><Relationship Id="rId12" Type="http://schemas.openxmlformats.org/officeDocument/2006/relationships/image" Target="../media/image5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2.jpeg"/><Relationship Id="rId3" Type="http://schemas.openxmlformats.org/officeDocument/2006/relationships/image" Target="../media/image43.png"/><Relationship Id="rId4" Type="http://schemas.openxmlformats.org/officeDocument/2006/relationships/image" Target="../media/image44.jpeg"/><Relationship Id="rId5" Type="http://schemas.openxmlformats.org/officeDocument/2006/relationships/image" Target="../media/image45.png"/><Relationship Id="rId6" Type="http://schemas.openxmlformats.org/officeDocument/2006/relationships/image" Target="../media/image46.png"/><Relationship Id="rId7" Type="http://schemas.openxmlformats.org/officeDocument/2006/relationships/image" Target="../media/image47.png"/><Relationship Id="rId8" Type="http://schemas.openxmlformats.org/officeDocument/2006/relationships/hyperlink" Target="http://universe.gsfc.nasa.gov/astroparticles/programs/bess/BESSGroup1_2004.jpg" TargetMode="External"/><Relationship Id="rId9" Type="http://schemas.openxmlformats.org/officeDocument/2006/relationships/image" Target="../media/image48.jpeg"/><Relationship Id="rId10" Type="http://schemas.openxmlformats.org/officeDocument/2006/relationships/image" Target="../media/image49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2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3.png"/><Relationship Id="rId3" Type="http://schemas.openxmlformats.org/officeDocument/2006/relationships/image" Target="../media/image54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5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5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6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4" Type="http://schemas.openxmlformats.org/officeDocument/2006/relationships/image" Target="../media/image59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0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1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2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3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4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5.png"/><Relationship Id="rId3" Type="http://schemas.openxmlformats.org/officeDocument/2006/relationships/image" Target="../media/image66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7.png"/><Relationship Id="rId3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8.png"/><Relationship Id="rId3" Type="http://schemas.openxmlformats.org/officeDocument/2006/relationships/image" Target="../media/image67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9.jpg"/><Relationship Id="rId3" Type="http://schemas.openxmlformats.org/officeDocument/2006/relationships/image" Target="../media/image67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7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0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7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324100" y="1447800"/>
            <a:ext cx="4495800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it-IT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Stefano Profumo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821611" y="2154238"/>
            <a:ext cx="3500778" cy="675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dirty="0" err="1" smtClean="0">
                <a:effectLst>
                  <a:outerShdw blurRad="38100" dist="38100" dir="2700000" algn="tl">
                    <a:srgbClr val="808080"/>
                  </a:outerShdw>
                </a:effectLst>
                <a:latin typeface="+mn-lt"/>
                <a:ea typeface="+mn-ea"/>
                <a:cs typeface="+mn-cs"/>
              </a:rPr>
              <a:t>University</a:t>
            </a:r>
            <a:r>
              <a:rPr lang="it-IT" sz="1600" b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+mn-lt"/>
                <a:ea typeface="+mn-ea"/>
                <a:cs typeface="+mn-cs"/>
              </a:rPr>
              <a:t> of California, </a:t>
            </a:r>
            <a:r>
              <a:rPr lang="it-IT" sz="1600" b="1" dirty="0">
                <a:effectLst>
                  <a:outerShdw blurRad="38100" dist="38100" dir="2700000" algn="tl">
                    <a:srgbClr val="808080"/>
                  </a:outerShdw>
                </a:effectLst>
                <a:latin typeface="+mn-lt"/>
                <a:ea typeface="+mn-ea"/>
                <a:cs typeface="+mn-cs"/>
              </a:rPr>
              <a:t>Santa Cruz</a:t>
            </a: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dirty="0">
                <a:effectLst>
                  <a:outerShdw blurRad="38100" dist="38100" dir="2700000" algn="tl">
                    <a:srgbClr val="808080"/>
                  </a:outerShdw>
                </a:effectLst>
                <a:latin typeface="+mn-lt"/>
                <a:ea typeface="+mn-ea"/>
                <a:cs typeface="+mn-cs"/>
              </a:rPr>
              <a:t>Santa Cruz </a:t>
            </a:r>
            <a:r>
              <a:rPr lang="it-IT" sz="1600" b="1" dirty="0" err="1">
                <a:effectLst>
                  <a:outerShdw blurRad="38100" dist="38100" dir="2700000" algn="tl">
                    <a:srgbClr val="808080"/>
                  </a:outerShdw>
                </a:effectLst>
                <a:latin typeface="+mn-lt"/>
                <a:ea typeface="+mn-ea"/>
                <a:cs typeface="+mn-cs"/>
              </a:rPr>
              <a:t>Institute</a:t>
            </a:r>
            <a:r>
              <a:rPr lang="it-IT" sz="1600" b="1" dirty="0">
                <a:effectLst>
                  <a:outerShdw blurRad="38100" dist="38100" dir="2700000" algn="tl">
                    <a:srgbClr val="808080"/>
                  </a:outerShdw>
                </a:effectLst>
                <a:latin typeface="+mn-lt"/>
                <a:ea typeface="+mn-ea"/>
                <a:cs typeface="+mn-cs"/>
              </a:rPr>
              <a:t> for </a:t>
            </a:r>
            <a:r>
              <a:rPr lang="it-IT" sz="1600" b="1" dirty="0" err="1">
                <a:effectLst>
                  <a:outerShdw blurRad="38100" dist="38100" dir="2700000" algn="tl">
                    <a:srgbClr val="808080"/>
                  </a:outerShdw>
                </a:effectLst>
                <a:latin typeface="+mn-lt"/>
                <a:ea typeface="+mn-ea"/>
                <a:cs typeface="+mn-cs"/>
              </a:rPr>
              <a:t>Particle</a:t>
            </a:r>
            <a:r>
              <a:rPr lang="it-IT" sz="1600" b="1" dirty="0">
                <a:effectLst>
                  <a:outerShdw blurRad="38100" dist="38100" dir="2700000" algn="tl">
                    <a:srgbClr val="808080"/>
                  </a:outerShdw>
                </a:effectLst>
                <a:latin typeface="+mn-lt"/>
                <a:ea typeface="+mn-ea"/>
                <a:cs typeface="+mn-cs"/>
              </a:rPr>
              <a:t> </a:t>
            </a:r>
            <a:r>
              <a:rPr lang="it-IT" sz="1600" b="1" dirty="0" err="1" smtClean="0">
                <a:effectLst>
                  <a:outerShdw blurRad="38100" dist="38100" dir="2700000" algn="tl">
                    <a:srgbClr val="808080"/>
                  </a:outerShdw>
                </a:effectLst>
                <a:latin typeface="+mn-lt"/>
                <a:ea typeface="+mn-ea"/>
                <a:cs typeface="+mn-cs"/>
              </a:rPr>
              <a:t>Physics</a:t>
            </a:r>
            <a:endParaRPr lang="it-IT" sz="1600" b="1" dirty="0">
              <a:effectLst>
                <a:outerShdw blurRad="38100" dist="38100" dir="2700000" algn="tl">
                  <a:srgbClr val="808080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0" y="1628775"/>
            <a:ext cx="9144000" cy="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>
              <a:latin typeface="Calibri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846569" y="-2567"/>
            <a:ext cx="5450862" cy="1185028"/>
            <a:chOff x="1563426" y="-2567"/>
            <a:chExt cx="5450862" cy="1185028"/>
          </a:xfrm>
        </p:grpSpPr>
        <p:grpSp>
          <p:nvGrpSpPr>
            <p:cNvPr id="7" name="Group 28"/>
            <p:cNvGrpSpPr>
              <a:grpSpLocks/>
            </p:cNvGrpSpPr>
            <p:nvPr/>
          </p:nvGrpSpPr>
          <p:grpSpPr bwMode="auto">
            <a:xfrm>
              <a:off x="5877638" y="0"/>
              <a:ext cx="1136650" cy="1182461"/>
              <a:chOff x="4740" y="73"/>
              <a:chExt cx="975" cy="1044"/>
            </a:xfrm>
          </p:grpSpPr>
          <p:sp>
            <p:nvSpPr>
              <p:cNvPr id="8" name="Rectangle 27"/>
              <p:cNvSpPr>
                <a:spLocks noChangeArrowheads="1"/>
              </p:cNvSpPr>
              <p:nvPr/>
            </p:nvSpPr>
            <p:spPr bwMode="auto">
              <a:xfrm>
                <a:off x="4740" y="73"/>
                <a:ext cx="975" cy="1044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endParaRPr lang="en-US">
                  <a:latin typeface="Calibri" charset="0"/>
                </a:endParaRPr>
              </a:p>
            </p:txBody>
          </p:sp>
          <p:pic>
            <p:nvPicPr>
              <p:cNvPr id="9" name="Picture 25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4846" y="81"/>
                <a:ext cx="764" cy="76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</p:pic>
          <p:pic>
            <p:nvPicPr>
              <p:cNvPr id="10" name="Picture 26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4763" y="892"/>
                <a:ext cx="930" cy="22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</p:pic>
        </p:grpSp>
        <p:pic>
          <p:nvPicPr>
            <p:cNvPr id="11" name="Picture 29" descr="scipp-headin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563426" y="-2567"/>
              <a:ext cx="21336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TextBox 16"/>
          <p:cNvSpPr txBox="1">
            <a:spLocks noChangeArrowheads="1"/>
          </p:cNvSpPr>
          <p:nvPr/>
        </p:nvSpPr>
        <p:spPr bwMode="auto">
          <a:xfrm>
            <a:off x="1630196" y="5648923"/>
            <a:ext cx="6197430" cy="907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400" b="1" dirty="0" err="1" smtClean="0"/>
              <a:t>TeV</a:t>
            </a:r>
            <a:r>
              <a:rPr lang="en-US" sz="2400" b="1" dirty="0" smtClean="0"/>
              <a:t> Particle Astrophysics 2013</a:t>
            </a:r>
          </a:p>
          <a:p>
            <a:pPr algn="ctr">
              <a:spcAft>
                <a:spcPts val="600"/>
              </a:spcAft>
            </a:pPr>
            <a:r>
              <a:rPr lang="en-US" sz="2400" b="1" dirty="0" smtClean="0">
                <a:solidFill>
                  <a:srgbClr val="000000"/>
                </a:solidFill>
                <a:latin typeface="Calibri" charset="0"/>
              </a:rPr>
              <a:t>University of California, Irvine, August 29, 2013 </a:t>
            </a:r>
            <a:endParaRPr lang="en-US" sz="2400" b="1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126120" y="3680267"/>
            <a:ext cx="8876815" cy="810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it-IT" sz="4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Astrophysical</a:t>
            </a:r>
            <a:r>
              <a:rPr lang="it-IT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 </a:t>
            </a:r>
            <a:r>
              <a:rPr lang="it-IT" sz="4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Probes</a:t>
            </a:r>
            <a:r>
              <a:rPr lang="it-IT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 of Dark </a:t>
            </a:r>
            <a:r>
              <a:rPr lang="it-IT" sz="4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Matter</a:t>
            </a:r>
            <a:endParaRPr lang="it-IT" sz="40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alibri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 txBox="1">
            <a:spLocks/>
          </p:cNvSpPr>
          <p:nvPr/>
        </p:nvSpPr>
        <p:spPr bwMode="auto">
          <a:xfrm>
            <a:off x="457200" y="260350"/>
            <a:ext cx="8229600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FF0000"/>
                </a:solidFill>
                <a:latin typeface="+mj-lt"/>
                <a:cs typeface="Arial" charset="0"/>
              </a:rPr>
              <a:t>Geomagnetic</a:t>
            </a:r>
            <a:r>
              <a:rPr lang="en-US" sz="3200" dirty="0" smtClean="0">
                <a:solidFill>
                  <a:srgbClr val="FF0000"/>
                </a:solidFill>
                <a:latin typeface="+mj-lt"/>
                <a:cs typeface="Arial" charset="0"/>
              </a:rPr>
              <a:t> </a:t>
            </a:r>
            <a:r>
              <a:rPr lang="en-US" sz="3200" dirty="0" smtClean="0">
                <a:solidFill>
                  <a:srgbClr val="000000"/>
                </a:solidFill>
                <a:latin typeface="+mj-lt"/>
                <a:cs typeface="Arial" charset="0"/>
              </a:rPr>
              <a:t>field + solid </a:t>
            </a:r>
            <a:r>
              <a:rPr lang="en-US" sz="3200" b="1" dirty="0" smtClean="0">
                <a:solidFill>
                  <a:srgbClr val="FF0000"/>
                </a:solidFill>
                <a:latin typeface="+mj-lt"/>
                <a:cs typeface="Arial" charset="0"/>
              </a:rPr>
              <a:t>Earth</a:t>
            </a:r>
            <a:r>
              <a:rPr lang="en-US" sz="3200" dirty="0" smtClean="0">
                <a:solidFill>
                  <a:srgbClr val="FF0000"/>
                </a:solidFill>
                <a:latin typeface="+mj-lt"/>
                <a:cs typeface="Arial" charset="0"/>
              </a:rPr>
              <a:t> </a:t>
            </a:r>
            <a:r>
              <a:rPr lang="en-US" sz="3200" dirty="0" smtClean="0">
                <a:solidFill>
                  <a:srgbClr val="000000"/>
                </a:solidFill>
                <a:latin typeface="+mj-lt"/>
                <a:cs typeface="Arial" charset="0"/>
              </a:rPr>
              <a:t>shadow = directions from which only electrons or </a:t>
            </a:r>
            <a:r>
              <a:rPr lang="en-US" sz="3200" b="1" dirty="0" smtClean="0">
                <a:solidFill>
                  <a:srgbClr val="FF0000"/>
                </a:solidFill>
                <a:latin typeface="+mj-lt"/>
                <a:cs typeface="Arial" charset="0"/>
              </a:rPr>
              <a:t>only</a:t>
            </a:r>
            <a:r>
              <a:rPr lang="en-US" sz="3200" b="1" dirty="0" smtClean="0">
                <a:solidFill>
                  <a:srgbClr val="000000"/>
                </a:solidFill>
                <a:latin typeface="+mj-lt"/>
                <a:cs typeface="Arial" charset="0"/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  <a:latin typeface="+mj-lt"/>
                <a:cs typeface="Arial" charset="0"/>
              </a:rPr>
              <a:t>positrons</a:t>
            </a:r>
            <a:r>
              <a:rPr lang="en-US" sz="3200" dirty="0" smtClean="0">
                <a:solidFill>
                  <a:srgbClr val="FF0000"/>
                </a:solidFill>
                <a:latin typeface="+mj-lt"/>
                <a:cs typeface="Arial" charset="0"/>
              </a:rPr>
              <a:t> </a:t>
            </a:r>
            <a:r>
              <a:rPr lang="en-US" sz="3200" dirty="0" smtClean="0">
                <a:solidFill>
                  <a:srgbClr val="000000"/>
                </a:solidFill>
                <a:latin typeface="+mj-lt"/>
                <a:cs typeface="Arial" charset="0"/>
              </a:rPr>
              <a:t>are allowed</a:t>
            </a:r>
          </a:p>
        </p:txBody>
      </p:sp>
      <p:sp>
        <p:nvSpPr>
          <p:cNvPr id="2355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288" y="6492875"/>
            <a:ext cx="4876800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800" dirty="0">
                <a:latin typeface="+mj-lt"/>
              </a:rPr>
              <a:t>Slide concept: Justin </a:t>
            </a:r>
            <a:r>
              <a:rPr lang="en-US" sz="1800" dirty="0" err="1">
                <a:latin typeface="+mj-lt"/>
              </a:rPr>
              <a:t>Vandenbroucke</a:t>
            </a:r>
            <a:endParaRPr lang="en-US" sz="1800" dirty="0">
              <a:latin typeface="+mj-lt"/>
            </a:endParaRPr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69850" y="1965325"/>
            <a:ext cx="8985250" cy="3048000"/>
            <a:chOff x="69850" y="1131888"/>
            <a:chExt cx="8985250" cy="3048000"/>
          </a:xfrm>
        </p:grpSpPr>
        <p:pic>
          <p:nvPicPr>
            <p:cNvPr id="23557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850" y="1143000"/>
              <a:ext cx="4502150" cy="3036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58" name="Picture 1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9725" y="2230438"/>
              <a:ext cx="868363" cy="601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3559" name="Group 19"/>
            <p:cNvGrpSpPr>
              <a:grpSpLocks/>
            </p:cNvGrpSpPr>
            <p:nvPr/>
          </p:nvGrpSpPr>
          <p:grpSpPr bwMode="auto">
            <a:xfrm>
              <a:off x="574675" y="1740621"/>
              <a:ext cx="3311525" cy="1558203"/>
              <a:chOff x="574675" y="1740621"/>
              <a:chExt cx="3311525" cy="1558203"/>
            </a:xfrm>
          </p:grpSpPr>
          <p:sp>
            <p:nvSpPr>
              <p:cNvPr id="23568" name="Text Box 5"/>
              <p:cNvSpPr txBox="1">
                <a:spLocks noChangeArrowheads="1"/>
              </p:cNvSpPr>
              <p:nvPr/>
            </p:nvSpPr>
            <p:spPr bwMode="auto">
              <a:xfrm>
                <a:off x="574675" y="1740621"/>
                <a:ext cx="2305050" cy="596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fontAlgn="base" hangingPunct="1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buNone/>
                </a:pPr>
                <a:r>
                  <a:rPr lang="en-GB" sz="2000" dirty="0" smtClean="0">
                    <a:solidFill>
                      <a:srgbClr val="FF0000"/>
                    </a:solidFill>
                    <a:latin typeface="+mj-lt"/>
                  </a:rPr>
                  <a:t>e</a:t>
                </a:r>
                <a:r>
                  <a:rPr lang="en-GB" sz="2000" baseline="33000" dirty="0" smtClean="0">
                    <a:solidFill>
                      <a:srgbClr val="FF0000"/>
                    </a:solidFill>
                    <a:latin typeface="+mj-lt"/>
                  </a:rPr>
                  <a:t>-</a:t>
                </a:r>
                <a:r>
                  <a:rPr lang="en-GB" sz="2000" dirty="0" smtClean="0">
                    <a:solidFill>
                      <a:srgbClr val="000000"/>
                    </a:solidFill>
                    <a:latin typeface="+mj-lt"/>
                  </a:rPr>
                  <a:t> blocked while </a:t>
                </a:r>
                <a:r>
                  <a:rPr lang="en-GB" sz="2000" dirty="0" smtClean="0">
                    <a:solidFill>
                      <a:srgbClr val="0000FF"/>
                    </a:solidFill>
                    <a:latin typeface="+mj-lt"/>
                  </a:rPr>
                  <a:t>e</a:t>
                </a:r>
                <a:r>
                  <a:rPr lang="en-GB" sz="2000" baseline="33000" dirty="0" smtClean="0">
                    <a:solidFill>
                      <a:srgbClr val="0000FF"/>
                    </a:solidFill>
                    <a:latin typeface="+mj-lt"/>
                  </a:rPr>
                  <a:t>+</a:t>
                </a:r>
                <a:r>
                  <a:rPr lang="en-GB" sz="2000" dirty="0" smtClean="0">
                    <a:solidFill>
                      <a:srgbClr val="000000"/>
                    </a:solidFill>
                    <a:latin typeface="+mj-lt"/>
                  </a:rPr>
                  <a:t> allowed from West</a:t>
                </a:r>
              </a:p>
            </p:txBody>
          </p:sp>
          <p:sp>
            <p:nvSpPr>
              <p:cNvPr id="23569" name="Line 6"/>
              <p:cNvSpPr>
                <a:spLocks noChangeShapeType="1"/>
              </p:cNvSpPr>
              <p:nvPr/>
            </p:nvSpPr>
            <p:spPr bwMode="auto">
              <a:xfrm>
                <a:off x="875407" y="2002229"/>
                <a:ext cx="2107506" cy="129659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  <a:latin typeface="+mj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3570" name="Line 8"/>
              <p:cNvSpPr>
                <a:spLocks noChangeShapeType="1"/>
              </p:cNvSpPr>
              <p:nvPr/>
            </p:nvSpPr>
            <p:spPr bwMode="auto">
              <a:xfrm>
                <a:off x="2646363" y="2002228"/>
                <a:ext cx="1239837" cy="119817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  <a:latin typeface="+mj-lt"/>
                  <a:ea typeface="ＭＳ Ｐゴシック" charset="0"/>
                  <a:cs typeface="ＭＳ Ｐゴシック" charset="0"/>
                </a:endParaRPr>
              </a:p>
            </p:txBody>
          </p:sp>
        </p:grpSp>
        <p:grpSp>
          <p:nvGrpSpPr>
            <p:cNvPr id="23560" name="Group 18"/>
            <p:cNvGrpSpPr>
              <a:grpSpLocks/>
            </p:cNvGrpSpPr>
            <p:nvPr/>
          </p:nvGrpSpPr>
          <p:grpSpPr bwMode="auto">
            <a:xfrm>
              <a:off x="4579938" y="1131888"/>
              <a:ext cx="4475162" cy="3019425"/>
              <a:chOff x="4579938" y="1131888"/>
              <a:chExt cx="4475162" cy="3019425"/>
            </a:xfrm>
          </p:grpSpPr>
          <p:grpSp>
            <p:nvGrpSpPr>
              <p:cNvPr id="23561" name="Group 17"/>
              <p:cNvGrpSpPr>
                <a:grpSpLocks/>
              </p:cNvGrpSpPr>
              <p:nvPr/>
            </p:nvGrpSpPr>
            <p:grpSpPr bwMode="auto">
              <a:xfrm>
                <a:off x="4579938" y="1131888"/>
                <a:ext cx="4475162" cy="3019425"/>
                <a:chOff x="4579938" y="1131888"/>
                <a:chExt cx="4475162" cy="3019425"/>
              </a:xfrm>
            </p:grpSpPr>
            <p:grpSp>
              <p:nvGrpSpPr>
                <p:cNvPr id="23564" name="Group 16"/>
                <p:cNvGrpSpPr>
                  <a:grpSpLocks/>
                </p:cNvGrpSpPr>
                <p:nvPr/>
              </p:nvGrpSpPr>
              <p:grpSpPr bwMode="auto">
                <a:xfrm>
                  <a:off x="4579938" y="1131888"/>
                  <a:ext cx="4475162" cy="3019425"/>
                  <a:chOff x="4579938" y="1131888"/>
                  <a:chExt cx="4475162" cy="3019425"/>
                </a:xfrm>
              </p:grpSpPr>
              <p:pic>
                <p:nvPicPr>
                  <p:cNvPr id="23566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579938" y="1131888"/>
                    <a:ext cx="4475162" cy="30194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23567" name="Text Box 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757988" y="3060700"/>
                    <a:ext cx="2236787" cy="5969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0" tIns="0" rIns="0" bIns="0">
                    <a:spAutoFit/>
                  </a:bodyPr>
                  <a:lstStyle>
                    <a:lvl1pPr eaLnBrk="0" hangingPunct="0">
                      <a:tabLst>
                        <a:tab pos="0" algn="l"/>
                        <a:tab pos="457200" algn="l"/>
                        <a:tab pos="914400" algn="l"/>
                        <a:tab pos="1371600" algn="l"/>
                        <a:tab pos="1828800" algn="l"/>
                        <a:tab pos="2286000" algn="l"/>
                        <a:tab pos="2743200" algn="l"/>
                        <a:tab pos="3200400" algn="l"/>
                        <a:tab pos="3657600" algn="l"/>
                        <a:tab pos="4114800" algn="l"/>
                        <a:tab pos="4572000" algn="l"/>
                        <a:tab pos="5029200" algn="l"/>
                        <a:tab pos="5486400" algn="l"/>
                        <a:tab pos="5943600" algn="l"/>
                        <a:tab pos="6400800" algn="l"/>
                        <a:tab pos="6858000" algn="l"/>
                        <a:tab pos="7315200" algn="l"/>
                        <a:tab pos="7772400" algn="l"/>
                        <a:tab pos="8229600" algn="l"/>
                        <a:tab pos="8686800" algn="l"/>
                        <a:tab pos="9144000" algn="l"/>
                      </a:tabLs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tabLst>
                        <a:tab pos="0" algn="l"/>
                        <a:tab pos="457200" algn="l"/>
                        <a:tab pos="914400" algn="l"/>
                        <a:tab pos="1371600" algn="l"/>
                        <a:tab pos="1828800" algn="l"/>
                        <a:tab pos="2286000" algn="l"/>
                        <a:tab pos="2743200" algn="l"/>
                        <a:tab pos="3200400" algn="l"/>
                        <a:tab pos="3657600" algn="l"/>
                        <a:tab pos="4114800" algn="l"/>
                        <a:tab pos="4572000" algn="l"/>
                        <a:tab pos="5029200" algn="l"/>
                        <a:tab pos="5486400" algn="l"/>
                        <a:tab pos="5943600" algn="l"/>
                        <a:tab pos="6400800" algn="l"/>
                        <a:tab pos="6858000" algn="l"/>
                        <a:tab pos="7315200" algn="l"/>
                        <a:tab pos="7772400" algn="l"/>
                        <a:tab pos="8229600" algn="l"/>
                        <a:tab pos="8686800" algn="l"/>
                        <a:tab pos="9144000" algn="l"/>
                      </a:tabLs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tabLst>
                        <a:tab pos="0" algn="l"/>
                        <a:tab pos="457200" algn="l"/>
                        <a:tab pos="914400" algn="l"/>
                        <a:tab pos="1371600" algn="l"/>
                        <a:tab pos="1828800" algn="l"/>
                        <a:tab pos="2286000" algn="l"/>
                        <a:tab pos="2743200" algn="l"/>
                        <a:tab pos="3200400" algn="l"/>
                        <a:tab pos="3657600" algn="l"/>
                        <a:tab pos="4114800" algn="l"/>
                        <a:tab pos="4572000" algn="l"/>
                        <a:tab pos="5029200" algn="l"/>
                        <a:tab pos="5486400" algn="l"/>
                        <a:tab pos="5943600" algn="l"/>
                        <a:tab pos="6400800" algn="l"/>
                        <a:tab pos="6858000" algn="l"/>
                        <a:tab pos="7315200" algn="l"/>
                        <a:tab pos="7772400" algn="l"/>
                        <a:tab pos="8229600" algn="l"/>
                        <a:tab pos="8686800" algn="l"/>
                        <a:tab pos="9144000" algn="l"/>
                      </a:tabLs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tabLst>
                        <a:tab pos="0" algn="l"/>
                        <a:tab pos="457200" algn="l"/>
                        <a:tab pos="914400" algn="l"/>
                        <a:tab pos="1371600" algn="l"/>
                        <a:tab pos="1828800" algn="l"/>
                        <a:tab pos="2286000" algn="l"/>
                        <a:tab pos="2743200" algn="l"/>
                        <a:tab pos="3200400" algn="l"/>
                        <a:tab pos="3657600" algn="l"/>
                        <a:tab pos="4114800" algn="l"/>
                        <a:tab pos="4572000" algn="l"/>
                        <a:tab pos="5029200" algn="l"/>
                        <a:tab pos="5486400" algn="l"/>
                        <a:tab pos="5943600" algn="l"/>
                        <a:tab pos="6400800" algn="l"/>
                        <a:tab pos="6858000" algn="l"/>
                        <a:tab pos="7315200" algn="l"/>
                        <a:tab pos="7772400" algn="l"/>
                        <a:tab pos="8229600" algn="l"/>
                        <a:tab pos="8686800" algn="l"/>
                        <a:tab pos="9144000" algn="l"/>
                      </a:tabLs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tabLst>
                        <a:tab pos="0" algn="l"/>
                        <a:tab pos="457200" algn="l"/>
                        <a:tab pos="914400" algn="l"/>
                        <a:tab pos="1371600" algn="l"/>
                        <a:tab pos="1828800" algn="l"/>
                        <a:tab pos="2286000" algn="l"/>
                        <a:tab pos="2743200" algn="l"/>
                        <a:tab pos="3200400" algn="l"/>
                        <a:tab pos="3657600" algn="l"/>
                        <a:tab pos="4114800" algn="l"/>
                        <a:tab pos="4572000" algn="l"/>
                        <a:tab pos="5029200" algn="l"/>
                        <a:tab pos="5486400" algn="l"/>
                        <a:tab pos="5943600" algn="l"/>
                        <a:tab pos="6400800" algn="l"/>
                        <a:tab pos="6858000" algn="l"/>
                        <a:tab pos="7315200" algn="l"/>
                        <a:tab pos="7772400" algn="l"/>
                        <a:tab pos="8229600" algn="l"/>
                        <a:tab pos="8686800" algn="l"/>
                        <a:tab pos="9144000" algn="l"/>
                      </a:tabLs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tabLst>
                        <a:tab pos="0" algn="l"/>
                        <a:tab pos="457200" algn="l"/>
                        <a:tab pos="914400" algn="l"/>
                        <a:tab pos="1371600" algn="l"/>
                        <a:tab pos="1828800" algn="l"/>
                        <a:tab pos="2286000" algn="l"/>
                        <a:tab pos="2743200" algn="l"/>
                        <a:tab pos="3200400" algn="l"/>
                        <a:tab pos="3657600" algn="l"/>
                        <a:tab pos="4114800" algn="l"/>
                        <a:tab pos="4572000" algn="l"/>
                        <a:tab pos="5029200" algn="l"/>
                        <a:tab pos="5486400" algn="l"/>
                        <a:tab pos="5943600" algn="l"/>
                        <a:tab pos="6400800" algn="l"/>
                        <a:tab pos="6858000" algn="l"/>
                        <a:tab pos="7315200" algn="l"/>
                        <a:tab pos="7772400" algn="l"/>
                        <a:tab pos="8229600" algn="l"/>
                        <a:tab pos="8686800" algn="l"/>
                        <a:tab pos="9144000" algn="l"/>
                      </a:tabLs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tabLst>
                        <a:tab pos="0" algn="l"/>
                        <a:tab pos="457200" algn="l"/>
                        <a:tab pos="914400" algn="l"/>
                        <a:tab pos="1371600" algn="l"/>
                        <a:tab pos="1828800" algn="l"/>
                        <a:tab pos="2286000" algn="l"/>
                        <a:tab pos="2743200" algn="l"/>
                        <a:tab pos="3200400" algn="l"/>
                        <a:tab pos="3657600" algn="l"/>
                        <a:tab pos="4114800" algn="l"/>
                        <a:tab pos="4572000" algn="l"/>
                        <a:tab pos="5029200" algn="l"/>
                        <a:tab pos="5486400" algn="l"/>
                        <a:tab pos="5943600" algn="l"/>
                        <a:tab pos="6400800" algn="l"/>
                        <a:tab pos="6858000" algn="l"/>
                        <a:tab pos="7315200" algn="l"/>
                        <a:tab pos="7772400" algn="l"/>
                        <a:tab pos="8229600" algn="l"/>
                        <a:tab pos="8686800" algn="l"/>
                        <a:tab pos="9144000" algn="l"/>
                      </a:tabLs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tabLst>
                        <a:tab pos="0" algn="l"/>
                        <a:tab pos="457200" algn="l"/>
                        <a:tab pos="914400" algn="l"/>
                        <a:tab pos="1371600" algn="l"/>
                        <a:tab pos="1828800" algn="l"/>
                        <a:tab pos="2286000" algn="l"/>
                        <a:tab pos="2743200" algn="l"/>
                        <a:tab pos="3200400" algn="l"/>
                        <a:tab pos="3657600" algn="l"/>
                        <a:tab pos="4114800" algn="l"/>
                        <a:tab pos="4572000" algn="l"/>
                        <a:tab pos="5029200" algn="l"/>
                        <a:tab pos="5486400" algn="l"/>
                        <a:tab pos="5943600" algn="l"/>
                        <a:tab pos="6400800" algn="l"/>
                        <a:tab pos="6858000" algn="l"/>
                        <a:tab pos="7315200" algn="l"/>
                        <a:tab pos="7772400" algn="l"/>
                        <a:tab pos="8229600" algn="l"/>
                        <a:tab pos="8686800" algn="l"/>
                        <a:tab pos="9144000" algn="l"/>
                      </a:tabLs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tabLst>
                        <a:tab pos="0" algn="l"/>
                        <a:tab pos="457200" algn="l"/>
                        <a:tab pos="914400" algn="l"/>
                        <a:tab pos="1371600" algn="l"/>
                        <a:tab pos="1828800" algn="l"/>
                        <a:tab pos="2286000" algn="l"/>
                        <a:tab pos="2743200" algn="l"/>
                        <a:tab pos="3200400" algn="l"/>
                        <a:tab pos="3657600" algn="l"/>
                        <a:tab pos="4114800" algn="l"/>
                        <a:tab pos="4572000" algn="l"/>
                        <a:tab pos="5029200" algn="l"/>
                        <a:tab pos="5486400" algn="l"/>
                        <a:tab pos="5943600" algn="l"/>
                        <a:tab pos="6400800" algn="l"/>
                        <a:tab pos="6858000" algn="l"/>
                        <a:tab pos="7315200" algn="l"/>
                        <a:tab pos="7772400" algn="l"/>
                        <a:tab pos="8229600" algn="l"/>
                        <a:tab pos="8686800" algn="l"/>
                        <a:tab pos="9144000" algn="l"/>
                      </a:tabLs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algn="ctr" eaLnBrk="1" fontAlgn="base" hangingPunct="1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Arial" charset="0"/>
                      <a:buNone/>
                    </a:pPr>
                    <a:r>
                      <a:rPr lang="en-GB" sz="2000" smtClean="0">
                        <a:solidFill>
                          <a:srgbClr val="0000FF"/>
                        </a:solidFill>
                        <a:latin typeface="+mj-lt"/>
                      </a:rPr>
                      <a:t>e</a:t>
                    </a:r>
                    <a:r>
                      <a:rPr lang="en-GB" sz="2000" baseline="33000" smtClean="0">
                        <a:solidFill>
                          <a:srgbClr val="0000FF"/>
                        </a:solidFill>
                        <a:latin typeface="+mj-lt"/>
                      </a:rPr>
                      <a:t>+ </a:t>
                    </a:r>
                    <a:r>
                      <a:rPr lang="en-GB" sz="2000" smtClean="0">
                        <a:solidFill>
                          <a:srgbClr val="000000"/>
                        </a:solidFill>
                        <a:latin typeface="+mj-lt"/>
                      </a:rPr>
                      <a:t>blocked while </a:t>
                    </a:r>
                    <a:r>
                      <a:rPr lang="en-GB" sz="2000" smtClean="0">
                        <a:solidFill>
                          <a:srgbClr val="FF0000"/>
                        </a:solidFill>
                        <a:latin typeface="+mj-lt"/>
                      </a:rPr>
                      <a:t>e</a:t>
                    </a:r>
                    <a:r>
                      <a:rPr lang="en-GB" sz="2000" baseline="33000" smtClean="0">
                        <a:solidFill>
                          <a:srgbClr val="FF0000"/>
                        </a:solidFill>
                        <a:latin typeface="+mj-lt"/>
                      </a:rPr>
                      <a:t>- </a:t>
                    </a:r>
                    <a:r>
                      <a:rPr lang="en-GB" sz="2000" smtClean="0">
                        <a:solidFill>
                          <a:srgbClr val="000000"/>
                        </a:solidFill>
                        <a:latin typeface="+mj-lt"/>
                      </a:rPr>
                      <a:t>allowed from East</a:t>
                    </a:r>
                  </a:p>
                </p:txBody>
              </p:sp>
            </p:grpSp>
            <p:pic>
              <p:nvPicPr>
                <p:cNvPr id="23565" name="Picture 17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380288" y="2471738"/>
                  <a:ext cx="868362" cy="60166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23562" name="Line 9"/>
              <p:cNvSpPr>
                <a:spLocks noChangeShapeType="1"/>
              </p:cNvSpPr>
              <p:nvPr/>
            </p:nvSpPr>
            <p:spPr bwMode="auto">
              <a:xfrm flipV="1">
                <a:off x="7052578" y="1884362"/>
                <a:ext cx="395972" cy="118903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  <a:latin typeface="+mj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3563" name="Line 10"/>
              <p:cNvSpPr>
                <a:spLocks noChangeShapeType="1"/>
              </p:cNvSpPr>
              <p:nvPr/>
            </p:nvSpPr>
            <p:spPr bwMode="auto">
              <a:xfrm flipH="1" flipV="1">
                <a:off x="8004174" y="2271712"/>
                <a:ext cx="682625" cy="78898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  <a:latin typeface="+mj-lt"/>
                  <a:ea typeface="ＭＳ Ｐゴシック" charset="0"/>
                  <a:cs typeface="ＭＳ Ｐゴシック" charset="0"/>
                </a:endParaRPr>
              </a:p>
            </p:txBody>
          </p:sp>
        </p:grpSp>
      </p:grpSp>
      <p:sp>
        <p:nvSpPr>
          <p:cNvPr id="21" name="Rectangle 2"/>
          <p:cNvSpPr txBox="1">
            <a:spLocks noChangeArrowheads="1"/>
          </p:cNvSpPr>
          <p:nvPr/>
        </p:nvSpPr>
        <p:spPr bwMode="auto">
          <a:xfrm>
            <a:off x="323850" y="5122863"/>
            <a:ext cx="8520113" cy="118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1313" indent="-341313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indent="0" algn="ctr" eaLnBrk="1" fontAlgn="base" hangingPunct="1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GB" sz="2000" dirty="0" smtClean="0">
                <a:latin typeface="+mj-lt"/>
                <a:cs typeface="Arial" charset="0"/>
              </a:rPr>
              <a:t>For particular directions, electrons or positrons are completely forbidden</a:t>
            </a:r>
          </a:p>
          <a:p>
            <a:pPr marL="0" indent="0" algn="ctr" eaLnBrk="1" fontAlgn="base" hangingPunct="1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GB" sz="2000" dirty="0" smtClean="0">
                <a:latin typeface="+mj-lt"/>
                <a:cs typeface="Arial" charset="0"/>
              </a:rPr>
              <a:t>Pure e</a:t>
            </a:r>
            <a:r>
              <a:rPr lang="en-GB" sz="2000" baseline="33000" dirty="0" smtClean="0">
                <a:latin typeface="+mj-lt"/>
                <a:cs typeface="Arial" charset="0"/>
              </a:rPr>
              <a:t>+</a:t>
            </a:r>
            <a:r>
              <a:rPr lang="en-GB" sz="2000" dirty="0" smtClean="0">
                <a:latin typeface="+mj-lt"/>
                <a:cs typeface="Arial" charset="0"/>
              </a:rPr>
              <a:t> region looking West and pure e</a:t>
            </a:r>
            <a:r>
              <a:rPr lang="en-GB" sz="2000" baseline="33000" dirty="0" smtClean="0">
                <a:latin typeface="+mj-lt"/>
                <a:cs typeface="Arial" charset="0"/>
              </a:rPr>
              <a:t>-</a:t>
            </a:r>
            <a:r>
              <a:rPr lang="en-GB" sz="2000" dirty="0" smtClean="0">
                <a:latin typeface="+mj-lt"/>
                <a:cs typeface="Arial" charset="0"/>
              </a:rPr>
              <a:t> region looking East</a:t>
            </a:r>
          </a:p>
          <a:p>
            <a:pPr marL="0" indent="0" algn="ctr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GB" sz="2000" dirty="0" smtClean="0">
                <a:latin typeface="+mj-lt"/>
                <a:cs typeface="Arial" charset="0"/>
              </a:rPr>
              <a:t>Regions vary with </a:t>
            </a:r>
            <a:r>
              <a:rPr lang="en-GB" sz="2000" b="1" dirty="0" smtClean="0">
                <a:solidFill>
                  <a:srgbClr val="FF0000"/>
                </a:solidFill>
                <a:latin typeface="+mj-lt"/>
                <a:cs typeface="Arial" charset="0"/>
              </a:rPr>
              <a:t>particle energy </a:t>
            </a:r>
            <a:r>
              <a:rPr lang="en-GB" sz="2000" dirty="0" smtClean="0">
                <a:latin typeface="+mj-lt"/>
                <a:cs typeface="Arial" charset="0"/>
              </a:rPr>
              <a:t>and </a:t>
            </a:r>
            <a:r>
              <a:rPr lang="en-GB" sz="2000" b="1" dirty="0" smtClean="0">
                <a:solidFill>
                  <a:srgbClr val="FF0000"/>
                </a:solidFill>
                <a:latin typeface="+mj-lt"/>
                <a:cs typeface="Arial" charset="0"/>
              </a:rPr>
              <a:t>spacecraft position</a:t>
            </a:r>
          </a:p>
        </p:txBody>
      </p:sp>
    </p:spTree>
    <p:extLst>
      <p:ext uri="{BB962C8B-B14F-4D97-AF65-F5344CB8AC3E}">
        <p14:creationId xmlns:p14="http://schemas.microsoft.com/office/powerpoint/2010/main" val="1774241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30px-AMS-02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58" y="109748"/>
            <a:ext cx="1234004" cy="1679319"/>
          </a:xfrm>
          <a:prstGeom prst="rect">
            <a:avLst/>
          </a:prstGeom>
        </p:spPr>
      </p:pic>
      <p:pic>
        <p:nvPicPr>
          <p:cNvPr id="5" name="Picture 4" descr="800px-AMS02high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2055" y="1"/>
            <a:ext cx="2701944" cy="1519844"/>
          </a:xfrm>
          <a:prstGeom prst="rect">
            <a:avLst/>
          </a:prstGeom>
        </p:spPr>
      </p:pic>
      <p:sp>
        <p:nvSpPr>
          <p:cNvPr id="4" name="TextBox 25"/>
          <p:cNvSpPr txBox="1">
            <a:spLocks noChangeArrowheads="1"/>
          </p:cNvSpPr>
          <p:nvPr/>
        </p:nvSpPr>
        <p:spPr bwMode="auto">
          <a:xfrm>
            <a:off x="636018" y="5530015"/>
            <a:ext cx="7972255" cy="946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60000"/>
              </a:lnSpc>
              <a:spcAft>
                <a:spcPts val="1800"/>
              </a:spcAft>
            </a:pPr>
            <a:r>
              <a:rPr lang="en-US" sz="3200" b="1" dirty="0" smtClean="0">
                <a:solidFill>
                  <a:srgbClr val="FF0000"/>
                </a:solidFill>
                <a:latin typeface="+mj-lt"/>
              </a:rPr>
              <a:t>AMS-02 </a:t>
            </a:r>
            <a:r>
              <a:rPr lang="en-US" sz="3200" dirty="0" smtClean="0">
                <a:latin typeface="+mj-lt"/>
              </a:rPr>
              <a:t>first results </a:t>
            </a:r>
            <a:r>
              <a:rPr lang="en-US" sz="3200" b="1" dirty="0" smtClean="0">
                <a:solidFill>
                  <a:srgbClr val="FF0000"/>
                </a:solidFill>
                <a:latin typeface="+mj-lt"/>
              </a:rPr>
              <a:t>confirm </a:t>
            </a:r>
          </a:p>
          <a:p>
            <a:pPr algn="ctr" eaLnBrk="1" hangingPunct="1">
              <a:lnSpc>
                <a:spcPct val="60000"/>
              </a:lnSpc>
              <a:spcAft>
                <a:spcPts val="1800"/>
              </a:spcAft>
            </a:pPr>
            <a:r>
              <a:rPr lang="en-US" sz="3200" dirty="0" smtClean="0">
                <a:latin typeface="+mj-lt"/>
              </a:rPr>
              <a:t>positron excess with very </a:t>
            </a:r>
            <a:r>
              <a:rPr lang="en-US" sz="3200" b="1" dirty="0" smtClean="0">
                <a:solidFill>
                  <a:srgbClr val="FF0000"/>
                </a:solidFill>
                <a:latin typeface="+mj-lt"/>
              </a:rPr>
              <a:t>high statistics</a:t>
            </a:r>
            <a:r>
              <a:rPr lang="en-US" sz="3200" dirty="0" smtClean="0">
                <a:latin typeface="+mj-lt"/>
              </a:rPr>
              <a:t> (x100)</a:t>
            </a:r>
            <a:endParaRPr lang="en-US" sz="3200" dirty="0">
              <a:latin typeface="+mj-lt"/>
            </a:endParaRPr>
          </a:p>
        </p:txBody>
      </p:sp>
      <p:sp>
        <p:nvSpPr>
          <p:cNvPr id="6" name="TextBox 25"/>
          <p:cNvSpPr txBox="1">
            <a:spLocks noChangeArrowheads="1"/>
          </p:cNvSpPr>
          <p:nvPr/>
        </p:nvSpPr>
        <p:spPr bwMode="auto">
          <a:xfrm>
            <a:off x="2541490" y="442870"/>
            <a:ext cx="256106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80000"/>
              </a:lnSpc>
              <a:spcAft>
                <a:spcPts val="1800"/>
              </a:spcAft>
            </a:pPr>
            <a:r>
              <a:rPr lang="en-US" sz="3600" dirty="0" smtClean="0">
                <a:latin typeface="+mj-lt"/>
              </a:rPr>
              <a:t>April 3, 2013</a:t>
            </a:r>
            <a:endParaRPr lang="en-US" sz="3600" dirty="0">
              <a:latin typeface="+mj-lt"/>
            </a:endParaRPr>
          </a:p>
        </p:txBody>
      </p:sp>
      <p:pic>
        <p:nvPicPr>
          <p:cNvPr id="2" name="Picture 1" descr="1b7b63df62e7a1e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958" y="1460839"/>
            <a:ext cx="4821097" cy="381830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6559871"/>
            <a:ext cx="17390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PRL, </a:t>
            </a:r>
            <a:r>
              <a:rPr lang="en-US" sz="1600" b="1" dirty="0" smtClean="0"/>
              <a:t>110</a:t>
            </a:r>
            <a:r>
              <a:rPr lang="en-US" sz="1600" dirty="0" smtClean="0"/>
              <a:t> (2013) 14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79710744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24882" y="1700090"/>
            <a:ext cx="569423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/>
              <a:t>…better </a:t>
            </a:r>
            <a:r>
              <a:rPr lang="en-US" sz="4000" b="1" dirty="0" smtClean="0">
                <a:solidFill>
                  <a:srgbClr val="FF0000"/>
                </a:solidFill>
              </a:rPr>
              <a:t>take seriously</a:t>
            </a:r>
          </a:p>
          <a:p>
            <a:pPr algn="ctr"/>
            <a:r>
              <a:rPr lang="en-US" sz="4000" dirty="0" smtClean="0"/>
              <a:t>the excess of </a:t>
            </a:r>
            <a:r>
              <a:rPr lang="en-US" sz="4000" b="1" dirty="0" smtClean="0">
                <a:solidFill>
                  <a:srgbClr val="FF0000"/>
                </a:solidFill>
              </a:rPr>
              <a:t>HE positrons</a:t>
            </a:r>
            <a:endParaRPr lang="en-US" sz="4000" dirty="0"/>
          </a:p>
        </p:txBody>
      </p:sp>
      <p:sp>
        <p:nvSpPr>
          <p:cNvPr id="4" name="TextBox 25"/>
          <p:cNvSpPr txBox="1">
            <a:spLocks noChangeArrowheads="1"/>
          </p:cNvSpPr>
          <p:nvPr/>
        </p:nvSpPr>
        <p:spPr bwMode="auto">
          <a:xfrm>
            <a:off x="553939" y="4200972"/>
            <a:ext cx="8036124" cy="605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80000"/>
              </a:lnSpc>
              <a:spcAft>
                <a:spcPts val="1800"/>
              </a:spcAft>
            </a:pPr>
            <a:r>
              <a:rPr lang="en-US" sz="4000" dirty="0">
                <a:latin typeface="+mj-lt"/>
              </a:rPr>
              <a:t>Can we determine the </a:t>
            </a:r>
            <a:r>
              <a:rPr lang="en-US" sz="4000" b="1" dirty="0" smtClean="0">
                <a:solidFill>
                  <a:srgbClr val="FF0000"/>
                </a:solidFill>
                <a:latin typeface="+mj-lt"/>
              </a:rPr>
              <a:t>source/origin?</a:t>
            </a:r>
            <a:endParaRPr lang="en-US" sz="4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6557306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5373" y="879084"/>
            <a:ext cx="8736686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/>
              <a:t>Note: this is all </a:t>
            </a:r>
            <a:r>
              <a:rPr lang="en-US" sz="4000" b="1" dirty="0" smtClean="0">
                <a:solidFill>
                  <a:srgbClr val="FF0000"/>
                </a:solidFill>
              </a:rPr>
              <a:t>consistent</a:t>
            </a:r>
            <a:r>
              <a:rPr lang="en-US" sz="4000" dirty="0" smtClean="0"/>
              <a:t> with Eli’s </a:t>
            </a:r>
          </a:p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upper limit </a:t>
            </a:r>
            <a:r>
              <a:rPr lang="en-US" sz="4000" dirty="0" smtClean="0"/>
              <a:t>on </a:t>
            </a:r>
            <a:r>
              <a:rPr lang="en-US" sz="4000" dirty="0" err="1" smtClean="0"/>
              <a:t>secondaries</a:t>
            </a:r>
            <a:endParaRPr lang="en-US" sz="4000" dirty="0" smtClean="0"/>
          </a:p>
          <a:p>
            <a:pPr algn="ctr"/>
            <a:endParaRPr lang="en-US" sz="4000" dirty="0"/>
          </a:p>
          <a:p>
            <a:pPr algn="ctr"/>
            <a:r>
              <a:rPr lang="en-US" sz="4000" dirty="0" smtClean="0"/>
              <a:t>A </a:t>
            </a:r>
            <a:r>
              <a:rPr lang="en-US" sz="4000" b="1" dirty="0" smtClean="0">
                <a:solidFill>
                  <a:srgbClr val="FF0000"/>
                </a:solidFill>
              </a:rPr>
              <a:t>marketing problem</a:t>
            </a:r>
            <a:r>
              <a:rPr lang="en-US" sz="4000" dirty="0" smtClean="0"/>
              <a:t>: </a:t>
            </a:r>
          </a:p>
          <a:p>
            <a:pPr algn="ctr"/>
            <a:r>
              <a:rPr lang="en-US" sz="4000" dirty="0" smtClean="0"/>
              <a:t>if data are consistent with a general, </a:t>
            </a:r>
          </a:p>
          <a:p>
            <a:pPr algn="ctr"/>
            <a:r>
              <a:rPr lang="en-US" sz="4000" dirty="0" smtClean="0"/>
              <a:t>model-independent upper limit, </a:t>
            </a:r>
          </a:p>
          <a:p>
            <a:pPr algn="ctr"/>
            <a:r>
              <a:rPr lang="en-US" sz="4000" dirty="0" smtClean="0"/>
              <a:t>we don’t necessarily </a:t>
            </a:r>
            <a:r>
              <a:rPr lang="en-US" sz="4000" b="1" dirty="0" smtClean="0">
                <a:solidFill>
                  <a:srgbClr val="FF0000"/>
                </a:solidFill>
              </a:rPr>
              <a:t>understand/predict </a:t>
            </a:r>
          </a:p>
          <a:p>
            <a:pPr algn="ctr"/>
            <a:r>
              <a:rPr lang="en-US" sz="4000" dirty="0" smtClean="0"/>
              <a:t>the </a:t>
            </a:r>
            <a:r>
              <a:rPr lang="en-US" sz="4000" b="1" dirty="0" smtClean="0">
                <a:solidFill>
                  <a:srgbClr val="FF0000"/>
                </a:solidFill>
              </a:rPr>
              <a:t>physical origin </a:t>
            </a:r>
            <a:r>
              <a:rPr lang="en-US" sz="4000" dirty="0" smtClean="0"/>
              <a:t>of the HE positrons!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28280514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TextBox 5"/>
          <p:cNvSpPr txBox="1">
            <a:spLocks noChangeArrowheads="1"/>
          </p:cNvSpPr>
          <p:nvPr/>
        </p:nvSpPr>
        <p:spPr bwMode="auto">
          <a:xfrm>
            <a:off x="5423622" y="2335922"/>
            <a:ext cx="3352200" cy="193899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dirty="0">
                <a:latin typeface="+mj-lt"/>
              </a:rPr>
              <a:t>Galactic Cosmic Ray </a:t>
            </a:r>
          </a:p>
          <a:p>
            <a:pPr algn="ctr" eaLnBrk="1" hangingPunct="1"/>
            <a:r>
              <a:rPr lang="en-US" b="1" dirty="0">
                <a:solidFill>
                  <a:srgbClr val="FF0000"/>
                </a:solidFill>
                <a:latin typeface="+mj-lt"/>
              </a:rPr>
              <a:t>acceleration </a:t>
            </a:r>
            <a:r>
              <a:rPr lang="en-US" dirty="0">
                <a:latin typeface="+mj-lt"/>
              </a:rPr>
              <a:t>should </a:t>
            </a:r>
          </a:p>
          <a:p>
            <a:pPr algn="ctr" eaLnBrk="1" hangingPunct="1"/>
            <a:r>
              <a:rPr lang="en-US" dirty="0">
                <a:latin typeface="+mj-lt"/>
              </a:rPr>
              <a:t>produce a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power-law </a:t>
            </a:r>
          </a:p>
          <a:p>
            <a:pPr algn="ctr" eaLnBrk="1" hangingPunct="1"/>
            <a:r>
              <a:rPr lang="en-US" dirty="0" err="1">
                <a:latin typeface="+mj-lt"/>
              </a:rPr>
              <a:t>e+e</a:t>
            </a:r>
            <a:r>
              <a:rPr lang="en-US" dirty="0">
                <a:latin typeface="+mj-lt"/>
              </a:rPr>
              <a:t>- injection </a:t>
            </a:r>
            <a:r>
              <a:rPr lang="en-US" dirty="0" smtClean="0">
                <a:latin typeface="+mj-lt"/>
              </a:rPr>
              <a:t>spectrum</a:t>
            </a:r>
          </a:p>
          <a:p>
            <a:pPr algn="ctr" eaLnBrk="1" hangingPunct="1"/>
            <a:r>
              <a:rPr lang="en-US" dirty="0" smtClean="0">
                <a:latin typeface="+mj-lt"/>
              </a:rPr>
              <a:t>with a high-energy </a:t>
            </a:r>
            <a:r>
              <a:rPr lang="en-US" b="1" dirty="0" smtClean="0">
                <a:solidFill>
                  <a:srgbClr val="FF0000"/>
                </a:solidFill>
                <a:latin typeface="+mj-lt"/>
              </a:rPr>
              <a:t>cutoff</a:t>
            </a:r>
            <a:endParaRPr lang="en-US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75780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80" y="2042856"/>
            <a:ext cx="4986338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81" name="TextBox 7"/>
          <p:cNvSpPr txBox="1">
            <a:spLocks noChangeArrowheads="1"/>
          </p:cNvSpPr>
          <p:nvPr/>
        </p:nvSpPr>
        <p:spPr bwMode="auto">
          <a:xfrm>
            <a:off x="0" y="6550025"/>
            <a:ext cx="60467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>
                <a:solidFill>
                  <a:schemeClr val="bg1"/>
                </a:solidFill>
              </a:rPr>
              <a:t>Fermi-LAT Collaboration, Phys Rev D 82 (2010) 092004, arXiv:1008.3999</a:t>
            </a:r>
          </a:p>
        </p:txBody>
      </p:sp>
      <p:cxnSp>
        <p:nvCxnSpPr>
          <p:cNvPr id="11" name="Straight Arrow Connector 22"/>
          <p:cNvCxnSpPr>
            <a:cxnSpLocks noChangeShapeType="1"/>
          </p:cNvCxnSpPr>
          <p:nvPr/>
        </p:nvCxnSpPr>
        <p:spPr bwMode="auto">
          <a:xfrm flipH="1" flipV="1">
            <a:off x="4810560" y="5187936"/>
            <a:ext cx="838200" cy="586920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Straight Arrow Connector 22"/>
          <p:cNvCxnSpPr>
            <a:cxnSpLocks noChangeShapeType="1"/>
          </p:cNvCxnSpPr>
          <p:nvPr/>
        </p:nvCxnSpPr>
        <p:spPr bwMode="auto">
          <a:xfrm flipH="1" flipV="1">
            <a:off x="2279267" y="4706192"/>
            <a:ext cx="4002895" cy="1068664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5233880" y="5074311"/>
            <a:ext cx="3783157" cy="1200328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dirty="0" smtClean="0">
                <a:latin typeface="+mj-lt"/>
              </a:rPr>
              <a:t>Fermi/HESS </a:t>
            </a:r>
            <a:r>
              <a:rPr lang="en-US" dirty="0">
                <a:latin typeface="+mj-lt"/>
              </a:rPr>
              <a:t>data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compatible </a:t>
            </a:r>
          </a:p>
          <a:p>
            <a:pPr algn="ctr" eaLnBrk="1" hangingPunct="1"/>
            <a:r>
              <a:rPr lang="en-US" dirty="0" smtClean="0">
                <a:latin typeface="+mj-lt"/>
              </a:rPr>
              <a:t>with an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additional</a:t>
            </a:r>
          </a:p>
          <a:p>
            <a:pPr algn="ctr" eaLnBrk="1" hangingPunct="1"/>
            <a:r>
              <a:rPr lang="en-US" dirty="0">
                <a:latin typeface="+mj-lt"/>
              </a:rPr>
              <a:t>high-energy source</a:t>
            </a:r>
          </a:p>
        </p:txBody>
      </p:sp>
      <p:cxnSp>
        <p:nvCxnSpPr>
          <p:cNvPr id="21" name="Straight Connector 20"/>
          <p:cNvCxnSpPr>
            <a:cxnSpLocks noChangeShapeType="1"/>
          </p:cNvCxnSpPr>
          <p:nvPr/>
        </p:nvCxnSpPr>
        <p:spPr bwMode="auto">
          <a:xfrm>
            <a:off x="2426682" y="3197942"/>
            <a:ext cx="2456898" cy="1184434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683180" y="3620376"/>
            <a:ext cx="3200400" cy="1905000"/>
          </a:xfrm>
          <a:custGeom>
            <a:avLst/>
            <a:gdLst>
              <a:gd name="T0" fmla="*/ 0 w 2286000"/>
              <a:gd name="T1" fmla="*/ 25145255 h 1370541"/>
              <a:gd name="T2" fmla="*/ 10714491 w 2286000"/>
              <a:gd name="T3" fmla="*/ 12623940 h 1370541"/>
              <a:gd name="T4" fmla="*/ 19898327 w 2286000"/>
              <a:gd name="T5" fmla="*/ 5234337 h 1370541"/>
              <a:gd name="T6" fmla="*/ 28644833 w 2286000"/>
              <a:gd name="T7" fmla="*/ 923716 h 1370541"/>
              <a:gd name="T8" fmla="*/ 33236748 w 2286000"/>
              <a:gd name="T9" fmla="*/ 513148 h 1370541"/>
              <a:gd name="T10" fmla="*/ 38047314 w 2286000"/>
              <a:gd name="T11" fmla="*/ 4002714 h 1370541"/>
              <a:gd name="T12" fmla="*/ 41764600 w 2286000"/>
              <a:gd name="T13" fmla="*/ 9339649 h 1370541"/>
              <a:gd name="T14" fmla="*/ 44388551 w 2286000"/>
              <a:gd name="T15" fmla="*/ 16524015 h 1370541"/>
              <a:gd name="T16" fmla="*/ 47231155 w 2286000"/>
              <a:gd name="T17" fmla="*/ 26582106 h 1370541"/>
              <a:gd name="T18" fmla="*/ 47231155 w 2286000"/>
              <a:gd name="T19" fmla="*/ 26582106 h 137054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286000"/>
              <a:gd name="T31" fmla="*/ 0 h 1370541"/>
              <a:gd name="T32" fmla="*/ 2286000 w 2286000"/>
              <a:gd name="T33" fmla="*/ 1370541 h 137054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286000" h="1370541">
                <a:moveTo>
                  <a:pt x="0" y="1296458"/>
                </a:moveTo>
                <a:cubicBezTo>
                  <a:pt x="179035" y="1059215"/>
                  <a:pt x="358070" y="821972"/>
                  <a:pt x="518584" y="650875"/>
                </a:cubicBezTo>
                <a:cubicBezTo>
                  <a:pt x="679098" y="479778"/>
                  <a:pt x="818445" y="370417"/>
                  <a:pt x="963084" y="269875"/>
                </a:cubicBezTo>
                <a:cubicBezTo>
                  <a:pt x="1107723" y="169333"/>
                  <a:pt x="1278820" y="88194"/>
                  <a:pt x="1386417" y="47625"/>
                </a:cubicBezTo>
                <a:cubicBezTo>
                  <a:pt x="1494014" y="7056"/>
                  <a:pt x="1532820" y="0"/>
                  <a:pt x="1608667" y="26458"/>
                </a:cubicBezTo>
                <a:cubicBezTo>
                  <a:pt x="1684514" y="52916"/>
                  <a:pt x="1772708" y="130528"/>
                  <a:pt x="1841500" y="206375"/>
                </a:cubicBezTo>
                <a:cubicBezTo>
                  <a:pt x="1910292" y="282222"/>
                  <a:pt x="1970264" y="373944"/>
                  <a:pt x="2021417" y="481541"/>
                </a:cubicBezTo>
                <a:cubicBezTo>
                  <a:pt x="2072570" y="589138"/>
                  <a:pt x="2104320" y="703791"/>
                  <a:pt x="2148417" y="851958"/>
                </a:cubicBezTo>
                <a:cubicBezTo>
                  <a:pt x="2192514" y="1000125"/>
                  <a:pt x="2286000" y="1370541"/>
                  <a:pt x="2286000" y="1370541"/>
                </a:cubicBezTo>
              </a:path>
            </a:pathLst>
          </a:custGeom>
          <a:noFill/>
          <a:ln w="38100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822607" y="403480"/>
            <a:ext cx="549878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key</a:t>
            </a:r>
            <a:r>
              <a:rPr lang="en-US" sz="4000" dirty="0" smtClean="0">
                <a:solidFill>
                  <a:prstClr val="black"/>
                </a:solidFill>
              </a:rPr>
              <a:t> piece of the </a:t>
            </a:r>
            <a:r>
              <a:rPr lang="en-US" sz="4000" b="1" dirty="0" smtClean="0">
                <a:solidFill>
                  <a:srgbClr val="FF0000"/>
                </a:solidFill>
              </a:rPr>
              <a:t>puzzle</a:t>
            </a:r>
            <a:r>
              <a:rPr lang="en-US" sz="4000" dirty="0" smtClean="0">
                <a:solidFill>
                  <a:prstClr val="black"/>
                </a:solidFill>
              </a:rPr>
              <a:t>: </a:t>
            </a:r>
          </a:p>
          <a:p>
            <a:pPr algn="ctr"/>
            <a:r>
              <a:rPr lang="en-US" sz="4000" dirty="0" smtClean="0">
                <a:solidFill>
                  <a:prstClr val="black"/>
                </a:solidFill>
              </a:rPr>
              <a:t>the </a:t>
            </a:r>
            <a:r>
              <a:rPr lang="en-US" sz="4000" b="1" dirty="0" smtClean="0">
                <a:solidFill>
                  <a:srgbClr val="FF0000"/>
                </a:solidFill>
              </a:rPr>
              <a:t>Denominator</a:t>
            </a:r>
            <a:r>
              <a:rPr lang="en-US" sz="4000" dirty="0" smtClean="0">
                <a:solidFill>
                  <a:prstClr val="black"/>
                </a:solidFill>
              </a:rPr>
              <a:t> (e</a:t>
            </a:r>
            <a:r>
              <a:rPr lang="en-US" sz="4000" baseline="30000" dirty="0" smtClean="0">
                <a:solidFill>
                  <a:prstClr val="black"/>
                </a:solidFill>
              </a:rPr>
              <a:t>+ </a:t>
            </a:r>
            <a:r>
              <a:rPr lang="en-US" sz="4000" dirty="0" smtClean="0">
                <a:solidFill>
                  <a:prstClr val="black"/>
                </a:solidFill>
              </a:rPr>
              <a:t>+ e</a:t>
            </a:r>
            <a:r>
              <a:rPr lang="en-US" sz="4000" baseline="30000" dirty="0" smtClean="0">
                <a:solidFill>
                  <a:prstClr val="black"/>
                </a:solidFill>
              </a:rPr>
              <a:t>-</a:t>
            </a:r>
            <a:r>
              <a:rPr lang="en-US" sz="4000" dirty="0" smtClean="0">
                <a:solidFill>
                  <a:prstClr val="black"/>
                </a:solidFill>
              </a:rPr>
              <a:t>)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415726465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5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 animBg="1"/>
      <p:bldP spid="10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Box 6"/>
          <p:cNvSpPr txBox="1">
            <a:spLocks noChangeArrowheads="1"/>
          </p:cNvSpPr>
          <p:nvPr/>
        </p:nvSpPr>
        <p:spPr bwMode="auto">
          <a:xfrm>
            <a:off x="1108704" y="472628"/>
            <a:ext cx="699803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dirty="0">
                <a:solidFill>
                  <a:srgbClr val="000000"/>
                </a:solidFill>
                <a:latin typeface="+mj-lt"/>
              </a:rPr>
              <a:t>Solution: postulate </a:t>
            </a:r>
            <a:r>
              <a:rPr lang="en-US" sz="3200" b="1" dirty="0">
                <a:solidFill>
                  <a:srgbClr val="FF0000"/>
                </a:solidFill>
                <a:latin typeface="+mj-lt"/>
              </a:rPr>
              <a:t>additional source </a:t>
            </a:r>
          </a:p>
          <a:p>
            <a:pPr algn="ctr" eaLnBrk="1" hangingPunct="1"/>
            <a:r>
              <a:rPr lang="en-US" sz="3200" dirty="0">
                <a:solidFill>
                  <a:srgbClr val="000000"/>
                </a:solidFill>
                <a:latin typeface="+mj-lt"/>
              </a:rPr>
              <a:t>of (high-energy)</a:t>
            </a:r>
            <a:r>
              <a:rPr lang="en-US" sz="3200" b="1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electrons </a:t>
            </a:r>
            <a:r>
              <a:rPr lang="en-US" sz="3200" b="1" dirty="0">
                <a:solidFill>
                  <a:srgbClr val="FF0000"/>
                </a:solidFill>
                <a:latin typeface="+mj-lt"/>
              </a:rPr>
              <a:t>and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positrons:</a:t>
            </a:r>
          </a:p>
        </p:txBody>
      </p:sp>
      <p:pic>
        <p:nvPicPr>
          <p:cNvPr id="77827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67" t="3450" r="13335" b="22421"/>
          <a:stretch>
            <a:fillRect/>
          </a:stretch>
        </p:blipFill>
        <p:spPr bwMode="auto">
          <a:xfrm>
            <a:off x="825500" y="1752600"/>
            <a:ext cx="3289300" cy="304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Arrow Connector 7"/>
          <p:cNvCxnSpPr>
            <a:cxnSpLocks noChangeShapeType="1"/>
          </p:cNvCxnSpPr>
          <p:nvPr/>
        </p:nvCxnSpPr>
        <p:spPr bwMode="auto">
          <a:xfrm flipV="1">
            <a:off x="2514600" y="2819400"/>
            <a:ext cx="1447800" cy="838200"/>
          </a:xfrm>
          <a:prstGeom prst="straightConnector1">
            <a:avLst/>
          </a:prstGeom>
          <a:noFill/>
          <a:ln w="38100">
            <a:solidFill>
              <a:srgbClr val="FF0000"/>
            </a:solidFill>
            <a:prstDash val="sysDash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027986" y="5334000"/>
            <a:ext cx="7125669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dirty="0">
                <a:latin typeface="+mj-lt"/>
              </a:rPr>
              <a:t>What is the nature of this </a:t>
            </a:r>
          </a:p>
          <a:p>
            <a:pPr algn="ctr" eaLnBrk="1" hangingPunct="1"/>
            <a:r>
              <a:rPr lang="en-US" sz="3200" b="1" dirty="0">
                <a:solidFill>
                  <a:srgbClr val="FF0000"/>
                </a:solidFill>
                <a:latin typeface="+mj-lt"/>
              </a:rPr>
              <a:t>new</a:t>
            </a:r>
            <a:r>
              <a:rPr lang="en-US" sz="3200" b="1" dirty="0">
                <a:latin typeface="+mj-lt"/>
              </a:rPr>
              <a:t> </a:t>
            </a:r>
            <a:r>
              <a:rPr lang="en-US" sz="3200" dirty="0">
                <a:latin typeface="+mj-lt"/>
              </a:rPr>
              <a:t>powerful electron-positron </a:t>
            </a:r>
            <a:r>
              <a:rPr lang="en-US" sz="3200" b="1" dirty="0">
                <a:solidFill>
                  <a:srgbClr val="FF0000"/>
                </a:solidFill>
                <a:latin typeface="+mj-lt"/>
              </a:rPr>
              <a:t>source</a:t>
            </a:r>
            <a:r>
              <a:rPr lang="en-US" sz="3200" dirty="0">
                <a:latin typeface="+mj-lt"/>
              </a:rPr>
              <a:t>??</a:t>
            </a:r>
          </a:p>
        </p:txBody>
      </p:sp>
      <p:pic>
        <p:nvPicPr>
          <p:cNvPr id="77830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752600"/>
            <a:ext cx="3657600" cy="307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6170613" y="2894013"/>
            <a:ext cx="2286000" cy="1371600"/>
          </a:xfrm>
          <a:custGeom>
            <a:avLst/>
            <a:gdLst>
              <a:gd name="T0" fmla="*/ 0 w 2286000"/>
              <a:gd name="T1" fmla="*/ 1307521 h 1370541"/>
              <a:gd name="T2" fmla="*/ 518584 w 2286000"/>
              <a:gd name="T3" fmla="*/ 656428 h 1370541"/>
              <a:gd name="T4" fmla="*/ 963084 w 2286000"/>
              <a:gd name="T5" fmla="*/ 272178 h 1370541"/>
              <a:gd name="T6" fmla="*/ 1386417 w 2286000"/>
              <a:gd name="T7" fmla="*/ 48032 h 1370541"/>
              <a:gd name="T8" fmla="*/ 1608667 w 2286000"/>
              <a:gd name="T9" fmla="*/ 26685 h 1370541"/>
              <a:gd name="T10" fmla="*/ 1841500 w 2286000"/>
              <a:gd name="T11" fmla="*/ 208136 h 1370541"/>
              <a:gd name="T12" fmla="*/ 2021417 w 2286000"/>
              <a:gd name="T13" fmla="*/ 485650 h 1370541"/>
              <a:gd name="T14" fmla="*/ 2148417 w 2286000"/>
              <a:gd name="T15" fmla="*/ 859226 h 1370541"/>
              <a:gd name="T16" fmla="*/ 2286000 w 2286000"/>
              <a:gd name="T17" fmla="*/ 1382235 h 1370541"/>
              <a:gd name="T18" fmla="*/ 2286000 w 2286000"/>
              <a:gd name="T19" fmla="*/ 1382235 h 137054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286000"/>
              <a:gd name="T31" fmla="*/ 0 h 1370541"/>
              <a:gd name="T32" fmla="*/ 2286000 w 2286000"/>
              <a:gd name="T33" fmla="*/ 1370541 h 137054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286000" h="1370541">
                <a:moveTo>
                  <a:pt x="0" y="1296458"/>
                </a:moveTo>
                <a:cubicBezTo>
                  <a:pt x="179035" y="1059215"/>
                  <a:pt x="358070" y="821972"/>
                  <a:pt x="518584" y="650875"/>
                </a:cubicBezTo>
                <a:cubicBezTo>
                  <a:pt x="679098" y="479778"/>
                  <a:pt x="818445" y="370417"/>
                  <a:pt x="963084" y="269875"/>
                </a:cubicBezTo>
                <a:cubicBezTo>
                  <a:pt x="1107723" y="169333"/>
                  <a:pt x="1278820" y="88194"/>
                  <a:pt x="1386417" y="47625"/>
                </a:cubicBezTo>
                <a:cubicBezTo>
                  <a:pt x="1494014" y="7056"/>
                  <a:pt x="1532820" y="0"/>
                  <a:pt x="1608667" y="26458"/>
                </a:cubicBezTo>
                <a:cubicBezTo>
                  <a:pt x="1684514" y="52916"/>
                  <a:pt x="1772708" y="130528"/>
                  <a:pt x="1841500" y="206375"/>
                </a:cubicBezTo>
                <a:cubicBezTo>
                  <a:pt x="1910292" y="282222"/>
                  <a:pt x="1970264" y="373944"/>
                  <a:pt x="2021417" y="481541"/>
                </a:cubicBezTo>
                <a:cubicBezTo>
                  <a:pt x="2072570" y="589138"/>
                  <a:pt x="2104320" y="703791"/>
                  <a:pt x="2148417" y="851958"/>
                </a:cubicBezTo>
                <a:cubicBezTo>
                  <a:pt x="2192514" y="1000125"/>
                  <a:pt x="2286000" y="1370541"/>
                  <a:pt x="2286000" y="1370541"/>
                </a:cubicBezTo>
              </a:path>
            </a:pathLst>
          </a:custGeom>
          <a:noFill/>
          <a:ln w="38100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9609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4" name="TextBox 5"/>
          <p:cNvSpPr txBox="1">
            <a:spLocks noChangeArrowheads="1"/>
          </p:cNvSpPr>
          <p:nvPr/>
        </p:nvSpPr>
        <p:spPr bwMode="auto">
          <a:xfrm>
            <a:off x="6014" y="6432508"/>
            <a:ext cx="442085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hu-HU" sz="2000" dirty="0" smtClean="0">
                <a:latin typeface="+mj-lt"/>
              </a:rPr>
              <a:t>Image Credit: NASA/GLAST collaboration</a:t>
            </a:r>
            <a:endParaRPr lang="en-US" sz="20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23397" y="400938"/>
            <a:ext cx="45149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Exciting</a:t>
            </a:r>
            <a:r>
              <a:rPr lang="en-US" sz="3200" dirty="0" smtClean="0"/>
              <a:t>! </a:t>
            </a:r>
          </a:p>
          <a:p>
            <a:pPr algn="ctr"/>
            <a:r>
              <a:rPr lang="en-US" sz="3200" dirty="0" smtClean="0"/>
              <a:t>It could be New Physics: </a:t>
            </a:r>
          </a:p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Dark Matter </a:t>
            </a:r>
            <a:r>
              <a:rPr lang="en-US" sz="3200" dirty="0" smtClean="0"/>
              <a:t>Annihilation!</a:t>
            </a:r>
          </a:p>
        </p:txBody>
      </p:sp>
      <p:pic>
        <p:nvPicPr>
          <p:cNvPr id="5" name="Picture 4" descr="dark_matter_annihilation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6946" y="2364480"/>
            <a:ext cx="4114800" cy="3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5849313" y="2627348"/>
            <a:ext cx="1089061" cy="575848"/>
          </a:xfrm>
          <a:prstGeom prst="ellipse">
            <a:avLst/>
          </a:prstGeom>
          <a:noFill/>
          <a:ln w="57150" cmpd="sng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n>
                <a:solidFill>
                  <a:srgbClr val="FF000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212440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1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4" grpId="0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2077" y="2559784"/>
            <a:ext cx="3385739" cy="2403796"/>
          </a:xfrm>
          <a:prstGeom prst="rect">
            <a:avLst/>
          </a:prstGeom>
        </p:spPr>
      </p:pic>
      <p:sp>
        <p:nvSpPr>
          <p:cNvPr id="71684" name="TextBox 5"/>
          <p:cNvSpPr txBox="1">
            <a:spLocks noChangeArrowheads="1"/>
          </p:cNvSpPr>
          <p:nvPr/>
        </p:nvSpPr>
        <p:spPr bwMode="auto">
          <a:xfrm>
            <a:off x="937459" y="5795773"/>
            <a:ext cx="269186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hu-HU" sz="2000" dirty="0" smtClean="0">
                <a:latin typeface="+mj-lt"/>
              </a:rPr>
              <a:t>A. Tylka, Phys</a:t>
            </a:r>
            <a:r>
              <a:rPr lang="hu-HU" sz="2000" dirty="0">
                <a:latin typeface="+mj-lt"/>
              </a:rPr>
              <a:t>. Rev. Lett. </a:t>
            </a:r>
            <a:endParaRPr lang="hu-HU" sz="2000" dirty="0" smtClean="0">
              <a:latin typeface="+mj-lt"/>
            </a:endParaRPr>
          </a:p>
          <a:p>
            <a:pPr eaLnBrk="1" hangingPunct="1"/>
            <a:r>
              <a:rPr lang="hu-HU" sz="2000" dirty="0" smtClean="0">
                <a:latin typeface="+mj-lt"/>
              </a:rPr>
              <a:t>63</a:t>
            </a:r>
            <a:r>
              <a:rPr lang="hu-HU" sz="2000" dirty="0">
                <a:latin typeface="+mj-lt"/>
              </a:rPr>
              <a:t>, 840-843 </a:t>
            </a:r>
            <a:r>
              <a:rPr lang="hu-HU" sz="2000" dirty="0" smtClean="0">
                <a:latin typeface="+mj-lt"/>
              </a:rPr>
              <a:t>(1989)</a:t>
            </a:r>
          </a:p>
          <a:p>
            <a:pPr marL="457200" indent="-457200" eaLnBrk="1" hangingPunct="1">
              <a:buAutoNum type="alphaUcPeriod"/>
            </a:pPr>
            <a:endParaRPr lang="en-US" sz="200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755" y="2392882"/>
            <a:ext cx="3813011" cy="33218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215549" y="2227183"/>
            <a:ext cx="2378576" cy="1077218"/>
          </a:xfrm>
          <a:prstGeom prst="rect">
            <a:avLst/>
          </a:prstGeom>
          <a:solidFill>
            <a:schemeClr val="bg1"/>
          </a:solidFill>
          <a:ln w="635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Dark Matter </a:t>
            </a:r>
          </a:p>
          <a:p>
            <a:pPr algn="ctr"/>
            <a:r>
              <a:rPr lang="en-US" sz="3200" dirty="0" smtClean="0"/>
              <a:t>particle </a:t>
            </a:r>
            <a:r>
              <a:rPr lang="en-US" sz="3200" b="1" dirty="0" smtClean="0">
                <a:solidFill>
                  <a:srgbClr val="FF0000"/>
                </a:solidFill>
              </a:rPr>
              <a:t>mass</a:t>
            </a:r>
            <a:endParaRPr lang="en-US" sz="3200" b="1" dirty="0">
              <a:solidFill>
                <a:srgbClr val="FF0000"/>
              </a:solidFill>
            </a:endParaRPr>
          </a:p>
        </p:txBody>
      </p:sp>
      <p:cxnSp>
        <p:nvCxnSpPr>
          <p:cNvPr id="3" name="Straight Arrow Connector 2"/>
          <p:cNvCxnSpPr>
            <a:stCxn id="10" idx="2"/>
          </p:cNvCxnSpPr>
          <p:nvPr/>
        </p:nvCxnSpPr>
        <p:spPr>
          <a:xfrm flipH="1">
            <a:off x="3492789" y="3304401"/>
            <a:ext cx="1912048" cy="77751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423397" y="400938"/>
            <a:ext cx="45149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Exciting</a:t>
            </a:r>
            <a:r>
              <a:rPr lang="en-US" sz="3200" dirty="0" smtClean="0"/>
              <a:t>! </a:t>
            </a:r>
          </a:p>
          <a:p>
            <a:pPr algn="ctr"/>
            <a:r>
              <a:rPr lang="en-US" sz="3200" dirty="0" smtClean="0"/>
              <a:t>It could be New Physics: </a:t>
            </a:r>
          </a:p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Dark Matter </a:t>
            </a:r>
            <a:r>
              <a:rPr lang="en-US" sz="3200" dirty="0" smtClean="0"/>
              <a:t>Annihilation!</a:t>
            </a: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5854095" y="5226386"/>
            <a:ext cx="308372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hu-HU" sz="2000" dirty="0" smtClean="0">
                <a:latin typeface="+mj-lt"/>
              </a:rPr>
              <a:t>M. Turner and F. Wilczek, </a:t>
            </a:r>
          </a:p>
          <a:p>
            <a:pPr eaLnBrk="1" hangingPunct="1"/>
            <a:r>
              <a:rPr lang="hu-HU" sz="2000" dirty="0" smtClean="0">
                <a:latin typeface="+mj-lt"/>
              </a:rPr>
              <a:t>Phys Rev. D 42 (1990) 1001. </a:t>
            </a:r>
          </a:p>
          <a:p>
            <a:pPr marL="457200" indent="-457200" eaLnBrk="1" hangingPunct="1">
              <a:buAutoNum type="alphaUcPeriod"/>
            </a:pPr>
            <a:endParaRPr lang="en-US" sz="2000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854095" y="3304401"/>
            <a:ext cx="2462069" cy="77751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5124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23397" y="400938"/>
            <a:ext cx="4514978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Exciting</a:t>
            </a:r>
            <a:r>
              <a:rPr lang="en-US" sz="3200" dirty="0" smtClean="0"/>
              <a:t>! </a:t>
            </a:r>
          </a:p>
          <a:p>
            <a:pPr algn="ctr"/>
            <a:r>
              <a:rPr lang="en-US" sz="3200" dirty="0" smtClean="0"/>
              <a:t>It could be New Physics: </a:t>
            </a:r>
          </a:p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Dark Matter </a:t>
            </a:r>
            <a:r>
              <a:rPr lang="en-US" sz="3200" dirty="0" smtClean="0"/>
              <a:t>Annihilation!</a:t>
            </a:r>
          </a:p>
          <a:p>
            <a:pPr algn="ctr"/>
            <a:endParaRPr lang="en-US" sz="3200" dirty="0" smtClean="0"/>
          </a:p>
          <a:p>
            <a:pPr algn="ctr"/>
            <a:r>
              <a:rPr lang="en-US" sz="3200" dirty="0" smtClean="0"/>
              <a:t>…or it could </a:t>
            </a:r>
            <a:r>
              <a:rPr lang="en-US" sz="3200" b="1" dirty="0" smtClean="0">
                <a:solidFill>
                  <a:srgbClr val="FF0000"/>
                </a:solidFill>
              </a:rPr>
              <a:t>not</a:t>
            </a:r>
            <a:r>
              <a:rPr lang="en-US" sz="3200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913952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2879" y="2301621"/>
            <a:ext cx="6316222" cy="344956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58990" y="5751188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Harding, A. K. &amp; </a:t>
            </a:r>
            <a:r>
              <a:rPr lang="en-US" dirty="0" err="1"/>
              <a:t>Ramaty</a:t>
            </a:r>
            <a:r>
              <a:rPr lang="en-US" dirty="0"/>
              <a:t>, R. The pulsar contribution to galactic cosmic-ray positrons. Proc. 20th ICRC, Moscow 2, 92-95 (</a:t>
            </a:r>
            <a:r>
              <a:rPr lang="en-US" sz="2400" b="1" dirty="0">
                <a:solidFill>
                  <a:srgbClr val="FF0000"/>
                </a:solidFill>
              </a:rPr>
              <a:t>1987</a:t>
            </a:r>
            <a:r>
              <a:rPr lang="en-US" dirty="0"/>
              <a:t>).</a:t>
            </a:r>
          </a:p>
        </p:txBody>
      </p:sp>
      <p:pic>
        <p:nvPicPr>
          <p:cNvPr id="5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32"/>
          <a:stretch>
            <a:fillRect/>
          </a:stretch>
        </p:blipFill>
        <p:spPr bwMode="auto">
          <a:xfrm>
            <a:off x="6400902" y="0"/>
            <a:ext cx="2670175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289396" y="293815"/>
            <a:ext cx="403768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Pulsar Magnetosphere</a:t>
            </a:r>
            <a:endParaRPr lang="en-US" sz="3200" dirty="0" smtClean="0"/>
          </a:p>
        </p:txBody>
      </p:sp>
      <p:sp>
        <p:nvSpPr>
          <p:cNvPr id="8" name="TextBox 13"/>
          <p:cNvSpPr txBox="1">
            <a:spLocks noChangeArrowheads="1"/>
          </p:cNvSpPr>
          <p:nvPr/>
        </p:nvSpPr>
        <p:spPr bwMode="auto">
          <a:xfrm>
            <a:off x="997525" y="928337"/>
            <a:ext cx="4397934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000" dirty="0">
                <a:latin typeface="+mj-lt"/>
              </a:rPr>
              <a:t>Rotation-</a:t>
            </a:r>
            <a:r>
              <a:rPr lang="en-US" sz="2000" dirty="0" smtClean="0">
                <a:latin typeface="+mj-lt"/>
              </a:rPr>
              <a:t>powered Neutron </a:t>
            </a:r>
            <a:r>
              <a:rPr lang="en-US" sz="2000" dirty="0">
                <a:latin typeface="+mj-lt"/>
              </a:rPr>
              <a:t>Stars </a:t>
            </a:r>
            <a:r>
              <a:rPr lang="en-US" sz="2000" dirty="0" smtClean="0">
                <a:latin typeface="+mj-lt"/>
              </a:rPr>
              <a:t>radiate</a:t>
            </a:r>
          </a:p>
          <a:p>
            <a:pPr algn="ctr" eaLnBrk="1" hangingPunct="1"/>
            <a:r>
              <a:rPr lang="en-US" sz="2000" dirty="0" smtClean="0">
                <a:latin typeface="+mj-lt"/>
              </a:rPr>
              <a:t>energy by producing</a:t>
            </a:r>
            <a:r>
              <a:rPr lang="en-US" sz="2000" dirty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e</a:t>
            </a:r>
            <a:r>
              <a:rPr lang="en-US" sz="2000" dirty="0" err="1">
                <a:latin typeface="+mj-lt"/>
              </a:rPr>
              <a:t>+e</a:t>
            </a:r>
            <a:r>
              <a:rPr lang="en-US" sz="2000" dirty="0">
                <a:latin typeface="+mj-lt"/>
              </a:rPr>
              <a:t>- pairs, </a:t>
            </a:r>
            <a:endParaRPr lang="en-US" sz="2000" dirty="0" smtClean="0">
              <a:latin typeface="+mj-lt"/>
            </a:endParaRPr>
          </a:p>
          <a:p>
            <a:pPr algn="ctr" eaLnBrk="1" hangingPunct="1"/>
            <a:r>
              <a:rPr lang="en-US" sz="2000" dirty="0" smtClean="0">
                <a:latin typeface="+mj-lt"/>
              </a:rPr>
              <a:t>injected in ISM </a:t>
            </a:r>
            <a:r>
              <a:rPr lang="en-US" sz="2000" dirty="0">
                <a:latin typeface="+mj-lt"/>
              </a:rPr>
              <a:t>when out of </a:t>
            </a:r>
          </a:p>
          <a:p>
            <a:pPr algn="ctr" eaLnBrk="1" hangingPunct="1"/>
            <a:r>
              <a:rPr lang="en-US" sz="2000" dirty="0">
                <a:latin typeface="+mj-lt"/>
              </a:rPr>
              <a:t>Pulsar Wind Nebula</a:t>
            </a:r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6010214" y="3727419"/>
            <a:ext cx="760676" cy="399384"/>
          </a:xfrm>
          <a:prstGeom prst="ellipse">
            <a:avLst/>
          </a:prstGeom>
          <a:noFill/>
          <a:ln w="57150" cmpd="sng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n>
                <a:solidFill>
                  <a:srgbClr val="FF0000"/>
                </a:solidFill>
              </a:ln>
            </a:endParaRPr>
          </a:p>
        </p:txBody>
      </p:sp>
      <p:cxnSp>
        <p:nvCxnSpPr>
          <p:cNvPr id="3" name="Straight Connector 2"/>
          <p:cNvCxnSpPr/>
          <p:nvPr/>
        </p:nvCxnSpPr>
        <p:spPr>
          <a:xfrm flipV="1">
            <a:off x="3950373" y="3986612"/>
            <a:ext cx="3521522" cy="19322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3386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7151" y="418041"/>
            <a:ext cx="815424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3 tantalizing results </a:t>
            </a:r>
            <a:r>
              <a:rPr lang="en-US" sz="3600" dirty="0" smtClean="0"/>
              <a:t>might start delivering </a:t>
            </a:r>
          </a:p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fundamental physics from the sky</a:t>
            </a:r>
            <a:endParaRPr lang="en-US" sz="3600" dirty="0" smtClean="0"/>
          </a:p>
        </p:txBody>
      </p:sp>
      <p:grpSp>
        <p:nvGrpSpPr>
          <p:cNvPr id="15" name="Group 14"/>
          <p:cNvGrpSpPr/>
          <p:nvPr/>
        </p:nvGrpSpPr>
        <p:grpSpPr>
          <a:xfrm>
            <a:off x="6099501" y="2413715"/>
            <a:ext cx="2774409" cy="3150165"/>
            <a:chOff x="6115995" y="2755420"/>
            <a:chExt cx="2774409" cy="3150165"/>
          </a:xfrm>
        </p:grpSpPr>
        <p:sp>
          <p:nvSpPr>
            <p:cNvPr id="7" name="Rounded Rectangle 6"/>
            <p:cNvSpPr>
              <a:spLocks noChangeArrowheads="1"/>
            </p:cNvSpPr>
            <p:nvPr/>
          </p:nvSpPr>
          <p:spPr bwMode="auto">
            <a:xfrm>
              <a:off x="6115995" y="2755420"/>
              <a:ext cx="2774409" cy="3150165"/>
            </a:xfrm>
            <a:prstGeom prst="roundRect">
              <a:avLst>
                <a:gd name="adj" fmla="val 8898"/>
              </a:avLst>
            </a:prstGeom>
            <a:solidFill>
              <a:schemeClr val="bg1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8" name="TextBox 13"/>
            <p:cNvSpPr txBox="1">
              <a:spLocks noChangeArrowheads="1"/>
            </p:cNvSpPr>
            <p:nvPr/>
          </p:nvSpPr>
          <p:spPr bwMode="auto">
            <a:xfrm>
              <a:off x="6512123" y="3088532"/>
              <a:ext cx="205221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 dirty="0" smtClean="0">
                  <a:solidFill>
                    <a:srgbClr val="000000"/>
                  </a:solidFill>
                  <a:latin typeface="Calibri" charset="0"/>
                </a:rPr>
                <a:t>A 130 </a:t>
              </a:r>
              <a:r>
                <a:rPr lang="en-US" b="1" dirty="0" err="1" smtClean="0">
                  <a:solidFill>
                    <a:srgbClr val="000000"/>
                  </a:solidFill>
                  <a:latin typeface="Calibri" charset="0"/>
                </a:rPr>
                <a:t>GeV</a:t>
              </a:r>
              <a:r>
                <a:rPr lang="en-US" b="1" dirty="0" smtClean="0">
                  <a:solidFill>
                    <a:srgbClr val="000000"/>
                  </a:solidFill>
                  <a:latin typeface="Calibri" charset="0"/>
                </a:rPr>
                <a:t> line</a:t>
              </a:r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33385" y="3953477"/>
              <a:ext cx="2551625" cy="1542490"/>
            </a:xfrm>
            <a:prstGeom prst="rect">
              <a:avLst/>
            </a:prstGeom>
          </p:spPr>
        </p:pic>
      </p:grpSp>
      <p:grpSp>
        <p:nvGrpSpPr>
          <p:cNvPr id="14" name="Group 13"/>
          <p:cNvGrpSpPr/>
          <p:nvPr/>
        </p:nvGrpSpPr>
        <p:grpSpPr>
          <a:xfrm>
            <a:off x="3173458" y="2413715"/>
            <a:ext cx="2892288" cy="3150165"/>
            <a:chOff x="3189952" y="2755420"/>
            <a:chExt cx="2892288" cy="3150165"/>
          </a:xfrm>
        </p:grpSpPr>
        <p:sp>
          <p:nvSpPr>
            <p:cNvPr id="10" name="Rounded Rectangle 9"/>
            <p:cNvSpPr>
              <a:spLocks noChangeArrowheads="1"/>
            </p:cNvSpPr>
            <p:nvPr/>
          </p:nvSpPr>
          <p:spPr bwMode="auto">
            <a:xfrm>
              <a:off x="3231187" y="2755420"/>
              <a:ext cx="2774409" cy="3150165"/>
            </a:xfrm>
            <a:prstGeom prst="roundRect">
              <a:avLst>
                <a:gd name="adj" fmla="val 8898"/>
              </a:avLst>
            </a:prstGeom>
            <a:solidFill>
              <a:schemeClr val="bg1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pic>
          <p:nvPicPr>
            <p:cNvPr id="12" name="Picture 1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3453" y="3829772"/>
              <a:ext cx="2690908" cy="1946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15"/>
            <p:cNvSpPr txBox="1">
              <a:spLocks noChangeArrowheads="1"/>
            </p:cNvSpPr>
            <p:nvPr/>
          </p:nvSpPr>
          <p:spPr bwMode="auto">
            <a:xfrm>
              <a:off x="3189952" y="2903866"/>
              <a:ext cx="2892288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 dirty="0" smtClean="0">
                  <a:solidFill>
                    <a:srgbClr val="000000"/>
                  </a:solidFill>
                  <a:latin typeface="Calibri" charset="0"/>
                </a:rPr>
                <a:t>Gamma-ray excess in 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 dirty="0" smtClean="0">
                  <a:solidFill>
                    <a:srgbClr val="000000"/>
                  </a:solidFill>
                  <a:latin typeface="Calibri" charset="0"/>
                </a:rPr>
                <a:t>the Galactic Center?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29885" y="2413715"/>
            <a:ext cx="2774409" cy="3150165"/>
            <a:chOff x="346379" y="2755420"/>
            <a:chExt cx="2774409" cy="3150165"/>
          </a:xfrm>
        </p:grpSpPr>
        <p:sp>
          <p:nvSpPr>
            <p:cNvPr id="17" name="Rounded Rectangle 16"/>
            <p:cNvSpPr>
              <a:spLocks noChangeArrowheads="1"/>
            </p:cNvSpPr>
            <p:nvPr/>
          </p:nvSpPr>
          <p:spPr bwMode="auto">
            <a:xfrm>
              <a:off x="346379" y="2755420"/>
              <a:ext cx="2774409" cy="3150165"/>
            </a:xfrm>
            <a:prstGeom prst="roundRect">
              <a:avLst>
                <a:gd name="adj" fmla="val 8898"/>
              </a:avLst>
            </a:prstGeom>
            <a:solidFill>
              <a:schemeClr val="bg1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8" name="TextBox 13"/>
            <p:cNvSpPr txBox="1">
              <a:spLocks noChangeArrowheads="1"/>
            </p:cNvSpPr>
            <p:nvPr/>
          </p:nvSpPr>
          <p:spPr bwMode="auto">
            <a:xfrm>
              <a:off x="662229" y="2898851"/>
              <a:ext cx="2149447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 dirty="0" smtClean="0">
                  <a:solidFill>
                    <a:srgbClr val="000000"/>
                  </a:solidFill>
                  <a:latin typeface="Calibri" charset="0"/>
                </a:rPr>
                <a:t>Cosmic-Ray 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 dirty="0" smtClean="0">
                  <a:solidFill>
                    <a:srgbClr val="000000"/>
                  </a:solidFill>
                  <a:latin typeface="Calibri" charset="0"/>
                </a:rPr>
                <a:t>Positron Excess</a:t>
              </a:r>
            </a:p>
          </p:txBody>
        </p:sp>
        <p:pic>
          <p:nvPicPr>
            <p:cNvPr id="19" name="Picture 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678" y="3827708"/>
              <a:ext cx="2707369" cy="1838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2779036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Box 16"/>
          <p:cNvSpPr txBox="1">
            <a:spLocks noChangeArrowheads="1"/>
          </p:cNvSpPr>
          <p:nvPr/>
        </p:nvSpPr>
        <p:spPr bwMode="auto">
          <a:xfrm>
            <a:off x="1145485" y="259073"/>
            <a:ext cx="6900096" cy="103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Aft>
                <a:spcPts val="600"/>
              </a:spcAft>
            </a:pPr>
            <a:r>
              <a:rPr lang="en-US" sz="2800" b="1" dirty="0">
                <a:solidFill>
                  <a:srgbClr val="FF0000"/>
                </a:solidFill>
                <a:latin typeface="+mj-lt"/>
              </a:rPr>
              <a:t>&gt;</a:t>
            </a:r>
            <a:r>
              <a:rPr lang="en-US" sz="2800" b="1" dirty="0" smtClean="0">
                <a:solidFill>
                  <a:srgbClr val="FF0000"/>
                </a:solidFill>
                <a:latin typeface="+mj-lt"/>
              </a:rPr>
              <a:t>1000 </a:t>
            </a:r>
            <a:r>
              <a:rPr lang="en-US" sz="2800" dirty="0" smtClean="0">
                <a:latin typeface="+mj-lt"/>
              </a:rPr>
              <a:t>papers advocate Dark Matter</a:t>
            </a:r>
          </a:p>
          <a:p>
            <a:pPr algn="ctr" eaLnBrk="1" hangingPunct="1">
              <a:spcAft>
                <a:spcPts val="600"/>
              </a:spcAft>
            </a:pPr>
            <a:r>
              <a:rPr lang="en-US" sz="2800" dirty="0" smtClean="0">
                <a:latin typeface="+mj-lt"/>
              </a:rPr>
              <a:t>…</a:t>
            </a:r>
            <a:r>
              <a:rPr lang="en-US" sz="2800" b="1" dirty="0">
                <a:solidFill>
                  <a:srgbClr val="FF0000"/>
                </a:solidFill>
                <a:latin typeface="+mj-lt"/>
              </a:rPr>
              <a:t>despite</a:t>
            </a:r>
            <a:r>
              <a:rPr lang="en-US" sz="2800" b="1" dirty="0">
                <a:latin typeface="+mj-lt"/>
              </a:rPr>
              <a:t> </a:t>
            </a:r>
            <a:r>
              <a:rPr lang="en-US" sz="2800" dirty="0">
                <a:latin typeface="+mj-lt"/>
              </a:rPr>
              <a:t>some obvious and significant </a:t>
            </a:r>
            <a:r>
              <a:rPr lang="en-US" sz="2800" b="1" dirty="0">
                <a:solidFill>
                  <a:srgbClr val="FF0000"/>
                </a:solidFill>
                <a:latin typeface="+mj-lt"/>
              </a:rPr>
              <a:t>issues</a:t>
            </a:r>
            <a:r>
              <a:rPr lang="en-US" sz="2800" dirty="0">
                <a:latin typeface="+mj-lt"/>
              </a:rPr>
              <a:t>:</a:t>
            </a:r>
            <a:endParaRPr lang="en-US" sz="2800" b="1" dirty="0">
              <a:latin typeface="+mj-lt"/>
            </a:endParaRPr>
          </a:p>
        </p:txBody>
      </p:sp>
      <p:sp>
        <p:nvSpPr>
          <p:cNvPr id="83971" name="TextBox 2"/>
          <p:cNvSpPr txBox="1">
            <a:spLocks noChangeArrowheads="1"/>
          </p:cNvSpPr>
          <p:nvPr/>
        </p:nvSpPr>
        <p:spPr bwMode="auto">
          <a:xfrm>
            <a:off x="1219200" y="1547813"/>
            <a:ext cx="7554296" cy="3724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514350" indent="-5143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buFontTx/>
              <a:buAutoNum type="romanLcParenBoth"/>
            </a:pPr>
            <a:r>
              <a:rPr lang="en-US" sz="2800" dirty="0">
                <a:latin typeface="+mj-lt"/>
              </a:rPr>
              <a:t>Need very </a:t>
            </a:r>
            <a:r>
              <a:rPr lang="en-US" sz="2800" b="1" dirty="0">
                <a:solidFill>
                  <a:srgbClr val="FF0000"/>
                </a:solidFill>
                <a:latin typeface="+mj-lt"/>
              </a:rPr>
              <a:t>large annihilation rates </a:t>
            </a:r>
          </a:p>
          <a:p>
            <a:pPr algn="l" eaLnBrk="1" hangingPunct="1"/>
            <a:r>
              <a:rPr lang="en-US" sz="2800" dirty="0">
                <a:latin typeface="+mj-lt"/>
              </a:rPr>
              <a:t>	(&lt;</a:t>
            </a:r>
            <a:r>
              <a:rPr lang="en-US" sz="2800" dirty="0" err="1">
                <a:latin typeface="Symbol" charset="2"/>
                <a:cs typeface="Symbol" charset="2"/>
              </a:rPr>
              <a:t>s</a:t>
            </a:r>
            <a:r>
              <a:rPr lang="en-US" sz="2800" dirty="0" err="1">
                <a:latin typeface="+mj-lt"/>
                <a:ea typeface="Symbol" charset="0"/>
                <a:cs typeface="Symbol" charset="0"/>
              </a:rPr>
              <a:t>v</a:t>
            </a:r>
            <a:r>
              <a:rPr lang="en-US" sz="2800" dirty="0">
                <a:latin typeface="+mj-lt"/>
                <a:ea typeface="Symbol" charset="0"/>
                <a:cs typeface="Symbol" charset="0"/>
              </a:rPr>
              <a:t>&gt; ~ 10</a:t>
            </a:r>
            <a:r>
              <a:rPr lang="en-US" sz="2800" baseline="30000" dirty="0">
                <a:latin typeface="+mj-lt"/>
                <a:ea typeface="Symbol" charset="0"/>
                <a:cs typeface="Symbol" charset="0"/>
              </a:rPr>
              <a:t>2</a:t>
            </a:r>
            <a:r>
              <a:rPr lang="en-US" sz="2800" dirty="0">
                <a:latin typeface="+mj-lt"/>
                <a:ea typeface="Symbol" charset="0"/>
                <a:cs typeface="Symbol" charset="0"/>
              </a:rPr>
              <a:t>-10</a:t>
            </a:r>
            <a:r>
              <a:rPr lang="en-US" sz="2800" baseline="30000" dirty="0">
                <a:latin typeface="+mj-lt"/>
                <a:ea typeface="Symbol" charset="0"/>
                <a:cs typeface="Symbol" charset="0"/>
              </a:rPr>
              <a:t>3</a:t>
            </a:r>
            <a:r>
              <a:rPr lang="en-US" sz="2800" dirty="0">
                <a:latin typeface="+mj-lt"/>
                <a:ea typeface="Symbol" charset="0"/>
                <a:cs typeface="Symbol" charset="0"/>
              </a:rPr>
              <a:t> x 10</a:t>
            </a:r>
            <a:r>
              <a:rPr lang="en-US" sz="2800" baseline="30000" dirty="0">
                <a:latin typeface="+mj-lt"/>
                <a:ea typeface="Symbol" charset="0"/>
                <a:cs typeface="Symbol" charset="0"/>
              </a:rPr>
              <a:t>-26 </a:t>
            </a:r>
            <a:r>
              <a:rPr lang="en-US" sz="2800" dirty="0">
                <a:latin typeface="+mj-lt"/>
                <a:ea typeface="Symbol" charset="0"/>
                <a:cs typeface="Symbol" charset="0"/>
              </a:rPr>
              <a:t>cm</a:t>
            </a:r>
            <a:r>
              <a:rPr lang="en-US" sz="2800" baseline="30000" dirty="0">
                <a:latin typeface="+mj-lt"/>
                <a:ea typeface="Symbol" charset="0"/>
                <a:cs typeface="Symbol" charset="0"/>
              </a:rPr>
              <a:t>3</a:t>
            </a:r>
            <a:r>
              <a:rPr lang="en-US" sz="2800" dirty="0">
                <a:latin typeface="+mj-lt"/>
                <a:ea typeface="Symbol" charset="0"/>
                <a:cs typeface="Symbol" charset="0"/>
              </a:rPr>
              <a:t>/s</a:t>
            </a:r>
            <a:r>
              <a:rPr lang="en-US" sz="2800" dirty="0" smtClean="0">
                <a:latin typeface="+mj-lt"/>
                <a:ea typeface="Symbol" charset="0"/>
                <a:cs typeface="Symbol" charset="0"/>
              </a:rPr>
              <a:t>)</a:t>
            </a:r>
            <a:endParaRPr lang="en-US" sz="2800" dirty="0">
              <a:latin typeface="+mj-lt"/>
              <a:ea typeface="Symbol" charset="0"/>
              <a:cs typeface="Symbol" charset="0"/>
            </a:endParaRPr>
          </a:p>
          <a:p>
            <a:pPr algn="l" eaLnBrk="1" hangingPunct="1"/>
            <a:endParaRPr lang="en-US" sz="3600" dirty="0">
              <a:latin typeface="+mj-lt"/>
              <a:ea typeface="Symbol" charset="0"/>
              <a:cs typeface="Symbol" charset="0"/>
            </a:endParaRPr>
          </a:p>
          <a:p>
            <a:pPr algn="l" eaLnBrk="1" hangingPunct="1">
              <a:buFontTx/>
              <a:buAutoNum type="romanLcParenBoth" startAt="2"/>
            </a:pPr>
            <a:r>
              <a:rPr lang="en-US" sz="2800" dirty="0">
                <a:latin typeface="+mj-lt"/>
                <a:ea typeface="Symbol" charset="0"/>
                <a:cs typeface="Symbol" charset="0"/>
              </a:rPr>
              <a:t>Need rather </a:t>
            </a:r>
            <a:r>
              <a:rPr lang="en-US" sz="2800" b="1" dirty="0">
                <a:solidFill>
                  <a:srgbClr val="FF0000"/>
                </a:solidFill>
                <a:latin typeface="+mj-lt"/>
                <a:ea typeface="Symbol" charset="0"/>
                <a:cs typeface="Symbol" charset="0"/>
              </a:rPr>
              <a:t>large masses </a:t>
            </a:r>
            <a:r>
              <a:rPr lang="en-US" sz="2800" dirty="0">
                <a:latin typeface="+mj-lt"/>
                <a:ea typeface="Symbol" charset="0"/>
                <a:cs typeface="Symbol" charset="0"/>
              </a:rPr>
              <a:t>(~</a:t>
            </a:r>
            <a:r>
              <a:rPr lang="en-US" sz="2800" dirty="0" err="1">
                <a:latin typeface="+mj-lt"/>
                <a:ea typeface="Symbol" charset="0"/>
                <a:cs typeface="Symbol" charset="0"/>
              </a:rPr>
              <a:t>TeV</a:t>
            </a:r>
            <a:r>
              <a:rPr lang="en-US" sz="2800" dirty="0">
                <a:latin typeface="+mj-lt"/>
                <a:ea typeface="Symbol" charset="0"/>
                <a:cs typeface="Symbol" charset="0"/>
              </a:rPr>
              <a:t>)</a:t>
            </a:r>
          </a:p>
          <a:p>
            <a:pPr algn="l" eaLnBrk="1" hangingPunct="1">
              <a:buFontTx/>
              <a:buAutoNum type="romanLcParenBoth" startAt="2"/>
            </a:pPr>
            <a:endParaRPr lang="en-US" sz="1600" dirty="0">
              <a:latin typeface="+mj-lt"/>
              <a:ea typeface="Symbol" charset="0"/>
              <a:cs typeface="Symbol" charset="0"/>
            </a:endParaRPr>
          </a:p>
          <a:p>
            <a:pPr algn="l" eaLnBrk="1" hangingPunct="1">
              <a:buFontTx/>
              <a:buAutoNum type="romanLcParenBoth" startAt="2"/>
            </a:pPr>
            <a:endParaRPr lang="en-US" sz="1600" dirty="0">
              <a:latin typeface="+mj-lt"/>
              <a:ea typeface="Symbol" charset="0"/>
              <a:cs typeface="Symbol" charset="0"/>
            </a:endParaRPr>
          </a:p>
          <a:p>
            <a:pPr algn="l" eaLnBrk="1" hangingPunct="1">
              <a:buFontTx/>
              <a:buAutoNum type="romanLcParenBoth" startAt="2"/>
            </a:pPr>
            <a:r>
              <a:rPr lang="en-US" sz="2800" dirty="0">
                <a:latin typeface="+mj-lt"/>
                <a:ea typeface="Symbol" charset="0"/>
                <a:cs typeface="Symbol" charset="0"/>
              </a:rPr>
              <a:t>Need special annihilation or decay modes</a:t>
            </a:r>
          </a:p>
          <a:p>
            <a:pPr algn="l" eaLnBrk="1" hangingPunct="1"/>
            <a:r>
              <a:rPr lang="en-US" sz="2800" dirty="0">
                <a:latin typeface="+mj-lt"/>
                <a:ea typeface="Symbol" charset="0"/>
                <a:cs typeface="Symbol" charset="0"/>
              </a:rPr>
              <a:t>	(suppress </a:t>
            </a:r>
            <a:r>
              <a:rPr lang="en-US" sz="2800" b="1" dirty="0">
                <a:solidFill>
                  <a:srgbClr val="FF0000"/>
                </a:solidFill>
                <a:latin typeface="+mj-lt"/>
                <a:ea typeface="Symbol" charset="0"/>
                <a:cs typeface="Symbol" charset="0"/>
              </a:rPr>
              <a:t>antiprotons</a:t>
            </a:r>
            <a:r>
              <a:rPr lang="en-US" sz="2800" b="1" dirty="0">
                <a:latin typeface="+mj-lt"/>
                <a:ea typeface="Symbol" charset="0"/>
                <a:cs typeface="Symbol" charset="0"/>
              </a:rPr>
              <a:t> </a:t>
            </a:r>
            <a:r>
              <a:rPr lang="en-US" sz="2800" dirty="0">
                <a:latin typeface="+mj-lt"/>
                <a:ea typeface="Symbol" charset="0"/>
                <a:cs typeface="Symbol" charset="0"/>
              </a:rPr>
              <a:t>+ have a hard spectrum)</a:t>
            </a:r>
          </a:p>
          <a:p>
            <a:pPr algn="l" eaLnBrk="1" hangingPunct="1"/>
            <a:r>
              <a:rPr lang="en-US" sz="2800" dirty="0">
                <a:latin typeface="+mj-lt"/>
                <a:ea typeface="Symbol" charset="0"/>
                <a:cs typeface="Symbol" charset="0"/>
              </a:rPr>
              <a:t>	e.g.: </a:t>
            </a:r>
            <a:r>
              <a:rPr lang="en-US" sz="2800" dirty="0" err="1">
                <a:latin typeface="Symbol" charset="2"/>
                <a:cs typeface="Symbol" charset="2"/>
              </a:rPr>
              <a:t>m</a:t>
            </a:r>
            <a:r>
              <a:rPr lang="en-US" sz="2800" baseline="30000" dirty="0" err="1">
                <a:latin typeface="+mj-lt"/>
                <a:ea typeface="Symbol" charset="0"/>
                <a:cs typeface="Symbol" charset="0"/>
              </a:rPr>
              <a:t>+</a:t>
            </a:r>
            <a:r>
              <a:rPr lang="en-US" sz="2800" dirty="0" err="1">
                <a:latin typeface="Symbol" charset="2"/>
                <a:cs typeface="Symbol" charset="2"/>
              </a:rPr>
              <a:t>m</a:t>
            </a:r>
            <a:r>
              <a:rPr lang="en-US" sz="2800" baseline="30000" dirty="0">
                <a:latin typeface="+mj-lt"/>
                <a:ea typeface="Symbol" charset="0"/>
                <a:cs typeface="Symbol" charset="0"/>
              </a:rPr>
              <a:t>-</a:t>
            </a:r>
            <a:r>
              <a:rPr lang="en-US" sz="2800" dirty="0">
                <a:latin typeface="+mj-lt"/>
                <a:ea typeface="Symbol" charset="0"/>
                <a:cs typeface="Symbol" charset="0"/>
              </a:rPr>
              <a:t>, or </a:t>
            </a:r>
            <a:r>
              <a:rPr lang="en-US" sz="2800" dirty="0" smtClean="0">
                <a:latin typeface="+mj-lt"/>
                <a:ea typeface="Symbol" charset="0"/>
                <a:cs typeface="Symbol" charset="0"/>
              </a:rPr>
              <a:t>4</a:t>
            </a:r>
            <a:r>
              <a:rPr lang="en-US" sz="2800" dirty="0" smtClean="0">
                <a:latin typeface="Symbol" charset="2"/>
                <a:cs typeface="Symbol" charset="2"/>
              </a:rPr>
              <a:t>m </a:t>
            </a:r>
            <a:r>
              <a:rPr lang="en-US" sz="2800" dirty="0" smtClean="0">
                <a:latin typeface="+mj-lt"/>
                <a:cs typeface="Symbol" charset="2"/>
              </a:rPr>
              <a:t>(even </a:t>
            </a:r>
            <a:r>
              <a:rPr lang="en-US" sz="2800" b="1" dirty="0" smtClean="0">
                <a:solidFill>
                  <a:srgbClr val="FF0000"/>
                </a:solidFill>
                <a:latin typeface="+mj-lt"/>
                <a:cs typeface="Symbol" charset="2"/>
              </a:rPr>
              <a:t>worse</a:t>
            </a:r>
            <a:r>
              <a:rPr lang="en-US" sz="2800" dirty="0" smtClean="0">
                <a:latin typeface="+mj-lt"/>
                <a:cs typeface="Symbol" charset="2"/>
              </a:rPr>
              <a:t> post-AMS:</a:t>
            </a:r>
            <a:r>
              <a:rPr lang="en-US" sz="2800" dirty="0" smtClean="0">
                <a:latin typeface="Symbol" charset="2"/>
                <a:cs typeface="Symbol" charset="2"/>
              </a:rPr>
              <a:t> </a:t>
            </a:r>
            <a:r>
              <a:rPr lang="en-US" sz="2800" dirty="0" err="1" smtClean="0">
                <a:latin typeface="Symbol" charset="2"/>
                <a:cs typeface="Symbol" charset="2"/>
              </a:rPr>
              <a:t>pp</a:t>
            </a:r>
            <a:r>
              <a:rPr lang="en-US" sz="2800" dirty="0" smtClean="0">
                <a:latin typeface="+mj-lt"/>
                <a:cs typeface="Symbol" charset="2"/>
              </a:rPr>
              <a:t>)</a:t>
            </a:r>
            <a:endParaRPr lang="en-US" sz="2800" dirty="0">
              <a:latin typeface="+mj-lt"/>
              <a:cs typeface="Symbol" charset="2"/>
            </a:endParaRPr>
          </a:p>
        </p:txBody>
      </p:sp>
      <p:sp>
        <p:nvSpPr>
          <p:cNvPr id="83972" name="TextBox 16"/>
          <p:cNvSpPr txBox="1">
            <a:spLocks noChangeArrowheads="1"/>
          </p:cNvSpPr>
          <p:nvPr/>
        </p:nvSpPr>
        <p:spPr bwMode="auto">
          <a:xfrm>
            <a:off x="686524" y="5854595"/>
            <a:ext cx="777095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Aft>
                <a:spcPts val="600"/>
              </a:spcAft>
            </a:pPr>
            <a:r>
              <a:rPr lang="en-US" sz="2800" dirty="0" smtClean="0">
                <a:latin typeface="+mj-lt"/>
              </a:rPr>
              <a:t>…an interesting </a:t>
            </a:r>
            <a:r>
              <a:rPr lang="en-US" sz="2800" b="1" dirty="0">
                <a:solidFill>
                  <a:srgbClr val="FF0000"/>
                </a:solidFill>
                <a:latin typeface="+mj-lt"/>
              </a:rPr>
              <a:t>riddle</a:t>
            </a:r>
            <a:r>
              <a:rPr lang="en-US" sz="2800" b="1" dirty="0">
                <a:latin typeface="+mj-lt"/>
              </a:rPr>
              <a:t> </a:t>
            </a:r>
            <a:r>
              <a:rPr lang="en-US" sz="2800" dirty="0">
                <a:latin typeface="+mj-lt"/>
              </a:rPr>
              <a:t>to test a </a:t>
            </a:r>
            <a:r>
              <a:rPr lang="en-US" sz="2800" b="1" dirty="0">
                <a:solidFill>
                  <a:srgbClr val="FF0000"/>
                </a:solidFill>
                <a:latin typeface="+mj-lt"/>
              </a:rPr>
              <a:t>theorist’s creativity</a:t>
            </a:r>
            <a:r>
              <a:rPr lang="en-US" sz="2800" dirty="0">
                <a:latin typeface="+mj-lt"/>
              </a:rPr>
              <a:t>!</a:t>
            </a:r>
            <a:endParaRPr lang="en-US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2076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3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39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39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extBox 16"/>
          <p:cNvSpPr txBox="1">
            <a:spLocks noChangeArrowheads="1"/>
          </p:cNvSpPr>
          <p:nvPr/>
        </p:nvSpPr>
        <p:spPr bwMode="auto">
          <a:xfrm>
            <a:off x="2368550" y="228600"/>
            <a:ext cx="44529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Aft>
                <a:spcPts val="600"/>
              </a:spcAft>
            </a:pPr>
            <a:r>
              <a:rPr lang="en-US" sz="3600" b="1">
                <a:solidFill>
                  <a:srgbClr val="FF0000"/>
                </a:solidFill>
              </a:rPr>
              <a:t>Redman’s Theorem</a:t>
            </a:r>
          </a:p>
        </p:txBody>
      </p:sp>
      <p:pic>
        <p:nvPicPr>
          <p:cNvPr id="86019" name="Picture 11" descr="roderick_redman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143000"/>
            <a:ext cx="2755900" cy="348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20" name="TextBox 16"/>
          <p:cNvSpPr txBox="1">
            <a:spLocks noChangeArrowheads="1"/>
          </p:cNvSpPr>
          <p:nvPr/>
        </p:nvSpPr>
        <p:spPr bwMode="auto">
          <a:xfrm>
            <a:off x="6229580" y="4724400"/>
            <a:ext cx="2497173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Aft>
                <a:spcPts val="600"/>
              </a:spcAft>
            </a:pPr>
            <a:r>
              <a:rPr lang="en-US" sz="1800" i="1">
                <a:latin typeface="+mj-lt"/>
              </a:rPr>
              <a:t>Roderick O. Redman</a:t>
            </a:r>
          </a:p>
          <a:p>
            <a:pPr algn="ctr" eaLnBrk="1" hangingPunct="1">
              <a:spcAft>
                <a:spcPts val="600"/>
              </a:spcAft>
            </a:pPr>
            <a:r>
              <a:rPr lang="en-US" sz="1800" i="1">
                <a:latin typeface="+mj-lt"/>
              </a:rPr>
              <a:t>(b. 1905, d. 1975)</a:t>
            </a:r>
          </a:p>
          <a:p>
            <a:pPr algn="ctr" eaLnBrk="1" hangingPunct="1">
              <a:spcAft>
                <a:spcPts val="600"/>
              </a:spcAft>
            </a:pPr>
            <a:r>
              <a:rPr lang="en-US" sz="1800" i="1">
                <a:latin typeface="+mj-lt"/>
              </a:rPr>
              <a:t>Professor of Astronomy </a:t>
            </a:r>
          </a:p>
          <a:p>
            <a:pPr algn="ctr" eaLnBrk="1" hangingPunct="1">
              <a:spcAft>
                <a:spcPts val="600"/>
              </a:spcAft>
            </a:pPr>
            <a:r>
              <a:rPr lang="en-US" sz="1800" i="1">
                <a:latin typeface="+mj-lt"/>
              </a:rPr>
              <a:t>at Cambridge University</a:t>
            </a:r>
            <a:endParaRPr lang="en-US" sz="1800" b="1" i="1">
              <a:latin typeface="+mj-lt"/>
            </a:endParaRPr>
          </a:p>
        </p:txBody>
      </p:sp>
      <p:sp>
        <p:nvSpPr>
          <p:cNvPr id="86021" name="TextBox 16"/>
          <p:cNvSpPr txBox="1">
            <a:spLocks noChangeArrowheads="1"/>
          </p:cNvSpPr>
          <p:nvPr/>
        </p:nvSpPr>
        <p:spPr bwMode="auto">
          <a:xfrm>
            <a:off x="304800" y="1981200"/>
            <a:ext cx="5153975" cy="1723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Aft>
                <a:spcPts val="600"/>
              </a:spcAft>
            </a:pPr>
            <a:r>
              <a:rPr lang="en-US" sz="3200" b="1" dirty="0">
                <a:latin typeface="+mj-lt"/>
              </a:rPr>
              <a:t>“Any competent theoretician</a:t>
            </a:r>
          </a:p>
          <a:p>
            <a:pPr algn="ctr" eaLnBrk="1" hangingPunct="1">
              <a:spcAft>
                <a:spcPts val="600"/>
              </a:spcAft>
            </a:pPr>
            <a:r>
              <a:rPr lang="en-US" sz="3200" b="1" dirty="0">
                <a:latin typeface="+mj-lt"/>
              </a:rPr>
              <a:t>can fit any given theory</a:t>
            </a:r>
          </a:p>
          <a:p>
            <a:pPr algn="ctr" eaLnBrk="1" hangingPunct="1">
              <a:spcAft>
                <a:spcPts val="600"/>
              </a:spcAft>
            </a:pPr>
            <a:r>
              <a:rPr lang="en-US" sz="3200" b="1" dirty="0">
                <a:latin typeface="+mj-lt"/>
              </a:rPr>
              <a:t>to any given set of facts” </a:t>
            </a:r>
            <a:r>
              <a:rPr lang="en-US" sz="3200" baseline="30000" dirty="0">
                <a:latin typeface="+mj-lt"/>
              </a:rPr>
              <a:t>(*)</a:t>
            </a:r>
          </a:p>
        </p:txBody>
      </p:sp>
      <p:sp>
        <p:nvSpPr>
          <p:cNvPr id="86022" name="TextBox 16"/>
          <p:cNvSpPr txBox="1">
            <a:spLocks noChangeArrowheads="1"/>
          </p:cNvSpPr>
          <p:nvPr/>
        </p:nvSpPr>
        <p:spPr bwMode="auto">
          <a:xfrm>
            <a:off x="609600" y="4724400"/>
            <a:ext cx="4952109" cy="1800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Aft>
                <a:spcPts val="600"/>
              </a:spcAft>
            </a:pPr>
            <a:r>
              <a:rPr lang="en-US" i="1">
                <a:latin typeface="+mj-lt"/>
              </a:rPr>
              <a:t>(*) Quoted in M. Longair’s</a:t>
            </a:r>
          </a:p>
          <a:p>
            <a:pPr eaLnBrk="1" hangingPunct="1">
              <a:spcAft>
                <a:spcPts val="600"/>
              </a:spcAft>
            </a:pPr>
            <a:r>
              <a:rPr lang="en-US" i="1">
                <a:latin typeface="+mj-lt"/>
              </a:rPr>
              <a:t> “High Energy Astrophysics”, sec 2.5.1 </a:t>
            </a:r>
          </a:p>
          <a:p>
            <a:pPr eaLnBrk="1" hangingPunct="1">
              <a:spcAft>
                <a:spcPts val="600"/>
              </a:spcAft>
            </a:pPr>
            <a:r>
              <a:rPr lang="en-US" i="1">
                <a:latin typeface="+mj-lt"/>
              </a:rPr>
              <a:t>“The psychology of astronomers </a:t>
            </a:r>
          </a:p>
          <a:p>
            <a:pPr eaLnBrk="1" hangingPunct="1">
              <a:spcAft>
                <a:spcPts val="600"/>
              </a:spcAft>
            </a:pPr>
            <a:r>
              <a:rPr lang="en-US" i="1">
                <a:latin typeface="+mj-lt"/>
              </a:rPr>
              <a:t>and astrophysicists”</a:t>
            </a:r>
            <a:endParaRPr lang="en-US" b="1" i="1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0350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7434" y="1824186"/>
            <a:ext cx="6310649" cy="4516152"/>
          </a:xfrm>
          <a:prstGeom prst="rect">
            <a:avLst/>
          </a:prstGeom>
        </p:spPr>
      </p:pic>
      <p:sp>
        <p:nvSpPr>
          <p:cNvPr id="32771" name="TextBox 2"/>
          <p:cNvSpPr txBox="1">
            <a:spLocks noChangeArrowheads="1"/>
          </p:cNvSpPr>
          <p:nvPr/>
        </p:nvSpPr>
        <p:spPr bwMode="auto">
          <a:xfrm>
            <a:off x="6158008" y="6440036"/>
            <a:ext cx="18466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547189" y="268987"/>
            <a:ext cx="816631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0000"/>
                </a:solidFill>
                <a:latin typeface="Calibri"/>
                <a:cs typeface="Calibri"/>
              </a:rPr>
              <a:t>“Dissecting </a:t>
            </a:r>
            <a:r>
              <a:rPr lang="en-US" sz="2800" dirty="0">
                <a:solidFill>
                  <a:srgbClr val="000000"/>
                </a:solidFill>
                <a:latin typeface="Calibri"/>
                <a:cs typeface="Calibri"/>
              </a:rPr>
              <a:t>Pamela </a:t>
            </a:r>
            <a:r>
              <a:rPr lang="en-US" sz="2800" dirty="0" smtClean="0">
                <a:solidFill>
                  <a:srgbClr val="000000"/>
                </a:solidFill>
                <a:latin typeface="Calibri"/>
                <a:cs typeface="Calibri"/>
              </a:rPr>
              <a:t>with </a:t>
            </a:r>
            <a:r>
              <a:rPr lang="en-US" sz="2800" b="1" dirty="0">
                <a:solidFill>
                  <a:srgbClr val="FF0000"/>
                </a:solidFill>
                <a:latin typeface="Calibri"/>
                <a:cs typeface="Calibri"/>
              </a:rPr>
              <a:t>Occam's Razor</a:t>
            </a:r>
            <a:r>
              <a:rPr lang="en-US" sz="2800" dirty="0">
                <a:solidFill>
                  <a:srgbClr val="000000"/>
                </a:solidFill>
                <a:latin typeface="Calibri"/>
                <a:cs typeface="Calibri"/>
              </a:rPr>
              <a:t>: </a:t>
            </a:r>
            <a:endParaRPr lang="en-US" sz="2800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algn="ctr"/>
            <a:r>
              <a:rPr lang="en-US" sz="2800" b="1" dirty="0" smtClean="0">
                <a:solidFill>
                  <a:srgbClr val="FF0000"/>
                </a:solidFill>
                <a:latin typeface="Calibri"/>
                <a:cs typeface="Calibri"/>
              </a:rPr>
              <a:t>existing</a:t>
            </a:r>
            <a:r>
              <a:rPr lang="en-US" sz="2800" dirty="0">
                <a:solidFill>
                  <a:srgbClr val="FF0000"/>
                </a:solidFill>
                <a:latin typeface="Calibri"/>
                <a:cs typeface="Calibri"/>
              </a:rPr>
              <a:t>, </a:t>
            </a:r>
            <a:r>
              <a:rPr lang="en-US" sz="2800" b="1" dirty="0">
                <a:solidFill>
                  <a:srgbClr val="FF0000"/>
                </a:solidFill>
                <a:latin typeface="Calibri"/>
                <a:cs typeface="Calibri"/>
              </a:rPr>
              <a:t>well-known Pulsars </a:t>
            </a:r>
            <a:r>
              <a:rPr lang="en-US" sz="2800" dirty="0">
                <a:solidFill>
                  <a:srgbClr val="000000"/>
                </a:solidFill>
                <a:latin typeface="Calibri"/>
                <a:cs typeface="Calibri"/>
              </a:rPr>
              <a:t>naturally account for the </a:t>
            </a:r>
            <a:endParaRPr lang="en-US" sz="2800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algn="ctr"/>
            <a:r>
              <a:rPr lang="en-US" sz="2800" dirty="0" smtClean="0">
                <a:solidFill>
                  <a:srgbClr val="000000"/>
                </a:solidFill>
                <a:latin typeface="Calibri"/>
                <a:cs typeface="Calibri"/>
              </a:rPr>
              <a:t>"</a:t>
            </a:r>
            <a:r>
              <a:rPr lang="en-US" sz="2800" dirty="0">
                <a:solidFill>
                  <a:srgbClr val="000000"/>
                </a:solidFill>
                <a:latin typeface="Calibri"/>
                <a:cs typeface="Calibri"/>
              </a:rPr>
              <a:t>anomalous" Cosmic-Ray Electron and Positron </a:t>
            </a:r>
            <a:r>
              <a:rPr lang="en-US" sz="2800" dirty="0" smtClean="0">
                <a:solidFill>
                  <a:srgbClr val="000000"/>
                </a:solidFill>
                <a:latin typeface="Calibri"/>
                <a:cs typeface="Calibri"/>
              </a:rPr>
              <a:t>Data”*</a:t>
            </a:r>
            <a:endParaRPr lang="en-US" sz="28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449" y="6440036"/>
            <a:ext cx="23663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 smtClean="0"/>
              <a:t>*Profumo</a:t>
            </a:r>
            <a:r>
              <a:rPr lang="en-US" sz="1800" dirty="0"/>
              <a:t>, </a:t>
            </a:r>
            <a:r>
              <a:rPr lang="en-US" sz="1800" dirty="0" smtClean="0"/>
              <a:t>0812.4457 </a:t>
            </a:r>
            <a:endParaRPr lang="en-US" sz="1800" b="1" dirty="0">
              <a:solidFill>
                <a:srgbClr val="FF0000"/>
              </a:solidFill>
            </a:endParaRPr>
          </a:p>
        </p:txBody>
      </p:sp>
      <p:pic>
        <p:nvPicPr>
          <p:cNvPr id="4" name="Picture 3" descr="Pluralita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0302" y="3372267"/>
            <a:ext cx="4105275" cy="15716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9167" y="2331412"/>
            <a:ext cx="2874417" cy="3829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600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0247" y="178701"/>
            <a:ext cx="6209217" cy="4380069"/>
          </a:xfrm>
          <a:prstGeom prst="rect">
            <a:avLst/>
          </a:prstGeom>
        </p:spPr>
      </p:pic>
      <p:sp>
        <p:nvSpPr>
          <p:cNvPr id="32771" name="TextBox 2"/>
          <p:cNvSpPr txBox="1">
            <a:spLocks noChangeArrowheads="1"/>
          </p:cNvSpPr>
          <p:nvPr/>
        </p:nvSpPr>
        <p:spPr bwMode="auto">
          <a:xfrm>
            <a:off x="6158008" y="6440036"/>
            <a:ext cx="18466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1600" dirty="0"/>
          </a:p>
        </p:txBody>
      </p:sp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449" y="6440036"/>
            <a:ext cx="34830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 smtClean="0"/>
              <a:t>Linden and Profumo, 1304.1791</a:t>
            </a:r>
            <a:endParaRPr lang="en-US" sz="1800" dirty="0"/>
          </a:p>
        </p:txBody>
      </p:sp>
      <p:sp>
        <p:nvSpPr>
          <p:cNvPr id="2" name="TextBox 1"/>
          <p:cNvSpPr txBox="1"/>
          <p:nvPr/>
        </p:nvSpPr>
        <p:spPr>
          <a:xfrm>
            <a:off x="426324" y="4776982"/>
            <a:ext cx="8191800" cy="1384995"/>
          </a:xfrm>
          <a:prstGeom prst="rect">
            <a:avLst/>
          </a:prstGeom>
          <a:solidFill>
            <a:schemeClr val="bg1"/>
          </a:solidFill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tx1"/>
              </a:buClr>
              <a:buFont typeface="Arial"/>
              <a:buChar char="•"/>
            </a:pPr>
            <a:r>
              <a:rPr lang="en-US" sz="2800" b="1" dirty="0" smtClean="0">
                <a:solidFill>
                  <a:srgbClr val="FF0000"/>
                </a:solidFill>
              </a:rPr>
              <a:t>Distance</a:t>
            </a:r>
            <a:r>
              <a:rPr lang="en-US" sz="2800" dirty="0" smtClean="0"/>
              <a:t> and </a:t>
            </a:r>
            <a:r>
              <a:rPr lang="en-US" sz="2800" b="1" dirty="0" smtClean="0">
                <a:solidFill>
                  <a:srgbClr val="FF0000"/>
                </a:solidFill>
              </a:rPr>
              <a:t>Age</a:t>
            </a:r>
            <a:r>
              <a:rPr lang="en-US" sz="2800" dirty="0" smtClean="0"/>
              <a:t> from observation (set the cutoff)</a:t>
            </a:r>
          </a:p>
          <a:p>
            <a:pPr marL="285750" indent="-285750">
              <a:buClr>
                <a:schemeClr val="tx1"/>
              </a:buClr>
              <a:buFont typeface="Arial"/>
              <a:buChar char="•"/>
            </a:pPr>
            <a:r>
              <a:rPr lang="en-US" sz="2800" b="1" dirty="0" smtClean="0">
                <a:solidFill>
                  <a:srgbClr val="FF0000"/>
                </a:solidFill>
              </a:rPr>
              <a:t>Normalization</a:t>
            </a:r>
            <a:r>
              <a:rPr lang="en-US" sz="2800" dirty="0" smtClean="0"/>
              <a:t>: 1-10% spin-down luminosity</a:t>
            </a:r>
          </a:p>
          <a:p>
            <a:pPr marL="285750" indent="-285750">
              <a:buClr>
                <a:schemeClr val="tx1"/>
              </a:buClr>
              <a:buFont typeface="Arial"/>
              <a:buChar char="•"/>
            </a:pPr>
            <a:r>
              <a:rPr lang="en-US" sz="2800" dirty="0" smtClean="0"/>
              <a:t>Injection </a:t>
            </a:r>
            <a:r>
              <a:rPr lang="en-US" sz="2800" b="1" dirty="0" smtClean="0">
                <a:solidFill>
                  <a:srgbClr val="FF0000"/>
                </a:solidFill>
              </a:rPr>
              <a:t>Spectrum</a:t>
            </a:r>
            <a:r>
              <a:rPr lang="en-US" sz="2800" dirty="0" smtClean="0"/>
              <a:t>: ~ E</a:t>
            </a:r>
            <a:r>
              <a:rPr lang="en-US" sz="2800" baseline="30000" dirty="0" smtClean="0"/>
              <a:t>-2</a:t>
            </a:r>
            <a:r>
              <a:rPr lang="en-US" sz="2800" baseline="30000" dirty="0"/>
              <a:t> </a:t>
            </a:r>
            <a:r>
              <a:rPr lang="en-US" sz="2800" dirty="0" smtClean="0"/>
              <a:t>  (Fermi 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order)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521623" y="595415"/>
            <a:ext cx="180510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…Pulsars</a:t>
            </a:r>
          </a:p>
          <a:p>
            <a:r>
              <a:rPr lang="en-US" sz="3200" dirty="0" smtClean="0"/>
              <a:t>Post </a:t>
            </a:r>
            <a:r>
              <a:rPr lang="en-US" sz="3200" b="1" dirty="0" smtClean="0">
                <a:solidFill>
                  <a:srgbClr val="FF0000"/>
                </a:solidFill>
              </a:rPr>
              <a:t>AMS</a:t>
            </a:r>
            <a:endParaRPr lang="en-US" sz="3200" b="1" dirty="0">
              <a:solidFill>
                <a:srgbClr val="FF0000"/>
              </a:solidFill>
            </a:endParaRPr>
          </a:p>
        </p:txBody>
      </p:sp>
      <p:pic>
        <p:nvPicPr>
          <p:cNvPr id="11" name="Picture 10" descr="230px-AMS-02_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60" y="1980887"/>
            <a:ext cx="1234004" cy="1679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322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88752" y="2598004"/>
            <a:ext cx="6366497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4000" dirty="0" smtClean="0"/>
              <a:t>can we </a:t>
            </a:r>
            <a:r>
              <a:rPr lang="en-US" sz="4000" b="1" dirty="0" smtClean="0">
                <a:solidFill>
                  <a:srgbClr val="FF0000"/>
                </a:solidFill>
              </a:rPr>
              <a:t>discriminate</a:t>
            </a:r>
            <a:r>
              <a:rPr lang="en-US" sz="4000" dirty="0" smtClean="0">
                <a:solidFill>
                  <a:srgbClr val="FF0000"/>
                </a:solidFill>
              </a:rPr>
              <a:t> </a:t>
            </a:r>
            <a:r>
              <a:rPr lang="en-US" sz="4000" dirty="0" smtClean="0"/>
              <a:t>between </a:t>
            </a:r>
          </a:p>
          <a:p>
            <a:pPr algn="ctr">
              <a:lnSpc>
                <a:spcPct val="130000"/>
              </a:lnSpc>
            </a:pPr>
            <a:r>
              <a:rPr lang="en-US" sz="4000" b="1" dirty="0" smtClean="0">
                <a:solidFill>
                  <a:srgbClr val="FF0000"/>
                </a:solidFill>
              </a:rPr>
              <a:t>dark matter </a:t>
            </a:r>
            <a:r>
              <a:rPr lang="en-US" sz="4000" dirty="0" smtClean="0"/>
              <a:t>and </a:t>
            </a:r>
            <a:r>
              <a:rPr lang="en-US" sz="4000" b="1" dirty="0" smtClean="0">
                <a:solidFill>
                  <a:srgbClr val="FF0000"/>
                </a:solidFill>
              </a:rPr>
              <a:t>pulsars</a:t>
            </a:r>
            <a:r>
              <a:rPr lang="en-US" sz="4000" dirty="0" smtClean="0"/>
              <a:t>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91201387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>
            <a:spLocks noChangeArrowheads="1"/>
          </p:cNvSpPr>
          <p:nvPr/>
        </p:nvSpPr>
        <p:spPr bwMode="auto">
          <a:xfrm>
            <a:off x="4716463" y="4007674"/>
            <a:ext cx="3671887" cy="1920938"/>
          </a:xfrm>
          <a:prstGeom prst="roundRect">
            <a:avLst>
              <a:gd name="adj" fmla="val 16667"/>
            </a:avLst>
          </a:prstGeom>
          <a:solidFill>
            <a:srgbClr val="00009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" name="Rounded Rectangle 4"/>
          <p:cNvSpPr>
            <a:spLocks noChangeArrowheads="1"/>
          </p:cNvSpPr>
          <p:nvPr/>
        </p:nvSpPr>
        <p:spPr bwMode="auto">
          <a:xfrm>
            <a:off x="4716463" y="1136842"/>
            <a:ext cx="3671887" cy="1920938"/>
          </a:xfrm>
          <a:prstGeom prst="roundRect">
            <a:avLst>
              <a:gd name="adj" fmla="val 16667"/>
            </a:avLst>
          </a:prstGeom>
          <a:solidFill>
            <a:srgbClr val="00009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" name="TextBox 25"/>
          <p:cNvSpPr txBox="1">
            <a:spLocks noChangeArrowheads="1"/>
          </p:cNvSpPr>
          <p:nvPr/>
        </p:nvSpPr>
        <p:spPr bwMode="auto">
          <a:xfrm>
            <a:off x="488950" y="1700213"/>
            <a:ext cx="32115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en-US" sz="3600" dirty="0"/>
              <a:t>Nearby</a:t>
            </a:r>
            <a:r>
              <a:rPr lang="en-US" sz="3600" dirty="0">
                <a:solidFill>
                  <a:schemeClr val="bg1"/>
                </a:solidFill>
              </a:rPr>
              <a:t> </a:t>
            </a:r>
            <a:r>
              <a:rPr lang="en-US" sz="3600" b="1" dirty="0">
                <a:solidFill>
                  <a:srgbClr val="FF0000"/>
                </a:solidFill>
              </a:rPr>
              <a:t>Pulsar</a:t>
            </a:r>
          </a:p>
        </p:txBody>
      </p:sp>
      <p:sp>
        <p:nvSpPr>
          <p:cNvPr id="7" name="TextBox 25"/>
          <p:cNvSpPr txBox="1">
            <a:spLocks noChangeArrowheads="1"/>
          </p:cNvSpPr>
          <p:nvPr/>
        </p:nvSpPr>
        <p:spPr bwMode="auto">
          <a:xfrm>
            <a:off x="4716463" y="1352740"/>
            <a:ext cx="3767502" cy="1465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60000"/>
              </a:lnSpc>
              <a:spcAft>
                <a:spcPts val="1800"/>
              </a:spcAft>
            </a:pPr>
            <a:r>
              <a:rPr lang="en-US" sz="3600" dirty="0">
                <a:solidFill>
                  <a:schemeClr val="bg1"/>
                </a:solidFill>
              </a:rPr>
              <a:t>Anisotropy in the </a:t>
            </a:r>
          </a:p>
          <a:p>
            <a:pPr algn="ctr" eaLnBrk="1" hangingPunct="1">
              <a:lnSpc>
                <a:spcPct val="60000"/>
              </a:lnSpc>
              <a:spcAft>
                <a:spcPts val="1800"/>
              </a:spcAft>
            </a:pPr>
            <a:r>
              <a:rPr lang="en-US" sz="3600" dirty="0">
                <a:solidFill>
                  <a:schemeClr val="bg1"/>
                </a:solidFill>
              </a:rPr>
              <a:t>arrival </a:t>
            </a:r>
            <a:r>
              <a:rPr lang="en-US" sz="3600" dirty="0" smtClean="0">
                <a:solidFill>
                  <a:schemeClr val="bg1"/>
                </a:solidFill>
              </a:rPr>
              <a:t>direction</a:t>
            </a:r>
          </a:p>
          <a:p>
            <a:pPr algn="ctr" eaLnBrk="1" hangingPunct="1">
              <a:lnSpc>
                <a:spcPct val="60000"/>
              </a:lnSpc>
              <a:spcAft>
                <a:spcPts val="1800"/>
              </a:spcAft>
            </a:pPr>
            <a:r>
              <a:rPr lang="en-US" i="1" dirty="0" smtClean="0">
                <a:solidFill>
                  <a:schemeClr val="bg1"/>
                </a:solidFill>
              </a:rPr>
              <a:t>(sufficient, not necessary)</a:t>
            </a:r>
            <a:endParaRPr lang="en-US" i="1" dirty="0">
              <a:solidFill>
                <a:schemeClr val="bg1"/>
              </a:solidFill>
            </a:endParaRPr>
          </a:p>
        </p:txBody>
      </p:sp>
      <p:sp>
        <p:nvSpPr>
          <p:cNvPr id="8" name="TextBox 25"/>
          <p:cNvSpPr txBox="1">
            <a:spLocks noChangeArrowheads="1"/>
          </p:cNvSpPr>
          <p:nvPr/>
        </p:nvSpPr>
        <p:spPr bwMode="auto">
          <a:xfrm>
            <a:off x="903288" y="4614131"/>
            <a:ext cx="27241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en-US" sz="3600" b="1" dirty="0">
                <a:solidFill>
                  <a:srgbClr val="FF0000"/>
                </a:solidFill>
              </a:rPr>
              <a:t>Dark Matter</a:t>
            </a:r>
          </a:p>
        </p:txBody>
      </p:sp>
      <p:sp>
        <p:nvSpPr>
          <p:cNvPr id="9" name="TextBox 25"/>
          <p:cNvSpPr txBox="1">
            <a:spLocks noChangeArrowheads="1"/>
          </p:cNvSpPr>
          <p:nvPr/>
        </p:nvSpPr>
        <p:spPr bwMode="auto">
          <a:xfrm>
            <a:off x="5369887" y="4209674"/>
            <a:ext cx="2558638" cy="1588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60000"/>
              </a:lnSpc>
              <a:spcAft>
                <a:spcPts val="1800"/>
              </a:spcAft>
            </a:pPr>
            <a:r>
              <a:rPr lang="en-US" sz="3600" dirty="0">
                <a:solidFill>
                  <a:schemeClr val="bg1"/>
                </a:solidFill>
              </a:rPr>
              <a:t>Diffuse </a:t>
            </a:r>
          </a:p>
          <a:p>
            <a:pPr algn="ctr" eaLnBrk="1" hangingPunct="1">
              <a:lnSpc>
                <a:spcPct val="60000"/>
              </a:lnSpc>
              <a:spcAft>
                <a:spcPts val="1800"/>
              </a:spcAft>
            </a:pPr>
            <a:r>
              <a:rPr lang="en-US" sz="3600" dirty="0">
                <a:solidFill>
                  <a:schemeClr val="bg1"/>
                </a:solidFill>
              </a:rPr>
              <a:t>secondary </a:t>
            </a:r>
          </a:p>
          <a:p>
            <a:pPr algn="ctr" eaLnBrk="1" hangingPunct="1">
              <a:lnSpc>
                <a:spcPct val="60000"/>
              </a:lnSpc>
              <a:spcAft>
                <a:spcPts val="1800"/>
              </a:spcAft>
            </a:pPr>
            <a:r>
              <a:rPr lang="en-US" sz="3600" dirty="0" smtClean="0">
                <a:solidFill>
                  <a:schemeClr val="bg1"/>
                </a:solidFill>
              </a:rPr>
              <a:t>component</a:t>
            </a:r>
            <a:endParaRPr lang="en-US" i="1" dirty="0">
              <a:solidFill>
                <a:schemeClr val="bg1"/>
              </a:solidFill>
            </a:endParaRPr>
          </a:p>
        </p:txBody>
      </p:sp>
      <p:cxnSp>
        <p:nvCxnSpPr>
          <p:cNvPr id="10" name="Straight Arrow Connector 9"/>
          <p:cNvCxnSpPr>
            <a:cxnSpLocks noChangeShapeType="1"/>
          </p:cNvCxnSpPr>
          <p:nvPr/>
        </p:nvCxnSpPr>
        <p:spPr bwMode="auto">
          <a:xfrm>
            <a:off x="3826129" y="4968143"/>
            <a:ext cx="865188" cy="0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Straight Arrow Connector 16"/>
          <p:cNvCxnSpPr>
            <a:cxnSpLocks noChangeShapeType="1"/>
          </p:cNvCxnSpPr>
          <p:nvPr/>
        </p:nvCxnSpPr>
        <p:spPr bwMode="auto">
          <a:xfrm>
            <a:off x="3826129" y="2060575"/>
            <a:ext cx="865188" cy="0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00015086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8" grpId="0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25"/>
          <p:cNvSpPr txBox="1">
            <a:spLocks noChangeArrowheads="1"/>
          </p:cNvSpPr>
          <p:nvPr/>
        </p:nvSpPr>
        <p:spPr bwMode="auto">
          <a:xfrm>
            <a:off x="903288" y="4614131"/>
            <a:ext cx="27241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en-US" sz="3600" b="1" dirty="0">
                <a:solidFill>
                  <a:srgbClr val="FF0000"/>
                </a:solidFill>
              </a:rPr>
              <a:t>Dark Matter</a:t>
            </a:r>
          </a:p>
        </p:txBody>
      </p:sp>
      <p:sp>
        <p:nvSpPr>
          <p:cNvPr id="12" name="Rounded Rectangle 11"/>
          <p:cNvSpPr>
            <a:spLocks noChangeArrowheads="1"/>
          </p:cNvSpPr>
          <p:nvPr/>
        </p:nvSpPr>
        <p:spPr bwMode="auto">
          <a:xfrm>
            <a:off x="4716463" y="4007674"/>
            <a:ext cx="3671887" cy="1920938"/>
          </a:xfrm>
          <a:prstGeom prst="roundRect">
            <a:avLst>
              <a:gd name="adj" fmla="val 16667"/>
            </a:avLst>
          </a:prstGeom>
          <a:solidFill>
            <a:srgbClr val="00009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3" name="TextBox 25"/>
          <p:cNvSpPr txBox="1">
            <a:spLocks noChangeArrowheads="1"/>
          </p:cNvSpPr>
          <p:nvPr/>
        </p:nvSpPr>
        <p:spPr bwMode="auto">
          <a:xfrm>
            <a:off x="5369887" y="4209674"/>
            <a:ext cx="2558638" cy="1588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60000"/>
              </a:lnSpc>
              <a:spcAft>
                <a:spcPts val="1800"/>
              </a:spcAft>
            </a:pPr>
            <a:r>
              <a:rPr lang="en-US" sz="3600" dirty="0">
                <a:solidFill>
                  <a:schemeClr val="bg1"/>
                </a:solidFill>
              </a:rPr>
              <a:t>Diffuse </a:t>
            </a:r>
          </a:p>
          <a:p>
            <a:pPr algn="ctr" eaLnBrk="1" hangingPunct="1">
              <a:lnSpc>
                <a:spcPct val="60000"/>
              </a:lnSpc>
              <a:spcAft>
                <a:spcPts val="1800"/>
              </a:spcAft>
            </a:pPr>
            <a:r>
              <a:rPr lang="en-US" sz="3600" dirty="0">
                <a:solidFill>
                  <a:schemeClr val="bg1"/>
                </a:solidFill>
              </a:rPr>
              <a:t>secondary </a:t>
            </a:r>
          </a:p>
          <a:p>
            <a:pPr algn="ctr" eaLnBrk="1" hangingPunct="1">
              <a:lnSpc>
                <a:spcPct val="60000"/>
              </a:lnSpc>
              <a:spcAft>
                <a:spcPts val="1800"/>
              </a:spcAft>
            </a:pPr>
            <a:r>
              <a:rPr lang="en-US" sz="3600" dirty="0" smtClean="0">
                <a:solidFill>
                  <a:schemeClr val="bg1"/>
                </a:solidFill>
              </a:rPr>
              <a:t>component</a:t>
            </a:r>
            <a:endParaRPr lang="en-US" i="1" dirty="0">
              <a:solidFill>
                <a:schemeClr val="bg1"/>
              </a:solidFill>
            </a:endParaRPr>
          </a:p>
        </p:txBody>
      </p:sp>
      <p:cxnSp>
        <p:nvCxnSpPr>
          <p:cNvPr id="14" name="Straight Arrow Connector 13"/>
          <p:cNvCxnSpPr>
            <a:cxnSpLocks noChangeShapeType="1"/>
          </p:cNvCxnSpPr>
          <p:nvPr/>
        </p:nvCxnSpPr>
        <p:spPr bwMode="auto">
          <a:xfrm>
            <a:off x="3826129" y="4968143"/>
            <a:ext cx="865188" cy="0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75374113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6744" y="594796"/>
            <a:ext cx="84305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Dark Matter</a:t>
            </a:r>
            <a:r>
              <a:rPr lang="en-US" sz="3600" dirty="0" smtClean="0"/>
              <a:t>: a “</a:t>
            </a:r>
            <a:r>
              <a:rPr lang="en-US" sz="3600" b="1" dirty="0" smtClean="0">
                <a:solidFill>
                  <a:srgbClr val="FF0000"/>
                </a:solidFill>
              </a:rPr>
              <a:t>Universal</a:t>
            </a:r>
            <a:r>
              <a:rPr lang="en-US" sz="3600" dirty="0" smtClean="0"/>
              <a:t>” Phenomenology</a:t>
            </a:r>
            <a:endParaRPr lang="en-US" sz="3600" dirty="0"/>
          </a:p>
        </p:txBody>
      </p:sp>
      <p:pic>
        <p:nvPicPr>
          <p:cNvPr id="4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3047" y="3890398"/>
            <a:ext cx="2923412" cy="163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16"/>
          <p:cNvSpPr txBox="1">
            <a:spLocks noChangeArrowheads="1"/>
          </p:cNvSpPr>
          <p:nvPr/>
        </p:nvSpPr>
        <p:spPr bwMode="auto">
          <a:xfrm>
            <a:off x="2981474" y="1780590"/>
            <a:ext cx="3689306" cy="1538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ts val="600"/>
              </a:spcAft>
            </a:pPr>
            <a:r>
              <a:rPr lang="en-US" sz="2800" dirty="0" smtClean="0">
                <a:latin typeface="+mj-lt"/>
              </a:rPr>
              <a:t>Large </a:t>
            </a:r>
            <a:r>
              <a:rPr lang="en-US" sz="2800" b="1" dirty="0" smtClean="0">
                <a:solidFill>
                  <a:srgbClr val="FF0000"/>
                </a:solidFill>
                <a:latin typeface="+mj-lt"/>
              </a:rPr>
              <a:t>annihilation rates</a:t>
            </a:r>
          </a:p>
          <a:p>
            <a:pPr algn="ctr" eaLnBrk="1" fontAlgn="base" hangingPunct="1">
              <a:spcBef>
                <a:spcPct val="0"/>
              </a:spcBef>
              <a:spcAft>
                <a:spcPts val="600"/>
              </a:spcAft>
            </a:pPr>
            <a:r>
              <a:rPr lang="en-US" sz="2800" dirty="0" smtClean="0">
                <a:latin typeface="+mj-lt"/>
              </a:rPr>
              <a:t>Large</a:t>
            </a:r>
            <a:r>
              <a:rPr lang="en-US" sz="2800" b="1" dirty="0" smtClean="0">
                <a:latin typeface="+mj-lt"/>
              </a:rPr>
              <a:t> </a:t>
            </a:r>
            <a:r>
              <a:rPr lang="en-US" sz="2800" b="1" dirty="0">
                <a:solidFill>
                  <a:srgbClr val="FF0000"/>
                </a:solidFill>
                <a:latin typeface="+mj-lt"/>
              </a:rPr>
              <a:t>m</a:t>
            </a:r>
            <a:r>
              <a:rPr lang="en-US" sz="2800" b="1" dirty="0" smtClean="0">
                <a:solidFill>
                  <a:srgbClr val="FF0000"/>
                </a:solidFill>
                <a:latin typeface="+mj-lt"/>
              </a:rPr>
              <a:t>asses</a:t>
            </a:r>
          </a:p>
          <a:p>
            <a:pPr algn="ctr" eaLnBrk="1" fontAlgn="base" hangingPunct="1">
              <a:spcBef>
                <a:spcPct val="0"/>
              </a:spcBef>
              <a:spcAft>
                <a:spcPts val="600"/>
              </a:spcAft>
            </a:pPr>
            <a:r>
              <a:rPr lang="en-US" sz="2800" dirty="0" smtClean="0">
                <a:latin typeface="+mj-lt"/>
              </a:rPr>
              <a:t>Hard </a:t>
            </a:r>
            <a:r>
              <a:rPr lang="en-US" sz="2800" b="1" dirty="0" smtClean="0">
                <a:solidFill>
                  <a:srgbClr val="FF0000"/>
                </a:solidFill>
                <a:latin typeface="+mj-lt"/>
              </a:rPr>
              <a:t>charged leptons</a:t>
            </a:r>
          </a:p>
        </p:txBody>
      </p:sp>
      <p:pic>
        <p:nvPicPr>
          <p:cNvPr id="6" name="Picture 40" descr="dm_gamma_prompt.tif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1216101" y="3719059"/>
            <a:ext cx="3146534" cy="1803661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216101" y="5738079"/>
            <a:ext cx="275357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+mj-lt"/>
              </a:rPr>
              <a:t>Final State Radiation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227301" y="5738079"/>
            <a:ext cx="232753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+mj-lt"/>
              </a:rPr>
              <a:t>Inverse Compton</a:t>
            </a:r>
          </a:p>
        </p:txBody>
      </p:sp>
    </p:spTree>
    <p:extLst>
      <p:ext uri="{BB962C8B-B14F-4D97-AF65-F5344CB8AC3E}">
        <p14:creationId xmlns:p14="http://schemas.microsoft.com/office/powerpoint/2010/main" val="194483051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0" y="6519863"/>
            <a:ext cx="701616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latin typeface="Arial" charset="0"/>
                <a:ea typeface="ＭＳ Ｐゴシック" charset="0"/>
                <a:cs typeface="Arial" charset="0"/>
              </a:rPr>
              <a:t>Jeltema, Profumo &amp; Fermi-LAT Collaboration, JCAP 2010, </a:t>
            </a:r>
            <a:r>
              <a:rPr lang="en-US" sz="1600" dirty="0" err="1" smtClean="0">
                <a:latin typeface="Arial" charset="0"/>
                <a:ea typeface="ＭＳ Ｐゴシック" charset="0"/>
                <a:cs typeface="Arial" charset="0"/>
              </a:rPr>
              <a:t>arXiv</a:t>
            </a:r>
            <a:r>
              <a:rPr lang="en-US" sz="1600" dirty="0" smtClean="0">
                <a:latin typeface="Arial" charset="0"/>
                <a:ea typeface="ＭＳ Ｐゴシック" charset="0"/>
                <a:cs typeface="Arial" charset="0"/>
              </a:rPr>
              <a:t>: 1001.4531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03568" y="310991"/>
            <a:ext cx="744373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Gamma-Ray Searches from </a:t>
            </a:r>
            <a:r>
              <a:rPr lang="en-US" sz="3200" b="1" dirty="0" smtClean="0">
                <a:solidFill>
                  <a:srgbClr val="FF0000"/>
                </a:solidFill>
              </a:rPr>
              <a:t>Galaxy Clusters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92918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4"/>
          <p:cNvSpPr txBox="1">
            <a:spLocks noChangeArrowheads="1"/>
          </p:cNvSpPr>
          <p:nvPr/>
        </p:nvSpPr>
        <p:spPr bwMode="auto">
          <a:xfrm>
            <a:off x="6553200" y="1908403"/>
            <a:ext cx="1776413" cy="369888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smtClean="0">
                <a:solidFill>
                  <a:srgbClr val="000000"/>
                </a:solidFill>
              </a:rPr>
              <a:t>no substructure</a:t>
            </a:r>
          </a:p>
        </p:txBody>
      </p:sp>
      <p:sp>
        <p:nvSpPr>
          <p:cNvPr id="10" name="TextBox 16"/>
          <p:cNvSpPr txBox="1">
            <a:spLocks noChangeArrowheads="1"/>
          </p:cNvSpPr>
          <p:nvPr/>
        </p:nvSpPr>
        <p:spPr bwMode="auto">
          <a:xfrm>
            <a:off x="6553200" y="2594203"/>
            <a:ext cx="1519238" cy="369888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smtClean="0">
                <a:solidFill>
                  <a:srgbClr val="000000"/>
                </a:solidFill>
              </a:rPr>
              <a:t>galaxies only</a:t>
            </a:r>
          </a:p>
        </p:txBody>
      </p:sp>
      <p:pic>
        <p:nvPicPr>
          <p:cNvPr id="11" name="Picture 11" descr="clusters_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6" t="30910" b="1817"/>
          <a:stretch>
            <a:fillRect/>
          </a:stretch>
        </p:blipFill>
        <p:spPr bwMode="auto">
          <a:xfrm>
            <a:off x="609600" y="994003"/>
            <a:ext cx="5237163" cy="461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Arrow Connector 11"/>
          <p:cNvCxnSpPr>
            <a:stCxn id="9" idx="1"/>
          </p:cNvCxnSpPr>
          <p:nvPr/>
        </p:nvCxnSpPr>
        <p:spPr>
          <a:xfrm rot="10800000" flipV="1">
            <a:off x="5181600" y="2094141"/>
            <a:ext cx="1371600" cy="423862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10" idx="1"/>
          </p:cNvCxnSpPr>
          <p:nvPr/>
        </p:nvCxnSpPr>
        <p:spPr>
          <a:xfrm rot="10800000" flipV="1">
            <a:off x="5181600" y="2779941"/>
            <a:ext cx="1371600" cy="271462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3280003"/>
            <a:ext cx="2667000" cy="2135725"/>
          </a:xfrm>
          <a:prstGeom prst="rect">
            <a:avLst/>
          </a:prstGeom>
          <a:effectLst>
            <a:softEdge rad="76200"/>
          </a:effectLst>
        </p:spPr>
      </p:pic>
      <p:sp>
        <p:nvSpPr>
          <p:cNvPr id="15" name="Right Arrow 3"/>
          <p:cNvSpPr>
            <a:spLocks noChangeArrowheads="1"/>
          </p:cNvSpPr>
          <p:nvPr/>
        </p:nvSpPr>
        <p:spPr bwMode="auto">
          <a:xfrm>
            <a:off x="1331913" y="4588103"/>
            <a:ext cx="792162" cy="433388"/>
          </a:xfrm>
          <a:prstGeom prst="rightArrow">
            <a:avLst>
              <a:gd name="adj1" fmla="val 50000"/>
              <a:gd name="adj2" fmla="val 49851"/>
            </a:avLst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0" y="6519863"/>
            <a:ext cx="701616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latin typeface="Arial" charset="0"/>
                <a:ea typeface="ＭＳ Ｐゴシック" charset="0"/>
                <a:cs typeface="Arial" charset="0"/>
              </a:rPr>
              <a:t>Jeltema, Profumo &amp; Fermi-LAT Collaboration, JCAP 2010, </a:t>
            </a:r>
            <a:r>
              <a:rPr lang="en-US" sz="1600" dirty="0" err="1" smtClean="0">
                <a:latin typeface="Arial" charset="0"/>
                <a:ea typeface="ＭＳ Ｐゴシック" charset="0"/>
                <a:cs typeface="Arial" charset="0"/>
              </a:rPr>
              <a:t>arXiv</a:t>
            </a:r>
            <a:r>
              <a:rPr lang="en-US" sz="1600" dirty="0" smtClean="0">
                <a:latin typeface="Arial" charset="0"/>
                <a:ea typeface="ＭＳ Ｐゴシック" charset="0"/>
                <a:cs typeface="Arial" charset="0"/>
              </a:rPr>
              <a:t>: 1001.4531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03568" y="310991"/>
            <a:ext cx="744373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Gamma-Ray Searches from </a:t>
            </a:r>
            <a:r>
              <a:rPr lang="en-US" sz="3200" b="1" dirty="0" smtClean="0">
                <a:solidFill>
                  <a:srgbClr val="FF0000"/>
                </a:solidFill>
              </a:rPr>
              <a:t>Galaxy Clusters</a:t>
            </a:r>
            <a:endParaRPr lang="en-US" sz="3200" b="1" dirty="0">
              <a:solidFill>
                <a:srgbClr val="FF0000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453796" y="1326528"/>
            <a:ext cx="3474416" cy="1048628"/>
            <a:chOff x="1453796" y="1326528"/>
            <a:chExt cx="3474416" cy="1048628"/>
          </a:xfrm>
        </p:grpSpPr>
        <p:pic>
          <p:nvPicPr>
            <p:cNvPr id="18" name="Picture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3796" y="1326528"/>
              <a:ext cx="1878043" cy="1048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3331839" y="1665795"/>
              <a:ext cx="159637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…</a:t>
              </a:r>
              <a:r>
                <a:rPr lang="en-US" sz="2400" b="1" dirty="0" smtClean="0">
                  <a:solidFill>
                    <a:srgbClr val="FF0000"/>
                  </a:solidFill>
                </a:rPr>
                <a:t>ruled out</a:t>
              </a:r>
              <a:r>
                <a:rPr lang="en-US" dirty="0" smtClean="0"/>
                <a:t>!</a:t>
              </a:r>
              <a:endParaRPr lang="en-US" dirty="0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1331913" y="4997139"/>
            <a:ext cx="733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Fermi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9" name="Right Arrow 3"/>
          <p:cNvSpPr>
            <a:spLocks noChangeArrowheads="1"/>
          </p:cNvSpPr>
          <p:nvPr/>
        </p:nvSpPr>
        <p:spPr bwMode="auto">
          <a:xfrm>
            <a:off x="1325016" y="3946705"/>
            <a:ext cx="1189975" cy="433388"/>
          </a:xfrm>
          <a:prstGeom prst="rightArrow">
            <a:avLst>
              <a:gd name="adj1" fmla="val 50000"/>
              <a:gd name="adj2" fmla="val 49851"/>
            </a:avLst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91597" y="4188235"/>
            <a:ext cx="635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AMS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 rot="19274641">
            <a:off x="3007866" y="3618770"/>
            <a:ext cx="631234" cy="118354"/>
          </a:xfrm>
          <a:prstGeom prst="ellips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2889993" y="2824603"/>
            <a:ext cx="10008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AMS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(best fit)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306171" y="4320633"/>
            <a:ext cx="13773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No cutoff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67722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/>
      <p:bldP spid="19" grpId="0" animBg="1"/>
      <p:bldP spid="20" grpId="0"/>
      <p:bldP spid="5" grpId="0" animBg="1"/>
      <p:bldP spid="21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476189" y="2563090"/>
            <a:ext cx="4191622" cy="3342495"/>
            <a:chOff x="206061" y="2563090"/>
            <a:chExt cx="4191622" cy="3342495"/>
          </a:xfrm>
        </p:grpSpPr>
        <p:sp>
          <p:nvSpPr>
            <p:cNvPr id="4" name="Rounded Rectangle 6"/>
            <p:cNvSpPr>
              <a:spLocks noChangeArrowheads="1"/>
            </p:cNvSpPr>
            <p:nvPr/>
          </p:nvSpPr>
          <p:spPr bwMode="auto">
            <a:xfrm>
              <a:off x="206061" y="2563090"/>
              <a:ext cx="4191622" cy="3342495"/>
            </a:xfrm>
            <a:prstGeom prst="roundRect">
              <a:avLst>
                <a:gd name="adj" fmla="val 8898"/>
              </a:avLst>
            </a:prstGeom>
            <a:solidFill>
              <a:schemeClr val="bg1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" name="TextBox 13"/>
            <p:cNvSpPr txBox="1">
              <a:spLocks noChangeArrowheads="1"/>
            </p:cNvSpPr>
            <p:nvPr/>
          </p:nvSpPr>
          <p:spPr bwMode="auto">
            <a:xfrm>
              <a:off x="456813" y="2755420"/>
              <a:ext cx="369013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 dirty="0" smtClean="0">
                  <a:solidFill>
                    <a:srgbClr val="000000"/>
                  </a:solidFill>
                  <a:latin typeface="Calibri" charset="0"/>
                </a:rPr>
                <a:t>Cosmic-Ray Positron Excess</a:t>
              </a:r>
            </a:p>
          </p:txBody>
        </p:sp>
        <p:pic>
          <p:nvPicPr>
            <p:cNvPr id="6" name="Picture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466" y="3338784"/>
              <a:ext cx="4002237" cy="23848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2150404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14" descr="clusters_4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6" t="30910" b="1817"/>
          <a:stretch>
            <a:fillRect/>
          </a:stretch>
        </p:blipFill>
        <p:spPr bwMode="auto">
          <a:xfrm>
            <a:off x="609600" y="994003"/>
            <a:ext cx="5237163" cy="461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14"/>
          <p:cNvSpPr txBox="1">
            <a:spLocks noChangeArrowheads="1"/>
          </p:cNvSpPr>
          <p:nvPr/>
        </p:nvSpPr>
        <p:spPr bwMode="auto">
          <a:xfrm>
            <a:off x="6553200" y="1908403"/>
            <a:ext cx="1776413" cy="369888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smtClean="0">
                <a:solidFill>
                  <a:srgbClr val="000000"/>
                </a:solidFill>
              </a:rPr>
              <a:t>no substructure</a:t>
            </a:r>
          </a:p>
        </p:txBody>
      </p:sp>
      <p:sp>
        <p:nvSpPr>
          <p:cNvPr id="10" name="TextBox 16"/>
          <p:cNvSpPr txBox="1">
            <a:spLocks noChangeArrowheads="1"/>
          </p:cNvSpPr>
          <p:nvPr/>
        </p:nvSpPr>
        <p:spPr bwMode="auto">
          <a:xfrm>
            <a:off x="6553200" y="2594203"/>
            <a:ext cx="1519238" cy="369888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smtClean="0">
                <a:solidFill>
                  <a:srgbClr val="000000"/>
                </a:solidFill>
              </a:rPr>
              <a:t>galaxies only</a:t>
            </a:r>
          </a:p>
        </p:txBody>
      </p:sp>
      <p:cxnSp>
        <p:nvCxnSpPr>
          <p:cNvPr id="12" name="Straight Arrow Connector 11"/>
          <p:cNvCxnSpPr>
            <a:stCxn id="9" idx="1"/>
          </p:cNvCxnSpPr>
          <p:nvPr/>
        </p:nvCxnSpPr>
        <p:spPr>
          <a:xfrm rot="10800000" flipV="1">
            <a:off x="5181600" y="2094141"/>
            <a:ext cx="1371600" cy="423862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10" idx="1"/>
          </p:cNvCxnSpPr>
          <p:nvPr/>
        </p:nvCxnSpPr>
        <p:spPr>
          <a:xfrm rot="10800000" flipV="1">
            <a:off x="5181600" y="2779941"/>
            <a:ext cx="1371600" cy="271462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0" y="6519863"/>
            <a:ext cx="701616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latin typeface="Arial" charset="0"/>
                <a:ea typeface="ＭＳ Ｐゴシック" charset="0"/>
                <a:cs typeface="Arial" charset="0"/>
              </a:rPr>
              <a:t>Jeltema, Profumo &amp; Fermi-LAT Collaboration, JCAP 2010, </a:t>
            </a:r>
            <a:r>
              <a:rPr lang="en-US" sz="1600" dirty="0" err="1" smtClean="0">
                <a:latin typeface="Arial" charset="0"/>
                <a:ea typeface="ＭＳ Ｐゴシック" charset="0"/>
                <a:cs typeface="Arial" charset="0"/>
              </a:rPr>
              <a:t>arXiv</a:t>
            </a:r>
            <a:r>
              <a:rPr lang="en-US" sz="1600" dirty="0" smtClean="0">
                <a:latin typeface="Arial" charset="0"/>
                <a:ea typeface="ＭＳ Ｐゴシック" charset="0"/>
                <a:cs typeface="Arial" charset="0"/>
              </a:rPr>
              <a:t>: 1001.4531</a:t>
            </a:r>
          </a:p>
        </p:txBody>
      </p:sp>
      <p:cxnSp>
        <p:nvCxnSpPr>
          <p:cNvPr id="17" name="Straight Arrow Connector 16"/>
          <p:cNvCxnSpPr>
            <a:stCxn id="18" idx="1"/>
          </p:cNvCxnSpPr>
          <p:nvPr/>
        </p:nvCxnSpPr>
        <p:spPr>
          <a:xfrm rot="10800000">
            <a:off x="4876800" y="3529273"/>
            <a:ext cx="1676400" cy="323850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6553200" y="3529273"/>
            <a:ext cx="2030413" cy="646113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smtClean="0">
                <a:solidFill>
                  <a:srgbClr val="000000"/>
                </a:solidFill>
              </a:rPr>
              <a:t>substructure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smtClean="0">
                <a:solidFill>
                  <a:srgbClr val="000000"/>
                </a:solidFill>
              </a:rPr>
              <a:t>with M &gt; 10</a:t>
            </a:r>
            <a:r>
              <a:rPr lang="en-US" sz="1800" baseline="30000" smtClean="0">
                <a:solidFill>
                  <a:srgbClr val="000000"/>
                </a:solidFill>
              </a:rPr>
              <a:t>-6 </a:t>
            </a:r>
            <a:r>
              <a:rPr lang="en-US" sz="1800" smtClean="0">
                <a:solidFill>
                  <a:srgbClr val="000000"/>
                </a:solidFill>
              </a:rPr>
              <a:t>M</a:t>
            </a:r>
            <a:r>
              <a:rPr lang="en-US" sz="1800" baseline="-25000" smtClean="0">
                <a:solidFill>
                  <a:srgbClr val="000000"/>
                </a:solidFill>
              </a:rPr>
              <a:t>Sun</a:t>
            </a:r>
          </a:p>
        </p:txBody>
      </p:sp>
      <p:pic>
        <p:nvPicPr>
          <p:cNvPr id="19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739" y="4311104"/>
            <a:ext cx="25146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12935" y="5507780"/>
            <a:ext cx="7120684" cy="1200329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Additional constraints from </a:t>
            </a:r>
            <a:r>
              <a:rPr lang="en-US" sz="3600" b="1" dirty="0" smtClean="0">
                <a:solidFill>
                  <a:srgbClr val="FF0000"/>
                </a:solidFill>
              </a:rPr>
              <a:t>CMB</a:t>
            </a:r>
            <a:r>
              <a:rPr lang="en-US" sz="3600" dirty="0" smtClean="0"/>
              <a:t>,</a:t>
            </a:r>
          </a:p>
          <a:p>
            <a:pPr algn="ctr"/>
            <a:r>
              <a:rPr lang="en-US" sz="3600" dirty="0" smtClean="0"/>
              <a:t>extragalactic </a:t>
            </a:r>
            <a:r>
              <a:rPr lang="en-US" sz="3600" b="1" dirty="0" smtClean="0">
                <a:solidFill>
                  <a:srgbClr val="FF0000"/>
                </a:solidFill>
              </a:rPr>
              <a:t>gamma-ray </a:t>
            </a:r>
            <a:r>
              <a:rPr lang="en-US" sz="3600" dirty="0" smtClean="0"/>
              <a:t>background</a:t>
            </a:r>
            <a:endParaRPr lang="en-US" sz="3600" dirty="0"/>
          </a:p>
        </p:txBody>
      </p:sp>
      <p:sp>
        <p:nvSpPr>
          <p:cNvPr id="21" name="TextBox 20"/>
          <p:cNvSpPr txBox="1"/>
          <p:nvPr/>
        </p:nvSpPr>
        <p:spPr>
          <a:xfrm>
            <a:off x="903568" y="310991"/>
            <a:ext cx="744373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Gamma-Ray Searches from </a:t>
            </a:r>
            <a:r>
              <a:rPr lang="en-US" sz="3200" b="1" dirty="0" smtClean="0">
                <a:solidFill>
                  <a:srgbClr val="FF0000"/>
                </a:solidFill>
              </a:rPr>
              <a:t>Galaxy Clusters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 rot="19274641">
            <a:off x="3007866" y="3618770"/>
            <a:ext cx="631234" cy="118354"/>
          </a:xfrm>
          <a:prstGeom prst="ellips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889993" y="2824603"/>
            <a:ext cx="10008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AMS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(best fit)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06692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>
            <a:spLocks noChangeArrowheads="1"/>
          </p:cNvSpPr>
          <p:nvPr/>
        </p:nvSpPr>
        <p:spPr bwMode="auto">
          <a:xfrm>
            <a:off x="4716463" y="1136842"/>
            <a:ext cx="3671887" cy="1920938"/>
          </a:xfrm>
          <a:prstGeom prst="roundRect">
            <a:avLst>
              <a:gd name="adj" fmla="val 16667"/>
            </a:avLst>
          </a:prstGeom>
          <a:solidFill>
            <a:srgbClr val="00009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" name="TextBox 25"/>
          <p:cNvSpPr txBox="1">
            <a:spLocks noChangeArrowheads="1"/>
          </p:cNvSpPr>
          <p:nvPr/>
        </p:nvSpPr>
        <p:spPr bwMode="auto">
          <a:xfrm>
            <a:off x="488950" y="1700213"/>
            <a:ext cx="32115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en-US" sz="3600" dirty="0"/>
              <a:t>Nearby</a:t>
            </a:r>
            <a:r>
              <a:rPr lang="en-US" sz="3600" dirty="0">
                <a:solidFill>
                  <a:schemeClr val="bg1"/>
                </a:solidFill>
              </a:rPr>
              <a:t> </a:t>
            </a:r>
            <a:r>
              <a:rPr lang="en-US" sz="3600" b="1" dirty="0">
                <a:solidFill>
                  <a:srgbClr val="FF0000"/>
                </a:solidFill>
              </a:rPr>
              <a:t>Pulsar</a:t>
            </a:r>
          </a:p>
        </p:txBody>
      </p:sp>
      <p:sp>
        <p:nvSpPr>
          <p:cNvPr id="7" name="TextBox 25"/>
          <p:cNvSpPr txBox="1">
            <a:spLocks noChangeArrowheads="1"/>
          </p:cNvSpPr>
          <p:nvPr/>
        </p:nvSpPr>
        <p:spPr bwMode="auto">
          <a:xfrm>
            <a:off x="4716463" y="1352740"/>
            <a:ext cx="3767502" cy="1465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60000"/>
              </a:lnSpc>
              <a:spcAft>
                <a:spcPts val="1800"/>
              </a:spcAft>
            </a:pPr>
            <a:r>
              <a:rPr lang="en-US" sz="3600" dirty="0">
                <a:solidFill>
                  <a:schemeClr val="bg1"/>
                </a:solidFill>
              </a:rPr>
              <a:t>Anisotropy in the </a:t>
            </a:r>
          </a:p>
          <a:p>
            <a:pPr algn="ctr" eaLnBrk="1" hangingPunct="1">
              <a:lnSpc>
                <a:spcPct val="60000"/>
              </a:lnSpc>
              <a:spcAft>
                <a:spcPts val="1800"/>
              </a:spcAft>
            </a:pPr>
            <a:r>
              <a:rPr lang="en-US" sz="3600" dirty="0">
                <a:solidFill>
                  <a:schemeClr val="bg1"/>
                </a:solidFill>
              </a:rPr>
              <a:t>arrival </a:t>
            </a:r>
            <a:r>
              <a:rPr lang="en-US" sz="3600" dirty="0" smtClean="0">
                <a:solidFill>
                  <a:schemeClr val="bg1"/>
                </a:solidFill>
              </a:rPr>
              <a:t>direction</a:t>
            </a:r>
          </a:p>
          <a:p>
            <a:pPr algn="ctr" eaLnBrk="1" hangingPunct="1">
              <a:lnSpc>
                <a:spcPct val="60000"/>
              </a:lnSpc>
              <a:spcAft>
                <a:spcPts val="1800"/>
              </a:spcAft>
            </a:pPr>
            <a:r>
              <a:rPr lang="en-US" i="1" dirty="0" smtClean="0">
                <a:solidFill>
                  <a:schemeClr val="bg1"/>
                </a:solidFill>
              </a:rPr>
              <a:t>(sufficient, not necessary)</a:t>
            </a:r>
            <a:endParaRPr lang="en-US" i="1" dirty="0">
              <a:solidFill>
                <a:schemeClr val="bg1"/>
              </a:solidFill>
            </a:endParaRPr>
          </a:p>
        </p:txBody>
      </p:sp>
      <p:cxnSp>
        <p:nvCxnSpPr>
          <p:cNvPr id="11" name="Straight Arrow Connector 16"/>
          <p:cNvCxnSpPr>
            <a:cxnSpLocks noChangeShapeType="1"/>
          </p:cNvCxnSpPr>
          <p:nvPr/>
        </p:nvCxnSpPr>
        <p:spPr bwMode="auto">
          <a:xfrm>
            <a:off x="3800983" y="2060575"/>
            <a:ext cx="865188" cy="0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70392380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189" y="472025"/>
            <a:ext cx="4062413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832350" y="188913"/>
            <a:ext cx="3987800" cy="2819400"/>
          </a:xfrm>
          <a:prstGeom prst="rect">
            <a:avLst/>
          </a:prstGeom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817" name="TextBox 16"/>
          <p:cNvSpPr txBox="1">
            <a:spLocks noChangeArrowheads="1"/>
          </p:cNvSpPr>
          <p:nvPr/>
        </p:nvSpPr>
        <p:spPr bwMode="auto">
          <a:xfrm>
            <a:off x="4685372" y="3213100"/>
            <a:ext cx="4283344" cy="1304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lnSpc>
                <a:spcPct val="7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b="1" dirty="0" smtClean="0">
                <a:solidFill>
                  <a:srgbClr val="FF0000"/>
                </a:solidFill>
                <a:latin typeface="+mj-lt"/>
              </a:rPr>
              <a:t>No Anisotropy </a:t>
            </a:r>
            <a:r>
              <a:rPr lang="en-US" sz="3200" dirty="0" smtClean="0">
                <a:solidFill>
                  <a:srgbClr val="000000"/>
                </a:solidFill>
                <a:latin typeface="+mj-lt"/>
              </a:rPr>
              <a:t>observed</a:t>
            </a:r>
          </a:p>
          <a:p>
            <a:pPr algn="ctr" eaLnBrk="1" fontAlgn="base" hangingPunct="1">
              <a:lnSpc>
                <a:spcPct val="7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dirty="0" smtClean="0">
                <a:solidFill>
                  <a:srgbClr val="000000"/>
                </a:solidFill>
                <a:latin typeface="+mj-lt"/>
              </a:rPr>
              <a:t>in the </a:t>
            </a:r>
            <a:r>
              <a:rPr lang="en-US" sz="3200" b="1" dirty="0" smtClean="0">
                <a:solidFill>
                  <a:srgbClr val="FF0000"/>
                </a:solidFill>
                <a:latin typeface="+mj-lt"/>
              </a:rPr>
              <a:t>Fermi</a:t>
            </a:r>
            <a:r>
              <a:rPr lang="en-US" sz="32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+mj-lt"/>
              </a:rPr>
              <a:t>e</a:t>
            </a:r>
            <a:r>
              <a:rPr lang="en-US" sz="3200" baseline="30000" dirty="0" err="1" smtClean="0">
                <a:solidFill>
                  <a:srgbClr val="000000"/>
                </a:solidFill>
                <a:latin typeface="+mj-lt"/>
              </a:rPr>
              <a:t>+</a:t>
            </a:r>
            <a:r>
              <a:rPr lang="en-US" sz="3200" dirty="0" err="1" smtClean="0">
                <a:solidFill>
                  <a:srgbClr val="000000"/>
                </a:solidFill>
                <a:latin typeface="+mj-lt"/>
              </a:rPr>
              <a:t>e</a:t>
            </a:r>
            <a:r>
              <a:rPr lang="en-US" sz="3200" baseline="30000" dirty="0" smtClean="0">
                <a:solidFill>
                  <a:srgbClr val="000000"/>
                </a:solidFill>
                <a:latin typeface="+mj-lt"/>
              </a:rPr>
              <a:t>-</a:t>
            </a:r>
            <a:r>
              <a:rPr lang="en-US" sz="3200" dirty="0" smtClean="0">
                <a:solidFill>
                  <a:srgbClr val="000000"/>
                </a:solidFill>
                <a:latin typeface="+mj-lt"/>
              </a:rPr>
              <a:t> data,</a:t>
            </a:r>
          </a:p>
          <a:p>
            <a:pPr algn="ctr" eaLnBrk="1" fontAlgn="base" hangingPunct="1">
              <a:lnSpc>
                <a:spcPct val="7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dirty="0" smtClean="0">
                <a:solidFill>
                  <a:srgbClr val="000000"/>
                </a:solidFill>
                <a:latin typeface="+mj-lt"/>
              </a:rPr>
              <a:t>or in the </a:t>
            </a:r>
            <a:r>
              <a:rPr lang="en-US" sz="3200" b="1" dirty="0" smtClean="0">
                <a:solidFill>
                  <a:srgbClr val="3366FF"/>
                </a:solidFill>
                <a:latin typeface="+mj-lt"/>
              </a:rPr>
              <a:t>AMS</a:t>
            </a:r>
            <a:r>
              <a:rPr lang="en-US" sz="32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3200" dirty="0" smtClean="0">
                <a:latin typeface="+mj-lt"/>
              </a:rPr>
              <a:t>data</a:t>
            </a:r>
          </a:p>
        </p:txBody>
      </p:sp>
      <p:sp>
        <p:nvSpPr>
          <p:cNvPr id="34818" name="TextBox 2"/>
          <p:cNvSpPr txBox="1">
            <a:spLocks noChangeArrowheads="1"/>
          </p:cNvSpPr>
          <p:nvPr/>
        </p:nvSpPr>
        <p:spPr bwMode="auto">
          <a:xfrm>
            <a:off x="0" y="6196697"/>
            <a:ext cx="405674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Fermi-LAT Collaboration, PRD, 1008.5119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AMS-02 Collaboration, PRL, 110, 141102</a:t>
            </a:r>
          </a:p>
        </p:txBody>
      </p:sp>
      <p:pic>
        <p:nvPicPr>
          <p:cNvPr id="34819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" b="51832"/>
          <a:stretch/>
        </p:blipFill>
        <p:spPr bwMode="auto">
          <a:xfrm>
            <a:off x="369189" y="472025"/>
            <a:ext cx="4062413" cy="2715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0" name="TextBox 6"/>
          <p:cNvSpPr txBox="1">
            <a:spLocks noChangeArrowheads="1"/>
          </p:cNvSpPr>
          <p:nvPr/>
        </p:nvSpPr>
        <p:spPr bwMode="auto">
          <a:xfrm>
            <a:off x="983552" y="548225"/>
            <a:ext cx="10175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b="1" smtClean="0">
                <a:solidFill>
                  <a:srgbClr val="FF0000"/>
                </a:solidFill>
              </a:rPr>
              <a:t>Pulsars</a:t>
            </a:r>
          </a:p>
        </p:txBody>
      </p:sp>
      <p:sp>
        <p:nvSpPr>
          <p:cNvPr id="34821" name="TextBox 11"/>
          <p:cNvSpPr txBox="1">
            <a:spLocks noChangeArrowheads="1"/>
          </p:cNvSpPr>
          <p:nvPr/>
        </p:nvSpPr>
        <p:spPr bwMode="auto">
          <a:xfrm>
            <a:off x="1951926" y="3181992"/>
            <a:ext cx="15954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FF0000"/>
                </a:solidFill>
              </a:rPr>
              <a:t>Excluded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FF0000"/>
                </a:solidFill>
              </a:rPr>
              <a:t>by Fermi data</a:t>
            </a:r>
          </a:p>
        </p:txBody>
      </p:sp>
      <p:cxnSp>
        <p:nvCxnSpPr>
          <p:cNvPr id="34822" name="Straight Arrow Connector 12"/>
          <p:cNvCxnSpPr>
            <a:cxnSpLocks noChangeShapeType="1"/>
          </p:cNvCxnSpPr>
          <p:nvPr/>
        </p:nvCxnSpPr>
        <p:spPr bwMode="auto">
          <a:xfrm rot="5400000" flipH="1" flipV="1">
            <a:off x="2460721" y="4052631"/>
            <a:ext cx="533400" cy="1587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4823" name="TextBox 14"/>
          <p:cNvSpPr txBox="1">
            <a:spLocks noChangeArrowheads="1"/>
          </p:cNvSpPr>
          <p:nvPr/>
        </p:nvSpPr>
        <p:spPr bwMode="auto">
          <a:xfrm>
            <a:off x="2655189" y="5272625"/>
            <a:ext cx="12112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smtClean="0">
                <a:solidFill>
                  <a:srgbClr val="000000"/>
                </a:solidFill>
              </a:rPr>
              <a:t>Monogem</a:t>
            </a:r>
          </a:p>
        </p:txBody>
      </p:sp>
      <p:sp>
        <p:nvSpPr>
          <p:cNvPr id="34824" name="TextBox 15"/>
          <p:cNvSpPr txBox="1">
            <a:spLocks noChangeArrowheads="1"/>
          </p:cNvSpPr>
          <p:nvPr/>
        </p:nvSpPr>
        <p:spPr bwMode="auto">
          <a:xfrm>
            <a:off x="3547364" y="4053425"/>
            <a:ext cx="6461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000000"/>
                </a:solidFill>
              </a:rPr>
              <a:t>Vela</a:t>
            </a:r>
          </a:p>
        </p:txBody>
      </p:sp>
      <p:sp>
        <p:nvSpPr>
          <p:cNvPr id="34825" name="TextBox 16"/>
          <p:cNvSpPr txBox="1">
            <a:spLocks noChangeArrowheads="1"/>
          </p:cNvSpPr>
          <p:nvPr/>
        </p:nvSpPr>
        <p:spPr bwMode="auto">
          <a:xfrm>
            <a:off x="3645789" y="2148425"/>
            <a:ext cx="6461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smtClean="0">
                <a:solidFill>
                  <a:srgbClr val="000000"/>
                </a:solidFill>
              </a:rPr>
              <a:t>Vela</a:t>
            </a:r>
          </a:p>
        </p:txBody>
      </p:sp>
      <p:sp>
        <p:nvSpPr>
          <p:cNvPr id="34826" name="TextBox 17"/>
          <p:cNvSpPr txBox="1">
            <a:spLocks noChangeArrowheads="1"/>
          </p:cNvSpPr>
          <p:nvPr/>
        </p:nvSpPr>
        <p:spPr bwMode="auto">
          <a:xfrm>
            <a:off x="1283589" y="1767425"/>
            <a:ext cx="12112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smtClean="0">
                <a:solidFill>
                  <a:srgbClr val="000000"/>
                </a:solidFill>
              </a:rPr>
              <a:t>Monogem</a:t>
            </a:r>
          </a:p>
        </p:txBody>
      </p:sp>
      <p:grpSp>
        <p:nvGrpSpPr>
          <p:cNvPr id="34827" name="Group 1"/>
          <p:cNvGrpSpPr>
            <a:grpSpLocks/>
          </p:cNvGrpSpPr>
          <p:nvPr/>
        </p:nvGrpSpPr>
        <p:grpSpPr bwMode="auto">
          <a:xfrm>
            <a:off x="4832350" y="188913"/>
            <a:ext cx="3987800" cy="2819400"/>
            <a:chOff x="4932363" y="188640"/>
            <a:chExt cx="3987800" cy="2819276"/>
          </a:xfrm>
        </p:grpSpPr>
        <p:pic>
          <p:nvPicPr>
            <p:cNvPr id="34829" name="Picture 1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2363" y="963216"/>
              <a:ext cx="3987800" cy="2044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7" descr="Pulsar.gif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556177" y="188640"/>
              <a:ext cx="1219200" cy="14056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softEdge rad="190500"/>
            </a:effectLst>
          </p:spPr>
        </p:pic>
      </p:grpSp>
      <p:sp>
        <p:nvSpPr>
          <p:cNvPr id="14" name="TextBox 16"/>
          <p:cNvSpPr txBox="1">
            <a:spLocks noChangeArrowheads="1"/>
          </p:cNvSpPr>
          <p:nvPr/>
        </p:nvSpPr>
        <p:spPr bwMode="auto">
          <a:xfrm>
            <a:off x="4986536" y="5065881"/>
            <a:ext cx="3681016" cy="1304973"/>
          </a:xfrm>
          <a:prstGeom prst="rect">
            <a:avLst/>
          </a:prstGeom>
          <a:noFill/>
          <a:ln w="635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lnSpc>
                <a:spcPct val="7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b="1" dirty="0" smtClean="0">
                <a:solidFill>
                  <a:srgbClr val="FF0000"/>
                </a:solidFill>
                <a:latin typeface="+mj-lt"/>
              </a:rPr>
              <a:t>Pulsar</a:t>
            </a:r>
            <a:r>
              <a:rPr lang="en-US" sz="3200" dirty="0" smtClean="0">
                <a:solidFill>
                  <a:srgbClr val="FFFFFF"/>
                </a:solidFill>
                <a:latin typeface="+mj-lt"/>
              </a:rPr>
              <a:t> </a:t>
            </a:r>
            <a:r>
              <a:rPr lang="en-US" sz="3200" dirty="0" smtClean="0">
                <a:solidFill>
                  <a:srgbClr val="000000"/>
                </a:solidFill>
                <a:latin typeface="+mj-lt"/>
              </a:rPr>
              <a:t>interpretation</a:t>
            </a:r>
          </a:p>
          <a:p>
            <a:pPr algn="ctr" eaLnBrk="1" fontAlgn="base" hangingPunct="1">
              <a:lnSpc>
                <a:spcPct val="7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dirty="0" smtClean="0">
                <a:solidFill>
                  <a:srgbClr val="000000"/>
                </a:solidFill>
                <a:latin typeface="+mj-lt"/>
              </a:rPr>
              <a:t>entirely </a:t>
            </a:r>
            <a:r>
              <a:rPr lang="en-US" sz="3200" b="1" dirty="0" smtClean="0">
                <a:solidFill>
                  <a:srgbClr val="FF0000"/>
                </a:solidFill>
                <a:latin typeface="+mj-lt"/>
              </a:rPr>
              <a:t>consistent</a:t>
            </a:r>
          </a:p>
          <a:p>
            <a:pPr algn="ctr" eaLnBrk="1" fontAlgn="base" hangingPunct="1">
              <a:lnSpc>
                <a:spcPct val="7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dirty="0" smtClean="0">
                <a:solidFill>
                  <a:srgbClr val="000000"/>
                </a:solidFill>
                <a:latin typeface="+mj-lt"/>
              </a:rPr>
              <a:t>with</a:t>
            </a:r>
            <a:r>
              <a:rPr lang="en-US" sz="3200" dirty="0" smtClean="0">
                <a:solidFill>
                  <a:srgbClr val="FFFFFF"/>
                </a:solidFill>
                <a:latin typeface="+mj-lt"/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  <a:latin typeface="+mj-lt"/>
              </a:rPr>
              <a:t>all data</a:t>
            </a:r>
            <a:r>
              <a:rPr lang="en-US" sz="3200" dirty="0" smtClean="0">
                <a:solidFill>
                  <a:srgbClr val="000000"/>
                </a:solidFill>
                <a:latin typeface="+mj-lt"/>
              </a:rPr>
              <a:t>!</a:t>
            </a:r>
            <a:r>
              <a:rPr lang="en-US" sz="3200" dirty="0" smtClean="0">
                <a:solidFill>
                  <a:srgbClr val="FFFFFF"/>
                </a:solidFill>
                <a:latin typeface="+mj-lt"/>
              </a:rPr>
              <a:t>!</a:t>
            </a:r>
          </a:p>
        </p:txBody>
      </p:sp>
      <p:sp>
        <p:nvSpPr>
          <p:cNvPr id="17" name="TextBox 11"/>
          <p:cNvSpPr txBox="1">
            <a:spLocks noChangeArrowheads="1"/>
          </p:cNvSpPr>
          <p:nvPr/>
        </p:nvSpPr>
        <p:spPr bwMode="auto">
          <a:xfrm>
            <a:off x="362268" y="3176794"/>
            <a:ext cx="149346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0000FF"/>
                </a:solidFill>
              </a:rPr>
              <a:t>Excluded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0000FF"/>
                </a:solidFill>
              </a:rPr>
              <a:t>by AMS data</a:t>
            </a:r>
          </a:p>
        </p:txBody>
      </p:sp>
      <p:cxnSp>
        <p:nvCxnSpPr>
          <p:cNvPr id="18" name="Straight Arrow Connector 12"/>
          <p:cNvCxnSpPr>
            <a:cxnSpLocks noChangeShapeType="1"/>
          </p:cNvCxnSpPr>
          <p:nvPr/>
        </p:nvCxnSpPr>
        <p:spPr bwMode="auto">
          <a:xfrm flipH="1" flipV="1">
            <a:off x="1087570" y="3781527"/>
            <a:ext cx="3" cy="361294"/>
          </a:xfrm>
          <a:prstGeom prst="straightConnector1">
            <a:avLst/>
          </a:prstGeom>
          <a:noFill/>
          <a:ln w="25400">
            <a:solidFill>
              <a:srgbClr val="0000F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Straight Arrow Connector 12"/>
          <p:cNvCxnSpPr>
            <a:cxnSpLocks noChangeShapeType="1"/>
          </p:cNvCxnSpPr>
          <p:nvPr/>
        </p:nvCxnSpPr>
        <p:spPr bwMode="auto">
          <a:xfrm flipH="1">
            <a:off x="978453" y="4142821"/>
            <a:ext cx="1979378" cy="0"/>
          </a:xfrm>
          <a:prstGeom prst="straightConnector1">
            <a:avLst/>
          </a:prstGeom>
          <a:noFill/>
          <a:ln w="25400">
            <a:solidFill>
              <a:srgbClr val="0000FF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Straight Arrow Connector 12"/>
          <p:cNvCxnSpPr>
            <a:cxnSpLocks noChangeShapeType="1"/>
          </p:cNvCxnSpPr>
          <p:nvPr/>
        </p:nvCxnSpPr>
        <p:spPr bwMode="auto">
          <a:xfrm flipV="1">
            <a:off x="2419478" y="3786724"/>
            <a:ext cx="2" cy="1081871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" name="Straight Arrow Connector 12"/>
          <p:cNvCxnSpPr>
            <a:cxnSpLocks noChangeShapeType="1"/>
          </p:cNvCxnSpPr>
          <p:nvPr/>
        </p:nvCxnSpPr>
        <p:spPr bwMode="auto">
          <a:xfrm flipV="1">
            <a:off x="2981298" y="3781528"/>
            <a:ext cx="0" cy="271897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80634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8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8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8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8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1" grpId="0"/>
      <p:bldP spid="34823" grpId="0"/>
      <p:bldP spid="34824" grpId="0"/>
      <p:bldP spid="14" grpId="0" animBg="1"/>
      <p:bldP spid="1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Box 2"/>
          <p:cNvSpPr txBox="1">
            <a:spLocks noChangeArrowheads="1"/>
          </p:cNvSpPr>
          <p:nvPr/>
        </p:nvSpPr>
        <p:spPr bwMode="auto">
          <a:xfrm>
            <a:off x="0" y="6488668"/>
            <a:ext cx="48116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Linden and Profumo, Astroph. J (2013) 1304.1791</a:t>
            </a:r>
          </a:p>
        </p:txBody>
      </p:sp>
      <p:sp>
        <p:nvSpPr>
          <p:cNvPr id="14" name="TextBox 16"/>
          <p:cNvSpPr txBox="1">
            <a:spLocks noChangeArrowheads="1"/>
          </p:cNvSpPr>
          <p:nvPr/>
        </p:nvSpPr>
        <p:spPr bwMode="auto">
          <a:xfrm>
            <a:off x="597512" y="4940713"/>
            <a:ext cx="8157401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ts val="600"/>
              </a:spcAft>
            </a:pPr>
            <a:r>
              <a:rPr lang="en-US" sz="3600" dirty="0" smtClean="0">
                <a:latin typeface="+mj-lt"/>
              </a:rPr>
              <a:t>Way forward: </a:t>
            </a:r>
            <a:r>
              <a:rPr lang="en-US" sz="3600" b="1" dirty="0" smtClean="0">
                <a:solidFill>
                  <a:srgbClr val="FF0000"/>
                </a:solidFill>
                <a:latin typeface="+mj-lt"/>
              </a:rPr>
              <a:t>Cherenkov Telescopes</a:t>
            </a:r>
            <a:r>
              <a:rPr lang="en-US" sz="3600" dirty="0" smtClean="0">
                <a:latin typeface="+mj-lt"/>
              </a:rPr>
              <a:t> </a:t>
            </a:r>
          </a:p>
          <a:p>
            <a:pPr algn="ctr" eaLnBrk="1" fontAlgn="base" hangingPunct="1">
              <a:spcBef>
                <a:spcPct val="0"/>
              </a:spcBef>
              <a:spcAft>
                <a:spcPts val="600"/>
              </a:spcAft>
            </a:pPr>
            <a:r>
              <a:rPr lang="en-US" sz="3600" dirty="0" smtClean="0">
                <a:latin typeface="+mj-lt"/>
              </a:rPr>
              <a:t>sensitive to predicted </a:t>
            </a:r>
            <a:r>
              <a:rPr lang="en-US" sz="3600" b="1" dirty="0" smtClean="0">
                <a:solidFill>
                  <a:srgbClr val="FF0000"/>
                </a:solidFill>
                <a:latin typeface="+mj-lt"/>
              </a:rPr>
              <a:t>anisotropies</a:t>
            </a:r>
            <a:r>
              <a:rPr lang="en-US" sz="3600" dirty="0" smtClean="0">
                <a:latin typeface="+mj-lt"/>
              </a:rPr>
              <a:t> at VHE!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6467" y="233966"/>
            <a:ext cx="5004916" cy="46600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2243076" cy="1582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12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6922" y="1167298"/>
            <a:ext cx="572554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Wingdings" charset="2"/>
              <a:buChar char="Ø"/>
            </a:pPr>
            <a:r>
              <a:rPr lang="en-US" sz="3600" dirty="0" smtClean="0"/>
              <a:t>we are </a:t>
            </a:r>
            <a:r>
              <a:rPr lang="en-US" sz="3600" b="1" dirty="0" smtClean="0">
                <a:solidFill>
                  <a:srgbClr val="FF0000"/>
                </a:solidFill>
              </a:rPr>
              <a:t>closing in </a:t>
            </a:r>
            <a:r>
              <a:rPr lang="en-US" sz="3600" dirty="0" smtClean="0"/>
              <a:t>on the </a:t>
            </a:r>
          </a:p>
          <a:p>
            <a:r>
              <a:rPr lang="en-US" sz="3600" dirty="0"/>
              <a:t> </a:t>
            </a:r>
            <a:r>
              <a:rPr lang="en-US" sz="3600" dirty="0" smtClean="0"/>
              <a:t>    </a:t>
            </a:r>
            <a:r>
              <a:rPr lang="en-US" sz="3600" b="1" dirty="0" smtClean="0">
                <a:solidFill>
                  <a:srgbClr val="FF0000"/>
                </a:solidFill>
              </a:rPr>
              <a:t>dark matter </a:t>
            </a:r>
            <a:r>
              <a:rPr lang="en-US" sz="3600" dirty="0" smtClean="0"/>
              <a:t>interpretation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1336922" y="2783269"/>
            <a:ext cx="650798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Clr>
                <a:schemeClr val="tx1"/>
              </a:buClr>
              <a:buFont typeface="Wingdings" charset="2"/>
              <a:buChar char="Ø"/>
            </a:pPr>
            <a:r>
              <a:rPr lang="en-US" sz="3600" b="1" dirty="0" smtClean="0">
                <a:solidFill>
                  <a:srgbClr val="FF0000"/>
                </a:solidFill>
              </a:rPr>
              <a:t>AMS-02</a:t>
            </a:r>
            <a:r>
              <a:rPr lang="en-US" sz="3600" dirty="0" smtClean="0"/>
              <a:t> positron fraction </a:t>
            </a:r>
            <a:r>
              <a:rPr lang="en-US" sz="3600" b="1" dirty="0" smtClean="0">
                <a:solidFill>
                  <a:srgbClr val="FF0000"/>
                </a:solidFill>
              </a:rPr>
              <a:t>data</a:t>
            </a:r>
          </a:p>
          <a:p>
            <a:pPr>
              <a:buClr>
                <a:schemeClr val="tx1"/>
              </a:buClr>
            </a:pPr>
            <a:r>
              <a:rPr lang="en-US" sz="3600" b="1" dirty="0">
                <a:solidFill>
                  <a:srgbClr val="FF0000"/>
                </a:solidFill>
              </a:rPr>
              <a:t> </a:t>
            </a:r>
            <a:r>
              <a:rPr lang="en-US" sz="3600" b="1" dirty="0" smtClean="0">
                <a:solidFill>
                  <a:srgbClr val="FF0000"/>
                </a:solidFill>
              </a:rPr>
              <a:t>    “favor” PSR’s</a:t>
            </a:r>
            <a:r>
              <a:rPr lang="en-US" sz="3600" dirty="0" smtClean="0"/>
              <a:t> over dark matter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1336922" y="4399241"/>
            <a:ext cx="66044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Wingdings" charset="2"/>
              <a:buChar char="Ø"/>
            </a:pPr>
            <a:r>
              <a:rPr lang="en-US" sz="3600" dirty="0" smtClean="0"/>
              <a:t>Conclusive argument against</a:t>
            </a:r>
          </a:p>
          <a:p>
            <a:r>
              <a:rPr lang="en-US" sz="3600" dirty="0"/>
              <a:t> </a:t>
            </a:r>
            <a:r>
              <a:rPr lang="en-US" sz="3600" dirty="0" smtClean="0"/>
              <a:t>    dark matter: </a:t>
            </a:r>
            <a:r>
              <a:rPr lang="en-US" sz="3600" b="1" dirty="0" smtClean="0">
                <a:solidFill>
                  <a:srgbClr val="FF0000"/>
                </a:solidFill>
              </a:rPr>
              <a:t>anisotropy</a:t>
            </a:r>
            <a:r>
              <a:rPr lang="en-US" sz="3600" dirty="0" smtClean="0"/>
              <a:t> (ACTs!)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02877274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2476189" y="2636125"/>
            <a:ext cx="4191622" cy="3502930"/>
            <a:chOff x="4747828" y="2636125"/>
            <a:chExt cx="4191622" cy="3502930"/>
          </a:xfrm>
        </p:grpSpPr>
        <p:pic>
          <p:nvPicPr>
            <p:cNvPr id="7" name="Picture 1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37428" y="3734626"/>
              <a:ext cx="3323705" cy="2404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ounded Rectangle 6"/>
            <p:cNvSpPr>
              <a:spLocks noChangeArrowheads="1"/>
            </p:cNvSpPr>
            <p:nvPr/>
          </p:nvSpPr>
          <p:spPr bwMode="auto">
            <a:xfrm>
              <a:off x="4747828" y="2636125"/>
              <a:ext cx="4191622" cy="3482118"/>
            </a:xfrm>
            <a:prstGeom prst="roundRect">
              <a:avLst>
                <a:gd name="adj" fmla="val 8898"/>
              </a:avLst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8" name="TextBox 15"/>
            <p:cNvSpPr txBox="1">
              <a:spLocks noChangeArrowheads="1"/>
            </p:cNvSpPr>
            <p:nvPr/>
          </p:nvSpPr>
          <p:spPr bwMode="auto">
            <a:xfrm>
              <a:off x="5184011" y="2790061"/>
              <a:ext cx="3351098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 dirty="0" smtClean="0">
                  <a:solidFill>
                    <a:srgbClr val="000000"/>
                  </a:solidFill>
                  <a:latin typeface="Calibri" charset="0"/>
                </a:rPr>
                <a:t>Dark Matter annihilation 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 dirty="0" smtClean="0">
                  <a:solidFill>
                    <a:srgbClr val="000000"/>
                  </a:solidFill>
                  <a:latin typeface="Calibri" charset="0"/>
                </a:rPr>
                <a:t>in the Galactic Center?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4462633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92636" y="504495"/>
            <a:ext cx="804814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/>
              <a:t>the problem with the </a:t>
            </a:r>
            <a:r>
              <a:rPr lang="en-US" sz="4000" b="1" dirty="0" smtClean="0">
                <a:solidFill>
                  <a:srgbClr val="FF0000"/>
                </a:solidFill>
              </a:rPr>
              <a:t>Galactic Center</a:t>
            </a:r>
            <a:r>
              <a:rPr lang="en-US" sz="4000" dirty="0" smtClean="0"/>
              <a:t>:</a:t>
            </a:r>
          </a:p>
          <a:p>
            <a:pPr algn="ctr"/>
            <a:r>
              <a:rPr lang="en-US" sz="4000" dirty="0" smtClean="0"/>
              <a:t>“</a:t>
            </a:r>
            <a:r>
              <a:rPr lang="en-US" sz="4000" b="1" dirty="0" smtClean="0">
                <a:solidFill>
                  <a:srgbClr val="FF0000"/>
                </a:solidFill>
              </a:rPr>
              <a:t>under-fitting</a:t>
            </a:r>
            <a:r>
              <a:rPr lang="en-US" sz="4000" dirty="0" smtClean="0"/>
              <a:t>” versus “</a:t>
            </a:r>
            <a:r>
              <a:rPr lang="en-US" sz="4000" b="1" dirty="0" smtClean="0">
                <a:solidFill>
                  <a:srgbClr val="FF0000"/>
                </a:solidFill>
              </a:rPr>
              <a:t>over-fitting</a:t>
            </a:r>
            <a:r>
              <a:rPr lang="en-US" sz="4000" dirty="0" smtClean="0"/>
              <a:t>”</a:t>
            </a:r>
            <a:endParaRPr lang="en-US" sz="40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2476189" y="2636125"/>
            <a:ext cx="4191622" cy="3502930"/>
            <a:chOff x="4747828" y="2636125"/>
            <a:chExt cx="4191622" cy="3502930"/>
          </a:xfrm>
        </p:grpSpPr>
        <p:pic>
          <p:nvPicPr>
            <p:cNvPr id="7" name="Picture 1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37428" y="3734626"/>
              <a:ext cx="3323705" cy="2404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ounded Rectangle 6"/>
            <p:cNvSpPr>
              <a:spLocks noChangeArrowheads="1"/>
            </p:cNvSpPr>
            <p:nvPr/>
          </p:nvSpPr>
          <p:spPr bwMode="auto">
            <a:xfrm>
              <a:off x="4747828" y="2636125"/>
              <a:ext cx="4191622" cy="3482118"/>
            </a:xfrm>
            <a:prstGeom prst="roundRect">
              <a:avLst>
                <a:gd name="adj" fmla="val 8898"/>
              </a:avLst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8" name="TextBox 15"/>
            <p:cNvSpPr txBox="1">
              <a:spLocks noChangeArrowheads="1"/>
            </p:cNvSpPr>
            <p:nvPr/>
          </p:nvSpPr>
          <p:spPr bwMode="auto">
            <a:xfrm>
              <a:off x="5184011" y="2790061"/>
              <a:ext cx="3351098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 dirty="0" smtClean="0">
                  <a:solidFill>
                    <a:srgbClr val="000000"/>
                  </a:solidFill>
                  <a:latin typeface="Calibri" charset="0"/>
                </a:rPr>
                <a:t>Dark Matter annihilation 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 dirty="0" smtClean="0">
                  <a:solidFill>
                    <a:srgbClr val="000000"/>
                  </a:solidFill>
                  <a:latin typeface="Calibri" charset="0"/>
                </a:rPr>
                <a:t>in the Galactic Center?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2494377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1914127" y="260350"/>
            <a:ext cx="5425283" cy="11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ts val="600"/>
              </a:spcAft>
            </a:pPr>
            <a:r>
              <a:rPr lang="en-US" sz="3200" dirty="0" smtClean="0">
                <a:latin typeface="+mj-lt"/>
              </a:rPr>
              <a:t>The </a:t>
            </a:r>
            <a:r>
              <a:rPr lang="en-US" sz="3200" b="1" dirty="0" smtClean="0">
                <a:solidFill>
                  <a:srgbClr val="FF0000"/>
                </a:solidFill>
                <a:latin typeface="+mj-lt"/>
              </a:rPr>
              <a:t>Galactic Center </a:t>
            </a:r>
            <a:r>
              <a:rPr lang="en-US" sz="3200" dirty="0" smtClean="0">
                <a:latin typeface="+mj-lt"/>
              </a:rPr>
              <a:t>Region: </a:t>
            </a:r>
          </a:p>
          <a:p>
            <a:pPr algn="ctr" eaLnBrk="1" fontAlgn="base" hangingPunct="1">
              <a:spcBef>
                <a:spcPct val="0"/>
              </a:spcBef>
              <a:spcAft>
                <a:spcPts val="600"/>
              </a:spcAft>
            </a:pPr>
            <a:r>
              <a:rPr lang="en-US" sz="3200" dirty="0" smtClean="0">
                <a:latin typeface="+mj-lt"/>
              </a:rPr>
              <a:t>a Holy Grail or a Hornet’s Nest?</a:t>
            </a:r>
          </a:p>
        </p:txBody>
      </p:sp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-26988" y="1959445"/>
            <a:ext cx="4786313" cy="4563593"/>
            <a:chOff x="-26988" y="1959445"/>
            <a:chExt cx="4786313" cy="4563593"/>
          </a:xfrm>
        </p:grpSpPr>
        <p:pic>
          <p:nvPicPr>
            <p:cNvPr id="5" name="Picture 1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6988" y="3871913"/>
              <a:ext cx="4786313" cy="2651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3"/>
            <p:cNvSpPr txBox="1">
              <a:spLocks noChangeArrowheads="1"/>
            </p:cNvSpPr>
            <p:nvPr/>
          </p:nvSpPr>
          <p:spPr bwMode="auto">
            <a:xfrm>
              <a:off x="474513" y="1959445"/>
              <a:ext cx="3795630" cy="1800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342900" indent="-342900" eaLnBrk="1" fontAlgn="base" hangingPunct="1">
                <a:spcBef>
                  <a:spcPct val="0"/>
                </a:spcBef>
                <a:spcAft>
                  <a:spcPts val="600"/>
                </a:spcAft>
                <a:buFont typeface="Arial"/>
                <a:buChar char="•"/>
              </a:pPr>
              <a:r>
                <a:rPr lang="en-US" dirty="0" smtClean="0">
                  <a:latin typeface="+mj-lt"/>
                </a:rPr>
                <a:t>Largest (known) Galactic </a:t>
              </a:r>
            </a:p>
            <a:p>
              <a:pPr eaLnBrk="1" fontAlgn="base" hangingPunct="1">
                <a:spcBef>
                  <a:spcPct val="0"/>
                </a:spcBef>
                <a:spcAft>
                  <a:spcPts val="600"/>
                </a:spcAft>
              </a:pPr>
              <a:r>
                <a:rPr lang="en-US" b="1" dirty="0" smtClean="0">
                  <a:solidFill>
                    <a:srgbClr val="FF0000"/>
                  </a:solidFill>
                  <a:latin typeface="+mj-lt"/>
                </a:rPr>
                <a:t>     Dark Matter</a:t>
              </a:r>
              <a:r>
                <a:rPr lang="en-US" b="1" dirty="0" smtClean="0">
                  <a:latin typeface="+mj-lt"/>
                </a:rPr>
                <a:t> </a:t>
              </a:r>
              <a:r>
                <a:rPr lang="en-US" dirty="0" smtClean="0">
                  <a:latin typeface="+mj-lt"/>
                </a:rPr>
                <a:t>Density</a:t>
              </a:r>
            </a:p>
            <a:p>
              <a:pPr marL="342900" indent="-342900" eaLnBrk="1" fontAlgn="base" hangingPunct="1">
                <a:spcBef>
                  <a:spcPct val="0"/>
                </a:spcBef>
                <a:spcAft>
                  <a:spcPts val="600"/>
                </a:spcAft>
                <a:buFont typeface="Arial"/>
                <a:buChar char="•"/>
              </a:pPr>
              <a:r>
                <a:rPr lang="en-US" dirty="0" smtClean="0">
                  <a:latin typeface="+mj-lt"/>
                </a:rPr>
                <a:t>There appears to be an</a:t>
              </a:r>
            </a:p>
            <a:p>
              <a:pPr eaLnBrk="1" fontAlgn="base" hangingPunct="1">
                <a:spcBef>
                  <a:spcPct val="0"/>
                </a:spcBef>
                <a:spcAft>
                  <a:spcPts val="600"/>
                </a:spcAft>
              </a:pPr>
              <a:r>
                <a:rPr lang="en-US" dirty="0">
                  <a:latin typeface="+mj-lt"/>
                </a:rPr>
                <a:t> </a:t>
              </a:r>
              <a:r>
                <a:rPr lang="en-US" dirty="0" smtClean="0">
                  <a:latin typeface="+mj-lt"/>
                </a:rPr>
                <a:t>    </a:t>
              </a:r>
              <a:r>
                <a:rPr lang="en-US" b="1" dirty="0" smtClean="0">
                  <a:solidFill>
                    <a:srgbClr val="FF0000"/>
                  </a:solidFill>
                  <a:latin typeface="+mj-lt"/>
                </a:rPr>
                <a:t>excess</a:t>
              </a:r>
              <a:r>
                <a:rPr lang="en-US" dirty="0" smtClean="0">
                  <a:latin typeface="+mj-lt"/>
                </a:rPr>
                <a:t> of soft gamma rays</a:t>
              </a:r>
            </a:p>
          </p:txBody>
        </p:sp>
      </p:grpSp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-26988" y="6523038"/>
            <a:ext cx="1978026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dirty="0" err="1" smtClean="0">
                <a:latin typeface="+mj-lt"/>
              </a:rPr>
              <a:t>Springel</a:t>
            </a:r>
            <a:r>
              <a:rPr lang="en-US" sz="1800" dirty="0" smtClean="0">
                <a:latin typeface="+mj-lt"/>
              </a:rPr>
              <a:t> et al, 2009</a:t>
            </a:r>
          </a:p>
        </p:txBody>
      </p:sp>
      <p:grpSp>
        <p:nvGrpSpPr>
          <p:cNvPr id="8" name="Group 9"/>
          <p:cNvGrpSpPr>
            <a:grpSpLocks/>
          </p:cNvGrpSpPr>
          <p:nvPr/>
        </p:nvGrpSpPr>
        <p:grpSpPr bwMode="auto">
          <a:xfrm>
            <a:off x="4383786" y="1917700"/>
            <a:ext cx="4839786" cy="4618038"/>
            <a:chOff x="4383786" y="1917700"/>
            <a:chExt cx="4839786" cy="4618038"/>
          </a:xfrm>
        </p:grpSpPr>
        <p:sp>
          <p:nvSpPr>
            <p:cNvPr id="9" name="TextBox 7"/>
            <p:cNvSpPr txBox="1">
              <a:spLocks noChangeArrowheads="1"/>
            </p:cNvSpPr>
            <p:nvPr/>
          </p:nvSpPr>
          <p:spPr bwMode="auto">
            <a:xfrm>
              <a:off x="4383786" y="1917700"/>
              <a:ext cx="4839786" cy="1800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ts val="600"/>
                </a:spcAft>
                <a:buFont typeface="Arial" charset="0"/>
                <a:buChar char="•"/>
              </a:pPr>
              <a:r>
                <a:rPr lang="en-US" dirty="0" smtClean="0">
                  <a:latin typeface="+mj-lt"/>
                </a:rPr>
                <a:t> Largest </a:t>
              </a:r>
              <a:r>
                <a:rPr lang="en-US" b="1" dirty="0" smtClean="0">
                  <a:solidFill>
                    <a:srgbClr val="FF0000"/>
                  </a:solidFill>
                  <a:latin typeface="+mj-lt"/>
                </a:rPr>
                <a:t>Cosmic Ray </a:t>
              </a:r>
              <a:r>
                <a:rPr lang="en-US" dirty="0" smtClean="0">
                  <a:latin typeface="+mj-lt"/>
                </a:rPr>
                <a:t>Density</a:t>
              </a:r>
            </a:p>
            <a:p>
              <a:pPr eaLnBrk="1" fontAlgn="base" hangingPunct="1">
                <a:spcBef>
                  <a:spcPct val="0"/>
                </a:spcBef>
                <a:spcAft>
                  <a:spcPts val="600"/>
                </a:spcAft>
                <a:buFont typeface="Arial" charset="0"/>
                <a:buChar char="•"/>
              </a:pPr>
              <a:r>
                <a:rPr lang="en-US" dirty="0" smtClean="0">
                  <a:latin typeface="+mj-lt"/>
                </a:rPr>
                <a:t> Largest </a:t>
              </a:r>
              <a:r>
                <a:rPr lang="en-US" b="1" dirty="0" smtClean="0">
                  <a:solidFill>
                    <a:srgbClr val="FF0000"/>
                  </a:solidFill>
                  <a:latin typeface="+mj-lt"/>
                </a:rPr>
                <a:t>Gas</a:t>
              </a:r>
              <a:r>
                <a:rPr lang="en-US" b="1" dirty="0" smtClean="0">
                  <a:latin typeface="+mj-lt"/>
                </a:rPr>
                <a:t> </a:t>
              </a:r>
              <a:r>
                <a:rPr lang="en-US" dirty="0" smtClean="0">
                  <a:latin typeface="+mj-lt"/>
                </a:rPr>
                <a:t>and </a:t>
              </a:r>
              <a:r>
                <a:rPr lang="en-US" b="1" dirty="0" smtClean="0">
                  <a:solidFill>
                    <a:srgbClr val="FF0000"/>
                  </a:solidFill>
                  <a:latin typeface="+mj-lt"/>
                </a:rPr>
                <a:t>Radiation</a:t>
              </a:r>
              <a:r>
                <a:rPr lang="en-US" b="1" dirty="0" smtClean="0">
                  <a:latin typeface="+mj-lt"/>
                </a:rPr>
                <a:t> </a:t>
              </a:r>
              <a:r>
                <a:rPr lang="en-US" dirty="0" smtClean="0">
                  <a:latin typeface="+mj-lt"/>
                </a:rPr>
                <a:t>Densities</a:t>
              </a:r>
            </a:p>
            <a:p>
              <a:pPr eaLnBrk="1" fontAlgn="base" hangingPunct="1">
                <a:spcBef>
                  <a:spcPct val="0"/>
                </a:spcBef>
                <a:spcAft>
                  <a:spcPts val="600"/>
                </a:spcAft>
                <a:buFont typeface="Arial" charset="0"/>
                <a:buChar char="•"/>
              </a:pPr>
              <a:r>
                <a:rPr lang="en-US" dirty="0" smtClean="0">
                  <a:latin typeface="+mj-lt"/>
                </a:rPr>
                <a:t> Largest concentration of </a:t>
              </a:r>
            </a:p>
            <a:p>
              <a:pPr eaLnBrk="1" fontAlgn="base" hangingPunct="1">
                <a:spcBef>
                  <a:spcPct val="0"/>
                </a:spcBef>
                <a:spcAft>
                  <a:spcPts val="600"/>
                </a:spcAft>
              </a:pPr>
              <a:r>
                <a:rPr lang="en-US" dirty="0" smtClean="0">
                  <a:latin typeface="+mj-lt"/>
                </a:rPr>
                <a:t>   Galactic </a:t>
              </a:r>
              <a:r>
                <a:rPr lang="en-US" b="1" dirty="0" smtClean="0">
                  <a:solidFill>
                    <a:srgbClr val="FF0000"/>
                  </a:solidFill>
                  <a:latin typeface="+mj-lt"/>
                </a:rPr>
                <a:t>Gamma Ray sources</a:t>
              </a:r>
            </a:p>
          </p:txBody>
        </p:sp>
        <p:pic>
          <p:nvPicPr>
            <p:cNvPr id="10" name="Picture 10" descr="gc_1meter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49825" y="3760788"/>
              <a:ext cx="3889375" cy="2774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TextBox 11"/>
          <p:cNvSpPr txBox="1">
            <a:spLocks noChangeArrowheads="1"/>
          </p:cNvSpPr>
          <p:nvPr/>
        </p:nvSpPr>
        <p:spPr bwMode="auto">
          <a:xfrm>
            <a:off x="4722813" y="6481763"/>
            <a:ext cx="1866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dirty="0" err="1" smtClean="0">
                <a:latin typeface="+mj-lt"/>
              </a:rPr>
              <a:t>Kassim</a:t>
            </a:r>
            <a:r>
              <a:rPr lang="en-US" sz="1800" dirty="0" smtClean="0">
                <a:latin typeface="+mj-lt"/>
              </a:rPr>
              <a:t> et al, 1999</a:t>
            </a:r>
          </a:p>
        </p:txBody>
      </p:sp>
    </p:spTree>
    <p:extLst>
      <p:ext uri="{BB962C8B-B14F-4D97-AF65-F5344CB8AC3E}">
        <p14:creationId xmlns:p14="http://schemas.microsoft.com/office/powerpoint/2010/main" val="120238481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379382" y="800054"/>
            <a:ext cx="2237812" cy="1082494"/>
            <a:chOff x="379382" y="800054"/>
            <a:chExt cx="2237812" cy="1082494"/>
          </a:xfrm>
        </p:grpSpPr>
        <p:sp>
          <p:nvSpPr>
            <p:cNvPr id="3" name="TextBox 2"/>
            <p:cNvSpPr txBox="1"/>
            <p:nvPr/>
          </p:nvSpPr>
          <p:spPr>
            <a:xfrm>
              <a:off x="379382" y="800054"/>
              <a:ext cx="2237812" cy="646331"/>
            </a:xfrm>
            <a:prstGeom prst="rect">
              <a:avLst/>
            </a:prstGeom>
            <a:solidFill>
              <a:srgbClr val="FF0000"/>
            </a:solidFill>
            <a:effectLst>
              <a:glow rad="101600">
                <a:schemeClr val="accent4">
                  <a:satMod val="175000"/>
                  <a:alpha val="40000"/>
                </a:schemeClr>
              </a:glow>
            </a:effec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3600" b="1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Oct. 2009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79382" y="1513216"/>
              <a:ext cx="22177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 smtClean="0"/>
                <a:t>Goodenough</a:t>
              </a:r>
              <a:r>
                <a:rPr lang="en-US" dirty="0" smtClean="0"/>
                <a:t>, Hooper</a:t>
              </a:r>
              <a:endParaRPr lang="en-US" dirty="0"/>
            </a:p>
          </p:txBody>
        </p:sp>
      </p:grpSp>
      <p:pic>
        <p:nvPicPr>
          <p:cNvPr id="5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8649" y="2369174"/>
            <a:ext cx="3608388" cy="283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834911" y="773583"/>
            <a:ext cx="30757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i="1" dirty="0" smtClean="0"/>
              <a:t>Exponential angular fall-off</a:t>
            </a:r>
          </a:p>
          <a:p>
            <a:pPr algn="ctr"/>
            <a:r>
              <a:rPr lang="en-US" sz="2000" i="1" dirty="0" smtClean="0"/>
              <a:t>Power-law spectrum</a:t>
            </a:r>
            <a:endParaRPr lang="en-US" sz="20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6450197" y="896694"/>
            <a:ext cx="24090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28 </a:t>
            </a:r>
            <a:r>
              <a:rPr lang="en-US" sz="2400" i="1" dirty="0" err="1" smtClean="0"/>
              <a:t>GeV</a:t>
            </a:r>
            <a:r>
              <a:rPr lang="en-US" sz="2400" i="1" dirty="0" smtClean="0"/>
              <a:t>, bb quark</a:t>
            </a:r>
            <a:endParaRPr lang="en-US" sz="24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3481073" y="198469"/>
            <a:ext cx="19547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Background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10618" y="187573"/>
            <a:ext cx="32127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Dark Matter particle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24350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2" grpId="0"/>
      <p:bldP spid="8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379382" y="800054"/>
            <a:ext cx="2237812" cy="1082494"/>
            <a:chOff x="379382" y="800054"/>
            <a:chExt cx="2237812" cy="1082494"/>
          </a:xfrm>
        </p:grpSpPr>
        <p:sp>
          <p:nvSpPr>
            <p:cNvPr id="3" name="TextBox 2"/>
            <p:cNvSpPr txBox="1"/>
            <p:nvPr/>
          </p:nvSpPr>
          <p:spPr>
            <a:xfrm>
              <a:off x="379382" y="800054"/>
              <a:ext cx="2237812" cy="646331"/>
            </a:xfrm>
            <a:prstGeom prst="rect">
              <a:avLst/>
            </a:prstGeom>
            <a:solidFill>
              <a:srgbClr val="FF0000"/>
            </a:solidFill>
            <a:effectLst>
              <a:glow rad="101600">
                <a:schemeClr val="accent4">
                  <a:satMod val="175000"/>
                  <a:alpha val="40000"/>
                </a:schemeClr>
              </a:glow>
            </a:effec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3600" b="1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Oct. 2009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79382" y="1513216"/>
              <a:ext cx="22177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 smtClean="0"/>
                <a:t>Goodenough</a:t>
              </a:r>
              <a:r>
                <a:rPr lang="en-US" dirty="0" smtClean="0"/>
                <a:t>, Hooper</a:t>
              </a:r>
              <a:endParaRPr lang="en-US" dirty="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481073" y="198469"/>
            <a:ext cx="19547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Background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10618" y="187573"/>
            <a:ext cx="32127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Dark Matter particle</a:t>
            </a:r>
            <a:endParaRPr lang="en-US" sz="2800" b="1" dirty="0">
              <a:solidFill>
                <a:srgbClr val="FF0000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79382" y="2566518"/>
            <a:ext cx="2237812" cy="1082494"/>
            <a:chOff x="379382" y="800054"/>
            <a:chExt cx="2237812" cy="1082494"/>
          </a:xfrm>
        </p:grpSpPr>
        <p:sp>
          <p:nvSpPr>
            <p:cNvPr id="11" name="TextBox 10"/>
            <p:cNvSpPr txBox="1"/>
            <p:nvPr/>
          </p:nvSpPr>
          <p:spPr>
            <a:xfrm>
              <a:off x="379382" y="800054"/>
              <a:ext cx="2237812" cy="646331"/>
            </a:xfrm>
            <a:prstGeom prst="rect">
              <a:avLst/>
            </a:prstGeom>
            <a:solidFill>
              <a:srgbClr val="FF0000"/>
            </a:solidFill>
            <a:effectLst>
              <a:glow rad="101600">
                <a:schemeClr val="accent4">
                  <a:satMod val="175000"/>
                  <a:alpha val="40000"/>
                </a:schemeClr>
              </a:glow>
            </a:effec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3600" b="1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Oct. </a:t>
              </a:r>
              <a:r>
                <a:rPr lang="en-US" sz="3600" b="1" dirty="0" smtClean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2010</a:t>
              </a:r>
              <a:endParaRPr lang="en-US" sz="3600" b="1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79384" y="1513216"/>
              <a:ext cx="22177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Hooper, </a:t>
              </a:r>
              <a:r>
                <a:rPr lang="en-US" dirty="0" err="1" smtClean="0"/>
                <a:t>Goodenough</a:t>
              </a:r>
              <a:endParaRPr lang="en-US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218503" y="2566518"/>
            <a:ext cx="2308520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i="1" dirty="0" smtClean="0"/>
              <a:t>r </a:t>
            </a:r>
            <a:r>
              <a:rPr lang="en-US" sz="2000" i="1" baseline="30000" dirty="0" smtClean="0"/>
              <a:t>-1.55 </a:t>
            </a:r>
            <a:r>
              <a:rPr lang="en-US" sz="2000" i="1" dirty="0" smtClean="0"/>
              <a:t>fall-off</a:t>
            </a:r>
            <a:endParaRPr lang="en-US" sz="2000" i="1" baseline="30000" dirty="0"/>
          </a:p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dirty="0" smtClean="0"/>
              <a:t>Spectrum</a:t>
            </a:r>
            <a:r>
              <a:rPr lang="en-US" sz="2000" dirty="0"/>
              <a:t>: extracted </a:t>
            </a:r>
            <a:endParaRPr lang="en-US" sz="2000" dirty="0" smtClean="0"/>
          </a:p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dirty="0" smtClean="0"/>
              <a:t>from </a:t>
            </a:r>
            <a:r>
              <a:rPr lang="en-US" sz="2000" dirty="0"/>
              <a:t>&gt;2deg region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739385" y="2870625"/>
            <a:ext cx="17115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8 </a:t>
            </a:r>
            <a:r>
              <a:rPr lang="en-US" sz="2400" i="1" dirty="0" err="1" smtClean="0"/>
              <a:t>GeV</a:t>
            </a:r>
            <a:r>
              <a:rPr lang="en-US" sz="2400" i="1" dirty="0" smtClean="0"/>
              <a:t>, </a:t>
            </a:r>
            <a:r>
              <a:rPr lang="en-US" sz="2400" i="1" dirty="0" smtClean="0">
                <a:latin typeface="Symbol" charset="2"/>
                <a:cs typeface="Symbol" charset="2"/>
              </a:rPr>
              <a:t>t </a:t>
            </a:r>
            <a:r>
              <a:rPr lang="en-US" sz="2400" i="1" baseline="30000" dirty="0" smtClean="0"/>
              <a:t>+</a:t>
            </a:r>
            <a:r>
              <a:rPr lang="en-US" sz="2400" i="1" dirty="0" smtClean="0">
                <a:latin typeface="Symbol" charset="2"/>
                <a:cs typeface="Symbol" charset="2"/>
              </a:rPr>
              <a:t>t </a:t>
            </a:r>
            <a:r>
              <a:rPr lang="en-US" sz="2400" i="1" baseline="30000" dirty="0" smtClean="0"/>
              <a:t>-</a:t>
            </a:r>
            <a:endParaRPr lang="en-US" sz="2400" i="1" baseline="30000" dirty="0"/>
          </a:p>
        </p:txBody>
      </p:sp>
      <p:pic>
        <p:nvPicPr>
          <p:cNvPr id="15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5844" y="4026478"/>
            <a:ext cx="4210050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2834911" y="773583"/>
            <a:ext cx="30757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i="1" dirty="0" smtClean="0"/>
              <a:t>Exponential angular fall-off</a:t>
            </a:r>
          </a:p>
          <a:p>
            <a:pPr algn="ctr"/>
            <a:r>
              <a:rPr lang="en-US" sz="2000" i="1" dirty="0" smtClean="0"/>
              <a:t>Power-law spectrum</a:t>
            </a:r>
            <a:endParaRPr lang="en-US" sz="2000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6450197" y="896694"/>
            <a:ext cx="24090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28 </a:t>
            </a:r>
            <a:r>
              <a:rPr lang="en-US" sz="2400" i="1" dirty="0" err="1" smtClean="0"/>
              <a:t>GeV</a:t>
            </a:r>
            <a:r>
              <a:rPr lang="en-US" sz="2400" i="1" dirty="0" smtClean="0"/>
              <a:t>, bb quark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118925774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71" b="19834"/>
          <a:stretch/>
        </p:blipFill>
        <p:spPr bwMode="auto">
          <a:xfrm>
            <a:off x="1149281" y="844480"/>
            <a:ext cx="6564052" cy="5408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84" name="TextBox 5"/>
          <p:cNvSpPr txBox="1">
            <a:spLocks noChangeArrowheads="1"/>
          </p:cNvSpPr>
          <p:nvPr/>
        </p:nvSpPr>
        <p:spPr bwMode="auto">
          <a:xfrm>
            <a:off x="0" y="6208089"/>
            <a:ext cx="66179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 err="1" smtClean="0">
                <a:latin typeface="+mj-lt"/>
              </a:rPr>
              <a:t>Adriani</a:t>
            </a:r>
            <a:r>
              <a:rPr lang="en-US" sz="1800" dirty="0" smtClean="0">
                <a:latin typeface="+mj-lt"/>
              </a:rPr>
              <a:t> et al, Nature 458 (2009) 607, </a:t>
            </a:r>
            <a:r>
              <a:rPr lang="en-US" sz="1800" dirty="0" err="1" smtClean="0">
                <a:latin typeface="+mj-lt"/>
              </a:rPr>
              <a:t>arXiv</a:t>
            </a:r>
            <a:r>
              <a:rPr lang="en-US" sz="1800" dirty="0" smtClean="0">
                <a:latin typeface="+mj-lt"/>
              </a:rPr>
              <a:t> 0810.4995</a:t>
            </a:r>
          </a:p>
          <a:p>
            <a:r>
              <a:rPr lang="en-US" sz="1800" dirty="0" smtClean="0">
                <a:latin typeface="+mj-lt"/>
              </a:rPr>
              <a:t>*I.V. </a:t>
            </a:r>
            <a:r>
              <a:rPr lang="en-US" sz="1800" dirty="0" err="1" smtClean="0">
                <a:latin typeface="+mj-lt"/>
              </a:rPr>
              <a:t>Moskalenko</a:t>
            </a:r>
            <a:r>
              <a:rPr lang="en-US" sz="1800" dirty="0">
                <a:latin typeface="+mj-lt"/>
              </a:rPr>
              <a:t> </a:t>
            </a:r>
            <a:r>
              <a:rPr lang="en-US" sz="1800" dirty="0" smtClean="0">
                <a:latin typeface="+mj-lt"/>
              </a:rPr>
              <a:t>and A.W. Strong </a:t>
            </a:r>
            <a:r>
              <a:rPr lang="en-US" sz="1800" dirty="0" err="1" smtClean="0">
                <a:latin typeface="+mj-lt"/>
              </a:rPr>
              <a:t>Astrophys</a:t>
            </a:r>
            <a:r>
              <a:rPr lang="en-US" sz="1800" dirty="0">
                <a:latin typeface="+mj-lt"/>
              </a:rPr>
              <a:t>. J. 493, 694-707 (1998). </a:t>
            </a:r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1690701" y="1018326"/>
            <a:ext cx="615510" cy="3856529"/>
          </a:xfrm>
          <a:prstGeom prst="ellipse">
            <a:avLst/>
          </a:prstGeom>
          <a:noFill/>
          <a:ln w="57150" cmpd="sng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5473820" y="5652219"/>
            <a:ext cx="1810993" cy="600379"/>
          </a:xfrm>
          <a:prstGeom prst="ellipse">
            <a:avLst/>
          </a:prstGeom>
          <a:noFill/>
          <a:ln w="57150" cmpd="sng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4082612" y="1431248"/>
            <a:ext cx="3202201" cy="2648930"/>
          </a:xfrm>
          <a:prstGeom prst="ellipse">
            <a:avLst/>
          </a:prstGeom>
          <a:noFill/>
          <a:ln w="57150" cmpd="sng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2567686" y="2989441"/>
            <a:ext cx="1514926" cy="880379"/>
          </a:xfrm>
          <a:prstGeom prst="ellipse">
            <a:avLst/>
          </a:prstGeom>
          <a:noFill/>
          <a:ln w="57150" cmpd="sng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19435" y="4474745"/>
            <a:ext cx="29876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Theory Prediction</a:t>
            </a:r>
            <a:r>
              <a:rPr lang="en-US" sz="2400" dirty="0" smtClean="0"/>
              <a:t>*</a:t>
            </a:r>
            <a:endParaRPr lang="en-US" sz="2400" dirty="0"/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auto">
          <a:xfrm rot="7059094">
            <a:off x="4341640" y="701574"/>
            <a:ext cx="856771" cy="5717690"/>
          </a:xfrm>
          <a:prstGeom prst="ellipse">
            <a:avLst/>
          </a:prstGeom>
          <a:noFill/>
          <a:ln w="57150" cmpd="sng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88501" y="179240"/>
            <a:ext cx="51346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&gt;&gt;</a:t>
            </a:r>
            <a:r>
              <a:rPr lang="en-US" sz="4800" b="1" dirty="0" smtClean="0">
                <a:solidFill>
                  <a:srgbClr val="FF0000"/>
                </a:solidFill>
              </a:rPr>
              <a:t>1000</a:t>
            </a:r>
            <a:r>
              <a:rPr lang="en-US" sz="4800" b="1" dirty="0" smtClean="0"/>
              <a:t> CITATIONS!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2432964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16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8" grpId="0" animBg="1"/>
      <p:bldP spid="2" grpId="0"/>
      <p:bldP spid="9" grpId="0" animBg="1"/>
      <p:bldP spid="9" grpId="1" animBg="1"/>
      <p:bldP spid="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094" y="2293811"/>
            <a:ext cx="8582999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the danger of background “</a:t>
            </a:r>
            <a:r>
              <a:rPr lang="en-US" sz="3600" b="1" dirty="0" smtClean="0">
                <a:solidFill>
                  <a:srgbClr val="FF0000"/>
                </a:solidFill>
              </a:rPr>
              <a:t>under-fitting</a:t>
            </a:r>
            <a:r>
              <a:rPr lang="en-US" sz="3600" dirty="0" smtClean="0"/>
              <a:t>”: </a:t>
            </a:r>
          </a:p>
          <a:p>
            <a:pPr algn="ctr"/>
            <a:endParaRPr lang="en-US" sz="3600" dirty="0"/>
          </a:p>
          <a:p>
            <a:pPr algn="ctr"/>
            <a:r>
              <a:rPr lang="en-US" sz="3600" dirty="0" smtClean="0"/>
              <a:t>may end up with a “</a:t>
            </a:r>
            <a:r>
              <a:rPr lang="en-US" sz="3600" b="1" dirty="0" err="1" smtClean="0">
                <a:solidFill>
                  <a:srgbClr val="FF0000"/>
                </a:solidFill>
              </a:rPr>
              <a:t>Goodenough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dirty="0" err="1" smtClean="0">
                <a:solidFill>
                  <a:srgbClr val="FF0000"/>
                </a:solidFill>
              </a:rPr>
              <a:t>Hooperon</a:t>
            </a:r>
            <a:r>
              <a:rPr lang="en-US" sz="3600" dirty="0" smtClean="0"/>
              <a:t>”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0755686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2834911" y="773583"/>
            <a:ext cx="30757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i="1" dirty="0" smtClean="0"/>
              <a:t>Exponential angular fall-off</a:t>
            </a:r>
          </a:p>
          <a:p>
            <a:pPr algn="ctr"/>
            <a:r>
              <a:rPr lang="en-US" sz="2000" i="1" dirty="0" smtClean="0"/>
              <a:t>Power-law spectrum</a:t>
            </a:r>
            <a:endParaRPr lang="en-US" sz="2000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6450197" y="896694"/>
            <a:ext cx="24090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28 </a:t>
            </a:r>
            <a:r>
              <a:rPr lang="en-US" sz="2400" i="1" dirty="0" err="1" smtClean="0"/>
              <a:t>GeV</a:t>
            </a:r>
            <a:r>
              <a:rPr lang="en-US" sz="2400" i="1" dirty="0" smtClean="0"/>
              <a:t>, bb quark</a:t>
            </a:r>
            <a:endParaRPr lang="en-US" sz="2400" i="1" dirty="0"/>
          </a:p>
        </p:txBody>
      </p:sp>
      <p:grpSp>
        <p:nvGrpSpPr>
          <p:cNvPr id="9" name="Group 8"/>
          <p:cNvGrpSpPr/>
          <p:nvPr/>
        </p:nvGrpSpPr>
        <p:grpSpPr>
          <a:xfrm>
            <a:off x="379382" y="800054"/>
            <a:ext cx="2237812" cy="1082494"/>
            <a:chOff x="379382" y="800054"/>
            <a:chExt cx="2237812" cy="1082494"/>
          </a:xfrm>
        </p:grpSpPr>
        <p:sp>
          <p:nvSpPr>
            <p:cNvPr id="3" name="TextBox 2"/>
            <p:cNvSpPr txBox="1"/>
            <p:nvPr/>
          </p:nvSpPr>
          <p:spPr>
            <a:xfrm>
              <a:off x="379382" y="800054"/>
              <a:ext cx="2237812" cy="646331"/>
            </a:xfrm>
            <a:prstGeom prst="rect">
              <a:avLst/>
            </a:prstGeom>
            <a:solidFill>
              <a:srgbClr val="FF0000"/>
            </a:solidFill>
            <a:effectLst>
              <a:glow rad="101600">
                <a:schemeClr val="accent4">
                  <a:satMod val="175000"/>
                  <a:alpha val="40000"/>
                </a:schemeClr>
              </a:glow>
            </a:effec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3600" b="1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Oct. 2009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79382" y="1513216"/>
              <a:ext cx="22177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 smtClean="0"/>
                <a:t>Goodenough</a:t>
              </a:r>
              <a:r>
                <a:rPr lang="en-US" dirty="0" smtClean="0"/>
                <a:t>, Hooper</a:t>
              </a:r>
              <a:endParaRPr lang="en-US" dirty="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481073" y="198469"/>
            <a:ext cx="19547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Background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10618" y="187573"/>
            <a:ext cx="32127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Dark Matter particle</a:t>
            </a:r>
            <a:endParaRPr lang="en-US" sz="2800" b="1" dirty="0">
              <a:solidFill>
                <a:srgbClr val="FF0000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79382" y="2566518"/>
            <a:ext cx="2237812" cy="1082494"/>
            <a:chOff x="379382" y="800054"/>
            <a:chExt cx="2237812" cy="1082494"/>
          </a:xfrm>
        </p:grpSpPr>
        <p:sp>
          <p:nvSpPr>
            <p:cNvPr id="11" name="TextBox 10"/>
            <p:cNvSpPr txBox="1"/>
            <p:nvPr/>
          </p:nvSpPr>
          <p:spPr>
            <a:xfrm>
              <a:off x="379382" y="800054"/>
              <a:ext cx="2237812" cy="646331"/>
            </a:xfrm>
            <a:prstGeom prst="rect">
              <a:avLst/>
            </a:prstGeom>
            <a:solidFill>
              <a:srgbClr val="FF0000"/>
            </a:solidFill>
            <a:effectLst>
              <a:glow rad="101600">
                <a:schemeClr val="accent4">
                  <a:satMod val="175000"/>
                  <a:alpha val="40000"/>
                </a:schemeClr>
              </a:glow>
            </a:effec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3600" b="1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Oct. </a:t>
              </a:r>
              <a:r>
                <a:rPr lang="en-US" sz="3600" b="1" dirty="0" smtClean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2010</a:t>
              </a:r>
              <a:endParaRPr lang="en-US" sz="3600" b="1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79384" y="1513216"/>
              <a:ext cx="22177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Hooper, </a:t>
              </a:r>
              <a:r>
                <a:rPr lang="en-US" dirty="0" err="1" smtClean="0"/>
                <a:t>Goodenough</a:t>
              </a:r>
              <a:endParaRPr lang="en-US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200407" y="2566518"/>
            <a:ext cx="2344712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i="1" dirty="0"/>
              <a:t>r</a:t>
            </a:r>
            <a:r>
              <a:rPr lang="en-US" sz="2000" i="1" baseline="30000" dirty="0"/>
              <a:t>-</a:t>
            </a:r>
            <a:r>
              <a:rPr lang="en-US" sz="2000" i="1" baseline="30000" dirty="0" smtClean="0"/>
              <a:t>1.55 </a:t>
            </a:r>
            <a:r>
              <a:rPr lang="en-US" sz="2000" i="1" dirty="0" smtClean="0"/>
              <a:t>fall-off</a:t>
            </a:r>
            <a:endParaRPr lang="en-US" sz="2000" i="1" baseline="30000" dirty="0"/>
          </a:p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i="1" dirty="0" smtClean="0"/>
              <a:t>Spectrum</a:t>
            </a:r>
            <a:r>
              <a:rPr lang="en-US" sz="2000" i="1" dirty="0"/>
              <a:t>: extracted </a:t>
            </a:r>
            <a:endParaRPr lang="en-US" sz="2000" i="1" dirty="0" smtClean="0"/>
          </a:p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i="1" dirty="0" smtClean="0"/>
              <a:t>from </a:t>
            </a:r>
            <a:r>
              <a:rPr lang="en-US" sz="2000" i="1" dirty="0"/>
              <a:t>&gt;2deg region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739385" y="2870625"/>
            <a:ext cx="17115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8 </a:t>
            </a:r>
            <a:r>
              <a:rPr lang="en-US" sz="2400" i="1" dirty="0" err="1" smtClean="0"/>
              <a:t>GeV</a:t>
            </a:r>
            <a:r>
              <a:rPr lang="en-US" sz="2400" i="1" dirty="0" smtClean="0"/>
              <a:t>, </a:t>
            </a:r>
            <a:r>
              <a:rPr lang="en-US" sz="2400" i="1" dirty="0" smtClean="0">
                <a:latin typeface="Symbol" charset="2"/>
                <a:cs typeface="Symbol" charset="2"/>
              </a:rPr>
              <a:t>t </a:t>
            </a:r>
            <a:r>
              <a:rPr lang="en-US" sz="2400" i="1" baseline="30000" dirty="0" smtClean="0"/>
              <a:t>+</a:t>
            </a:r>
            <a:r>
              <a:rPr lang="en-US" sz="2400" i="1" dirty="0" smtClean="0">
                <a:latin typeface="Symbol" charset="2"/>
                <a:cs typeface="Symbol" charset="2"/>
              </a:rPr>
              <a:t>t </a:t>
            </a:r>
            <a:r>
              <a:rPr lang="en-US" sz="2400" i="1" baseline="30000" dirty="0" smtClean="0"/>
              <a:t>-</a:t>
            </a:r>
            <a:endParaRPr lang="en-US" sz="2400" i="1" baseline="300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392119" y="4781195"/>
            <a:ext cx="2212339" cy="1174827"/>
            <a:chOff x="392119" y="800054"/>
            <a:chExt cx="2212339" cy="1174827"/>
          </a:xfrm>
        </p:grpSpPr>
        <p:sp>
          <p:nvSpPr>
            <p:cNvPr id="17" name="TextBox 16"/>
            <p:cNvSpPr txBox="1"/>
            <p:nvPr/>
          </p:nvSpPr>
          <p:spPr>
            <a:xfrm>
              <a:off x="392119" y="800054"/>
              <a:ext cx="2212339" cy="646331"/>
            </a:xfrm>
            <a:prstGeom prst="rect">
              <a:avLst/>
            </a:prstGeom>
            <a:solidFill>
              <a:srgbClr val="FF0000"/>
            </a:solidFill>
            <a:effectLst>
              <a:glow rad="101600">
                <a:schemeClr val="accent4">
                  <a:satMod val="175000"/>
                  <a:alpha val="40000"/>
                </a:schemeClr>
              </a:glow>
            </a:effec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3600" b="1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Oct. </a:t>
              </a:r>
              <a:r>
                <a:rPr lang="en-US" sz="3600" b="1" dirty="0" smtClean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2011</a:t>
              </a:r>
              <a:endParaRPr lang="en-US" sz="3600" b="1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61022" y="1513216"/>
              <a:ext cx="185448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rgbClr val="0000FF"/>
                  </a:solidFill>
                </a:rPr>
                <a:t>Linden</a:t>
              </a:r>
              <a:r>
                <a:rPr lang="en-US" dirty="0" smtClean="0"/>
                <a:t>, Hooper</a:t>
              </a:r>
              <a:endParaRPr lang="en-US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3200407" y="4780958"/>
            <a:ext cx="2896621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i="1" dirty="0" smtClean="0"/>
              <a:t>Angular </a:t>
            </a:r>
            <a:r>
              <a:rPr lang="en-US" sz="2000" i="1" dirty="0" err="1" smtClean="0"/>
              <a:t>distrib</a:t>
            </a:r>
            <a:r>
              <a:rPr lang="en-US" sz="2000" i="1" dirty="0" smtClean="0"/>
              <a:t>: gas maps</a:t>
            </a:r>
          </a:p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i="1" dirty="0" smtClean="0"/>
              <a:t>Spectrum from: </a:t>
            </a:r>
            <a:r>
              <a:rPr lang="en-US" sz="2000" i="1" dirty="0" smtClean="0">
                <a:latin typeface="Symbol" charset="2"/>
                <a:cs typeface="Symbol" charset="2"/>
              </a:rPr>
              <a:t>p</a:t>
            </a:r>
            <a:r>
              <a:rPr lang="en-US" sz="2000" i="1" baseline="30000" dirty="0" smtClean="0">
                <a:latin typeface="Symbol" charset="2"/>
                <a:cs typeface="Symbol" charset="2"/>
              </a:rPr>
              <a:t>0 </a:t>
            </a:r>
            <a:r>
              <a:rPr lang="en-US" sz="2000" i="1" dirty="0" smtClean="0">
                <a:latin typeface="+mj-lt"/>
                <a:cs typeface="Symbol" charset="2"/>
              </a:rPr>
              <a:t>decay</a:t>
            </a:r>
          </a:p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i="1" dirty="0" smtClean="0">
                <a:latin typeface="+mj-lt"/>
                <a:cs typeface="Symbol" charset="2"/>
              </a:rPr>
              <a:t>plus point-source</a:t>
            </a:r>
            <a:endParaRPr lang="en-US" sz="2000" dirty="0">
              <a:latin typeface="Symbol" charset="2"/>
              <a:cs typeface="Symbol" charset="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36569" y="4554845"/>
            <a:ext cx="1999378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i="1" dirty="0" smtClean="0">
                <a:solidFill>
                  <a:srgbClr val="FF0000"/>
                </a:solidFill>
              </a:rPr>
              <a:t>~10  </a:t>
            </a:r>
            <a:r>
              <a:rPr lang="en-US" sz="3200" b="1" i="1" dirty="0" err="1" smtClean="0">
                <a:solidFill>
                  <a:srgbClr val="FF0000"/>
                </a:solidFill>
              </a:rPr>
              <a:t>GeV</a:t>
            </a:r>
            <a:r>
              <a:rPr lang="en-US" sz="2400" i="1" dirty="0" smtClean="0"/>
              <a:t>, </a:t>
            </a:r>
          </a:p>
          <a:p>
            <a:pPr marL="342900" indent="-342900" algn="ctr">
              <a:buFont typeface="Symbol" charset="0"/>
              <a:buChar char="t"/>
            </a:pPr>
            <a:r>
              <a:rPr lang="en-US" sz="2400" i="1" baseline="30000" dirty="0" smtClean="0"/>
              <a:t>+</a:t>
            </a:r>
            <a:r>
              <a:rPr lang="en-US" sz="2400" i="1" dirty="0" smtClean="0">
                <a:latin typeface="Symbol" charset="2"/>
                <a:cs typeface="Symbol" charset="2"/>
              </a:rPr>
              <a:t>t </a:t>
            </a:r>
            <a:r>
              <a:rPr lang="en-US" sz="2400" i="1" baseline="30000" dirty="0" smtClean="0"/>
              <a:t>– </a:t>
            </a:r>
            <a:r>
              <a:rPr lang="en-US" sz="2400" i="1" dirty="0" smtClean="0"/>
              <a:t>or bb, </a:t>
            </a:r>
          </a:p>
          <a:p>
            <a:pPr algn="ctr"/>
            <a:r>
              <a:rPr lang="en-US" sz="2400" i="1" dirty="0" smtClean="0"/>
              <a:t>or generic</a:t>
            </a:r>
          </a:p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>diffuse excess</a:t>
            </a:r>
            <a:endParaRPr lang="en-US" sz="2400" b="1" i="1" dirty="0">
              <a:solidFill>
                <a:srgbClr val="FF0000"/>
              </a:solidFill>
            </a:endParaRPr>
          </a:p>
        </p:txBody>
      </p:sp>
      <p:pic>
        <p:nvPicPr>
          <p:cNvPr id="21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698" y="288790"/>
            <a:ext cx="4230687" cy="2759075"/>
          </a:xfrm>
          <a:prstGeom prst="rect">
            <a:avLst/>
          </a:prstGeom>
          <a:noFill/>
          <a:ln w="57150" cmpd="sng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26209" y="3332290"/>
            <a:ext cx="5691582" cy="2062103"/>
          </a:xfrm>
          <a:prstGeom prst="rect">
            <a:avLst/>
          </a:prstGeom>
          <a:solidFill>
            <a:schemeClr val="bg1"/>
          </a:solidFill>
          <a:ln w="571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Several recent studies </a:t>
            </a:r>
            <a:r>
              <a:rPr lang="en-US" sz="3200" b="1" dirty="0" smtClean="0">
                <a:solidFill>
                  <a:srgbClr val="FF0000"/>
                </a:solidFill>
              </a:rPr>
              <a:t>confirmed </a:t>
            </a:r>
          </a:p>
          <a:p>
            <a:pPr algn="ctr"/>
            <a:r>
              <a:rPr lang="en-US" sz="3200" dirty="0" smtClean="0"/>
              <a:t>the 2011 Linden-Hooper </a:t>
            </a:r>
            <a:r>
              <a:rPr lang="en-US" sz="3200" b="1" dirty="0" smtClean="0">
                <a:solidFill>
                  <a:srgbClr val="FF0000"/>
                </a:solidFill>
              </a:rPr>
              <a:t>excess</a:t>
            </a:r>
          </a:p>
          <a:p>
            <a:pPr algn="ctr"/>
            <a:r>
              <a:rPr lang="en-US" sz="3200" dirty="0" smtClean="0"/>
              <a:t>(</a:t>
            </a:r>
            <a:r>
              <a:rPr lang="en-US" sz="3200" dirty="0" err="1" smtClean="0"/>
              <a:t>Abazijian</a:t>
            </a:r>
            <a:r>
              <a:rPr lang="en-US" sz="3200" dirty="0" smtClean="0"/>
              <a:t> and </a:t>
            </a:r>
            <a:r>
              <a:rPr lang="en-US" sz="3200" dirty="0" err="1" smtClean="0"/>
              <a:t>Kaplinghat</a:t>
            </a:r>
            <a:r>
              <a:rPr lang="en-US" sz="3200" dirty="0" smtClean="0"/>
              <a:t>, 2012; </a:t>
            </a:r>
          </a:p>
          <a:p>
            <a:pPr algn="ctr"/>
            <a:r>
              <a:rPr lang="en-US" sz="3200" dirty="0" smtClean="0"/>
              <a:t>Hooper and </a:t>
            </a:r>
            <a:r>
              <a:rPr lang="en-US" sz="3200" dirty="0" err="1" smtClean="0"/>
              <a:t>Slatyer</a:t>
            </a:r>
            <a:r>
              <a:rPr lang="en-US" sz="3200" dirty="0" smtClean="0"/>
              <a:t> 2013)</a:t>
            </a:r>
            <a:endParaRPr lang="en-US" sz="3200" dirty="0"/>
          </a:p>
        </p:txBody>
      </p:sp>
      <p:sp>
        <p:nvSpPr>
          <p:cNvPr id="24" name="TextBox 23"/>
          <p:cNvSpPr txBox="1"/>
          <p:nvPr/>
        </p:nvSpPr>
        <p:spPr>
          <a:xfrm>
            <a:off x="871720" y="5688899"/>
            <a:ext cx="7490752" cy="1077218"/>
          </a:xfrm>
          <a:prstGeom prst="rect">
            <a:avLst/>
          </a:prstGeom>
          <a:solidFill>
            <a:schemeClr val="bg1"/>
          </a:solidFill>
          <a:ln w="571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Very </a:t>
            </a:r>
            <a:r>
              <a:rPr lang="en-US" sz="3200" b="1" dirty="0" smtClean="0">
                <a:solidFill>
                  <a:srgbClr val="FF0000"/>
                </a:solidFill>
              </a:rPr>
              <a:t>intriguing</a:t>
            </a:r>
            <a:r>
              <a:rPr lang="en-US" sz="3200" dirty="0" smtClean="0"/>
              <a:t> mass range</a:t>
            </a:r>
          </a:p>
          <a:p>
            <a:pPr algn="ctr"/>
            <a:r>
              <a:rPr lang="en-US" sz="3200" dirty="0" smtClean="0"/>
              <a:t>(see </a:t>
            </a:r>
            <a:r>
              <a:rPr lang="en-US" sz="3200" dirty="0" err="1" smtClean="0"/>
              <a:t>CDMS+CoGeNT</a:t>
            </a:r>
            <a:r>
              <a:rPr lang="en-US" sz="3200" dirty="0" smtClean="0"/>
              <a:t> ~ </a:t>
            </a:r>
            <a:r>
              <a:rPr lang="en-US" sz="3200" b="1" dirty="0" smtClean="0">
                <a:solidFill>
                  <a:srgbClr val="FF0000"/>
                </a:solidFill>
              </a:rPr>
              <a:t>10 </a:t>
            </a:r>
            <a:r>
              <a:rPr lang="en-US" sz="3200" b="1" dirty="0" err="1" smtClean="0">
                <a:solidFill>
                  <a:srgbClr val="FF0000"/>
                </a:solidFill>
              </a:rPr>
              <a:t>GeV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/>
              <a:t>mass </a:t>
            </a:r>
            <a:r>
              <a:rPr lang="en-US" sz="3200" b="1" dirty="0" smtClean="0">
                <a:solidFill>
                  <a:srgbClr val="FF0000"/>
                </a:solidFill>
              </a:rPr>
              <a:t>WIMPs</a:t>
            </a:r>
            <a:r>
              <a:rPr lang="en-US" sz="3200" dirty="0" smtClean="0"/>
              <a:t>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4266897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5" grpId="0" animBg="1"/>
      <p:bldP spid="24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Picture 2" descr="Milchst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462" y="826713"/>
            <a:ext cx="9144000" cy="5562600"/>
          </a:xfrm>
          <a:prstGeom prst="rect">
            <a:avLst/>
          </a:prstGeom>
          <a:noFill/>
          <a:ln w="0">
            <a:solidFill>
              <a:srgbClr val="00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" name="Picture 4" descr="chandra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1538" y="1055313"/>
            <a:ext cx="1709738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" name="Picture 5" descr="glast_i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4938" y="2274513"/>
            <a:ext cx="1128713" cy="117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7" name="Oval 6"/>
          <p:cNvSpPr>
            <a:spLocks noChangeArrowheads="1"/>
          </p:cNvSpPr>
          <p:nvPr/>
        </p:nvSpPr>
        <p:spPr bwMode="auto">
          <a:xfrm>
            <a:off x="3481388" y="4223963"/>
            <a:ext cx="3492500" cy="2112963"/>
          </a:xfrm>
          <a:prstGeom prst="ellipse">
            <a:avLst/>
          </a:prstGeom>
          <a:gradFill rotWithShape="0">
            <a:gsLst>
              <a:gs pos="0">
                <a:srgbClr val="FF0000"/>
              </a:gs>
              <a:gs pos="100000">
                <a:srgbClr val="FFCC00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18" name="Group 7"/>
          <p:cNvGrpSpPr>
            <a:grpSpLocks/>
          </p:cNvGrpSpPr>
          <p:nvPr/>
        </p:nvGrpSpPr>
        <p:grpSpPr bwMode="auto">
          <a:xfrm>
            <a:off x="2749551" y="1650626"/>
            <a:ext cx="423862" cy="442912"/>
            <a:chOff x="3216" y="2160"/>
            <a:chExt cx="267" cy="279"/>
          </a:xfrm>
        </p:grpSpPr>
        <p:sp>
          <p:nvSpPr>
            <p:cNvPr id="119" name="Rectangle 8"/>
            <p:cNvSpPr>
              <a:spLocks noChangeArrowheads="1"/>
            </p:cNvSpPr>
            <p:nvPr/>
          </p:nvSpPr>
          <p:spPr bwMode="auto">
            <a:xfrm>
              <a:off x="3216" y="2208"/>
              <a:ext cx="19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3399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e</a:t>
              </a:r>
            </a:p>
          </p:txBody>
        </p:sp>
        <p:grpSp>
          <p:nvGrpSpPr>
            <p:cNvPr id="120" name="Group 9"/>
            <p:cNvGrpSpPr>
              <a:grpSpLocks/>
            </p:cNvGrpSpPr>
            <p:nvPr/>
          </p:nvGrpSpPr>
          <p:grpSpPr bwMode="auto">
            <a:xfrm>
              <a:off x="3312" y="2160"/>
              <a:ext cx="171" cy="220"/>
              <a:chOff x="470" y="2664"/>
              <a:chExt cx="171" cy="220"/>
            </a:xfrm>
          </p:grpSpPr>
          <p:sp>
            <p:nvSpPr>
              <p:cNvPr id="121" name="Text Box 10"/>
              <p:cNvSpPr txBox="1">
                <a:spLocks noChangeArrowheads="1"/>
              </p:cNvSpPr>
              <p:nvPr/>
            </p:nvSpPr>
            <p:spPr bwMode="auto">
              <a:xfrm>
                <a:off x="470" y="2664"/>
                <a:ext cx="162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3399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rPr>
                  <a:t>+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FF3399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22" name="Text Box 11"/>
              <p:cNvSpPr txBox="1">
                <a:spLocks noChangeArrowheads="1"/>
              </p:cNvSpPr>
              <p:nvPr/>
            </p:nvSpPr>
            <p:spPr bwMode="auto">
              <a:xfrm>
                <a:off x="472" y="2672"/>
                <a:ext cx="16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3399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rPr>
                  <a:t>-</a:t>
                </a: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FF3399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</p:grpSp>
      <p:sp>
        <p:nvSpPr>
          <p:cNvPr id="123" name="Oval 12" descr="20%"/>
          <p:cNvSpPr>
            <a:spLocks noChangeArrowheads="1"/>
          </p:cNvSpPr>
          <p:nvPr/>
        </p:nvSpPr>
        <p:spPr bwMode="auto">
          <a:xfrm>
            <a:off x="3106738" y="1055313"/>
            <a:ext cx="3962400" cy="38862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 cmpd="tri">
                <a:solidFill>
                  <a:srgbClr val="000000"/>
                </a:solidFill>
                <a:prstDash val="dash"/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4" name="Text Box 13"/>
          <p:cNvSpPr txBox="1">
            <a:spLocks noChangeArrowheads="1"/>
          </p:cNvSpPr>
          <p:nvPr/>
        </p:nvSpPr>
        <p:spPr bwMode="auto">
          <a:xfrm>
            <a:off x="484188" y="3493713"/>
            <a:ext cx="8229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25" name="Picture 14" descr="ac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451" y="5338388"/>
            <a:ext cx="9683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6" name="Line 15"/>
          <p:cNvSpPr>
            <a:spLocks noChangeShapeType="1"/>
          </p:cNvSpPr>
          <p:nvPr/>
        </p:nvSpPr>
        <p:spPr bwMode="auto">
          <a:xfrm>
            <a:off x="3017838" y="1420438"/>
            <a:ext cx="4110038" cy="38100"/>
          </a:xfrm>
          <a:prstGeom prst="line">
            <a:avLst/>
          </a:prstGeom>
          <a:noFill/>
          <a:ln w="28575">
            <a:solidFill>
              <a:srgbClr val="0099FF"/>
            </a:solidFill>
            <a:prstDash val="dash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7" name="Text Box 16"/>
          <p:cNvSpPr txBox="1">
            <a:spLocks noChangeArrowheads="1"/>
          </p:cNvSpPr>
          <p:nvPr/>
        </p:nvSpPr>
        <p:spPr bwMode="auto">
          <a:xfrm>
            <a:off x="2633663" y="2457076"/>
            <a:ext cx="630238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1F9F1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1F9F1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He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1F9F1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CNO</a:t>
            </a:r>
          </a:p>
        </p:txBody>
      </p:sp>
      <p:sp>
        <p:nvSpPr>
          <p:cNvPr id="128" name="Line 17"/>
          <p:cNvSpPr>
            <a:spLocks noChangeShapeType="1"/>
          </p:cNvSpPr>
          <p:nvPr/>
        </p:nvSpPr>
        <p:spPr bwMode="auto">
          <a:xfrm>
            <a:off x="3133726" y="2879351"/>
            <a:ext cx="1074737" cy="960437"/>
          </a:xfrm>
          <a:prstGeom prst="line">
            <a:avLst/>
          </a:prstGeom>
          <a:noFill/>
          <a:ln w="28575">
            <a:solidFill>
              <a:srgbClr val="1F9F1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9" name="Text Box 18"/>
          <p:cNvSpPr txBox="1">
            <a:spLocks noChangeArrowheads="1"/>
          </p:cNvSpPr>
          <p:nvPr/>
        </p:nvSpPr>
        <p:spPr bwMode="auto">
          <a:xfrm>
            <a:off x="2865438" y="1074363"/>
            <a:ext cx="5238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X,</a:t>
            </a:r>
            <a:r>
              <a:rPr kumimoji="0" lang="el-GR" sz="1800" b="0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γ</a:t>
            </a: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0099FF"/>
              </a:solidFill>
              <a:effectLst/>
              <a:uLnTx/>
              <a:uFillTx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30" name="Group 19"/>
          <p:cNvGrpSpPr>
            <a:grpSpLocks/>
          </p:cNvGrpSpPr>
          <p:nvPr/>
        </p:nvGrpSpPr>
        <p:grpSpPr bwMode="auto">
          <a:xfrm>
            <a:off x="4208463" y="3801688"/>
            <a:ext cx="838200" cy="381000"/>
            <a:chOff x="2688" y="2496"/>
            <a:chExt cx="528" cy="240"/>
          </a:xfrm>
        </p:grpSpPr>
        <p:sp>
          <p:nvSpPr>
            <p:cNvPr id="131" name="Oval 20" descr="25%"/>
            <p:cNvSpPr>
              <a:spLocks noChangeArrowheads="1"/>
            </p:cNvSpPr>
            <p:nvPr/>
          </p:nvSpPr>
          <p:spPr bwMode="auto">
            <a:xfrm>
              <a:off x="2688" y="2496"/>
              <a:ext cx="528" cy="240"/>
            </a:xfrm>
            <a:prstGeom prst="ellipse">
              <a:avLst/>
            </a:prstGeom>
            <a:pattFill prst="pct25">
              <a:fgClr>
                <a:srgbClr val="0000FF"/>
              </a:fgClr>
              <a:bgClr>
                <a:srgbClr val="FFFFFF"/>
              </a:bgClr>
            </a:patt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32" name="Text Box 21"/>
            <p:cNvSpPr txBox="1">
              <a:spLocks noChangeArrowheads="1"/>
            </p:cNvSpPr>
            <p:nvPr/>
          </p:nvSpPr>
          <p:spPr bwMode="auto">
            <a:xfrm>
              <a:off x="2784" y="249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gas</a:t>
              </a:r>
            </a:p>
          </p:txBody>
        </p:sp>
      </p:grpSp>
      <p:grpSp>
        <p:nvGrpSpPr>
          <p:cNvPr id="133" name="Group 22"/>
          <p:cNvGrpSpPr>
            <a:grpSpLocks/>
          </p:cNvGrpSpPr>
          <p:nvPr/>
        </p:nvGrpSpPr>
        <p:grpSpPr bwMode="auto">
          <a:xfrm>
            <a:off x="5621338" y="2960313"/>
            <a:ext cx="838200" cy="381000"/>
            <a:chOff x="2688" y="2496"/>
            <a:chExt cx="528" cy="240"/>
          </a:xfrm>
        </p:grpSpPr>
        <p:sp>
          <p:nvSpPr>
            <p:cNvPr id="134" name="Oval 23" descr="25%"/>
            <p:cNvSpPr>
              <a:spLocks noChangeArrowheads="1"/>
            </p:cNvSpPr>
            <p:nvPr/>
          </p:nvSpPr>
          <p:spPr bwMode="auto">
            <a:xfrm>
              <a:off x="2688" y="2496"/>
              <a:ext cx="528" cy="240"/>
            </a:xfrm>
            <a:prstGeom prst="ellipse">
              <a:avLst/>
            </a:prstGeom>
            <a:pattFill prst="pct25">
              <a:fgClr>
                <a:srgbClr val="0000FF"/>
              </a:fgClr>
              <a:bgClr>
                <a:srgbClr val="FFFFFF"/>
              </a:bgClr>
            </a:patt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35" name="Text Box 24"/>
            <p:cNvSpPr txBox="1">
              <a:spLocks noChangeArrowheads="1"/>
            </p:cNvSpPr>
            <p:nvPr/>
          </p:nvSpPr>
          <p:spPr bwMode="auto">
            <a:xfrm>
              <a:off x="2784" y="249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gas</a:t>
              </a:r>
            </a:p>
          </p:txBody>
        </p:sp>
      </p:grpSp>
      <p:sp>
        <p:nvSpPr>
          <p:cNvPr id="136" name="Oval 25" descr="Light upward diagonal"/>
          <p:cNvSpPr>
            <a:spLocks noChangeArrowheads="1"/>
          </p:cNvSpPr>
          <p:nvPr/>
        </p:nvSpPr>
        <p:spPr bwMode="auto">
          <a:xfrm>
            <a:off x="4900613" y="1958601"/>
            <a:ext cx="838200" cy="381000"/>
          </a:xfrm>
          <a:prstGeom prst="ellipse">
            <a:avLst/>
          </a:prstGeom>
          <a:pattFill prst="ltUpDiag">
            <a:fgClr>
              <a:srgbClr val="FF0000"/>
            </a:fgClr>
            <a:bgClr>
              <a:srgbClr val="FFFFFF"/>
            </a:bgClr>
          </a:pattFill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7" name="Oval 26" descr="Zig zag"/>
          <p:cNvSpPr>
            <a:spLocks noChangeArrowheads="1"/>
          </p:cNvSpPr>
          <p:nvPr/>
        </p:nvSpPr>
        <p:spPr bwMode="auto">
          <a:xfrm>
            <a:off x="5468938" y="2426913"/>
            <a:ext cx="838200" cy="381000"/>
          </a:xfrm>
          <a:prstGeom prst="ellipse">
            <a:avLst/>
          </a:prstGeom>
          <a:pattFill prst="zigZag">
            <a:fgClr>
              <a:srgbClr val="FF0000"/>
            </a:fgClr>
            <a:bgClr>
              <a:srgbClr val="FFFFFF"/>
            </a:bgClr>
          </a:pattFill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8" name="Text Box 27"/>
          <p:cNvSpPr txBox="1">
            <a:spLocks noChangeArrowheads="1"/>
          </p:cNvSpPr>
          <p:nvPr/>
        </p:nvSpPr>
        <p:spPr bwMode="auto">
          <a:xfrm>
            <a:off x="5545138" y="2431676"/>
            <a:ext cx="7493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ISRF</a:t>
            </a:r>
          </a:p>
        </p:txBody>
      </p:sp>
      <p:sp>
        <p:nvSpPr>
          <p:cNvPr id="139" name="Line 28"/>
          <p:cNvSpPr>
            <a:spLocks noChangeShapeType="1"/>
          </p:cNvSpPr>
          <p:nvPr/>
        </p:nvSpPr>
        <p:spPr bwMode="auto">
          <a:xfrm>
            <a:off x="3055938" y="1996701"/>
            <a:ext cx="1690688" cy="153987"/>
          </a:xfrm>
          <a:prstGeom prst="line">
            <a:avLst/>
          </a:prstGeom>
          <a:noFill/>
          <a:ln w="28575" cap="rnd">
            <a:solidFill>
              <a:srgbClr val="FF3399"/>
            </a:solidFill>
            <a:prstDash val="sysDot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0" name="Line 29"/>
          <p:cNvSpPr>
            <a:spLocks noChangeShapeType="1"/>
          </p:cNvSpPr>
          <p:nvPr/>
        </p:nvSpPr>
        <p:spPr bwMode="auto">
          <a:xfrm>
            <a:off x="3095626" y="2111001"/>
            <a:ext cx="2297112" cy="468312"/>
          </a:xfrm>
          <a:prstGeom prst="line">
            <a:avLst/>
          </a:prstGeom>
          <a:noFill/>
          <a:ln w="28575" cap="rnd">
            <a:solidFill>
              <a:srgbClr val="FF3399"/>
            </a:solidFill>
            <a:prstDash val="sysDot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1" name="Line 30"/>
          <p:cNvSpPr>
            <a:spLocks noChangeShapeType="1"/>
          </p:cNvSpPr>
          <p:nvPr/>
        </p:nvSpPr>
        <p:spPr bwMode="auto">
          <a:xfrm>
            <a:off x="2979738" y="2150688"/>
            <a:ext cx="2641600" cy="885825"/>
          </a:xfrm>
          <a:prstGeom prst="line">
            <a:avLst/>
          </a:prstGeom>
          <a:noFill/>
          <a:ln w="28575" cap="rnd">
            <a:solidFill>
              <a:srgbClr val="FF3399"/>
            </a:solidFill>
            <a:prstDash val="sysDot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2" name="Line 31"/>
          <p:cNvSpPr>
            <a:spLocks noChangeShapeType="1"/>
          </p:cNvSpPr>
          <p:nvPr/>
        </p:nvSpPr>
        <p:spPr bwMode="auto">
          <a:xfrm flipV="1">
            <a:off x="5861051" y="1804613"/>
            <a:ext cx="1304925" cy="306388"/>
          </a:xfrm>
          <a:prstGeom prst="line">
            <a:avLst/>
          </a:prstGeom>
          <a:noFill/>
          <a:ln w="28575">
            <a:solidFill>
              <a:srgbClr val="CC0000"/>
            </a:solidFill>
            <a:prstDash val="dash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3" name="Line 32"/>
          <p:cNvSpPr>
            <a:spLocks noChangeShapeType="1"/>
          </p:cNvSpPr>
          <p:nvPr/>
        </p:nvSpPr>
        <p:spPr bwMode="auto">
          <a:xfrm flipV="1">
            <a:off x="6535738" y="2884113"/>
            <a:ext cx="1143000" cy="228600"/>
          </a:xfrm>
          <a:prstGeom prst="line">
            <a:avLst/>
          </a:prstGeom>
          <a:noFill/>
          <a:ln w="28575">
            <a:solidFill>
              <a:srgbClr val="0099FF"/>
            </a:solidFill>
            <a:prstDash val="dash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4" name="Line 33"/>
          <p:cNvSpPr>
            <a:spLocks noChangeShapeType="1"/>
          </p:cNvSpPr>
          <p:nvPr/>
        </p:nvSpPr>
        <p:spPr bwMode="auto">
          <a:xfrm flipV="1">
            <a:off x="6397626" y="2534863"/>
            <a:ext cx="1295400" cy="76200"/>
          </a:xfrm>
          <a:prstGeom prst="line">
            <a:avLst/>
          </a:prstGeom>
          <a:noFill/>
          <a:ln w="28575">
            <a:solidFill>
              <a:srgbClr val="0099FF"/>
            </a:solidFill>
            <a:prstDash val="dash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5" name="Line 34"/>
          <p:cNvSpPr>
            <a:spLocks noChangeShapeType="1"/>
          </p:cNvSpPr>
          <p:nvPr/>
        </p:nvSpPr>
        <p:spPr bwMode="auto">
          <a:xfrm flipV="1">
            <a:off x="5130801" y="3188913"/>
            <a:ext cx="2547937" cy="766763"/>
          </a:xfrm>
          <a:prstGeom prst="line">
            <a:avLst/>
          </a:prstGeom>
          <a:noFill/>
          <a:ln w="28575">
            <a:solidFill>
              <a:srgbClr val="0099FF"/>
            </a:solidFill>
            <a:prstDash val="dash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46" name="Group 35"/>
          <p:cNvGrpSpPr>
            <a:grpSpLocks/>
          </p:cNvGrpSpPr>
          <p:nvPr/>
        </p:nvGrpSpPr>
        <p:grpSpPr bwMode="auto">
          <a:xfrm>
            <a:off x="4976813" y="3149226"/>
            <a:ext cx="423863" cy="442912"/>
            <a:chOff x="3216" y="2160"/>
            <a:chExt cx="267" cy="279"/>
          </a:xfrm>
        </p:grpSpPr>
        <p:sp>
          <p:nvSpPr>
            <p:cNvPr id="147" name="Rectangle 36"/>
            <p:cNvSpPr>
              <a:spLocks noChangeArrowheads="1"/>
            </p:cNvSpPr>
            <p:nvPr/>
          </p:nvSpPr>
          <p:spPr bwMode="auto">
            <a:xfrm>
              <a:off x="3216" y="2208"/>
              <a:ext cx="19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3399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e</a:t>
              </a:r>
            </a:p>
          </p:txBody>
        </p:sp>
        <p:grpSp>
          <p:nvGrpSpPr>
            <p:cNvPr id="148" name="Group 37"/>
            <p:cNvGrpSpPr>
              <a:grpSpLocks/>
            </p:cNvGrpSpPr>
            <p:nvPr/>
          </p:nvGrpSpPr>
          <p:grpSpPr bwMode="auto">
            <a:xfrm>
              <a:off x="3312" y="2160"/>
              <a:ext cx="171" cy="220"/>
              <a:chOff x="470" y="2664"/>
              <a:chExt cx="171" cy="220"/>
            </a:xfrm>
          </p:grpSpPr>
          <p:sp>
            <p:nvSpPr>
              <p:cNvPr id="149" name="Text Box 38"/>
              <p:cNvSpPr txBox="1">
                <a:spLocks noChangeArrowheads="1"/>
              </p:cNvSpPr>
              <p:nvPr/>
            </p:nvSpPr>
            <p:spPr bwMode="auto">
              <a:xfrm>
                <a:off x="470" y="2664"/>
                <a:ext cx="162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3399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rPr>
                  <a:t>+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FF3399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50" name="Text Box 39"/>
              <p:cNvSpPr txBox="1">
                <a:spLocks noChangeArrowheads="1"/>
              </p:cNvSpPr>
              <p:nvPr/>
            </p:nvSpPr>
            <p:spPr bwMode="auto">
              <a:xfrm>
                <a:off x="472" y="2672"/>
                <a:ext cx="16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3399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rPr>
                  <a:t>-</a:t>
                </a: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FF3399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</p:grpSp>
      <p:grpSp>
        <p:nvGrpSpPr>
          <p:cNvPr id="151" name="Group 40"/>
          <p:cNvGrpSpPr>
            <a:grpSpLocks/>
          </p:cNvGrpSpPr>
          <p:nvPr/>
        </p:nvGrpSpPr>
        <p:grpSpPr bwMode="auto">
          <a:xfrm>
            <a:off x="4670426" y="3455613"/>
            <a:ext cx="423862" cy="442913"/>
            <a:chOff x="2928" y="2304"/>
            <a:chExt cx="267" cy="279"/>
          </a:xfrm>
        </p:grpSpPr>
        <p:sp>
          <p:nvSpPr>
            <p:cNvPr id="152" name="Text Box 41"/>
            <p:cNvSpPr txBox="1">
              <a:spLocks noChangeArrowheads="1"/>
            </p:cNvSpPr>
            <p:nvPr/>
          </p:nvSpPr>
          <p:spPr bwMode="auto">
            <a:xfrm>
              <a:off x="2928" y="2352"/>
              <a:ext cx="20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99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π</a:t>
              </a: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grpSp>
          <p:nvGrpSpPr>
            <p:cNvPr id="153" name="Group 42"/>
            <p:cNvGrpSpPr>
              <a:grpSpLocks/>
            </p:cNvGrpSpPr>
            <p:nvPr/>
          </p:nvGrpSpPr>
          <p:grpSpPr bwMode="auto">
            <a:xfrm>
              <a:off x="3024" y="2304"/>
              <a:ext cx="171" cy="220"/>
              <a:chOff x="470" y="2664"/>
              <a:chExt cx="171" cy="220"/>
            </a:xfrm>
          </p:grpSpPr>
          <p:sp>
            <p:nvSpPr>
              <p:cNvPr id="154" name="Text Box 43"/>
              <p:cNvSpPr txBox="1">
                <a:spLocks noChangeArrowheads="1"/>
              </p:cNvSpPr>
              <p:nvPr/>
            </p:nvSpPr>
            <p:spPr bwMode="auto">
              <a:xfrm>
                <a:off x="470" y="2664"/>
                <a:ext cx="162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rPr>
                  <a:t>+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55" name="Text Box 44"/>
              <p:cNvSpPr txBox="1">
                <a:spLocks noChangeArrowheads="1"/>
              </p:cNvSpPr>
              <p:nvPr/>
            </p:nvSpPr>
            <p:spPr bwMode="auto">
              <a:xfrm>
                <a:off x="472" y="2672"/>
                <a:ext cx="16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rPr>
                  <a:t>-</a:t>
                </a: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</p:grpSp>
      <p:sp>
        <p:nvSpPr>
          <p:cNvPr id="156" name="Line 45"/>
          <p:cNvSpPr>
            <a:spLocks noChangeShapeType="1"/>
          </p:cNvSpPr>
          <p:nvPr/>
        </p:nvSpPr>
        <p:spPr bwMode="auto">
          <a:xfrm flipV="1">
            <a:off x="5240338" y="3260351"/>
            <a:ext cx="388938" cy="233362"/>
          </a:xfrm>
          <a:prstGeom prst="line">
            <a:avLst/>
          </a:prstGeom>
          <a:noFill/>
          <a:ln w="28575" cap="rnd">
            <a:solidFill>
              <a:srgbClr val="FF3399"/>
            </a:solidFill>
            <a:prstDash val="sysDot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7" name="Line 46"/>
          <p:cNvSpPr>
            <a:spLocks noChangeShapeType="1"/>
          </p:cNvSpPr>
          <p:nvPr/>
        </p:nvSpPr>
        <p:spPr bwMode="auto">
          <a:xfrm flipV="1">
            <a:off x="4938713" y="3569913"/>
            <a:ext cx="225425" cy="231775"/>
          </a:xfrm>
          <a:prstGeom prst="line">
            <a:avLst/>
          </a:prstGeom>
          <a:noFill/>
          <a:ln w="28575">
            <a:solidFill>
              <a:srgbClr val="1F9F1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58" name="Group 47"/>
          <p:cNvGrpSpPr>
            <a:grpSpLocks/>
          </p:cNvGrpSpPr>
          <p:nvPr/>
        </p:nvGrpSpPr>
        <p:grpSpPr bwMode="auto">
          <a:xfrm>
            <a:off x="3798888" y="4039813"/>
            <a:ext cx="311150" cy="565150"/>
            <a:chOff x="2256" y="2640"/>
            <a:chExt cx="196" cy="356"/>
          </a:xfrm>
        </p:grpSpPr>
        <p:sp>
          <p:nvSpPr>
            <p:cNvPr id="159" name="Text Box 48"/>
            <p:cNvSpPr txBox="1">
              <a:spLocks noChangeArrowheads="1"/>
            </p:cNvSpPr>
            <p:nvPr/>
          </p:nvSpPr>
          <p:spPr bwMode="auto">
            <a:xfrm>
              <a:off x="2256" y="2784"/>
              <a:ext cx="18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1F9F1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P</a:t>
              </a:r>
            </a:p>
          </p:txBody>
        </p:sp>
        <p:sp>
          <p:nvSpPr>
            <p:cNvPr id="160" name="Text Box 49"/>
            <p:cNvSpPr txBox="1">
              <a:spLocks noChangeArrowheads="1"/>
            </p:cNvSpPr>
            <p:nvPr/>
          </p:nvSpPr>
          <p:spPr bwMode="auto">
            <a:xfrm>
              <a:off x="2256" y="2640"/>
              <a:ext cx="19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1F9F1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_</a:t>
              </a:r>
            </a:p>
          </p:txBody>
        </p:sp>
      </p:grpSp>
      <p:sp>
        <p:nvSpPr>
          <p:cNvPr id="161" name="Rectangle 50"/>
          <p:cNvSpPr>
            <a:spLocks noChangeArrowheads="1"/>
          </p:cNvSpPr>
          <p:nvPr/>
        </p:nvSpPr>
        <p:spPr bwMode="auto">
          <a:xfrm>
            <a:off x="5937251" y="4377951"/>
            <a:ext cx="787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1F9F1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LiBeB</a:t>
            </a:r>
          </a:p>
        </p:txBody>
      </p:sp>
      <p:sp>
        <p:nvSpPr>
          <p:cNvPr id="162" name="Line 51"/>
          <p:cNvSpPr>
            <a:spLocks noChangeShapeType="1"/>
          </p:cNvSpPr>
          <p:nvPr/>
        </p:nvSpPr>
        <p:spPr bwMode="auto">
          <a:xfrm>
            <a:off x="6283326" y="4684338"/>
            <a:ext cx="268287" cy="576263"/>
          </a:xfrm>
          <a:prstGeom prst="line">
            <a:avLst/>
          </a:prstGeom>
          <a:noFill/>
          <a:ln w="28575">
            <a:solidFill>
              <a:srgbClr val="1F9F11"/>
            </a:solidFill>
            <a:prstDash val="dash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3" name="Line 52"/>
          <p:cNvSpPr>
            <a:spLocks noChangeShapeType="1"/>
          </p:cNvSpPr>
          <p:nvPr/>
        </p:nvSpPr>
        <p:spPr bwMode="auto">
          <a:xfrm>
            <a:off x="5092701" y="4147763"/>
            <a:ext cx="909637" cy="260350"/>
          </a:xfrm>
          <a:prstGeom prst="line">
            <a:avLst/>
          </a:prstGeom>
          <a:noFill/>
          <a:ln w="28575">
            <a:solidFill>
              <a:srgbClr val="1F9F11"/>
            </a:solidFill>
            <a:prstDash val="dash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4" name="Line 53"/>
          <p:cNvSpPr>
            <a:spLocks noChangeShapeType="1"/>
          </p:cNvSpPr>
          <p:nvPr/>
        </p:nvSpPr>
        <p:spPr bwMode="auto">
          <a:xfrm flipH="1">
            <a:off x="3857626" y="4425576"/>
            <a:ext cx="263525" cy="401637"/>
          </a:xfrm>
          <a:prstGeom prst="line">
            <a:avLst/>
          </a:prstGeom>
          <a:noFill/>
          <a:ln w="28575">
            <a:solidFill>
              <a:srgbClr val="1F9F11"/>
            </a:solidFill>
            <a:prstDash val="dash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5" name="Line 54"/>
          <p:cNvSpPr>
            <a:spLocks noChangeShapeType="1"/>
          </p:cNvSpPr>
          <p:nvPr/>
        </p:nvSpPr>
        <p:spPr bwMode="auto">
          <a:xfrm flipH="1">
            <a:off x="4121151" y="4166813"/>
            <a:ext cx="222250" cy="233363"/>
          </a:xfrm>
          <a:prstGeom prst="line">
            <a:avLst/>
          </a:prstGeom>
          <a:noFill/>
          <a:ln w="28575">
            <a:solidFill>
              <a:srgbClr val="1F9F11"/>
            </a:solidFill>
            <a:prstDash val="dash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6" name="Text Box 55"/>
          <p:cNvSpPr txBox="1">
            <a:spLocks noChangeArrowheads="1"/>
          </p:cNvSpPr>
          <p:nvPr/>
        </p:nvSpPr>
        <p:spPr bwMode="auto">
          <a:xfrm>
            <a:off x="4670426" y="882276"/>
            <a:ext cx="6699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ISM</a:t>
            </a:r>
          </a:p>
        </p:txBody>
      </p:sp>
      <p:sp>
        <p:nvSpPr>
          <p:cNvPr id="167" name="Text Box 56"/>
          <p:cNvSpPr txBox="1">
            <a:spLocks noChangeArrowheads="1"/>
          </p:cNvSpPr>
          <p:nvPr/>
        </p:nvSpPr>
        <p:spPr bwMode="auto">
          <a:xfrm>
            <a:off x="3095626" y="2495176"/>
            <a:ext cx="1916112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diffusion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   energy losses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      reacceleration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          convection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                 etc.</a:t>
            </a:r>
          </a:p>
        </p:txBody>
      </p:sp>
      <p:grpSp>
        <p:nvGrpSpPr>
          <p:cNvPr id="168" name="Group 57"/>
          <p:cNvGrpSpPr>
            <a:grpSpLocks/>
          </p:cNvGrpSpPr>
          <p:nvPr/>
        </p:nvGrpSpPr>
        <p:grpSpPr bwMode="auto">
          <a:xfrm>
            <a:off x="6627813" y="3149226"/>
            <a:ext cx="414338" cy="366712"/>
            <a:chOff x="4032" y="2112"/>
            <a:chExt cx="261" cy="231"/>
          </a:xfrm>
        </p:grpSpPr>
        <p:sp>
          <p:nvSpPr>
            <p:cNvPr id="169" name="Rectangle 58"/>
            <p:cNvSpPr>
              <a:spLocks noChangeArrowheads="1"/>
            </p:cNvSpPr>
            <p:nvPr/>
          </p:nvSpPr>
          <p:spPr bwMode="auto">
            <a:xfrm>
              <a:off x="4032" y="2112"/>
              <a:ext cx="20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99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π</a:t>
              </a: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70" name="Text Box 59"/>
            <p:cNvSpPr txBox="1">
              <a:spLocks noChangeArrowheads="1"/>
            </p:cNvSpPr>
            <p:nvPr/>
          </p:nvSpPr>
          <p:spPr bwMode="auto">
            <a:xfrm>
              <a:off x="4128" y="2112"/>
              <a:ext cx="16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99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0</a:t>
              </a:r>
            </a:p>
          </p:txBody>
        </p:sp>
      </p:grpSp>
      <p:sp>
        <p:nvSpPr>
          <p:cNvPr id="171" name="Text Box 60"/>
          <p:cNvSpPr txBox="1">
            <a:spLocks noChangeArrowheads="1"/>
          </p:cNvSpPr>
          <p:nvPr/>
        </p:nvSpPr>
        <p:spPr bwMode="auto">
          <a:xfrm rot="20806813">
            <a:off x="5821363" y="1650626"/>
            <a:ext cx="13287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synchrotron</a:t>
            </a:r>
          </a:p>
        </p:txBody>
      </p:sp>
      <p:sp>
        <p:nvSpPr>
          <p:cNvPr id="172" name="Text Box 61"/>
          <p:cNvSpPr txBox="1">
            <a:spLocks noChangeArrowheads="1"/>
          </p:cNvSpPr>
          <p:nvPr/>
        </p:nvSpPr>
        <p:spPr bwMode="auto">
          <a:xfrm>
            <a:off x="6935788" y="2303088"/>
            <a:ext cx="4175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IC</a:t>
            </a:r>
          </a:p>
        </p:txBody>
      </p:sp>
      <p:sp>
        <p:nvSpPr>
          <p:cNvPr id="173" name="Text Box 62"/>
          <p:cNvSpPr txBox="1">
            <a:spLocks noChangeArrowheads="1"/>
          </p:cNvSpPr>
          <p:nvPr/>
        </p:nvSpPr>
        <p:spPr bwMode="auto">
          <a:xfrm rot="21000000">
            <a:off x="6611938" y="2731713"/>
            <a:ext cx="8683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bremss</a:t>
            </a:r>
          </a:p>
        </p:txBody>
      </p:sp>
      <p:sp>
        <p:nvSpPr>
          <p:cNvPr id="174" name="Text Box 63"/>
          <p:cNvSpPr txBox="1">
            <a:spLocks noChangeArrowheads="1"/>
          </p:cNvSpPr>
          <p:nvPr/>
        </p:nvSpPr>
        <p:spPr bwMode="auto">
          <a:xfrm>
            <a:off x="7602538" y="1817313"/>
            <a:ext cx="957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Chandra</a:t>
            </a:r>
          </a:p>
        </p:txBody>
      </p:sp>
      <p:sp>
        <p:nvSpPr>
          <p:cNvPr id="175" name="Text Box 64"/>
          <p:cNvSpPr txBox="1">
            <a:spLocks noChangeArrowheads="1"/>
          </p:cNvSpPr>
          <p:nvPr/>
        </p:nvSpPr>
        <p:spPr bwMode="auto">
          <a:xfrm>
            <a:off x="7696201" y="3493713"/>
            <a:ext cx="11334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Fermi-LAT</a:t>
            </a:r>
          </a:p>
        </p:txBody>
      </p:sp>
      <p:sp>
        <p:nvSpPr>
          <p:cNvPr id="176" name="Text Box 65"/>
          <p:cNvSpPr txBox="1">
            <a:spLocks noChangeArrowheads="1"/>
          </p:cNvSpPr>
          <p:nvPr/>
        </p:nvSpPr>
        <p:spPr bwMode="auto">
          <a:xfrm>
            <a:off x="6435726" y="5722563"/>
            <a:ext cx="5826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ACE</a:t>
            </a:r>
          </a:p>
        </p:txBody>
      </p:sp>
      <p:sp>
        <p:nvSpPr>
          <p:cNvPr id="177" name="Line 67"/>
          <p:cNvSpPr>
            <a:spLocks noChangeShapeType="1"/>
          </p:cNvSpPr>
          <p:nvPr/>
        </p:nvSpPr>
        <p:spPr bwMode="auto">
          <a:xfrm>
            <a:off x="6167438" y="4992313"/>
            <a:ext cx="230188" cy="306388"/>
          </a:xfrm>
          <a:prstGeom prst="line">
            <a:avLst/>
          </a:prstGeom>
          <a:noFill/>
          <a:ln w="28575">
            <a:solidFill>
              <a:srgbClr val="1F9F1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8" name="Rectangle 68"/>
          <p:cNvSpPr>
            <a:spLocks noChangeArrowheads="1"/>
          </p:cNvSpPr>
          <p:nvPr/>
        </p:nvSpPr>
        <p:spPr bwMode="auto">
          <a:xfrm>
            <a:off x="4708526" y="5952751"/>
            <a:ext cx="1730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smtClean="0">
                <a:solidFill>
                  <a:srgbClr val="CC0000"/>
                </a:solidFill>
                <a:latin typeface="Arial" charset="0"/>
                <a:ea typeface="ＭＳ Ｐゴシック" charset="0"/>
                <a:cs typeface="ＭＳ Ｐゴシック" charset="0"/>
              </a:rPr>
              <a:t>helio-modulation</a:t>
            </a:r>
          </a:p>
        </p:txBody>
      </p:sp>
      <p:sp>
        <p:nvSpPr>
          <p:cNvPr id="179" name="Line 71"/>
          <p:cNvSpPr>
            <a:spLocks noChangeShapeType="1"/>
          </p:cNvSpPr>
          <p:nvPr/>
        </p:nvSpPr>
        <p:spPr bwMode="auto">
          <a:xfrm flipH="1">
            <a:off x="4535488" y="4250951"/>
            <a:ext cx="114300" cy="422275"/>
          </a:xfrm>
          <a:prstGeom prst="line">
            <a:avLst/>
          </a:prstGeom>
          <a:noFill/>
          <a:ln w="28575">
            <a:solidFill>
              <a:srgbClr val="1F9F1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0" name="Line 72"/>
          <p:cNvSpPr>
            <a:spLocks noChangeShapeType="1"/>
          </p:cNvSpPr>
          <p:nvPr/>
        </p:nvSpPr>
        <p:spPr bwMode="auto">
          <a:xfrm flipH="1">
            <a:off x="4189413" y="4698626"/>
            <a:ext cx="320675" cy="714375"/>
          </a:xfrm>
          <a:prstGeom prst="line">
            <a:avLst/>
          </a:prstGeom>
          <a:noFill/>
          <a:ln w="28575">
            <a:solidFill>
              <a:srgbClr val="1F9F1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1" name="Rectangle 73"/>
          <p:cNvSpPr>
            <a:spLocks noChangeArrowheads="1"/>
          </p:cNvSpPr>
          <p:nvPr/>
        </p:nvSpPr>
        <p:spPr bwMode="auto">
          <a:xfrm>
            <a:off x="4321176" y="4239838"/>
            <a:ext cx="76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>
                <a:solidFill>
                  <a:srgbClr val="1F9F1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p</a:t>
            </a:r>
          </a:p>
        </p:txBody>
      </p:sp>
      <p:grpSp>
        <p:nvGrpSpPr>
          <p:cNvPr id="182" name="Group 74"/>
          <p:cNvGrpSpPr>
            <a:grpSpLocks/>
          </p:cNvGrpSpPr>
          <p:nvPr/>
        </p:nvGrpSpPr>
        <p:grpSpPr bwMode="auto">
          <a:xfrm>
            <a:off x="252413" y="767976"/>
            <a:ext cx="2428875" cy="2212975"/>
            <a:chOff x="170" y="491"/>
            <a:chExt cx="1530" cy="1394"/>
          </a:xfrm>
        </p:grpSpPr>
        <p:pic>
          <p:nvPicPr>
            <p:cNvPr id="183" name="Picture 7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" y="515"/>
              <a:ext cx="1530" cy="1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" name="Text Box 76"/>
            <p:cNvSpPr txBox="1">
              <a:spLocks noChangeAspect="1" noChangeArrowheads="1"/>
            </p:cNvSpPr>
            <p:nvPr/>
          </p:nvSpPr>
          <p:spPr bwMode="auto">
            <a:xfrm>
              <a:off x="292" y="684"/>
              <a:ext cx="1210" cy="1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marL="342900" indent="-342900" eaLnBrk="0" hangingPunct="0">
                <a:tabLst>
                  <a:tab pos="338138" algn="l"/>
                  <a:tab pos="795338" algn="l"/>
                  <a:tab pos="1252538" algn="l"/>
                  <a:tab pos="1709738" algn="l"/>
                  <a:tab pos="2166938" algn="l"/>
                  <a:tab pos="2624138" algn="l"/>
                  <a:tab pos="3081338" algn="l"/>
                  <a:tab pos="3538538" algn="l"/>
                  <a:tab pos="3995738" algn="l"/>
                  <a:tab pos="4452938" algn="l"/>
                  <a:tab pos="4910138" algn="l"/>
                  <a:tab pos="5367338" algn="l"/>
                  <a:tab pos="5824538" algn="l"/>
                  <a:tab pos="6281738" algn="l"/>
                  <a:tab pos="6738938" algn="l"/>
                  <a:tab pos="7196138" algn="l"/>
                  <a:tab pos="7653338" algn="l"/>
                  <a:tab pos="8110538" algn="l"/>
                  <a:tab pos="8567738" algn="l"/>
                  <a:tab pos="9024938" algn="l"/>
                  <a:tab pos="9482138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38138" indent="-338138" eaLnBrk="0" hangingPunct="0">
                <a:tabLst>
                  <a:tab pos="338138" algn="l"/>
                  <a:tab pos="795338" algn="l"/>
                  <a:tab pos="1252538" algn="l"/>
                  <a:tab pos="1709738" algn="l"/>
                  <a:tab pos="2166938" algn="l"/>
                  <a:tab pos="2624138" algn="l"/>
                  <a:tab pos="3081338" algn="l"/>
                  <a:tab pos="3538538" algn="l"/>
                  <a:tab pos="3995738" algn="l"/>
                  <a:tab pos="4452938" algn="l"/>
                  <a:tab pos="4910138" algn="l"/>
                  <a:tab pos="5367338" algn="l"/>
                  <a:tab pos="5824538" algn="l"/>
                  <a:tab pos="6281738" algn="l"/>
                  <a:tab pos="6738938" algn="l"/>
                  <a:tab pos="7196138" algn="l"/>
                  <a:tab pos="7653338" algn="l"/>
                  <a:tab pos="8110538" algn="l"/>
                  <a:tab pos="8567738" algn="l"/>
                  <a:tab pos="9024938" algn="l"/>
                  <a:tab pos="9482138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338138" algn="l"/>
                  <a:tab pos="795338" algn="l"/>
                  <a:tab pos="1252538" algn="l"/>
                  <a:tab pos="1709738" algn="l"/>
                  <a:tab pos="2166938" algn="l"/>
                  <a:tab pos="2624138" algn="l"/>
                  <a:tab pos="3081338" algn="l"/>
                  <a:tab pos="3538538" algn="l"/>
                  <a:tab pos="3995738" algn="l"/>
                  <a:tab pos="4452938" algn="l"/>
                  <a:tab pos="4910138" algn="l"/>
                  <a:tab pos="5367338" algn="l"/>
                  <a:tab pos="5824538" algn="l"/>
                  <a:tab pos="6281738" algn="l"/>
                  <a:tab pos="6738938" algn="l"/>
                  <a:tab pos="7196138" algn="l"/>
                  <a:tab pos="7653338" algn="l"/>
                  <a:tab pos="8110538" algn="l"/>
                  <a:tab pos="8567738" algn="l"/>
                  <a:tab pos="9024938" algn="l"/>
                  <a:tab pos="9482138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338138" algn="l"/>
                  <a:tab pos="795338" algn="l"/>
                  <a:tab pos="1252538" algn="l"/>
                  <a:tab pos="1709738" algn="l"/>
                  <a:tab pos="2166938" algn="l"/>
                  <a:tab pos="2624138" algn="l"/>
                  <a:tab pos="3081338" algn="l"/>
                  <a:tab pos="3538538" algn="l"/>
                  <a:tab pos="3995738" algn="l"/>
                  <a:tab pos="4452938" algn="l"/>
                  <a:tab pos="4910138" algn="l"/>
                  <a:tab pos="5367338" algn="l"/>
                  <a:tab pos="5824538" algn="l"/>
                  <a:tab pos="6281738" algn="l"/>
                  <a:tab pos="6738938" algn="l"/>
                  <a:tab pos="7196138" algn="l"/>
                  <a:tab pos="7653338" algn="l"/>
                  <a:tab pos="8110538" algn="l"/>
                  <a:tab pos="8567738" algn="l"/>
                  <a:tab pos="9024938" algn="l"/>
                  <a:tab pos="9482138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338138" algn="l"/>
                  <a:tab pos="795338" algn="l"/>
                  <a:tab pos="1252538" algn="l"/>
                  <a:tab pos="1709738" algn="l"/>
                  <a:tab pos="2166938" algn="l"/>
                  <a:tab pos="2624138" algn="l"/>
                  <a:tab pos="3081338" algn="l"/>
                  <a:tab pos="3538538" algn="l"/>
                  <a:tab pos="3995738" algn="l"/>
                  <a:tab pos="4452938" algn="l"/>
                  <a:tab pos="4910138" algn="l"/>
                  <a:tab pos="5367338" algn="l"/>
                  <a:tab pos="5824538" algn="l"/>
                  <a:tab pos="6281738" algn="l"/>
                  <a:tab pos="6738938" algn="l"/>
                  <a:tab pos="7196138" algn="l"/>
                  <a:tab pos="7653338" algn="l"/>
                  <a:tab pos="8110538" algn="l"/>
                  <a:tab pos="8567738" algn="l"/>
                  <a:tab pos="9024938" algn="l"/>
                  <a:tab pos="9482138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38138" algn="l"/>
                  <a:tab pos="795338" algn="l"/>
                  <a:tab pos="1252538" algn="l"/>
                  <a:tab pos="1709738" algn="l"/>
                  <a:tab pos="2166938" algn="l"/>
                  <a:tab pos="2624138" algn="l"/>
                  <a:tab pos="3081338" algn="l"/>
                  <a:tab pos="3538538" algn="l"/>
                  <a:tab pos="3995738" algn="l"/>
                  <a:tab pos="4452938" algn="l"/>
                  <a:tab pos="4910138" algn="l"/>
                  <a:tab pos="5367338" algn="l"/>
                  <a:tab pos="5824538" algn="l"/>
                  <a:tab pos="6281738" algn="l"/>
                  <a:tab pos="6738938" algn="l"/>
                  <a:tab pos="7196138" algn="l"/>
                  <a:tab pos="7653338" algn="l"/>
                  <a:tab pos="8110538" algn="l"/>
                  <a:tab pos="8567738" algn="l"/>
                  <a:tab pos="9024938" algn="l"/>
                  <a:tab pos="9482138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38138" algn="l"/>
                  <a:tab pos="795338" algn="l"/>
                  <a:tab pos="1252538" algn="l"/>
                  <a:tab pos="1709738" algn="l"/>
                  <a:tab pos="2166938" algn="l"/>
                  <a:tab pos="2624138" algn="l"/>
                  <a:tab pos="3081338" algn="l"/>
                  <a:tab pos="3538538" algn="l"/>
                  <a:tab pos="3995738" algn="l"/>
                  <a:tab pos="4452938" algn="l"/>
                  <a:tab pos="4910138" algn="l"/>
                  <a:tab pos="5367338" algn="l"/>
                  <a:tab pos="5824538" algn="l"/>
                  <a:tab pos="6281738" algn="l"/>
                  <a:tab pos="6738938" algn="l"/>
                  <a:tab pos="7196138" algn="l"/>
                  <a:tab pos="7653338" algn="l"/>
                  <a:tab pos="8110538" algn="l"/>
                  <a:tab pos="8567738" algn="l"/>
                  <a:tab pos="9024938" algn="l"/>
                  <a:tab pos="9482138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38138" algn="l"/>
                  <a:tab pos="795338" algn="l"/>
                  <a:tab pos="1252538" algn="l"/>
                  <a:tab pos="1709738" algn="l"/>
                  <a:tab pos="2166938" algn="l"/>
                  <a:tab pos="2624138" algn="l"/>
                  <a:tab pos="3081338" algn="l"/>
                  <a:tab pos="3538538" algn="l"/>
                  <a:tab pos="3995738" algn="l"/>
                  <a:tab pos="4452938" algn="l"/>
                  <a:tab pos="4910138" algn="l"/>
                  <a:tab pos="5367338" algn="l"/>
                  <a:tab pos="5824538" algn="l"/>
                  <a:tab pos="6281738" algn="l"/>
                  <a:tab pos="6738938" algn="l"/>
                  <a:tab pos="7196138" algn="l"/>
                  <a:tab pos="7653338" algn="l"/>
                  <a:tab pos="8110538" algn="l"/>
                  <a:tab pos="8567738" algn="l"/>
                  <a:tab pos="9024938" algn="l"/>
                  <a:tab pos="9482138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38138" algn="l"/>
                  <a:tab pos="795338" algn="l"/>
                  <a:tab pos="1252538" algn="l"/>
                  <a:tab pos="1709738" algn="l"/>
                  <a:tab pos="2166938" algn="l"/>
                  <a:tab pos="2624138" algn="l"/>
                  <a:tab pos="3081338" algn="l"/>
                  <a:tab pos="3538538" algn="l"/>
                  <a:tab pos="3995738" algn="l"/>
                  <a:tab pos="4452938" algn="l"/>
                  <a:tab pos="4910138" algn="l"/>
                  <a:tab pos="5367338" algn="l"/>
                  <a:tab pos="5824538" algn="l"/>
                  <a:tab pos="6281738" algn="l"/>
                  <a:tab pos="6738938" algn="l"/>
                  <a:tab pos="7196138" algn="l"/>
                  <a:tab pos="7653338" algn="l"/>
                  <a:tab pos="8110538" algn="l"/>
                  <a:tab pos="8567738" algn="l"/>
                  <a:tab pos="9024938" algn="l"/>
                  <a:tab pos="9482138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338138" marR="0" lvl="1" indent="-338138" algn="ctr" defTabSz="914400" eaLnBrk="1" fontAlgn="base" latinLnBrk="0" hangingPunct="1">
                <a:lnSpc>
                  <a:spcPct val="95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C0C0C0"/>
                </a:buClr>
                <a:buSzPct val="100000"/>
                <a:buFont typeface="Arial" charset="0"/>
                <a:buNone/>
                <a:tabLst>
                  <a:tab pos="338138" algn="l"/>
                  <a:tab pos="795338" algn="l"/>
                  <a:tab pos="1252538" algn="l"/>
                  <a:tab pos="1709738" algn="l"/>
                  <a:tab pos="2166938" algn="l"/>
                  <a:tab pos="2624138" algn="l"/>
                  <a:tab pos="3081338" algn="l"/>
                  <a:tab pos="3538538" algn="l"/>
                  <a:tab pos="3995738" algn="l"/>
                  <a:tab pos="4452938" algn="l"/>
                  <a:tab pos="4910138" algn="l"/>
                  <a:tab pos="5367338" algn="l"/>
                  <a:tab pos="5824538" algn="l"/>
                  <a:tab pos="6281738" algn="l"/>
                  <a:tab pos="6738938" algn="l"/>
                  <a:tab pos="7196138" algn="l"/>
                  <a:tab pos="7653338" algn="l"/>
                  <a:tab pos="8110538" algn="l"/>
                  <a:tab pos="8567738" algn="l"/>
                  <a:tab pos="9024938" algn="l"/>
                  <a:tab pos="9482138" algn="l"/>
                </a:tabLst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85" name="Oval 77"/>
            <p:cNvSpPr>
              <a:spLocks noChangeAspect="1" noChangeArrowheads="1"/>
            </p:cNvSpPr>
            <p:nvPr/>
          </p:nvSpPr>
          <p:spPr bwMode="auto">
            <a:xfrm>
              <a:off x="348" y="1606"/>
              <a:ext cx="80" cy="85"/>
            </a:xfrm>
            <a:prstGeom prst="ellipse">
              <a:avLst/>
            </a:prstGeom>
            <a:noFill/>
            <a:ln w="1836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86" name="Text Box 78"/>
            <p:cNvSpPr txBox="1">
              <a:spLocks noChangeAspect="1" noChangeArrowheads="1"/>
            </p:cNvSpPr>
            <p:nvPr/>
          </p:nvSpPr>
          <p:spPr bwMode="auto">
            <a:xfrm>
              <a:off x="776" y="1531"/>
              <a:ext cx="653" cy="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8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kumimoji="0" lang="en-GB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HESS Preliminary</a:t>
              </a:r>
            </a:p>
          </p:txBody>
        </p:sp>
        <p:sp>
          <p:nvSpPr>
            <p:cNvPr id="187" name="Rectangle 79"/>
            <p:cNvSpPr>
              <a:spLocks noChangeArrowheads="1"/>
            </p:cNvSpPr>
            <p:nvPr/>
          </p:nvSpPr>
          <p:spPr bwMode="auto">
            <a:xfrm>
              <a:off x="170" y="491"/>
              <a:ext cx="143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342900" marR="0" lvl="0" indent="-34290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808080"/>
                    </a:outerShdw>
                  </a:effectLst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SNR   RX J1713-3946</a:t>
              </a: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  <a:uLnTx/>
                <a:uFillTx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88" name="AutoShape 80"/>
            <p:cNvSpPr>
              <a:spLocks noChangeArrowheads="1"/>
            </p:cNvSpPr>
            <p:nvPr/>
          </p:nvSpPr>
          <p:spPr bwMode="auto">
            <a:xfrm>
              <a:off x="219" y="1700"/>
              <a:ext cx="187" cy="97"/>
            </a:xfrm>
            <a:prstGeom prst="roundRect">
              <a:avLst>
                <a:gd name="adj" fmla="val 671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8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kumimoji="0" lang="en-GB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PSF</a:t>
              </a:r>
            </a:p>
          </p:txBody>
        </p:sp>
      </p:grpSp>
      <p:sp>
        <p:nvSpPr>
          <p:cNvPr id="189" name="Line 81"/>
          <p:cNvSpPr>
            <a:spLocks noChangeShapeType="1"/>
          </p:cNvSpPr>
          <p:nvPr/>
        </p:nvSpPr>
        <p:spPr bwMode="auto">
          <a:xfrm>
            <a:off x="3055938" y="1458538"/>
            <a:ext cx="4494213" cy="806450"/>
          </a:xfrm>
          <a:prstGeom prst="line">
            <a:avLst/>
          </a:prstGeom>
          <a:noFill/>
          <a:ln w="28575">
            <a:solidFill>
              <a:srgbClr val="0099FF"/>
            </a:solidFill>
            <a:prstDash val="dash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90" name="Picture 82" descr="latest_eit_30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626" y="4646238"/>
            <a:ext cx="1112837" cy="111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1" name="Line 83"/>
          <p:cNvSpPr>
            <a:spLocks noChangeShapeType="1"/>
          </p:cNvSpPr>
          <p:nvPr/>
        </p:nvSpPr>
        <p:spPr bwMode="auto">
          <a:xfrm>
            <a:off x="4976813" y="4147763"/>
            <a:ext cx="730250" cy="422275"/>
          </a:xfrm>
          <a:prstGeom prst="line">
            <a:avLst/>
          </a:prstGeom>
          <a:noFill/>
          <a:ln w="28575">
            <a:solidFill>
              <a:srgbClr val="1F9F1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92" name="Picture 84" descr="BESS-Polar Team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5088" y="4725613"/>
            <a:ext cx="1138238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3" name="Group 85"/>
          <p:cNvGrpSpPr>
            <a:grpSpLocks/>
          </p:cNvGrpSpPr>
          <p:nvPr/>
        </p:nvGrpSpPr>
        <p:grpSpPr bwMode="auto">
          <a:xfrm>
            <a:off x="5168901" y="1996701"/>
            <a:ext cx="328612" cy="366712"/>
            <a:chOff x="3267" y="1265"/>
            <a:chExt cx="207" cy="231"/>
          </a:xfrm>
        </p:grpSpPr>
        <p:sp>
          <p:nvSpPr>
            <p:cNvPr id="194" name="Text Box 86"/>
            <p:cNvSpPr txBox="1">
              <a:spLocks noChangeArrowheads="1"/>
            </p:cNvSpPr>
            <p:nvPr/>
          </p:nvSpPr>
          <p:spPr bwMode="auto">
            <a:xfrm>
              <a:off x="3267" y="1265"/>
              <a:ext cx="20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B</a:t>
              </a:r>
            </a:p>
          </p:txBody>
        </p:sp>
        <p:sp>
          <p:nvSpPr>
            <p:cNvPr id="195" name="Line 87"/>
            <p:cNvSpPr>
              <a:spLocks noChangeShapeType="1"/>
            </p:cNvSpPr>
            <p:nvPr/>
          </p:nvSpPr>
          <p:spPr bwMode="auto">
            <a:xfrm>
              <a:off x="3315" y="1289"/>
              <a:ext cx="12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196" name="Rectangle 88"/>
          <p:cNvSpPr>
            <a:spLocks noChangeArrowheads="1"/>
          </p:cNvSpPr>
          <p:nvPr/>
        </p:nvSpPr>
        <p:spPr bwMode="auto">
          <a:xfrm>
            <a:off x="5514976" y="4531938"/>
            <a:ext cx="76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>
                <a:solidFill>
                  <a:srgbClr val="1F9F1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He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>
                <a:solidFill>
                  <a:srgbClr val="1F9F1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CNO</a:t>
            </a:r>
          </a:p>
        </p:txBody>
      </p:sp>
      <p:sp>
        <p:nvSpPr>
          <p:cNvPr id="197" name="Rectangle 89"/>
          <p:cNvSpPr>
            <a:spLocks noChangeArrowheads="1"/>
          </p:cNvSpPr>
          <p:nvPr/>
        </p:nvSpPr>
        <p:spPr bwMode="auto">
          <a:xfrm>
            <a:off x="7259638" y="4228726"/>
            <a:ext cx="1146175" cy="914400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8" name="Freeform 90"/>
          <p:cNvSpPr>
            <a:spLocks/>
          </p:cNvSpPr>
          <p:nvPr/>
        </p:nvSpPr>
        <p:spPr bwMode="auto">
          <a:xfrm>
            <a:off x="7343776" y="4319213"/>
            <a:ext cx="974725" cy="765175"/>
          </a:xfrm>
          <a:custGeom>
            <a:avLst/>
            <a:gdLst>
              <a:gd name="T0" fmla="*/ 0 w 614"/>
              <a:gd name="T1" fmla="*/ 0 h 482"/>
              <a:gd name="T2" fmla="*/ 2147483647 w 614"/>
              <a:gd name="T3" fmla="*/ 2147483647 h 482"/>
              <a:gd name="T4" fmla="*/ 2147483647 w 614"/>
              <a:gd name="T5" fmla="*/ 2147483647 h 482"/>
              <a:gd name="T6" fmla="*/ 0 60000 65536"/>
              <a:gd name="T7" fmla="*/ 0 60000 65536"/>
              <a:gd name="T8" fmla="*/ 0 60000 65536"/>
              <a:gd name="T9" fmla="*/ 0 w 614"/>
              <a:gd name="T10" fmla="*/ 0 h 482"/>
              <a:gd name="T11" fmla="*/ 614 w 614"/>
              <a:gd name="T12" fmla="*/ 482 h 48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14" h="482">
                <a:moveTo>
                  <a:pt x="0" y="0"/>
                </a:moveTo>
                <a:cubicBezTo>
                  <a:pt x="47" y="18"/>
                  <a:pt x="178" y="28"/>
                  <a:pt x="280" y="108"/>
                </a:cubicBezTo>
                <a:cubicBezTo>
                  <a:pt x="382" y="188"/>
                  <a:pt x="545" y="404"/>
                  <a:pt x="614" y="482"/>
                </a:cubicBezTo>
              </a:path>
            </a:pathLst>
          </a:custGeom>
          <a:noFill/>
          <a:ln w="2857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9" name="Freeform 91"/>
          <p:cNvSpPr>
            <a:spLocks/>
          </p:cNvSpPr>
          <p:nvPr/>
        </p:nvSpPr>
        <p:spPr bwMode="auto">
          <a:xfrm>
            <a:off x="7434263" y="4531938"/>
            <a:ext cx="512763" cy="146050"/>
          </a:xfrm>
          <a:custGeom>
            <a:avLst/>
            <a:gdLst>
              <a:gd name="T0" fmla="*/ 0 w 323"/>
              <a:gd name="T1" fmla="*/ 2147483647 h 92"/>
              <a:gd name="T2" fmla="*/ 2147483647 w 323"/>
              <a:gd name="T3" fmla="*/ 2147483647 h 92"/>
              <a:gd name="T4" fmla="*/ 2147483647 w 323"/>
              <a:gd name="T5" fmla="*/ 2147483647 h 92"/>
              <a:gd name="T6" fmla="*/ 0 60000 65536"/>
              <a:gd name="T7" fmla="*/ 0 60000 65536"/>
              <a:gd name="T8" fmla="*/ 0 60000 65536"/>
              <a:gd name="T9" fmla="*/ 0 w 323"/>
              <a:gd name="T10" fmla="*/ 0 h 92"/>
              <a:gd name="T11" fmla="*/ 323 w 323"/>
              <a:gd name="T12" fmla="*/ 92 h 9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3" h="92">
                <a:moveTo>
                  <a:pt x="0" y="92"/>
                </a:moveTo>
                <a:cubicBezTo>
                  <a:pt x="27" y="77"/>
                  <a:pt x="109" y="4"/>
                  <a:pt x="163" y="2"/>
                </a:cubicBezTo>
                <a:cubicBezTo>
                  <a:pt x="217" y="0"/>
                  <a:pt x="290" y="65"/>
                  <a:pt x="323" y="82"/>
                </a:cubicBezTo>
              </a:path>
            </a:pathLst>
          </a:custGeom>
          <a:noFill/>
          <a:ln w="28575">
            <a:solidFill>
              <a:srgbClr val="FFFFFF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0" name="Text Box 92"/>
          <p:cNvSpPr txBox="1">
            <a:spLocks noChangeArrowheads="1"/>
          </p:cNvSpPr>
          <p:nvPr/>
        </p:nvSpPr>
        <p:spPr bwMode="auto">
          <a:xfrm rot="16200000">
            <a:off x="6756401" y="4333501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342900" marR="0" lvl="0" indent="-34290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Flux</a:t>
            </a:r>
          </a:p>
        </p:txBody>
      </p:sp>
      <p:sp>
        <p:nvSpPr>
          <p:cNvPr id="201" name="Text Box 93"/>
          <p:cNvSpPr txBox="1">
            <a:spLocks noChangeArrowheads="1"/>
          </p:cNvSpPr>
          <p:nvPr/>
        </p:nvSpPr>
        <p:spPr bwMode="auto">
          <a:xfrm>
            <a:off x="7734301" y="5139951"/>
            <a:ext cx="9699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342900" marR="0" lvl="0" indent="-34290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20 GeV/n</a:t>
            </a:r>
          </a:p>
        </p:txBody>
      </p:sp>
      <p:sp>
        <p:nvSpPr>
          <p:cNvPr id="202" name="Line 94"/>
          <p:cNvSpPr>
            <a:spLocks noChangeShapeType="1"/>
          </p:cNvSpPr>
          <p:nvPr/>
        </p:nvSpPr>
        <p:spPr bwMode="auto">
          <a:xfrm>
            <a:off x="7408863" y="4371601"/>
            <a:ext cx="0" cy="276225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3" name="Line 95"/>
          <p:cNvSpPr>
            <a:spLocks noChangeAspect="1" noChangeShapeType="1"/>
          </p:cNvSpPr>
          <p:nvPr/>
        </p:nvSpPr>
        <p:spPr bwMode="auto">
          <a:xfrm flipH="1">
            <a:off x="7867651" y="5006601"/>
            <a:ext cx="1587" cy="10795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04" name="Picture 96" descr="0_1950-200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4544638"/>
            <a:ext cx="2419350" cy="168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" name="Text Box 97"/>
          <p:cNvSpPr txBox="1">
            <a:spLocks noChangeArrowheads="1"/>
          </p:cNvSpPr>
          <p:nvPr/>
        </p:nvSpPr>
        <p:spPr bwMode="auto">
          <a:xfrm>
            <a:off x="7334251" y="5568576"/>
            <a:ext cx="1792287" cy="77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286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228600" marR="0" lvl="0" indent="-228600" algn="ctr" defTabSz="91440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CR species:</a:t>
            </a:r>
          </a:p>
          <a:p>
            <a:pPr marL="228600" marR="0" lvl="0" indent="-228600" algn="ctr" defTabSz="91440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charset="0"/>
              <a:buChar char="Ø"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Only 1 location</a:t>
            </a:r>
          </a:p>
          <a:p>
            <a:pPr marL="228600" marR="0" lvl="0" indent="-228600" algn="ctr" defTabSz="91440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charset="0"/>
              <a:buChar char="Ø"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modulation</a:t>
            </a:r>
          </a:p>
        </p:txBody>
      </p:sp>
      <p:pic>
        <p:nvPicPr>
          <p:cNvPr id="206" name="Picture 98" descr="pam_trs-cont-small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2476" y="5066926"/>
            <a:ext cx="828675" cy="80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" name="Picture 69" descr="ams_picture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8726" y="5538413"/>
            <a:ext cx="768350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8" name="Group 99"/>
          <p:cNvGrpSpPr>
            <a:grpSpLocks/>
          </p:cNvGrpSpPr>
          <p:nvPr/>
        </p:nvGrpSpPr>
        <p:grpSpPr bwMode="auto">
          <a:xfrm>
            <a:off x="3841751" y="4628776"/>
            <a:ext cx="423862" cy="442912"/>
            <a:chOff x="3216" y="2160"/>
            <a:chExt cx="267" cy="279"/>
          </a:xfrm>
        </p:grpSpPr>
        <p:sp>
          <p:nvSpPr>
            <p:cNvPr id="209" name="Rectangle 100"/>
            <p:cNvSpPr>
              <a:spLocks noChangeArrowheads="1"/>
            </p:cNvSpPr>
            <p:nvPr/>
          </p:nvSpPr>
          <p:spPr bwMode="auto">
            <a:xfrm>
              <a:off x="3216" y="2208"/>
              <a:ext cx="19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3399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e</a:t>
              </a:r>
            </a:p>
          </p:txBody>
        </p:sp>
        <p:grpSp>
          <p:nvGrpSpPr>
            <p:cNvPr id="210" name="Group 101"/>
            <p:cNvGrpSpPr>
              <a:grpSpLocks/>
            </p:cNvGrpSpPr>
            <p:nvPr/>
          </p:nvGrpSpPr>
          <p:grpSpPr bwMode="auto">
            <a:xfrm>
              <a:off x="3312" y="2160"/>
              <a:ext cx="171" cy="220"/>
              <a:chOff x="470" y="2664"/>
              <a:chExt cx="171" cy="220"/>
            </a:xfrm>
          </p:grpSpPr>
          <p:sp>
            <p:nvSpPr>
              <p:cNvPr id="211" name="Text Box 102"/>
              <p:cNvSpPr txBox="1">
                <a:spLocks noChangeArrowheads="1"/>
              </p:cNvSpPr>
              <p:nvPr/>
            </p:nvSpPr>
            <p:spPr bwMode="auto">
              <a:xfrm>
                <a:off x="470" y="2664"/>
                <a:ext cx="162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3399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rPr>
                  <a:t>+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FF3399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12" name="Text Box 103"/>
              <p:cNvSpPr txBox="1">
                <a:spLocks noChangeArrowheads="1"/>
              </p:cNvSpPr>
              <p:nvPr/>
            </p:nvSpPr>
            <p:spPr bwMode="auto">
              <a:xfrm>
                <a:off x="472" y="2672"/>
                <a:ext cx="16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3399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rPr>
                  <a:t>-</a:t>
                </a: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FF3399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</p:grpSp>
      <p:sp>
        <p:nvSpPr>
          <p:cNvPr id="213" name="Line 104"/>
          <p:cNvSpPr>
            <a:spLocks noChangeShapeType="1"/>
          </p:cNvSpPr>
          <p:nvPr/>
        </p:nvSpPr>
        <p:spPr bwMode="auto">
          <a:xfrm rot="10564532" flipV="1">
            <a:off x="3954463" y="4728788"/>
            <a:ext cx="292100" cy="500063"/>
          </a:xfrm>
          <a:prstGeom prst="line">
            <a:avLst/>
          </a:prstGeom>
          <a:noFill/>
          <a:ln w="28575" cap="rnd">
            <a:solidFill>
              <a:srgbClr val="FF3399"/>
            </a:solidFill>
            <a:prstDash val="sysDot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4" name="Line 105"/>
          <p:cNvSpPr>
            <a:spLocks noChangeShapeType="1"/>
          </p:cNvSpPr>
          <p:nvPr/>
        </p:nvSpPr>
        <p:spPr bwMode="auto">
          <a:xfrm rot="10561651" flipV="1">
            <a:off x="4214813" y="4247776"/>
            <a:ext cx="328613" cy="415925"/>
          </a:xfrm>
          <a:prstGeom prst="line">
            <a:avLst/>
          </a:prstGeom>
          <a:noFill/>
          <a:ln w="28575">
            <a:solidFill>
              <a:srgbClr val="1F9F1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15" name="Group 106"/>
          <p:cNvGrpSpPr>
            <a:grpSpLocks/>
          </p:cNvGrpSpPr>
          <p:nvPr/>
        </p:nvGrpSpPr>
        <p:grpSpPr bwMode="auto">
          <a:xfrm>
            <a:off x="4168776" y="4109663"/>
            <a:ext cx="423862" cy="442913"/>
            <a:chOff x="2928" y="2304"/>
            <a:chExt cx="267" cy="279"/>
          </a:xfrm>
        </p:grpSpPr>
        <p:sp>
          <p:nvSpPr>
            <p:cNvPr id="216" name="Text Box 107"/>
            <p:cNvSpPr txBox="1">
              <a:spLocks noChangeArrowheads="1"/>
            </p:cNvSpPr>
            <p:nvPr/>
          </p:nvSpPr>
          <p:spPr bwMode="auto">
            <a:xfrm>
              <a:off x="2928" y="2352"/>
              <a:ext cx="20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99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π</a:t>
              </a: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grpSp>
          <p:nvGrpSpPr>
            <p:cNvPr id="217" name="Group 108"/>
            <p:cNvGrpSpPr>
              <a:grpSpLocks/>
            </p:cNvGrpSpPr>
            <p:nvPr/>
          </p:nvGrpSpPr>
          <p:grpSpPr bwMode="auto">
            <a:xfrm>
              <a:off x="3024" y="2304"/>
              <a:ext cx="171" cy="220"/>
              <a:chOff x="470" y="2664"/>
              <a:chExt cx="171" cy="220"/>
            </a:xfrm>
          </p:grpSpPr>
          <p:sp>
            <p:nvSpPr>
              <p:cNvPr id="218" name="Text Box 109"/>
              <p:cNvSpPr txBox="1">
                <a:spLocks noChangeArrowheads="1"/>
              </p:cNvSpPr>
              <p:nvPr/>
            </p:nvSpPr>
            <p:spPr bwMode="auto">
              <a:xfrm>
                <a:off x="470" y="2664"/>
                <a:ext cx="162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rPr>
                  <a:t>+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19" name="Text Box 110"/>
              <p:cNvSpPr txBox="1">
                <a:spLocks noChangeArrowheads="1"/>
              </p:cNvSpPr>
              <p:nvPr/>
            </p:nvSpPr>
            <p:spPr bwMode="auto">
              <a:xfrm>
                <a:off x="472" y="2672"/>
                <a:ext cx="16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rPr>
                  <a:t>-</a:t>
                </a: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</p:grpSp>
      <p:sp>
        <p:nvSpPr>
          <p:cNvPr id="220" name="Text Box 111"/>
          <p:cNvSpPr txBox="1">
            <a:spLocks noChangeArrowheads="1"/>
          </p:cNvSpPr>
          <p:nvPr/>
        </p:nvSpPr>
        <p:spPr bwMode="auto">
          <a:xfrm>
            <a:off x="2943226" y="5698751"/>
            <a:ext cx="10080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PAMELA</a:t>
            </a:r>
          </a:p>
        </p:txBody>
      </p:sp>
      <p:sp>
        <p:nvSpPr>
          <p:cNvPr id="221" name="Text Box 66"/>
          <p:cNvSpPr txBox="1">
            <a:spLocks noChangeArrowheads="1"/>
          </p:cNvSpPr>
          <p:nvPr/>
        </p:nvSpPr>
        <p:spPr bwMode="auto">
          <a:xfrm>
            <a:off x="2682876" y="5481263"/>
            <a:ext cx="7223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BESS</a:t>
            </a:r>
          </a:p>
        </p:txBody>
      </p:sp>
      <p:sp>
        <p:nvSpPr>
          <p:cNvPr id="222" name="Text Box 70"/>
          <p:cNvSpPr txBox="1">
            <a:spLocks noChangeArrowheads="1"/>
          </p:cNvSpPr>
          <p:nvPr/>
        </p:nvSpPr>
        <p:spPr bwMode="auto">
          <a:xfrm>
            <a:off x="3914776" y="5851151"/>
            <a:ext cx="6540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AMS</a:t>
            </a:r>
          </a:p>
        </p:txBody>
      </p:sp>
      <p:sp>
        <p:nvSpPr>
          <p:cNvPr id="223" name="TextBox 222"/>
          <p:cNvSpPr txBox="1">
            <a:spLocks noChangeArrowheads="1"/>
          </p:cNvSpPr>
          <p:nvPr/>
        </p:nvSpPr>
        <p:spPr bwMode="auto">
          <a:xfrm>
            <a:off x="65689" y="6415963"/>
            <a:ext cx="288184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ＭＳ Ｐゴシック" charset="0"/>
                <a:cs typeface="ＭＳ Ｐゴシック" charset="0"/>
              </a:rPr>
              <a:t>[slide from Igor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ＭＳ Ｐゴシック" charset="0"/>
                <a:cs typeface="ＭＳ Ｐゴシック" charset="0"/>
              </a:rPr>
              <a:t>Moskalenko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ＭＳ Ｐゴシック" charset="0"/>
                <a:cs typeface="ＭＳ Ｐゴシック" charset="0"/>
              </a:rPr>
              <a:t>]</a:t>
            </a:r>
          </a:p>
        </p:txBody>
      </p:sp>
      <p:sp>
        <p:nvSpPr>
          <p:cNvPr id="225" name="TextBox 224"/>
          <p:cNvSpPr txBox="1"/>
          <p:nvPr/>
        </p:nvSpPr>
        <p:spPr>
          <a:xfrm>
            <a:off x="3379972" y="71345"/>
            <a:ext cx="27166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“Over-fitting”</a:t>
            </a:r>
            <a:endParaRPr lang="en-US" sz="3600" dirty="0"/>
          </a:p>
        </p:txBody>
      </p:sp>
      <p:grpSp>
        <p:nvGrpSpPr>
          <p:cNvPr id="3" name="Group 2"/>
          <p:cNvGrpSpPr/>
          <p:nvPr/>
        </p:nvGrpSpPr>
        <p:grpSpPr>
          <a:xfrm>
            <a:off x="2617173" y="2800799"/>
            <a:ext cx="4384675" cy="2062103"/>
            <a:chOff x="2633662" y="3341313"/>
            <a:chExt cx="4384675" cy="2062103"/>
          </a:xfrm>
        </p:grpSpPr>
        <p:sp>
          <p:nvSpPr>
            <p:cNvPr id="224" name="TextBox 2"/>
            <p:cNvSpPr txBox="1">
              <a:spLocks noChangeArrowheads="1"/>
            </p:cNvSpPr>
            <p:nvPr/>
          </p:nvSpPr>
          <p:spPr bwMode="auto">
            <a:xfrm>
              <a:off x="2633662" y="3341313"/>
              <a:ext cx="4384675" cy="2062103"/>
            </a:xfrm>
            <a:prstGeom prst="rect">
              <a:avLst/>
            </a:prstGeom>
            <a:solidFill>
              <a:srgbClr val="FFFFFF"/>
            </a:solidFill>
            <a:ln w="508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Fine-tune </a:t>
              </a:r>
              <a:r>
                <a:rPr kumimoji="0" lang="en-US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the model 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lang="en-US" sz="3200" kern="0" dirty="0">
                <a:solidFill>
                  <a:srgbClr val="000000"/>
                </a:solidFill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Gobble</a:t>
              </a:r>
              <a:r>
                <a:rPr kumimoji="0" lang="en-US" sz="3200" b="1" i="0" u="none" strike="noStrike" kern="0" cap="none" spc="0" normalizeH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 </a:t>
              </a:r>
              <a:r>
                <a:rPr kumimoji="0" lang="en-US" sz="3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up </a:t>
              </a:r>
              <a:r>
                <a:rPr kumimoji="0" lang="en-US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any signal!</a:t>
              </a:r>
            </a:p>
          </p:txBody>
        </p:sp>
        <p:sp>
          <p:nvSpPr>
            <p:cNvPr id="2" name="Down Arrow 1"/>
            <p:cNvSpPr/>
            <p:nvPr/>
          </p:nvSpPr>
          <p:spPr>
            <a:xfrm>
              <a:off x="4526756" y="4087408"/>
              <a:ext cx="598487" cy="569913"/>
            </a:xfrm>
            <a:prstGeom prst="downArrow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1755224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Picture 2" descr="Milchst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462" y="826713"/>
            <a:ext cx="9144000" cy="5562600"/>
          </a:xfrm>
          <a:prstGeom prst="rect">
            <a:avLst/>
          </a:prstGeom>
          <a:noFill/>
          <a:ln w="0">
            <a:solidFill>
              <a:srgbClr val="00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" name="Picture 4" descr="chandra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1538" y="1055313"/>
            <a:ext cx="1709738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" name="Picture 5" descr="glast_i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4938" y="2274513"/>
            <a:ext cx="1128713" cy="117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7" name="Oval 6"/>
          <p:cNvSpPr>
            <a:spLocks noChangeArrowheads="1"/>
          </p:cNvSpPr>
          <p:nvPr/>
        </p:nvSpPr>
        <p:spPr bwMode="auto">
          <a:xfrm>
            <a:off x="3481388" y="4223963"/>
            <a:ext cx="3492500" cy="2112963"/>
          </a:xfrm>
          <a:prstGeom prst="ellipse">
            <a:avLst/>
          </a:prstGeom>
          <a:gradFill rotWithShape="0">
            <a:gsLst>
              <a:gs pos="0">
                <a:srgbClr val="FF0000"/>
              </a:gs>
              <a:gs pos="100000">
                <a:srgbClr val="FFCC00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18" name="Group 7"/>
          <p:cNvGrpSpPr>
            <a:grpSpLocks/>
          </p:cNvGrpSpPr>
          <p:nvPr/>
        </p:nvGrpSpPr>
        <p:grpSpPr bwMode="auto">
          <a:xfrm>
            <a:off x="2749551" y="1650626"/>
            <a:ext cx="423862" cy="442912"/>
            <a:chOff x="3216" y="2160"/>
            <a:chExt cx="267" cy="279"/>
          </a:xfrm>
        </p:grpSpPr>
        <p:sp>
          <p:nvSpPr>
            <p:cNvPr id="119" name="Rectangle 8"/>
            <p:cNvSpPr>
              <a:spLocks noChangeArrowheads="1"/>
            </p:cNvSpPr>
            <p:nvPr/>
          </p:nvSpPr>
          <p:spPr bwMode="auto">
            <a:xfrm>
              <a:off x="3216" y="2208"/>
              <a:ext cx="19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3399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e</a:t>
              </a:r>
            </a:p>
          </p:txBody>
        </p:sp>
        <p:grpSp>
          <p:nvGrpSpPr>
            <p:cNvPr id="120" name="Group 9"/>
            <p:cNvGrpSpPr>
              <a:grpSpLocks/>
            </p:cNvGrpSpPr>
            <p:nvPr/>
          </p:nvGrpSpPr>
          <p:grpSpPr bwMode="auto">
            <a:xfrm>
              <a:off x="3312" y="2160"/>
              <a:ext cx="171" cy="220"/>
              <a:chOff x="470" y="2664"/>
              <a:chExt cx="171" cy="220"/>
            </a:xfrm>
          </p:grpSpPr>
          <p:sp>
            <p:nvSpPr>
              <p:cNvPr id="121" name="Text Box 10"/>
              <p:cNvSpPr txBox="1">
                <a:spLocks noChangeArrowheads="1"/>
              </p:cNvSpPr>
              <p:nvPr/>
            </p:nvSpPr>
            <p:spPr bwMode="auto">
              <a:xfrm>
                <a:off x="470" y="2664"/>
                <a:ext cx="162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3399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rPr>
                  <a:t>+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FF3399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22" name="Text Box 11"/>
              <p:cNvSpPr txBox="1">
                <a:spLocks noChangeArrowheads="1"/>
              </p:cNvSpPr>
              <p:nvPr/>
            </p:nvSpPr>
            <p:spPr bwMode="auto">
              <a:xfrm>
                <a:off x="472" y="2672"/>
                <a:ext cx="16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3399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rPr>
                  <a:t>-</a:t>
                </a: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FF3399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</p:grpSp>
      <p:sp>
        <p:nvSpPr>
          <p:cNvPr id="123" name="Oval 12" descr="20%"/>
          <p:cNvSpPr>
            <a:spLocks noChangeArrowheads="1"/>
          </p:cNvSpPr>
          <p:nvPr/>
        </p:nvSpPr>
        <p:spPr bwMode="auto">
          <a:xfrm>
            <a:off x="3106738" y="1055313"/>
            <a:ext cx="3962400" cy="38862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 cmpd="tri">
                <a:solidFill>
                  <a:srgbClr val="000000"/>
                </a:solidFill>
                <a:prstDash val="dash"/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4" name="Text Box 13"/>
          <p:cNvSpPr txBox="1">
            <a:spLocks noChangeArrowheads="1"/>
          </p:cNvSpPr>
          <p:nvPr/>
        </p:nvSpPr>
        <p:spPr bwMode="auto">
          <a:xfrm>
            <a:off x="484188" y="3493713"/>
            <a:ext cx="8229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25" name="Picture 14" descr="ac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451" y="5338388"/>
            <a:ext cx="9683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6" name="Line 15"/>
          <p:cNvSpPr>
            <a:spLocks noChangeShapeType="1"/>
          </p:cNvSpPr>
          <p:nvPr/>
        </p:nvSpPr>
        <p:spPr bwMode="auto">
          <a:xfrm>
            <a:off x="3017838" y="1420438"/>
            <a:ext cx="4110038" cy="38100"/>
          </a:xfrm>
          <a:prstGeom prst="line">
            <a:avLst/>
          </a:prstGeom>
          <a:noFill/>
          <a:ln w="28575">
            <a:solidFill>
              <a:srgbClr val="0099FF"/>
            </a:solidFill>
            <a:prstDash val="dash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7" name="Text Box 16"/>
          <p:cNvSpPr txBox="1">
            <a:spLocks noChangeArrowheads="1"/>
          </p:cNvSpPr>
          <p:nvPr/>
        </p:nvSpPr>
        <p:spPr bwMode="auto">
          <a:xfrm>
            <a:off x="2633663" y="2457076"/>
            <a:ext cx="630238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1F9F1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1F9F1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He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1F9F1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CNO</a:t>
            </a:r>
          </a:p>
        </p:txBody>
      </p:sp>
      <p:sp>
        <p:nvSpPr>
          <p:cNvPr id="128" name="Line 17"/>
          <p:cNvSpPr>
            <a:spLocks noChangeShapeType="1"/>
          </p:cNvSpPr>
          <p:nvPr/>
        </p:nvSpPr>
        <p:spPr bwMode="auto">
          <a:xfrm>
            <a:off x="3133726" y="2879351"/>
            <a:ext cx="1074737" cy="960437"/>
          </a:xfrm>
          <a:prstGeom prst="line">
            <a:avLst/>
          </a:prstGeom>
          <a:noFill/>
          <a:ln w="28575">
            <a:solidFill>
              <a:srgbClr val="1F9F1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9" name="Text Box 18"/>
          <p:cNvSpPr txBox="1">
            <a:spLocks noChangeArrowheads="1"/>
          </p:cNvSpPr>
          <p:nvPr/>
        </p:nvSpPr>
        <p:spPr bwMode="auto">
          <a:xfrm>
            <a:off x="2865438" y="1074363"/>
            <a:ext cx="5238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X,</a:t>
            </a:r>
            <a:r>
              <a:rPr kumimoji="0" lang="el-GR" sz="1800" b="0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γ</a:t>
            </a: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0099FF"/>
              </a:solidFill>
              <a:effectLst/>
              <a:uLnTx/>
              <a:uFillTx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30" name="Group 19"/>
          <p:cNvGrpSpPr>
            <a:grpSpLocks/>
          </p:cNvGrpSpPr>
          <p:nvPr/>
        </p:nvGrpSpPr>
        <p:grpSpPr bwMode="auto">
          <a:xfrm>
            <a:off x="4208463" y="3801688"/>
            <a:ext cx="838200" cy="381000"/>
            <a:chOff x="2688" y="2496"/>
            <a:chExt cx="528" cy="240"/>
          </a:xfrm>
        </p:grpSpPr>
        <p:sp>
          <p:nvSpPr>
            <p:cNvPr id="131" name="Oval 20" descr="25%"/>
            <p:cNvSpPr>
              <a:spLocks noChangeArrowheads="1"/>
            </p:cNvSpPr>
            <p:nvPr/>
          </p:nvSpPr>
          <p:spPr bwMode="auto">
            <a:xfrm>
              <a:off x="2688" y="2496"/>
              <a:ext cx="528" cy="240"/>
            </a:xfrm>
            <a:prstGeom prst="ellipse">
              <a:avLst/>
            </a:prstGeom>
            <a:pattFill prst="pct25">
              <a:fgClr>
                <a:srgbClr val="0000FF"/>
              </a:fgClr>
              <a:bgClr>
                <a:srgbClr val="FFFFFF"/>
              </a:bgClr>
            </a:patt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32" name="Text Box 21"/>
            <p:cNvSpPr txBox="1">
              <a:spLocks noChangeArrowheads="1"/>
            </p:cNvSpPr>
            <p:nvPr/>
          </p:nvSpPr>
          <p:spPr bwMode="auto">
            <a:xfrm>
              <a:off x="2784" y="249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gas</a:t>
              </a:r>
            </a:p>
          </p:txBody>
        </p:sp>
      </p:grpSp>
      <p:grpSp>
        <p:nvGrpSpPr>
          <p:cNvPr id="133" name="Group 22"/>
          <p:cNvGrpSpPr>
            <a:grpSpLocks/>
          </p:cNvGrpSpPr>
          <p:nvPr/>
        </p:nvGrpSpPr>
        <p:grpSpPr bwMode="auto">
          <a:xfrm>
            <a:off x="5621338" y="2960313"/>
            <a:ext cx="838200" cy="381000"/>
            <a:chOff x="2688" y="2496"/>
            <a:chExt cx="528" cy="240"/>
          </a:xfrm>
        </p:grpSpPr>
        <p:sp>
          <p:nvSpPr>
            <p:cNvPr id="134" name="Oval 23" descr="25%"/>
            <p:cNvSpPr>
              <a:spLocks noChangeArrowheads="1"/>
            </p:cNvSpPr>
            <p:nvPr/>
          </p:nvSpPr>
          <p:spPr bwMode="auto">
            <a:xfrm>
              <a:off x="2688" y="2496"/>
              <a:ext cx="528" cy="240"/>
            </a:xfrm>
            <a:prstGeom prst="ellipse">
              <a:avLst/>
            </a:prstGeom>
            <a:pattFill prst="pct25">
              <a:fgClr>
                <a:srgbClr val="0000FF"/>
              </a:fgClr>
              <a:bgClr>
                <a:srgbClr val="FFFFFF"/>
              </a:bgClr>
            </a:patt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35" name="Text Box 24"/>
            <p:cNvSpPr txBox="1">
              <a:spLocks noChangeArrowheads="1"/>
            </p:cNvSpPr>
            <p:nvPr/>
          </p:nvSpPr>
          <p:spPr bwMode="auto">
            <a:xfrm>
              <a:off x="2784" y="249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gas</a:t>
              </a:r>
            </a:p>
          </p:txBody>
        </p:sp>
      </p:grpSp>
      <p:sp>
        <p:nvSpPr>
          <p:cNvPr id="136" name="Oval 25" descr="Light upward diagonal"/>
          <p:cNvSpPr>
            <a:spLocks noChangeArrowheads="1"/>
          </p:cNvSpPr>
          <p:nvPr/>
        </p:nvSpPr>
        <p:spPr bwMode="auto">
          <a:xfrm>
            <a:off x="4900613" y="1958601"/>
            <a:ext cx="838200" cy="381000"/>
          </a:xfrm>
          <a:prstGeom prst="ellipse">
            <a:avLst/>
          </a:prstGeom>
          <a:pattFill prst="ltUpDiag">
            <a:fgClr>
              <a:srgbClr val="FF0000"/>
            </a:fgClr>
            <a:bgClr>
              <a:srgbClr val="FFFFFF"/>
            </a:bgClr>
          </a:pattFill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7" name="Oval 26" descr="Zig zag"/>
          <p:cNvSpPr>
            <a:spLocks noChangeArrowheads="1"/>
          </p:cNvSpPr>
          <p:nvPr/>
        </p:nvSpPr>
        <p:spPr bwMode="auto">
          <a:xfrm>
            <a:off x="5468938" y="2426913"/>
            <a:ext cx="838200" cy="381000"/>
          </a:xfrm>
          <a:prstGeom prst="ellipse">
            <a:avLst/>
          </a:prstGeom>
          <a:pattFill prst="zigZag">
            <a:fgClr>
              <a:srgbClr val="FF0000"/>
            </a:fgClr>
            <a:bgClr>
              <a:srgbClr val="FFFFFF"/>
            </a:bgClr>
          </a:pattFill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8" name="Text Box 27"/>
          <p:cNvSpPr txBox="1">
            <a:spLocks noChangeArrowheads="1"/>
          </p:cNvSpPr>
          <p:nvPr/>
        </p:nvSpPr>
        <p:spPr bwMode="auto">
          <a:xfrm>
            <a:off x="5545138" y="2431676"/>
            <a:ext cx="7493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ISRF</a:t>
            </a:r>
          </a:p>
        </p:txBody>
      </p:sp>
      <p:sp>
        <p:nvSpPr>
          <p:cNvPr id="139" name="Line 28"/>
          <p:cNvSpPr>
            <a:spLocks noChangeShapeType="1"/>
          </p:cNvSpPr>
          <p:nvPr/>
        </p:nvSpPr>
        <p:spPr bwMode="auto">
          <a:xfrm>
            <a:off x="3055938" y="1996701"/>
            <a:ext cx="1690688" cy="153987"/>
          </a:xfrm>
          <a:prstGeom prst="line">
            <a:avLst/>
          </a:prstGeom>
          <a:noFill/>
          <a:ln w="28575" cap="rnd">
            <a:solidFill>
              <a:srgbClr val="FF3399"/>
            </a:solidFill>
            <a:prstDash val="sysDot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0" name="Line 29"/>
          <p:cNvSpPr>
            <a:spLocks noChangeShapeType="1"/>
          </p:cNvSpPr>
          <p:nvPr/>
        </p:nvSpPr>
        <p:spPr bwMode="auto">
          <a:xfrm>
            <a:off x="3095626" y="2111001"/>
            <a:ext cx="2297112" cy="468312"/>
          </a:xfrm>
          <a:prstGeom prst="line">
            <a:avLst/>
          </a:prstGeom>
          <a:noFill/>
          <a:ln w="28575" cap="rnd">
            <a:solidFill>
              <a:srgbClr val="FF3399"/>
            </a:solidFill>
            <a:prstDash val="sysDot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1" name="Line 30"/>
          <p:cNvSpPr>
            <a:spLocks noChangeShapeType="1"/>
          </p:cNvSpPr>
          <p:nvPr/>
        </p:nvSpPr>
        <p:spPr bwMode="auto">
          <a:xfrm>
            <a:off x="2979738" y="2150688"/>
            <a:ext cx="2641600" cy="885825"/>
          </a:xfrm>
          <a:prstGeom prst="line">
            <a:avLst/>
          </a:prstGeom>
          <a:noFill/>
          <a:ln w="28575" cap="rnd">
            <a:solidFill>
              <a:srgbClr val="FF3399"/>
            </a:solidFill>
            <a:prstDash val="sysDot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2" name="Line 31"/>
          <p:cNvSpPr>
            <a:spLocks noChangeShapeType="1"/>
          </p:cNvSpPr>
          <p:nvPr/>
        </p:nvSpPr>
        <p:spPr bwMode="auto">
          <a:xfrm flipV="1">
            <a:off x="5861051" y="1804613"/>
            <a:ext cx="1304925" cy="306388"/>
          </a:xfrm>
          <a:prstGeom prst="line">
            <a:avLst/>
          </a:prstGeom>
          <a:noFill/>
          <a:ln w="28575">
            <a:solidFill>
              <a:srgbClr val="CC0000"/>
            </a:solidFill>
            <a:prstDash val="dash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3" name="Line 32"/>
          <p:cNvSpPr>
            <a:spLocks noChangeShapeType="1"/>
          </p:cNvSpPr>
          <p:nvPr/>
        </p:nvSpPr>
        <p:spPr bwMode="auto">
          <a:xfrm flipV="1">
            <a:off x="6535738" y="2884113"/>
            <a:ext cx="1143000" cy="228600"/>
          </a:xfrm>
          <a:prstGeom prst="line">
            <a:avLst/>
          </a:prstGeom>
          <a:noFill/>
          <a:ln w="28575">
            <a:solidFill>
              <a:srgbClr val="0099FF"/>
            </a:solidFill>
            <a:prstDash val="dash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4" name="Line 33"/>
          <p:cNvSpPr>
            <a:spLocks noChangeShapeType="1"/>
          </p:cNvSpPr>
          <p:nvPr/>
        </p:nvSpPr>
        <p:spPr bwMode="auto">
          <a:xfrm flipV="1">
            <a:off x="6397626" y="2534863"/>
            <a:ext cx="1295400" cy="76200"/>
          </a:xfrm>
          <a:prstGeom prst="line">
            <a:avLst/>
          </a:prstGeom>
          <a:noFill/>
          <a:ln w="28575">
            <a:solidFill>
              <a:srgbClr val="0099FF"/>
            </a:solidFill>
            <a:prstDash val="dash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5" name="Line 34"/>
          <p:cNvSpPr>
            <a:spLocks noChangeShapeType="1"/>
          </p:cNvSpPr>
          <p:nvPr/>
        </p:nvSpPr>
        <p:spPr bwMode="auto">
          <a:xfrm flipV="1">
            <a:off x="5130801" y="3188913"/>
            <a:ext cx="2547937" cy="766763"/>
          </a:xfrm>
          <a:prstGeom prst="line">
            <a:avLst/>
          </a:prstGeom>
          <a:noFill/>
          <a:ln w="28575">
            <a:solidFill>
              <a:srgbClr val="0099FF"/>
            </a:solidFill>
            <a:prstDash val="dash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46" name="Group 35"/>
          <p:cNvGrpSpPr>
            <a:grpSpLocks/>
          </p:cNvGrpSpPr>
          <p:nvPr/>
        </p:nvGrpSpPr>
        <p:grpSpPr bwMode="auto">
          <a:xfrm>
            <a:off x="4976813" y="3149226"/>
            <a:ext cx="423863" cy="442912"/>
            <a:chOff x="3216" y="2160"/>
            <a:chExt cx="267" cy="279"/>
          </a:xfrm>
        </p:grpSpPr>
        <p:sp>
          <p:nvSpPr>
            <p:cNvPr id="147" name="Rectangle 36"/>
            <p:cNvSpPr>
              <a:spLocks noChangeArrowheads="1"/>
            </p:cNvSpPr>
            <p:nvPr/>
          </p:nvSpPr>
          <p:spPr bwMode="auto">
            <a:xfrm>
              <a:off x="3216" y="2208"/>
              <a:ext cx="19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3399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e</a:t>
              </a:r>
            </a:p>
          </p:txBody>
        </p:sp>
        <p:grpSp>
          <p:nvGrpSpPr>
            <p:cNvPr id="148" name="Group 37"/>
            <p:cNvGrpSpPr>
              <a:grpSpLocks/>
            </p:cNvGrpSpPr>
            <p:nvPr/>
          </p:nvGrpSpPr>
          <p:grpSpPr bwMode="auto">
            <a:xfrm>
              <a:off x="3312" y="2160"/>
              <a:ext cx="171" cy="220"/>
              <a:chOff x="470" y="2664"/>
              <a:chExt cx="171" cy="220"/>
            </a:xfrm>
          </p:grpSpPr>
          <p:sp>
            <p:nvSpPr>
              <p:cNvPr id="149" name="Text Box 38"/>
              <p:cNvSpPr txBox="1">
                <a:spLocks noChangeArrowheads="1"/>
              </p:cNvSpPr>
              <p:nvPr/>
            </p:nvSpPr>
            <p:spPr bwMode="auto">
              <a:xfrm>
                <a:off x="470" y="2664"/>
                <a:ext cx="162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3399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rPr>
                  <a:t>+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FF3399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50" name="Text Box 39"/>
              <p:cNvSpPr txBox="1">
                <a:spLocks noChangeArrowheads="1"/>
              </p:cNvSpPr>
              <p:nvPr/>
            </p:nvSpPr>
            <p:spPr bwMode="auto">
              <a:xfrm>
                <a:off x="472" y="2672"/>
                <a:ext cx="16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3399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rPr>
                  <a:t>-</a:t>
                </a: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FF3399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</p:grpSp>
      <p:grpSp>
        <p:nvGrpSpPr>
          <p:cNvPr id="151" name="Group 40"/>
          <p:cNvGrpSpPr>
            <a:grpSpLocks/>
          </p:cNvGrpSpPr>
          <p:nvPr/>
        </p:nvGrpSpPr>
        <p:grpSpPr bwMode="auto">
          <a:xfrm>
            <a:off x="4670426" y="3455613"/>
            <a:ext cx="423862" cy="442913"/>
            <a:chOff x="2928" y="2304"/>
            <a:chExt cx="267" cy="279"/>
          </a:xfrm>
        </p:grpSpPr>
        <p:sp>
          <p:nvSpPr>
            <p:cNvPr id="152" name="Text Box 41"/>
            <p:cNvSpPr txBox="1">
              <a:spLocks noChangeArrowheads="1"/>
            </p:cNvSpPr>
            <p:nvPr/>
          </p:nvSpPr>
          <p:spPr bwMode="auto">
            <a:xfrm>
              <a:off x="2928" y="2352"/>
              <a:ext cx="20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99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π</a:t>
              </a: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grpSp>
          <p:nvGrpSpPr>
            <p:cNvPr id="153" name="Group 42"/>
            <p:cNvGrpSpPr>
              <a:grpSpLocks/>
            </p:cNvGrpSpPr>
            <p:nvPr/>
          </p:nvGrpSpPr>
          <p:grpSpPr bwMode="auto">
            <a:xfrm>
              <a:off x="3024" y="2304"/>
              <a:ext cx="171" cy="220"/>
              <a:chOff x="470" y="2664"/>
              <a:chExt cx="171" cy="220"/>
            </a:xfrm>
          </p:grpSpPr>
          <p:sp>
            <p:nvSpPr>
              <p:cNvPr id="154" name="Text Box 43"/>
              <p:cNvSpPr txBox="1">
                <a:spLocks noChangeArrowheads="1"/>
              </p:cNvSpPr>
              <p:nvPr/>
            </p:nvSpPr>
            <p:spPr bwMode="auto">
              <a:xfrm>
                <a:off x="470" y="2664"/>
                <a:ext cx="162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rPr>
                  <a:t>+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55" name="Text Box 44"/>
              <p:cNvSpPr txBox="1">
                <a:spLocks noChangeArrowheads="1"/>
              </p:cNvSpPr>
              <p:nvPr/>
            </p:nvSpPr>
            <p:spPr bwMode="auto">
              <a:xfrm>
                <a:off x="472" y="2672"/>
                <a:ext cx="16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rPr>
                  <a:t>-</a:t>
                </a: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</p:grpSp>
      <p:sp>
        <p:nvSpPr>
          <p:cNvPr id="156" name="Line 45"/>
          <p:cNvSpPr>
            <a:spLocks noChangeShapeType="1"/>
          </p:cNvSpPr>
          <p:nvPr/>
        </p:nvSpPr>
        <p:spPr bwMode="auto">
          <a:xfrm flipV="1">
            <a:off x="5240338" y="3260351"/>
            <a:ext cx="388938" cy="233362"/>
          </a:xfrm>
          <a:prstGeom prst="line">
            <a:avLst/>
          </a:prstGeom>
          <a:noFill/>
          <a:ln w="28575" cap="rnd">
            <a:solidFill>
              <a:srgbClr val="FF3399"/>
            </a:solidFill>
            <a:prstDash val="sysDot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7" name="Line 46"/>
          <p:cNvSpPr>
            <a:spLocks noChangeShapeType="1"/>
          </p:cNvSpPr>
          <p:nvPr/>
        </p:nvSpPr>
        <p:spPr bwMode="auto">
          <a:xfrm flipV="1">
            <a:off x="4938713" y="3569913"/>
            <a:ext cx="225425" cy="231775"/>
          </a:xfrm>
          <a:prstGeom prst="line">
            <a:avLst/>
          </a:prstGeom>
          <a:noFill/>
          <a:ln w="28575">
            <a:solidFill>
              <a:srgbClr val="1F9F1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58" name="Group 47"/>
          <p:cNvGrpSpPr>
            <a:grpSpLocks/>
          </p:cNvGrpSpPr>
          <p:nvPr/>
        </p:nvGrpSpPr>
        <p:grpSpPr bwMode="auto">
          <a:xfrm>
            <a:off x="3798888" y="4039813"/>
            <a:ext cx="311150" cy="565150"/>
            <a:chOff x="2256" y="2640"/>
            <a:chExt cx="196" cy="356"/>
          </a:xfrm>
        </p:grpSpPr>
        <p:sp>
          <p:nvSpPr>
            <p:cNvPr id="159" name="Text Box 48"/>
            <p:cNvSpPr txBox="1">
              <a:spLocks noChangeArrowheads="1"/>
            </p:cNvSpPr>
            <p:nvPr/>
          </p:nvSpPr>
          <p:spPr bwMode="auto">
            <a:xfrm>
              <a:off x="2256" y="2784"/>
              <a:ext cx="18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1F9F1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P</a:t>
              </a:r>
            </a:p>
          </p:txBody>
        </p:sp>
        <p:sp>
          <p:nvSpPr>
            <p:cNvPr id="160" name="Text Box 49"/>
            <p:cNvSpPr txBox="1">
              <a:spLocks noChangeArrowheads="1"/>
            </p:cNvSpPr>
            <p:nvPr/>
          </p:nvSpPr>
          <p:spPr bwMode="auto">
            <a:xfrm>
              <a:off x="2256" y="2640"/>
              <a:ext cx="19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1F9F1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_</a:t>
              </a:r>
            </a:p>
          </p:txBody>
        </p:sp>
      </p:grpSp>
      <p:sp>
        <p:nvSpPr>
          <p:cNvPr id="161" name="Rectangle 50"/>
          <p:cNvSpPr>
            <a:spLocks noChangeArrowheads="1"/>
          </p:cNvSpPr>
          <p:nvPr/>
        </p:nvSpPr>
        <p:spPr bwMode="auto">
          <a:xfrm>
            <a:off x="5937251" y="4377951"/>
            <a:ext cx="787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1F9F1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LiBeB</a:t>
            </a:r>
          </a:p>
        </p:txBody>
      </p:sp>
      <p:sp>
        <p:nvSpPr>
          <p:cNvPr id="162" name="Line 51"/>
          <p:cNvSpPr>
            <a:spLocks noChangeShapeType="1"/>
          </p:cNvSpPr>
          <p:nvPr/>
        </p:nvSpPr>
        <p:spPr bwMode="auto">
          <a:xfrm>
            <a:off x="6283326" y="4684338"/>
            <a:ext cx="268287" cy="576263"/>
          </a:xfrm>
          <a:prstGeom prst="line">
            <a:avLst/>
          </a:prstGeom>
          <a:noFill/>
          <a:ln w="28575">
            <a:solidFill>
              <a:srgbClr val="1F9F11"/>
            </a:solidFill>
            <a:prstDash val="dash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3" name="Line 52"/>
          <p:cNvSpPr>
            <a:spLocks noChangeShapeType="1"/>
          </p:cNvSpPr>
          <p:nvPr/>
        </p:nvSpPr>
        <p:spPr bwMode="auto">
          <a:xfrm>
            <a:off x="5092701" y="4147763"/>
            <a:ext cx="909637" cy="260350"/>
          </a:xfrm>
          <a:prstGeom prst="line">
            <a:avLst/>
          </a:prstGeom>
          <a:noFill/>
          <a:ln w="28575">
            <a:solidFill>
              <a:srgbClr val="1F9F11"/>
            </a:solidFill>
            <a:prstDash val="dash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4" name="Line 53"/>
          <p:cNvSpPr>
            <a:spLocks noChangeShapeType="1"/>
          </p:cNvSpPr>
          <p:nvPr/>
        </p:nvSpPr>
        <p:spPr bwMode="auto">
          <a:xfrm flipH="1">
            <a:off x="3857626" y="4425576"/>
            <a:ext cx="263525" cy="401637"/>
          </a:xfrm>
          <a:prstGeom prst="line">
            <a:avLst/>
          </a:prstGeom>
          <a:noFill/>
          <a:ln w="28575">
            <a:solidFill>
              <a:srgbClr val="1F9F11"/>
            </a:solidFill>
            <a:prstDash val="dash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5" name="Line 54"/>
          <p:cNvSpPr>
            <a:spLocks noChangeShapeType="1"/>
          </p:cNvSpPr>
          <p:nvPr/>
        </p:nvSpPr>
        <p:spPr bwMode="auto">
          <a:xfrm flipH="1">
            <a:off x="4121151" y="4166813"/>
            <a:ext cx="222250" cy="233363"/>
          </a:xfrm>
          <a:prstGeom prst="line">
            <a:avLst/>
          </a:prstGeom>
          <a:noFill/>
          <a:ln w="28575">
            <a:solidFill>
              <a:srgbClr val="1F9F11"/>
            </a:solidFill>
            <a:prstDash val="dash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6" name="Text Box 55"/>
          <p:cNvSpPr txBox="1">
            <a:spLocks noChangeArrowheads="1"/>
          </p:cNvSpPr>
          <p:nvPr/>
        </p:nvSpPr>
        <p:spPr bwMode="auto">
          <a:xfrm>
            <a:off x="4670426" y="882276"/>
            <a:ext cx="6699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ISM</a:t>
            </a:r>
          </a:p>
        </p:txBody>
      </p:sp>
      <p:sp>
        <p:nvSpPr>
          <p:cNvPr id="167" name="Text Box 56"/>
          <p:cNvSpPr txBox="1">
            <a:spLocks noChangeArrowheads="1"/>
          </p:cNvSpPr>
          <p:nvPr/>
        </p:nvSpPr>
        <p:spPr bwMode="auto">
          <a:xfrm>
            <a:off x="3095626" y="2495176"/>
            <a:ext cx="1916112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diffusion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   energy losses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      reacceleration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          convection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                 etc.</a:t>
            </a:r>
          </a:p>
        </p:txBody>
      </p:sp>
      <p:grpSp>
        <p:nvGrpSpPr>
          <p:cNvPr id="168" name="Group 57"/>
          <p:cNvGrpSpPr>
            <a:grpSpLocks/>
          </p:cNvGrpSpPr>
          <p:nvPr/>
        </p:nvGrpSpPr>
        <p:grpSpPr bwMode="auto">
          <a:xfrm>
            <a:off x="6627813" y="3149226"/>
            <a:ext cx="414338" cy="366712"/>
            <a:chOff x="4032" y="2112"/>
            <a:chExt cx="261" cy="231"/>
          </a:xfrm>
        </p:grpSpPr>
        <p:sp>
          <p:nvSpPr>
            <p:cNvPr id="169" name="Rectangle 58"/>
            <p:cNvSpPr>
              <a:spLocks noChangeArrowheads="1"/>
            </p:cNvSpPr>
            <p:nvPr/>
          </p:nvSpPr>
          <p:spPr bwMode="auto">
            <a:xfrm>
              <a:off x="4032" y="2112"/>
              <a:ext cx="20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99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π</a:t>
              </a: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70" name="Text Box 59"/>
            <p:cNvSpPr txBox="1">
              <a:spLocks noChangeArrowheads="1"/>
            </p:cNvSpPr>
            <p:nvPr/>
          </p:nvSpPr>
          <p:spPr bwMode="auto">
            <a:xfrm>
              <a:off x="4128" y="2112"/>
              <a:ext cx="16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99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0</a:t>
              </a:r>
            </a:p>
          </p:txBody>
        </p:sp>
      </p:grpSp>
      <p:sp>
        <p:nvSpPr>
          <p:cNvPr id="171" name="Text Box 60"/>
          <p:cNvSpPr txBox="1">
            <a:spLocks noChangeArrowheads="1"/>
          </p:cNvSpPr>
          <p:nvPr/>
        </p:nvSpPr>
        <p:spPr bwMode="auto">
          <a:xfrm rot="20806813">
            <a:off x="5821363" y="1650626"/>
            <a:ext cx="13287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synchrotron</a:t>
            </a:r>
          </a:p>
        </p:txBody>
      </p:sp>
      <p:sp>
        <p:nvSpPr>
          <p:cNvPr id="172" name="Text Box 61"/>
          <p:cNvSpPr txBox="1">
            <a:spLocks noChangeArrowheads="1"/>
          </p:cNvSpPr>
          <p:nvPr/>
        </p:nvSpPr>
        <p:spPr bwMode="auto">
          <a:xfrm>
            <a:off x="6935788" y="2303088"/>
            <a:ext cx="4175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IC</a:t>
            </a:r>
          </a:p>
        </p:txBody>
      </p:sp>
      <p:sp>
        <p:nvSpPr>
          <p:cNvPr id="173" name="Text Box 62"/>
          <p:cNvSpPr txBox="1">
            <a:spLocks noChangeArrowheads="1"/>
          </p:cNvSpPr>
          <p:nvPr/>
        </p:nvSpPr>
        <p:spPr bwMode="auto">
          <a:xfrm rot="21000000">
            <a:off x="6611938" y="2731713"/>
            <a:ext cx="8683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bremss</a:t>
            </a:r>
          </a:p>
        </p:txBody>
      </p:sp>
      <p:sp>
        <p:nvSpPr>
          <p:cNvPr id="174" name="Text Box 63"/>
          <p:cNvSpPr txBox="1">
            <a:spLocks noChangeArrowheads="1"/>
          </p:cNvSpPr>
          <p:nvPr/>
        </p:nvSpPr>
        <p:spPr bwMode="auto">
          <a:xfrm>
            <a:off x="7602538" y="1817313"/>
            <a:ext cx="957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Chandra</a:t>
            </a:r>
          </a:p>
        </p:txBody>
      </p:sp>
      <p:sp>
        <p:nvSpPr>
          <p:cNvPr id="175" name="Text Box 64"/>
          <p:cNvSpPr txBox="1">
            <a:spLocks noChangeArrowheads="1"/>
          </p:cNvSpPr>
          <p:nvPr/>
        </p:nvSpPr>
        <p:spPr bwMode="auto">
          <a:xfrm>
            <a:off x="7696201" y="3493713"/>
            <a:ext cx="11334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Fermi-LAT</a:t>
            </a:r>
          </a:p>
        </p:txBody>
      </p:sp>
      <p:sp>
        <p:nvSpPr>
          <p:cNvPr id="176" name="Text Box 65"/>
          <p:cNvSpPr txBox="1">
            <a:spLocks noChangeArrowheads="1"/>
          </p:cNvSpPr>
          <p:nvPr/>
        </p:nvSpPr>
        <p:spPr bwMode="auto">
          <a:xfrm>
            <a:off x="6435726" y="5722563"/>
            <a:ext cx="5826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ACE</a:t>
            </a:r>
          </a:p>
        </p:txBody>
      </p:sp>
      <p:sp>
        <p:nvSpPr>
          <p:cNvPr id="177" name="Line 67"/>
          <p:cNvSpPr>
            <a:spLocks noChangeShapeType="1"/>
          </p:cNvSpPr>
          <p:nvPr/>
        </p:nvSpPr>
        <p:spPr bwMode="auto">
          <a:xfrm>
            <a:off x="6167438" y="4992313"/>
            <a:ext cx="230188" cy="306388"/>
          </a:xfrm>
          <a:prstGeom prst="line">
            <a:avLst/>
          </a:prstGeom>
          <a:noFill/>
          <a:ln w="28575">
            <a:solidFill>
              <a:srgbClr val="1F9F1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8" name="Rectangle 68"/>
          <p:cNvSpPr>
            <a:spLocks noChangeArrowheads="1"/>
          </p:cNvSpPr>
          <p:nvPr/>
        </p:nvSpPr>
        <p:spPr bwMode="auto">
          <a:xfrm>
            <a:off x="4708526" y="5952751"/>
            <a:ext cx="1730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smtClean="0">
                <a:solidFill>
                  <a:srgbClr val="CC0000"/>
                </a:solidFill>
                <a:latin typeface="Arial" charset="0"/>
                <a:ea typeface="ＭＳ Ｐゴシック" charset="0"/>
                <a:cs typeface="ＭＳ Ｐゴシック" charset="0"/>
              </a:rPr>
              <a:t>helio-modulation</a:t>
            </a:r>
          </a:p>
        </p:txBody>
      </p:sp>
      <p:sp>
        <p:nvSpPr>
          <p:cNvPr id="179" name="Line 71"/>
          <p:cNvSpPr>
            <a:spLocks noChangeShapeType="1"/>
          </p:cNvSpPr>
          <p:nvPr/>
        </p:nvSpPr>
        <p:spPr bwMode="auto">
          <a:xfrm flipH="1">
            <a:off x="4535488" y="4250951"/>
            <a:ext cx="114300" cy="422275"/>
          </a:xfrm>
          <a:prstGeom prst="line">
            <a:avLst/>
          </a:prstGeom>
          <a:noFill/>
          <a:ln w="28575">
            <a:solidFill>
              <a:srgbClr val="1F9F1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0" name="Line 72"/>
          <p:cNvSpPr>
            <a:spLocks noChangeShapeType="1"/>
          </p:cNvSpPr>
          <p:nvPr/>
        </p:nvSpPr>
        <p:spPr bwMode="auto">
          <a:xfrm flipH="1">
            <a:off x="4189413" y="4698626"/>
            <a:ext cx="320675" cy="714375"/>
          </a:xfrm>
          <a:prstGeom prst="line">
            <a:avLst/>
          </a:prstGeom>
          <a:noFill/>
          <a:ln w="28575">
            <a:solidFill>
              <a:srgbClr val="1F9F1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1" name="Rectangle 73"/>
          <p:cNvSpPr>
            <a:spLocks noChangeArrowheads="1"/>
          </p:cNvSpPr>
          <p:nvPr/>
        </p:nvSpPr>
        <p:spPr bwMode="auto">
          <a:xfrm>
            <a:off x="4321176" y="4239838"/>
            <a:ext cx="76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>
                <a:solidFill>
                  <a:srgbClr val="1F9F1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p</a:t>
            </a:r>
          </a:p>
        </p:txBody>
      </p:sp>
      <p:grpSp>
        <p:nvGrpSpPr>
          <p:cNvPr id="182" name="Group 74"/>
          <p:cNvGrpSpPr>
            <a:grpSpLocks/>
          </p:cNvGrpSpPr>
          <p:nvPr/>
        </p:nvGrpSpPr>
        <p:grpSpPr bwMode="auto">
          <a:xfrm>
            <a:off x="252413" y="767976"/>
            <a:ext cx="2428875" cy="2212975"/>
            <a:chOff x="170" y="491"/>
            <a:chExt cx="1530" cy="1394"/>
          </a:xfrm>
        </p:grpSpPr>
        <p:pic>
          <p:nvPicPr>
            <p:cNvPr id="183" name="Picture 7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" y="515"/>
              <a:ext cx="1530" cy="1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" name="Text Box 76"/>
            <p:cNvSpPr txBox="1">
              <a:spLocks noChangeAspect="1" noChangeArrowheads="1"/>
            </p:cNvSpPr>
            <p:nvPr/>
          </p:nvSpPr>
          <p:spPr bwMode="auto">
            <a:xfrm>
              <a:off x="292" y="684"/>
              <a:ext cx="1210" cy="1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marL="342900" indent="-342900" eaLnBrk="0" hangingPunct="0">
                <a:tabLst>
                  <a:tab pos="338138" algn="l"/>
                  <a:tab pos="795338" algn="l"/>
                  <a:tab pos="1252538" algn="l"/>
                  <a:tab pos="1709738" algn="l"/>
                  <a:tab pos="2166938" algn="l"/>
                  <a:tab pos="2624138" algn="l"/>
                  <a:tab pos="3081338" algn="l"/>
                  <a:tab pos="3538538" algn="l"/>
                  <a:tab pos="3995738" algn="l"/>
                  <a:tab pos="4452938" algn="l"/>
                  <a:tab pos="4910138" algn="l"/>
                  <a:tab pos="5367338" algn="l"/>
                  <a:tab pos="5824538" algn="l"/>
                  <a:tab pos="6281738" algn="l"/>
                  <a:tab pos="6738938" algn="l"/>
                  <a:tab pos="7196138" algn="l"/>
                  <a:tab pos="7653338" algn="l"/>
                  <a:tab pos="8110538" algn="l"/>
                  <a:tab pos="8567738" algn="l"/>
                  <a:tab pos="9024938" algn="l"/>
                  <a:tab pos="9482138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38138" indent="-338138" eaLnBrk="0" hangingPunct="0">
                <a:tabLst>
                  <a:tab pos="338138" algn="l"/>
                  <a:tab pos="795338" algn="l"/>
                  <a:tab pos="1252538" algn="l"/>
                  <a:tab pos="1709738" algn="l"/>
                  <a:tab pos="2166938" algn="l"/>
                  <a:tab pos="2624138" algn="l"/>
                  <a:tab pos="3081338" algn="l"/>
                  <a:tab pos="3538538" algn="l"/>
                  <a:tab pos="3995738" algn="l"/>
                  <a:tab pos="4452938" algn="l"/>
                  <a:tab pos="4910138" algn="l"/>
                  <a:tab pos="5367338" algn="l"/>
                  <a:tab pos="5824538" algn="l"/>
                  <a:tab pos="6281738" algn="l"/>
                  <a:tab pos="6738938" algn="l"/>
                  <a:tab pos="7196138" algn="l"/>
                  <a:tab pos="7653338" algn="l"/>
                  <a:tab pos="8110538" algn="l"/>
                  <a:tab pos="8567738" algn="l"/>
                  <a:tab pos="9024938" algn="l"/>
                  <a:tab pos="9482138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338138" algn="l"/>
                  <a:tab pos="795338" algn="l"/>
                  <a:tab pos="1252538" algn="l"/>
                  <a:tab pos="1709738" algn="l"/>
                  <a:tab pos="2166938" algn="l"/>
                  <a:tab pos="2624138" algn="l"/>
                  <a:tab pos="3081338" algn="l"/>
                  <a:tab pos="3538538" algn="l"/>
                  <a:tab pos="3995738" algn="l"/>
                  <a:tab pos="4452938" algn="l"/>
                  <a:tab pos="4910138" algn="l"/>
                  <a:tab pos="5367338" algn="l"/>
                  <a:tab pos="5824538" algn="l"/>
                  <a:tab pos="6281738" algn="l"/>
                  <a:tab pos="6738938" algn="l"/>
                  <a:tab pos="7196138" algn="l"/>
                  <a:tab pos="7653338" algn="l"/>
                  <a:tab pos="8110538" algn="l"/>
                  <a:tab pos="8567738" algn="l"/>
                  <a:tab pos="9024938" algn="l"/>
                  <a:tab pos="9482138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338138" algn="l"/>
                  <a:tab pos="795338" algn="l"/>
                  <a:tab pos="1252538" algn="l"/>
                  <a:tab pos="1709738" algn="l"/>
                  <a:tab pos="2166938" algn="l"/>
                  <a:tab pos="2624138" algn="l"/>
                  <a:tab pos="3081338" algn="l"/>
                  <a:tab pos="3538538" algn="l"/>
                  <a:tab pos="3995738" algn="l"/>
                  <a:tab pos="4452938" algn="l"/>
                  <a:tab pos="4910138" algn="l"/>
                  <a:tab pos="5367338" algn="l"/>
                  <a:tab pos="5824538" algn="l"/>
                  <a:tab pos="6281738" algn="l"/>
                  <a:tab pos="6738938" algn="l"/>
                  <a:tab pos="7196138" algn="l"/>
                  <a:tab pos="7653338" algn="l"/>
                  <a:tab pos="8110538" algn="l"/>
                  <a:tab pos="8567738" algn="l"/>
                  <a:tab pos="9024938" algn="l"/>
                  <a:tab pos="9482138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338138" algn="l"/>
                  <a:tab pos="795338" algn="l"/>
                  <a:tab pos="1252538" algn="l"/>
                  <a:tab pos="1709738" algn="l"/>
                  <a:tab pos="2166938" algn="l"/>
                  <a:tab pos="2624138" algn="l"/>
                  <a:tab pos="3081338" algn="l"/>
                  <a:tab pos="3538538" algn="l"/>
                  <a:tab pos="3995738" algn="l"/>
                  <a:tab pos="4452938" algn="l"/>
                  <a:tab pos="4910138" algn="l"/>
                  <a:tab pos="5367338" algn="l"/>
                  <a:tab pos="5824538" algn="l"/>
                  <a:tab pos="6281738" algn="l"/>
                  <a:tab pos="6738938" algn="l"/>
                  <a:tab pos="7196138" algn="l"/>
                  <a:tab pos="7653338" algn="l"/>
                  <a:tab pos="8110538" algn="l"/>
                  <a:tab pos="8567738" algn="l"/>
                  <a:tab pos="9024938" algn="l"/>
                  <a:tab pos="9482138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38138" algn="l"/>
                  <a:tab pos="795338" algn="l"/>
                  <a:tab pos="1252538" algn="l"/>
                  <a:tab pos="1709738" algn="l"/>
                  <a:tab pos="2166938" algn="l"/>
                  <a:tab pos="2624138" algn="l"/>
                  <a:tab pos="3081338" algn="l"/>
                  <a:tab pos="3538538" algn="l"/>
                  <a:tab pos="3995738" algn="l"/>
                  <a:tab pos="4452938" algn="l"/>
                  <a:tab pos="4910138" algn="l"/>
                  <a:tab pos="5367338" algn="l"/>
                  <a:tab pos="5824538" algn="l"/>
                  <a:tab pos="6281738" algn="l"/>
                  <a:tab pos="6738938" algn="l"/>
                  <a:tab pos="7196138" algn="l"/>
                  <a:tab pos="7653338" algn="l"/>
                  <a:tab pos="8110538" algn="l"/>
                  <a:tab pos="8567738" algn="l"/>
                  <a:tab pos="9024938" algn="l"/>
                  <a:tab pos="9482138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38138" algn="l"/>
                  <a:tab pos="795338" algn="l"/>
                  <a:tab pos="1252538" algn="l"/>
                  <a:tab pos="1709738" algn="l"/>
                  <a:tab pos="2166938" algn="l"/>
                  <a:tab pos="2624138" algn="l"/>
                  <a:tab pos="3081338" algn="l"/>
                  <a:tab pos="3538538" algn="l"/>
                  <a:tab pos="3995738" algn="l"/>
                  <a:tab pos="4452938" algn="l"/>
                  <a:tab pos="4910138" algn="l"/>
                  <a:tab pos="5367338" algn="l"/>
                  <a:tab pos="5824538" algn="l"/>
                  <a:tab pos="6281738" algn="l"/>
                  <a:tab pos="6738938" algn="l"/>
                  <a:tab pos="7196138" algn="l"/>
                  <a:tab pos="7653338" algn="l"/>
                  <a:tab pos="8110538" algn="l"/>
                  <a:tab pos="8567738" algn="l"/>
                  <a:tab pos="9024938" algn="l"/>
                  <a:tab pos="9482138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38138" algn="l"/>
                  <a:tab pos="795338" algn="l"/>
                  <a:tab pos="1252538" algn="l"/>
                  <a:tab pos="1709738" algn="l"/>
                  <a:tab pos="2166938" algn="l"/>
                  <a:tab pos="2624138" algn="l"/>
                  <a:tab pos="3081338" algn="l"/>
                  <a:tab pos="3538538" algn="l"/>
                  <a:tab pos="3995738" algn="l"/>
                  <a:tab pos="4452938" algn="l"/>
                  <a:tab pos="4910138" algn="l"/>
                  <a:tab pos="5367338" algn="l"/>
                  <a:tab pos="5824538" algn="l"/>
                  <a:tab pos="6281738" algn="l"/>
                  <a:tab pos="6738938" algn="l"/>
                  <a:tab pos="7196138" algn="l"/>
                  <a:tab pos="7653338" algn="l"/>
                  <a:tab pos="8110538" algn="l"/>
                  <a:tab pos="8567738" algn="l"/>
                  <a:tab pos="9024938" algn="l"/>
                  <a:tab pos="9482138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38138" algn="l"/>
                  <a:tab pos="795338" algn="l"/>
                  <a:tab pos="1252538" algn="l"/>
                  <a:tab pos="1709738" algn="l"/>
                  <a:tab pos="2166938" algn="l"/>
                  <a:tab pos="2624138" algn="l"/>
                  <a:tab pos="3081338" algn="l"/>
                  <a:tab pos="3538538" algn="l"/>
                  <a:tab pos="3995738" algn="l"/>
                  <a:tab pos="4452938" algn="l"/>
                  <a:tab pos="4910138" algn="l"/>
                  <a:tab pos="5367338" algn="l"/>
                  <a:tab pos="5824538" algn="l"/>
                  <a:tab pos="6281738" algn="l"/>
                  <a:tab pos="6738938" algn="l"/>
                  <a:tab pos="7196138" algn="l"/>
                  <a:tab pos="7653338" algn="l"/>
                  <a:tab pos="8110538" algn="l"/>
                  <a:tab pos="8567738" algn="l"/>
                  <a:tab pos="9024938" algn="l"/>
                  <a:tab pos="9482138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338138" marR="0" lvl="1" indent="-338138" algn="ctr" defTabSz="914400" eaLnBrk="1" fontAlgn="base" latinLnBrk="0" hangingPunct="1">
                <a:lnSpc>
                  <a:spcPct val="95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C0C0C0"/>
                </a:buClr>
                <a:buSzPct val="100000"/>
                <a:buFont typeface="Arial" charset="0"/>
                <a:buNone/>
                <a:tabLst>
                  <a:tab pos="338138" algn="l"/>
                  <a:tab pos="795338" algn="l"/>
                  <a:tab pos="1252538" algn="l"/>
                  <a:tab pos="1709738" algn="l"/>
                  <a:tab pos="2166938" algn="l"/>
                  <a:tab pos="2624138" algn="l"/>
                  <a:tab pos="3081338" algn="l"/>
                  <a:tab pos="3538538" algn="l"/>
                  <a:tab pos="3995738" algn="l"/>
                  <a:tab pos="4452938" algn="l"/>
                  <a:tab pos="4910138" algn="l"/>
                  <a:tab pos="5367338" algn="l"/>
                  <a:tab pos="5824538" algn="l"/>
                  <a:tab pos="6281738" algn="l"/>
                  <a:tab pos="6738938" algn="l"/>
                  <a:tab pos="7196138" algn="l"/>
                  <a:tab pos="7653338" algn="l"/>
                  <a:tab pos="8110538" algn="l"/>
                  <a:tab pos="8567738" algn="l"/>
                  <a:tab pos="9024938" algn="l"/>
                  <a:tab pos="9482138" algn="l"/>
                </a:tabLst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85" name="Oval 77"/>
            <p:cNvSpPr>
              <a:spLocks noChangeAspect="1" noChangeArrowheads="1"/>
            </p:cNvSpPr>
            <p:nvPr/>
          </p:nvSpPr>
          <p:spPr bwMode="auto">
            <a:xfrm>
              <a:off x="348" y="1606"/>
              <a:ext cx="80" cy="85"/>
            </a:xfrm>
            <a:prstGeom prst="ellipse">
              <a:avLst/>
            </a:prstGeom>
            <a:noFill/>
            <a:ln w="1836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86" name="Text Box 78"/>
            <p:cNvSpPr txBox="1">
              <a:spLocks noChangeAspect="1" noChangeArrowheads="1"/>
            </p:cNvSpPr>
            <p:nvPr/>
          </p:nvSpPr>
          <p:spPr bwMode="auto">
            <a:xfrm>
              <a:off x="776" y="1531"/>
              <a:ext cx="653" cy="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8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kumimoji="0" lang="en-GB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HESS Preliminary</a:t>
              </a:r>
            </a:p>
          </p:txBody>
        </p:sp>
        <p:sp>
          <p:nvSpPr>
            <p:cNvPr id="187" name="Rectangle 79"/>
            <p:cNvSpPr>
              <a:spLocks noChangeArrowheads="1"/>
            </p:cNvSpPr>
            <p:nvPr/>
          </p:nvSpPr>
          <p:spPr bwMode="auto">
            <a:xfrm>
              <a:off x="170" y="491"/>
              <a:ext cx="143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342900" marR="0" lvl="0" indent="-34290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808080"/>
                    </a:outerShdw>
                  </a:effectLst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SNR   RX J1713-3946</a:t>
              </a: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  <a:uLnTx/>
                <a:uFillTx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88" name="AutoShape 80"/>
            <p:cNvSpPr>
              <a:spLocks noChangeArrowheads="1"/>
            </p:cNvSpPr>
            <p:nvPr/>
          </p:nvSpPr>
          <p:spPr bwMode="auto">
            <a:xfrm>
              <a:off x="219" y="1700"/>
              <a:ext cx="187" cy="97"/>
            </a:xfrm>
            <a:prstGeom prst="roundRect">
              <a:avLst>
                <a:gd name="adj" fmla="val 671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8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kumimoji="0" lang="en-GB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PSF</a:t>
              </a:r>
            </a:p>
          </p:txBody>
        </p:sp>
      </p:grpSp>
      <p:sp>
        <p:nvSpPr>
          <p:cNvPr id="189" name="Line 81"/>
          <p:cNvSpPr>
            <a:spLocks noChangeShapeType="1"/>
          </p:cNvSpPr>
          <p:nvPr/>
        </p:nvSpPr>
        <p:spPr bwMode="auto">
          <a:xfrm>
            <a:off x="3055938" y="1458538"/>
            <a:ext cx="4494213" cy="806450"/>
          </a:xfrm>
          <a:prstGeom prst="line">
            <a:avLst/>
          </a:prstGeom>
          <a:noFill/>
          <a:ln w="28575">
            <a:solidFill>
              <a:srgbClr val="0099FF"/>
            </a:solidFill>
            <a:prstDash val="dash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90" name="Picture 82" descr="latest_eit_30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626" y="4646238"/>
            <a:ext cx="1112837" cy="111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1" name="Line 83"/>
          <p:cNvSpPr>
            <a:spLocks noChangeShapeType="1"/>
          </p:cNvSpPr>
          <p:nvPr/>
        </p:nvSpPr>
        <p:spPr bwMode="auto">
          <a:xfrm>
            <a:off x="4976813" y="4147763"/>
            <a:ext cx="730250" cy="422275"/>
          </a:xfrm>
          <a:prstGeom prst="line">
            <a:avLst/>
          </a:prstGeom>
          <a:noFill/>
          <a:ln w="28575">
            <a:solidFill>
              <a:srgbClr val="1F9F1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92" name="Picture 84" descr="BESS-Polar Team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5088" y="4725613"/>
            <a:ext cx="1138238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3" name="Group 85"/>
          <p:cNvGrpSpPr>
            <a:grpSpLocks/>
          </p:cNvGrpSpPr>
          <p:nvPr/>
        </p:nvGrpSpPr>
        <p:grpSpPr bwMode="auto">
          <a:xfrm>
            <a:off x="5168901" y="1996701"/>
            <a:ext cx="328612" cy="366712"/>
            <a:chOff x="3267" y="1265"/>
            <a:chExt cx="207" cy="231"/>
          </a:xfrm>
        </p:grpSpPr>
        <p:sp>
          <p:nvSpPr>
            <p:cNvPr id="194" name="Text Box 86"/>
            <p:cNvSpPr txBox="1">
              <a:spLocks noChangeArrowheads="1"/>
            </p:cNvSpPr>
            <p:nvPr/>
          </p:nvSpPr>
          <p:spPr bwMode="auto">
            <a:xfrm>
              <a:off x="3267" y="1265"/>
              <a:ext cx="20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B</a:t>
              </a:r>
            </a:p>
          </p:txBody>
        </p:sp>
        <p:sp>
          <p:nvSpPr>
            <p:cNvPr id="195" name="Line 87"/>
            <p:cNvSpPr>
              <a:spLocks noChangeShapeType="1"/>
            </p:cNvSpPr>
            <p:nvPr/>
          </p:nvSpPr>
          <p:spPr bwMode="auto">
            <a:xfrm>
              <a:off x="3315" y="1289"/>
              <a:ext cx="12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196" name="Rectangle 88"/>
          <p:cNvSpPr>
            <a:spLocks noChangeArrowheads="1"/>
          </p:cNvSpPr>
          <p:nvPr/>
        </p:nvSpPr>
        <p:spPr bwMode="auto">
          <a:xfrm>
            <a:off x="5514976" y="4531938"/>
            <a:ext cx="76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>
                <a:solidFill>
                  <a:srgbClr val="1F9F1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He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>
                <a:solidFill>
                  <a:srgbClr val="1F9F1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CNO</a:t>
            </a:r>
          </a:p>
        </p:txBody>
      </p:sp>
      <p:sp>
        <p:nvSpPr>
          <p:cNvPr id="197" name="Rectangle 89"/>
          <p:cNvSpPr>
            <a:spLocks noChangeArrowheads="1"/>
          </p:cNvSpPr>
          <p:nvPr/>
        </p:nvSpPr>
        <p:spPr bwMode="auto">
          <a:xfrm>
            <a:off x="7259638" y="4228726"/>
            <a:ext cx="1146175" cy="914400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8" name="Freeform 90"/>
          <p:cNvSpPr>
            <a:spLocks/>
          </p:cNvSpPr>
          <p:nvPr/>
        </p:nvSpPr>
        <p:spPr bwMode="auto">
          <a:xfrm>
            <a:off x="7343776" y="4319213"/>
            <a:ext cx="974725" cy="765175"/>
          </a:xfrm>
          <a:custGeom>
            <a:avLst/>
            <a:gdLst>
              <a:gd name="T0" fmla="*/ 0 w 614"/>
              <a:gd name="T1" fmla="*/ 0 h 482"/>
              <a:gd name="T2" fmla="*/ 2147483647 w 614"/>
              <a:gd name="T3" fmla="*/ 2147483647 h 482"/>
              <a:gd name="T4" fmla="*/ 2147483647 w 614"/>
              <a:gd name="T5" fmla="*/ 2147483647 h 482"/>
              <a:gd name="T6" fmla="*/ 0 60000 65536"/>
              <a:gd name="T7" fmla="*/ 0 60000 65536"/>
              <a:gd name="T8" fmla="*/ 0 60000 65536"/>
              <a:gd name="T9" fmla="*/ 0 w 614"/>
              <a:gd name="T10" fmla="*/ 0 h 482"/>
              <a:gd name="T11" fmla="*/ 614 w 614"/>
              <a:gd name="T12" fmla="*/ 482 h 48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14" h="482">
                <a:moveTo>
                  <a:pt x="0" y="0"/>
                </a:moveTo>
                <a:cubicBezTo>
                  <a:pt x="47" y="18"/>
                  <a:pt x="178" y="28"/>
                  <a:pt x="280" y="108"/>
                </a:cubicBezTo>
                <a:cubicBezTo>
                  <a:pt x="382" y="188"/>
                  <a:pt x="545" y="404"/>
                  <a:pt x="614" y="482"/>
                </a:cubicBezTo>
              </a:path>
            </a:pathLst>
          </a:custGeom>
          <a:noFill/>
          <a:ln w="2857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9" name="Freeform 91"/>
          <p:cNvSpPr>
            <a:spLocks/>
          </p:cNvSpPr>
          <p:nvPr/>
        </p:nvSpPr>
        <p:spPr bwMode="auto">
          <a:xfrm>
            <a:off x="7434263" y="4531938"/>
            <a:ext cx="512763" cy="146050"/>
          </a:xfrm>
          <a:custGeom>
            <a:avLst/>
            <a:gdLst>
              <a:gd name="T0" fmla="*/ 0 w 323"/>
              <a:gd name="T1" fmla="*/ 2147483647 h 92"/>
              <a:gd name="T2" fmla="*/ 2147483647 w 323"/>
              <a:gd name="T3" fmla="*/ 2147483647 h 92"/>
              <a:gd name="T4" fmla="*/ 2147483647 w 323"/>
              <a:gd name="T5" fmla="*/ 2147483647 h 92"/>
              <a:gd name="T6" fmla="*/ 0 60000 65536"/>
              <a:gd name="T7" fmla="*/ 0 60000 65536"/>
              <a:gd name="T8" fmla="*/ 0 60000 65536"/>
              <a:gd name="T9" fmla="*/ 0 w 323"/>
              <a:gd name="T10" fmla="*/ 0 h 92"/>
              <a:gd name="T11" fmla="*/ 323 w 323"/>
              <a:gd name="T12" fmla="*/ 92 h 9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3" h="92">
                <a:moveTo>
                  <a:pt x="0" y="92"/>
                </a:moveTo>
                <a:cubicBezTo>
                  <a:pt x="27" y="77"/>
                  <a:pt x="109" y="4"/>
                  <a:pt x="163" y="2"/>
                </a:cubicBezTo>
                <a:cubicBezTo>
                  <a:pt x="217" y="0"/>
                  <a:pt x="290" y="65"/>
                  <a:pt x="323" y="82"/>
                </a:cubicBezTo>
              </a:path>
            </a:pathLst>
          </a:custGeom>
          <a:noFill/>
          <a:ln w="28575">
            <a:solidFill>
              <a:srgbClr val="FFFFFF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0" name="Text Box 92"/>
          <p:cNvSpPr txBox="1">
            <a:spLocks noChangeArrowheads="1"/>
          </p:cNvSpPr>
          <p:nvPr/>
        </p:nvSpPr>
        <p:spPr bwMode="auto">
          <a:xfrm rot="16200000">
            <a:off x="6756401" y="4333501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342900" marR="0" lvl="0" indent="-34290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Flux</a:t>
            </a:r>
          </a:p>
        </p:txBody>
      </p:sp>
      <p:sp>
        <p:nvSpPr>
          <p:cNvPr id="201" name="Text Box 93"/>
          <p:cNvSpPr txBox="1">
            <a:spLocks noChangeArrowheads="1"/>
          </p:cNvSpPr>
          <p:nvPr/>
        </p:nvSpPr>
        <p:spPr bwMode="auto">
          <a:xfrm>
            <a:off x="7734301" y="5139951"/>
            <a:ext cx="9699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342900" marR="0" lvl="0" indent="-34290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20 GeV/n</a:t>
            </a:r>
          </a:p>
        </p:txBody>
      </p:sp>
      <p:sp>
        <p:nvSpPr>
          <p:cNvPr id="202" name="Line 94"/>
          <p:cNvSpPr>
            <a:spLocks noChangeShapeType="1"/>
          </p:cNvSpPr>
          <p:nvPr/>
        </p:nvSpPr>
        <p:spPr bwMode="auto">
          <a:xfrm>
            <a:off x="7408863" y="4371601"/>
            <a:ext cx="0" cy="276225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3" name="Line 95"/>
          <p:cNvSpPr>
            <a:spLocks noChangeAspect="1" noChangeShapeType="1"/>
          </p:cNvSpPr>
          <p:nvPr/>
        </p:nvSpPr>
        <p:spPr bwMode="auto">
          <a:xfrm flipH="1">
            <a:off x="7867651" y="5006601"/>
            <a:ext cx="1587" cy="10795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04" name="Picture 96" descr="0_1950-200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4544638"/>
            <a:ext cx="2419350" cy="168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" name="Text Box 97"/>
          <p:cNvSpPr txBox="1">
            <a:spLocks noChangeArrowheads="1"/>
          </p:cNvSpPr>
          <p:nvPr/>
        </p:nvSpPr>
        <p:spPr bwMode="auto">
          <a:xfrm>
            <a:off x="7334251" y="5568576"/>
            <a:ext cx="1792287" cy="77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286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228600" marR="0" lvl="0" indent="-228600" algn="ctr" defTabSz="91440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CR species:</a:t>
            </a:r>
          </a:p>
          <a:p>
            <a:pPr marL="228600" marR="0" lvl="0" indent="-228600" algn="ctr" defTabSz="91440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charset="0"/>
              <a:buChar char="Ø"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Only 1 location</a:t>
            </a:r>
          </a:p>
          <a:p>
            <a:pPr marL="228600" marR="0" lvl="0" indent="-228600" algn="ctr" defTabSz="91440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charset="0"/>
              <a:buChar char="Ø"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modulation</a:t>
            </a:r>
          </a:p>
        </p:txBody>
      </p:sp>
      <p:pic>
        <p:nvPicPr>
          <p:cNvPr id="206" name="Picture 98" descr="pam_trs-cont-small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2476" y="5066926"/>
            <a:ext cx="828675" cy="80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" name="Picture 69" descr="ams_picture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8726" y="5538413"/>
            <a:ext cx="768350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8" name="Group 99"/>
          <p:cNvGrpSpPr>
            <a:grpSpLocks/>
          </p:cNvGrpSpPr>
          <p:nvPr/>
        </p:nvGrpSpPr>
        <p:grpSpPr bwMode="auto">
          <a:xfrm>
            <a:off x="3841751" y="4628776"/>
            <a:ext cx="423862" cy="442912"/>
            <a:chOff x="3216" y="2160"/>
            <a:chExt cx="267" cy="279"/>
          </a:xfrm>
        </p:grpSpPr>
        <p:sp>
          <p:nvSpPr>
            <p:cNvPr id="209" name="Rectangle 100"/>
            <p:cNvSpPr>
              <a:spLocks noChangeArrowheads="1"/>
            </p:cNvSpPr>
            <p:nvPr/>
          </p:nvSpPr>
          <p:spPr bwMode="auto">
            <a:xfrm>
              <a:off x="3216" y="2208"/>
              <a:ext cx="19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3399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e</a:t>
              </a:r>
            </a:p>
          </p:txBody>
        </p:sp>
        <p:grpSp>
          <p:nvGrpSpPr>
            <p:cNvPr id="210" name="Group 101"/>
            <p:cNvGrpSpPr>
              <a:grpSpLocks/>
            </p:cNvGrpSpPr>
            <p:nvPr/>
          </p:nvGrpSpPr>
          <p:grpSpPr bwMode="auto">
            <a:xfrm>
              <a:off x="3312" y="2160"/>
              <a:ext cx="171" cy="220"/>
              <a:chOff x="470" y="2664"/>
              <a:chExt cx="171" cy="220"/>
            </a:xfrm>
          </p:grpSpPr>
          <p:sp>
            <p:nvSpPr>
              <p:cNvPr id="211" name="Text Box 102"/>
              <p:cNvSpPr txBox="1">
                <a:spLocks noChangeArrowheads="1"/>
              </p:cNvSpPr>
              <p:nvPr/>
            </p:nvSpPr>
            <p:spPr bwMode="auto">
              <a:xfrm>
                <a:off x="470" y="2664"/>
                <a:ext cx="162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3399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rPr>
                  <a:t>+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FF3399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12" name="Text Box 103"/>
              <p:cNvSpPr txBox="1">
                <a:spLocks noChangeArrowheads="1"/>
              </p:cNvSpPr>
              <p:nvPr/>
            </p:nvSpPr>
            <p:spPr bwMode="auto">
              <a:xfrm>
                <a:off x="472" y="2672"/>
                <a:ext cx="16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3399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rPr>
                  <a:t>-</a:t>
                </a: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FF3399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</p:grpSp>
      <p:sp>
        <p:nvSpPr>
          <p:cNvPr id="213" name="Line 104"/>
          <p:cNvSpPr>
            <a:spLocks noChangeShapeType="1"/>
          </p:cNvSpPr>
          <p:nvPr/>
        </p:nvSpPr>
        <p:spPr bwMode="auto">
          <a:xfrm rot="10564532" flipV="1">
            <a:off x="3954463" y="4728788"/>
            <a:ext cx="292100" cy="500063"/>
          </a:xfrm>
          <a:prstGeom prst="line">
            <a:avLst/>
          </a:prstGeom>
          <a:noFill/>
          <a:ln w="28575" cap="rnd">
            <a:solidFill>
              <a:srgbClr val="FF3399"/>
            </a:solidFill>
            <a:prstDash val="sysDot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4" name="Line 105"/>
          <p:cNvSpPr>
            <a:spLocks noChangeShapeType="1"/>
          </p:cNvSpPr>
          <p:nvPr/>
        </p:nvSpPr>
        <p:spPr bwMode="auto">
          <a:xfrm rot="10561651" flipV="1">
            <a:off x="4214813" y="4247776"/>
            <a:ext cx="328613" cy="415925"/>
          </a:xfrm>
          <a:prstGeom prst="line">
            <a:avLst/>
          </a:prstGeom>
          <a:noFill/>
          <a:ln w="28575">
            <a:solidFill>
              <a:srgbClr val="1F9F1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15" name="Group 106"/>
          <p:cNvGrpSpPr>
            <a:grpSpLocks/>
          </p:cNvGrpSpPr>
          <p:nvPr/>
        </p:nvGrpSpPr>
        <p:grpSpPr bwMode="auto">
          <a:xfrm>
            <a:off x="4168776" y="4109663"/>
            <a:ext cx="423862" cy="442913"/>
            <a:chOff x="2928" y="2304"/>
            <a:chExt cx="267" cy="279"/>
          </a:xfrm>
        </p:grpSpPr>
        <p:sp>
          <p:nvSpPr>
            <p:cNvPr id="216" name="Text Box 107"/>
            <p:cNvSpPr txBox="1">
              <a:spLocks noChangeArrowheads="1"/>
            </p:cNvSpPr>
            <p:nvPr/>
          </p:nvSpPr>
          <p:spPr bwMode="auto">
            <a:xfrm>
              <a:off x="2928" y="2352"/>
              <a:ext cx="20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99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π</a:t>
              </a: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grpSp>
          <p:nvGrpSpPr>
            <p:cNvPr id="217" name="Group 108"/>
            <p:cNvGrpSpPr>
              <a:grpSpLocks/>
            </p:cNvGrpSpPr>
            <p:nvPr/>
          </p:nvGrpSpPr>
          <p:grpSpPr bwMode="auto">
            <a:xfrm>
              <a:off x="3024" y="2304"/>
              <a:ext cx="171" cy="220"/>
              <a:chOff x="470" y="2664"/>
              <a:chExt cx="171" cy="220"/>
            </a:xfrm>
          </p:grpSpPr>
          <p:sp>
            <p:nvSpPr>
              <p:cNvPr id="218" name="Text Box 109"/>
              <p:cNvSpPr txBox="1">
                <a:spLocks noChangeArrowheads="1"/>
              </p:cNvSpPr>
              <p:nvPr/>
            </p:nvSpPr>
            <p:spPr bwMode="auto">
              <a:xfrm>
                <a:off x="470" y="2664"/>
                <a:ext cx="162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rPr>
                  <a:t>+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19" name="Text Box 110"/>
              <p:cNvSpPr txBox="1">
                <a:spLocks noChangeArrowheads="1"/>
              </p:cNvSpPr>
              <p:nvPr/>
            </p:nvSpPr>
            <p:spPr bwMode="auto">
              <a:xfrm>
                <a:off x="472" y="2672"/>
                <a:ext cx="16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rPr>
                  <a:t>-</a:t>
                </a: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</p:grpSp>
      <p:sp>
        <p:nvSpPr>
          <p:cNvPr id="220" name="Text Box 111"/>
          <p:cNvSpPr txBox="1">
            <a:spLocks noChangeArrowheads="1"/>
          </p:cNvSpPr>
          <p:nvPr/>
        </p:nvSpPr>
        <p:spPr bwMode="auto">
          <a:xfrm>
            <a:off x="2943226" y="5698751"/>
            <a:ext cx="10080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PAMELA</a:t>
            </a:r>
          </a:p>
        </p:txBody>
      </p:sp>
      <p:sp>
        <p:nvSpPr>
          <p:cNvPr id="221" name="Text Box 66"/>
          <p:cNvSpPr txBox="1">
            <a:spLocks noChangeArrowheads="1"/>
          </p:cNvSpPr>
          <p:nvPr/>
        </p:nvSpPr>
        <p:spPr bwMode="auto">
          <a:xfrm>
            <a:off x="2682876" y="5481263"/>
            <a:ext cx="7223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BESS</a:t>
            </a:r>
          </a:p>
        </p:txBody>
      </p:sp>
      <p:sp>
        <p:nvSpPr>
          <p:cNvPr id="222" name="Text Box 70"/>
          <p:cNvSpPr txBox="1">
            <a:spLocks noChangeArrowheads="1"/>
          </p:cNvSpPr>
          <p:nvPr/>
        </p:nvSpPr>
        <p:spPr bwMode="auto">
          <a:xfrm>
            <a:off x="3914776" y="5851151"/>
            <a:ext cx="6540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AMS</a:t>
            </a:r>
          </a:p>
        </p:txBody>
      </p:sp>
      <p:sp>
        <p:nvSpPr>
          <p:cNvPr id="223" name="TextBox 222"/>
          <p:cNvSpPr txBox="1">
            <a:spLocks noChangeArrowheads="1"/>
          </p:cNvSpPr>
          <p:nvPr/>
        </p:nvSpPr>
        <p:spPr bwMode="auto">
          <a:xfrm>
            <a:off x="65689" y="6415963"/>
            <a:ext cx="288184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ＭＳ Ｐゴシック" charset="0"/>
                <a:cs typeface="ＭＳ Ｐゴシック" charset="0"/>
              </a:rPr>
              <a:t>[slide from Igor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ＭＳ Ｐゴシック" charset="0"/>
                <a:cs typeface="ＭＳ Ｐゴシック" charset="0"/>
              </a:rPr>
              <a:t>Moskalenko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ＭＳ Ｐゴシック" charset="0"/>
                <a:cs typeface="ＭＳ Ｐゴシック" charset="0"/>
              </a:rPr>
              <a:t>]</a:t>
            </a:r>
          </a:p>
        </p:txBody>
      </p:sp>
      <p:sp>
        <p:nvSpPr>
          <p:cNvPr id="225" name="TextBox 224"/>
          <p:cNvSpPr txBox="1"/>
          <p:nvPr/>
        </p:nvSpPr>
        <p:spPr>
          <a:xfrm>
            <a:off x="3379972" y="71345"/>
            <a:ext cx="27166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“Over-fitting”</a:t>
            </a:r>
            <a:endParaRPr lang="en-US" sz="3600" dirty="0"/>
          </a:p>
        </p:txBody>
      </p:sp>
      <p:sp>
        <p:nvSpPr>
          <p:cNvPr id="224" name="TextBox 2"/>
          <p:cNvSpPr txBox="1">
            <a:spLocks noChangeArrowheads="1"/>
          </p:cNvSpPr>
          <p:nvPr/>
        </p:nvSpPr>
        <p:spPr bwMode="auto">
          <a:xfrm>
            <a:off x="1419853" y="1672246"/>
            <a:ext cx="6812295" cy="1569660"/>
          </a:xfrm>
          <a:prstGeom prst="rect">
            <a:avLst/>
          </a:prstGeom>
          <a:solidFill>
            <a:srgbClr val="FFFFFF"/>
          </a:solidFill>
          <a:ln w="50800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3200" dirty="0" smtClean="0"/>
              <a:t>some diffuse </a:t>
            </a:r>
            <a:r>
              <a:rPr lang="en-US" sz="3200" dirty="0"/>
              <a:t>models </a:t>
            </a:r>
            <a:r>
              <a:rPr lang="en-US" sz="3200" b="1" dirty="0">
                <a:solidFill>
                  <a:srgbClr val="FF0000"/>
                </a:solidFill>
              </a:rPr>
              <a:t>designed</a:t>
            </a:r>
            <a:r>
              <a:rPr lang="en-US" sz="3200" dirty="0"/>
              <a:t> to deal optimally with </a:t>
            </a:r>
            <a:r>
              <a:rPr lang="en-US" sz="3200" b="1" dirty="0">
                <a:solidFill>
                  <a:srgbClr val="FF0000"/>
                </a:solidFill>
              </a:rPr>
              <a:t>point sources</a:t>
            </a:r>
            <a:r>
              <a:rPr lang="en-US" sz="3200" dirty="0"/>
              <a:t>: </a:t>
            </a:r>
          </a:p>
          <a:p>
            <a:pPr algn="ctr"/>
            <a:r>
              <a:rPr lang="en-US" sz="3200" dirty="0" smtClean="0"/>
              <a:t>“over-fitting” </a:t>
            </a:r>
            <a:r>
              <a:rPr lang="en-US" sz="3200" dirty="0"/>
              <a:t>is welcome in that case! </a:t>
            </a:r>
          </a:p>
        </p:txBody>
      </p:sp>
      <p:sp>
        <p:nvSpPr>
          <p:cNvPr id="226" name="TextBox 2"/>
          <p:cNvSpPr txBox="1">
            <a:spLocks noChangeArrowheads="1"/>
          </p:cNvSpPr>
          <p:nvPr/>
        </p:nvSpPr>
        <p:spPr bwMode="auto">
          <a:xfrm>
            <a:off x="1428058" y="3862996"/>
            <a:ext cx="6812295" cy="1077218"/>
          </a:xfrm>
          <a:prstGeom prst="rect">
            <a:avLst/>
          </a:prstGeom>
          <a:solidFill>
            <a:srgbClr val="FFFFFF"/>
          </a:solidFill>
          <a:ln w="50800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3200" dirty="0" smtClean="0"/>
              <a:t>beware of how any “</a:t>
            </a:r>
            <a:r>
              <a:rPr lang="en-US" sz="3200" b="1" dirty="0" smtClean="0">
                <a:solidFill>
                  <a:srgbClr val="FF0000"/>
                </a:solidFill>
              </a:rPr>
              <a:t>no-residuals</a:t>
            </a:r>
            <a:r>
              <a:rPr lang="en-US" sz="3200" dirty="0" smtClean="0"/>
              <a:t>”</a:t>
            </a:r>
          </a:p>
          <a:p>
            <a:pPr algn="ctr"/>
            <a:r>
              <a:rPr lang="en-US" sz="3200" dirty="0" smtClean="0"/>
              <a:t>conclusion is obtained!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4199445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1402" y="402395"/>
            <a:ext cx="78611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One of the elephants in the room: </a:t>
            </a:r>
            <a:r>
              <a:rPr lang="en-US" sz="3600" b="1" dirty="0" err="1" smtClean="0">
                <a:solidFill>
                  <a:srgbClr val="FF0000"/>
                </a:solidFill>
              </a:rPr>
              <a:t>Sgr</a:t>
            </a:r>
            <a:r>
              <a:rPr lang="en-US" sz="3600" b="1" dirty="0" smtClean="0">
                <a:solidFill>
                  <a:srgbClr val="FF0000"/>
                </a:solidFill>
              </a:rPr>
              <a:t> A*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1276897"/>
            <a:ext cx="5334000" cy="2641600"/>
          </a:xfrm>
          <a:prstGeom prst="rect">
            <a:avLst/>
          </a:prstGeom>
        </p:spPr>
      </p:pic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0" y="4020902"/>
            <a:ext cx="9232777" cy="2162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We know little about </a:t>
            </a:r>
            <a:r>
              <a:rPr lang="en-US" sz="2800" b="1" dirty="0" smtClean="0">
                <a:solidFill>
                  <a:srgbClr val="FF0000"/>
                </a:solidFill>
                <a:latin typeface="+mj-lt"/>
              </a:rPr>
              <a:t>cosmic rays </a:t>
            </a: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in the </a:t>
            </a:r>
            <a:r>
              <a:rPr lang="en-US" sz="2800" b="1" dirty="0" smtClean="0">
                <a:solidFill>
                  <a:srgbClr val="FF0000"/>
                </a:solidFill>
                <a:latin typeface="+mj-lt"/>
              </a:rPr>
              <a:t>GC</a:t>
            </a:r>
          </a:p>
          <a:p>
            <a:pPr algn="ctr" eaLnBrk="1" hangingPunct="1"/>
            <a:endParaRPr lang="en-US" sz="1050" dirty="0" smtClean="0">
              <a:solidFill>
                <a:srgbClr val="000000"/>
              </a:solidFill>
              <a:latin typeface="+mj-lt"/>
            </a:endParaRPr>
          </a:p>
          <a:p>
            <a:pPr algn="ctr" eaLnBrk="1" hangingPunct="1"/>
            <a:r>
              <a:rPr lang="en-US" sz="2800" b="1" dirty="0">
                <a:solidFill>
                  <a:srgbClr val="FF0000"/>
                </a:solidFill>
                <a:latin typeface="+mj-lt"/>
              </a:rPr>
              <a:t>CR</a:t>
            </a:r>
            <a:r>
              <a:rPr lang="en-US" sz="2800" dirty="0">
                <a:solidFill>
                  <a:srgbClr val="000000"/>
                </a:solidFill>
                <a:latin typeface="+mj-lt"/>
              </a:rPr>
              <a:t> power: ~</a:t>
            </a:r>
            <a:r>
              <a:rPr lang="en-US" sz="2800" b="1" dirty="0">
                <a:solidFill>
                  <a:srgbClr val="FF0000"/>
                </a:solidFill>
                <a:latin typeface="+mj-lt"/>
              </a:rPr>
              <a:t>10</a:t>
            </a:r>
            <a:r>
              <a:rPr lang="en-US" sz="2800" b="1" baseline="30000" dirty="0">
                <a:solidFill>
                  <a:srgbClr val="FF0000"/>
                </a:solidFill>
                <a:latin typeface="+mj-lt"/>
              </a:rPr>
              <a:t>41</a:t>
            </a:r>
            <a:r>
              <a:rPr lang="en-US" sz="2800" b="1" dirty="0">
                <a:solidFill>
                  <a:srgbClr val="FF0000"/>
                </a:solidFill>
                <a:latin typeface="+mj-lt"/>
              </a:rPr>
              <a:t> erg/s</a:t>
            </a:r>
            <a:r>
              <a:rPr lang="en-US" sz="2800" dirty="0">
                <a:solidFill>
                  <a:srgbClr val="000000"/>
                </a:solidFill>
                <a:latin typeface="+mj-lt"/>
              </a:rPr>
              <a:t>; </a:t>
            </a: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latin typeface="+mj-lt"/>
              </a:rPr>
              <a:t>Sag </a:t>
            </a:r>
            <a:r>
              <a:rPr lang="en-US" sz="2800" b="1" dirty="0">
                <a:solidFill>
                  <a:srgbClr val="FF0000"/>
                </a:solidFill>
                <a:latin typeface="+mj-lt"/>
              </a:rPr>
              <a:t>A*</a:t>
            </a:r>
            <a:r>
              <a:rPr lang="en-US" sz="28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+mj-lt"/>
              </a:rPr>
              <a:t>Eddington</a:t>
            </a:r>
            <a:r>
              <a:rPr lang="en-US" sz="28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+mj-lt"/>
              </a:rPr>
              <a:t>lum</a:t>
            </a: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.: </a:t>
            </a:r>
            <a:r>
              <a:rPr lang="en-US" sz="2800" dirty="0">
                <a:solidFill>
                  <a:srgbClr val="000000"/>
                </a:solidFill>
                <a:latin typeface="+mj-lt"/>
              </a:rPr>
              <a:t>&gt;</a:t>
            </a:r>
            <a:r>
              <a:rPr lang="en-US" sz="2800" b="1" dirty="0">
                <a:solidFill>
                  <a:srgbClr val="FF0000"/>
                </a:solidFill>
                <a:latin typeface="+mj-lt"/>
              </a:rPr>
              <a:t>10</a:t>
            </a:r>
            <a:r>
              <a:rPr lang="en-US" sz="2800" b="1" baseline="30000" dirty="0">
                <a:solidFill>
                  <a:srgbClr val="FF0000"/>
                </a:solidFill>
                <a:latin typeface="+mj-lt"/>
              </a:rPr>
              <a:t>44</a:t>
            </a:r>
            <a:r>
              <a:rPr lang="en-US" sz="2800" b="1" dirty="0">
                <a:solidFill>
                  <a:srgbClr val="FF0000"/>
                </a:solidFill>
                <a:latin typeface="+mj-lt"/>
              </a:rPr>
              <a:t> erg/s </a:t>
            </a:r>
            <a:endParaRPr lang="en-US" sz="2800" b="1" dirty="0" smtClean="0">
              <a:solidFill>
                <a:srgbClr val="FF0000"/>
              </a:solidFill>
              <a:latin typeface="+mj-lt"/>
            </a:endParaRPr>
          </a:p>
          <a:p>
            <a:pPr algn="ctr" eaLnBrk="1" hangingPunct="1"/>
            <a:endParaRPr lang="en-US" sz="1200" dirty="0">
              <a:solidFill>
                <a:srgbClr val="000000"/>
              </a:solidFill>
              <a:latin typeface="+mj-lt"/>
            </a:endParaRPr>
          </a:p>
          <a:p>
            <a:pPr algn="ctr" eaLnBrk="1" hangingPunct="1"/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While very </a:t>
            </a:r>
            <a:r>
              <a:rPr lang="en-US" sz="2800" b="1" dirty="0" smtClean="0">
                <a:solidFill>
                  <a:srgbClr val="FF0000"/>
                </a:solidFill>
                <a:latin typeface="+mj-lt"/>
              </a:rPr>
              <a:t>quiet</a:t>
            </a: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 now, </a:t>
            </a:r>
            <a:r>
              <a:rPr lang="en-US" sz="2800" b="1" dirty="0" smtClean="0">
                <a:solidFill>
                  <a:srgbClr val="FF0000"/>
                </a:solidFill>
                <a:latin typeface="+mj-lt"/>
              </a:rPr>
              <a:t>Sag A*</a:t>
            </a: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 likely accelerates and has accelerated protons: study the </a:t>
            </a:r>
            <a:r>
              <a:rPr lang="en-US" sz="2800" b="1" dirty="0" smtClean="0">
                <a:solidFill>
                  <a:srgbClr val="FF0000"/>
                </a:solidFill>
                <a:latin typeface="+mj-lt"/>
              </a:rPr>
              <a:t>gamma-ray </a:t>
            </a: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properties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6460849"/>
            <a:ext cx="53771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  <a:latin typeface="+mj-lt"/>
                <a:cs typeface="Calibri"/>
              </a:rPr>
              <a:t>Linden, </a:t>
            </a:r>
            <a:r>
              <a:rPr lang="en-US" sz="2000" dirty="0" err="1" smtClean="0">
                <a:solidFill>
                  <a:srgbClr val="000000"/>
                </a:solidFill>
                <a:latin typeface="+mj-lt"/>
                <a:cs typeface="Calibri"/>
              </a:rPr>
              <a:t>Lovegrove</a:t>
            </a:r>
            <a:r>
              <a:rPr lang="en-US" sz="2000" dirty="0" smtClean="0">
                <a:solidFill>
                  <a:srgbClr val="000000"/>
                </a:solidFill>
                <a:latin typeface="+mj-lt"/>
                <a:cs typeface="Calibri"/>
              </a:rPr>
              <a:t> and SP, 1203.3539 and in prep.</a:t>
            </a:r>
            <a:endParaRPr lang="en-US" sz="2000" dirty="0">
              <a:solidFill>
                <a:srgbClr val="000000"/>
              </a:solidFill>
              <a:latin typeface="+mj-lt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1975354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1402" y="402395"/>
            <a:ext cx="78611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One of the elephants in the room: </a:t>
            </a:r>
            <a:r>
              <a:rPr lang="en-US" sz="3600" b="1" dirty="0" err="1" smtClean="0">
                <a:solidFill>
                  <a:srgbClr val="FF0000"/>
                </a:solidFill>
              </a:rPr>
              <a:t>Sgr</a:t>
            </a:r>
            <a:r>
              <a:rPr lang="en-US" sz="3600" b="1" dirty="0" smtClean="0">
                <a:solidFill>
                  <a:srgbClr val="FF0000"/>
                </a:solidFill>
              </a:rPr>
              <a:t> A*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460849"/>
            <a:ext cx="47373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  <a:latin typeface="+mj-lt"/>
                <a:cs typeface="Calibri"/>
              </a:rPr>
              <a:t>K. </a:t>
            </a:r>
            <a:r>
              <a:rPr lang="en-US" sz="2000" dirty="0" err="1" smtClean="0">
                <a:solidFill>
                  <a:srgbClr val="000000"/>
                </a:solidFill>
                <a:latin typeface="+mj-lt"/>
                <a:cs typeface="Calibri"/>
              </a:rPr>
              <a:t>Ferrere</a:t>
            </a:r>
            <a:r>
              <a:rPr lang="en-US" sz="2000" dirty="0" smtClean="0">
                <a:solidFill>
                  <a:srgbClr val="000000"/>
                </a:solidFill>
                <a:latin typeface="+mj-lt"/>
                <a:cs typeface="Calibri"/>
              </a:rPr>
              <a:t>, 2012; Linden and Profumo, 2012</a:t>
            </a:r>
            <a:endParaRPr lang="en-US" sz="2000" dirty="0">
              <a:solidFill>
                <a:srgbClr val="000000"/>
              </a:solidFill>
              <a:latin typeface="+mj-lt"/>
              <a:cs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7319" y="2484461"/>
            <a:ext cx="2855007" cy="261373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155" y="1607795"/>
            <a:ext cx="2792992" cy="3603113"/>
          </a:xfrm>
          <a:prstGeom prst="rect">
            <a:avLst/>
          </a:prstGeom>
        </p:spPr>
      </p:pic>
      <p:sp>
        <p:nvSpPr>
          <p:cNvPr id="9" name="TextBox 2"/>
          <p:cNvSpPr txBox="1">
            <a:spLocks noChangeArrowheads="1"/>
          </p:cNvSpPr>
          <p:nvPr/>
        </p:nvSpPr>
        <p:spPr bwMode="auto">
          <a:xfrm>
            <a:off x="932234" y="5462466"/>
            <a:ext cx="761017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Need detailed modeling of </a:t>
            </a:r>
            <a:r>
              <a:rPr lang="en-US" sz="2800" b="1" dirty="0" smtClean="0">
                <a:solidFill>
                  <a:srgbClr val="FF0000"/>
                </a:solidFill>
                <a:latin typeface="+mj-lt"/>
              </a:rPr>
              <a:t>gas</a:t>
            </a: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 distribution</a:t>
            </a:r>
          </a:p>
          <a:p>
            <a:pPr algn="ctr" eaLnBrk="1" hangingPunct="1"/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Our approach: </a:t>
            </a:r>
            <a:r>
              <a:rPr lang="en-US" sz="2800" b="1" dirty="0" smtClean="0">
                <a:solidFill>
                  <a:srgbClr val="FF0000"/>
                </a:solidFill>
                <a:latin typeface="+mj-lt"/>
              </a:rPr>
              <a:t>Monte Carlo</a:t>
            </a:r>
            <a:endParaRPr lang="en-US" sz="28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11362" y="1530354"/>
            <a:ext cx="502793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If source is </a:t>
            </a:r>
            <a:r>
              <a:rPr lang="en-US" sz="2800" b="1" dirty="0" smtClean="0">
                <a:solidFill>
                  <a:srgbClr val="FF0000"/>
                </a:solidFill>
              </a:rPr>
              <a:t>hadronic</a:t>
            </a:r>
            <a:r>
              <a:rPr lang="en-US" sz="2800" dirty="0" smtClean="0">
                <a:solidFill>
                  <a:srgbClr val="000000"/>
                </a:solidFill>
              </a:rPr>
              <a:t>,</a:t>
            </a:r>
          </a:p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GALPROP</a:t>
            </a:r>
            <a:r>
              <a:rPr lang="en-US" sz="2800" dirty="0" smtClean="0">
                <a:solidFill>
                  <a:srgbClr val="000000"/>
                </a:solidFill>
              </a:rPr>
              <a:t> </a:t>
            </a:r>
            <a:r>
              <a:rPr lang="en-US" sz="2800" dirty="0">
                <a:solidFill>
                  <a:srgbClr val="000000"/>
                </a:solidFill>
              </a:rPr>
              <a:t>likely </a:t>
            </a:r>
            <a:r>
              <a:rPr lang="en-US" sz="2800" dirty="0" smtClean="0">
                <a:solidFill>
                  <a:srgbClr val="000000"/>
                </a:solidFill>
              </a:rPr>
              <a:t>is the </a:t>
            </a:r>
            <a:r>
              <a:rPr lang="en-US" sz="2800" b="1" dirty="0" smtClean="0">
                <a:solidFill>
                  <a:srgbClr val="FF0000"/>
                </a:solidFill>
              </a:rPr>
              <a:t>wrong tool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34621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4" r="51995"/>
          <a:stretch/>
        </p:blipFill>
        <p:spPr>
          <a:xfrm>
            <a:off x="0" y="1488670"/>
            <a:ext cx="4389120" cy="401366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0" y="6460849"/>
            <a:ext cx="6052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  <a:latin typeface="+mj-lt"/>
                <a:cs typeface="Calibri"/>
              </a:rPr>
              <a:t>Linden, </a:t>
            </a:r>
            <a:r>
              <a:rPr lang="en-US" sz="2000" dirty="0" err="1" smtClean="0">
                <a:solidFill>
                  <a:srgbClr val="000000"/>
                </a:solidFill>
                <a:latin typeface="+mj-lt"/>
                <a:cs typeface="Calibri"/>
              </a:rPr>
              <a:t>Lovegrove</a:t>
            </a:r>
            <a:r>
              <a:rPr lang="en-US" sz="2000" dirty="0" smtClean="0">
                <a:solidFill>
                  <a:srgbClr val="000000"/>
                </a:solidFill>
                <a:latin typeface="+mj-lt"/>
                <a:cs typeface="Calibri"/>
              </a:rPr>
              <a:t> and SP, 1203.3539, </a:t>
            </a:r>
            <a:r>
              <a:rPr lang="en-US" sz="2000" dirty="0" err="1" smtClean="0">
                <a:solidFill>
                  <a:srgbClr val="000000"/>
                </a:solidFill>
                <a:latin typeface="+mj-lt"/>
                <a:cs typeface="Calibri"/>
              </a:rPr>
              <a:t>ApJ</a:t>
            </a:r>
            <a:r>
              <a:rPr lang="en-US" sz="2000" dirty="0" smtClean="0">
                <a:solidFill>
                  <a:srgbClr val="000000"/>
                </a:solidFill>
                <a:latin typeface="+mj-lt"/>
                <a:cs typeface="Calibri"/>
              </a:rPr>
              <a:t> 753 (2012) 41</a:t>
            </a:r>
            <a:endParaRPr lang="en-US" sz="2000" dirty="0">
              <a:solidFill>
                <a:srgbClr val="000000"/>
              </a:solidFill>
              <a:latin typeface="+mj-lt"/>
              <a:cs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1402" y="402395"/>
            <a:ext cx="78611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One of the elephants in the room: </a:t>
            </a:r>
            <a:r>
              <a:rPr lang="en-US" sz="3600" b="1" dirty="0" err="1" smtClean="0">
                <a:solidFill>
                  <a:srgbClr val="FF0000"/>
                </a:solidFill>
              </a:rPr>
              <a:t>Sgr</a:t>
            </a:r>
            <a:r>
              <a:rPr lang="en-US" sz="3600" b="1" dirty="0" smtClean="0">
                <a:solidFill>
                  <a:srgbClr val="FF0000"/>
                </a:solidFill>
              </a:rPr>
              <a:t> A*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grpSp>
        <p:nvGrpSpPr>
          <p:cNvPr id="9" name="Group 8"/>
          <p:cNvGrpSpPr/>
          <p:nvPr/>
        </p:nvGrpSpPr>
        <p:grpSpPr>
          <a:xfrm>
            <a:off x="238651" y="3113028"/>
            <a:ext cx="4532010" cy="3081807"/>
            <a:chOff x="973260" y="3113028"/>
            <a:chExt cx="4532010" cy="3081807"/>
          </a:xfrm>
        </p:grpSpPr>
        <p:sp>
          <p:nvSpPr>
            <p:cNvPr id="10" name="TextBox 9"/>
            <p:cNvSpPr txBox="1"/>
            <p:nvPr/>
          </p:nvSpPr>
          <p:spPr>
            <a:xfrm>
              <a:off x="973260" y="4809840"/>
              <a:ext cx="4532010" cy="1384995"/>
            </a:xfrm>
            <a:prstGeom prst="rect">
              <a:avLst/>
            </a:prstGeom>
            <a:solidFill>
              <a:srgbClr val="FFFFFF"/>
            </a:solidFill>
            <a:ln w="38100" cmpd="sng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dirty="0" smtClean="0"/>
                <a:t>transition between diffusively </a:t>
              </a:r>
            </a:p>
            <a:p>
              <a:pPr algn="ctr"/>
              <a:r>
                <a:rPr lang="en-US" sz="2800" dirty="0" smtClean="0"/>
                <a:t>trapped behavior and </a:t>
              </a:r>
            </a:p>
            <a:p>
              <a:pPr algn="ctr"/>
              <a:r>
                <a:rPr lang="en-US" sz="2800" dirty="0" smtClean="0"/>
                <a:t>rectilinear propagation</a:t>
              </a:r>
              <a:endParaRPr lang="en-US" sz="2800" dirty="0"/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V="1">
              <a:off x="2322082" y="3113028"/>
              <a:ext cx="1002419" cy="169681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471086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50825" y="4189475"/>
            <a:ext cx="864393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800" dirty="0" smtClean="0">
                <a:solidFill>
                  <a:schemeClr val="bg1"/>
                </a:solidFill>
              </a:rPr>
              <a:t>Key </a:t>
            </a:r>
            <a:r>
              <a:rPr lang="en-US" sz="2800" b="1" dirty="0" smtClean="0">
                <a:solidFill>
                  <a:srgbClr val="FF0000"/>
                </a:solidFill>
              </a:rPr>
              <a:t>diagnostic</a:t>
            </a:r>
            <a:r>
              <a:rPr lang="en-US" sz="2800" dirty="0" smtClean="0">
                <a:solidFill>
                  <a:schemeClr val="bg1"/>
                </a:solidFill>
              </a:rPr>
              <a:t>: source </a:t>
            </a:r>
            <a:r>
              <a:rPr lang="en-US" sz="2800" b="1" dirty="0" smtClean="0">
                <a:solidFill>
                  <a:srgbClr val="FF0000"/>
                </a:solidFill>
              </a:rPr>
              <a:t>morphology</a:t>
            </a:r>
          </a:p>
          <a:p>
            <a:pPr algn="ctr" eaLnBrk="1" hangingPunct="1"/>
            <a:r>
              <a:rPr lang="en-US" sz="2800" dirty="0" smtClean="0">
                <a:solidFill>
                  <a:schemeClr val="bg1"/>
                </a:solidFill>
              </a:rPr>
              <a:t>secondary (</a:t>
            </a:r>
            <a:r>
              <a:rPr lang="en-US" sz="2800" b="1" dirty="0" err="1" smtClean="0">
                <a:solidFill>
                  <a:srgbClr val="FF0000"/>
                </a:solidFill>
              </a:rPr>
              <a:t>leptonic</a:t>
            </a:r>
            <a:r>
              <a:rPr lang="en-US" sz="2800" dirty="0" smtClean="0">
                <a:solidFill>
                  <a:schemeClr val="bg1"/>
                </a:solidFill>
              </a:rPr>
              <a:t>) emission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8670"/>
            <a:ext cx="9144000" cy="4013668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 bwMode="auto">
          <a:xfrm>
            <a:off x="6796633" y="1523944"/>
            <a:ext cx="858399" cy="1434506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6643301" y="3987187"/>
            <a:ext cx="2251461" cy="1040257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6460849"/>
            <a:ext cx="86802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000000"/>
                </a:solidFill>
                <a:latin typeface="+mj-lt"/>
                <a:cs typeface="Calibri"/>
              </a:rPr>
              <a:t>Chernyakova</a:t>
            </a:r>
            <a:r>
              <a:rPr lang="en-US" sz="2000" dirty="0" smtClean="0">
                <a:solidFill>
                  <a:srgbClr val="000000"/>
                </a:solidFill>
                <a:latin typeface="+mj-lt"/>
                <a:cs typeface="Calibri"/>
              </a:rPr>
              <a:t> et al, 2011; Linden, </a:t>
            </a:r>
            <a:r>
              <a:rPr lang="en-US" sz="2000" dirty="0" err="1" smtClean="0">
                <a:solidFill>
                  <a:srgbClr val="000000"/>
                </a:solidFill>
                <a:latin typeface="+mj-lt"/>
                <a:cs typeface="Calibri"/>
              </a:rPr>
              <a:t>Lovegrove</a:t>
            </a:r>
            <a:r>
              <a:rPr lang="en-US" sz="2000" dirty="0" smtClean="0">
                <a:solidFill>
                  <a:srgbClr val="000000"/>
                </a:solidFill>
                <a:latin typeface="+mj-lt"/>
                <a:cs typeface="Calibri"/>
              </a:rPr>
              <a:t> and SP, 1203.3539, </a:t>
            </a:r>
            <a:r>
              <a:rPr lang="en-US" sz="2000" dirty="0" err="1" smtClean="0">
                <a:solidFill>
                  <a:srgbClr val="000000"/>
                </a:solidFill>
                <a:latin typeface="+mj-lt"/>
                <a:cs typeface="Calibri"/>
              </a:rPr>
              <a:t>ApJ</a:t>
            </a:r>
            <a:r>
              <a:rPr lang="en-US" sz="2000" dirty="0" smtClean="0">
                <a:solidFill>
                  <a:srgbClr val="000000"/>
                </a:solidFill>
                <a:latin typeface="+mj-lt"/>
                <a:cs typeface="Calibri"/>
              </a:rPr>
              <a:t> 753 (2012) 41</a:t>
            </a:r>
            <a:endParaRPr lang="en-US" sz="2000" dirty="0">
              <a:solidFill>
                <a:srgbClr val="000000"/>
              </a:solidFill>
              <a:latin typeface="+mj-lt"/>
              <a:cs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1402" y="402395"/>
            <a:ext cx="78611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One of the elephants in the room: </a:t>
            </a:r>
            <a:r>
              <a:rPr lang="en-US" sz="3600" b="1" dirty="0" err="1" smtClean="0">
                <a:solidFill>
                  <a:srgbClr val="FF0000"/>
                </a:solidFill>
              </a:rPr>
              <a:t>Sgr</a:t>
            </a:r>
            <a:r>
              <a:rPr lang="en-US" sz="3600" b="1" dirty="0" smtClean="0">
                <a:solidFill>
                  <a:srgbClr val="FF0000"/>
                </a:solidFill>
              </a:rPr>
              <a:t> A*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238651" y="3113028"/>
            <a:ext cx="4532010" cy="3081807"/>
            <a:chOff x="973260" y="3113028"/>
            <a:chExt cx="4532010" cy="3081807"/>
          </a:xfrm>
        </p:grpSpPr>
        <p:sp>
          <p:nvSpPr>
            <p:cNvPr id="14" name="TextBox 13"/>
            <p:cNvSpPr txBox="1"/>
            <p:nvPr/>
          </p:nvSpPr>
          <p:spPr>
            <a:xfrm>
              <a:off x="973260" y="4809840"/>
              <a:ext cx="4532010" cy="1384995"/>
            </a:xfrm>
            <a:prstGeom prst="rect">
              <a:avLst/>
            </a:prstGeom>
            <a:solidFill>
              <a:srgbClr val="FFFFFF"/>
            </a:solidFill>
            <a:ln w="38100" cmpd="sng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dirty="0" smtClean="0"/>
                <a:t>transition between diffusively </a:t>
              </a:r>
            </a:p>
            <a:p>
              <a:pPr algn="ctr"/>
              <a:r>
                <a:rPr lang="en-US" sz="2800" dirty="0" smtClean="0"/>
                <a:t>trapped behavior and </a:t>
              </a:r>
            </a:p>
            <a:p>
              <a:pPr algn="ctr"/>
              <a:r>
                <a:rPr lang="en-US" sz="2800" dirty="0" smtClean="0"/>
                <a:t>rectilinear propagation</a:t>
              </a:r>
              <a:endParaRPr lang="en-US" sz="2800" dirty="0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V="1">
              <a:off x="2322082" y="3113028"/>
              <a:ext cx="1002419" cy="169681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5817616" y="5477316"/>
            <a:ext cx="3132112" cy="954107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key diagnostics:</a:t>
            </a:r>
          </a:p>
          <a:p>
            <a:pPr algn="ctr"/>
            <a:r>
              <a:rPr lang="en-US" sz="2800" dirty="0" err="1" smtClean="0"/>
              <a:t>circum</a:t>
            </a:r>
            <a:r>
              <a:rPr lang="en-US" sz="2800" dirty="0" smtClean="0"/>
              <a:t>-nuclear ring!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718715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6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0" y="6460849"/>
            <a:ext cx="2785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  <a:latin typeface="+mj-lt"/>
                <a:cs typeface="Calibri"/>
              </a:rPr>
              <a:t>Linden, SP,…, in progress</a:t>
            </a:r>
            <a:endParaRPr lang="en-US" sz="2000" dirty="0">
              <a:solidFill>
                <a:srgbClr val="000000"/>
              </a:solidFill>
              <a:latin typeface="+mj-lt"/>
              <a:cs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52040" y="2253588"/>
            <a:ext cx="5917004" cy="29854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800" dirty="0" smtClean="0"/>
              <a:t>seek a “</a:t>
            </a:r>
            <a:r>
              <a:rPr lang="en-US" sz="2800" b="1" dirty="0" smtClean="0">
                <a:solidFill>
                  <a:srgbClr val="FF0000"/>
                </a:solidFill>
              </a:rPr>
              <a:t>golden mean</a:t>
            </a:r>
            <a:r>
              <a:rPr lang="en-US" sz="2800" dirty="0" smtClean="0"/>
              <a:t>” between over- 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and under-fitting</a:t>
            </a:r>
          </a:p>
          <a:p>
            <a:endParaRPr lang="en-US" sz="2400" dirty="0" smtClean="0"/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detailed </a:t>
            </a:r>
            <a:r>
              <a:rPr lang="en-US" sz="2800" b="1" dirty="0" smtClean="0">
                <a:solidFill>
                  <a:srgbClr val="FF0000"/>
                </a:solidFill>
              </a:rPr>
              <a:t>cosmic ray </a:t>
            </a:r>
            <a:r>
              <a:rPr lang="en-US" sz="2800" dirty="0" smtClean="0"/>
              <a:t>and </a:t>
            </a:r>
            <a:r>
              <a:rPr lang="en-US" sz="2800" b="1" dirty="0" smtClean="0">
                <a:solidFill>
                  <a:srgbClr val="FF0000"/>
                </a:solidFill>
              </a:rPr>
              <a:t>target </a:t>
            </a:r>
          </a:p>
          <a:p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</a:rPr>
              <a:t>  density</a:t>
            </a:r>
            <a:r>
              <a:rPr lang="en-US" sz="2800" dirty="0" smtClean="0"/>
              <a:t> models</a:t>
            </a:r>
          </a:p>
          <a:p>
            <a:endParaRPr lang="en-US" sz="2400" dirty="0"/>
          </a:p>
          <a:p>
            <a:pPr marL="285750" indent="-285750">
              <a:buClr>
                <a:schemeClr val="tx1"/>
              </a:buClr>
              <a:buFont typeface="Arial"/>
              <a:buChar char="•"/>
            </a:pPr>
            <a:r>
              <a:rPr lang="en-US" sz="2800" b="1" dirty="0" smtClean="0">
                <a:solidFill>
                  <a:srgbClr val="FF0000"/>
                </a:solidFill>
              </a:rPr>
              <a:t>data-driven</a:t>
            </a:r>
            <a:r>
              <a:rPr lang="en-US" sz="2800" dirty="0" smtClean="0"/>
              <a:t> backgrounds</a:t>
            </a:r>
            <a:endParaRPr lang="en-US" sz="2800" dirty="0"/>
          </a:p>
        </p:txBody>
      </p:sp>
      <p:pic>
        <p:nvPicPr>
          <p:cNvPr id="5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622" y="2276388"/>
            <a:ext cx="2019300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83385" y="419009"/>
            <a:ext cx="67913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Galactic Center</a:t>
            </a:r>
            <a:r>
              <a:rPr lang="en-US" sz="3600" dirty="0" smtClean="0"/>
              <a:t>: the way forward??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63131881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476189" y="2636125"/>
            <a:ext cx="4191622" cy="3502930"/>
            <a:chOff x="206061" y="2636125"/>
            <a:chExt cx="4191622" cy="3432936"/>
          </a:xfrm>
        </p:grpSpPr>
        <p:sp>
          <p:nvSpPr>
            <p:cNvPr id="5" name="Rounded Rectangle 6"/>
            <p:cNvSpPr>
              <a:spLocks noChangeArrowheads="1"/>
            </p:cNvSpPr>
            <p:nvPr/>
          </p:nvSpPr>
          <p:spPr bwMode="auto">
            <a:xfrm>
              <a:off x="206061" y="2636125"/>
              <a:ext cx="4191622" cy="3432936"/>
            </a:xfrm>
            <a:prstGeom prst="roundRect">
              <a:avLst>
                <a:gd name="adj" fmla="val 8898"/>
              </a:avLst>
            </a:prstGeom>
            <a:solidFill>
              <a:schemeClr val="bg1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" name="TextBox 13"/>
            <p:cNvSpPr txBox="1">
              <a:spLocks noChangeArrowheads="1"/>
            </p:cNvSpPr>
            <p:nvPr/>
          </p:nvSpPr>
          <p:spPr bwMode="auto">
            <a:xfrm>
              <a:off x="857836" y="2825865"/>
              <a:ext cx="288808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 dirty="0" smtClean="0">
                  <a:solidFill>
                    <a:srgbClr val="000000"/>
                  </a:solidFill>
                  <a:latin typeface="Calibri" charset="0"/>
                </a:rPr>
                <a:t>The Gamma-Ray Line</a:t>
              </a: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6886" y="3556918"/>
              <a:ext cx="4013823" cy="22479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8037523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4" name="TextBox 5"/>
          <p:cNvSpPr txBox="1">
            <a:spLocks noChangeArrowheads="1"/>
          </p:cNvSpPr>
          <p:nvPr/>
        </p:nvSpPr>
        <p:spPr bwMode="auto">
          <a:xfrm>
            <a:off x="27424" y="6425347"/>
            <a:ext cx="471778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dirty="0" err="1" smtClean="0">
                <a:latin typeface="+mj-lt"/>
              </a:rPr>
              <a:t>Gast</a:t>
            </a:r>
            <a:r>
              <a:rPr lang="en-US" sz="2000" dirty="0" smtClean="0">
                <a:latin typeface="+mj-lt"/>
              </a:rPr>
              <a:t> &amp; </a:t>
            </a:r>
            <a:r>
              <a:rPr lang="en-US" sz="2000" dirty="0" err="1" smtClean="0">
                <a:latin typeface="+mj-lt"/>
              </a:rPr>
              <a:t>Schael</a:t>
            </a:r>
            <a:r>
              <a:rPr lang="en-US" sz="2000" dirty="0" smtClean="0">
                <a:latin typeface="+mj-lt"/>
              </a:rPr>
              <a:t>, ICRC Conference, Lodz, 2009</a:t>
            </a:r>
            <a:endParaRPr lang="en-US" sz="32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61312" y="4978046"/>
            <a:ext cx="66286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/>
              <a:t>22 years full cycle (max every 11 years, with </a:t>
            </a:r>
            <a:r>
              <a:rPr lang="en-US" sz="2000" b="1" dirty="0" smtClean="0">
                <a:solidFill>
                  <a:srgbClr val="FF0000"/>
                </a:solidFill>
              </a:rPr>
              <a:t>polarity reversal</a:t>
            </a:r>
            <a:r>
              <a:rPr lang="en-US" sz="2000" dirty="0" smtClean="0"/>
              <a:t>)</a:t>
            </a:r>
          </a:p>
          <a:p>
            <a:pPr algn="ctr"/>
            <a:r>
              <a:rPr lang="en-US" sz="2000" dirty="0" smtClean="0"/>
              <a:t>previous data: solar polarity favored positively charged </a:t>
            </a:r>
          </a:p>
          <a:p>
            <a:pPr algn="ctr"/>
            <a:r>
              <a:rPr lang="en-US" sz="2000" dirty="0" smtClean="0"/>
              <a:t>particles, opposite for PAMELA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2697" y="249625"/>
            <a:ext cx="4656484" cy="4502551"/>
          </a:xfrm>
          <a:prstGeom prst="rect">
            <a:avLst/>
          </a:prstGeom>
        </p:spPr>
      </p:pic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4762331" y="789668"/>
            <a:ext cx="1824864" cy="1706223"/>
          </a:xfrm>
          <a:prstGeom prst="ellipse">
            <a:avLst/>
          </a:prstGeom>
          <a:noFill/>
          <a:ln w="28575" cmpd="sng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>
            <a:off x="6155252" y="1233755"/>
            <a:ext cx="2052522" cy="1573774"/>
          </a:xfrm>
          <a:prstGeom prst="ellipse">
            <a:avLst/>
          </a:prstGeom>
          <a:noFill/>
          <a:ln w="28575" cmpd="sng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3407" y="1656923"/>
            <a:ext cx="361584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Low-Energy</a:t>
            </a:r>
            <a:r>
              <a:rPr lang="en-US" sz="2800" dirty="0" smtClean="0"/>
              <a:t>: correct for</a:t>
            </a:r>
          </a:p>
          <a:p>
            <a:pPr algn="ctr"/>
            <a:r>
              <a:rPr lang="en-US" sz="2800" dirty="0" smtClean="0"/>
              <a:t>(charge-dependent)</a:t>
            </a:r>
          </a:p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solar modulation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401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7364" y="3628463"/>
            <a:ext cx="2781460" cy="15894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8706" y="2086064"/>
            <a:ext cx="2758011" cy="3447514"/>
          </a:xfrm>
          <a:prstGeom prst="rect">
            <a:avLst/>
          </a:prstGeom>
        </p:spPr>
      </p:pic>
      <p:sp>
        <p:nvSpPr>
          <p:cNvPr id="8" name="Cloud Callout 7"/>
          <p:cNvSpPr/>
          <p:nvPr/>
        </p:nvSpPr>
        <p:spPr>
          <a:xfrm>
            <a:off x="3631715" y="244487"/>
            <a:ext cx="4863684" cy="2449705"/>
          </a:xfrm>
          <a:prstGeom prst="cloudCallout">
            <a:avLst>
              <a:gd name="adj1" fmla="val -57678"/>
              <a:gd name="adj2" fmla="val 6165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383249" y="762625"/>
            <a:ext cx="3360616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dirty="0" smtClean="0"/>
              <a:t>“Troubling and </a:t>
            </a:r>
          </a:p>
          <a:p>
            <a:pPr algn="ctr"/>
            <a:r>
              <a:rPr lang="en-US" sz="4000" dirty="0" smtClean="0"/>
              <a:t>Inconclusive”</a:t>
            </a:r>
            <a:endParaRPr lang="en-US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865651" y="5533578"/>
            <a:ext cx="316437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Steve Ritz</a:t>
            </a:r>
            <a:endParaRPr lang="en-US" sz="2800" dirty="0"/>
          </a:p>
          <a:p>
            <a:pPr algn="ctr"/>
            <a:r>
              <a:rPr lang="en-US" sz="2800" dirty="0" smtClean="0"/>
              <a:t>Fermi-LAT Deputy PI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3927213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090022" y="450688"/>
            <a:ext cx="69100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If confirmed, huge </a:t>
            </a:r>
            <a:r>
              <a:rPr lang="en-US" sz="2800" b="1" dirty="0" smtClean="0">
                <a:solidFill>
                  <a:srgbClr val="FF0000"/>
                </a:solidFill>
              </a:rPr>
              <a:t>impact</a:t>
            </a:r>
            <a:r>
              <a:rPr lang="en-US" sz="2800" dirty="0" smtClean="0"/>
              <a:t> on </a:t>
            </a:r>
            <a:r>
              <a:rPr lang="en-US" sz="2800" b="1" dirty="0" smtClean="0">
                <a:solidFill>
                  <a:srgbClr val="FF0000"/>
                </a:solidFill>
              </a:rPr>
              <a:t>particle physics</a:t>
            </a:r>
            <a:r>
              <a:rPr lang="en-US" sz="2800" dirty="0" smtClean="0"/>
              <a:t>!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990336" y="1075331"/>
            <a:ext cx="72339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DM particle at rest, so  </a:t>
            </a:r>
            <a:r>
              <a:rPr lang="en-US" sz="2800" dirty="0" smtClean="0">
                <a:latin typeface="Symbol" charset="2"/>
                <a:cs typeface="Symbol" charset="2"/>
              </a:rPr>
              <a:t>cc </a:t>
            </a:r>
            <a:r>
              <a:rPr lang="en-US" sz="2800" dirty="0" smtClean="0">
                <a:sym typeface="Wingdings"/>
              </a:rPr>
              <a:t></a:t>
            </a:r>
            <a:r>
              <a:rPr lang="en-US" sz="2800" dirty="0" smtClean="0"/>
              <a:t> </a:t>
            </a:r>
            <a:r>
              <a:rPr lang="en-US" sz="2800" dirty="0" err="1" smtClean="0">
                <a:latin typeface="Symbol" charset="2"/>
                <a:cs typeface="Symbol" charset="2"/>
              </a:rPr>
              <a:t>gg</a:t>
            </a:r>
            <a:r>
              <a:rPr lang="en-US" sz="2800" dirty="0" smtClean="0"/>
              <a:t> implies </a:t>
            </a:r>
            <a:r>
              <a:rPr lang="en-US" sz="3600" b="1" dirty="0" err="1" smtClean="0">
                <a:solidFill>
                  <a:srgbClr val="FF0000"/>
                </a:solidFill>
              </a:rPr>
              <a:t>E</a:t>
            </a:r>
            <a:r>
              <a:rPr lang="en-US" sz="3600" b="1" baseline="-25000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g</a:t>
            </a:r>
            <a:r>
              <a:rPr lang="en-US" sz="3600" b="1" dirty="0" smtClean="0">
                <a:solidFill>
                  <a:srgbClr val="FF0000"/>
                </a:solidFill>
              </a:rPr>
              <a:t>=m</a:t>
            </a:r>
            <a:r>
              <a:rPr lang="en-US" sz="3600" b="1" baseline="-250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c</a:t>
            </a:r>
            <a:r>
              <a:rPr lang="en-US" sz="2800" dirty="0" smtClean="0"/>
              <a:t>!</a:t>
            </a:r>
            <a:endParaRPr lang="en-US" sz="2800" dirty="0"/>
          </a:p>
        </p:txBody>
      </p:sp>
      <p:grpSp>
        <p:nvGrpSpPr>
          <p:cNvPr id="6" name="Group 5"/>
          <p:cNvGrpSpPr/>
          <p:nvPr/>
        </p:nvGrpSpPr>
        <p:grpSpPr>
          <a:xfrm>
            <a:off x="833727" y="2194038"/>
            <a:ext cx="7692923" cy="1896762"/>
            <a:chOff x="833727" y="2194038"/>
            <a:chExt cx="7692923" cy="1896762"/>
          </a:xfrm>
        </p:grpSpPr>
        <p:sp>
          <p:nvSpPr>
            <p:cNvPr id="12" name="TextBox 11"/>
            <p:cNvSpPr txBox="1"/>
            <p:nvPr/>
          </p:nvSpPr>
          <p:spPr>
            <a:xfrm>
              <a:off x="833727" y="2665241"/>
              <a:ext cx="4136494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800" dirty="0" smtClean="0"/>
                <a:t>m</a:t>
              </a:r>
              <a:r>
                <a:rPr lang="en-US" sz="2800" baseline="-25000" dirty="0" smtClean="0">
                  <a:latin typeface="Symbol" charset="2"/>
                  <a:cs typeface="Symbol" charset="2"/>
                </a:rPr>
                <a:t>c</a:t>
              </a:r>
              <a:r>
                <a:rPr lang="en-US" sz="2800" dirty="0" smtClean="0"/>
                <a:t> sets the </a:t>
              </a:r>
              <a:r>
                <a:rPr lang="en-US" sz="2800" b="1" dirty="0" smtClean="0">
                  <a:solidFill>
                    <a:srgbClr val="FF0000"/>
                  </a:solidFill>
                </a:rPr>
                <a:t>missing energy</a:t>
              </a:r>
            </a:p>
            <a:p>
              <a:pPr algn="r"/>
              <a:r>
                <a:rPr lang="en-US" sz="2800" dirty="0" smtClean="0"/>
                <a:t>scale for </a:t>
              </a:r>
              <a:r>
                <a:rPr lang="en-US" sz="2800" b="1" dirty="0" smtClean="0">
                  <a:solidFill>
                    <a:srgbClr val="FF0000"/>
                  </a:solidFill>
                </a:rPr>
                <a:t>collider</a:t>
              </a:r>
              <a:r>
                <a:rPr lang="en-US" sz="2800" dirty="0" smtClean="0"/>
                <a:t> studies</a:t>
              </a:r>
            </a:p>
          </p:txBody>
        </p:sp>
        <p:pic>
          <p:nvPicPr>
            <p:cNvPr id="4" name="Picture 3" descr="blog higgs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70221" y="2194038"/>
              <a:ext cx="3556429" cy="1896762"/>
            </a:xfrm>
            <a:prstGeom prst="rect">
              <a:avLst/>
            </a:prstGeom>
          </p:spPr>
        </p:pic>
      </p:grpSp>
      <p:grpSp>
        <p:nvGrpSpPr>
          <p:cNvPr id="13" name="Group 12"/>
          <p:cNvGrpSpPr/>
          <p:nvPr/>
        </p:nvGrpSpPr>
        <p:grpSpPr>
          <a:xfrm>
            <a:off x="-114746" y="4539380"/>
            <a:ext cx="7353573" cy="2226706"/>
            <a:chOff x="-114746" y="4539380"/>
            <a:chExt cx="7353573" cy="2226706"/>
          </a:xfrm>
        </p:grpSpPr>
        <p:sp>
          <p:nvSpPr>
            <p:cNvPr id="2" name="Rectangle 1"/>
            <p:cNvSpPr/>
            <p:nvPr/>
          </p:nvSpPr>
          <p:spPr>
            <a:xfrm>
              <a:off x="-114746" y="5304490"/>
              <a:ext cx="5084967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800" dirty="0" smtClean="0"/>
                <a:t>…and </a:t>
              </a:r>
              <a:r>
                <a:rPr lang="en-US" sz="2800" dirty="0"/>
                <a:t>the target </a:t>
              </a:r>
              <a:r>
                <a:rPr lang="en-US" sz="2800" dirty="0" smtClean="0"/>
                <a:t>mass for </a:t>
              </a:r>
            </a:p>
            <a:p>
              <a:pPr algn="r"/>
              <a:r>
                <a:rPr lang="en-US" sz="2800" b="1" dirty="0" smtClean="0">
                  <a:solidFill>
                    <a:srgbClr val="FF0000"/>
                  </a:solidFill>
                </a:rPr>
                <a:t>direct </a:t>
              </a:r>
              <a:r>
                <a:rPr lang="en-US" sz="2800" b="1" dirty="0">
                  <a:solidFill>
                    <a:srgbClr val="FF0000"/>
                  </a:solidFill>
                </a:rPr>
                <a:t>detection </a:t>
              </a:r>
              <a:r>
                <a:rPr lang="en-US" sz="2800" dirty="0"/>
                <a:t>experiments!</a:t>
              </a:r>
            </a:p>
          </p:txBody>
        </p:sp>
        <p:pic>
          <p:nvPicPr>
            <p:cNvPr id="5" name="Picture 4" descr="NucRecoilAtoms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70221" y="4539380"/>
              <a:ext cx="2268606" cy="222670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2316660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19059" y="339981"/>
            <a:ext cx="8098566" cy="16065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3600" dirty="0" err="1" smtClean="0"/>
              <a:t>Weniger</a:t>
            </a:r>
            <a:r>
              <a:rPr lang="en-US" sz="3600" dirty="0" smtClean="0"/>
              <a:t> (1204.2797)</a:t>
            </a:r>
          </a:p>
          <a:p>
            <a:pPr algn="ctr">
              <a:lnSpc>
                <a:spcPct val="140000"/>
              </a:lnSpc>
            </a:pPr>
            <a:r>
              <a:rPr lang="en-US" sz="3600" dirty="0"/>
              <a:t>K</a:t>
            </a:r>
            <a:r>
              <a:rPr lang="en-US" sz="3600" dirty="0" smtClean="0"/>
              <a:t>ey novelty: </a:t>
            </a:r>
            <a:r>
              <a:rPr lang="en-US" sz="3600" b="1" dirty="0" smtClean="0">
                <a:solidFill>
                  <a:srgbClr val="FF0000"/>
                </a:solidFill>
              </a:rPr>
              <a:t>optimized</a:t>
            </a:r>
            <a:r>
              <a:rPr lang="en-US" sz="3600" dirty="0" smtClean="0"/>
              <a:t> Regions of Interest</a:t>
            </a:r>
            <a:endParaRPr lang="en-US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390" y="2301371"/>
            <a:ext cx="4102100" cy="44323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528584" y="3561991"/>
            <a:ext cx="461541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Signal</a:t>
            </a:r>
            <a:r>
              <a:rPr lang="en-US" sz="3600" dirty="0" smtClean="0"/>
              <a:t>: ~(</a:t>
            </a:r>
            <a:r>
              <a:rPr lang="en-US" sz="3600" dirty="0" err="1" smtClean="0">
                <a:latin typeface="Symbol" charset="2"/>
                <a:cs typeface="Symbol" charset="2"/>
              </a:rPr>
              <a:t>r</a:t>
            </a:r>
            <a:r>
              <a:rPr lang="en-US" sz="3600" baseline="-25000" dirty="0" err="1" smtClean="0"/>
              <a:t>DM</a:t>
            </a:r>
            <a:r>
              <a:rPr lang="en-US" sz="3600" dirty="0" smtClean="0"/>
              <a:t>)</a:t>
            </a:r>
            <a:r>
              <a:rPr lang="en-US" sz="3600" baseline="30000" dirty="0" smtClean="0"/>
              <a:t>2</a:t>
            </a:r>
          </a:p>
          <a:p>
            <a:endParaRPr lang="en-US" sz="3600" baseline="30000" dirty="0"/>
          </a:p>
          <a:p>
            <a:r>
              <a:rPr lang="en-US" sz="3600" b="1" dirty="0" smtClean="0">
                <a:solidFill>
                  <a:srgbClr val="FF0000"/>
                </a:solidFill>
              </a:rPr>
              <a:t>Noise</a:t>
            </a:r>
            <a:r>
              <a:rPr lang="en-US" sz="3600" dirty="0" smtClean="0"/>
              <a:t>: (1-20 </a:t>
            </a:r>
            <a:r>
              <a:rPr lang="en-US" sz="3600" dirty="0" err="1" smtClean="0"/>
              <a:t>GeV</a:t>
            </a:r>
            <a:r>
              <a:rPr lang="en-US" sz="3600" dirty="0" smtClean="0"/>
              <a:t> sky)</a:t>
            </a:r>
            <a:r>
              <a:rPr lang="en-US" sz="3600" baseline="30000" dirty="0" smtClean="0"/>
              <a:t>1/2</a:t>
            </a:r>
          </a:p>
        </p:txBody>
      </p:sp>
    </p:spTree>
    <p:extLst>
      <p:ext uri="{BB962C8B-B14F-4D97-AF65-F5344CB8AC3E}">
        <p14:creationId xmlns:p14="http://schemas.microsoft.com/office/powerpoint/2010/main" val="257956980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01454" y="515161"/>
            <a:ext cx="697168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 smtClean="0"/>
              <a:t>(almost) </a:t>
            </a:r>
            <a:r>
              <a:rPr lang="en-US" sz="3600" b="1" dirty="0" smtClean="0">
                <a:solidFill>
                  <a:srgbClr val="FF0000"/>
                </a:solidFill>
              </a:rPr>
              <a:t>3</a:t>
            </a:r>
            <a:r>
              <a:rPr lang="en-US" sz="3600" b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en-US" sz="3600" b="1" dirty="0" smtClean="0">
                <a:solidFill>
                  <a:srgbClr val="FF0000"/>
                </a:solidFill>
              </a:rPr>
              <a:t> effect</a:t>
            </a:r>
            <a:r>
              <a:rPr lang="en-US" sz="3600" dirty="0" smtClean="0"/>
              <a:t>, </a:t>
            </a:r>
            <a:r>
              <a:rPr lang="en-US" sz="3600" dirty="0" err="1" smtClean="0"/>
              <a:t>E</a:t>
            </a:r>
            <a:r>
              <a:rPr lang="en-US" sz="3600" baseline="-25000" dirty="0" err="1" smtClean="0">
                <a:latin typeface="Symbol" charset="2"/>
                <a:cs typeface="Symbol" charset="2"/>
              </a:rPr>
              <a:t>g</a:t>
            </a:r>
            <a:r>
              <a:rPr lang="en-US" sz="3600" dirty="0" smtClean="0"/>
              <a:t>=</a:t>
            </a:r>
            <a:r>
              <a:rPr lang="en-US" sz="3600" b="1" dirty="0" smtClean="0">
                <a:solidFill>
                  <a:srgbClr val="FF0000"/>
                </a:solidFill>
              </a:rPr>
              <a:t>130 </a:t>
            </a:r>
            <a:r>
              <a:rPr lang="en-US" sz="3600" b="1" dirty="0" err="1" smtClean="0">
                <a:solidFill>
                  <a:srgbClr val="FF0000"/>
                </a:solidFill>
              </a:rPr>
              <a:t>GeV</a:t>
            </a:r>
            <a:endParaRPr lang="en-US" sz="36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3600" dirty="0" smtClean="0"/>
              <a:t>look-elsewhere effect accounted for</a:t>
            </a:r>
            <a:endParaRPr lang="en-US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9501" y="2332110"/>
            <a:ext cx="5924852" cy="36618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546878" y="3974383"/>
            <a:ext cx="5262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1</a:t>
            </a:r>
            <a:r>
              <a:rPr lang="en-US" sz="2400" b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endParaRPr lang="en-US" sz="2400" b="1" dirty="0">
              <a:solidFill>
                <a:srgbClr val="FF0000"/>
              </a:solidFill>
              <a:latin typeface="Symbol" charset="2"/>
              <a:cs typeface="Symbol" charset="2"/>
            </a:endParaRPr>
          </a:p>
        </p:txBody>
      </p:sp>
      <p:cxnSp>
        <p:nvCxnSpPr>
          <p:cNvPr id="6" name="Straight Arrow Connector 5"/>
          <p:cNvCxnSpPr>
            <a:stCxn id="4" idx="1"/>
          </p:cNvCxnSpPr>
          <p:nvPr/>
        </p:nvCxnSpPr>
        <p:spPr>
          <a:xfrm flipH="1" flipV="1">
            <a:off x="6875106" y="4204306"/>
            <a:ext cx="671772" cy="91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546878" y="3512718"/>
            <a:ext cx="5262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2</a:t>
            </a:r>
            <a:r>
              <a:rPr lang="en-US" sz="2400" b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endParaRPr lang="en-US" sz="2400" b="1" dirty="0">
              <a:solidFill>
                <a:srgbClr val="FF0000"/>
              </a:solidFill>
              <a:latin typeface="Symbol" charset="2"/>
              <a:cs typeface="Symbol" charset="2"/>
            </a:endParaRPr>
          </a:p>
        </p:txBody>
      </p:sp>
      <p:cxnSp>
        <p:nvCxnSpPr>
          <p:cNvPr id="8" name="Straight Arrow Connector 7"/>
          <p:cNvCxnSpPr>
            <a:stCxn id="7" idx="1"/>
          </p:cNvCxnSpPr>
          <p:nvPr/>
        </p:nvCxnSpPr>
        <p:spPr>
          <a:xfrm flipH="1">
            <a:off x="5408126" y="3743551"/>
            <a:ext cx="213875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546878" y="3051053"/>
            <a:ext cx="5262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3</a:t>
            </a:r>
            <a:r>
              <a:rPr lang="en-US" sz="2400" b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endParaRPr lang="en-US" sz="2400" b="1" dirty="0">
              <a:solidFill>
                <a:srgbClr val="FF0000"/>
              </a:solidFill>
              <a:latin typeface="Symbol" charset="2"/>
              <a:cs typeface="Symbol" charset="2"/>
            </a:endParaRPr>
          </a:p>
        </p:txBody>
      </p:sp>
      <p:cxnSp>
        <p:nvCxnSpPr>
          <p:cNvPr id="10" name="Straight Arrow Connector 9"/>
          <p:cNvCxnSpPr>
            <a:stCxn id="9" idx="1"/>
          </p:cNvCxnSpPr>
          <p:nvPr/>
        </p:nvCxnSpPr>
        <p:spPr>
          <a:xfrm flipH="1" flipV="1">
            <a:off x="5408126" y="3280976"/>
            <a:ext cx="2138752" cy="91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390222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381045" y="285238"/>
            <a:ext cx="28493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Two remarks*</a:t>
            </a:r>
            <a:endParaRPr lang="en-US" sz="3600" dirty="0"/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10190" y="6488668"/>
            <a:ext cx="831914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* Profumo and Linden, “Gamma-Ray Line in the Fermi Data: is it a Bubble?”, JCAP 2012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1915" y="1040126"/>
            <a:ext cx="3502852" cy="553126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31855" y="1204043"/>
            <a:ext cx="4684996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indent="-742950">
              <a:buAutoNum type="arabicParenBoth"/>
            </a:pPr>
            <a:r>
              <a:rPr lang="en-US" sz="3600" dirty="0" smtClean="0"/>
              <a:t>ROI’s overlap </a:t>
            </a:r>
            <a:r>
              <a:rPr lang="en-US" sz="3600" dirty="0"/>
              <a:t>with </a:t>
            </a:r>
            <a:endParaRPr lang="en-US" sz="3600" dirty="0" smtClean="0"/>
          </a:p>
          <a:p>
            <a:r>
              <a:rPr lang="en-US" sz="3600" b="1" dirty="0" smtClean="0">
                <a:solidFill>
                  <a:srgbClr val="FF0000"/>
                </a:solidFill>
              </a:rPr>
              <a:t>Fermi </a:t>
            </a:r>
            <a:r>
              <a:rPr lang="en-US" sz="3600" b="1" dirty="0">
                <a:solidFill>
                  <a:srgbClr val="FF0000"/>
                </a:solidFill>
              </a:rPr>
              <a:t>bubbles</a:t>
            </a:r>
            <a:r>
              <a:rPr lang="en-US" sz="3600" dirty="0"/>
              <a:t>: photons </a:t>
            </a:r>
            <a:endParaRPr lang="en-US" sz="3600" dirty="0" smtClean="0"/>
          </a:p>
          <a:p>
            <a:r>
              <a:rPr lang="en-US" sz="3600" dirty="0" smtClean="0"/>
              <a:t>from </a:t>
            </a:r>
            <a:r>
              <a:rPr lang="en-US" sz="3600" dirty="0"/>
              <a:t>bubbles are </a:t>
            </a:r>
            <a:endParaRPr lang="en-US" sz="3600" dirty="0" smtClean="0"/>
          </a:p>
          <a:p>
            <a:r>
              <a:rPr lang="en-US" sz="3600" dirty="0" smtClean="0"/>
              <a:t>important </a:t>
            </a:r>
            <a:r>
              <a:rPr lang="en-US" sz="3600" b="1" dirty="0">
                <a:solidFill>
                  <a:srgbClr val="FF0000"/>
                </a:solidFill>
              </a:rPr>
              <a:t>background </a:t>
            </a:r>
          </a:p>
        </p:txBody>
      </p:sp>
    </p:spTree>
    <p:extLst>
      <p:ext uri="{BB962C8B-B14F-4D97-AF65-F5344CB8AC3E}">
        <p14:creationId xmlns:p14="http://schemas.microsoft.com/office/powerpoint/2010/main" val="287236256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3920" y="945216"/>
            <a:ext cx="3838414" cy="482475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31855" y="1204043"/>
            <a:ext cx="4684996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indent="-742950">
              <a:buAutoNum type="arabicParenBoth"/>
            </a:pPr>
            <a:r>
              <a:rPr lang="en-US" sz="3600" dirty="0" smtClean="0"/>
              <a:t>ROI’s overlap </a:t>
            </a:r>
            <a:r>
              <a:rPr lang="en-US" sz="3600" dirty="0"/>
              <a:t>with </a:t>
            </a:r>
            <a:endParaRPr lang="en-US" sz="3600" dirty="0" smtClean="0"/>
          </a:p>
          <a:p>
            <a:r>
              <a:rPr lang="en-US" sz="3600" b="1" dirty="0" smtClean="0">
                <a:solidFill>
                  <a:srgbClr val="FF0000"/>
                </a:solidFill>
              </a:rPr>
              <a:t>Fermi </a:t>
            </a:r>
            <a:r>
              <a:rPr lang="en-US" sz="3600" b="1" dirty="0">
                <a:solidFill>
                  <a:srgbClr val="FF0000"/>
                </a:solidFill>
              </a:rPr>
              <a:t>bubbles</a:t>
            </a:r>
            <a:r>
              <a:rPr lang="en-US" sz="3600" dirty="0"/>
              <a:t>: photons </a:t>
            </a:r>
            <a:endParaRPr lang="en-US" sz="3600" dirty="0" smtClean="0"/>
          </a:p>
          <a:p>
            <a:r>
              <a:rPr lang="en-US" sz="3600" dirty="0" smtClean="0"/>
              <a:t>from </a:t>
            </a:r>
            <a:r>
              <a:rPr lang="en-US" sz="3600" dirty="0"/>
              <a:t>bubbles are </a:t>
            </a:r>
            <a:endParaRPr lang="en-US" sz="3600" dirty="0" smtClean="0"/>
          </a:p>
          <a:p>
            <a:r>
              <a:rPr lang="en-US" sz="3600" dirty="0" smtClean="0"/>
              <a:t>important </a:t>
            </a:r>
            <a:r>
              <a:rPr lang="en-US" sz="3600" b="1" dirty="0">
                <a:solidFill>
                  <a:srgbClr val="FF0000"/>
                </a:solidFill>
              </a:rPr>
              <a:t>background </a:t>
            </a:r>
          </a:p>
        </p:txBody>
      </p:sp>
      <p:sp>
        <p:nvSpPr>
          <p:cNvPr id="8" name="Rectangle 7"/>
          <p:cNvSpPr/>
          <p:nvPr/>
        </p:nvSpPr>
        <p:spPr>
          <a:xfrm>
            <a:off x="431855" y="3847458"/>
            <a:ext cx="6629489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(</a:t>
            </a:r>
            <a:r>
              <a:rPr lang="en-US" sz="3600" dirty="0"/>
              <a:t>2) broken power-law </a:t>
            </a:r>
            <a:endParaRPr lang="en-US" sz="3600" dirty="0" smtClean="0"/>
          </a:p>
          <a:p>
            <a:r>
              <a:rPr lang="en-US" sz="3600" dirty="0" smtClean="0"/>
              <a:t>could </a:t>
            </a:r>
            <a:r>
              <a:rPr lang="en-US" sz="3600" dirty="0"/>
              <a:t>be </a:t>
            </a:r>
            <a:r>
              <a:rPr lang="en-US" sz="3600" b="1" dirty="0">
                <a:solidFill>
                  <a:srgbClr val="FF0000"/>
                </a:solidFill>
              </a:rPr>
              <a:t>mistaken</a:t>
            </a:r>
            <a:r>
              <a:rPr lang="en-US" sz="3600" dirty="0"/>
              <a:t> for </a:t>
            </a:r>
            <a:endParaRPr lang="en-US" sz="3600" dirty="0" smtClean="0"/>
          </a:p>
          <a:p>
            <a:r>
              <a:rPr lang="en-US" sz="3600" dirty="0" smtClean="0"/>
              <a:t>a </a:t>
            </a:r>
            <a:r>
              <a:rPr lang="en-US" sz="3600" b="1" dirty="0">
                <a:solidFill>
                  <a:srgbClr val="FF0000"/>
                </a:solidFill>
              </a:rPr>
              <a:t>line</a:t>
            </a:r>
            <a:r>
              <a:rPr lang="en-US" sz="3600" dirty="0"/>
              <a:t> - Fermi bubbles </a:t>
            </a:r>
            <a:endParaRPr lang="en-US" sz="3600" dirty="0" smtClean="0"/>
          </a:p>
          <a:p>
            <a:r>
              <a:rPr lang="en-US" sz="3600" dirty="0" smtClean="0"/>
              <a:t>have </a:t>
            </a:r>
            <a:r>
              <a:rPr lang="en-US" sz="3600" b="1" dirty="0">
                <a:solidFill>
                  <a:srgbClr val="FF0000"/>
                </a:solidFill>
              </a:rPr>
              <a:t>broken power-law spectrum</a:t>
            </a:r>
          </a:p>
        </p:txBody>
      </p:sp>
      <p:sp>
        <p:nvSpPr>
          <p:cNvPr id="9" name="Rectangle 8"/>
          <p:cNvSpPr/>
          <p:nvPr/>
        </p:nvSpPr>
        <p:spPr>
          <a:xfrm>
            <a:off x="3381045" y="285238"/>
            <a:ext cx="28493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Two remarks*</a:t>
            </a:r>
            <a:endParaRPr lang="en-US" sz="3600" dirty="0"/>
          </a:p>
        </p:txBody>
      </p:sp>
      <p:sp>
        <p:nvSpPr>
          <p:cNvPr id="10" name="TextBox 2"/>
          <p:cNvSpPr txBox="1">
            <a:spLocks noChangeArrowheads="1"/>
          </p:cNvSpPr>
          <p:nvPr/>
        </p:nvSpPr>
        <p:spPr bwMode="auto">
          <a:xfrm>
            <a:off x="10190" y="6488668"/>
            <a:ext cx="831914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* Profumo and Linden, “Gamma-Ray Line in the Fermi Data: is it a Bubble?”, JCAP 2012</a:t>
            </a:r>
          </a:p>
        </p:txBody>
      </p:sp>
    </p:spTree>
    <p:extLst>
      <p:ext uri="{BB962C8B-B14F-4D97-AF65-F5344CB8AC3E}">
        <p14:creationId xmlns:p14="http://schemas.microsoft.com/office/powerpoint/2010/main" val="168382234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65176" y="2769863"/>
            <a:ext cx="8511189" cy="39703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 smtClean="0"/>
              <a:t>One culprit </a:t>
            </a:r>
            <a:r>
              <a:rPr lang="en-US" sz="2800" dirty="0"/>
              <a:t>could be </a:t>
            </a:r>
            <a:r>
              <a:rPr lang="en-US" sz="2800" b="1" dirty="0">
                <a:solidFill>
                  <a:srgbClr val="FF0000"/>
                </a:solidFill>
              </a:rPr>
              <a:t>energy </a:t>
            </a:r>
            <a:r>
              <a:rPr lang="en-US" sz="2800" b="1" dirty="0" smtClean="0">
                <a:solidFill>
                  <a:srgbClr val="FF0000"/>
                </a:solidFill>
              </a:rPr>
              <a:t>reconstruction</a:t>
            </a:r>
            <a:r>
              <a:rPr lang="en-US" sz="2800" dirty="0" smtClean="0"/>
              <a:t>: </a:t>
            </a:r>
          </a:p>
          <a:p>
            <a:pPr algn="ctr"/>
            <a:r>
              <a:rPr lang="en-US" sz="2800" dirty="0" smtClean="0"/>
              <a:t>E</a:t>
            </a:r>
            <a:r>
              <a:rPr lang="en-US" sz="2800" dirty="0"/>
              <a:t>&gt;130 </a:t>
            </a:r>
            <a:r>
              <a:rPr lang="en-US" sz="2800" dirty="0" err="1"/>
              <a:t>GeV</a:t>
            </a:r>
            <a:r>
              <a:rPr lang="en-US" sz="2800" dirty="0"/>
              <a:t> </a:t>
            </a:r>
            <a:r>
              <a:rPr lang="en-US" sz="2800" dirty="0" err="1"/>
              <a:t>mis</a:t>
            </a:r>
            <a:r>
              <a:rPr lang="en-US" sz="2800" dirty="0"/>
              <a:t>-read as </a:t>
            </a:r>
            <a:r>
              <a:rPr lang="en-US" sz="2800" dirty="0" smtClean="0"/>
              <a:t>E</a:t>
            </a:r>
            <a:r>
              <a:rPr lang="en-US" sz="2800" dirty="0"/>
              <a:t>=130 </a:t>
            </a:r>
            <a:r>
              <a:rPr lang="en-US" sz="2800" dirty="0" err="1"/>
              <a:t>GeV</a:t>
            </a:r>
            <a:r>
              <a:rPr lang="en-US" sz="2800" dirty="0"/>
              <a:t> event! </a:t>
            </a:r>
            <a:endParaRPr lang="en-US" sz="2800" dirty="0" smtClean="0"/>
          </a:p>
          <a:p>
            <a:pPr algn="ctr"/>
            <a:endParaRPr lang="en-US" sz="2800" dirty="0"/>
          </a:p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Instr. effects under </a:t>
            </a:r>
            <a:r>
              <a:rPr lang="en-US" sz="2800" b="1" dirty="0">
                <a:solidFill>
                  <a:srgbClr val="FF0000"/>
                </a:solidFill>
              </a:rPr>
              <a:t>investigation </a:t>
            </a:r>
            <a:r>
              <a:rPr lang="en-US" sz="2800" dirty="0" smtClean="0"/>
              <a:t>by </a:t>
            </a:r>
            <a:r>
              <a:rPr lang="en-US" sz="2800" dirty="0"/>
              <a:t>Fermi </a:t>
            </a:r>
            <a:r>
              <a:rPr lang="en-US" sz="2800" dirty="0" smtClean="0"/>
              <a:t>Collaboration,</a:t>
            </a:r>
          </a:p>
          <a:p>
            <a:pPr algn="ctr"/>
            <a:r>
              <a:rPr lang="en-US" sz="2800" dirty="0" smtClean="0"/>
              <a:t>including troubling </a:t>
            </a:r>
            <a:r>
              <a:rPr lang="en-US" sz="2800" b="1" dirty="0" smtClean="0">
                <a:solidFill>
                  <a:srgbClr val="FF0000"/>
                </a:solidFill>
              </a:rPr>
              <a:t>Earth’s Limb </a:t>
            </a:r>
            <a:r>
              <a:rPr lang="en-US" sz="2800" dirty="0" smtClean="0"/>
              <a:t>feature!</a:t>
            </a:r>
          </a:p>
          <a:p>
            <a:pPr algn="ctr"/>
            <a:r>
              <a:rPr lang="en-US" sz="2800" dirty="0" smtClean="0"/>
              <a:t>[</a:t>
            </a:r>
            <a:r>
              <a:rPr lang="en-US" sz="2800" b="1" dirty="0">
                <a:solidFill>
                  <a:srgbClr val="FF0000"/>
                </a:solidFill>
              </a:rPr>
              <a:t>Pass 8</a:t>
            </a:r>
            <a:r>
              <a:rPr lang="en-US" sz="2800" dirty="0"/>
              <a:t>: </a:t>
            </a:r>
            <a:r>
              <a:rPr lang="en-US" sz="2800" dirty="0" smtClean="0"/>
              <a:t>currently being tested internally/</a:t>
            </a:r>
            <a:r>
              <a:rPr lang="en-US" sz="2800" dirty="0"/>
              <a:t>public in ~</a:t>
            </a:r>
            <a:r>
              <a:rPr lang="en-US" sz="2800" dirty="0" smtClean="0"/>
              <a:t>1yr]</a:t>
            </a:r>
          </a:p>
          <a:p>
            <a:pPr algn="ctr"/>
            <a:endParaRPr lang="en-US" sz="2800" dirty="0"/>
          </a:p>
          <a:p>
            <a:pPr algn="ctr"/>
            <a:r>
              <a:rPr lang="en-US" sz="2800" dirty="0"/>
              <a:t>I</a:t>
            </a:r>
            <a:r>
              <a:rPr lang="en-US" sz="2800" dirty="0" smtClean="0"/>
              <a:t>f </a:t>
            </a:r>
            <a:r>
              <a:rPr lang="en-US" sz="2800" dirty="0"/>
              <a:t>not instrumental, potentially </a:t>
            </a:r>
            <a:r>
              <a:rPr lang="en-US" sz="2800" b="1" dirty="0">
                <a:solidFill>
                  <a:srgbClr val="FF0000"/>
                </a:solidFill>
              </a:rPr>
              <a:t>very </a:t>
            </a:r>
            <a:r>
              <a:rPr lang="en-US" sz="2800" b="1" dirty="0" smtClean="0">
                <a:solidFill>
                  <a:srgbClr val="FF0000"/>
                </a:solidFill>
              </a:rPr>
              <a:t>interesting</a:t>
            </a:r>
          </a:p>
          <a:p>
            <a:pPr algn="ctr"/>
            <a:r>
              <a:rPr lang="en-US" sz="2800" dirty="0" smtClean="0"/>
              <a:t>wait </a:t>
            </a:r>
            <a:r>
              <a:rPr lang="en-US" sz="2800" dirty="0"/>
              <a:t>for </a:t>
            </a:r>
            <a:r>
              <a:rPr lang="en-US" sz="2800" b="1" dirty="0">
                <a:solidFill>
                  <a:srgbClr val="FF0000"/>
                </a:solidFill>
              </a:rPr>
              <a:t>more statistics </a:t>
            </a:r>
            <a:r>
              <a:rPr lang="en-US" sz="2800" dirty="0"/>
              <a:t>(so far ~50 photons)!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5465" y="280634"/>
            <a:ext cx="4013823" cy="22479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51044" y="742497"/>
            <a:ext cx="40558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3600" dirty="0">
                <a:solidFill>
                  <a:prstClr val="black"/>
                </a:solidFill>
              </a:rPr>
              <a:t>could it be </a:t>
            </a:r>
            <a:r>
              <a:rPr lang="en-US" sz="3600" dirty="0" smtClean="0">
                <a:solidFill>
                  <a:prstClr val="black"/>
                </a:solidFill>
              </a:rPr>
              <a:t>an</a:t>
            </a:r>
            <a:endParaRPr lang="en-US" sz="3600" dirty="0">
              <a:solidFill>
                <a:prstClr val="black"/>
              </a:solidFill>
            </a:endParaRPr>
          </a:p>
          <a:p>
            <a:pPr lvl="0" algn="ctr"/>
            <a:r>
              <a:rPr lang="en-US" sz="3600" b="1" dirty="0">
                <a:solidFill>
                  <a:srgbClr val="FF0000"/>
                </a:solidFill>
              </a:rPr>
              <a:t>instrumental</a:t>
            </a:r>
            <a:r>
              <a:rPr lang="en-US" sz="3600" dirty="0">
                <a:solidFill>
                  <a:prstClr val="black"/>
                </a:solidFill>
              </a:rPr>
              <a:t> effect? </a:t>
            </a:r>
          </a:p>
        </p:txBody>
      </p:sp>
    </p:spTree>
    <p:extLst>
      <p:ext uri="{BB962C8B-B14F-4D97-AF65-F5344CB8AC3E}">
        <p14:creationId xmlns:p14="http://schemas.microsoft.com/office/powerpoint/2010/main" val="370610498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8648" y="373387"/>
            <a:ext cx="74295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can we hope for more statistics with </a:t>
            </a:r>
          </a:p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other</a:t>
            </a:r>
            <a:r>
              <a:rPr lang="en-US" sz="3600" dirty="0" smtClean="0"/>
              <a:t> existing/near future </a:t>
            </a:r>
            <a:r>
              <a:rPr lang="en-US" sz="3600" b="1" dirty="0" smtClean="0">
                <a:solidFill>
                  <a:srgbClr val="FF0000"/>
                </a:solidFill>
              </a:rPr>
              <a:t>telescopes</a:t>
            </a:r>
            <a:r>
              <a:rPr lang="en-US" sz="3600" dirty="0" smtClean="0"/>
              <a:t>?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377958" y="4396780"/>
            <a:ext cx="414989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e.g., HESS: promising, </a:t>
            </a:r>
          </a:p>
          <a:p>
            <a:r>
              <a:rPr lang="en-US" sz="2800" dirty="0" smtClean="0"/>
              <a:t>but </a:t>
            </a:r>
            <a:r>
              <a:rPr lang="en-US" sz="2800" b="1" dirty="0" err="1" smtClean="0">
                <a:solidFill>
                  <a:srgbClr val="FF0000"/>
                </a:solidFill>
              </a:rPr>
              <a:t>A</a:t>
            </a:r>
            <a:r>
              <a:rPr lang="en-US" sz="2800" b="1" baseline="-25000" dirty="0" err="1" smtClean="0">
                <a:solidFill>
                  <a:srgbClr val="FF0000"/>
                </a:solidFill>
              </a:rPr>
              <a:t>eff</a:t>
            </a:r>
            <a:r>
              <a:rPr lang="en-US" sz="2800" b="1" baseline="-25000" dirty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rapidly </a:t>
            </a:r>
            <a:r>
              <a:rPr lang="en-US" sz="2800" b="1" dirty="0" smtClean="0">
                <a:solidFill>
                  <a:srgbClr val="FF0000"/>
                </a:solidFill>
              </a:rPr>
              <a:t>declining</a:t>
            </a:r>
            <a:r>
              <a:rPr lang="en-US" sz="2800" dirty="0" smtClean="0"/>
              <a:t> </a:t>
            </a:r>
          </a:p>
          <a:p>
            <a:r>
              <a:rPr lang="en-US" sz="2800" dirty="0" smtClean="0"/>
              <a:t>in energy region of interest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567370" y="2007668"/>
            <a:ext cx="8011619" cy="11910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 smtClean="0">
                <a:solidFill>
                  <a:srgbClr val="FF0000"/>
                </a:solidFill>
              </a:rPr>
              <a:t>Fermi</a:t>
            </a:r>
            <a:r>
              <a:rPr lang="en-US" sz="2800" dirty="0" smtClean="0"/>
              <a:t>: </a:t>
            </a:r>
            <a:r>
              <a:rPr lang="en-US" sz="2800" dirty="0" err="1" smtClean="0"/>
              <a:t>A</a:t>
            </a:r>
            <a:r>
              <a:rPr lang="en-US" sz="2800" baseline="-25000" dirty="0" err="1" smtClean="0"/>
              <a:t>eff</a:t>
            </a:r>
            <a:r>
              <a:rPr lang="en-US" sz="2800" dirty="0" err="1" smtClean="0"/>
              <a:t>xT</a:t>
            </a:r>
            <a:r>
              <a:rPr lang="en-US" sz="2800" baseline="-25000" dirty="0" err="1" smtClean="0"/>
              <a:t>obs</a:t>
            </a:r>
            <a:r>
              <a:rPr lang="en-US" sz="2800" dirty="0" smtClean="0"/>
              <a:t> = (1 m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) x 4</a:t>
            </a:r>
            <a:r>
              <a:rPr lang="en-US" sz="2800" dirty="0" smtClean="0">
                <a:latin typeface="Symbol" charset="2"/>
                <a:cs typeface="Symbol" charset="2"/>
              </a:rPr>
              <a:t>p</a:t>
            </a:r>
            <a:r>
              <a:rPr lang="en-US" sz="2800" dirty="0" smtClean="0"/>
              <a:t>x10</a:t>
            </a:r>
            <a:r>
              <a:rPr lang="en-US" sz="2800" baseline="30000" dirty="0" smtClean="0"/>
              <a:t>7 x </a:t>
            </a:r>
            <a:r>
              <a:rPr lang="en-US" sz="2800" dirty="0" smtClean="0"/>
              <a:t>(1/6) s ~ </a:t>
            </a:r>
            <a:r>
              <a:rPr lang="en-US" sz="2800" b="1" dirty="0" smtClean="0">
                <a:solidFill>
                  <a:srgbClr val="FF0000"/>
                </a:solidFill>
              </a:rPr>
              <a:t>2x10</a:t>
            </a:r>
            <a:r>
              <a:rPr lang="en-US" sz="2800" b="1" baseline="30000" dirty="0" smtClean="0">
                <a:solidFill>
                  <a:srgbClr val="FF0000"/>
                </a:solidFill>
              </a:rPr>
              <a:t>7 </a:t>
            </a:r>
            <a:r>
              <a:rPr lang="en-US" sz="2800" b="1" dirty="0" smtClean="0">
                <a:solidFill>
                  <a:srgbClr val="FF0000"/>
                </a:solidFill>
              </a:rPr>
              <a:t>m</a:t>
            </a:r>
            <a:r>
              <a:rPr lang="en-US" sz="2800" b="1" baseline="30000" dirty="0" smtClean="0">
                <a:solidFill>
                  <a:srgbClr val="FF0000"/>
                </a:solidFill>
              </a:rPr>
              <a:t>2</a:t>
            </a:r>
            <a:r>
              <a:rPr lang="en-US" sz="2800" b="1" dirty="0" smtClean="0">
                <a:solidFill>
                  <a:srgbClr val="FF0000"/>
                </a:solidFill>
              </a:rPr>
              <a:t> s</a:t>
            </a:r>
            <a:endParaRPr lang="en-US" sz="2800" b="1" baseline="30000" dirty="0">
              <a:solidFill>
                <a:srgbClr val="FF0000"/>
              </a:solidFill>
            </a:endParaRPr>
          </a:p>
          <a:p>
            <a:pPr>
              <a:lnSpc>
                <a:spcPct val="130000"/>
              </a:lnSpc>
            </a:pPr>
            <a:r>
              <a:rPr lang="en-US" sz="2800" b="1" dirty="0" smtClean="0">
                <a:solidFill>
                  <a:srgbClr val="FF0000"/>
                </a:solidFill>
              </a:rPr>
              <a:t>ACT</a:t>
            </a:r>
            <a:r>
              <a:rPr lang="en-US" sz="2800" dirty="0" smtClean="0"/>
              <a:t>, with 100h: (10</a:t>
            </a:r>
            <a:r>
              <a:rPr lang="en-US" sz="2800" baseline="30000" dirty="0" smtClean="0"/>
              <a:t>5 </a:t>
            </a:r>
            <a:r>
              <a:rPr lang="en-US" sz="2800" dirty="0" smtClean="0"/>
              <a:t>m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) x 100x60x60 s ~ </a:t>
            </a:r>
            <a:r>
              <a:rPr lang="en-US" sz="2800" b="1" dirty="0" smtClean="0">
                <a:solidFill>
                  <a:srgbClr val="FF0000"/>
                </a:solidFill>
              </a:rPr>
              <a:t>3x10</a:t>
            </a:r>
            <a:r>
              <a:rPr lang="en-US" sz="2800" b="1" baseline="30000" dirty="0" smtClean="0">
                <a:solidFill>
                  <a:srgbClr val="FF0000"/>
                </a:solidFill>
              </a:rPr>
              <a:t>10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>
                <a:solidFill>
                  <a:srgbClr val="FF0000"/>
                </a:solidFill>
              </a:rPr>
              <a:t>m</a:t>
            </a:r>
            <a:r>
              <a:rPr lang="en-US" sz="2800" b="1" baseline="30000" dirty="0">
                <a:solidFill>
                  <a:srgbClr val="FF0000"/>
                </a:solidFill>
              </a:rPr>
              <a:t>2</a:t>
            </a:r>
            <a:r>
              <a:rPr lang="en-US" sz="2800" b="1" dirty="0">
                <a:solidFill>
                  <a:srgbClr val="FF0000"/>
                </a:solidFill>
              </a:rPr>
              <a:t> 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6512253"/>
            <a:ext cx="4324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credit: </a:t>
            </a:r>
            <a:r>
              <a:rPr lang="en-US" dirty="0" err="1" smtClean="0"/>
              <a:t>Benow</a:t>
            </a:r>
            <a:r>
              <a:rPr lang="en-US" dirty="0" smtClean="0"/>
              <a:t>, for HESS collaboration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4444889" y="3643121"/>
            <a:ext cx="4699111" cy="3273174"/>
            <a:chOff x="4194829" y="3077432"/>
            <a:chExt cx="4699111" cy="327317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94829" y="3077432"/>
              <a:ext cx="4699111" cy="3273174"/>
            </a:xfrm>
            <a:prstGeom prst="rect">
              <a:avLst/>
            </a:prstGeom>
          </p:spPr>
        </p:pic>
        <p:cxnSp>
          <p:nvCxnSpPr>
            <p:cNvPr id="9" name="Straight Connector 8"/>
            <p:cNvCxnSpPr/>
            <p:nvPr/>
          </p:nvCxnSpPr>
          <p:spPr>
            <a:xfrm flipV="1">
              <a:off x="5747938" y="4113435"/>
              <a:ext cx="0" cy="171341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464348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50914" y="274020"/>
            <a:ext cx="626325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CTA</a:t>
            </a:r>
            <a:r>
              <a:rPr lang="en-US" sz="3200" dirty="0" smtClean="0"/>
              <a:t>: superior energy resolution, </a:t>
            </a:r>
          </a:p>
          <a:p>
            <a:pPr algn="ctr"/>
            <a:r>
              <a:rPr lang="en-US" sz="3200" dirty="0" smtClean="0"/>
              <a:t>angular resolution, energy threshold </a:t>
            </a:r>
          </a:p>
          <a:p>
            <a:pPr algn="ctr"/>
            <a:r>
              <a:rPr lang="en-US" sz="3200" dirty="0" smtClean="0"/>
              <a:t>and effective area</a:t>
            </a:r>
            <a:endParaRPr lang="en-US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0998" y="2021751"/>
            <a:ext cx="4104937" cy="285695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24973"/>
            <a:ext cx="4582541" cy="3537843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1609979" y="2460216"/>
            <a:ext cx="410567" cy="1451385"/>
            <a:chOff x="1609979" y="2671868"/>
            <a:chExt cx="410567" cy="1451385"/>
          </a:xfrm>
        </p:grpSpPr>
        <p:sp>
          <p:nvSpPr>
            <p:cNvPr id="7" name="Up-Down Arrow 6"/>
            <p:cNvSpPr/>
            <p:nvPr/>
          </p:nvSpPr>
          <p:spPr>
            <a:xfrm>
              <a:off x="1880345" y="2671868"/>
              <a:ext cx="140201" cy="1451385"/>
            </a:xfrm>
            <a:prstGeom prst="up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1298355" y="3249123"/>
              <a:ext cx="9925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130 </a:t>
              </a:r>
              <a:r>
                <a:rPr lang="en-US" b="1" dirty="0" err="1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GeV</a:t>
              </a:r>
              <a:endParaRPr lang="en-US" b="1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631632" y="5534597"/>
            <a:ext cx="588073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Cherenkov Telescopes </a:t>
            </a:r>
            <a:r>
              <a:rPr lang="en-US" sz="3200" dirty="0" smtClean="0"/>
              <a:t>will be </a:t>
            </a:r>
            <a:r>
              <a:rPr lang="en-US" sz="3200" b="1" dirty="0" smtClean="0">
                <a:solidFill>
                  <a:srgbClr val="FF0000"/>
                </a:solidFill>
              </a:rPr>
              <a:t>key</a:t>
            </a:r>
          </a:p>
          <a:p>
            <a:pPr algn="ctr"/>
            <a:r>
              <a:rPr lang="en-US" sz="3200" dirty="0" smtClean="0">
                <a:solidFill>
                  <a:srgbClr val="000000"/>
                </a:solidFill>
              </a:rPr>
              <a:t>for further studies of the </a:t>
            </a:r>
            <a:r>
              <a:rPr lang="en-US" sz="3200" b="1" dirty="0" smtClean="0">
                <a:solidFill>
                  <a:srgbClr val="FF0000"/>
                </a:solidFill>
              </a:rPr>
              <a:t>line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7867588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82526" y="3709800"/>
            <a:ext cx="598112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+mj-lt"/>
                <a:cs typeface="Symbol" charset="2"/>
                <a:sym typeface="Wingdings"/>
              </a:rPr>
              <a:t>Need~ mono-chromatic electrons and </a:t>
            </a:r>
          </a:p>
          <a:p>
            <a:r>
              <a:rPr lang="en-US" sz="2800" dirty="0" smtClean="0">
                <a:latin typeface="+mj-lt"/>
                <a:cs typeface="Symbol" charset="2"/>
                <a:sym typeface="Wingdings"/>
              </a:rPr>
              <a:t>target photons with </a:t>
            </a:r>
            <a:r>
              <a:rPr lang="en-US" sz="2800" b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w</a:t>
            </a:r>
            <a:r>
              <a:rPr lang="en-US" sz="2800" b="1" baseline="-25000" dirty="0" smtClean="0">
                <a:solidFill>
                  <a:srgbClr val="FF0000"/>
                </a:solidFill>
              </a:rPr>
              <a:t>0</a:t>
            </a:r>
            <a:r>
              <a:rPr lang="en-US" sz="2800" b="1" dirty="0" smtClean="0">
                <a:solidFill>
                  <a:srgbClr val="FF0000"/>
                </a:solidFill>
              </a:rPr>
              <a:t> &gt;&gt;</a:t>
            </a:r>
            <a:r>
              <a:rPr lang="en-US" sz="2800" dirty="0" smtClean="0"/>
              <a:t> m</a:t>
            </a:r>
            <a:r>
              <a:rPr lang="en-US" sz="2800" baseline="-25000" dirty="0" smtClean="0"/>
              <a:t>e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/</a:t>
            </a:r>
            <a:r>
              <a:rPr lang="en-US" sz="2800" dirty="0" err="1" smtClean="0"/>
              <a:t>E</a:t>
            </a:r>
            <a:r>
              <a:rPr lang="en-US" sz="2800" baseline="-25000" dirty="0" err="1" smtClean="0"/>
              <a:t>e</a:t>
            </a:r>
            <a:r>
              <a:rPr lang="en-US" sz="2800" baseline="-25000" dirty="0" smtClean="0"/>
              <a:t> </a:t>
            </a:r>
            <a:r>
              <a:rPr lang="en-US" sz="2800" dirty="0" smtClean="0"/>
              <a:t>~ </a:t>
            </a:r>
            <a:r>
              <a:rPr lang="en-US" sz="2800" b="1" dirty="0" smtClean="0">
                <a:solidFill>
                  <a:srgbClr val="FF0000"/>
                </a:solidFill>
              </a:rPr>
              <a:t>2 </a:t>
            </a:r>
            <a:r>
              <a:rPr lang="en-US" sz="2800" b="1" dirty="0" err="1" smtClean="0">
                <a:solidFill>
                  <a:srgbClr val="FF0000"/>
                </a:solidFill>
              </a:rPr>
              <a:t>eV</a:t>
            </a:r>
            <a:endParaRPr lang="en-US" sz="2800" b="1" dirty="0" smtClean="0">
              <a:solidFill>
                <a:srgbClr val="FF0000"/>
              </a:solidFill>
            </a:endParaRPr>
          </a:p>
          <a:p>
            <a:endParaRPr lang="en-US" sz="2800" dirty="0" smtClean="0">
              <a:latin typeface="+mj-lt"/>
              <a:cs typeface="Symbol" charset="2"/>
            </a:endParaRPr>
          </a:p>
          <a:p>
            <a:r>
              <a:rPr lang="en-US" sz="2800" dirty="0" smtClean="0">
                <a:latin typeface="+mj-lt"/>
                <a:cs typeface="Symbol" charset="2"/>
              </a:rPr>
              <a:t>Both OK with </a:t>
            </a:r>
            <a:r>
              <a:rPr lang="en-US" sz="2800" b="1" dirty="0" smtClean="0">
                <a:solidFill>
                  <a:srgbClr val="FF0000"/>
                </a:solidFill>
                <a:latin typeface="+mj-lt"/>
                <a:cs typeface="Symbol" charset="2"/>
              </a:rPr>
              <a:t>electron pulsar wind</a:t>
            </a:r>
            <a:endParaRPr lang="en-US" sz="2800" b="1" baseline="-25000" dirty="0">
              <a:solidFill>
                <a:srgbClr val="FF0000"/>
              </a:solidFill>
              <a:latin typeface="+mj-lt"/>
              <a:cs typeface="Symbol" charset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82526" y="2439033"/>
            <a:ext cx="595547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Klein-</a:t>
            </a:r>
            <a:r>
              <a:rPr lang="en-US" sz="2800" b="1" dirty="0" err="1" smtClean="0">
                <a:solidFill>
                  <a:srgbClr val="FF0000"/>
                </a:solidFill>
              </a:rPr>
              <a:t>Nishina</a:t>
            </a:r>
            <a:r>
              <a:rPr lang="en-US" sz="2800" b="1" dirty="0" smtClean="0">
                <a:solidFill>
                  <a:srgbClr val="FF0000"/>
                </a:solidFill>
              </a:rPr>
              <a:t> regime</a:t>
            </a:r>
            <a:r>
              <a:rPr lang="en-US" sz="2800" dirty="0" smtClean="0"/>
              <a:t>: almost all energy </a:t>
            </a:r>
          </a:p>
          <a:p>
            <a:r>
              <a:rPr lang="en-US" sz="2800" dirty="0" smtClean="0"/>
              <a:t>transferred from e to </a:t>
            </a:r>
            <a:r>
              <a:rPr lang="en-US" sz="2800" dirty="0" smtClean="0">
                <a:latin typeface="Symbol" charset="2"/>
                <a:cs typeface="Symbol" charset="2"/>
              </a:rPr>
              <a:t>g </a:t>
            </a:r>
            <a:r>
              <a:rPr lang="en-US" sz="2800" dirty="0" smtClean="0">
                <a:latin typeface="+mj-lt"/>
                <a:cs typeface="Symbol" charset="2"/>
                <a:sym typeface="Wingdings"/>
              </a:rPr>
              <a:t> </a:t>
            </a:r>
            <a:r>
              <a:rPr lang="en-US" sz="2800" b="1" dirty="0" err="1" smtClean="0">
                <a:solidFill>
                  <a:srgbClr val="FF0000"/>
                </a:solidFill>
                <a:latin typeface="+mj-lt"/>
                <a:cs typeface="Symbol" charset="2"/>
                <a:sym typeface="Wingdings"/>
              </a:rPr>
              <a:t>E</a:t>
            </a:r>
            <a:r>
              <a:rPr lang="en-US" sz="2800" b="1" baseline="-25000" dirty="0" err="1" smtClean="0">
                <a:solidFill>
                  <a:srgbClr val="FF0000"/>
                </a:solidFill>
                <a:latin typeface="+mj-lt"/>
                <a:cs typeface="Symbol" charset="2"/>
                <a:sym typeface="Wingdings"/>
              </a:rPr>
              <a:t>e</a:t>
            </a:r>
            <a:r>
              <a:rPr lang="en-US" sz="2800" b="1" dirty="0" smtClean="0">
                <a:solidFill>
                  <a:srgbClr val="FF0000"/>
                </a:solidFill>
                <a:latin typeface="+mj-lt"/>
                <a:cs typeface="Symbol" charset="2"/>
                <a:sym typeface="Wingdings"/>
              </a:rPr>
              <a:t>~ 130 </a:t>
            </a:r>
            <a:r>
              <a:rPr lang="en-US" sz="2800" b="1" dirty="0" err="1" smtClean="0">
                <a:solidFill>
                  <a:srgbClr val="FF0000"/>
                </a:solidFill>
                <a:latin typeface="+mj-lt"/>
                <a:cs typeface="Symbol" charset="2"/>
                <a:sym typeface="Wingdings"/>
              </a:rPr>
              <a:t>GeV</a:t>
            </a:r>
            <a:endParaRPr lang="en-US" sz="2800" b="1" dirty="0" smtClean="0">
              <a:solidFill>
                <a:srgbClr val="FF0000"/>
              </a:solidFill>
              <a:latin typeface="+mj-lt"/>
              <a:cs typeface="Symbol" charset="2"/>
              <a:sym typeface="Wingding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6467103"/>
            <a:ext cx="4114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Aharonian</a:t>
            </a:r>
            <a:r>
              <a:rPr lang="en-US" dirty="0" smtClean="0"/>
              <a:t> et al, 2012; image credit: NASA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92" y="2592618"/>
            <a:ext cx="2933064" cy="293306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604" y="2268811"/>
            <a:ext cx="2566900" cy="341937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785758" y="278663"/>
            <a:ext cx="5572484" cy="14034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dirty="0" smtClean="0"/>
              <a:t>Astrophysical backgrounds? </a:t>
            </a:r>
          </a:p>
          <a:p>
            <a:pPr algn="ctr">
              <a:lnSpc>
                <a:spcPct val="120000"/>
              </a:lnSpc>
            </a:pPr>
            <a:r>
              <a:rPr lang="en-US" sz="3600" dirty="0" smtClean="0"/>
              <a:t>Always keep </a:t>
            </a:r>
            <a:r>
              <a:rPr lang="en-US" sz="3600" b="1" dirty="0" smtClean="0">
                <a:solidFill>
                  <a:srgbClr val="FF0000"/>
                </a:solidFill>
              </a:rPr>
              <a:t>Occam</a:t>
            </a:r>
            <a:r>
              <a:rPr lang="en-US" sz="3600" dirty="0" smtClean="0"/>
              <a:t> in mind!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8478247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042988"/>
            <a:ext cx="8559800" cy="551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1" name="TextBox 3"/>
          <p:cNvSpPr txBox="1">
            <a:spLocks noChangeArrowheads="1"/>
          </p:cNvSpPr>
          <p:nvPr/>
        </p:nvSpPr>
        <p:spPr bwMode="auto">
          <a:xfrm>
            <a:off x="6019800" y="6500318"/>
            <a:ext cx="3019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>
                <a:solidFill>
                  <a:srgbClr val="000000"/>
                </a:solidFill>
              </a:rPr>
              <a:t>image credit: Philip </a:t>
            </a:r>
            <a:r>
              <a:rPr lang="en-US" sz="1800" dirty="0" err="1">
                <a:solidFill>
                  <a:srgbClr val="000000"/>
                </a:solidFill>
              </a:rPr>
              <a:t>Mertsch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73732" name="TextBox 44"/>
          <p:cNvSpPr txBox="1">
            <a:spLocks noChangeArrowheads="1"/>
          </p:cNvSpPr>
          <p:nvPr/>
        </p:nvSpPr>
        <p:spPr bwMode="auto">
          <a:xfrm>
            <a:off x="1295400" y="228600"/>
            <a:ext cx="680066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3200" dirty="0">
                <a:latin typeface="+mj-lt"/>
              </a:rPr>
              <a:t>Cosmic Ray </a:t>
            </a:r>
            <a:r>
              <a:rPr lang="en-US" sz="3200" b="1" dirty="0" smtClean="0">
                <a:solidFill>
                  <a:srgbClr val="FF0000"/>
                </a:solidFill>
                <a:latin typeface="+mj-lt"/>
              </a:rPr>
              <a:t>Secondary-to-Primary </a:t>
            </a:r>
            <a:r>
              <a:rPr lang="en-US" sz="3200" dirty="0" smtClean="0">
                <a:latin typeface="+mj-lt"/>
              </a:rPr>
              <a:t>ratio</a:t>
            </a:r>
            <a:endParaRPr lang="en-US" sz="3200" dirty="0">
              <a:latin typeface="+mj-lt"/>
            </a:endParaRPr>
          </a:p>
        </p:txBody>
      </p:sp>
      <p:sp>
        <p:nvSpPr>
          <p:cNvPr id="73733" name="TextBox 4"/>
          <p:cNvSpPr txBox="1">
            <a:spLocks noChangeArrowheads="1"/>
          </p:cNvSpPr>
          <p:nvPr/>
        </p:nvSpPr>
        <p:spPr bwMode="auto">
          <a:xfrm>
            <a:off x="533400" y="3352800"/>
            <a:ext cx="2540830" cy="101566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solidFill>
                  <a:schemeClr val="bg1"/>
                </a:solidFill>
                <a:latin typeface="+mj-lt"/>
              </a:rPr>
              <a:t>sources of Cosmic Ray </a:t>
            </a:r>
          </a:p>
          <a:p>
            <a:pPr eaLnBrk="1" hangingPunct="1"/>
            <a:r>
              <a:rPr lang="en-US" sz="2000">
                <a:solidFill>
                  <a:schemeClr val="bg1"/>
                </a:solidFill>
                <a:latin typeface="+mj-lt"/>
              </a:rPr>
              <a:t>protons and electrons, </a:t>
            </a:r>
          </a:p>
          <a:p>
            <a:pPr eaLnBrk="1" hangingPunct="1"/>
            <a:r>
              <a:rPr lang="en-US" sz="2000">
                <a:solidFill>
                  <a:schemeClr val="bg1"/>
                </a:solidFill>
                <a:latin typeface="+mj-lt"/>
              </a:rPr>
              <a:t>e.g. SNR</a:t>
            </a:r>
          </a:p>
        </p:txBody>
      </p:sp>
      <p:sp>
        <p:nvSpPr>
          <p:cNvPr id="7" name="Down Arrow 10"/>
          <p:cNvSpPr>
            <a:spLocks noChangeArrowheads="1"/>
          </p:cNvSpPr>
          <p:nvPr/>
        </p:nvSpPr>
        <p:spPr bwMode="auto">
          <a:xfrm>
            <a:off x="5700713" y="2209800"/>
            <a:ext cx="457200" cy="533400"/>
          </a:xfrm>
          <a:prstGeom prst="downArrow">
            <a:avLst>
              <a:gd name="adj1" fmla="val 50000"/>
              <a:gd name="adj2" fmla="val 49999"/>
            </a:avLst>
          </a:prstGeom>
          <a:solidFill>
            <a:srgbClr val="FF0000"/>
          </a:solidFill>
          <a:ln w="508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" name="Down Arrow 10"/>
          <p:cNvSpPr>
            <a:spLocks noChangeArrowheads="1"/>
          </p:cNvSpPr>
          <p:nvPr/>
        </p:nvSpPr>
        <p:spPr bwMode="auto">
          <a:xfrm>
            <a:off x="5700713" y="3676650"/>
            <a:ext cx="457200" cy="533400"/>
          </a:xfrm>
          <a:prstGeom prst="downArrow">
            <a:avLst>
              <a:gd name="adj1" fmla="val 50000"/>
              <a:gd name="adj2" fmla="val 49999"/>
            </a:avLst>
          </a:prstGeom>
          <a:solidFill>
            <a:srgbClr val="FF0000"/>
          </a:solidFill>
          <a:ln w="508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850528" y="2827338"/>
            <a:ext cx="6159158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800">
                <a:latin typeface="+mj-lt"/>
              </a:rPr>
              <a:t>Diffusion “</a:t>
            </a:r>
            <a:r>
              <a:rPr lang="en-US" sz="2800" b="1">
                <a:solidFill>
                  <a:srgbClr val="FF0000"/>
                </a:solidFill>
                <a:latin typeface="+mj-lt"/>
              </a:rPr>
              <a:t>softens</a:t>
            </a:r>
            <a:r>
              <a:rPr lang="en-US" sz="2800">
                <a:latin typeface="+mj-lt"/>
              </a:rPr>
              <a:t>” the proton spectrum;</a:t>
            </a:r>
          </a:p>
          <a:p>
            <a:pPr algn="ctr" eaLnBrk="1" hangingPunct="1"/>
            <a:r>
              <a:rPr lang="en-US" sz="2800" b="1">
                <a:solidFill>
                  <a:srgbClr val="FF0000"/>
                </a:solidFill>
                <a:latin typeface="+mj-lt"/>
              </a:rPr>
              <a:t>secondaries </a:t>
            </a:r>
            <a:r>
              <a:rPr lang="en-US" sz="2800">
                <a:latin typeface="+mj-lt"/>
              </a:rPr>
              <a:t>inherit a softer spectrum 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433269" y="4286250"/>
            <a:ext cx="4993675" cy="1384995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800" dirty="0">
                <a:latin typeface="+mj-lt"/>
              </a:rPr>
              <a:t>~ any cosmic ray model </a:t>
            </a:r>
            <a:r>
              <a:rPr lang="en-US" sz="2800" dirty="0" smtClean="0">
                <a:latin typeface="+mj-lt"/>
              </a:rPr>
              <a:t>pr</a:t>
            </a: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edicts </a:t>
            </a:r>
            <a:endParaRPr lang="en-US" sz="2800" dirty="0">
              <a:solidFill>
                <a:srgbClr val="000000"/>
              </a:solidFill>
              <a:latin typeface="+mj-lt"/>
            </a:endParaRPr>
          </a:p>
          <a:p>
            <a:pPr algn="ctr" eaLnBrk="1" hangingPunct="1"/>
            <a:r>
              <a:rPr lang="en-US" sz="2800" dirty="0">
                <a:solidFill>
                  <a:srgbClr val="000000"/>
                </a:solidFill>
                <a:latin typeface="+mj-lt"/>
              </a:rPr>
              <a:t>a </a:t>
            </a:r>
            <a:r>
              <a:rPr lang="en-US" sz="2800" b="1" dirty="0">
                <a:solidFill>
                  <a:srgbClr val="FF0000"/>
                </a:solidFill>
                <a:latin typeface="+mj-lt"/>
              </a:rPr>
              <a:t>declining slope </a:t>
            </a:r>
            <a:r>
              <a:rPr lang="en-US" sz="2800" dirty="0">
                <a:solidFill>
                  <a:srgbClr val="000000"/>
                </a:solidFill>
                <a:latin typeface="+mj-lt"/>
              </a:rPr>
              <a:t>for high-energy </a:t>
            </a:r>
          </a:p>
          <a:p>
            <a:pPr algn="ctr" eaLnBrk="1" hangingPunct="1"/>
            <a:r>
              <a:rPr lang="en-US" sz="2800" b="1" dirty="0">
                <a:solidFill>
                  <a:srgbClr val="FF0000"/>
                </a:solidFill>
                <a:latin typeface="+mj-lt"/>
              </a:rPr>
              <a:t>secondary-to-primary </a:t>
            </a:r>
            <a:r>
              <a:rPr lang="en-US" sz="2800" dirty="0">
                <a:solidFill>
                  <a:srgbClr val="000000"/>
                </a:solidFill>
                <a:latin typeface="+mj-lt"/>
              </a:rPr>
              <a:t>ratios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667208" y="1371600"/>
            <a:ext cx="4525798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800" dirty="0">
                <a:latin typeface="+mj-lt"/>
              </a:rPr>
              <a:t>High-energy protons </a:t>
            </a:r>
            <a:r>
              <a:rPr lang="en-US" sz="2800" b="1" dirty="0">
                <a:solidFill>
                  <a:srgbClr val="FF0000"/>
                </a:solidFill>
                <a:latin typeface="+mj-lt"/>
              </a:rPr>
              <a:t>diffuse </a:t>
            </a:r>
          </a:p>
          <a:p>
            <a:pPr algn="ctr" eaLnBrk="1" hangingPunct="1"/>
            <a:r>
              <a:rPr lang="en-US" sz="2800" dirty="0">
                <a:latin typeface="+mj-lt"/>
              </a:rPr>
              <a:t>before producing </a:t>
            </a:r>
            <a:r>
              <a:rPr lang="en-US" sz="2800" b="1" dirty="0" err="1">
                <a:solidFill>
                  <a:srgbClr val="FF0000"/>
                </a:solidFill>
                <a:latin typeface="+mj-lt"/>
              </a:rPr>
              <a:t>secondaries</a:t>
            </a:r>
            <a:r>
              <a:rPr lang="en-US" sz="2800" b="1" dirty="0">
                <a:solidFill>
                  <a:srgbClr val="FF0000"/>
                </a:solidFill>
                <a:latin typeface="+mj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413579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8" grpId="0" animBg="1"/>
      <p:bldP spid="10" grpId="0" animBg="1"/>
      <p:bldP spid="6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86772" y="759411"/>
            <a:ext cx="5136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This is </a:t>
            </a:r>
            <a:r>
              <a:rPr lang="en-US" sz="3600" b="1" dirty="0" smtClean="0">
                <a:solidFill>
                  <a:srgbClr val="FF0000"/>
                </a:solidFill>
              </a:rPr>
              <a:t>not</a:t>
            </a:r>
            <a:r>
              <a:rPr lang="en-US" sz="3600" dirty="0" smtClean="0"/>
              <a:t> a </a:t>
            </a:r>
            <a:r>
              <a:rPr lang="en-US" sz="3600" b="1" dirty="0" smtClean="0">
                <a:solidFill>
                  <a:srgbClr val="FF0000"/>
                </a:solidFill>
              </a:rPr>
              <a:t>POST-diction</a:t>
            </a:r>
            <a:r>
              <a:rPr lang="en-US" sz="3600" dirty="0" smtClean="0"/>
              <a:t>!</a:t>
            </a:r>
            <a:endParaRPr lang="en-US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4826" y="1812711"/>
            <a:ext cx="4641558" cy="42555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826" y="6395649"/>
            <a:ext cx="3165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Bogovalov</a:t>
            </a:r>
            <a:r>
              <a:rPr lang="en-US" dirty="0" smtClean="0"/>
              <a:t> and </a:t>
            </a:r>
            <a:r>
              <a:rPr lang="en-US" dirty="0" err="1" smtClean="0"/>
              <a:t>Aharonian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rgbClr val="FF0000"/>
                </a:solidFill>
              </a:rPr>
              <a:t>2000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9636" y="0"/>
            <a:ext cx="2034364" cy="2034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25824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ature10793-f2.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253" y="3737900"/>
            <a:ext cx="4239810" cy="273839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488668"/>
            <a:ext cx="2901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Aharonian</a:t>
            </a:r>
            <a:r>
              <a:rPr lang="en-US" dirty="0" smtClean="0"/>
              <a:t> et al, Nature 2012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1232" y="425647"/>
            <a:ext cx="659226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Energetics</a:t>
            </a:r>
            <a:r>
              <a:rPr lang="en-US" sz="3200" dirty="0" smtClean="0"/>
              <a:t> works out fine!</a:t>
            </a:r>
          </a:p>
          <a:p>
            <a:r>
              <a:rPr lang="en-US" sz="3200" dirty="0" smtClean="0"/>
              <a:t>130 </a:t>
            </a:r>
            <a:r>
              <a:rPr lang="en-US" sz="3200" dirty="0" err="1" smtClean="0"/>
              <a:t>GeV</a:t>
            </a:r>
            <a:r>
              <a:rPr lang="en-US" sz="3200" dirty="0" smtClean="0"/>
              <a:t> line luminosity ~ </a:t>
            </a:r>
            <a:r>
              <a:rPr lang="en-US" sz="3200" b="1" dirty="0" smtClean="0">
                <a:solidFill>
                  <a:srgbClr val="FF0000"/>
                </a:solidFill>
              </a:rPr>
              <a:t>3x10</a:t>
            </a:r>
            <a:r>
              <a:rPr lang="en-US" sz="3200" b="1" baseline="30000" dirty="0" smtClean="0">
                <a:solidFill>
                  <a:srgbClr val="FF0000"/>
                </a:solidFill>
              </a:rPr>
              <a:t>35</a:t>
            </a:r>
            <a:r>
              <a:rPr lang="en-US" sz="3200" b="1" dirty="0" smtClean="0">
                <a:solidFill>
                  <a:srgbClr val="FF0000"/>
                </a:solidFill>
              </a:rPr>
              <a:t> erg/s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9636" y="0"/>
            <a:ext cx="2034364" cy="20343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3737" y="2083575"/>
            <a:ext cx="813282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Crab luminosity in shock-acc. </a:t>
            </a:r>
            <a:r>
              <a:rPr lang="en-US" sz="3200" dirty="0" err="1" smtClean="0"/>
              <a:t>e</a:t>
            </a:r>
            <a:r>
              <a:rPr lang="en-US" sz="3200" baseline="30000" dirty="0" err="1" smtClean="0"/>
              <a:t>+</a:t>
            </a:r>
            <a:r>
              <a:rPr lang="en-US" sz="3200" dirty="0" err="1" smtClean="0"/>
              <a:t>e</a:t>
            </a:r>
            <a:r>
              <a:rPr lang="en-US" sz="3200" baseline="30000" dirty="0" smtClean="0"/>
              <a:t>- </a:t>
            </a:r>
            <a:r>
              <a:rPr lang="en-US" sz="3200" dirty="0" smtClean="0"/>
              <a:t>~ </a:t>
            </a:r>
            <a:r>
              <a:rPr lang="en-US" sz="3200" b="1" dirty="0" smtClean="0">
                <a:solidFill>
                  <a:srgbClr val="FF0000"/>
                </a:solidFill>
              </a:rPr>
              <a:t>3x10</a:t>
            </a:r>
            <a:r>
              <a:rPr lang="en-US" sz="3200" b="1" baseline="30000" dirty="0" smtClean="0">
                <a:solidFill>
                  <a:srgbClr val="FF0000"/>
                </a:solidFill>
              </a:rPr>
              <a:t>38 </a:t>
            </a:r>
            <a:r>
              <a:rPr lang="en-US" sz="3200" b="1" dirty="0" smtClean="0">
                <a:solidFill>
                  <a:srgbClr val="FF0000"/>
                </a:solidFill>
              </a:rPr>
              <a:t>erg/s</a:t>
            </a:r>
          </a:p>
          <a:p>
            <a:pPr algn="ctr"/>
            <a:r>
              <a:rPr lang="en-US" sz="3200" dirty="0" smtClean="0"/>
              <a:t>[spin-down luminosity~ 5x10</a:t>
            </a:r>
            <a:r>
              <a:rPr lang="en-US" sz="3200" baseline="30000" dirty="0" smtClean="0"/>
              <a:t>38</a:t>
            </a:r>
            <a:r>
              <a:rPr lang="en-US" sz="3200" dirty="0" smtClean="0"/>
              <a:t> erg/s ]</a:t>
            </a:r>
          </a:p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efficiency</a:t>
            </a:r>
            <a:r>
              <a:rPr lang="en-US" sz="3200" dirty="0" smtClean="0"/>
              <a:t> to produce gamma rays??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0240191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4827" y="1740183"/>
            <a:ext cx="7157729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M</a:t>
            </a:r>
            <a:r>
              <a:rPr lang="en-US" sz="3200" dirty="0" smtClean="0"/>
              <a:t>any open questions…</a:t>
            </a:r>
          </a:p>
          <a:p>
            <a:endParaRPr lang="en-US" sz="3200" dirty="0" smtClean="0"/>
          </a:p>
          <a:p>
            <a:pPr marL="457200" indent="-457200">
              <a:buClr>
                <a:schemeClr val="tx1"/>
              </a:buClr>
              <a:buFont typeface="Arial"/>
              <a:buChar char="•"/>
            </a:pPr>
            <a:r>
              <a:rPr lang="en-US" sz="3200" b="1" dirty="0" smtClean="0">
                <a:solidFill>
                  <a:srgbClr val="FF0000"/>
                </a:solidFill>
              </a:rPr>
              <a:t>how many </a:t>
            </a:r>
            <a:r>
              <a:rPr lang="en-US" sz="3200" dirty="0" smtClean="0"/>
              <a:t>point sources are needed?</a:t>
            </a:r>
          </a:p>
          <a:p>
            <a:pPr marL="457200" indent="-457200">
              <a:buFont typeface="Arial"/>
              <a:buChar char="•"/>
            </a:pPr>
            <a:endParaRPr lang="en-US" sz="3200" dirty="0"/>
          </a:p>
          <a:p>
            <a:pPr marL="457200" indent="-457200">
              <a:buFont typeface="Arial"/>
              <a:buChar char="•"/>
            </a:pPr>
            <a:r>
              <a:rPr lang="en-US" sz="3200" dirty="0" smtClean="0"/>
              <a:t>if more than one astrophysical source </a:t>
            </a:r>
          </a:p>
          <a:p>
            <a:r>
              <a:rPr lang="en-US" sz="3200" dirty="0"/>
              <a:t> </a:t>
            </a:r>
            <a:r>
              <a:rPr lang="en-US" sz="3200" dirty="0" smtClean="0"/>
              <a:t>    is needed, do we expect </a:t>
            </a:r>
            <a:r>
              <a:rPr lang="en-US" sz="3200" b="1" dirty="0" smtClean="0">
                <a:solidFill>
                  <a:srgbClr val="FF0000"/>
                </a:solidFill>
              </a:rPr>
              <a:t>130 </a:t>
            </a:r>
            <a:r>
              <a:rPr lang="en-US" sz="3200" b="1" dirty="0" err="1" smtClean="0">
                <a:solidFill>
                  <a:srgbClr val="FF0000"/>
                </a:solidFill>
              </a:rPr>
              <a:t>GeV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/>
              <a:t>to be </a:t>
            </a:r>
          </a:p>
          <a:p>
            <a:r>
              <a:rPr lang="en-US" sz="3200" dirty="0"/>
              <a:t> </a:t>
            </a:r>
            <a:r>
              <a:rPr lang="en-US" sz="3200" dirty="0" smtClean="0"/>
              <a:t>    a </a:t>
            </a:r>
            <a:r>
              <a:rPr lang="en-US" sz="3200" b="1" dirty="0" smtClean="0">
                <a:solidFill>
                  <a:srgbClr val="FF0000"/>
                </a:solidFill>
              </a:rPr>
              <a:t>special</a:t>
            </a:r>
            <a:r>
              <a:rPr lang="en-US" sz="3200" dirty="0" smtClean="0"/>
              <a:t> universal </a:t>
            </a:r>
            <a:r>
              <a:rPr lang="en-US" sz="3200" b="1" dirty="0" smtClean="0">
                <a:solidFill>
                  <a:srgbClr val="FF0000"/>
                </a:solidFill>
              </a:rPr>
              <a:t>value</a:t>
            </a:r>
            <a:r>
              <a:rPr lang="en-US" sz="3200" dirty="0" smtClean="0"/>
              <a:t>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9636" y="0"/>
            <a:ext cx="2034364" cy="2034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21181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52600"/>
            <a:ext cx="9144000" cy="334242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460849"/>
            <a:ext cx="67927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  <a:latin typeface="+mj-lt"/>
                <a:cs typeface="Calibri"/>
              </a:rPr>
              <a:t>Carlson, Linden, Profumo and </a:t>
            </a:r>
            <a:r>
              <a:rPr lang="en-US" sz="2000" dirty="0" err="1" smtClean="0">
                <a:solidFill>
                  <a:srgbClr val="000000"/>
                </a:solidFill>
                <a:latin typeface="+mj-lt"/>
                <a:cs typeface="Calibri"/>
              </a:rPr>
              <a:t>Weniger</a:t>
            </a:r>
            <a:r>
              <a:rPr lang="en-US" sz="2000" dirty="0" smtClean="0">
                <a:solidFill>
                  <a:srgbClr val="000000"/>
                </a:solidFill>
                <a:latin typeface="+mj-lt"/>
                <a:cs typeface="Calibri"/>
              </a:rPr>
              <a:t>, JCAP, 1304.5524 (2013)</a:t>
            </a:r>
            <a:endParaRPr lang="en-US" sz="2000" dirty="0">
              <a:solidFill>
                <a:srgbClr val="000000"/>
              </a:solidFill>
              <a:latin typeface="+mj-lt"/>
              <a:cs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9457" y="590298"/>
            <a:ext cx="800922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Applied a </a:t>
            </a:r>
            <a:r>
              <a:rPr lang="en-US" sz="2800" b="1" dirty="0" smtClean="0">
                <a:solidFill>
                  <a:srgbClr val="FF0000"/>
                </a:solidFill>
              </a:rPr>
              <a:t>clustering algorithm </a:t>
            </a:r>
            <a:r>
              <a:rPr lang="en-US" sz="2800" dirty="0" smtClean="0"/>
              <a:t>(DBSCAN) and </a:t>
            </a:r>
          </a:p>
          <a:p>
            <a:pPr algn="ctr"/>
            <a:r>
              <a:rPr lang="en-US" sz="2800" dirty="0" smtClean="0"/>
              <a:t>demonstrated one needs at least </a:t>
            </a:r>
            <a:r>
              <a:rPr lang="en-US" sz="2800" b="1" dirty="0" smtClean="0">
                <a:solidFill>
                  <a:srgbClr val="FF0000"/>
                </a:solidFill>
              </a:rPr>
              <a:t>5 pulsars </a:t>
            </a:r>
            <a:r>
              <a:rPr lang="en-US" sz="2800" dirty="0" smtClean="0"/>
              <a:t>(@90%CL)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5486679"/>
            <a:ext cx="8812929" cy="523220"/>
          </a:xfrm>
          <a:prstGeom prst="rect">
            <a:avLst/>
          </a:prstGeom>
          <a:solidFill>
            <a:srgbClr val="FFFFFF"/>
          </a:solidFill>
          <a:ln w="571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/>
              <a:t>Astrophysical backgrounds are </a:t>
            </a:r>
            <a:r>
              <a:rPr lang="en-US" sz="2800" b="1" dirty="0" smtClean="0">
                <a:solidFill>
                  <a:srgbClr val="FF0000"/>
                </a:solidFill>
              </a:rPr>
              <a:t>unlikely</a:t>
            </a:r>
            <a:r>
              <a:rPr lang="en-US" sz="2800" dirty="0" smtClean="0"/>
              <a:t>, given current data!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70639" y="2012776"/>
            <a:ext cx="18059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actual data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26894" y="2012776"/>
            <a:ext cx="176227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3 pulsars</a:t>
            </a:r>
            <a:endParaRPr lang="en-US" sz="2800" b="1" dirty="0">
              <a:solidFill>
                <a:srgbClr val="FF0000"/>
              </a:solidFill>
            </a:endParaRPr>
          </a:p>
          <a:p>
            <a:r>
              <a:rPr lang="en-US" sz="2800" dirty="0" smtClean="0"/>
              <a:t>simulation</a:t>
            </a:r>
          </a:p>
        </p:txBody>
      </p:sp>
    </p:spTree>
    <p:extLst>
      <p:ext uri="{BB962C8B-B14F-4D97-AF65-F5344CB8AC3E}">
        <p14:creationId xmlns:p14="http://schemas.microsoft.com/office/powerpoint/2010/main" val="419760217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432" y="1401549"/>
            <a:ext cx="59426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Wingdings" charset="2"/>
              <a:buChar char="Ø"/>
            </a:pPr>
            <a:r>
              <a:rPr lang="en-US" sz="3600" dirty="0" smtClean="0"/>
              <a:t>130 </a:t>
            </a:r>
            <a:r>
              <a:rPr lang="en-US" sz="3600" dirty="0" err="1" smtClean="0"/>
              <a:t>GeV</a:t>
            </a:r>
            <a:r>
              <a:rPr lang="en-US" sz="3600" dirty="0" smtClean="0"/>
              <a:t> line “troubling and </a:t>
            </a:r>
          </a:p>
          <a:p>
            <a:r>
              <a:rPr lang="en-US" sz="3600" dirty="0"/>
              <a:t> </a:t>
            </a:r>
            <a:r>
              <a:rPr lang="en-US" sz="3600" dirty="0" smtClean="0"/>
              <a:t>     inconclusive”, yet </a:t>
            </a:r>
            <a:r>
              <a:rPr lang="en-US" sz="3600" b="1" dirty="0" smtClean="0">
                <a:solidFill>
                  <a:srgbClr val="FF0000"/>
                </a:solidFill>
              </a:rPr>
              <a:t>exciting</a:t>
            </a:r>
            <a:r>
              <a:rPr lang="en-US" sz="3600" dirty="0" smtClean="0"/>
              <a:t>!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683432" y="3017520"/>
            <a:ext cx="76226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Clr>
                <a:schemeClr val="tx1"/>
              </a:buClr>
              <a:buFont typeface="Wingdings" charset="2"/>
              <a:buChar char="Ø"/>
            </a:pPr>
            <a:r>
              <a:rPr lang="en-US" sz="3600" dirty="0" smtClean="0"/>
              <a:t>low </a:t>
            </a:r>
            <a:r>
              <a:rPr lang="en-US" sz="3600" b="1" dirty="0" smtClean="0">
                <a:solidFill>
                  <a:srgbClr val="FF0000"/>
                </a:solidFill>
              </a:rPr>
              <a:t>statistics</a:t>
            </a:r>
            <a:r>
              <a:rPr lang="en-US" sz="3600" dirty="0" smtClean="0"/>
              <a:t>, perhaps </a:t>
            </a:r>
            <a:r>
              <a:rPr lang="en-US" sz="3600" b="1" dirty="0" smtClean="0">
                <a:solidFill>
                  <a:srgbClr val="FF0000"/>
                </a:solidFill>
              </a:rPr>
              <a:t>instrumental</a:t>
            </a:r>
            <a:r>
              <a:rPr lang="en-US" sz="3600" dirty="0" smtClean="0"/>
              <a:t>, </a:t>
            </a:r>
          </a:p>
          <a:p>
            <a:pPr>
              <a:buClr>
                <a:schemeClr val="tx1"/>
              </a:buClr>
            </a:pPr>
            <a:r>
              <a:rPr lang="en-US" sz="3600" dirty="0"/>
              <a:t> </a:t>
            </a:r>
            <a:r>
              <a:rPr lang="en-US" sz="3600" dirty="0" smtClean="0"/>
              <a:t>     but </a:t>
            </a:r>
            <a:r>
              <a:rPr lang="en-US" sz="3600" b="1" dirty="0" smtClean="0">
                <a:solidFill>
                  <a:srgbClr val="FF0000"/>
                </a:solidFill>
              </a:rPr>
              <a:t>unlikely “astrophysical”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432" y="4633492"/>
            <a:ext cx="81227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Wingdings" charset="2"/>
              <a:buChar char="Ø"/>
            </a:pPr>
            <a:r>
              <a:rPr lang="en-US" sz="3600" dirty="0" smtClean="0"/>
              <a:t>look forward to: Fermi’s </a:t>
            </a:r>
            <a:r>
              <a:rPr lang="en-US" sz="3600" b="1" dirty="0" smtClean="0">
                <a:solidFill>
                  <a:srgbClr val="FF0000"/>
                </a:solidFill>
              </a:rPr>
              <a:t>Pass8</a:t>
            </a:r>
            <a:r>
              <a:rPr lang="en-US" sz="3600" dirty="0" smtClean="0"/>
              <a:t> and </a:t>
            </a:r>
            <a:r>
              <a:rPr lang="en-US" sz="3600" b="1" dirty="0" smtClean="0">
                <a:solidFill>
                  <a:srgbClr val="FF0000"/>
                </a:solidFill>
              </a:rPr>
              <a:t>ACT</a:t>
            </a:r>
            <a:endParaRPr lang="en-US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51119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025783" y="1590603"/>
            <a:ext cx="5418054" cy="1158761"/>
            <a:chOff x="2025783" y="1590603"/>
            <a:chExt cx="5418054" cy="1158761"/>
          </a:xfrm>
        </p:grpSpPr>
        <p:sp>
          <p:nvSpPr>
            <p:cNvPr id="2" name="Right Arrow 1"/>
            <p:cNvSpPr/>
            <p:nvPr/>
          </p:nvSpPr>
          <p:spPr>
            <a:xfrm>
              <a:off x="2025783" y="2036749"/>
              <a:ext cx="1525165" cy="283567"/>
            </a:xfrm>
            <a:prstGeom prst="rightArrow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771236" y="1590603"/>
              <a:ext cx="3672600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mass ~ 1 </a:t>
              </a:r>
              <a:r>
                <a:rPr lang="en-US" sz="3200" dirty="0" err="1" smtClean="0"/>
                <a:t>TeV</a:t>
              </a:r>
              <a:r>
                <a:rPr lang="en-US" sz="3200" dirty="0" smtClean="0"/>
                <a:t>, </a:t>
              </a:r>
            </a:p>
            <a:p>
              <a:r>
                <a:rPr lang="en-US" sz="3200" dirty="0" err="1" smtClean="0">
                  <a:latin typeface="Symbol" charset="2"/>
                  <a:cs typeface="Symbol" charset="2"/>
                </a:rPr>
                <a:t>m</a:t>
              </a:r>
              <a:r>
                <a:rPr lang="en-US" sz="3200" baseline="30000" dirty="0" err="1" smtClean="0">
                  <a:latin typeface="Symbol" charset="2"/>
                  <a:cs typeface="Symbol" charset="2"/>
                </a:rPr>
                <a:t>+</a:t>
              </a:r>
              <a:r>
                <a:rPr lang="en-US" sz="3200" dirty="0" err="1" smtClean="0">
                  <a:latin typeface="Symbol" charset="2"/>
                  <a:cs typeface="Symbol" charset="2"/>
                </a:rPr>
                <a:t>m</a:t>
              </a:r>
              <a:r>
                <a:rPr lang="en-US" sz="3200" baseline="30000" dirty="0" smtClean="0">
                  <a:latin typeface="Symbol" charset="2"/>
                  <a:cs typeface="Symbol" charset="2"/>
                </a:rPr>
                <a:t>-</a:t>
              </a:r>
              <a:r>
                <a:rPr lang="en-US" sz="3200" dirty="0" smtClean="0"/>
                <a:t> (more likely </a:t>
              </a:r>
              <a:r>
                <a:rPr lang="en-US" sz="3200" dirty="0" err="1" smtClean="0">
                  <a:latin typeface="Symbol" charset="2"/>
                  <a:cs typeface="Symbol" charset="2"/>
                </a:rPr>
                <a:t>pp</a:t>
              </a:r>
              <a:r>
                <a:rPr lang="en-US" sz="3200" dirty="0" smtClean="0"/>
                <a:t>)</a:t>
              </a:r>
              <a:endParaRPr lang="en-US" sz="3200" dirty="0"/>
            </a:p>
          </p:txBody>
        </p:sp>
        <p:sp>
          <p:nvSpPr>
            <p:cNvPr id="4" name="Rounded Rectangle 3"/>
            <p:cNvSpPr/>
            <p:nvPr/>
          </p:nvSpPr>
          <p:spPr>
            <a:xfrm>
              <a:off x="3749813" y="1592823"/>
              <a:ext cx="3694024" cy="1156541"/>
            </a:xfrm>
            <a:prstGeom prst="roundRect">
              <a:avLst/>
            </a:prstGeom>
            <a:noFill/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2025783" y="3386746"/>
            <a:ext cx="4582926" cy="1156541"/>
            <a:chOff x="2025783" y="3386746"/>
            <a:chExt cx="4582926" cy="1156541"/>
          </a:xfrm>
        </p:grpSpPr>
        <p:sp>
          <p:nvSpPr>
            <p:cNvPr id="25" name="Right Arrow 24"/>
            <p:cNvSpPr/>
            <p:nvPr/>
          </p:nvSpPr>
          <p:spPr>
            <a:xfrm>
              <a:off x="2025783" y="3825412"/>
              <a:ext cx="1525165" cy="283567"/>
            </a:xfrm>
            <a:prstGeom prst="rightArrow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771236" y="3392095"/>
              <a:ext cx="2727029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mass ~ 10 </a:t>
              </a:r>
              <a:r>
                <a:rPr lang="en-US" sz="3200" dirty="0" err="1" smtClean="0"/>
                <a:t>GeV</a:t>
              </a:r>
              <a:r>
                <a:rPr lang="en-US" sz="3200" dirty="0" smtClean="0"/>
                <a:t>, </a:t>
              </a:r>
            </a:p>
            <a:p>
              <a:r>
                <a:rPr lang="en-US" sz="3200" dirty="0" smtClean="0">
                  <a:latin typeface="+mj-lt"/>
                  <a:cs typeface="Symbol" charset="2"/>
                </a:rPr>
                <a:t>bb or </a:t>
              </a:r>
              <a:r>
                <a:rPr lang="en-US" sz="3200" dirty="0" err="1" smtClean="0">
                  <a:latin typeface="Symbol" charset="2"/>
                  <a:cs typeface="Symbol" charset="2"/>
                </a:rPr>
                <a:t>t</a:t>
              </a:r>
              <a:r>
                <a:rPr lang="en-US" sz="3200" baseline="30000" dirty="0" err="1" smtClean="0">
                  <a:latin typeface="Symbol" charset="2"/>
                  <a:cs typeface="Symbol" charset="2"/>
                </a:rPr>
                <a:t>+</a:t>
              </a:r>
              <a:r>
                <a:rPr lang="en-US" sz="3200" dirty="0" err="1" smtClean="0">
                  <a:latin typeface="Symbol" charset="2"/>
                  <a:cs typeface="Symbol" charset="2"/>
                </a:rPr>
                <a:t>t</a:t>
              </a:r>
              <a:r>
                <a:rPr lang="en-US" sz="3200" baseline="30000" dirty="0" smtClean="0">
                  <a:latin typeface="Symbol" charset="2"/>
                  <a:cs typeface="Symbol" charset="2"/>
                </a:rPr>
                <a:t>-</a:t>
              </a:r>
              <a:endParaRPr lang="en-US" sz="3200" dirty="0"/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3749812" y="3386746"/>
              <a:ext cx="2858897" cy="1156541"/>
            </a:xfrm>
            <a:prstGeom prst="roundRect">
              <a:avLst/>
            </a:prstGeom>
            <a:noFill/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025783" y="5198151"/>
            <a:ext cx="6585039" cy="1156541"/>
            <a:chOff x="2025783" y="5198151"/>
            <a:chExt cx="6585039" cy="1156541"/>
          </a:xfrm>
        </p:grpSpPr>
        <p:sp>
          <p:nvSpPr>
            <p:cNvPr id="26" name="Right Arrow 25"/>
            <p:cNvSpPr/>
            <p:nvPr/>
          </p:nvSpPr>
          <p:spPr>
            <a:xfrm>
              <a:off x="2025783" y="5614076"/>
              <a:ext cx="1525165" cy="283567"/>
            </a:xfrm>
            <a:prstGeom prst="rightArrow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771236" y="5204607"/>
              <a:ext cx="4839586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mass = 130 </a:t>
              </a:r>
              <a:r>
                <a:rPr lang="en-US" sz="3200" dirty="0" err="1" smtClean="0"/>
                <a:t>GeV</a:t>
              </a:r>
              <a:r>
                <a:rPr lang="en-US" sz="3200" dirty="0" smtClean="0"/>
                <a:t>, </a:t>
              </a:r>
            </a:p>
            <a:p>
              <a:r>
                <a:rPr lang="en-US" sz="3200" dirty="0" smtClean="0">
                  <a:latin typeface="+mj-lt"/>
                  <a:cs typeface="Symbol" charset="2"/>
                </a:rPr>
                <a:t>enhance line, no continuum</a:t>
              </a:r>
              <a:endParaRPr lang="en-US" sz="3200" dirty="0"/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3749812" y="5198151"/>
              <a:ext cx="4759257" cy="1156541"/>
            </a:xfrm>
            <a:prstGeom prst="roundRect">
              <a:avLst/>
            </a:prstGeom>
            <a:noFill/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7"/>
          <p:cNvSpPr txBox="1">
            <a:spLocks noChangeArrowheads="1"/>
          </p:cNvSpPr>
          <p:nvPr/>
        </p:nvSpPr>
        <p:spPr bwMode="auto">
          <a:xfrm>
            <a:off x="688019" y="337804"/>
            <a:ext cx="7785705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200" b="1" dirty="0" smtClean="0">
                <a:latin typeface="Calibri" charset="0"/>
              </a:rPr>
              <a:t>A (dark matter) model that does everything?</a:t>
            </a:r>
            <a:endParaRPr lang="en-US" sz="3200" b="1" dirty="0">
              <a:latin typeface="Calibri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83241" y="4946557"/>
            <a:ext cx="1603454" cy="1618604"/>
            <a:chOff x="6115995" y="2755420"/>
            <a:chExt cx="2774409" cy="3150165"/>
          </a:xfrm>
        </p:grpSpPr>
        <p:sp>
          <p:nvSpPr>
            <p:cNvPr id="12" name="Rounded Rectangle 11"/>
            <p:cNvSpPr>
              <a:spLocks noChangeArrowheads="1"/>
            </p:cNvSpPr>
            <p:nvPr/>
          </p:nvSpPr>
          <p:spPr bwMode="auto">
            <a:xfrm>
              <a:off x="6115995" y="2755420"/>
              <a:ext cx="2774409" cy="3150165"/>
            </a:xfrm>
            <a:prstGeom prst="roundRect">
              <a:avLst>
                <a:gd name="adj" fmla="val 8898"/>
              </a:avLst>
            </a:prstGeom>
            <a:solidFill>
              <a:schemeClr val="bg1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" name="TextBox 13"/>
            <p:cNvSpPr txBox="1">
              <a:spLocks noChangeArrowheads="1"/>
            </p:cNvSpPr>
            <p:nvPr/>
          </p:nvSpPr>
          <p:spPr bwMode="auto">
            <a:xfrm>
              <a:off x="6224259" y="3088532"/>
              <a:ext cx="2627938" cy="6966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sz="1800" b="1" dirty="0" smtClean="0">
                  <a:solidFill>
                    <a:srgbClr val="000000"/>
                  </a:solidFill>
                  <a:latin typeface="Calibri" charset="0"/>
                </a:rPr>
                <a:t>130 </a:t>
              </a:r>
              <a:r>
                <a:rPr lang="en-US" sz="1800" b="1" dirty="0" err="1" smtClean="0">
                  <a:solidFill>
                    <a:srgbClr val="000000"/>
                  </a:solidFill>
                  <a:latin typeface="Calibri" charset="0"/>
                </a:rPr>
                <a:t>GeV</a:t>
              </a:r>
              <a:r>
                <a:rPr lang="en-US" sz="1800" b="1" dirty="0" smtClean="0">
                  <a:solidFill>
                    <a:srgbClr val="000000"/>
                  </a:solidFill>
                  <a:latin typeface="Calibri" charset="0"/>
                </a:rPr>
                <a:t> line</a:t>
              </a: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33385" y="3953477"/>
              <a:ext cx="2551625" cy="1542490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/>
        </p:nvGrpSpPr>
        <p:grpSpPr>
          <a:xfrm>
            <a:off x="466268" y="3157893"/>
            <a:ext cx="1637400" cy="1618604"/>
            <a:chOff x="3198771" y="2755420"/>
            <a:chExt cx="2874649" cy="3150165"/>
          </a:xfrm>
        </p:grpSpPr>
        <p:sp>
          <p:nvSpPr>
            <p:cNvPr id="18" name="Rounded Rectangle 17"/>
            <p:cNvSpPr>
              <a:spLocks noChangeArrowheads="1"/>
            </p:cNvSpPr>
            <p:nvPr/>
          </p:nvSpPr>
          <p:spPr bwMode="auto">
            <a:xfrm>
              <a:off x="3231187" y="2755420"/>
              <a:ext cx="2774409" cy="3150165"/>
            </a:xfrm>
            <a:prstGeom prst="roundRect">
              <a:avLst>
                <a:gd name="adj" fmla="val 8898"/>
              </a:avLst>
            </a:prstGeom>
            <a:solidFill>
              <a:schemeClr val="bg1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pic>
          <p:nvPicPr>
            <p:cNvPr id="19" name="Picture 1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3453" y="3829772"/>
              <a:ext cx="2690908" cy="1946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TextBox 15"/>
            <p:cNvSpPr txBox="1">
              <a:spLocks noChangeArrowheads="1"/>
            </p:cNvSpPr>
            <p:nvPr/>
          </p:nvSpPr>
          <p:spPr bwMode="auto">
            <a:xfrm>
              <a:off x="3198771" y="2903866"/>
              <a:ext cx="2874649" cy="718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sz="1800" b="1" dirty="0" smtClean="0">
                  <a:solidFill>
                    <a:srgbClr val="000000"/>
                  </a:solidFill>
                  <a:latin typeface="Calibri" charset="0"/>
                </a:rPr>
                <a:t>Galactic Center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55254" y="1369230"/>
            <a:ext cx="1659429" cy="1618604"/>
            <a:chOff x="256132" y="2755420"/>
            <a:chExt cx="2961644" cy="3150165"/>
          </a:xfrm>
        </p:grpSpPr>
        <p:sp>
          <p:nvSpPr>
            <p:cNvPr id="22" name="Rounded Rectangle 21"/>
            <p:cNvSpPr>
              <a:spLocks noChangeArrowheads="1"/>
            </p:cNvSpPr>
            <p:nvPr/>
          </p:nvSpPr>
          <p:spPr bwMode="auto">
            <a:xfrm>
              <a:off x="346379" y="2755420"/>
              <a:ext cx="2774409" cy="3150165"/>
            </a:xfrm>
            <a:prstGeom prst="roundRect">
              <a:avLst>
                <a:gd name="adj" fmla="val 8898"/>
              </a:avLst>
            </a:prstGeom>
            <a:solidFill>
              <a:schemeClr val="bg1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3" name="TextBox 13"/>
            <p:cNvSpPr txBox="1">
              <a:spLocks noChangeArrowheads="1"/>
            </p:cNvSpPr>
            <p:nvPr/>
          </p:nvSpPr>
          <p:spPr bwMode="auto">
            <a:xfrm>
              <a:off x="256132" y="2898852"/>
              <a:ext cx="2961644" cy="800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sz="1800" b="1" dirty="0" smtClean="0">
                  <a:solidFill>
                    <a:srgbClr val="000000"/>
                  </a:solidFill>
                  <a:latin typeface="Calibri" charset="0"/>
                </a:rPr>
                <a:t>Positron Excess</a:t>
              </a:r>
            </a:p>
          </p:txBody>
        </p:sp>
        <p:pic>
          <p:nvPicPr>
            <p:cNvPr id="24" name="Picture 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677" y="3827707"/>
              <a:ext cx="2670436" cy="1838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5478035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6836" y="5135557"/>
            <a:ext cx="609032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“Ambulance chasing OK, </a:t>
            </a:r>
          </a:p>
          <a:p>
            <a:pPr algn="ctr"/>
            <a:r>
              <a:rPr lang="en-US" sz="3200" dirty="0" smtClean="0"/>
              <a:t>as long as the </a:t>
            </a:r>
            <a:r>
              <a:rPr lang="en-US" sz="3200" b="1" dirty="0" smtClean="0">
                <a:solidFill>
                  <a:srgbClr val="FF0000"/>
                </a:solidFill>
              </a:rPr>
              <a:t>patient is not dead</a:t>
            </a:r>
            <a:r>
              <a:rPr lang="en-US" sz="3200" dirty="0" smtClean="0"/>
              <a:t>”</a:t>
            </a:r>
            <a:endParaRPr lang="en-US" sz="3200" b="1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9150" y="2087869"/>
            <a:ext cx="3985701" cy="2599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74399" y="1066130"/>
            <a:ext cx="559520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Is this all “chasing ambulances”?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343034" y="172649"/>
            <a:ext cx="876514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Positron excess</a:t>
            </a:r>
            <a:r>
              <a:rPr lang="en-US" sz="3200" dirty="0" smtClean="0"/>
              <a:t>, </a:t>
            </a:r>
            <a:r>
              <a:rPr lang="en-US" sz="3200" b="1" dirty="0" smtClean="0">
                <a:solidFill>
                  <a:srgbClr val="FF0000"/>
                </a:solidFill>
              </a:rPr>
              <a:t>Galactic Center excess</a:t>
            </a:r>
            <a:r>
              <a:rPr lang="en-US" sz="3200" dirty="0" smtClean="0">
                <a:solidFill>
                  <a:srgbClr val="000000"/>
                </a:solidFill>
              </a:rPr>
              <a:t>,</a:t>
            </a:r>
            <a:r>
              <a:rPr lang="en-US" sz="3200" b="1" dirty="0" smtClean="0">
                <a:solidFill>
                  <a:srgbClr val="FF0000"/>
                </a:solidFill>
              </a:rPr>
              <a:t> “The Line”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38231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26936" y="2995944"/>
            <a:ext cx="64901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is the </a:t>
            </a:r>
            <a:r>
              <a:rPr lang="en-US" sz="4400" b="1" dirty="0" smtClean="0">
                <a:solidFill>
                  <a:srgbClr val="FF0000"/>
                </a:solidFill>
              </a:rPr>
              <a:t>positron</a:t>
            </a:r>
            <a:r>
              <a:rPr lang="en-US" sz="4400" dirty="0" smtClean="0">
                <a:solidFill>
                  <a:srgbClr val="FF0000"/>
                </a:solidFill>
              </a:rPr>
              <a:t> </a:t>
            </a:r>
            <a:r>
              <a:rPr lang="en-US" sz="4400" dirty="0" smtClean="0"/>
              <a:t>excess </a:t>
            </a:r>
            <a:r>
              <a:rPr lang="en-US" sz="4400" b="1" dirty="0" smtClean="0">
                <a:solidFill>
                  <a:srgbClr val="FF0000"/>
                </a:solidFill>
              </a:rPr>
              <a:t>real</a:t>
            </a:r>
            <a:r>
              <a:rPr lang="en-US" sz="4400" dirty="0" smtClean="0"/>
              <a:t>?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411474953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5"/>
          <p:cNvSpPr txBox="1">
            <a:spLocks noChangeArrowheads="1"/>
          </p:cNvSpPr>
          <p:nvPr/>
        </p:nvSpPr>
        <p:spPr bwMode="auto">
          <a:xfrm>
            <a:off x="1322864" y="4742893"/>
            <a:ext cx="6660597" cy="1024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lnSpc>
                <a:spcPct val="60000"/>
              </a:lnSpc>
              <a:spcBef>
                <a:spcPct val="0"/>
              </a:spcBef>
              <a:spcAft>
                <a:spcPts val="1800"/>
              </a:spcAft>
            </a:pPr>
            <a:r>
              <a:rPr lang="en-US" sz="3600" dirty="0" smtClean="0">
                <a:solidFill>
                  <a:srgbClr val="000000"/>
                </a:solidFill>
                <a:latin typeface="+mj-lt"/>
              </a:rPr>
              <a:t>Superluminal Neutrinos @ OPERA:</a:t>
            </a:r>
          </a:p>
          <a:p>
            <a:pPr algn="ctr" eaLnBrk="1" fontAlgn="base" hangingPunct="1">
              <a:lnSpc>
                <a:spcPct val="60000"/>
              </a:lnSpc>
              <a:spcBef>
                <a:spcPct val="0"/>
              </a:spcBef>
              <a:spcAft>
                <a:spcPts val="1800"/>
              </a:spcAft>
            </a:pPr>
            <a:r>
              <a:rPr lang="en-US" sz="3600" dirty="0" smtClean="0">
                <a:solidFill>
                  <a:srgbClr val="000000"/>
                </a:solidFill>
                <a:latin typeface="+mj-lt"/>
              </a:rPr>
              <a:t>&gt;200 theory papers</a:t>
            </a:r>
          </a:p>
        </p:txBody>
      </p:sp>
      <p:sp>
        <p:nvSpPr>
          <p:cNvPr id="3" name="TextBox 25"/>
          <p:cNvSpPr txBox="1">
            <a:spLocks noChangeArrowheads="1"/>
          </p:cNvSpPr>
          <p:nvPr/>
        </p:nvSpPr>
        <p:spPr bwMode="auto">
          <a:xfrm>
            <a:off x="292662" y="797024"/>
            <a:ext cx="8739893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</a:pPr>
            <a:r>
              <a:rPr lang="en-US" sz="3600" b="1" dirty="0">
                <a:solidFill>
                  <a:srgbClr val="FF0000"/>
                </a:solidFill>
                <a:latin typeface="+mj-lt"/>
              </a:rPr>
              <a:t>Experimentalists</a:t>
            </a:r>
            <a:r>
              <a:rPr lang="en-US" sz="3600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3600" dirty="0">
                <a:solidFill>
                  <a:srgbClr val="000000"/>
                </a:solidFill>
                <a:latin typeface="+mj-lt"/>
              </a:rPr>
              <a:t>get ignored if they are right, </a:t>
            </a:r>
            <a:endParaRPr lang="en-US" sz="3600" dirty="0" smtClean="0">
              <a:solidFill>
                <a:srgbClr val="000000"/>
              </a:solidFill>
              <a:latin typeface="+mj-lt"/>
            </a:endParaRPr>
          </a:p>
          <a:p>
            <a:pPr algn="ctr" eaLnBrk="1" fontAlgn="base" hangingPunct="1">
              <a:spcBef>
                <a:spcPct val="0"/>
              </a:spcBef>
            </a:pPr>
            <a:r>
              <a:rPr lang="en-US" sz="3600" dirty="0" smtClean="0">
                <a:solidFill>
                  <a:srgbClr val="000000"/>
                </a:solidFill>
                <a:latin typeface="+mj-lt"/>
              </a:rPr>
              <a:t>and </a:t>
            </a:r>
            <a:r>
              <a:rPr lang="en-US" sz="3600" b="1" dirty="0">
                <a:solidFill>
                  <a:srgbClr val="FF0000"/>
                </a:solidFill>
                <a:latin typeface="+mj-lt"/>
              </a:rPr>
              <a:t>hugely cited </a:t>
            </a:r>
            <a:r>
              <a:rPr lang="en-US" sz="3600" dirty="0">
                <a:solidFill>
                  <a:srgbClr val="000000"/>
                </a:solidFill>
                <a:latin typeface="+mj-lt"/>
              </a:rPr>
              <a:t>if they are </a:t>
            </a:r>
            <a:r>
              <a:rPr lang="en-US" sz="3600" b="1" dirty="0">
                <a:solidFill>
                  <a:srgbClr val="FF0000"/>
                </a:solidFill>
                <a:latin typeface="+mj-lt"/>
              </a:rPr>
              <a:t>wrong</a:t>
            </a:r>
            <a:r>
              <a:rPr lang="en-US" sz="3600" dirty="0">
                <a:solidFill>
                  <a:srgbClr val="000000"/>
                </a:solidFill>
                <a:latin typeface="+mj-lt"/>
              </a:rPr>
              <a:t>. </a:t>
            </a:r>
            <a:endParaRPr lang="en-US" sz="3600" dirty="0" smtClean="0">
              <a:solidFill>
                <a:srgbClr val="000000"/>
              </a:solidFill>
              <a:latin typeface="+mj-lt"/>
            </a:endParaRPr>
          </a:p>
          <a:p>
            <a:pPr algn="ctr" eaLnBrk="1" fontAlgn="base" hangingPunct="1">
              <a:spcBef>
                <a:spcPct val="0"/>
              </a:spcBef>
            </a:pPr>
            <a:endParaRPr lang="en-US" sz="3200" dirty="0" smtClean="0">
              <a:solidFill>
                <a:srgbClr val="000000"/>
              </a:solidFill>
              <a:latin typeface="+mj-lt"/>
            </a:endParaRPr>
          </a:p>
          <a:p>
            <a:pPr algn="ctr" eaLnBrk="1" fontAlgn="base" hangingPunct="1">
              <a:spcBef>
                <a:spcPct val="0"/>
              </a:spcBef>
              <a:spcAft>
                <a:spcPts val="1800"/>
              </a:spcAft>
            </a:pPr>
            <a:r>
              <a:rPr lang="en-US" sz="3600" b="1" dirty="0" smtClean="0">
                <a:solidFill>
                  <a:srgbClr val="FF0000"/>
                </a:solidFill>
                <a:latin typeface="+mj-lt"/>
              </a:rPr>
              <a:t>Theorists</a:t>
            </a:r>
            <a:r>
              <a:rPr lang="en-US" sz="36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3600" dirty="0">
                <a:solidFill>
                  <a:srgbClr val="000000"/>
                </a:solidFill>
                <a:latin typeface="+mj-lt"/>
              </a:rPr>
              <a:t>get ignored if they are wrong, </a:t>
            </a:r>
            <a:r>
              <a:rPr lang="en-US" sz="3600" dirty="0" smtClean="0">
                <a:solidFill>
                  <a:srgbClr val="000000"/>
                </a:solidFill>
                <a:latin typeface="+mj-lt"/>
              </a:rPr>
              <a:t/>
            </a:r>
            <a:br>
              <a:rPr lang="en-US" sz="3600" dirty="0" smtClean="0">
                <a:solidFill>
                  <a:srgbClr val="000000"/>
                </a:solidFill>
                <a:latin typeface="+mj-lt"/>
              </a:rPr>
            </a:br>
            <a:r>
              <a:rPr lang="en-US" sz="3600" dirty="0" smtClean="0">
                <a:solidFill>
                  <a:srgbClr val="000000"/>
                </a:solidFill>
                <a:latin typeface="+mj-lt"/>
              </a:rPr>
              <a:t>but </a:t>
            </a:r>
            <a:r>
              <a:rPr lang="en-US" sz="3600" dirty="0">
                <a:solidFill>
                  <a:srgbClr val="000000"/>
                </a:solidFill>
                <a:latin typeface="+mj-lt"/>
              </a:rPr>
              <a:t>a </a:t>
            </a:r>
            <a:r>
              <a:rPr lang="en-US" sz="3600" b="1" dirty="0">
                <a:solidFill>
                  <a:srgbClr val="FF0000"/>
                </a:solidFill>
                <a:latin typeface="+mj-lt"/>
              </a:rPr>
              <a:t>Nobel</a:t>
            </a:r>
            <a:r>
              <a:rPr lang="en-US" sz="3600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3600" dirty="0">
                <a:solidFill>
                  <a:srgbClr val="000000"/>
                </a:solidFill>
                <a:latin typeface="+mj-lt"/>
              </a:rPr>
              <a:t>Prize if they are </a:t>
            </a:r>
            <a:r>
              <a:rPr lang="en-US" sz="3600" b="1" dirty="0">
                <a:solidFill>
                  <a:srgbClr val="FF0000"/>
                </a:solidFill>
                <a:latin typeface="+mj-lt"/>
              </a:rPr>
              <a:t>right</a:t>
            </a:r>
            <a:r>
              <a:rPr lang="en-US" sz="3600" dirty="0" smtClean="0">
                <a:solidFill>
                  <a:srgbClr val="000000"/>
                </a:solidFill>
                <a:latin typeface="+mj-lt"/>
              </a:rPr>
              <a:t>.*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30472" y="6467630"/>
            <a:ext cx="31135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  <a:latin typeface="+mj-lt"/>
                <a:cs typeface="Calibri"/>
              </a:rPr>
              <a:t>* quoted from the Guardian</a:t>
            </a:r>
            <a:endParaRPr lang="en-US" sz="2000" dirty="0">
              <a:solidFill>
                <a:srgbClr val="000000"/>
              </a:solidFill>
              <a:latin typeface="+mj-lt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8392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25"/>
          <p:cNvSpPr txBox="1">
            <a:spLocks noChangeArrowheads="1"/>
          </p:cNvSpPr>
          <p:nvPr/>
        </p:nvSpPr>
        <p:spPr bwMode="auto">
          <a:xfrm>
            <a:off x="878208" y="4941888"/>
            <a:ext cx="738758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Aft>
                <a:spcPts val="1800"/>
              </a:spcAft>
            </a:pPr>
            <a:r>
              <a:rPr lang="en-US" sz="3600" dirty="0">
                <a:latin typeface="+mj-lt"/>
              </a:rPr>
              <a:t>How does </a:t>
            </a:r>
            <a:r>
              <a:rPr lang="en-US" sz="3600" b="1" dirty="0">
                <a:solidFill>
                  <a:srgbClr val="FF0000"/>
                </a:solidFill>
                <a:latin typeface="+mj-lt"/>
              </a:rPr>
              <a:t>Fermi</a:t>
            </a:r>
            <a:r>
              <a:rPr lang="en-US" sz="3600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3600" dirty="0">
                <a:latin typeface="+mj-lt"/>
              </a:rPr>
              <a:t>tells </a:t>
            </a:r>
            <a:r>
              <a:rPr lang="en-US" sz="3600" b="1" dirty="0">
                <a:solidFill>
                  <a:srgbClr val="FF0000"/>
                </a:solidFill>
                <a:latin typeface="+mj-lt"/>
              </a:rPr>
              <a:t>e</a:t>
            </a:r>
            <a:r>
              <a:rPr lang="en-US" sz="3600" b="1" baseline="30000" dirty="0">
                <a:solidFill>
                  <a:srgbClr val="FF0000"/>
                </a:solidFill>
                <a:latin typeface="+mj-lt"/>
              </a:rPr>
              <a:t>+</a:t>
            </a:r>
            <a:r>
              <a:rPr lang="en-US" sz="3600" b="1" dirty="0">
                <a:latin typeface="+mj-lt"/>
              </a:rPr>
              <a:t> </a:t>
            </a:r>
            <a:r>
              <a:rPr lang="en-US" sz="3600" dirty="0">
                <a:latin typeface="+mj-lt"/>
              </a:rPr>
              <a:t>apart from </a:t>
            </a:r>
            <a:r>
              <a:rPr lang="en-US" sz="3600" b="1" dirty="0">
                <a:solidFill>
                  <a:srgbClr val="FF0000"/>
                </a:solidFill>
                <a:latin typeface="+mj-lt"/>
              </a:rPr>
              <a:t>e</a:t>
            </a:r>
            <a:r>
              <a:rPr lang="en-US" sz="3600" b="1" baseline="30000" dirty="0">
                <a:solidFill>
                  <a:srgbClr val="FF0000"/>
                </a:solidFill>
                <a:latin typeface="+mj-lt"/>
              </a:rPr>
              <a:t>-</a:t>
            </a:r>
            <a:r>
              <a:rPr lang="en-US" sz="3600" dirty="0">
                <a:latin typeface="+mj-lt"/>
              </a:rPr>
              <a:t>?</a:t>
            </a:r>
          </a:p>
        </p:txBody>
      </p:sp>
      <p:pic>
        <p:nvPicPr>
          <p:cNvPr id="2253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475" y="692150"/>
            <a:ext cx="6623050" cy="394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TextBox 25"/>
          <p:cNvSpPr txBox="1">
            <a:spLocks noChangeArrowheads="1"/>
          </p:cNvSpPr>
          <p:nvPr/>
        </p:nvSpPr>
        <p:spPr bwMode="auto">
          <a:xfrm>
            <a:off x="-36513" y="6423025"/>
            <a:ext cx="468559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en-US" dirty="0">
                <a:latin typeface="+mj-lt"/>
              </a:rPr>
              <a:t>Fermi-LAT Collaboration, </a:t>
            </a:r>
            <a:r>
              <a:rPr lang="en-US" dirty="0" smtClean="0">
                <a:latin typeface="+mj-lt"/>
              </a:rPr>
              <a:t>1109.0521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78440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5260</TotalTime>
  <Words>2899</Words>
  <Application>Microsoft Macintosh PowerPoint</Application>
  <PresentationFormat>On-screen Show (4:3)</PresentationFormat>
  <Paragraphs>588</Paragraphs>
  <Slides>66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6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California, Santa Cruz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Stefano Profumo</dc:creator>
  <cp:lastModifiedBy>Stefano Profumo</cp:lastModifiedBy>
  <cp:revision>173</cp:revision>
  <dcterms:created xsi:type="dcterms:W3CDTF">2010-12-09T09:34:15Z</dcterms:created>
  <dcterms:modified xsi:type="dcterms:W3CDTF">2013-08-29T17:41:37Z</dcterms:modified>
</cp:coreProperties>
</file>