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566" r:id="rId2"/>
    <p:sldId id="611" r:id="rId3"/>
    <p:sldId id="485" r:id="rId4"/>
    <p:sldId id="596" r:id="rId5"/>
    <p:sldId id="426" r:id="rId6"/>
    <p:sldId id="462" r:id="rId7"/>
    <p:sldId id="580" r:id="rId8"/>
    <p:sldId id="501" r:id="rId9"/>
    <p:sldId id="502" r:id="rId10"/>
    <p:sldId id="572" r:id="rId11"/>
    <p:sldId id="610" r:id="rId12"/>
    <p:sldId id="504" r:id="rId13"/>
    <p:sldId id="579" r:id="rId14"/>
    <p:sldId id="612" r:id="rId15"/>
    <p:sldId id="595" r:id="rId16"/>
    <p:sldId id="613" r:id="rId17"/>
    <p:sldId id="614" r:id="rId18"/>
    <p:sldId id="603" r:id="rId19"/>
    <p:sldId id="615" r:id="rId20"/>
    <p:sldId id="617" r:id="rId21"/>
    <p:sldId id="625" r:id="rId22"/>
    <p:sldId id="619" r:id="rId23"/>
    <p:sldId id="620" r:id="rId24"/>
    <p:sldId id="621" r:id="rId25"/>
    <p:sldId id="622" r:id="rId26"/>
    <p:sldId id="623" r:id="rId27"/>
    <p:sldId id="624" r:id="rId28"/>
    <p:sldId id="597" r:id="rId29"/>
    <p:sldId id="524" r:id="rId30"/>
    <p:sldId id="538" r:id="rId31"/>
    <p:sldId id="631" r:id="rId32"/>
    <p:sldId id="632" r:id="rId33"/>
    <p:sldId id="630" r:id="rId34"/>
    <p:sldId id="584" r:id="rId35"/>
    <p:sldId id="633" r:id="rId36"/>
    <p:sldId id="555" r:id="rId37"/>
    <p:sldId id="636" r:id="rId38"/>
    <p:sldId id="589" r:id="rId39"/>
    <p:sldId id="637" r:id="rId40"/>
    <p:sldId id="560" r:id="rId41"/>
    <p:sldId id="557" r:id="rId42"/>
    <p:sldId id="561" r:id="rId43"/>
    <p:sldId id="638" r:id="rId44"/>
    <p:sldId id="563" r:id="rId45"/>
    <p:sldId id="634" r:id="rId46"/>
    <p:sldId id="635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E8B3D"/>
    <a:srgbClr val="11BB0D"/>
    <a:srgbClr val="39DD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137" autoAdjust="0"/>
    <p:restoredTop sz="99710" autoAdjust="0"/>
  </p:normalViewPr>
  <p:slideViewPr>
    <p:cSldViewPr snapToGrid="0" snapToObjects="1">
      <p:cViewPr varScale="1">
        <p:scale>
          <a:sx n="82" d="100"/>
          <a:sy n="82" d="100"/>
        </p:scale>
        <p:origin x="-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85632-D400-C04A-9FAD-092D251844CC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80E40-28E5-C84A-B425-AF6346B3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546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85BBF-803E-7B43-8BFE-04A8E423EAE2}" type="datetimeFigureOut">
              <a:rPr lang="en-US" smtClean="0"/>
              <a:pPr/>
              <a:t>8/29/13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9BA48-0E60-DB46-9C9A-2437F4176D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010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11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65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11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1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Particle physics</a:t>
            </a:r>
            <a:r>
              <a:rPr lang="en-US" baseline="0" dirty="0" smtClean="0"/>
              <a:t> is about understanding the fundamental constituents of matter, and the forces that act between them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Six</a:t>
            </a:r>
            <a:r>
              <a:rPr lang="en-US" baseline="0" dirty="0" smtClean="0"/>
              <a:t> quarks, six leptons, and their anti-particles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Forces are modeled by exchange of massless spin-1 bosons, which are generated by gauge symmetries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Photon is exchange particle mediating elm force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W/Z boson are mediating weak force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Gluons are strong force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W/Z ARE massive, and the idea is that they obtain mass via a vacuum field, the Higgs field, which breaks the original symmetry which generated the weak bosons, thereby giving them mass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Quarks and leptons are also obtaining mass via this SM vacuum field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Higgs particle is force carrier of this field, it has to be spin-0 and its mass is not specified by the theory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2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8F57F-FA3A-494E-BA28-9CCF76BEA3A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8F57F-FA3A-494E-BA28-9CCF76BEA3A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it simple and short!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67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03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(2/14/12 10:17) -----</a:t>
            </a:r>
          </a:p>
          <a:p>
            <a:r>
              <a:rPr lang="en-US" dirty="0"/>
              <a:t>High </a:t>
            </a:r>
            <a:r>
              <a:rPr lang="en-US" dirty="0" err="1"/>
              <a:t>lumi</a:t>
            </a:r>
            <a:r>
              <a:rPr lang="en-US" dirty="0"/>
              <a:t> comes at a price: pile-up</a:t>
            </a:r>
          </a:p>
          <a:p>
            <a:r>
              <a:rPr lang="en-US" dirty="0"/>
              <a:t>additional energy shot constantly and at random into the detector</a:t>
            </a:r>
          </a:p>
          <a:p>
            <a:r>
              <a:rPr lang="en-US" dirty="0"/>
              <a:t>Here a picture that proves we are doing well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53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(2/14/12 10:17) -----</a:t>
            </a:r>
          </a:p>
          <a:p>
            <a:r>
              <a:rPr lang="en-US" dirty="0"/>
              <a:t>High </a:t>
            </a:r>
            <a:r>
              <a:rPr lang="en-US" dirty="0" err="1"/>
              <a:t>lumi</a:t>
            </a:r>
            <a:r>
              <a:rPr lang="en-US" dirty="0"/>
              <a:t> comes at a price: pile-up</a:t>
            </a:r>
          </a:p>
          <a:p>
            <a:r>
              <a:rPr lang="en-US" dirty="0"/>
              <a:t>additional energy shot constantly and at random into the detector</a:t>
            </a:r>
          </a:p>
          <a:p>
            <a:r>
              <a:rPr lang="en-US" dirty="0"/>
              <a:t>Here a picture that proves we are doing well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53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9BA48-0E60-DB46-9C9A-2437F4176D2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1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5254" y="6647896"/>
            <a:ext cx="9217354" cy="20758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1600" y="6622496"/>
            <a:ext cx="2730500" cy="197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5254" y="6647896"/>
            <a:ext cx="9217354" cy="20758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1600" y="6622496"/>
            <a:ext cx="2730500" cy="197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5254" y="6647896"/>
            <a:ext cx="9217354" cy="20758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1600" y="6622496"/>
            <a:ext cx="2730500" cy="197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7253" y="190041"/>
            <a:ext cx="569276" cy="32571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6E4B2DDA-C396-1F4E-A4F0-C1120273A8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50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7253" y="190041"/>
            <a:ext cx="569276" cy="32571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6E4B2DDA-C396-1F4E-A4F0-C1120273A8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50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7253" y="190041"/>
            <a:ext cx="569276" cy="32571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6E4B2DDA-C396-1F4E-A4F0-C1120273A8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63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7253" y="190041"/>
            <a:ext cx="569276" cy="32571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6E4B2DDA-C396-1F4E-A4F0-C1120273A8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81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5254" y="6593151"/>
            <a:ext cx="9217354" cy="29769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7253" y="190041"/>
            <a:ext cx="569276" cy="32571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6E4B2DDA-C396-1F4E-A4F0-C1120273A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5254" y="6647896"/>
            <a:ext cx="9217354" cy="20758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1600" y="6622496"/>
            <a:ext cx="2730500" cy="197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-35254" y="6593151"/>
            <a:ext cx="9217354" cy="29769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7253" y="190041"/>
            <a:ext cx="569276" cy="32571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6E4B2DDA-C396-1F4E-A4F0-C1120273A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-35254" y="6647896"/>
            <a:ext cx="9217354" cy="20758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51600" y="6622496"/>
            <a:ext cx="2730500" cy="197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-35254" y="6582202"/>
            <a:ext cx="9217354" cy="29769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7253" y="190041"/>
            <a:ext cx="569276" cy="32571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6E4B2DDA-C396-1F4E-A4F0-C1120273A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7253" y="190041"/>
            <a:ext cx="569276" cy="32571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6E4B2DDA-C396-1F4E-A4F0-C1120273A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35254" y="6647896"/>
            <a:ext cx="9217354" cy="20758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51600" y="6622496"/>
            <a:ext cx="2730500" cy="197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35254" y="6647896"/>
            <a:ext cx="9217354" cy="20758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51600" y="6622496"/>
            <a:ext cx="2730500" cy="197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35254" y="-10667"/>
            <a:ext cx="9217354" cy="70043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246" y="790368"/>
            <a:ext cx="8935287" cy="5565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89769"/>
            <a:ext cx="9144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5" r:id="rId13"/>
    <p:sldLayoutId id="2147483666" r:id="rId14"/>
    <p:sldLayoutId id="2147483667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2">
              <a:lumMod val="60000"/>
              <a:lumOff val="40000"/>
            </a:schemeClr>
          </a:solidFill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microsoft.com/office/2007/relationships/hdphoto" Target="../media/hdphoto2.wdp"/><Relationship Id="rId8" Type="http://schemas.openxmlformats.org/officeDocument/2006/relationships/image" Target="../media/image4.jpeg"/><Relationship Id="rId9" Type="http://schemas.openxmlformats.org/officeDocument/2006/relationships/image" Target="../media/image5.jpeg"/><Relationship Id="rId10" Type="http://schemas.microsoft.com/office/2007/relationships/hdphoto" Target="../media/hdphoto3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hyperlink" Target="https://twiki.cern.ch/twiki/bin/view/CMSPublic/PhysicsResultsSMP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twiki.cern.ch/twiki/bin/view/AtlasPublic/CombinedSummaryPlot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pcc.web.cern.ch/LPCC/index.php?page=fwd_wg" TargetMode="External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onferenceDisplay.py?confId=223562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pcc.web.cern.ch/LPCC/index.php?page=fwd_wg" TargetMode="External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onferenceDisplay.py?confId=22356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lpcc.web.cern.ch/LPCC/index.php?page=fwd_wg" TargetMode="External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onferenceDisplay.py?confId=223562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104.0326" TargetMode="External"/><Relationship Id="rId4" Type="http://schemas.openxmlformats.org/officeDocument/2006/relationships/image" Target="../media/image24.png"/><Relationship Id="rId5" Type="http://schemas.openxmlformats.org/officeDocument/2006/relationships/hyperlink" Target="http://arxiv.org/abs/1208.1520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lpcc.web.cern.ch/LPCC/index.php?page=fwd_wg" TargetMode="External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onferenceDisplay.py?confId=22356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CMSPublic/PhysicsResults" TargetMode="External"/><Relationship Id="rId4" Type="http://schemas.openxmlformats.org/officeDocument/2006/relationships/hyperlink" Target="http://cern.ch/go/8rH8" TargetMode="External"/><Relationship Id="rId5" Type="http://schemas.openxmlformats.org/officeDocument/2006/relationships/hyperlink" Target="https://twiki.cern.ch/twiki/bin/view/AtlasPublic/CONFnotes" TargetMode="External"/><Relationship Id="rId6" Type="http://schemas.openxmlformats.org/officeDocument/2006/relationships/hyperlink" Target="http://cern.ch/go/V9wC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AtlasPublic/Publications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hyperlink" Target="http://arxiv.org/abs/1307.1427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emf"/><Relationship Id="rId3" Type="http://schemas.openxmlformats.org/officeDocument/2006/relationships/hyperlink" Target="https://twiki.cern.ch/twiki/bin/view/LHCPhysics/CrossSections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emf"/><Relationship Id="rId3" Type="http://schemas.openxmlformats.org/officeDocument/2006/relationships/hyperlink" Target="https://twiki.cern.ch/twiki/bin/view/LHCPhysics/CrossSections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hyperlink" Target="http://arxiv.org/abs/1307.1427" TargetMode="External"/><Relationship Id="rId5" Type="http://schemas.openxmlformats.org/officeDocument/2006/relationships/oleObject" Target="../embeddings/oleObject3.bin"/><Relationship Id="rId6" Type="http://schemas.openxmlformats.org/officeDocument/2006/relationships/image" Target="../media/image3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hyperlink" Target="https://twiki.cern.ch/twiki/bin/view/CMSPublic/PhysicsResultsHIG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6" Type="http://schemas.openxmlformats.org/officeDocument/2006/relationships/image" Target="../media/image36.png"/><Relationship Id="rId7" Type="http://schemas.openxmlformats.org/officeDocument/2006/relationships/hyperlink" Target="http://arxiv.org/abs/1307.1427" TargetMode="External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hyperlink" Target="https://atlas.web.cern.ch/Atlas/GROUPS/PHYSICS/CONFNOTES/ATLAS-CONF-2013-011/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microsoft.com/office/2007/relationships/hdphoto" Target="../media/hdphoto4.wdp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3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hyperlink" Target="https://twiki.cern.ch/twiki/bin/view/AtlasPublic/CombinedSummaryPlots" TargetMode="External"/><Relationship Id="rId5" Type="http://schemas.openxmlformats.org/officeDocument/2006/relationships/hyperlink" Target="https://twiki.cern.ch/twiki/bin/view/CMSPublic/PhysicsResultsSUS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8.jpeg"/><Relationship Id="rId5" Type="http://schemas.microsoft.com/office/2007/relationships/hdphoto" Target="../media/hdphoto5.wdp"/><Relationship Id="rId6" Type="http://schemas.openxmlformats.org/officeDocument/2006/relationships/image" Target="../media/image49.jpeg"/><Relationship Id="rId7" Type="http://schemas.microsoft.com/office/2007/relationships/hdphoto" Target="../media/hdphoto6.wdp"/><Relationship Id="rId8" Type="http://schemas.openxmlformats.org/officeDocument/2006/relationships/image" Target="../media/image50.jpeg"/><Relationship Id="rId9" Type="http://schemas.microsoft.com/office/2007/relationships/hdphoto" Target="../media/hdphoto7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emf"/><Relationship Id="rId3" Type="http://schemas.openxmlformats.org/officeDocument/2006/relationships/hyperlink" Target="http://cds.cern.ch/record/1525585?ln=en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1209.4625" TargetMode="External"/><Relationship Id="rId3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microsoft.com/office/2007/relationships/hdphoto" Target="../media/hdphoto4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xiv.org/abs/1210.4491" TargetMode="External"/><Relationship Id="rId3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5.png"/><Relationship Id="rId5" Type="http://schemas.openxmlformats.org/officeDocument/2006/relationships/hyperlink" Target="http://arxiv.org/abs/1210.4491" TargetMode="External"/><Relationship Id="rId6" Type="http://schemas.openxmlformats.org/officeDocument/2006/relationships/hyperlink" Target="http://arxiv.org/abs/1307.5327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6.emf"/><Relationship Id="rId5" Type="http://schemas.openxmlformats.org/officeDocument/2006/relationships/hyperlink" Target="http://cds.cern.ch/record/1525585?ln=en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7.png"/><Relationship Id="rId5" Type="http://schemas.openxmlformats.org/officeDocument/2006/relationships/hyperlink" Target="http://arxiv.org/abs/1210.4491" TargetMode="External"/><Relationship Id="rId6" Type="http://schemas.openxmlformats.org/officeDocument/2006/relationships/hyperlink" Target="http://arxiv.org/abs/1307.5327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microsoft.com/office/2007/relationships/hdphoto" Target="../media/hdphoto2.wdp"/><Relationship Id="rId8" Type="http://schemas.openxmlformats.org/officeDocument/2006/relationships/image" Target="../media/image4.jpeg"/><Relationship Id="rId9" Type="http://schemas.openxmlformats.org/officeDocument/2006/relationships/image" Target="../media/image5.jpeg"/><Relationship Id="rId10" Type="http://schemas.microsoft.com/office/2007/relationships/hdphoto" Target="../media/hdphoto3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microsoft.com/office/2007/relationships/hdphoto" Target="../media/hdphoto2.wdp"/><Relationship Id="rId8" Type="http://schemas.openxmlformats.org/officeDocument/2006/relationships/image" Target="../media/image4.jpeg"/><Relationship Id="rId9" Type="http://schemas.openxmlformats.org/officeDocument/2006/relationships/image" Target="../media/image5.jpeg"/><Relationship Id="rId10" Type="http://schemas.microsoft.com/office/2007/relationships/hdphoto" Target="../media/hdphoto3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microsoft.com/office/2007/relationships/hdphoto" Target="../media/hdphoto2.wdp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3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4300" y="520700"/>
            <a:ext cx="9029700" cy="3048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6" y="1"/>
            <a:ext cx="9128454" cy="1197138"/>
          </a:xfrm>
          <a:noFill/>
        </p:spPr>
        <p:txBody>
          <a:bodyPr anchor="t" anchorCtr="0"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News from the LHC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i="1" dirty="0" smtClean="0">
                <a:solidFill>
                  <a:schemeClr val="bg1"/>
                </a:solidFill>
              </a:rPr>
              <a:t>“Astroparticle Physics at the LHC”</a:t>
            </a:r>
            <a:endParaRPr lang="en-US" i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Picture 7" descr="abell2744_hst_900.jpg"/>
          <p:cNvPicPr>
            <a:picLocks noChangeAspect="1"/>
          </p:cNvPicPr>
          <p:nvPr/>
        </p:nvPicPr>
        <p:blipFill>
          <a:blip r:embed="rId5">
            <a:lum contrast="61000"/>
            <a:alphaModFix amt="53000"/>
          </a:blip>
          <a:stretch>
            <a:fillRect/>
          </a:stretch>
        </p:blipFill>
        <p:spPr>
          <a:xfrm>
            <a:off x="939800" y="2307344"/>
            <a:ext cx="7594600" cy="3636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14300" y="1154291"/>
            <a:ext cx="348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David Berge (GRAPPA, Amsterdam)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23" b="89981" l="9969" r="9808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87735" y="1725592"/>
            <a:ext cx="2097024" cy="13478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17376" y="1540926"/>
            <a:ext cx="76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2134" y="5574268"/>
            <a:ext cx="611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CMS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5" descr="myphotobook-12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5859" b="9766"/>
          <a:stretch>
            <a:fillRect/>
          </a:stretch>
        </p:blipFill>
        <p:spPr bwMode="auto">
          <a:xfrm>
            <a:off x="1583299" y="5190011"/>
            <a:ext cx="201801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80475" y="4788555"/>
            <a:ext cx="1705133" cy="20220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065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02" y="1315942"/>
            <a:ext cx="4485557" cy="44855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4602" y="580149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 smtClean="0">
                <a:solidFill>
                  <a:srgbClr val="FFFFFF"/>
                </a:solidFill>
                <a:latin typeface="Trebuchet MS"/>
                <a:ea typeface="+mn-ea"/>
                <a:cs typeface="Trebuchet MS"/>
              </a:rPr>
              <a:t>Z</a:t>
            </a:r>
            <a:r>
              <a:rPr lang="en-US" sz="1200" dirty="0" smtClean="0">
                <a:solidFill>
                  <a:srgbClr val="FFFFFF"/>
                </a:solidFill>
                <a:latin typeface="Trebuchet MS"/>
                <a:ea typeface="+mn-ea"/>
                <a:cs typeface="Trebuchet MS"/>
              </a:rPr>
              <a:t> </a:t>
            </a:r>
            <a:r>
              <a:rPr lang="en-US" sz="1200" dirty="0" smtClean="0">
                <a:solidFill>
                  <a:srgbClr val="FFFFFF"/>
                </a:solidFill>
                <a:latin typeface="Symbol" charset="2"/>
                <a:ea typeface="+mn-ea"/>
                <a:cs typeface="Symbol" charset="2"/>
                <a:sym typeface="Wingdings"/>
              </a:rPr>
              <a:t>®</a:t>
            </a:r>
            <a:r>
              <a:rPr lang="en-US" sz="1200" dirty="0" smtClean="0">
                <a:solidFill>
                  <a:srgbClr val="FFFFFF"/>
                </a:solidFill>
                <a:latin typeface="Trebuchet MS"/>
                <a:ea typeface="+mn-ea"/>
                <a:cs typeface="Trebuchet MS"/>
                <a:sym typeface="Wingdings"/>
              </a:rPr>
              <a:t> </a:t>
            </a:r>
            <a:r>
              <a:rPr lang="en-US" sz="1200" i="1" dirty="0" smtClean="0">
                <a:solidFill>
                  <a:srgbClr val="FFFFFF"/>
                </a:solidFill>
                <a:latin typeface="Symbol" charset="2"/>
                <a:ea typeface="+mn-ea"/>
                <a:cs typeface="Symbol" charset="2"/>
                <a:sym typeface="Wingdings"/>
              </a:rPr>
              <a:t>mm</a:t>
            </a:r>
            <a:r>
              <a:rPr lang="en-US" sz="1200" dirty="0" smtClean="0">
                <a:solidFill>
                  <a:srgbClr val="FFFFFF"/>
                </a:solidFill>
                <a:latin typeface="Trebuchet MS"/>
                <a:cs typeface="Trebuchet MS"/>
                <a:sym typeface="Wingdings"/>
              </a:rPr>
              <a:t> event in ATLAS with 25 reconstructed vertices</a:t>
            </a:r>
            <a:endParaRPr lang="en-GB" sz="12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154602" y="33129"/>
            <a:ext cx="8935931" cy="563217"/>
          </a:xfrm>
          <a:prstGeom prst="rect">
            <a:avLst/>
          </a:prstGeom>
          <a:noFill/>
        </p:spPr>
        <p:txBody>
          <a:bodyPr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37609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Difficulty: event pile-up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7148" y="1981889"/>
            <a:ext cx="4032000" cy="28942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06407" y="996054"/>
            <a:ext cx="1852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ATLAS-CONF-2013-082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890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02" y="1315942"/>
            <a:ext cx="4485557" cy="44855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4602" y="580149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 smtClean="0">
                <a:solidFill>
                  <a:srgbClr val="FFFFFF"/>
                </a:solidFill>
                <a:latin typeface="Trebuchet MS"/>
                <a:ea typeface="+mn-ea"/>
                <a:cs typeface="Trebuchet MS"/>
              </a:rPr>
              <a:t>Z</a:t>
            </a:r>
            <a:r>
              <a:rPr lang="en-US" sz="1200" dirty="0" smtClean="0">
                <a:solidFill>
                  <a:srgbClr val="FFFFFF"/>
                </a:solidFill>
                <a:latin typeface="Trebuchet MS"/>
                <a:ea typeface="+mn-ea"/>
                <a:cs typeface="Trebuchet MS"/>
              </a:rPr>
              <a:t> </a:t>
            </a:r>
            <a:r>
              <a:rPr lang="en-US" sz="1200" dirty="0" smtClean="0">
                <a:solidFill>
                  <a:srgbClr val="FFFFFF"/>
                </a:solidFill>
                <a:latin typeface="Symbol" charset="2"/>
                <a:ea typeface="+mn-ea"/>
                <a:cs typeface="Symbol" charset="2"/>
                <a:sym typeface="Wingdings"/>
              </a:rPr>
              <a:t>®</a:t>
            </a:r>
            <a:r>
              <a:rPr lang="en-US" sz="1200" dirty="0" smtClean="0">
                <a:solidFill>
                  <a:srgbClr val="FFFFFF"/>
                </a:solidFill>
                <a:latin typeface="Trebuchet MS"/>
                <a:ea typeface="+mn-ea"/>
                <a:cs typeface="Trebuchet MS"/>
                <a:sym typeface="Wingdings"/>
              </a:rPr>
              <a:t> </a:t>
            </a:r>
            <a:r>
              <a:rPr lang="en-US" sz="1200" i="1" dirty="0" smtClean="0">
                <a:solidFill>
                  <a:srgbClr val="FFFFFF"/>
                </a:solidFill>
                <a:latin typeface="Symbol" charset="2"/>
                <a:ea typeface="+mn-ea"/>
                <a:cs typeface="Symbol" charset="2"/>
                <a:sym typeface="Wingdings"/>
              </a:rPr>
              <a:t>mm</a:t>
            </a:r>
            <a:r>
              <a:rPr lang="en-US" sz="1200" dirty="0" smtClean="0">
                <a:solidFill>
                  <a:srgbClr val="FFFFFF"/>
                </a:solidFill>
                <a:latin typeface="Trebuchet MS"/>
                <a:cs typeface="Trebuchet MS"/>
                <a:sym typeface="Wingdings"/>
              </a:rPr>
              <a:t> event in ATLAS with 25 reconstructed vertices</a:t>
            </a:r>
            <a:endParaRPr lang="en-GB" sz="12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154602" y="33129"/>
            <a:ext cx="8935931" cy="563217"/>
          </a:xfrm>
          <a:prstGeom prst="rect">
            <a:avLst/>
          </a:prstGeom>
          <a:noFill/>
        </p:spPr>
        <p:txBody>
          <a:bodyPr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37609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Difficulty: event pile-up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11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6968" y="1989003"/>
            <a:ext cx="4012180" cy="28799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06407" y="996054"/>
            <a:ext cx="1852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ATLAS-CONF-2013-082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2390" y="5393964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With pile-up suppression algorithms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626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 to now, we found everything we knew about…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12" y="771539"/>
            <a:ext cx="7946941" cy="54246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80651" y="6212870"/>
            <a:ext cx="650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twiki.cern.ch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twiki</a:t>
            </a:r>
            <a:r>
              <a:rPr lang="en-US" dirty="0">
                <a:hlinkClick r:id="rId3"/>
              </a:rPr>
              <a:t>/bin/view/</a:t>
            </a:r>
            <a:r>
              <a:rPr lang="en-US" dirty="0" err="1">
                <a:hlinkClick r:id="rId3"/>
              </a:rPr>
              <a:t>CMSPublic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PhysicsResultsSMP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462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226677"/>
            <a:ext cx="9144000" cy="53502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… and nothing we didn’t know about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8530" y="890555"/>
            <a:ext cx="84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https://twiki.cern.ch/twiki/bin/view/AtlasPublic/</a:t>
            </a:r>
            <a:r>
              <a:rPr lang="en-US" dirty="0" smtClean="0">
                <a:hlinkClick r:id="rId2"/>
              </a:rPr>
              <a:t>CombinedSummaryPlots</a:t>
            </a:r>
            <a:r>
              <a:rPr lang="en-US" dirty="0" smtClean="0"/>
              <a:t>, or next slide…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09331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226677"/>
            <a:ext cx="9144000" cy="53502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519" y="774700"/>
            <a:ext cx="8989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 smtClean="0"/>
              <a:t>Strong push on naturalness dedicated searches, but also long-lived particles and RPV</a:t>
            </a:r>
            <a:endParaRPr lang="en-US" sz="1800" dirty="0" smtClean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… and nothing we didn’t know about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54761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/ LHC Interactions with 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246" y="790368"/>
            <a:ext cx="8935287" cy="1476838"/>
          </a:xfrm>
        </p:spPr>
        <p:txBody>
          <a:bodyPr>
            <a:normAutofit fontScale="85000" lnSpcReduction="20000"/>
          </a:bodyPr>
          <a:lstStyle/>
          <a:p>
            <a:pPr marL="177800" indent="-177800"/>
            <a:r>
              <a:rPr lang="en-US" sz="2000" dirty="0" smtClean="0"/>
              <a:t>ATLAS </a:t>
            </a:r>
            <a:r>
              <a:rPr lang="en-US" sz="2000" dirty="0" err="1" smtClean="0"/>
              <a:t>ApP</a:t>
            </a:r>
            <a:r>
              <a:rPr lang="en-US" sz="2000" dirty="0" smtClean="0"/>
              <a:t> Forum newly founded	</a:t>
            </a:r>
          </a:p>
          <a:p>
            <a:pPr marL="177800" indent="-177800"/>
            <a:r>
              <a:rPr lang="en-US" sz="2000" dirty="0" smtClean="0"/>
              <a:t>CERN-wide workshop </a:t>
            </a:r>
            <a:r>
              <a:rPr lang="en-US" sz="2000" i="1" dirty="0" smtClean="0"/>
              <a:t>“Results </a:t>
            </a:r>
            <a:r>
              <a:rPr lang="en-US" sz="2000" i="1" dirty="0"/>
              <a:t>and prospects of forward physics at the LHC: Implications for the study of </a:t>
            </a:r>
            <a:r>
              <a:rPr lang="en-US" sz="2000" i="1" dirty="0" smtClean="0"/>
              <a:t>diffraction and </a:t>
            </a:r>
            <a:r>
              <a:rPr lang="en-US" sz="2000" i="1" dirty="0"/>
              <a:t>cosmic ray </a:t>
            </a:r>
            <a:r>
              <a:rPr lang="en-US" sz="2000" i="1" dirty="0" smtClean="0"/>
              <a:t>interactions”</a:t>
            </a:r>
            <a:r>
              <a:rPr lang="en-US" sz="2000" dirty="0"/>
              <a:t>: </a:t>
            </a:r>
            <a:r>
              <a:rPr lang="en-US" sz="2000" dirty="0" smtClean="0">
                <a:hlinkClick r:id="rId2"/>
              </a:rPr>
              <a:t>indico.cern.ch/conferenceDisplay.py?confId=223562</a:t>
            </a:r>
            <a:endParaRPr lang="en-US" sz="2000" dirty="0" smtClean="0"/>
          </a:p>
          <a:p>
            <a:pPr marL="177800" indent="-177800"/>
            <a:r>
              <a:rPr lang="en-US" sz="2000" dirty="0" smtClean="0"/>
              <a:t>Now regular CERN-wide meetings in forward physics </a:t>
            </a:r>
            <a:r>
              <a:rPr lang="en-US" sz="2000" dirty="0"/>
              <a:t>working group:</a:t>
            </a:r>
            <a:r>
              <a:rPr lang="en-US" sz="2000" dirty="0">
                <a:hlinkClick r:id="rId3"/>
              </a:rPr>
              <a:t> http://</a:t>
            </a:r>
            <a:r>
              <a:rPr lang="en-US" sz="2000" dirty="0" err="1">
                <a:hlinkClick r:id="rId3"/>
              </a:rPr>
              <a:t>lpcc.web.cern.ch</a:t>
            </a:r>
            <a:r>
              <a:rPr lang="en-US" sz="2000" dirty="0">
                <a:hlinkClick r:id="rId3"/>
              </a:rPr>
              <a:t>/LPCC/</a:t>
            </a:r>
            <a:r>
              <a:rPr lang="en-US" sz="2000" dirty="0" err="1">
                <a:hlinkClick r:id="rId3"/>
              </a:rPr>
              <a:t>index.php?page</a:t>
            </a:r>
            <a:r>
              <a:rPr lang="en-US" sz="2000" dirty="0">
                <a:hlinkClick r:id="rId3"/>
              </a:rPr>
              <a:t>=</a:t>
            </a:r>
            <a:r>
              <a:rPr lang="en-US" sz="2000" dirty="0" err="1">
                <a:hlinkClick r:id="rId3"/>
              </a:rPr>
              <a:t>fwd_wg</a:t>
            </a:r>
            <a:endParaRPr lang="en-US" sz="2000" dirty="0" smtClean="0"/>
          </a:p>
          <a:p>
            <a:pPr marL="177800" indent="-177800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 descr="Screen Shot 2013-02-12 at 1.40.3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734" y="2507604"/>
            <a:ext cx="5231776" cy="38956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17050" y="6537512"/>
            <a:ext cx="878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R.Engel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23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/ LHC Interactions with 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246" y="790368"/>
            <a:ext cx="8935287" cy="1476838"/>
          </a:xfrm>
        </p:spPr>
        <p:txBody>
          <a:bodyPr>
            <a:normAutofit fontScale="85000" lnSpcReduction="20000"/>
          </a:bodyPr>
          <a:lstStyle/>
          <a:p>
            <a:pPr marL="177800" indent="-177800"/>
            <a:r>
              <a:rPr lang="en-US" sz="2000" dirty="0" smtClean="0"/>
              <a:t>ATLAS </a:t>
            </a:r>
            <a:r>
              <a:rPr lang="en-US" sz="2000" dirty="0" err="1" smtClean="0"/>
              <a:t>ApP</a:t>
            </a:r>
            <a:r>
              <a:rPr lang="en-US" sz="2000" dirty="0" smtClean="0"/>
              <a:t> Forum newly founded	</a:t>
            </a:r>
          </a:p>
          <a:p>
            <a:pPr marL="177800" indent="-177800"/>
            <a:r>
              <a:rPr lang="en-US" sz="2000" dirty="0" smtClean="0"/>
              <a:t>CERN-wide workshop </a:t>
            </a:r>
            <a:r>
              <a:rPr lang="en-US" sz="2000" i="1" dirty="0" smtClean="0"/>
              <a:t>“Results </a:t>
            </a:r>
            <a:r>
              <a:rPr lang="en-US" sz="2000" i="1" dirty="0"/>
              <a:t>and prospects of forward physics at the LHC: Implications for the study of </a:t>
            </a:r>
            <a:r>
              <a:rPr lang="en-US" sz="2000" i="1" dirty="0" smtClean="0"/>
              <a:t>diffraction and </a:t>
            </a:r>
            <a:r>
              <a:rPr lang="en-US" sz="2000" i="1" dirty="0"/>
              <a:t>cosmic ray </a:t>
            </a:r>
            <a:r>
              <a:rPr lang="en-US" sz="2000" i="1" dirty="0" smtClean="0"/>
              <a:t>interactions”</a:t>
            </a:r>
            <a:r>
              <a:rPr lang="en-US" sz="2000" dirty="0"/>
              <a:t>: </a:t>
            </a:r>
            <a:r>
              <a:rPr lang="en-US" sz="2000" dirty="0" smtClean="0">
                <a:hlinkClick r:id="rId2"/>
              </a:rPr>
              <a:t>indico.cern.ch/conferenceDisplay.py?confId=223562</a:t>
            </a:r>
            <a:endParaRPr lang="en-US" sz="2000" dirty="0" smtClean="0"/>
          </a:p>
          <a:p>
            <a:pPr marL="177800" indent="-177800"/>
            <a:r>
              <a:rPr lang="en-US" sz="2000" dirty="0" smtClean="0"/>
              <a:t>Now regular CERN-wide meetings in forward physics </a:t>
            </a:r>
            <a:r>
              <a:rPr lang="en-US" sz="2000" dirty="0"/>
              <a:t>working group:</a:t>
            </a:r>
            <a:r>
              <a:rPr lang="en-US" sz="2000" dirty="0">
                <a:hlinkClick r:id="rId3"/>
              </a:rPr>
              <a:t> http://</a:t>
            </a:r>
            <a:r>
              <a:rPr lang="en-US" sz="2000" dirty="0" err="1">
                <a:hlinkClick r:id="rId3"/>
              </a:rPr>
              <a:t>lpcc.web.cern.ch</a:t>
            </a:r>
            <a:r>
              <a:rPr lang="en-US" sz="2000" dirty="0">
                <a:hlinkClick r:id="rId3"/>
              </a:rPr>
              <a:t>/LPCC/</a:t>
            </a:r>
            <a:r>
              <a:rPr lang="en-US" sz="2000" dirty="0" err="1">
                <a:hlinkClick r:id="rId3"/>
              </a:rPr>
              <a:t>index.php?page</a:t>
            </a:r>
            <a:r>
              <a:rPr lang="en-US" sz="2000" dirty="0">
                <a:hlinkClick r:id="rId3"/>
              </a:rPr>
              <a:t>=</a:t>
            </a:r>
            <a:r>
              <a:rPr lang="en-US" sz="2000" dirty="0" err="1">
                <a:hlinkClick r:id="rId3"/>
              </a:rPr>
              <a:t>fwd_wg</a:t>
            </a:r>
            <a:endParaRPr lang="en-US" sz="2000" dirty="0" smtClean="0"/>
          </a:p>
          <a:p>
            <a:pPr marL="177800" indent="-177800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 descr="Screen Shot 2013-02-12 at 3.08.55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5" r="47763"/>
          <a:stretch/>
        </p:blipFill>
        <p:spPr>
          <a:xfrm>
            <a:off x="3389566" y="2397777"/>
            <a:ext cx="3423552" cy="432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84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/ LHC Interactions with 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246" y="790368"/>
            <a:ext cx="8935287" cy="1476838"/>
          </a:xfrm>
        </p:spPr>
        <p:txBody>
          <a:bodyPr>
            <a:normAutofit fontScale="85000" lnSpcReduction="20000"/>
          </a:bodyPr>
          <a:lstStyle/>
          <a:p>
            <a:pPr marL="177800" indent="-177800"/>
            <a:r>
              <a:rPr lang="en-US" sz="2000" dirty="0" smtClean="0"/>
              <a:t>ATLAS </a:t>
            </a:r>
            <a:r>
              <a:rPr lang="en-US" sz="2000" dirty="0" err="1" smtClean="0"/>
              <a:t>ApP</a:t>
            </a:r>
            <a:r>
              <a:rPr lang="en-US" sz="2000" dirty="0" smtClean="0"/>
              <a:t> Forum newly founded	</a:t>
            </a:r>
          </a:p>
          <a:p>
            <a:pPr marL="177800" indent="-177800"/>
            <a:r>
              <a:rPr lang="en-US" sz="2000" dirty="0" smtClean="0"/>
              <a:t>CERN-wide workshop </a:t>
            </a:r>
            <a:r>
              <a:rPr lang="en-US" sz="2000" i="1" dirty="0" smtClean="0"/>
              <a:t>“Results </a:t>
            </a:r>
            <a:r>
              <a:rPr lang="en-US" sz="2000" i="1" dirty="0"/>
              <a:t>and prospects of forward physics at the LHC: Implications for the study of </a:t>
            </a:r>
            <a:r>
              <a:rPr lang="en-US" sz="2000" i="1" dirty="0" smtClean="0"/>
              <a:t>diffraction and </a:t>
            </a:r>
            <a:r>
              <a:rPr lang="en-US" sz="2000" i="1" dirty="0"/>
              <a:t>cosmic ray </a:t>
            </a:r>
            <a:r>
              <a:rPr lang="en-US" sz="2000" i="1" dirty="0" smtClean="0"/>
              <a:t>interactions”</a:t>
            </a:r>
            <a:r>
              <a:rPr lang="en-US" sz="2000" dirty="0"/>
              <a:t>: </a:t>
            </a:r>
            <a:r>
              <a:rPr lang="en-US" sz="2000" dirty="0" smtClean="0">
                <a:hlinkClick r:id="rId2"/>
              </a:rPr>
              <a:t>indico.cern.ch/conferenceDisplay.py?confId=223562</a:t>
            </a:r>
            <a:endParaRPr lang="en-US" sz="2000" dirty="0" smtClean="0"/>
          </a:p>
          <a:p>
            <a:pPr marL="177800" indent="-177800"/>
            <a:r>
              <a:rPr lang="en-US" sz="2000" dirty="0" smtClean="0"/>
              <a:t>Now regular CERN-wide meetings in forward physics </a:t>
            </a:r>
            <a:r>
              <a:rPr lang="en-US" sz="2000" dirty="0"/>
              <a:t>working group:</a:t>
            </a:r>
            <a:r>
              <a:rPr lang="en-US" sz="2000" dirty="0">
                <a:hlinkClick r:id="rId3"/>
              </a:rPr>
              <a:t> http://</a:t>
            </a:r>
            <a:r>
              <a:rPr lang="en-US" sz="2000" dirty="0" err="1">
                <a:hlinkClick r:id="rId3"/>
              </a:rPr>
              <a:t>lpcc.web.cern.ch</a:t>
            </a:r>
            <a:r>
              <a:rPr lang="en-US" sz="2000" dirty="0">
                <a:hlinkClick r:id="rId3"/>
              </a:rPr>
              <a:t>/LPCC/</a:t>
            </a:r>
            <a:r>
              <a:rPr lang="en-US" sz="2000" dirty="0" err="1">
                <a:hlinkClick r:id="rId3"/>
              </a:rPr>
              <a:t>index.php?page</a:t>
            </a:r>
            <a:r>
              <a:rPr lang="en-US" sz="2000" dirty="0">
                <a:hlinkClick r:id="rId3"/>
              </a:rPr>
              <a:t>=</a:t>
            </a:r>
            <a:r>
              <a:rPr lang="en-US" sz="2000" dirty="0" err="1">
                <a:hlinkClick r:id="rId3"/>
              </a:rPr>
              <a:t>fwd_wg</a:t>
            </a:r>
            <a:endParaRPr lang="en-US" sz="2000" dirty="0" smtClean="0"/>
          </a:p>
          <a:p>
            <a:pPr marL="177800" indent="-177800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 descr="Fig.EnergyFlow.Nicer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787" y="2387371"/>
            <a:ext cx="5151985" cy="43075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5246" y="3065844"/>
            <a:ext cx="3202359" cy="174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u="sng" dirty="0" smtClean="0"/>
              <a:t>Extrapolations needed: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Energy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Central to very forward particle production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proton-proton to proton-Air</a:t>
            </a:r>
          </a:p>
        </p:txBody>
      </p:sp>
    </p:spTree>
    <p:extLst>
      <p:ext uri="{BB962C8B-B14F-4D97-AF65-F5344CB8AC3E}">
        <p14:creationId xmlns:p14="http://schemas.microsoft.com/office/powerpoint/2010/main" val="3799888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Extrapolations to the highest CR energies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4602" y="760130"/>
            <a:ext cx="3136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</a:t>
            </a:r>
            <a:r>
              <a:rPr lang="en-US" dirty="0" err="1" smtClean="0"/>
              <a:t>pp</a:t>
            </a:r>
            <a:r>
              <a:rPr lang="en-US" dirty="0" smtClean="0"/>
              <a:t> cross section in ATLAS:</a:t>
            </a:r>
            <a:endParaRPr lang="en-US" dirty="0"/>
          </a:p>
        </p:txBody>
      </p:sp>
      <p:pic>
        <p:nvPicPr>
          <p:cNvPr id="9" name="Picture 8" descr="Screen Shot 2012-10-16 at 12.33.44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91"/>
          <a:stretch/>
        </p:blipFill>
        <p:spPr>
          <a:xfrm>
            <a:off x="68014" y="1333569"/>
            <a:ext cx="4184676" cy="28484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110218"/>
            <a:ext cx="1370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3"/>
              </a:rPr>
              <a:t>arXiv:1104.0326</a:t>
            </a:r>
            <a:endParaRPr lang="en-US" sz="1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808203" y="5147710"/>
            <a:ext cx="1241169" cy="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23837" y="5143806"/>
            <a:ext cx="1241169" cy="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  <a:scene3d>
            <a:camera prst="orthographicFront">
              <a:rot lat="0" lon="0" rev="81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60545" y="5147710"/>
            <a:ext cx="904418" cy="962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1517363" y="5157332"/>
            <a:ext cx="963690" cy="962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4602" y="4926899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548253" y="4933322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9" name="Isosceles Triangle 18"/>
          <p:cNvSpPr/>
          <p:nvPr/>
        </p:nvSpPr>
        <p:spPr>
          <a:xfrm>
            <a:off x="1074615" y="5208310"/>
            <a:ext cx="722923" cy="360154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1074615" y="4706166"/>
            <a:ext cx="722923" cy="360154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6112236" y="5147710"/>
            <a:ext cx="1241169" cy="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127870" y="5143806"/>
            <a:ext cx="1241169" cy="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  <a:scene3d>
            <a:camera prst="orthographicFront">
              <a:rot lat="0" lon="0" rev="81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764578" y="5147710"/>
            <a:ext cx="904418" cy="962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821396" y="5157332"/>
            <a:ext cx="963690" cy="962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58635" y="4926899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52286" y="4933322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213233" y="4657321"/>
            <a:ext cx="1032713" cy="979526"/>
          </a:xfrm>
          <a:prstGeom prst="ellipse">
            <a:avLst/>
          </a:prstGeom>
          <a:solidFill>
            <a:schemeClr val="accent2">
              <a:lumMod val="75000"/>
              <a:alpha val="6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4602" y="5802924"/>
            <a:ext cx="2461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Cross-section measured within detector volume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590473" y="5818556"/>
            <a:ext cx="2869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Cross-section extrapolated to full phase space</a:t>
            </a:r>
            <a:endParaRPr lang="en-US" dirty="0"/>
          </a:p>
        </p:txBody>
      </p:sp>
      <p:pic>
        <p:nvPicPr>
          <p:cNvPr id="13" name="Picture 12" descr="Screen Shot 2012-10-16 at 1.03.0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320" y="1245284"/>
            <a:ext cx="4304137" cy="286756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250804" y="1129462"/>
            <a:ext cx="1890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5"/>
              </a:rPr>
              <a:t>Auger, arXiv:1208.1520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02686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/ LHC Interactions with 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246" y="790368"/>
            <a:ext cx="8935287" cy="1476838"/>
          </a:xfrm>
        </p:spPr>
        <p:txBody>
          <a:bodyPr>
            <a:normAutofit fontScale="85000" lnSpcReduction="20000"/>
          </a:bodyPr>
          <a:lstStyle/>
          <a:p>
            <a:pPr marL="177800" indent="-177800"/>
            <a:r>
              <a:rPr lang="en-US" sz="2000" dirty="0" smtClean="0"/>
              <a:t>ATLAS </a:t>
            </a:r>
            <a:r>
              <a:rPr lang="en-US" sz="2000" dirty="0" err="1" smtClean="0"/>
              <a:t>ApP</a:t>
            </a:r>
            <a:r>
              <a:rPr lang="en-US" sz="2000" dirty="0" smtClean="0"/>
              <a:t> Forum newly founded	</a:t>
            </a:r>
          </a:p>
          <a:p>
            <a:pPr marL="177800" indent="-177800"/>
            <a:r>
              <a:rPr lang="en-US" sz="2000" dirty="0" smtClean="0"/>
              <a:t>CERN-wide workshop </a:t>
            </a:r>
            <a:r>
              <a:rPr lang="en-US" sz="2000" i="1" dirty="0" smtClean="0"/>
              <a:t>“Results </a:t>
            </a:r>
            <a:r>
              <a:rPr lang="en-US" sz="2000" i="1" dirty="0"/>
              <a:t>and prospects of forward physics at the LHC: Implications for the study of </a:t>
            </a:r>
            <a:r>
              <a:rPr lang="en-US" sz="2000" i="1" dirty="0" smtClean="0"/>
              <a:t>diffraction and </a:t>
            </a:r>
            <a:r>
              <a:rPr lang="en-US" sz="2000" i="1" dirty="0"/>
              <a:t>cosmic ray </a:t>
            </a:r>
            <a:r>
              <a:rPr lang="en-US" sz="2000" i="1" dirty="0" smtClean="0"/>
              <a:t>interactions”</a:t>
            </a:r>
            <a:r>
              <a:rPr lang="en-US" sz="2000" dirty="0"/>
              <a:t>: </a:t>
            </a:r>
            <a:r>
              <a:rPr lang="en-US" sz="2000" dirty="0" smtClean="0">
                <a:hlinkClick r:id="rId2"/>
              </a:rPr>
              <a:t>indico.cern.ch/conferenceDisplay.py?confId=223562</a:t>
            </a:r>
            <a:endParaRPr lang="en-US" sz="2000" dirty="0" smtClean="0"/>
          </a:p>
          <a:p>
            <a:pPr marL="177800" indent="-177800"/>
            <a:r>
              <a:rPr lang="en-US" sz="2000" dirty="0" smtClean="0"/>
              <a:t>Now regular CERN-wide meetings in forward physics </a:t>
            </a:r>
            <a:r>
              <a:rPr lang="en-US" sz="2000" dirty="0"/>
              <a:t>working group:</a:t>
            </a:r>
            <a:r>
              <a:rPr lang="en-US" sz="2000" dirty="0">
                <a:hlinkClick r:id="rId3"/>
              </a:rPr>
              <a:t> http://</a:t>
            </a:r>
            <a:r>
              <a:rPr lang="en-US" sz="2000" dirty="0" err="1">
                <a:hlinkClick r:id="rId3"/>
              </a:rPr>
              <a:t>lpcc.web.cern.ch</a:t>
            </a:r>
            <a:r>
              <a:rPr lang="en-US" sz="2000" dirty="0">
                <a:hlinkClick r:id="rId3"/>
              </a:rPr>
              <a:t>/LPCC/</a:t>
            </a:r>
            <a:r>
              <a:rPr lang="en-US" sz="2000" dirty="0" err="1">
                <a:hlinkClick r:id="rId3"/>
              </a:rPr>
              <a:t>index.php?page</a:t>
            </a:r>
            <a:r>
              <a:rPr lang="en-US" sz="2000" dirty="0">
                <a:hlinkClick r:id="rId3"/>
              </a:rPr>
              <a:t>=</a:t>
            </a:r>
            <a:r>
              <a:rPr lang="en-US" sz="2000" dirty="0" err="1">
                <a:hlinkClick r:id="rId3"/>
              </a:rPr>
              <a:t>fwd_wg</a:t>
            </a:r>
            <a:endParaRPr lang="en-US" sz="2000" dirty="0" smtClean="0"/>
          </a:p>
          <a:p>
            <a:pPr marL="177800" indent="-177800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2" name="Picture 11" descr="Screen Shot 2013-02-12 at 1.47.1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40" y="2899809"/>
            <a:ext cx="4424462" cy="2889851"/>
          </a:xfrm>
          <a:prstGeom prst="rect">
            <a:avLst/>
          </a:prstGeom>
        </p:spPr>
      </p:pic>
      <p:pic>
        <p:nvPicPr>
          <p:cNvPr id="13" name="Picture 12" descr="Screen Shot 2013-02-12 at 1.47.1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461" y="2899809"/>
            <a:ext cx="4406899" cy="28898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49360" y="256703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Pre-LHC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97560" y="257973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Post-LHC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33173" y="6293861"/>
            <a:ext cx="95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T.Pierog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and CMS public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Journal publications: </a:t>
            </a:r>
          </a:p>
          <a:p>
            <a:pPr lvl="1"/>
            <a:r>
              <a:rPr lang="en-US" dirty="0" smtClean="0"/>
              <a:t>ATLAS: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://twiki.cern.ch/twiki/bin/view/AtlasPublic/</a:t>
            </a:r>
            <a:r>
              <a:rPr lang="en-US" dirty="0" smtClean="0">
                <a:hlinkClick r:id="rId2"/>
              </a:rPr>
              <a:t>Publications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CMS: </a:t>
            </a:r>
          </a:p>
          <a:p>
            <a:pPr lvl="2"/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twiki.cern.ch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twiki</a:t>
            </a:r>
            <a:r>
              <a:rPr lang="en-US" dirty="0">
                <a:hlinkClick r:id="rId3"/>
              </a:rPr>
              <a:t>/bin/view/</a:t>
            </a:r>
            <a:r>
              <a:rPr lang="en-US" dirty="0" err="1">
                <a:hlinkClick r:id="rId3"/>
              </a:rPr>
              <a:t>CMSPublic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PhysicsResults</a:t>
            </a:r>
            <a:endParaRPr lang="en-US" dirty="0" smtClean="0"/>
          </a:p>
          <a:p>
            <a:pPr lvl="2"/>
            <a:r>
              <a:rPr lang="en-US" dirty="0" smtClean="0">
                <a:hlinkClick r:id="rId4"/>
              </a:rPr>
              <a:t>http://cern.ch/go/8rH8</a:t>
            </a:r>
            <a:endParaRPr lang="en-US" dirty="0" smtClean="0"/>
          </a:p>
          <a:p>
            <a:r>
              <a:rPr lang="en-US" dirty="0" smtClean="0"/>
              <a:t>Conference notes with preliminary results, internally reviewed: </a:t>
            </a:r>
          </a:p>
          <a:p>
            <a:pPr lvl="1"/>
            <a:r>
              <a:rPr lang="en-US" dirty="0" smtClean="0"/>
              <a:t>ATLAS: </a:t>
            </a:r>
            <a:r>
              <a:rPr lang="en-US" dirty="0" smtClean="0">
                <a:hlinkClick r:id="rId5"/>
              </a:rPr>
              <a:t>https://twiki.cern.ch/twiki/bin/view/AtlasPublic/CONFnotes</a:t>
            </a:r>
            <a:endParaRPr lang="en-US" dirty="0" smtClean="0"/>
          </a:p>
          <a:p>
            <a:pPr lvl="1"/>
            <a:r>
              <a:rPr lang="en-US" dirty="0"/>
              <a:t>CMS: </a:t>
            </a:r>
            <a:r>
              <a:rPr lang="en-US" dirty="0" smtClean="0">
                <a:hlinkClick r:id="rId6"/>
              </a:rPr>
              <a:t>http://cern.ch/go/V9wC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633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 to the mainstream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129" y="2520283"/>
            <a:ext cx="5278180" cy="3694726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>
            <a:off x="4060259" y="711809"/>
            <a:ext cx="1760728" cy="1218827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62307" y="942945"/>
            <a:ext cx="11988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H</a:t>
            </a:r>
            <a:r>
              <a:rPr lang="en-US" sz="4000" baseline="30000" dirty="0" smtClean="0"/>
              <a:t>0</a:t>
            </a:r>
            <a:r>
              <a:rPr lang="en-US" sz="4000" dirty="0" smtClean="0"/>
              <a:t>…!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285565" y="6220421"/>
            <a:ext cx="2742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376092"/>
                </a:solidFill>
                <a:latin typeface="Trebuchet MS"/>
                <a:cs typeface="Trebuchet MS"/>
              </a:rPr>
              <a:t>4</a:t>
            </a:r>
            <a:r>
              <a:rPr lang="en-GB" sz="1200" baseline="30000" dirty="0">
                <a:solidFill>
                  <a:srgbClr val="376092"/>
                </a:solidFill>
                <a:latin typeface="Trebuchet MS"/>
                <a:cs typeface="Trebuchet MS"/>
              </a:rPr>
              <a:t>th</a:t>
            </a:r>
            <a:r>
              <a:rPr lang="en-GB" sz="1200" dirty="0">
                <a:solidFill>
                  <a:srgbClr val="376092"/>
                </a:solidFill>
                <a:latin typeface="Trebuchet MS"/>
                <a:cs typeface="Trebuchet MS"/>
              </a:rPr>
              <a:t> of July, 2012 — Higgs-day at </a:t>
            </a:r>
            <a:r>
              <a:rPr lang="en-GB" sz="1200" dirty="0" smtClean="0">
                <a:solidFill>
                  <a:srgbClr val="376092"/>
                </a:solidFill>
                <a:latin typeface="Trebuchet MS"/>
                <a:cs typeface="Trebuchet MS"/>
              </a:rPr>
              <a:t>CERN</a:t>
            </a:r>
            <a:endParaRPr lang="en-GB" sz="1200" dirty="0">
              <a:solidFill>
                <a:srgbClr val="376092"/>
              </a:solidFill>
              <a:latin typeface="Trebuchet MS"/>
              <a:cs typeface="Trebuchet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26593" y="5554846"/>
            <a:ext cx="80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rgbClr val="376092"/>
                </a:solidFill>
                <a:latin typeface="Trebuchet MS"/>
                <a:cs typeface="Trebuchet MS"/>
              </a:rPr>
              <a:t>Fabiola</a:t>
            </a:r>
            <a:r>
              <a:rPr lang="en-GB" sz="1200" dirty="0" smtClean="0">
                <a:solidFill>
                  <a:srgbClr val="376092"/>
                </a:solidFill>
                <a:latin typeface="Trebuchet MS"/>
                <a:cs typeface="Trebuchet MS"/>
              </a:rPr>
              <a:t> </a:t>
            </a:r>
            <a:r>
              <a:rPr lang="en-GB" sz="1200" dirty="0" err="1" smtClean="0">
                <a:solidFill>
                  <a:srgbClr val="376092"/>
                </a:solidFill>
                <a:latin typeface="Trebuchet MS"/>
                <a:cs typeface="Trebuchet MS"/>
              </a:rPr>
              <a:t>Gianotti</a:t>
            </a:r>
            <a:r>
              <a:rPr lang="en-GB" sz="1200" dirty="0" smtClean="0">
                <a:solidFill>
                  <a:srgbClr val="376092"/>
                </a:solidFill>
                <a:latin typeface="Trebuchet MS"/>
                <a:cs typeface="Trebuchet MS"/>
              </a:rPr>
              <a:t>, ATLAS</a:t>
            </a:r>
            <a:endParaRPr lang="en-GB" sz="1200" dirty="0">
              <a:solidFill>
                <a:srgbClr val="376092"/>
              </a:solidFill>
              <a:latin typeface="Trebuchet MS"/>
              <a:cs typeface="Trebuchet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08309" y="5568446"/>
            <a:ext cx="910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376092"/>
                </a:solidFill>
                <a:latin typeface="Trebuchet MS"/>
                <a:cs typeface="Trebuchet MS"/>
              </a:rPr>
              <a:t>Joe </a:t>
            </a:r>
            <a:r>
              <a:rPr lang="en-GB" sz="1200" dirty="0" err="1" smtClean="0">
                <a:solidFill>
                  <a:srgbClr val="376092"/>
                </a:solidFill>
                <a:latin typeface="Trebuchet MS"/>
                <a:cs typeface="Trebuchet MS"/>
              </a:rPr>
              <a:t>Incendela</a:t>
            </a:r>
            <a:r>
              <a:rPr lang="en-GB" sz="1200" dirty="0" smtClean="0">
                <a:solidFill>
                  <a:srgbClr val="376092"/>
                </a:solidFill>
                <a:latin typeface="Trebuchet MS"/>
                <a:cs typeface="Trebuchet MS"/>
              </a:rPr>
              <a:t>, CMS</a:t>
            </a:r>
            <a:endParaRPr lang="en-GB" sz="1200" dirty="0">
              <a:solidFill>
                <a:srgbClr val="376092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12319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 to the mainstream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229" y="897693"/>
            <a:ext cx="7458340" cy="535369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642490"/>
            <a:ext cx="1370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3"/>
              </a:rPr>
              <a:t>arXiv:1307.1427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83655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Expectations for the Standard Model Higgs at the 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 descr="Higgs_XS_8TeV_LM200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401" y="957806"/>
            <a:ext cx="5583100" cy="5356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44974" y="1151519"/>
            <a:ext cx="1368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gluon fusion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87070" y="2606104"/>
            <a:ext cx="2078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</a:t>
            </a:r>
            <a:r>
              <a:rPr lang="en-US" b="1" dirty="0" smtClean="0">
                <a:solidFill>
                  <a:srgbClr val="FF0000"/>
                </a:solidFill>
              </a:rPr>
              <a:t>ector boson fusion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4974" y="4986210"/>
            <a:ext cx="230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associated production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144425" y="1520851"/>
            <a:ext cx="247535" cy="340952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04907" y="2900103"/>
            <a:ext cx="247535" cy="340952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780230" y="3241055"/>
            <a:ext cx="95135" cy="1745155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875366" y="3712844"/>
            <a:ext cx="344396" cy="1273366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049291" y="4304747"/>
            <a:ext cx="342669" cy="68146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7536" y="1151519"/>
            <a:ext cx="26369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Quantum numbers:</a:t>
            </a:r>
          </a:p>
          <a:p>
            <a:r>
              <a:rPr lang="en-US" sz="2400" dirty="0" smtClean="0"/>
              <a:t>spin-parity 0+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049291" y="677997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Production cross sections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914020" y="6314431"/>
            <a:ext cx="4758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 LHC Higgs cross section working group:</a:t>
            </a:r>
          </a:p>
          <a:p>
            <a:r>
              <a:rPr lang="en-US" sz="1400" dirty="0">
                <a:hlinkClick r:id="rId3"/>
              </a:rPr>
              <a:t>https://</a:t>
            </a:r>
            <a:r>
              <a:rPr lang="en-US" sz="1400" dirty="0" err="1">
                <a:hlinkClick r:id="rId3"/>
              </a:rPr>
              <a:t>twiki.cern.ch</a:t>
            </a:r>
            <a:r>
              <a:rPr lang="en-US" sz="1400" dirty="0">
                <a:hlinkClick r:id="rId3"/>
              </a:rPr>
              <a:t>/</a:t>
            </a:r>
            <a:r>
              <a:rPr lang="en-US" sz="1400" dirty="0" err="1">
                <a:hlinkClick r:id="rId3"/>
              </a:rPr>
              <a:t>twiki</a:t>
            </a:r>
            <a:r>
              <a:rPr lang="en-US" sz="1400" dirty="0">
                <a:hlinkClick r:id="rId3"/>
              </a:rPr>
              <a:t>/bin/view/</a:t>
            </a:r>
            <a:r>
              <a:rPr lang="en-US" sz="1400" dirty="0" err="1">
                <a:hlinkClick r:id="rId3"/>
              </a:rPr>
              <a:t>LHCPhysics</a:t>
            </a:r>
            <a:r>
              <a:rPr lang="en-US" sz="1400" dirty="0">
                <a:hlinkClick r:id="rId3"/>
              </a:rPr>
              <a:t>/</a:t>
            </a:r>
            <a:r>
              <a:rPr lang="en-US" sz="1400" dirty="0" err="1">
                <a:hlinkClick r:id="rId3"/>
              </a:rPr>
              <a:t>CrossSections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62440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YRHXS_BR_fig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105" y="971994"/>
            <a:ext cx="5764609" cy="5530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Expectations for the Standard Model Higgs at the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47536" y="1151519"/>
            <a:ext cx="26369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Quantum numbers:</a:t>
            </a:r>
          </a:p>
          <a:p>
            <a:r>
              <a:rPr lang="en-US" sz="2400" dirty="0" smtClean="0"/>
              <a:t>spin-parity 0+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049291" y="677997"/>
            <a:ext cx="2614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Decay branching fractions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914020" y="6314431"/>
            <a:ext cx="4758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 LHC Higgs cross section working group:</a:t>
            </a:r>
          </a:p>
          <a:p>
            <a:r>
              <a:rPr lang="en-US" sz="1400" dirty="0">
                <a:hlinkClick r:id="rId3"/>
              </a:rPr>
              <a:t>https://</a:t>
            </a:r>
            <a:r>
              <a:rPr lang="en-US" sz="1400" dirty="0" err="1">
                <a:hlinkClick r:id="rId3"/>
              </a:rPr>
              <a:t>twiki.cern.ch</a:t>
            </a:r>
            <a:r>
              <a:rPr lang="en-US" sz="1400" dirty="0">
                <a:hlinkClick r:id="rId3"/>
              </a:rPr>
              <a:t>/</a:t>
            </a:r>
            <a:r>
              <a:rPr lang="en-US" sz="1400" dirty="0" err="1">
                <a:hlinkClick r:id="rId3"/>
              </a:rPr>
              <a:t>twiki</a:t>
            </a:r>
            <a:r>
              <a:rPr lang="en-US" sz="1400" dirty="0">
                <a:hlinkClick r:id="rId3"/>
              </a:rPr>
              <a:t>/bin/view/</a:t>
            </a:r>
            <a:r>
              <a:rPr lang="en-US" sz="1400" dirty="0" err="1">
                <a:hlinkClick r:id="rId3"/>
              </a:rPr>
              <a:t>LHCPhysics</a:t>
            </a:r>
            <a:r>
              <a:rPr lang="en-US" sz="1400" dirty="0">
                <a:hlinkClick r:id="rId3"/>
              </a:rPr>
              <a:t>/</a:t>
            </a:r>
            <a:r>
              <a:rPr lang="en-US" sz="1400" dirty="0" err="1">
                <a:hlinkClick r:id="rId3"/>
              </a:rPr>
              <a:t>CrossSections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57495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Higgs coupling to bosons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459" y="552550"/>
            <a:ext cx="4870832" cy="6305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42490"/>
            <a:ext cx="1370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4"/>
              </a:rPr>
              <a:t>arXiv:1307.1427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93723" y="1894088"/>
            <a:ext cx="38959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Lucida Grande"/>
              <a:buChar char="-"/>
            </a:pPr>
            <a:r>
              <a:rPr lang="en-US" sz="2000" dirty="0" err="1" smtClean="0">
                <a:latin typeface="Symbol" charset="2"/>
                <a:cs typeface="Symbol" charset="2"/>
              </a:rPr>
              <a:t>gg</a:t>
            </a:r>
            <a:r>
              <a:rPr lang="en-US" sz="2000" dirty="0" smtClean="0"/>
              <a:t>, ZZ, WW seen at 7.4, 6.6, 3.8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</a:p>
          <a:p>
            <a:pPr marL="182563" indent="-182563">
              <a:spcAft>
                <a:spcPts val="1200"/>
              </a:spcAft>
              <a:buFont typeface="Lucida Grande"/>
              <a:buChar char="-"/>
            </a:pPr>
            <a:r>
              <a:rPr lang="en-US" sz="2000" dirty="0" err="1" smtClean="0">
                <a:cs typeface="Symbol" charset="2"/>
              </a:rPr>
              <a:t>Leptonic</a:t>
            </a:r>
            <a:r>
              <a:rPr lang="en-US" sz="2000" dirty="0" smtClean="0">
                <a:cs typeface="Symbol" charset="2"/>
              </a:rPr>
              <a:t> decays of Z’s and W’s</a:t>
            </a:r>
          </a:p>
          <a:p>
            <a:pPr marL="182563" indent="-182563">
              <a:spcAft>
                <a:spcPts val="1200"/>
              </a:spcAft>
              <a:buFont typeface="Lucida Grande"/>
              <a:buChar char="-"/>
            </a:pPr>
            <a:r>
              <a:rPr lang="en-US" sz="2000" dirty="0" smtClean="0">
                <a:cs typeface="Symbol" charset="2"/>
              </a:rPr>
              <a:t>Grand combination, including VBF or VH enhanced categories, yields for overall signal strength: </a:t>
            </a:r>
            <a:endParaRPr lang="en-US" sz="2000" dirty="0">
              <a:cs typeface="Symbol" charset="2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182724"/>
              </p:ext>
            </p:extLst>
          </p:nvPr>
        </p:nvGraphicFramePr>
        <p:xfrm>
          <a:off x="867356" y="4255393"/>
          <a:ext cx="2417449" cy="791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Equation" r:id="rId5" imgW="736600" imgH="241300" progId="Equation.3">
                  <p:embed/>
                </p:oleObj>
              </mc:Choice>
              <mc:Fallback>
                <p:oleObj name="Equation" r:id="rId5" imgW="736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67356" y="4255393"/>
                        <a:ext cx="2417449" cy="7919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6599" y="5682266"/>
            <a:ext cx="3275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where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=1 is the SM expectation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480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Higgs coupling to fermions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1061" y="1143202"/>
            <a:ext cx="5325468" cy="51094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04665" y="6320592"/>
            <a:ext cx="5039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CMS HIG-13-005</a:t>
            </a:r>
          </a:p>
          <a:p>
            <a:pPr algn="r"/>
            <a:r>
              <a:rPr lang="en-US" sz="1400" dirty="0">
                <a:hlinkClick r:id="rId3"/>
              </a:rPr>
              <a:t>https://</a:t>
            </a:r>
            <a:r>
              <a:rPr lang="en-US" sz="1400" dirty="0" err="1">
                <a:hlinkClick r:id="rId3"/>
              </a:rPr>
              <a:t>twiki.cern.ch</a:t>
            </a:r>
            <a:r>
              <a:rPr lang="en-US" sz="1400" dirty="0">
                <a:hlinkClick r:id="rId3"/>
              </a:rPr>
              <a:t>/</a:t>
            </a:r>
            <a:r>
              <a:rPr lang="en-US" sz="1400" dirty="0" err="1">
                <a:hlinkClick r:id="rId3"/>
              </a:rPr>
              <a:t>twiki</a:t>
            </a:r>
            <a:r>
              <a:rPr lang="en-US" sz="1400" dirty="0">
                <a:hlinkClick r:id="rId3"/>
              </a:rPr>
              <a:t>/bin/view/</a:t>
            </a:r>
            <a:r>
              <a:rPr lang="en-US" sz="1400" dirty="0" err="1">
                <a:hlinkClick r:id="rId3"/>
              </a:rPr>
              <a:t>CMSPublic</a:t>
            </a:r>
            <a:r>
              <a:rPr lang="en-US" sz="1400" dirty="0">
                <a:hlinkClick r:id="rId3"/>
              </a:rPr>
              <a:t>/</a:t>
            </a:r>
            <a:r>
              <a:rPr lang="en-US" sz="1400" dirty="0" err="1">
                <a:hlinkClick r:id="rId3"/>
              </a:rPr>
              <a:t>PhysicsResultsHIG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3761061" y="2087217"/>
            <a:ext cx="4389026" cy="1369392"/>
          </a:xfrm>
          <a:prstGeom prst="rect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6861" y="2324975"/>
            <a:ext cx="38959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1200"/>
              </a:spcAft>
              <a:buFont typeface="Lucida Grande"/>
              <a:buChar char="-"/>
            </a:pPr>
            <a:r>
              <a:rPr lang="en-US" sz="2000" dirty="0" err="1" smtClean="0">
                <a:latin typeface="Symbol" charset="2"/>
                <a:cs typeface="Symbol" charset="2"/>
              </a:rPr>
              <a:t>tt</a:t>
            </a:r>
            <a:r>
              <a:rPr lang="en-US" sz="2000" dirty="0" smtClean="0"/>
              <a:t> and bb at 3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 smtClean="0"/>
              <a:t> and 2</a:t>
            </a:r>
            <a:r>
              <a:rPr lang="en-US" sz="2000" dirty="0" smtClean="0">
                <a:latin typeface="Symbol" charset="2"/>
                <a:cs typeface="Symbol" charset="2"/>
              </a:rPr>
              <a:t>s </a:t>
            </a:r>
            <a:r>
              <a:rPr lang="en-US" sz="2000" dirty="0" smtClean="0">
                <a:cs typeface="Symbol" charset="2"/>
              </a:rPr>
              <a:t>at the moment</a:t>
            </a:r>
          </a:p>
          <a:p>
            <a:pPr marL="182563" indent="-182563">
              <a:spcAft>
                <a:spcPts val="1200"/>
              </a:spcAft>
              <a:buFont typeface="Lucida Grande"/>
              <a:buChar char="-"/>
            </a:pPr>
            <a:r>
              <a:rPr lang="en-US" sz="2000" dirty="0" smtClean="0">
                <a:cs typeface="Symbol" charset="2"/>
              </a:rPr>
              <a:t>as expected, wait for Run 2</a:t>
            </a:r>
            <a:endParaRPr lang="en-US" sz="2000" dirty="0" smtClean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50370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Higgs properties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774" y="679092"/>
            <a:ext cx="8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chemeClr val="bg1">
                    <a:lumMod val="50000"/>
                  </a:schemeClr>
                </a:solidFill>
              </a:rPr>
              <a:t>mass</a:t>
            </a:r>
            <a:endParaRPr lang="en-US" sz="24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234810"/>
              </p:ext>
            </p:extLst>
          </p:nvPr>
        </p:nvGraphicFramePr>
        <p:xfrm>
          <a:off x="1811302" y="955581"/>
          <a:ext cx="4903942" cy="960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40" name="Equation" r:id="rId3" imgW="2400300" imgH="469900" progId="Equation.3">
                  <p:embed/>
                </p:oleObj>
              </mc:Choice>
              <mc:Fallback>
                <p:oleObj name="Equation" r:id="rId3" imgW="24003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11302" y="955581"/>
                        <a:ext cx="4903942" cy="9600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279822" y="2120087"/>
            <a:ext cx="8588392" cy="2152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6774" y="2109325"/>
            <a:ext cx="1522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7F7F7F"/>
                </a:solidFill>
              </a:rPr>
              <a:t>spin-parity</a:t>
            </a:r>
            <a:endParaRPr lang="en-US" sz="2400" u="sng" dirty="0">
              <a:solidFill>
                <a:srgbClr val="7F7F7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34" y="2708974"/>
            <a:ext cx="2347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Angular analysis of H </a:t>
            </a:r>
            <a:r>
              <a:rPr lang="en-US" sz="11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>
                <a:ea typeface="Wingdings"/>
                <a:cs typeface="Wingdings"/>
                <a:sym typeface="Wingdings"/>
              </a:rPr>
              <a:t>ZZ</a:t>
            </a:r>
            <a:r>
              <a:rPr lang="en-US" sz="11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>
                <a:ea typeface="Wingdings"/>
                <a:cs typeface="Wingdings"/>
                <a:sym typeface="Wingdings"/>
              </a:rPr>
              <a:t>4l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51759" y="2195421"/>
            <a:ext cx="1392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CMS HIG-13-002</a:t>
            </a:r>
            <a:endParaRPr lang="en-US" sz="1400" dirty="0"/>
          </a:p>
        </p:txBody>
      </p:sp>
      <p:pic>
        <p:nvPicPr>
          <p:cNvPr id="12" name="Picture 11" descr="Figure_014-a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070" y="2238470"/>
            <a:ext cx="2145715" cy="20397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83886" y="2503198"/>
            <a:ext cx="2722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‘0</a:t>
            </a:r>
            <a:r>
              <a:rPr lang="en-US" baseline="30000" dirty="0" smtClean="0"/>
              <a:t>+</a:t>
            </a:r>
            <a:r>
              <a:rPr lang="en-US" dirty="0" smtClean="0"/>
              <a:t>’ clearly favored, other combinations disfavored by at least 97% in both ATLAS and CMS!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79822" y="4305492"/>
            <a:ext cx="8588392" cy="2152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9822" y="4307232"/>
            <a:ext cx="24779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2400" u="sng" dirty="0" smtClean="0">
                <a:solidFill>
                  <a:schemeClr val="bg1">
                    <a:lumMod val="50000"/>
                  </a:schemeClr>
                </a:solidFill>
              </a:rPr>
              <a:t>roduction modes</a:t>
            </a:r>
            <a:endParaRPr lang="en-US" sz="24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0207" y="4376207"/>
            <a:ext cx="3412458" cy="24495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2784" y="5165696"/>
            <a:ext cx="3271768" cy="645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3.3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evidence that fraction of VBF Higgs events is not zero.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805569" y="5045668"/>
            <a:ext cx="1370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7"/>
              </a:rPr>
              <a:t>arXiv:1307.1427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01280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Higgs coupling to dark matter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47" y="2916465"/>
            <a:ext cx="2624122" cy="18808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211" y="2343490"/>
            <a:ext cx="4710047" cy="33809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58896" y="2112549"/>
            <a:ext cx="1852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4"/>
              </a:rPr>
              <a:t>ATLAS-CONF-2013-011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326483" y="5412482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BR invisible &lt; 65% at 95% CL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297" y="990092"/>
            <a:ext cx="398057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Direct search in ZH</a:t>
            </a:r>
            <a:endParaRPr lang="en-US" dirty="0" smtClean="0"/>
          </a:p>
          <a:p>
            <a:r>
              <a:rPr lang="en-US" dirty="0" smtClean="0">
                <a:solidFill>
                  <a:srgbClr val="7F7F7F"/>
                </a:solidFill>
              </a:rPr>
              <a:t>2 leptons plus missing transverse energy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8271" y="6180787"/>
            <a:ext cx="486262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Plus brand-new CMS VBF result shown at SUSY13:</a:t>
            </a:r>
          </a:p>
          <a:p>
            <a:r>
              <a:rPr lang="en-US" dirty="0" smtClean="0"/>
              <a:t>BR invisible 69% at 95% CL (CMS HIG-13-013)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060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pic>
        <p:nvPicPr>
          <p:cNvPr id="3" name="Picture 2" descr="Screen Shot 2012-12-05 at 10.46.22 AM.png"/>
          <p:cNvPicPr>
            <a:picLocks noChangeAspect="1"/>
          </p:cNvPicPr>
          <p:nvPr/>
        </p:nvPicPr>
        <p:blipFill>
          <a:blip r:embed="rId4">
            <a:alphaModFix am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2228851"/>
            <a:ext cx="7581900" cy="39115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Oval 3"/>
          <p:cNvSpPr/>
          <p:nvPr/>
        </p:nvSpPr>
        <p:spPr>
          <a:xfrm>
            <a:off x="838200" y="2236670"/>
            <a:ext cx="7734300" cy="3910130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546" y="1"/>
            <a:ext cx="9128454" cy="520700"/>
          </a:xfrm>
          <a:prstGeom prst="rect">
            <a:avLst/>
          </a:prstGeom>
          <a:noFill/>
        </p:spPr>
        <p:txBody>
          <a:bodyPr anchor="t" anchorCtr="0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</a:rPr>
              <a:t>Going after the Dark at the LHC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28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308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17058"/>
            <a:ext cx="9144000" cy="6865437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114300" y="4621768"/>
            <a:ext cx="8877300" cy="1970564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4300" y="520700"/>
            <a:ext cx="9029700" cy="3048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bell2744_hst_900.jpg"/>
          <p:cNvPicPr>
            <a:picLocks noChangeAspect="1"/>
          </p:cNvPicPr>
          <p:nvPr/>
        </p:nvPicPr>
        <p:blipFill>
          <a:blip r:embed="rId5">
            <a:lum contrast="61000"/>
          </a:blip>
          <a:stretch>
            <a:fillRect/>
          </a:stretch>
        </p:blipFill>
        <p:spPr>
          <a:xfrm>
            <a:off x="266929" y="1227845"/>
            <a:ext cx="3352572" cy="26075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TextBox 19"/>
          <p:cNvSpPr txBox="1"/>
          <p:nvPr/>
        </p:nvSpPr>
        <p:spPr>
          <a:xfrm>
            <a:off x="15546" y="3708401"/>
            <a:ext cx="2058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Galaxy cluster </a:t>
            </a:r>
            <a:r>
              <a:rPr lang="en-US" sz="1400" dirty="0" err="1" smtClean="0">
                <a:solidFill>
                  <a:schemeClr val="bg1"/>
                </a:solidFill>
              </a:rPr>
              <a:t>Abell</a:t>
            </a:r>
            <a:r>
              <a:rPr lang="en-US" sz="1400" dirty="0" smtClean="0">
                <a:solidFill>
                  <a:schemeClr val="bg1"/>
                </a:solidFill>
              </a:rPr>
              <a:t> 2744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8229" y="4838700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8229" y="5723068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03629" y="4838700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cs typeface="Symbol" charset="2"/>
              </a:rPr>
              <a:t>SM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3629" y="5723068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cs typeface="Symbol" charset="2"/>
              </a:rPr>
              <a:t>SM</a:t>
            </a:r>
          </a:p>
        </p:txBody>
      </p:sp>
      <p:cxnSp>
        <p:nvCxnSpPr>
          <p:cNvPr id="5" name="Straight Connector 4"/>
          <p:cNvCxnSpPr>
            <a:stCxn id="12" idx="3"/>
            <a:endCxn id="13" idx="1"/>
          </p:cNvCxnSpPr>
          <p:nvPr/>
        </p:nvCxnSpPr>
        <p:spPr>
          <a:xfrm flipV="1">
            <a:off x="889964" y="5100310"/>
            <a:ext cx="913665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4" idx="1"/>
            <a:endCxn id="10" idx="3"/>
          </p:cNvCxnSpPr>
          <p:nvPr/>
        </p:nvCxnSpPr>
        <p:spPr>
          <a:xfrm flipH="1" flipV="1">
            <a:off x="889964" y="5100310"/>
            <a:ext cx="913665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708629" y="4838700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80029" y="5723068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cs typeface="Symbol" charset="2"/>
              </a:rPr>
              <a:t>SM</a:t>
            </a:r>
            <a:endParaRPr lang="en-US" sz="2800" dirty="0">
              <a:solidFill>
                <a:schemeClr val="bg1"/>
              </a:solidFill>
              <a:cs typeface="Symbol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04029" y="4838700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4029" y="5723068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cs typeface="Symbol" charset="2"/>
              </a:rPr>
              <a:t>SM</a:t>
            </a:r>
          </a:p>
        </p:txBody>
      </p:sp>
      <p:cxnSp>
        <p:nvCxnSpPr>
          <p:cNvPr id="36" name="Straight Connector 35"/>
          <p:cNvCxnSpPr>
            <a:stCxn id="33" idx="3"/>
            <a:endCxn id="34" idx="1"/>
          </p:cNvCxnSpPr>
          <p:nvPr/>
        </p:nvCxnSpPr>
        <p:spPr>
          <a:xfrm flipV="1">
            <a:off x="4136679" y="5100310"/>
            <a:ext cx="867350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5" idx="1"/>
            <a:endCxn id="32" idx="3"/>
          </p:cNvCxnSpPr>
          <p:nvPr/>
        </p:nvCxnSpPr>
        <p:spPr>
          <a:xfrm flipH="1" flipV="1">
            <a:off x="4090364" y="5100310"/>
            <a:ext cx="913665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718529" y="4838700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cs typeface="Symbol" charset="2"/>
              </a:rPr>
              <a:t>SM</a:t>
            </a:r>
            <a:endParaRPr lang="en-US" sz="2800" dirty="0">
              <a:solidFill>
                <a:schemeClr val="bg1"/>
              </a:solidFill>
              <a:cs typeface="Symbol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18529" y="5723068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cs typeface="Symbol" charset="2"/>
              </a:rPr>
              <a:t>SM</a:t>
            </a:r>
            <a:endParaRPr lang="en-US" sz="2800" dirty="0">
              <a:solidFill>
                <a:schemeClr val="bg1"/>
              </a:solidFill>
              <a:cs typeface="Symbol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55229" y="4838700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55229" y="5723068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42" name="Straight Connector 41"/>
          <p:cNvCxnSpPr>
            <a:stCxn id="39" idx="3"/>
            <a:endCxn id="40" idx="1"/>
          </p:cNvCxnSpPr>
          <p:nvPr/>
        </p:nvCxnSpPr>
        <p:spPr>
          <a:xfrm flipV="1">
            <a:off x="7375179" y="5100310"/>
            <a:ext cx="880050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1" idx="1"/>
            <a:endCxn id="38" idx="3"/>
          </p:cNvCxnSpPr>
          <p:nvPr/>
        </p:nvCxnSpPr>
        <p:spPr>
          <a:xfrm flipH="1" flipV="1">
            <a:off x="7375179" y="5100310"/>
            <a:ext cx="880050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0946" y="4583668"/>
            <a:ext cx="3936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Particle Dark Matter Searches based on: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95019" y="6223000"/>
            <a:ext cx="908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Indirect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87479" y="6210300"/>
            <a:ext cx="749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Direct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346619" y="6223000"/>
            <a:ext cx="995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Colliders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14300" y="4621768"/>
            <a:ext cx="88773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3619504" y="3009900"/>
            <a:ext cx="1028696" cy="16297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117600" y="5361920"/>
            <a:ext cx="431800" cy="3611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4343400" y="5361920"/>
            <a:ext cx="431800" cy="3611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7594600" y="5361920"/>
            <a:ext cx="431800" cy="3611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4890464" y="2921001"/>
            <a:ext cx="3644900" cy="923330"/>
          </a:xfrm>
          <a:prstGeom prst="rect">
            <a:avLst/>
          </a:prstGeom>
          <a:solidFill>
            <a:srgbClr val="000000">
              <a:alpha val="51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Data combinations and interpretations require assumptions about the red bubble!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2526993" y="5542536"/>
            <a:ext cx="953036" cy="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5765493" y="5542537"/>
            <a:ext cx="953036" cy="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itle 1"/>
          <p:cNvSpPr txBox="1">
            <a:spLocks/>
          </p:cNvSpPr>
          <p:nvPr/>
        </p:nvSpPr>
        <p:spPr>
          <a:xfrm>
            <a:off x="15546" y="1"/>
            <a:ext cx="9128454" cy="520700"/>
          </a:xfrm>
          <a:prstGeom prst="rect">
            <a:avLst/>
          </a:prstGeom>
          <a:noFill/>
        </p:spPr>
        <p:txBody>
          <a:bodyPr anchor="t" anchorCtr="0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</a:rPr>
              <a:t>Going after the Dark at the LHC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29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191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pture d’écran 2012-10-14 à 11.31.31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551" t="23917" r="31665" b="29845"/>
          <a:stretch/>
        </p:blipFill>
        <p:spPr>
          <a:xfrm>
            <a:off x="1694185" y="1635708"/>
            <a:ext cx="5766693" cy="37345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LHC Mission: Complete the Standard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7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1: “Standard” Dark Matter Searches at Colliders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" t="4102" r="9621" b="46922"/>
          <a:stretch>
            <a:fillRect/>
          </a:stretch>
        </p:blipFill>
        <p:spPr bwMode="auto">
          <a:xfrm>
            <a:off x="1287370" y="3117448"/>
            <a:ext cx="3268266" cy="1705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70" y="4658398"/>
            <a:ext cx="973336" cy="23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tangle 7"/>
          <p:cNvSpPr>
            <a:spLocks/>
          </p:cNvSpPr>
          <p:nvPr/>
        </p:nvSpPr>
        <p:spPr bwMode="auto">
          <a:xfrm>
            <a:off x="687601" y="4693745"/>
            <a:ext cx="168441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500" dirty="0" err="1">
                <a:ea typeface="ＭＳ Ｐゴシック" charset="0"/>
                <a:cs typeface="Gill Sans" charset="0"/>
              </a:rPr>
              <a:t>p</a:t>
            </a:r>
            <a:endParaRPr lang="en-US" sz="2500" dirty="0">
              <a:ea typeface="ＭＳ Ｐゴシック" charset="0"/>
              <a:cs typeface="Gill Sans" charset="0"/>
            </a:endParaRPr>
          </a:p>
        </p:txBody>
      </p:sp>
      <p:pic>
        <p:nvPicPr>
          <p:cNvPr id="58" name="Picture 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117" y="4667328"/>
            <a:ext cx="973336" cy="23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Rectangle 9"/>
          <p:cNvSpPr>
            <a:spLocks/>
          </p:cNvSpPr>
          <p:nvPr/>
        </p:nvSpPr>
        <p:spPr bwMode="auto">
          <a:xfrm>
            <a:off x="1861855" y="4693745"/>
            <a:ext cx="168441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500" dirty="0" err="1">
                <a:ea typeface="ＭＳ Ｐゴシック" charset="0"/>
                <a:cs typeface="Gill Sans" charset="0"/>
              </a:rPr>
              <a:t>p</a:t>
            </a:r>
            <a:endParaRPr lang="en-US" sz="2500" dirty="0">
              <a:ea typeface="ＭＳ Ｐゴシック" charset="0"/>
              <a:cs typeface="Gill Sans" charset="0"/>
            </a:endParaRPr>
          </a:p>
        </p:txBody>
      </p:sp>
      <p:pic>
        <p:nvPicPr>
          <p:cNvPr id="6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" t="51454" r="59409" b="32307"/>
          <a:stretch>
            <a:fillRect/>
          </a:stretch>
        </p:blipFill>
        <p:spPr bwMode="auto">
          <a:xfrm rot="1974316">
            <a:off x="1143015" y="5033445"/>
            <a:ext cx="1241227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Line 11"/>
          <p:cNvSpPr>
            <a:spLocks noChangeShapeType="1"/>
          </p:cNvSpPr>
          <p:nvPr/>
        </p:nvSpPr>
        <p:spPr bwMode="auto">
          <a:xfrm>
            <a:off x="1250172" y="4417297"/>
            <a:ext cx="142875" cy="348258"/>
          </a:xfrm>
          <a:prstGeom prst="line">
            <a:avLst/>
          </a:prstGeom>
          <a:noFill/>
          <a:ln w="25400" cap="flat">
            <a:solidFill>
              <a:srgbClr val="1D300D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" name="Rectangle 12"/>
          <p:cNvSpPr>
            <a:spLocks/>
          </p:cNvSpPr>
          <p:nvPr/>
        </p:nvSpPr>
        <p:spPr bwMode="auto">
          <a:xfrm>
            <a:off x="1117343" y="4217049"/>
            <a:ext cx="10259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500" dirty="0">
                <a:ea typeface="ＭＳ Ｐゴシック" charset="0"/>
                <a:cs typeface="Gill Sans" charset="0"/>
              </a:rPr>
              <a:t>X</a:t>
            </a:r>
          </a:p>
        </p:txBody>
      </p:sp>
      <p:sp>
        <p:nvSpPr>
          <p:cNvPr id="63" name="Rectangle 13"/>
          <p:cNvSpPr>
            <a:spLocks/>
          </p:cNvSpPr>
          <p:nvPr/>
        </p:nvSpPr>
        <p:spPr bwMode="auto">
          <a:xfrm>
            <a:off x="4224122" y="2901424"/>
            <a:ext cx="2327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600" dirty="0">
                <a:solidFill>
                  <a:srgbClr val="002D99"/>
                </a:solidFill>
                <a:ea typeface="ＭＳ Ｐゴシック" charset="0"/>
                <a:cs typeface="Gill Sans" charset="0"/>
              </a:rPr>
              <a:t>jet</a:t>
            </a:r>
          </a:p>
        </p:txBody>
      </p:sp>
      <p:sp>
        <p:nvSpPr>
          <p:cNvPr id="64" name="Rectangle 14"/>
          <p:cNvSpPr>
            <a:spLocks/>
          </p:cNvSpPr>
          <p:nvPr/>
        </p:nvSpPr>
        <p:spPr bwMode="auto">
          <a:xfrm>
            <a:off x="4399366" y="3392557"/>
            <a:ext cx="2327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600" dirty="0">
                <a:solidFill>
                  <a:srgbClr val="002D99"/>
                </a:solidFill>
                <a:ea typeface="ＭＳ Ｐゴシック" charset="0"/>
                <a:cs typeface="Gill Sans" charset="0"/>
              </a:rPr>
              <a:t>jet</a:t>
            </a:r>
          </a:p>
        </p:txBody>
      </p:sp>
      <p:sp>
        <p:nvSpPr>
          <p:cNvPr id="65" name="Rectangle 15"/>
          <p:cNvSpPr>
            <a:spLocks/>
          </p:cNvSpPr>
          <p:nvPr/>
        </p:nvSpPr>
        <p:spPr bwMode="auto">
          <a:xfrm>
            <a:off x="4555636" y="3865830"/>
            <a:ext cx="9339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600" dirty="0">
                <a:solidFill>
                  <a:srgbClr val="002D99"/>
                </a:solidFill>
                <a:ea typeface="ＭＳ Ｐゴシック" charset="0"/>
                <a:cs typeface="Gill Sans" charset="0"/>
              </a:rPr>
              <a:t>jets/</a:t>
            </a:r>
            <a:r>
              <a:rPr lang="en-US" sz="1600" dirty="0">
                <a:solidFill>
                  <a:srgbClr val="558E28"/>
                </a:solidFill>
                <a:ea typeface="ＭＳ Ｐゴシック" charset="0"/>
                <a:cs typeface="Gill Sans" charset="0"/>
              </a:rPr>
              <a:t>lepton</a:t>
            </a:r>
          </a:p>
        </p:txBody>
      </p:sp>
      <p:sp>
        <p:nvSpPr>
          <p:cNvPr id="66" name="Rectangle 16"/>
          <p:cNvSpPr>
            <a:spLocks/>
          </p:cNvSpPr>
          <p:nvPr/>
        </p:nvSpPr>
        <p:spPr bwMode="auto">
          <a:xfrm>
            <a:off x="4538893" y="4383752"/>
            <a:ext cx="4145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600" dirty="0" err="1">
                <a:solidFill>
                  <a:srgbClr val="D90B00"/>
                </a:solidFill>
                <a:ea typeface="ＭＳ Ｐゴシック" charset="0"/>
                <a:cs typeface="Gill Sans" charset="0"/>
              </a:rPr>
              <a:t>E</a:t>
            </a:r>
            <a:r>
              <a:rPr lang="en-US" sz="1600" baseline="-6000" dirty="0" err="1">
                <a:solidFill>
                  <a:srgbClr val="D90B00"/>
                </a:solidFill>
                <a:ea typeface="ＭＳ Ｐゴシック" charset="0"/>
                <a:cs typeface="Gill Sans" charset="0"/>
              </a:rPr>
              <a:t>T</a:t>
            </a:r>
            <a:r>
              <a:rPr lang="en-US" sz="1600" baseline="32000" dirty="0" err="1">
                <a:solidFill>
                  <a:srgbClr val="D90B00"/>
                </a:solidFill>
                <a:ea typeface="ＭＳ Ｐゴシック" charset="0"/>
                <a:cs typeface="Gill Sans" charset="0"/>
              </a:rPr>
              <a:t>miss</a:t>
            </a:r>
            <a:endParaRPr lang="en-US" sz="1600" baseline="32000" dirty="0">
              <a:solidFill>
                <a:srgbClr val="D90B00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67" name="Rectangle 18"/>
          <p:cNvSpPr>
            <a:spLocks/>
          </p:cNvSpPr>
          <p:nvPr/>
        </p:nvSpPr>
        <p:spPr bwMode="auto">
          <a:xfrm>
            <a:off x="2542000" y="5860498"/>
            <a:ext cx="70721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700" dirty="0">
                <a:solidFill>
                  <a:srgbClr val="1A1A1A"/>
                </a:solidFill>
                <a:latin typeface="Calibri" charset="0"/>
                <a:ea typeface="ＭＳ Ｐゴシック" charset="0"/>
                <a:cs typeface="Calibri" charset="0"/>
                <a:sym typeface="Calibri" charset="0"/>
              </a:rPr>
              <a:t>... + </a:t>
            </a:r>
            <a:r>
              <a:rPr lang="en-US" sz="1500" dirty="0">
                <a:solidFill>
                  <a:srgbClr val="1A1A1A"/>
                </a:solidFill>
                <a:latin typeface="Helvetica Neue Light" charset="0"/>
                <a:ea typeface="ＭＳ Ｐゴシック" charset="0"/>
                <a:cs typeface="Lucida Grande" charset="0"/>
                <a:sym typeface="Helvetica Neue Light" charset="0"/>
              </a:rPr>
              <a:t>χ</a:t>
            </a:r>
            <a:r>
              <a:rPr lang="en-US" sz="1500" baseline="32000" dirty="0">
                <a:solidFill>
                  <a:srgbClr val="1A1A1A"/>
                </a:solidFill>
                <a:latin typeface="Helvetica Neue Light" charset="0"/>
                <a:ea typeface="ＭＳ Ｐゴシック" charset="0"/>
                <a:cs typeface="Helvetica Neue Light" charset="0"/>
                <a:sym typeface="Helvetica Neue Light" charset="0"/>
              </a:rPr>
              <a:t>0</a:t>
            </a:r>
            <a:r>
              <a:rPr lang="en-US" sz="1500" baseline="-6000" dirty="0">
                <a:solidFill>
                  <a:srgbClr val="1A1A1A"/>
                </a:solidFill>
                <a:latin typeface="Helvetica Neue Light" charset="0"/>
                <a:ea typeface="ＭＳ Ｐゴシック" charset="0"/>
                <a:cs typeface="Helvetica Neue Light" charset="0"/>
                <a:sym typeface="Helvetica Neue Light" charset="0"/>
              </a:rPr>
              <a:t>1</a:t>
            </a:r>
          </a:p>
        </p:txBody>
      </p:sp>
      <p:sp>
        <p:nvSpPr>
          <p:cNvPr id="68" name="Line 19"/>
          <p:cNvSpPr>
            <a:spLocks noChangeShapeType="1"/>
          </p:cNvSpPr>
          <p:nvPr/>
        </p:nvSpPr>
        <p:spPr bwMode="auto">
          <a:xfrm>
            <a:off x="2200068" y="5719916"/>
            <a:ext cx="523503" cy="215428"/>
          </a:xfrm>
          <a:prstGeom prst="line">
            <a:avLst/>
          </a:prstGeom>
          <a:noFill/>
          <a:ln w="25400" cap="flat">
            <a:solidFill>
              <a:srgbClr val="1C1C1C"/>
            </a:solidFill>
            <a:prstDash val="solid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7" name="Text Box 25"/>
          <p:cNvSpPr txBox="1">
            <a:spLocks noChangeArrowheads="1"/>
          </p:cNvSpPr>
          <p:nvPr/>
        </p:nvSpPr>
        <p:spPr bwMode="auto">
          <a:xfrm>
            <a:off x="4518533" y="915130"/>
            <a:ext cx="4572000" cy="13660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</a:pPr>
            <a:r>
              <a:rPr lang="en-US" dirty="0" smtClean="0">
                <a:solidFill>
                  <a:prstClr val="black"/>
                </a:solidFill>
                <a:latin typeface="Trebuchet MS"/>
                <a:ea typeface="Arial" charset="0"/>
                <a:cs typeface="Trebuchet MS"/>
              </a:rPr>
              <a:t>SUSY</a:t>
            </a:r>
            <a:r>
              <a:rPr lang="en-US" sz="1800" dirty="0" smtClean="0">
                <a:solidFill>
                  <a:prstClr val="black"/>
                </a:solidFill>
                <a:latin typeface="Trebuchet MS"/>
                <a:ea typeface="Arial" charset="0"/>
                <a:cs typeface="Trebuchet MS"/>
              </a:rPr>
              <a:t>:</a:t>
            </a:r>
          </a:p>
          <a:p>
            <a:pPr marL="261938" indent="-261938">
              <a:lnSpc>
                <a:spcPct val="110000"/>
              </a:lnSpc>
              <a:spcBef>
                <a:spcPct val="50000"/>
              </a:spcBef>
              <a:buFont typeface="Lucida Grande"/>
              <a:buChar char="﹣"/>
            </a:pPr>
            <a:r>
              <a:rPr lang="en-US" sz="1400" dirty="0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High-</a:t>
            </a:r>
            <a:r>
              <a:rPr lang="en-US" sz="1400" i="1" dirty="0" err="1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p</a:t>
            </a:r>
            <a:r>
              <a:rPr lang="en-US" sz="1400" i="1" baseline="-25000" dirty="0" err="1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T</a:t>
            </a:r>
            <a:r>
              <a:rPr lang="en-US" sz="1400" dirty="0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 jets from </a:t>
            </a:r>
            <a:r>
              <a:rPr lang="en-US" sz="1400" dirty="0" err="1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squark</a:t>
            </a:r>
            <a:r>
              <a:rPr lang="en-US" sz="1400" dirty="0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 &amp; </a:t>
            </a:r>
            <a:r>
              <a:rPr lang="en-US" sz="1400" dirty="0" err="1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gluino</a:t>
            </a:r>
            <a:r>
              <a:rPr lang="en-US" sz="1400" dirty="0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 decays</a:t>
            </a:r>
          </a:p>
          <a:p>
            <a:pPr marL="261938" indent="-261938">
              <a:lnSpc>
                <a:spcPct val="110000"/>
              </a:lnSpc>
              <a:spcBef>
                <a:spcPts val="600"/>
              </a:spcBef>
              <a:buFont typeface="Lucida Grande"/>
              <a:buChar char="﹣"/>
            </a:pPr>
            <a:r>
              <a:rPr lang="en-US" sz="1400" dirty="0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Leptons from </a:t>
            </a:r>
            <a:r>
              <a:rPr lang="en-US" sz="1400" dirty="0" err="1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gaugino</a:t>
            </a:r>
            <a:r>
              <a:rPr lang="en-US" sz="1400" dirty="0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 &amp; </a:t>
            </a:r>
            <a:r>
              <a:rPr lang="en-US" sz="1400" dirty="0" err="1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slepton</a:t>
            </a:r>
            <a:r>
              <a:rPr lang="en-US" sz="1400" dirty="0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 decays</a:t>
            </a:r>
          </a:p>
          <a:p>
            <a:pPr marL="261938" indent="-261938">
              <a:lnSpc>
                <a:spcPct val="110000"/>
              </a:lnSpc>
              <a:spcBef>
                <a:spcPts val="600"/>
              </a:spcBef>
              <a:buFont typeface="Lucida Grande"/>
              <a:buChar char="﹣"/>
            </a:pPr>
            <a:r>
              <a:rPr lang="en-US" sz="1400" b="1" dirty="0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Missing transverse energy from </a:t>
            </a:r>
            <a:r>
              <a:rPr lang="en-US" sz="1400" b="1" dirty="0" err="1" smtClean="0">
                <a:solidFill>
                  <a:srgbClr val="D40202"/>
                </a:solidFill>
                <a:latin typeface="Trebuchet MS"/>
                <a:ea typeface="Arial" charset="0"/>
                <a:cs typeface="Trebuchet MS"/>
              </a:rPr>
              <a:t>LSPs</a:t>
            </a:r>
            <a:endParaRPr lang="en-US" sz="1400" b="1" dirty="0" smtClean="0">
              <a:solidFill>
                <a:srgbClr val="D40202"/>
              </a:solidFill>
              <a:latin typeface="Trebuchet MS"/>
              <a:ea typeface="Arial" charset="0"/>
              <a:cs typeface="Trebuchet M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8552" y="915130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cs typeface="Symbol" charset="2"/>
              </a:rPr>
              <a:t>SM</a:t>
            </a:r>
            <a:endParaRPr lang="en-US" sz="2800" dirty="0">
              <a:cs typeface="Symbol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8552" y="1799498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cs typeface="Symbol" charset="2"/>
              </a:rPr>
              <a:t>SM</a:t>
            </a:r>
            <a:endParaRPr lang="en-US" sz="2800" dirty="0">
              <a:solidFill>
                <a:srgbClr val="000000"/>
              </a:solidFill>
              <a:cs typeface="Symbol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95252" y="915130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95252" y="1799498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42" name="Straight Connector 41"/>
          <p:cNvCxnSpPr>
            <a:stCxn id="39" idx="3"/>
            <a:endCxn id="40" idx="1"/>
          </p:cNvCxnSpPr>
          <p:nvPr/>
        </p:nvCxnSpPr>
        <p:spPr>
          <a:xfrm flipV="1">
            <a:off x="915202" y="1176740"/>
            <a:ext cx="880050" cy="884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1" idx="1"/>
            <a:endCxn id="38" idx="3"/>
          </p:cNvCxnSpPr>
          <p:nvPr/>
        </p:nvCxnSpPr>
        <p:spPr>
          <a:xfrm flipH="1" flipV="1">
            <a:off x="915202" y="1176740"/>
            <a:ext cx="880050" cy="884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1134623" y="1438350"/>
            <a:ext cx="431800" cy="3611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4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1523999"/>
            <a:ext cx="9144000" cy="5052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122667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519" y="152400"/>
            <a:ext cx="898948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Where do we start?</a:t>
            </a:r>
            <a:endParaRPr lang="en-GB" sz="1800" dirty="0">
              <a:solidFill>
                <a:prstClr val="black"/>
              </a:solidFill>
              <a:latin typeface="Trebuchet MS"/>
              <a:cs typeface="Trebuchet MS"/>
            </a:endParaRPr>
          </a:p>
          <a:p>
            <a:pPr>
              <a:spcBef>
                <a:spcPts val="600"/>
              </a:spcBef>
            </a:pPr>
            <a:r>
              <a:rPr lang="en-US" sz="1800" dirty="0" smtClean="0">
                <a:solidFill>
                  <a:prstClr val="black"/>
                </a:solidFill>
                <a:latin typeface="Trebuchet MS"/>
                <a:cs typeface="Trebuchet MS"/>
              </a:rPr>
              <a:t>Huge parameter space, but guiding principles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6854" y="1652027"/>
            <a:ext cx="8437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rebuchet MS"/>
                <a:cs typeface="Trebuchet MS"/>
              </a:rPr>
              <a:t>SUSY searches strategy driven by cross section and luminosity</a:t>
            </a:r>
          </a:p>
        </p:txBody>
      </p:sp>
      <p:pic>
        <p:nvPicPr>
          <p:cNvPr id="7" name="Picture 6" descr="prospino_lhc8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70" y="2090080"/>
            <a:ext cx="5728202" cy="439317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212232" y="3429000"/>
            <a:ext cx="639688" cy="1872208"/>
          </a:xfrm>
          <a:prstGeom prst="ellipse">
            <a:avLst/>
          </a:prstGeom>
          <a:noFill/>
          <a:ln w="38100" cmpd="sng">
            <a:solidFill>
              <a:srgbClr val="BE0202"/>
            </a:solidFill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1600" dirty="0">
              <a:latin typeface="Trebuchet MS"/>
              <a:cs typeface="Trebuchet M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51920" y="3338989"/>
            <a:ext cx="1453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BE0202"/>
                </a:solidFill>
                <a:latin typeface="Trebuchet MS"/>
                <a:cs typeface="Trebuchet MS"/>
              </a:rPr>
              <a:t>Strong production</a:t>
            </a:r>
          </a:p>
          <a:p>
            <a:r>
              <a:rPr lang="en-GB" sz="1200" dirty="0" smtClean="0">
                <a:solidFill>
                  <a:srgbClr val="BE0202"/>
                </a:solidFill>
                <a:latin typeface="Trebuchet MS"/>
                <a:cs typeface="Trebuchet MS"/>
              </a:rPr>
              <a:t>(1+2 gen. squarks, and gluinos)</a:t>
            </a:r>
            <a:endParaRPr lang="en-US" sz="1200" dirty="0">
              <a:solidFill>
                <a:srgbClr val="BE0202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2445581" y="4558650"/>
            <a:ext cx="625392" cy="742558"/>
          </a:xfrm>
          <a:prstGeom prst="ellipse">
            <a:avLst/>
          </a:prstGeom>
          <a:noFill/>
          <a:ln w="38100" cmpd="sng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1600" dirty="0">
              <a:latin typeface="Trebuchet MS"/>
              <a:cs typeface="Trebuchet M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865022" y="3739679"/>
            <a:ext cx="14108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Strong production</a:t>
            </a:r>
          </a:p>
          <a:p>
            <a:r>
              <a:rPr lang="en-GB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(3</a:t>
            </a:r>
            <a:r>
              <a:rPr lang="en-GB" sz="1200" baseline="300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rd</a:t>
            </a:r>
            <a:r>
              <a:rPr lang="en-GB" sz="12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 gen. squarks)</a:t>
            </a:r>
            <a:endParaRPr lang="en-US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611560" y="4558650"/>
            <a:ext cx="1728192" cy="1462638"/>
          </a:xfrm>
          <a:prstGeom prst="ellipse">
            <a:avLst/>
          </a:prstGeom>
          <a:noFill/>
          <a:ln w="38100" cmpd="sng">
            <a:solidFill>
              <a:srgbClr val="C100BD"/>
            </a:solidFill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1600" dirty="0">
              <a:latin typeface="Trebuchet MS"/>
              <a:cs typeface="Trebuchet M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83568" y="3933056"/>
            <a:ext cx="125346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C100BD"/>
                </a:solidFill>
                <a:latin typeface="Trebuchet MS"/>
                <a:cs typeface="Trebuchet MS"/>
              </a:rPr>
              <a:t>EW production</a:t>
            </a:r>
            <a:endParaRPr lang="en-US" sz="1200" dirty="0">
              <a:solidFill>
                <a:srgbClr val="C100BD"/>
              </a:solidFill>
            </a:endParaRPr>
          </a:p>
        </p:txBody>
      </p:sp>
      <p:pic>
        <p:nvPicPr>
          <p:cNvPr id="36" name="Picture 35" descr="Untitled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215129"/>
            <a:ext cx="1816100" cy="825500"/>
          </a:xfrm>
          <a:prstGeom prst="rect">
            <a:avLst/>
          </a:prstGeom>
          <a:effectLst>
            <a:outerShdw blurRad="123825" dist="38100" dir="2700000" algn="tl" rotWithShape="0">
              <a:srgbClr val="000000">
                <a:alpha val="25000"/>
              </a:srgbClr>
            </a:outerShdw>
          </a:effectLst>
        </p:spPr>
      </p:pic>
      <p:pic>
        <p:nvPicPr>
          <p:cNvPr id="38" name="Picture 37" descr="Untitled1.pdf"/>
          <p:cNvPicPr>
            <a:picLocks noChangeAspect="1"/>
          </p:cNvPicPr>
          <p:nvPr/>
        </p:nvPicPr>
        <p:blipFill>
          <a:blip r:embed="rId4"/>
          <a:srcRect t="51827" b="25421"/>
          <a:stretch>
            <a:fillRect/>
          </a:stretch>
        </p:blipFill>
        <p:spPr>
          <a:xfrm>
            <a:off x="7240025" y="159817"/>
            <a:ext cx="1778000" cy="869746"/>
          </a:xfrm>
          <a:prstGeom prst="rect">
            <a:avLst/>
          </a:prstGeom>
          <a:effectLst>
            <a:outerShdw blurRad="123825" dist="38100" dir="2700000" algn="tl" rotWithShape="0">
              <a:srgbClr val="000000">
                <a:alpha val="2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5652120" y="735087"/>
            <a:ext cx="11680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Strong SUSY production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524328" y="735087"/>
            <a:ext cx="11680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Electroweak  SUSY production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Slide Number Placeholder 6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D9340D-5535-7240-9D98-338A75D612E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44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 xmlns:mv="urn:schemas-microsoft-com:mac:vml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Natural SUSY searches</a:t>
            </a:r>
            <a:br>
              <a:rPr lang="en-US" dirty="0" smtClean="0"/>
            </a:b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Search for 3</a:t>
            </a:r>
            <a:r>
              <a:rPr lang="en-US" sz="1800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generation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squarks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, leptons, b-jets, jets, missing Et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4" descr="SUSY2013T2ttT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44149" y="1925300"/>
            <a:ext cx="4123612" cy="42979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732815"/>
            <a:ext cx="4208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Probe SUSY as solution to the hierarchy problem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7" y="2270753"/>
            <a:ext cx="4208097" cy="3906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332347"/>
            <a:ext cx="4208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hlinkClick r:id="rId4"/>
              </a:rPr>
              <a:t>https://</a:t>
            </a:r>
            <a:r>
              <a:rPr lang="en-US" sz="1050" dirty="0" err="1">
                <a:hlinkClick r:id="rId4"/>
              </a:rPr>
              <a:t>twiki.cern.ch</a:t>
            </a:r>
            <a:r>
              <a:rPr lang="en-US" sz="1050" dirty="0">
                <a:hlinkClick r:id="rId4"/>
              </a:rPr>
              <a:t>/</a:t>
            </a:r>
            <a:r>
              <a:rPr lang="en-US" sz="1050" dirty="0" err="1">
                <a:hlinkClick r:id="rId4"/>
              </a:rPr>
              <a:t>twiki</a:t>
            </a:r>
            <a:r>
              <a:rPr lang="en-US" sz="1050" dirty="0">
                <a:hlinkClick r:id="rId4"/>
              </a:rPr>
              <a:t>/bin/view/</a:t>
            </a:r>
            <a:r>
              <a:rPr lang="en-US" sz="1050" dirty="0" err="1">
                <a:hlinkClick r:id="rId4"/>
              </a:rPr>
              <a:t>AtlasPublic</a:t>
            </a:r>
            <a:r>
              <a:rPr lang="en-US" sz="1050" dirty="0">
                <a:hlinkClick r:id="rId4"/>
              </a:rPr>
              <a:t>/</a:t>
            </a:r>
            <a:r>
              <a:rPr lang="en-US" sz="1050" dirty="0" err="1">
                <a:hlinkClick r:id="rId4"/>
              </a:rPr>
              <a:t>CombinedSummaryPlots</a:t>
            </a:r>
            <a:endParaRPr lang="en-US" sz="1050" dirty="0"/>
          </a:p>
        </p:txBody>
      </p:sp>
      <p:sp>
        <p:nvSpPr>
          <p:cNvPr id="9" name="TextBox 8"/>
          <p:cNvSpPr txBox="1"/>
          <p:nvPr/>
        </p:nvSpPr>
        <p:spPr>
          <a:xfrm>
            <a:off x="5039932" y="6324653"/>
            <a:ext cx="40808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hlinkClick r:id="rId5"/>
              </a:rPr>
              <a:t>https://twiki.cern.ch/twiki/bin/view/CMSPublic/PhysicsResultsSUS</a:t>
            </a:r>
            <a:endParaRPr lang="en-US" sz="11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51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4088" y="76200"/>
            <a:ext cx="569912" cy="325438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070" y="21525"/>
            <a:ext cx="8648930" cy="6463184"/>
          </a:xfrm>
          <a:prstGeom prst="rect">
            <a:avLst/>
          </a:prstGeom>
        </p:spPr>
      </p:pic>
      <p:sp>
        <p:nvSpPr>
          <p:cNvPr id="8" name="Date Placeholder 4"/>
          <p:cNvSpPr txBox="1">
            <a:spLocks/>
          </p:cNvSpPr>
          <p:nvPr/>
        </p:nvSpPr>
        <p:spPr>
          <a:xfrm>
            <a:off x="-35254" y="6582202"/>
            <a:ext cx="9217354" cy="29769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David Berge (GRAPPA) / </a:t>
            </a:r>
            <a:r>
              <a:rPr lang="en-US" sz="1400" dirty="0" err="1" smtClean="0"/>
              <a:t>TeVPA</a:t>
            </a:r>
            <a:r>
              <a:rPr lang="en-US" sz="1400" dirty="0" smtClean="0"/>
              <a:t> 2013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455489" y="2161226"/>
            <a:ext cx="76201" cy="214719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385729" y="3143297"/>
            <a:ext cx="1222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6600"/>
                </a:solidFill>
                <a:latin typeface="Trebuchet MS"/>
                <a:cs typeface="Trebuchet MS"/>
              </a:rPr>
              <a:t>Natural SUSY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8183" y="776634"/>
            <a:ext cx="71969" cy="1296144"/>
          </a:xfrm>
          <a:prstGeom prst="rect">
            <a:avLst/>
          </a:prstGeom>
          <a:solidFill>
            <a:srgbClr val="9BD13C"/>
          </a:solidFill>
          <a:ln>
            <a:noFill/>
          </a:ln>
          <a:effectLst>
            <a:outerShdw blurRad="40005" dist="19939" dir="540000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458174" y="1290456"/>
            <a:ext cx="1287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8000"/>
                </a:solidFill>
                <a:latin typeface="Trebuchet MS"/>
                <a:cs typeface="Trebuchet MS"/>
              </a:rPr>
              <a:t>Incl. searches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5489" y="4384306"/>
            <a:ext cx="76201" cy="1217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264477" y="4644406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LLP + RPV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8663" y="5699125"/>
            <a:ext cx="69851" cy="35044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249085" y="5615142"/>
            <a:ext cx="935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7F7F7F"/>
                </a:solidFill>
                <a:latin typeface="Trebuchet MS"/>
                <a:cs typeface="Trebuchet MS"/>
              </a:rPr>
              <a:t>Extended </a:t>
            </a:r>
          </a:p>
          <a:p>
            <a:pPr algn="ctr"/>
            <a:r>
              <a:rPr lang="en-GB" sz="1400" dirty="0" smtClean="0">
                <a:solidFill>
                  <a:srgbClr val="7F7F7F"/>
                </a:solidFill>
                <a:latin typeface="Trebuchet MS"/>
                <a:cs typeface="Trebuchet MS"/>
              </a:rPr>
              <a:t>MSSM</a:t>
            </a:r>
          </a:p>
        </p:txBody>
      </p:sp>
    </p:spTree>
    <p:extLst>
      <p:ext uri="{BB962C8B-B14F-4D97-AF65-F5344CB8AC3E}">
        <p14:creationId xmlns:p14="http://schemas.microsoft.com/office/powerpoint/2010/main" val="5078898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02" y="33129"/>
            <a:ext cx="8935931" cy="1008271"/>
          </a:xfrm>
          <a:noFill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 what?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696" y="1065257"/>
            <a:ext cx="9150667" cy="520700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023877" y="2968131"/>
            <a:ext cx="1941307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89289" y="4345280"/>
            <a:ext cx="1875895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V="1">
            <a:off x="1712522" y="3685506"/>
            <a:ext cx="2032567" cy="25220"/>
          </a:xfrm>
          <a:prstGeom prst="line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00649" y="2681830"/>
            <a:ext cx="8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mass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23877" y="2370132"/>
            <a:ext cx="1941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8000"/>
                </a:solidFill>
              </a:rPr>
              <a:t>squark</a:t>
            </a:r>
            <a:r>
              <a:rPr lang="en-US" sz="2400" dirty="0" smtClean="0">
                <a:solidFill>
                  <a:srgbClr val="008000"/>
                </a:solidFill>
              </a:rPr>
              <a:t>, </a:t>
            </a:r>
            <a:r>
              <a:rPr lang="en-US" sz="2400" dirty="0" err="1" smtClean="0">
                <a:solidFill>
                  <a:srgbClr val="008000"/>
                </a:solidFill>
              </a:rPr>
              <a:t>gluino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00280" y="4430837"/>
            <a:ext cx="2209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LSP / </a:t>
            </a:r>
            <a:r>
              <a:rPr lang="en-US" sz="2400" dirty="0" err="1" smtClean="0">
                <a:solidFill>
                  <a:srgbClr val="008000"/>
                </a:solidFill>
              </a:rPr>
              <a:t>Neutralino</a:t>
            </a:r>
            <a:endParaRPr lang="en-US" sz="2400" dirty="0">
              <a:solidFill>
                <a:srgbClr val="008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16200000" flipV="1">
            <a:off x="3994932" y="3659086"/>
            <a:ext cx="1375561" cy="6"/>
          </a:xfrm>
          <a:prstGeom prst="line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50884" y="3372738"/>
            <a:ext cx="2265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US" sz="2400" dirty="0" smtClean="0">
                <a:solidFill>
                  <a:srgbClr val="008000"/>
                </a:solidFill>
              </a:rPr>
              <a:t>m ≈ missing E</a:t>
            </a:r>
            <a:r>
              <a:rPr lang="en-US" sz="2400" baseline="-25000" dirty="0" smtClean="0">
                <a:solidFill>
                  <a:srgbClr val="008000"/>
                </a:solidFill>
              </a:rPr>
              <a:t>T</a:t>
            </a:r>
            <a:r>
              <a:rPr lang="en-US" sz="2400" dirty="0" smtClean="0">
                <a:solidFill>
                  <a:srgbClr val="008000"/>
                </a:solidFill>
              </a:rPr>
              <a:t>!</a:t>
            </a:r>
            <a:endParaRPr lang="en-US" sz="2400" baseline="-2500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9078" y="5110515"/>
            <a:ext cx="6800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Amount of missing E</a:t>
            </a:r>
            <a:r>
              <a:rPr lang="en-US" sz="2400" baseline="-25000" dirty="0" smtClean="0">
                <a:solidFill>
                  <a:srgbClr val="008000"/>
                </a:solidFill>
              </a:rPr>
              <a:t>T</a:t>
            </a:r>
            <a:r>
              <a:rPr lang="en-US" sz="2400" dirty="0" smtClean="0">
                <a:solidFill>
                  <a:srgbClr val="008000"/>
                </a:solidFill>
              </a:rPr>
              <a:t> depends on mass difference!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34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2772" y="1206668"/>
            <a:ext cx="6871216" cy="83099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Can still search for pairs of “ISR-tagged” dark-matter particles, not particular SUSY signatures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905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35254" y="-10667"/>
            <a:ext cx="9217354" cy="56321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: Dark Matter Pair Searches at Colliders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35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7674" y="3990085"/>
            <a:ext cx="5692183" cy="2562268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80903" y="4429661"/>
            <a:ext cx="1941307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46315" y="5806810"/>
            <a:ext cx="1875895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V="1">
            <a:off x="2769548" y="5147036"/>
            <a:ext cx="2032567" cy="25220"/>
          </a:xfrm>
          <a:prstGeom prst="line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57675" y="4143360"/>
            <a:ext cx="8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mass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57306" y="5892367"/>
            <a:ext cx="1687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Dark matter</a:t>
            </a:r>
            <a:endParaRPr lang="en-US" sz="2400" dirty="0">
              <a:solidFill>
                <a:srgbClr val="008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16200000" flipV="1">
            <a:off x="5051958" y="5120616"/>
            <a:ext cx="1375561" cy="6"/>
          </a:xfrm>
          <a:prstGeom prst="line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80903" y="3957481"/>
            <a:ext cx="2082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Everything else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44487" y="4923584"/>
            <a:ext cx="1920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US" sz="2400" dirty="0" err="1" smtClean="0">
                <a:solidFill>
                  <a:srgbClr val="008000"/>
                </a:solidFill>
              </a:rPr>
              <a:t>m</a:t>
            </a:r>
            <a:r>
              <a:rPr lang="en-US" sz="2400" dirty="0" smtClean="0">
                <a:solidFill>
                  <a:srgbClr val="008000"/>
                </a:solidFill>
              </a:rPr>
              <a:t> very large</a:t>
            </a:r>
            <a:endParaRPr lang="en-US" sz="2400" baseline="-25000" dirty="0">
              <a:solidFill>
                <a:srgbClr val="008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56596" y="746616"/>
            <a:ext cx="2918752" cy="24808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Screen Shot 2012-10-17 at 3.45.12 PM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08" y="1235833"/>
            <a:ext cx="2208607" cy="1624722"/>
          </a:xfrm>
          <a:prstGeom prst="rect">
            <a:avLst/>
          </a:prstGeom>
        </p:spPr>
      </p:pic>
      <p:pic>
        <p:nvPicPr>
          <p:cNvPr id="22" name="Picture 21" descr="Screen Shot 2012-10-17 at 6.33.35 PM.pn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351" y="809664"/>
            <a:ext cx="1016784" cy="620126"/>
          </a:xfrm>
          <a:prstGeom prst="rect">
            <a:avLst/>
          </a:prstGeom>
        </p:spPr>
      </p:pic>
      <p:pic>
        <p:nvPicPr>
          <p:cNvPr id="23" name="Picture 22" descr="Screen Shot 2012-10-17 at 3.45.27 PM.png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79" t="21252" r="67829" b="59564"/>
          <a:stretch/>
        </p:blipFill>
        <p:spPr>
          <a:xfrm>
            <a:off x="3992351" y="1408007"/>
            <a:ext cx="601953" cy="267513"/>
          </a:xfrm>
          <a:prstGeom prst="rect">
            <a:avLst/>
          </a:prstGeom>
          <a:scene3d>
            <a:camera prst="orthographicFront">
              <a:rot lat="0" lon="0" rev="13200000"/>
            </a:camera>
            <a:lightRig rig="threePt" dir="t"/>
          </a:scene3d>
        </p:spPr>
      </p:pic>
      <p:sp>
        <p:nvSpPr>
          <p:cNvPr id="24" name="TextBox 23"/>
          <p:cNvSpPr txBox="1"/>
          <p:nvPr/>
        </p:nvSpPr>
        <p:spPr>
          <a:xfrm>
            <a:off x="6380805" y="1675244"/>
            <a:ext cx="1478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“ISR tag”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224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10-17 at 6.49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0"/>
            <a:ext cx="6817389" cy="66478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36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84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37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254500" y="736600"/>
            <a:ext cx="1854200" cy="1358900"/>
          </a:xfrm>
          <a:prstGeom prst="straightConnector1">
            <a:avLst/>
          </a:prstGeom>
          <a:ln w="63500">
            <a:solidFill>
              <a:schemeClr val="accent1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2425700" y="2108200"/>
            <a:ext cx="1828800" cy="1320800"/>
          </a:xfrm>
          <a:prstGeom prst="straightConnector1">
            <a:avLst/>
          </a:prstGeom>
          <a:ln w="63500">
            <a:solidFill>
              <a:schemeClr val="accent1">
                <a:lumMod val="7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8466725" y="1060450"/>
            <a:ext cx="3429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637381" y="1232694"/>
            <a:ext cx="30559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03275" y="1145382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379452" y="723662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3587750" y="2203450"/>
            <a:ext cx="762000" cy="571500"/>
          </a:xfrm>
          <a:prstGeom prst="straightConnector1">
            <a:avLst/>
          </a:prstGeom>
          <a:ln w="63500">
            <a:solidFill>
              <a:schemeClr val="bg1">
                <a:lumMod val="6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34867" y="2558534"/>
            <a:ext cx="13178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Jet/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Symbol" charset="2"/>
                <a:cs typeface="Symbol" charset="2"/>
              </a:rPr>
              <a:t>g</a:t>
            </a:r>
            <a:endParaRPr lang="en-US" sz="4400" dirty="0">
              <a:solidFill>
                <a:schemeClr val="tx2">
                  <a:lumMod val="75000"/>
                </a:schemeClr>
              </a:solidFill>
              <a:latin typeface="Symbol" charset="2"/>
              <a:cs typeface="Symbol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08700" y="505073"/>
            <a:ext cx="12234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MET</a:t>
            </a:r>
            <a:endParaRPr lang="en-US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32798" y="2358479"/>
            <a:ext cx="6549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Jet</a:t>
            </a:r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202" y="1108314"/>
            <a:ext cx="1289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Signal</a:t>
            </a:r>
            <a:endParaRPr lang="en-US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12700" y="3796200"/>
            <a:ext cx="2617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Backgrounds: Z / W</a:t>
            </a:r>
            <a:endParaRPr lang="en-US" sz="24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0" y="3759200"/>
            <a:ext cx="9156700" cy="254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2075902" y="5327095"/>
            <a:ext cx="1828800" cy="1320800"/>
          </a:xfrm>
          <a:prstGeom prst="straightConnector1">
            <a:avLst/>
          </a:prstGeom>
          <a:ln w="63500">
            <a:solidFill>
              <a:schemeClr val="accent1">
                <a:lumMod val="7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>
            <a:off x="3237952" y="5422345"/>
            <a:ext cx="762000" cy="571500"/>
          </a:xfrm>
          <a:prstGeom prst="straightConnector1">
            <a:avLst/>
          </a:prstGeom>
          <a:ln w="63500">
            <a:solidFill>
              <a:schemeClr val="bg1">
                <a:lumMod val="6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118252" y="6001565"/>
            <a:ext cx="1111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Jet/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Symbol" charset="2"/>
                <a:cs typeface="Symbol" charset="2"/>
              </a:rPr>
              <a:t>g</a:t>
            </a:r>
            <a:endParaRPr lang="en-US" sz="3600" dirty="0">
              <a:solidFill>
                <a:schemeClr val="tx2">
                  <a:lumMod val="75000"/>
                </a:schemeClr>
              </a:solidFill>
              <a:latin typeface="Symbol" charset="2"/>
              <a:cs typeface="Symbol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3000" y="5577374"/>
            <a:ext cx="596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Jet</a:t>
            </a: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904702" y="4559300"/>
            <a:ext cx="1035598" cy="767795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4776945" y="4038301"/>
            <a:ext cx="658355" cy="582755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prstDash val="sysDash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814745" y="4257865"/>
            <a:ext cx="1001855" cy="400991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prstDash val="sysDash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409052" y="4776530"/>
            <a:ext cx="10859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Z / W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27577" y="3726915"/>
            <a:ext cx="553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17375E"/>
                </a:solidFill>
                <a:latin typeface="Symbol" charset="2"/>
                <a:cs typeface="Symbol" charset="2"/>
              </a:rPr>
              <a:t>n/</a:t>
            </a:r>
            <a:r>
              <a:rPr lang="en-US" sz="2800" dirty="0" smtClean="0">
                <a:solidFill>
                  <a:srgbClr val="17375E"/>
                </a:solidFill>
                <a:cs typeface="Symbol" charset="2"/>
              </a:rPr>
              <a:t>l</a:t>
            </a:r>
            <a:endParaRPr lang="en-US" sz="2800" dirty="0">
              <a:solidFill>
                <a:srgbClr val="17375E"/>
              </a:solidFill>
              <a:cs typeface="Symbol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02300" y="4137124"/>
            <a:ext cx="371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17375E"/>
                </a:solidFill>
                <a:latin typeface="Symbol" charset="2"/>
                <a:cs typeface="Symbol" charset="2"/>
              </a:rPr>
              <a:t>n</a:t>
            </a:r>
            <a:endParaRPr lang="en-US" sz="2800" dirty="0">
              <a:solidFill>
                <a:srgbClr val="17375E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65485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_00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6125" y="675380"/>
            <a:ext cx="5637362" cy="5875706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Nada! Set limits…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743508" y="712211"/>
            <a:ext cx="1775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CMS EXO-12-048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83725" y="6334780"/>
            <a:ext cx="4660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CMS mono-jet, 20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at 8 </a:t>
            </a:r>
            <a:r>
              <a:rPr lang="en-US" sz="2800" dirty="0" err="1" smtClean="0"/>
              <a:t>TeV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67944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Nada! Set limits…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743508" y="712211"/>
            <a:ext cx="1688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arxiv:1209.4625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6216" y="5908694"/>
            <a:ext cx="4778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ATLAS mono-</a:t>
            </a:r>
            <a:r>
              <a:rPr lang="en-US" sz="2800" dirty="0" smtClean="0">
                <a:latin typeface="Symbol" charset="2"/>
                <a:cs typeface="Symbol" charset="2"/>
              </a:rPr>
              <a:t>g</a:t>
            </a:r>
            <a:r>
              <a:rPr lang="en-US" sz="2800" dirty="0" smtClean="0"/>
              <a:t>, 4.6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at 7 </a:t>
            </a:r>
            <a:r>
              <a:rPr lang="en-US" sz="2800" dirty="0" err="1" smtClean="0"/>
              <a:t>TeV</a:t>
            </a:r>
            <a:endParaRPr lang="en-US" sz="2800" dirty="0"/>
          </a:p>
        </p:txBody>
      </p:sp>
      <p:pic>
        <p:nvPicPr>
          <p:cNvPr id="4" name="Picture 3" descr="Screen Shot 2013-01-21 at 4.57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02" y="1499440"/>
            <a:ext cx="6466404" cy="418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72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4851" y="1534543"/>
            <a:ext cx="4111199" cy="411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Mission: </a:t>
            </a:r>
            <a:r>
              <a:rPr lang="en-US" dirty="0" smtClean="0"/>
              <a:t>Discover the Dark Sector (and more…)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 descr="Capture d’écran 2012-10-14 à 11.31.31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551" t="23917" r="31665" b="29845"/>
          <a:stretch/>
        </p:blipFill>
        <p:spPr>
          <a:xfrm>
            <a:off x="827670" y="3071995"/>
            <a:ext cx="1689988" cy="109443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77624" y="2684350"/>
            <a:ext cx="1800000" cy="180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324851" y="1534543"/>
            <a:ext cx="4111200" cy="4111200"/>
          </a:xfrm>
          <a:prstGeom prst="ellipse">
            <a:avLst/>
          </a:prstGeom>
          <a:solidFill>
            <a:schemeClr val="tx1">
              <a:lumMod val="65000"/>
              <a:lumOff val="35000"/>
              <a:alpha val="46000"/>
            </a:schemeClr>
          </a:solidFill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>
              <a:solidFill>
                <a:srgbClr val="FFFFFF"/>
              </a:solidFill>
              <a:latin typeface="Symbol" charset="2"/>
              <a:cs typeface="Symbol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29729" y="2581685"/>
            <a:ext cx="7477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c</a:t>
            </a:r>
            <a:endParaRPr lang="en-US" sz="8000" dirty="0">
              <a:solidFill>
                <a:srgbClr val="FFFFFF"/>
              </a:solidFill>
              <a:latin typeface="Symbol" charset="2"/>
              <a:cs typeface="Symbol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913" y="5812761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1</a:t>
            </a:r>
            <a:endParaRPr lang="en-US" sz="4400" dirty="0"/>
          </a:p>
        </p:txBody>
      </p:sp>
      <p:sp>
        <p:nvSpPr>
          <p:cNvPr id="12" name="Oval 11"/>
          <p:cNvSpPr/>
          <p:nvPr/>
        </p:nvSpPr>
        <p:spPr>
          <a:xfrm>
            <a:off x="4239852" y="1449543"/>
            <a:ext cx="4283999" cy="4284000"/>
          </a:xfrm>
          <a:prstGeom prst="ellipse">
            <a:avLst/>
          </a:prstGeom>
          <a:noFill/>
          <a:ln w="762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>
              <a:solidFill>
                <a:srgbClr val="FFFFFF"/>
              </a:solidFill>
              <a:latin typeface="Symbol" charset="2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44459" y="5812761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5</a:t>
            </a:r>
            <a:endParaRPr lang="en-US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3511483" y="5812761"/>
            <a:ext cx="3356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: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72965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114300" y="4621768"/>
            <a:ext cx="8877300" cy="1970564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Dark matter contact interactions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8229" y="4838700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8229" y="5723068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3629" y="4838700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cs typeface="Symbol" charset="2"/>
              </a:rPr>
              <a:t>SM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03629" y="5723068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cs typeface="Symbol" charset="2"/>
              </a:rPr>
              <a:t>SM</a:t>
            </a:r>
          </a:p>
        </p:txBody>
      </p:sp>
      <p:cxnSp>
        <p:nvCxnSpPr>
          <p:cNvPr id="16" name="Straight Connector 15"/>
          <p:cNvCxnSpPr>
            <a:stCxn id="13" idx="3"/>
            <a:endCxn id="14" idx="1"/>
          </p:cNvCxnSpPr>
          <p:nvPr/>
        </p:nvCxnSpPr>
        <p:spPr>
          <a:xfrm flipV="1">
            <a:off x="889964" y="5100310"/>
            <a:ext cx="913665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5" idx="1"/>
            <a:endCxn id="12" idx="3"/>
          </p:cNvCxnSpPr>
          <p:nvPr/>
        </p:nvCxnSpPr>
        <p:spPr>
          <a:xfrm flipH="1" flipV="1">
            <a:off x="889964" y="5100310"/>
            <a:ext cx="913665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08629" y="4838700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80029" y="5723068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cs typeface="Symbol" charset="2"/>
              </a:rPr>
              <a:t>SM</a:t>
            </a:r>
            <a:endParaRPr lang="en-US" sz="2800" dirty="0">
              <a:solidFill>
                <a:schemeClr val="bg1"/>
              </a:solidFill>
              <a:cs typeface="Symbol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4029" y="4838700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4029" y="5723068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cs typeface="Symbol" charset="2"/>
              </a:rPr>
              <a:t>SM</a:t>
            </a:r>
          </a:p>
        </p:txBody>
      </p:sp>
      <p:cxnSp>
        <p:nvCxnSpPr>
          <p:cNvPr id="22" name="Straight Connector 21"/>
          <p:cNvCxnSpPr>
            <a:stCxn id="19" idx="3"/>
            <a:endCxn id="20" idx="1"/>
          </p:cNvCxnSpPr>
          <p:nvPr/>
        </p:nvCxnSpPr>
        <p:spPr>
          <a:xfrm flipV="1">
            <a:off x="4136679" y="5100310"/>
            <a:ext cx="867350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21" idx="1"/>
            <a:endCxn id="18" idx="3"/>
          </p:cNvCxnSpPr>
          <p:nvPr/>
        </p:nvCxnSpPr>
        <p:spPr>
          <a:xfrm flipH="1" flipV="1">
            <a:off x="4090364" y="5100310"/>
            <a:ext cx="913665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18529" y="4838700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cs typeface="Symbol" charset="2"/>
              </a:rPr>
              <a:t>SM</a:t>
            </a:r>
            <a:endParaRPr lang="en-US" sz="2800" dirty="0">
              <a:solidFill>
                <a:schemeClr val="bg1"/>
              </a:solidFill>
              <a:cs typeface="Symbol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18529" y="5723068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cs typeface="Symbol" charset="2"/>
              </a:rPr>
              <a:t>SM</a:t>
            </a:r>
            <a:endParaRPr lang="en-US" sz="2800" dirty="0">
              <a:solidFill>
                <a:schemeClr val="bg1"/>
              </a:solidFill>
              <a:cs typeface="Symbol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55229" y="4838700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55229" y="5723068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28" name="Straight Connector 27"/>
          <p:cNvCxnSpPr>
            <a:stCxn id="25" idx="3"/>
            <a:endCxn id="26" idx="1"/>
          </p:cNvCxnSpPr>
          <p:nvPr/>
        </p:nvCxnSpPr>
        <p:spPr>
          <a:xfrm flipV="1">
            <a:off x="7375179" y="5100310"/>
            <a:ext cx="880050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7" idx="1"/>
            <a:endCxn id="24" idx="3"/>
          </p:cNvCxnSpPr>
          <p:nvPr/>
        </p:nvCxnSpPr>
        <p:spPr>
          <a:xfrm flipH="1" flipV="1">
            <a:off x="7375179" y="5100310"/>
            <a:ext cx="880050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0946" y="4583668"/>
            <a:ext cx="3936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Particle Dark Matter Searches based on: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5019" y="6223000"/>
            <a:ext cx="908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Indirect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87479" y="6210300"/>
            <a:ext cx="749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Direct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46619" y="6223000"/>
            <a:ext cx="995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Colliders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114300" y="4621768"/>
            <a:ext cx="88773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117600" y="5361920"/>
            <a:ext cx="431800" cy="3611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343400" y="5361920"/>
            <a:ext cx="431800" cy="3611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594600" y="5361920"/>
            <a:ext cx="431800" cy="3611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825231" y="3656018"/>
            <a:ext cx="4174099" cy="923330"/>
          </a:xfrm>
          <a:prstGeom prst="rect">
            <a:avLst/>
          </a:prstGeom>
          <a:solidFill>
            <a:srgbClr val="000000">
              <a:alpha val="51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</a:t>
            </a:r>
            <a:r>
              <a:rPr lang="en-US" baseline="-25000" dirty="0" smtClean="0">
                <a:solidFill>
                  <a:srgbClr val="FFFFFF"/>
                </a:solidFill>
              </a:rPr>
              <a:t>*</a:t>
            </a:r>
            <a:r>
              <a:rPr lang="en-US" dirty="0" smtClean="0">
                <a:solidFill>
                  <a:srgbClr val="FFFFFF"/>
                </a:solidFill>
              </a:rPr>
              <a:t> and m</a:t>
            </a:r>
            <a:r>
              <a:rPr lang="en-US" baseline="-250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c</a:t>
            </a:r>
            <a:r>
              <a:rPr lang="en-US" dirty="0" smtClean="0">
                <a:solidFill>
                  <a:srgbClr val="FFFFFF"/>
                </a:solidFill>
              </a:rPr>
              <a:t> fix dark-matter nucleon scattering and annihilation cross sections (for given interaction type)!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2526993" y="5542536"/>
            <a:ext cx="953036" cy="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5765493" y="5542537"/>
            <a:ext cx="953036" cy="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153210" y="5744181"/>
            <a:ext cx="43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M</a:t>
            </a:r>
            <a:r>
              <a:rPr lang="en-US" sz="1600" b="1" baseline="-25000" dirty="0" smtClean="0">
                <a:solidFill>
                  <a:srgbClr val="FFFFFF"/>
                </a:solidFill>
              </a:rPr>
              <a:t>*</a:t>
            </a:r>
            <a:endParaRPr lang="en-US" sz="1600" b="1" baseline="-25000" dirty="0">
              <a:solidFill>
                <a:srgbClr val="FFFF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85372" y="5744181"/>
            <a:ext cx="43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M</a:t>
            </a:r>
            <a:r>
              <a:rPr lang="en-US" sz="1600" b="1" baseline="-25000" dirty="0" smtClean="0">
                <a:solidFill>
                  <a:srgbClr val="FFFFFF"/>
                </a:solidFill>
              </a:rPr>
              <a:t>*</a:t>
            </a:r>
            <a:endParaRPr lang="en-US" sz="1600" b="1" baseline="-25000" dirty="0">
              <a:solidFill>
                <a:srgbClr val="FFFF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18340" y="5720441"/>
            <a:ext cx="432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M</a:t>
            </a:r>
            <a:r>
              <a:rPr lang="en-US" sz="1600" b="1" baseline="-25000" dirty="0" smtClean="0">
                <a:solidFill>
                  <a:srgbClr val="FFFFFF"/>
                </a:solidFill>
              </a:rPr>
              <a:t>*</a:t>
            </a:r>
            <a:endParaRPr lang="en-US" sz="1600" b="1" baseline="-25000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40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pic>
        <p:nvPicPr>
          <p:cNvPr id="44" name="Picture 43" descr="abell2744_hst_900.jpg"/>
          <p:cNvPicPr>
            <a:picLocks noChangeAspect="1"/>
          </p:cNvPicPr>
          <p:nvPr/>
        </p:nvPicPr>
        <p:blipFill>
          <a:blip r:embed="rId4">
            <a:lum contrast="61000"/>
          </a:blip>
          <a:stretch>
            <a:fillRect/>
          </a:stretch>
        </p:blipFill>
        <p:spPr>
          <a:xfrm>
            <a:off x="266929" y="1227845"/>
            <a:ext cx="3352572" cy="26075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5" name="TextBox 44"/>
          <p:cNvSpPr txBox="1"/>
          <p:nvPr/>
        </p:nvSpPr>
        <p:spPr>
          <a:xfrm>
            <a:off x="15546" y="3708401"/>
            <a:ext cx="2058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Galaxy cluster </a:t>
            </a:r>
            <a:r>
              <a:rPr lang="en-US" sz="1400" dirty="0" err="1" smtClean="0">
                <a:solidFill>
                  <a:schemeClr val="bg1"/>
                </a:solidFill>
              </a:rPr>
              <a:t>Abell</a:t>
            </a:r>
            <a:r>
              <a:rPr lang="en-US" sz="1400" dirty="0" smtClean="0">
                <a:solidFill>
                  <a:schemeClr val="bg1"/>
                </a:solidFill>
              </a:rPr>
              <a:t> 2744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H="1" flipV="1">
            <a:off x="3619504" y="3009900"/>
            <a:ext cx="1028696" cy="16297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10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Nada! Set limits…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300162" y="1221099"/>
            <a:ext cx="3969015" cy="3980785"/>
          </a:xfrm>
        </p:spPr>
        <p:txBody>
          <a:bodyPr>
            <a:normAutofit/>
          </a:bodyPr>
          <a:lstStyle/>
          <a:p>
            <a:pPr marL="182563" indent="-182563"/>
            <a:r>
              <a:rPr lang="en-US" sz="1800" dirty="0" smtClean="0"/>
              <a:t>M</a:t>
            </a:r>
            <a:r>
              <a:rPr lang="en-US" sz="1800" baseline="-25000" dirty="0" smtClean="0"/>
              <a:t>*</a:t>
            </a:r>
            <a:r>
              <a:rPr lang="en-US" sz="1800" dirty="0" smtClean="0"/>
              <a:t> fixes coupling SM-</a:t>
            </a:r>
            <a:r>
              <a:rPr lang="en-US" sz="1800" dirty="0" smtClean="0">
                <a:latin typeface="Symbol" charset="2"/>
                <a:cs typeface="Symbol" charset="2"/>
              </a:rPr>
              <a:t>c</a:t>
            </a:r>
          </a:p>
          <a:p>
            <a:pPr marL="182563" indent="-182563"/>
            <a:r>
              <a:rPr lang="en-US" sz="1800" dirty="0" smtClean="0"/>
              <a:t>Coupling fixes annihilation cross section </a:t>
            </a:r>
            <a:r>
              <a:rPr lang="en-US" sz="1800" dirty="0" smtClean="0">
                <a:latin typeface="Symbol" charset="2"/>
                <a:cs typeface="Symbol" charset="2"/>
              </a:rPr>
              <a:t>c</a:t>
            </a:r>
            <a:r>
              <a:rPr lang="en-US" sz="1800" dirty="0" smtClean="0"/>
              <a:t> to SM</a:t>
            </a:r>
          </a:p>
          <a:p>
            <a:pPr marL="182563" indent="-182563"/>
            <a:r>
              <a:rPr lang="en-US" sz="1800" dirty="0"/>
              <a:t>R</a:t>
            </a:r>
            <a:r>
              <a:rPr lang="en-US" sz="1800" dirty="0" smtClean="0"/>
              <a:t>elic density (WMAP) corresponds to cross section</a:t>
            </a:r>
          </a:p>
          <a:p>
            <a:pPr marL="182563" indent="-182563"/>
            <a:r>
              <a:rPr lang="en-US" sz="1800" dirty="0" smtClean="0"/>
              <a:t>Probe thermal relic dark matter particle at LHC!</a:t>
            </a:r>
          </a:p>
          <a:p>
            <a:pPr marL="182563" indent="-182563"/>
            <a:r>
              <a:rPr lang="en-US" sz="1800" dirty="0" smtClean="0"/>
              <a:t>Red above green line: conflict!</a:t>
            </a:r>
          </a:p>
          <a:p>
            <a:pPr marL="354013" lvl="1" indent="-171450"/>
            <a:r>
              <a:rPr lang="en-US" sz="1600" dirty="0" smtClean="0"/>
              <a:t>Exclusion for this operator, or</a:t>
            </a:r>
          </a:p>
          <a:p>
            <a:pPr marL="354013" lvl="1" indent="-171450"/>
            <a:r>
              <a:rPr lang="en-US" sz="1600" dirty="0" smtClean="0"/>
              <a:t>Additional annihilation channels (leptons!), or</a:t>
            </a:r>
          </a:p>
          <a:p>
            <a:pPr marL="354013" lvl="1" indent="-171450"/>
            <a:r>
              <a:rPr lang="en-US" sz="1600" dirty="0" smtClean="0"/>
              <a:t>Wrong assumptions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430335" y="712211"/>
            <a:ext cx="17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arXiv:1210.4491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00" y="1081543"/>
            <a:ext cx="4999011" cy="402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220" y="708238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Suppression scale M</a:t>
            </a:r>
            <a:r>
              <a:rPr lang="en-US" baseline="-25000" dirty="0" smtClean="0"/>
              <a:t>*</a:t>
            </a:r>
            <a:r>
              <a:rPr lang="en-US" dirty="0" smtClean="0"/>
              <a:t> </a:t>
            </a:r>
            <a:r>
              <a:rPr lang="en-US" b="1" u="sng" dirty="0" smtClean="0"/>
              <a:t>lower</a:t>
            </a:r>
            <a:r>
              <a:rPr lang="en-US" dirty="0" smtClean="0"/>
              <a:t> limits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190961" y="5315866"/>
            <a:ext cx="1952050" cy="1504898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190961" y="5315866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90961" y="6200234"/>
            <a:ext cx="38173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c</a:t>
            </a:r>
            <a:endParaRPr lang="en-US" sz="2800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86361" y="5315866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cs typeface="Symbol" charset="2"/>
              </a:rPr>
              <a:t>SM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86361" y="6200234"/>
            <a:ext cx="65665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cs typeface="Symbol" charset="2"/>
              </a:rPr>
              <a:t>SM</a:t>
            </a:r>
          </a:p>
        </p:txBody>
      </p:sp>
      <p:cxnSp>
        <p:nvCxnSpPr>
          <p:cNvPr id="20" name="Straight Connector 19"/>
          <p:cNvCxnSpPr>
            <a:stCxn id="15" idx="3"/>
            <a:endCxn id="16" idx="1"/>
          </p:cNvCxnSpPr>
          <p:nvPr/>
        </p:nvCxnSpPr>
        <p:spPr>
          <a:xfrm flipV="1">
            <a:off x="3572696" y="5577476"/>
            <a:ext cx="913665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9" idx="1"/>
            <a:endCxn id="14" idx="3"/>
          </p:cNvCxnSpPr>
          <p:nvPr/>
        </p:nvCxnSpPr>
        <p:spPr>
          <a:xfrm flipH="1" flipV="1">
            <a:off x="3572696" y="5577476"/>
            <a:ext cx="913665" cy="88436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800332" y="5839086"/>
            <a:ext cx="431800" cy="3611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48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3" grpId="0" animBg="1"/>
      <p:bldP spid="14" grpId="0"/>
      <p:bldP spid="15" grpId="0"/>
      <p:bldP spid="16" grpId="0"/>
      <p:bldP spid="19" grpId="0"/>
      <p:bldP spid="2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Dark matter contact interactions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03" y="612002"/>
            <a:ext cx="6923107" cy="557999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54602" y="5821642"/>
            <a:ext cx="17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/>
              </a:rPr>
              <a:t>arXiv:1210.4491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44003" y="6190974"/>
            <a:ext cx="6923107" cy="4569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9909" y="6278564"/>
            <a:ext cx="2170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LHC 14 </a:t>
            </a:r>
            <a:r>
              <a:rPr lang="en-US" sz="1400" dirty="0" err="1" smtClean="0"/>
              <a:t>TeV</a:t>
            </a:r>
            <a:r>
              <a:rPr lang="en-US" sz="1400" dirty="0" smtClean="0"/>
              <a:t> 2021 (300 fb</a:t>
            </a:r>
            <a:r>
              <a:rPr lang="en-US" sz="1400" baseline="30000" dirty="0" smtClean="0"/>
              <a:t>-1</a:t>
            </a:r>
            <a:r>
              <a:rPr lang="en-US" sz="1400" dirty="0" smtClean="0"/>
              <a:t>):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2623175" y="6300099"/>
            <a:ext cx="1005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× 20 to 100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5944740" y="6328249"/>
            <a:ext cx="1187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× 300 to 1000</a:t>
            </a:r>
            <a:endParaRPr lang="en-US" sz="1400" dirty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3133561" y="5809772"/>
            <a:ext cx="0" cy="5303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6633172" y="6053795"/>
            <a:ext cx="0" cy="3338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42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150909" y="5451457"/>
            <a:ext cx="208318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See also future sensitivity study for Snowmass:</a:t>
            </a:r>
            <a:endParaRPr lang="en-US" dirty="0">
              <a:hlinkClick r:id="rId6"/>
            </a:endParaRPr>
          </a:p>
          <a:p>
            <a:r>
              <a:rPr lang="en-US" dirty="0" smtClean="0">
                <a:hlinkClick r:id="rId6"/>
              </a:rPr>
              <a:t>arXiv:1307.5327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145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Dark matter contact interactions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43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pic>
        <p:nvPicPr>
          <p:cNvPr id="4" name="Picture 3" descr="Figure_007-b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45" y="689769"/>
            <a:ext cx="6141561" cy="5892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38078" y="2740555"/>
            <a:ext cx="20117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CMS comparison of 5/</a:t>
            </a:r>
            <a:r>
              <a:rPr lang="en-US" sz="2000" dirty="0" err="1" smtClean="0">
                <a:solidFill>
                  <a:srgbClr val="FFFFFF"/>
                </a:solidFill>
              </a:rPr>
              <a:t>fb</a:t>
            </a:r>
            <a:r>
              <a:rPr lang="en-US" sz="2000" dirty="0" smtClean="0">
                <a:solidFill>
                  <a:srgbClr val="FFFFFF"/>
                </a:solidFill>
              </a:rPr>
              <a:t> at 7 </a:t>
            </a:r>
            <a:r>
              <a:rPr lang="en-US" sz="2000" dirty="0" err="1" smtClean="0">
                <a:solidFill>
                  <a:srgbClr val="FFFFFF"/>
                </a:solidFill>
              </a:rPr>
              <a:t>TeV</a:t>
            </a:r>
            <a:r>
              <a:rPr lang="en-US" sz="2000" dirty="0" smtClean="0">
                <a:solidFill>
                  <a:srgbClr val="FFFFFF"/>
                </a:solidFill>
              </a:rPr>
              <a:t> to 20/</a:t>
            </a:r>
            <a:r>
              <a:rPr lang="en-US" sz="2000" dirty="0" err="1" smtClean="0">
                <a:solidFill>
                  <a:srgbClr val="FFFFFF"/>
                </a:solidFill>
              </a:rPr>
              <a:t>fb</a:t>
            </a:r>
            <a:r>
              <a:rPr lang="en-US" sz="2000" dirty="0" smtClean="0">
                <a:solidFill>
                  <a:srgbClr val="FFFFFF"/>
                </a:solidFill>
              </a:rPr>
              <a:t> at 8 </a:t>
            </a:r>
            <a:r>
              <a:rPr lang="en-US" sz="2000" dirty="0" err="1" smtClean="0">
                <a:solidFill>
                  <a:srgbClr val="FFFFFF"/>
                </a:solidFill>
              </a:rPr>
              <a:t>TeV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4945" y="6175179"/>
            <a:ext cx="1775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/>
              </a:rPr>
              <a:t>CMS EXO-12-048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064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99" y="645190"/>
            <a:ext cx="6947999" cy="5600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Dark matter contact interactions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973" y="5897340"/>
            <a:ext cx="17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/>
              </a:rPr>
              <a:t>arXiv:1210.4491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003" y="6190974"/>
            <a:ext cx="6923107" cy="4569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9909" y="6278564"/>
            <a:ext cx="2170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LHC 14 </a:t>
            </a:r>
            <a:r>
              <a:rPr lang="en-US" sz="1400" dirty="0" err="1" smtClean="0"/>
              <a:t>TeV</a:t>
            </a:r>
            <a:r>
              <a:rPr lang="en-US" sz="1400" dirty="0" smtClean="0"/>
              <a:t> 2021 (300 fb</a:t>
            </a:r>
            <a:r>
              <a:rPr lang="en-US" sz="1400" baseline="30000" dirty="0" smtClean="0"/>
              <a:t>-1</a:t>
            </a:r>
            <a:r>
              <a:rPr lang="en-US" sz="1400" dirty="0" smtClean="0"/>
              <a:t>):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884315" y="6300099"/>
            <a:ext cx="496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× 20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336450" y="6328249"/>
            <a:ext cx="587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× 300</a:t>
            </a:r>
            <a:endParaRPr lang="en-US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133561" y="5809772"/>
            <a:ext cx="0" cy="5303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633172" y="6053795"/>
            <a:ext cx="0" cy="3338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9858" y="215900"/>
            <a:ext cx="540675" cy="19740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>
                <a:solidFill>
                  <a:schemeClr val="bg1"/>
                </a:solidFill>
              </a:rPr>
              <a:pPr/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David Berge / GRAPPA / TeVPA2013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50909" y="5451457"/>
            <a:ext cx="208318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See also future sensitivity study for Snowmass:</a:t>
            </a:r>
            <a:endParaRPr lang="en-US" dirty="0">
              <a:hlinkClick r:id="rId6"/>
            </a:endParaRPr>
          </a:p>
          <a:p>
            <a:r>
              <a:rPr lang="en-US" dirty="0" smtClean="0">
                <a:hlinkClick r:id="rId6"/>
              </a:rPr>
              <a:t>arXiv:1307.5327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4300" y="520700"/>
            <a:ext cx="9029700" cy="3048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6" y="1"/>
            <a:ext cx="9128454" cy="1197138"/>
          </a:xfrm>
          <a:noFill/>
        </p:spPr>
        <p:txBody>
          <a:bodyPr anchor="t" anchorCtr="0"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News from the LHC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i="1" dirty="0" smtClean="0">
                <a:solidFill>
                  <a:schemeClr val="bg1"/>
                </a:solidFill>
              </a:rPr>
              <a:t>“Astroparticle Physics at the LHC”</a:t>
            </a:r>
            <a:endParaRPr lang="en-US" i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Picture 7" descr="abell2744_hst_900.jpg"/>
          <p:cNvPicPr>
            <a:picLocks noChangeAspect="1"/>
          </p:cNvPicPr>
          <p:nvPr/>
        </p:nvPicPr>
        <p:blipFill>
          <a:blip r:embed="rId5">
            <a:lum contrast="61000"/>
            <a:alphaModFix amt="53000"/>
          </a:blip>
          <a:stretch>
            <a:fillRect/>
          </a:stretch>
        </p:blipFill>
        <p:spPr>
          <a:xfrm>
            <a:off x="939800" y="2307344"/>
            <a:ext cx="7594600" cy="3636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14300" y="1154291"/>
            <a:ext cx="348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David Berge (GRAPPA, Amsterdam)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23" b="89981" l="9969" r="9808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87735" y="1725592"/>
            <a:ext cx="2097024" cy="13478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17376" y="1540926"/>
            <a:ext cx="76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2134" y="5574268"/>
            <a:ext cx="611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CMS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5" descr="myphotobook-12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5859" b="9766"/>
          <a:stretch>
            <a:fillRect/>
          </a:stretch>
        </p:blipFill>
        <p:spPr bwMode="auto">
          <a:xfrm>
            <a:off x="1583299" y="5190011"/>
            <a:ext cx="201801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80475" y="4788555"/>
            <a:ext cx="1705133" cy="20220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2377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4300" y="520700"/>
            <a:ext cx="9029700" cy="3048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6" y="1"/>
            <a:ext cx="9128454" cy="1197138"/>
          </a:xfrm>
          <a:noFill/>
        </p:spPr>
        <p:txBody>
          <a:bodyPr anchor="t" anchorCtr="0"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News from the LHC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i="1" dirty="0" smtClean="0">
                <a:solidFill>
                  <a:schemeClr val="bg1"/>
                </a:solidFill>
              </a:rPr>
              <a:t>“Astroparticle Physics at the LHC”</a:t>
            </a:r>
            <a:endParaRPr lang="en-US" i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Picture 7" descr="abell2744_hst_900.jpg"/>
          <p:cNvPicPr>
            <a:picLocks noChangeAspect="1"/>
          </p:cNvPicPr>
          <p:nvPr/>
        </p:nvPicPr>
        <p:blipFill>
          <a:blip r:embed="rId5">
            <a:lum contrast="61000"/>
            <a:alphaModFix amt="53000"/>
          </a:blip>
          <a:stretch>
            <a:fillRect/>
          </a:stretch>
        </p:blipFill>
        <p:spPr>
          <a:xfrm>
            <a:off x="939800" y="2307344"/>
            <a:ext cx="7594600" cy="3636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14300" y="1154291"/>
            <a:ext cx="348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David Berge (GRAPPA, Amsterdam)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23" b="89981" l="9969" r="9808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87735" y="1725592"/>
            <a:ext cx="2097024" cy="13478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17376" y="1540926"/>
            <a:ext cx="76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2134" y="5574268"/>
            <a:ext cx="611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CMS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5" descr="myphotobook-12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5859" b="9766"/>
          <a:stretch>
            <a:fillRect/>
          </a:stretch>
        </p:blipFill>
        <p:spPr bwMode="auto">
          <a:xfrm>
            <a:off x="1583299" y="5190011"/>
            <a:ext cx="201801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80475" y="4788555"/>
            <a:ext cx="1705133" cy="20220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114300" y="226000"/>
            <a:ext cx="8870944" cy="5897504"/>
          </a:xfrm>
          <a:prstGeom prst="rect">
            <a:avLst/>
          </a:prstGeom>
          <a:solidFill>
            <a:schemeClr val="tx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4300" y="352759"/>
            <a:ext cx="2364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</a:rPr>
              <a:t>Summary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0310" y="1122200"/>
            <a:ext cx="827045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4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LHC in shutdown, preparing for 13-14 </a:t>
            </a:r>
            <a:r>
              <a:rPr lang="en-US" sz="2800" dirty="0" err="1" smtClean="0">
                <a:solidFill>
                  <a:srgbClr val="FFFFFF"/>
                </a:solidFill>
              </a:rPr>
              <a:t>TeV</a:t>
            </a:r>
            <a:r>
              <a:rPr lang="en-US" sz="2800" dirty="0" smtClean="0">
                <a:solidFill>
                  <a:srgbClr val="FFFFFF"/>
                </a:solidFill>
              </a:rPr>
              <a:t> in 2015</a:t>
            </a:r>
          </a:p>
          <a:p>
            <a:pPr marL="285750" indent="-285750">
              <a:spcAft>
                <a:spcPts val="24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Establishing contact with </a:t>
            </a:r>
            <a:r>
              <a:rPr lang="en-US" sz="2800" dirty="0" err="1" smtClean="0">
                <a:solidFill>
                  <a:srgbClr val="FFFFFF"/>
                </a:solidFill>
              </a:rPr>
              <a:t>Astroparticle</a:t>
            </a:r>
            <a:r>
              <a:rPr lang="en-US" sz="2800" dirty="0" smtClean="0">
                <a:solidFill>
                  <a:srgbClr val="FFFFFF"/>
                </a:solidFill>
              </a:rPr>
              <a:t> Physics community</a:t>
            </a:r>
          </a:p>
          <a:p>
            <a:pPr marL="285750" indent="-285750">
              <a:spcAft>
                <a:spcPts val="24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New boson for now </a:t>
            </a:r>
            <a:r>
              <a:rPr lang="en-US" sz="2800" b="1" u="sng" dirty="0" smtClean="0">
                <a:solidFill>
                  <a:srgbClr val="FFFFFF"/>
                </a:solidFill>
              </a:rPr>
              <a:t>very</a:t>
            </a:r>
            <a:r>
              <a:rPr lang="en-US" sz="2800" dirty="0" smtClean="0">
                <a:solidFill>
                  <a:srgbClr val="FFFFFF"/>
                </a:solidFill>
              </a:rPr>
              <a:t> similar to SM Higgs</a:t>
            </a:r>
          </a:p>
          <a:p>
            <a:pPr marL="806450" lvl="1" indent="-349250">
              <a:buFont typeface="Lucida Grande"/>
              <a:buChar char="-"/>
            </a:pPr>
            <a:r>
              <a:rPr lang="en-US" sz="2400" dirty="0" smtClean="0">
                <a:solidFill>
                  <a:srgbClr val="FFFFFF"/>
                </a:solidFill>
              </a:rPr>
              <a:t>Run 2 will tell us about the other couplings (fermions!)</a:t>
            </a:r>
          </a:p>
          <a:p>
            <a:pPr marL="806450" lvl="1" indent="-349250">
              <a:buFont typeface="Lucida Grande"/>
              <a:buChar char="-"/>
            </a:pPr>
            <a:r>
              <a:rPr lang="en-US" sz="2400" dirty="0" smtClean="0">
                <a:solidFill>
                  <a:srgbClr val="FFFFFF"/>
                </a:solidFill>
              </a:rPr>
              <a:t>Measuring all Higgs properties will take </a:t>
            </a:r>
            <a:r>
              <a:rPr lang="en-US" sz="2400" b="1" u="sng" dirty="0" smtClean="0">
                <a:solidFill>
                  <a:srgbClr val="FFFFFF"/>
                </a:solidFill>
              </a:rPr>
              <a:t>long</a:t>
            </a:r>
            <a:r>
              <a:rPr lang="en-US" sz="2400" dirty="0" smtClean="0">
                <a:solidFill>
                  <a:srgbClr val="FFFFFF"/>
                </a:solidFill>
              </a:rPr>
              <a:t>, potentially a new machine (self coupling!) 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We are going after the dark, so far without success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00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l="278" t="9895" b="15233"/>
          <a:stretch>
            <a:fillRect/>
          </a:stretch>
        </p:blipFill>
        <p:spPr>
          <a:xfrm>
            <a:off x="0" y="-7436"/>
            <a:ext cx="9144000" cy="6865437"/>
          </a:xfrm>
          <a:prstGeom prst="rect">
            <a:avLst/>
          </a:prstGeom>
        </p:spPr>
      </p:pic>
      <p:sp>
        <p:nvSpPr>
          <p:cNvPr id="7" name="Title 15"/>
          <p:cNvSpPr txBox="1">
            <a:spLocks/>
          </p:cNvSpPr>
          <p:nvPr/>
        </p:nvSpPr>
        <p:spPr>
          <a:xfrm>
            <a:off x="154602" y="33130"/>
            <a:ext cx="8935931" cy="563217"/>
          </a:xfrm>
          <a:prstGeom prst="rect">
            <a:avLst/>
          </a:prstGeom>
          <a:solidFill>
            <a:schemeClr val="tx1">
              <a:alpha val="55000"/>
            </a:schemeClr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Two general-purpose experiments: </a:t>
            </a:r>
            <a:r>
              <a:rPr kumimoji="0" lang="en-US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ATLAS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&amp; </a:t>
            </a:r>
            <a:r>
              <a:rPr kumimoji="0" lang="en-US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CMS</a:t>
            </a:r>
            <a:endParaRPr kumimoji="0" lang="en-US" sz="3200" b="0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82009" y="3192790"/>
            <a:ext cx="109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ATLAS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3" b="89981" l="9969" r="9808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2835" y="2043092"/>
            <a:ext cx="2097024" cy="1347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55800" y="4714270"/>
            <a:ext cx="858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CMS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1" name="Picture 5" descr="myphotobook-1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5859" b="9766"/>
          <a:stretch>
            <a:fillRect/>
          </a:stretch>
        </p:blipFill>
        <p:spPr bwMode="auto">
          <a:xfrm>
            <a:off x="1583299" y="5237491"/>
            <a:ext cx="201801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2DDA-C396-1F4E-A4F0-C1120273A8A6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588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5" descr="DSCF4296"/>
          <p:cNvPicPr>
            <a:picLocks noChangeAspect="1" noChangeArrowheads="1"/>
          </p:cNvPicPr>
          <p:nvPr/>
        </p:nvPicPr>
        <p:blipFill>
          <a:blip r:embed="rId3"/>
          <a:srcRect b="4723"/>
          <a:stretch>
            <a:fillRect/>
          </a:stretch>
        </p:blipFill>
        <p:spPr bwMode="auto">
          <a:xfrm>
            <a:off x="-15368" y="0"/>
            <a:ext cx="9285131" cy="664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1828800" y="4237038"/>
            <a:ext cx="2819400" cy="552450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sz="2000">
              <a:latin typeface="Comic Sans MS" pitchFamily="-65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941888" y="3960813"/>
            <a:ext cx="485775" cy="3667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99FF"/>
                </a:solidFill>
              </a:rPr>
              <a:t>PS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2997200" y="4411663"/>
            <a:ext cx="638175" cy="3667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CC00"/>
                </a:solidFill>
              </a:rPr>
              <a:t>SPS</a:t>
            </a:r>
          </a:p>
        </p:txBody>
      </p:sp>
      <p:sp>
        <p:nvSpPr>
          <p:cNvPr id="24" name="Arc 10"/>
          <p:cNvSpPr>
            <a:spLocks/>
          </p:cNvSpPr>
          <p:nvPr/>
        </p:nvSpPr>
        <p:spPr bwMode="auto">
          <a:xfrm>
            <a:off x="0" y="4186238"/>
            <a:ext cx="5021263" cy="1019175"/>
          </a:xfrm>
          <a:custGeom>
            <a:avLst/>
            <a:gdLst>
              <a:gd name="G0" fmla="+- 16853 0 0"/>
              <a:gd name="G1" fmla="+- 21600 0 0"/>
              <a:gd name="G2" fmla="+- 21600 0 0"/>
              <a:gd name="T0" fmla="*/ 0 w 38453"/>
              <a:gd name="T1" fmla="*/ 8089 h 31202"/>
              <a:gd name="T2" fmla="*/ 36201 w 38453"/>
              <a:gd name="T3" fmla="*/ 31202 h 31202"/>
              <a:gd name="T4" fmla="*/ 16853 w 38453"/>
              <a:gd name="T5" fmla="*/ 21600 h 3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453" h="31202" fill="none" extrusionOk="0">
                <a:moveTo>
                  <a:pt x="0" y="8089"/>
                </a:moveTo>
                <a:cubicBezTo>
                  <a:pt x="4099" y="2975"/>
                  <a:pt x="10299" y="-1"/>
                  <a:pt x="16853" y="-1"/>
                </a:cubicBezTo>
                <a:cubicBezTo>
                  <a:pt x="28782" y="0"/>
                  <a:pt x="38453" y="9670"/>
                  <a:pt x="38453" y="21600"/>
                </a:cubicBezTo>
                <a:cubicBezTo>
                  <a:pt x="38453" y="24931"/>
                  <a:pt x="37682" y="28217"/>
                  <a:pt x="36201" y="31202"/>
                </a:cubicBezTo>
              </a:path>
              <a:path w="38453" h="31202" stroke="0" extrusionOk="0">
                <a:moveTo>
                  <a:pt x="0" y="8089"/>
                </a:moveTo>
                <a:cubicBezTo>
                  <a:pt x="4099" y="2975"/>
                  <a:pt x="10299" y="-1"/>
                  <a:pt x="16853" y="-1"/>
                </a:cubicBezTo>
                <a:cubicBezTo>
                  <a:pt x="28782" y="0"/>
                  <a:pt x="38453" y="9670"/>
                  <a:pt x="38453" y="21600"/>
                </a:cubicBezTo>
                <a:cubicBezTo>
                  <a:pt x="38453" y="24931"/>
                  <a:pt x="37682" y="28217"/>
                  <a:pt x="36201" y="31202"/>
                </a:cubicBezTo>
                <a:lnTo>
                  <a:pt x="16853" y="21600"/>
                </a:lnTo>
                <a:close/>
              </a:path>
            </a:pathLst>
          </a:cu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692275" y="3825875"/>
            <a:ext cx="6381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66FFFF"/>
                </a:solidFill>
              </a:rPr>
              <a:t>LHC</a:t>
            </a:r>
          </a:p>
        </p:txBody>
      </p:sp>
      <p:sp>
        <p:nvSpPr>
          <p:cNvPr id="26" name="Oval 16"/>
          <p:cNvSpPr>
            <a:spLocks noChangeArrowheads="1"/>
          </p:cNvSpPr>
          <p:nvPr/>
        </p:nvSpPr>
        <p:spPr bwMode="auto">
          <a:xfrm>
            <a:off x="4637088" y="4276725"/>
            <a:ext cx="339725" cy="84138"/>
          </a:xfrm>
          <a:prstGeom prst="ellipse">
            <a:avLst/>
          </a:prstGeom>
          <a:noFill/>
          <a:ln w="28575">
            <a:solidFill>
              <a:srgbClr val="FF97FF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" name="Picture 15" descr="CERN-logo"/>
          <p:cNvPicPr>
            <a:picLocks noChangeAspect="1" noChangeArrowheads="1"/>
          </p:cNvPicPr>
          <p:nvPr/>
        </p:nvPicPr>
        <p:blipFill>
          <a:blip r:embed="rId4">
            <a:lum bright="24000"/>
            <a:grayscl/>
          </a:blip>
          <a:srcRect l="3937" t="4399" r="4429" b="4399"/>
          <a:stretch>
            <a:fillRect/>
          </a:stretch>
        </p:blipFill>
        <p:spPr bwMode="auto">
          <a:xfrm>
            <a:off x="7963729" y="0"/>
            <a:ext cx="1172258" cy="1174279"/>
          </a:xfrm>
          <a:prstGeom prst="rect">
            <a:avLst/>
          </a:prstGeom>
          <a:noFill/>
          <a:effectLst/>
        </p:spPr>
      </p:pic>
      <p:sp>
        <p:nvSpPr>
          <p:cNvPr id="28" name="Title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37609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VAG Rounded Light" charset="0"/>
              </a:rPr>
              <a:t>The </a:t>
            </a:r>
            <a:r>
              <a:rPr lang="en-US" b="1" u="sng" dirty="0" smtClean="0">
                <a:solidFill>
                  <a:schemeClr val="bg1"/>
                </a:solidFill>
                <a:latin typeface="VAG Rounded Light" charset="0"/>
              </a:rPr>
              <a:t>L</a:t>
            </a:r>
            <a:r>
              <a:rPr lang="en-US" dirty="0" smtClean="0">
                <a:solidFill>
                  <a:schemeClr val="bg1"/>
                </a:solidFill>
                <a:latin typeface="VAG Rounded Light" charset="0"/>
              </a:rPr>
              <a:t>arge </a:t>
            </a:r>
            <a:r>
              <a:rPr lang="en-US" b="1" u="sng" dirty="0" smtClean="0">
                <a:solidFill>
                  <a:schemeClr val="bg1"/>
                </a:solidFill>
                <a:latin typeface="VAG Rounded Light" charset="0"/>
              </a:rPr>
              <a:t>H</a:t>
            </a:r>
            <a:r>
              <a:rPr lang="en-US" dirty="0" smtClean="0">
                <a:solidFill>
                  <a:schemeClr val="bg1"/>
                </a:solidFill>
                <a:latin typeface="VAG Rounded Light" charset="0"/>
              </a:rPr>
              <a:t>adron </a:t>
            </a:r>
            <a:r>
              <a:rPr lang="en-US" b="1" u="sng" dirty="0" smtClean="0">
                <a:solidFill>
                  <a:schemeClr val="bg1"/>
                </a:solidFill>
                <a:latin typeface="VAG Rounded Light" charset="0"/>
              </a:rPr>
              <a:t>C</a:t>
            </a:r>
            <a:r>
              <a:rPr lang="en-US" dirty="0" smtClean="0">
                <a:solidFill>
                  <a:schemeClr val="bg1"/>
                </a:solidFill>
                <a:latin typeface="VAG Rounded Light" charset="0"/>
              </a:rPr>
              <a:t>ollider</a:t>
            </a:r>
            <a:endParaRPr lang="en-US" dirty="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101893"/>
              </p:ext>
            </p:extLst>
          </p:nvPr>
        </p:nvGraphicFramePr>
        <p:xfrm>
          <a:off x="228600" y="863600"/>
          <a:ext cx="7558088" cy="22504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058988"/>
                <a:gridCol w="2603500"/>
                <a:gridCol w="2895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2012 performance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Design</a:t>
                      </a:r>
                      <a:r>
                        <a:rPr lang="en-US" sz="2000" baseline="0" dirty="0" smtClean="0"/>
                        <a:t> performance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Colliding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 x 4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 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7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spacing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Luminosity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7.7 x 10</a:t>
                      </a:r>
                      <a:r>
                        <a:rPr lang="en-US" baseline="30000" dirty="0" smtClean="0"/>
                        <a:t>33</a:t>
                      </a:r>
                      <a:r>
                        <a:rPr lang="en-US" dirty="0" smtClean="0"/>
                        <a:t>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Pile-up interactions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~35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~25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99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5" descr="DSCF4296"/>
          <p:cNvPicPr>
            <a:picLocks noChangeAspect="1" noChangeArrowheads="1"/>
          </p:cNvPicPr>
          <p:nvPr/>
        </p:nvPicPr>
        <p:blipFill>
          <a:blip r:embed="rId3"/>
          <a:srcRect b="4723"/>
          <a:stretch>
            <a:fillRect/>
          </a:stretch>
        </p:blipFill>
        <p:spPr bwMode="auto">
          <a:xfrm>
            <a:off x="-15368" y="0"/>
            <a:ext cx="9285131" cy="664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1828800" y="4237038"/>
            <a:ext cx="2819400" cy="552450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sz="2000">
              <a:latin typeface="Comic Sans MS" pitchFamily="-65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941888" y="3960813"/>
            <a:ext cx="485775" cy="3667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99FF"/>
                </a:solidFill>
              </a:rPr>
              <a:t>PS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2997200" y="4411663"/>
            <a:ext cx="638175" cy="3667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CC00"/>
                </a:solidFill>
              </a:rPr>
              <a:t>SPS</a:t>
            </a:r>
          </a:p>
        </p:txBody>
      </p:sp>
      <p:sp>
        <p:nvSpPr>
          <p:cNvPr id="24" name="Arc 10"/>
          <p:cNvSpPr>
            <a:spLocks/>
          </p:cNvSpPr>
          <p:nvPr/>
        </p:nvSpPr>
        <p:spPr bwMode="auto">
          <a:xfrm>
            <a:off x="0" y="4186238"/>
            <a:ext cx="5021263" cy="1019175"/>
          </a:xfrm>
          <a:custGeom>
            <a:avLst/>
            <a:gdLst>
              <a:gd name="G0" fmla="+- 16853 0 0"/>
              <a:gd name="G1" fmla="+- 21600 0 0"/>
              <a:gd name="G2" fmla="+- 21600 0 0"/>
              <a:gd name="T0" fmla="*/ 0 w 38453"/>
              <a:gd name="T1" fmla="*/ 8089 h 31202"/>
              <a:gd name="T2" fmla="*/ 36201 w 38453"/>
              <a:gd name="T3" fmla="*/ 31202 h 31202"/>
              <a:gd name="T4" fmla="*/ 16853 w 38453"/>
              <a:gd name="T5" fmla="*/ 21600 h 3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453" h="31202" fill="none" extrusionOk="0">
                <a:moveTo>
                  <a:pt x="0" y="8089"/>
                </a:moveTo>
                <a:cubicBezTo>
                  <a:pt x="4099" y="2975"/>
                  <a:pt x="10299" y="-1"/>
                  <a:pt x="16853" y="-1"/>
                </a:cubicBezTo>
                <a:cubicBezTo>
                  <a:pt x="28782" y="0"/>
                  <a:pt x="38453" y="9670"/>
                  <a:pt x="38453" y="21600"/>
                </a:cubicBezTo>
                <a:cubicBezTo>
                  <a:pt x="38453" y="24931"/>
                  <a:pt x="37682" y="28217"/>
                  <a:pt x="36201" y="31202"/>
                </a:cubicBezTo>
              </a:path>
              <a:path w="38453" h="31202" stroke="0" extrusionOk="0">
                <a:moveTo>
                  <a:pt x="0" y="8089"/>
                </a:moveTo>
                <a:cubicBezTo>
                  <a:pt x="4099" y="2975"/>
                  <a:pt x="10299" y="-1"/>
                  <a:pt x="16853" y="-1"/>
                </a:cubicBezTo>
                <a:cubicBezTo>
                  <a:pt x="28782" y="0"/>
                  <a:pt x="38453" y="9670"/>
                  <a:pt x="38453" y="21600"/>
                </a:cubicBezTo>
                <a:cubicBezTo>
                  <a:pt x="38453" y="24931"/>
                  <a:pt x="37682" y="28217"/>
                  <a:pt x="36201" y="31202"/>
                </a:cubicBezTo>
                <a:lnTo>
                  <a:pt x="16853" y="21600"/>
                </a:lnTo>
                <a:close/>
              </a:path>
            </a:pathLst>
          </a:cu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692275" y="3825875"/>
            <a:ext cx="6381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66FFFF"/>
                </a:solidFill>
              </a:rPr>
              <a:t>LHC</a:t>
            </a:r>
          </a:p>
        </p:txBody>
      </p:sp>
      <p:sp>
        <p:nvSpPr>
          <p:cNvPr id="26" name="Oval 16"/>
          <p:cNvSpPr>
            <a:spLocks noChangeArrowheads="1"/>
          </p:cNvSpPr>
          <p:nvPr/>
        </p:nvSpPr>
        <p:spPr bwMode="auto">
          <a:xfrm>
            <a:off x="4637088" y="4276725"/>
            <a:ext cx="339725" cy="84138"/>
          </a:xfrm>
          <a:prstGeom prst="ellipse">
            <a:avLst/>
          </a:prstGeom>
          <a:noFill/>
          <a:ln w="28575">
            <a:solidFill>
              <a:srgbClr val="FF97FF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" name="Picture 15" descr="CERN-logo"/>
          <p:cNvPicPr>
            <a:picLocks noChangeAspect="1" noChangeArrowheads="1"/>
          </p:cNvPicPr>
          <p:nvPr/>
        </p:nvPicPr>
        <p:blipFill>
          <a:blip r:embed="rId4">
            <a:lum bright="24000"/>
            <a:grayscl/>
          </a:blip>
          <a:srcRect l="3937" t="4399" r="4429" b="4399"/>
          <a:stretch>
            <a:fillRect/>
          </a:stretch>
        </p:blipFill>
        <p:spPr bwMode="auto">
          <a:xfrm>
            <a:off x="7963729" y="0"/>
            <a:ext cx="1172258" cy="1174279"/>
          </a:xfrm>
          <a:prstGeom prst="rect">
            <a:avLst/>
          </a:prstGeom>
          <a:noFill/>
          <a:effectLst/>
        </p:spPr>
      </p:pic>
      <p:sp>
        <p:nvSpPr>
          <p:cNvPr id="28" name="Title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37609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VAG Rounded Light" charset="0"/>
              </a:rPr>
              <a:t>The </a:t>
            </a:r>
            <a:r>
              <a:rPr lang="en-US" b="1" u="sng" dirty="0" smtClean="0">
                <a:solidFill>
                  <a:schemeClr val="bg1"/>
                </a:solidFill>
                <a:latin typeface="VAG Rounded Light" charset="0"/>
              </a:rPr>
              <a:t>L</a:t>
            </a:r>
            <a:r>
              <a:rPr lang="en-US" dirty="0" smtClean="0">
                <a:solidFill>
                  <a:schemeClr val="bg1"/>
                </a:solidFill>
                <a:latin typeface="VAG Rounded Light" charset="0"/>
              </a:rPr>
              <a:t>arge </a:t>
            </a:r>
            <a:r>
              <a:rPr lang="en-US" b="1" u="sng" dirty="0" smtClean="0">
                <a:solidFill>
                  <a:schemeClr val="bg1"/>
                </a:solidFill>
                <a:latin typeface="VAG Rounded Light" charset="0"/>
              </a:rPr>
              <a:t>H</a:t>
            </a:r>
            <a:r>
              <a:rPr lang="en-US" dirty="0" smtClean="0">
                <a:solidFill>
                  <a:schemeClr val="bg1"/>
                </a:solidFill>
                <a:latin typeface="VAG Rounded Light" charset="0"/>
              </a:rPr>
              <a:t>adron </a:t>
            </a:r>
            <a:r>
              <a:rPr lang="en-US" b="1" u="sng" dirty="0" smtClean="0">
                <a:solidFill>
                  <a:schemeClr val="bg1"/>
                </a:solidFill>
                <a:latin typeface="VAG Rounded Light" charset="0"/>
              </a:rPr>
              <a:t>C</a:t>
            </a:r>
            <a:r>
              <a:rPr lang="en-US" dirty="0" smtClean="0">
                <a:solidFill>
                  <a:schemeClr val="bg1"/>
                </a:solidFill>
                <a:latin typeface="VAG Rounded Light" charset="0"/>
              </a:rPr>
              <a:t>ollider</a:t>
            </a:r>
            <a:endParaRPr lang="en-US" dirty="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92227"/>
              </p:ext>
            </p:extLst>
          </p:nvPr>
        </p:nvGraphicFramePr>
        <p:xfrm>
          <a:off x="228600" y="863600"/>
          <a:ext cx="7558088" cy="22504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058988"/>
                <a:gridCol w="2603500"/>
                <a:gridCol w="2895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2012 performance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2015 likely performance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Colliding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 x 4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6.5 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 x 6.5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spacing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Luminosity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7.7 x 10</a:t>
                      </a:r>
                      <a:r>
                        <a:rPr lang="en-US" baseline="30000" dirty="0" smtClean="0"/>
                        <a:t>33</a:t>
                      </a:r>
                      <a:r>
                        <a:rPr lang="en-US" dirty="0" smtClean="0"/>
                        <a:t>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x 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Pile-up interactions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~35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~40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051826" y="2683344"/>
            <a:ext cx="695739" cy="563438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8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5" descr="LHC-ATLAS"/>
          <p:cNvPicPr>
            <a:picLocks noChangeAspect="1" noChangeArrowheads="1"/>
          </p:cNvPicPr>
          <p:nvPr/>
        </p:nvPicPr>
        <p:blipFill>
          <a:blip r:embed="rId4">
            <a:lum bright="36000"/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1582250" y="2726515"/>
            <a:ext cx="6070600" cy="1701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59"/>
          <p:cNvGrpSpPr/>
          <p:nvPr/>
        </p:nvGrpSpPr>
        <p:grpSpPr>
          <a:xfrm>
            <a:off x="1847284" y="2815415"/>
            <a:ext cx="5805566" cy="1447800"/>
            <a:chOff x="3135808" y="2397443"/>
            <a:chExt cx="5805566" cy="1447800"/>
          </a:xfrm>
          <a:noFill/>
        </p:grpSpPr>
        <p:sp>
          <p:nvSpPr>
            <p:cNvPr id="6" name="TextBox 5"/>
            <p:cNvSpPr txBox="1"/>
            <p:nvPr/>
          </p:nvSpPr>
          <p:spPr>
            <a:xfrm>
              <a:off x="3135808" y="2397443"/>
              <a:ext cx="380072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1800" b="1" i="1" dirty="0" err="1" smtClean="0">
                  <a:solidFill>
                    <a:prstClr val="black"/>
                  </a:solidFill>
                </a:rPr>
                <a:t>p</a:t>
              </a:r>
              <a:endParaRPr lang="en-GB" sz="1800" b="1" i="1" dirty="0">
                <a:solidFill>
                  <a:prstClr val="black"/>
                </a:solidFill>
              </a:endParaRPr>
            </a:p>
          </p:txBody>
        </p:sp>
        <p:grpSp>
          <p:nvGrpSpPr>
            <p:cNvPr id="7" name="Group 109"/>
            <p:cNvGrpSpPr/>
            <p:nvPr/>
          </p:nvGrpSpPr>
          <p:grpSpPr>
            <a:xfrm>
              <a:off x="3135808" y="2473643"/>
              <a:ext cx="5805566" cy="1371600"/>
              <a:chOff x="3135808" y="4343400"/>
              <a:chExt cx="5805566" cy="1371600"/>
            </a:xfrm>
            <a:grpFill/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3429000" y="4495800"/>
                <a:ext cx="457200" cy="1588"/>
              </a:xfrm>
              <a:prstGeom prst="line">
                <a:avLst/>
              </a:prstGeom>
              <a:grp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>
              <a:xfrm>
                <a:off x="3886200" y="43434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3429000" y="5562600"/>
                <a:ext cx="457200" cy="1588"/>
              </a:xfrm>
              <a:prstGeom prst="line">
                <a:avLst/>
              </a:prstGeom>
              <a:grp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Oval 10"/>
              <p:cNvSpPr/>
              <p:nvPr/>
            </p:nvSpPr>
            <p:spPr>
              <a:xfrm>
                <a:off x="3886200" y="5410200"/>
                <a:ext cx="304800" cy="304800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4191000" y="5564188"/>
                <a:ext cx="457200" cy="1588"/>
              </a:xfrm>
              <a:prstGeom prst="line">
                <a:avLst/>
              </a:prstGeom>
              <a:grpFill/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4191000" y="5490633"/>
                <a:ext cx="455083" cy="71967"/>
              </a:xfrm>
              <a:prstGeom prst="line">
                <a:avLst/>
              </a:prstGeom>
              <a:grpFill/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4191000" y="5566833"/>
                <a:ext cx="455083" cy="71967"/>
              </a:xfrm>
              <a:prstGeom prst="line">
                <a:avLst/>
              </a:prstGeom>
              <a:grpFill/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191000" y="4493155"/>
                <a:ext cx="457200" cy="1588"/>
              </a:xfrm>
              <a:prstGeom prst="line">
                <a:avLst/>
              </a:prstGeom>
              <a:grpFill/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4191000" y="4419600"/>
                <a:ext cx="455083" cy="71967"/>
              </a:xfrm>
              <a:prstGeom prst="line">
                <a:avLst/>
              </a:prstGeom>
              <a:grpFill/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4191000" y="4495800"/>
                <a:ext cx="455083" cy="71967"/>
              </a:xfrm>
              <a:prstGeom prst="line">
                <a:avLst/>
              </a:prstGeom>
              <a:grpFill/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endCxn id="20" idx="4"/>
              </p:cNvCxnSpPr>
              <p:nvPr/>
            </p:nvCxnSpPr>
            <p:spPr>
              <a:xfrm rot="5400000" flipH="1" flipV="1">
                <a:off x="4152900" y="5219700"/>
                <a:ext cx="381000" cy="304800"/>
              </a:xfrm>
              <a:prstGeom prst="line">
                <a:avLst/>
              </a:prstGeom>
              <a:grpFill/>
              <a:ln>
                <a:solidFill>
                  <a:srgbClr val="D0020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stCxn id="20" idx="0"/>
              </p:cNvCxnSpPr>
              <p:nvPr/>
            </p:nvCxnSpPr>
            <p:spPr>
              <a:xfrm rot="16200000" flipV="1">
                <a:off x="4152900" y="4533900"/>
                <a:ext cx="381000" cy="304800"/>
              </a:xfrm>
              <a:prstGeom prst="line">
                <a:avLst/>
              </a:prstGeom>
              <a:grpFill/>
              <a:ln>
                <a:solidFill>
                  <a:srgbClr val="D0020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Oval 19"/>
              <p:cNvSpPr/>
              <p:nvPr/>
            </p:nvSpPr>
            <p:spPr>
              <a:xfrm>
                <a:off x="4343400" y="4876800"/>
                <a:ext cx="304800" cy="304800"/>
              </a:xfrm>
              <a:prstGeom prst="ellipse">
                <a:avLst/>
              </a:prstGeom>
              <a:grpFill/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135808" y="5334000"/>
                <a:ext cx="380072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800" b="1" i="1" dirty="0" err="1" smtClean="0">
                    <a:solidFill>
                      <a:prstClr val="black"/>
                    </a:solidFill>
                  </a:rPr>
                  <a:t>p</a:t>
                </a:r>
                <a:endParaRPr lang="en-GB" sz="1800" b="1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724400" y="5407223"/>
                <a:ext cx="1531977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8000"/>
                    </a:solidFill>
                  </a:rPr>
                  <a:t>Underlying event</a:t>
                </a:r>
                <a:endParaRPr lang="en-GB" sz="1400" dirty="0">
                  <a:solidFill>
                    <a:srgbClr val="008000"/>
                  </a:solidFill>
                </a:endParaRPr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 flipV="1">
                <a:off x="4648200" y="4953000"/>
                <a:ext cx="455083" cy="71967"/>
              </a:xfrm>
              <a:prstGeom prst="line">
                <a:avLst/>
              </a:prstGeom>
              <a:grpFill/>
              <a:ln>
                <a:solidFill>
                  <a:srgbClr val="3F8DE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4648200" y="5029200"/>
                <a:ext cx="455083" cy="71967"/>
              </a:xfrm>
              <a:prstGeom prst="line">
                <a:avLst/>
              </a:prstGeom>
              <a:grpFill/>
              <a:ln>
                <a:solidFill>
                  <a:srgbClr val="3F8DE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4648200" y="5029200"/>
                <a:ext cx="1143000" cy="1588"/>
              </a:xfrm>
              <a:prstGeom prst="line">
                <a:avLst/>
              </a:prstGeom>
              <a:grpFill/>
              <a:ln w="50800" cap="flat" cmpd="sng" algn="ctr">
                <a:solidFill>
                  <a:schemeClr val="tx2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5801782" y="4842932"/>
                <a:ext cx="3139592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defTabSz="360363"/>
                <a:r>
                  <a:rPr lang="en-GB" sz="1800" b="1" i="1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X</a:t>
                </a:r>
                <a:r>
                  <a:rPr lang="en-GB" sz="1400" b="1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 </a:t>
                </a:r>
                <a:r>
                  <a:rPr lang="en-GB" sz="1400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= 	jets, </a:t>
                </a:r>
                <a:r>
                  <a:rPr lang="en-GB" sz="1400" i="1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W</a:t>
                </a:r>
                <a:r>
                  <a:rPr lang="en-GB" sz="1400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, </a:t>
                </a:r>
                <a:r>
                  <a:rPr lang="en-GB" sz="1400" i="1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Z</a:t>
                </a:r>
                <a:r>
                  <a:rPr lang="en-GB" sz="1400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, top, Higgs, 	SUSY, … </a:t>
                </a:r>
                <a:endParaRPr lang="en-GB" sz="1400" dirty="0">
                  <a:solidFill>
                    <a:srgbClr val="09213B">
                      <a:lumMod val="75000"/>
                      <a:lumOff val="25000"/>
                    </a:srgbClr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648200" y="4604266"/>
                <a:ext cx="1050503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800" i="1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Q</a:t>
                </a:r>
                <a:r>
                  <a:rPr lang="en-GB" sz="600" i="1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 </a:t>
                </a:r>
                <a:r>
                  <a:rPr lang="en-GB" sz="1800" baseline="30000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2 </a:t>
                </a:r>
                <a:r>
                  <a:rPr lang="en-GB" sz="1800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= </a:t>
                </a:r>
                <a:r>
                  <a:rPr lang="en-GB" sz="1800" i="1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M</a:t>
                </a:r>
                <a:r>
                  <a:rPr lang="en-GB" sz="1800" i="1" baseline="-25000" dirty="0" smtClean="0">
                    <a:solidFill>
                      <a:srgbClr val="09213B">
                        <a:lumMod val="75000"/>
                        <a:lumOff val="25000"/>
                      </a:srgbClr>
                    </a:solidFill>
                  </a:rPr>
                  <a:t>X</a:t>
                </a:r>
                <a:endParaRPr lang="en-GB" sz="1800" i="1" baseline="-25000" dirty="0">
                  <a:solidFill>
                    <a:srgbClr val="09213B">
                      <a:lumMod val="75000"/>
                      <a:lumOff val="25000"/>
                    </a:srgbClr>
                  </a:solidFill>
                </a:endParaRPr>
              </a:p>
            </p:txBody>
          </p:sp>
          <p:graphicFrame>
            <p:nvGraphicFramePr>
              <p:cNvPr id="28" name="Object 3"/>
              <p:cNvGraphicFramePr>
                <a:graphicFrameLocks noChangeAspect="1"/>
              </p:cNvGraphicFramePr>
              <p:nvPr/>
            </p:nvGraphicFramePr>
            <p:xfrm>
              <a:off x="3877207" y="4635498"/>
              <a:ext cx="478895" cy="3156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6222" name="Equation" r:id="rId5" imgW="406400" imgH="266700" progId="Equation.DSMT4">
                      <p:embed/>
                    </p:oleObj>
                  </mc:Choice>
                  <mc:Fallback>
                    <p:oleObj name="Equation" r:id="rId5" imgW="406400" imgH="2667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77207" y="4635498"/>
                            <a:ext cx="478895" cy="31566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4"/>
              <p:cNvGraphicFramePr>
                <a:graphicFrameLocks noChangeAspect="1"/>
              </p:cNvGraphicFramePr>
              <p:nvPr/>
            </p:nvGraphicFramePr>
            <p:xfrm>
              <a:off x="3870326" y="5081057"/>
              <a:ext cx="493713" cy="3159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6223" name="Equation" r:id="rId7" imgW="419100" imgH="266700" progId="Equation.3">
                      <p:embed/>
                    </p:oleObj>
                  </mc:Choice>
                  <mc:Fallback>
                    <p:oleObj name="Equation" r:id="rId7" imgW="419100" imgH="2667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70326" y="5081057"/>
                            <a:ext cx="493713" cy="3159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3" name="Oval 32"/>
          <p:cNvSpPr/>
          <p:nvPr/>
        </p:nvSpPr>
        <p:spPr>
          <a:xfrm>
            <a:off x="2581802" y="2922279"/>
            <a:ext cx="304800" cy="304800"/>
          </a:xfrm>
          <a:prstGeom prst="ellipse">
            <a:avLst/>
          </a:prstGeom>
          <a:solidFill>
            <a:srgbClr val="D00209">
              <a:alpha val="82000"/>
            </a:srgbClr>
          </a:solidFill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581802" y="3989079"/>
            <a:ext cx="304800" cy="304800"/>
          </a:xfrm>
          <a:prstGeom prst="ellipse">
            <a:avLst/>
          </a:prstGeom>
          <a:solidFill>
            <a:srgbClr val="D00209">
              <a:alpha val="82000"/>
            </a:srgbClr>
          </a:solidFill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3051702" y="3417579"/>
            <a:ext cx="304800" cy="3048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7" name="Title 15"/>
          <p:cNvSpPr txBox="1">
            <a:spLocks/>
          </p:cNvSpPr>
          <p:nvPr/>
        </p:nvSpPr>
        <p:spPr>
          <a:xfrm>
            <a:off x="154602" y="33130"/>
            <a:ext cx="6769659" cy="563217"/>
          </a:xfrm>
          <a:prstGeom prst="rect">
            <a:avLst/>
          </a:prstGeom>
          <a:solidFill>
            <a:schemeClr val="tx1">
              <a:alpha val="43000"/>
            </a:schemeClr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earches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for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weakly interacting particles</a:t>
            </a:r>
            <a:endParaRPr kumimoji="0" lang="en-US" sz="3200" b="0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David Berge / GRAPPA / TeVPA2013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517253" y="76641"/>
            <a:ext cx="569276" cy="325714"/>
          </a:xfrm>
          <a:prstGeom prst="rect">
            <a:avLst/>
          </a:prstGeom>
        </p:spPr>
        <p:txBody>
          <a:bodyPr/>
          <a:lstStyle/>
          <a:p>
            <a:fld id="{6E4B2DDA-C396-1F4E-A4F0-C1120273A8A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80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-73025" y="-11113"/>
            <a:ext cx="9217025" cy="563563"/>
          </a:xfrm>
          <a:noFill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Task: measure transverse energy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Picture 7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596346"/>
            <a:ext cx="5956300" cy="57065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9400" y="4114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4423833" y="2446867"/>
            <a:ext cx="228600" cy="1096433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423833" y="2446867"/>
            <a:ext cx="1134534" cy="1096433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749800" y="2019300"/>
            <a:ext cx="808567" cy="427567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3318933" y="3018367"/>
            <a:ext cx="1104900" cy="524933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191933" y="3543300"/>
            <a:ext cx="1231900" cy="254000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191933" y="3018367"/>
            <a:ext cx="127000" cy="778933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159000" y="3543300"/>
            <a:ext cx="2264833" cy="219075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647950" y="3543300"/>
            <a:ext cx="1775884" cy="1460500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2159001" y="3762375"/>
            <a:ext cx="488949" cy="1241425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423833" y="3543300"/>
            <a:ext cx="2335170" cy="165100"/>
          </a:xfrm>
          <a:prstGeom prst="straightConnector1">
            <a:avLst/>
          </a:prstGeom>
          <a:ln w="76200" cmpd="sng">
            <a:solidFill>
              <a:schemeClr val="bg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840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38840</TotalTime>
  <Words>1999</Words>
  <Application>Microsoft Macintosh PowerPoint</Application>
  <PresentationFormat>On-screen Show (4:3)</PresentationFormat>
  <Paragraphs>428</Paragraphs>
  <Slides>46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Office Theme</vt:lpstr>
      <vt:lpstr>Equation</vt:lpstr>
      <vt:lpstr>News from the LHC “Astroparticle Physics at the LHC”</vt:lpstr>
      <vt:lpstr>ATLAS and CMS public results</vt:lpstr>
      <vt:lpstr>LHC Mission: Complete the Standard Model</vt:lpstr>
      <vt:lpstr>LHC Mission: Discover the Dark Sector (and more…)</vt:lpstr>
      <vt:lpstr>PowerPoint Presentation</vt:lpstr>
      <vt:lpstr>PowerPoint Presentation</vt:lpstr>
      <vt:lpstr>PowerPoint Presentation</vt:lpstr>
      <vt:lpstr>PowerPoint Presentation</vt:lpstr>
      <vt:lpstr>Task: measure transverse energy</vt:lpstr>
      <vt:lpstr>PowerPoint Presentation</vt:lpstr>
      <vt:lpstr>PowerPoint Presentation</vt:lpstr>
      <vt:lpstr>Up to now, we found everything we knew about…</vt:lpstr>
      <vt:lpstr>… and nothing we didn’t know about!</vt:lpstr>
      <vt:lpstr>… and nothing we didn’t know about!</vt:lpstr>
      <vt:lpstr>CERN / LHC Interactions with Astroparticle Physics</vt:lpstr>
      <vt:lpstr>CERN / LHC Interactions with Astroparticle Physics</vt:lpstr>
      <vt:lpstr>CERN / LHC Interactions with Astroparticle Physics</vt:lpstr>
      <vt:lpstr>Extrapolations to the highest CR energies</vt:lpstr>
      <vt:lpstr>CERN / LHC Interactions with Astroparticle Physics</vt:lpstr>
      <vt:lpstr>Back to the mainstream</vt:lpstr>
      <vt:lpstr>Back to the mainstream</vt:lpstr>
      <vt:lpstr>Expectations for the Standard Model Higgs at the LHC</vt:lpstr>
      <vt:lpstr>Expectations for the Standard Model Higgs at the LHC</vt:lpstr>
      <vt:lpstr>Higgs coupling to bosons</vt:lpstr>
      <vt:lpstr>Higgs coupling to fermions</vt:lpstr>
      <vt:lpstr>Higgs properties</vt:lpstr>
      <vt:lpstr>Higgs coupling to dark matter</vt:lpstr>
      <vt:lpstr>PowerPoint Presentation</vt:lpstr>
      <vt:lpstr>PowerPoint Presentation</vt:lpstr>
      <vt:lpstr>1: “Standard” Dark Matter Searches at Colliders</vt:lpstr>
      <vt:lpstr>PowerPoint Presentation</vt:lpstr>
      <vt:lpstr>Natural SUSY searches Search for 3rd generation squarks, leptons, b-jets, jets, missing Et</vt:lpstr>
      <vt:lpstr>PowerPoint Presentation</vt:lpstr>
      <vt:lpstr>So what?</vt:lpstr>
      <vt:lpstr>2: Dark Matter Pair Searches at Colliders</vt:lpstr>
      <vt:lpstr>PowerPoint Presentation</vt:lpstr>
      <vt:lpstr>PowerPoint Presentation</vt:lpstr>
      <vt:lpstr>Nada! Set limits…</vt:lpstr>
      <vt:lpstr>Nada! Set limits…</vt:lpstr>
      <vt:lpstr>Dark matter contact interactions</vt:lpstr>
      <vt:lpstr>Nada! Set limits…</vt:lpstr>
      <vt:lpstr>Dark matter contact interactions</vt:lpstr>
      <vt:lpstr>Dark matter contact interactions</vt:lpstr>
      <vt:lpstr>Dark matter contact interactions</vt:lpstr>
      <vt:lpstr>News from the LHC “Astroparticle Physics at the LHC”</vt:lpstr>
      <vt:lpstr>News from the LHC “Astroparticle Physics at the LHC”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EtMiss Goodness</dc:title>
  <dc:creator>David Berge</dc:creator>
  <cp:lastModifiedBy>David Berge</cp:lastModifiedBy>
  <cp:revision>1311</cp:revision>
  <cp:lastPrinted>2012-10-12T16:14:45Z</cp:lastPrinted>
  <dcterms:created xsi:type="dcterms:W3CDTF">2011-11-02T14:48:50Z</dcterms:created>
  <dcterms:modified xsi:type="dcterms:W3CDTF">2013-08-29T16:04:32Z</dcterms:modified>
</cp:coreProperties>
</file>