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9" r:id="rId5"/>
    <p:sldId id="262" r:id="rId6"/>
    <p:sldId id="258" r:id="rId7"/>
    <p:sldId id="263" r:id="rId8"/>
    <p:sldId id="264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1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DF75B-3AA5-6B4A-99E4-12E08B059715}" type="datetimeFigureOut">
              <a:rPr lang="en-US" smtClean="0"/>
              <a:t>/17/12/12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BF741-ED1B-A342-85F4-19F14EB15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28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DF75B-3AA5-6B4A-99E4-12E08B059715}" type="datetimeFigureOut">
              <a:rPr lang="en-US" smtClean="0"/>
              <a:t>/17/12/12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BF741-ED1B-A342-85F4-19F14EB15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618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DF75B-3AA5-6B4A-99E4-12E08B059715}" type="datetimeFigureOut">
              <a:rPr lang="en-US" smtClean="0"/>
              <a:t>/17/12/12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BF741-ED1B-A342-85F4-19F14EB15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172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DF75B-3AA5-6B4A-99E4-12E08B059715}" type="datetimeFigureOut">
              <a:rPr lang="en-US" smtClean="0"/>
              <a:t>/17/12/12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BF741-ED1B-A342-85F4-19F14EB15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964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DF75B-3AA5-6B4A-99E4-12E08B059715}" type="datetimeFigureOut">
              <a:rPr lang="en-US" smtClean="0"/>
              <a:t>/17/12/12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BF741-ED1B-A342-85F4-19F14EB15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936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DF75B-3AA5-6B4A-99E4-12E08B059715}" type="datetimeFigureOut">
              <a:rPr lang="en-US" smtClean="0"/>
              <a:t>/17/12/12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BF741-ED1B-A342-85F4-19F14EB15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150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DF75B-3AA5-6B4A-99E4-12E08B059715}" type="datetimeFigureOut">
              <a:rPr lang="en-US" smtClean="0"/>
              <a:t>/17/12/12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BF741-ED1B-A342-85F4-19F14EB15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918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DF75B-3AA5-6B4A-99E4-12E08B059715}" type="datetimeFigureOut">
              <a:rPr lang="en-US" smtClean="0"/>
              <a:t>/17/12/12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BF741-ED1B-A342-85F4-19F14EB15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086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DF75B-3AA5-6B4A-99E4-12E08B059715}" type="datetimeFigureOut">
              <a:rPr lang="en-US" smtClean="0"/>
              <a:t>/17/12/12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BF741-ED1B-A342-85F4-19F14EB15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660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DF75B-3AA5-6B4A-99E4-12E08B059715}" type="datetimeFigureOut">
              <a:rPr lang="en-US" smtClean="0"/>
              <a:t>/17/12/12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BF741-ED1B-A342-85F4-19F14EB15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648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DF75B-3AA5-6B4A-99E4-12E08B059715}" type="datetimeFigureOut">
              <a:rPr lang="en-US" smtClean="0"/>
              <a:t>/17/12/12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BF741-ED1B-A342-85F4-19F14EB15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62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DF75B-3AA5-6B4A-99E4-12E08B059715}" type="datetimeFigureOut">
              <a:rPr lang="en-US" smtClean="0"/>
              <a:t>/17/12/12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BF741-ED1B-A342-85F4-19F14EB15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35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LAGUNA-LBNO HP-PS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Rende Steerenberg, Javier </a:t>
            </a:r>
            <a:r>
              <a:rPr lang="en-GB" dirty="0" err="1" smtClean="0"/>
              <a:t>Alabao</a:t>
            </a:r>
            <a:r>
              <a:rPr lang="en-GB" dirty="0" smtClean="0"/>
              <a:t>, Javier </a:t>
            </a:r>
            <a:r>
              <a:rPr lang="en-GB" dirty="0" err="1" smtClean="0"/>
              <a:t>Alabao</a:t>
            </a:r>
            <a:r>
              <a:rPr lang="en-GB" dirty="0" smtClean="0"/>
              <a:t>, </a:t>
            </a:r>
            <a:r>
              <a:rPr lang="en-GB" dirty="0" err="1" smtClean="0"/>
              <a:t>Androula</a:t>
            </a:r>
            <a:r>
              <a:rPr lang="en-GB" dirty="0" smtClean="0"/>
              <a:t> </a:t>
            </a:r>
            <a:r>
              <a:rPr lang="en-GB" dirty="0" err="1" smtClean="0"/>
              <a:t>Alekou</a:t>
            </a:r>
            <a:r>
              <a:rPr lang="en-GB" dirty="0" smtClean="0"/>
              <a:t>,  </a:t>
            </a:r>
            <a:r>
              <a:rPr lang="en-GB" dirty="0" err="1" smtClean="0"/>
              <a:t>Fanouria</a:t>
            </a:r>
            <a:r>
              <a:rPr lang="en-GB" dirty="0" smtClean="0"/>
              <a:t> Antoniou, Michael </a:t>
            </a:r>
            <a:r>
              <a:rPr lang="en-GB" dirty="0" err="1" smtClean="0"/>
              <a:t>Benedikt</a:t>
            </a:r>
            <a:r>
              <a:rPr lang="en-GB" dirty="0" smtClean="0"/>
              <a:t>, Roland </a:t>
            </a:r>
            <a:r>
              <a:rPr lang="en-GB" dirty="0" err="1" smtClean="0"/>
              <a:t>Garoby</a:t>
            </a:r>
            <a:r>
              <a:rPr lang="en-GB" dirty="0" smtClean="0"/>
              <a:t>, Frank </a:t>
            </a:r>
            <a:r>
              <a:rPr lang="en-GB" dirty="0" err="1"/>
              <a:t>Gerigk</a:t>
            </a:r>
            <a:r>
              <a:rPr lang="en-GB" dirty="0"/>
              <a:t>, </a:t>
            </a:r>
            <a:r>
              <a:rPr lang="en-GB" dirty="0" smtClean="0"/>
              <a:t>Brennan Goddard, Christos </a:t>
            </a:r>
            <a:r>
              <a:rPr lang="en-GB" dirty="0" err="1" smtClean="0"/>
              <a:t>Lazaridis</a:t>
            </a:r>
            <a:r>
              <a:rPr lang="en-GB" dirty="0" smtClean="0"/>
              <a:t>, </a:t>
            </a:r>
            <a:r>
              <a:rPr lang="en-GB" dirty="0" err="1" smtClean="0"/>
              <a:t>Yannis</a:t>
            </a:r>
            <a:r>
              <a:rPr lang="en-GB" dirty="0" smtClean="0"/>
              <a:t> </a:t>
            </a:r>
            <a:r>
              <a:rPr lang="en-GB" dirty="0" err="1"/>
              <a:t>Papaphilippou</a:t>
            </a:r>
            <a:r>
              <a:rPr lang="en-GB" dirty="0" smtClean="0"/>
              <a:t>,</a:t>
            </a:r>
            <a:r>
              <a:rPr lang="en-GB" dirty="0"/>
              <a:t> Angelina </a:t>
            </a:r>
            <a:r>
              <a:rPr lang="en-GB" dirty="0" err="1"/>
              <a:t>Parfenova</a:t>
            </a:r>
            <a:r>
              <a:rPr lang="en-GB" dirty="0"/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3902611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HP-PS basics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High Power Protons Synchrotron:</a:t>
            </a:r>
          </a:p>
          <a:p>
            <a:pPr lvl="1"/>
            <a:r>
              <a:rPr lang="en-GB" dirty="0" smtClean="0"/>
              <a:t>2 MW beam power (@ 30 – 50 </a:t>
            </a:r>
            <a:r>
              <a:rPr lang="en-GB" dirty="0" err="1" smtClean="0"/>
              <a:t>GeV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Dedicated to neutrinos for LAGUNA-LBNO</a:t>
            </a:r>
          </a:p>
          <a:p>
            <a:pPr lvl="1"/>
            <a:r>
              <a:rPr lang="en-GB" dirty="0" smtClean="0"/>
              <a:t>Keep in mind possible use for LHC in future</a:t>
            </a:r>
          </a:p>
          <a:p>
            <a:r>
              <a:rPr lang="en-GB" dirty="0"/>
              <a:t>3</a:t>
            </a:r>
            <a:r>
              <a:rPr lang="en-GB" dirty="0" smtClean="0"/>
              <a:t>-fold symmetric machine is considered:</a:t>
            </a:r>
          </a:p>
          <a:p>
            <a:pPr lvl="1"/>
            <a:r>
              <a:rPr lang="en-GB" dirty="0" smtClean="0"/>
              <a:t>About 1 km in circumference</a:t>
            </a:r>
          </a:p>
          <a:p>
            <a:pPr lvl="1"/>
            <a:r>
              <a:rPr lang="en-GB" dirty="0" smtClean="0"/>
              <a:t>Imaginary gamma transition</a:t>
            </a:r>
          </a:p>
          <a:p>
            <a:pPr lvl="1"/>
            <a:r>
              <a:rPr lang="en-GB" dirty="0" smtClean="0"/>
              <a:t>Injection/Extraction straight section</a:t>
            </a:r>
          </a:p>
          <a:p>
            <a:pPr lvl="1"/>
            <a:r>
              <a:rPr lang="en-GB" dirty="0" smtClean="0">
                <a:sym typeface="Wingdings"/>
              </a:rPr>
              <a:t>Collimation straight section</a:t>
            </a:r>
          </a:p>
          <a:p>
            <a:pPr lvl="1"/>
            <a:r>
              <a:rPr lang="en-GB" dirty="0" smtClean="0">
                <a:sym typeface="Wingdings"/>
              </a:rPr>
              <a:t>RF straight section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7935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Power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4342"/>
            <a:ext cx="9144000" cy="523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623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Different Options explored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" y="1574800"/>
            <a:ext cx="8784000" cy="50557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59300" y="1430338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30 </a:t>
            </a:r>
            <a:r>
              <a:rPr lang="en-GB" dirty="0" err="1" smtClean="0"/>
              <a:t>GeV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683000" y="1452008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  <a:r>
              <a:rPr lang="en-GB" dirty="0" smtClean="0"/>
              <a:t>0 </a:t>
            </a:r>
            <a:r>
              <a:rPr lang="en-GB" dirty="0" err="1" smtClean="0"/>
              <a:t>GeV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730500" y="1443038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65 </a:t>
            </a:r>
            <a:r>
              <a:rPr lang="en-GB" dirty="0" err="1" smtClean="0"/>
              <a:t>GeV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930400" y="1464708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  <a:r>
              <a:rPr lang="en-GB" dirty="0" smtClean="0"/>
              <a:t>0 </a:t>
            </a:r>
            <a:r>
              <a:rPr lang="en-GB" dirty="0" err="1" smtClean="0"/>
              <a:t>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9821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SPL options/parameters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04" y="1362076"/>
            <a:ext cx="8099996" cy="539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780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LP-SPL intensity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8" y="1417638"/>
            <a:ext cx="7199985" cy="5355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446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Injection / Extraction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7638"/>
            <a:ext cx="9144000" cy="5286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490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Collimation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" y="1417638"/>
            <a:ext cx="8604000" cy="507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0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Consolidate the basic options and optics (</a:t>
            </a:r>
            <a:r>
              <a:rPr lang="en-GB" dirty="0" err="1" smtClean="0"/>
              <a:t>Fannouria</a:t>
            </a:r>
            <a:r>
              <a:rPr lang="en-GB" dirty="0" smtClean="0"/>
              <a:t> &amp; </a:t>
            </a:r>
            <a:r>
              <a:rPr lang="en-GB" dirty="0" err="1" smtClean="0"/>
              <a:t>Andoula</a:t>
            </a:r>
            <a:r>
              <a:rPr lang="en-GB" dirty="0" smtClean="0"/>
              <a:t>).</a:t>
            </a:r>
          </a:p>
          <a:p>
            <a:r>
              <a:rPr lang="en-GB" dirty="0" smtClean="0"/>
              <a:t>Investigate further the Super Ferric options</a:t>
            </a:r>
          </a:p>
          <a:p>
            <a:pPr lvl="1"/>
            <a:r>
              <a:rPr lang="en-GB" dirty="0" smtClean="0"/>
              <a:t>Support form L. </a:t>
            </a:r>
            <a:r>
              <a:rPr lang="en-GB" dirty="0" err="1" smtClean="0"/>
              <a:t>Bottura</a:t>
            </a:r>
            <a:r>
              <a:rPr lang="en-GB" dirty="0" smtClean="0"/>
              <a:t> and his team (Javier)</a:t>
            </a:r>
          </a:p>
          <a:p>
            <a:r>
              <a:rPr lang="en-GB" dirty="0" smtClean="0"/>
              <a:t>Injection/Extraction (Angelina &amp; Brennan)</a:t>
            </a:r>
          </a:p>
          <a:p>
            <a:r>
              <a:rPr lang="en-GB" dirty="0" smtClean="0"/>
              <a:t>Collimation (Christos, ..)</a:t>
            </a:r>
          </a:p>
          <a:p>
            <a:r>
              <a:rPr lang="en-GB" dirty="0" smtClean="0"/>
              <a:t>RF cavities </a:t>
            </a:r>
            <a:r>
              <a:rPr lang="en-GB" dirty="0" err="1" smtClean="0"/>
              <a:t>etc</a:t>
            </a:r>
            <a:r>
              <a:rPr lang="en-GB" dirty="0" smtClean="0"/>
              <a:t> (BE/OP PJAS + Elena, …).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8916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188</Words>
  <Application>Microsoft Macintosh PowerPoint</Application>
  <PresentationFormat>On-screen Show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LAGUNA-LBNO HP-PS</vt:lpstr>
      <vt:lpstr>The HP-PS basics</vt:lpstr>
      <vt:lpstr>Beam Power</vt:lpstr>
      <vt:lpstr>Different Options explored</vt:lpstr>
      <vt:lpstr>SPL options/parameters</vt:lpstr>
      <vt:lpstr>LP-SPL intensity</vt:lpstr>
      <vt:lpstr>Injection / Extraction</vt:lpstr>
      <vt:lpstr>Collimation</vt:lpstr>
      <vt:lpstr>Next Steps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Rende Steerenberg</dc:creator>
  <cp:lastModifiedBy>Rende Steerenberg</cp:lastModifiedBy>
  <cp:revision>10</cp:revision>
  <dcterms:created xsi:type="dcterms:W3CDTF">2012-12-17T08:46:57Z</dcterms:created>
  <dcterms:modified xsi:type="dcterms:W3CDTF">2012-12-17T10:42:08Z</dcterms:modified>
</cp:coreProperties>
</file>