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AA8C8-5E84-4DC9-A777-28046E8527E9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ED4A4-9DD3-4995-B3DA-8FCB42C3D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15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ED4A4-9DD3-4995-B3DA-8FCB42C3DA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7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79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6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67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9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93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5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0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D704D-52C9-4ACF-BF2B-D5AF77114F66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4B655-65AC-40D7-96B9-552D3F17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8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r>
              <a:rPr lang="en-US" dirty="0" smtClean="0"/>
              <a:t>the vector transport </a:t>
            </a:r>
            <a:r>
              <a:rPr lang="en-US" dirty="0" smtClean="0"/>
              <a:t>prototype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Andrei </a:t>
            </a:r>
            <a:r>
              <a:rPr lang="en-US" dirty="0" err="1" smtClean="0"/>
              <a:t>Gheata</a:t>
            </a:r>
            <a:endParaRPr lang="en-US" dirty="0" smtClean="0"/>
          </a:p>
          <a:p>
            <a:r>
              <a:rPr lang="en-US" dirty="0" smtClean="0"/>
              <a:t>12/12/12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9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implementation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629400" y="2628508"/>
            <a:ext cx="0" cy="251460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010400" y="2628508"/>
            <a:ext cx="0" cy="251460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91400" y="2628508"/>
            <a:ext cx="0" cy="251460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72400" y="2628508"/>
            <a:ext cx="0" cy="251460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153400" y="2628508"/>
            <a:ext cx="0" cy="251460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133600" y="2628508"/>
            <a:ext cx="0" cy="2514600"/>
          </a:xfrm>
          <a:prstGeom prst="line">
            <a:avLst/>
          </a:prstGeom>
          <a:ln w="444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60"/>
          <p:cNvGrpSpPr/>
          <p:nvPr/>
        </p:nvGrpSpPr>
        <p:grpSpPr>
          <a:xfrm>
            <a:off x="3581400" y="2371627"/>
            <a:ext cx="2362200" cy="228600"/>
            <a:chOff x="3581400" y="1876719"/>
            <a:chExt cx="2362200" cy="228600"/>
          </a:xfrm>
        </p:grpSpPr>
        <p:sp>
          <p:nvSpPr>
            <p:cNvPr id="15" name="Rectangle 14"/>
            <p:cNvSpPr/>
            <p:nvPr/>
          </p:nvSpPr>
          <p:spPr>
            <a:xfrm>
              <a:off x="3581400" y="1876719"/>
              <a:ext cx="2362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6576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862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148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434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720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8006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0292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2578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486400" y="1905000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61"/>
          <p:cNvGrpSpPr/>
          <p:nvPr/>
        </p:nvGrpSpPr>
        <p:grpSpPr>
          <a:xfrm>
            <a:off x="3581400" y="2905027"/>
            <a:ext cx="2362200" cy="228600"/>
            <a:chOff x="3581400" y="2410119"/>
            <a:chExt cx="2362200" cy="228600"/>
          </a:xfrm>
        </p:grpSpPr>
        <p:sp>
          <p:nvSpPr>
            <p:cNvPr id="26" name="Rectangle 25"/>
            <p:cNvSpPr/>
            <p:nvPr/>
          </p:nvSpPr>
          <p:spPr>
            <a:xfrm>
              <a:off x="3581400" y="2410119"/>
              <a:ext cx="2362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6576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8862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148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3434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5720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8006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0292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2578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486400" y="2438400"/>
              <a:ext cx="1524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Oval 35"/>
          <p:cNvSpPr/>
          <p:nvPr/>
        </p:nvSpPr>
        <p:spPr>
          <a:xfrm>
            <a:off x="6514708" y="5143108"/>
            <a:ext cx="228600" cy="228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895708" y="5143108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277492" y="5143108"/>
            <a:ext cx="228600" cy="228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658492" y="5143108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039492" y="5143108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58"/>
          <p:cNvGrpSpPr/>
          <p:nvPr/>
        </p:nvGrpSpPr>
        <p:grpSpPr>
          <a:xfrm>
            <a:off x="3581400" y="6172200"/>
            <a:ext cx="2362200" cy="228600"/>
            <a:chOff x="3581400" y="4000892"/>
            <a:chExt cx="2362200" cy="228600"/>
          </a:xfrm>
        </p:grpSpPr>
        <p:sp>
          <p:nvSpPr>
            <p:cNvPr id="41" name="Rectangle 40"/>
            <p:cNvSpPr/>
            <p:nvPr/>
          </p:nvSpPr>
          <p:spPr>
            <a:xfrm>
              <a:off x="3581400" y="4000892"/>
              <a:ext cx="2362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36576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38862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41148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3434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45720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48006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0292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5257800" y="4038600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59"/>
          <p:cNvGrpSpPr/>
          <p:nvPr/>
        </p:nvGrpSpPr>
        <p:grpSpPr>
          <a:xfrm>
            <a:off x="3581400" y="5664840"/>
            <a:ext cx="2362200" cy="228600"/>
            <a:chOff x="3581400" y="4495800"/>
            <a:chExt cx="2362200" cy="228600"/>
          </a:xfrm>
        </p:grpSpPr>
        <p:sp>
          <p:nvSpPr>
            <p:cNvPr id="50" name="Rectangle 49"/>
            <p:cNvSpPr/>
            <p:nvPr/>
          </p:nvSpPr>
          <p:spPr>
            <a:xfrm>
              <a:off x="3581400" y="4495800"/>
              <a:ext cx="2362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36576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8862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41148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43434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45720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48006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50292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5257800" y="4533508"/>
              <a:ext cx="152400" cy="152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6362308" y="2809189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781800" y="28194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/>
          <p:cNvCxnSpPr>
            <a:stCxn id="24" idx="3"/>
            <a:endCxn id="63" idx="0"/>
          </p:cNvCxnSpPr>
          <p:nvPr/>
        </p:nvCxnSpPr>
        <p:spPr>
          <a:xfrm>
            <a:off x="5410200" y="2476108"/>
            <a:ext cx="1028308" cy="333081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25" idx="3"/>
            <a:endCxn id="64" idx="0"/>
          </p:cNvCxnSpPr>
          <p:nvPr/>
        </p:nvCxnSpPr>
        <p:spPr>
          <a:xfrm>
            <a:off x="5638800" y="2476108"/>
            <a:ext cx="1219200" cy="34329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4" idx="2"/>
            <a:endCxn id="177" idx="0"/>
          </p:cNvCxnSpPr>
          <p:nvPr/>
        </p:nvCxnSpPr>
        <p:spPr>
          <a:xfrm>
            <a:off x="6858000" y="2971800"/>
            <a:ext cx="0" cy="186650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548735" y="3009508"/>
            <a:ext cx="461665" cy="121920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transport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72200" y="2018908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gency FB" pitchFamily="34" charset="0"/>
              </a:rPr>
              <a:t>pick-up</a:t>
            </a:r>
          </a:p>
          <a:p>
            <a:r>
              <a:rPr lang="en-US" sz="1400" dirty="0" smtClean="0">
                <a:latin typeface="Agency FB" pitchFamily="34" charset="0"/>
              </a:rPr>
              <a:t>baskets</a:t>
            </a:r>
            <a:endParaRPr lang="en-US" sz="1400" dirty="0">
              <a:latin typeface="Agency FB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57600" y="201890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transportable baskets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3657600" y="26024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recycled baskets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3200400" y="582890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track collections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3200400" y="537170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recycled track collections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8148935" y="1752600"/>
            <a:ext cx="461665" cy="1676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Worker threads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99736" y="3276600"/>
            <a:ext cx="738664" cy="220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Dispatch &amp; garbage collect thread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200" y="5715977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tracks (</a:t>
            </a:r>
            <a:r>
              <a:rPr lang="en-US" dirty="0" err="1" smtClean="0"/>
              <a:t>itrack</a:t>
            </a:r>
            <a:r>
              <a:rPr lang="en-US" dirty="0" smtClean="0"/>
              <a:t>, </a:t>
            </a:r>
            <a:r>
              <a:rPr lang="en-US" dirty="0" err="1" smtClean="0"/>
              <a:t>ivolume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6" name="Group 89"/>
          <p:cNvGrpSpPr/>
          <p:nvPr/>
        </p:nvGrpSpPr>
        <p:grpSpPr>
          <a:xfrm>
            <a:off x="7696200" y="5447908"/>
            <a:ext cx="152400" cy="124119"/>
            <a:chOff x="2743200" y="5867400"/>
            <a:chExt cx="152400" cy="124119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2743200" y="5867400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743200" y="5915319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743200" y="5943600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743200" y="5991519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90"/>
          <p:cNvGrpSpPr/>
          <p:nvPr/>
        </p:nvGrpSpPr>
        <p:grpSpPr>
          <a:xfrm>
            <a:off x="6934200" y="5447908"/>
            <a:ext cx="152400" cy="124119"/>
            <a:chOff x="2743200" y="5867400"/>
            <a:chExt cx="152400" cy="124119"/>
          </a:xfrm>
        </p:grpSpPr>
        <p:cxnSp>
          <p:nvCxnSpPr>
            <p:cNvPr id="92" name="Straight Connector 91"/>
            <p:cNvCxnSpPr/>
            <p:nvPr/>
          </p:nvCxnSpPr>
          <p:spPr>
            <a:xfrm>
              <a:off x="2743200" y="5867400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2743200" y="5915319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2743200" y="5943600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2743200" y="5991519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95"/>
          <p:cNvGrpSpPr/>
          <p:nvPr/>
        </p:nvGrpSpPr>
        <p:grpSpPr>
          <a:xfrm>
            <a:off x="8077200" y="5447908"/>
            <a:ext cx="152400" cy="124119"/>
            <a:chOff x="2743200" y="5867400"/>
            <a:chExt cx="152400" cy="124119"/>
          </a:xfrm>
        </p:grpSpPr>
        <p:cxnSp>
          <p:nvCxnSpPr>
            <p:cNvPr id="97" name="Straight Connector 96"/>
            <p:cNvCxnSpPr/>
            <p:nvPr/>
          </p:nvCxnSpPr>
          <p:spPr>
            <a:xfrm>
              <a:off x="2743200" y="5867400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2743200" y="5915319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2743200" y="5943600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2743200" y="5991519"/>
              <a:ext cx="15240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Straight Arrow Connector 100"/>
          <p:cNvCxnSpPr>
            <a:stCxn id="37" idx="3"/>
            <a:endCxn id="49" idx="6"/>
          </p:cNvCxnSpPr>
          <p:nvPr/>
        </p:nvCxnSpPr>
        <p:spPr>
          <a:xfrm flipH="1">
            <a:off x="5410200" y="5338230"/>
            <a:ext cx="1518986" cy="947878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58" idx="6"/>
            <a:endCxn id="37" idx="2"/>
          </p:cNvCxnSpPr>
          <p:nvPr/>
        </p:nvCxnSpPr>
        <p:spPr>
          <a:xfrm flipV="1">
            <a:off x="5410200" y="5257408"/>
            <a:ext cx="1485508" cy="52134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5982092" y="5801380"/>
            <a:ext cx="1409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gency FB" pitchFamily="34" charset="0"/>
              </a:rPr>
              <a:t>Push/replace</a:t>
            </a:r>
          </a:p>
          <a:p>
            <a:r>
              <a:rPr lang="en-US" sz="1400" dirty="0" smtClean="0">
                <a:latin typeface="Agency FB" pitchFamily="34" charset="0"/>
              </a:rPr>
              <a:t>collection</a:t>
            </a:r>
            <a:endParaRPr lang="en-US" sz="1400" dirty="0">
              <a:latin typeface="Agency FB" pitchFamily="34" charset="0"/>
            </a:endParaRPr>
          </a:p>
        </p:txBody>
      </p:sp>
      <p:cxnSp>
        <p:nvCxnSpPr>
          <p:cNvPr id="121" name="Straight Arrow Connector 120"/>
          <p:cNvCxnSpPr>
            <a:stCxn id="42" idx="2"/>
            <a:endCxn id="135" idx="4"/>
          </p:cNvCxnSpPr>
          <p:nvPr/>
        </p:nvCxnSpPr>
        <p:spPr>
          <a:xfrm rot="10800000">
            <a:off x="1866900" y="3542908"/>
            <a:ext cx="1790700" cy="2743200"/>
          </a:xfrm>
          <a:prstGeom prst="bentConnector2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/>
          <p:cNvSpPr/>
          <p:nvPr/>
        </p:nvSpPr>
        <p:spPr>
          <a:xfrm>
            <a:off x="1752600" y="2704708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2286000" y="3238108"/>
            <a:ext cx="990600" cy="2438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2133600" y="55904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Main scheduler</a:t>
            </a:r>
            <a:endParaRPr lang="en-US" sz="1200" b="1" dirty="0"/>
          </a:p>
        </p:txBody>
      </p:sp>
      <p:sp>
        <p:nvSpPr>
          <p:cNvPr id="133" name="Oval 132"/>
          <p:cNvSpPr/>
          <p:nvPr/>
        </p:nvSpPr>
        <p:spPr>
          <a:xfrm>
            <a:off x="1752600" y="3009508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1752600" y="3314308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2819400" y="33143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2819400" y="35429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2819400" y="37715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2819400" y="40001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2819400" y="42287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2819400" y="44573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2819400" y="4685908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2819400" y="49145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7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2819400" y="51431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2819400" y="54479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57" name="Straight Arrow Connector 156"/>
          <p:cNvCxnSpPr>
            <a:stCxn id="133" idx="5"/>
            <a:endCxn id="150" idx="1"/>
          </p:cNvCxnSpPr>
          <p:nvPr/>
        </p:nvCxnSpPr>
        <p:spPr>
          <a:xfrm>
            <a:off x="1947722" y="3204630"/>
            <a:ext cx="871678" cy="871678"/>
          </a:xfrm>
          <a:prstGeom prst="straightConnector1">
            <a:avLst/>
          </a:prstGeom>
          <a:ln w="15875">
            <a:solidFill>
              <a:srgbClr val="E80AA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133" idx="5"/>
            <a:endCxn id="153" idx="1"/>
          </p:cNvCxnSpPr>
          <p:nvPr/>
        </p:nvCxnSpPr>
        <p:spPr>
          <a:xfrm>
            <a:off x="1947722" y="3204630"/>
            <a:ext cx="871678" cy="1557478"/>
          </a:xfrm>
          <a:prstGeom prst="straightConnector1">
            <a:avLst/>
          </a:prstGeom>
          <a:ln w="15875">
            <a:solidFill>
              <a:srgbClr val="E80AA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>
            <a:stCxn id="135" idx="6"/>
            <a:endCxn id="155" idx="1"/>
          </p:cNvCxnSpPr>
          <p:nvPr/>
        </p:nvCxnSpPr>
        <p:spPr>
          <a:xfrm>
            <a:off x="1981200" y="3428608"/>
            <a:ext cx="838200" cy="1790700"/>
          </a:xfrm>
          <a:prstGeom prst="straightConnector1">
            <a:avLst/>
          </a:prstGeom>
          <a:ln w="15875">
            <a:solidFill>
              <a:srgbClr val="E80AA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153" idx="3"/>
            <a:endCxn id="17" idx="2"/>
          </p:cNvCxnSpPr>
          <p:nvPr/>
        </p:nvCxnSpPr>
        <p:spPr>
          <a:xfrm flipV="1">
            <a:off x="2971800" y="2552308"/>
            <a:ext cx="762000" cy="2209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3505200" y="404878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gency FB" pitchFamily="34" charset="0"/>
              </a:rPr>
              <a:t>Inject priority baskets</a:t>
            </a:r>
            <a:endParaRPr lang="en-US" sz="1400" dirty="0">
              <a:latin typeface="Agency FB" pitchFamily="34" charset="0"/>
            </a:endParaRPr>
          </a:p>
        </p:txBody>
      </p:sp>
      <p:cxnSp>
        <p:nvCxnSpPr>
          <p:cNvPr id="174" name="Straight Arrow Connector 173"/>
          <p:cNvCxnSpPr>
            <a:stCxn id="27" idx="2"/>
            <a:endCxn id="153" idx="3"/>
          </p:cNvCxnSpPr>
          <p:nvPr/>
        </p:nvCxnSpPr>
        <p:spPr>
          <a:xfrm flipH="1">
            <a:off x="2971800" y="3085708"/>
            <a:ext cx="762000" cy="16764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6781800" y="4838308"/>
            <a:ext cx="152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9" name="Straight Arrow Connector 178"/>
          <p:cNvCxnSpPr>
            <a:stCxn id="177" idx="1"/>
            <a:endCxn id="35" idx="2"/>
          </p:cNvCxnSpPr>
          <p:nvPr/>
        </p:nvCxnSpPr>
        <p:spPr>
          <a:xfrm flipH="1" flipV="1">
            <a:off x="5562600" y="3085708"/>
            <a:ext cx="1219200" cy="1828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5486400" y="3542908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recycle</a:t>
            </a:r>
          </a:p>
          <a:p>
            <a:r>
              <a:rPr lang="en-US" sz="1400" dirty="0" smtClean="0"/>
              <a:t>basket</a:t>
            </a:r>
            <a:endParaRPr lang="en-US" sz="1400" dirty="0"/>
          </a:p>
        </p:txBody>
      </p:sp>
      <p:sp>
        <p:nvSpPr>
          <p:cNvPr id="183" name="Oval 182"/>
          <p:cNvSpPr/>
          <p:nvPr/>
        </p:nvSpPr>
        <p:spPr>
          <a:xfrm>
            <a:off x="1981200" y="5219308"/>
            <a:ext cx="228600" cy="228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1981200" y="5524108"/>
            <a:ext cx="228600" cy="228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1981200" y="5828908"/>
            <a:ext cx="228600" cy="228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6" name="Straight Arrow Connector 185"/>
          <p:cNvCxnSpPr>
            <a:stCxn id="185" idx="5"/>
            <a:endCxn id="51" idx="2"/>
          </p:cNvCxnSpPr>
          <p:nvPr/>
        </p:nvCxnSpPr>
        <p:spPr>
          <a:xfrm flipV="1">
            <a:off x="2176322" y="5778748"/>
            <a:ext cx="1481278" cy="245282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2433935" y="3542908"/>
            <a:ext cx="461665" cy="121920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 err="1" smtClean="0"/>
              <a:t>ivolume</a:t>
            </a:r>
            <a:endParaRPr lang="en-US" dirty="0"/>
          </a:p>
        </p:txBody>
      </p:sp>
      <p:cxnSp>
        <p:nvCxnSpPr>
          <p:cNvPr id="190" name="Straight Arrow Connector 189"/>
          <p:cNvCxnSpPr/>
          <p:nvPr/>
        </p:nvCxnSpPr>
        <p:spPr>
          <a:xfrm>
            <a:off x="1752600" y="3657600"/>
            <a:ext cx="0" cy="186650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1443335" y="3467492"/>
            <a:ext cx="461665" cy="293330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 smtClean="0">
                <a:latin typeface="Agency FB" pitchFamily="34" charset="0"/>
              </a:rPr>
              <a:t>loop tracks and push to baskets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048000" y="33143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3048000" y="35429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3048000" y="37715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048000" y="40001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3048000" y="42287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3048000" y="44573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3048000" y="46859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3048000" y="49145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7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3048000" y="51431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3048000" y="5447908"/>
            <a:ext cx="1524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6324600" y="4228708"/>
            <a:ext cx="2362200" cy="457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Stepping(</a:t>
            </a:r>
            <a:r>
              <a:rPr lang="en-US" dirty="0" err="1" smtClean="0">
                <a:solidFill>
                  <a:schemeClr val="tx1"/>
                </a:solidFill>
              </a:rPr>
              <a:t>tid</a:t>
            </a:r>
            <a:r>
              <a:rPr lang="en-US" dirty="0" smtClean="0">
                <a:solidFill>
                  <a:schemeClr val="tx1"/>
                </a:solidFill>
              </a:rPr>
              <a:t>, &amp;tracks)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0" name="Curved Right Arrow 139"/>
          <p:cNvSpPr/>
          <p:nvPr/>
        </p:nvSpPr>
        <p:spPr>
          <a:xfrm>
            <a:off x="6191054" y="4000108"/>
            <a:ext cx="428135" cy="381000"/>
          </a:xfrm>
          <a:prstGeom prst="curvedRightArrow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Curved Right Arrow 140"/>
          <p:cNvSpPr/>
          <p:nvPr/>
        </p:nvSpPr>
        <p:spPr>
          <a:xfrm>
            <a:off x="6582265" y="4000108"/>
            <a:ext cx="428135" cy="381000"/>
          </a:xfrm>
          <a:prstGeom prst="curvedRightArrow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Curved Right Arrow 141"/>
          <p:cNvSpPr/>
          <p:nvPr/>
        </p:nvSpPr>
        <p:spPr>
          <a:xfrm>
            <a:off x="6963265" y="4000108"/>
            <a:ext cx="428135" cy="381000"/>
          </a:xfrm>
          <a:prstGeom prst="curvedRightArrow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Curved Right Arrow 142"/>
          <p:cNvSpPr/>
          <p:nvPr/>
        </p:nvSpPr>
        <p:spPr>
          <a:xfrm>
            <a:off x="7344265" y="4000108"/>
            <a:ext cx="428135" cy="381000"/>
          </a:xfrm>
          <a:prstGeom prst="curvedRightArrow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Curved Right Arrow 143"/>
          <p:cNvSpPr/>
          <p:nvPr/>
        </p:nvSpPr>
        <p:spPr>
          <a:xfrm>
            <a:off x="7725265" y="4000108"/>
            <a:ext cx="428135" cy="381000"/>
          </a:xfrm>
          <a:prstGeom prst="curvedRightArrow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762000" y="2628508"/>
            <a:ext cx="0" cy="251460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300335" y="1066800"/>
            <a:ext cx="461665" cy="2438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Digitize &amp; I/O thread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200400" y="4114800"/>
            <a:ext cx="461665" cy="160020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Agency FB" pitchFamily="34" charset="0"/>
              </a:rPr>
              <a:t>Priority baskets</a:t>
            </a:r>
            <a:endParaRPr lang="en-US" dirty="0">
              <a:solidFill>
                <a:srgbClr val="00B050"/>
              </a:solidFill>
              <a:latin typeface="Agency FB" pitchFamily="34" charset="0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6515492" y="4609708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6915346" y="4609708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7276708" y="4609708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7677346" y="4609708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8048135" y="4609708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ounded Rectangle 165"/>
          <p:cNvSpPr/>
          <p:nvPr/>
        </p:nvSpPr>
        <p:spPr>
          <a:xfrm>
            <a:off x="838200" y="1428162"/>
            <a:ext cx="20574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Generate(</a:t>
            </a:r>
            <a:r>
              <a:rPr lang="en-US" dirty="0" err="1" smtClean="0">
                <a:solidFill>
                  <a:schemeClr val="tx1"/>
                </a:solidFill>
              </a:rPr>
              <a:t>N</a:t>
            </a:r>
            <a:r>
              <a:rPr lang="en-US" baseline="-25000" dirty="0" err="1" smtClean="0">
                <a:solidFill>
                  <a:schemeClr val="tx1"/>
                </a:solidFill>
              </a:rPr>
              <a:t>events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210530" y="3657600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439130" y="3657600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667730" y="3657600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896330" y="3657600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1124146" y="3657600"/>
            <a:ext cx="228600" cy="76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TextBox 175"/>
          <p:cNvSpPr txBox="1"/>
          <p:nvPr/>
        </p:nvSpPr>
        <p:spPr>
          <a:xfrm>
            <a:off x="6019800" y="4583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Hits</a:t>
            </a:r>
            <a:endParaRPr lang="en-US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838200" y="3288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Hits</a:t>
            </a:r>
            <a:endParaRPr lang="en-US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161827" y="4343400"/>
            <a:ext cx="12192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Digitize(</a:t>
            </a:r>
            <a:r>
              <a:rPr lang="en-US" sz="1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iev</a:t>
            </a:r>
            <a:r>
              <a:rPr lang="en-US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1" name="Flowchart: Magnetic Disk 180"/>
          <p:cNvSpPr/>
          <p:nvPr/>
        </p:nvSpPr>
        <p:spPr>
          <a:xfrm>
            <a:off x="457200" y="5181600"/>
            <a:ext cx="609600" cy="457200"/>
          </a:xfrm>
          <a:prstGeom prst="flowChartMagneticDisk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152400" y="5650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</a:t>
            </a:r>
            <a:endParaRPr lang="en-US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3" name="Shape 192"/>
          <p:cNvCxnSpPr>
            <a:stCxn id="127" idx="3"/>
            <a:endCxn id="25" idx="2"/>
          </p:cNvCxnSpPr>
          <p:nvPr/>
        </p:nvCxnSpPr>
        <p:spPr>
          <a:xfrm flipV="1">
            <a:off x="3200400" y="2552308"/>
            <a:ext cx="2362200" cy="1524000"/>
          </a:xfrm>
          <a:prstGeom prst="bentConnector2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3505200" y="33528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gency FB" pitchFamily="34" charset="0"/>
              </a:rPr>
              <a:t>Inject/replace baskets</a:t>
            </a:r>
            <a:endParaRPr lang="en-US" sz="1400" dirty="0">
              <a:latin typeface="Agency FB" pitchFamily="34" charset="0"/>
            </a:endParaRPr>
          </a:p>
        </p:txBody>
      </p:sp>
      <p:cxnSp>
        <p:nvCxnSpPr>
          <p:cNvPr id="196" name="Straight Arrow Connector 195"/>
          <p:cNvCxnSpPr>
            <a:stCxn id="124" idx="5"/>
            <a:endCxn id="125" idx="1"/>
          </p:cNvCxnSpPr>
          <p:nvPr/>
        </p:nvCxnSpPr>
        <p:spPr>
          <a:xfrm>
            <a:off x="1947722" y="2899830"/>
            <a:ext cx="1100278" cy="947878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3048000" y="22068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gency FB" pitchFamily="34" charset="0"/>
              </a:rPr>
              <a:t>deque</a:t>
            </a:r>
            <a:endParaRPr lang="en-US" sz="1400" b="1" dirty="0">
              <a:latin typeface="Agency FB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048000" y="63216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gency FB" pitchFamily="34" charset="0"/>
              </a:rPr>
              <a:t>deque</a:t>
            </a:r>
            <a:endParaRPr lang="en-US" sz="1400" b="1" dirty="0">
              <a:latin typeface="Agency FB" pitchFamily="34" charset="0"/>
            </a:endParaRPr>
          </a:p>
        </p:txBody>
      </p:sp>
      <p:sp>
        <p:nvSpPr>
          <p:cNvPr id="203" name="Up Arrow 202"/>
          <p:cNvSpPr/>
          <p:nvPr/>
        </p:nvSpPr>
        <p:spPr>
          <a:xfrm>
            <a:off x="2362200" y="1981200"/>
            <a:ext cx="609600" cy="7620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generate</a:t>
            </a:r>
            <a:endParaRPr lang="en-US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" name="Up Arrow 203"/>
          <p:cNvSpPr/>
          <p:nvPr/>
        </p:nvSpPr>
        <p:spPr>
          <a:xfrm flipV="1">
            <a:off x="2362200" y="2743200"/>
            <a:ext cx="609600" cy="7620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flush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5" name="Straight Arrow Connector 204"/>
          <p:cNvCxnSpPr>
            <a:stCxn id="166" idx="2"/>
            <a:endCxn id="124" idx="0"/>
          </p:cNvCxnSpPr>
          <p:nvPr/>
        </p:nvCxnSpPr>
        <p:spPr>
          <a:xfrm>
            <a:off x="1866900" y="1961562"/>
            <a:ext cx="0" cy="743146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33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lowchart: Magnetic Disk 137"/>
          <p:cNvSpPr/>
          <p:nvPr/>
        </p:nvSpPr>
        <p:spPr>
          <a:xfrm>
            <a:off x="5867400" y="6172200"/>
            <a:ext cx="1066800" cy="381000"/>
          </a:xfrm>
          <a:prstGeom prst="flowChartMagneticDisk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685800" y="1524000"/>
            <a:ext cx="3962400" cy="4038600"/>
          </a:xfrm>
          <a:prstGeom prst="rect">
            <a:avLst/>
          </a:prstGeom>
          <a:solidFill>
            <a:schemeClr val="accent3">
              <a:alpha val="12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Current prototype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the transport data flow</a:t>
            </a:r>
            <a:endParaRPr lang="en-US" dirty="0"/>
          </a:p>
        </p:txBody>
      </p:sp>
      <p:sp>
        <p:nvSpPr>
          <p:cNvPr id="140" name="Content Placeholder 139"/>
          <p:cNvSpPr>
            <a:spLocks noGrp="1"/>
          </p:cNvSpPr>
          <p:nvPr>
            <p:ph sz="half" idx="1"/>
          </p:nvPr>
        </p:nvSpPr>
        <p:spPr>
          <a:xfrm>
            <a:off x="457200" y="5638800"/>
            <a:ext cx="5029200" cy="914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Bottlenecks in scheduling ?</a:t>
            </a:r>
          </a:p>
          <a:p>
            <a:r>
              <a:rPr lang="en-US" dirty="0" smtClean="0"/>
              <a:t>Other type of work and resources, sharing the concurrency model ?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143000" y="2133600"/>
            <a:ext cx="0" cy="2895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2400" y="17642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Scheduler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1447800" y="2057400"/>
            <a:ext cx="1447800" cy="228600"/>
            <a:chOff x="1447800" y="2057400"/>
            <a:chExt cx="1447800" cy="228600"/>
          </a:xfrm>
        </p:grpSpPr>
        <p:sp>
          <p:nvSpPr>
            <p:cNvPr id="7" name="Rectangle 6"/>
            <p:cNvSpPr/>
            <p:nvPr/>
          </p:nvSpPr>
          <p:spPr>
            <a:xfrm>
              <a:off x="1447800" y="2057400"/>
              <a:ext cx="14478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24000" y="2085681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752600" y="2085681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81200" y="2085681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09800" y="2085681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0" y="2085681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67000" y="2085681"/>
              <a:ext cx="152400" cy="1524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524000" y="17526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Baskets with tracks</a:t>
            </a:r>
            <a:endParaRPr lang="en-US" sz="12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1447800" y="4916056"/>
            <a:ext cx="1447800" cy="228600"/>
            <a:chOff x="1447800" y="4916056"/>
            <a:chExt cx="1447800" cy="228600"/>
          </a:xfrm>
        </p:grpSpPr>
        <p:sp>
          <p:nvSpPr>
            <p:cNvPr id="19" name="Rectangle 18"/>
            <p:cNvSpPr/>
            <p:nvPr/>
          </p:nvSpPr>
          <p:spPr>
            <a:xfrm>
              <a:off x="1447800" y="4916056"/>
              <a:ext cx="14478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7526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19812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2098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4384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26670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76400" y="46482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Crossing tracks</a:t>
            </a:r>
            <a:endParaRPr lang="en-US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2004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3528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5052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36576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8100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9624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4267200" y="2057400"/>
            <a:ext cx="1447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>
            <a:off x="4343400" y="2057399"/>
            <a:ext cx="152400" cy="1806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/>
          <p:cNvSpPr/>
          <p:nvPr/>
        </p:nvSpPr>
        <p:spPr>
          <a:xfrm>
            <a:off x="4572000" y="2057400"/>
            <a:ext cx="152400" cy="1806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/>
          <p:cNvSpPr/>
          <p:nvPr/>
        </p:nvSpPr>
        <p:spPr>
          <a:xfrm>
            <a:off x="4800600" y="2057400"/>
            <a:ext cx="152400" cy="1806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>
            <a:off x="5029200" y="2057400"/>
            <a:ext cx="152400" cy="1806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>
            <a:off x="5257800" y="2057400"/>
            <a:ext cx="152400" cy="1806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>
            <a:off x="5486400" y="2057400"/>
            <a:ext cx="152400" cy="1806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4572000" y="17526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Hit blocks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2819400" y="20574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gency FB" pitchFamily="34" charset="0"/>
              </a:rPr>
              <a:t>deque</a:t>
            </a:r>
            <a:endParaRPr lang="en-US" sz="1400" b="1" dirty="0">
              <a:latin typeface="Agency FB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5899727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60960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62484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64008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65532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6705600" y="21336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Bent-Up Arrow 87"/>
          <p:cNvSpPr/>
          <p:nvPr/>
        </p:nvSpPr>
        <p:spPr>
          <a:xfrm>
            <a:off x="1219200" y="2238081"/>
            <a:ext cx="1572492" cy="124119"/>
          </a:xfrm>
          <a:prstGeom prst="bentUpArrow">
            <a:avLst/>
          </a:prstGeom>
          <a:solidFill>
            <a:srgbClr val="00B050"/>
          </a:solidFill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1524000" y="2286000"/>
            <a:ext cx="113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Priority events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048000" y="17526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Transport()</a:t>
            </a:r>
            <a:endParaRPr lang="en-US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715000" y="17526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Digitize(block)</a:t>
            </a:r>
            <a:endParaRPr lang="en-US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3200400" y="2171700"/>
            <a:ext cx="1298377" cy="2249389"/>
            <a:chOff x="3200400" y="2171700"/>
            <a:chExt cx="1298377" cy="2249389"/>
          </a:xfrm>
        </p:grpSpPr>
        <p:cxnSp>
          <p:nvCxnSpPr>
            <p:cNvPr id="66" name="Elbow Connector 65"/>
            <p:cNvCxnSpPr>
              <a:endCxn id="49" idx="1"/>
            </p:cNvCxnSpPr>
            <p:nvPr/>
          </p:nvCxnSpPr>
          <p:spPr>
            <a:xfrm rot="5400000" flipH="1" flipV="1">
              <a:off x="3067050" y="3219450"/>
              <a:ext cx="2247900" cy="152400"/>
            </a:xfrm>
            <a:prstGeom prst="bentConnector2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3200400" y="4419600"/>
              <a:ext cx="9144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3352800" y="3886200"/>
              <a:ext cx="7620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3810000" y="4114800"/>
              <a:ext cx="3048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>
              <a:off x="3200400" y="3581400"/>
              <a:ext cx="9144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3352800" y="3429000"/>
              <a:ext cx="7620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3810000" y="3124200"/>
              <a:ext cx="3048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3962400" y="2895600"/>
              <a:ext cx="1524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3657600" y="2743200"/>
              <a:ext cx="4572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 rot="5400000">
              <a:off x="3430489" y="3352800"/>
              <a:ext cx="1828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ProcessHits</a:t>
              </a:r>
              <a:r>
                <a:rPr lang="en-US" sz="1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(vector)</a:t>
              </a:r>
              <a:endParaRPr lang="en-U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3" name="Bent-Up Arrow 92"/>
          <p:cNvSpPr/>
          <p:nvPr/>
        </p:nvSpPr>
        <p:spPr>
          <a:xfrm flipV="1">
            <a:off x="4142508" y="2057400"/>
            <a:ext cx="2667000" cy="152400"/>
          </a:xfrm>
          <a:prstGeom prst="bentUpArrow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Bent-Up Arrow 86"/>
          <p:cNvSpPr/>
          <p:nvPr/>
        </p:nvSpPr>
        <p:spPr>
          <a:xfrm flipV="1">
            <a:off x="1246908" y="2057400"/>
            <a:ext cx="2819400" cy="152400"/>
          </a:xfrm>
          <a:prstGeom prst="bentUpArrow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Bent-Up Arrow 85"/>
          <p:cNvSpPr/>
          <p:nvPr/>
        </p:nvSpPr>
        <p:spPr>
          <a:xfrm rot="10800000" flipV="1">
            <a:off x="1182256" y="5029199"/>
            <a:ext cx="2819400" cy="152400"/>
          </a:xfrm>
          <a:prstGeom prst="bentUpArrow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9" name="Group 148"/>
          <p:cNvGrpSpPr/>
          <p:nvPr/>
        </p:nvGrpSpPr>
        <p:grpSpPr>
          <a:xfrm>
            <a:off x="6809508" y="3048000"/>
            <a:ext cx="429492" cy="2096656"/>
            <a:chOff x="6809508" y="3048000"/>
            <a:chExt cx="429492" cy="2096656"/>
          </a:xfrm>
          <a:solidFill>
            <a:schemeClr val="bg1"/>
          </a:solidFill>
        </p:grpSpPr>
        <p:sp>
          <p:nvSpPr>
            <p:cNvPr id="96" name="Rectangle 95"/>
            <p:cNvSpPr/>
            <p:nvPr/>
          </p:nvSpPr>
          <p:spPr>
            <a:xfrm>
              <a:off x="6809508" y="3048000"/>
              <a:ext cx="429492" cy="2096656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6809508" y="30480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Ev</a:t>
              </a:r>
              <a:r>
                <a:rPr lang="en-US" sz="1000" dirty="0" smtClean="0">
                  <a:solidFill>
                    <a:schemeClr val="tx1"/>
                  </a:solidFill>
                </a:rPr>
                <a:t> 0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6809508" y="33909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000" dirty="0" err="1">
                  <a:solidFill>
                    <a:prstClr val="black"/>
                  </a:solidFill>
                </a:rPr>
                <a:t>Ev</a:t>
              </a:r>
              <a:r>
                <a:rPr lang="en-US" sz="1000" dirty="0">
                  <a:solidFill>
                    <a:prstClr val="black"/>
                  </a:solidFill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</a:rPr>
                <a:t>1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809508" y="37338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Ev</a:t>
              </a:r>
              <a:r>
                <a:rPr lang="en-US" sz="1000" dirty="0" smtClean="0">
                  <a:solidFill>
                    <a:schemeClr val="tx1"/>
                  </a:solidFill>
                </a:rPr>
                <a:t>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6809508" y="44577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6809508" y="48006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000" dirty="0" err="1">
                  <a:solidFill>
                    <a:prstClr val="black"/>
                  </a:solidFill>
                </a:rPr>
                <a:t>Ev</a:t>
              </a:r>
              <a:r>
                <a:rPr lang="en-US" sz="1000" dirty="0">
                  <a:solidFill>
                    <a:prstClr val="black"/>
                  </a:solidFill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</a:rPr>
                <a:t>n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29400" y="52578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Digits data</a:t>
            </a:r>
            <a:endParaRPr lang="en-US" sz="1200" dirty="0"/>
          </a:p>
        </p:txBody>
      </p:sp>
      <p:sp>
        <p:nvSpPr>
          <p:cNvPr id="104" name="Up Arrow 103"/>
          <p:cNvSpPr/>
          <p:nvPr/>
        </p:nvSpPr>
        <p:spPr>
          <a:xfrm>
            <a:off x="7315201" y="2365177"/>
            <a:ext cx="76200" cy="1902023"/>
          </a:xfrm>
          <a:prstGeom prst="upArrow">
            <a:avLst/>
          </a:prstGeom>
          <a:solidFill>
            <a:srgbClr val="FFFF00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7010400" y="2057400"/>
            <a:ext cx="1447800" cy="228600"/>
            <a:chOff x="7010400" y="2057400"/>
            <a:chExt cx="1447800" cy="228600"/>
          </a:xfrm>
        </p:grpSpPr>
        <p:sp>
          <p:nvSpPr>
            <p:cNvPr id="103" name="Rectangle 102"/>
            <p:cNvSpPr/>
            <p:nvPr/>
          </p:nvSpPr>
          <p:spPr>
            <a:xfrm>
              <a:off x="7010400" y="2057400"/>
              <a:ext cx="14478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7086600" y="2085108"/>
              <a:ext cx="152400" cy="1524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7315200" y="2085108"/>
              <a:ext cx="152400" cy="1524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543800" y="2085108"/>
              <a:ext cx="152400" cy="1524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772400" y="2085108"/>
              <a:ext cx="152400" cy="1524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001000" y="2085108"/>
              <a:ext cx="152400" cy="1524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8229600" y="2085108"/>
              <a:ext cx="152400" cy="1524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7696200" y="2362200"/>
            <a:ext cx="762000" cy="3352800"/>
            <a:chOff x="7696200" y="2362200"/>
            <a:chExt cx="762000" cy="2895600"/>
          </a:xfrm>
        </p:grpSpPr>
        <p:cxnSp>
          <p:nvCxnSpPr>
            <p:cNvPr id="112" name="Straight Arrow Connector 111"/>
            <p:cNvCxnSpPr/>
            <p:nvPr/>
          </p:nvCxnSpPr>
          <p:spPr>
            <a:xfrm flipV="1">
              <a:off x="7696200" y="2362200"/>
              <a:ext cx="0" cy="2895600"/>
            </a:xfrm>
            <a:prstGeom prst="straightConnector1">
              <a:avLst/>
            </a:prstGeom>
            <a:ln w="2540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7848600" y="2362200"/>
              <a:ext cx="0" cy="2895600"/>
            </a:xfrm>
            <a:prstGeom prst="straightConnector1">
              <a:avLst/>
            </a:prstGeom>
            <a:ln w="2540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8001000" y="2362200"/>
              <a:ext cx="0" cy="2895600"/>
            </a:xfrm>
            <a:prstGeom prst="straightConnector1">
              <a:avLst/>
            </a:prstGeom>
            <a:ln w="2540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8153400" y="2362200"/>
              <a:ext cx="0" cy="2895600"/>
            </a:xfrm>
            <a:prstGeom prst="straightConnector1">
              <a:avLst/>
            </a:prstGeom>
            <a:ln w="2540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8305800" y="2362200"/>
              <a:ext cx="0" cy="2895600"/>
            </a:xfrm>
            <a:prstGeom prst="straightConnector1">
              <a:avLst/>
            </a:prstGeom>
            <a:ln w="2540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8458200" y="2362200"/>
              <a:ext cx="0" cy="2895600"/>
            </a:xfrm>
            <a:prstGeom prst="straightConnector1">
              <a:avLst/>
            </a:prstGeom>
            <a:ln w="2540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Oval 124"/>
          <p:cNvSpPr/>
          <p:nvPr/>
        </p:nvSpPr>
        <p:spPr>
          <a:xfrm>
            <a:off x="7620000" y="571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7772400" y="571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7924800" y="571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8077200" y="571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8229600" y="571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8382000" y="571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/>
          <p:cNvSpPr txBox="1"/>
          <p:nvPr/>
        </p:nvSpPr>
        <p:spPr>
          <a:xfrm>
            <a:off x="8077200" y="5895201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I/O buffers</a:t>
            </a:r>
            <a:endParaRPr lang="en-US" sz="1200" dirty="0"/>
          </a:p>
        </p:txBody>
      </p:sp>
      <p:cxnSp>
        <p:nvCxnSpPr>
          <p:cNvPr id="136" name="Elbow Connector 135"/>
          <p:cNvCxnSpPr>
            <a:endCxn id="138" idx="0"/>
          </p:cNvCxnSpPr>
          <p:nvPr/>
        </p:nvCxnSpPr>
        <p:spPr>
          <a:xfrm rot="10800000" flipV="1">
            <a:off x="6400800" y="5895202"/>
            <a:ext cx="2209800" cy="403997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457200" y="3048000"/>
            <a:ext cx="429492" cy="2096656"/>
            <a:chOff x="457200" y="3048000"/>
            <a:chExt cx="429492" cy="2096656"/>
          </a:xfrm>
          <a:solidFill>
            <a:schemeClr val="bg1"/>
          </a:solidFill>
        </p:grpSpPr>
        <p:sp>
          <p:nvSpPr>
            <p:cNvPr id="142" name="Rectangle 141"/>
            <p:cNvSpPr/>
            <p:nvPr/>
          </p:nvSpPr>
          <p:spPr>
            <a:xfrm>
              <a:off x="457200" y="3048000"/>
              <a:ext cx="429492" cy="2096656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457200" y="30480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Ev</a:t>
              </a:r>
              <a:r>
                <a:rPr lang="en-US" sz="1000" dirty="0" smtClean="0">
                  <a:solidFill>
                    <a:schemeClr val="tx1"/>
                  </a:solidFill>
                </a:rPr>
                <a:t> 0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457200" y="33909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000" dirty="0" err="1">
                  <a:solidFill>
                    <a:prstClr val="black"/>
                  </a:solidFill>
                </a:rPr>
                <a:t>Ev</a:t>
              </a:r>
              <a:r>
                <a:rPr lang="en-US" sz="1000" dirty="0">
                  <a:solidFill>
                    <a:prstClr val="black"/>
                  </a:solidFill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</a:rPr>
                <a:t>1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57200" y="37338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Ev</a:t>
              </a:r>
              <a:r>
                <a:rPr lang="en-US" sz="1000" dirty="0" smtClean="0">
                  <a:solidFill>
                    <a:schemeClr val="tx1"/>
                  </a:solidFill>
                </a:rPr>
                <a:t>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457200" y="44577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457200" y="4800600"/>
              <a:ext cx="429492" cy="34290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000" dirty="0" err="1">
                  <a:solidFill>
                    <a:prstClr val="black"/>
                  </a:solidFill>
                </a:rPr>
                <a:t>Ev</a:t>
              </a:r>
              <a:r>
                <a:rPr lang="en-US" sz="1000" dirty="0">
                  <a:solidFill>
                    <a:prstClr val="black"/>
                  </a:solidFill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</a:rPr>
                <a:t>n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150" name="TextBox 149"/>
          <p:cNvSpPr txBox="1"/>
          <p:nvPr/>
        </p:nvSpPr>
        <p:spPr>
          <a:xfrm>
            <a:off x="76200" y="52578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Buffered events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5225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87" grpId="0" animBg="1"/>
      <p:bldP spid="86" grpId="0" animBg="1"/>
      <p:bldP spid="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Runnable and executor (Java)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39963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A simple task concurrency model based on a Run() interface</a:t>
            </a:r>
          </a:p>
          <a:p>
            <a:r>
              <a:rPr lang="en-US" dirty="0" smtClean="0"/>
              <a:t>Single queue management for all </a:t>
            </a:r>
            <a:r>
              <a:rPr lang="en-US" dirty="0" smtClean="0"/>
              <a:t>different processing tasks</a:t>
            </a:r>
            <a:endParaRPr lang="en-US" dirty="0" smtClean="0"/>
          </a:p>
          <a:p>
            <a:pPr lvl="1"/>
            <a:r>
              <a:rPr lang="en-US" dirty="0" smtClean="0"/>
              <a:t>Minimizing overheads of work balancing</a:t>
            </a:r>
          </a:p>
          <a:p>
            <a:pPr lvl="1"/>
            <a:r>
              <a:rPr lang="en-US" dirty="0" smtClean="0"/>
              <a:t>Priority management at the level of the work queue</a:t>
            </a:r>
          </a:p>
          <a:p>
            <a:r>
              <a:rPr lang="en-US" dirty="0" smtClean="0"/>
              <a:t>In practice, our </a:t>
            </a:r>
            <a:r>
              <a:rPr lang="en-US" dirty="0" err="1" smtClean="0"/>
              <a:t>runnables</a:t>
            </a:r>
            <a:r>
              <a:rPr lang="en-US" dirty="0" smtClean="0"/>
              <a:t> are transport, digitization, I/O, …</a:t>
            </a:r>
          </a:p>
          <a:p>
            <a:pPr lvl="1"/>
            <a:r>
              <a:rPr lang="en-US" dirty="0" smtClean="0"/>
              <a:t>Lower level splitting possible: geometry, physics processes, …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Flow = Runnable producing other runnable that can be processed independently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Further i</a:t>
            </a:r>
            <a:r>
              <a:rPr lang="en-US" dirty="0" smtClean="0">
                <a:solidFill>
                  <a:srgbClr val="C00000"/>
                </a:solidFill>
              </a:rPr>
              <a:t>mprovements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Scheduling executed by worker threads (no need for separate scheduler)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Workers busy -&gt; same thread processing its own runnable result(s)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15240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Runnable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2590800"/>
            <a:ext cx="1524000" cy="4572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Data&lt;Type&gt;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0"/>
            <a:endCxn id="7" idx="2"/>
          </p:cNvCxnSpPr>
          <p:nvPr/>
        </p:nvCxnSpPr>
        <p:spPr>
          <a:xfrm flipV="1">
            <a:off x="1371600" y="1981200"/>
            <a:ext cx="0" cy="60960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hevron 10"/>
          <p:cNvSpPr/>
          <p:nvPr/>
        </p:nvSpPr>
        <p:spPr>
          <a:xfrm>
            <a:off x="1676400" y="2105892"/>
            <a:ext cx="1371600" cy="381000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Run()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14800" y="15240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Executor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34000" y="2209800"/>
            <a:ext cx="1295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Runnable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34000" y="2514600"/>
            <a:ext cx="1295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Runnable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334000" y="3048000"/>
            <a:ext cx="1295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Runnable</a:t>
            </a:r>
            <a:endParaRPr lang="en-US" dirty="0"/>
          </a:p>
        </p:txBody>
      </p:sp>
      <p:sp>
        <p:nvSpPr>
          <p:cNvPr id="16" name="Pentagon 15"/>
          <p:cNvSpPr/>
          <p:nvPr/>
        </p:nvSpPr>
        <p:spPr>
          <a:xfrm>
            <a:off x="4038600" y="2209800"/>
            <a:ext cx="990600" cy="2286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Future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4038600" y="2514600"/>
            <a:ext cx="990600" cy="2286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Future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4038600" y="3048000"/>
            <a:ext cx="990600" cy="2286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Future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086600" y="1676400"/>
            <a:ext cx="1447800" cy="228600"/>
            <a:chOff x="1447800" y="4916056"/>
            <a:chExt cx="1447800" cy="228600"/>
          </a:xfrm>
        </p:grpSpPr>
        <p:sp>
          <p:nvSpPr>
            <p:cNvPr id="20" name="Rectangle 19"/>
            <p:cNvSpPr/>
            <p:nvPr/>
          </p:nvSpPr>
          <p:spPr>
            <a:xfrm>
              <a:off x="1447800" y="4916056"/>
              <a:ext cx="14478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5240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17526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9812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2098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24384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667000" y="4953764"/>
              <a:ext cx="152400" cy="1524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Elbow Connector 27"/>
          <p:cNvCxnSpPr>
            <a:stCxn id="13" idx="3"/>
            <a:endCxn id="20" idx="1"/>
          </p:cNvCxnSpPr>
          <p:nvPr/>
        </p:nvCxnSpPr>
        <p:spPr>
          <a:xfrm flipV="1">
            <a:off x="6629400" y="1790700"/>
            <a:ext cx="457200" cy="533400"/>
          </a:xfrm>
          <a:prstGeom prst="bentConnector3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10400" y="19812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Concurrent queue &lt;Runnable&gt; </a:t>
            </a:r>
            <a:endParaRPr lang="en-US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0" name="Elbow Connector 29"/>
          <p:cNvCxnSpPr>
            <a:stCxn id="14" idx="3"/>
            <a:endCxn id="20" idx="1"/>
          </p:cNvCxnSpPr>
          <p:nvPr/>
        </p:nvCxnSpPr>
        <p:spPr>
          <a:xfrm flipV="1">
            <a:off x="6629400" y="1790700"/>
            <a:ext cx="457200" cy="838200"/>
          </a:xfrm>
          <a:prstGeom prst="bentConnector3">
            <a:avLst>
              <a:gd name="adj1" fmla="val 50000"/>
            </a:avLst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5" idx="3"/>
            <a:endCxn id="20" idx="1"/>
          </p:cNvCxnSpPr>
          <p:nvPr/>
        </p:nvCxnSpPr>
        <p:spPr>
          <a:xfrm flipV="1">
            <a:off x="6629400" y="1790700"/>
            <a:ext cx="457200" cy="1371600"/>
          </a:xfrm>
          <a:prstGeom prst="bentConnector3">
            <a:avLst>
              <a:gd name="adj1" fmla="val 50000"/>
            </a:avLst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33400" y="1295400"/>
            <a:ext cx="2590800" cy="2286000"/>
          </a:xfrm>
          <a:prstGeom prst="rect">
            <a:avLst/>
          </a:prstGeom>
          <a:solidFill>
            <a:schemeClr val="accent3">
              <a:alpha val="12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83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655" y="228600"/>
            <a:ext cx="8229600" cy="1143000"/>
          </a:xfrm>
        </p:spPr>
        <p:txBody>
          <a:bodyPr/>
          <a:lstStyle/>
          <a:p>
            <a:r>
              <a:rPr lang="en-US" dirty="0" smtClean="0"/>
              <a:t>GPU-friendly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630363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Task = code with clearly defined input/output data which can be executed in a flow</a:t>
            </a:r>
          </a:p>
          <a:p>
            <a:r>
              <a:rPr lang="en-US" dirty="0" smtClean="0"/>
              <a:t>Independent GPU tasks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ully mapped on GPU</a:t>
            </a:r>
          </a:p>
          <a:p>
            <a:r>
              <a:rPr lang="en-US" dirty="0" smtClean="0"/>
              <a:t>Mixed CPU/GPU tasks</a:t>
            </a:r>
          </a:p>
          <a:p>
            <a:pPr lvl="1"/>
            <a:r>
              <a:rPr lang="en-US" dirty="0" smtClean="0"/>
              <a:t>GPU kernel result is blocking for the CPU code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How to deal with the blocking part which has the overhead of the memory bus latency ?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1600200"/>
            <a:ext cx="1981200" cy="2514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219200" y="1676400"/>
            <a:ext cx="1828800" cy="533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CPU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19200" y="2286000"/>
            <a:ext cx="914400" cy="533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CPU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133600" y="2286000"/>
            <a:ext cx="914400" cy="533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GPU kernel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19200" y="2895600"/>
            <a:ext cx="1828800" cy="533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CPU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219200" y="3505200"/>
            <a:ext cx="914400" cy="533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CPU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133600" y="3505200"/>
            <a:ext cx="914400" cy="533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GPU kernel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371600" y="14478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895600" y="1447800"/>
            <a:ext cx="0" cy="990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447800"/>
            <a:ext cx="1835702" cy="2852737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2895600" y="2438400"/>
            <a:ext cx="914400" cy="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95600" y="2667000"/>
            <a:ext cx="914400" cy="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895600" y="2667000"/>
            <a:ext cx="0" cy="990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895600" y="3657600"/>
            <a:ext cx="914400" cy="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895600" y="3886200"/>
            <a:ext cx="914400" cy="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895600" y="3886200"/>
            <a:ext cx="0" cy="4572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6324600" y="1600200"/>
            <a:ext cx="1981200" cy="2514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7315200" y="1676400"/>
            <a:ext cx="914400" cy="23622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CPU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6400800" y="1676400"/>
            <a:ext cx="914400" cy="23622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GPU kernel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8077200" y="1447800"/>
            <a:ext cx="0" cy="28956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638800" y="1905000"/>
            <a:ext cx="914400" cy="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5638800" y="3886200"/>
            <a:ext cx="914400" cy="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6553200" y="1447800"/>
            <a:ext cx="0" cy="4572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553200" y="3886200"/>
            <a:ext cx="0" cy="457200"/>
          </a:xfrm>
          <a:prstGeom prst="straightConnector1">
            <a:avLst/>
          </a:prstGeom>
          <a:ln w="254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752600" y="12954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Run</a:t>
            </a:r>
            <a:r>
              <a:rPr lang="en-US" sz="1200" dirty="0" smtClean="0">
                <a:solidFill>
                  <a:srgbClr val="C00000"/>
                </a:solidFill>
              </a:rPr>
              <a:t>()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86600" y="12954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Run</a:t>
            </a:r>
            <a:r>
              <a:rPr lang="en-US" sz="1200" dirty="0" smtClean="0">
                <a:solidFill>
                  <a:srgbClr val="C00000"/>
                </a:solidFill>
              </a:rPr>
              <a:t>()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1158563" y="1447800"/>
            <a:ext cx="1672385" cy="2133600"/>
            <a:chOff x="1158563" y="1447800"/>
            <a:chExt cx="1672385" cy="2133600"/>
          </a:xfrm>
        </p:grpSpPr>
        <p:sp>
          <p:nvSpPr>
            <p:cNvPr id="55" name="TextBox 54"/>
            <p:cNvSpPr txBox="1"/>
            <p:nvPr/>
          </p:nvSpPr>
          <p:spPr>
            <a:xfrm>
              <a:off x="1447800" y="1447800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Idle CPU threads</a:t>
              </a:r>
              <a:endParaRPr lang="en-US" sz="1200" dirty="0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158563" y="1752600"/>
              <a:ext cx="1672385" cy="1828800"/>
              <a:chOff x="1158563" y="1752600"/>
              <a:chExt cx="1672385" cy="182880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1188720" y="1752600"/>
                <a:ext cx="1630680" cy="1828800"/>
                <a:chOff x="838200" y="1600200"/>
                <a:chExt cx="1630680" cy="1828800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838200" y="1600200"/>
                  <a:ext cx="487680" cy="1828800"/>
                  <a:chOff x="7696200" y="2362200"/>
                  <a:chExt cx="762000" cy="2895600"/>
                </a:xfrm>
              </p:grpSpPr>
              <p:cxnSp>
                <p:nvCxnSpPr>
                  <p:cNvPr id="5" name="Straight Arrow Connector 4"/>
                  <p:cNvCxnSpPr/>
                  <p:nvPr/>
                </p:nvCxnSpPr>
                <p:spPr>
                  <a:xfrm flipV="1">
                    <a:off x="76962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Arrow Connector 5"/>
                  <p:cNvCxnSpPr/>
                  <p:nvPr/>
                </p:nvCxnSpPr>
                <p:spPr>
                  <a:xfrm flipV="1">
                    <a:off x="78486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Arrow Connector 6"/>
                  <p:cNvCxnSpPr/>
                  <p:nvPr/>
                </p:nvCxnSpPr>
                <p:spPr>
                  <a:xfrm flipV="1">
                    <a:off x="80010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Arrow Connector 7"/>
                  <p:cNvCxnSpPr/>
                  <p:nvPr/>
                </p:nvCxnSpPr>
                <p:spPr>
                  <a:xfrm flipV="1">
                    <a:off x="81534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Arrow Connector 8"/>
                  <p:cNvCxnSpPr/>
                  <p:nvPr/>
                </p:nvCxnSpPr>
                <p:spPr>
                  <a:xfrm flipV="1">
                    <a:off x="83058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Arrow Connector 9"/>
                  <p:cNvCxnSpPr/>
                  <p:nvPr/>
                </p:nvCxnSpPr>
                <p:spPr>
                  <a:xfrm flipV="1">
                    <a:off x="84582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1417320" y="1600200"/>
                  <a:ext cx="487680" cy="1828800"/>
                  <a:chOff x="7696200" y="2362200"/>
                  <a:chExt cx="762000" cy="2895600"/>
                </a:xfrm>
              </p:grpSpPr>
              <p:cxnSp>
                <p:nvCxnSpPr>
                  <p:cNvPr id="19" name="Straight Arrow Connector 18"/>
                  <p:cNvCxnSpPr/>
                  <p:nvPr/>
                </p:nvCxnSpPr>
                <p:spPr>
                  <a:xfrm flipV="1">
                    <a:off x="76962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/>
                  <p:cNvCxnSpPr/>
                  <p:nvPr/>
                </p:nvCxnSpPr>
                <p:spPr>
                  <a:xfrm flipV="1">
                    <a:off x="78486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/>
                  <p:cNvCxnSpPr/>
                  <p:nvPr/>
                </p:nvCxnSpPr>
                <p:spPr>
                  <a:xfrm flipV="1">
                    <a:off x="80010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/>
                  <p:cNvCxnSpPr/>
                  <p:nvPr/>
                </p:nvCxnSpPr>
                <p:spPr>
                  <a:xfrm flipV="1">
                    <a:off x="81534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/>
                  <p:cNvCxnSpPr/>
                  <p:nvPr/>
                </p:nvCxnSpPr>
                <p:spPr>
                  <a:xfrm flipV="1">
                    <a:off x="83058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/>
                  <p:cNvCxnSpPr/>
                  <p:nvPr/>
                </p:nvCxnSpPr>
                <p:spPr>
                  <a:xfrm flipV="1">
                    <a:off x="84582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1981200" y="1600200"/>
                  <a:ext cx="487680" cy="1828800"/>
                  <a:chOff x="7696200" y="2362200"/>
                  <a:chExt cx="762000" cy="2895600"/>
                </a:xfrm>
              </p:grpSpPr>
              <p:cxnSp>
                <p:nvCxnSpPr>
                  <p:cNvPr id="26" name="Straight Arrow Connector 25"/>
                  <p:cNvCxnSpPr/>
                  <p:nvPr/>
                </p:nvCxnSpPr>
                <p:spPr>
                  <a:xfrm flipV="1">
                    <a:off x="76962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 flipV="1">
                    <a:off x="78486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/>
                  <p:cNvCxnSpPr/>
                  <p:nvPr/>
                </p:nvCxnSpPr>
                <p:spPr>
                  <a:xfrm flipV="1">
                    <a:off x="80010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/>
                  <p:cNvCxnSpPr/>
                  <p:nvPr/>
                </p:nvCxnSpPr>
                <p:spPr>
                  <a:xfrm flipV="1">
                    <a:off x="81534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/>
                  <p:cNvCxnSpPr/>
                  <p:nvPr/>
                </p:nvCxnSpPr>
                <p:spPr>
                  <a:xfrm flipV="1">
                    <a:off x="83058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58200" y="2362200"/>
                    <a:ext cx="0" cy="2895600"/>
                  </a:xfrm>
                  <a:prstGeom prst="straightConnector1">
                    <a:avLst/>
                  </a:prstGeom>
                  <a:ln w="15875">
                    <a:headEnd type="arrow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2" name="Rounded Rectangle 101"/>
              <p:cNvSpPr/>
              <p:nvPr/>
            </p:nvSpPr>
            <p:spPr>
              <a:xfrm>
                <a:off x="1158563" y="2133600"/>
                <a:ext cx="1672385" cy="637401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C00000"/>
                    </a:solidFill>
                  </a:rPr>
                  <a:t>CPU thread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pool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Scheduling work for GPU-like </a:t>
            </a:r>
            <a:r>
              <a:rPr lang="en-US" dirty="0" err="1" smtClean="0"/>
              <a:t>resouces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812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Resource pool of </a:t>
            </a:r>
            <a:r>
              <a:rPr lang="en-US" dirty="0" smtClean="0"/>
              <a:t>idle threads, </a:t>
            </a:r>
            <a:r>
              <a:rPr lang="en-US" dirty="0" smtClean="0"/>
              <a:t>controlled by a CPU </a:t>
            </a:r>
            <a:r>
              <a:rPr lang="en-US" dirty="0" smtClean="0"/>
              <a:t>broker (messaging wake-up)</a:t>
            </a:r>
            <a:endParaRPr lang="en-US" dirty="0" smtClean="0"/>
          </a:p>
          <a:p>
            <a:pPr lvl="1"/>
            <a:r>
              <a:rPr lang="en-US" dirty="0" smtClean="0"/>
              <a:t>CPU broker policy: </a:t>
            </a:r>
            <a:r>
              <a:rPr lang="en-US" dirty="0" smtClean="0"/>
              <a:t>resource balancing (N </a:t>
            </a:r>
            <a:r>
              <a:rPr lang="en-US" dirty="0" smtClean="0"/>
              <a:t>cores -&gt; N active </a:t>
            </a:r>
            <a:r>
              <a:rPr lang="en-US" dirty="0" smtClean="0"/>
              <a:t>threads)</a:t>
            </a:r>
            <a:endParaRPr lang="en-US" dirty="0" smtClean="0"/>
          </a:p>
          <a:p>
            <a:r>
              <a:rPr lang="en-US" dirty="0" smtClean="0"/>
              <a:t>Some of the </a:t>
            </a:r>
            <a:r>
              <a:rPr lang="en-US" dirty="0" err="1" smtClean="0"/>
              <a:t>runnables</a:t>
            </a:r>
            <a:r>
              <a:rPr lang="en-US" dirty="0" smtClean="0"/>
              <a:t> are “GPU friendly”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.e. contain a part in the Run() processing having both CPU and GPU implementations</a:t>
            </a:r>
          </a:p>
          <a:p>
            <a:r>
              <a:rPr lang="en-US" dirty="0" smtClean="0"/>
              <a:t>CPU thread taking GPU friendly runnable -&gt; ask GPU broker if resources available</a:t>
            </a:r>
          </a:p>
          <a:p>
            <a:pPr lvl="1"/>
            <a:r>
              <a:rPr lang="en-US" dirty="0" smtClean="0"/>
              <a:t>If yes scatter work and push to GPU, then thread goes to wait/notify, else just run on the CPU</a:t>
            </a:r>
          </a:p>
          <a:p>
            <a:pPr lvl="1"/>
            <a:r>
              <a:rPr lang="en-US" dirty="0" smtClean="0"/>
              <a:t>… Not before notifying CPU resource broker who may decide to wake up a thread from the pool</a:t>
            </a:r>
          </a:p>
          <a:p>
            <a:r>
              <a:rPr lang="en-US" dirty="0" smtClean="0"/>
              <a:t>When result comes back from GPU, thread resumes processing</a:t>
            </a:r>
          </a:p>
          <a:p>
            <a:r>
              <a:rPr lang="en-US" dirty="0" smtClean="0"/>
              <a:t>At the end of a runnable cycle, CPU broker corrects the workload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Keep both CPU and GPU busy, avoiding </a:t>
            </a:r>
            <a:r>
              <a:rPr lang="en-US" dirty="0" err="1" smtClean="0">
                <a:solidFill>
                  <a:srgbClr val="C00000"/>
                </a:solidFill>
              </a:rPr>
              <a:t>hyperthreading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429000" y="1368623"/>
            <a:ext cx="1985957" cy="579250"/>
            <a:chOff x="3429000" y="1368623"/>
            <a:chExt cx="1985957" cy="579250"/>
          </a:xfrm>
        </p:grpSpPr>
        <p:sp>
          <p:nvSpPr>
            <p:cNvPr id="48" name="TextBox 47"/>
            <p:cNvSpPr txBox="1"/>
            <p:nvPr/>
          </p:nvSpPr>
          <p:spPr>
            <a:xfrm>
              <a:off x="3733800" y="1368623"/>
              <a:ext cx="16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Runnable queue</a:t>
              </a:r>
              <a:endParaRPr lang="en-US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3429000" y="1676400"/>
              <a:ext cx="1985957" cy="271473"/>
              <a:chOff x="3685308" y="1676400"/>
              <a:chExt cx="1447800" cy="2286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685308" y="1676400"/>
                <a:ext cx="1447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3761508" y="1714108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218708" y="1714108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904508" y="1714108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987796" y="1724892"/>
                <a:ext cx="152400" cy="152400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>
                <a:off x="4456544" y="1694872"/>
                <a:ext cx="152400" cy="180682"/>
              </a:xfrm>
              <a:prstGeom prst="triangl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4678220" y="1724892"/>
                <a:ext cx="152400" cy="152400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4" name="Up Arrow 53"/>
          <p:cNvSpPr/>
          <p:nvPr/>
        </p:nvSpPr>
        <p:spPr>
          <a:xfrm rot="5400000">
            <a:off x="2297209" y="2503390"/>
            <a:ext cx="457200" cy="2765619"/>
          </a:xfrm>
          <a:prstGeom prst="upArrow">
            <a:avLst/>
          </a:prstGeom>
          <a:solidFill>
            <a:srgbClr val="FFFF00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Sleep</a:t>
            </a:r>
            <a:r>
              <a:rPr lang="en-US" dirty="0" smtClean="0">
                <a:solidFill>
                  <a:srgbClr val="C00000"/>
                </a:solidFill>
              </a:rPr>
              <a:t>/Wake-up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810000" y="1981200"/>
            <a:ext cx="1371600" cy="2514600"/>
            <a:chOff x="3810000" y="1981200"/>
            <a:chExt cx="1371600" cy="2514600"/>
          </a:xfrm>
        </p:grpSpPr>
        <p:grpSp>
          <p:nvGrpSpPr>
            <p:cNvPr id="32" name="Group 31"/>
            <p:cNvGrpSpPr/>
            <p:nvPr/>
          </p:nvGrpSpPr>
          <p:grpSpPr>
            <a:xfrm>
              <a:off x="4038600" y="1981200"/>
              <a:ext cx="762000" cy="2133600"/>
              <a:chOff x="7696200" y="2362200"/>
              <a:chExt cx="762000" cy="2895600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flipV="1">
                <a:off x="7696200" y="2362200"/>
                <a:ext cx="0" cy="289560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7848600" y="2362200"/>
                <a:ext cx="0" cy="289560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V="1">
                <a:off x="8001000" y="2362200"/>
                <a:ext cx="0" cy="289560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V="1">
                <a:off x="8153400" y="2362200"/>
                <a:ext cx="0" cy="289560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V="1">
                <a:off x="8305800" y="2362200"/>
                <a:ext cx="0" cy="289560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V="1">
                <a:off x="8458200" y="2362200"/>
                <a:ext cx="0" cy="289560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/>
            <p:cNvSpPr txBox="1"/>
            <p:nvPr/>
          </p:nvSpPr>
          <p:spPr>
            <a:xfrm>
              <a:off x="3810000" y="4218801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Active CPU threads</a:t>
              </a:r>
              <a:endParaRPr lang="en-US" sz="1200" dirty="0"/>
            </a:p>
          </p:txBody>
        </p:sp>
      </p:grpSp>
      <p:cxnSp>
        <p:nvCxnSpPr>
          <p:cNvPr id="103" name="Straight Arrow Connector 102"/>
          <p:cNvCxnSpPr/>
          <p:nvPr/>
        </p:nvCxnSpPr>
        <p:spPr>
          <a:xfrm flipV="1">
            <a:off x="4800600" y="1981200"/>
            <a:ext cx="0" cy="2133600"/>
          </a:xfrm>
          <a:prstGeom prst="straightConnector1">
            <a:avLst/>
          </a:prstGeom>
          <a:ln w="25400">
            <a:solidFill>
              <a:schemeClr val="accent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3948450" y="1827740"/>
            <a:ext cx="3870129" cy="446592"/>
            <a:chOff x="3948450" y="1827740"/>
            <a:chExt cx="3870129" cy="446592"/>
          </a:xfrm>
        </p:grpSpPr>
        <p:cxnSp>
          <p:nvCxnSpPr>
            <p:cNvPr id="59" name="Straight Arrow Connector 58"/>
            <p:cNvCxnSpPr>
              <a:stCxn id="63" idx="1"/>
            </p:cNvCxnSpPr>
            <p:nvPr/>
          </p:nvCxnSpPr>
          <p:spPr>
            <a:xfrm flipH="1" flipV="1">
              <a:off x="3948450" y="1827740"/>
              <a:ext cx="1466506" cy="261926"/>
            </a:xfrm>
            <a:prstGeom prst="straightConnector1">
              <a:avLst/>
            </a:prstGeom>
            <a:ln w="15875">
              <a:solidFill>
                <a:schemeClr val="accent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63" idx="1"/>
              <a:endCxn id="50" idx="3"/>
            </p:cNvCxnSpPr>
            <p:nvPr/>
          </p:nvCxnSpPr>
          <p:spPr>
            <a:xfrm flipH="1" flipV="1">
              <a:off x="4591434" y="1912904"/>
              <a:ext cx="823522" cy="176762"/>
            </a:xfrm>
            <a:prstGeom prst="straightConnector1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5414956" y="1905000"/>
              <a:ext cx="24036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GPU work embedded</a:t>
              </a:r>
              <a:endParaRPr lang="en-US" dirty="0"/>
            </a:p>
          </p:txBody>
        </p:sp>
      </p:grpSp>
      <p:sp>
        <p:nvSpPr>
          <p:cNvPr id="64" name="Rounded Rectangle 63"/>
          <p:cNvSpPr/>
          <p:nvPr/>
        </p:nvSpPr>
        <p:spPr>
          <a:xfrm>
            <a:off x="3581400" y="3276600"/>
            <a:ext cx="1672385" cy="304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GPU broker</a:t>
            </a:r>
            <a:endParaRPr lang="en-US" dirty="0"/>
          </a:p>
        </p:txBody>
      </p:sp>
      <p:sp>
        <p:nvSpPr>
          <p:cNvPr id="66" name="Left-Right Arrow 65"/>
          <p:cNvSpPr/>
          <p:nvPr/>
        </p:nvSpPr>
        <p:spPr>
          <a:xfrm>
            <a:off x="5372100" y="2957899"/>
            <a:ext cx="1562100" cy="94220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Scatter/Gather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5638800" y="3959423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latency</a:t>
            </a:r>
            <a:endParaRPr lang="en-US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800600" y="3124200"/>
            <a:ext cx="1905000" cy="381000"/>
            <a:chOff x="4800600" y="3124200"/>
            <a:chExt cx="1905000" cy="381000"/>
          </a:xfrm>
        </p:grpSpPr>
        <p:sp>
          <p:nvSpPr>
            <p:cNvPr id="91" name="Isosceles Triangle 90"/>
            <p:cNvSpPr/>
            <p:nvPr/>
          </p:nvSpPr>
          <p:spPr>
            <a:xfrm>
              <a:off x="5582152" y="3124200"/>
              <a:ext cx="209048" cy="214568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5" name="Group 114"/>
            <p:cNvGrpSpPr/>
            <p:nvPr/>
          </p:nvGrpSpPr>
          <p:grpSpPr>
            <a:xfrm rot="5400000">
              <a:off x="6553200" y="3352800"/>
              <a:ext cx="228600" cy="76200"/>
              <a:chOff x="6553200" y="3200400"/>
              <a:chExt cx="115456" cy="152400"/>
            </a:xfrm>
          </p:grpSpPr>
          <p:cxnSp>
            <p:nvCxnSpPr>
              <p:cNvPr id="93" name="Straight Connector 92"/>
              <p:cNvCxnSpPr/>
              <p:nvPr/>
            </p:nvCxnSpPr>
            <p:spPr>
              <a:xfrm>
                <a:off x="6553200" y="3200400"/>
                <a:ext cx="0" cy="15240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6583220" y="3200400"/>
                <a:ext cx="0" cy="15240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610928" y="3200400"/>
                <a:ext cx="0" cy="15240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6638636" y="3200400"/>
                <a:ext cx="0" cy="15240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668656" y="3200400"/>
                <a:ext cx="0" cy="15240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3" name="Straight Arrow Connector 132"/>
            <p:cNvCxnSpPr>
              <a:endCxn id="91" idx="1"/>
            </p:cNvCxnSpPr>
            <p:nvPr/>
          </p:nvCxnSpPr>
          <p:spPr>
            <a:xfrm>
              <a:off x="4800600" y="3231484"/>
              <a:ext cx="833814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780" y="2667000"/>
            <a:ext cx="1835702" cy="1557337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2830949" y="2161401"/>
            <a:ext cx="3322201" cy="858798"/>
            <a:chOff x="2830949" y="2161401"/>
            <a:chExt cx="3322201" cy="858798"/>
          </a:xfrm>
        </p:grpSpPr>
        <p:cxnSp>
          <p:nvCxnSpPr>
            <p:cNvPr id="106" name="Elbow Connector 105"/>
            <p:cNvCxnSpPr>
              <a:stCxn id="141" idx="0"/>
              <a:endCxn id="102" idx="3"/>
            </p:cNvCxnSpPr>
            <p:nvPr/>
          </p:nvCxnSpPr>
          <p:spPr>
            <a:xfrm rot="16200000" flipV="1">
              <a:off x="4122763" y="1160487"/>
              <a:ext cx="290899" cy="2874527"/>
            </a:xfrm>
            <a:prstGeom prst="bentConnector2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5257800" y="2743200"/>
              <a:ext cx="895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Push/Sleep</a:t>
              </a:r>
              <a:endParaRPr lang="en-US" sz="12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895600" y="2161401"/>
              <a:ext cx="895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Notify()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96" name="Straight Arrow Connector 95"/>
          <p:cNvCxnSpPr/>
          <p:nvPr/>
        </p:nvCxnSpPr>
        <p:spPr>
          <a:xfrm flipV="1">
            <a:off x="1179944" y="1752600"/>
            <a:ext cx="0" cy="1828800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4800600" y="3429000"/>
            <a:ext cx="1200150" cy="505599"/>
            <a:chOff x="4800600" y="3429000"/>
            <a:chExt cx="1200150" cy="505599"/>
          </a:xfrm>
        </p:grpSpPr>
        <p:cxnSp>
          <p:nvCxnSpPr>
            <p:cNvPr id="138" name="Straight Arrow Connector 137"/>
            <p:cNvCxnSpPr/>
            <p:nvPr/>
          </p:nvCxnSpPr>
          <p:spPr>
            <a:xfrm flipH="1">
              <a:off x="4800600" y="3641440"/>
              <a:ext cx="857752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/>
            <p:cNvSpPr txBox="1"/>
            <p:nvPr/>
          </p:nvSpPr>
          <p:spPr>
            <a:xfrm>
              <a:off x="5105400" y="3657600"/>
              <a:ext cx="895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Resume</a:t>
              </a:r>
              <a:endParaRPr lang="en-US" sz="1200" dirty="0"/>
            </a:p>
          </p:txBody>
        </p:sp>
        <p:sp>
          <p:nvSpPr>
            <p:cNvPr id="95" name="Isosceles Triangle 94"/>
            <p:cNvSpPr/>
            <p:nvPr/>
          </p:nvSpPr>
          <p:spPr>
            <a:xfrm>
              <a:off x="5599544" y="3429000"/>
              <a:ext cx="209048" cy="214568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Rounded Rectangle 109"/>
          <p:cNvSpPr/>
          <p:nvPr/>
        </p:nvSpPr>
        <p:spPr>
          <a:xfrm>
            <a:off x="3581400" y="2286000"/>
            <a:ext cx="1672385" cy="304800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PU broker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7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4" grpId="0" animBg="1"/>
      <p:bldP spid="64" grpId="0" animBg="1"/>
      <p:bldP spid="66" grpId="0" animBg="1"/>
      <p:bldP spid="92" grpId="0"/>
      <p:bldP spid="1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</TotalTime>
  <Words>522</Words>
  <Application>Microsoft Office PowerPoint</Application>
  <PresentationFormat>On-screen Show (4:3)</PresentationFormat>
  <Paragraphs>145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Status of the vector transport prototype</vt:lpstr>
      <vt:lpstr>Current implementation</vt:lpstr>
      <vt:lpstr>Extending the transport data flow</vt:lpstr>
      <vt:lpstr>Runnable and executor (Java)</vt:lpstr>
      <vt:lpstr>GPU-friendly tasks</vt:lpstr>
      <vt:lpstr>Scheduling work for GPU-like resouces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vector scheduling transport prototype</dc:title>
  <dc:creator>Andrei Gheata</dc:creator>
  <cp:lastModifiedBy>Andrei Gheata</cp:lastModifiedBy>
  <cp:revision>33</cp:revision>
  <dcterms:created xsi:type="dcterms:W3CDTF">2012-12-10T10:25:13Z</dcterms:created>
  <dcterms:modified xsi:type="dcterms:W3CDTF">2012-12-12T10:23:56Z</dcterms:modified>
</cp:coreProperties>
</file>