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13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A5571-2E86-470F-9180-8B887E207895}" type="datetimeFigureOut">
              <a:rPr lang="en-GB" smtClean="0"/>
              <a:t>01/11/2013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C5DC5-80F0-4297-B555-90D6B2E1CA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8237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A5571-2E86-470F-9180-8B887E207895}" type="datetimeFigureOut">
              <a:rPr lang="en-GB" smtClean="0"/>
              <a:t>01/11/2013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C5DC5-80F0-4297-B555-90D6B2E1CA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35366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A5571-2E86-470F-9180-8B887E207895}" type="datetimeFigureOut">
              <a:rPr lang="en-GB" smtClean="0"/>
              <a:t>01/11/2013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C5DC5-80F0-4297-B555-90D6B2E1CA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66284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5"/>
          <p:cNvSpPr>
            <a:spLocks noChangeShapeType="1"/>
          </p:cNvSpPr>
          <p:nvPr/>
        </p:nvSpPr>
        <p:spPr bwMode="auto">
          <a:xfrm>
            <a:off x="0" y="6629400"/>
            <a:ext cx="9144000" cy="0"/>
          </a:xfrm>
          <a:prstGeom prst="line">
            <a:avLst/>
          </a:prstGeom>
          <a:noFill/>
          <a:ln w="63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" name="Line 10"/>
          <p:cNvSpPr>
            <a:spLocks noChangeShapeType="1"/>
          </p:cNvSpPr>
          <p:nvPr/>
        </p:nvSpPr>
        <p:spPr bwMode="auto">
          <a:xfrm>
            <a:off x="0" y="685800"/>
            <a:ext cx="9144000" cy="0"/>
          </a:xfrm>
          <a:prstGeom prst="line">
            <a:avLst/>
          </a:prstGeom>
          <a:noFill/>
          <a:ln w="25400">
            <a:solidFill>
              <a:srgbClr val="008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pic>
        <p:nvPicPr>
          <p:cNvPr id="6" name="Bild 16" descr="PSI-Logo_narrow_30k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76213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06000" y="900000"/>
            <a:ext cx="8533200" cy="5653200"/>
          </a:xfrm>
          <a:noFill/>
        </p:spPr>
        <p:txBody>
          <a:bodyPr/>
          <a:lstStyle>
            <a:lvl1pPr marL="0" indent="0">
              <a:spcBef>
                <a:spcPts val="0"/>
              </a:spcBef>
              <a:tabLst/>
              <a:defRPr sz="17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9388" indent="-179388">
              <a:spcBef>
                <a:spcPts val="0"/>
              </a:spcBef>
              <a:buFont typeface="Wingdings" panose="05000000000000000000" pitchFamily="2" charset="2"/>
              <a:buChar char="v"/>
              <a:tabLst/>
              <a:defRPr sz="1700"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358775" indent="-179388">
              <a:spcBef>
                <a:spcPts val="0"/>
              </a:spcBef>
              <a:buFont typeface="Wingdings" panose="05000000000000000000" pitchFamily="2" charset="2"/>
              <a:buChar char="§"/>
              <a:tabLst/>
              <a:defRPr sz="1700"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627063" indent="-179388">
              <a:spcBef>
                <a:spcPts val="0"/>
              </a:spcBef>
              <a:tabLst/>
              <a:defRPr sz="1700"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435100" indent="-182563">
              <a:buNone/>
              <a:tabLst/>
              <a:defRPr sz="1500"/>
            </a:lvl5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  <a:endParaRPr lang="de-DE" dirty="0"/>
          </a:p>
        </p:txBody>
      </p:sp>
      <p:sp>
        <p:nvSpPr>
          <p:cNvPr id="9" name="Title 8"/>
          <p:cNvSpPr>
            <a:spLocks noGrp="1" noChangeArrowheads="1"/>
          </p:cNvSpPr>
          <p:nvPr>
            <p:ph type="title"/>
          </p:nvPr>
        </p:nvSpPr>
        <p:spPr bwMode="auto">
          <a:xfrm>
            <a:off x="1620000" y="144000"/>
            <a:ext cx="7219200" cy="550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0"/>
            <a:r>
              <a:rPr lang="en-GB" dirty="0" err="1"/>
              <a:t>Mastertitelformat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lnSpc>
                <a:spcPct val="100000"/>
              </a:lnSpc>
              <a:buClrTx/>
              <a:buFontTx/>
              <a:buNone/>
              <a:defRPr sz="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de-DE" altLang="en-US"/>
              <a:t>Thorium </a:t>
            </a:r>
            <a:r>
              <a:rPr lang="de-DE" altLang="en-US" err="1"/>
              <a:t>Energy</a:t>
            </a:r>
            <a:r>
              <a:rPr lang="de-DE" altLang="en-US"/>
              <a:t> Conference 2013 (ThEC13), 27 – 31 </a:t>
            </a:r>
            <a:r>
              <a:rPr lang="de-DE" altLang="en-US" err="1"/>
              <a:t>October</a:t>
            </a:r>
            <a:r>
              <a:rPr lang="de-DE" altLang="en-US"/>
              <a:t> 2013, CERN, </a:t>
            </a:r>
            <a:r>
              <a:rPr lang="de-DE" altLang="en-US" err="1"/>
              <a:t>Switzerland</a:t>
            </a:r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405876371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A5571-2E86-470F-9180-8B887E207895}" type="datetimeFigureOut">
              <a:rPr lang="en-GB" smtClean="0"/>
              <a:t>01/11/2013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C5DC5-80F0-4297-B555-90D6B2E1CA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12954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A5571-2E86-470F-9180-8B887E207895}" type="datetimeFigureOut">
              <a:rPr lang="en-GB" smtClean="0"/>
              <a:t>01/11/2013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C5DC5-80F0-4297-B555-90D6B2E1CA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8274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A5571-2E86-470F-9180-8B887E207895}" type="datetimeFigureOut">
              <a:rPr lang="en-GB" smtClean="0"/>
              <a:t>01/11/2013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C5DC5-80F0-4297-B555-90D6B2E1CA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089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A5571-2E86-470F-9180-8B887E207895}" type="datetimeFigureOut">
              <a:rPr lang="en-GB" smtClean="0"/>
              <a:t>01/11/2013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C5DC5-80F0-4297-B555-90D6B2E1CA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86318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A5571-2E86-470F-9180-8B887E207895}" type="datetimeFigureOut">
              <a:rPr lang="en-GB" smtClean="0"/>
              <a:t>01/11/2013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C5DC5-80F0-4297-B555-90D6B2E1CA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9585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A5571-2E86-470F-9180-8B887E207895}" type="datetimeFigureOut">
              <a:rPr lang="en-GB" smtClean="0"/>
              <a:t>01/11/2013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C5DC5-80F0-4297-B555-90D6B2E1CA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44779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A5571-2E86-470F-9180-8B887E207895}" type="datetimeFigureOut">
              <a:rPr lang="en-GB" smtClean="0"/>
              <a:t>01/11/2013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C5DC5-80F0-4297-B555-90D6B2E1CA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52981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A5571-2E86-470F-9180-8B887E207895}" type="datetimeFigureOut">
              <a:rPr lang="en-GB" smtClean="0"/>
              <a:t>01/11/2013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C5DC5-80F0-4297-B555-90D6B2E1CA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85133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6A5571-2E86-470F-9180-8B887E207895}" type="datetimeFigureOut">
              <a:rPr lang="en-GB" smtClean="0"/>
              <a:t>01/11/2013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2C5DC5-80F0-4297-B555-90D6B2E1CA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4165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428750"/>
            <a:ext cx="3657600" cy="245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4500563" y="549275"/>
            <a:ext cx="4192587" cy="13112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</a:defRPr>
            </a:lvl1pPr>
            <a:lvl2pPr marL="742950" indent="-285750" defTabSz="762000"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</a:defRPr>
            </a:lvl2pPr>
            <a:lvl3pPr marL="1143000" indent="-228600" defTabSz="762000"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</a:defRPr>
            </a:lvl3pPr>
            <a:lvl4pPr marL="1600200" indent="-228600" defTabSz="762000"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</a:defRPr>
            </a:lvl4pPr>
            <a:lvl5pPr marL="2057400" indent="-228600" defTabSz="762000"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</a:defRPr>
            </a:lvl5pPr>
            <a:lvl6pPr marL="2514600" indent="-228600" defTabSz="7620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v"/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</a:defRPr>
            </a:lvl6pPr>
            <a:lvl7pPr marL="2971800" indent="-228600" defTabSz="7620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v"/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</a:defRPr>
            </a:lvl7pPr>
            <a:lvl8pPr marL="3429000" indent="-228600" defTabSz="7620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v"/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</a:defRPr>
            </a:lvl8pPr>
            <a:lvl9pPr marL="3886200" indent="-228600" defTabSz="7620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v"/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</a:defRPr>
            </a:lvl9pPr>
          </a:lstStyle>
          <a:p>
            <a:pPr algn="ctr" eaLnBrk="1" hangingPunct="1">
              <a:buFont typeface="Wingdings" pitchFamily="2" charset="2"/>
              <a:buNone/>
            </a:pPr>
            <a:r>
              <a:rPr lang="de-CH" altLang="en-US" sz="1800">
                <a:latin typeface="Arial" pitchFamily="34" charset="0"/>
                <a:cs typeface="Arial" pitchFamily="34" charset="0"/>
              </a:rPr>
              <a:t>2000 - 2003:Target Mark II: 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de-CH" altLang="en-US" sz="1800">
                <a:latin typeface="Arial" pitchFamily="34" charset="0"/>
                <a:cs typeface="Arial" pitchFamily="34" charset="0"/>
              </a:rPr>
              <a:t>Lead rods, steel clad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de-CH" altLang="en-US" sz="1800">
                <a:latin typeface="Arial" pitchFamily="34" charset="0"/>
                <a:cs typeface="Arial" pitchFamily="34" charset="0"/>
              </a:rPr>
              <a:t>42% increase in neutron yield</a:t>
            </a:r>
          </a:p>
          <a:p>
            <a:pPr algn="ctr" eaLnBrk="1" hangingPunct="1"/>
            <a:r>
              <a:rPr lang="en-GB" altLang="en-US" sz="1800"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1229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1628775"/>
            <a:ext cx="3651250" cy="233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sp>
        <p:nvSpPr>
          <p:cNvPr id="151557" name="Rectangle 2"/>
          <p:cNvSpPr>
            <a:spLocks noChangeArrowheads="1"/>
          </p:cNvSpPr>
          <p:nvPr/>
        </p:nvSpPr>
        <p:spPr bwMode="auto">
          <a:xfrm>
            <a:off x="152400" y="760413"/>
            <a:ext cx="41148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indent="180975" defTabSz="7620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pPr indent="0" algn="ctr" eaLnBrk="1" hangingPunct="1">
              <a:buFont typeface="Wingdings" pitchFamily="2" charset="2"/>
              <a:buNone/>
              <a:defRPr/>
            </a:pPr>
            <a:r>
              <a:rPr lang="en-GB" altLang="en-US" sz="1800" dirty="0" smtClean="0">
                <a:latin typeface="Arial" pitchFamily="34" charset="0"/>
                <a:cs typeface="Arial" pitchFamily="34" charset="0"/>
              </a:rPr>
              <a:t>1997-1999: Target Mark I</a:t>
            </a:r>
          </a:p>
          <a:p>
            <a:pPr indent="0" algn="ctr" eaLnBrk="1" hangingPunct="1">
              <a:buFont typeface="Wingdings" pitchFamily="2" charset="2"/>
              <a:buNone/>
              <a:defRPr/>
            </a:pPr>
            <a:r>
              <a:rPr lang="en-GB" altLang="en-US" sz="1800" dirty="0" smtClean="0">
                <a:latin typeface="Arial" pitchFamily="34" charset="0"/>
                <a:cs typeface="Arial" pitchFamily="34" charset="0"/>
              </a:rPr>
              <a:t>Water-cooled </a:t>
            </a:r>
            <a:r>
              <a:rPr lang="en-GB" altLang="en-US" sz="1800" dirty="0" err="1" smtClean="0">
                <a:latin typeface="Arial" pitchFamily="34" charset="0"/>
                <a:cs typeface="Arial" pitchFamily="34" charset="0"/>
              </a:rPr>
              <a:t>Zircaloy</a:t>
            </a:r>
            <a:r>
              <a:rPr lang="en-GB" altLang="en-US" sz="1800" dirty="0" smtClean="0">
                <a:latin typeface="Arial" pitchFamily="34" charset="0"/>
                <a:cs typeface="Arial" pitchFamily="34" charset="0"/>
              </a:rPr>
              <a:t> rods</a:t>
            </a:r>
          </a:p>
          <a:p>
            <a:pPr eaLnBrk="1" hangingPunct="1">
              <a:defRPr/>
            </a:pPr>
            <a:endParaRPr lang="de-CH" altLang="en-US" sz="1800" dirty="0" smtClean="0">
              <a:latin typeface="Helvetica" pitchFamily="34" charset="0"/>
              <a:cs typeface="Times New Roman" pitchFamily="18" charset="0"/>
            </a:endParaRPr>
          </a:p>
        </p:txBody>
      </p:sp>
      <p:sp>
        <p:nvSpPr>
          <p:cNvPr id="12294" name="Text Box 4"/>
          <p:cNvSpPr txBox="1">
            <a:spLocks noChangeArrowheads="1"/>
          </p:cNvSpPr>
          <p:nvPr/>
        </p:nvSpPr>
        <p:spPr bwMode="auto">
          <a:xfrm>
            <a:off x="3851275" y="5013325"/>
            <a:ext cx="4886325" cy="1547813"/>
          </a:xfrm>
          <a:prstGeom prst="rect">
            <a:avLst/>
          </a:prstGeom>
          <a:noFill/>
          <a:ln w="57150" cmpd="thickThin">
            <a:solidFill>
              <a:srgbClr val="000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defTabSz="762000"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</a:defRPr>
            </a:lvl1pPr>
            <a:lvl2pPr marL="742950" indent="-285750" defTabSz="762000"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</a:defRPr>
            </a:lvl2pPr>
            <a:lvl3pPr marL="1143000" indent="-228600" defTabSz="762000"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</a:defRPr>
            </a:lvl3pPr>
            <a:lvl4pPr marL="1600200" indent="-228600" defTabSz="762000"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</a:defRPr>
            </a:lvl4pPr>
            <a:lvl5pPr marL="2057400" indent="-228600" defTabSz="762000"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</a:defRPr>
            </a:lvl5pPr>
            <a:lvl6pPr marL="2514600" indent="-228600" defTabSz="7620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v"/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</a:defRPr>
            </a:lvl6pPr>
            <a:lvl7pPr marL="2971800" indent="-228600" defTabSz="7620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v"/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</a:defRPr>
            </a:lvl7pPr>
            <a:lvl8pPr marL="3429000" indent="-228600" defTabSz="7620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v"/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</a:defRPr>
            </a:lvl8pPr>
            <a:lvl9pPr marL="3886200" indent="-228600" defTabSz="7620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v"/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de-CH" altLang="en-US" sz="1800">
                <a:latin typeface="Arial" pitchFamily="34" charset="0"/>
                <a:cs typeface="Arial" pitchFamily="34" charset="0"/>
              </a:rPr>
              <a:t>Aug - Dec 2006: </a:t>
            </a:r>
            <a:r>
              <a:rPr lang="de-CH" altLang="en-US" sz="1800" b="1">
                <a:latin typeface="Arial" pitchFamily="34" charset="0"/>
                <a:cs typeface="Arial" pitchFamily="34" charset="0"/>
              </a:rPr>
              <a:t>MEGA</a:t>
            </a:r>
            <a:r>
              <a:rPr lang="de-CH" altLang="en-US" sz="1800">
                <a:latin typeface="Arial" pitchFamily="34" charset="0"/>
                <a:cs typeface="Arial" pitchFamily="34" charset="0"/>
              </a:rPr>
              <a:t>watt </a:t>
            </a:r>
            <a:r>
              <a:rPr lang="de-CH" altLang="en-US" sz="1800" b="1">
                <a:latin typeface="Arial" pitchFamily="34" charset="0"/>
                <a:cs typeface="Arial" pitchFamily="34" charset="0"/>
              </a:rPr>
              <a:t>Pi</a:t>
            </a:r>
            <a:r>
              <a:rPr lang="de-CH" altLang="en-US" sz="1800">
                <a:latin typeface="Arial" pitchFamily="34" charset="0"/>
                <a:cs typeface="Arial" pitchFamily="34" charset="0"/>
              </a:rPr>
              <a:t>lot </a:t>
            </a:r>
            <a:r>
              <a:rPr lang="de-CH" altLang="en-US" sz="1800" b="1">
                <a:latin typeface="Arial" pitchFamily="34" charset="0"/>
                <a:cs typeface="Arial" pitchFamily="34" charset="0"/>
              </a:rPr>
              <a:t>E</a:t>
            </a:r>
            <a:r>
              <a:rPr lang="de-CH" altLang="en-US" sz="1800">
                <a:latin typeface="Arial" pitchFamily="34" charset="0"/>
                <a:cs typeface="Arial" pitchFamily="34" charset="0"/>
              </a:rPr>
              <a:t>xperiment: </a:t>
            </a:r>
          </a:p>
          <a:p>
            <a:pPr eaLnBrk="1" hangingPunct="1">
              <a:buFont typeface="Wingdings" pitchFamily="2" charset="2"/>
              <a:buNone/>
            </a:pPr>
            <a:r>
              <a:rPr lang="de-CH" altLang="en-US" sz="1800">
                <a:latin typeface="Arial" pitchFamily="34" charset="0"/>
                <a:cs typeface="Arial" pitchFamily="34" charset="0"/>
              </a:rPr>
              <a:t>     </a:t>
            </a:r>
            <a:r>
              <a:rPr lang="de-CH" altLang="en-US" sz="1600">
                <a:latin typeface="Arial" pitchFamily="34" charset="0"/>
                <a:cs typeface="Arial" pitchFamily="34" charset="0"/>
              </a:rPr>
              <a:t>Joint international initiative to design,</a:t>
            </a:r>
          </a:p>
          <a:p>
            <a:pPr eaLnBrk="1" hangingPunct="1">
              <a:buFont typeface="Wingdings" pitchFamily="2" charset="2"/>
              <a:buNone/>
            </a:pPr>
            <a:r>
              <a:rPr lang="de-CH" altLang="en-US" sz="1600">
                <a:latin typeface="Arial" pitchFamily="34" charset="0"/>
                <a:cs typeface="Arial" pitchFamily="34" charset="0"/>
              </a:rPr>
              <a:t>     build, licence, operate and explore</a:t>
            </a:r>
          </a:p>
          <a:p>
            <a:pPr eaLnBrk="1" hangingPunct="1">
              <a:buFont typeface="Wingdings" pitchFamily="2" charset="2"/>
              <a:buNone/>
            </a:pPr>
            <a:r>
              <a:rPr lang="de-CH" altLang="en-US" sz="1600">
                <a:latin typeface="Arial" pitchFamily="34" charset="0"/>
                <a:cs typeface="Arial" pitchFamily="34" charset="0"/>
              </a:rPr>
              <a:t>     a liquid metal spallation target</a:t>
            </a:r>
          </a:p>
          <a:p>
            <a:pPr eaLnBrk="1" hangingPunct="1">
              <a:buFont typeface="Wingdings" pitchFamily="2" charset="2"/>
              <a:buNone/>
            </a:pPr>
            <a:r>
              <a:rPr lang="de-CH" altLang="en-US" sz="1600">
                <a:latin typeface="Arial" pitchFamily="34" charset="0"/>
                <a:cs typeface="Arial" pitchFamily="34" charset="0"/>
              </a:rPr>
              <a:t>     for 1 MW beam power </a:t>
            </a:r>
            <a:r>
              <a:rPr lang="de-CH" altLang="en-US" sz="1800">
                <a:latin typeface="Arial" pitchFamily="34" charset="0"/>
                <a:cs typeface="Arial" pitchFamily="34" charset="0"/>
              </a:rPr>
              <a:t>(</a:t>
            </a:r>
            <a:r>
              <a:rPr lang="de-CH" altLang="en-US" sz="1800" b="1">
                <a:latin typeface="Arial" pitchFamily="34" charset="0"/>
                <a:cs typeface="Arial" pitchFamily="34" charset="0"/>
              </a:rPr>
              <a:t>Details next talk</a:t>
            </a:r>
            <a:r>
              <a:rPr lang="de-CH" altLang="en-US" sz="1800">
                <a:latin typeface="Arial" pitchFamily="34" charset="0"/>
                <a:cs typeface="Arial" pitchFamily="34" charset="0"/>
              </a:rPr>
              <a:t>)</a:t>
            </a:r>
            <a:endParaRPr lang="en-GB" altLang="en-US" sz="1800">
              <a:latin typeface="Arial" pitchFamily="34" charset="0"/>
              <a:cs typeface="Arial" pitchFamily="34" charset="0"/>
            </a:endParaRPr>
          </a:p>
        </p:txBody>
      </p:sp>
      <p:sp>
        <p:nvSpPr>
          <p:cNvPr id="12295" name="AutoShape 12"/>
          <p:cNvSpPr>
            <a:spLocks noChangeArrowheads="1"/>
          </p:cNvSpPr>
          <p:nvPr/>
        </p:nvSpPr>
        <p:spPr bwMode="auto">
          <a:xfrm>
            <a:off x="4038600" y="2895600"/>
            <a:ext cx="685800" cy="457200"/>
          </a:xfrm>
          <a:prstGeom prst="rightArrow">
            <a:avLst>
              <a:gd name="adj1" fmla="val 50000"/>
              <a:gd name="adj2" fmla="val 37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v"/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v"/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v"/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v"/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</a:defRPr>
            </a:lvl9pPr>
          </a:lstStyle>
          <a:p>
            <a:pPr eaLnBrk="1" hangingPunct="1"/>
            <a:endParaRPr lang="en-US" altLang="en-US" sz="1800">
              <a:latin typeface="Arial" pitchFamily="34" charset="0"/>
              <a:cs typeface="Arial" pitchFamily="34" charset="0"/>
            </a:endParaRPr>
          </a:p>
        </p:txBody>
      </p:sp>
      <p:sp>
        <p:nvSpPr>
          <p:cNvPr id="12296" name="Title 11"/>
          <p:cNvSpPr>
            <a:spLocks noGrp="1"/>
          </p:cNvSpPr>
          <p:nvPr>
            <p:ph type="title" idx="4294967295"/>
          </p:nvPr>
        </p:nvSpPr>
        <p:spPr>
          <a:xfrm>
            <a:off x="1619250" y="144463"/>
            <a:ext cx="7162800" cy="488950"/>
          </a:xfrm>
        </p:spPr>
        <p:txBody>
          <a:bodyPr lIns="91440" tIns="45720" rIns="91440" bIns="45720">
            <a:spAutoFit/>
          </a:bodyPr>
          <a:lstStyle/>
          <a:p>
            <a:pPr algn="ctr" eaLnBrk="1" hangingPunct="1"/>
            <a:r>
              <a:rPr lang="en-US" altLang="en-US" smtClean="0">
                <a:ea typeface="ヒラギノ角ゴ Pro W3" charset="-128"/>
              </a:rPr>
              <a:t>Target Evolution at SINQ</a:t>
            </a:r>
          </a:p>
        </p:txBody>
      </p:sp>
      <p:sp>
        <p:nvSpPr>
          <p:cNvPr id="12297" name="Rectangle 11"/>
          <p:cNvSpPr>
            <a:spLocks noChangeArrowheads="1"/>
          </p:cNvSpPr>
          <p:nvPr/>
        </p:nvSpPr>
        <p:spPr bwMode="auto">
          <a:xfrm>
            <a:off x="161925" y="6019800"/>
            <a:ext cx="374332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v"/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v"/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v"/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v"/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GB" altLang="en-US" sz="1800">
                <a:latin typeface="Arial" pitchFamily="34" charset="0"/>
                <a:cs typeface="Arial" pitchFamily="34" charset="0"/>
              </a:rPr>
              <a:t>2009 – present: Target Mark IV</a:t>
            </a:r>
          </a:p>
          <a:p>
            <a:pPr>
              <a:buFont typeface="Wingdings" pitchFamily="2" charset="2"/>
              <a:buNone/>
            </a:pPr>
            <a:r>
              <a:rPr lang="en-GB" altLang="en-US" sz="1800">
                <a:latin typeface="Arial" pitchFamily="34" charset="0"/>
                <a:cs typeface="Arial" pitchFamily="34" charset="0"/>
              </a:rPr>
              <a:t>Lead rods, with Zr clad, blanket</a:t>
            </a:r>
          </a:p>
        </p:txBody>
      </p:sp>
      <p:sp>
        <p:nvSpPr>
          <p:cNvPr id="12298" name="AutoShape 12"/>
          <p:cNvSpPr>
            <a:spLocks noChangeArrowheads="1"/>
          </p:cNvSpPr>
          <p:nvPr/>
        </p:nvSpPr>
        <p:spPr bwMode="auto">
          <a:xfrm rot="5400000">
            <a:off x="7913688" y="4246563"/>
            <a:ext cx="685800" cy="457200"/>
          </a:xfrm>
          <a:prstGeom prst="rightArrow">
            <a:avLst>
              <a:gd name="adj1" fmla="val 50000"/>
              <a:gd name="adj2" fmla="val 37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>
            <a:lvl1pPr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v"/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v"/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v"/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v"/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</a:defRPr>
            </a:lvl9pPr>
          </a:lstStyle>
          <a:p>
            <a:pPr eaLnBrk="1" hangingPunct="1"/>
            <a:endParaRPr lang="en-US" altLang="en-US" sz="180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2299" name="Picture 5" descr="DSC_225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4076700"/>
            <a:ext cx="2879725" cy="192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00" name="AutoShape 12"/>
          <p:cNvSpPr>
            <a:spLocks noChangeArrowheads="1"/>
          </p:cNvSpPr>
          <p:nvPr/>
        </p:nvSpPr>
        <p:spPr bwMode="auto">
          <a:xfrm rot="-5400000">
            <a:off x="7351713" y="4217988"/>
            <a:ext cx="685800" cy="457200"/>
          </a:xfrm>
          <a:prstGeom prst="rightArrow">
            <a:avLst>
              <a:gd name="adj1" fmla="val 50000"/>
              <a:gd name="adj2" fmla="val 37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>
            <a:lvl1pPr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v"/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v"/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v"/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v"/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</a:defRPr>
            </a:lvl9pPr>
          </a:lstStyle>
          <a:p>
            <a:pPr eaLnBrk="1" hangingPunct="1"/>
            <a:endParaRPr lang="en-US" altLang="en-US" sz="1800">
              <a:latin typeface="Arial" pitchFamily="34" charset="0"/>
              <a:cs typeface="Arial" pitchFamily="34" charset="0"/>
            </a:endParaRPr>
          </a:p>
        </p:txBody>
      </p:sp>
      <p:sp>
        <p:nvSpPr>
          <p:cNvPr id="12301" name="AutoShape 12"/>
          <p:cNvSpPr>
            <a:spLocks noChangeArrowheads="1"/>
          </p:cNvSpPr>
          <p:nvPr/>
        </p:nvSpPr>
        <p:spPr bwMode="auto">
          <a:xfrm rot="9691102">
            <a:off x="3419475" y="4149725"/>
            <a:ext cx="1223963" cy="457200"/>
          </a:xfrm>
          <a:prstGeom prst="rightArrow">
            <a:avLst>
              <a:gd name="adj1" fmla="val 50000"/>
              <a:gd name="adj2" fmla="val 6692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anchor="ctr"/>
          <a:lstStyle>
            <a:lvl1pPr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v"/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v"/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v"/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v"/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</a:defRPr>
            </a:lvl9pPr>
          </a:lstStyle>
          <a:p>
            <a:pPr eaLnBrk="1" hangingPunct="1"/>
            <a:endParaRPr lang="en-US" altLang="en-US" sz="1800">
              <a:latin typeface="Arial" pitchFamily="34" charset="0"/>
              <a:cs typeface="Arial" pitchFamily="34" charset="0"/>
            </a:endParaRPr>
          </a:p>
        </p:txBody>
      </p:sp>
      <p:sp>
        <p:nvSpPr>
          <p:cNvPr id="12302" name="Rectangle 1"/>
          <p:cNvSpPr>
            <a:spLocks noChangeArrowheads="1"/>
          </p:cNvSpPr>
          <p:nvPr/>
        </p:nvSpPr>
        <p:spPr bwMode="auto">
          <a:xfrm>
            <a:off x="4591050" y="4135438"/>
            <a:ext cx="300513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v"/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v"/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v"/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v"/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de-CH" altLang="en-US" sz="1800">
                <a:latin typeface="Arial" pitchFamily="34" charset="0"/>
                <a:cs typeface="Arial" pitchFamily="34" charset="0"/>
              </a:rPr>
              <a:t>2004 – 2008:Target Mark III</a:t>
            </a:r>
          </a:p>
          <a:p>
            <a:pPr>
              <a:buFont typeface="Wingdings" pitchFamily="2" charset="2"/>
              <a:buNone/>
            </a:pPr>
            <a:r>
              <a:rPr lang="de-CH" altLang="en-US" sz="1800">
                <a:latin typeface="Arial" pitchFamily="34" charset="0"/>
                <a:cs typeface="Arial" pitchFamily="34" charset="0"/>
              </a:rPr>
              <a:t>hybrid Pb SS &amp; Pb Zr-clad</a:t>
            </a:r>
            <a:endParaRPr lang="en-US" altLang="en-US" sz="1800"/>
          </a:p>
        </p:txBody>
      </p:sp>
    </p:spTree>
    <p:extLst>
      <p:ext uri="{BB962C8B-B14F-4D97-AF65-F5344CB8AC3E}">
        <p14:creationId xmlns:p14="http://schemas.microsoft.com/office/powerpoint/2010/main" val="300116644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932363" y="2708275"/>
            <a:ext cx="3754437" cy="633413"/>
          </a:xfrm>
        </p:spPr>
        <p:txBody>
          <a:bodyPr/>
          <a:lstStyle/>
          <a:p>
            <a:pPr eaLnBrk="1" hangingPunct="1"/>
            <a:r>
              <a:rPr lang="en-US" altLang="en-US" sz="2000" smtClean="0"/>
              <a:t>Initial and main parts of linac</a:t>
            </a:r>
            <a:endParaRPr lang="ru-RU" altLang="en-US" sz="2000" smtClean="0"/>
          </a:p>
        </p:txBody>
      </p:sp>
      <p:pic>
        <p:nvPicPr>
          <p:cNvPr id="6147" name="Рисунок 7" descr="LINAC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333375"/>
            <a:ext cx="3889375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Рисунок 87" descr="LINAC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3213100"/>
            <a:ext cx="2316163" cy="345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Рисунок 8" descr="ИЯИ РАН_экспериментальный комплекс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25" b="23563"/>
          <a:stretch>
            <a:fillRect/>
          </a:stretch>
        </p:blipFill>
        <p:spPr bwMode="auto">
          <a:xfrm>
            <a:off x="395288" y="3695700"/>
            <a:ext cx="5832475" cy="254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0" name="Text Box 8"/>
          <p:cNvSpPr txBox="1">
            <a:spLocks noChangeArrowheads="1"/>
          </p:cNvSpPr>
          <p:nvPr/>
        </p:nvSpPr>
        <p:spPr bwMode="auto">
          <a:xfrm>
            <a:off x="1619250" y="5876925"/>
            <a:ext cx="30257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/>
              <a:t>Experimental Complex</a:t>
            </a:r>
            <a:endParaRPr lang="ru-RU" altLang="en-US"/>
          </a:p>
        </p:txBody>
      </p:sp>
      <p:pic>
        <p:nvPicPr>
          <p:cNvPr id="6151" name="Picture 10" descr="Московская мезонная фабрика (ММФ)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333375"/>
            <a:ext cx="4321175" cy="300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2" name="Text Box 11"/>
          <p:cNvSpPr txBox="1">
            <a:spLocks noChangeArrowheads="1"/>
          </p:cNvSpPr>
          <p:nvPr/>
        </p:nvSpPr>
        <p:spPr bwMode="auto">
          <a:xfrm>
            <a:off x="2051050" y="549275"/>
            <a:ext cx="8651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>
                <a:solidFill>
                  <a:schemeClr val="tx2"/>
                </a:solidFill>
              </a:rPr>
              <a:t>Linac</a:t>
            </a:r>
            <a:endParaRPr lang="ru-RU" altLang="en-US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56198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106</Words>
  <Application>Microsoft Office PowerPoint</Application>
  <PresentationFormat>On-screen Show (4:3)</PresentationFormat>
  <Paragraphs>19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Target Evolution at SINQ</vt:lpstr>
      <vt:lpstr>Initial and main parts of linac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Target Evolution at SINQ</dc:title>
  <dc:creator>VC room</dc:creator>
  <cp:lastModifiedBy>esegui</cp:lastModifiedBy>
  <cp:revision>1</cp:revision>
  <dcterms:created xsi:type="dcterms:W3CDTF">2013-10-31T10:20:18Z</dcterms:created>
  <dcterms:modified xsi:type="dcterms:W3CDTF">2013-11-01T13:40:18Z</dcterms:modified>
</cp:coreProperties>
</file>