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2.xml" ContentType="application/vnd.openxmlformats-officedocument.presentationml.notesSlide+xml"/>
  <Override PartName="/ppt/notesSlides/notesSlide31.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notesSlides/notesSlide11.xml" ContentType="application/vnd.openxmlformats-officedocument.presentationml.notesSlide+xml"/>
  <Override PartName="/docProps/app.xml" ContentType="application/vnd.openxmlformats-officedocument.extended-properties+xml"/>
  <Override PartName="/ppt/slides/slide30.xml" ContentType="application/vnd.openxmlformats-officedocument.presentationml.slide+xml"/>
  <Override PartName="/ppt/notesSlides/notesSlide9.xml" ContentType="application/vnd.openxmlformats-officedocument.presentationml.notes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theme/theme3.xml" ContentType="application/vnd.openxmlformats-officedocument.theme+xml"/>
  <Override PartName="/ppt/notesSlides/notesSlide16.xml" ContentType="application/vnd.openxmlformats-officedocument.presentationml.notesSlide+xml"/>
  <Override PartName="/ppt/notesSlides/notesSlide32.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s/slide23.xml" ContentType="application/vnd.openxmlformats-officedocument.presentationml.slide+xml"/>
  <Override PartName="/ppt/slideLayouts/slideLayout9.xml" ContentType="application/vnd.openxmlformats-officedocument.presentationml.slideLayout+xml"/>
  <Override PartName="/ppt/slides/slide52.xml" ContentType="application/vnd.openxmlformats-officedocument.presentationml.slide+xml"/>
  <Override PartName="/ppt/slides/slide1.xml" ContentType="application/vnd.openxmlformats-officedocument.presentationml.slide+xml"/>
  <Override PartName="/ppt/slides/slide51.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viewProps.xml" ContentType="application/vnd.openxmlformats-officedocument.presentationml.viewProps+xml"/>
  <Override PartName="/ppt/tableStyles.xml" ContentType="application/vnd.openxmlformats-officedocument.presentationml.tableStyles+xml"/>
  <Override PartName="/ppt/notesSlides/notesSlide15.xml" ContentType="application/vnd.openxmlformats-officedocument.presentationml.notesSlide+xml"/>
  <Override PartName="/ppt/notesSlides/notesSlide4.xml" ContentType="application/vnd.openxmlformats-officedocument.presentationml.notesSlide+xml"/>
  <Override PartName="/ppt/notesSlides/notesSlide41.xml" ContentType="application/vnd.openxmlformats-officedocument.presentationml.notesSlide+xml"/>
  <Override PartName="/ppt/handoutMasters/handoutMaster1.xml" ContentType="application/vnd.openxmlformats-officedocument.presentationml.handoutMaster+xml"/>
  <Override PartName="/ppt/slides/slide13.xml" ContentType="application/vnd.openxmlformats-officedocument.presentationml.slide+xml"/>
  <Override PartName="/ppt/notesSlides/notesSlide23.xml" ContentType="application/vnd.openxmlformats-officedocument.presentationml.notesSlide+xml"/>
  <Override PartName="/ppt/notesSlides/notesSlide17.xml" ContentType="application/vnd.openxmlformats-officedocument.presentationml.notesSlide+xml"/>
  <Override PartName="/ppt/notesSlides/notesSlide42.xml" ContentType="application/vnd.openxmlformats-officedocument.presentationml.notesSlide+xml"/>
  <Default Extension="pict" ContentType="image/pict"/>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notesSlides/notesSlide35.xml" ContentType="application/vnd.openxmlformats-officedocument.presentationml.notesSlide+xml"/>
  <Override PartName="/ppt/slideLayouts/slideLayout4.xml" ContentType="application/vnd.openxmlformats-officedocument.presentationml.slideLayout+xml"/>
  <Override PartName="/ppt/notesSlides/notesSlide13.xml" ContentType="application/vnd.openxmlformats-officedocument.presentationml.notesSlide+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slides/slide43.xml" ContentType="application/vnd.openxmlformats-officedocument.presentationml.slide+xml"/>
  <Override PartName="/ppt/slideLayouts/slideLayout6.xml" ContentType="application/vnd.openxmlformats-officedocument.presentationml.slideLayout+xml"/>
  <Default Extension="emf" ContentType="image/x-emf"/>
  <Override PartName="/ppt/slides/slide37.xml" ContentType="application/vnd.openxmlformats-officedocument.presentationml.slide+xml"/>
  <Override PartName="/ppt/notesSlides/notesSlide43.xml" ContentType="application/vnd.openxmlformats-officedocument.presentationml.notesSlide+xml"/>
  <Override PartName="/ppt/slides/slide10.xml" ContentType="application/vnd.openxmlformats-officedocument.presentationml.slide+xml"/>
  <Override PartName="/ppt/notesSlides/notesSlide45.xml" ContentType="application/vnd.openxmlformats-officedocument.presentationml.notesSlide+xml"/>
  <Override PartName="/ppt/slides/slide33.xml" ContentType="application/vnd.openxmlformats-officedocument.presentationml.slide+xml"/>
  <Override PartName="/ppt/presProps.xml" ContentType="application/vnd.openxmlformats-officedocument.presentationml.presProps+xml"/>
  <Default Extension="vml" ContentType="application/vnd.openxmlformats-officedocument.vmlDrawing"/>
  <Override PartName="/ppt/notesSlides/notesSlide18.xml" ContentType="application/vnd.openxmlformats-officedocument.presentationml.notesSlide+xml"/>
  <Default Extension="png" ContentType="image/png"/>
  <Override PartName="/ppt/slides/slide27.xml" ContentType="application/vnd.openxmlformats-officedocument.presentationml.slide+xml"/>
  <Override PartName="/docProps/core.xml" ContentType="application/vnd.openxmlformats-package.core-properties+xml"/>
  <Override PartName="/ppt/slides/slide31.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Override PartName="/ppt/notesSlides/notesSlide39.xml" ContentType="application/vnd.openxmlformats-officedocument.presentationml.notesSlide+xml"/>
  <Override PartName="/ppt/slides/slide53.xml" ContentType="application/vnd.openxmlformats-officedocument.presentationml.slide+xml"/>
  <Override PartName="/ppt/notesSlides/notesSlide24.xml" ContentType="application/vnd.openxmlformats-officedocument.presentationml.notesSlide+xml"/>
  <Override PartName="/ppt/embeddings/Microsoft_Equation3.bin" ContentType="application/vnd.openxmlformats-officedocument.oleObject"/>
  <Override PartName="/ppt/slides/slide12.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46.xml" ContentType="application/vnd.openxmlformats-officedocument.presentationml.slide+xml"/>
  <Override PartName="/ppt/notesSlides/notesSlide2.xml" ContentType="application/vnd.openxmlformats-officedocument.presentationml.notesSlide+xml"/>
  <Override PartName="/ppt/notesSlides/notesSlide14.xml" ContentType="application/vnd.openxmlformats-officedocument.presentationml.notesSlide+xml"/>
  <Override PartName="/ppt/notesSlides/notesSlide28.xml" ContentType="application/vnd.openxmlformats-officedocument.presentationml.notesSlide+xml"/>
  <Override PartName="/ppt/theme/theme2.xml" ContentType="application/vnd.openxmlformats-officedocument.theme+xml"/>
  <Override PartName="/ppt/notesSlides/notesSlide27.xml" ContentType="application/vnd.openxmlformats-officedocument.presentationml.notesSlide+xml"/>
  <Override PartName="/ppt/slides/slide2.xml" ContentType="application/vnd.openxmlformats-officedocument.presentationml.slide+xml"/>
  <Override PartName="/ppt/notesSlides/notesSlide25.xml" ContentType="application/vnd.openxmlformats-officedocument.presentationml.notesSlide+xml"/>
  <Override PartName="/ppt/slides/slide35.xml" ContentType="application/vnd.openxmlformats-officedocument.presentationml.slide+xml"/>
  <Override PartName="/ppt/slides/slide42.xml" ContentType="application/vnd.openxmlformats-officedocument.presentationml.slide+xml"/>
  <Override PartName="/ppt/notesSlides/notesSlide40.xml" ContentType="application/vnd.openxmlformats-officedocument.presentationml.notesSlide+xml"/>
  <Override PartName="/ppt/slides/slide45.xml" ContentType="application/vnd.openxmlformats-officedocument.presentationml.slide+xml"/>
  <Override PartName="/ppt/notesSlides/notesSlide34.xml" ContentType="application/vnd.openxmlformats-officedocument.presentationml.notesSlide+xml"/>
  <Override PartName="/ppt/notesSlides/notesSlide38.xml" ContentType="application/vnd.openxmlformats-officedocument.presentationml.notesSlide+xml"/>
  <Override PartName="/ppt/notesSlides/notesSlide21.xml" ContentType="application/vnd.openxmlformats-officedocument.presentationml.notesSlide+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s/slide50.xml" ContentType="application/vnd.openxmlformats-officedocument.presentationml.slide+xml"/>
  <Override PartName="/ppt/notesSlides/notesSlide3.xml" ContentType="application/vnd.openxmlformats-officedocument.presentationml.notesSlide+xml"/>
  <Override PartName="/ppt/notesSlides/notesSlide29.xml" ContentType="application/vnd.openxmlformats-officedocument.presentationml.notesSlide+xml"/>
  <Override PartName="/ppt/notesSlides/notesSlide36.xml" ContentType="application/vnd.openxmlformats-officedocument.presentationml.notesSlide+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slides/slide25.xml" ContentType="application/vnd.openxmlformats-officedocument.presentationml.slide+xml"/>
  <Override PartName="/ppt/embeddings/Microsoft_Equation2.bin" ContentType="application/vnd.openxmlformats-officedocument.oleObject"/>
  <Override PartName="/ppt/notesSlides/notesSlide19.xml" ContentType="application/vnd.openxmlformats-officedocument.presentationml.notesSlide+xml"/>
  <Default Extension="doc" ContentType="application/msword"/>
  <Override PartName="/ppt/slides/slide14.xml" ContentType="application/vnd.openxmlformats-officedocument.presentationml.slide+xml"/>
  <Override PartName="/ppt/slides/slide40.xml" ContentType="application/vnd.openxmlformats-officedocument.presentationml.slide+xml"/>
  <Override PartName="/ppt/slides/slide34.xml" ContentType="application/vnd.openxmlformats-officedocument.presentationml.slide+xml"/>
  <Override PartName="/ppt/notesSlides/notesSlide26.xml" ContentType="application/vnd.openxmlformats-officedocument.presentationml.notesSlide+xml"/>
  <Override PartName="/ppt/slides/slide44.xml" ContentType="application/vnd.openxmlformats-officedocument.presentationml.slide+xml"/>
  <Override PartName="/ppt/notesSlides/notesSlide12.xml" ContentType="application/vnd.openxmlformats-officedocument.presentationml.notesSlide+xml"/>
  <Override PartName="/ppt/notesSlides/notesSlide37.xml" ContentType="application/vnd.openxmlformats-officedocument.presentationml.notesSlide+xml"/>
  <Override PartName="/ppt/notesSlides/notesSlide44.xml" ContentType="application/vnd.openxmlformats-officedocument.presentationml.notesSlide+xml"/>
  <Override PartName="/ppt/notesSlides/notesSlide5.xml" ContentType="application/vnd.openxmlformats-officedocument.presentationml.notesSlide+xml"/>
  <Override PartName="/ppt/slides/slide49.xml" ContentType="application/vnd.openxmlformats-officedocument.presentationml.slide+xml"/>
  <Override PartName="/ppt/slideLayouts/slideLayout1.xml" ContentType="application/vnd.openxmlformats-officedocument.presentationml.slideLayout+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7.xml" ContentType="application/vnd.openxmlformats-officedocument.presentationml.slideLayout+xml"/>
  <Default Extension="jpeg" ContentType="image/jpeg"/>
  <Override PartName="/ppt/notesSlides/notesSlide33.xml" ContentType="application/vnd.openxmlformats-officedocument.presentationml.notesSlide+xml"/>
  <Override PartName="/ppt/notesSlides/notesSlide46.xml" ContentType="application/vnd.openxmlformats-officedocument.presentationml.notesSlide+xml"/>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slides/slide8.xml" ContentType="application/vnd.openxmlformats-officedocument.presentationml.slide+xml"/>
  <Override PartName="/ppt/slides/slide15.xml" ContentType="application/vnd.openxmlformats-officedocument.presentationml.slide+xml"/>
  <Override PartName="/ppt/embeddings/Microsoft_Equation6.bin" ContentType="application/vnd.openxmlformats-officedocument.oleObject"/>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notesSlides/notesSlide30.xml" ContentType="application/vnd.openxmlformats-officedocument.presentationml.notes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notesSlides/notesSlide20.xml" ContentType="application/vnd.openxmlformats-officedocument.presentationml.notes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autoCompressPictures="0">
  <p:sldMasterIdLst>
    <p:sldMasterId id="2147483648" r:id="rId1"/>
  </p:sldMasterIdLst>
  <p:notesMasterIdLst>
    <p:notesMasterId r:id="rId55"/>
  </p:notesMasterIdLst>
  <p:handoutMasterIdLst>
    <p:handoutMasterId r:id="rId56"/>
  </p:handoutMasterIdLst>
  <p:sldIdLst>
    <p:sldId id="299" r:id="rId2"/>
    <p:sldId id="391" r:id="rId3"/>
    <p:sldId id="300" r:id="rId4"/>
    <p:sldId id="301" r:id="rId5"/>
    <p:sldId id="359" r:id="rId6"/>
    <p:sldId id="361" r:id="rId7"/>
    <p:sldId id="418" r:id="rId8"/>
    <p:sldId id="364" r:id="rId9"/>
    <p:sldId id="331" r:id="rId10"/>
    <p:sldId id="322" r:id="rId11"/>
    <p:sldId id="306" r:id="rId12"/>
    <p:sldId id="363" r:id="rId13"/>
    <p:sldId id="343" r:id="rId14"/>
    <p:sldId id="347" r:id="rId15"/>
    <p:sldId id="344" r:id="rId16"/>
    <p:sldId id="355" r:id="rId17"/>
    <p:sldId id="398" r:id="rId18"/>
    <p:sldId id="399" r:id="rId19"/>
    <p:sldId id="368" r:id="rId20"/>
    <p:sldId id="370" r:id="rId21"/>
    <p:sldId id="412" r:id="rId22"/>
    <p:sldId id="371" r:id="rId23"/>
    <p:sldId id="404" r:id="rId24"/>
    <p:sldId id="405" r:id="rId25"/>
    <p:sldId id="326" r:id="rId26"/>
    <p:sldId id="406" r:id="rId27"/>
    <p:sldId id="400" r:id="rId28"/>
    <p:sldId id="401" r:id="rId29"/>
    <p:sldId id="402" r:id="rId30"/>
    <p:sldId id="336" r:id="rId31"/>
    <p:sldId id="350" r:id="rId32"/>
    <p:sldId id="374" r:id="rId33"/>
    <p:sldId id="422" r:id="rId34"/>
    <p:sldId id="323" r:id="rId35"/>
    <p:sldId id="377" r:id="rId36"/>
    <p:sldId id="376" r:id="rId37"/>
    <p:sldId id="379" r:id="rId38"/>
    <p:sldId id="378" r:id="rId39"/>
    <p:sldId id="388" r:id="rId40"/>
    <p:sldId id="408" r:id="rId41"/>
    <p:sldId id="409" r:id="rId42"/>
    <p:sldId id="410" r:id="rId43"/>
    <p:sldId id="381" r:id="rId44"/>
    <p:sldId id="382" r:id="rId45"/>
    <p:sldId id="386" r:id="rId46"/>
    <p:sldId id="387" r:id="rId47"/>
    <p:sldId id="419" r:id="rId48"/>
    <p:sldId id="420" r:id="rId49"/>
    <p:sldId id="389" r:id="rId50"/>
    <p:sldId id="421" r:id="rId51"/>
    <p:sldId id="357" r:id="rId52"/>
    <p:sldId id="375" r:id="rId53"/>
    <p:sldId id="356" r:id="rId54"/>
  </p:sldIdLst>
  <p:sldSz cx="9906000" cy="6858000" type="A4"/>
  <p:notesSz cx="6858000" cy="9906000"/>
  <p:defaultTextStyle>
    <a:defPPr>
      <a:defRPr lang="en-US"/>
    </a:defPPr>
    <a:lvl1pPr algn="l" rtl="0" eaLnBrk="0" fontAlgn="base" hangingPunct="0">
      <a:spcBef>
        <a:spcPct val="0"/>
      </a:spcBef>
      <a:spcAft>
        <a:spcPct val="0"/>
      </a:spcAft>
      <a:defRPr sz="2000" kern="1200" baseline="-25000">
        <a:solidFill>
          <a:schemeClr val="tx1"/>
        </a:solidFill>
        <a:latin typeface="Helvetica" charset="0"/>
        <a:ea typeface="+mn-ea"/>
        <a:cs typeface="+mn-cs"/>
      </a:defRPr>
    </a:lvl1pPr>
    <a:lvl2pPr marL="457200" algn="l" rtl="0" eaLnBrk="0" fontAlgn="base" hangingPunct="0">
      <a:spcBef>
        <a:spcPct val="0"/>
      </a:spcBef>
      <a:spcAft>
        <a:spcPct val="0"/>
      </a:spcAft>
      <a:defRPr sz="2000" kern="1200" baseline="-25000">
        <a:solidFill>
          <a:schemeClr val="tx1"/>
        </a:solidFill>
        <a:latin typeface="Helvetica" charset="0"/>
        <a:ea typeface="+mn-ea"/>
        <a:cs typeface="+mn-cs"/>
      </a:defRPr>
    </a:lvl2pPr>
    <a:lvl3pPr marL="914400" algn="l" rtl="0" eaLnBrk="0" fontAlgn="base" hangingPunct="0">
      <a:spcBef>
        <a:spcPct val="0"/>
      </a:spcBef>
      <a:spcAft>
        <a:spcPct val="0"/>
      </a:spcAft>
      <a:defRPr sz="2000" kern="1200" baseline="-25000">
        <a:solidFill>
          <a:schemeClr val="tx1"/>
        </a:solidFill>
        <a:latin typeface="Helvetica" charset="0"/>
        <a:ea typeface="+mn-ea"/>
        <a:cs typeface="+mn-cs"/>
      </a:defRPr>
    </a:lvl3pPr>
    <a:lvl4pPr marL="1371600" algn="l" rtl="0" eaLnBrk="0" fontAlgn="base" hangingPunct="0">
      <a:spcBef>
        <a:spcPct val="0"/>
      </a:spcBef>
      <a:spcAft>
        <a:spcPct val="0"/>
      </a:spcAft>
      <a:defRPr sz="2000" kern="1200" baseline="-25000">
        <a:solidFill>
          <a:schemeClr val="tx1"/>
        </a:solidFill>
        <a:latin typeface="Helvetica" charset="0"/>
        <a:ea typeface="+mn-ea"/>
        <a:cs typeface="+mn-cs"/>
      </a:defRPr>
    </a:lvl4pPr>
    <a:lvl5pPr marL="1828800" algn="l" rtl="0" eaLnBrk="0" fontAlgn="base" hangingPunct="0">
      <a:spcBef>
        <a:spcPct val="0"/>
      </a:spcBef>
      <a:spcAft>
        <a:spcPct val="0"/>
      </a:spcAft>
      <a:defRPr sz="2000" kern="1200" baseline="-25000">
        <a:solidFill>
          <a:schemeClr val="tx1"/>
        </a:solidFill>
        <a:latin typeface="Helvetica" charset="0"/>
        <a:ea typeface="+mn-ea"/>
        <a:cs typeface="+mn-cs"/>
      </a:defRPr>
    </a:lvl5pPr>
    <a:lvl6pPr marL="2286000" algn="l" defTabSz="457200" rtl="0" eaLnBrk="1" latinLnBrk="0" hangingPunct="1">
      <a:defRPr sz="2000" kern="1200" baseline="-25000">
        <a:solidFill>
          <a:schemeClr val="tx1"/>
        </a:solidFill>
        <a:latin typeface="Helvetica" charset="0"/>
        <a:ea typeface="+mn-ea"/>
        <a:cs typeface="+mn-cs"/>
      </a:defRPr>
    </a:lvl6pPr>
    <a:lvl7pPr marL="2743200" algn="l" defTabSz="457200" rtl="0" eaLnBrk="1" latinLnBrk="0" hangingPunct="1">
      <a:defRPr sz="2000" kern="1200" baseline="-25000">
        <a:solidFill>
          <a:schemeClr val="tx1"/>
        </a:solidFill>
        <a:latin typeface="Helvetica" charset="0"/>
        <a:ea typeface="+mn-ea"/>
        <a:cs typeface="+mn-cs"/>
      </a:defRPr>
    </a:lvl7pPr>
    <a:lvl8pPr marL="3200400" algn="l" defTabSz="457200" rtl="0" eaLnBrk="1" latinLnBrk="0" hangingPunct="1">
      <a:defRPr sz="2000" kern="1200" baseline="-25000">
        <a:solidFill>
          <a:schemeClr val="tx1"/>
        </a:solidFill>
        <a:latin typeface="Helvetica" charset="0"/>
        <a:ea typeface="+mn-ea"/>
        <a:cs typeface="+mn-cs"/>
      </a:defRPr>
    </a:lvl8pPr>
    <a:lvl9pPr marL="3657600" algn="l" defTabSz="457200" rtl="0" eaLnBrk="1" latinLnBrk="0" hangingPunct="1">
      <a:defRPr sz="2000" kern="1200" baseline="-25000">
        <a:solidFill>
          <a:schemeClr val="tx1"/>
        </a:solidFill>
        <a:latin typeface="Helvetica"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useTimings="0">
    <p:present/>
    <p:sldAll/>
    <p:penClr>
      <a:schemeClr val="tx1"/>
    </p:penClr>
    <p:extLst>
      <p:ext uri="{EC167BDD-8182-4AB7-AECC-EB403E3ABB37}">
        <p14:laserClr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a:srgbClr val="FF0000"/>
        </p14:laserClr>
      </p:ext>
      <p:ext uri="{2FDB2607-1784-4EEB-B798-7EB5836EED8A}">
        <p14:showMediaCtrls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
      </p:ext>
    </p:extLst>
  </p:showPr>
  <p:clrMru>
    <a:srgbClr val="98183B"/>
    <a:srgbClr val="C30224"/>
    <a:srgbClr val="0000FF"/>
    <a:srgbClr val="16165C"/>
    <a:srgbClr val="16175E"/>
    <a:srgbClr val="171760"/>
    <a:srgbClr val="FA012E"/>
    <a:srgbClr val="F8FF4D"/>
  </p:clrMru>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SorterView">
  <p:normalViewPr showOutlineIcons="0">
    <p:restoredLeft sz="32787"/>
    <p:restoredTop sz="90929"/>
  </p:normalViewPr>
  <p:slideViewPr>
    <p:cSldViewPr>
      <p:cViewPr>
        <p:scale>
          <a:sx n="76" d="100"/>
          <a:sy n="76" d="100"/>
        </p:scale>
        <p:origin x="-2792" y="-1704"/>
      </p:cViewPr>
      <p:guideLst>
        <p:guide orient="horz" pos="2160"/>
        <p:guide pos="3120"/>
      </p:guideLst>
    </p:cSldViewPr>
  </p:slideViewPr>
  <p:outlineViewPr>
    <p:cViewPr>
      <p:scale>
        <a:sx n="100" d="100"/>
        <a:sy n="100" d="100"/>
      </p:scale>
      <p:origin x="0" y="0"/>
    </p:cViewPr>
  </p:outlineViewPr>
  <p:notesTextViewPr>
    <p:cViewPr>
      <p:scale>
        <a:sx n="100" d="100"/>
        <a:sy n="100" d="100"/>
      </p:scale>
      <p:origin x="0" y="0"/>
    </p:cViewPr>
  </p:notesTextViewPr>
  <p:sorterViewPr>
    <p:cViewPr>
      <p:scale>
        <a:sx n="200" d="100"/>
        <a:sy n="200" d="100"/>
      </p:scale>
      <p:origin x="0" y="0"/>
    </p:cViewPr>
  </p:sorterViewPr>
  <p:notesViewPr>
    <p:cSldViewPr>
      <p:cViewPr varScale="1">
        <p:scale>
          <a:sx n="104" d="100"/>
          <a:sy n="104" d="100"/>
        </p:scale>
        <p:origin x="-3112" y="-120"/>
      </p:cViewPr>
      <p:guideLst>
        <p:guide orient="horz" pos="3120"/>
        <p:guide pos="2160"/>
      </p:guideLst>
    </p:cSldViewPr>
  </p:notesViewPr>
  <p:gridSpacing cx="73736200" cy="73736200"/>
</p:viewPr>
</file>

<file path=ppt/_rels/presentation.xml.rels><?xml version="1.0" encoding="UTF-8" standalone="yes"?>
<Relationships xmlns="http://schemas.openxmlformats.org/package/2006/relationships"><Relationship Id="rId60" Type="http://schemas.openxmlformats.org/officeDocument/2006/relationships/theme" Target="theme/theme1.xml"/><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slide" Target="slides/slide49.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58" Type="http://schemas.openxmlformats.org/officeDocument/2006/relationships/presProps" Target="presProps.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57" Type="http://schemas.openxmlformats.org/officeDocument/2006/relationships/printerSettings" Target="printerSettings/printerSettings1.bin"/><Relationship Id="rId59" Type="http://schemas.openxmlformats.org/officeDocument/2006/relationships/viewProps" Target="viewProps.xml"/><Relationship Id="rId35" Type="http://schemas.openxmlformats.org/officeDocument/2006/relationships/slide" Target="slides/slide34.xml"/><Relationship Id="rId51" Type="http://schemas.openxmlformats.org/officeDocument/2006/relationships/slide" Target="slides/slide50.xml"/><Relationship Id="rId55" Type="http://schemas.openxmlformats.org/officeDocument/2006/relationships/notesMaster" Target="notesMasters/notesMaster1.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handoutMaster" Target="handoutMasters/handoutMaster1.xml"/><Relationship Id="rId48" Type="http://schemas.openxmlformats.org/officeDocument/2006/relationships/slide" Target="slides/slide47.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slide" Target="slides/slide51.xml"/><Relationship Id="rId54" Type="http://schemas.openxmlformats.org/officeDocument/2006/relationships/slide" Target="slides/slide53.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61" Type="http://schemas.openxmlformats.org/officeDocument/2006/relationships/tableStyles" Target="tableStyles.xml"/><Relationship Id="rId53" Type="http://schemas.openxmlformats.org/officeDocument/2006/relationships/slide" Target="slides/slide52.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image" Target="../media/image2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57410" name="Rectangle 2"/>
          <p:cNvSpPr>
            <a:spLocks noGrp="1" noChangeArrowheads="1"/>
          </p:cNvSpPr>
          <p:nvPr>
            <p:ph type="hdr" sz="quarter"/>
          </p:nvPr>
        </p:nvSpPr>
        <p:spPr bwMode="auto">
          <a:xfrm>
            <a:off x="0" y="0"/>
            <a:ext cx="2971800" cy="534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657411" name="Rectangle 3"/>
          <p:cNvSpPr>
            <a:spLocks noGrp="1" noChangeArrowheads="1"/>
          </p:cNvSpPr>
          <p:nvPr>
            <p:ph type="dt" sz="quarter" idx="1"/>
          </p:nvPr>
        </p:nvSpPr>
        <p:spPr bwMode="auto">
          <a:xfrm>
            <a:off x="3886200" y="0"/>
            <a:ext cx="2971800" cy="534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657412" name="Rectangle 4"/>
          <p:cNvSpPr>
            <a:spLocks noGrp="1" noChangeArrowheads="1"/>
          </p:cNvSpPr>
          <p:nvPr>
            <p:ph type="ftr" sz="quarter" idx="2"/>
          </p:nvPr>
        </p:nvSpPr>
        <p:spPr bwMode="auto">
          <a:xfrm>
            <a:off x="0" y="9371013"/>
            <a:ext cx="2971800" cy="5349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657413" name="Rectangle 5"/>
          <p:cNvSpPr>
            <a:spLocks noGrp="1" noChangeArrowheads="1"/>
          </p:cNvSpPr>
          <p:nvPr>
            <p:ph type="sldNum" sz="quarter" idx="3"/>
          </p:nvPr>
        </p:nvSpPr>
        <p:spPr bwMode="auto">
          <a:xfrm>
            <a:off x="3886200" y="9371013"/>
            <a:ext cx="2971800" cy="5349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17C63AF-E872-BE43-9E9C-046AC2CD409C}" type="slidenum">
              <a:rPr lang="en-GB"/>
              <a:pPr/>
              <a:t>‹#›</a:t>
            </a:fld>
            <a:endParaRPr lang="en-GB"/>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56837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aseline="0">
                <a:latin typeface="Times" charset="0"/>
              </a:defRPr>
            </a:lvl1pPr>
          </a:lstStyle>
          <a:p>
            <a:endParaRPr lang="en-GB"/>
          </a:p>
        </p:txBody>
      </p:sp>
      <p:sp>
        <p:nvSpPr>
          <p:cNvPr id="4099" name="Rectangle 3"/>
          <p:cNvSpPr>
            <a:spLocks noGrp="1" noChangeArrowheads="1"/>
          </p:cNvSpPr>
          <p:nvPr>
            <p:ph type="dt" idx="1"/>
          </p:nvPr>
        </p:nvSpPr>
        <p:spPr bwMode="auto">
          <a:xfrm>
            <a:off x="3886200" y="0"/>
            <a:ext cx="2971800"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aseline="0">
                <a:latin typeface="Times" charset="0"/>
              </a:defRPr>
            </a:lvl1pPr>
          </a:lstStyle>
          <a:p>
            <a:endParaRPr lang="en-GB"/>
          </a:p>
        </p:txBody>
      </p:sp>
      <p:sp>
        <p:nvSpPr>
          <p:cNvPr id="4100" name="Rectangle 4"/>
          <p:cNvSpPr>
            <a:spLocks noGrp="1" noRot="1" noChangeAspect="1" noChangeArrowheads="1" noTextEdit="1"/>
          </p:cNvSpPr>
          <p:nvPr>
            <p:ph type="sldImg" idx="2"/>
          </p:nvPr>
        </p:nvSpPr>
        <p:spPr bwMode="auto">
          <a:xfrm>
            <a:off x="746125" y="742950"/>
            <a:ext cx="5365750" cy="371475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705350"/>
            <a:ext cx="5029200"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102" name="Rectangle 6"/>
          <p:cNvSpPr>
            <a:spLocks noGrp="1" noChangeArrowheads="1"/>
          </p:cNvSpPr>
          <p:nvPr>
            <p:ph type="ftr" sz="quarter" idx="4"/>
          </p:nvPr>
        </p:nvSpPr>
        <p:spPr bwMode="auto">
          <a:xfrm>
            <a:off x="0" y="9410700"/>
            <a:ext cx="2971800"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aseline="0">
                <a:latin typeface="Times" charset="0"/>
              </a:defRPr>
            </a:lvl1pPr>
          </a:lstStyle>
          <a:p>
            <a:endParaRPr lang="en-GB"/>
          </a:p>
        </p:txBody>
      </p:sp>
      <p:sp>
        <p:nvSpPr>
          <p:cNvPr id="4103" name="Rectangle 7"/>
          <p:cNvSpPr>
            <a:spLocks noGrp="1" noChangeArrowheads="1"/>
          </p:cNvSpPr>
          <p:nvPr>
            <p:ph type="sldNum" sz="quarter" idx="5"/>
          </p:nvPr>
        </p:nvSpPr>
        <p:spPr bwMode="auto">
          <a:xfrm>
            <a:off x="3886200" y="9410700"/>
            <a:ext cx="2971800"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aseline="0">
                <a:latin typeface="Times" charset="0"/>
              </a:defRPr>
            </a:lvl1pPr>
          </a:lstStyle>
          <a:p>
            <a:fld id="{B93FEDBB-3875-1C46-AC7D-5B282321919E}" type="slidenum">
              <a:rPr lang="en-GB"/>
              <a:pPr/>
              <a:t>‹#›</a:t>
            </a:fld>
            <a:endParaRPr lang="en-GB"/>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47202191"/>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charset="0"/>
        <a:ea typeface="+mn-ea"/>
        <a:cs typeface="+mn-cs"/>
      </a:defRPr>
    </a:lvl1pPr>
    <a:lvl2pPr marL="4572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055583-924F-A142-BCAE-197924499ECF}" type="slidenum">
              <a:rPr lang="en-GB"/>
              <a:pPr/>
              <a:t>1</a:t>
            </a:fld>
            <a:endParaRPr lang="en-GB"/>
          </a:p>
        </p:txBody>
      </p:sp>
      <p:sp>
        <p:nvSpPr>
          <p:cNvPr id="817154" name="Rectangle 2"/>
          <p:cNvSpPr>
            <a:spLocks noGrp="1" noRot="1" noChangeAspect="1" noChangeArrowheads="1"/>
          </p:cNvSpPr>
          <p:nvPr>
            <p:ph type="sldImg"/>
          </p:nvPr>
        </p:nvSpPr>
        <p:spPr bwMode="auto">
          <a:xfrm>
            <a:off x="746125" y="742950"/>
            <a:ext cx="5365750" cy="3714750"/>
          </a:xfrm>
          <a:prstGeom prst="rect">
            <a:avLst/>
          </a:prstGeom>
          <a:solidFill>
            <a:srgbClr val="FFFFFF"/>
          </a:solidFill>
          <a:ln>
            <a:solidFill>
              <a:srgbClr val="000000"/>
            </a:solidFill>
            <a:miter lim="800000"/>
            <a:headEnd/>
            <a:tailEnd/>
          </a:ln>
        </p:spPr>
      </p:sp>
      <p:sp>
        <p:nvSpPr>
          <p:cNvPr id="817155" name="Rectangle 3"/>
          <p:cNvSpPr>
            <a:spLocks noGrp="1" noChangeArrowheads="1"/>
          </p:cNvSpPr>
          <p:nvPr>
            <p:ph type="body" idx="1"/>
          </p:nvPr>
        </p:nvSpPr>
        <p:spPr bwMode="auto">
          <a:xfrm>
            <a:off x="914400" y="4705350"/>
            <a:ext cx="5029200" cy="4457700"/>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287692-0080-B04B-984B-718F3BF721AB}" type="slidenum">
              <a:rPr lang="en-GB"/>
              <a:pPr/>
              <a:t>12</a:t>
            </a:fld>
            <a:endParaRPr lang="en-GB"/>
          </a:p>
        </p:txBody>
      </p:sp>
      <p:sp>
        <p:nvSpPr>
          <p:cNvPr id="1353730" name="Rectangle 2"/>
          <p:cNvSpPr>
            <a:spLocks noGrp="1" noRot="1" noChangeAspect="1" noChangeArrowheads="1" noTextEdit="1"/>
          </p:cNvSpPr>
          <p:nvPr>
            <p:ph type="sldImg"/>
          </p:nvPr>
        </p:nvSpPr>
        <p:spPr>
          <a:ln/>
        </p:spPr>
      </p:sp>
      <p:sp>
        <p:nvSpPr>
          <p:cNvPr id="135373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485A3F-067E-0746-84C2-A0EEFFCFA719}" type="slidenum">
              <a:rPr lang="en-GB"/>
              <a:pPr/>
              <a:t>13</a:t>
            </a:fld>
            <a:endParaRPr lang="en-GB"/>
          </a:p>
        </p:txBody>
      </p:sp>
      <p:sp>
        <p:nvSpPr>
          <p:cNvPr id="1307650" name="Rectangle 2"/>
          <p:cNvSpPr>
            <a:spLocks noGrp="1" noRot="1" noChangeAspect="1" noChangeArrowheads="1" noTextEdit="1"/>
          </p:cNvSpPr>
          <p:nvPr>
            <p:ph type="sldImg"/>
          </p:nvPr>
        </p:nvSpPr>
        <p:spPr>
          <a:ln/>
        </p:spPr>
      </p:sp>
      <p:sp>
        <p:nvSpPr>
          <p:cNvPr id="130765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9EF1D8-079A-4442-8B0A-E9CB61FF2E60}" type="slidenum">
              <a:rPr lang="en-GB"/>
              <a:pPr/>
              <a:t>14</a:t>
            </a:fld>
            <a:endParaRPr lang="en-GB"/>
          </a:p>
        </p:txBody>
      </p:sp>
      <p:sp>
        <p:nvSpPr>
          <p:cNvPr id="1308674" name="Rectangle 2"/>
          <p:cNvSpPr>
            <a:spLocks noGrp="1" noRot="1" noChangeAspect="1" noChangeArrowheads="1" noTextEdit="1"/>
          </p:cNvSpPr>
          <p:nvPr>
            <p:ph type="sldImg"/>
          </p:nvPr>
        </p:nvSpPr>
        <p:spPr>
          <a:ln/>
        </p:spPr>
      </p:sp>
      <p:sp>
        <p:nvSpPr>
          <p:cNvPr id="130867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DE8459-3600-AA4A-9BE8-61D5EC20728A}" type="slidenum">
              <a:rPr lang="en-GB"/>
              <a:pPr/>
              <a:t>15</a:t>
            </a:fld>
            <a:endParaRPr lang="en-GB"/>
          </a:p>
        </p:txBody>
      </p:sp>
      <p:sp>
        <p:nvSpPr>
          <p:cNvPr id="1299458" name="Rectangle 1026"/>
          <p:cNvSpPr>
            <a:spLocks noGrp="1" noRot="1" noChangeAspect="1" noChangeArrowheads="1" noTextEdit="1"/>
          </p:cNvSpPr>
          <p:nvPr>
            <p:ph type="sldImg"/>
          </p:nvPr>
        </p:nvSpPr>
        <p:spPr bwMode="auto">
          <a:xfrm>
            <a:off x="747713" y="773113"/>
            <a:ext cx="5367337" cy="3717925"/>
          </a:xfrm>
          <a:prstGeom prst="rect">
            <a:avLst/>
          </a:prstGeom>
          <a:solidFill>
            <a:srgbClr val="FFFFFF"/>
          </a:solidFill>
          <a:ln>
            <a:solidFill>
              <a:srgbClr val="000000"/>
            </a:solidFill>
            <a:miter lim="800000"/>
            <a:headEnd/>
            <a:tailEnd/>
          </a:ln>
        </p:spPr>
      </p:sp>
      <p:sp>
        <p:nvSpPr>
          <p:cNvPr id="1299459" name="Rectangle 1027"/>
          <p:cNvSpPr>
            <a:spLocks noGrp="1" noChangeArrowheads="1"/>
          </p:cNvSpPr>
          <p:nvPr>
            <p:ph type="body" idx="1"/>
          </p:nvPr>
        </p:nvSpPr>
        <p:spPr bwMode="auto">
          <a:xfrm>
            <a:off x="912813" y="4703763"/>
            <a:ext cx="5032375" cy="4456112"/>
          </a:xfrm>
          <a:prstGeom prst="rect">
            <a:avLst/>
          </a:prstGeom>
          <a:solidFill>
            <a:srgbClr val="FFFFFF"/>
          </a:solidFill>
          <a:ln>
            <a:solidFill>
              <a:srgbClr val="000000"/>
            </a:solidFill>
            <a:miter lim="800000"/>
            <a:headEnd/>
            <a:tailEnd/>
          </a:ln>
        </p:spPr>
        <p:txBody>
          <a:bodyPr lIns="91943" tIns="45971" rIns="91943" bIns="45971">
            <a:prstTxWarp prst="textNoShape">
              <a:avLst/>
            </a:prstTxWarp>
          </a:bodyPr>
          <a:lstStyle/>
          <a:p>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961833-96D5-0F4C-89EC-AB000EF83DAE}" type="slidenum">
              <a:rPr lang="en-GB"/>
              <a:pPr/>
              <a:t>16</a:t>
            </a:fld>
            <a:endParaRPr lang="en-GB"/>
          </a:p>
        </p:txBody>
      </p:sp>
      <p:sp>
        <p:nvSpPr>
          <p:cNvPr id="1328130" name="Rectangle 2"/>
          <p:cNvSpPr>
            <a:spLocks noGrp="1" noRot="1" noChangeAspect="1" noChangeArrowheads="1" noTextEdit="1"/>
          </p:cNvSpPr>
          <p:nvPr>
            <p:ph type="sldImg"/>
          </p:nvPr>
        </p:nvSpPr>
        <p:spPr>
          <a:ln/>
        </p:spPr>
      </p:sp>
      <p:sp>
        <p:nvSpPr>
          <p:cNvPr id="132813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526A60-1F4D-A544-BFDE-2A4AA156AB8D}" type="slidenum">
              <a:rPr lang="en-GB"/>
              <a:pPr/>
              <a:t>17</a:t>
            </a:fld>
            <a:endParaRPr lang="en-GB"/>
          </a:p>
        </p:txBody>
      </p:sp>
      <p:sp>
        <p:nvSpPr>
          <p:cNvPr id="1306626" name="Rectangle 2"/>
          <p:cNvSpPr>
            <a:spLocks noGrp="1" noRot="1" noChangeAspect="1" noChangeArrowheads="1" noTextEdit="1"/>
          </p:cNvSpPr>
          <p:nvPr>
            <p:ph type="sldImg"/>
          </p:nvPr>
        </p:nvSpPr>
        <p:spPr>
          <a:ln/>
        </p:spPr>
      </p:sp>
      <p:sp>
        <p:nvSpPr>
          <p:cNvPr id="130662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C902DA-E477-FA49-9102-39B054FA205D}" type="slidenum">
              <a:rPr lang="en-GB"/>
              <a:pPr/>
              <a:t>18</a:t>
            </a:fld>
            <a:endParaRPr lang="en-GB"/>
          </a:p>
        </p:txBody>
      </p:sp>
      <p:sp>
        <p:nvSpPr>
          <p:cNvPr id="1359874" name="Rectangle 1026"/>
          <p:cNvSpPr>
            <a:spLocks noGrp="1" noRot="1" noChangeAspect="1" noChangeArrowheads="1" noTextEdit="1"/>
          </p:cNvSpPr>
          <p:nvPr>
            <p:ph type="sldImg"/>
          </p:nvPr>
        </p:nvSpPr>
        <p:spPr>
          <a:ln/>
        </p:spPr>
      </p:sp>
      <p:sp>
        <p:nvSpPr>
          <p:cNvPr id="1359875" name="Rectangle 1027"/>
          <p:cNvSpPr>
            <a:spLocks noGrp="1" noChangeArrowheads="1"/>
          </p:cNvSpPr>
          <p:nvPr>
            <p:ph type="body" idx="1"/>
          </p:nvPr>
        </p:nvSpPr>
        <p:spPr/>
        <p:txBody>
          <a:bodyPr/>
          <a:lstStyle/>
          <a:p>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9B7A38-CF0C-4A45-B2E9-7574CF619DF2}" type="slidenum">
              <a:rPr lang="en-GB"/>
              <a:pPr/>
              <a:t>19</a:t>
            </a:fld>
            <a:endParaRPr lang="en-GB" dirty="0"/>
          </a:p>
        </p:txBody>
      </p:sp>
      <p:sp>
        <p:nvSpPr>
          <p:cNvPr id="1361922" name="Rectangle 2"/>
          <p:cNvSpPr>
            <a:spLocks noGrp="1" noRot="1" noChangeAspect="1" noChangeArrowheads="1" noTextEdit="1"/>
          </p:cNvSpPr>
          <p:nvPr>
            <p:ph type="sldImg"/>
          </p:nvPr>
        </p:nvSpPr>
        <p:spPr>
          <a:ln/>
        </p:spPr>
      </p:sp>
      <p:sp>
        <p:nvSpPr>
          <p:cNvPr id="1361923" name="Rectangle 3"/>
          <p:cNvSpPr>
            <a:spLocks noGrp="1" noChangeArrowheads="1"/>
          </p:cNvSpPr>
          <p:nvPr>
            <p:ph type="body" idx="1"/>
          </p:nvPr>
        </p:nvSpPr>
        <p:spPr/>
        <p:txBody>
          <a:bodyPr/>
          <a:lstStyle/>
          <a:p>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7CF7D7-3941-5240-AEF9-0A132E2D2FC8}" type="slidenum">
              <a:rPr lang="en-GB"/>
              <a:pPr/>
              <a:t>20</a:t>
            </a:fld>
            <a:endParaRPr lang="en-GB"/>
          </a:p>
        </p:txBody>
      </p:sp>
      <p:sp>
        <p:nvSpPr>
          <p:cNvPr id="1366018" name="Rectangle 1026"/>
          <p:cNvSpPr>
            <a:spLocks noGrp="1" noRot="1" noChangeAspect="1" noChangeArrowheads="1"/>
          </p:cNvSpPr>
          <p:nvPr>
            <p:ph type="sldImg"/>
          </p:nvPr>
        </p:nvSpPr>
        <p:spPr bwMode="auto">
          <a:xfrm>
            <a:off x="746125" y="742950"/>
            <a:ext cx="5365750" cy="3714750"/>
          </a:xfrm>
          <a:prstGeom prst="rect">
            <a:avLst/>
          </a:prstGeom>
          <a:solidFill>
            <a:srgbClr val="FFFFFF"/>
          </a:solidFill>
          <a:ln>
            <a:solidFill>
              <a:srgbClr val="000000"/>
            </a:solidFill>
            <a:miter lim="800000"/>
            <a:headEnd/>
            <a:tailEnd/>
          </a:ln>
        </p:spPr>
      </p:sp>
      <p:sp>
        <p:nvSpPr>
          <p:cNvPr id="1366019" name="Rectangle 1027"/>
          <p:cNvSpPr>
            <a:spLocks noGrp="1" noChangeArrowheads="1"/>
          </p:cNvSpPr>
          <p:nvPr>
            <p:ph type="body" idx="1"/>
          </p:nvPr>
        </p:nvSpPr>
        <p:spPr bwMode="auto">
          <a:xfrm>
            <a:off x="914400" y="4705350"/>
            <a:ext cx="5029200" cy="4457700"/>
          </a:xfrm>
          <a:prstGeom prst="rect">
            <a:avLst/>
          </a:prstGeom>
          <a:solidFill>
            <a:srgbClr val="FFFFFF"/>
          </a:solidFill>
          <a:ln>
            <a:solidFill>
              <a:srgbClr val="000000"/>
            </a:solidFill>
            <a:miter lim="800000"/>
            <a:headEnd/>
            <a:tailEnd/>
          </a:ln>
        </p:spPr>
        <p:txBody>
          <a:bodyPr>
            <a:prstTxWarp prst="textNoShape">
              <a:avLst/>
            </a:prstTxWarp>
          </a:bodyPr>
          <a:lstStyle/>
          <a:p>
            <a:pPr>
              <a:spcBef>
                <a:spcPct val="0"/>
              </a:spcBef>
            </a:pPr>
            <a:endParaRPr lang="en-GB" sz="1600" baseline="-25000">
              <a:latin typeface="Helvetica" charset="0"/>
              <a:ea typeface="ＭＳ Ｐゴシック" charset="-128"/>
              <a:cs typeface="ＭＳ Ｐゴシック"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7E61B7-824C-8D4F-9A26-4BAF160BBCDD}" type="slidenum">
              <a:rPr lang="en-GB"/>
              <a:pPr/>
              <a:t>22</a:t>
            </a:fld>
            <a:endParaRPr lang="en-GB"/>
          </a:p>
        </p:txBody>
      </p:sp>
      <p:sp>
        <p:nvSpPr>
          <p:cNvPr id="1368066" name="Rectangle 1026"/>
          <p:cNvSpPr>
            <a:spLocks noGrp="1" noRot="1" noChangeAspect="1" noChangeArrowheads="1"/>
          </p:cNvSpPr>
          <p:nvPr>
            <p:ph type="sldImg"/>
          </p:nvPr>
        </p:nvSpPr>
        <p:spPr bwMode="auto">
          <a:xfrm>
            <a:off x="746125" y="742950"/>
            <a:ext cx="5365750" cy="3714750"/>
          </a:xfrm>
          <a:prstGeom prst="rect">
            <a:avLst/>
          </a:prstGeom>
          <a:solidFill>
            <a:srgbClr val="FFFFFF"/>
          </a:solidFill>
          <a:ln>
            <a:solidFill>
              <a:srgbClr val="000000"/>
            </a:solidFill>
            <a:miter lim="800000"/>
            <a:headEnd/>
            <a:tailEnd/>
          </a:ln>
        </p:spPr>
      </p:sp>
      <p:sp>
        <p:nvSpPr>
          <p:cNvPr id="1368067" name="Rectangle 1027"/>
          <p:cNvSpPr>
            <a:spLocks noGrp="1" noChangeArrowheads="1"/>
          </p:cNvSpPr>
          <p:nvPr>
            <p:ph type="body" idx="1"/>
          </p:nvPr>
        </p:nvSpPr>
        <p:spPr bwMode="auto">
          <a:xfrm>
            <a:off x="914400" y="4705350"/>
            <a:ext cx="5029200" cy="4457700"/>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684550-1600-9A48-B68B-C89DC3F77E30}" type="slidenum">
              <a:rPr lang="en-GB"/>
              <a:pPr/>
              <a:t>3</a:t>
            </a:fld>
            <a:endParaRPr lang="en-GB"/>
          </a:p>
        </p:txBody>
      </p:sp>
      <p:sp>
        <p:nvSpPr>
          <p:cNvPr id="1254402" name="Rectangle 1026"/>
          <p:cNvSpPr>
            <a:spLocks noGrp="1" noRot="1" noChangeAspect="1" noChangeArrowheads="1" noTextEdit="1"/>
          </p:cNvSpPr>
          <p:nvPr>
            <p:ph type="sldImg"/>
          </p:nvPr>
        </p:nvSpPr>
        <p:spPr>
          <a:ln/>
        </p:spPr>
      </p:sp>
      <p:sp>
        <p:nvSpPr>
          <p:cNvPr id="1254403" name="Rectangle 1027"/>
          <p:cNvSpPr>
            <a:spLocks noGrp="1" noChangeArrowheads="1"/>
          </p:cNvSpPr>
          <p:nvPr>
            <p:ph type="body" idx="1"/>
          </p:nvPr>
        </p:nvSpPr>
        <p:spPr/>
        <p:txBody>
          <a:bodyPr/>
          <a:lstStyle/>
          <a:p>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309869-3C76-F143-B04C-FBB04AAE4DF3}" type="slidenum">
              <a:rPr lang="en-GB"/>
              <a:pPr/>
              <a:t>23</a:t>
            </a:fld>
            <a:endParaRPr lang="en-GB"/>
          </a:p>
        </p:txBody>
      </p:sp>
      <p:sp>
        <p:nvSpPr>
          <p:cNvPr id="1311746" name="Rectangle 2"/>
          <p:cNvSpPr>
            <a:spLocks noGrp="1" noRot="1" noChangeAspect="1" noChangeArrowheads="1"/>
          </p:cNvSpPr>
          <p:nvPr>
            <p:ph type="sldImg"/>
          </p:nvPr>
        </p:nvSpPr>
        <p:spPr bwMode="auto">
          <a:xfrm>
            <a:off x="746125" y="742950"/>
            <a:ext cx="5365750" cy="3714750"/>
          </a:xfrm>
          <a:prstGeom prst="rect">
            <a:avLst/>
          </a:prstGeom>
          <a:solidFill>
            <a:srgbClr val="FFFFFF"/>
          </a:solidFill>
          <a:ln>
            <a:solidFill>
              <a:srgbClr val="000000"/>
            </a:solidFill>
            <a:miter lim="800000"/>
            <a:headEnd/>
            <a:tailEnd/>
          </a:ln>
        </p:spPr>
      </p:sp>
      <p:sp>
        <p:nvSpPr>
          <p:cNvPr id="1311747" name="Rectangle 3"/>
          <p:cNvSpPr>
            <a:spLocks noGrp="1" noChangeArrowheads="1"/>
          </p:cNvSpPr>
          <p:nvPr>
            <p:ph type="body" idx="1"/>
          </p:nvPr>
        </p:nvSpPr>
        <p:spPr bwMode="auto">
          <a:xfrm>
            <a:off x="914400" y="4705350"/>
            <a:ext cx="5029200" cy="4457700"/>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330FF1-76DD-9647-B6A1-860E800DA200}" type="slidenum">
              <a:rPr lang="en-GB"/>
              <a:pPr/>
              <a:t>24</a:t>
            </a:fld>
            <a:endParaRPr lang="en-GB"/>
          </a:p>
        </p:txBody>
      </p:sp>
      <p:sp>
        <p:nvSpPr>
          <p:cNvPr id="1212418" name="Rectangle 2"/>
          <p:cNvSpPr>
            <a:spLocks noGrp="1" noRot="1" noChangeAspect="1" noChangeArrowheads="1" noTextEdit="1"/>
          </p:cNvSpPr>
          <p:nvPr>
            <p:ph type="sldImg"/>
          </p:nvPr>
        </p:nvSpPr>
        <p:spPr bwMode="auto">
          <a:xfrm>
            <a:off x="746125" y="742950"/>
            <a:ext cx="5365750" cy="3714750"/>
          </a:xfrm>
          <a:prstGeom prst="rect">
            <a:avLst/>
          </a:prstGeom>
          <a:solidFill>
            <a:srgbClr val="FFFFFF"/>
          </a:solidFill>
          <a:ln>
            <a:solidFill>
              <a:srgbClr val="000000"/>
            </a:solidFill>
            <a:miter lim="800000"/>
            <a:headEnd/>
            <a:tailEnd/>
          </a:ln>
        </p:spPr>
      </p:sp>
      <p:sp>
        <p:nvSpPr>
          <p:cNvPr id="1212419" name="Rectangle 3"/>
          <p:cNvSpPr>
            <a:spLocks noGrp="1" noChangeArrowheads="1"/>
          </p:cNvSpPr>
          <p:nvPr>
            <p:ph type="body" idx="1"/>
          </p:nvPr>
        </p:nvSpPr>
        <p:spPr bwMode="auto">
          <a:xfrm>
            <a:off x="685800" y="4705350"/>
            <a:ext cx="5486400" cy="4457700"/>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C7192A49-9741-DE41-B560-C8E672CDB01E}" type="slidenum">
              <a:rPr lang="en-GB"/>
              <a:pPr/>
              <a:t>25</a:t>
            </a:fld>
            <a:endParaRPr lang="en-GB"/>
          </a:p>
        </p:txBody>
      </p:sp>
      <p:sp>
        <p:nvSpPr>
          <p:cNvPr id="1265666" name="Rectangle 7"/>
          <p:cNvSpPr txBox="1">
            <a:spLocks noGrp="1" noChangeArrowheads="1"/>
          </p:cNvSpPr>
          <p:nvPr/>
        </p:nvSpPr>
        <p:spPr bwMode="auto">
          <a:xfrm>
            <a:off x="3886200" y="9410700"/>
            <a:ext cx="2971800" cy="495300"/>
          </a:xfrm>
          <a:prstGeom prst="rect">
            <a:avLst/>
          </a:prstGeom>
          <a:noFill/>
          <a:ln w="9525">
            <a:noFill/>
            <a:miter lim="800000"/>
            <a:headEnd/>
            <a:tailEnd/>
          </a:ln>
        </p:spPr>
        <p:txBody>
          <a:bodyPr anchor="b">
            <a:prstTxWarp prst="textNoShape">
              <a:avLst/>
            </a:prstTxWarp>
          </a:bodyPr>
          <a:lstStyle/>
          <a:p>
            <a:pPr algn="r"/>
            <a:fld id="{54E17DB2-7548-384B-A564-A5B8341308DE}" type="slidenum">
              <a:rPr lang="en-GB" sz="1200" baseline="0">
                <a:latin typeface="Times" charset="0"/>
              </a:rPr>
              <a:pPr algn="r"/>
              <a:t>25</a:t>
            </a:fld>
            <a:endParaRPr lang="en-GB" sz="1200" baseline="0">
              <a:latin typeface="Times" charset="0"/>
            </a:endParaRPr>
          </a:p>
        </p:txBody>
      </p:sp>
      <p:sp>
        <p:nvSpPr>
          <p:cNvPr id="1265667" name="Rectangle 2"/>
          <p:cNvSpPr>
            <a:spLocks noGrp="1" noRot="1" noChangeAspect="1" noChangeArrowheads="1"/>
          </p:cNvSpPr>
          <p:nvPr>
            <p:ph type="sldImg"/>
          </p:nvPr>
        </p:nvSpPr>
        <p:spPr bwMode="auto">
          <a:xfrm>
            <a:off x="746125" y="742950"/>
            <a:ext cx="5365750" cy="3714750"/>
          </a:xfrm>
          <a:prstGeom prst="rect">
            <a:avLst/>
          </a:prstGeom>
          <a:solidFill>
            <a:srgbClr val="FFFFFF"/>
          </a:solidFill>
          <a:ln>
            <a:solidFill>
              <a:srgbClr val="000000"/>
            </a:solidFill>
            <a:miter lim="800000"/>
            <a:headEnd/>
            <a:tailEnd/>
          </a:ln>
        </p:spPr>
      </p:sp>
      <p:sp>
        <p:nvSpPr>
          <p:cNvPr id="1265668" name="Rectangle 3"/>
          <p:cNvSpPr>
            <a:spLocks noGrp="1" noChangeArrowheads="1"/>
          </p:cNvSpPr>
          <p:nvPr>
            <p:ph type="body" idx="1"/>
          </p:nvPr>
        </p:nvSpPr>
        <p:spPr bwMode="auto">
          <a:xfrm>
            <a:off x="914400" y="4705350"/>
            <a:ext cx="5029200" cy="4457700"/>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A5BD63-35E5-244E-91DF-779B34857D1A}" type="slidenum">
              <a:rPr lang="en-GB"/>
              <a:pPr/>
              <a:t>26</a:t>
            </a:fld>
            <a:endParaRPr lang="en-GB"/>
          </a:p>
        </p:txBody>
      </p:sp>
      <p:sp>
        <p:nvSpPr>
          <p:cNvPr id="1382402" name="Rectangle 2"/>
          <p:cNvSpPr>
            <a:spLocks noGrp="1" noRot="1" noChangeAspect="1" noChangeArrowheads="1"/>
          </p:cNvSpPr>
          <p:nvPr>
            <p:ph type="sldImg"/>
          </p:nvPr>
        </p:nvSpPr>
        <p:spPr bwMode="auto">
          <a:xfrm>
            <a:off x="746125" y="742950"/>
            <a:ext cx="5365750" cy="3714750"/>
          </a:xfrm>
          <a:prstGeom prst="rect">
            <a:avLst/>
          </a:prstGeom>
          <a:solidFill>
            <a:srgbClr val="FFFFFF"/>
          </a:solidFill>
          <a:ln>
            <a:solidFill>
              <a:srgbClr val="000000"/>
            </a:solidFill>
            <a:miter lim="800000"/>
            <a:headEnd/>
            <a:tailEnd/>
          </a:ln>
        </p:spPr>
      </p:sp>
      <p:sp>
        <p:nvSpPr>
          <p:cNvPr id="1382403" name="Rectangle 3"/>
          <p:cNvSpPr>
            <a:spLocks noGrp="1" noChangeArrowheads="1"/>
          </p:cNvSpPr>
          <p:nvPr>
            <p:ph type="body" idx="1"/>
          </p:nvPr>
        </p:nvSpPr>
        <p:spPr bwMode="auto">
          <a:xfrm>
            <a:off x="914400" y="4705350"/>
            <a:ext cx="5029200" cy="4457700"/>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8B06A9-89C3-EC4F-9A01-696F1D5EC8FD}" type="slidenum">
              <a:rPr lang="en-GB"/>
              <a:pPr/>
              <a:t>27</a:t>
            </a:fld>
            <a:endParaRPr lang="en-GB"/>
          </a:p>
        </p:txBody>
      </p:sp>
      <p:sp>
        <p:nvSpPr>
          <p:cNvPr id="1292290" name="Rectangle 2"/>
          <p:cNvSpPr>
            <a:spLocks noGrp="1" noRot="1" noChangeAspect="1" noChangeArrowheads="1" noTextEdit="1"/>
          </p:cNvSpPr>
          <p:nvPr>
            <p:ph type="sldImg"/>
          </p:nvPr>
        </p:nvSpPr>
        <p:spPr>
          <a:ln/>
        </p:spPr>
      </p:sp>
      <p:sp>
        <p:nvSpPr>
          <p:cNvPr id="129229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5D0452-C774-B24F-AEC0-E6CF770BCC7A}" type="slidenum">
              <a:rPr lang="en-GB"/>
              <a:pPr/>
              <a:t>28</a:t>
            </a:fld>
            <a:endParaRPr lang="en-GB"/>
          </a:p>
        </p:txBody>
      </p:sp>
      <p:sp>
        <p:nvSpPr>
          <p:cNvPr id="1294338" name="Rectangle 2"/>
          <p:cNvSpPr>
            <a:spLocks noGrp="1" noRot="1" noChangeAspect="1" noChangeArrowheads="1" noTextEdit="1"/>
          </p:cNvSpPr>
          <p:nvPr>
            <p:ph type="sldImg"/>
          </p:nvPr>
        </p:nvSpPr>
        <p:spPr>
          <a:ln/>
        </p:spPr>
      </p:sp>
      <p:sp>
        <p:nvSpPr>
          <p:cNvPr id="129433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0E2915-CF83-0846-85D6-E2C1326BE12C}" type="slidenum">
              <a:rPr lang="en-GB"/>
              <a:pPr/>
              <a:t>29</a:t>
            </a:fld>
            <a:endParaRPr lang="en-GB"/>
          </a:p>
        </p:txBody>
      </p:sp>
      <p:sp>
        <p:nvSpPr>
          <p:cNvPr id="1357826" name="Rectangle 1026"/>
          <p:cNvSpPr>
            <a:spLocks noGrp="1" noRot="1" noChangeAspect="1" noChangeArrowheads="1" noTextEdit="1"/>
          </p:cNvSpPr>
          <p:nvPr>
            <p:ph type="sldImg"/>
          </p:nvPr>
        </p:nvSpPr>
        <p:spPr>
          <a:ln/>
        </p:spPr>
      </p:sp>
      <p:sp>
        <p:nvSpPr>
          <p:cNvPr id="1357827" name="Rectangle 1027"/>
          <p:cNvSpPr>
            <a:spLocks noGrp="1" noChangeArrowheads="1"/>
          </p:cNvSpPr>
          <p:nvPr>
            <p:ph type="body" idx="1"/>
          </p:nvPr>
        </p:nvSpPr>
        <p:spPr/>
        <p:txBody>
          <a:bodyPr/>
          <a:lstStyle/>
          <a:p>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3D95EF-2271-264E-B59F-FA0EFB994F0D}" type="slidenum">
              <a:rPr lang="en-GB"/>
              <a:pPr/>
              <a:t>30</a:t>
            </a:fld>
            <a:endParaRPr lang="en-GB"/>
          </a:p>
        </p:txBody>
      </p:sp>
      <p:sp>
        <p:nvSpPr>
          <p:cNvPr id="1286146" name="Rectangle 2"/>
          <p:cNvSpPr>
            <a:spLocks noGrp="1" noRot="1" noChangeAspect="1" noChangeArrowheads="1"/>
          </p:cNvSpPr>
          <p:nvPr>
            <p:ph type="sldImg"/>
          </p:nvPr>
        </p:nvSpPr>
        <p:spPr bwMode="auto">
          <a:xfrm>
            <a:off x="746125" y="742950"/>
            <a:ext cx="5365750" cy="3714750"/>
          </a:xfrm>
          <a:prstGeom prst="rect">
            <a:avLst/>
          </a:prstGeom>
          <a:solidFill>
            <a:srgbClr val="FFFFFF"/>
          </a:solidFill>
          <a:ln>
            <a:solidFill>
              <a:srgbClr val="000000"/>
            </a:solidFill>
            <a:miter lim="800000"/>
            <a:headEnd/>
            <a:tailEnd/>
          </a:ln>
        </p:spPr>
      </p:sp>
      <p:sp>
        <p:nvSpPr>
          <p:cNvPr id="1286147" name="Rectangle 3"/>
          <p:cNvSpPr>
            <a:spLocks noGrp="1" noChangeArrowheads="1"/>
          </p:cNvSpPr>
          <p:nvPr>
            <p:ph type="body" idx="1"/>
          </p:nvPr>
        </p:nvSpPr>
        <p:spPr bwMode="auto">
          <a:xfrm>
            <a:off x="914400" y="4705350"/>
            <a:ext cx="5029200" cy="4457700"/>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C4B8DD-F389-514C-BD6C-2175F81342E8}" type="slidenum">
              <a:rPr lang="en-GB"/>
              <a:pPr/>
              <a:t>31</a:t>
            </a:fld>
            <a:endParaRPr lang="en-GB"/>
          </a:p>
        </p:txBody>
      </p:sp>
      <p:sp>
        <p:nvSpPr>
          <p:cNvPr id="1315842" name="Rectangle 2"/>
          <p:cNvSpPr>
            <a:spLocks noGrp="1" noRot="1" noChangeAspect="1" noChangeArrowheads="1" noTextEdit="1"/>
          </p:cNvSpPr>
          <p:nvPr>
            <p:ph type="sldImg"/>
          </p:nvPr>
        </p:nvSpPr>
        <p:spPr>
          <a:ln/>
        </p:spPr>
      </p:sp>
      <p:sp>
        <p:nvSpPr>
          <p:cNvPr id="13158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5A8BB7-45A6-514F-A74B-04D697B5DE3B}" type="slidenum">
              <a:rPr lang="en-GB"/>
              <a:pPr/>
              <a:t>32</a:t>
            </a:fld>
            <a:endParaRPr lang="en-GB"/>
          </a:p>
        </p:txBody>
      </p:sp>
      <p:sp>
        <p:nvSpPr>
          <p:cNvPr id="1374210" name="Rectangle 2"/>
          <p:cNvSpPr>
            <a:spLocks noGrp="1" noRot="1" noChangeAspect="1" noChangeArrowheads="1"/>
          </p:cNvSpPr>
          <p:nvPr>
            <p:ph type="sldImg"/>
          </p:nvPr>
        </p:nvSpPr>
        <p:spPr bwMode="auto">
          <a:xfrm>
            <a:off x="746125" y="742950"/>
            <a:ext cx="5365750" cy="3714750"/>
          </a:xfrm>
          <a:prstGeom prst="rect">
            <a:avLst/>
          </a:prstGeom>
          <a:solidFill>
            <a:srgbClr val="FFFFFF"/>
          </a:solidFill>
          <a:ln>
            <a:solidFill>
              <a:srgbClr val="000000"/>
            </a:solidFill>
            <a:miter lim="800000"/>
            <a:headEnd/>
            <a:tailEnd/>
          </a:ln>
        </p:spPr>
      </p:sp>
      <p:sp>
        <p:nvSpPr>
          <p:cNvPr id="1374211" name="Rectangle 3"/>
          <p:cNvSpPr>
            <a:spLocks noGrp="1" noChangeArrowheads="1"/>
          </p:cNvSpPr>
          <p:nvPr>
            <p:ph type="body" idx="1"/>
          </p:nvPr>
        </p:nvSpPr>
        <p:spPr bwMode="auto">
          <a:xfrm>
            <a:off x="914400" y="4705350"/>
            <a:ext cx="5029200" cy="4457700"/>
          </a:xfrm>
          <a:prstGeom prst="rect">
            <a:avLst/>
          </a:prstGeom>
          <a:solidFill>
            <a:srgbClr val="FFFFFF"/>
          </a:solidFill>
          <a:ln>
            <a:solidFill>
              <a:srgbClr val="000000"/>
            </a:solidFill>
            <a:miter lim="800000"/>
            <a:headEnd/>
            <a:tailEnd/>
          </a:ln>
        </p:spPr>
        <p:txBody>
          <a:bodyPr>
            <a:prstTxWarp prst="textNoShape">
              <a:avLst/>
            </a:prstTxWarp>
          </a:bodyPr>
          <a:lstStyle/>
          <a:p>
            <a:pPr>
              <a:spcBef>
                <a:spcPct val="0"/>
              </a:spcBef>
            </a:pPr>
            <a:endParaRPr lang="en-GB" sz="1600" baseline="-25000">
              <a:latin typeface="Helvetica" charset="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AEEA87-8577-F845-AA4C-6D5BCB84B633}" type="slidenum">
              <a:rPr lang="en-GB"/>
              <a:pPr/>
              <a:t>4</a:t>
            </a:fld>
            <a:endParaRPr lang="en-GB"/>
          </a:p>
        </p:txBody>
      </p:sp>
      <p:sp>
        <p:nvSpPr>
          <p:cNvPr id="1255426" name="Rectangle 2"/>
          <p:cNvSpPr>
            <a:spLocks noGrp="1" noRot="1" noChangeAspect="1" noChangeArrowheads="1" noTextEdit="1"/>
          </p:cNvSpPr>
          <p:nvPr>
            <p:ph type="sldImg"/>
          </p:nvPr>
        </p:nvSpPr>
        <p:spPr>
          <a:ln/>
        </p:spPr>
      </p:sp>
      <p:sp>
        <p:nvSpPr>
          <p:cNvPr id="125542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91E227-0C73-F14F-8882-F323AD3F157F}" type="slidenum">
              <a:rPr lang="en-GB"/>
              <a:pPr/>
              <a:t>33</a:t>
            </a:fld>
            <a:endParaRPr lang="en-GB"/>
          </a:p>
        </p:txBody>
      </p:sp>
      <p:sp>
        <p:nvSpPr>
          <p:cNvPr id="1355778" name="Rectangle 1026"/>
          <p:cNvSpPr>
            <a:spLocks noGrp="1" noRot="1" noChangeAspect="1" noChangeArrowheads="1"/>
          </p:cNvSpPr>
          <p:nvPr>
            <p:ph type="sldImg"/>
          </p:nvPr>
        </p:nvSpPr>
        <p:spPr bwMode="auto">
          <a:xfrm>
            <a:off x="746125" y="742950"/>
            <a:ext cx="5365750" cy="3714750"/>
          </a:xfrm>
          <a:prstGeom prst="rect">
            <a:avLst/>
          </a:prstGeom>
          <a:solidFill>
            <a:srgbClr val="FFFFFF"/>
          </a:solidFill>
          <a:ln>
            <a:solidFill>
              <a:srgbClr val="000000"/>
            </a:solidFill>
            <a:miter lim="800000"/>
            <a:headEnd/>
            <a:tailEnd/>
          </a:ln>
        </p:spPr>
      </p:sp>
      <p:sp>
        <p:nvSpPr>
          <p:cNvPr id="1355779" name="Rectangle 1027"/>
          <p:cNvSpPr>
            <a:spLocks noGrp="1" noChangeArrowheads="1"/>
          </p:cNvSpPr>
          <p:nvPr>
            <p:ph type="body" idx="1"/>
          </p:nvPr>
        </p:nvSpPr>
        <p:spPr bwMode="auto">
          <a:xfrm>
            <a:off x="914400" y="4705350"/>
            <a:ext cx="5029200" cy="4457700"/>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9808E7-3D71-8541-BA49-737628E7B35D}" type="slidenum">
              <a:rPr lang="en-GB"/>
              <a:pPr/>
              <a:t>34</a:t>
            </a:fld>
            <a:endParaRPr lang="en-GB"/>
          </a:p>
        </p:txBody>
      </p:sp>
      <p:sp>
        <p:nvSpPr>
          <p:cNvPr id="1253378" name="Rectangle 2"/>
          <p:cNvSpPr>
            <a:spLocks noGrp="1" noRot="1" noChangeAspect="1" noChangeArrowheads="1"/>
          </p:cNvSpPr>
          <p:nvPr>
            <p:ph type="sldImg"/>
          </p:nvPr>
        </p:nvSpPr>
        <p:spPr bwMode="auto">
          <a:xfrm>
            <a:off x="746125" y="742950"/>
            <a:ext cx="5365750" cy="3714750"/>
          </a:xfrm>
          <a:prstGeom prst="rect">
            <a:avLst/>
          </a:prstGeom>
          <a:solidFill>
            <a:srgbClr val="FFFFFF"/>
          </a:solidFill>
          <a:ln>
            <a:solidFill>
              <a:srgbClr val="000000"/>
            </a:solidFill>
            <a:miter lim="800000"/>
            <a:headEnd/>
            <a:tailEnd/>
          </a:ln>
        </p:spPr>
      </p:sp>
      <p:sp>
        <p:nvSpPr>
          <p:cNvPr id="1253379" name="Rectangle 3"/>
          <p:cNvSpPr>
            <a:spLocks noGrp="1" noChangeArrowheads="1"/>
          </p:cNvSpPr>
          <p:nvPr>
            <p:ph type="body" idx="1"/>
          </p:nvPr>
        </p:nvSpPr>
        <p:spPr bwMode="auto">
          <a:xfrm>
            <a:off x="914400" y="4705350"/>
            <a:ext cx="5029200" cy="4457700"/>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E4A370-50DA-664C-A7C5-121C375EEB13}" type="slidenum">
              <a:rPr lang="en-GB"/>
              <a:pPr/>
              <a:t>35</a:t>
            </a:fld>
            <a:endParaRPr lang="en-GB"/>
          </a:p>
        </p:txBody>
      </p:sp>
      <p:sp>
        <p:nvSpPr>
          <p:cNvPr id="1396738" name="Rectangle 1026"/>
          <p:cNvSpPr>
            <a:spLocks noGrp="1" noRot="1" noChangeAspect="1" noChangeArrowheads="1" noTextEdit="1"/>
          </p:cNvSpPr>
          <p:nvPr>
            <p:ph type="sldImg"/>
          </p:nvPr>
        </p:nvSpPr>
        <p:spPr>
          <a:ln/>
        </p:spPr>
      </p:sp>
      <p:sp>
        <p:nvSpPr>
          <p:cNvPr id="1396739" name="Rectangle 1027"/>
          <p:cNvSpPr>
            <a:spLocks noGrp="1" noChangeArrowheads="1"/>
          </p:cNvSpPr>
          <p:nvPr>
            <p:ph type="body" idx="1"/>
          </p:nvPr>
        </p:nvSpPr>
        <p:spPr/>
        <p:txBody>
          <a:bodyPr/>
          <a:lstStyle/>
          <a:p>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20E2C1-CF9F-024B-B5DF-64B1C5F995D9}" type="slidenum">
              <a:rPr lang="en-GB"/>
              <a:pPr/>
              <a:t>36</a:t>
            </a:fld>
            <a:endParaRPr lang="en-GB"/>
          </a:p>
        </p:txBody>
      </p:sp>
      <p:sp>
        <p:nvSpPr>
          <p:cNvPr id="1397762" name="Rectangle 1026"/>
          <p:cNvSpPr>
            <a:spLocks noGrp="1" noRot="1" noChangeAspect="1" noChangeArrowheads="1" noTextEdit="1"/>
          </p:cNvSpPr>
          <p:nvPr>
            <p:ph type="sldImg"/>
          </p:nvPr>
        </p:nvSpPr>
        <p:spPr>
          <a:ln/>
        </p:spPr>
      </p:sp>
      <p:sp>
        <p:nvSpPr>
          <p:cNvPr id="1397763" name="Rectangle 1027"/>
          <p:cNvSpPr>
            <a:spLocks noGrp="1" noChangeArrowheads="1"/>
          </p:cNvSpPr>
          <p:nvPr>
            <p:ph type="body" idx="1"/>
          </p:nvPr>
        </p:nvSpPr>
        <p:spPr/>
        <p:txBody>
          <a:bodyPr/>
          <a:lstStyle/>
          <a:p>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D2EC9D-22F9-AD4D-BF2C-7662CC2F62F1}" type="slidenum">
              <a:rPr lang="en-GB"/>
              <a:pPr/>
              <a:t>37</a:t>
            </a:fld>
            <a:endParaRPr lang="en-GB"/>
          </a:p>
        </p:txBody>
      </p:sp>
      <p:sp>
        <p:nvSpPr>
          <p:cNvPr id="1398786" name="Rectangle 1026"/>
          <p:cNvSpPr>
            <a:spLocks noGrp="1" noRot="1" noChangeAspect="1" noChangeArrowheads="1" noTextEdit="1"/>
          </p:cNvSpPr>
          <p:nvPr>
            <p:ph type="sldImg"/>
          </p:nvPr>
        </p:nvSpPr>
        <p:spPr>
          <a:ln/>
        </p:spPr>
      </p:sp>
      <p:sp>
        <p:nvSpPr>
          <p:cNvPr id="1398787" name="Rectangle 1027"/>
          <p:cNvSpPr>
            <a:spLocks noGrp="1" noChangeArrowheads="1"/>
          </p:cNvSpPr>
          <p:nvPr>
            <p:ph type="body" idx="1"/>
          </p:nvPr>
        </p:nvSpPr>
        <p:spPr/>
        <p:txBody>
          <a:bodyPr/>
          <a:lstStyle/>
          <a:p>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D0EAF9-067E-B04F-A4A8-24ED99C0848B}" type="slidenum">
              <a:rPr lang="en-GB"/>
              <a:pPr/>
              <a:t>38</a:t>
            </a:fld>
            <a:endParaRPr lang="en-GB"/>
          </a:p>
        </p:txBody>
      </p:sp>
      <p:sp>
        <p:nvSpPr>
          <p:cNvPr id="1399810" name="Rectangle 1026"/>
          <p:cNvSpPr>
            <a:spLocks noGrp="1" noRot="1" noChangeAspect="1" noChangeArrowheads="1" noTextEdit="1"/>
          </p:cNvSpPr>
          <p:nvPr>
            <p:ph type="sldImg"/>
          </p:nvPr>
        </p:nvSpPr>
        <p:spPr>
          <a:ln/>
        </p:spPr>
      </p:sp>
      <p:sp>
        <p:nvSpPr>
          <p:cNvPr id="1399811" name="Rectangle 1027"/>
          <p:cNvSpPr>
            <a:spLocks noGrp="1" noChangeArrowheads="1"/>
          </p:cNvSpPr>
          <p:nvPr>
            <p:ph type="body" idx="1"/>
          </p:nvPr>
        </p:nvSpPr>
        <p:spPr/>
        <p:txBody>
          <a:bodyPr/>
          <a:lstStyle/>
          <a:p>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DE71A8-6C56-6146-8D30-F5456746F767}" type="slidenum">
              <a:rPr lang="en-GB"/>
              <a:pPr/>
              <a:t>39</a:t>
            </a:fld>
            <a:endParaRPr lang="en-GB"/>
          </a:p>
        </p:txBody>
      </p:sp>
      <p:sp>
        <p:nvSpPr>
          <p:cNvPr id="1395714" name="Rectangle 1026"/>
          <p:cNvSpPr>
            <a:spLocks noGrp="1" noRot="1" noChangeAspect="1" noChangeArrowheads="1"/>
          </p:cNvSpPr>
          <p:nvPr>
            <p:ph type="sldImg"/>
          </p:nvPr>
        </p:nvSpPr>
        <p:spPr bwMode="auto">
          <a:xfrm>
            <a:off x="746125" y="742950"/>
            <a:ext cx="5365750" cy="3714750"/>
          </a:xfrm>
          <a:prstGeom prst="rect">
            <a:avLst/>
          </a:prstGeom>
          <a:solidFill>
            <a:srgbClr val="FFFFFF"/>
          </a:solidFill>
          <a:ln>
            <a:solidFill>
              <a:srgbClr val="000000"/>
            </a:solidFill>
            <a:miter lim="800000"/>
            <a:headEnd/>
            <a:tailEnd/>
          </a:ln>
        </p:spPr>
      </p:sp>
      <p:sp>
        <p:nvSpPr>
          <p:cNvPr id="1395715" name="Rectangle 1027"/>
          <p:cNvSpPr>
            <a:spLocks noGrp="1" noChangeArrowheads="1"/>
          </p:cNvSpPr>
          <p:nvPr>
            <p:ph type="body" idx="1"/>
          </p:nvPr>
        </p:nvSpPr>
        <p:spPr bwMode="auto">
          <a:xfrm>
            <a:off x="914400" y="4705350"/>
            <a:ext cx="5029200" cy="4457700"/>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698567-C32F-0846-959E-4742CB18DA38}" type="slidenum">
              <a:rPr lang="en-GB"/>
              <a:pPr/>
              <a:t>40</a:t>
            </a:fld>
            <a:endParaRPr lang="en-GB"/>
          </a:p>
        </p:txBody>
      </p:sp>
      <p:sp>
        <p:nvSpPr>
          <p:cNvPr id="1408002" name="Rectangle 2"/>
          <p:cNvSpPr>
            <a:spLocks noGrp="1" noRot="1" noChangeAspect="1" noChangeArrowheads="1" noTextEdit="1"/>
          </p:cNvSpPr>
          <p:nvPr>
            <p:ph type="sldImg"/>
          </p:nvPr>
        </p:nvSpPr>
        <p:spPr>
          <a:ln/>
        </p:spPr>
      </p:sp>
      <p:sp>
        <p:nvSpPr>
          <p:cNvPr id="140800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D4070C-7DD9-CB45-BA64-71D6E6BA5DB1}" type="slidenum">
              <a:rPr lang="en-GB"/>
              <a:pPr/>
              <a:t>41</a:t>
            </a:fld>
            <a:endParaRPr lang="en-GB"/>
          </a:p>
        </p:txBody>
      </p:sp>
      <p:sp>
        <p:nvSpPr>
          <p:cNvPr id="1326082" name="Rectangle 2"/>
          <p:cNvSpPr>
            <a:spLocks noGrp="1" noRot="1" noChangeAspect="1" noChangeArrowheads="1" noTextEdit="1"/>
          </p:cNvSpPr>
          <p:nvPr>
            <p:ph type="sldImg"/>
          </p:nvPr>
        </p:nvSpPr>
        <p:spPr>
          <a:ln/>
        </p:spPr>
      </p:sp>
      <p:sp>
        <p:nvSpPr>
          <p:cNvPr id="132608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DF03C3-4466-0147-AA88-3761A9A43D1D}" type="slidenum">
              <a:rPr lang="en-GB"/>
              <a:pPr/>
              <a:t>43</a:t>
            </a:fld>
            <a:endParaRPr lang="en-GB"/>
          </a:p>
        </p:txBody>
      </p:sp>
      <p:sp>
        <p:nvSpPr>
          <p:cNvPr id="1384450" name="Rectangle 2"/>
          <p:cNvSpPr>
            <a:spLocks noGrp="1" noRot="1" noChangeAspect="1" noChangeArrowheads="1"/>
          </p:cNvSpPr>
          <p:nvPr>
            <p:ph type="sldImg"/>
          </p:nvPr>
        </p:nvSpPr>
        <p:spPr bwMode="auto">
          <a:xfrm>
            <a:off x="746125" y="742950"/>
            <a:ext cx="5365750" cy="3714750"/>
          </a:xfrm>
          <a:prstGeom prst="rect">
            <a:avLst/>
          </a:prstGeom>
          <a:solidFill>
            <a:srgbClr val="FFFFFF"/>
          </a:solidFill>
          <a:ln>
            <a:solidFill>
              <a:srgbClr val="000000"/>
            </a:solidFill>
            <a:miter lim="800000"/>
            <a:headEnd/>
            <a:tailEnd/>
          </a:ln>
        </p:spPr>
      </p:sp>
      <p:sp>
        <p:nvSpPr>
          <p:cNvPr id="1384451" name="Rectangle 3"/>
          <p:cNvSpPr>
            <a:spLocks noGrp="1" noChangeArrowheads="1"/>
          </p:cNvSpPr>
          <p:nvPr>
            <p:ph type="body" idx="1"/>
          </p:nvPr>
        </p:nvSpPr>
        <p:spPr bwMode="auto">
          <a:xfrm>
            <a:off x="914400" y="4705350"/>
            <a:ext cx="5029200" cy="4457700"/>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6470A4-13AB-3F4B-8A94-4DA8065302C2}" type="slidenum">
              <a:rPr lang="en-GB"/>
              <a:pPr/>
              <a:t>5</a:t>
            </a:fld>
            <a:endParaRPr lang="en-GB"/>
          </a:p>
        </p:txBody>
      </p:sp>
      <p:sp>
        <p:nvSpPr>
          <p:cNvPr id="1340418" name="Rectangle 1026"/>
          <p:cNvSpPr>
            <a:spLocks noGrp="1" noRot="1" noChangeAspect="1" noChangeArrowheads="1" noTextEdit="1"/>
          </p:cNvSpPr>
          <p:nvPr>
            <p:ph type="sldImg"/>
          </p:nvPr>
        </p:nvSpPr>
        <p:spPr>
          <a:ln/>
        </p:spPr>
      </p:sp>
      <p:sp>
        <p:nvSpPr>
          <p:cNvPr id="1340419" name="Rectangle 1027"/>
          <p:cNvSpPr>
            <a:spLocks noGrp="1" noChangeArrowheads="1"/>
          </p:cNvSpPr>
          <p:nvPr>
            <p:ph type="body" idx="1"/>
          </p:nvPr>
        </p:nvSpPr>
        <p:spPr/>
        <p:txBody>
          <a:bodyPr/>
          <a:lstStyle/>
          <a:p>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A799F4-11CE-DD4C-8419-081BCE80A135}" type="slidenum">
              <a:rPr lang="en-GB"/>
              <a:pPr/>
              <a:t>44</a:t>
            </a:fld>
            <a:endParaRPr lang="en-GB"/>
          </a:p>
        </p:txBody>
      </p:sp>
      <p:sp>
        <p:nvSpPr>
          <p:cNvPr id="1400834" name="Rectangle 1026"/>
          <p:cNvSpPr>
            <a:spLocks noGrp="1" noRot="1" noChangeAspect="1" noChangeArrowheads="1" noTextEdit="1"/>
          </p:cNvSpPr>
          <p:nvPr>
            <p:ph type="sldImg"/>
          </p:nvPr>
        </p:nvSpPr>
        <p:spPr>
          <a:ln/>
        </p:spPr>
      </p:sp>
      <p:sp>
        <p:nvSpPr>
          <p:cNvPr id="1400835" name="Rectangle 1027"/>
          <p:cNvSpPr>
            <a:spLocks noGrp="1" noChangeArrowheads="1"/>
          </p:cNvSpPr>
          <p:nvPr>
            <p:ph type="body" idx="1"/>
          </p:nvPr>
        </p:nvSpPr>
        <p:spPr/>
        <p:txBody>
          <a:bodyPr/>
          <a:lstStyle/>
          <a:p>
            <a:endParaRPr lang="en-GB"/>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9E0243-68A5-9E40-AC33-7BFA2EC787EB}" type="slidenum">
              <a:rPr lang="en-GB"/>
              <a:pPr/>
              <a:t>45</a:t>
            </a:fld>
            <a:endParaRPr lang="en-GB"/>
          </a:p>
        </p:txBody>
      </p:sp>
      <p:sp>
        <p:nvSpPr>
          <p:cNvPr id="1401858" name="Rectangle 1026"/>
          <p:cNvSpPr>
            <a:spLocks noGrp="1" noRot="1" noChangeAspect="1" noChangeArrowheads="1" noTextEdit="1"/>
          </p:cNvSpPr>
          <p:nvPr>
            <p:ph type="sldImg"/>
          </p:nvPr>
        </p:nvSpPr>
        <p:spPr>
          <a:ln/>
        </p:spPr>
      </p:sp>
      <p:sp>
        <p:nvSpPr>
          <p:cNvPr id="1401859" name="Rectangle 1027"/>
          <p:cNvSpPr>
            <a:spLocks noGrp="1" noChangeArrowheads="1"/>
          </p:cNvSpPr>
          <p:nvPr>
            <p:ph type="body" idx="1"/>
          </p:nvPr>
        </p:nvSpPr>
        <p:spPr/>
        <p:txBody>
          <a:bodyPr/>
          <a:lstStyle/>
          <a:p>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B283FA-9947-A64F-8E4C-D83DD70A2D27}" type="slidenum">
              <a:rPr lang="en-GB"/>
              <a:pPr/>
              <a:t>46</a:t>
            </a:fld>
            <a:endParaRPr lang="en-GB"/>
          </a:p>
        </p:txBody>
      </p:sp>
      <p:sp>
        <p:nvSpPr>
          <p:cNvPr id="1402882" name="Rectangle 1026"/>
          <p:cNvSpPr>
            <a:spLocks noGrp="1" noRot="1" noChangeAspect="1" noChangeArrowheads="1" noTextEdit="1"/>
          </p:cNvSpPr>
          <p:nvPr>
            <p:ph type="sldImg"/>
          </p:nvPr>
        </p:nvSpPr>
        <p:spPr>
          <a:ln/>
        </p:spPr>
      </p:sp>
      <p:sp>
        <p:nvSpPr>
          <p:cNvPr id="1402883" name="Rectangle 1027"/>
          <p:cNvSpPr>
            <a:spLocks noGrp="1" noChangeArrowheads="1"/>
          </p:cNvSpPr>
          <p:nvPr>
            <p:ph type="body" idx="1"/>
          </p:nvPr>
        </p:nvSpPr>
        <p:spPr/>
        <p:txBody>
          <a:bodyPr/>
          <a:lstStyle/>
          <a:p>
            <a:endParaRPr lang="en-GB"/>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16472C-26ED-A948-B75A-2C00E517E77A}" type="slidenum">
              <a:rPr lang="en-GB"/>
              <a:pPr/>
              <a:t>49</a:t>
            </a:fld>
            <a:endParaRPr lang="en-GB"/>
          </a:p>
        </p:txBody>
      </p:sp>
      <p:sp>
        <p:nvSpPr>
          <p:cNvPr id="1405954" name="Rectangle 2"/>
          <p:cNvSpPr>
            <a:spLocks noGrp="1" noRot="1" noChangeAspect="1" noChangeArrowheads="1"/>
          </p:cNvSpPr>
          <p:nvPr>
            <p:ph type="sldImg"/>
          </p:nvPr>
        </p:nvSpPr>
        <p:spPr bwMode="auto">
          <a:xfrm>
            <a:off x="746125" y="742950"/>
            <a:ext cx="5365750" cy="3714750"/>
          </a:xfrm>
          <a:prstGeom prst="rect">
            <a:avLst/>
          </a:prstGeom>
          <a:solidFill>
            <a:srgbClr val="FFFFFF"/>
          </a:solidFill>
          <a:ln>
            <a:solidFill>
              <a:srgbClr val="000000"/>
            </a:solidFill>
            <a:miter lim="800000"/>
            <a:headEnd/>
            <a:tailEnd/>
          </a:ln>
        </p:spPr>
      </p:sp>
      <p:sp>
        <p:nvSpPr>
          <p:cNvPr id="1405955" name="Rectangle 3"/>
          <p:cNvSpPr>
            <a:spLocks noGrp="1" noChangeArrowheads="1"/>
          </p:cNvSpPr>
          <p:nvPr>
            <p:ph type="body" idx="1"/>
          </p:nvPr>
        </p:nvSpPr>
        <p:spPr bwMode="auto">
          <a:xfrm>
            <a:off x="914400" y="4705350"/>
            <a:ext cx="5029200" cy="4457700"/>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275320-D03F-2E41-A7B6-765141D786D2}" type="slidenum">
              <a:rPr lang="en-GB"/>
              <a:pPr/>
              <a:t>51</a:t>
            </a:fld>
            <a:endParaRPr lang="en-GB"/>
          </a:p>
        </p:txBody>
      </p:sp>
      <p:sp>
        <p:nvSpPr>
          <p:cNvPr id="1332226" name="Rectangle 2"/>
          <p:cNvSpPr>
            <a:spLocks noGrp="1" noRot="1" noChangeAspect="1" noChangeArrowheads="1"/>
          </p:cNvSpPr>
          <p:nvPr>
            <p:ph type="sldImg"/>
          </p:nvPr>
        </p:nvSpPr>
        <p:spPr bwMode="auto">
          <a:xfrm>
            <a:off x="746125" y="742950"/>
            <a:ext cx="5365750" cy="3714750"/>
          </a:xfrm>
          <a:prstGeom prst="rect">
            <a:avLst/>
          </a:prstGeom>
          <a:solidFill>
            <a:srgbClr val="FFFFFF"/>
          </a:solidFill>
          <a:ln>
            <a:solidFill>
              <a:srgbClr val="000000"/>
            </a:solidFill>
            <a:miter lim="800000"/>
            <a:headEnd/>
            <a:tailEnd/>
          </a:ln>
        </p:spPr>
      </p:sp>
      <p:sp>
        <p:nvSpPr>
          <p:cNvPr id="1332227" name="Rectangle 3"/>
          <p:cNvSpPr>
            <a:spLocks noGrp="1" noChangeArrowheads="1"/>
          </p:cNvSpPr>
          <p:nvPr>
            <p:ph type="body" idx="1"/>
          </p:nvPr>
        </p:nvSpPr>
        <p:spPr bwMode="auto">
          <a:xfrm>
            <a:off x="914400" y="4705350"/>
            <a:ext cx="5029200" cy="4457700"/>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914840-F09C-9847-915F-9C3D25361E54}" type="slidenum">
              <a:rPr lang="en-GB"/>
              <a:pPr/>
              <a:t>52</a:t>
            </a:fld>
            <a:endParaRPr lang="en-GB"/>
          </a:p>
        </p:txBody>
      </p:sp>
      <p:sp>
        <p:nvSpPr>
          <p:cNvPr id="1376258" name="Rectangle 2"/>
          <p:cNvSpPr>
            <a:spLocks noGrp="1" noRot="1" noChangeAspect="1" noChangeArrowheads="1"/>
          </p:cNvSpPr>
          <p:nvPr>
            <p:ph type="sldImg"/>
          </p:nvPr>
        </p:nvSpPr>
        <p:spPr bwMode="auto">
          <a:xfrm>
            <a:off x="746125" y="742950"/>
            <a:ext cx="5365750" cy="3714750"/>
          </a:xfrm>
          <a:prstGeom prst="rect">
            <a:avLst/>
          </a:prstGeom>
          <a:solidFill>
            <a:srgbClr val="FFFFFF"/>
          </a:solidFill>
          <a:ln>
            <a:solidFill>
              <a:srgbClr val="000000"/>
            </a:solidFill>
            <a:miter lim="800000"/>
            <a:headEnd/>
            <a:tailEnd/>
          </a:ln>
        </p:spPr>
      </p:sp>
      <p:sp>
        <p:nvSpPr>
          <p:cNvPr id="1376259" name="Rectangle 3"/>
          <p:cNvSpPr>
            <a:spLocks noGrp="1" noChangeArrowheads="1"/>
          </p:cNvSpPr>
          <p:nvPr>
            <p:ph type="body" idx="1"/>
          </p:nvPr>
        </p:nvSpPr>
        <p:spPr bwMode="auto">
          <a:xfrm>
            <a:off x="914400" y="4705350"/>
            <a:ext cx="5029200" cy="4457700"/>
          </a:xfrm>
          <a:prstGeom prst="rect">
            <a:avLst/>
          </a:prstGeom>
          <a:solidFill>
            <a:srgbClr val="FFFFFF"/>
          </a:solidFill>
          <a:ln>
            <a:solidFill>
              <a:srgbClr val="000000"/>
            </a:solidFill>
            <a:miter lim="800000"/>
            <a:headEnd/>
            <a:tailEnd/>
          </a:ln>
        </p:spPr>
        <p:txBody>
          <a:bodyPr>
            <a:prstTxWarp prst="textNoShape">
              <a:avLst/>
            </a:prstTxWarp>
          </a:bodyPr>
          <a:lstStyle/>
          <a:p>
            <a:pPr>
              <a:spcBef>
                <a:spcPct val="0"/>
              </a:spcBef>
            </a:pPr>
            <a:endParaRPr lang="en-GB" sz="1600" baseline="-25000">
              <a:latin typeface="Helvetica" charset="0"/>
              <a:ea typeface="ＭＳ Ｐゴシック" charset="-128"/>
              <a:cs typeface="ＭＳ Ｐゴシック" charset="-128"/>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92FD5A-D270-974D-B7EF-9F6F7D2D6CA7}" type="slidenum">
              <a:rPr lang="en-GB"/>
              <a:pPr/>
              <a:t>53</a:t>
            </a:fld>
            <a:endParaRPr lang="en-GB"/>
          </a:p>
        </p:txBody>
      </p:sp>
      <p:sp>
        <p:nvSpPr>
          <p:cNvPr id="1330178" name="Rectangle 2"/>
          <p:cNvSpPr>
            <a:spLocks noGrp="1" noRot="1" noChangeAspect="1" noChangeArrowheads="1"/>
          </p:cNvSpPr>
          <p:nvPr>
            <p:ph type="sldImg"/>
          </p:nvPr>
        </p:nvSpPr>
        <p:spPr bwMode="auto">
          <a:xfrm>
            <a:off x="746125" y="742950"/>
            <a:ext cx="5365750" cy="3714750"/>
          </a:xfrm>
          <a:prstGeom prst="rect">
            <a:avLst/>
          </a:prstGeom>
          <a:solidFill>
            <a:srgbClr val="FFFFFF"/>
          </a:solidFill>
          <a:ln>
            <a:solidFill>
              <a:srgbClr val="000000"/>
            </a:solidFill>
            <a:miter lim="800000"/>
            <a:headEnd/>
            <a:tailEnd/>
          </a:ln>
        </p:spPr>
      </p:sp>
      <p:sp>
        <p:nvSpPr>
          <p:cNvPr id="1330179" name="Rectangle 3"/>
          <p:cNvSpPr>
            <a:spLocks noGrp="1" noChangeArrowheads="1"/>
          </p:cNvSpPr>
          <p:nvPr>
            <p:ph type="body" idx="1"/>
          </p:nvPr>
        </p:nvSpPr>
        <p:spPr bwMode="auto">
          <a:xfrm>
            <a:off x="914400" y="4705350"/>
            <a:ext cx="5029200" cy="4457700"/>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220178-E77C-CF44-82E3-DFBB4FF12F04}" type="slidenum">
              <a:rPr lang="en-GB"/>
              <a:pPr/>
              <a:t>6</a:t>
            </a:fld>
            <a:endParaRPr lang="en-GB"/>
          </a:p>
        </p:txBody>
      </p:sp>
      <p:sp>
        <p:nvSpPr>
          <p:cNvPr id="1342466" name="Rectangle 2"/>
          <p:cNvSpPr>
            <a:spLocks noGrp="1" noRot="1" noChangeAspect="1" noChangeArrowheads="1" noTextEdit="1"/>
          </p:cNvSpPr>
          <p:nvPr>
            <p:ph type="sldImg"/>
          </p:nvPr>
        </p:nvSpPr>
        <p:spPr>
          <a:ln/>
        </p:spPr>
      </p:sp>
      <p:sp>
        <p:nvSpPr>
          <p:cNvPr id="134246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8C94CF-4AA4-A643-8EF9-08B17619AA29}" type="slidenum">
              <a:rPr lang="en-GB"/>
              <a:pPr/>
              <a:t>8</a:t>
            </a:fld>
            <a:endParaRPr lang="en-GB"/>
          </a:p>
        </p:txBody>
      </p:sp>
      <p:sp>
        <p:nvSpPr>
          <p:cNvPr id="1352706" name="Rectangle 2"/>
          <p:cNvSpPr>
            <a:spLocks noGrp="1" noRot="1" noChangeAspect="1" noChangeArrowheads="1" noTextEdit="1"/>
          </p:cNvSpPr>
          <p:nvPr>
            <p:ph type="sldImg"/>
          </p:nvPr>
        </p:nvSpPr>
        <p:spPr>
          <a:ln/>
        </p:spPr>
      </p:sp>
      <p:sp>
        <p:nvSpPr>
          <p:cNvPr id="135270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0AC10E-D9BC-ED41-9AAB-145411AE42C7}" type="slidenum">
              <a:rPr lang="en-GB"/>
              <a:pPr/>
              <a:t>9</a:t>
            </a:fld>
            <a:endParaRPr lang="en-GB"/>
          </a:p>
        </p:txBody>
      </p:sp>
      <p:sp>
        <p:nvSpPr>
          <p:cNvPr id="1275906" name="Rectangle 2"/>
          <p:cNvSpPr>
            <a:spLocks noGrp="1" noRot="1" noChangeAspect="1" noChangeArrowheads="1"/>
          </p:cNvSpPr>
          <p:nvPr>
            <p:ph type="sldImg"/>
          </p:nvPr>
        </p:nvSpPr>
        <p:spPr bwMode="auto">
          <a:xfrm>
            <a:off x="746125" y="742950"/>
            <a:ext cx="5365750" cy="3714750"/>
          </a:xfrm>
          <a:prstGeom prst="rect">
            <a:avLst/>
          </a:prstGeom>
          <a:solidFill>
            <a:srgbClr val="FFFFFF"/>
          </a:solidFill>
          <a:ln>
            <a:solidFill>
              <a:srgbClr val="000000"/>
            </a:solidFill>
            <a:miter lim="800000"/>
            <a:headEnd/>
            <a:tailEnd/>
          </a:ln>
        </p:spPr>
      </p:sp>
      <p:sp>
        <p:nvSpPr>
          <p:cNvPr id="1275907" name="Rectangle 3"/>
          <p:cNvSpPr>
            <a:spLocks noGrp="1" noChangeArrowheads="1"/>
          </p:cNvSpPr>
          <p:nvPr>
            <p:ph type="body" idx="1"/>
          </p:nvPr>
        </p:nvSpPr>
        <p:spPr bwMode="auto">
          <a:xfrm>
            <a:off x="914400" y="4705350"/>
            <a:ext cx="5029200" cy="4457700"/>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8B3855-A035-8F4D-958A-71AE3222905F}" type="slidenum">
              <a:rPr lang="en-GB"/>
              <a:pPr/>
              <a:t>10</a:t>
            </a:fld>
            <a:endParaRPr lang="en-GB"/>
          </a:p>
        </p:txBody>
      </p:sp>
      <p:sp>
        <p:nvSpPr>
          <p:cNvPr id="1251330" name="Rectangle 2"/>
          <p:cNvSpPr>
            <a:spLocks noGrp="1" noRot="1" noChangeAspect="1" noChangeArrowheads="1"/>
          </p:cNvSpPr>
          <p:nvPr>
            <p:ph type="sldImg"/>
          </p:nvPr>
        </p:nvSpPr>
        <p:spPr bwMode="auto">
          <a:xfrm>
            <a:off x="746125" y="742950"/>
            <a:ext cx="5365750" cy="3714750"/>
          </a:xfrm>
          <a:prstGeom prst="rect">
            <a:avLst/>
          </a:prstGeom>
          <a:solidFill>
            <a:srgbClr val="FFFFFF"/>
          </a:solidFill>
          <a:ln>
            <a:solidFill>
              <a:srgbClr val="000000"/>
            </a:solidFill>
            <a:miter lim="800000"/>
            <a:headEnd/>
            <a:tailEnd/>
          </a:ln>
        </p:spPr>
      </p:sp>
      <p:sp>
        <p:nvSpPr>
          <p:cNvPr id="1251331" name="Rectangle 3"/>
          <p:cNvSpPr>
            <a:spLocks noGrp="1" noChangeArrowheads="1"/>
          </p:cNvSpPr>
          <p:nvPr>
            <p:ph type="body" idx="1"/>
          </p:nvPr>
        </p:nvSpPr>
        <p:spPr bwMode="auto">
          <a:xfrm>
            <a:off x="914400" y="4705350"/>
            <a:ext cx="5029200" cy="4457700"/>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6CC038-B096-D04B-B466-AD9B54BBC3DB}" type="slidenum">
              <a:rPr lang="en-GB"/>
              <a:pPr/>
              <a:t>11</a:t>
            </a:fld>
            <a:endParaRPr lang="en-GB"/>
          </a:p>
        </p:txBody>
      </p:sp>
      <p:sp>
        <p:nvSpPr>
          <p:cNvPr id="1257474" name="Rectangle 2"/>
          <p:cNvSpPr>
            <a:spLocks noGrp="1" noRot="1" noChangeAspect="1" noChangeArrowheads="1" noTextEdit="1"/>
          </p:cNvSpPr>
          <p:nvPr>
            <p:ph type="sldImg"/>
          </p:nvPr>
        </p:nvSpPr>
        <p:spPr>
          <a:ln/>
        </p:spPr>
      </p:sp>
      <p:sp>
        <p:nvSpPr>
          <p:cNvPr id="125747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2531" name="Rectangle 3"/>
          <p:cNvSpPr>
            <a:spLocks noGrp="1" noChangeArrowheads="1"/>
          </p:cNvSpPr>
          <p:nvPr>
            <p:ph type="subTitle" idx="1"/>
          </p:nvPr>
        </p:nvSpPr>
        <p:spPr>
          <a:xfrm>
            <a:off x="1238250" y="1524000"/>
            <a:ext cx="7264400" cy="1524000"/>
          </a:xfrm>
        </p:spPr>
        <p:txBody>
          <a:bodyPr/>
          <a:lstStyle>
            <a:lvl1pPr marL="0" indent="0" algn="ctr">
              <a:lnSpc>
                <a:spcPct val="128000"/>
              </a:lnSpc>
              <a:buFont typeface="Zapf Dingbats" charset="2"/>
              <a:buNone/>
              <a:defRPr sz="2400">
                <a:solidFill>
                  <a:schemeClr val="accent2"/>
                </a:solidFill>
              </a:defRPr>
            </a:lvl1pPr>
          </a:lstStyle>
          <a:p>
            <a:r>
              <a:rPr lang="en-GB"/>
              <a:t>Click to edit Master subtitle style</a:t>
            </a:r>
          </a:p>
        </p:txBody>
      </p:sp>
      <p:sp>
        <p:nvSpPr>
          <p:cNvPr id="22532" name="Rectangle 4"/>
          <p:cNvSpPr>
            <a:spLocks noGrp="1" noChangeArrowheads="1"/>
          </p:cNvSpPr>
          <p:nvPr>
            <p:ph type="dt" sz="half" idx="2"/>
          </p:nvPr>
        </p:nvSpPr>
        <p:spPr bwMode="auto">
          <a:xfrm>
            <a:off x="742950" y="6248400"/>
            <a:ext cx="2063750" cy="4572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defRPr sz="1400" baseline="0">
                <a:latin typeface="Times" charset="0"/>
              </a:defRPr>
            </a:lvl1pPr>
          </a:lstStyle>
          <a:p>
            <a:endParaRPr lang="en-GB"/>
          </a:p>
        </p:txBody>
      </p:sp>
      <p:sp>
        <p:nvSpPr>
          <p:cNvPr id="22533" name="Rectangle 5"/>
          <p:cNvSpPr>
            <a:spLocks noGrp="1" noChangeArrowheads="1"/>
          </p:cNvSpPr>
          <p:nvPr>
            <p:ph type="ftr" sz="quarter" idx="3"/>
          </p:nvPr>
        </p:nvSpPr>
        <p:spPr>
          <a:xfrm>
            <a:off x="3384550" y="6248400"/>
            <a:ext cx="3136900" cy="457200"/>
          </a:xfrm>
        </p:spPr>
        <p:txBody>
          <a:bodyPr/>
          <a:lstStyle>
            <a:lvl1pPr algn="ctr">
              <a:defRPr sz="1400" i="0">
                <a:solidFill>
                  <a:schemeClr val="tx1"/>
                </a:solidFill>
                <a:latin typeface="Times" charset="0"/>
              </a:defRPr>
            </a:lvl1pPr>
          </a:lstStyle>
          <a:p>
            <a:r>
              <a:rPr lang="en-US" smtClean="0"/>
              <a:t>CERN_Oct_2013</a:t>
            </a:r>
            <a:endParaRPr lang="en-GB"/>
          </a:p>
        </p:txBody>
      </p:sp>
      <p:sp>
        <p:nvSpPr>
          <p:cNvPr id="22534" name="Rectangle 6"/>
          <p:cNvSpPr>
            <a:spLocks noGrp="1" noChangeArrowheads="1"/>
          </p:cNvSpPr>
          <p:nvPr>
            <p:ph type="sldNum" sz="quarter" idx="4"/>
          </p:nvPr>
        </p:nvSpPr>
        <p:spPr>
          <a:xfrm>
            <a:off x="7099300" y="6248400"/>
            <a:ext cx="2063750" cy="457200"/>
          </a:xfrm>
        </p:spPr>
        <p:txBody>
          <a:bodyPr/>
          <a:lstStyle>
            <a:lvl1pPr>
              <a:defRPr sz="1400" i="0">
                <a:solidFill>
                  <a:schemeClr val="tx1"/>
                </a:solidFill>
                <a:latin typeface="Times" charset="0"/>
              </a:defRPr>
            </a:lvl1pPr>
          </a:lstStyle>
          <a:p>
            <a:fld id="{4803AAC6-BDF9-A34F-B8FA-CA2964A0CB66}"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smtClean="0"/>
              <a:t>CERN_Oct_2013</a:t>
            </a:r>
            <a:endParaRPr lang="en-GB"/>
          </a:p>
        </p:txBody>
      </p:sp>
      <p:sp>
        <p:nvSpPr>
          <p:cNvPr id="5" name="Slide Number Placeholder 4"/>
          <p:cNvSpPr>
            <a:spLocks noGrp="1"/>
          </p:cNvSpPr>
          <p:nvPr>
            <p:ph type="sldNum" sz="quarter" idx="11"/>
          </p:nvPr>
        </p:nvSpPr>
        <p:spPr/>
        <p:txBody>
          <a:bodyPr/>
          <a:lstStyle>
            <a:lvl1pPr>
              <a:defRPr smtClean="0"/>
            </a:lvl1pPr>
          </a:lstStyle>
          <a:p>
            <a:r>
              <a:rPr lang="en-GB"/>
              <a:t>Slide# : </a:t>
            </a:r>
            <a:fld id="{12709877-BEB1-684A-AF61-197927939223}"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29500" y="0"/>
            <a:ext cx="247650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727710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smtClean="0"/>
              <a:t>CERN_Oct_2013</a:t>
            </a:r>
            <a:endParaRPr lang="en-GB"/>
          </a:p>
        </p:txBody>
      </p:sp>
      <p:sp>
        <p:nvSpPr>
          <p:cNvPr id="5" name="Slide Number Placeholder 4"/>
          <p:cNvSpPr>
            <a:spLocks noGrp="1"/>
          </p:cNvSpPr>
          <p:nvPr>
            <p:ph type="sldNum" sz="quarter" idx="11"/>
          </p:nvPr>
        </p:nvSpPr>
        <p:spPr/>
        <p:txBody>
          <a:bodyPr/>
          <a:lstStyle>
            <a:lvl1pPr>
              <a:defRPr smtClean="0"/>
            </a:lvl1pPr>
          </a:lstStyle>
          <a:p>
            <a:r>
              <a:rPr lang="en-GB"/>
              <a:t>Slide# : </a:t>
            </a:r>
            <a:fld id="{CDB0F1AB-AD4A-8F47-B9B0-92CDA8AA6501}"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smtClean="0"/>
              <a:t>CERN_Oct_2013</a:t>
            </a:r>
            <a:endParaRPr lang="en-GB"/>
          </a:p>
        </p:txBody>
      </p:sp>
      <p:sp>
        <p:nvSpPr>
          <p:cNvPr id="5" name="Slide Number Placeholder 4"/>
          <p:cNvSpPr>
            <a:spLocks noGrp="1"/>
          </p:cNvSpPr>
          <p:nvPr>
            <p:ph type="sldNum" sz="quarter" idx="11"/>
          </p:nvPr>
        </p:nvSpPr>
        <p:spPr/>
        <p:txBody>
          <a:bodyPr/>
          <a:lstStyle>
            <a:lvl1pPr>
              <a:defRPr smtClean="0"/>
            </a:lvl1pPr>
          </a:lstStyle>
          <a:p>
            <a:r>
              <a:rPr lang="en-GB"/>
              <a:t>Slide# : </a:t>
            </a:r>
            <a:fld id="{A6974256-2F45-8842-BC0A-CF6F0AA3E4B6}"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US" smtClean="0"/>
              <a:t>CERN_Oct_2013</a:t>
            </a:r>
            <a:endParaRPr lang="en-GB"/>
          </a:p>
        </p:txBody>
      </p:sp>
      <p:sp>
        <p:nvSpPr>
          <p:cNvPr id="5" name="Slide Number Placeholder 4"/>
          <p:cNvSpPr>
            <a:spLocks noGrp="1"/>
          </p:cNvSpPr>
          <p:nvPr>
            <p:ph type="sldNum" sz="quarter" idx="11"/>
          </p:nvPr>
        </p:nvSpPr>
        <p:spPr/>
        <p:txBody>
          <a:bodyPr/>
          <a:lstStyle>
            <a:lvl1pPr>
              <a:defRPr smtClean="0"/>
            </a:lvl1pPr>
          </a:lstStyle>
          <a:p>
            <a:r>
              <a:rPr lang="en-GB"/>
              <a:t>Slide# : </a:t>
            </a:r>
            <a:fld id="{D73E6875-D0F1-C849-84B5-6A974047EF3B}"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609600"/>
            <a:ext cx="45720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609600"/>
            <a:ext cx="45720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en-US" smtClean="0"/>
              <a:t>CERN_Oct_2013</a:t>
            </a:r>
            <a:endParaRPr lang="en-GB"/>
          </a:p>
        </p:txBody>
      </p:sp>
      <p:sp>
        <p:nvSpPr>
          <p:cNvPr id="6" name="Slide Number Placeholder 5"/>
          <p:cNvSpPr>
            <a:spLocks noGrp="1"/>
          </p:cNvSpPr>
          <p:nvPr>
            <p:ph type="sldNum" sz="quarter" idx="11"/>
          </p:nvPr>
        </p:nvSpPr>
        <p:spPr/>
        <p:txBody>
          <a:bodyPr/>
          <a:lstStyle>
            <a:lvl1pPr>
              <a:defRPr smtClean="0"/>
            </a:lvl1pPr>
          </a:lstStyle>
          <a:p>
            <a:r>
              <a:rPr lang="en-GB"/>
              <a:t>Slide# : </a:t>
            </a:r>
            <a:fld id="{0B588AE6-22FF-444A-938B-796ED8CA58A4}"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r>
              <a:rPr lang="en-US" smtClean="0"/>
              <a:t>CERN_Oct_2013</a:t>
            </a:r>
            <a:endParaRPr lang="en-GB"/>
          </a:p>
        </p:txBody>
      </p:sp>
      <p:sp>
        <p:nvSpPr>
          <p:cNvPr id="8" name="Slide Number Placeholder 7"/>
          <p:cNvSpPr>
            <a:spLocks noGrp="1"/>
          </p:cNvSpPr>
          <p:nvPr>
            <p:ph type="sldNum" sz="quarter" idx="11"/>
          </p:nvPr>
        </p:nvSpPr>
        <p:spPr/>
        <p:txBody>
          <a:bodyPr/>
          <a:lstStyle>
            <a:lvl1pPr>
              <a:defRPr smtClean="0"/>
            </a:lvl1pPr>
          </a:lstStyle>
          <a:p>
            <a:r>
              <a:rPr lang="en-GB"/>
              <a:t>Slide# : </a:t>
            </a:r>
            <a:fld id="{63F5C2F5-0D70-0B48-8956-D7AE56173E34}"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r>
              <a:rPr lang="en-US" smtClean="0"/>
              <a:t>CERN_Oct_2013</a:t>
            </a:r>
            <a:endParaRPr lang="en-GB"/>
          </a:p>
        </p:txBody>
      </p:sp>
      <p:sp>
        <p:nvSpPr>
          <p:cNvPr id="4" name="Slide Number Placeholder 3"/>
          <p:cNvSpPr>
            <a:spLocks noGrp="1"/>
          </p:cNvSpPr>
          <p:nvPr>
            <p:ph type="sldNum" sz="quarter" idx="11"/>
          </p:nvPr>
        </p:nvSpPr>
        <p:spPr/>
        <p:txBody>
          <a:bodyPr/>
          <a:lstStyle>
            <a:lvl1pPr>
              <a:defRPr smtClean="0"/>
            </a:lvl1pPr>
          </a:lstStyle>
          <a:p>
            <a:r>
              <a:rPr lang="en-GB"/>
              <a:t>Slide# : </a:t>
            </a:r>
            <a:fld id="{614EBF03-2CEF-314C-A53B-3DAED5813A70}"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smtClean="0"/>
              <a:t>CERN_Oct_2013</a:t>
            </a:r>
            <a:endParaRPr lang="en-GB"/>
          </a:p>
        </p:txBody>
      </p:sp>
      <p:sp>
        <p:nvSpPr>
          <p:cNvPr id="3" name="Slide Number Placeholder 2"/>
          <p:cNvSpPr>
            <a:spLocks noGrp="1"/>
          </p:cNvSpPr>
          <p:nvPr>
            <p:ph type="sldNum" sz="quarter" idx="11"/>
          </p:nvPr>
        </p:nvSpPr>
        <p:spPr/>
        <p:txBody>
          <a:bodyPr/>
          <a:lstStyle>
            <a:lvl1pPr>
              <a:defRPr smtClean="0"/>
            </a:lvl1pPr>
          </a:lstStyle>
          <a:p>
            <a:r>
              <a:rPr lang="en-GB"/>
              <a:t>Slide# : </a:t>
            </a:r>
            <a:fld id="{62675883-C9CE-0442-A144-C9BB8C3F84AE}"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smtClean="0"/>
              <a:t>CERN_Oct_2013</a:t>
            </a:r>
            <a:endParaRPr lang="en-GB"/>
          </a:p>
        </p:txBody>
      </p:sp>
      <p:sp>
        <p:nvSpPr>
          <p:cNvPr id="6" name="Slide Number Placeholder 5"/>
          <p:cNvSpPr>
            <a:spLocks noGrp="1"/>
          </p:cNvSpPr>
          <p:nvPr>
            <p:ph type="sldNum" sz="quarter" idx="11"/>
          </p:nvPr>
        </p:nvSpPr>
        <p:spPr/>
        <p:txBody>
          <a:bodyPr/>
          <a:lstStyle>
            <a:lvl1pPr>
              <a:defRPr smtClean="0"/>
            </a:lvl1pPr>
          </a:lstStyle>
          <a:p>
            <a:r>
              <a:rPr lang="en-GB"/>
              <a:t>Slide# : </a:t>
            </a:r>
            <a:fld id="{6BFD3A67-CD68-234A-953B-AC5516A45598}"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smtClean="0"/>
              <a:t>CERN_Oct_2013</a:t>
            </a:r>
            <a:endParaRPr lang="en-GB"/>
          </a:p>
        </p:txBody>
      </p:sp>
      <p:sp>
        <p:nvSpPr>
          <p:cNvPr id="6" name="Slide Number Placeholder 5"/>
          <p:cNvSpPr>
            <a:spLocks noGrp="1"/>
          </p:cNvSpPr>
          <p:nvPr>
            <p:ph type="sldNum" sz="quarter" idx="11"/>
          </p:nvPr>
        </p:nvSpPr>
        <p:spPr/>
        <p:txBody>
          <a:bodyPr/>
          <a:lstStyle>
            <a:lvl1pPr>
              <a:defRPr smtClean="0"/>
            </a:lvl1pPr>
          </a:lstStyle>
          <a:p>
            <a:r>
              <a:rPr lang="en-GB"/>
              <a:t>Slide# : </a:t>
            </a:r>
            <a:fld id="{1940E31B-A723-674B-BD23-D2AD2043B47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304800" y="609600"/>
            <a:ext cx="9296400" cy="5715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9" name="Rectangle 5"/>
          <p:cNvSpPr>
            <a:spLocks noGrp="1" noChangeArrowheads="1"/>
          </p:cNvSpPr>
          <p:nvPr>
            <p:ph type="ftr" sz="quarter" idx="3"/>
          </p:nvPr>
        </p:nvSpPr>
        <p:spPr bwMode="auto">
          <a:xfrm>
            <a:off x="685800" y="6400800"/>
            <a:ext cx="31369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i="1" baseline="0">
                <a:solidFill>
                  <a:schemeClr val="accent1"/>
                </a:solidFill>
              </a:defRPr>
            </a:lvl1pPr>
          </a:lstStyle>
          <a:p>
            <a:r>
              <a:rPr lang="en-US" smtClean="0"/>
              <a:t>CERN_Oct_2013</a:t>
            </a:r>
            <a:endParaRPr lang="en-GB"/>
          </a:p>
        </p:txBody>
      </p:sp>
      <p:sp>
        <p:nvSpPr>
          <p:cNvPr id="1030" name="Rectangle 6"/>
          <p:cNvSpPr>
            <a:spLocks noGrp="1" noChangeArrowheads="1"/>
          </p:cNvSpPr>
          <p:nvPr>
            <p:ph type="sldNum" sz="quarter" idx="4"/>
          </p:nvPr>
        </p:nvSpPr>
        <p:spPr bwMode="auto">
          <a:xfrm>
            <a:off x="7181850" y="6400800"/>
            <a:ext cx="206375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1" baseline="0">
                <a:solidFill>
                  <a:schemeClr val="accent1"/>
                </a:solidFill>
              </a:defRPr>
            </a:lvl1pPr>
          </a:lstStyle>
          <a:p>
            <a:r>
              <a:rPr lang="en-GB"/>
              <a:t>Slide# : </a:t>
            </a:r>
            <a:fld id="{9162F955-2B5D-0441-B9EE-709A4CF83629}" type="slidenum">
              <a:rPr lang="en-GB"/>
              <a:pPr/>
              <a:t>‹#›</a:t>
            </a:fld>
            <a:endParaRPr lang="en-GB"/>
          </a:p>
        </p:txBody>
      </p:sp>
      <p:sp>
        <p:nvSpPr>
          <p:cNvPr id="1032" name="AutoShape 8"/>
          <p:cNvSpPr>
            <a:spLocks noGrp="1" noChangeArrowheads="1"/>
          </p:cNvSpPr>
          <p:nvPr>
            <p:ph type="title"/>
          </p:nvPr>
        </p:nvSpPr>
        <p:spPr bwMode="auto">
          <a:xfrm>
            <a:off x="0" y="0"/>
            <a:ext cx="9906000" cy="533400"/>
          </a:xfrm>
          <a:prstGeom prst="bevel">
            <a:avLst>
              <a:gd name="adj" fmla="val 3787"/>
            </a:avLst>
          </a:prstGeom>
          <a:gradFill rotWithShape="0">
            <a:gsLst>
              <a:gs pos="0">
                <a:srgbClr val="006699">
                  <a:gamma/>
                  <a:shade val="46275"/>
                  <a:invGamma/>
                </a:srgbClr>
              </a:gs>
              <a:gs pos="100000">
                <a:srgbClr val="006699"/>
              </a:gs>
            </a:gsLst>
            <a:lin ang="0" scaled="1"/>
          </a:gradFill>
          <a:ln w="9525">
            <a:solidFill>
              <a:srgbClr val="006699"/>
            </a:solidFill>
            <a:miter lim="800000"/>
            <a:headEnd/>
            <a:tailEnd/>
          </a:ln>
          <a:effectLst/>
        </p:spPr>
        <p:txBody>
          <a:bodyPr vert="horz" wrap="square" lIns="91440" tIns="45720" rIns="91440" bIns="45720" numCol="1" anchor="ctr" anchorCtr="0" compatLnSpc="1">
            <a:prstTxWarp prst="textNoShape">
              <a:avLst/>
            </a:prstTxWarp>
          </a:bodyPr>
          <a:lstStyle/>
          <a:p>
            <a:pPr lvl="0"/>
            <a:r>
              <a:rPr lang="it-IT"/>
              <a:t>Click to edit Master title style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ctr" rtl="0" eaLnBrk="0" fontAlgn="base" hangingPunct="0">
        <a:spcBef>
          <a:spcPct val="0"/>
        </a:spcBef>
        <a:spcAft>
          <a:spcPct val="0"/>
        </a:spcAft>
        <a:defRPr sz="2800">
          <a:solidFill>
            <a:schemeClr val="bg1"/>
          </a:solidFill>
          <a:latin typeface="+mj-lt"/>
          <a:ea typeface="+mj-ea"/>
          <a:cs typeface="+mj-cs"/>
        </a:defRPr>
      </a:lvl1pPr>
      <a:lvl2pPr algn="ctr" rtl="0" eaLnBrk="0" fontAlgn="base" hangingPunct="0">
        <a:spcBef>
          <a:spcPct val="0"/>
        </a:spcBef>
        <a:spcAft>
          <a:spcPct val="0"/>
        </a:spcAft>
        <a:defRPr sz="2800">
          <a:solidFill>
            <a:schemeClr val="bg1"/>
          </a:solidFill>
          <a:latin typeface="Helvetica" charset="0"/>
        </a:defRPr>
      </a:lvl2pPr>
      <a:lvl3pPr algn="ctr" rtl="0" eaLnBrk="0" fontAlgn="base" hangingPunct="0">
        <a:spcBef>
          <a:spcPct val="0"/>
        </a:spcBef>
        <a:spcAft>
          <a:spcPct val="0"/>
        </a:spcAft>
        <a:defRPr sz="2800">
          <a:solidFill>
            <a:schemeClr val="bg1"/>
          </a:solidFill>
          <a:latin typeface="Helvetica" charset="0"/>
        </a:defRPr>
      </a:lvl3pPr>
      <a:lvl4pPr algn="ctr" rtl="0" eaLnBrk="0" fontAlgn="base" hangingPunct="0">
        <a:spcBef>
          <a:spcPct val="0"/>
        </a:spcBef>
        <a:spcAft>
          <a:spcPct val="0"/>
        </a:spcAft>
        <a:defRPr sz="2800">
          <a:solidFill>
            <a:schemeClr val="bg1"/>
          </a:solidFill>
          <a:latin typeface="Helvetica" charset="0"/>
        </a:defRPr>
      </a:lvl4pPr>
      <a:lvl5pPr algn="ctr" rtl="0" eaLnBrk="0" fontAlgn="base" hangingPunct="0">
        <a:spcBef>
          <a:spcPct val="0"/>
        </a:spcBef>
        <a:spcAft>
          <a:spcPct val="0"/>
        </a:spcAft>
        <a:defRPr sz="2800">
          <a:solidFill>
            <a:schemeClr val="bg1"/>
          </a:solidFill>
          <a:latin typeface="Helvetica" charset="0"/>
        </a:defRPr>
      </a:lvl5pPr>
      <a:lvl6pPr marL="457200" algn="ctr" rtl="0" eaLnBrk="0" fontAlgn="base" hangingPunct="0">
        <a:spcBef>
          <a:spcPct val="0"/>
        </a:spcBef>
        <a:spcAft>
          <a:spcPct val="0"/>
        </a:spcAft>
        <a:defRPr sz="2800">
          <a:solidFill>
            <a:schemeClr val="bg1"/>
          </a:solidFill>
          <a:latin typeface="Helvetica" charset="0"/>
        </a:defRPr>
      </a:lvl6pPr>
      <a:lvl7pPr marL="914400" algn="ctr" rtl="0" eaLnBrk="0" fontAlgn="base" hangingPunct="0">
        <a:spcBef>
          <a:spcPct val="0"/>
        </a:spcBef>
        <a:spcAft>
          <a:spcPct val="0"/>
        </a:spcAft>
        <a:defRPr sz="2800">
          <a:solidFill>
            <a:schemeClr val="bg1"/>
          </a:solidFill>
          <a:latin typeface="Helvetica" charset="0"/>
        </a:defRPr>
      </a:lvl7pPr>
      <a:lvl8pPr marL="1371600" algn="ctr" rtl="0" eaLnBrk="0" fontAlgn="base" hangingPunct="0">
        <a:spcBef>
          <a:spcPct val="0"/>
        </a:spcBef>
        <a:spcAft>
          <a:spcPct val="0"/>
        </a:spcAft>
        <a:defRPr sz="2800">
          <a:solidFill>
            <a:schemeClr val="bg1"/>
          </a:solidFill>
          <a:latin typeface="Helvetica" charset="0"/>
        </a:defRPr>
      </a:lvl8pPr>
      <a:lvl9pPr marL="1828800" algn="ctr" rtl="0" eaLnBrk="0" fontAlgn="base" hangingPunct="0">
        <a:spcBef>
          <a:spcPct val="0"/>
        </a:spcBef>
        <a:spcAft>
          <a:spcPct val="0"/>
        </a:spcAft>
        <a:defRPr sz="2800">
          <a:solidFill>
            <a:schemeClr val="bg1"/>
          </a:solidFill>
          <a:latin typeface="Helvetica" charset="0"/>
        </a:defRPr>
      </a:lvl9pPr>
    </p:titleStyle>
    <p:bodyStyle>
      <a:lvl1pPr marL="342900" indent="-342900" algn="l" rtl="0" eaLnBrk="0" fontAlgn="base" hangingPunct="0">
        <a:spcBef>
          <a:spcPct val="20000"/>
        </a:spcBef>
        <a:spcAft>
          <a:spcPct val="0"/>
        </a:spcAft>
        <a:buClr>
          <a:srgbClr val="FF0000"/>
        </a:buClr>
        <a:buFont typeface="Zapf Dingbats" charset="2"/>
        <a:buChar char="l"/>
        <a:defRPr>
          <a:solidFill>
            <a:schemeClr val="tx1"/>
          </a:solidFill>
          <a:latin typeface="+mn-lt"/>
          <a:ea typeface="+mn-ea"/>
          <a:cs typeface="+mn-cs"/>
        </a:defRPr>
      </a:lvl1pPr>
      <a:lvl2pPr marL="742950" indent="-285750" algn="l" rtl="0" eaLnBrk="0" fontAlgn="base" hangingPunct="0">
        <a:spcBef>
          <a:spcPct val="20000"/>
        </a:spcBef>
        <a:spcAft>
          <a:spcPct val="0"/>
        </a:spcAft>
        <a:buClr>
          <a:srgbClr val="FF0000"/>
        </a:buClr>
        <a:buSzPct val="155000"/>
        <a:buFont typeface="Wingdings" charset="2"/>
        <a:buChar char=""/>
        <a:defRPr>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a:solidFill>
            <a:schemeClr val="tx1"/>
          </a:solidFill>
          <a:latin typeface="+mj-lt"/>
          <a:ea typeface="ＭＳ Ｐゴシック" charset="-128"/>
        </a:defRPr>
      </a:lvl4pPr>
      <a:lvl5pPr marL="2057400" indent="-228600" algn="l" rtl="0" eaLnBrk="0" fontAlgn="base" hangingPunct="0">
        <a:spcBef>
          <a:spcPct val="20000"/>
        </a:spcBef>
        <a:spcAft>
          <a:spcPct val="0"/>
        </a:spcAft>
        <a:buChar char="»"/>
        <a:defRPr>
          <a:solidFill>
            <a:schemeClr val="tx1"/>
          </a:solidFill>
          <a:latin typeface="+mj-lt"/>
          <a:ea typeface="ＭＳ Ｐゴシック" charset="-128"/>
        </a:defRPr>
      </a:lvl5pPr>
      <a:lvl6pPr marL="2514600" indent="-228600" algn="l" rtl="0" eaLnBrk="0" fontAlgn="base" hangingPunct="0">
        <a:spcBef>
          <a:spcPct val="20000"/>
        </a:spcBef>
        <a:spcAft>
          <a:spcPct val="0"/>
        </a:spcAft>
        <a:buChar char="»"/>
        <a:defRPr>
          <a:solidFill>
            <a:schemeClr val="tx1"/>
          </a:solidFill>
          <a:latin typeface="+mj-lt"/>
          <a:ea typeface="ＭＳ Ｐゴシック" charset="-128"/>
        </a:defRPr>
      </a:lvl6pPr>
      <a:lvl7pPr marL="2971800" indent="-228600" algn="l" rtl="0" eaLnBrk="0" fontAlgn="base" hangingPunct="0">
        <a:spcBef>
          <a:spcPct val="20000"/>
        </a:spcBef>
        <a:spcAft>
          <a:spcPct val="0"/>
        </a:spcAft>
        <a:buChar char="»"/>
        <a:defRPr>
          <a:solidFill>
            <a:schemeClr val="tx1"/>
          </a:solidFill>
          <a:latin typeface="+mj-lt"/>
          <a:ea typeface="ＭＳ Ｐゴシック" charset="-128"/>
        </a:defRPr>
      </a:lvl7pPr>
      <a:lvl8pPr marL="3429000" indent="-228600" algn="l" rtl="0" eaLnBrk="0" fontAlgn="base" hangingPunct="0">
        <a:spcBef>
          <a:spcPct val="20000"/>
        </a:spcBef>
        <a:spcAft>
          <a:spcPct val="0"/>
        </a:spcAft>
        <a:buChar char="»"/>
        <a:defRPr>
          <a:solidFill>
            <a:schemeClr val="tx1"/>
          </a:solidFill>
          <a:latin typeface="+mj-lt"/>
          <a:ea typeface="ＭＳ Ｐゴシック" charset="-128"/>
        </a:defRPr>
      </a:lvl8pPr>
      <a:lvl9pPr marL="3886200" indent="-228600" algn="l" rtl="0" eaLnBrk="0" fontAlgn="base" hangingPunct="0">
        <a:spcBef>
          <a:spcPct val="20000"/>
        </a:spcBef>
        <a:spcAft>
          <a:spcPct val="0"/>
        </a:spcAft>
        <a:buChar char="»"/>
        <a:defRPr>
          <a:solidFill>
            <a:schemeClr val="tx1"/>
          </a:solidFill>
          <a:latin typeface="+mj-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3" Type="http://schemas.openxmlformats.org/officeDocument/2006/relationships/image" Target="../media/image6.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3"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4" Type="http://schemas.openxmlformats.org/officeDocument/2006/relationships/image" Target="../media/image9.emf"/><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8.emf"/><Relationship Id="rId5"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3"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3"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4" Type="http://schemas.openxmlformats.org/officeDocument/2006/relationships/oleObject" Target="../embeddings/Microsoft_Word_97_-_2004_Document1.doc"/><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notesSlide" Target="../notesSlides/notesSlide19.xml"/><Relationship Id="rId5" Type="http://schemas.openxmlformats.org/officeDocument/2006/relationships/image" Target="../media/image17.png"/></Relationships>
</file>

<file path=ppt/slides/_rels/slide23.xml.rels><?xml version="1.0" encoding="UTF-8" standalone="yes"?>
<Relationships xmlns="http://schemas.openxmlformats.org/package/2006/relationships"><Relationship Id="rId4" Type="http://schemas.openxmlformats.org/officeDocument/2006/relationships/image" Target="../media/image19.jpeg"/><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8.png"/></Relationships>
</file>

<file path=ppt/slides/_rels/slide24.xml.rels><?xml version="1.0" encoding="UTF-8" standalone="yes"?>
<Relationships xmlns="http://schemas.openxmlformats.org/package/2006/relationships"><Relationship Id="rId6" Type="http://schemas.openxmlformats.org/officeDocument/2006/relationships/image" Target="../media/image18.png"/><Relationship Id="rId4"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0.jpeg"/><Relationship Id="rId5" Type="http://schemas.openxmlformats.org/officeDocument/2006/relationships/image" Target="../media/image19.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3" Type="http://schemas.openxmlformats.org/officeDocument/2006/relationships/image" Target="../media/image22.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4" Type="http://schemas.openxmlformats.org/officeDocument/2006/relationships/oleObject" Target="../embeddings/Microsoft_Equation2.bin"/><Relationship Id="rId1" Type="http://schemas.openxmlformats.org/officeDocument/2006/relationships/vmlDrawing" Target="../drawings/vmlDrawing3.vml"/><Relationship Id="rId2" Type="http://schemas.openxmlformats.org/officeDocument/2006/relationships/slideLayout" Target="../slideLayouts/slideLayout2.xml"/><Relationship Id="rId3" Type="http://schemas.openxmlformats.org/officeDocument/2006/relationships/notesSlide" Target="../notesSlides/notesSlide24.xml"/><Relationship Id="rId5" Type="http://schemas.openxmlformats.org/officeDocument/2006/relationships/oleObject" Target="../embeddings/Microsoft_Equation3.bin"/></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3"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4"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3" Type="http://schemas.openxmlformats.org/officeDocument/2006/relationships/image" Target="../media/image2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3" Type="http://schemas.openxmlformats.org/officeDocument/2006/relationships/image" Target="../media/image2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3" Type="http://schemas.openxmlformats.org/officeDocument/2006/relationships/image" Target="../media/image3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4" Type="http://schemas.openxmlformats.org/officeDocument/2006/relationships/oleObject" Target="../embeddings/Microsoft_Word_97_-_2004_Document4.doc"/><Relationship Id="rId1" Type="http://schemas.openxmlformats.org/officeDocument/2006/relationships/vmlDrawing" Target="../drawings/vmlDrawing4.vml"/><Relationship Id="rId2" Type="http://schemas.openxmlformats.org/officeDocument/2006/relationships/slideLayout" Target="../slideLayouts/slideLayout2.xml"/><Relationship Id="rId3" Type="http://schemas.openxmlformats.org/officeDocument/2006/relationships/notesSlide" Target="../notesSlides/notesSlide31.xml"/><Relationship Id="rId5" Type="http://schemas.openxmlformats.org/officeDocument/2006/relationships/image" Target="../media/image32.png"/></Relationships>
</file>

<file path=ppt/slides/_rels/slide35.xml.rels><?xml version="1.0" encoding="UTF-8" standalone="yes"?>
<Relationships xmlns="http://schemas.openxmlformats.org/package/2006/relationships"><Relationship Id="rId4" Type="http://schemas.openxmlformats.org/officeDocument/2006/relationships/oleObject" Target="../embeddings/Microsoft_Word_97_-_2004_Document5.doc"/><Relationship Id="rId1" Type="http://schemas.openxmlformats.org/officeDocument/2006/relationships/vmlDrawing" Target="../drawings/vmlDrawing5.vml"/><Relationship Id="rId2" Type="http://schemas.openxmlformats.org/officeDocument/2006/relationships/slideLayout" Target="../slideLayouts/slideLayout2.xml"/><Relationship Id="rId3" Type="http://schemas.openxmlformats.org/officeDocument/2006/relationships/notesSlide" Target="../notesSlides/notesSlide3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3" Type="http://schemas.openxmlformats.org/officeDocument/2006/relationships/image" Target="../media/image3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3" Type="http://schemas.openxmlformats.org/officeDocument/2006/relationships/image" Target="../media/image3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0.xml.rels><?xml version="1.0" encoding="UTF-8" standalone="yes"?>
<Relationships xmlns="http://schemas.openxmlformats.org/package/2006/relationships"><Relationship Id="rId4" Type="http://schemas.openxmlformats.org/officeDocument/2006/relationships/image" Target="../media/image37.emf"/><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36.emf"/></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3" Type="http://schemas.openxmlformats.org/officeDocument/2006/relationships/image" Target="../media/image3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4" Type="http://schemas.openxmlformats.org/officeDocument/2006/relationships/oleObject" Target="../embeddings/Microsoft_Equation6.bin"/><Relationship Id="rId1" Type="http://schemas.openxmlformats.org/officeDocument/2006/relationships/vmlDrawing" Target="../drawings/vmlDrawing6.vml"/><Relationship Id="rId2" Type="http://schemas.openxmlformats.org/officeDocument/2006/relationships/slideLayout" Target="../slideLayouts/slideLayout2.xml"/><Relationship Id="rId3" Type="http://schemas.openxmlformats.org/officeDocument/2006/relationships/notesSlide" Target="../notesSlides/notesSlide4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3" Type="http://schemas.openxmlformats.org/officeDocument/2006/relationships/image" Target="../media/image4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3" Type="http://schemas.openxmlformats.org/officeDocument/2006/relationships/image" Target="../media/image4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4" Type="http://schemas.openxmlformats.org/officeDocument/2006/relationships/oleObject" Target="../embeddings/Microsoft_Word_97_-_2004_Document7.doc"/><Relationship Id="rId1" Type="http://schemas.openxmlformats.org/officeDocument/2006/relationships/vmlDrawing" Target="../drawings/vmlDrawing7.vml"/><Relationship Id="rId2" Type="http://schemas.openxmlformats.org/officeDocument/2006/relationships/slideLayout" Target="../slideLayouts/slideLayout6.xml"/><Relationship Id="rId3" Type="http://schemas.openxmlformats.org/officeDocument/2006/relationships/notesSlide" Target="../notesSlides/notesSlide4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5.xml"/><Relationship Id="rId3" Type="http://schemas.openxmlformats.org/officeDocument/2006/relationships/image" Target="../media/image45.jpe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Macintosh%20HD:Users:carlo:Desktop:THor:Resource.docx!OLE_LINK2" TargetMode="Externa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3"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5"/>
          <p:cNvSpPr>
            <a:spLocks noGrp="1" noChangeArrowheads="1"/>
          </p:cNvSpPr>
          <p:nvPr>
            <p:ph type="ftr" sz="quarter" idx="3"/>
          </p:nvPr>
        </p:nvSpPr>
        <p:spPr/>
        <p:txBody>
          <a:bodyPr/>
          <a:lstStyle/>
          <a:p>
            <a:r>
              <a:rPr lang="en-US" dirty="0" smtClean="0"/>
              <a:t>CERN_Oct_2013</a:t>
            </a:r>
            <a:endParaRPr lang="en-GB" dirty="0"/>
          </a:p>
        </p:txBody>
      </p:sp>
      <p:sp>
        <p:nvSpPr>
          <p:cNvPr id="5" name="Rectangle 6"/>
          <p:cNvSpPr>
            <a:spLocks noGrp="1" noChangeArrowheads="1"/>
          </p:cNvSpPr>
          <p:nvPr>
            <p:ph type="sldNum" sz="quarter" idx="4"/>
          </p:nvPr>
        </p:nvSpPr>
        <p:spPr/>
        <p:txBody>
          <a:bodyPr/>
          <a:lstStyle/>
          <a:p>
            <a:fld id="{8DB5CE4D-0D61-CA4C-94AF-B52D3B17C8BB}" type="slidenum">
              <a:rPr lang="en-GB"/>
              <a:pPr/>
              <a:t>1</a:t>
            </a:fld>
            <a:endParaRPr lang="en-GB" dirty="0"/>
          </a:p>
        </p:txBody>
      </p:sp>
      <p:sp>
        <p:nvSpPr>
          <p:cNvPr id="816130" name="Rectangle 2"/>
          <p:cNvSpPr>
            <a:spLocks noGrp="1" noChangeArrowheads="1"/>
          </p:cNvSpPr>
          <p:nvPr>
            <p:ph type="subTitle" idx="1"/>
          </p:nvPr>
        </p:nvSpPr>
        <p:spPr>
          <a:xfrm>
            <a:off x="304800" y="1371600"/>
            <a:ext cx="9296400" cy="1371600"/>
          </a:xfrm>
          <a:noFill/>
          <a:ln/>
        </p:spPr>
        <p:txBody>
          <a:bodyPr/>
          <a:lstStyle/>
          <a:p>
            <a:r>
              <a:rPr lang="en-GB" sz="4400" b="1" dirty="0" smtClean="0">
                <a:solidFill>
                  <a:srgbClr val="FF0000"/>
                </a:solidFill>
                <a:latin typeface="Marker Felt"/>
                <a:cs typeface="Marker Felt"/>
              </a:rPr>
              <a:t>A future for Thorium Power ?</a:t>
            </a:r>
            <a:endParaRPr lang="en-GB" sz="4400" dirty="0" smtClean="0"/>
          </a:p>
          <a:p>
            <a:endParaRPr lang="en-GB" dirty="0" smtClean="0"/>
          </a:p>
          <a:p>
            <a:endParaRPr lang="en-GB" dirty="0" smtClean="0"/>
          </a:p>
          <a:p>
            <a:r>
              <a:rPr lang="en-GB" dirty="0" smtClean="0"/>
              <a:t>Carlo Rubbia</a:t>
            </a:r>
          </a:p>
          <a:p>
            <a:r>
              <a:rPr lang="en-GB" i="1" dirty="0" smtClean="0"/>
              <a:t>IASS (Institute for Advanced Sustainability Studies), Potsdam, Germany</a:t>
            </a:r>
            <a:endParaRPr lang="en-US" dirty="0" smtClean="0"/>
          </a:p>
          <a:p>
            <a:r>
              <a:rPr lang="en-US" i="1" dirty="0" smtClean="0"/>
              <a:t>GSSI (Gran </a:t>
            </a:r>
            <a:r>
              <a:rPr lang="en-US" i="1" dirty="0" err="1" smtClean="0"/>
              <a:t>Sasso</a:t>
            </a:r>
            <a:r>
              <a:rPr lang="en-US" i="1" dirty="0" smtClean="0"/>
              <a:t> Science Institute), L’Aquila, Italy</a:t>
            </a:r>
            <a:endParaRPr lang="en-US" dirty="0" smtClean="0"/>
          </a:p>
          <a:p>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 name="Footer Placeholder 3"/>
          <p:cNvSpPr>
            <a:spLocks noGrp="1"/>
          </p:cNvSpPr>
          <p:nvPr>
            <p:ph type="ftr" sz="quarter" idx="10"/>
          </p:nvPr>
        </p:nvSpPr>
        <p:spPr/>
        <p:txBody>
          <a:bodyPr/>
          <a:lstStyle/>
          <a:p>
            <a:r>
              <a:rPr lang="en-US" smtClean="0"/>
              <a:t>CERN_Oct_2013</a:t>
            </a:r>
            <a:endParaRPr lang="en-GB"/>
          </a:p>
        </p:txBody>
      </p:sp>
      <p:sp>
        <p:nvSpPr>
          <p:cNvPr id="37" name="Slide Number Placeholder 4"/>
          <p:cNvSpPr>
            <a:spLocks noGrp="1"/>
          </p:cNvSpPr>
          <p:nvPr>
            <p:ph type="sldNum" sz="quarter" idx="11"/>
          </p:nvPr>
        </p:nvSpPr>
        <p:spPr/>
        <p:txBody>
          <a:bodyPr/>
          <a:lstStyle/>
          <a:p>
            <a:r>
              <a:rPr lang="en-GB"/>
              <a:t>Slide# : </a:t>
            </a:r>
            <a:fld id="{76428A64-A9D9-994A-A9DE-CDF8080785A3}" type="slidenum">
              <a:rPr lang="en-GB"/>
              <a:pPr/>
              <a:t>10</a:t>
            </a:fld>
            <a:endParaRPr lang="en-GB"/>
          </a:p>
        </p:txBody>
      </p:sp>
      <p:sp>
        <p:nvSpPr>
          <p:cNvPr id="1250306" name="AutoShape 2"/>
          <p:cNvSpPr>
            <a:spLocks noGrp="1" noChangeArrowheads="1"/>
          </p:cNvSpPr>
          <p:nvPr>
            <p:ph type="title"/>
          </p:nvPr>
        </p:nvSpPr>
        <p:spPr>
          <a:ln/>
        </p:spPr>
        <p:txBody>
          <a:bodyPr/>
          <a:lstStyle/>
          <a:p>
            <a:r>
              <a:rPr lang="en-GB" dirty="0" smtClean="0"/>
              <a:t>Energy dependence of U and </a:t>
            </a:r>
            <a:r>
              <a:rPr lang="en-GB" dirty="0" err="1" smtClean="0"/>
              <a:t>Th</a:t>
            </a:r>
            <a:r>
              <a:rPr lang="en-GB" dirty="0" smtClean="0"/>
              <a:t> breeders</a:t>
            </a:r>
            <a:endParaRPr lang="en-GB" dirty="0"/>
          </a:p>
        </p:txBody>
      </p:sp>
      <p:sp>
        <p:nvSpPr>
          <p:cNvPr id="1250307" name="Rectangle 3"/>
          <p:cNvSpPr>
            <a:spLocks noGrp="1" noChangeArrowheads="1"/>
          </p:cNvSpPr>
          <p:nvPr>
            <p:ph type="body" idx="1"/>
          </p:nvPr>
        </p:nvSpPr>
        <p:spPr>
          <a:xfrm>
            <a:off x="304800" y="609600"/>
            <a:ext cx="9296400" cy="2819400"/>
          </a:xfrm>
        </p:spPr>
        <p:txBody>
          <a:bodyPr/>
          <a:lstStyle/>
          <a:p>
            <a:pPr>
              <a:lnSpc>
                <a:spcPct val="90000"/>
              </a:lnSpc>
            </a:pPr>
            <a:r>
              <a:rPr lang="en-GB" sz="2400" dirty="0" smtClean="0"/>
              <a:t>Breeding </a:t>
            </a:r>
            <a:r>
              <a:rPr lang="en-GB" sz="2400" dirty="0"/>
              <a:t>reactions </a:t>
            </a:r>
            <a:r>
              <a:rPr lang="en-GB" sz="2400" dirty="0" smtClean="0"/>
              <a:t>besides </a:t>
            </a:r>
            <a:r>
              <a:rPr lang="en-GB" sz="2400" dirty="0"/>
              <a:t>being an almost unlimited source of energy, </a:t>
            </a:r>
            <a:r>
              <a:rPr lang="en-GB" sz="2400" dirty="0">
                <a:ea typeface="ＭＳ Ｐゴシック" charset="-128"/>
                <a:cs typeface="ＭＳ Ｐゴシック" charset="-128"/>
              </a:rPr>
              <a:t>require</a:t>
            </a:r>
            <a:r>
              <a:rPr lang="en-GB" sz="2400" dirty="0" smtClean="0">
                <a:ea typeface="ＭＳ Ｐゴシック" charset="-128"/>
                <a:cs typeface="ＭＳ Ｐゴシック" charset="-128"/>
              </a:rPr>
              <a:t> major new developments </a:t>
            </a:r>
            <a:r>
              <a:rPr lang="en-GB" sz="2400" dirty="0">
                <a:ea typeface="ＭＳ Ｐゴシック" charset="-128"/>
                <a:cs typeface="ＭＳ Ｐゴシック" charset="-128"/>
              </a:rPr>
              <a:t>since </a:t>
            </a:r>
            <a:r>
              <a:rPr lang="en-GB" sz="2400" dirty="0"/>
              <a:t>:</a:t>
            </a:r>
          </a:p>
          <a:p>
            <a:pPr lvl="1">
              <a:lnSpc>
                <a:spcPct val="90000"/>
              </a:lnSpc>
            </a:pPr>
            <a:r>
              <a:rPr lang="en-GB" sz="2400" dirty="0"/>
              <a:t> </a:t>
            </a:r>
            <a:r>
              <a:rPr lang="en-GB" sz="2400" dirty="0">
                <a:cs typeface="ＭＳ Ｐゴシック" charset="-128"/>
              </a:rPr>
              <a:t>two neutrons are necessary to close the main cycle, </a:t>
            </a:r>
            <a:r>
              <a:rPr lang="en-US" sz="2400" dirty="0">
                <a:solidFill>
                  <a:srgbClr val="FA012E"/>
                </a:solidFill>
                <a:sym typeface="Symbol" charset="2"/>
              </a:rPr>
              <a:t>&gt;2</a:t>
            </a:r>
            <a:endParaRPr lang="en-GB" sz="2400" dirty="0"/>
          </a:p>
          <a:p>
            <a:pPr lvl="1">
              <a:lnSpc>
                <a:spcPct val="90000"/>
              </a:lnSpc>
            </a:pPr>
            <a:r>
              <a:rPr lang="en-GB" sz="2400" dirty="0"/>
              <a:t>Enrichment is no longer necessary, since they consume entirely the natural material, either Thorium or Uranium.</a:t>
            </a:r>
          </a:p>
          <a:p>
            <a:pPr lvl="1">
              <a:lnSpc>
                <a:spcPct val="90000"/>
              </a:lnSpc>
            </a:pPr>
            <a:r>
              <a:rPr lang="en-GB" sz="2400" dirty="0"/>
              <a:t>They generate an energy ≈200 times larger than the one currently available from using only the U-235 isotope. </a:t>
            </a:r>
          </a:p>
        </p:txBody>
      </p:sp>
      <p:pic>
        <p:nvPicPr>
          <p:cNvPr id="234500" name="Picture 4" descr="Page #2"/>
          <p:cNvPicPr>
            <a:picLocks noChangeAspect="1" noChangeArrowheads="1"/>
          </p:cNvPicPr>
          <p:nvPr/>
        </p:nvPicPr>
        <p:blipFill>
          <a:blip r:embed="rId3"/>
          <a:srcRect/>
          <a:stretch>
            <a:fillRect/>
          </a:stretch>
        </p:blipFill>
        <p:spPr bwMode="auto">
          <a:xfrm>
            <a:off x="457200" y="3276600"/>
            <a:ext cx="7391400" cy="3205163"/>
          </a:xfrm>
          <a:prstGeom prst="rect">
            <a:avLst/>
          </a:prstGeom>
          <a:noFill/>
          <a:ln w="9525">
            <a:noFill/>
            <a:miter lim="800000"/>
            <a:headEnd/>
            <a:tailEnd/>
          </a:ln>
        </p:spPr>
      </p:pic>
      <p:grpSp>
        <p:nvGrpSpPr>
          <p:cNvPr id="2" name="Group 5"/>
          <p:cNvGrpSpPr>
            <a:grpSpLocks/>
          </p:cNvGrpSpPr>
          <p:nvPr/>
        </p:nvGrpSpPr>
        <p:grpSpPr bwMode="auto">
          <a:xfrm>
            <a:off x="1371600" y="4132263"/>
            <a:ext cx="1463675" cy="946150"/>
            <a:chOff x="1296" y="2524"/>
            <a:chExt cx="922" cy="596"/>
          </a:xfrm>
        </p:grpSpPr>
        <p:sp>
          <p:nvSpPr>
            <p:cNvPr id="1250328" name="Oval 6"/>
            <p:cNvSpPr>
              <a:spLocks noChangeArrowheads="1"/>
            </p:cNvSpPr>
            <p:nvPr/>
          </p:nvSpPr>
          <p:spPr bwMode="auto">
            <a:xfrm>
              <a:off x="1296" y="2832"/>
              <a:ext cx="624" cy="288"/>
            </a:xfrm>
            <a:prstGeom prst="ellipse">
              <a:avLst/>
            </a:prstGeom>
            <a:noFill/>
            <a:ln w="28575">
              <a:solidFill>
                <a:srgbClr val="FA012E"/>
              </a:solidFill>
              <a:prstDash val="sysDot"/>
              <a:round/>
              <a:headEnd/>
              <a:tailEnd/>
            </a:ln>
          </p:spPr>
          <p:txBody>
            <a:bodyPr wrap="none" anchor="ctr">
              <a:prstTxWarp prst="textNoShape">
                <a:avLst/>
              </a:prstTxWarp>
            </a:bodyPr>
            <a:lstStyle/>
            <a:p>
              <a:pPr algn="ctr"/>
              <a:endParaRPr lang="en-GB" sz="1600">
                <a:solidFill>
                  <a:schemeClr val="bg1"/>
                </a:solidFill>
                <a:ea typeface="ＭＳ Ｐゴシック" charset="-128"/>
                <a:cs typeface="ＭＳ Ｐゴシック" charset="-128"/>
              </a:endParaRPr>
            </a:p>
          </p:txBody>
        </p:sp>
        <p:sp>
          <p:nvSpPr>
            <p:cNvPr id="1250329" name="Text Box 7"/>
            <p:cNvSpPr txBox="1">
              <a:spLocks noChangeArrowheads="1"/>
            </p:cNvSpPr>
            <p:nvPr/>
          </p:nvSpPr>
          <p:spPr bwMode="auto">
            <a:xfrm>
              <a:off x="1536" y="2524"/>
              <a:ext cx="682" cy="212"/>
            </a:xfrm>
            <a:prstGeom prst="rect">
              <a:avLst/>
            </a:prstGeom>
            <a:noFill/>
            <a:ln w="9525">
              <a:noFill/>
              <a:miter lim="800000"/>
              <a:headEnd/>
              <a:tailEnd/>
            </a:ln>
          </p:spPr>
          <p:txBody>
            <a:bodyPr>
              <a:prstTxWarp prst="textNoShape">
                <a:avLst/>
              </a:prstTxWarp>
              <a:spAutoFit/>
            </a:bodyPr>
            <a:lstStyle/>
            <a:p>
              <a:r>
                <a:rPr lang="en-US" sz="1600" i="1" baseline="0">
                  <a:solidFill>
                    <a:srgbClr val="FA012E"/>
                  </a:solidFill>
                  <a:latin typeface="Comic Sans MS" charset="0"/>
                  <a:ea typeface="ＭＳ Ｐゴシック" charset="-128"/>
                  <a:cs typeface="ＭＳ Ｐゴシック" charset="-128"/>
                </a:rPr>
                <a:t>Thermal</a:t>
              </a:r>
            </a:p>
          </p:txBody>
        </p:sp>
        <p:sp>
          <p:nvSpPr>
            <p:cNvPr id="1250330" name="Line 8"/>
            <p:cNvSpPr>
              <a:spLocks noChangeShapeType="1"/>
            </p:cNvSpPr>
            <p:nvPr/>
          </p:nvSpPr>
          <p:spPr bwMode="auto">
            <a:xfrm flipH="1">
              <a:off x="1728" y="2688"/>
              <a:ext cx="96" cy="144"/>
            </a:xfrm>
            <a:prstGeom prst="line">
              <a:avLst/>
            </a:prstGeom>
            <a:noFill/>
            <a:ln w="19050">
              <a:solidFill>
                <a:srgbClr val="FA012E"/>
              </a:solidFill>
              <a:round/>
              <a:headEnd/>
              <a:tailEnd type="triangle" w="med" len="med"/>
            </a:ln>
          </p:spPr>
          <p:txBody>
            <a:bodyPr wrap="none" anchor="ctr">
              <a:prstTxWarp prst="textNoShape">
                <a:avLst/>
              </a:prstTxWarp>
            </a:bodyPr>
            <a:lstStyle/>
            <a:p>
              <a:endParaRPr lang="en-US"/>
            </a:p>
          </p:txBody>
        </p:sp>
      </p:grpSp>
      <p:grpSp>
        <p:nvGrpSpPr>
          <p:cNvPr id="3" name="Group 9"/>
          <p:cNvGrpSpPr>
            <a:grpSpLocks/>
          </p:cNvGrpSpPr>
          <p:nvPr/>
        </p:nvGrpSpPr>
        <p:grpSpPr bwMode="auto">
          <a:xfrm>
            <a:off x="5257800" y="4011613"/>
            <a:ext cx="1447800" cy="1066800"/>
            <a:chOff x="3936" y="2448"/>
            <a:chExt cx="912" cy="672"/>
          </a:xfrm>
        </p:grpSpPr>
        <p:sp>
          <p:nvSpPr>
            <p:cNvPr id="1250332" name="Oval 10"/>
            <p:cNvSpPr>
              <a:spLocks noChangeArrowheads="1"/>
            </p:cNvSpPr>
            <p:nvPr/>
          </p:nvSpPr>
          <p:spPr bwMode="auto">
            <a:xfrm>
              <a:off x="4224" y="2832"/>
              <a:ext cx="624" cy="288"/>
            </a:xfrm>
            <a:prstGeom prst="ellipse">
              <a:avLst/>
            </a:prstGeom>
            <a:noFill/>
            <a:ln w="28575">
              <a:solidFill>
                <a:srgbClr val="FA012E"/>
              </a:solidFill>
              <a:prstDash val="sysDot"/>
              <a:round/>
              <a:headEnd/>
              <a:tailEnd/>
            </a:ln>
          </p:spPr>
          <p:txBody>
            <a:bodyPr wrap="none" anchor="ctr">
              <a:prstTxWarp prst="textNoShape">
                <a:avLst/>
              </a:prstTxWarp>
            </a:bodyPr>
            <a:lstStyle/>
            <a:p>
              <a:pPr algn="ctr"/>
              <a:endParaRPr lang="en-GB" sz="1600">
                <a:solidFill>
                  <a:schemeClr val="bg1"/>
                </a:solidFill>
                <a:ea typeface="ＭＳ Ｐゴシック" charset="-128"/>
                <a:cs typeface="ＭＳ Ｐゴシック" charset="-128"/>
              </a:endParaRPr>
            </a:p>
          </p:txBody>
        </p:sp>
        <p:sp>
          <p:nvSpPr>
            <p:cNvPr id="1250333" name="Text Box 11"/>
            <p:cNvSpPr txBox="1">
              <a:spLocks noChangeArrowheads="1"/>
            </p:cNvSpPr>
            <p:nvPr/>
          </p:nvSpPr>
          <p:spPr bwMode="auto">
            <a:xfrm>
              <a:off x="3936" y="2448"/>
              <a:ext cx="384" cy="212"/>
            </a:xfrm>
            <a:prstGeom prst="rect">
              <a:avLst/>
            </a:prstGeom>
            <a:noFill/>
            <a:ln w="9525">
              <a:noFill/>
              <a:miter lim="800000"/>
              <a:headEnd/>
              <a:tailEnd/>
            </a:ln>
          </p:spPr>
          <p:txBody>
            <a:bodyPr>
              <a:prstTxWarp prst="textNoShape">
                <a:avLst/>
              </a:prstTxWarp>
              <a:spAutoFit/>
            </a:bodyPr>
            <a:lstStyle/>
            <a:p>
              <a:r>
                <a:rPr lang="en-US" sz="1600" i="1" baseline="0">
                  <a:solidFill>
                    <a:srgbClr val="FA012E"/>
                  </a:solidFill>
                  <a:latin typeface="Comic Sans MS" charset="0"/>
                  <a:ea typeface="ＭＳ Ｐゴシック" charset="-128"/>
                  <a:cs typeface="ＭＳ Ｐゴシック" charset="-128"/>
                </a:rPr>
                <a:t>Fast</a:t>
              </a:r>
            </a:p>
          </p:txBody>
        </p:sp>
        <p:sp>
          <p:nvSpPr>
            <p:cNvPr id="1250334" name="Line 12"/>
            <p:cNvSpPr>
              <a:spLocks noChangeShapeType="1"/>
            </p:cNvSpPr>
            <p:nvPr/>
          </p:nvSpPr>
          <p:spPr bwMode="auto">
            <a:xfrm>
              <a:off x="4128" y="2640"/>
              <a:ext cx="192" cy="192"/>
            </a:xfrm>
            <a:prstGeom prst="line">
              <a:avLst/>
            </a:prstGeom>
            <a:noFill/>
            <a:ln w="19050">
              <a:solidFill>
                <a:srgbClr val="FA012E"/>
              </a:solidFill>
              <a:round/>
              <a:headEnd/>
              <a:tailEnd type="triangle" w="med" len="med"/>
            </a:ln>
          </p:spPr>
          <p:txBody>
            <a:bodyPr wrap="none" anchor="ctr">
              <a:prstTxWarp prst="textNoShape">
                <a:avLst/>
              </a:prstTxWarp>
            </a:bodyPr>
            <a:lstStyle/>
            <a:p>
              <a:endParaRPr lang="en-US"/>
            </a:p>
          </p:txBody>
        </p:sp>
      </p:grpSp>
      <p:grpSp>
        <p:nvGrpSpPr>
          <p:cNvPr id="1250389" name="Group 85"/>
          <p:cNvGrpSpPr>
            <a:grpSpLocks/>
          </p:cNvGrpSpPr>
          <p:nvPr/>
        </p:nvGrpSpPr>
        <p:grpSpPr bwMode="auto">
          <a:xfrm>
            <a:off x="7391400" y="4333875"/>
            <a:ext cx="928688" cy="836613"/>
            <a:chOff x="4656" y="2730"/>
            <a:chExt cx="585" cy="527"/>
          </a:xfrm>
        </p:grpSpPr>
        <p:sp>
          <p:nvSpPr>
            <p:cNvPr id="1250336" name="Text Box 13"/>
            <p:cNvSpPr txBox="1">
              <a:spLocks noChangeArrowheads="1"/>
            </p:cNvSpPr>
            <p:nvPr/>
          </p:nvSpPr>
          <p:spPr bwMode="auto">
            <a:xfrm rot="-5375674">
              <a:off x="4859" y="2875"/>
              <a:ext cx="527" cy="237"/>
            </a:xfrm>
            <a:prstGeom prst="rect">
              <a:avLst/>
            </a:prstGeom>
            <a:noFill/>
            <a:ln w="9525">
              <a:solidFill>
                <a:srgbClr val="FA012E"/>
              </a:solidFill>
              <a:miter lim="800000"/>
              <a:headEnd/>
              <a:tailEnd/>
            </a:ln>
          </p:spPr>
          <p:txBody>
            <a:bodyPr>
              <a:prstTxWarp prst="textNoShape">
                <a:avLst/>
              </a:prstTxWarp>
              <a:spAutoFit/>
            </a:bodyPr>
            <a:lstStyle/>
            <a:p>
              <a:r>
                <a:rPr lang="en-US" sz="1800" i="1" baseline="0">
                  <a:solidFill>
                    <a:srgbClr val="FA012E"/>
                  </a:solidFill>
                  <a:latin typeface="Comic Sans MS" charset="0"/>
                  <a:ea typeface="ＭＳ Ｐゴシック" charset="-128"/>
                  <a:cs typeface="ＭＳ Ｐゴシック" charset="-128"/>
                  <a:sym typeface="Symbol" charset="2"/>
                </a:rPr>
                <a:t> = 2</a:t>
              </a:r>
              <a:endParaRPr lang="en-US" sz="1800" baseline="0">
                <a:ea typeface="ＭＳ Ｐゴシック" charset="-128"/>
                <a:cs typeface="ＭＳ Ｐゴシック" charset="-128"/>
              </a:endParaRPr>
            </a:p>
          </p:txBody>
        </p:sp>
        <p:sp>
          <p:nvSpPr>
            <p:cNvPr id="1250337" name="Line 14"/>
            <p:cNvSpPr>
              <a:spLocks noChangeShapeType="1"/>
            </p:cNvSpPr>
            <p:nvPr/>
          </p:nvSpPr>
          <p:spPr bwMode="auto">
            <a:xfrm flipH="1">
              <a:off x="4656" y="3190"/>
              <a:ext cx="287" cy="0"/>
            </a:xfrm>
            <a:prstGeom prst="line">
              <a:avLst/>
            </a:prstGeom>
            <a:noFill/>
            <a:ln w="28575">
              <a:solidFill>
                <a:srgbClr val="FA012E"/>
              </a:solidFill>
              <a:round/>
              <a:headEnd/>
              <a:tailEnd type="triangle" w="med" len="med"/>
            </a:ln>
          </p:spPr>
          <p:txBody>
            <a:bodyPr wrap="none" anchor="ctr">
              <a:prstTxWarp prst="textNoShape">
                <a:avLst/>
              </a:prstTxWarp>
            </a:bodyPr>
            <a:lstStyle/>
            <a:p>
              <a:endParaRPr lang="en-US"/>
            </a:p>
          </p:txBody>
        </p:sp>
      </p:grpSp>
      <p:grpSp>
        <p:nvGrpSpPr>
          <p:cNvPr id="1250338" name="Group 34"/>
          <p:cNvGrpSpPr>
            <a:grpSpLocks/>
          </p:cNvGrpSpPr>
          <p:nvPr/>
        </p:nvGrpSpPr>
        <p:grpSpPr bwMode="auto">
          <a:xfrm>
            <a:off x="5334000" y="3200400"/>
            <a:ext cx="609600" cy="304800"/>
            <a:chOff x="3648" y="1440"/>
            <a:chExt cx="384" cy="192"/>
          </a:xfrm>
        </p:grpSpPr>
        <p:sp>
          <p:nvSpPr>
            <p:cNvPr id="1250339" name="Line 35"/>
            <p:cNvSpPr>
              <a:spLocks noChangeShapeType="1"/>
            </p:cNvSpPr>
            <p:nvPr/>
          </p:nvSpPr>
          <p:spPr bwMode="auto">
            <a:xfrm>
              <a:off x="4032" y="1488"/>
              <a:ext cx="0" cy="144"/>
            </a:xfrm>
            <a:prstGeom prst="line">
              <a:avLst/>
            </a:prstGeom>
            <a:noFill/>
            <a:ln w="9525">
              <a:solidFill>
                <a:srgbClr val="FF0000"/>
              </a:solidFill>
              <a:round/>
              <a:headEnd/>
              <a:tailEnd type="triangle" w="med" len="med"/>
            </a:ln>
            <a:effectLst/>
          </p:spPr>
          <p:txBody>
            <a:bodyPr wrap="none" anchor="ctr">
              <a:prstTxWarp prst="textNoShape">
                <a:avLst/>
              </a:prstTxWarp>
            </a:bodyPr>
            <a:lstStyle/>
            <a:p>
              <a:endParaRPr lang="en-US"/>
            </a:p>
          </p:txBody>
        </p:sp>
        <p:sp>
          <p:nvSpPr>
            <p:cNvPr id="1250340" name="Text Box 36"/>
            <p:cNvSpPr txBox="1">
              <a:spLocks noChangeArrowheads="1"/>
            </p:cNvSpPr>
            <p:nvPr/>
          </p:nvSpPr>
          <p:spPr bwMode="auto">
            <a:xfrm>
              <a:off x="3648" y="1440"/>
              <a:ext cx="371" cy="192"/>
            </a:xfrm>
            <a:prstGeom prst="rect">
              <a:avLst/>
            </a:prstGeom>
            <a:noFill/>
            <a:ln w="9525">
              <a:noFill/>
              <a:miter lim="800000"/>
              <a:headEnd/>
              <a:tailEnd/>
            </a:ln>
            <a:effectLst/>
          </p:spPr>
          <p:txBody>
            <a:bodyPr wrap="none">
              <a:prstTxWarp prst="textNoShape">
                <a:avLst/>
              </a:prstTxWarp>
              <a:spAutoFit/>
            </a:bodyPr>
            <a:lstStyle/>
            <a:p>
              <a:r>
                <a:rPr lang="en-GB" sz="1400" i="1" baseline="0">
                  <a:solidFill>
                    <a:srgbClr val="FF0000"/>
                  </a:solidFill>
                  <a:latin typeface="Comic Sans MS" charset="0"/>
                </a:rPr>
                <a:t>L-Na</a:t>
              </a:r>
              <a:endParaRPr lang="en-GB" sz="1400" baseline="0">
                <a:latin typeface="Comic Sans MS" charset="0"/>
              </a:endParaRPr>
            </a:p>
          </p:txBody>
        </p:sp>
      </p:grpSp>
      <p:grpSp>
        <p:nvGrpSpPr>
          <p:cNvPr id="1250344" name="Group 40"/>
          <p:cNvGrpSpPr>
            <a:grpSpLocks/>
          </p:cNvGrpSpPr>
          <p:nvPr/>
        </p:nvGrpSpPr>
        <p:grpSpPr bwMode="auto">
          <a:xfrm>
            <a:off x="3124200" y="4114800"/>
            <a:ext cx="1809750" cy="685800"/>
            <a:chOff x="2304" y="2640"/>
            <a:chExt cx="1140" cy="432"/>
          </a:xfrm>
        </p:grpSpPr>
        <p:sp>
          <p:nvSpPr>
            <p:cNvPr id="1250345" name="Text Box 41"/>
            <p:cNvSpPr txBox="1">
              <a:spLocks noChangeArrowheads="1"/>
            </p:cNvSpPr>
            <p:nvPr/>
          </p:nvSpPr>
          <p:spPr bwMode="auto">
            <a:xfrm>
              <a:off x="2304" y="2640"/>
              <a:ext cx="1140" cy="212"/>
            </a:xfrm>
            <a:prstGeom prst="rect">
              <a:avLst/>
            </a:prstGeom>
            <a:noFill/>
            <a:ln w="9525">
              <a:noFill/>
              <a:miter lim="800000"/>
              <a:headEnd/>
              <a:tailEnd/>
            </a:ln>
            <a:effectLst/>
          </p:spPr>
          <p:txBody>
            <a:bodyPr wrap="none">
              <a:prstTxWarp prst="textNoShape">
                <a:avLst/>
              </a:prstTxWarp>
              <a:spAutoFit/>
            </a:bodyPr>
            <a:lstStyle/>
            <a:p>
              <a:r>
                <a:rPr lang="en-GB" sz="1600" i="1" baseline="0">
                  <a:solidFill>
                    <a:srgbClr val="FA012E"/>
                  </a:solidFill>
                  <a:latin typeface="Comic Sans MS" charset="0"/>
                </a:rPr>
                <a:t>Resonance region</a:t>
              </a:r>
              <a:endParaRPr lang="en-GB" sz="1600" i="1">
                <a:solidFill>
                  <a:srgbClr val="FA012E"/>
                </a:solidFill>
              </a:endParaRPr>
            </a:p>
          </p:txBody>
        </p:sp>
        <p:sp>
          <p:nvSpPr>
            <p:cNvPr id="1250346" name="Line 42"/>
            <p:cNvSpPr>
              <a:spLocks noChangeShapeType="1"/>
            </p:cNvSpPr>
            <p:nvPr/>
          </p:nvSpPr>
          <p:spPr bwMode="auto">
            <a:xfrm flipH="1">
              <a:off x="2400" y="2832"/>
              <a:ext cx="96" cy="240"/>
            </a:xfrm>
            <a:prstGeom prst="line">
              <a:avLst/>
            </a:prstGeom>
            <a:noFill/>
            <a:ln w="22225">
              <a:solidFill>
                <a:srgbClr val="FA012E"/>
              </a:solidFill>
              <a:round/>
              <a:headEnd/>
              <a:tailEnd type="triangle" w="med" len="med"/>
            </a:ln>
            <a:effectLst/>
          </p:spPr>
          <p:txBody>
            <a:bodyPr wrap="none" anchor="ctr">
              <a:prstTxWarp prst="textNoShape">
                <a:avLst/>
              </a:prstTxWarp>
            </a:bodyPr>
            <a:lstStyle/>
            <a:p>
              <a:endParaRPr lang="en-US"/>
            </a:p>
          </p:txBody>
        </p:sp>
        <p:sp>
          <p:nvSpPr>
            <p:cNvPr id="1250347" name="Line 43"/>
            <p:cNvSpPr>
              <a:spLocks noChangeShapeType="1"/>
            </p:cNvSpPr>
            <p:nvPr/>
          </p:nvSpPr>
          <p:spPr bwMode="auto">
            <a:xfrm>
              <a:off x="3216" y="2832"/>
              <a:ext cx="48" cy="240"/>
            </a:xfrm>
            <a:prstGeom prst="line">
              <a:avLst/>
            </a:prstGeom>
            <a:noFill/>
            <a:ln w="22225">
              <a:solidFill>
                <a:srgbClr val="FA012E"/>
              </a:solidFill>
              <a:round/>
              <a:headEnd/>
              <a:tailEnd type="triangle" w="med" len="med"/>
            </a:ln>
            <a:effectLst/>
          </p:spPr>
          <p:txBody>
            <a:bodyPr wrap="none" anchor="ctr">
              <a:prstTxWarp prst="textNoShape">
                <a:avLst/>
              </a:prstTxWarp>
            </a:bodyPr>
            <a:lstStyle/>
            <a:p>
              <a:endParaRPr lang="en-US"/>
            </a:p>
          </p:txBody>
        </p:sp>
      </p:grpSp>
      <p:grpSp>
        <p:nvGrpSpPr>
          <p:cNvPr id="1250348" name="Group 44"/>
          <p:cNvGrpSpPr>
            <a:grpSpLocks/>
          </p:cNvGrpSpPr>
          <p:nvPr/>
        </p:nvGrpSpPr>
        <p:grpSpPr bwMode="auto">
          <a:xfrm>
            <a:off x="2209800" y="3200400"/>
            <a:ext cx="2514600" cy="304800"/>
            <a:chOff x="1728" y="2064"/>
            <a:chExt cx="1584" cy="192"/>
          </a:xfrm>
        </p:grpSpPr>
        <p:sp>
          <p:nvSpPr>
            <p:cNvPr id="1250349" name="Text Box 45"/>
            <p:cNvSpPr txBox="1">
              <a:spLocks noChangeArrowheads="1"/>
            </p:cNvSpPr>
            <p:nvPr/>
          </p:nvSpPr>
          <p:spPr bwMode="auto">
            <a:xfrm>
              <a:off x="2126" y="2064"/>
              <a:ext cx="898" cy="192"/>
            </a:xfrm>
            <a:prstGeom prst="rect">
              <a:avLst/>
            </a:prstGeom>
            <a:noFill/>
            <a:ln w="9525">
              <a:noFill/>
              <a:miter lim="800000"/>
              <a:headEnd/>
              <a:tailEnd/>
            </a:ln>
            <a:effectLst/>
          </p:spPr>
          <p:txBody>
            <a:bodyPr>
              <a:prstTxWarp prst="textNoShape">
                <a:avLst/>
              </a:prstTxWarp>
              <a:spAutoFit/>
            </a:bodyPr>
            <a:lstStyle/>
            <a:p>
              <a:pPr>
                <a:spcBef>
                  <a:spcPct val="50000"/>
                </a:spcBef>
              </a:pPr>
              <a:r>
                <a:rPr lang="en-GB" sz="1400" i="1" baseline="0">
                  <a:solidFill>
                    <a:srgbClr val="FA012E"/>
                  </a:solidFill>
                  <a:latin typeface="Comic Sans MS" charset="0"/>
                </a:rPr>
                <a:t>Molten salts</a:t>
              </a:r>
            </a:p>
          </p:txBody>
        </p:sp>
        <p:sp>
          <p:nvSpPr>
            <p:cNvPr id="1250350" name="Line 46"/>
            <p:cNvSpPr>
              <a:spLocks noChangeShapeType="1"/>
            </p:cNvSpPr>
            <p:nvPr/>
          </p:nvSpPr>
          <p:spPr bwMode="auto">
            <a:xfrm flipH="1">
              <a:off x="1728" y="2160"/>
              <a:ext cx="384" cy="0"/>
            </a:xfrm>
            <a:prstGeom prst="line">
              <a:avLst/>
            </a:prstGeom>
            <a:noFill/>
            <a:ln w="15875">
              <a:solidFill>
                <a:srgbClr val="FA012E"/>
              </a:solidFill>
              <a:round/>
              <a:headEnd/>
              <a:tailEnd type="triangle" w="med" len="med"/>
            </a:ln>
            <a:effectLst/>
          </p:spPr>
          <p:txBody>
            <a:bodyPr wrap="none" anchor="ctr">
              <a:prstTxWarp prst="textNoShape">
                <a:avLst/>
              </a:prstTxWarp>
            </a:bodyPr>
            <a:lstStyle/>
            <a:p>
              <a:endParaRPr lang="en-US"/>
            </a:p>
          </p:txBody>
        </p:sp>
        <p:sp>
          <p:nvSpPr>
            <p:cNvPr id="1250351" name="Line 47"/>
            <p:cNvSpPr>
              <a:spLocks noChangeShapeType="1"/>
            </p:cNvSpPr>
            <p:nvPr/>
          </p:nvSpPr>
          <p:spPr bwMode="auto">
            <a:xfrm flipV="1">
              <a:off x="2928" y="2160"/>
              <a:ext cx="384" cy="0"/>
            </a:xfrm>
            <a:prstGeom prst="line">
              <a:avLst/>
            </a:prstGeom>
            <a:noFill/>
            <a:ln w="15875">
              <a:solidFill>
                <a:srgbClr val="FA012E"/>
              </a:solidFill>
              <a:round/>
              <a:headEnd/>
              <a:tailEnd type="triangle" w="med" len="med"/>
            </a:ln>
            <a:effectLst/>
          </p:spPr>
          <p:txBody>
            <a:bodyPr wrap="none" anchor="ctr">
              <a:prstTxWarp prst="textNoShape">
                <a:avLst/>
              </a:prstTxWarp>
            </a:bodyPr>
            <a:lstStyle/>
            <a:p>
              <a:endParaRPr lang="en-US"/>
            </a:p>
          </p:txBody>
        </p:sp>
      </p:grpSp>
      <p:grpSp>
        <p:nvGrpSpPr>
          <p:cNvPr id="1250386" name="Group 82"/>
          <p:cNvGrpSpPr>
            <a:grpSpLocks/>
          </p:cNvGrpSpPr>
          <p:nvPr/>
        </p:nvGrpSpPr>
        <p:grpSpPr bwMode="auto">
          <a:xfrm>
            <a:off x="7086600" y="3200400"/>
            <a:ext cx="2743200" cy="925513"/>
            <a:chOff x="4464" y="2016"/>
            <a:chExt cx="1728" cy="583"/>
          </a:xfrm>
        </p:grpSpPr>
        <p:sp>
          <p:nvSpPr>
            <p:cNvPr id="1250352" name="Text Box 48"/>
            <p:cNvSpPr txBox="1">
              <a:spLocks noChangeArrowheads="1"/>
            </p:cNvSpPr>
            <p:nvPr/>
          </p:nvSpPr>
          <p:spPr bwMode="auto">
            <a:xfrm>
              <a:off x="4848" y="2016"/>
              <a:ext cx="1344" cy="583"/>
            </a:xfrm>
            <a:prstGeom prst="rect">
              <a:avLst/>
            </a:prstGeom>
            <a:noFill/>
            <a:ln w="9525">
              <a:solidFill>
                <a:srgbClr val="FA012E"/>
              </a:solidFill>
              <a:miter lim="800000"/>
              <a:headEnd/>
              <a:tailEnd/>
            </a:ln>
            <a:effectLst/>
          </p:spPr>
          <p:txBody>
            <a:bodyPr>
              <a:prstTxWarp prst="textNoShape">
                <a:avLst/>
              </a:prstTxWarp>
              <a:spAutoFit/>
            </a:bodyPr>
            <a:lstStyle/>
            <a:p>
              <a:r>
                <a:rPr lang="en-GB" sz="1800" i="1" baseline="0">
                  <a:solidFill>
                    <a:srgbClr val="FA012E"/>
                  </a:solidFill>
                  <a:latin typeface="Comic Sans MS" charset="0"/>
                </a:rPr>
                <a:t>Several alternatives </a:t>
              </a:r>
            </a:p>
            <a:p>
              <a:r>
                <a:rPr lang="en-GB" sz="1800" i="1" baseline="0">
                  <a:solidFill>
                    <a:srgbClr val="FA012E"/>
                  </a:solidFill>
                  <a:latin typeface="Comic Sans MS" charset="0"/>
                </a:rPr>
                <a:t>for Th232/U233</a:t>
              </a:r>
              <a:endParaRPr lang="en-GB" sz="1800" i="1" baseline="0">
                <a:latin typeface="Comic Sans MS" charset="0"/>
              </a:endParaRPr>
            </a:p>
          </p:txBody>
        </p:sp>
        <p:sp>
          <p:nvSpPr>
            <p:cNvPr id="1250385" name="Line 81"/>
            <p:cNvSpPr>
              <a:spLocks noChangeShapeType="1"/>
            </p:cNvSpPr>
            <p:nvPr/>
          </p:nvSpPr>
          <p:spPr bwMode="auto">
            <a:xfrm flipH="1">
              <a:off x="4464" y="2122"/>
              <a:ext cx="384" cy="0"/>
            </a:xfrm>
            <a:prstGeom prst="line">
              <a:avLst/>
            </a:prstGeom>
            <a:noFill/>
            <a:ln w="28575">
              <a:solidFill>
                <a:srgbClr val="FA012E"/>
              </a:solidFill>
              <a:round/>
              <a:headEnd/>
              <a:tailEnd type="triangle" w="med" len="med"/>
            </a:ln>
            <a:effectLst/>
          </p:spPr>
          <p:txBody>
            <a:bodyPr wrap="none" anchor="ctr">
              <a:prstTxWarp prst="textNoShape">
                <a:avLst/>
              </a:prstTxWarp>
            </a:bodyPr>
            <a:lstStyle/>
            <a:p>
              <a:endParaRPr lang="en-US"/>
            </a:p>
          </p:txBody>
        </p:sp>
      </p:grpSp>
      <p:grpSp>
        <p:nvGrpSpPr>
          <p:cNvPr id="1250388" name="Group 84"/>
          <p:cNvGrpSpPr>
            <a:grpSpLocks/>
          </p:cNvGrpSpPr>
          <p:nvPr/>
        </p:nvGrpSpPr>
        <p:grpSpPr bwMode="auto">
          <a:xfrm>
            <a:off x="7010400" y="4495800"/>
            <a:ext cx="2806700" cy="1717675"/>
            <a:chOff x="4416" y="2832"/>
            <a:chExt cx="1768" cy="1082"/>
          </a:xfrm>
        </p:grpSpPr>
        <p:sp>
          <p:nvSpPr>
            <p:cNvPr id="1250384" name="Text Box 80"/>
            <p:cNvSpPr txBox="1">
              <a:spLocks noChangeArrowheads="1"/>
            </p:cNvSpPr>
            <p:nvPr/>
          </p:nvSpPr>
          <p:spPr bwMode="auto">
            <a:xfrm>
              <a:off x="4944" y="3504"/>
              <a:ext cx="1240" cy="410"/>
            </a:xfrm>
            <a:prstGeom prst="rect">
              <a:avLst/>
            </a:prstGeom>
            <a:noFill/>
            <a:ln w="9525">
              <a:solidFill>
                <a:srgbClr val="FA012E"/>
              </a:solidFill>
              <a:miter lim="800000"/>
              <a:headEnd/>
              <a:tailEnd/>
            </a:ln>
            <a:effectLst/>
          </p:spPr>
          <p:txBody>
            <a:bodyPr wrap="none">
              <a:prstTxWarp prst="textNoShape">
                <a:avLst/>
              </a:prstTxWarp>
              <a:spAutoFit/>
            </a:bodyPr>
            <a:lstStyle/>
            <a:p>
              <a:r>
                <a:rPr lang="en-GB" sz="1800" i="1" baseline="0">
                  <a:solidFill>
                    <a:srgbClr val="FA012E"/>
                  </a:solidFill>
                  <a:latin typeface="Comic Sans MS" charset="0"/>
                </a:rPr>
                <a:t>Only Fast n </a:t>
              </a:r>
            </a:p>
            <a:p>
              <a:r>
                <a:rPr lang="en-GB" sz="1800" i="1" baseline="0">
                  <a:solidFill>
                    <a:srgbClr val="FA012E"/>
                  </a:solidFill>
                  <a:latin typeface="Comic Sans MS" charset="0"/>
                </a:rPr>
                <a:t>for U238/Pu239</a:t>
              </a:r>
              <a:endParaRPr lang="en-GB"/>
            </a:p>
          </p:txBody>
        </p:sp>
        <p:sp>
          <p:nvSpPr>
            <p:cNvPr id="1250387" name="Line 83"/>
            <p:cNvSpPr>
              <a:spLocks noChangeShapeType="1"/>
            </p:cNvSpPr>
            <p:nvPr/>
          </p:nvSpPr>
          <p:spPr bwMode="auto">
            <a:xfrm flipH="1" flipV="1">
              <a:off x="4416" y="2832"/>
              <a:ext cx="528" cy="816"/>
            </a:xfrm>
            <a:prstGeom prst="line">
              <a:avLst/>
            </a:prstGeom>
            <a:noFill/>
            <a:ln w="28575">
              <a:solidFill>
                <a:srgbClr val="FA012E"/>
              </a:solidFill>
              <a:round/>
              <a:headEnd/>
              <a:tailEnd type="triangle" w="med" len="med"/>
            </a:ln>
            <a:effectLst/>
          </p:spPr>
          <p:txBody>
            <a:bodyPr wrap="none" anchor="ctr">
              <a:prstTxWarp prst="textNoShape">
                <a:avLst/>
              </a:prstTxWarp>
            </a:bodyPr>
            <a:lstStyle/>
            <a:p>
              <a:endParaRPr lang="en-US"/>
            </a:p>
          </p:txBody>
        </p:sp>
      </p:grpSp>
      <p:grpSp>
        <p:nvGrpSpPr>
          <p:cNvPr id="1250390" name="Group 86"/>
          <p:cNvGrpSpPr>
            <a:grpSpLocks/>
          </p:cNvGrpSpPr>
          <p:nvPr/>
        </p:nvGrpSpPr>
        <p:grpSpPr bwMode="auto">
          <a:xfrm>
            <a:off x="6380163" y="3200400"/>
            <a:ext cx="554037" cy="304800"/>
            <a:chOff x="4368" y="1440"/>
            <a:chExt cx="349" cy="192"/>
          </a:xfrm>
        </p:grpSpPr>
        <p:sp>
          <p:nvSpPr>
            <p:cNvPr id="1250391" name="Line 87"/>
            <p:cNvSpPr>
              <a:spLocks noChangeShapeType="1"/>
            </p:cNvSpPr>
            <p:nvPr/>
          </p:nvSpPr>
          <p:spPr bwMode="auto">
            <a:xfrm>
              <a:off x="4368" y="1488"/>
              <a:ext cx="0" cy="144"/>
            </a:xfrm>
            <a:prstGeom prst="line">
              <a:avLst/>
            </a:prstGeom>
            <a:noFill/>
            <a:ln w="9525">
              <a:solidFill>
                <a:srgbClr val="FF0000"/>
              </a:solidFill>
              <a:round/>
              <a:headEnd/>
              <a:tailEnd type="triangle" w="med" len="med"/>
            </a:ln>
            <a:effectLst/>
          </p:spPr>
          <p:txBody>
            <a:bodyPr wrap="none" anchor="ctr">
              <a:prstTxWarp prst="textNoShape">
                <a:avLst/>
              </a:prstTxWarp>
            </a:bodyPr>
            <a:lstStyle/>
            <a:p>
              <a:endParaRPr lang="en-US"/>
            </a:p>
          </p:txBody>
        </p:sp>
        <p:sp>
          <p:nvSpPr>
            <p:cNvPr id="1250392" name="Text Box 88"/>
            <p:cNvSpPr txBox="1">
              <a:spLocks noChangeArrowheads="1"/>
            </p:cNvSpPr>
            <p:nvPr/>
          </p:nvSpPr>
          <p:spPr bwMode="auto">
            <a:xfrm>
              <a:off x="4368" y="1440"/>
              <a:ext cx="349" cy="192"/>
            </a:xfrm>
            <a:prstGeom prst="rect">
              <a:avLst/>
            </a:prstGeom>
            <a:noFill/>
            <a:ln w="9525">
              <a:noFill/>
              <a:miter lim="800000"/>
              <a:headEnd/>
              <a:tailEnd/>
            </a:ln>
            <a:effectLst/>
          </p:spPr>
          <p:txBody>
            <a:bodyPr wrap="none">
              <a:prstTxWarp prst="textNoShape">
                <a:avLst/>
              </a:prstTxWarp>
              <a:spAutoFit/>
            </a:bodyPr>
            <a:lstStyle/>
            <a:p>
              <a:r>
                <a:rPr lang="en-GB" sz="1400" i="1" baseline="0">
                  <a:solidFill>
                    <a:srgbClr val="FF0000"/>
                  </a:solidFill>
                  <a:latin typeface="Comic Sans MS" charset="0"/>
                </a:rPr>
                <a:t>L-Pb</a:t>
              </a:r>
              <a:endParaRPr lang="en-GB" sz="1400" baseline="0">
                <a:latin typeface="Comic Sans MS"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50307">
                                            <p:txEl>
                                              <p:pRg st="0" end="0"/>
                                            </p:txEl>
                                          </p:spTgt>
                                        </p:tgtEl>
                                        <p:attrNameLst>
                                          <p:attrName>style.visibility</p:attrName>
                                        </p:attrNameLst>
                                      </p:cBhvr>
                                      <p:to>
                                        <p:strVal val="visible"/>
                                      </p:to>
                                    </p:set>
                                    <p:animEffect transition="in" filter="dissolve">
                                      <p:cBhvr>
                                        <p:cTn id="7" dur="500"/>
                                        <p:tgtEl>
                                          <p:spTgt spid="12503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50307">
                                            <p:txEl>
                                              <p:pRg st="1" end="1"/>
                                            </p:txEl>
                                          </p:spTgt>
                                        </p:tgtEl>
                                        <p:attrNameLst>
                                          <p:attrName>style.visibility</p:attrName>
                                        </p:attrNameLst>
                                      </p:cBhvr>
                                      <p:to>
                                        <p:strVal val="visible"/>
                                      </p:to>
                                    </p:set>
                                    <p:animEffect transition="in" filter="dissolve">
                                      <p:cBhvr>
                                        <p:cTn id="12" dur="500"/>
                                        <p:tgtEl>
                                          <p:spTgt spid="12503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34500"/>
                                        </p:tgtEl>
                                        <p:attrNameLst>
                                          <p:attrName>style.visibility</p:attrName>
                                        </p:attrNameLst>
                                      </p:cBhvr>
                                      <p:to>
                                        <p:strVal val="visible"/>
                                      </p:to>
                                    </p:set>
                                    <p:animEffect transition="in" filter="dissolve">
                                      <p:cBhvr>
                                        <p:cTn id="17" dur="500"/>
                                        <p:tgtEl>
                                          <p:spTgt spid="234500"/>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250389"/>
                                        </p:tgtEl>
                                        <p:attrNameLst>
                                          <p:attrName>style.visibility</p:attrName>
                                        </p:attrNameLst>
                                      </p:cBhvr>
                                      <p:to>
                                        <p:strVal val="visible"/>
                                      </p:to>
                                    </p:set>
                                    <p:animEffect transition="in" filter="dissolve">
                                      <p:cBhvr>
                                        <p:cTn id="22" dur="500"/>
                                        <p:tgtEl>
                                          <p:spTgt spid="1250389"/>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250386"/>
                                        </p:tgtEl>
                                        <p:attrNameLst>
                                          <p:attrName>style.visibility</p:attrName>
                                        </p:attrNameLst>
                                      </p:cBhvr>
                                      <p:to>
                                        <p:strVal val="visible"/>
                                      </p:to>
                                    </p:set>
                                    <p:animEffect transition="in" filter="dissolve">
                                      <p:cBhvr>
                                        <p:cTn id="27" dur="500"/>
                                        <p:tgtEl>
                                          <p:spTgt spid="125038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dissolve">
                                      <p:cBhvr>
                                        <p:cTn id="32" dur="500"/>
                                        <p:tgtEl>
                                          <p:spTgt spid="2"/>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dissolve">
                                      <p:cBhvr>
                                        <p:cTn id="37" dur="500"/>
                                        <p:tgtEl>
                                          <p:spTgt spid="3"/>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1250344"/>
                                        </p:tgtEl>
                                        <p:attrNameLst>
                                          <p:attrName>style.visibility</p:attrName>
                                        </p:attrNameLst>
                                      </p:cBhvr>
                                      <p:to>
                                        <p:strVal val="visible"/>
                                      </p:to>
                                    </p:set>
                                    <p:animEffect transition="in" filter="dissolve">
                                      <p:cBhvr>
                                        <p:cTn id="42" dur="500"/>
                                        <p:tgtEl>
                                          <p:spTgt spid="1250344"/>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1250348"/>
                                        </p:tgtEl>
                                        <p:attrNameLst>
                                          <p:attrName>style.visibility</p:attrName>
                                        </p:attrNameLst>
                                      </p:cBhvr>
                                      <p:to>
                                        <p:strVal val="visible"/>
                                      </p:to>
                                    </p:set>
                                    <p:animEffect transition="in" filter="dissolve">
                                      <p:cBhvr>
                                        <p:cTn id="47" dur="500"/>
                                        <p:tgtEl>
                                          <p:spTgt spid="1250348"/>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nodeType="clickEffect">
                                  <p:stCondLst>
                                    <p:cond delay="0"/>
                                  </p:stCondLst>
                                  <p:childTnLst>
                                    <p:set>
                                      <p:cBhvr>
                                        <p:cTn id="51" dur="1" fill="hold">
                                          <p:stCondLst>
                                            <p:cond delay="0"/>
                                          </p:stCondLst>
                                        </p:cTn>
                                        <p:tgtEl>
                                          <p:spTgt spid="1250338"/>
                                        </p:tgtEl>
                                        <p:attrNameLst>
                                          <p:attrName>style.visibility</p:attrName>
                                        </p:attrNameLst>
                                      </p:cBhvr>
                                      <p:to>
                                        <p:strVal val="visible"/>
                                      </p:to>
                                    </p:set>
                                    <p:animEffect transition="in" filter="dissolve">
                                      <p:cBhvr>
                                        <p:cTn id="52" dur="500"/>
                                        <p:tgtEl>
                                          <p:spTgt spid="1250338"/>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nodeType="clickEffect">
                                  <p:stCondLst>
                                    <p:cond delay="0"/>
                                  </p:stCondLst>
                                  <p:childTnLst>
                                    <p:set>
                                      <p:cBhvr>
                                        <p:cTn id="56" dur="1" fill="hold">
                                          <p:stCondLst>
                                            <p:cond delay="0"/>
                                          </p:stCondLst>
                                        </p:cTn>
                                        <p:tgtEl>
                                          <p:spTgt spid="1250390"/>
                                        </p:tgtEl>
                                        <p:attrNameLst>
                                          <p:attrName>style.visibility</p:attrName>
                                        </p:attrNameLst>
                                      </p:cBhvr>
                                      <p:to>
                                        <p:strVal val="visible"/>
                                      </p:to>
                                    </p:set>
                                    <p:animEffect transition="in" filter="dissolve">
                                      <p:cBhvr>
                                        <p:cTn id="57" dur="500"/>
                                        <p:tgtEl>
                                          <p:spTgt spid="1250390"/>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nodeType="clickEffect">
                                  <p:stCondLst>
                                    <p:cond delay="0"/>
                                  </p:stCondLst>
                                  <p:childTnLst>
                                    <p:set>
                                      <p:cBhvr>
                                        <p:cTn id="61" dur="1" fill="hold">
                                          <p:stCondLst>
                                            <p:cond delay="0"/>
                                          </p:stCondLst>
                                        </p:cTn>
                                        <p:tgtEl>
                                          <p:spTgt spid="1250388"/>
                                        </p:tgtEl>
                                        <p:attrNameLst>
                                          <p:attrName>style.visibility</p:attrName>
                                        </p:attrNameLst>
                                      </p:cBhvr>
                                      <p:to>
                                        <p:strVal val="visible"/>
                                      </p:to>
                                    </p:set>
                                    <p:animEffect transition="in" filter="dissolve">
                                      <p:cBhvr>
                                        <p:cTn id="62" dur="500"/>
                                        <p:tgtEl>
                                          <p:spTgt spid="1250388"/>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grpId="0" nodeType="clickEffect">
                                  <p:stCondLst>
                                    <p:cond delay="0"/>
                                  </p:stCondLst>
                                  <p:childTnLst>
                                    <p:set>
                                      <p:cBhvr>
                                        <p:cTn id="66" dur="1" fill="hold">
                                          <p:stCondLst>
                                            <p:cond delay="0"/>
                                          </p:stCondLst>
                                        </p:cTn>
                                        <p:tgtEl>
                                          <p:spTgt spid="1250307">
                                            <p:txEl>
                                              <p:pRg st="2" end="2"/>
                                            </p:txEl>
                                          </p:spTgt>
                                        </p:tgtEl>
                                        <p:attrNameLst>
                                          <p:attrName>style.visibility</p:attrName>
                                        </p:attrNameLst>
                                      </p:cBhvr>
                                      <p:to>
                                        <p:strVal val="visible"/>
                                      </p:to>
                                    </p:set>
                                    <p:animEffect transition="in" filter="dissolve">
                                      <p:cBhvr>
                                        <p:cTn id="67" dur="500"/>
                                        <p:tgtEl>
                                          <p:spTgt spid="1250307">
                                            <p:txEl>
                                              <p:pRg st="2" end="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9" presetClass="entr" presetSubtype="0" fill="hold" grpId="0" nodeType="clickEffect">
                                  <p:stCondLst>
                                    <p:cond delay="0"/>
                                  </p:stCondLst>
                                  <p:childTnLst>
                                    <p:set>
                                      <p:cBhvr>
                                        <p:cTn id="71" dur="1" fill="hold">
                                          <p:stCondLst>
                                            <p:cond delay="0"/>
                                          </p:stCondLst>
                                        </p:cTn>
                                        <p:tgtEl>
                                          <p:spTgt spid="1250307">
                                            <p:txEl>
                                              <p:pRg st="3" end="3"/>
                                            </p:txEl>
                                          </p:spTgt>
                                        </p:tgtEl>
                                        <p:attrNameLst>
                                          <p:attrName>style.visibility</p:attrName>
                                        </p:attrNameLst>
                                      </p:cBhvr>
                                      <p:to>
                                        <p:strVal val="visible"/>
                                      </p:to>
                                    </p:set>
                                    <p:animEffect transition="in" filter="dissolve">
                                      <p:cBhvr>
                                        <p:cTn id="72" dur="500"/>
                                        <p:tgtEl>
                                          <p:spTgt spid="12503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0307" grpId="0" build="p" bldLvl="2" autoUpdateAnimBg="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r>
              <a:rPr lang="en-US" smtClean="0"/>
              <a:t>CERN_Oct_2013</a:t>
            </a:r>
            <a:endParaRPr lang="en-GB"/>
          </a:p>
        </p:txBody>
      </p:sp>
      <p:sp>
        <p:nvSpPr>
          <p:cNvPr id="7" name="Slide Number Placeholder 4"/>
          <p:cNvSpPr>
            <a:spLocks noGrp="1"/>
          </p:cNvSpPr>
          <p:nvPr>
            <p:ph type="sldNum" sz="quarter" idx="11"/>
          </p:nvPr>
        </p:nvSpPr>
        <p:spPr/>
        <p:txBody>
          <a:bodyPr/>
          <a:lstStyle/>
          <a:p>
            <a:r>
              <a:rPr lang="en-GB"/>
              <a:t>Slide# : </a:t>
            </a:r>
            <a:fld id="{4584C448-60F3-344B-B062-A4A3E8FB2B23}" type="slidenum">
              <a:rPr lang="en-GB"/>
              <a:pPr/>
              <a:t>11</a:t>
            </a:fld>
            <a:endParaRPr lang="en-GB"/>
          </a:p>
        </p:txBody>
      </p:sp>
      <p:sp>
        <p:nvSpPr>
          <p:cNvPr id="1217538" name="AutoShape 2"/>
          <p:cNvSpPr>
            <a:spLocks noGrp="1" noChangeArrowheads="1"/>
          </p:cNvSpPr>
          <p:nvPr>
            <p:ph type="title"/>
          </p:nvPr>
        </p:nvSpPr>
        <p:spPr>
          <a:ln/>
        </p:spPr>
        <p:txBody>
          <a:bodyPr/>
          <a:lstStyle/>
          <a:p>
            <a:r>
              <a:rPr lang="en-GB" dirty="0" smtClean="0"/>
              <a:t>Early attempts: blending </a:t>
            </a:r>
            <a:r>
              <a:rPr lang="en-GB" dirty="0"/>
              <a:t>a U-235 reactor with Thorium </a:t>
            </a:r>
          </a:p>
        </p:txBody>
      </p:sp>
      <p:sp>
        <p:nvSpPr>
          <p:cNvPr id="1217539" name="Rectangle 3"/>
          <p:cNvSpPr>
            <a:spLocks noGrp="1" noChangeArrowheads="1"/>
          </p:cNvSpPr>
          <p:nvPr>
            <p:ph type="body" idx="1"/>
          </p:nvPr>
        </p:nvSpPr>
        <p:spPr>
          <a:xfrm>
            <a:off x="304800" y="5791200"/>
            <a:ext cx="8610600" cy="609600"/>
          </a:xfrm>
        </p:spPr>
        <p:txBody>
          <a:bodyPr/>
          <a:lstStyle/>
          <a:p>
            <a:r>
              <a:rPr lang="en-GB" sz="2000"/>
              <a:t>In these programmes, Th is a secondary U-233 producer, with the  (repeated) addition of external fissile materials using U-235.</a:t>
            </a:r>
            <a:endParaRPr lang="en-GB" b="1">
              <a:latin typeface="Arial" charset="0"/>
              <a:sym typeface="Wingdings" charset="2"/>
            </a:endParaRPr>
          </a:p>
        </p:txBody>
      </p:sp>
      <p:pic>
        <p:nvPicPr>
          <p:cNvPr id="1217540" name="Picture 4"/>
          <p:cNvPicPr>
            <a:picLocks noChangeAspect="1" noChangeArrowheads="1"/>
          </p:cNvPicPr>
          <p:nvPr/>
        </p:nvPicPr>
        <p:blipFill>
          <a:blip r:embed="rId3"/>
          <a:srcRect/>
          <a:stretch>
            <a:fillRect/>
          </a:stretch>
        </p:blipFill>
        <p:spPr bwMode="auto">
          <a:xfrm>
            <a:off x="685800" y="685800"/>
            <a:ext cx="8237538" cy="5108575"/>
          </a:xfrm>
          <a:prstGeom prst="rect">
            <a:avLst/>
          </a:prstGeom>
          <a:noFill/>
          <a:ln w="19050">
            <a:noFill/>
            <a:miter lim="800000"/>
            <a:headEnd/>
            <a:tailEnd/>
          </a:ln>
          <a:effectLst/>
        </p:spPr>
      </p:pic>
      <p:sp>
        <p:nvSpPr>
          <p:cNvPr id="1217541" name="Text Box 5"/>
          <p:cNvSpPr txBox="1">
            <a:spLocks noChangeArrowheads="1"/>
          </p:cNvSpPr>
          <p:nvPr/>
        </p:nvSpPr>
        <p:spPr bwMode="auto">
          <a:xfrm>
            <a:off x="8104188" y="6096000"/>
            <a:ext cx="1801812" cy="274638"/>
          </a:xfrm>
          <a:prstGeom prst="rect">
            <a:avLst/>
          </a:prstGeom>
          <a:solidFill>
            <a:srgbClr val="CCC3A0"/>
          </a:solidFill>
          <a:ln w="9525">
            <a:noFill/>
            <a:miter lim="800000"/>
            <a:headEnd/>
            <a:tailEnd/>
          </a:ln>
          <a:effectLst/>
        </p:spPr>
        <p:txBody>
          <a:bodyPr wrap="none">
            <a:prstTxWarp prst="textNoShape">
              <a:avLst/>
            </a:prstTxWarp>
            <a:spAutoFit/>
          </a:bodyPr>
          <a:lstStyle/>
          <a:p>
            <a:r>
              <a:rPr lang="en-GB" sz="1200" baseline="0" dirty="0">
                <a:latin typeface="Comic Sans MS" charset="0"/>
              </a:rPr>
              <a:t>Source:</a:t>
            </a:r>
            <a:r>
              <a:rPr lang="en-GB" sz="1200" dirty="0">
                <a:latin typeface="Comic Sans MS" charset="0"/>
              </a:rPr>
              <a:t> </a:t>
            </a:r>
            <a:r>
              <a:rPr lang="fr-FR" sz="1200" i="1" baseline="0" dirty="0" err="1">
                <a:latin typeface="Comic Sans MS" charset="0"/>
              </a:rPr>
              <a:t>C.Renault</a:t>
            </a:r>
            <a:r>
              <a:rPr lang="fr-FR" sz="1200" i="1" baseline="0" dirty="0">
                <a:latin typeface="Comic Sans MS" charset="0"/>
              </a:rPr>
              <a:t>. CEA</a:t>
            </a:r>
            <a:endParaRPr lang="en-GB" b="1" i="1" baseline="0" dirty="0">
              <a:solidFill>
                <a:schemeClr val="accent2"/>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217540"/>
                                        </p:tgtEl>
                                        <p:attrNameLst>
                                          <p:attrName>style.visibility</p:attrName>
                                        </p:attrNameLst>
                                      </p:cBhvr>
                                      <p:to>
                                        <p:strVal val="visible"/>
                                      </p:to>
                                    </p:set>
                                    <p:anim calcmode="lin" valueType="num">
                                      <p:cBhvr>
                                        <p:cTn id="7" dur="500" fill="hold"/>
                                        <p:tgtEl>
                                          <p:spTgt spid="1217540"/>
                                        </p:tgtEl>
                                        <p:attrNameLst>
                                          <p:attrName>ppt_w</p:attrName>
                                        </p:attrNameLst>
                                      </p:cBhvr>
                                      <p:tavLst>
                                        <p:tav tm="0">
                                          <p:val>
                                            <p:fltVal val="0"/>
                                          </p:val>
                                        </p:tav>
                                        <p:tav tm="100000">
                                          <p:val>
                                            <p:strVal val="#ppt_w"/>
                                          </p:val>
                                        </p:tav>
                                      </p:tavLst>
                                    </p:anim>
                                    <p:anim calcmode="lin" valueType="num">
                                      <p:cBhvr>
                                        <p:cTn id="8" dur="500" fill="hold"/>
                                        <p:tgtEl>
                                          <p:spTgt spid="121754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1217539">
                                            <p:txEl>
                                              <p:pRg st="0" end="0"/>
                                            </p:txEl>
                                          </p:spTgt>
                                        </p:tgtEl>
                                        <p:attrNameLst>
                                          <p:attrName>style.visibility</p:attrName>
                                        </p:attrNameLst>
                                      </p:cBhvr>
                                      <p:to>
                                        <p:strVal val="visible"/>
                                      </p:to>
                                    </p:set>
                                    <p:animEffect transition="in" filter="dissolve">
                                      <p:cBhvr>
                                        <p:cTn id="13" dur="500"/>
                                        <p:tgtEl>
                                          <p:spTgt spid="12175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7539" grpId="0"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smtClean="0"/>
              <a:t>CERN_Oct_2013</a:t>
            </a:r>
            <a:endParaRPr lang="en-GB"/>
          </a:p>
        </p:txBody>
      </p:sp>
      <p:sp>
        <p:nvSpPr>
          <p:cNvPr id="5" name="Slide Number Placeholder 4"/>
          <p:cNvSpPr>
            <a:spLocks noGrp="1"/>
          </p:cNvSpPr>
          <p:nvPr>
            <p:ph type="sldNum" sz="quarter" idx="11"/>
          </p:nvPr>
        </p:nvSpPr>
        <p:spPr/>
        <p:txBody>
          <a:bodyPr/>
          <a:lstStyle/>
          <a:p>
            <a:r>
              <a:rPr lang="en-GB"/>
              <a:t>Slide# : </a:t>
            </a:r>
            <a:fld id="{A0F32515-6183-5744-8D9A-6DEE9D0343E4}" type="slidenum">
              <a:rPr lang="en-GB"/>
              <a:pPr/>
              <a:t>12</a:t>
            </a:fld>
            <a:endParaRPr lang="en-GB"/>
          </a:p>
        </p:txBody>
      </p:sp>
      <p:sp>
        <p:nvSpPr>
          <p:cNvPr id="1348610" name="AutoShape 2"/>
          <p:cNvSpPr>
            <a:spLocks noGrp="1" noChangeArrowheads="1"/>
          </p:cNvSpPr>
          <p:nvPr>
            <p:ph type="title"/>
          </p:nvPr>
        </p:nvSpPr>
        <p:spPr>
          <a:ln/>
        </p:spPr>
        <p:txBody>
          <a:bodyPr/>
          <a:lstStyle/>
          <a:p>
            <a:r>
              <a:rPr lang="en-GB" dirty="0"/>
              <a:t>Thorium blending</a:t>
            </a:r>
            <a:r>
              <a:rPr lang="en-GB" dirty="0" smtClean="0"/>
              <a:t> with </a:t>
            </a:r>
            <a:r>
              <a:rPr lang="en-GB" dirty="0"/>
              <a:t>an ordinary Uranium driven reactor</a:t>
            </a:r>
          </a:p>
        </p:txBody>
      </p:sp>
      <p:sp>
        <p:nvSpPr>
          <p:cNvPr id="1348611" name="Rectangle 3"/>
          <p:cNvSpPr>
            <a:spLocks noGrp="1" noChangeArrowheads="1"/>
          </p:cNvSpPr>
          <p:nvPr>
            <p:ph type="body" idx="1"/>
          </p:nvPr>
        </p:nvSpPr>
        <p:spPr>
          <a:xfrm>
            <a:off x="304800" y="609600"/>
            <a:ext cx="9448800" cy="5715000"/>
          </a:xfrm>
        </p:spPr>
        <p:txBody>
          <a:bodyPr/>
          <a:lstStyle/>
          <a:p>
            <a:pPr>
              <a:lnSpc>
                <a:spcPct val="95000"/>
              </a:lnSpc>
            </a:pPr>
            <a:r>
              <a:rPr lang="en-GB" sz="2400" dirty="0"/>
              <a:t>A practical way would consist of mixing a U-235 reactor with additional blending with Thorium in the form of  a “blanket” which breeds U-233. </a:t>
            </a:r>
          </a:p>
          <a:p>
            <a:pPr>
              <a:lnSpc>
                <a:spcPct val="95000"/>
              </a:lnSpc>
            </a:pPr>
            <a:r>
              <a:rPr lang="en-GB" sz="2400" dirty="0"/>
              <a:t> Several alternatives of such a scenario has been discussed, </a:t>
            </a:r>
            <a:endParaRPr lang="en-GB" dirty="0"/>
          </a:p>
          <a:p>
            <a:pPr lvl="1">
              <a:lnSpc>
                <a:spcPct val="95000"/>
              </a:lnSpc>
            </a:pPr>
            <a:r>
              <a:rPr lang="en-GB" sz="2400" dirty="0"/>
              <a:t>The </a:t>
            </a:r>
            <a:r>
              <a:rPr lang="en-GB" sz="2400" dirty="0" err="1">
                <a:solidFill>
                  <a:srgbClr val="FF0000"/>
                </a:solidFill>
              </a:rPr>
              <a:t>Radkowsky</a:t>
            </a:r>
            <a:r>
              <a:rPr lang="en-GB" sz="2400" dirty="0">
                <a:solidFill>
                  <a:srgbClr val="FF0000"/>
                </a:solidFill>
              </a:rPr>
              <a:t> reactor </a:t>
            </a:r>
            <a:r>
              <a:rPr lang="en-GB" sz="2400" dirty="0"/>
              <a:t>in which  uranium "seeds" enriched to about 20 percent U-235 are kept separate from a surrounding thorium-uranium "blanket." U-235 produces the neutrons that sustain the chain reaction while slowly creating uranium 233 in the blanket. </a:t>
            </a:r>
          </a:p>
          <a:p>
            <a:pPr lvl="1">
              <a:lnSpc>
                <a:spcPct val="95000"/>
              </a:lnSpc>
            </a:pPr>
            <a:r>
              <a:rPr lang="en-GB" sz="2400" dirty="0"/>
              <a:t>The </a:t>
            </a:r>
            <a:r>
              <a:rPr lang="en-GB" sz="2400" dirty="0">
                <a:solidFill>
                  <a:srgbClr val="FF0000"/>
                </a:solidFill>
              </a:rPr>
              <a:t>CANDU heavy water reactor </a:t>
            </a:r>
            <a:r>
              <a:rPr lang="en-GB" sz="2400" dirty="0"/>
              <a:t>with a Thorium blanket associated to an enriched Uranium or maybe Plutonium core. The technology is similar to the</a:t>
            </a:r>
            <a:r>
              <a:rPr lang="en-GB" sz="2400" dirty="0">
                <a:latin typeface="Arial" charset="0"/>
              </a:rPr>
              <a:t> one of </a:t>
            </a:r>
            <a:r>
              <a:rPr lang="en-GB" sz="2400" dirty="0" err="1"/>
              <a:t>Radkowsky</a:t>
            </a:r>
            <a:r>
              <a:rPr lang="en-GB" sz="2400" dirty="0"/>
              <a:t>.</a:t>
            </a:r>
          </a:p>
          <a:p>
            <a:pPr>
              <a:lnSpc>
                <a:spcPct val="95000"/>
              </a:lnSpc>
            </a:pPr>
            <a:r>
              <a:rPr lang="en-GB" sz="2400" dirty="0"/>
              <a:t>As </a:t>
            </a:r>
            <a:r>
              <a:rPr lang="en-GB" sz="2400" dirty="0" err="1"/>
              <a:t>burnup</a:t>
            </a:r>
            <a:r>
              <a:rPr lang="en-GB" sz="2400" dirty="0"/>
              <a:t> continues, the newly created U-233 picks up an increasingly greater share of the fission load.  In practice  somewhere between 30% and 50% of energy comes from Th.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48611">
                                            <p:txEl>
                                              <p:pRg st="0" end="0"/>
                                            </p:txEl>
                                          </p:spTgt>
                                        </p:tgtEl>
                                        <p:attrNameLst>
                                          <p:attrName>style.visibility</p:attrName>
                                        </p:attrNameLst>
                                      </p:cBhvr>
                                      <p:to>
                                        <p:strVal val="visible"/>
                                      </p:to>
                                    </p:set>
                                    <p:animEffect transition="in" filter="dissolve">
                                      <p:cBhvr>
                                        <p:cTn id="7" dur="500"/>
                                        <p:tgtEl>
                                          <p:spTgt spid="13486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48611">
                                            <p:txEl>
                                              <p:pRg st="1" end="1"/>
                                            </p:txEl>
                                          </p:spTgt>
                                        </p:tgtEl>
                                        <p:attrNameLst>
                                          <p:attrName>style.visibility</p:attrName>
                                        </p:attrNameLst>
                                      </p:cBhvr>
                                      <p:to>
                                        <p:strVal val="visible"/>
                                      </p:to>
                                    </p:set>
                                    <p:animEffect transition="in" filter="dissolve">
                                      <p:cBhvr>
                                        <p:cTn id="12" dur="500"/>
                                        <p:tgtEl>
                                          <p:spTgt spid="13486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48611">
                                            <p:txEl>
                                              <p:pRg st="2" end="2"/>
                                            </p:txEl>
                                          </p:spTgt>
                                        </p:tgtEl>
                                        <p:attrNameLst>
                                          <p:attrName>style.visibility</p:attrName>
                                        </p:attrNameLst>
                                      </p:cBhvr>
                                      <p:to>
                                        <p:strVal val="visible"/>
                                      </p:to>
                                    </p:set>
                                    <p:animEffect transition="in" filter="dissolve">
                                      <p:cBhvr>
                                        <p:cTn id="17" dur="500"/>
                                        <p:tgtEl>
                                          <p:spTgt spid="13486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48611">
                                            <p:txEl>
                                              <p:pRg st="3" end="3"/>
                                            </p:txEl>
                                          </p:spTgt>
                                        </p:tgtEl>
                                        <p:attrNameLst>
                                          <p:attrName>style.visibility</p:attrName>
                                        </p:attrNameLst>
                                      </p:cBhvr>
                                      <p:to>
                                        <p:strVal val="visible"/>
                                      </p:to>
                                    </p:set>
                                    <p:animEffect transition="in" filter="dissolve">
                                      <p:cBhvr>
                                        <p:cTn id="22" dur="500"/>
                                        <p:tgtEl>
                                          <p:spTgt spid="13486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48611">
                                            <p:txEl>
                                              <p:pRg st="4" end="4"/>
                                            </p:txEl>
                                          </p:spTgt>
                                        </p:tgtEl>
                                        <p:attrNameLst>
                                          <p:attrName>style.visibility</p:attrName>
                                        </p:attrNameLst>
                                      </p:cBhvr>
                                      <p:to>
                                        <p:strVal val="visible"/>
                                      </p:to>
                                    </p:set>
                                    <p:animEffect transition="in" filter="dissolve">
                                      <p:cBhvr>
                                        <p:cTn id="27" dur="500"/>
                                        <p:tgtEl>
                                          <p:spTgt spid="13486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8611" grpId="0" build="p" bldLvl="2"/>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r>
              <a:rPr lang="en-US" smtClean="0"/>
              <a:t>CERN_Oct_2013</a:t>
            </a:r>
            <a:endParaRPr lang="en-GB"/>
          </a:p>
        </p:txBody>
      </p:sp>
      <p:sp>
        <p:nvSpPr>
          <p:cNvPr id="7" name="Slide Number Placeholder 4"/>
          <p:cNvSpPr>
            <a:spLocks noGrp="1"/>
          </p:cNvSpPr>
          <p:nvPr>
            <p:ph type="sldNum" sz="quarter" idx="11"/>
          </p:nvPr>
        </p:nvSpPr>
        <p:spPr/>
        <p:txBody>
          <a:bodyPr/>
          <a:lstStyle/>
          <a:p>
            <a:r>
              <a:rPr lang="en-GB"/>
              <a:t>Slide# : </a:t>
            </a:r>
            <a:fld id="{BE2ADED5-F1D6-EC4E-A9DA-2AAC0A1E0559}" type="slidenum">
              <a:rPr lang="en-GB"/>
              <a:pPr/>
              <a:t>13</a:t>
            </a:fld>
            <a:endParaRPr lang="en-GB"/>
          </a:p>
        </p:txBody>
      </p:sp>
      <p:sp>
        <p:nvSpPr>
          <p:cNvPr id="1297410" name="AutoShape 2"/>
          <p:cNvSpPr>
            <a:spLocks noGrp="1" noChangeArrowheads="1"/>
          </p:cNvSpPr>
          <p:nvPr>
            <p:ph type="title"/>
          </p:nvPr>
        </p:nvSpPr>
        <p:spPr>
          <a:ln/>
        </p:spPr>
        <p:txBody>
          <a:bodyPr/>
          <a:lstStyle/>
          <a:p>
            <a:r>
              <a:rPr lang="en-GB" dirty="0" smtClean="0"/>
              <a:t>A pure Thorium thermal </a:t>
            </a:r>
            <a:r>
              <a:rPr lang="en-GB" dirty="0"/>
              <a:t>breeder</a:t>
            </a:r>
            <a:r>
              <a:rPr lang="en-GB" dirty="0" smtClean="0"/>
              <a:t> ? (</a:t>
            </a:r>
            <a:r>
              <a:rPr lang="en-GB" dirty="0"/>
              <a:t>A. Weinberg, Ed Teller) </a:t>
            </a:r>
          </a:p>
        </p:txBody>
      </p:sp>
      <p:sp>
        <p:nvSpPr>
          <p:cNvPr id="1297411" name="Rectangle 3"/>
          <p:cNvSpPr>
            <a:spLocks noGrp="1" noChangeArrowheads="1"/>
          </p:cNvSpPr>
          <p:nvPr>
            <p:ph type="body" idx="1"/>
          </p:nvPr>
        </p:nvSpPr>
        <p:spPr>
          <a:xfrm>
            <a:off x="304800" y="609600"/>
            <a:ext cx="6096000" cy="2514600"/>
          </a:xfrm>
        </p:spPr>
        <p:txBody>
          <a:bodyPr/>
          <a:lstStyle/>
          <a:p>
            <a:pPr>
              <a:lnSpc>
                <a:spcPct val="90000"/>
              </a:lnSpc>
            </a:pPr>
            <a:r>
              <a:rPr lang="fr-FR" sz="2400" dirty="0" err="1"/>
              <a:t>Liquid</a:t>
            </a:r>
            <a:r>
              <a:rPr lang="fr-FR" sz="2400" dirty="0"/>
              <a:t> Fuel: </a:t>
            </a:r>
            <a:r>
              <a:rPr lang="fr-FR" sz="2400" dirty="0" err="1"/>
              <a:t>LiF</a:t>
            </a:r>
            <a:r>
              <a:rPr lang="fr-FR" sz="2400" dirty="0"/>
              <a:t>, (</a:t>
            </a:r>
            <a:r>
              <a:rPr lang="fr-FR" sz="2400" dirty="0" smtClean="0"/>
              <a:t>NN)</a:t>
            </a:r>
            <a:r>
              <a:rPr lang="fr-FR" sz="2400" dirty="0"/>
              <a:t>F</a:t>
            </a:r>
            <a:r>
              <a:rPr lang="fr-FR" sz="2400" baseline="-25000" dirty="0"/>
              <a:t>4</a:t>
            </a:r>
            <a:r>
              <a:rPr lang="fr-FR" sz="2400" dirty="0"/>
              <a:t>, </a:t>
            </a:r>
            <a:r>
              <a:rPr lang="fr-FR" sz="2400" dirty="0" err="1"/>
              <a:t>BeF</a:t>
            </a:r>
            <a:r>
              <a:rPr lang="fr-FR" sz="2400" dirty="0"/>
              <a:t>:  </a:t>
            </a:r>
          </a:p>
          <a:p>
            <a:pPr>
              <a:lnSpc>
                <a:spcPct val="90000"/>
              </a:lnSpc>
            </a:pPr>
            <a:r>
              <a:rPr lang="fr-FR" sz="2400" dirty="0" smtClean="0"/>
              <a:t>NN </a:t>
            </a:r>
            <a:r>
              <a:rPr lang="fr-FR" sz="2400" dirty="0" err="1"/>
              <a:t>from</a:t>
            </a:r>
            <a:r>
              <a:rPr lang="fr-FR" sz="2400" dirty="0"/>
              <a:t> 6,5% to 20 %</a:t>
            </a:r>
            <a:r>
              <a:rPr lang="en-US" sz="2400" dirty="0" smtClean="0"/>
              <a:t>.(</a:t>
            </a:r>
            <a:r>
              <a:rPr lang="en-US" sz="2400" dirty="0" err="1" smtClean="0"/>
              <a:t>U,Th</a:t>
            </a:r>
            <a:r>
              <a:rPr lang="en-US" sz="2400" dirty="0" smtClean="0"/>
              <a:t>..+)</a:t>
            </a:r>
          </a:p>
          <a:p>
            <a:pPr>
              <a:lnSpc>
                <a:spcPct val="90000"/>
              </a:lnSpc>
            </a:pPr>
            <a:r>
              <a:rPr lang="fr-FR" sz="2400" dirty="0"/>
              <a:t>Volume :  20 m</a:t>
            </a:r>
            <a:r>
              <a:rPr lang="fr-FR" sz="2400" baseline="30000" dirty="0"/>
              <a:t>3</a:t>
            </a:r>
            <a:r>
              <a:rPr lang="fr-FR" sz="2400" dirty="0"/>
              <a:t>,</a:t>
            </a:r>
            <a:r>
              <a:rPr lang="fr-FR" sz="2400" baseline="30000" dirty="0"/>
              <a:t> </a:t>
            </a:r>
            <a:r>
              <a:rPr lang="fr-FR" sz="2400" dirty="0" err="1"/>
              <a:t>Temp</a:t>
            </a:r>
            <a:r>
              <a:rPr lang="fr-FR" sz="2400" dirty="0"/>
              <a:t>.: 630°C,</a:t>
            </a:r>
          </a:p>
          <a:p>
            <a:pPr>
              <a:lnSpc>
                <a:spcPct val="90000"/>
              </a:lnSpc>
            </a:pPr>
            <a:r>
              <a:rPr lang="fr-FR" sz="2400" dirty="0"/>
              <a:t> Power : 2.5 </a:t>
            </a:r>
            <a:r>
              <a:rPr lang="fr-FR" sz="2400" dirty="0" err="1"/>
              <a:t>GW</a:t>
            </a:r>
            <a:r>
              <a:rPr lang="fr-FR" sz="2400" baseline="-25000" dirty="0" err="1"/>
              <a:t>th</a:t>
            </a:r>
            <a:r>
              <a:rPr lang="fr-FR" sz="2400" dirty="0"/>
              <a:t> = 1 </a:t>
            </a:r>
            <a:r>
              <a:rPr lang="fr-FR" sz="2400" dirty="0" err="1"/>
              <a:t>GW</a:t>
            </a:r>
            <a:r>
              <a:rPr lang="fr-FR" sz="2400" baseline="-25000" dirty="0" err="1"/>
              <a:t>ele</a:t>
            </a:r>
            <a:endParaRPr lang="fr-FR" sz="2400" baseline="-25000" dirty="0"/>
          </a:p>
          <a:p>
            <a:pPr>
              <a:lnSpc>
                <a:spcPct val="90000"/>
              </a:lnSpc>
              <a:spcAft>
                <a:spcPts val="600"/>
              </a:spcAft>
            </a:pPr>
            <a:r>
              <a:rPr lang="en-US" sz="2400" dirty="0"/>
              <a:t>The molten salt reactor's fuel is continuously reprocessed by an adjacent chemical plant on line.</a:t>
            </a:r>
          </a:p>
          <a:p>
            <a:pPr>
              <a:lnSpc>
                <a:spcPct val="90000"/>
              </a:lnSpc>
              <a:spcAft>
                <a:spcPts val="600"/>
              </a:spcAft>
            </a:pPr>
            <a:r>
              <a:rPr lang="en-US" sz="2400" i="1" dirty="0">
                <a:solidFill>
                  <a:srgbClr val="FA012E"/>
                </a:solidFill>
              </a:rPr>
              <a:t>All the salt has to be reprocessed every &lt;10 days to ensure criticality</a:t>
            </a:r>
            <a:r>
              <a:rPr lang="en-US" dirty="0"/>
              <a:t>.</a:t>
            </a:r>
            <a:r>
              <a:rPr lang="en-US" sz="2400" dirty="0"/>
              <a:t> </a:t>
            </a:r>
            <a:endParaRPr lang="en-GB" sz="2400" dirty="0"/>
          </a:p>
        </p:txBody>
      </p:sp>
      <p:sp>
        <p:nvSpPr>
          <p:cNvPr id="1297412" name="Rectangle 4"/>
          <p:cNvSpPr>
            <a:spLocks noChangeArrowheads="1"/>
          </p:cNvSpPr>
          <p:nvPr/>
        </p:nvSpPr>
        <p:spPr bwMode="auto">
          <a:xfrm>
            <a:off x="304800" y="4114800"/>
            <a:ext cx="9296400" cy="2362200"/>
          </a:xfrm>
          <a:prstGeom prst="rect">
            <a:avLst/>
          </a:prstGeom>
          <a:noFill/>
          <a:ln w="9525">
            <a:noFill/>
            <a:miter lim="800000"/>
            <a:headEnd/>
            <a:tailEnd/>
          </a:ln>
          <a:effectLst/>
        </p:spPr>
        <p:txBody>
          <a:bodyPr>
            <a:prstTxWarp prst="textNoShape">
              <a:avLst/>
            </a:prstTxWarp>
          </a:bodyPr>
          <a:lstStyle/>
          <a:p>
            <a:pPr marL="742950" lvl="1" indent="-285750">
              <a:lnSpc>
                <a:spcPct val="90000"/>
              </a:lnSpc>
              <a:spcBef>
                <a:spcPct val="10000"/>
              </a:spcBef>
              <a:spcAft>
                <a:spcPts val="600"/>
              </a:spcAft>
              <a:buClr>
                <a:srgbClr val="FF0000"/>
              </a:buClr>
              <a:buSzPct val="155000"/>
              <a:buFont typeface="Wingdings" charset="2"/>
              <a:buChar char=""/>
            </a:pPr>
            <a:r>
              <a:rPr lang="en-US" sz="2400" baseline="0" dirty="0">
                <a:latin typeface="Comic Sans MS" charset="0"/>
                <a:ea typeface="ＭＳ Ｐゴシック" charset="-128"/>
              </a:rPr>
              <a:t>Fluorine removes U233 from the salt. </a:t>
            </a:r>
          </a:p>
          <a:p>
            <a:pPr marL="742950" lvl="1" indent="-285750">
              <a:lnSpc>
                <a:spcPct val="90000"/>
              </a:lnSpc>
              <a:spcBef>
                <a:spcPct val="10000"/>
              </a:spcBef>
              <a:spcAft>
                <a:spcPts val="600"/>
              </a:spcAft>
              <a:buClr>
                <a:srgbClr val="FF0000"/>
              </a:buClr>
              <a:buSzPct val="155000"/>
              <a:buFont typeface="Wingdings" charset="2"/>
              <a:buChar char=""/>
            </a:pPr>
            <a:r>
              <a:rPr lang="en-US" sz="2400" baseline="0" dirty="0">
                <a:latin typeface="Comic Sans MS" charset="0"/>
                <a:ea typeface="ＭＳ Ｐゴシック" charset="-128"/>
              </a:rPr>
              <a:t>A molten bismuth column separates Pa-233 from the salt before decay. </a:t>
            </a:r>
          </a:p>
          <a:p>
            <a:pPr marL="742950" lvl="1" indent="-285750">
              <a:lnSpc>
                <a:spcPct val="90000"/>
              </a:lnSpc>
              <a:spcBef>
                <a:spcPct val="10000"/>
              </a:spcBef>
              <a:spcAft>
                <a:spcPts val="600"/>
              </a:spcAft>
              <a:buClr>
                <a:srgbClr val="FF0000"/>
              </a:buClr>
              <a:buSzPct val="155000"/>
              <a:buFont typeface="Wingdings" charset="2"/>
              <a:buChar char=""/>
            </a:pPr>
            <a:r>
              <a:rPr lang="en-US" sz="2400" baseline="0" dirty="0">
                <a:latin typeface="Comic Sans MS" charset="0"/>
                <a:ea typeface="ＭＳ Ｐゴシック" charset="-128"/>
              </a:rPr>
              <a:t>A fluoride-salt system distills the salts. </a:t>
            </a:r>
          </a:p>
          <a:p>
            <a:pPr marL="742950" lvl="1" indent="-285750">
              <a:lnSpc>
                <a:spcPct val="90000"/>
              </a:lnSpc>
              <a:spcBef>
                <a:spcPct val="10000"/>
              </a:spcBef>
              <a:buClr>
                <a:srgbClr val="FF0000"/>
              </a:buClr>
              <a:buSzPct val="155000"/>
              <a:buFont typeface="Wingdings" charset="2"/>
              <a:buChar char=""/>
            </a:pPr>
            <a:r>
              <a:rPr lang="en-US" sz="2400" baseline="0" dirty="0">
                <a:latin typeface="Comic Sans MS" charset="0"/>
                <a:ea typeface="ＭＳ Ｐゴシック" charset="-128"/>
              </a:rPr>
              <a:t>The</a:t>
            </a:r>
            <a:r>
              <a:rPr lang="en-US" sz="2400" baseline="0" dirty="0" smtClean="0">
                <a:latin typeface="Comic Sans MS" charset="0"/>
                <a:ea typeface="ＭＳ Ｐゴシック" charset="-128"/>
              </a:rPr>
              <a:t> Thorium </a:t>
            </a:r>
            <a:r>
              <a:rPr lang="en-US" sz="2400" baseline="0" dirty="0">
                <a:latin typeface="Comic Sans MS" charset="0"/>
                <a:ea typeface="ＭＳ Ｐゴシック" charset="-128"/>
              </a:rPr>
              <a:t>salts must be separated from the Fission Fragments which</a:t>
            </a:r>
            <a:r>
              <a:rPr lang="en-US" sz="2400" baseline="0" dirty="0" smtClean="0">
                <a:latin typeface="Comic Sans MS" charset="0"/>
                <a:ea typeface="ＭＳ Ｐゴシック" charset="-128"/>
              </a:rPr>
              <a:t> are the </a:t>
            </a:r>
            <a:r>
              <a:rPr lang="en-US" sz="2400" baseline="0" dirty="0">
                <a:latin typeface="Comic Sans MS" charset="0"/>
                <a:ea typeface="ＭＳ Ｐゴシック" charset="-128"/>
              </a:rPr>
              <a:t>“waste”</a:t>
            </a:r>
          </a:p>
          <a:p>
            <a:pPr marL="342900" indent="-342900">
              <a:spcBef>
                <a:spcPct val="20000"/>
              </a:spcBef>
              <a:buClr>
                <a:srgbClr val="FF0000"/>
              </a:buClr>
              <a:buFont typeface="Zapf Dingbats" charset="2"/>
              <a:buNone/>
            </a:pPr>
            <a:endParaRPr lang="en-GB" sz="1800" baseline="0" dirty="0">
              <a:latin typeface="Comic Sans MS" charset="0"/>
            </a:endParaRPr>
          </a:p>
        </p:txBody>
      </p:sp>
      <p:pic>
        <p:nvPicPr>
          <p:cNvPr id="1297413" name="Picture 5"/>
          <p:cNvPicPr>
            <a:picLocks noChangeAspect="1" noChangeArrowheads="1"/>
          </p:cNvPicPr>
          <p:nvPr/>
        </p:nvPicPr>
        <p:blipFill>
          <a:blip r:embed="rId3"/>
          <a:srcRect/>
          <a:stretch>
            <a:fillRect/>
          </a:stretch>
        </p:blipFill>
        <p:spPr bwMode="auto">
          <a:xfrm>
            <a:off x="5715000" y="685800"/>
            <a:ext cx="4191000" cy="3411538"/>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297413"/>
                                        </p:tgtEl>
                                        <p:attrNameLst>
                                          <p:attrName>style.visibility</p:attrName>
                                        </p:attrNameLst>
                                      </p:cBhvr>
                                      <p:to>
                                        <p:strVal val="visible"/>
                                      </p:to>
                                    </p:set>
                                    <p:animEffect transition="in" filter="dissolve">
                                      <p:cBhvr>
                                        <p:cTn id="7" dur="500"/>
                                        <p:tgtEl>
                                          <p:spTgt spid="129741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97411">
                                            <p:txEl>
                                              <p:pRg st="0" end="0"/>
                                            </p:txEl>
                                          </p:spTgt>
                                        </p:tgtEl>
                                        <p:attrNameLst>
                                          <p:attrName>style.visibility</p:attrName>
                                        </p:attrNameLst>
                                      </p:cBhvr>
                                      <p:to>
                                        <p:strVal val="visible"/>
                                      </p:to>
                                    </p:set>
                                    <p:animEffect transition="in" filter="dissolve">
                                      <p:cBhvr>
                                        <p:cTn id="12" dur="500"/>
                                        <p:tgtEl>
                                          <p:spTgt spid="129741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297411">
                                            <p:txEl>
                                              <p:pRg st="1" end="1"/>
                                            </p:txEl>
                                          </p:spTgt>
                                        </p:tgtEl>
                                        <p:attrNameLst>
                                          <p:attrName>style.visibility</p:attrName>
                                        </p:attrNameLst>
                                      </p:cBhvr>
                                      <p:to>
                                        <p:strVal val="visible"/>
                                      </p:to>
                                    </p:set>
                                    <p:animEffect transition="in" filter="dissolve">
                                      <p:cBhvr>
                                        <p:cTn id="17" dur="500"/>
                                        <p:tgtEl>
                                          <p:spTgt spid="129741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297411">
                                            <p:txEl>
                                              <p:pRg st="2" end="2"/>
                                            </p:txEl>
                                          </p:spTgt>
                                        </p:tgtEl>
                                        <p:attrNameLst>
                                          <p:attrName>style.visibility</p:attrName>
                                        </p:attrNameLst>
                                      </p:cBhvr>
                                      <p:to>
                                        <p:strVal val="visible"/>
                                      </p:to>
                                    </p:set>
                                    <p:animEffect transition="in" filter="dissolve">
                                      <p:cBhvr>
                                        <p:cTn id="22" dur="500"/>
                                        <p:tgtEl>
                                          <p:spTgt spid="129741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297411">
                                            <p:txEl>
                                              <p:pRg st="3" end="3"/>
                                            </p:txEl>
                                          </p:spTgt>
                                        </p:tgtEl>
                                        <p:attrNameLst>
                                          <p:attrName>style.visibility</p:attrName>
                                        </p:attrNameLst>
                                      </p:cBhvr>
                                      <p:to>
                                        <p:strVal val="visible"/>
                                      </p:to>
                                    </p:set>
                                    <p:animEffect transition="in" filter="dissolve">
                                      <p:cBhvr>
                                        <p:cTn id="27" dur="500"/>
                                        <p:tgtEl>
                                          <p:spTgt spid="1297411">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297411">
                                            <p:txEl>
                                              <p:pRg st="4" end="4"/>
                                            </p:txEl>
                                          </p:spTgt>
                                        </p:tgtEl>
                                        <p:attrNameLst>
                                          <p:attrName>style.visibility</p:attrName>
                                        </p:attrNameLst>
                                      </p:cBhvr>
                                      <p:to>
                                        <p:strVal val="visible"/>
                                      </p:to>
                                    </p:set>
                                    <p:animEffect transition="in" filter="dissolve">
                                      <p:cBhvr>
                                        <p:cTn id="32" dur="500"/>
                                        <p:tgtEl>
                                          <p:spTgt spid="1297411">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297411">
                                            <p:txEl>
                                              <p:pRg st="5" end="5"/>
                                            </p:txEl>
                                          </p:spTgt>
                                        </p:tgtEl>
                                        <p:attrNameLst>
                                          <p:attrName>style.visibility</p:attrName>
                                        </p:attrNameLst>
                                      </p:cBhvr>
                                      <p:to>
                                        <p:strVal val="visible"/>
                                      </p:to>
                                    </p:set>
                                    <p:animEffect transition="in" filter="dissolve">
                                      <p:cBhvr>
                                        <p:cTn id="37" dur="500"/>
                                        <p:tgtEl>
                                          <p:spTgt spid="1297411">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297412">
                                            <p:txEl>
                                              <p:pRg st="0" end="0"/>
                                            </p:txEl>
                                          </p:spTgt>
                                        </p:tgtEl>
                                        <p:attrNameLst>
                                          <p:attrName>style.visibility</p:attrName>
                                        </p:attrNameLst>
                                      </p:cBhvr>
                                      <p:to>
                                        <p:strVal val="visible"/>
                                      </p:to>
                                    </p:set>
                                    <p:animEffect transition="in" filter="dissolve">
                                      <p:cBhvr>
                                        <p:cTn id="42" dur="500"/>
                                        <p:tgtEl>
                                          <p:spTgt spid="1297412">
                                            <p:txEl>
                                              <p:pRg st="0" end="0"/>
                                            </p:txEl>
                                          </p:spTgt>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1297412">
                                            <p:txEl>
                                              <p:pRg st="1" end="1"/>
                                            </p:txEl>
                                          </p:spTgt>
                                        </p:tgtEl>
                                        <p:attrNameLst>
                                          <p:attrName>style.visibility</p:attrName>
                                        </p:attrNameLst>
                                      </p:cBhvr>
                                      <p:to>
                                        <p:strVal val="visible"/>
                                      </p:to>
                                    </p:set>
                                    <p:animEffect transition="in" filter="dissolve">
                                      <p:cBhvr>
                                        <p:cTn id="45" dur="500"/>
                                        <p:tgtEl>
                                          <p:spTgt spid="1297412">
                                            <p:txEl>
                                              <p:pRg st="1" end="1"/>
                                            </p:txEl>
                                          </p:spTgt>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1297412">
                                            <p:txEl>
                                              <p:pRg st="2" end="2"/>
                                            </p:txEl>
                                          </p:spTgt>
                                        </p:tgtEl>
                                        <p:attrNameLst>
                                          <p:attrName>style.visibility</p:attrName>
                                        </p:attrNameLst>
                                      </p:cBhvr>
                                      <p:to>
                                        <p:strVal val="visible"/>
                                      </p:to>
                                    </p:set>
                                    <p:animEffect transition="in" filter="dissolve">
                                      <p:cBhvr>
                                        <p:cTn id="48" dur="500"/>
                                        <p:tgtEl>
                                          <p:spTgt spid="1297412">
                                            <p:txEl>
                                              <p:pRg st="2" end="2"/>
                                            </p:txEl>
                                          </p:spTgt>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1297412">
                                            <p:txEl>
                                              <p:pRg st="3" end="3"/>
                                            </p:txEl>
                                          </p:spTgt>
                                        </p:tgtEl>
                                        <p:attrNameLst>
                                          <p:attrName>style.visibility</p:attrName>
                                        </p:attrNameLst>
                                      </p:cBhvr>
                                      <p:to>
                                        <p:strVal val="visible"/>
                                      </p:to>
                                    </p:set>
                                    <p:animEffect transition="in" filter="dissolve">
                                      <p:cBhvr>
                                        <p:cTn id="51" dur="500"/>
                                        <p:tgtEl>
                                          <p:spTgt spid="129741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7411" grpId="0" build="p" autoUpdateAnimBg="0"/>
      <p:bldP spid="1297412" grpId="0" build="p" autoUpdateAnimBg="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Footer Placeholder 3"/>
          <p:cNvSpPr>
            <a:spLocks noGrp="1"/>
          </p:cNvSpPr>
          <p:nvPr>
            <p:ph type="ftr" sz="quarter" idx="10"/>
          </p:nvPr>
        </p:nvSpPr>
        <p:spPr/>
        <p:txBody>
          <a:bodyPr/>
          <a:lstStyle/>
          <a:p>
            <a:r>
              <a:rPr lang="en-US" smtClean="0"/>
              <a:t>CERN_Oct_2013</a:t>
            </a:r>
            <a:endParaRPr lang="en-GB"/>
          </a:p>
        </p:txBody>
      </p:sp>
      <p:sp>
        <p:nvSpPr>
          <p:cNvPr id="12" name="Slide Number Placeholder 4"/>
          <p:cNvSpPr>
            <a:spLocks noGrp="1"/>
          </p:cNvSpPr>
          <p:nvPr>
            <p:ph type="sldNum" sz="quarter" idx="11"/>
          </p:nvPr>
        </p:nvSpPr>
        <p:spPr/>
        <p:txBody>
          <a:bodyPr/>
          <a:lstStyle/>
          <a:p>
            <a:r>
              <a:rPr lang="en-GB"/>
              <a:t>Slide# : </a:t>
            </a:r>
            <a:fld id="{8F813085-CC02-5043-98D4-845CB12D9398}" type="slidenum">
              <a:rPr lang="en-GB"/>
              <a:pPr/>
              <a:t>14</a:t>
            </a:fld>
            <a:endParaRPr lang="en-GB"/>
          </a:p>
        </p:txBody>
      </p:sp>
      <p:sp>
        <p:nvSpPr>
          <p:cNvPr id="1304578" name="AutoShape 2"/>
          <p:cNvSpPr>
            <a:spLocks noGrp="1" noChangeArrowheads="1"/>
          </p:cNvSpPr>
          <p:nvPr>
            <p:ph type="title"/>
          </p:nvPr>
        </p:nvSpPr>
        <p:spPr>
          <a:ln/>
        </p:spPr>
        <p:txBody>
          <a:bodyPr/>
          <a:lstStyle/>
          <a:p>
            <a:r>
              <a:rPr lang="en-GB"/>
              <a:t>MSR programme in ORNL</a:t>
            </a:r>
          </a:p>
        </p:txBody>
      </p:sp>
      <p:pic>
        <p:nvPicPr>
          <p:cNvPr id="1304580" name="Picture 4"/>
          <p:cNvPicPr>
            <a:picLocks noChangeAspect="1" noChangeArrowheads="1"/>
          </p:cNvPicPr>
          <p:nvPr/>
        </p:nvPicPr>
        <p:blipFill>
          <a:blip r:embed="rId3"/>
          <a:srcRect/>
          <a:stretch>
            <a:fillRect/>
          </a:stretch>
        </p:blipFill>
        <p:spPr bwMode="auto">
          <a:xfrm>
            <a:off x="5046663" y="1517650"/>
            <a:ext cx="4659312" cy="4883150"/>
          </a:xfrm>
          <a:prstGeom prst="rect">
            <a:avLst/>
          </a:prstGeom>
          <a:noFill/>
          <a:ln w="9525">
            <a:noFill/>
            <a:miter lim="800000"/>
            <a:headEnd/>
            <a:tailEnd/>
          </a:ln>
        </p:spPr>
      </p:pic>
      <p:pic>
        <p:nvPicPr>
          <p:cNvPr id="1304581" name="Picture 5"/>
          <p:cNvPicPr>
            <a:picLocks noChangeAspect="1" noChangeArrowheads="1"/>
          </p:cNvPicPr>
          <p:nvPr/>
        </p:nvPicPr>
        <p:blipFill>
          <a:blip r:embed="rId4"/>
          <a:srcRect t="967" r="4411"/>
          <a:stretch>
            <a:fillRect/>
          </a:stretch>
        </p:blipFill>
        <p:spPr bwMode="auto">
          <a:xfrm>
            <a:off x="381000" y="3040063"/>
            <a:ext cx="4572000" cy="3513137"/>
          </a:xfrm>
          <a:prstGeom prst="rect">
            <a:avLst/>
          </a:prstGeom>
          <a:noFill/>
          <a:ln w="9525">
            <a:noFill/>
            <a:miter lim="800000"/>
            <a:headEnd/>
            <a:tailEnd/>
          </a:ln>
        </p:spPr>
      </p:pic>
      <p:pic>
        <p:nvPicPr>
          <p:cNvPr id="1304582" name="Picture 6"/>
          <p:cNvPicPr>
            <a:picLocks noChangeArrowheads="1"/>
          </p:cNvPicPr>
          <p:nvPr/>
        </p:nvPicPr>
        <p:blipFill>
          <a:blip r:embed="rId5"/>
          <a:srcRect/>
          <a:stretch>
            <a:fillRect/>
          </a:stretch>
        </p:blipFill>
        <p:spPr bwMode="auto">
          <a:xfrm>
            <a:off x="2608263" y="1363663"/>
            <a:ext cx="2344737" cy="1582737"/>
          </a:xfrm>
          <a:prstGeom prst="rect">
            <a:avLst/>
          </a:prstGeom>
          <a:noFill/>
          <a:ln w="9525">
            <a:noFill/>
            <a:miter lim="800000"/>
            <a:headEnd/>
            <a:tailEnd/>
          </a:ln>
          <a:effectLst/>
        </p:spPr>
      </p:pic>
      <p:sp>
        <p:nvSpPr>
          <p:cNvPr id="1304583" name="Rectangle 7"/>
          <p:cNvSpPr>
            <a:spLocks noChangeArrowheads="1"/>
          </p:cNvSpPr>
          <p:nvPr/>
        </p:nvSpPr>
        <p:spPr bwMode="auto">
          <a:xfrm>
            <a:off x="6896100" y="1546225"/>
            <a:ext cx="2916238" cy="555625"/>
          </a:xfrm>
          <a:prstGeom prst="rect">
            <a:avLst/>
          </a:prstGeom>
          <a:noFill/>
          <a:ln w="9525">
            <a:noFill/>
            <a:miter lim="800000"/>
            <a:headEnd/>
            <a:tailEnd/>
          </a:ln>
          <a:effectLst/>
        </p:spPr>
        <p:txBody>
          <a:bodyPr lIns="95758" tIns="47880" rIns="95758" bIns="47880" anchor="ctr">
            <a:prstTxWarp prst="textNoShape">
              <a:avLst/>
            </a:prstTxWarp>
          </a:bodyPr>
          <a:lstStyle/>
          <a:p>
            <a:pPr algn="ctr" defTabSz="957263"/>
            <a:r>
              <a:rPr lang="en-US" sz="2100" b="1" baseline="0">
                <a:solidFill>
                  <a:srgbClr val="FF0000"/>
                </a:solidFill>
                <a:latin typeface="Comic Sans MS" charset="0"/>
              </a:rPr>
              <a:t>PROJECT STOPPED</a:t>
            </a:r>
            <a:br>
              <a:rPr lang="en-US" sz="2100" b="1" baseline="0">
                <a:solidFill>
                  <a:srgbClr val="FF0000"/>
                </a:solidFill>
                <a:latin typeface="Comic Sans MS" charset="0"/>
              </a:rPr>
            </a:br>
            <a:r>
              <a:rPr lang="en-US" sz="2100" b="1" baseline="0">
                <a:solidFill>
                  <a:srgbClr val="FF0000"/>
                </a:solidFill>
                <a:latin typeface="Comic Sans MS" charset="0"/>
              </a:rPr>
              <a:t>IN 1976</a:t>
            </a:r>
            <a:endParaRPr lang="fr-FR" sz="2100" b="1" baseline="0">
              <a:solidFill>
                <a:srgbClr val="FF0000"/>
              </a:solidFill>
              <a:latin typeface="Comic Sans MS" charset="0"/>
            </a:endParaRPr>
          </a:p>
        </p:txBody>
      </p:sp>
      <p:sp>
        <p:nvSpPr>
          <p:cNvPr id="1304584" name="Rectangle 8"/>
          <p:cNvSpPr>
            <a:spLocks noChangeArrowheads="1"/>
          </p:cNvSpPr>
          <p:nvPr/>
        </p:nvSpPr>
        <p:spPr bwMode="auto">
          <a:xfrm>
            <a:off x="5334000" y="698500"/>
            <a:ext cx="3781425" cy="822325"/>
          </a:xfrm>
          <a:prstGeom prst="rect">
            <a:avLst/>
          </a:prstGeom>
          <a:noFill/>
          <a:ln w="9525">
            <a:noFill/>
            <a:miter lim="800000"/>
            <a:headEnd/>
            <a:tailEnd/>
          </a:ln>
          <a:effectLst/>
        </p:spPr>
        <p:txBody>
          <a:bodyPr wrap="none">
            <a:prstTxWarp prst="textNoShape">
              <a:avLst/>
            </a:prstTxWarp>
            <a:spAutoFit/>
          </a:bodyPr>
          <a:lstStyle/>
          <a:p>
            <a:pPr algn="ctr"/>
            <a:r>
              <a:rPr lang="en-US" sz="2400" baseline="0">
                <a:latin typeface="Comic Sans MS" charset="0"/>
              </a:rPr>
              <a:t>THE MSBR PROJECT</a:t>
            </a:r>
            <a:r>
              <a:rPr lang="en-US" sz="2400" b="1" baseline="0">
                <a:latin typeface="Comic Sans MS" charset="0"/>
              </a:rPr>
              <a:t> </a:t>
            </a:r>
          </a:p>
          <a:p>
            <a:pPr algn="ctr"/>
            <a:r>
              <a:rPr lang="en-US" sz="2400" baseline="0">
                <a:latin typeface="Comic Sans MS" charset="0"/>
              </a:rPr>
              <a:t>2250 MWth – 1000 MWe</a:t>
            </a:r>
            <a:endParaRPr lang="en-GB" sz="2400" baseline="0">
              <a:latin typeface="Comic Sans MS" charset="0"/>
            </a:endParaRPr>
          </a:p>
        </p:txBody>
      </p:sp>
      <p:sp>
        <p:nvSpPr>
          <p:cNvPr id="1304585" name="Rectangle 9"/>
          <p:cNvSpPr>
            <a:spLocks noChangeArrowheads="1"/>
          </p:cNvSpPr>
          <p:nvPr/>
        </p:nvSpPr>
        <p:spPr bwMode="auto">
          <a:xfrm>
            <a:off x="0" y="663575"/>
            <a:ext cx="4953000" cy="555625"/>
          </a:xfrm>
          <a:prstGeom prst="rect">
            <a:avLst/>
          </a:prstGeom>
          <a:noFill/>
          <a:ln w="9525">
            <a:noFill/>
            <a:miter lim="800000"/>
            <a:headEnd/>
            <a:tailEnd/>
          </a:ln>
          <a:effectLst/>
        </p:spPr>
        <p:txBody>
          <a:bodyPr lIns="95758" tIns="47880" rIns="95758" bIns="47880" anchor="ctr">
            <a:prstTxWarp prst="textNoShape">
              <a:avLst/>
            </a:prstTxWarp>
          </a:bodyPr>
          <a:lstStyle/>
          <a:p>
            <a:pPr algn="ctr" defTabSz="957263"/>
            <a:r>
              <a:rPr lang="en-US" sz="2100" baseline="0">
                <a:latin typeface="Comic Sans MS" charset="0"/>
              </a:rPr>
              <a:t>MSRE (MOLTEN SALT REACTOR</a:t>
            </a:r>
            <a:br>
              <a:rPr lang="en-US" sz="2100" baseline="0">
                <a:latin typeface="Comic Sans MS" charset="0"/>
              </a:rPr>
            </a:br>
            <a:r>
              <a:rPr lang="en-US" sz="2100" baseline="0">
                <a:latin typeface="Comic Sans MS" charset="0"/>
              </a:rPr>
              <a:t> EXPERIMENT)</a:t>
            </a:r>
            <a:endParaRPr lang="fr-FR" sz="2100" b="1" baseline="0">
              <a:latin typeface="Comic Sans MS" charset="0"/>
            </a:endParaRPr>
          </a:p>
        </p:txBody>
      </p:sp>
      <p:sp>
        <p:nvSpPr>
          <p:cNvPr id="1304586" name="Rectangle 10"/>
          <p:cNvSpPr>
            <a:spLocks noChangeArrowheads="1"/>
          </p:cNvSpPr>
          <p:nvPr/>
        </p:nvSpPr>
        <p:spPr bwMode="auto">
          <a:xfrm>
            <a:off x="0" y="1371600"/>
            <a:ext cx="2579688" cy="555625"/>
          </a:xfrm>
          <a:prstGeom prst="rect">
            <a:avLst/>
          </a:prstGeom>
          <a:noFill/>
          <a:ln w="9525">
            <a:noFill/>
            <a:miter lim="800000"/>
            <a:headEnd/>
            <a:tailEnd/>
          </a:ln>
          <a:effectLst/>
        </p:spPr>
        <p:txBody>
          <a:bodyPr lIns="95758" tIns="47880" rIns="95758" bIns="47880" anchor="ctr">
            <a:prstTxWarp prst="textNoShape">
              <a:avLst/>
            </a:prstTxWarp>
          </a:bodyPr>
          <a:lstStyle/>
          <a:p>
            <a:pPr algn="ctr" defTabSz="957263"/>
            <a:r>
              <a:rPr lang="en-US" sz="1600" b="1" baseline="0">
                <a:latin typeface="Comic Sans MS" charset="0"/>
              </a:rPr>
              <a:t>FUEL SALT</a:t>
            </a:r>
            <a:br>
              <a:rPr lang="en-US" sz="1600" b="1" baseline="0">
                <a:latin typeface="Comic Sans MS" charset="0"/>
              </a:rPr>
            </a:br>
            <a:r>
              <a:rPr lang="en-US" sz="1600" b="1" baseline="0">
                <a:latin typeface="Comic Sans MS" charset="0"/>
              </a:rPr>
              <a:t>66%LiF-29%BeF</a:t>
            </a:r>
            <a:r>
              <a:rPr lang="en-US" sz="1600" b="1">
                <a:latin typeface="Comic Sans MS" charset="0"/>
              </a:rPr>
              <a:t>2</a:t>
            </a:r>
            <a:r>
              <a:rPr lang="en-US" sz="1600" b="1" baseline="0">
                <a:latin typeface="Comic Sans MS" charset="0"/>
              </a:rPr>
              <a:t>-5%ZrF</a:t>
            </a:r>
            <a:r>
              <a:rPr lang="en-US" sz="1600" b="1">
                <a:latin typeface="Comic Sans MS" charset="0"/>
              </a:rPr>
              <a:t>4</a:t>
            </a:r>
            <a:r>
              <a:rPr lang="en-US" sz="1600" b="1" baseline="0">
                <a:latin typeface="Comic Sans MS" charset="0"/>
              </a:rPr>
              <a:t>-0,2%UF</a:t>
            </a:r>
            <a:r>
              <a:rPr lang="en-US" sz="1600" b="1">
                <a:latin typeface="Comic Sans MS" charset="0"/>
              </a:rPr>
              <a:t>4</a:t>
            </a:r>
            <a:endParaRPr lang="fr-FR" sz="1900" b="1">
              <a:latin typeface="Comic Sans MS" charset="0"/>
            </a:endParaRPr>
          </a:p>
        </p:txBody>
      </p:sp>
      <p:sp>
        <p:nvSpPr>
          <p:cNvPr id="1304587" name="Rectangle 11"/>
          <p:cNvSpPr>
            <a:spLocks noChangeArrowheads="1"/>
          </p:cNvSpPr>
          <p:nvPr/>
        </p:nvSpPr>
        <p:spPr bwMode="auto">
          <a:xfrm>
            <a:off x="0" y="2133600"/>
            <a:ext cx="2362200" cy="990600"/>
          </a:xfrm>
          <a:prstGeom prst="rect">
            <a:avLst/>
          </a:prstGeom>
          <a:noFill/>
          <a:ln w="9525">
            <a:noFill/>
            <a:miter lim="800000"/>
            <a:headEnd/>
            <a:tailEnd/>
          </a:ln>
          <a:effectLst/>
        </p:spPr>
        <p:txBody>
          <a:bodyPr lIns="95758" tIns="47880" rIns="95758" bIns="47880" anchor="ctr">
            <a:prstTxWarp prst="textNoShape">
              <a:avLst/>
            </a:prstTxWarp>
          </a:bodyPr>
          <a:lstStyle/>
          <a:p>
            <a:pPr algn="ctr" defTabSz="957263"/>
            <a:r>
              <a:rPr lang="en-US" sz="1600" b="1" baseline="0">
                <a:latin typeface="Comic Sans MS" charset="0"/>
              </a:rPr>
              <a:t>OPERATED 5 YEARS</a:t>
            </a:r>
            <a:br>
              <a:rPr lang="en-US" sz="1600" b="1" baseline="0">
                <a:latin typeface="Comic Sans MS" charset="0"/>
              </a:rPr>
            </a:br>
            <a:r>
              <a:rPr lang="en-US" sz="1600" b="1" baseline="0">
                <a:latin typeface="Comic Sans MS" charset="0"/>
              </a:rPr>
              <a:t>(LOAD FACTOR 85%)</a:t>
            </a:r>
            <a:br>
              <a:rPr lang="en-US" sz="1600" b="1" baseline="0">
                <a:latin typeface="Comic Sans MS" charset="0"/>
              </a:rPr>
            </a:br>
            <a:r>
              <a:rPr lang="en-US" sz="1600" b="1" baseline="0">
                <a:latin typeface="Comic Sans MS" charset="0"/>
              </a:rPr>
              <a:t>WITHOUT ANY INCIDENT</a:t>
            </a:r>
            <a:endParaRPr lang="fr-FR" sz="1900" b="1" baseline="0">
              <a:latin typeface="Comic Sans MS"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04585">
                                            <p:txEl>
                                              <p:pRg st="0" end="0"/>
                                            </p:txEl>
                                          </p:spTgt>
                                        </p:tgtEl>
                                        <p:attrNameLst>
                                          <p:attrName>style.visibility</p:attrName>
                                        </p:attrNameLst>
                                      </p:cBhvr>
                                      <p:to>
                                        <p:strVal val="visible"/>
                                      </p:to>
                                    </p:set>
                                    <p:animEffect transition="in" filter="dissolve">
                                      <p:cBhvr>
                                        <p:cTn id="7" dur="500"/>
                                        <p:tgtEl>
                                          <p:spTgt spid="130458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304581"/>
                                        </p:tgtEl>
                                        <p:attrNameLst>
                                          <p:attrName>style.visibility</p:attrName>
                                        </p:attrNameLst>
                                      </p:cBhvr>
                                      <p:to>
                                        <p:strVal val="visible"/>
                                      </p:to>
                                    </p:set>
                                    <p:animEffect transition="in" filter="dissolve">
                                      <p:cBhvr>
                                        <p:cTn id="12" dur="500"/>
                                        <p:tgtEl>
                                          <p:spTgt spid="130458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304582"/>
                                        </p:tgtEl>
                                        <p:attrNameLst>
                                          <p:attrName>style.visibility</p:attrName>
                                        </p:attrNameLst>
                                      </p:cBhvr>
                                      <p:to>
                                        <p:strVal val="visible"/>
                                      </p:to>
                                    </p:set>
                                    <p:animEffect transition="in" filter="dissolve">
                                      <p:cBhvr>
                                        <p:cTn id="17" dur="500"/>
                                        <p:tgtEl>
                                          <p:spTgt spid="1304582"/>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04586">
                                            <p:txEl>
                                              <p:pRg st="0" end="0"/>
                                            </p:txEl>
                                          </p:spTgt>
                                        </p:tgtEl>
                                        <p:attrNameLst>
                                          <p:attrName>style.visibility</p:attrName>
                                        </p:attrNameLst>
                                      </p:cBhvr>
                                      <p:to>
                                        <p:strVal val="visible"/>
                                      </p:to>
                                    </p:set>
                                    <p:animEffect transition="in" filter="dissolve">
                                      <p:cBhvr>
                                        <p:cTn id="22" dur="500"/>
                                        <p:tgtEl>
                                          <p:spTgt spid="130458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04587">
                                            <p:txEl>
                                              <p:pRg st="0" end="0"/>
                                            </p:txEl>
                                          </p:spTgt>
                                        </p:tgtEl>
                                        <p:attrNameLst>
                                          <p:attrName>style.visibility</p:attrName>
                                        </p:attrNameLst>
                                      </p:cBhvr>
                                      <p:to>
                                        <p:strVal val="visible"/>
                                      </p:to>
                                    </p:set>
                                    <p:animEffect transition="in" filter="dissolve">
                                      <p:cBhvr>
                                        <p:cTn id="27" dur="500"/>
                                        <p:tgtEl>
                                          <p:spTgt spid="1304587">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304584">
                                            <p:txEl>
                                              <p:pRg st="0" end="0"/>
                                            </p:txEl>
                                          </p:spTgt>
                                        </p:tgtEl>
                                        <p:attrNameLst>
                                          <p:attrName>style.visibility</p:attrName>
                                        </p:attrNameLst>
                                      </p:cBhvr>
                                      <p:to>
                                        <p:strVal val="visible"/>
                                      </p:to>
                                    </p:set>
                                    <p:animEffect transition="in" filter="dissolve">
                                      <p:cBhvr>
                                        <p:cTn id="32" dur="500"/>
                                        <p:tgtEl>
                                          <p:spTgt spid="1304584">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304584">
                                            <p:txEl>
                                              <p:pRg st="1" end="1"/>
                                            </p:txEl>
                                          </p:spTgt>
                                        </p:tgtEl>
                                        <p:attrNameLst>
                                          <p:attrName>style.visibility</p:attrName>
                                        </p:attrNameLst>
                                      </p:cBhvr>
                                      <p:to>
                                        <p:strVal val="visible"/>
                                      </p:to>
                                    </p:set>
                                    <p:animEffect transition="in" filter="dissolve">
                                      <p:cBhvr>
                                        <p:cTn id="37" dur="500"/>
                                        <p:tgtEl>
                                          <p:spTgt spid="1304584">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1304580"/>
                                        </p:tgtEl>
                                        <p:attrNameLst>
                                          <p:attrName>style.visibility</p:attrName>
                                        </p:attrNameLst>
                                      </p:cBhvr>
                                      <p:to>
                                        <p:strVal val="visible"/>
                                      </p:to>
                                    </p:set>
                                    <p:animEffect transition="in" filter="dissolve">
                                      <p:cBhvr>
                                        <p:cTn id="42" dur="500"/>
                                        <p:tgtEl>
                                          <p:spTgt spid="1304580"/>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304583">
                                            <p:txEl>
                                              <p:pRg st="0" end="0"/>
                                            </p:txEl>
                                          </p:spTgt>
                                        </p:tgtEl>
                                        <p:attrNameLst>
                                          <p:attrName>style.visibility</p:attrName>
                                        </p:attrNameLst>
                                      </p:cBhvr>
                                      <p:to>
                                        <p:strVal val="visible"/>
                                      </p:to>
                                    </p:set>
                                    <p:animEffect transition="in" filter="dissolve">
                                      <p:cBhvr>
                                        <p:cTn id="47" dur="500"/>
                                        <p:tgtEl>
                                          <p:spTgt spid="130458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4583" grpId="0" build="p" autoUpdateAnimBg="0"/>
      <p:bldP spid="1304584" grpId="0" build="p" autoUpdateAnimBg="0"/>
      <p:bldP spid="1304585" grpId="0" build="p" autoUpdateAnimBg="0"/>
      <p:bldP spid="1304586" grpId="0" build="p" autoUpdateAnimBg="0"/>
      <p:bldP spid="1304587" grpId="0" build="p" autoUpdateAnimBg="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5" name="Footer Placeholder 3"/>
          <p:cNvSpPr>
            <a:spLocks noGrp="1"/>
          </p:cNvSpPr>
          <p:nvPr>
            <p:ph type="ftr" sz="quarter" idx="10"/>
          </p:nvPr>
        </p:nvSpPr>
        <p:spPr/>
        <p:txBody>
          <a:bodyPr/>
          <a:lstStyle/>
          <a:p>
            <a:r>
              <a:rPr lang="en-US" smtClean="0"/>
              <a:t>CERN_Oct_2013</a:t>
            </a:r>
            <a:endParaRPr lang="en-GB"/>
          </a:p>
        </p:txBody>
      </p:sp>
      <p:sp>
        <p:nvSpPr>
          <p:cNvPr id="376" name="Slide Number Placeholder 4"/>
          <p:cNvSpPr>
            <a:spLocks noGrp="1"/>
          </p:cNvSpPr>
          <p:nvPr>
            <p:ph type="sldNum" sz="quarter" idx="11"/>
          </p:nvPr>
        </p:nvSpPr>
        <p:spPr/>
        <p:txBody>
          <a:bodyPr/>
          <a:lstStyle/>
          <a:p>
            <a:r>
              <a:rPr lang="en-GB"/>
              <a:t>Slide# : </a:t>
            </a:r>
            <a:fld id="{18EF0EBD-9705-624E-8D04-DD4EF13EC34C}" type="slidenum">
              <a:rPr lang="en-GB"/>
              <a:pPr/>
              <a:t>15</a:t>
            </a:fld>
            <a:endParaRPr lang="en-GB"/>
          </a:p>
        </p:txBody>
      </p:sp>
      <p:sp>
        <p:nvSpPr>
          <p:cNvPr id="1298434" name="AutoShape 2"/>
          <p:cNvSpPr>
            <a:spLocks noChangeAspect="1" noChangeArrowheads="1" noTextEdit="1"/>
          </p:cNvSpPr>
          <p:nvPr/>
        </p:nvSpPr>
        <p:spPr bwMode="auto">
          <a:xfrm>
            <a:off x="1219200" y="609600"/>
            <a:ext cx="7800975" cy="5145088"/>
          </a:xfrm>
          <a:prstGeom prst="rect">
            <a:avLst/>
          </a:prstGeom>
          <a:noFill/>
          <a:ln w="9525">
            <a:noFill/>
            <a:miter lim="800000"/>
            <a:headEnd/>
            <a:tailEnd/>
          </a:ln>
        </p:spPr>
        <p:txBody>
          <a:bodyPr>
            <a:prstTxWarp prst="textNoShape">
              <a:avLst/>
            </a:prstTxWarp>
          </a:bodyPr>
          <a:lstStyle/>
          <a:p>
            <a:endParaRPr lang="en-US"/>
          </a:p>
        </p:txBody>
      </p:sp>
      <p:sp>
        <p:nvSpPr>
          <p:cNvPr id="1298435" name="Rectangle 3"/>
          <p:cNvSpPr>
            <a:spLocks noChangeArrowheads="1"/>
          </p:cNvSpPr>
          <p:nvPr/>
        </p:nvSpPr>
        <p:spPr bwMode="auto">
          <a:xfrm>
            <a:off x="1368425" y="823913"/>
            <a:ext cx="950913" cy="379412"/>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436" name="Rectangle 4"/>
          <p:cNvSpPr>
            <a:spLocks noChangeArrowheads="1"/>
          </p:cNvSpPr>
          <p:nvPr/>
        </p:nvSpPr>
        <p:spPr bwMode="auto">
          <a:xfrm>
            <a:off x="1730375" y="876300"/>
            <a:ext cx="2540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Salt </a:t>
            </a:r>
            <a:endParaRPr lang="fr-FR" sz="1900" baseline="0">
              <a:latin typeface="Arial" charset="0"/>
            </a:endParaRPr>
          </a:p>
        </p:txBody>
      </p:sp>
      <p:sp>
        <p:nvSpPr>
          <p:cNvPr id="1298437" name="Rectangle 5"/>
          <p:cNvSpPr>
            <a:spLocks noChangeArrowheads="1"/>
          </p:cNvSpPr>
          <p:nvPr/>
        </p:nvSpPr>
        <p:spPr bwMode="auto">
          <a:xfrm>
            <a:off x="1520825" y="1023938"/>
            <a:ext cx="6143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purification</a:t>
            </a:r>
            <a:endParaRPr lang="fr-FR" sz="1900" baseline="0">
              <a:latin typeface="Arial" charset="0"/>
            </a:endParaRPr>
          </a:p>
        </p:txBody>
      </p:sp>
      <p:sp>
        <p:nvSpPr>
          <p:cNvPr id="1298440" name="Rectangle 8"/>
          <p:cNvSpPr>
            <a:spLocks noChangeArrowheads="1"/>
          </p:cNvSpPr>
          <p:nvPr/>
        </p:nvSpPr>
        <p:spPr bwMode="auto">
          <a:xfrm>
            <a:off x="2098675" y="4117975"/>
            <a:ext cx="887413" cy="231775"/>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441" name="Rectangle 9"/>
          <p:cNvSpPr>
            <a:spLocks noChangeArrowheads="1"/>
          </p:cNvSpPr>
          <p:nvPr/>
        </p:nvSpPr>
        <p:spPr bwMode="auto">
          <a:xfrm>
            <a:off x="2192338" y="4170363"/>
            <a:ext cx="66357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Fluorination</a:t>
            </a:r>
            <a:endParaRPr lang="fr-FR" sz="1900" baseline="0">
              <a:latin typeface="Arial" charset="0"/>
            </a:endParaRPr>
          </a:p>
        </p:txBody>
      </p:sp>
      <p:sp>
        <p:nvSpPr>
          <p:cNvPr id="1298442" name="Rectangle 10"/>
          <p:cNvSpPr>
            <a:spLocks noChangeArrowheads="1"/>
          </p:cNvSpPr>
          <p:nvPr/>
        </p:nvSpPr>
        <p:spPr bwMode="auto">
          <a:xfrm>
            <a:off x="2371725" y="4567238"/>
            <a:ext cx="7778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F</a:t>
            </a:r>
            <a:endParaRPr lang="fr-FR" sz="1900" baseline="0">
              <a:latin typeface="Arial" charset="0"/>
            </a:endParaRPr>
          </a:p>
        </p:txBody>
      </p:sp>
      <p:sp>
        <p:nvSpPr>
          <p:cNvPr id="1298443" name="Rectangle 11"/>
          <p:cNvSpPr>
            <a:spLocks noChangeArrowheads="1"/>
          </p:cNvSpPr>
          <p:nvPr/>
        </p:nvSpPr>
        <p:spPr bwMode="auto">
          <a:xfrm>
            <a:off x="2455863" y="4637088"/>
            <a:ext cx="42862" cy="92075"/>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600" baseline="0">
                <a:solidFill>
                  <a:srgbClr val="000000"/>
                </a:solidFill>
                <a:latin typeface="Arial" charset="0"/>
              </a:rPr>
              <a:t>2</a:t>
            </a:r>
            <a:endParaRPr lang="fr-FR" sz="1900" baseline="0">
              <a:latin typeface="Arial" charset="0"/>
            </a:endParaRPr>
          </a:p>
        </p:txBody>
      </p:sp>
      <p:sp>
        <p:nvSpPr>
          <p:cNvPr id="1298444" name="Rectangle 12"/>
          <p:cNvSpPr>
            <a:spLocks noChangeArrowheads="1"/>
          </p:cNvSpPr>
          <p:nvPr/>
        </p:nvSpPr>
        <p:spPr bwMode="auto">
          <a:xfrm>
            <a:off x="3300413" y="4117975"/>
            <a:ext cx="1079500" cy="231775"/>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445" name="Rectangle 13"/>
          <p:cNvSpPr>
            <a:spLocks noChangeArrowheads="1"/>
          </p:cNvSpPr>
          <p:nvPr/>
        </p:nvSpPr>
        <p:spPr bwMode="auto">
          <a:xfrm>
            <a:off x="3514725" y="4170363"/>
            <a:ext cx="58578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Hydrofluor</a:t>
            </a:r>
            <a:endParaRPr lang="fr-FR" sz="1900" baseline="0">
              <a:latin typeface="Arial" charset="0"/>
            </a:endParaRPr>
          </a:p>
        </p:txBody>
      </p:sp>
      <p:sp>
        <p:nvSpPr>
          <p:cNvPr id="1298446" name="Rectangle 14"/>
          <p:cNvSpPr>
            <a:spLocks noChangeArrowheads="1"/>
          </p:cNvSpPr>
          <p:nvPr/>
        </p:nvSpPr>
        <p:spPr bwMode="auto">
          <a:xfrm>
            <a:off x="4133850" y="4170363"/>
            <a:ext cx="3492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447" name="Rectangle 15"/>
          <p:cNvSpPr>
            <a:spLocks noChangeArrowheads="1"/>
          </p:cNvSpPr>
          <p:nvPr/>
        </p:nvSpPr>
        <p:spPr bwMode="auto">
          <a:xfrm>
            <a:off x="4102100" y="4567238"/>
            <a:ext cx="1698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HF</a:t>
            </a:r>
            <a:endParaRPr lang="fr-FR" sz="1900" baseline="0">
              <a:latin typeface="Arial" charset="0"/>
            </a:endParaRPr>
          </a:p>
        </p:txBody>
      </p:sp>
      <p:sp>
        <p:nvSpPr>
          <p:cNvPr id="1298448" name="Rectangle 16"/>
          <p:cNvSpPr>
            <a:spLocks noChangeArrowheads="1"/>
          </p:cNvSpPr>
          <p:nvPr/>
        </p:nvSpPr>
        <p:spPr bwMode="auto">
          <a:xfrm>
            <a:off x="4632325" y="4117975"/>
            <a:ext cx="887413" cy="231775"/>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449" name="Rectangle 17"/>
          <p:cNvSpPr>
            <a:spLocks noChangeArrowheads="1"/>
          </p:cNvSpPr>
          <p:nvPr/>
        </p:nvSpPr>
        <p:spPr bwMode="auto">
          <a:xfrm>
            <a:off x="4725988" y="4170363"/>
            <a:ext cx="66357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Fluorination</a:t>
            </a:r>
            <a:endParaRPr lang="fr-FR" sz="1900" baseline="0">
              <a:latin typeface="Arial" charset="0"/>
            </a:endParaRPr>
          </a:p>
        </p:txBody>
      </p:sp>
      <p:sp>
        <p:nvSpPr>
          <p:cNvPr id="1298450" name="Rectangle 18"/>
          <p:cNvSpPr>
            <a:spLocks noChangeArrowheads="1"/>
          </p:cNvSpPr>
          <p:nvPr/>
        </p:nvSpPr>
        <p:spPr bwMode="auto">
          <a:xfrm>
            <a:off x="5010150" y="4497388"/>
            <a:ext cx="7778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F</a:t>
            </a:r>
            <a:endParaRPr lang="fr-FR" sz="1900" baseline="0">
              <a:latin typeface="Arial" charset="0"/>
            </a:endParaRPr>
          </a:p>
        </p:txBody>
      </p:sp>
      <p:sp>
        <p:nvSpPr>
          <p:cNvPr id="1298451" name="Rectangle 19"/>
          <p:cNvSpPr>
            <a:spLocks noChangeArrowheads="1"/>
          </p:cNvSpPr>
          <p:nvPr/>
        </p:nvSpPr>
        <p:spPr bwMode="auto">
          <a:xfrm>
            <a:off x="5094288" y="4567238"/>
            <a:ext cx="42862" cy="92075"/>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600" baseline="0">
                <a:solidFill>
                  <a:srgbClr val="000000"/>
                </a:solidFill>
                <a:latin typeface="Arial" charset="0"/>
              </a:rPr>
              <a:t>2</a:t>
            </a:r>
            <a:endParaRPr lang="fr-FR" sz="1900" baseline="0">
              <a:latin typeface="Arial" charset="0"/>
            </a:endParaRPr>
          </a:p>
        </p:txBody>
      </p:sp>
      <p:sp>
        <p:nvSpPr>
          <p:cNvPr id="1298452" name="Rectangle 20"/>
          <p:cNvSpPr>
            <a:spLocks noChangeArrowheads="1"/>
          </p:cNvSpPr>
          <p:nvPr/>
        </p:nvSpPr>
        <p:spPr bwMode="auto">
          <a:xfrm>
            <a:off x="5770563" y="4044950"/>
            <a:ext cx="1016000" cy="231775"/>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453" name="Rectangle 21"/>
          <p:cNvSpPr>
            <a:spLocks noChangeArrowheads="1"/>
          </p:cNvSpPr>
          <p:nvPr/>
        </p:nvSpPr>
        <p:spPr bwMode="auto">
          <a:xfrm>
            <a:off x="5988050" y="4095750"/>
            <a:ext cx="15557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Pa</a:t>
            </a:r>
            <a:endParaRPr lang="fr-FR" sz="1900" baseline="0">
              <a:latin typeface="Arial" charset="0"/>
            </a:endParaRPr>
          </a:p>
        </p:txBody>
      </p:sp>
      <p:sp>
        <p:nvSpPr>
          <p:cNvPr id="1298454" name="Rectangle 22"/>
          <p:cNvSpPr>
            <a:spLocks noChangeArrowheads="1"/>
          </p:cNvSpPr>
          <p:nvPr/>
        </p:nvSpPr>
        <p:spPr bwMode="auto">
          <a:xfrm>
            <a:off x="6191250" y="4095750"/>
            <a:ext cx="3603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Decay</a:t>
            </a:r>
            <a:endParaRPr lang="fr-FR" sz="1900" baseline="0">
              <a:latin typeface="Arial" charset="0"/>
            </a:endParaRPr>
          </a:p>
        </p:txBody>
      </p:sp>
      <p:sp>
        <p:nvSpPr>
          <p:cNvPr id="1298455" name="Rectangle 23"/>
          <p:cNvSpPr>
            <a:spLocks noChangeArrowheads="1"/>
          </p:cNvSpPr>
          <p:nvPr/>
        </p:nvSpPr>
        <p:spPr bwMode="auto">
          <a:xfrm>
            <a:off x="5770563" y="4630738"/>
            <a:ext cx="920750" cy="231775"/>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456" name="Rectangle 24"/>
          <p:cNvSpPr>
            <a:spLocks noChangeArrowheads="1"/>
          </p:cNvSpPr>
          <p:nvPr/>
        </p:nvSpPr>
        <p:spPr bwMode="auto">
          <a:xfrm>
            <a:off x="5881688" y="4683125"/>
            <a:ext cx="66357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Fluorination</a:t>
            </a:r>
            <a:endParaRPr lang="fr-FR" sz="1900" baseline="0">
              <a:latin typeface="Arial" charset="0"/>
            </a:endParaRPr>
          </a:p>
        </p:txBody>
      </p:sp>
      <p:sp>
        <p:nvSpPr>
          <p:cNvPr id="1298457" name="Rectangle 25"/>
          <p:cNvSpPr>
            <a:spLocks noChangeArrowheads="1"/>
          </p:cNvSpPr>
          <p:nvPr/>
        </p:nvSpPr>
        <p:spPr bwMode="auto">
          <a:xfrm>
            <a:off x="5389563" y="4672013"/>
            <a:ext cx="77787"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F</a:t>
            </a:r>
            <a:endParaRPr lang="fr-FR" sz="1900" baseline="0">
              <a:latin typeface="Arial" charset="0"/>
            </a:endParaRPr>
          </a:p>
        </p:txBody>
      </p:sp>
      <p:sp>
        <p:nvSpPr>
          <p:cNvPr id="1298458" name="Rectangle 26"/>
          <p:cNvSpPr>
            <a:spLocks noChangeArrowheads="1"/>
          </p:cNvSpPr>
          <p:nvPr/>
        </p:nvSpPr>
        <p:spPr bwMode="auto">
          <a:xfrm>
            <a:off x="5470525" y="4743450"/>
            <a:ext cx="42863" cy="92075"/>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600" baseline="0">
                <a:solidFill>
                  <a:srgbClr val="000000"/>
                </a:solidFill>
                <a:latin typeface="Arial" charset="0"/>
              </a:rPr>
              <a:t>2</a:t>
            </a:r>
            <a:endParaRPr lang="fr-FR" sz="1900" baseline="0">
              <a:latin typeface="Arial" charset="0"/>
            </a:endParaRPr>
          </a:p>
        </p:txBody>
      </p:sp>
      <p:sp>
        <p:nvSpPr>
          <p:cNvPr id="1298459" name="Rectangle 27"/>
          <p:cNvSpPr>
            <a:spLocks noChangeArrowheads="1"/>
          </p:cNvSpPr>
          <p:nvPr/>
        </p:nvSpPr>
        <p:spPr bwMode="auto">
          <a:xfrm>
            <a:off x="6672263" y="5484813"/>
            <a:ext cx="16986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UF</a:t>
            </a:r>
            <a:endParaRPr lang="fr-FR" sz="1900" baseline="0">
              <a:latin typeface="Arial" charset="0"/>
            </a:endParaRPr>
          </a:p>
        </p:txBody>
      </p:sp>
      <p:sp>
        <p:nvSpPr>
          <p:cNvPr id="1298460" name="Rectangle 28"/>
          <p:cNvSpPr>
            <a:spLocks noChangeArrowheads="1"/>
          </p:cNvSpPr>
          <p:nvPr/>
        </p:nvSpPr>
        <p:spPr bwMode="auto">
          <a:xfrm>
            <a:off x="6851650" y="5556250"/>
            <a:ext cx="42863" cy="92075"/>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600" baseline="0">
                <a:solidFill>
                  <a:srgbClr val="000000"/>
                </a:solidFill>
                <a:latin typeface="Arial" charset="0"/>
              </a:rPr>
              <a:t>6</a:t>
            </a:r>
            <a:endParaRPr lang="fr-FR" sz="1900" baseline="0">
              <a:latin typeface="Arial" charset="0"/>
            </a:endParaRPr>
          </a:p>
        </p:txBody>
      </p:sp>
      <p:sp>
        <p:nvSpPr>
          <p:cNvPr id="1298461" name="Rectangle 29"/>
          <p:cNvSpPr>
            <a:spLocks noChangeArrowheads="1"/>
          </p:cNvSpPr>
          <p:nvPr/>
        </p:nvSpPr>
        <p:spPr bwMode="auto">
          <a:xfrm>
            <a:off x="4062413" y="4922838"/>
            <a:ext cx="885825" cy="377825"/>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462" name="Rectangle 30"/>
          <p:cNvSpPr>
            <a:spLocks noChangeArrowheads="1"/>
          </p:cNvSpPr>
          <p:nvPr/>
        </p:nvSpPr>
        <p:spPr bwMode="auto">
          <a:xfrm>
            <a:off x="4200525" y="4973638"/>
            <a:ext cx="57943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Reductant</a:t>
            </a:r>
            <a:endParaRPr lang="fr-FR" sz="1900" baseline="0">
              <a:latin typeface="Arial" charset="0"/>
            </a:endParaRPr>
          </a:p>
        </p:txBody>
      </p:sp>
      <p:sp>
        <p:nvSpPr>
          <p:cNvPr id="1298463" name="Rectangle 31"/>
          <p:cNvSpPr>
            <a:spLocks noChangeArrowheads="1"/>
          </p:cNvSpPr>
          <p:nvPr/>
        </p:nvSpPr>
        <p:spPr bwMode="auto">
          <a:xfrm>
            <a:off x="4273550" y="5121275"/>
            <a:ext cx="4445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addition</a:t>
            </a:r>
            <a:endParaRPr lang="fr-FR" sz="1900" baseline="0">
              <a:latin typeface="Arial" charset="0"/>
            </a:endParaRPr>
          </a:p>
        </p:txBody>
      </p:sp>
      <p:sp>
        <p:nvSpPr>
          <p:cNvPr id="1298464" name="Rectangle 32"/>
          <p:cNvSpPr>
            <a:spLocks noChangeArrowheads="1"/>
          </p:cNvSpPr>
          <p:nvPr/>
        </p:nvSpPr>
        <p:spPr bwMode="auto">
          <a:xfrm>
            <a:off x="4387850" y="5491163"/>
            <a:ext cx="9842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Li</a:t>
            </a:r>
            <a:endParaRPr lang="fr-FR" sz="1900" baseline="0">
              <a:latin typeface="Arial" charset="0"/>
            </a:endParaRPr>
          </a:p>
        </p:txBody>
      </p:sp>
      <p:sp>
        <p:nvSpPr>
          <p:cNvPr id="1298465" name="Rectangle 33"/>
          <p:cNvSpPr>
            <a:spLocks noChangeArrowheads="1"/>
          </p:cNvSpPr>
          <p:nvPr/>
        </p:nvSpPr>
        <p:spPr bwMode="auto">
          <a:xfrm>
            <a:off x="6026150" y="5103813"/>
            <a:ext cx="39528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Salt to </a:t>
            </a:r>
            <a:endParaRPr lang="fr-FR" sz="1900" baseline="0">
              <a:latin typeface="Arial" charset="0"/>
            </a:endParaRPr>
          </a:p>
        </p:txBody>
      </p:sp>
      <p:sp>
        <p:nvSpPr>
          <p:cNvPr id="1298466" name="Rectangle 34"/>
          <p:cNvSpPr>
            <a:spLocks noChangeArrowheads="1"/>
          </p:cNvSpPr>
          <p:nvPr/>
        </p:nvSpPr>
        <p:spPr bwMode="auto">
          <a:xfrm>
            <a:off x="6045200" y="5249863"/>
            <a:ext cx="33178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waste</a:t>
            </a:r>
            <a:endParaRPr lang="fr-FR" sz="1900" baseline="0">
              <a:latin typeface="Arial" charset="0"/>
            </a:endParaRPr>
          </a:p>
        </p:txBody>
      </p:sp>
      <p:sp>
        <p:nvSpPr>
          <p:cNvPr id="1298467" name="Rectangle 35"/>
          <p:cNvSpPr>
            <a:spLocks noChangeArrowheads="1"/>
          </p:cNvSpPr>
          <p:nvPr/>
        </p:nvSpPr>
        <p:spPr bwMode="auto">
          <a:xfrm>
            <a:off x="5930900" y="5475288"/>
            <a:ext cx="428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468" name="Rectangle 36"/>
          <p:cNvSpPr>
            <a:spLocks noChangeArrowheads="1"/>
          </p:cNvSpPr>
          <p:nvPr/>
        </p:nvSpPr>
        <p:spPr bwMode="auto">
          <a:xfrm>
            <a:off x="5973763" y="5470525"/>
            <a:ext cx="33496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TRU+</a:t>
            </a:r>
            <a:endParaRPr lang="fr-FR" sz="1900" baseline="0">
              <a:latin typeface="Arial" charset="0"/>
            </a:endParaRPr>
          </a:p>
        </p:txBody>
      </p:sp>
      <p:sp>
        <p:nvSpPr>
          <p:cNvPr id="1298469" name="Rectangle 37"/>
          <p:cNvSpPr>
            <a:spLocks noChangeArrowheads="1"/>
          </p:cNvSpPr>
          <p:nvPr/>
        </p:nvSpPr>
        <p:spPr bwMode="auto">
          <a:xfrm>
            <a:off x="6329363" y="5470525"/>
            <a:ext cx="1270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Zr</a:t>
            </a:r>
            <a:endParaRPr lang="fr-FR" sz="1900" baseline="0">
              <a:latin typeface="Arial" charset="0"/>
            </a:endParaRPr>
          </a:p>
        </p:txBody>
      </p:sp>
      <p:sp>
        <p:nvSpPr>
          <p:cNvPr id="1298470" name="Rectangle 38"/>
          <p:cNvSpPr>
            <a:spLocks noChangeArrowheads="1"/>
          </p:cNvSpPr>
          <p:nvPr/>
        </p:nvSpPr>
        <p:spPr bwMode="auto">
          <a:xfrm>
            <a:off x="6462713" y="5475288"/>
            <a:ext cx="4286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471" name="Rectangle 39"/>
          <p:cNvSpPr>
            <a:spLocks noChangeArrowheads="1"/>
          </p:cNvSpPr>
          <p:nvPr/>
        </p:nvSpPr>
        <p:spPr bwMode="auto">
          <a:xfrm>
            <a:off x="2605088" y="823913"/>
            <a:ext cx="885825" cy="379412"/>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472" name="Rectangle 40"/>
          <p:cNvSpPr>
            <a:spLocks noChangeArrowheads="1"/>
          </p:cNvSpPr>
          <p:nvPr/>
        </p:nvSpPr>
        <p:spPr bwMode="auto">
          <a:xfrm>
            <a:off x="2935288" y="876300"/>
            <a:ext cx="16986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UF</a:t>
            </a:r>
            <a:endParaRPr lang="fr-FR" sz="1900" baseline="0">
              <a:latin typeface="Arial" charset="0"/>
            </a:endParaRPr>
          </a:p>
        </p:txBody>
      </p:sp>
      <p:sp>
        <p:nvSpPr>
          <p:cNvPr id="1298473" name="Rectangle 41"/>
          <p:cNvSpPr>
            <a:spLocks noChangeArrowheads="1"/>
          </p:cNvSpPr>
          <p:nvPr/>
        </p:nvSpPr>
        <p:spPr bwMode="auto">
          <a:xfrm>
            <a:off x="3116263" y="946150"/>
            <a:ext cx="42862" cy="92075"/>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600" baseline="0">
                <a:solidFill>
                  <a:srgbClr val="000000"/>
                </a:solidFill>
                <a:latin typeface="Arial" charset="0"/>
              </a:rPr>
              <a:t>6</a:t>
            </a:r>
            <a:endParaRPr lang="fr-FR" sz="1900" baseline="0">
              <a:latin typeface="Arial" charset="0"/>
            </a:endParaRPr>
          </a:p>
        </p:txBody>
      </p:sp>
      <p:sp>
        <p:nvSpPr>
          <p:cNvPr id="1298474" name="Rectangle 42"/>
          <p:cNvSpPr>
            <a:spLocks noChangeArrowheads="1"/>
          </p:cNvSpPr>
          <p:nvPr/>
        </p:nvSpPr>
        <p:spPr bwMode="auto">
          <a:xfrm>
            <a:off x="2771775" y="1023938"/>
            <a:ext cx="52228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reduction</a:t>
            </a:r>
            <a:endParaRPr lang="fr-FR" sz="1900" baseline="0">
              <a:latin typeface="Arial" charset="0"/>
            </a:endParaRPr>
          </a:p>
        </p:txBody>
      </p:sp>
      <p:sp>
        <p:nvSpPr>
          <p:cNvPr id="1298475" name="Rectangle 43"/>
          <p:cNvSpPr>
            <a:spLocks noChangeArrowheads="1"/>
          </p:cNvSpPr>
          <p:nvPr/>
        </p:nvSpPr>
        <p:spPr bwMode="auto">
          <a:xfrm>
            <a:off x="2782888" y="1403350"/>
            <a:ext cx="16986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UF</a:t>
            </a:r>
            <a:endParaRPr lang="fr-FR" sz="1900" baseline="0">
              <a:latin typeface="Arial" charset="0"/>
            </a:endParaRPr>
          </a:p>
        </p:txBody>
      </p:sp>
      <p:sp>
        <p:nvSpPr>
          <p:cNvPr id="1298476" name="Rectangle 44"/>
          <p:cNvSpPr>
            <a:spLocks noChangeArrowheads="1"/>
          </p:cNvSpPr>
          <p:nvPr/>
        </p:nvSpPr>
        <p:spPr bwMode="auto">
          <a:xfrm>
            <a:off x="2962275" y="1473200"/>
            <a:ext cx="42863" cy="92075"/>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600" baseline="0">
                <a:solidFill>
                  <a:srgbClr val="000000"/>
                </a:solidFill>
                <a:latin typeface="Arial" charset="0"/>
              </a:rPr>
              <a:t>6</a:t>
            </a:r>
            <a:endParaRPr lang="fr-FR" sz="1900" baseline="0">
              <a:latin typeface="Arial" charset="0"/>
            </a:endParaRPr>
          </a:p>
        </p:txBody>
      </p:sp>
      <p:sp>
        <p:nvSpPr>
          <p:cNvPr id="1298477" name="Rectangle 45"/>
          <p:cNvSpPr>
            <a:spLocks noChangeArrowheads="1"/>
          </p:cNvSpPr>
          <p:nvPr/>
        </p:nvSpPr>
        <p:spPr bwMode="auto">
          <a:xfrm>
            <a:off x="3225800" y="1403350"/>
            <a:ext cx="9207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H</a:t>
            </a:r>
            <a:endParaRPr lang="fr-FR" sz="1900" baseline="0">
              <a:latin typeface="Arial" charset="0"/>
            </a:endParaRPr>
          </a:p>
        </p:txBody>
      </p:sp>
      <p:sp>
        <p:nvSpPr>
          <p:cNvPr id="1298478" name="Rectangle 46"/>
          <p:cNvSpPr>
            <a:spLocks noChangeArrowheads="1"/>
          </p:cNvSpPr>
          <p:nvPr/>
        </p:nvSpPr>
        <p:spPr bwMode="auto">
          <a:xfrm>
            <a:off x="3321050" y="1473200"/>
            <a:ext cx="42863" cy="92075"/>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600" baseline="0">
                <a:solidFill>
                  <a:srgbClr val="000000"/>
                </a:solidFill>
                <a:latin typeface="Arial" charset="0"/>
              </a:rPr>
              <a:t>2</a:t>
            </a:r>
            <a:endParaRPr lang="fr-FR" sz="1900" baseline="0">
              <a:latin typeface="Arial" charset="0"/>
            </a:endParaRPr>
          </a:p>
        </p:txBody>
      </p:sp>
      <p:sp>
        <p:nvSpPr>
          <p:cNvPr id="1298479" name="Rectangle 47"/>
          <p:cNvSpPr>
            <a:spLocks noChangeArrowheads="1"/>
          </p:cNvSpPr>
          <p:nvPr/>
        </p:nvSpPr>
        <p:spPr bwMode="auto">
          <a:xfrm>
            <a:off x="3702050" y="4737100"/>
            <a:ext cx="11271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Bi</a:t>
            </a:r>
            <a:endParaRPr lang="fr-FR" sz="1900" baseline="0">
              <a:latin typeface="Arial" charset="0"/>
            </a:endParaRPr>
          </a:p>
        </p:txBody>
      </p:sp>
      <p:sp>
        <p:nvSpPr>
          <p:cNvPr id="1298480" name="Rectangle 48"/>
          <p:cNvSpPr>
            <a:spLocks noChangeArrowheads="1"/>
          </p:cNvSpPr>
          <p:nvPr/>
        </p:nvSpPr>
        <p:spPr bwMode="auto">
          <a:xfrm>
            <a:off x="2244725" y="5081588"/>
            <a:ext cx="21907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Salt</a:t>
            </a:r>
            <a:endParaRPr lang="fr-FR" sz="1900" baseline="0">
              <a:latin typeface="Arial" charset="0"/>
            </a:endParaRPr>
          </a:p>
        </p:txBody>
      </p:sp>
      <p:sp>
        <p:nvSpPr>
          <p:cNvPr id="1298481" name="Rectangle 49"/>
          <p:cNvSpPr>
            <a:spLocks noChangeArrowheads="1"/>
          </p:cNvSpPr>
          <p:nvPr/>
        </p:nvSpPr>
        <p:spPr bwMode="auto">
          <a:xfrm>
            <a:off x="2244725" y="5260975"/>
            <a:ext cx="31115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Metal</a:t>
            </a:r>
            <a:endParaRPr lang="fr-FR" sz="1900" baseline="0">
              <a:latin typeface="Arial" charset="0"/>
            </a:endParaRPr>
          </a:p>
        </p:txBody>
      </p:sp>
      <p:sp>
        <p:nvSpPr>
          <p:cNvPr id="1298482" name="Rectangle 50"/>
          <p:cNvSpPr>
            <a:spLocks noChangeArrowheads="1"/>
          </p:cNvSpPr>
          <p:nvPr/>
        </p:nvSpPr>
        <p:spPr bwMode="auto">
          <a:xfrm>
            <a:off x="4902200" y="819150"/>
            <a:ext cx="60007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Processed</a:t>
            </a:r>
            <a:endParaRPr lang="fr-FR" sz="1900" baseline="0">
              <a:latin typeface="Arial" charset="0"/>
            </a:endParaRPr>
          </a:p>
        </p:txBody>
      </p:sp>
      <p:sp>
        <p:nvSpPr>
          <p:cNvPr id="1298483" name="Rectangle 51"/>
          <p:cNvSpPr>
            <a:spLocks noChangeArrowheads="1"/>
          </p:cNvSpPr>
          <p:nvPr/>
        </p:nvSpPr>
        <p:spPr bwMode="auto">
          <a:xfrm>
            <a:off x="5573713" y="819150"/>
            <a:ext cx="19685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salt</a:t>
            </a:r>
            <a:endParaRPr lang="fr-FR" sz="1900" baseline="0">
              <a:latin typeface="Arial" charset="0"/>
            </a:endParaRPr>
          </a:p>
        </p:txBody>
      </p:sp>
      <p:sp>
        <p:nvSpPr>
          <p:cNvPr id="1298484" name="Rectangle 52"/>
          <p:cNvSpPr>
            <a:spLocks noChangeArrowheads="1"/>
          </p:cNvSpPr>
          <p:nvPr/>
        </p:nvSpPr>
        <p:spPr bwMode="auto">
          <a:xfrm>
            <a:off x="4144963" y="1866900"/>
            <a:ext cx="2540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Salt </a:t>
            </a:r>
            <a:endParaRPr lang="fr-FR" sz="1900" baseline="0">
              <a:latin typeface="Arial" charset="0"/>
            </a:endParaRPr>
          </a:p>
        </p:txBody>
      </p:sp>
      <p:sp>
        <p:nvSpPr>
          <p:cNvPr id="1298485" name="Rectangle 53"/>
          <p:cNvSpPr>
            <a:spLocks noChangeArrowheads="1"/>
          </p:cNvSpPr>
          <p:nvPr/>
        </p:nvSpPr>
        <p:spPr bwMode="auto">
          <a:xfrm>
            <a:off x="4416425" y="1866900"/>
            <a:ext cx="57943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containing</a:t>
            </a:r>
            <a:endParaRPr lang="fr-FR" sz="1900" baseline="0">
              <a:latin typeface="Arial" charset="0"/>
            </a:endParaRPr>
          </a:p>
        </p:txBody>
      </p:sp>
      <p:sp>
        <p:nvSpPr>
          <p:cNvPr id="1298486" name="Rectangle 54"/>
          <p:cNvSpPr>
            <a:spLocks noChangeArrowheads="1"/>
          </p:cNvSpPr>
          <p:nvPr/>
        </p:nvSpPr>
        <p:spPr bwMode="auto">
          <a:xfrm>
            <a:off x="5057775" y="1866900"/>
            <a:ext cx="26035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rare </a:t>
            </a:r>
            <a:endParaRPr lang="fr-FR" sz="1900" baseline="0">
              <a:latin typeface="Arial" charset="0"/>
            </a:endParaRPr>
          </a:p>
        </p:txBody>
      </p:sp>
      <p:sp>
        <p:nvSpPr>
          <p:cNvPr id="1298487" name="Rectangle 55"/>
          <p:cNvSpPr>
            <a:spLocks noChangeArrowheads="1"/>
          </p:cNvSpPr>
          <p:nvPr/>
        </p:nvSpPr>
        <p:spPr bwMode="auto">
          <a:xfrm>
            <a:off x="5334000" y="1866900"/>
            <a:ext cx="35242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earths</a:t>
            </a:r>
            <a:endParaRPr lang="fr-FR" sz="1900" baseline="0">
              <a:latin typeface="Arial" charset="0"/>
            </a:endParaRPr>
          </a:p>
        </p:txBody>
      </p:sp>
      <p:sp>
        <p:nvSpPr>
          <p:cNvPr id="1298488" name="Rectangle 56"/>
          <p:cNvSpPr>
            <a:spLocks noChangeArrowheads="1"/>
          </p:cNvSpPr>
          <p:nvPr/>
        </p:nvSpPr>
        <p:spPr bwMode="auto">
          <a:xfrm>
            <a:off x="5745163" y="1866900"/>
            <a:ext cx="4286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489" name="Rectangle 57"/>
          <p:cNvSpPr>
            <a:spLocks noChangeArrowheads="1"/>
          </p:cNvSpPr>
          <p:nvPr/>
        </p:nvSpPr>
        <p:spPr bwMode="auto">
          <a:xfrm>
            <a:off x="5788025" y="1862138"/>
            <a:ext cx="32543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0.2 m</a:t>
            </a:r>
            <a:endParaRPr lang="fr-FR" sz="1900" baseline="0">
              <a:latin typeface="Arial" charset="0"/>
            </a:endParaRPr>
          </a:p>
        </p:txBody>
      </p:sp>
      <p:sp>
        <p:nvSpPr>
          <p:cNvPr id="1298490" name="Rectangle 58"/>
          <p:cNvSpPr>
            <a:spLocks noChangeArrowheads="1"/>
          </p:cNvSpPr>
          <p:nvPr/>
        </p:nvSpPr>
        <p:spPr bwMode="auto">
          <a:xfrm>
            <a:off x="6130925" y="1858963"/>
            <a:ext cx="42863" cy="92075"/>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600" b="1" baseline="0">
                <a:solidFill>
                  <a:srgbClr val="000000"/>
                </a:solidFill>
                <a:latin typeface="Arial" charset="0"/>
              </a:rPr>
              <a:t>3</a:t>
            </a:r>
            <a:endParaRPr lang="fr-FR" sz="1900" baseline="0">
              <a:latin typeface="Arial" charset="0"/>
            </a:endParaRPr>
          </a:p>
        </p:txBody>
      </p:sp>
      <p:sp>
        <p:nvSpPr>
          <p:cNvPr id="1298491" name="Rectangle 59"/>
          <p:cNvSpPr>
            <a:spLocks noChangeArrowheads="1"/>
          </p:cNvSpPr>
          <p:nvPr/>
        </p:nvSpPr>
        <p:spPr bwMode="auto">
          <a:xfrm>
            <a:off x="6178550" y="1862138"/>
            <a:ext cx="11271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/h</a:t>
            </a:r>
            <a:endParaRPr lang="fr-FR" sz="1900" baseline="0">
              <a:latin typeface="Arial" charset="0"/>
            </a:endParaRPr>
          </a:p>
        </p:txBody>
      </p:sp>
      <p:sp>
        <p:nvSpPr>
          <p:cNvPr id="1298492" name="Rectangle 60"/>
          <p:cNvSpPr>
            <a:spLocks noChangeArrowheads="1"/>
          </p:cNvSpPr>
          <p:nvPr/>
        </p:nvSpPr>
        <p:spPr bwMode="auto">
          <a:xfrm>
            <a:off x="6296025" y="1866900"/>
            <a:ext cx="428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493" name="Rectangle 61"/>
          <p:cNvSpPr>
            <a:spLocks noChangeArrowheads="1"/>
          </p:cNvSpPr>
          <p:nvPr/>
        </p:nvSpPr>
        <p:spPr bwMode="auto">
          <a:xfrm>
            <a:off x="4810125" y="2130425"/>
            <a:ext cx="9842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Li</a:t>
            </a:r>
            <a:endParaRPr lang="fr-FR" sz="1900" baseline="0">
              <a:latin typeface="Arial" charset="0"/>
            </a:endParaRPr>
          </a:p>
        </p:txBody>
      </p:sp>
      <p:sp>
        <p:nvSpPr>
          <p:cNvPr id="1298494" name="Rectangle 62"/>
          <p:cNvSpPr>
            <a:spLocks noChangeArrowheads="1"/>
          </p:cNvSpPr>
          <p:nvPr/>
        </p:nvSpPr>
        <p:spPr bwMode="auto">
          <a:xfrm>
            <a:off x="4914900" y="2130425"/>
            <a:ext cx="428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495" name="Rectangle 63"/>
          <p:cNvSpPr>
            <a:spLocks noChangeArrowheads="1"/>
          </p:cNvSpPr>
          <p:nvPr/>
        </p:nvSpPr>
        <p:spPr bwMode="auto">
          <a:xfrm>
            <a:off x="4959350" y="2130425"/>
            <a:ext cx="11271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Bi</a:t>
            </a:r>
            <a:endParaRPr lang="fr-FR" sz="1900" baseline="0">
              <a:latin typeface="Arial" charset="0"/>
            </a:endParaRPr>
          </a:p>
        </p:txBody>
      </p:sp>
      <p:sp>
        <p:nvSpPr>
          <p:cNvPr id="1298496" name="Rectangle 64"/>
          <p:cNvSpPr>
            <a:spLocks noChangeArrowheads="1"/>
          </p:cNvSpPr>
          <p:nvPr/>
        </p:nvSpPr>
        <p:spPr bwMode="auto">
          <a:xfrm>
            <a:off x="7132638" y="1122363"/>
            <a:ext cx="252412" cy="822325"/>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497" name="Rectangle 65"/>
          <p:cNvSpPr>
            <a:spLocks noChangeArrowheads="1"/>
          </p:cNvSpPr>
          <p:nvPr/>
        </p:nvSpPr>
        <p:spPr bwMode="auto">
          <a:xfrm rot="16200000">
            <a:off x="7002463" y="1446213"/>
            <a:ext cx="5080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Extractor</a:t>
            </a:r>
            <a:endParaRPr lang="fr-FR" sz="1900" baseline="0">
              <a:latin typeface="Arial" charset="0"/>
            </a:endParaRPr>
          </a:p>
        </p:txBody>
      </p:sp>
      <p:sp>
        <p:nvSpPr>
          <p:cNvPr id="1298498" name="Rectangle 66"/>
          <p:cNvSpPr>
            <a:spLocks noChangeArrowheads="1"/>
          </p:cNvSpPr>
          <p:nvPr/>
        </p:nvSpPr>
        <p:spPr bwMode="auto">
          <a:xfrm>
            <a:off x="7756525" y="1168400"/>
            <a:ext cx="14763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Th</a:t>
            </a:r>
            <a:endParaRPr lang="fr-FR" sz="1900" baseline="0">
              <a:latin typeface="Arial" charset="0"/>
            </a:endParaRPr>
          </a:p>
        </p:txBody>
      </p:sp>
      <p:sp>
        <p:nvSpPr>
          <p:cNvPr id="1298499" name="Rectangle 67"/>
          <p:cNvSpPr>
            <a:spLocks noChangeArrowheads="1"/>
          </p:cNvSpPr>
          <p:nvPr/>
        </p:nvSpPr>
        <p:spPr bwMode="auto">
          <a:xfrm>
            <a:off x="7913688" y="1168400"/>
            <a:ext cx="4286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500" name="Rectangle 68"/>
          <p:cNvSpPr>
            <a:spLocks noChangeArrowheads="1"/>
          </p:cNvSpPr>
          <p:nvPr/>
        </p:nvSpPr>
        <p:spPr bwMode="auto">
          <a:xfrm>
            <a:off x="7959725" y="1168400"/>
            <a:ext cx="9842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Li</a:t>
            </a:r>
            <a:endParaRPr lang="fr-FR" sz="1900" baseline="0">
              <a:latin typeface="Arial" charset="0"/>
            </a:endParaRPr>
          </a:p>
        </p:txBody>
      </p:sp>
      <p:sp>
        <p:nvSpPr>
          <p:cNvPr id="1298501" name="Rectangle 69"/>
          <p:cNvSpPr>
            <a:spLocks noChangeArrowheads="1"/>
          </p:cNvSpPr>
          <p:nvPr/>
        </p:nvSpPr>
        <p:spPr bwMode="auto">
          <a:xfrm>
            <a:off x="8061325" y="1168400"/>
            <a:ext cx="428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502" name="Rectangle 70"/>
          <p:cNvSpPr>
            <a:spLocks noChangeArrowheads="1"/>
          </p:cNvSpPr>
          <p:nvPr/>
        </p:nvSpPr>
        <p:spPr bwMode="auto">
          <a:xfrm>
            <a:off x="8107363" y="1168400"/>
            <a:ext cx="11271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Bi</a:t>
            </a:r>
            <a:endParaRPr lang="fr-FR" sz="1900" baseline="0">
              <a:latin typeface="Arial" charset="0"/>
            </a:endParaRPr>
          </a:p>
        </p:txBody>
      </p:sp>
      <p:sp>
        <p:nvSpPr>
          <p:cNvPr id="1298503" name="Rectangle 71"/>
          <p:cNvSpPr>
            <a:spLocks noChangeArrowheads="1"/>
          </p:cNvSpPr>
          <p:nvPr/>
        </p:nvSpPr>
        <p:spPr bwMode="auto">
          <a:xfrm>
            <a:off x="7653338" y="1393825"/>
            <a:ext cx="4286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504" name="Rectangle 72"/>
          <p:cNvSpPr>
            <a:spLocks noChangeArrowheads="1"/>
          </p:cNvSpPr>
          <p:nvPr/>
        </p:nvSpPr>
        <p:spPr bwMode="auto">
          <a:xfrm>
            <a:off x="7699375" y="1389063"/>
            <a:ext cx="39528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2.85 m</a:t>
            </a:r>
            <a:endParaRPr lang="fr-FR" sz="1900" baseline="0">
              <a:latin typeface="Arial" charset="0"/>
            </a:endParaRPr>
          </a:p>
        </p:txBody>
      </p:sp>
      <p:sp>
        <p:nvSpPr>
          <p:cNvPr id="1298505" name="Rectangle 73"/>
          <p:cNvSpPr>
            <a:spLocks noChangeArrowheads="1"/>
          </p:cNvSpPr>
          <p:nvPr/>
        </p:nvSpPr>
        <p:spPr bwMode="auto">
          <a:xfrm>
            <a:off x="8116888" y="1385888"/>
            <a:ext cx="42862" cy="92075"/>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600" b="1" baseline="0">
                <a:solidFill>
                  <a:srgbClr val="000000"/>
                </a:solidFill>
                <a:latin typeface="Arial" charset="0"/>
              </a:rPr>
              <a:t>3</a:t>
            </a:r>
            <a:endParaRPr lang="fr-FR" sz="1900" baseline="0">
              <a:latin typeface="Arial" charset="0"/>
            </a:endParaRPr>
          </a:p>
        </p:txBody>
      </p:sp>
      <p:sp>
        <p:nvSpPr>
          <p:cNvPr id="1298506" name="Rectangle 74"/>
          <p:cNvSpPr>
            <a:spLocks noChangeArrowheads="1"/>
          </p:cNvSpPr>
          <p:nvPr/>
        </p:nvSpPr>
        <p:spPr bwMode="auto">
          <a:xfrm>
            <a:off x="8166100" y="1389063"/>
            <a:ext cx="11271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/h</a:t>
            </a:r>
            <a:endParaRPr lang="fr-FR" sz="1900" baseline="0">
              <a:latin typeface="Arial" charset="0"/>
            </a:endParaRPr>
          </a:p>
        </p:txBody>
      </p:sp>
      <p:sp>
        <p:nvSpPr>
          <p:cNvPr id="1298507" name="Rectangle 75"/>
          <p:cNvSpPr>
            <a:spLocks noChangeArrowheads="1"/>
          </p:cNvSpPr>
          <p:nvPr/>
        </p:nvSpPr>
        <p:spPr bwMode="auto">
          <a:xfrm>
            <a:off x="8283575" y="1393825"/>
            <a:ext cx="428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508" name="Rectangle 76"/>
          <p:cNvSpPr>
            <a:spLocks noChangeArrowheads="1"/>
          </p:cNvSpPr>
          <p:nvPr/>
        </p:nvSpPr>
        <p:spPr bwMode="auto">
          <a:xfrm>
            <a:off x="7132638" y="2232025"/>
            <a:ext cx="252412" cy="762000"/>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509" name="Rectangle 77"/>
          <p:cNvSpPr>
            <a:spLocks noChangeArrowheads="1"/>
          </p:cNvSpPr>
          <p:nvPr/>
        </p:nvSpPr>
        <p:spPr bwMode="auto">
          <a:xfrm rot="16200000">
            <a:off x="7008813" y="2522538"/>
            <a:ext cx="5080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Extractor</a:t>
            </a:r>
            <a:endParaRPr lang="fr-FR" sz="1900" baseline="0">
              <a:latin typeface="Arial" charset="0"/>
            </a:endParaRPr>
          </a:p>
        </p:txBody>
      </p:sp>
      <p:sp>
        <p:nvSpPr>
          <p:cNvPr id="1298510" name="Rectangle 78"/>
          <p:cNvSpPr>
            <a:spLocks noChangeArrowheads="1"/>
          </p:cNvSpPr>
          <p:nvPr/>
        </p:nvSpPr>
        <p:spPr bwMode="auto">
          <a:xfrm>
            <a:off x="7864475" y="3295650"/>
            <a:ext cx="247650" cy="769938"/>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511" name="Rectangle 79"/>
          <p:cNvSpPr>
            <a:spLocks noChangeArrowheads="1"/>
          </p:cNvSpPr>
          <p:nvPr/>
        </p:nvSpPr>
        <p:spPr bwMode="auto">
          <a:xfrm rot="16200000">
            <a:off x="7739063" y="3414713"/>
            <a:ext cx="5080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Extractor</a:t>
            </a:r>
            <a:endParaRPr lang="fr-FR" sz="1900" baseline="0">
              <a:latin typeface="Arial" charset="0"/>
            </a:endParaRPr>
          </a:p>
        </p:txBody>
      </p:sp>
      <p:sp>
        <p:nvSpPr>
          <p:cNvPr id="1298512" name="Rectangle 80"/>
          <p:cNvSpPr>
            <a:spLocks noChangeArrowheads="1"/>
          </p:cNvSpPr>
          <p:nvPr/>
        </p:nvSpPr>
        <p:spPr bwMode="auto">
          <a:xfrm>
            <a:off x="7132638" y="4370388"/>
            <a:ext cx="252412" cy="930275"/>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513" name="Rectangle 81"/>
          <p:cNvSpPr>
            <a:spLocks noChangeArrowheads="1"/>
          </p:cNvSpPr>
          <p:nvPr/>
        </p:nvSpPr>
        <p:spPr bwMode="auto">
          <a:xfrm rot="16200000">
            <a:off x="7008813" y="4751388"/>
            <a:ext cx="5080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Extractor</a:t>
            </a:r>
            <a:endParaRPr lang="fr-FR" sz="1900" baseline="0">
              <a:latin typeface="Arial" charset="0"/>
            </a:endParaRPr>
          </a:p>
        </p:txBody>
      </p:sp>
      <p:sp>
        <p:nvSpPr>
          <p:cNvPr id="1298514" name="Rectangle 82"/>
          <p:cNvSpPr>
            <a:spLocks noChangeArrowheads="1"/>
          </p:cNvSpPr>
          <p:nvPr/>
        </p:nvSpPr>
        <p:spPr bwMode="auto">
          <a:xfrm>
            <a:off x="8070850" y="2998788"/>
            <a:ext cx="9842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Li</a:t>
            </a:r>
            <a:endParaRPr lang="fr-FR" sz="1900" baseline="0">
              <a:latin typeface="Arial" charset="0"/>
            </a:endParaRPr>
          </a:p>
        </p:txBody>
      </p:sp>
      <p:sp>
        <p:nvSpPr>
          <p:cNvPr id="1298515" name="Rectangle 83"/>
          <p:cNvSpPr>
            <a:spLocks noChangeArrowheads="1"/>
          </p:cNvSpPr>
          <p:nvPr/>
        </p:nvSpPr>
        <p:spPr bwMode="auto">
          <a:xfrm>
            <a:off x="8175625" y="2998788"/>
            <a:ext cx="428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516" name="Rectangle 84"/>
          <p:cNvSpPr>
            <a:spLocks noChangeArrowheads="1"/>
          </p:cNvSpPr>
          <p:nvPr/>
        </p:nvSpPr>
        <p:spPr bwMode="auto">
          <a:xfrm>
            <a:off x="8221663" y="2998788"/>
            <a:ext cx="11271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Bi</a:t>
            </a:r>
            <a:endParaRPr lang="fr-FR" sz="1900" baseline="0">
              <a:latin typeface="Arial" charset="0"/>
            </a:endParaRPr>
          </a:p>
        </p:txBody>
      </p:sp>
      <p:sp>
        <p:nvSpPr>
          <p:cNvPr id="1298517" name="Rectangle 85"/>
          <p:cNvSpPr>
            <a:spLocks noChangeArrowheads="1"/>
          </p:cNvSpPr>
          <p:nvPr/>
        </p:nvSpPr>
        <p:spPr bwMode="auto">
          <a:xfrm>
            <a:off x="8194675" y="4010025"/>
            <a:ext cx="9842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Li</a:t>
            </a:r>
            <a:endParaRPr lang="fr-FR" sz="1900" baseline="0">
              <a:latin typeface="Arial" charset="0"/>
            </a:endParaRPr>
          </a:p>
        </p:txBody>
      </p:sp>
      <p:sp>
        <p:nvSpPr>
          <p:cNvPr id="1298518" name="Rectangle 86"/>
          <p:cNvSpPr>
            <a:spLocks noChangeArrowheads="1"/>
          </p:cNvSpPr>
          <p:nvPr/>
        </p:nvSpPr>
        <p:spPr bwMode="auto">
          <a:xfrm>
            <a:off x="8299450" y="4010025"/>
            <a:ext cx="428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519" name="Rectangle 87"/>
          <p:cNvSpPr>
            <a:spLocks noChangeArrowheads="1"/>
          </p:cNvSpPr>
          <p:nvPr/>
        </p:nvSpPr>
        <p:spPr bwMode="auto">
          <a:xfrm>
            <a:off x="8345488" y="4010025"/>
            <a:ext cx="11271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Bi</a:t>
            </a:r>
            <a:endParaRPr lang="fr-FR" sz="1900" baseline="0">
              <a:latin typeface="Arial" charset="0"/>
            </a:endParaRPr>
          </a:p>
        </p:txBody>
      </p:sp>
      <p:sp>
        <p:nvSpPr>
          <p:cNvPr id="1298520" name="Rectangle 88"/>
          <p:cNvSpPr>
            <a:spLocks noChangeArrowheads="1"/>
          </p:cNvSpPr>
          <p:nvPr/>
        </p:nvSpPr>
        <p:spPr bwMode="auto">
          <a:xfrm>
            <a:off x="6462713" y="2908300"/>
            <a:ext cx="21907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LiCl</a:t>
            </a:r>
            <a:endParaRPr lang="fr-FR" sz="1900" baseline="0">
              <a:latin typeface="Arial" charset="0"/>
            </a:endParaRPr>
          </a:p>
        </p:txBody>
      </p:sp>
      <p:sp>
        <p:nvSpPr>
          <p:cNvPr id="1298521" name="Rectangle 89"/>
          <p:cNvSpPr>
            <a:spLocks noChangeArrowheads="1"/>
          </p:cNvSpPr>
          <p:nvPr/>
        </p:nvSpPr>
        <p:spPr bwMode="auto">
          <a:xfrm>
            <a:off x="6278563" y="3127375"/>
            <a:ext cx="36671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(7.5 m</a:t>
            </a:r>
            <a:endParaRPr lang="fr-FR" sz="1900" baseline="0">
              <a:latin typeface="Arial" charset="0"/>
            </a:endParaRPr>
          </a:p>
        </p:txBody>
      </p:sp>
      <p:sp>
        <p:nvSpPr>
          <p:cNvPr id="1298522" name="Rectangle 90"/>
          <p:cNvSpPr>
            <a:spLocks noChangeArrowheads="1"/>
          </p:cNvSpPr>
          <p:nvPr/>
        </p:nvSpPr>
        <p:spPr bwMode="auto">
          <a:xfrm>
            <a:off x="6667500" y="3124200"/>
            <a:ext cx="42863" cy="92075"/>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600" b="1" baseline="0">
                <a:solidFill>
                  <a:srgbClr val="000000"/>
                </a:solidFill>
                <a:latin typeface="Arial" charset="0"/>
              </a:rPr>
              <a:t>3</a:t>
            </a:r>
            <a:endParaRPr lang="fr-FR" sz="1900" baseline="0">
              <a:latin typeface="Arial" charset="0"/>
            </a:endParaRPr>
          </a:p>
        </p:txBody>
      </p:sp>
      <p:sp>
        <p:nvSpPr>
          <p:cNvPr id="1298523" name="Rectangle 91"/>
          <p:cNvSpPr>
            <a:spLocks noChangeArrowheads="1"/>
          </p:cNvSpPr>
          <p:nvPr/>
        </p:nvSpPr>
        <p:spPr bwMode="auto">
          <a:xfrm>
            <a:off x="6715125" y="3127375"/>
            <a:ext cx="15557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/h)</a:t>
            </a:r>
            <a:endParaRPr lang="fr-FR" sz="1900" baseline="0">
              <a:latin typeface="Arial" charset="0"/>
            </a:endParaRPr>
          </a:p>
        </p:txBody>
      </p:sp>
      <p:sp>
        <p:nvSpPr>
          <p:cNvPr id="1298524" name="Rectangle 92"/>
          <p:cNvSpPr>
            <a:spLocks noChangeArrowheads="1"/>
          </p:cNvSpPr>
          <p:nvPr/>
        </p:nvSpPr>
        <p:spPr bwMode="auto">
          <a:xfrm>
            <a:off x="8070850" y="4233863"/>
            <a:ext cx="10953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 </a:t>
            </a:r>
            <a:endParaRPr lang="fr-FR" sz="1900" baseline="0">
              <a:latin typeface="Arial" charset="0"/>
            </a:endParaRPr>
          </a:p>
        </p:txBody>
      </p:sp>
      <p:sp>
        <p:nvSpPr>
          <p:cNvPr id="1298525" name="Rectangle 93"/>
          <p:cNvSpPr>
            <a:spLocks noChangeArrowheads="1"/>
          </p:cNvSpPr>
          <p:nvPr/>
        </p:nvSpPr>
        <p:spPr bwMode="auto">
          <a:xfrm>
            <a:off x="8188325" y="4229100"/>
            <a:ext cx="52863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Divalent </a:t>
            </a:r>
            <a:endParaRPr lang="fr-FR" sz="1900" baseline="0">
              <a:latin typeface="Arial" charset="0"/>
            </a:endParaRPr>
          </a:p>
        </p:txBody>
      </p:sp>
      <p:sp>
        <p:nvSpPr>
          <p:cNvPr id="1298526" name="Rectangle 94"/>
          <p:cNvSpPr>
            <a:spLocks noChangeArrowheads="1"/>
          </p:cNvSpPr>
          <p:nvPr/>
        </p:nvSpPr>
        <p:spPr bwMode="auto">
          <a:xfrm>
            <a:off x="8070850" y="4376738"/>
            <a:ext cx="27463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rare </a:t>
            </a:r>
            <a:endParaRPr lang="fr-FR" sz="1900" baseline="0">
              <a:latin typeface="Arial" charset="0"/>
            </a:endParaRPr>
          </a:p>
        </p:txBody>
      </p:sp>
      <p:sp>
        <p:nvSpPr>
          <p:cNvPr id="1298527" name="Rectangle 95"/>
          <p:cNvSpPr>
            <a:spLocks noChangeArrowheads="1"/>
          </p:cNvSpPr>
          <p:nvPr/>
        </p:nvSpPr>
        <p:spPr bwMode="auto">
          <a:xfrm>
            <a:off x="8361363" y="4376738"/>
            <a:ext cx="3810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earths</a:t>
            </a:r>
            <a:endParaRPr lang="fr-FR" sz="1900" baseline="0">
              <a:latin typeface="Arial" charset="0"/>
            </a:endParaRPr>
          </a:p>
        </p:txBody>
      </p:sp>
      <p:sp>
        <p:nvSpPr>
          <p:cNvPr id="1298528" name="Rectangle 96"/>
          <p:cNvSpPr>
            <a:spLocks noChangeArrowheads="1"/>
          </p:cNvSpPr>
          <p:nvPr/>
        </p:nvSpPr>
        <p:spPr bwMode="auto">
          <a:xfrm>
            <a:off x="7785100" y="4608513"/>
            <a:ext cx="9842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Li</a:t>
            </a:r>
            <a:endParaRPr lang="fr-FR" sz="1900" baseline="0">
              <a:latin typeface="Arial" charset="0"/>
            </a:endParaRPr>
          </a:p>
        </p:txBody>
      </p:sp>
      <p:sp>
        <p:nvSpPr>
          <p:cNvPr id="1298529" name="Rectangle 97"/>
          <p:cNvSpPr>
            <a:spLocks noChangeArrowheads="1"/>
          </p:cNvSpPr>
          <p:nvPr/>
        </p:nvSpPr>
        <p:spPr bwMode="auto">
          <a:xfrm>
            <a:off x="7889875" y="4608513"/>
            <a:ext cx="428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530" name="Rectangle 98"/>
          <p:cNvSpPr>
            <a:spLocks noChangeArrowheads="1"/>
          </p:cNvSpPr>
          <p:nvPr/>
        </p:nvSpPr>
        <p:spPr bwMode="auto">
          <a:xfrm>
            <a:off x="7934325" y="4608513"/>
            <a:ext cx="11271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Bi</a:t>
            </a:r>
            <a:endParaRPr lang="fr-FR" sz="1900" baseline="0">
              <a:latin typeface="Arial" charset="0"/>
            </a:endParaRPr>
          </a:p>
        </p:txBody>
      </p:sp>
      <p:sp>
        <p:nvSpPr>
          <p:cNvPr id="1298531" name="Rectangle 99"/>
          <p:cNvSpPr>
            <a:spLocks noChangeArrowheads="1"/>
          </p:cNvSpPr>
          <p:nvPr/>
        </p:nvSpPr>
        <p:spPr bwMode="auto">
          <a:xfrm>
            <a:off x="7818438" y="5192713"/>
            <a:ext cx="9842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Li</a:t>
            </a:r>
            <a:endParaRPr lang="fr-FR" sz="1900" baseline="0">
              <a:latin typeface="Arial" charset="0"/>
            </a:endParaRPr>
          </a:p>
        </p:txBody>
      </p:sp>
      <p:sp>
        <p:nvSpPr>
          <p:cNvPr id="1298532" name="Rectangle 100"/>
          <p:cNvSpPr>
            <a:spLocks noChangeArrowheads="1"/>
          </p:cNvSpPr>
          <p:nvPr/>
        </p:nvSpPr>
        <p:spPr bwMode="auto">
          <a:xfrm>
            <a:off x="7921625" y="5192713"/>
            <a:ext cx="428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533" name="Rectangle 101"/>
          <p:cNvSpPr>
            <a:spLocks noChangeArrowheads="1"/>
          </p:cNvSpPr>
          <p:nvPr/>
        </p:nvSpPr>
        <p:spPr bwMode="auto">
          <a:xfrm>
            <a:off x="7967663" y="5192713"/>
            <a:ext cx="11271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Bi</a:t>
            </a:r>
            <a:endParaRPr lang="fr-FR" sz="1900" baseline="0">
              <a:latin typeface="Arial" charset="0"/>
            </a:endParaRPr>
          </a:p>
        </p:txBody>
      </p:sp>
      <p:sp>
        <p:nvSpPr>
          <p:cNvPr id="1298534" name="Rectangle 102"/>
          <p:cNvSpPr>
            <a:spLocks noChangeArrowheads="1"/>
          </p:cNvSpPr>
          <p:nvPr/>
        </p:nvSpPr>
        <p:spPr bwMode="auto">
          <a:xfrm>
            <a:off x="7629525" y="5326063"/>
            <a:ext cx="10953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 </a:t>
            </a:r>
            <a:endParaRPr lang="fr-FR" sz="1900" baseline="0">
              <a:latin typeface="Arial" charset="0"/>
            </a:endParaRPr>
          </a:p>
        </p:txBody>
      </p:sp>
      <p:sp>
        <p:nvSpPr>
          <p:cNvPr id="1298535" name="Rectangle 103"/>
          <p:cNvSpPr>
            <a:spLocks noChangeArrowheads="1"/>
          </p:cNvSpPr>
          <p:nvPr/>
        </p:nvSpPr>
        <p:spPr bwMode="auto">
          <a:xfrm>
            <a:off x="7743825" y="5321300"/>
            <a:ext cx="6350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Trivalents </a:t>
            </a:r>
            <a:endParaRPr lang="fr-FR" sz="1900" baseline="0">
              <a:latin typeface="Arial" charset="0"/>
            </a:endParaRPr>
          </a:p>
        </p:txBody>
      </p:sp>
      <p:sp>
        <p:nvSpPr>
          <p:cNvPr id="1298536" name="Rectangle 104"/>
          <p:cNvSpPr>
            <a:spLocks noChangeArrowheads="1"/>
          </p:cNvSpPr>
          <p:nvPr/>
        </p:nvSpPr>
        <p:spPr bwMode="auto">
          <a:xfrm>
            <a:off x="7629525" y="5470525"/>
            <a:ext cx="27463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rare </a:t>
            </a:r>
            <a:endParaRPr lang="fr-FR" sz="1900" baseline="0">
              <a:latin typeface="Arial" charset="0"/>
            </a:endParaRPr>
          </a:p>
        </p:txBody>
      </p:sp>
      <p:sp>
        <p:nvSpPr>
          <p:cNvPr id="1298537" name="Rectangle 105"/>
          <p:cNvSpPr>
            <a:spLocks noChangeArrowheads="1"/>
          </p:cNvSpPr>
          <p:nvPr/>
        </p:nvSpPr>
        <p:spPr bwMode="auto">
          <a:xfrm>
            <a:off x="7918450" y="5470525"/>
            <a:ext cx="3810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earths</a:t>
            </a:r>
            <a:endParaRPr lang="fr-FR" sz="1900" baseline="0">
              <a:latin typeface="Arial" charset="0"/>
            </a:endParaRPr>
          </a:p>
        </p:txBody>
      </p:sp>
      <p:sp>
        <p:nvSpPr>
          <p:cNvPr id="1298538" name="Rectangle 106"/>
          <p:cNvSpPr>
            <a:spLocks noChangeArrowheads="1"/>
          </p:cNvSpPr>
          <p:nvPr/>
        </p:nvSpPr>
        <p:spPr bwMode="auto">
          <a:xfrm>
            <a:off x="2986088" y="2641600"/>
            <a:ext cx="249237" cy="869950"/>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539" name="Rectangle 107"/>
          <p:cNvSpPr>
            <a:spLocks noChangeArrowheads="1"/>
          </p:cNvSpPr>
          <p:nvPr/>
        </p:nvSpPr>
        <p:spPr bwMode="auto">
          <a:xfrm rot="16200000">
            <a:off x="2859088" y="2994025"/>
            <a:ext cx="5080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Extractor</a:t>
            </a:r>
            <a:endParaRPr lang="fr-FR" sz="1900" baseline="0">
              <a:latin typeface="Arial" charset="0"/>
            </a:endParaRPr>
          </a:p>
        </p:txBody>
      </p:sp>
      <p:sp>
        <p:nvSpPr>
          <p:cNvPr id="1298540" name="Freeform 108"/>
          <p:cNvSpPr>
            <a:spLocks noEditPoints="1"/>
          </p:cNvSpPr>
          <p:nvPr/>
        </p:nvSpPr>
        <p:spPr bwMode="auto">
          <a:xfrm>
            <a:off x="1749425" y="1203325"/>
            <a:ext cx="66675" cy="2081213"/>
          </a:xfrm>
          <a:custGeom>
            <a:avLst/>
            <a:gdLst/>
            <a:ahLst/>
            <a:cxnLst>
              <a:cxn ang="0">
                <a:pos x="234" y="33"/>
              </a:cxn>
              <a:cxn ang="0">
                <a:pos x="234" y="13125"/>
              </a:cxn>
              <a:cxn ang="0">
                <a:pos x="200" y="13158"/>
              </a:cxn>
              <a:cxn ang="0">
                <a:pos x="167" y="13125"/>
              </a:cxn>
              <a:cxn ang="0">
                <a:pos x="167" y="33"/>
              </a:cxn>
              <a:cxn ang="0">
                <a:pos x="200" y="0"/>
              </a:cxn>
              <a:cxn ang="0">
                <a:pos x="234" y="33"/>
              </a:cxn>
              <a:cxn ang="0">
                <a:pos x="400" y="13058"/>
              </a:cxn>
              <a:cxn ang="0">
                <a:pos x="200" y="13458"/>
              </a:cxn>
              <a:cxn ang="0">
                <a:pos x="0" y="13058"/>
              </a:cxn>
              <a:cxn ang="0">
                <a:pos x="400" y="13058"/>
              </a:cxn>
            </a:cxnLst>
            <a:rect l="0" t="0" r="r" b="b"/>
            <a:pathLst>
              <a:path w="400" h="13458">
                <a:moveTo>
                  <a:pt x="234" y="33"/>
                </a:moveTo>
                <a:lnTo>
                  <a:pt x="234" y="13125"/>
                </a:lnTo>
                <a:cubicBezTo>
                  <a:pt x="234" y="13144"/>
                  <a:pt x="219" y="13158"/>
                  <a:pt x="200" y="13158"/>
                </a:cubicBezTo>
                <a:cubicBezTo>
                  <a:pt x="182" y="13158"/>
                  <a:pt x="167" y="13144"/>
                  <a:pt x="167" y="13125"/>
                </a:cubicBezTo>
                <a:lnTo>
                  <a:pt x="167" y="33"/>
                </a:lnTo>
                <a:cubicBezTo>
                  <a:pt x="167" y="15"/>
                  <a:pt x="182" y="0"/>
                  <a:pt x="200" y="0"/>
                </a:cubicBezTo>
                <a:cubicBezTo>
                  <a:pt x="219" y="0"/>
                  <a:pt x="234" y="15"/>
                  <a:pt x="234" y="33"/>
                </a:cubicBezTo>
                <a:close/>
                <a:moveTo>
                  <a:pt x="400" y="13058"/>
                </a:moveTo>
                <a:lnTo>
                  <a:pt x="200" y="13458"/>
                </a:lnTo>
                <a:lnTo>
                  <a:pt x="0" y="13058"/>
                </a:lnTo>
                <a:lnTo>
                  <a:pt x="400" y="13058"/>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41" name="Freeform 109"/>
          <p:cNvSpPr>
            <a:spLocks noEditPoints="1"/>
          </p:cNvSpPr>
          <p:nvPr/>
        </p:nvSpPr>
        <p:spPr bwMode="auto">
          <a:xfrm>
            <a:off x="1784350" y="4197350"/>
            <a:ext cx="322263" cy="60325"/>
          </a:xfrm>
          <a:custGeom>
            <a:avLst/>
            <a:gdLst/>
            <a:ahLst/>
            <a:cxnLst>
              <a:cxn ang="0">
                <a:pos x="33" y="167"/>
              </a:cxn>
              <a:cxn ang="0">
                <a:pos x="1583" y="167"/>
              </a:cxn>
              <a:cxn ang="0">
                <a:pos x="1617" y="200"/>
              </a:cxn>
              <a:cxn ang="0">
                <a:pos x="1583" y="233"/>
              </a:cxn>
              <a:cxn ang="0">
                <a:pos x="33" y="233"/>
              </a:cxn>
              <a:cxn ang="0">
                <a:pos x="0" y="200"/>
              </a:cxn>
              <a:cxn ang="0">
                <a:pos x="33" y="167"/>
              </a:cxn>
              <a:cxn ang="0">
                <a:pos x="1517" y="0"/>
              </a:cxn>
              <a:cxn ang="0">
                <a:pos x="1917" y="200"/>
              </a:cxn>
              <a:cxn ang="0">
                <a:pos x="1517" y="400"/>
              </a:cxn>
              <a:cxn ang="0">
                <a:pos x="1517" y="0"/>
              </a:cxn>
            </a:cxnLst>
            <a:rect l="0" t="0" r="r" b="b"/>
            <a:pathLst>
              <a:path w="1917" h="400">
                <a:moveTo>
                  <a:pt x="33" y="167"/>
                </a:moveTo>
                <a:lnTo>
                  <a:pt x="1583" y="167"/>
                </a:lnTo>
                <a:cubicBezTo>
                  <a:pt x="1602" y="167"/>
                  <a:pt x="1617" y="182"/>
                  <a:pt x="1617" y="200"/>
                </a:cubicBezTo>
                <a:cubicBezTo>
                  <a:pt x="1617" y="219"/>
                  <a:pt x="1602" y="233"/>
                  <a:pt x="1583" y="233"/>
                </a:cubicBezTo>
                <a:lnTo>
                  <a:pt x="33" y="233"/>
                </a:lnTo>
                <a:cubicBezTo>
                  <a:pt x="15" y="233"/>
                  <a:pt x="0" y="219"/>
                  <a:pt x="0" y="200"/>
                </a:cubicBezTo>
                <a:cubicBezTo>
                  <a:pt x="0" y="182"/>
                  <a:pt x="15" y="167"/>
                  <a:pt x="33" y="167"/>
                </a:cubicBezTo>
                <a:close/>
                <a:moveTo>
                  <a:pt x="1517" y="0"/>
                </a:moveTo>
                <a:lnTo>
                  <a:pt x="1917" y="200"/>
                </a:lnTo>
                <a:lnTo>
                  <a:pt x="1517" y="400"/>
                </a:lnTo>
                <a:lnTo>
                  <a:pt x="1517" y="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42" name="Line 110"/>
          <p:cNvSpPr>
            <a:spLocks noChangeShapeType="1"/>
          </p:cNvSpPr>
          <p:nvPr/>
        </p:nvSpPr>
        <p:spPr bwMode="auto">
          <a:xfrm>
            <a:off x="1768475" y="3702050"/>
            <a:ext cx="0" cy="533400"/>
          </a:xfrm>
          <a:prstGeom prst="line">
            <a:avLst/>
          </a:prstGeom>
          <a:noFill/>
          <a:ln w="12700" cap="rnd">
            <a:solidFill>
              <a:srgbClr val="000000"/>
            </a:solidFill>
            <a:round/>
            <a:headEnd/>
            <a:tailEnd/>
          </a:ln>
        </p:spPr>
        <p:txBody>
          <a:bodyPr>
            <a:prstTxWarp prst="textNoShape">
              <a:avLst/>
            </a:prstTxWarp>
          </a:bodyPr>
          <a:lstStyle/>
          <a:p>
            <a:endParaRPr lang="en-US"/>
          </a:p>
        </p:txBody>
      </p:sp>
      <p:sp>
        <p:nvSpPr>
          <p:cNvPr id="1298543" name="Line 111"/>
          <p:cNvSpPr>
            <a:spLocks noChangeShapeType="1"/>
          </p:cNvSpPr>
          <p:nvPr/>
        </p:nvSpPr>
        <p:spPr bwMode="auto">
          <a:xfrm>
            <a:off x="2986088" y="4227513"/>
            <a:ext cx="65087" cy="0"/>
          </a:xfrm>
          <a:prstGeom prst="line">
            <a:avLst/>
          </a:prstGeom>
          <a:noFill/>
          <a:ln w="7938" cap="rnd">
            <a:solidFill>
              <a:srgbClr val="000000"/>
            </a:solidFill>
            <a:round/>
            <a:headEnd/>
            <a:tailEnd/>
          </a:ln>
        </p:spPr>
        <p:txBody>
          <a:bodyPr>
            <a:prstTxWarp prst="textNoShape">
              <a:avLst/>
            </a:prstTxWarp>
          </a:bodyPr>
          <a:lstStyle/>
          <a:p>
            <a:endParaRPr lang="en-US"/>
          </a:p>
        </p:txBody>
      </p:sp>
      <p:sp>
        <p:nvSpPr>
          <p:cNvPr id="1298544" name="Freeform 112"/>
          <p:cNvSpPr>
            <a:spLocks noEditPoints="1"/>
          </p:cNvSpPr>
          <p:nvPr/>
        </p:nvSpPr>
        <p:spPr bwMode="auto">
          <a:xfrm>
            <a:off x="3016250" y="3514725"/>
            <a:ext cx="66675" cy="717550"/>
          </a:xfrm>
          <a:custGeom>
            <a:avLst/>
            <a:gdLst/>
            <a:ahLst/>
            <a:cxnLst>
              <a:cxn ang="0">
                <a:pos x="167" y="4600"/>
              </a:cxn>
              <a:cxn ang="0">
                <a:pos x="167" y="333"/>
              </a:cxn>
              <a:cxn ang="0">
                <a:pos x="200" y="300"/>
              </a:cxn>
              <a:cxn ang="0">
                <a:pos x="233" y="333"/>
              </a:cxn>
              <a:cxn ang="0">
                <a:pos x="233" y="4600"/>
              </a:cxn>
              <a:cxn ang="0">
                <a:pos x="200" y="4633"/>
              </a:cxn>
              <a:cxn ang="0">
                <a:pos x="167" y="4600"/>
              </a:cxn>
              <a:cxn ang="0">
                <a:pos x="0" y="400"/>
              </a:cxn>
              <a:cxn ang="0">
                <a:pos x="200" y="0"/>
              </a:cxn>
              <a:cxn ang="0">
                <a:pos x="400" y="400"/>
              </a:cxn>
              <a:cxn ang="0">
                <a:pos x="0" y="400"/>
              </a:cxn>
            </a:cxnLst>
            <a:rect l="0" t="0" r="r" b="b"/>
            <a:pathLst>
              <a:path w="400" h="4633">
                <a:moveTo>
                  <a:pt x="167" y="4600"/>
                </a:moveTo>
                <a:lnTo>
                  <a:pt x="167" y="333"/>
                </a:lnTo>
                <a:cubicBezTo>
                  <a:pt x="167" y="315"/>
                  <a:pt x="182" y="300"/>
                  <a:pt x="200" y="300"/>
                </a:cubicBezTo>
                <a:cubicBezTo>
                  <a:pt x="219" y="300"/>
                  <a:pt x="233" y="315"/>
                  <a:pt x="233" y="333"/>
                </a:cubicBezTo>
                <a:lnTo>
                  <a:pt x="233" y="4600"/>
                </a:lnTo>
                <a:cubicBezTo>
                  <a:pt x="233" y="4619"/>
                  <a:pt x="219" y="4633"/>
                  <a:pt x="200" y="4633"/>
                </a:cubicBezTo>
                <a:cubicBezTo>
                  <a:pt x="182" y="4633"/>
                  <a:pt x="167" y="4619"/>
                  <a:pt x="167" y="4600"/>
                </a:cubicBezTo>
                <a:close/>
                <a:moveTo>
                  <a:pt x="0" y="400"/>
                </a:moveTo>
                <a:lnTo>
                  <a:pt x="200" y="0"/>
                </a:lnTo>
                <a:lnTo>
                  <a:pt x="400" y="400"/>
                </a:lnTo>
                <a:lnTo>
                  <a:pt x="0" y="4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45" name="Freeform 113"/>
          <p:cNvSpPr>
            <a:spLocks noEditPoints="1"/>
          </p:cNvSpPr>
          <p:nvPr/>
        </p:nvSpPr>
        <p:spPr bwMode="auto">
          <a:xfrm>
            <a:off x="7132638" y="1944688"/>
            <a:ext cx="66675" cy="117475"/>
          </a:xfrm>
          <a:custGeom>
            <a:avLst/>
            <a:gdLst/>
            <a:ahLst/>
            <a:cxnLst>
              <a:cxn ang="0">
                <a:pos x="83" y="362"/>
              </a:cxn>
              <a:cxn ang="0">
                <a:pos x="83" y="166"/>
              </a:cxn>
              <a:cxn ang="0">
                <a:pos x="100" y="150"/>
              </a:cxn>
              <a:cxn ang="0">
                <a:pos x="116" y="166"/>
              </a:cxn>
              <a:cxn ang="0">
                <a:pos x="116" y="362"/>
              </a:cxn>
              <a:cxn ang="0">
                <a:pos x="100" y="379"/>
              </a:cxn>
              <a:cxn ang="0">
                <a:pos x="83" y="362"/>
              </a:cxn>
              <a:cxn ang="0">
                <a:pos x="0" y="200"/>
              </a:cxn>
              <a:cxn ang="0">
                <a:pos x="100" y="0"/>
              </a:cxn>
              <a:cxn ang="0">
                <a:pos x="200" y="200"/>
              </a:cxn>
              <a:cxn ang="0">
                <a:pos x="0" y="200"/>
              </a:cxn>
            </a:cxnLst>
            <a:rect l="0" t="0" r="r" b="b"/>
            <a:pathLst>
              <a:path w="200" h="379">
                <a:moveTo>
                  <a:pt x="83" y="362"/>
                </a:moveTo>
                <a:lnTo>
                  <a:pt x="83" y="166"/>
                </a:lnTo>
                <a:cubicBezTo>
                  <a:pt x="83" y="157"/>
                  <a:pt x="90" y="150"/>
                  <a:pt x="100" y="150"/>
                </a:cubicBezTo>
                <a:cubicBezTo>
                  <a:pt x="109" y="150"/>
                  <a:pt x="116" y="157"/>
                  <a:pt x="116" y="166"/>
                </a:cubicBezTo>
                <a:lnTo>
                  <a:pt x="116" y="362"/>
                </a:lnTo>
                <a:cubicBezTo>
                  <a:pt x="116" y="372"/>
                  <a:pt x="109" y="379"/>
                  <a:pt x="100" y="379"/>
                </a:cubicBezTo>
                <a:cubicBezTo>
                  <a:pt x="90" y="379"/>
                  <a:pt x="83" y="372"/>
                  <a:pt x="83" y="362"/>
                </a:cubicBezTo>
                <a:close/>
                <a:moveTo>
                  <a:pt x="0" y="200"/>
                </a:moveTo>
                <a:lnTo>
                  <a:pt x="100" y="0"/>
                </a:lnTo>
                <a:lnTo>
                  <a:pt x="200" y="200"/>
                </a:lnTo>
                <a:lnTo>
                  <a:pt x="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46" name="Line 114"/>
          <p:cNvSpPr>
            <a:spLocks noChangeShapeType="1"/>
          </p:cNvSpPr>
          <p:nvPr/>
        </p:nvSpPr>
        <p:spPr bwMode="auto">
          <a:xfrm>
            <a:off x="3051175" y="2057400"/>
            <a:ext cx="4116388" cy="0"/>
          </a:xfrm>
          <a:prstGeom prst="line">
            <a:avLst/>
          </a:prstGeom>
          <a:noFill/>
          <a:ln w="7938" cap="rnd">
            <a:solidFill>
              <a:srgbClr val="000000"/>
            </a:solidFill>
            <a:round/>
            <a:headEnd/>
            <a:tailEnd/>
          </a:ln>
        </p:spPr>
        <p:txBody>
          <a:bodyPr>
            <a:prstTxWarp prst="textNoShape">
              <a:avLst/>
            </a:prstTxWarp>
          </a:bodyPr>
          <a:lstStyle/>
          <a:p>
            <a:endParaRPr lang="en-US"/>
          </a:p>
        </p:txBody>
      </p:sp>
      <p:sp>
        <p:nvSpPr>
          <p:cNvPr id="1298547" name="Freeform 115"/>
          <p:cNvSpPr>
            <a:spLocks noEditPoints="1"/>
          </p:cNvSpPr>
          <p:nvPr/>
        </p:nvSpPr>
        <p:spPr bwMode="auto">
          <a:xfrm>
            <a:off x="3016250" y="2057400"/>
            <a:ext cx="66675" cy="588963"/>
          </a:xfrm>
          <a:custGeom>
            <a:avLst/>
            <a:gdLst/>
            <a:ahLst/>
            <a:cxnLst>
              <a:cxn ang="0">
                <a:pos x="167" y="3775"/>
              </a:cxn>
              <a:cxn ang="0">
                <a:pos x="167" y="333"/>
              </a:cxn>
              <a:cxn ang="0">
                <a:pos x="200" y="300"/>
              </a:cxn>
              <a:cxn ang="0">
                <a:pos x="233" y="333"/>
              </a:cxn>
              <a:cxn ang="0">
                <a:pos x="233" y="3775"/>
              </a:cxn>
              <a:cxn ang="0">
                <a:pos x="200" y="3808"/>
              </a:cxn>
              <a:cxn ang="0">
                <a:pos x="167" y="3775"/>
              </a:cxn>
              <a:cxn ang="0">
                <a:pos x="0" y="400"/>
              </a:cxn>
              <a:cxn ang="0">
                <a:pos x="200" y="0"/>
              </a:cxn>
              <a:cxn ang="0">
                <a:pos x="400" y="400"/>
              </a:cxn>
              <a:cxn ang="0">
                <a:pos x="0" y="400"/>
              </a:cxn>
            </a:cxnLst>
            <a:rect l="0" t="0" r="r" b="b"/>
            <a:pathLst>
              <a:path w="400" h="3808">
                <a:moveTo>
                  <a:pt x="167" y="3775"/>
                </a:moveTo>
                <a:lnTo>
                  <a:pt x="167" y="333"/>
                </a:lnTo>
                <a:cubicBezTo>
                  <a:pt x="167" y="315"/>
                  <a:pt x="182" y="300"/>
                  <a:pt x="200" y="300"/>
                </a:cubicBezTo>
                <a:cubicBezTo>
                  <a:pt x="219" y="300"/>
                  <a:pt x="233" y="315"/>
                  <a:pt x="233" y="333"/>
                </a:cubicBezTo>
                <a:lnTo>
                  <a:pt x="233" y="3775"/>
                </a:lnTo>
                <a:cubicBezTo>
                  <a:pt x="233" y="3794"/>
                  <a:pt x="219" y="3808"/>
                  <a:pt x="200" y="3808"/>
                </a:cubicBezTo>
                <a:cubicBezTo>
                  <a:pt x="182" y="3808"/>
                  <a:pt x="167" y="3794"/>
                  <a:pt x="167" y="3775"/>
                </a:cubicBezTo>
                <a:close/>
                <a:moveTo>
                  <a:pt x="0" y="400"/>
                </a:moveTo>
                <a:lnTo>
                  <a:pt x="200" y="0"/>
                </a:lnTo>
                <a:lnTo>
                  <a:pt x="400" y="400"/>
                </a:lnTo>
                <a:lnTo>
                  <a:pt x="0" y="4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48" name="Freeform 116"/>
          <p:cNvSpPr>
            <a:spLocks noEditPoints="1"/>
          </p:cNvSpPr>
          <p:nvPr/>
        </p:nvSpPr>
        <p:spPr bwMode="auto">
          <a:xfrm>
            <a:off x="2319338" y="973138"/>
            <a:ext cx="290512" cy="61912"/>
          </a:xfrm>
          <a:custGeom>
            <a:avLst/>
            <a:gdLst/>
            <a:ahLst/>
            <a:cxnLst>
              <a:cxn ang="0">
                <a:pos x="1700" y="233"/>
              </a:cxn>
              <a:cxn ang="0">
                <a:pos x="333" y="233"/>
              </a:cxn>
              <a:cxn ang="0">
                <a:pos x="300" y="200"/>
              </a:cxn>
              <a:cxn ang="0">
                <a:pos x="333" y="166"/>
              </a:cxn>
              <a:cxn ang="0">
                <a:pos x="1700" y="166"/>
              </a:cxn>
              <a:cxn ang="0">
                <a:pos x="1733" y="200"/>
              </a:cxn>
              <a:cxn ang="0">
                <a:pos x="1700" y="233"/>
              </a:cxn>
              <a:cxn ang="0">
                <a:pos x="400" y="400"/>
              </a:cxn>
              <a:cxn ang="0">
                <a:pos x="0" y="200"/>
              </a:cxn>
              <a:cxn ang="0">
                <a:pos x="400" y="0"/>
              </a:cxn>
              <a:cxn ang="0">
                <a:pos x="400" y="400"/>
              </a:cxn>
            </a:cxnLst>
            <a:rect l="0" t="0" r="r" b="b"/>
            <a:pathLst>
              <a:path w="1733" h="400">
                <a:moveTo>
                  <a:pt x="1700" y="233"/>
                </a:moveTo>
                <a:lnTo>
                  <a:pt x="333" y="233"/>
                </a:lnTo>
                <a:cubicBezTo>
                  <a:pt x="315" y="233"/>
                  <a:pt x="300" y="218"/>
                  <a:pt x="300" y="200"/>
                </a:cubicBezTo>
                <a:cubicBezTo>
                  <a:pt x="300" y="181"/>
                  <a:pt x="315" y="166"/>
                  <a:pt x="333" y="166"/>
                </a:cubicBezTo>
                <a:lnTo>
                  <a:pt x="1700" y="166"/>
                </a:lnTo>
                <a:cubicBezTo>
                  <a:pt x="1718" y="166"/>
                  <a:pt x="1733" y="181"/>
                  <a:pt x="1733" y="200"/>
                </a:cubicBezTo>
                <a:cubicBezTo>
                  <a:pt x="1733" y="218"/>
                  <a:pt x="1718" y="233"/>
                  <a:pt x="1700" y="233"/>
                </a:cubicBezTo>
                <a:close/>
                <a:moveTo>
                  <a:pt x="400" y="400"/>
                </a:moveTo>
                <a:lnTo>
                  <a:pt x="0" y="200"/>
                </a:lnTo>
                <a:lnTo>
                  <a:pt x="400" y="0"/>
                </a:lnTo>
                <a:lnTo>
                  <a:pt x="400" y="4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49" name="Freeform 117"/>
          <p:cNvSpPr>
            <a:spLocks noEditPoints="1"/>
          </p:cNvSpPr>
          <p:nvPr/>
        </p:nvSpPr>
        <p:spPr bwMode="auto">
          <a:xfrm>
            <a:off x="7132638" y="1003300"/>
            <a:ext cx="66675" cy="123825"/>
          </a:xfrm>
          <a:custGeom>
            <a:avLst/>
            <a:gdLst/>
            <a:ahLst/>
            <a:cxnLst>
              <a:cxn ang="0">
                <a:pos x="83" y="379"/>
              </a:cxn>
              <a:cxn ang="0">
                <a:pos x="83" y="167"/>
              </a:cxn>
              <a:cxn ang="0">
                <a:pos x="100" y="150"/>
              </a:cxn>
              <a:cxn ang="0">
                <a:pos x="116" y="167"/>
              </a:cxn>
              <a:cxn ang="0">
                <a:pos x="116" y="379"/>
              </a:cxn>
              <a:cxn ang="0">
                <a:pos x="100" y="396"/>
              </a:cxn>
              <a:cxn ang="0">
                <a:pos x="83" y="379"/>
              </a:cxn>
              <a:cxn ang="0">
                <a:pos x="0" y="200"/>
              </a:cxn>
              <a:cxn ang="0">
                <a:pos x="100" y="0"/>
              </a:cxn>
              <a:cxn ang="0">
                <a:pos x="200" y="200"/>
              </a:cxn>
              <a:cxn ang="0">
                <a:pos x="0" y="200"/>
              </a:cxn>
            </a:cxnLst>
            <a:rect l="0" t="0" r="r" b="b"/>
            <a:pathLst>
              <a:path w="200" h="396">
                <a:moveTo>
                  <a:pt x="83" y="379"/>
                </a:moveTo>
                <a:lnTo>
                  <a:pt x="83" y="167"/>
                </a:lnTo>
                <a:cubicBezTo>
                  <a:pt x="83" y="158"/>
                  <a:pt x="90" y="150"/>
                  <a:pt x="100" y="150"/>
                </a:cubicBezTo>
                <a:cubicBezTo>
                  <a:pt x="109" y="150"/>
                  <a:pt x="116" y="158"/>
                  <a:pt x="116" y="167"/>
                </a:cubicBezTo>
                <a:lnTo>
                  <a:pt x="116" y="379"/>
                </a:lnTo>
                <a:cubicBezTo>
                  <a:pt x="116" y="389"/>
                  <a:pt x="109" y="396"/>
                  <a:pt x="100" y="396"/>
                </a:cubicBezTo>
                <a:cubicBezTo>
                  <a:pt x="90" y="396"/>
                  <a:pt x="83" y="389"/>
                  <a:pt x="83" y="379"/>
                </a:cubicBezTo>
                <a:close/>
                <a:moveTo>
                  <a:pt x="0" y="200"/>
                </a:moveTo>
                <a:lnTo>
                  <a:pt x="100" y="0"/>
                </a:lnTo>
                <a:lnTo>
                  <a:pt x="200" y="200"/>
                </a:lnTo>
                <a:lnTo>
                  <a:pt x="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50" name="Freeform 118"/>
          <p:cNvSpPr>
            <a:spLocks noEditPoints="1"/>
          </p:cNvSpPr>
          <p:nvPr/>
        </p:nvSpPr>
        <p:spPr bwMode="auto">
          <a:xfrm>
            <a:off x="3490913" y="973138"/>
            <a:ext cx="3681412" cy="61912"/>
          </a:xfrm>
          <a:custGeom>
            <a:avLst/>
            <a:gdLst/>
            <a:ahLst/>
            <a:cxnLst>
              <a:cxn ang="0">
                <a:pos x="10967" y="117"/>
              </a:cxn>
              <a:cxn ang="0">
                <a:pos x="167" y="117"/>
              </a:cxn>
              <a:cxn ang="0">
                <a:pos x="150" y="100"/>
              </a:cxn>
              <a:cxn ang="0">
                <a:pos x="167" y="83"/>
              </a:cxn>
              <a:cxn ang="0">
                <a:pos x="10967" y="83"/>
              </a:cxn>
              <a:cxn ang="0">
                <a:pos x="10983" y="100"/>
              </a:cxn>
              <a:cxn ang="0">
                <a:pos x="10967" y="117"/>
              </a:cxn>
              <a:cxn ang="0">
                <a:pos x="200" y="200"/>
              </a:cxn>
              <a:cxn ang="0">
                <a:pos x="0" y="100"/>
              </a:cxn>
              <a:cxn ang="0">
                <a:pos x="200" y="0"/>
              </a:cxn>
              <a:cxn ang="0">
                <a:pos x="200" y="200"/>
              </a:cxn>
            </a:cxnLst>
            <a:rect l="0" t="0" r="r" b="b"/>
            <a:pathLst>
              <a:path w="10983" h="200">
                <a:moveTo>
                  <a:pt x="10967" y="117"/>
                </a:moveTo>
                <a:lnTo>
                  <a:pt x="167" y="117"/>
                </a:lnTo>
                <a:cubicBezTo>
                  <a:pt x="157" y="117"/>
                  <a:pt x="150" y="109"/>
                  <a:pt x="150" y="100"/>
                </a:cubicBezTo>
                <a:cubicBezTo>
                  <a:pt x="150" y="91"/>
                  <a:pt x="157" y="83"/>
                  <a:pt x="167" y="83"/>
                </a:cubicBezTo>
                <a:lnTo>
                  <a:pt x="10967" y="83"/>
                </a:lnTo>
                <a:cubicBezTo>
                  <a:pt x="10976" y="83"/>
                  <a:pt x="10983" y="91"/>
                  <a:pt x="10983" y="100"/>
                </a:cubicBezTo>
                <a:cubicBezTo>
                  <a:pt x="10983" y="109"/>
                  <a:pt x="10976" y="117"/>
                  <a:pt x="10967" y="117"/>
                </a:cubicBezTo>
                <a:close/>
                <a:moveTo>
                  <a:pt x="200" y="200"/>
                </a:moveTo>
                <a:lnTo>
                  <a:pt x="0" y="100"/>
                </a:lnTo>
                <a:lnTo>
                  <a:pt x="200" y="0"/>
                </a:lnTo>
                <a:lnTo>
                  <a:pt x="20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51" name="Freeform 119"/>
          <p:cNvSpPr>
            <a:spLocks noEditPoints="1"/>
          </p:cNvSpPr>
          <p:nvPr/>
        </p:nvSpPr>
        <p:spPr bwMode="auto">
          <a:xfrm>
            <a:off x="3268663" y="1203325"/>
            <a:ext cx="66675" cy="146050"/>
          </a:xfrm>
          <a:custGeom>
            <a:avLst/>
            <a:gdLst/>
            <a:ahLst/>
            <a:cxnLst>
              <a:cxn ang="0">
                <a:pos x="167" y="917"/>
              </a:cxn>
              <a:cxn ang="0">
                <a:pos x="167" y="333"/>
              </a:cxn>
              <a:cxn ang="0">
                <a:pos x="200" y="300"/>
              </a:cxn>
              <a:cxn ang="0">
                <a:pos x="233" y="333"/>
              </a:cxn>
              <a:cxn ang="0">
                <a:pos x="233" y="917"/>
              </a:cxn>
              <a:cxn ang="0">
                <a:pos x="200" y="950"/>
              </a:cxn>
              <a:cxn ang="0">
                <a:pos x="167" y="917"/>
              </a:cxn>
              <a:cxn ang="0">
                <a:pos x="0" y="400"/>
              </a:cxn>
              <a:cxn ang="0">
                <a:pos x="200" y="0"/>
              </a:cxn>
              <a:cxn ang="0">
                <a:pos x="400" y="400"/>
              </a:cxn>
              <a:cxn ang="0">
                <a:pos x="0" y="400"/>
              </a:cxn>
            </a:cxnLst>
            <a:rect l="0" t="0" r="r" b="b"/>
            <a:pathLst>
              <a:path w="400" h="950">
                <a:moveTo>
                  <a:pt x="167" y="917"/>
                </a:moveTo>
                <a:lnTo>
                  <a:pt x="167" y="333"/>
                </a:lnTo>
                <a:cubicBezTo>
                  <a:pt x="167" y="315"/>
                  <a:pt x="182" y="300"/>
                  <a:pt x="200" y="300"/>
                </a:cubicBezTo>
                <a:cubicBezTo>
                  <a:pt x="219" y="300"/>
                  <a:pt x="233" y="315"/>
                  <a:pt x="233" y="333"/>
                </a:cubicBezTo>
                <a:lnTo>
                  <a:pt x="233" y="917"/>
                </a:lnTo>
                <a:cubicBezTo>
                  <a:pt x="233" y="935"/>
                  <a:pt x="219" y="950"/>
                  <a:pt x="200" y="950"/>
                </a:cubicBezTo>
                <a:cubicBezTo>
                  <a:pt x="182" y="950"/>
                  <a:pt x="167" y="935"/>
                  <a:pt x="167" y="917"/>
                </a:cubicBezTo>
                <a:close/>
                <a:moveTo>
                  <a:pt x="0" y="400"/>
                </a:moveTo>
                <a:lnTo>
                  <a:pt x="200" y="0"/>
                </a:lnTo>
                <a:lnTo>
                  <a:pt x="400" y="400"/>
                </a:lnTo>
                <a:lnTo>
                  <a:pt x="0" y="4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52" name="Freeform 120"/>
          <p:cNvSpPr>
            <a:spLocks noEditPoints="1"/>
          </p:cNvSpPr>
          <p:nvPr/>
        </p:nvSpPr>
        <p:spPr bwMode="auto">
          <a:xfrm>
            <a:off x="2697163" y="1203325"/>
            <a:ext cx="68262" cy="2914650"/>
          </a:xfrm>
          <a:custGeom>
            <a:avLst/>
            <a:gdLst/>
            <a:ahLst/>
            <a:cxnLst>
              <a:cxn ang="0">
                <a:pos x="25" y="1754"/>
              </a:cxn>
              <a:cxn ang="0">
                <a:pos x="15" y="1725"/>
              </a:cxn>
              <a:cxn ang="0">
                <a:pos x="25" y="1725"/>
              </a:cxn>
              <a:cxn ang="0">
                <a:pos x="15" y="1676"/>
              </a:cxn>
              <a:cxn ang="0">
                <a:pos x="15" y="1686"/>
              </a:cxn>
              <a:cxn ang="0">
                <a:pos x="25" y="1570"/>
              </a:cxn>
              <a:cxn ang="0">
                <a:pos x="15" y="1540"/>
              </a:cxn>
              <a:cxn ang="0">
                <a:pos x="25" y="1540"/>
              </a:cxn>
              <a:cxn ang="0">
                <a:pos x="15" y="1492"/>
              </a:cxn>
              <a:cxn ang="0">
                <a:pos x="15" y="1502"/>
              </a:cxn>
              <a:cxn ang="0">
                <a:pos x="25" y="1385"/>
              </a:cxn>
              <a:cxn ang="0">
                <a:pos x="15" y="1356"/>
              </a:cxn>
              <a:cxn ang="0">
                <a:pos x="25" y="1356"/>
              </a:cxn>
              <a:cxn ang="0">
                <a:pos x="15" y="1307"/>
              </a:cxn>
              <a:cxn ang="0">
                <a:pos x="15" y="1317"/>
              </a:cxn>
              <a:cxn ang="0">
                <a:pos x="25" y="1200"/>
              </a:cxn>
              <a:cxn ang="0">
                <a:pos x="15" y="1171"/>
              </a:cxn>
              <a:cxn ang="0">
                <a:pos x="25" y="1171"/>
              </a:cxn>
              <a:cxn ang="0">
                <a:pos x="15" y="1122"/>
              </a:cxn>
              <a:cxn ang="0">
                <a:pos x="15" y="1132"/>
              </a:cxn>
              <a:cxn ang="0">
                <a:pos x="25" y="1016"/>
              </a:cxn>
              <a:cxn ang="0">
                <a:pos x="15" y="986"/>
              </a:cxn>
              <a:cxn ang="0">
                <a:pos x="25" y="986"/>
              </a:cxn>
              <a:cxn ang="0">
                <a:pos x="15" y="938"/>
              </a:cxn>
              <a:cxn ang="0">
                <a:pos x="15" y="948"/>
              </a:cxn>
              <a:cxn ang="0">
                <a:pos x="25" y="831"/>
              </a:cxn>
              <a:cxn ang="0">
                <a:pos x="15" y="802"/>
              </a:cxn>
              <a:cxn ang="0">
                <a:pos x="25" y="802"/>
              </a:cxn>
              <a:cxn ang="0">
                <a:pos x="15" y="753"/>
              </a:cxn>
              <a:cxn ang="0">
                <a:pos x="15" y="763"/>
              </a:cxn>
              <a:cxn ang="0">
                <a:pos x="25" y="646"/>
              </a:cxn>
              <a:cxn ang="0">
                <a:pos x="15" y="617"/>
              </a:cxn>
              <a:cxn ang="0">
                <a:pos x="25" y="617"/>
              </a:cxn>
              <a:cxn ang="0">
                <a:pos x="15" y="568"/>
              </a:cxn>
              <a:cxn ang="0">
                <a:pos x="15" y="578"/>
              </a:cxn>
              <a:cxn ang="0">
                <a:pos x="25" y="462"/>
              </a:cxn>
              <a:cxn ang="0">
                <a:pos x="15" y="432"/>
              </a:cxn>
              <a:cxn ang="0">
                <a:pos x="25" y="432"/>
              </a:cxn>
              <a:cxn ang="0">
                <a:pos x="15" y="384"/>
              </a:cxn>
              <a:cxn ang="0">
                <a:pos x="15" y="394"/>
              </a:cxn>
              <a:cxn ang="0">
                <a:pos x="25" y="277"/>
              </a:cxn>
              <a:cxn ang="0">
                <a:pos x="15" y="248"/>
              </a:cxn>
              <a:cxn ang="0">
                <a:pos x="25" y="248"/>
              </a:cxn>
              <a:cxn ang="0">
                <a:pos x="15" y="199"/>
              </a:cxn>
              <a:cxn ang="0">
                <a:pos x="15" y="209"/>
              </a:cxn>
              <a:cxn ang="0">
                <a:pos x="25" y="92"/>
              </a:cxn>
              <a:cxn ang="0">
                <a:pos x="15" y="63"/>
              </a:cxn>
              <a:cxn ang="0">
                <a:pos x="25" y="63"/>
              </a:cxn>
              <a:cxn ang="0">
                <a:pos x="20" y="0"/>
              </a:cxn>
            </a:cxnLst>
            <a:rect l="0" t="0" r="r" b="b"/>
            <a:pathLst>
              <a:path w="39" h="1832">
                <a:moveTo>
                  <a:pt x="15" y="1832"/>
                </a:moveTo>
                <a:lnTo>
                  <a:pt x="15" y="1754"/>
                </a:lnTo>
                <a:lnTo>
                  <a:pt x="25" y="1754"/>
                </a:lnTo>
                <a:lnTo>
                  <a:pt x="25" y="1832"/>
                </a:lnTo>
                <a:lnTo>
                  <a:pt x="15" y="1832"/>
                </a:lnTo>
                <a:close/>
                <a:moveTo>
                  <a:pt x="15" y="1725"/>
                </a:moveTo>
                <a:lnTo>
                  <a:pt x="15" y="1715"/>
                </a:lnTo>
                <a:lnTo>
                  <a:pt x="25" y="1715"/>
                </a:lnTo>
                <a:lnTo>
                  <a:pt x="25" y="1725"/>
                </a:lnTo>
                <a:lnTo>
                  <a:pt x="15" y="1725"/>
                </a:lnTo>
                <a:close/>
                <a:moveTo>
                  <a:pt x="15" y="1686"/>
                </a:moveTo>
                <a:lnTo>
                  <a:pt x="15" y="1676"/>
                </a:lnTo>
                <a:lnTo>
                  <a:pt x="25" y="1676"/>
                </a:lnTo>
                <a:lnTo>
                  <a:pt x="25" y="1686"/>
                </a:lnTo>
                <a:lnTo>
                  <a:pt x="15" y="1686"/>
                </a:lnTo>
                <a:close/>
                <a:moveTo>
                  <a:pt x="15" y="1647"/>
                </a:moveTo>
                <a:lnTo>
                  <a:pt x="15" y="1570"/>
                </a:lnTo>
                <a:lnTo>
                  <a:pt x="25" y="1570"/>
                </a:lnTo>
                <a:lnTo>
                  <a:pt x="25" y="1647"/>
                </a:lnTo>
                <a:lnTo>
                  <a:pt x="15" y="1647"/>
                </a:lnTo>
                <a:close/>
                <a:moveTo>
                  <a:pt x="15" y="1540"/>
                </a:moveTo>
                <a:lnTo>
                  <a:pt x="15" y="1531"/>
                </a:lnTo>
                <a:lnTo>
                  <a:pt x="25" y="1531"/>
                </a:lnTo>
                <a:lnTo>
                  <a:pt x="25" y="1540"/>
                </a:lnTo>
                <a:lnTo>
                  <a:pt x="15" y="1540"/>
                </a:lnTo>
                <a:close/>
                <a:moveTo>
                  <a:pt x="15" y="1502"/>
                </a:moveTo>
                <a:lnTo>
                  <a:pt x="15" y="1492"/>
                </a:lnTo>
                <a:lnTo>
                  <a:pt x="25" y="1492"/>
                </a:lnTo>
                <a:lnTo>
                  <a:pt x="25" y="1502"/>
                </a:lnTo>
                <a:lnTo>
                  <a:pt x="15" y="1502"/>
                </a:lnTo>
                <a:close/>
                <a:moveTo>
                  <a:pt x="15" y="1463"/>
                </a:moveTo>
                <a:lnTo>
                  <a:pt x="15" y="1385"/>
                </a:lnTo>
                <a:lnTo>
                  <a:pt x="25" y="1385"/>
                </a:lnTo>
                <a:lnTo>
                  <a:pt x="25" y="1463"/>
                </a:lnTo>
                <a:lnTo>
                  <a:pt x="15" y="1463"/>
                </a:lnTo>
                <a:close/>
                <a:moveTo>
                  <a:pt x="15" y="1356"/>
                </a:moveTo>
                <a:lnTo>
                  <a:pt x="15" y="1346"/>
                </a:lnTo>
                <a:lnTo>
                  <a:pt x="25" y="1346"/>
                </a:lnTo>
                <a:lnTo>
                  <a:pt x="25" y="1356"/>
                </a:lnTo>
                <a:lnTo>
                  <a:pt x="15" y="1356"/>
                </a:lnTo>
                <a:close/>
                <a:moveTo>
                  <a:pt x="15" y="1317"/>
                </a:moveTo>
                <a:lnTo>
                  <a:pt x="15" y="1307"/>
                </a:lnTo>
                <a:lnTo>
                  <a:pt x="25" y="1307"/>
                </a:lnTo>
                <a:lnTo>
                  <a:pt x="25" y="1317"/>
                </a:lnTo>
                <a:lnTo>
                  <a:pt x="15" y="1317"/>
                </a:lnTo>
                <a:close/>
                <a:moveTo>
                  <a:pt x="15" y="1278"/>
                </a:moveTo>
                <a:lnTo>
                  <a:pt x="15" y="1200"/>
                </a:lnTo>
                <a:lnTo>
                  <a:pt x="25" y="1200"/>
                </a:lnTo>
                <a:lnTo>
                  <a:pt x="25" y="1278"/>
                </a:lnTo>
                <a:lnTo>
                  <a:pt x="15" y="1278"/>
                </a:lnTo>
                <a:close/>
                <a:moveTo>
                  <a:pt x="15" y="1171"/>
                </a:moveTo>
                <a:lnTo>
                  <a:pt x="15" y="1161"/>
                </a:lnTo>
                <a:lnTo>
                  <a:pt x="25" y="1161"/>
                </a:lnTo>
                <a:lnTo>
                  <a:pt x="25" y="1171"/>
                </a:lnTo>
                <a:lnTo>
                  <a:pt x="15" y="1171"/>
                </a:lnTo>
                <a:close/>
                <a:moveTo>
                  <a:pt x="15" y="1132"/>
                </a:moveTo>
                <a:lnTo>
                  <a:pt x="15" y="1122"/>
                </a:lnTo>
                <a:lnTo>
                  <a:pt x="25" y="1122"/>
                </a:lnTo>
                <a:lnTo>
                  <a:pt x="25" y="1132"/>
                </a:lnTo>
                <a:lnTo>
                  <a:pt x="15" y="1132"/>
                </a:lnTo>
                <a:close/>
                <a:moveTo>
                  <a:pt x="15" y="1093"/>
                </a:moveTo>
                <a:lnTo>
                  <a:pt x="15" y="1016"/>
                </a:lnTo>
                <a:lnTo>
                  <a:pt x="25" y="1016"/>
                </a:lnTo>
                <a:lnTo>
                  <a:pt x="25" y="1093"/>
                </a:lnTo>
                <a:lnTo>
                  <a:pt x="15" y="1093"/>
                </a:lnTo>
                <a:close/>
                <a:moveTo>
                  <a:pt x="15" y="986"/>
                </a:moveTo>
                <a:lnTo>
                  <a:pt x="15" y="977"/>
                </a:lnTo>
                <a:lnTo>
                  <a:pt x="25" y="977"/>
                </a:lnTo>
                <a:lnTo>
                  <a:pt x="25" y="986"/>
                </a:lnTo>
                <a:lnTo>
                  <a:pt x="15" y="986"/>
                </a:lnTo>
                <a:close/>
                <a:moveTo>
                  <a:pt x="15" y="948"/>
                </a:moveTo>
                <a:lnTo>
                  <a:pt x="15" y="938"/>
                </a:lnTo>
                <a:lnTo>
                  <a:pt x="25" y="938"/>
                </a:lnTo>
                <a:lnTo>
                  <a:pt x="25" y="948"/>
                </a:lnTo>
                <a:lnTo>
                  <a:pt x="15" y="948"/>
                </a:lnTo>
                <a:close/>
                <a:moveTo>
                  <a:pt x="15" y="909"/>
                </a:moveTo>
                <a:lnTo>
                  <a:pt x="15" y="831"/>
                </a:lnTo>
                <a:lnTo>
                  <a:pt x="25" y="831"/>
                </a:lnTo>
                <a:lnTo>
                  <a:pt x="25" y="909"/>
                </a:lnTo>
                <a:lnTo>
                  <a:pt x="15" y="909"/>
                </a:lnTo>
                <a:close/>
                <a:moveTo>
                  <a:pt x="15" y="802"/>
                </a:moveTo>
                <a:lnTo>
                  <a:pt x="15" y="792"/>
                </a:lnTo>
                <a:lnTo>
                  <a:pt x="25" y="792"/>
                </a:lnTo>
                <a:lnTo>
                  <a:pt x="25" y="802"/>
                </a:lnTo>
                <a:lnTo>
                  <a:pt x="15" y="802"/>
                </a:lnTo>
                <a:close/>
                <a:moveTo>
                  <a:pt x="15" y="763"/>
                </a:moveTo>
                <a:lnTo>
                  <a:pt x="15" y="753"/>
                </a:lnTo>
                <a:lnTo>
                  <a:pt x="25" y="753"/>
                </a:lnTo>
                <a:lnTo>
                  <a:pt x="25" y="763"/>
                </a:lnTo>
                <a:lnTo>
                  <a:pt x="15" y="763"/>
                </a:lnTo>
                <a:close/>
                <a:moveTo>
                  <a:pt x="15" y="724"/>
                </a:moveTo>
                <a:lnTo>
                  <a:pt x="15" y="646"/>
                </a:lnTo>
                <a:lnTo>
                  <a:pt x="25" y="646"/>
                </a:lnTo>
                <a:lnTo>
                  <a:pt x="25" y="724"/>
                </a:lnTo>
                <a:lnTo>
                  <a:pt x="15" y="724"/>
                </a:lnTo>
                <a:close/>
                <a:moveTo>
                  <a:pt x="15" y="617"/>
                </a:moveTo>
                <a:lnTo>
                  <a:pt x="15" y="607"/>
                </a:lnTo>
                <a:lnTo>
                  <a:pt x="25" y="607"/>
                </a:lnTo>
                <a:lnTo>
                  <a:pt x="25" y="617"/>
                </a:lnTo>
                <a:lnTo>
                  <a:pt x="15" y="617"/>
                </a:lnTo>
                <a:close/>
                <a:moveTo>
                  <a:pt x="15" y="578"/>
                </a:moveTo>
                <a:lnTo>
                  <a:pt x="15" y="568"/>
                </a:lnTo>
                <a:lnTo>
                  <a:pt x="25" y="568"/>
                </a:lnTo>
                <a:lnTo>
                  <a:pt x="25" y="578"/>
                </a:lnTo>
                <a:lnTo>
                  <a:pt x="15" y="578"/>
                </a:lnTo>
                <a:close/>
                <a:moveTo>
                  <a:pt x="15" y="539"/>
                </a:moveTo>
                <a:lnTo>
                  <a:pt x="15" y="462"/>
                </a:lnTo>
                <a:lnTo>
                  <a:pt x="25" y="462"/>
                </a:lnTo>
                <a:lnTo>
                  <a:pt x="25" y="539"/>
                </a:lnTo>
                <a:lnTo>
                  <a:pt x="15" y="539"/>
                </a:lnTo>
                <a:close/>
                <a:moveTo>
                  <a:pt x="15" y="432"/>
                </a:moveTo>
                <a:lnTo>
                  <a:pt x="15" y="423"/>
                </a:lnTo>
                <a:lnTo>
                  <a:pt x="25" y="423"/>
                </a:lnTo>
                <a:lnTo>
                  <a:pt x="25" y="432"/>
                </a:lnTo>
                <a:lnTo>
                  <a:pt x="15" y="432"/>
                </a:lnTo>
                <a:close/>
                <a:moveTo>
                  <a:pt x="15" y="394"/>
                </a:moveTo>
                <a:lnTo>
                  <a:pt x="15" y="384"/>
                </a:lnTo>
                <a:lnTo>
                  <a:pt x="25" y="384"/>
                </a:lnTo>
                <a:lnTo>
                  <a:pt x="25" y="394"/>
                </a:lnTo>
                <a:lnTo>
                  <a:pt x="15" y="394"/>
                </a:lnTo>
                <a:close/>
                <a:moveTo>
                  <a:pt x="15" y="355"/>
                </a:moveTo>
                <a:lnTo>
                  <a:pt x="15" y="277"/>
                </a:lnTo>
                <a:lnTo>
                  <a:pt x="25" y="277"/>
                </a:lnTo>
                <a:lnTo>
                  <a:pt x="25" y="355"/>
                </a:lnTo>
                <a:lnTo>
                  <a:pt x="15" y="355"/>
                </a:lnTo>
                <a:close/>
                <a:moveTo>
                  <a:pt x="15" y="248"/>
                </a:moveTo>
                <a:lnTo>
                  <a:pt x="15" y="238"/>
                </a:lnTo>
                <a:lnTo>
                  <a:pt x="25" y="238"/>
                </a:lnTo>
                <a:lnTo>
                  <a:pt x="25" y="248"/>
                </a:lnTo>
                <a:lnTo>
                  <a:pt x="15" y="248"/>
                </a:lnTo>
                <a:close/>
                <a:moveTo>
                  <a:pt x="15" y="209"/>
                </a:moveTo>
                <a:lnTo>
                  <a:pt x="15" y="199"/>
                </a:lnTo>
                <a:lnTo>
                  <a:pt x="25" y="199"/>
                </a:lnTo>
                <a:lnTo>
                  <a:pt x="25" y="209"/>
                </a:lnTo>
                <a:lnTo>
                  <a:pt x="15" y="209"/>
                </a:lnTo>
                <a:close/>
                <a:moveTo>
                  <a:pt x="15" y="170"/>
                </a:moveTo>
                <a:lnTo>
                  <a:pt x="15" y="92"/>
                </a:lnTo>
                <a:lnTo>
                  <a:pt x="25" y="92"/>
                </a:lnTo>
                <a:lnTo>
                  <a:pt x="25" y="170"/>
                </a:lnTo>
                <a:lnTo>
                  <a:pt x="15" y="170"/>
                </a:lnTo>
                <a:close/>
                <a:moveTo>
                  <a:pt x="15" y="63"/>
                </a:moveTo>
                <a:lnTo>
                  <a:pt x="15" y="53"/>
                </a:lnTo>
                <a:lnTo>
                  <a:pt x="25" y="53"/>
                </a:lnTo>
                <a:lnTo>
                  <a:pt x="25" y="63"/>
                </a:lnTo>
                <a:lnTo>
                  <a:pt x="15" y="63"/>
                </a:lnTo>
                <a:close/>
                <a:moveTo>
                  <a:pt x="0" y="39"/>
                </a:moveTo>
                <a:lnTo>
                  <a:pt x="20" y="0"/>
                </a:lnTo>
                <a:lnTo>
                  <a:pt x="39" y="39"/>
                </a:lnTo>
                <a:lnTo>
                  <a:pt x="0" y="39"/>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53" name="Freeform 121"/>
          <p:cNvSpPr>
            <a:spLocks noEditPoints="1"/>
          </p:cNvSpPr>
          <p:nvPr/>
        </p:nvSpPr>
        <p:spPr bwMode="auto">
          <a:xfrm>
            <a:off x="2381250" y="4371975"/>
            <a:ext cx="66675" cy="146050"/>
          </a:xfrm>
          <a:custGeom>
            <a:avLst/>
            <a:gdLst/>
            <a:ahLst/>
            <a:cxnLst>
              <a:cxn ang="0">
                <a:pos x="167" y="917"/>
              </a:cxn>
              <a:cxn ang="0">
                <a:pos x="167" y="334"/>
              </a:cxn>
              <a:cxn ang="0">
                <a:pos x="200" y="300"/>
              </a:cxn>
              <a:cxn ang="0">
                <a:pos x="234" y="334"/>
              </a:cxn>
              <a:cxn ang="0">
                <a:pos x="234" y="917"/>
              </a:cxn>
              <a:cxn ang="0">
                <a:pos x="200" y="950"/>
              </a:cxn>
              <a:cxn ang="0">
                <a:pos x="167" y="917"/>
              </a:cxn>
              <a:cxn ang="0">
                <a:pos x="0" y="400"/>
              </a:cxn>
              <a:cxn ang="0">
                <a:pos x="200" y="0"/>
              </a:cxn>
              <a:cxn ang="0">
                <a:pos x="400" y="400"/>
              </a:cxn>
              <a:cxn ang="0">
                <a:pos x="0" y="400"/>
              </a:cxn>
            </a:cxnLst>
            <a:rect l="0" t="0" r="r" b="b"/>
            <a:pathLst>
              <a:path w="400" h="950">
                <a:moveTo>
                  <a:pt x="167" y="917"/>
                </a:moveTo>
                <a:lnTo>
                  <a:pt x="167" y="334"/>
                </a:lnTo>
                <a:cubicBezTo>
                  <a:pt x="167" y="315"/>
                  <a:pt x="182" y="300"/>
                  <a:pt x="200" y="300"/>
                </a:cubicBezTo>
                <a:cubicBezTo>
                  <a:pt x="219" y="300"/>
                  <a:pt x="234" y="315"/>
                  <a:pt x="234" y="334"/>
                </a:cubicBezTo>
                <a:lnTo>
                  <a:pt x="234" y="917"/>
                </a:lnTo>
                <a:cubicBezTo>
                  <a:pt x="234" y="936"/>
                  <a:pt x="219" y="950"/>
                  <a:pt x="200" y="950"/>
                </a:cubicBezTo>
                <a:cubicBezTo>
                  <a:pt x="182" y="950"/>
                  <a:pt x="167" y="936"/>
                  <a:pt x="167" y="917"/>
                </a:cubicBezTo>
                <a:close/>
                <a:moveTo>
                  <a:pt x="0" y="400"/>
                </a:moveTo>
                <a:lnTo>
                  <a:pt x="200" y="0"/>
                </a:lnTo>
                <a:lnTo>
                  <a:pt x="400" y="400"/>
                </a:lnTo>
                <a:lnTo>
                  <a:pt x="0" y="4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54" name="Line 122"/>
          <p:cNvSpPr>
            <a:spLocks noChangeShapeType="1"/>
          </p:cNvSpPr>
          <p:nvPr/>
        </p:nvSpPr>
        <p:spPr bwMode="auto">
          <a:xfrm flipV="1">
            <a:off x="7167563" y="2120900"/>
            <a:ext cx="0" cy="111125"/>
          </a:xfrm>
          <a:prstGeom prst="line">
            <a:avLst/>
          </a:prstGeom>
          <a:noFill/>
          <a:ln w="7938" cap="rnd">
            <a:solidFill>
              <a:srgbClr val="000000"/>
            </a:solidFill>
            <a:round/>
            <a:headEnd/>
            <a:tailEnd/>
          </a:ln>
        </p:spPr>
        <p:txBody>
          <a:bodyPr>
            <a:prstTxWarp prst="textNoShape">
              <a:avLst/>
            </a:prstTxWarp>
          </a:bodyPr>
          <a:lstStyle/>
          <a:p>
            <a:endParaRPr lang="en-US"/>
          </a:p>
        </p:txBody>
      </p:sp>
      <p:sp>
        <p:nvSpPr>
          <p:cNvPr id="1298555" name="Freeform 123"/>
          <p:cNvSpPr>
            <a:spLocks noEditPoints="1"/>
          </p:cNvSpPr>
          <p:nvPr/>
        </p:nvSpPr>
        <p:spPr bwMode="auto">
          <a:xfrm>
            <a:off x="6950075" y="2089150"/>
            <a:ext cx="222250" cy="61913"/>
          </a:xfrm>
          <a:custGeom>
            <a:avLst/>
            <a:gdLst/>
            <a:ahLst/>
            <a:cxnLst>
              <a:cxn ang="0">
                <a:pos x="650" y="117"/>
              </a:cxn>
              <a:cxn ang="0">
                <a:pos x="166" y="117"/>
              </a:cxn>
              <a:cxn ang="0">
                <a:pos x="150" y="100"/>
              </a:cxn>
              <a:cxn ang="0">
                <a:pos x="166" y="84"/>
              </a:cxn>
              <a:cxn ang="0">
                <a:pos x="650" y="84"/>
              </a:cxn>
              <a:cxn ang="0">
                <a:pos x="666" y="100"/>
              </a:cxn>
              <a:cxn ang="0">
                <a:pos x="650" y="117"/>
              </a:cxn>
              <a:cxn ang="0">
                <a:pos x="200" y="200"/>
              </a:cxn>
              <a:cxn ang="0">
                <a:pos x="0" y="100"/>
              </a:cxn>
              <a:cxn ang="0">
                <a:pos x="200" y="0"/>
              </a:cxn>
              <a:cxn ang="0">
                <a:pos x="200" y="200"/>
              </a:cxn>
            </a:cxnLst>
            <a:rect l="0" t="0" r="r" b="b"/>
            <a:pathLst>
              <a:path w="666" h="200">
                <a:moveTo>
                  <a:pt x="650" y="117"/>
                </a:moveTo>
                <a:lnTo>
                  <a:pt x="166" y="117"/>
                </a:lnTo>
                <a:cubicBezTo>
                  <a:pt x="157" y="117"/>
                  <a:pt x="150" y="110"/>
                  <a:pt x="150" y="100"/>
                </a:cubicBezTo>
                <a:cubicBezTo>
                  <a:pt x="150" y="91"/>
                  <a:pt x="157" y="84"/>
                  <a:pt x="166" y="84"/>
                </a:cubicBezTo>
                <a:lnTo>
                  <a:pt x="650" y="84"/>
                </a:lnTo>
                <a:cubicBezTo>
                  <a:pt x="659" y="84"/>
                  <a:pt x="666" y="91"/>
                  <a:pt x="666" y="100"/>
                </a:cubicBezTo>
                <a:cubicBezTo>
                  <a:pt x="666" y="110"/>
                  <a:pt x="659" y="117"/>
                  <a:pt x="650" y="117"/>
                </a:cubicBezTo>
                <a:close/>
                <a:moveTo>
                  <a:pt x="200" y="200"/>
                </a:moveTo>
                <a:lnTo>
                  <a:pt x="0" y="100"/>
                </a:lnTo>
                <a:lnTo>
                  <a:pt x="200" y="0"/>
                </a:lnTo>
                <a:lnTo>
                  <a:pt x="20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56" name="Line 124"/>
          <p:cNvSpPr>
            <a:spLocks noChangeShapeType="1"/>
          </p:cNvSpPr>
          <p:nvPr/>
        </p:nvSpPr>
        <p:spPr bwMode="auto">
          <a:xfrm>
            <a:off x="6950075" y="2120900"/>
            <a:ext cx="0" cy="2860675"/>
          </a:xfrm>
          <a:prstGeom prst="line">
            <a:avLst/>
          </a:prstGeom>
          <a:noFill/>
          <a:ln w="7938" cap="rnd">
            <a:solidFill>
              <a:srgbClr val="000000"/>
            </a:solidFill>
            <a:round/>
            <a:headEnd/>
            <a:tailEnd/>
          </a:ln>
        </p:spPr>
        <p:txBody>
          <a:bodyPr>
            <a:prstTxWarp prst="textNoShape">
              <a:avLst/>
            </a:prstTxWarp>
          </a:bodyPr>
          <a:lstStyle/>
          <a:p>
            <a:endParaRPr lang="en-US"/>
          </a:p>
        </p:txBody>
      </p:sp>
      <p:sp>
        <p:nvSpPr>
          <p:cNvPr id="1298557" name="Freeform 125"/>
          <p:cNvSpPr>
            <a:spLocks noEditPoints="1"/>
          </p:cNvSpPr>
          <p:nvPr/>
        </p:nvSpPr>
        <p:spPr bwMode="auto">
          <a:xfrm>
            <a:off x="7132638" y="2994025"/>
            <a:ext cx="66675" cy="1381125"/>
          </a:xfrm>
          <a:custGeom>
            <a:avLst/>
            <a:gdLst/>
            <a:ahLst/>
            <a:cxnLst>
              <a:cxn ang="0">
                <a:pos x="83" y="4450"/>
              </a:cxn>
              <a:cxn ang="0">
                <a:pos x="83" y="167"/>
              </a:cxn>
              <a:cxn ang="0">
                <a:pos x="100" y="150"/>
              </a:cxn>
              <a:cxn ang="0">
                <a:pos x="116" y="167"/>
              </a:cxn>
              <a:cxn ang="0">
                <a:pos x="116" y="4450"/>
              </a:cxn>
              <a:cxn ang="0">
                <a:pos x="100" y="4467"/>
              </a:cxn>
              <a:cxn ang="0">
                <a:pos x="83" y="4450"/>
              </a:cxn>
              <a:cxn ang="0">
                <a:pos x="0" y="200"/>
              </a:cxn>
              <a:cxn ang="0">
                <a:pos x="100" y="0"/>
              </a:cxn>
              <a:cxn ang="0">
                <a:pos x="200" y="200"/>
              </a:cxn>
              <a:cxn ang="0">
                <a:pos x="0" y="200"/>
              </a:cxn>
            </a:cxnLst>
            <a:rect l="0" t="0" r="r" b="b"/>
            <a:pathLst>
              <a:path w="200" h="4467">
                <a:moveTo>
                  <a:pt x="83" y="4450"/>
                </a:moveTo>
                <a:lnTo>
                  <a:pt x="83" y="167"/>
                </a:lnTo>
                <a:cubicBezTo>
                  <a:pt x="83" y="158"/>
                  <a:pt x="90" y="150"/>
                  <a:pt x="100" y="150"/>
                </a:cubicBezTo>
                <a:cubicBezTo>
                  <a:pt x="109" y="150"/>
                  <a:pt x="116" y="158"/>
                  <a:pt x="116" y="167"/>
                </a:cubicBezTo>
                <a:lnTo>
                  <a:pt x="116" y="4450"/>
                </a:lnTo>
                <a:cubicBezTo>
                  <a:pt x="116" y="4460"/>
                  <a:pt x="109" y="4467"/>
                  <a:pt x="100" y="4467"/>
                </a:cubicBezTo>
                <a:cubicBezTo>
                  <a:pt x="90" y="4467"/>
                  <a:pt x="83" y="4460"/>
                  <a:pt x="83" y="4450"/>
                </a:cubicBezTo>
                <a:close/>
                <a:moveTo>
                  <a:pt x="0" y="200"/>
                </a:moveTo>
                <a:lnTo>
                  <a:pt x="100" y="0"/>
                </a:lnTo>
                <a:lnTo>
                  <a:pt x="200" y="200"/>
                </a:lnTo>
                <a:lnTo>
                  <a:pt x="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58" name="Freeform 126"/>
          <p:cNvSpPr>
            <a:spLocks noEditPoints="1"/>
          </p:cNvSpPr>
          <p:nvPr/>
        </p:nvSpPr>
        <p:spPr bwMode="auto">
          <a:xfrm>
            <a:off x="7132638" y="5300663"/>
            <a:ext cx="66675" cy="142875"/>
          </a:xfrm>
          <a:custGeom>
            <a:avLst/>
            <a:gdLst/>
            <a:ahLst/>
            <a:cxnLst>
              <a:cxn ang="0">
                <a:pos x="83" y="441"/>
              </a:cxn>
              <a:cxn ang="0">
                <a:pos x="83" y="166"/>
              </a:cxn>
              <a:cxn ang="0">
                <a:pos x="100" y="150"/>
              </a:cxn>
              <a:cxn ang="0">
                <a:pos x="116" y="166"/>
              </a:cxn>
              <a:cxn ang="0">
                <a:pos x="116" y="441"/>
              </a:cxn>
              <a:cxn ang="0">
                <a:pos x="100" y="458"/>
              </a:cxn>
              <a:cxn ang="0">
                <a:pos x="83" y="441"/>
              </a:cxn>
              <a:cxn ang="0">
                <a:pos x="0" y="200"/>
              </a:cxn>
              <a:cxn ang="0">
                <a:pos x="100" y="0"/>
              </a:cxn>
              <a:cxn ang="0">
                <a:pos x="200" y="200"/>
              </a:cxn>
              <a:cxn ang="0">
                <a:pos x="0" y="200"/>
              </a:cxn>
            </a:cxnLst>
            <a:rect l="0" t="0" r="r" b="b"/>
            <a:pathLst>
              <a:path w="200" h="458">
                <a:moveTo>
                  <a:pt x="83" y="441"/>
                </a:moveTo>
                <a:lnTo>
                  <a:pt x="83" y="166"/>
                </a:lnTo>
                <a:cubicBezTo>
                  <a:pt x="83" y="157"/>
                  <a:pt x="90" y="150"/>
                  <a:pt x="100" y="150"/>
                </a:cubicBezTo>
                <a:cubicBezTo>
                  <a:pt x="109" y="150"/>
                  <a:pt x="116" y="157"/>
                  <a:pt x="116" y="166"/>
                </a:cubicBezTo>
                <a:lnTo>
                  <a:pt x="116" y="441"/>
                </a:lnTo>
                <a:cubicBezTo>
                  <a:pt x="116" y="451"/>
                  <a:pt x="109" y="458"/>
                  <a:pt x="100" y="458"/>
                </a:cubicBezTo>
                <a:cubicBezTo>
                  <a:pt x="90" y="458"/>
                  <a:pt x="83" y="451"/>
                  <a:pt x="83" y="441"/>
                </a:cubicBezTo>
                <a:close/>
                <a:moveTo>
                  <a:pt x="0" y="200"/>
                </a:moveTo>
                <a:lnTo>
                  <a:pt x="100" y="0"/>
                </a:lnTo>
                <a:lnTo>
                  <a:pt x="200" y="200"/>
                </a:lnTo>
                <a:lnTo>
                  <a:pt x="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59" name="Line 127"/>
          <p:cNvSpPr>
            <a:spLocks noChangeShapeType="1"/>
          </p:cNvSpPr>
          <p:nvPr/>
        </p:nvSpPr>
        <p:spPr bwMode="auto">
          <a:xfrm>
            <a:off x="6950075" y="4981575"/>
            <a:ext cx="0" cy="457200"/>
          </a:xfrm>
          <a:prstGeom prst="line">
            <a:avLst/>
          </a:prstGeom>
          <a:noFill/>
          <a:ln w="7938" cap="rnd">
            <a:solidFill>
              <a:srgbClr val="000000"/>
            </a:solidFill>
            <a:round/>
            <a:headEnd/>
            <a:tailEnd/>
          </a:ln>
        </p:spPr>
        <p:txBody>
          <a:bodyPr>
            <a:prstTxWarp prst="textNoShape">
              <a:avLst/>
            </a:prstTxWarp>
          </a:bodyPr>
          <a:lstStyle/>
          <a:p>
            <a:endParaRPr lang="en-US"/>
          </a:p>
        </p:txBody>
      </p:sp>
      <p:sp>
        <p:nvSpPr>
          <p:cNvPr id="1298560" name="Line 128"/>
          <p:cNvSpPr>
            <a:spLocks noChangeShapeType="1"/>
          </p:cNvSpPr>
          <p:nvPr/>
        </p:nvSpPr>
        <p:spPr bwMode="auto">
          <a:xfrm>
            <a:off x="6950075" y="5438775"/>
            <a:ext cx="217488" cy="0"/>
          </a:xfrm>
          <a:prstGeom prst="line">
            <a:avLst/>
          </a:prstGeom>
          <a:noFill/>
          <a:ln w="7938" cap="rnd">
            <a:solidFill>
              <a:srgbClr val="000000"/>
            </a:solidFill>
            <a:round/>
            <a:headEnd/>
            <a:tailEnd/>
          </a:ln>
        </p:spPr>
        <p:txBody>
          <a:bodyPr>
            <a:prstTxWarp prst="textNoShape">
              <a:avLst/>
            </a:prstTxWarp>
          </a:bodyPr>
          <a:lstStyle/>
          <a:p>
            <a:endParaRPr lang="en-US"/>
          </a:p>
        </p:txBody>
      </p:sp>
      <p:sp>
        <p:nvSpPr>
          <p:cNvPr id="1298561" name="Freeform 129"/>
          <p:cNvSpPr>
            <a:spLocks noEditPoints="1"/>
          </p:cNvSpPr>
          <p:nvPr/>
        </p:nvSpPr>
        <p:spPr bwMode="auto">
          <a:xfrm>
            <a:off x="7891463" y="4065588"/>
            <a:ext cx="68262" cy="125412"/>
          </a:xfrm>
          <a:custGeom>
            <a:avLst/>
            <a:gdLst/>
            <a:ahLst/>
            <a:cxnLst>
              <a:cxn ang="0">
                <a:pos x="84" y="383"/>
              </a:cxn>
              <a:cxn ang="0">
                <a:pos x="84" y="167"/>
              </a:cxn>
              <a:cxn ang="0">
                <a:pos x="100" y="150"/>
              </a:cxn>
              <a:cxn ang="0">
                <a:pos x="117" y="167"/>
              </a:cxn>
              <a:cxn ang="0">
                <a:pos x="117" y="383"/>
              </a:cxn>
              <a:cxn ang="0">
                <a:pos x="100" y="400"/>
              </a:cxn>
              <a:cxn ang="0">
                <a:pos x="84" y="383"/>
              </a:cxn>
              <a:cxn ang="0">
                <a:pos x="0" y="200"/>
              </a:cxn>
              <a:cxn ang="0">
                <a:pos x="100" y="0"/>
              </a:cxn>
              <a:cxn ang="0">
                <a:pos x="200" y="200"/>
              </a:cxn>
              <a:cxn ang="0">
                <a:pos x="0" y="200"/>
              </a:cxn>
            </a:cxnLst>
            <a:rect l="0" t="0" r="r" b="b"/>
            <a:pathLst>
              <a:path w="200" h="400">
                <a:moveTo>
                  <a:pt x="84" y="383"/>
                </a:moveTo>
                <a:lnTo>
                  <a:pt x="84" y="167"/>
                </a:lnTo>
                <a:cubicBezTo>
                  <a:pt x="84" y="157"/>
                  <a:pt x="91" y="150"/>
                  <a:pt x="100" y="150"/>
                </a:cubicBezTo>
                <a:cubicBezTo>
                  <a:pt x="110" y="150"/>
                  <a:pt x="117" y="157"/>
                  <a:pt x="117" y="167"/>
                </a:cubicBezTo>
                <a:lnTo>
                  <a:pt x="117" y="383"/>
                </a:lnTo>
                <a:cubicBezTo>
                  <a:pt x="117" y="393"/>
                  <a:pt x="110" y="400"/>
                  <a:pt x="100" y="400"/>
                </a:cubicBezTo>
                <a:cubicBezTo>
                  <a:pt x="91" y="400"/>
                  <a:pt x="84" y="393"/>
                  <a:pt x="84" y="383"/>
                </a:cubicBezTo>
                <a:close/>
                <a:moveTo>
                  <a:pt x="0" y="200"/>
                </a:moveTo>
                <a:lnTo>
                  <a:pt x="100" y="0"/>
                </a:lnTo>
                <a:lnTo>
                  <a:pt x="200" y="200"/>
                </a:lnTo>
                <a:lnTo>
                  <a:pt x="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62" name="Line 130"/>
          <p:cNvSpPr>
            <a:spLocks noChangeShapeType="1"/>
          </p:cNvSpPr>
          <p:nvPr/>
        </p:nvSpPr>
        <p:spPr bwMode="auto">
          <a:xfrm flipH="1">
            <a:off x="7167563" y="4183063"/>
            <a:ext cx="758825" cy="0"/>
          </a:xfrm>
          <a:prstGeom prst="line">
            <a:avLst/>
          </a:prstGeom>
          <a:noFill/>
          <a:ln w="7938" cap="rnd">
            <a:solidFill>
              <a:srgbClr val="000000"/>
            </a:solidFill>
            <a:round/>
            <a:headEnd/>
            <a:tailEnd/>
          </a:ln>
        </p:spPr>
        <p:txBody>
          <a:bodyPr>
            <a:prstTxWarp prst="textNoShape">
              <a:avLst/>
            </a:prstTxWarp>
          </a:bodyPr>
          <a:lstStyle/>
          <a:p>
            <a:endParaRPr lang="en-US"/>
          </a:p>
        </p:txBody>
      </p:sp>
      <p:sp>
        <p:nvSpPr>
          <p:cNvPr id="1298563" name="Line 131"/>
          <p:cNvSpPr>
            <a:spLocks noChangeShapeType="1"/>
          </p:cNvSpPr>
          <p:nvPr/>
        </p:nvSpPr>
        <p:spPr bwMode="auto">
          <a:xfrm flipV="1">
            <a:off x="7926388" y="3178175"/>
            <a:ext cx="0" cy="117475"/>
          </a:xfrm>
          <a:prstGeom prst="line">
            <a:avLst/>
          </a:prstGeom>
          <a:noFill/>
          <a:ln w="7938" cap="rnd">
            <a:solidFill>
              <a:srgbClr val="000000"/>
            </a:solidFill>
            <a:round/>
            <a:headEnd/>
            <a:tailEnd/>
          </a:ln>
        </p:spPr>
        <p:txBody>
          <a:bodyPr>
            <a:prstTxWarp prst="textNoShape">
              <a:avLst/>
            </a:prstTxWarp>
          </a:bodyPr>
          <a:lstStyle/>
          <a:p>
            <a:endParaRPr lang="en-US"/>
          </a:p>
        </p:txBody>
      </p:sp>
      <p:sp>
        <p:nvSpPr>
          <p:cNvPr id="1298564" name="Freeform 132"/>
          <p:cNvSpPr>
            <a:spLocks noEditPoints="1"/>
          </p:cNvSpPr>
          <p:nvPr/>
        </p:nvSpPr>
        <p:spPr bwMode="auto">
          <a:xfrm>
            <a:off x="7167563" y="3146425"/>
            <a:ext cx="763587" cy="61913"/>
          </a:xfrm>
          <a:custGeom>
            <a:avLst/>
            <a:gdLst/>
            <a:ahLst/>
            <a:cxnLst>
              <a:cxn ang="0">
                <a:pos x="166" y="83"/>
              </a:cxn>
              <a:cxn ang="0">
                <a:pos x="2266" y="83"/>
              </a:cxn>
              <a:cxn ang="0">
                <a:pos x="2283" y="100"/>
              </a:cxn>
              <a:cxn ang="0">
                <a:pos x="2266" y="117"/>
              </a:cxn>
              <a:cxn ang="0">
                <a:pos x="166" y="117"/>
              </a:cxn>
              <a:cxn ang="0">
                <a:pos x="150" y="100"/>
              </a:cxn>
              <a:cxn ang="0">
                <a:pos x="166" y="83"/>
              </a:cxn>
              <a:cxn ang="0">
                <a:pos x="200" y="200"/>
              </a:cxn>
              <a:cxn ang="0">
                <a:pos x="0" y="100"/>
              </a:cxn>
              <a:cxn ang="0">
                <a:pos x="200" y="0"/>
              </a:cxn>
              <a:cxn ang="0">
                <a:pos x="200" y="200"/>
              </a:cxn>
            </a:cxnLst>
            <a:rect l="0" t="0" r="r" b="b"/>
            <a:pathLst>
              <a:path w="2283" h="200">
                <a:moveTo>
                  <a:pt x="166" y="83"/>
                </a:moveTo>
                <a:lnTo>
                  <a:pt x="2266" y="83"/>
                </a:lnTo>
                <a:cubicBezTo>
                  <a:pt x="2276" y="83"/>
                  <a:pt x="2283" y="91"/>
                  <a:pt x="2283" y="100"/>
                </a:cubicBezTo>
                <a:cubicBezTo>
                  <a:pt x="2283" y="109"/>
                  <a:pt x="2276" y="117"/>
                  <a:pt x="2266" y="117"/>
                </a:cubicBezTo>
                <a:lnTo>
                  <a:pt x="166" y="117"/>
                </a:lnTo>
                <a:cubicBezTo>
                  <a:pt x="157" y="117"/>
                  <a:pt x="150" y="109"/>
                  <a:pt x="150" y="100"/>
                </a:cubicBezTo>
                <a:cubicBezTo>
                  <a:pt x="150" y="91"/>
                  <a:pt x="157" y="83"/>
                  <a:pt x="166" y="83"/>
                </a:cubicBezTo>
                <a:close/>
                <a:moveTo>
                  <a:pt x="200" y="200"/>
                </a:moveTo>
                <a:lnTo>
                  <a:pt x="0" y="100"/>
                </a:lnTo>
                <a:lnTo>
                  <a:pt x="200" y="0"/>
                </a:lnTo>
                <a:lnTo>
                  <a:pt x="20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65" name="Freeform 133"/>
          <p:cNvSpPr>
            <a:spLocks noEditPoints="1"/>
          </p:cNvSpPr>
          <p:nvPr/>
        </p:nvSpPr>
        <p:spPr bwMode="auto">
          <a:xfrm>
            <a:off x="6183313" y="3640138"/>
            <a:ext cx="66675" cy="409575"/>
          </a:xfrm>
          <a:custGeom>
            <a:avLst/>
            <a:gdLst/>
            <a:ahLst/>
            <a:cxnLst>
              <a:cxn ang="0">
                <a:pos x="167" y="2617"/>
              </a:cxn>
              <a:cxn ang="0">
                <a:pos x="167" y="334"/>
              </a:cxn>
              <a:cxn ang="0">
                <a:pos x="200" y="300"/>
              </a:cxn>
              <a:cxn ang="0">
                <a:pos x="233" y="334"/>
              </a:cxn>
              <a:cxn ang="0">
                <a:pos x="233" y="2617"/>
              </a:cxn>
              <a:cxn ang="0">
                <a:pos x="200" y="2650"/>
              </a:cxn>
              <a:cxn ang="0">
                <a:pos x="167" y="2617"/>
              </a:cxn>
              <a:cxn ang="0">
                <a:pos x="0" y="400"/>
              </a:cxn>
              <a:cxn ang="0">
                <a:pos x="200" y="0"/>
              </a:cxn>
              <a:cxn ang="0">
                <a:pos x="400" y="400"/>
              </a:cxn>
              <a:cxn ang="0">
                <a:pos x="0" y="400"/>
              </a:cxn>
            </a:cxnLst>
            <a:rect l="0" t="0" r="r" b="b"/>
            <a:pathLst>
              <a:path w="400" h="2650">
                <a:moveTo>
                  <a:pt x="167" y="2617"/>
                </a:moveTo>
                <a:lnTo>
                  <a:pt x="167" y="334"/>
                </a:lnTo>
                <a:cubicBezTo>
                  <a:pt x="167" y="315"/>
                  <a:pt x="182" y="300"/>
                  <a:pt x="200" y="300"/>
                </a:cubicBezTo>
                <a:cubicBezTo>
                  <a:pt x="219" y="300"/>
                  <a:pt x="233" y="315"/>
                  <a:pt x="233" y="334"/>
                </a:cubicBezTo>
                <a:lnTo>
                  <a:pt x="233" y="2617"/>
                </a:lnTo>
                <a:cubicBezTo>
                  <a:pt x="233" y="2636"/>
                  <a:pt x="219" y="2650"/>
                  <a:pt x="200" y="2650"/>
                </a:cubicBezTo>
                <a:cubicBezTo>
                  <a:pt x="182" y="2650"/>
                  <a:pt x="167" y="2636"/>
                  <a:pt x="167" y="2617"/>
                </a:cubicBezTo>
                <a:close/>
                <a:moveTo>
                  <a:pt x="0" y="400"/>
                </a:moveTo>
                <a:lnTo>
                  <a:pt x="200" y="0"/>
                </a:lnTo>
                <a:lnTo>
                  <a:pt x="400" y="400"/>
                </a:lnTo>
                <a:lnTo>
                  <a:pt x="0" y="4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66" name="Freeform 134"/>
          <p:cNvSpPr>
            <a:spLocks noEditPoints="1"/>
          </p:cNvSpPr>
          <p:nvPr/>
        </p:nvSpPr>
        <p:spPr bwMode="auto">
          <a:xfrm>
            <a:off x="3776663" y="3635375"/>
            <a:ext cx="66675" cy="482600"/>
          </a:xfrm>
          <a:custGeom>
            <a:avLst/>
            <a:gdLst/>
            <a:ahLst/>
            <a:cxnLst>
              <a:cxn ang="0">
                <a:pos x="234" y="33"/>
              </a:cxn>
              <a:cxn ang="0">
                <a:pos x="234" y="2792"/>
              </a:cxn>
              <a:cxn ang="0">
                <a:pos x="200" y="2825"/>
              </a:cxn>
              <a:cxn ang="0">
                <a:pos x="167" y="2792"/>
              </a:cxn>
              <a:cxn ang="0">
                <a:pos x="167" y="33"/>
              </a:cxn>
              <a:cxn ang="0">
                <a:pos x="200" y="0"/>
              </a:cxn>
              <a:cxn ang="0">
                <a:pos x="234" y="33"/>
              </a:cxn>
              <a:cxn ang="0">
                <a:pos x="400" y="2725"/>
              </a:cxn>
              <a:cxn ang="0">
                <a:pos x="200" y="3125"/>
              </a:cxn>
              <a:cxn ang="0">
                <a:pos x="0" y="2725"/>
              </a:cxn>
              <a:cxn ang="0">
                <a:pos x="400" y="2725"/>
              </a:cxn>
            </a:cxnLst>
            <a:rect l="0" t="0" r="r" b="b"/>
            <a:pathLst>
              <a:path w="400" h="3125">
                <a:moveTo>
                  <a:pt x="234" y="33"/>
                </a:moveTo>
                <a:lnTo>
                  <a:pt x="234" y="2792"/>
                </a:lnTo>
                <a:cubicBezTo>
                  <a:pt x="234" y="2810"/>
                  <a:pt x="219" y="2825"/>
                  <a:pt x="200" y="2825"/>
                </a:cubicBezTo>
                <a:cubicBezTo>
                  <a:pt x="182" y="2825"/>
                  <a:pt x="167" y="2810"/>
                  <a:pt x="167" y="2792"/>
                </a:cubicBezTo>
                <a:lnTo>
                  <a:pt x="167" y="33"/>
                </a:lnTo>
                <a:cubicBezTo>
                  <a:pt x="167" y="15"/>
                  <a:pt x="182" y="0"/>
                  <a:pt x="200" y="0"/>
                </a:cubicBezTo>
                <a:cubicBezTo>
                  <a:pt x="219" y="0"/>
                  <a:pt x="234" y="15"/>
                  <a:pt x="234" y="33"/>
                </a:cubicBezTo>
                <a:close/>
                <a:moveTo>
                  <a:pt x="400" y="2725"/>
                </a:moveTo>
                <a:lnTo>
                  <a:pt x="200" y="3125"/>
                </a:lnTo>
                <a:lnTo>
                  <a:pt x="0" y="2725"/>
                </a:lnTo>
                <a:lnTo>
                  <a:pt x="400" y="2725"/>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67" name="Line 135"/>
          <p:cNvSpPr>
            <a:spLocks noChangeShapeType="1"/>
          </p:cNvSpPr>
          <p:nvPr/>
        </p:nvSpPr>
        <p:spPr bwMode="auto">
          <a:xfrm flipH="1">
            <a:off x="3810000" y="3640138"/>
            <a:ext cx="2406650" cy="0"/>
          </a:xfrm>
          <a:prstGeom prst="line">
            <a:avLst/>
          </a:prstGeom>
          <a:noFill/>
          <a:ln w="7938" cap="rnd">
            <a:solidFill>
              <a:srgbClr val="000000"/>
            </a:solidFill>
            <a:round/>
            <a:headEnd/>
            <a:tailEnd/>
          </a:ln>
        </p:spPr>
        <p:txBody>
          <a:bodyPr>
            <a:prstTxWarp prst="textNoShape">
              <a:avLst/>
            </a:prstTxWarp>
          </a:bodyPr>
          <a:lstStyle/>
          <a:p>
            <a:endParaRPr lang="en-US"/>
          </a:p>
        </p:txBody>
      </p:sp>
      <p:sp>
        <p:nvSpPr>
          <p:cNvPr id="1298568" name="Freeform 136"/>
          <p:cNvSpPr>
            <a:spLocks noEditPoints="1"/>
          </p:cNvSpPr>
          <p:nvPr/>
        </p:nvSpPr>
        <p:spPr bwMode="auto">
          <a:xfrm>
            <a:off x="5041900" y="3965575"/>
            <a:ext cx="66675" cy="147638"/>
          </a:xfrm>
          <a:custGeom>
            <a:avLst/>
            <a:gdLst/>
            <a:ahLst/>
            <a:cxnLst>
              <a:cxn ang="0">
                <a:pos x="167" y="916"/>
              </a:cxn>
              <a:cxn ang="0">
                <a:pos x="167" y="333"/>
              </a:cxn>
              <a:cxn ang="0">
                <a:pos x="200" y="300"/>
              </a:cxn>
              <a:cxn ang="0">
                <a:pos x="234" y="333"/>
              </a:cxn>
              <a:cxn ang="0">
                <a:pos x="234" y="916"/>
              </a:cxn>
              <a:cxn ang="0">
                <a:pos x="200" y="950"/>
              </a:cxn>
              <a:cxn ang="0">
                <a:pos x="167" y="916"/>
              </a:cxn>
              <a:cxn ang="0">
                <a:pos x="0" y="400"/>
              </a:cxn>
              <a:cxn ang="0">
                <a:pos x="200" y="0"/>
              </a:cxn>
              <a:cxn ang="0">
                <a:pos x="400" y="400"/>
              </a:cxn>
              <a:cxn ang="0">
                <a:pos x="0" y="400"/>
              </a:cxn>
            </a:cxnLst>
            <a:rect l="0" t="0" r="r" b="b"/>
            <a:pathLst>
              <a:path w="400" h="950">
                <a:moveTo>
                  <a:pt x="167" y="916"/>
                </a:moveTo>
                <a:lnTo>
                  <a:pt x="167" y="333"/>
                </a:lnTo>
                <a:cubicBezTo>
                  <a:pt x="167" y="315"/>
                  <a:pt x="182" y="300"/>
                  <a:pt x="200" y="300"/>
                </a:cubicBezTo>
                <a:cubicBezTo>
                  <a:pt x="219" y="300"/>
                  <a:pt x="234" y="315"/>
                  <a:pt x="234" y="333"/>
                </a:cubicBezTo>
                <a:lnTo>
                  <a:pt x="234" y="916"/>
                </a:lnTo>
                <a:cubicBezTo>
                  <a:pt x="234" y="935"/>
                  <a:pt x="219" y="950"/>
                  <a:pt x="200" y="950"/>
                </a:cubicBezTo>
                <a:cubicBezTo>
                  <a:pt x="182" y="950"/>
                  <a:pt x="167" y="935"/>
                  <a:pt x="167" y="916"/>
                </a:cubicBezTo>
                <a:close/>
                <a:moveTo>
                  <a:pt x="0" y="400"/>
                </a:moveTo>
                <a:lnTo>
                  <a:pt x="200" y="0"/>
                </a:lnTo>
                <a:lnTo>
                  <a:pt x="400" y="400"/>
                </a:lnTo>
                <a:lnTo>
                  <a:pt x="0" y="4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69" name="Freeform 137"/>
          <p:cNvSpPr>
            <a:spLocks noEditPoints="1"/>
          </p:cNvSpPr>
          <p:nvPr/>
        </p:nvSpPr>
        <p:spPr bwMode="auto">
          <a:xfrm>
            <a:off x="5041900" y="4349750"/>
            <a:ext cx="66675" cy="146050"/>
          </a:xfrm>
          <a:custGeom>
            <a:avLst/>
            <a:gdLst/>
            <a:ahLst/>
            <a:cxnLst>
              <a:cxn ang="0">
                <a:pos x="167" y="916"/>
              </a:cxn>
              <a:cxn ang="0">
                <a:pos x="167" y="333"/>
              </a:cxn>
              <a:cxn ang="0">
                <a:pos x="200" y="300"/>
              </a:cxn>
              <a:cxn ang="0">
                <a:pos x="234" y="333"/>
              </a:cxn>
              <a:cxn ang="0">
                <a:pos x="234" y="916"/>
              </a:cxn>
              <a:cxn ang="0">
                <a:pos x="200" y="950"/>
              </a:cxn>
              <a:cxn ang="0">
                <a:pos x="167" y="916"/>
              </a:cxn>
              <a:cxn ang="0">
                <a:pos x="0" y="400"/>
              </a:cxn>
              <a:cxn ang="0">
                <a:pos x="200" y="0"/>
              </a:cxn>
              <a:cxn ang="0">
                <a:pos x="400" y="400"/>
              </a:cxn>
              <a:cxn ang="0">
                <a:pos x="0" y="400"/>
              </a:cxn>
            </a:cxnLst>
            <a:rect l="0" t="0" r="r" b="b"/>
            <a:pathLst>
              <a:path w="400" h="950">
                <a:moveTo>
                  <a:pt x="167" y="916"/>
                </a:moveTo>
                <a:lnTo>
                  <a:pt x="167" y="333"/>
                </a:lnTo>
                <a:cubicBezTo>
                  <a:pt x="167" y="315"/>
                  <a:pt x="182" y="300"/>
                  <a:pt x="200" y="300"/>
                </a:cubicBezTo>
                <a:cubicBezTo>
                  <a:pt x="219" y="300"/>
                  <a:pt x="234" y="315"/>
                  <a:pt x="234" y="333"/>
                </a:cubicBezTo>
                <a:lnTo>
                  <a:pt x="234" y="916"/>
                </a:lnTo>
                <a:cubicBezTo>
                  <a:pt x="234" y="935"/>
                  <a:pt x="219" y="950"/>
                  <a:pt x="200" y="950"/>
                </a:cubicBezTo>
                <a:cubicBezTo>
                  <a:pt x="182" y="950"/>
                  <a:pt x="167" y="935"/>
                  <a:pt x="167" y="916"/>
                </a:cubicBezTo>
                <a:close/>
                <a:moveTo>
                  <a:pt x="0" y="400"/>
                </a:moveTo>
                <a:lnTo>
                  <a:pt x="200" y="0"/>
                </a:lnTo>
                <a:lnTo>
                  <a:pt x="400" y="400"/>
                </a:lnTo>
                <a:lnTo>
                  <a:pt x="0" y="4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70" name="Freeform 138"/>
          <p:cNvSpPr>
            <a:spLocks noEditPoints="1"/>
          </p:cNvSpPr>
          <p:nvPr/>
        </p:nvSpPr>
        <p:spPr bwMode="auto">
          <a:xfrm>
            <a:off x="4156075" y="4359275"/>
            <a:ext cx="66675" cy="146050"/>
          </a:xfrm>
          <a:custGeom>
            <a:avLst/>
            <a:gdLst/>
            <a:ahLst/>
            <a:cxnLst>
              <a:cxn ang="0">
                <a:pos x="167" y="917"/>
              </a:cxn>
              <a:cxn ang="0">
                <a:pos x="167" y="333"/>
              </a:cxn>
              <a:cxn ang="0">
                <a:pos x="200" y="300"/>
              </a:cxn>
              <a:cxn ang="0">
                <a:pos x="233" y="333"/>
              </a:cxn>
              <a:cxn ang="0">
                <a:pos x="233" y="917"/>
              </a:cxn>
              <a:cxn ang="0">
                <a:pos x="200" y="950"/>
              </a:cxn>
              <a:cxn ang="0">
                <a:pos x="167" y="917"/>
              </a:cxn>
              <a:cxn ang="0">
                <a:pos x="0" y="400"/>
              </a:cxn>
              <a:cxn ang="0">
                <a:pos x="200" y="0"/>
              </a:cxn>
              <a:cxn ang="0">
                <a:pos x="400" y="400"/>
              </a:cxn>
              <a:cxn ang="0">
                <a:pos x="0" y="400"/>
              </a:cxn>
            </a:cxnLst>
            <a:rect l="0" t="0" r="r" b="b"/>
            <a:pathLst>
              <a:path w="400" h="950">
                <a:moveTo>
                  <a:pt x="167" y="917"/>
                </a:moveTo>
                <a:lnTo>
                  <a:pt x="167" y="333"/>
                </a:lnTo>
                <a:cubicBezTo>
                  <a:pt x="167" y="315"/>
                  <a:pt x="182" y="300"/>
                  <a:pt x="200" y="300"/>
                </a:cubicBezTo>
                <a:cubicBezTo>
                  <a:pt x="219" y="300"/>
                  <a:pt x="233" y="315"/>
                  <a:pt x="233" y="333"/>
                </a:cubicBezTo>
                <a:lnTo>
                  <a:pt x="233" y="917"/>
                </a:lnTo>
                <a:cubicBezTo>
                  <a:pt x="233" y="935"/>
                  <a:pt x="219" y="950"/>
                  <a:pt x="200" y="950"/>
                </a:cubicBezTo>
                <a:cubicBezTo>
                  <a:pt x="182" y="950"/>
                  <a:pt x="167" y="935"/>
                  <a:pt x="167" y="917"/>
                </a:cubicBezTo>
                <a:close/>
                <a:moveTo>
                  <a:pt x="0" y="400"/>
                </a:moveTo>
                <a:lnTo>
                  <a:pt x="200" y="0"/>
                </a:lnTo>
                <a:lnTo>
                  <a:pt x="400" y="400"/>
                </a:lnTo>
                <a:lnTo>
                  <a:pt x="0" y="4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71" name="Freeform 139"/>
          <p:cNvSpPr>
            <a:spLocks noEditPoints="1"/>
          </p:cNvSpPr>
          <p:nvPr/>
        </p:nvSpPr>
        <p:spPr bwMode="auto">
          <a:xfrm>
            <a:off x="5607050" y="4705350"/>
            <a:ext cx="157163" cy="60325"/>
          </a:xfrm>
          <a:custGeom>
            <a:avLst/>
            <a:gdLst/>
            <a:ahLst/>
            <a:cxnLst>
              <a:cxn ang="0">
                <a:pos x="34" y="166"/>
              </a:cxn>
              <a:cxn ang="0">
                <a:pos x="609" y="166"/>
              </a:cxn>
              <a:cxn ang="0">
                <a:pos x="642" y="200"/>
              </a:cxn>
              <a:cxn ang="0">
                <a:pos x="609" y="233"/>
              </a:cxn>
              <a:cxn ang="0">
                <a:pos x="34" y="233"/>
              </a:cxn>
              <a:cxn ang="0">
                <a:pos x="0" y="200"/>
              </a:cxn>
              <a:cxn ang="0">
                <a:pos x="34" y="166"/>
              </a:cxn>
              <a:cxn ang="0">
                <a:pos x="542" y="0"/>
              </a:cxn>
              <a:cxn ang="0">
                <a:pos x="942" y="200"/>
              </a:cxn>
              <a:cxn ang="0">
                <a:pos x="542" y="400"/>
              </a:cxn>
              <a:cxn ang="0">
                <a:pos x="542" y="0"/>
              </a:cxn>
            </a:cxnLst>
            <a:rect l="0" t="0" r="r" b="b"/>
            <a:pathLst>
              <a:path w="942" h="400">
                <a:moveTo>
                  <a:pt x="34" y="166"/>
                </a:moveTo>
                <a:lnTo>
                  <a:pt x="609" y="166"/>
                </a:lnTo>
                <a:cubicBezTo>
                  <a:pt x="627" y="166"/>
                  <a:pt x="642" y="181"/>
                  <a:pt x="642" y="200"/>
                </a:cubicBezTo>
                <a:cubicBezTo>
                  <a:pt x="642" y="218"/>
                  <a:pt x="627" y="233"/>
                  <a:pt x="609" y="233"/>
                </a:cubicBezTo>
                <a:lnTo>
                  <a:pt x="34" y="233"/>
                </a:lnTo>
                <a:cubicBezTo>
                  <a:pt x="15" y="233"/>
                  <a:pt x="0" y="218"/>
                  <a:pt x="0" y="200"/>
                </a:cubicBezTo>
                <a:cubicBezTo>
                  <a:pt x="0" y="181"/>
                  <a:pt x="15" y="166"/>
                  <a:pt x="34" y="166"/>
                </a:cubicBezTo>
                <a:close/>
                <a:moveTo>
                  <a:pt x="542" y="0"/>
                </a:moveTo>
                <a:lnTo>
                  <a:pt x="942" y="200"/>
                </a:lnTo>
                <a:lnTo>
                  <a:pt x="542" y="400"/>
                </a:lnTo>
                <a:lnTo>
                  <a:pt x="542" y="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72" name="Freeform 140"/>
          <p:cNvSpPr>
            <a:spLocks noEditPoints="1"/>
          </p:cNvSpPr>
          <p:nvPr/>
        </p:nvSpPr>
        <p:spPr bwMode="auto">
          <a:xfrm>
            <a:off x="6184900" y="4848225"/>
            <a:ext cx="66675" cy="184150"/>
          </a:xfrm>
          <a:custGeom>
            <a:avLst/>
            <a:gdLst/>
            <a:ahLst/>
            <a:cxnLst>
              <a:cxn ang="0">
                <a:pos x="234" y="34"/>
              </a:cxn>
              <a:cxn ang="0">
                <a:pos x="234" y="867"/>
              </a:cxn>
              <a:cxn ang="0">
                <a:pos x="200" y="900"/>
              </a:cxn>
              <a:cxn ang="0">
                <a:pos x="167" y="867"/>
              </a:cxn>
              <a:cxn ang="0">
                <a:pos x="167" y="34"/>
              </a:cxn>
              <a:cxn ang="0">
                <a:pos x="200" y="0"/>
              </a:cxn>
              <a:cxn ang="0">
                <a:pos x="234" y="34"/>
              </a:cxn>
              <a:cxn ang="0">
                <a:pos x="400" y="800"/>
              </a:cxn>
              <a:cxn ang="0">
                <a:pos x="200" y="1200"/>
              </a:cxn>
              <a:cxn ang="0">
                <a:pos x="0" y="800"/>
              </a:cxn>
              <a:cxn ang="0">
                <a:pos x="400" y="800"/>
              </a:cxn>
            </a:cxnLst>
            <a:rect l="0" t="0" r="r" b="b"/>
            <a:pathLst>
              <a:path w="400" h="1200">
                <a:moveTo>
                  <a:pt x="234" y="34"/>
                </a:moveTo>
                <a:lnTo>
                  <a:pt x="234" y="867"/>
                </a:lnTo>
                <a:cubicBezTo>
                  <a:pt x="234" y="886"/>
                  <a:pt x="219" y="900"/>
                  <a:pt x="200" y="900"/>
                </a:cubicBezTo>
                <a:cubicBezTo>
                  <a:pt x="182" y="900"/>
                  <a:pt x="167" y="886"/>
                  <a:pt x="167" y="867"/>
                </a:cubicBezTo>
                <a:lnTo>
                  <a:pt x="167" y="34"/>
                </a:lnTo>
                <a:cubicBezTo>
                  <a:pt x="167" y="15"/>
                  <a:pt x="182" y="0"/>
                  <a:pt x="200" y="0"/>
                </a:cubicBezTo>
                <a:cubicBezTo>
                  <a:pt x="219" y="0"/>
                  <a:pt x="234" y="15"/>
                  <a:pt x="234" y="34"/>
                </a:cubicBezTo>
                <a:close/>
                <a:moveTo>
                  <a:pt x="400" y="800"/>
                </a:moveTo>
                <a:lnTo>
                  <a:pt x="200" y="1200"/>
                </a:lnTo>
                <a:lnTo>
                  <a:pt x="0" y="800"/>
                </a:lnTo>
                <a:lnTo>
                  <a:pt x="400" y="8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73" name="Line 141"/>
          <p:cNvSpPr>
            <a:spLocks noChangeShapeType="1"/>
          </p:cNvSpPr>
          <p:nvPr/>
        </p:nvSpPr>
        <p:spPr bwMode="auto">
          <a:xfrm>
            <a:off x="6691313" y="4740275"/>
            <a:ext cx="95250" cy="0"/>
          </a:xfrm>
          <a:prstGeom prst="line">
            <a:avLst/>
          </a:prstGeom>
          <a:noFill/>
          <a:ln w="7938" cap="rnd">
            <a:solidFill>
              <a:srgbClr val="000000"/>
            </a:solidFill>
            <a:round/>
            <a:headEnd/>
            <a:tailEnd/>
          </a:ln>
        </p:spPr>
        <p:txBody>
          <a:bodyPr>
            <a:prstTxWarp prst="textNoShape">
              <a:avLst/>
            </a:prstTxWarp>
          </a:bodyPr>
          <a:lstStyle/>
          <a:p>
            <a:endParaRPr lang="en-US"/>
          </a:p>
        </p:txBody>
      </p:sp>
      <p:sp>
        <p:nvSpPr>
          <p:cNvPr id="1298574" name="Freeform 142"/>
          <p:cNvSpPr>
            <a:spLocks noEditPoints="1"/>
          </p:cNvSpPr>
          <p:nvPr/>
        </p:nvSpPr>
        <p:spPr bwMode="auto">
          <a:xfrm>
            <a:off x="6753225" y="4730750"/>
            <a:ext cx="66675" cy="708025"/>
          </a:xfrm>
          <a:custGeom>
            <a:avLst/>
            <a:gdLst/>
            <a:ahLst/>
            <a:cxnLst>
              <a:cxn ang="0">
                <a:pos x="117" y="17"/>
              </a:cxn>
              <a:cxn ang="0">
                <a:pos x="117" y="2117"/>
              </a:cxn>
              <a:cxn ang="0">
                <a:pos x="100" y="2133"/>
              </a:cxn>
              <a:cxn ang="0">
                <a:pos x="84" y="2117"/>
              </a:cxn>
              <a:cxn ang="0">
                <a:pos x="84" y="17"/>
              </a:cxn>
              <a:cxn ang="0">
                <a:pos x="100" y="0"/>
              </a:cxn>
              <a:cxn ang="0">
                <a:pos x="117" y="17"/>
              </a:cxn>
              <a:cxn ang="0">
                <a:pos x="200" y="2083"/>
              </a:cxn>
              <a:cxn ang="0">
                <a:pos x="100" y="2283"/>
              </a:cxn>
              <a:cxn ang="0">
                <a:pos x="0" y="2083"/>
              </a:cxn>
              <a:cxn ang="0">
                <a:pos x="200" y="2083"/>
              </a:cxn>
            </a:cxnLst>
            <a:rect l="0" t="0" r="r" b="b"/>
            <a:pathLst>
              <a:path w="200" h="2283">
                <a:moveTo>
                  <a:pt x="117" y="17"/>
                </a:moveTo>
                <a:lnTo>
                  <a:pt x="117" y="2117"/>
                </a:lnTo>
                <a:cubicBezTo>
                  <a:pt x="117" y="2126"/>
                  <a:pt x="110" y="2133"/>
                  <a:pt x="100" y="2133"/>
                </a:cubicBezTo>
                <a:cubicBezTo>
                  <a:pt x="91" y="2133"/>
                  <a:pt x="84" y="2126"/>
                  <a:pt x="84" y="2117"/>
                </a:cubicBezTo>
                <a:lnTo>
                  <a:pt x="84" y="17"/>
                </a:lnTo>
                <a:cubicBezTo>
                  <a:pt x="84" y="7"/>
                  <a:pt x="91" y="0"/>
                  <a:pt x="100" y="0"/>
                </a:cubicBezTo>
                <a:cubicBezTo>
                  <a:pt x="110" y="0"/>
                  <a:pt x="117" y="7"/>
                  <a:pt x="117" y="17"/>
                </a:cubicBezTo>
                <a:close/>
                <a:moveTo>
                  <a:pt x="200" y="2083"/>
                </a:moveTo>
                <a:lnTo>
                  <a:pt x="100" y="2283"/>
                </a:lnTo>
                <a:lnTo>
                  <a:pt x="0" y="2083"/>
                </a:lnTo>
                <a:lnTo>
                  <a:pt x="200" y="2083"/>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75" name="Freeform 143"/>
          <p:cNvSpPr>
            <a:spLocks noEditPoints="1"/>
          </p:cNvSpPr>
          <p:nvPr/>
        </p:nvSpPr>
        <p:spPr bwMode="auto">
          <a:xfrm>
            <a:off x="3176588" y="3509963"/>
            <a:ext cx="7937" cy="723900"/>
          </a:xfrm>
          <a:custGeom>
            <a:avLst/>
            <a:gdLst/>
            <a:ahLst/>
            <a:cxnLst>
              <a:cxn ang="0">
                <a:pos x="50" y="175"/>
              </a:cxn>
              <a:cxn ang="0">
                <a:pos x="0" y="175"/>
              </a:cxn>
              <a:cxn ang="0">
                <a:pos x="25" y="0"/>
              </a:cxn>
              <a:cxn ang="0">
                <a:pos x="50" y="375"/>
              </a:cxn>
              <a:cxn ang="0">
                <a:pos x="25" y="550"/>
              </a:cxn>
              <a:cxn ang="0">
                <a:pos x="0" y="375"/>
              </a:cxn>
              <a:cxn ang="0">
                <a:pos x="50" y="375"/>
              </a:cxn>
              <a:cxn ang="0">
                <a:pos x="50" y="875"/>
              </a:cxn>
              <a:cxn ang="0">
                <a:pos x="0" y="875"/>
              </a:cxn>
              <a:cxn ang="0">
                <a:pos x="25" y="700"/>
              </a:cxn>
              <a:cxn ang="0">
                <a:pos x="50" y="1075"/>
              </a:cxn>
              <a:cxn ang="0">
                <a:pos x="25" y="1250"/>
              </a:cxn>
              <a:cxn ang="0">
                <a:pos x="0" y="1075"/>
              </a:cxn>
              <a:cxn ang="0">
                <a:pos x="50" y="1075"/>
              </a:cxn>
              <a:cxn ang="0">
                <a:pos x="50" y="1575"/>
              </a:cxn>
              <a:cxn ang="0">
                <a:pos x="0" y="1575"/>
              </a:cxn>
              <a:cxn ang="0">
                <a:pos x="25" y="1400"/>
              </a:cxn>
              <a:cxn ang="0">
                <a:pos x="50" y="1775"/>
              </a:cxn>
              <a:cxn ang="0">
                <a:pos x="25" y="1950"/>
              </a:cxn>
              <a:cxn ang="0">
                <a:pos x="0" y="1775"/>
              </a:cxn>
              <a:cxn ang="0">
                <a:pos x="50" y="1775"/>
              </a:cxn>
              <a:cxn ang="0">
                <a:pos x="50" y="2275"/>
              </a:cxn>
              <a:cxn ang="0">
                <a:pos x="0" y="2275"/>
              </a:cxn>
              <a:cxn ang="0">
                <a:pos x="25" y="2100"/>
              </a:cxn>
              <a:cxn ang="0">
                <a:pos x="50" y="2475"/>
              </a:cxn>
              <a:cxn ang="0">
                <a:pos x="25" y="2650"/>
              </a:cxn>
              <a:cxn ang="0">
                <a:pos x="0" y="2475"/>
              </a:cxn>
              <a:cxn ang="0">
                <a:pos x="50" y="2475"/>
              </a:cxn>
              <a:cxn ang="0">
                <a:pos x="50" y="2975"/>
              </a:cxn>
              <a:cxn ang="0">
                <a:pos x="0" y="2975"/>
              </a:cxn>
              <a:cxn ang="0">
                <a:pos x="25" y="2800"/>
              </a:cxn>
              <a:cxn ang="0">
                <a:pos x="50" y="3175"/>
              </a:cxn>
              <a:cxn ang="0">
                <a:pos x="25" y="3350"/>
              </a:cxn>
              <a:cxn ang="0">
                <a:pos x="0" y="3175"/>
              </a:cxn>
              <a:cxn ang="0">
                <a:pos x="50" y="3175"/>
              </a:cxn>
              <a:cxn ang="0">
                <a:pos x="50" y="3675"/>
              </a:cxn>
              <a:cxn ang="0">
                <a:pos x="0" y="3675"/>
              </a:cxn>
              <a:cxn ang="0">
                <a:pos x="25" y="3500"/>
              </a:cxn>
              <a:cxn ang="0">
                <a:pos x="50" y="3875"/>
              </a:cxn>
              <a:cxn ang="0">
                <a:pos x="25" y="4050"/>
              </a:cxn>
              <a:cxn ang="0">
                <a:pos x="0" y="3875"/>
              </a:cxn>
              <a:cxn ang="0">
                <a:pos x="50" y="3875"/>
              </a:cxn>
              <a:cxn ang="0">
                <a:pos x="50" y="4375"/>
              </a:cxn>
              <a:cxn ang="0">
                <a:pos x="0" y="4375"/>
              </a:cxn>
              <a:cxn ang="0">
                <a:pos x="25" y="4200"/>
              </a:cxn>
              <a:cxn ang="0">
                <a:pos x="50" y="4575"/>
              </a:cxn>
              <a:cxn ang="0">
                <a:pos x="25" y="4667"/>
              </a:cxn>
              <a:cxn ang="0">
                <a:pos x="0" y="4575"/>
              </a:cxn>
              <a:cxn ang="0">
                <a:pos x="50" y="4575"/>
              </a:cxn>
            </a:cxnLst>
            <a:rect l="0" t="0" r="r" b="b"/>
            <a:pathLst>
              <a:path w="50" h="4667">
                <a:moveTo>
                  <a:pt x="50" y="25"/>
                </a:moveTo>
                <a:lnTo>
                  <a:pt x="50" y="175"/>
                </a:lnTo>
                <a:cubicBezTo>
                  <a:pt x="50" y="189"/>
                  <a:pt x="39" y="200"/>
                  <a:pt x="25" y="200"/>
                </a:cubicBezTo>
                <a:cubicBezTo>
                  <a:pt x="11" y="200"/>
                  <a:pt x="0" y="189"/>
                  <a:pt x="0" y="175"/>
                </a:cubicBezTo>
                <a:lnTo>
                  <a:pt x="0" y="25"/>
                </a:lnTo>
                <a:cubicBezTo>
                  <a:pt x="0" y="11"/>
                  <a:pt x="11" y="0"/>
                  <a:pt x="25" y="0"/>
                </a:cubicBezTo>
                <a:cubicBezTo>
                  <a:pt x="39" y="0"/>
                  <a:pt x="50" y="11"/>
                  <a:pt x="50" y="25"/>
                </a:cubicBezTo>
                <a:close/>
                <a:moveTo>
                  <a:pt x="50" y="375"/>
                </a:moveTo>
                <a:lnTo>
                  <a:pt x="50" y="525"/>
                </a:lnTo>
                <a:cubicBezTo>
                  <a:pt x="50" y="539"/>
                  <a:pt x="39" y="550"/>
                  <a:pt x="25" y="550"/>
                </a:cubicBezTo>
                <a:cubicBezTo>
                  <a:pt x="11" y="550"/>
                  <a:pt x="0" y="539"/>
                  <a:pt x="0" y="525"/>
                </a:cubicBezTo>
                <a:lnTo>
                  <a:pt x="0" y="375"/>
                </a:lnTo>
                <a:cubicBezTo>
                  <a:pt x="0" y="361"/>
                  <a:pt x="11" y="350"/>
                  <a:pt x="25" y="350"/>
                </a:cubicBezTo>
                <a:cubicBezTo>
                  <a:pt x="39" y="350"/>
                  <a:pt x="50" y="361"/>
                  <a:pt x="50" y="375"/>
                </a:cubicBezTo>
                <a:close/>
                <a:moveTo>
                  <a:pt x="50" y="725"/>
                </a:moveTo>
                <a:lnTo>
                  <a:pt x="50" y="875"/>
                </a:lnTo>
                <a:cubicBezTo>
                  <a:pt x="50" y="889"/>
                  <a:pt x="39" y="900"/>
                  <a:pt x="25" y="900"/>
                </a:cubicBezTo>
                <a:cubicBezTo>
                  <a:pt x="11" y="900"/>
                  <a:pt x="0" y="889"/>
                  <a:pt x="0" y="875"/>
                </a:cubicBezTo>
                <a:lnTo>
                  <a:pt x="0" y="725"/>
                </a:lnTo>
                <a:cubicBezTo>
                  <a:pt x="0" y="711"/>
                  <a:pt x="11" y="700"/>
                  <a:pt x="25" y="700"/>
                </a:cubicBezTo>
                <a:cubicBezTo>
                  <a:pt x="39" y="700"/>
                  <a:pt x="50" y="711"/>
                  <a:pt x="50" y="725"/>
                </a:cubicBezTo>
                <a:close/>
                <a:moveTo>
                  <a:pt x="50" y="1075"/>
                </a:moveTo>
                <a:lnTo>
                  <a:pt x="50" y="1225"/>
                </a:lnTo>
                <a:cubicBezTo>
                  <a:pt x="50" y="1239"/>
                  <a:pt x="39" y="1250"/>
                  <a:pt x="25" y="1250"/>
                </a:cubicBezTo>
                <a:cubicBezTo>
                  <a:pt x="11" y="1250"/>
                  <a:pt x="0" y="1239"/>
                  <a:pt x="0" y="1225"/>
                </a:cubicBezTo>
                <a:lnTo>
                  <a:pt x="0" y="1075"/>
                </a:lnTo>
                <a:cubicBezTo>
                  <a:pt x="0" y="1061"/>
                  <a:pt x="11" y="1050"/>
                  <a:pt x="25" y="1050"/>
                </a:cubicBezTo>
                <a:cubicBezTo>
                  <a:pt x="39" y="1050"/>
                  <a:pt x="50" y="1061"/>
                  <a:pt x="50" y="1075"/>
                </a:cubicBezTo>
                <a:close/>
                <a:moveTo>
                  <a:pt x="50" y="1425"/>
                </a:moveTo>
                <a:lnTo>
                  <a:pt x="50" y="1575"/>
                </a:lnTo>
                <a:cubicBezTo>
                  <a:pt x="50" y="1589"/>
                  <a:pt x="39" y="1600"/>
                  <a:pt x="25" y="1600"/>
                </a:cubicBezTo>
                <a:cubicBezTo>
                  <a:pt x="11" y="1600"/>
                  <a:pt x="0" y="1589"/>
                  <a:pt x="0" y="1575"/>
                </a:cubicBezTo>
                <a:lnTo>
                  <a:pt x="0" y="1425"/>
                </a:lnTo>
                <a:cubicBezTo>
                  <a:pt x="0" y="1411"/>
                  <a:pt x="11" y="1400"/>
                  <a:pt x="25" y="1400"/>
                </a:cubicBezTo>
                <a:cubicBezTo>
                  <a:pt x="39" y="1400"/>
                  <a:pt x="50" y="1411"/>
                  <a:pt x="50" y="1425"/>
                </a:cubicBezTo>
                <a:close/>
                <a:moveTo>
                  <a:pt x="50" y="1775"/>
                </a:moveTo>
                <a:lnTo>
                  <a:pt x="50" y="1925"/>
                </a:lnTo>
                <a:cubicBezTo>
                  <a:pt x="50" y="1939"/>
                  <a:pt x="39" y="1950"/>
                  <a:pt x="25" y="1950"/>
                </a:cubicBezTo>
                <a:cubicBezTo>
                  <a:pt x="11" y="1950"/>
                  <a:pt x="0" y="1939"/>
                  <a:pt x="0" y="1925"/>
                </a:cubicBezTo>
                <a:lnTo>
                  <a:pt x="0" y="1775"/>
                </a:lnTo>
                <a:cubicBezTo>
                  <a:pt x="0" y="1761"/>
                  <a:pt x="11" y="1750"/>
                  <a:pt x="25" y="1750"/>
                </a:cubicBezTo>
                <a:cubicBezTo>
                  <a:pt x="39" y="1750"/>
                  <a:pt x="50" y="1761"/>
                  <a:pt x="50" y="1775"/>
                </a:cubicBezTo>
                <a:close/>
                <a:moveTo>
                  <a:pt x="50" y="2125"/>
                </a:moveTo>
                <a:lnTo>
                  <a:pt x="50" y="2275"/>
                </a:lnTo>
                <a:cubicBezTo>
                  <a:pt x="50" y="2289"/>
                  <a:pt x="39" y="2300"/>
                  <a:pt x="25" y="2300"/>
                </a:cubicBezTo>
                <a:cubicBezTo>
                  <a:pt x="11" y="2300"/>
                  <a:pt x="0" y="2289"/>
                  <a:pt x="0" y="2275"/>
                </a:cubicBezTo>
                <a:lnTo>
                  <a:pt x="0" y="2125"/>
                </a:lnTo>
                <a:cubicBezTo>
                  <a:pt x="0" y="2111"/>
                  <a:pt x="11" y="2100"/>
                  <a:pt x="25" y="2100"/>
                </a:cubicBezTo>
                <a:cubicBezTo>
                  <a:pt x="39" y="2100"/>
                  <a:pt x="50" y="2111"/>
                  <a:pt x="50" y="2125"/>
                </a:cubicBezTo>
                <a:close/>
                <a:moveTo>
                  <a:pt x="50" y="2475"/>
                </a:moveTo>
                <a:lnTo>
                  <a:pt x="50" y="2625"/>
                </a:lnTo>
                <a:cubicBezTo>
                  <a:pt x="50" y="2639"/>
                  <a:pt x="39" y="2650"/>
                  <a:pt x="25" y="2650"/>
                </a:cubicBezTo>
                <a:cubicBezTo>
                  <a:pt x="11" y="2650"/>
                  <a:pt x="0" y="2639"/>
                  <a:pt x="0" y="2625"/>
                </a:cubicBezTo>
                <a:lnTo>
                  <a:pt x="0" y="2475"/>
                </a:lnTo>
                <a:cubicBezTo>
                  <a:pt x="0" y="2461"/>
                  <a:pt x="11" y="2450"/>
                  <a:pt x="25" y="2450"/>
                </a:cubicBezTo>
                <a:cubicBezTo>
                  <a:pt x="39" y="2450"/>
                  <a:pt x="50" y="2461"/>
                  <a:pt x="50" y="2475"/>
                </a:cubicBezTo>
                <a:close/>
                <a:moveTo>
                  <a:pt x="50" y="2825"/>
                </a:moveTo>
                <a:lnTo>
                  <a:pt x="50" y="2975"/>
                </a:lnTo>
                <a:cubicBezTo>
                  <a:pt x="50" y="2989"/>
                  <a:pt x="39" y="3000"/>
                  <a:pt x="25" y="3000"/>
                </a:cubicBezTo>
                <a:cubicBezTo>
                  <a:pt x="11" y="3000"/>
                  <a:pt x="0" y="2989"/>
                  <a:pt x="0" y="2975"/>
                </a:cubicBezTo>
                <a:lnTo>
                  <a:pt x="0" y="2825"/>
                </a:lnTo>
                <a:cubicBezTo>
                  <a:pt x="0" y="2811"/>
                  <a:pt x="11" y="2800"/>
                  <a:pt x="25" y="2800"/>
                </a:cubicBezTo>
                <a:cubicBezTo>
                  <a:pt x="39" y="2800"/>
                  <a:pt x="50" y="2811"/>
                  <a:pt x="50" y="2825"/>
                </a:cubicBezTo>
                <a:close/>
                <a:moveTo>
                  <a:pt x="50" y="3175"/>
                </a:moveTo>
                <a:lnTo>
                  <a:pt x="50" y="3325"/>
                </a:lnTo>
                <a:cubicBezTo>
                  <a:pt x="50" y="3339"/>
                  <a:pt x="39" y="3350"/>
                  <a:pt x="25" y="3350"/>
                </a:cubicBezTo>
                <a:cubicBezTo>
                  <a:pt x="11" y="3350"/>
                  <a:pt x="0" y="3339"/>
                  <a:pt x="0" y="3325"/>
                </a:cubicBezTo>
                <a:lnTo>
                  <a:pt x="0" y="3175"/>
                </a:lnTo>
                <a:cubicBezTo>
                  <a:pt x="0" y="3161"/>
                  <a:pt x="11" y="3150"/>
                  <a:pt x="25" y="3150"/>
                </a:cubicBezTo>
                <a:cubicBezTo>
                  <a:pt x="39" y="3150"/>
                  <a:pt x="50" y="3161"/>
                  <a:pt x="50" y="3175"/>
                </a:cubicBezTo>
                <a:close/>
                <a:moveTo>
                  <a:pt x="50" y="3525"/>
                </a:moveTo>
                <a:lnTo>
                  <a:pt x="50" y="3675"/>
                </a:lnTo>
                <a:cubicBezTo>
                  <a:pt x="50" y="3689"/>
                  <a:pt x="39" y="3700"/>
                  <a:pt x="25" y="3700"/>
                </a:cubicBezTo>
                <a:cubicBezTo>
                  <a:pt x="11" y="3700"/>
                  <a:pt x="0" y="3689"/>
                  <a:pt x="0" y="3675"/>
                </a:cubicBezTo>
                <a:lnTo>
                  <a:pt x="0" y="3525"/>
                </a:lnTo>
                <a:cubicBezTo>
                  <a:pt x="0" y="3511"/>
                  <a:pt x="11" y="3500"/>
                  <a:pt x="25" y="3500"/>
                </a:cubicBezTo>
                <a:cubicBezTo>
                  <a:pt x="39" y="3500"/>
                  <a:pt x="50" y="3511"/>
                  <a:pt x="50" y="3525"/>
                </a:cubicBezTo>
                <a:close/>
                <a:moveTo>
                  <a:pt x="50" y="3875"/>
                </a:moveTo>
                <a:lnTo>
                  <a:pt x="50" y="4025"/>
                </a:lnTo>
                <a:cubicBezTo>
                  <a:pt x="50" y="4039"/>
                  <a:pt x="39" y="4050"/>
                  <a:pt x="25" y="4050"/>
                </a:cubicBezTo>
                <a:cubicBezTo>
                  <a:pt x="11" y="4050"/>
                  <a:pt x="0" y="4039"/>
                  <a:pt x="0" y="4025"/>
                </a:cubicBezTo>
                <a:lnTo>
                  <a:pt x="0" y="3875"/>
                </a:lnTo>
                <a:cubicBezTo>
                  <a:pt x="0" y="3861"/>
                  <a:pt x="11" y="3850"/>
                  <a:pt x="25" y="3850"/>
                </a:cubicBezTo>
                <a:cubicBezTo>
                  <a:pt x="39" y="3850"/>
                  <a:pt x="50" y="3861"/>
                  <a:pt x="50" y="3875"/>
                </a:cubicBezTo>
                <a:close/>
                <a:moveTo>
                  <a:pt x="50" y="4225"/>
                </a:moveTo>
                <a:lnTo>
                  <a:pt x="50" y="4375"/>
                </a:lnTo>
                <a:cubicBezTo>
                  <a:pt x="50" y="4389"/>
                  <a:pt x="39" y="4400"/>
                  <a:pt x="25" y="4400"/>
                </a:cubicBezTo>
                <a:cubicBezTo>
                  <a:pt x="11" y="4400"/>
                  <a:pt x="0" y="4389"/>
                  <a:pt x="0" y="4375"/>
                </a:cubicBezTo>
                <a:lnTo>
                  <a:pt x="0" y="4225"/>
                </a:lnTo>
                <a:cubicBezTo>
                  <a:pt x="0" y="4211"/>
                  <a:pt x="11" y="4200"/>
                  <a:pt x="25" y="4200"/>
                </a:cubicBezTo>
                <a:cubicBezTo>
                  <a:pt x="39" y="4200"/>
                  <a:pt x="50" y="4211"/>
                  <a:pt x="50" y="4225"/>
                </a:cubicBezTo>
                <a:close/>
                <a:moveTo>
                  <a:pt x="50" y="4575"/>
                </a:moveTo>
                <a:lnTo>
                  <a:pt x="50" y="4642"/>
                </a:lnTo>
                <a:cubicBezTo>
                  <a:pt x="50" y="4656"/>
                  <a:pt x="39" y="4667"/>
                  <a:pt x="25" y="4667"/>
                </a:cubicBezTo>
                <a:cubicBezTo>
                  <a:pt x="11" y="4667"/>
                  <a:pt x="0" y="4656"/>
                  <a:pt x="0" y="4642"/>
                </a:cubicBezTo>
                <a:lnTo>
                  <a:pt x="0" y="4575"/>
                </a:lnTo>
                <a:cubicBezTo>
                  <a:pt x="0" y="4561"/>
                  <a:pt x="11" y="4550"/>
                  <a:pt x="25" y="4550"/>
                </a:cubicBezTo>
                <a:cubicBezTo>
                  <a:pt x="39" y="4550"/>
                  <a:pt x="50" y="4561"/>
                  <a:pt x="50" y="4575"/>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76" name="Freeform 144"/>
          <p:cNvSpPr>
            <a:spLocks noEditPoints="1"/>
          </p:cNvSpPr>
          <p:nvPr/>
        </p:nvSpPr>
        <p:spPr bwMode="auto">
          <a:xfrm>
            <a:off x="3173413" y="4197350"/>
            <a:ext cx="127000" cy="60325"/>
          </a:xfrm>
          <a:custGeom>
            <a:avLst/>
            <a:gdLst/>
            <a:ahLst/>
            <a:cxnLst>
              <a:cxn ang="0">
                <a:pos x="33" y="167"/>
              </a:cxn>
              <a:cxn ang="0">
                <a:pos x="425" y="167"/>
              </a:cxn>
              <a:cxn ang="0">
                <a:pos x="458" y="200"/>
              </a:cxn>
              <a:cxn ang="0">
                <a:pos x="425" y="233"/>
              </a:cxn>
              <a:cxn ang="0">
                <a:pos x="33" y="233"/>
              </a:cxn>
              <a:cxn ang="0">
                <a:pos x="0" y="200"/>
              </a:cxn>
              <a:cxn ang="0">
                <a:pos x="33" y="167"/>
              </a:cxn>
              <a:cxn ang="0">
                <a:pos x="358" y="0"/>
              </a:cxn>
              <a:cxn ang="0">
                <a:pos x="758" y="200"/>
              </a:cxn>
              <a:cxn ang="0">
                <a:pos x="358" y="400"/>
              </a:cxn>
              <a:cxn ang="0">
                <a:pos x="358" y="0"/>
              </a:cxn>
            </a:cxnLst>
            <a:rect l="0" t="0" r="r" b="b"/>
            <a:pathLst>
              <a:path w="758" h="400">
                <a:moveTo>
                  <a:pt x="33" y="167"/>
                </a:moveTo>
                <a:lnTo>
                  <a:pt x="425" y="167"/>
                </a:lnTo>
                <a:cubicBezTo>
                  <a:pt x="443" y="167"/>
                  <a:pt x="458" y="182"/>
                  <a:pt x="458" y="200"/>
                </a:cubicBezTo>
                <a:cubicBezTo>
                  <a:pt x="458" y="219"/>
                  <a:pt x="443" y="233"/>
                  <a:pt x="425" y="233"/>
                </a:cubicBezTo>
                <a:lnTo>
                  <a:pt x="33" y="233"/>
                </a:lnTo>
                <a:cubicBezTo>
                  <a:pt x="15" y="233"/>
                  <a:pt x="0" y="219"/>
                  <a:pt x="0" y="200"/>
                </a:cubicBezTo>
                <a:cubicBezTo>
                  <a:pt x="0" y="182"/>
                  <a:pt x="15" y="167"/>
                  <a:pt x="33" y="167"/>
                </a:cubicBezTo>
                <a:close/>
                <a:moveTo>
                  <a:pt x="358" y="0"/>
                </a:moveTo>
                <a:lnTo>
                  <a:pt x="758" y="200"/>
                </a:lnTo>
                <a:lnTo>
                  <a:pt x="358" y="400"/>
                </a:lnTo>
                <a:lnTo>
                  <a:pt x="358" y="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77" name="Freeform 145"/>
          <p:cNvSpPr>
            <a:spLocks noEditPoints="1"/>
          </p:cNvSpPr>
          <p:nvPr/>
        </p:nvSpPr>
        <p:spPr bwMode="auto">
          <a:xfrm>
            <a:off x="3176588" y="2078038"/>
            <a:ext cx="4122737" cy="7937"/>
          </a:xfrm>
          <a:custGeom>
            <a:avLst/>
            <a:gdLst/>
            <a:ahLst/>
            <a:cxnLst>
              <a:cxn ang="0">
                <a:pos x="188" y="0"/>
              </a:cxn>
              <a:cxn ang="0">
                <a:pos x="438" y="0"/>
              </a:cxn>
              <a:cxn ang="0">
                <a:pos x="625" y="12"/>
              </a:cxn>
              <a:cxn ang="0">
                <a:pos x="788" y="25"/>
              </a:cxn>
              <a:cxn ang="0">
                <a:pos x="888" y="25"/>
              </a:cxn>
              <a:cxn ang="0">
                <a:pos x="1050" y="12"/>
              </a:cxn>
              <a:cxn ang="0">
                <a:pos x="1238" y="0"/>
              </a:cxn>
              <a:cxn ang="0">
                <a:pos x="1588" y="0"/>
              </a:cxn>
              <a:cxn ang="0">
                <a:pos x="1838" y="0"/>
              </a:cxn>
              <a:cxn ang="0">
                <a:pos x="2025" y="12"/>
              </a:cxn>
              <a:cxn ang="0">
                <a:pos x="2188" y="25"/>
              </a:cxn>
              <a:cxn ang="0">
                <a:pos x="2288" y="25"/>
              </a:cxn>
              <a:cxn ang="0">
                <a:pos x="2450" y="12"/>
              </a:cxn>
              <a:cxn ang="0">
                <a:pos x="2638" y="0"/>
              </a:cxn>
              <a:cxn ang="0">
                <a:pos x="2988" y="0"/>
              </a:cxn>
              <a:cxn ang="0">
                <a:pos x="3238" y="0"/>
              </a:cxn>
              <a:cxn ang="0">
                <a:pos x="3425" y="12"/>
              </a:cxn>
              <a:cxn ang="0">
                <a:pos x="3588" y="25"/>
              </a:cxn>
              <a:cxn ang="0">
                <a:pos x="3688" y="25"/>
              </a:cxn>
              <a:cxn ang="0">
                <a:pos x="3850" y="12"/>
              </a:cxn>
              <a:cxn ang="0">
                <a:pos x="4038" y="0"/>
              </a:cxn>
              <a:cxn ang="0">
                <a:pos x="4388" y="0"/>
              </a:cxn>
              <a:cxn ang="0">
                <a:pos x="4638" y="0"/>
              </a:cxn>
              <a:cxn ang="0">
                <a:pos x="4825" y="12"/>
              </a:cxn>
              <a:cxn ang="0">
                <a:pos x="4988" y="25"/>
              </a:cxn>
              <a:cxn ang="0">
                <a:pos x="5088" y="25"/>
              </a:cxn>
              <a:cxn ang="0">
                <a:pos x="5250" y="12"/>
              </a:cxn>
              <a:cxn ang="0">
                <a:pos x="5438" y="0"/>
              </a:cxn>
              <a:cxn ang="0">
                <a:pos x="5788" y="0"/>
              </a:cxn>
              <a:cxn ang="0">
                <a:pos x="6038" y="0"/>
              </a:cxn>
              <a:cxn ang="0">
                <a:pos x="6225" y="12"/>
              </a:cxn>
              <a:cxn ang="0">
                <a:pos x="6388" y="25"/>
              </a:cxn>
              <a:cxn ang="0">
                <a:pos x="6488" y="25"/>
              </a:cxn>
              <a:cxn ang="0">
                <a:pos x="6650" y="12"/>
              </a:cxn>
              <a:cxn ang="0">
                <a:pos x="6838" y="0"/>
              </a:cxn>
              <a:cxn ang="0">
                <a:pos x="7188" y="0"/>
              </a:cxn>
              <a:cxn ang="0">
                <a:pos x="7438" y="0"/>
              </a:cxn>
              <a:cxn ang="0">
                <a:pos x="7625" y="12"/>
              </a:cxn>
              <a:cxn ang="0">
                <a:pos x="7788" y="25"/>
              </a:cxn>
              <a:cxn ang="0">
                <a:pos x="7888" y="25"/>
              </a:cxn>
              <a:cxn ang="0">
                <a:pos x="8050" y="12"/>
              </a:cxn>
              <a:cxn ang="0">
                <a:pos x="8238" y="0"/>
              </a:cxn>
              <a:cxn ang="0">
                <a:pos x="8588" y="0"/>
              </a:cxn>
              <a:cxn ang="0">
                <a:pos x="8838" y="0"/>
              </a:cxn>
              <a:cxn ang="0">
                <a:pos x="9025" y="12"/>
              </a:cxn>
              <a:cxn ang="0">
                <a:pos x="9188" y="25"/>
              </a:cxn>
              <a:cxn ang="0">
                <a:pos x="9288" y="25"/>
              </a:cxn>
              <a:cxn ang="0">
                <a:pos x="9450" y="12"/>
              </a:cxn>
              <a:cxn ang="0">
                <a:pos x="9638" y="0"/>
              </a:cxn>
              <a:cxn ang="0">
                <a:pos x="9988" y="0"/>
              </a:cxn>
              <a:cxn ang="0">
                <a:pos x="10238" y="0"/>
              </a:cxn>
              <a:cxn ang="0">
                <a:pos x="10425" y="12"/>
              </a:cxn>
              <a:cxn ang="0">
                <a:pos x="10588" y="25"/>
              </a:cxn>
              <a:cxn ang="0">
                <a:pos x="10688" y="25"/>
              </a:cxn>
              <a:cxn ang="0">
                <a:pos x="10850" y="12"/>
              </a:cxn>
              <a:cxn ang="0">
                <a:pos x="11038" y="0"/>
              </a:cxn>
              <a:cxn ang="0">
                <a:pos x="11388" y="0"/>
              </a:cxn>
              <a:cxn ang="0">
                <a:pos x="11638" y="0"/>
              </a:cxn>
              <a:cxn ang="0">
                <a:pos x="11825" y="12"/>
              </a:cxn>
              <a:cxn ang="0">
                <a:pos x="11988" y="25"/>
              </a:cxn>
              <a:cxn ang="0">
                <a:pos x="12088" y="25"/>
              </a:cxn>
              <a:cxn ang="0">
                <a:pos x="12250" y="12"/>
              </a:cxn>
            </a:cxnLst>
            <a:rect l="0" t="0" r="r" b="b"/>
            <a:pathLst>
              <a:path w="12304" h="25">
                <a:moveTo>
                  <a:pt x="13" y="0"/>
                </a:moveTo>
                <a:lnTo>
                  <a:pt x="88" y="0"/>
                </a:lnTo>
                <a:cubicBezTo>
                  <a:pt x="95" y="0"/>
                  <a:pt x="100" y="6"/>
                  <a:pt x="100" y="12"/>
                </a:cubicBezTo>
                <a:cubicBezTo>
                  <a:pt x="100" y="19"/>
                  <a:pt x="95" y="25"/>
                  <a:pt x="88" y="25"/>
                </a:cubicBezTo>
                <a:lnTo>
                  <a:pt x="13" y="25"/>
                </a:lnTo>
                <a:cubicBezTo>
                  <a:pt x="6" y="25"/>
                  <a:pt x="0" y="19"/>
                  <a:pt x="0" y="12"/>
                </a:cubicBezTo>
                <a:cubicBezTo>
                  <a:pt x="0" y="6"/>
                  <a:pt x="6" y="0"/>
                  <a:pt x="13" y="0"/>
                </a:cubicBezTo>
                <a:close/>
                <a:moveTo>
                  <a:pt x="188" y="0"/>
                </a:moveTo>
                <a:lnTo>
                  <a:pt x="263" y="0"/>
                </a:lnTo>
                <a:cubicBezTo>
                  <a:pt x="270" y="0"/>
                  <a:pt x="275" y="6"/>
                  <a:pt x="275" y="12"/>
                </a:cubicBezTo>
                <a:cubicBezTo>
                  <a:pt x="275" y="19"/>
                  <a:pt x="270" y="25"/>
                  <a:pt x="263" y="25"/>
                </a:cubicBezTo>
                <a:lnTo>
                  <a:pt x="188" y="25"/>
                </a:lnTo>
                <a:cubicBezTo>
                  <a:pt x="181" y="25"/>
                  <a:pt x="175" y="19"/>
                  <a:pt x="175" y="12"/>
                </a:cubicBezTo>
                <a:cubicBezTo>
                  <a:pt x="175" y="6"/>
                  <a:pt x="181" y="0"/>
                  <a:pt x="188" y="0"/>
                </a:cubicBezTo>
                <a:close/>
                <a:moveTo>
                  <a:pt x="363" y="0"/>
                </a:moveTo>
                <a:lnTo>
                  <a:pt x="438" y="0"/>
                </a:lnTo>
                <a:cubicBezTo>
                  <a:pt x="445" y="0"/>
                  <a:pt x="450" y="6"/>
                  <a:pt x="450" y="12"/>
                </a:cubicBezTo>
                <a:cubicBezTo>
                  <a:pt x="450" y="19"/>
                  <a:pt x="445" y="25"/>
                  <a:pt x="438" y="25"/>
                </a:cubicBezTo>
                <a:lnTo>
                  <a:pt x="363" y="25"/>
                </a:lnTo>
                <a:cubicBezTo>
                  <a:pt x="356" y="25"/>
                  <a:pt x="350" y="19"/>
                  <a:pt x="350" y="12"/>
                </a:cubicBezTo>
                <a:cubicBezTo>
                  <a:pt x="350" y="6"/>
                  <a:pt x="356" y="0"/>
                  <a:pt x="363" y="0"/>
                </a:cubicBezTo>
                <a:close/>
                <a:moveTo>
                  <a:pt x="538" y="0"/>
                </a:moveTo>
                <a:lnTo>
                  <a:pt x="613" y="0"/>
                </a:lnTo>
                <a:cubicBezTo>
                  <a:pt x="620" y="0"/>
                  <a:pt x="625" y="6"/>
                  <a:pt x="625" y="12"/>
                </a:cubicBezTo>
                <a:cubicBezTo>
                  <a:pt x="625" y="19"/>
                  <a:pt x="620" y="25"/>
                  <a:pt x="613" y="25"/>
                </a:cubicBezTo>
                <a:lnTo>
                  <a:pt x="538" y="25"/>
                </a:lnTo>
                <a:cubicBezTo>
                  <a:pt x="531" y="25"/>
                  <a:pt x="525" y="19"/>
                  <a:pt x="525" y="12"/>
                </a:cubicBezTo>
                <a:cubicBezTo>
                  <a:pt x="525" y="6"/>
                  <a:pt x="531" y="0"/>
                  <a:pt x="538" y="0"/>
                </a:cubicBezTo>
                <a:close/>
                <a:moveTo>
                  <a:pt x="713" y="0"/>
                </a:moveTo>
                <a:lnTo>
                  <a:pt x="788" y="0"/>
                </a:lnTo>
                <a:cubicBezTo>
                  <a:pt x="795" y="0"/>
                  <a:pt x="800" y="6"/>
                  <a:pt x="800" y="12"/>
                </a:cubicBezTo>
                <a:cubicBezTo>
                  <a:pt x="800" y="19"/>
                  <a:pt x="795" y="25"/>
                  <a:pt x="788" y="25"/>
                </a:cubicBezTo>
                <a:lnTo>
                  <a:pt x="713" y="25"/>
                </a:lnTo>
                <a:cubicBezTo>
                  <a:pt x="706" y="25"/>
                  <a:pt x="700" y="19"/>
                  <a:pt x="700" y="12"/>
                </a:cubicBezTo>
                <a:cubicBezTo>
                  <a:pt x="700" y="6"/>
                  <a:pt x="706" y="0"/>
                  <a:pt x="713" y="0"/>
                </a:cubicBezTo>
                <a:close/>
                <a:moveTo>
                  <a:pt x="888" y="0"/>
                </a:moveTo>
                <a:lnTo>
                  <a:pt x="963" y="0"/>
                </a:lnTo>
                <a:cubicBezTo>
                  <a:pt x="970" y="0"/>
                  <a:pt x="975" y="6"/>
                  <a:pt x="975" y="12"/>
                </a:cubicBezTo>
                <a:cubicBezTo>
                  <a:pt x="975" y="19"/>
                  <a:pt x="970" y="25"/>
                  <a:pt x="963" y="25"/>
                </a:cubicBezTo>
                <a:lnTo>
                  <a:pt x="888" y="25"/>
                </a:lnTo>
                <a:cubicBezTo>
                  <a:pt x="881" y="25"/>
                  <a:pt x="875" y="19"/>
                  <a:pt x="875" y="12"/>
                </a:cubicBezTo>
                <a:cubicBezTo>
                  <a:pt x="875" y="6"/>
                  <a:pt x="881" y="0"/>
                  <a:pt x="888" y="0"/>
                </a:cubicBezTo>
                <a:close/>
                <a:moveTo>
                  <a:pt x="1063" y="0"/>
                </a:moveTo>
                <a:lnTo>
                  <a:pt x="1138" y="0"/>
                </a:lnTo>
                <a:cubicBezTo>
                  <a:pt x="1145" y="0"/>
                  <a:pt x="1150" y="6"/>
                  <a:pt x="1150" y="12"/>
                </a:cubicBezTo>
                <a:cubicBezTo>
                  <a:pt x="1150" y="19"/>
                  <a:pt x="1145" y="25"/>
                  <a:pt x="1138" y="25"/>
                </a:cubicBezTo>
                <a:lnTo>
                  <a:pt x="1063" y="25"/>
                </a:lnTo>
                <a:cubicBezTo>
                  <a:pt x="1056" y="25"/>
                  <a:pt x="1050" y="19"/>
                  <a:pt x="1050" y="12"/>
                </a:cubicBezTo>
                <a:cubicBezTo>
                  <a:pt x="1050" y="6"/>
                  <a:pt x="1056" y="0"/>
                  <a:pt x="1063" y="0"/>
                </a:cubicBezTo>
                <a:close/>
                <a:moveTo>
                  <a:pt x="1238" y="0"/>
                </a:moveTo>
                <a:lnTo>
                  <a:pt x="1313" y="0"/>
                </a:lnTo>
                <a:cubicBezTo>
                  <a:pt x="1320" y="0"/>
                  <a:pt x="1325" y="6"/>
                  <a:pt x="1325" y="12"/>
                </a:cubicBezTo>
                <a:cubicBezTo>
                  <a:pt x="1325" y="19"/>
                  <a:pt x="1320" y="25"/>
                  <a:pt x="1313" y="25"/>
                </a:cubicBezTo>
                <a:lnTo>
                  <a:pt x="1238" y="25"/>
                </a:lnTo>
                <a:cubicBezTo>
                  <a:pt x="1231" y="25"/>
                  <a:pt x="1225" y="19"/>
                  <a:pt x="1225" y="12"/>
                </a:cubicBezTo>
                <a:cubicBezTo>
                  <a:pt x="1225" y="6"/>
                  <a:pt x="1231" y="0"/>
                  <a:pt x="1238" y="0"/>
                </a:cubicBezTo>
                <a:close/>
                <a:moveTo>
                  <a:pt x="1413" y="0"/>
                </a:moveTo>
                <a:lnTo>
                  <a:pt x="1488" y="0"/>
                </a:lnTo>
                <a:cubicBezTo>
                  <a:pt x="1495" y="0"/>
                  <a:pt x="1500" y="6"/>
                  <a:pt x="1500" y="12"/>
                </a:cubicBezTo>
                <a:cubicBezTo>
                  <a:pt x="1500" y="19"/>
                  <a:pt x="1495" y="25"/>
                  <a:pt x="1488" y="25"/>
                </a:cubicBezTo>
                <a:lnTo>
                  <a:pt x="1413" y="25"/>
                </a:lnTo>
                <a:cubicBezTo>
                  <a:pt x="1406" y="25"/>
                  <a:pt x="1400" y="19"/>
                  <a:pt x="1400" y="12"/>
                </a:cubicBezTo>
                <a:cubicBezTo>
                  <a:pt x="1400" y="6"/>
                  <a:pt x="1406" y="0"/>
                  <a:pt x="1413" y="0"/>
                </a:cubicBezTo>
                <a:close/>
                <a:moveTo>
                  <a:pt x="1588" y="0"/>
                </a:moveTo>
                <a:lnTo>
                  <a:pt x="1663" y="0"/>
                </a:lnTo>
                <a:cubicBezTo>
                  <a:pt x="1670" y="0"/>
                  <a:pt x="1675" y="6"/>
                  <a:pt x="1675" y="12"/>
                </a:cubicBezTo>
                <a:cubicBezTo>
                  <a:pt x="1675" y="19"/>
                  <a:pt x="1670" y="25"/>
                  <a:pt x="1663" y="25"/>
                </a:cubicBezTo>
                <a:lnTo>
                  <a:pt x="1588" y="25"/>
                </a:lnTo>
                <a:cubicBezTo>
                  <a:pt x="1581" y="25"/>
                  <a:pt x="1575" y="19"/>
                  <a:pt x="1575" y="12"/>
                </a:cubicBezTo>
                <a:cubicBezTo>
                  <a:pt x="1575" y="6"/>
                  <a:pt x="1581" y="0"/>
                  <a:pt x="1588" y="0"/>
                </a:cubicBezTo>
                <a:close/>
                <a:moveTo>
                  <a:pt x="1763" y="0"/>
                </a:moveTo>
                <a:lnTo>
                  <a:pt x="1838" y="0"/>
                </a:lnTo>
                <a:cubicBezTo>
                  <a:pt x="1845" y="0"/>
                  <a:pt x="1850" y="6"/>
                  <a:pt x="1850" y="12"/>
                </a:cubicBezTo>
                <a:cubicBezTo>
                  <a:pt x="1850" y="19"/>
                  <a:pt x="1845" y="25"/>
                  <a:pt x="1838" y="25"/>
                </a:cubicBezTo>
                <a:lnTo>
                  <a:pt x="1763" y="25"/>
                </a:lnTo>
                <a:cubicBezTo>
                  <a:pt x="1756" y="25"/>
                  <a:pt x="1750" y="19"/>
                  <a:pt x="1750" y="12"/>
                </a:cubicBezTo>
                <a:cubicBezTo>
                  <a:pt x="1750" y="6"/>
                  <a:pt x="1756" y="0"/>
                  <a:pt x="1763" y="0"/>
                </a:cubicBezTo>
                <a:close/>
                <a:moveTo>
                  <a:pt x="1938" y="0"/>
                </a:moveTo>
                <a:lnTo>
                  <a:pt x="2013" y="0"/>
                </a:lnTo>
                <a:cubicBezTo>
                  <a:pt x="2020" y="0"/>
                  <a:pt x="2025" y="6"/>
                  <a:pt x="2025" y="12"/>
                </a:cubicBezTo>
                <a:cubicBezTo>
                  <a:pt x="2025" y="19"/>
                  <a:pt x="2020" y="25"/>
                  <a:pt x="2013" y="25"/>
                </a:cubicBezTo>
                <a:lnTo>
                  <a:pt x="1938" y="25"/>
                </a:lnTo>
                <a:cubicBezTo>
                  <a:pt x="1931" y="25"/>
                  <a:pt x="1925" y="19"/>
                  <a:pt x="1925" y="12"/>
                </a:cubicBezTo>
                <a:cubicBezTo>
                  <a:pt x="1925" y="6"/>
                  <a:pt x="1931" y="0"/>
                  <a:pt x="1938" y="0"/>
                </a:cubicBezTo>
                <a:close/>
                <a:moveTo>
                  <a:pt x="2113" y="0"/>
                </a:moveTo>
                <a:lnTo>
                  <a:pt x="2188" y="0"/>
                </a:lnTo>
                <a:cubicBezTo>
                  <a:pt x="2195" y="0"/>
                  <a:pt x="2200" y="6"/>
                  <a:pt x="2200" y="12"/>
                </a:cubicBezTo>
                <a:cubicBezTo>
                  <a:pt x="2200" y="19"/>
                  <a:pt x="2195" y="25"/>
                  <a:pt x="2188" y="25"/>
                </a:cubicBezTo>
                <a:lnTo>
                  <a:pt x="2113" y="25"/>
                </a:lnTo>
                <a:cubicBezTo>
                  <a:pt x="2106" y="25"/>
                  <a:pt x="2100" y="19"/>
                  <a:pt x="2100" y="12"/>
                </a:cubicBezTo>
                <a:cubicBezTo>
                  <a:pt x="2100" y="6"/>
                  <a:pt x="2106" y="0"/>
                  <a:pt x="2113" y="0"/>
                </a:cubicBezTo>
                <a:close/>
                <a:moveTo>
                  <a:pt x="2288" y="0"/>
                </a:moveTo>
                <a:lnTo>
                  <a:pt x="2363" y="0"/>
                </a:lnTo>
                <a:cubicBezTo>
                  <a:pt x="2370" y="0"/>
                  <a:pt x="2375" y="6"/>
                  <a:pt x="2375" y="12"/>
                </a:cubicBezTo>
                <a:cubicBezTo>
                  <a:pt x="2375" y="19"/>
                  <a:pt x="2370" y="25"/>
                  <a:pt x="2363" y="25"/>
                </a:cubicBezTo>
                <a:lnTo>
                  <a:pt x="2288" y="25"/>
                </a:lnTo>
                <a:cubicBezTo>
                  <a:pt x="2281" y="25"/>
                  <a:pt x="2275" y="19"/>
                  <a:pt x="2275" y="12"/>
                </a:cubicBezTo>
                <a:cubicBezTo>
                  <a:pt x="2275" y="6"/>
                  <a:pt x="2281" y="0"/>
                  <a:pt x="2288" y="0"/>
                </a:cubicBezTo>
                <a:close/>
                <a:moveTo>
                  <a:pt x="2463" y="0"/>
                </a:moveTo>
                <a:lnTo>
                  <a:pt x="2538" y="0"/>
                </a:lnTo>
                <a:cubicBezTo>
                  <a:pt x="2545" y="0"/>
                  <a:pt x="2550" y="6"/>
                  <a:pt x="2550" y="12"/>
                </a:cubicBezTo>
                <a:cubicBezTo>
                  <a:pt x="2550" y="19"/>
                  <a:pt x="2545" y="25"/>
                  <a:pt x="2538" y="25"/>
                </a:cubicBezTo>
                <a:lnTo>
                  <a:pt x="2463" y="25"/>
                </a:lnTo>
                <a:cubicBezTo>
                  <a:pt x="2456" y="25"/>
                  <a:pt x="2450" y="19"/>
                  <a:pt x="2450" y="12"/>
                </a:cubicBezTo>
                <a:cubicBezTo>
                  <a:pt x="2450" y="6"/>
                  <a:pt x="2456" y="0"/>
                  <a:pt x="2463" y="0"/>
                </a:cubicBezTo>
                <a:close/>
                <a:moveTo>
                  <a:pt x="2638" y="0"/>
                </a:moveTo>
                <a:lnTo>
                  <a:pt x="2713" y="0"/>
                </a:lnTo>
                <a:cubicBezTo>
                  <a:pt x="2720" y="0"/>
                  <a:pt x="2725" y="6"/>
                  <a:pt x="2725" y="12"/>
                </a:cubicBezTo>
                <a:cubicBezTo>
                  <a:pt x="2725" y="19"/>
                  <a:pt x="2720" y="25"/>
                  <a:pt x="2713" y="25"/>
                </a:cubicBezTo>
                <a:lnTo>
                  <a:pt x="2638" y="25"/>
                </a:lnTo>
                <a:cubicBezTo>
                  <a:pt x="2631" y="25"/>
                  <a:pt x="2625" y="19"/>
                  <a:pt x="2625" y="12"/>
                </a:cubicBezTo>
                <a:cubicBezTo>
                  <a:pt x="2625" y="6"/>
                  <a:pt x="2631" y="0"/>
                  <a:pt x="2638" y="0"/>
                </a:cubicBezTo>
                <a:close/>
                <a:moveTo>
                  <a:pt x="2813" y="0"/>
                </a:moveTo>
                <a:lnTo>
                  <a:pt x="2888" y="0"/>
                </a:lnTo>
                <a:cubicBezTo>
                  <a:pt x="2895" y="0"/>
                  <a:pt x="2900" y="6"/>
                  <a:pt x="2900" y="12"/>
                </a:cubicBezTo>
                <a:cubicBezTo>
                  <a:pt x="2900" y="19"/>
                  <a:pt x="2895" y="25"/>
                  <a:pt x="2888" y="25"/>
                </a:cubicBezTo>
                <a:lnTo>
                  <a:pt x="2813" y="25"/>
                </a:lnTo>
                <a:cubicBezTo>
                  <a:pt x="2806" y="25"/>
                  <a:pt x="2800" y="19"/>
                  <a:pt x="2800" y="12"/>
                </a:cubicBezTo>
                <a:cubicBezTo>
                  <a:pt x="2800" y="6"/>
                  <a:pt x="2806" y="0"/>
                  <a:pt x="2813" y="0"/>
                </a:cubicBezTo>
                <a:close/>
                <a:moveTo>
                  <a:pt x="2988" y="0"/>
                </a:moveTo>
                <a:lnTo>
                  <a:pt x="3063" y="0"/>
                </a:lnTo>
                <a:cubicBezTo>
                  <a:pt x="3070" y="0"/>
                  <a:pt x="3075" y="6"/>
                  <a:pt x="3075" y="12"/>
                </a:cubicBezTo>
                <a:cubicBezTo>
                  <a:pt x="3075" y="19"/>
                  <a:pt x="3070" y="25"/>
                  <a:pt x="3063" y="25"/>
                </a:cubicBezTo>
                <a:lnTo>
                  <a:pt x="2988" y="25"/>
                </a:lnTo>
                <a:cubicBezTo>
                  <a:pt x="2981" y="25"/>
                  <a:pt x="2975" y="19"/>
                  <a:pt x="2975" y="12"/>
                </a:cubicBezTo>
                <a:cubicBezTo>
                  <a:pt x="2975" y="6"/>
                  <a:pt x="2981" y="0"/>
                  <a:pt x="2988" y="0"/>
                </a:cubicBezTo>
                <a:close/>
                <a:moveTo>
                  <a:pt x="3163" y="0"/>
                </a:moveTo>
                <a:lnTo>
                  <a:pt x="3238" y="0"/>
                </a:lnTo>
                <a:cubicBezTo>
                  <a:pt x="3245" y="0"/>
                  <a:pt x="3250" y="6"/>
                  <a:pt x="3250" y="12"/>
                </a:cubicBezTo>
                <a:cubicBezTo>
                  <a:pt x="3250" y="19"/>
                  <a:pt x="3245" y="25"/>
                  <a:pt x="3238" y="25"/>
                </a:cubicBezTo>
                <a:lnTo>
                  <a:pt x="3163" y="25"/>
                </a:lnTo>
                <a:cubicBezTo>
                  <a:pt x="3156" y="25"/>
                  <a:pt x="3150" y="19"/>
                  <a:pt x="3150" y="12"/>
                </a:cubicBezTo>
                <a:cubicBezTo>
                  <a:pt x="3150" y="6"/>
                  <a:pt x="3156" y="0"/>
                  <a:pt x="3163" y="0"/>
                </a:cubicBezTo>
                <a:close/>
                <a:moveTo>
                  <a:pt x="3338" y="0"/>
                </a:moveTo>
                <a:lnTo>
                  <a:pt x="3413" y="0"/>
                </a:lnTo>
                <a:cubicBezTo>
                  <a:pt x="3420" y="0"/>
                  <a:pt x="3425" y="6"/>
                  <a:pt x="3425" y="12"/>
                </a:cubicBezTo>
                <a:cubicBezTo>
                  <a:pt x="3425" y="19"/>
                  <a:pt x="3420" y="25"/>
                  <a:pt x="3413" y="25"/>
                </a:cubicBezTo>
                <a:lnTo>
                  <a:pt x="3338" y="25"/>
                </a:lnTo>
                <a:cubicBezTo>
                  <a:pt x="3331" y="25"/>
                  <a:pt x="3325" y="19"/>
                  <a:pt x="3325" y="12"/>
                </a:cubicBezTo>
                <a:cubicBezTo>
                  <a:pt x="3325" y="6"/>
                  <a:pt x="3331" y="0"/>
                  <a:pt x="3338" y="0"/>
                </a:cubicBezTo>
                <a:close/>
                <a:moveTo>
                  <a:pt x="3513" y="0"/>
                </a:moveTo>
                <a:lnTo>
                  <a:pt x="3588" y="0"/>
                </a:lnTo>
                <a:cubicBezTo>
                  <a:pt x="3595" y="0"/>
                  <a:pt x="3600" y="6"/>
                  <a:pt x="3600" y="12"/>
                </a:cubicBezTo>
                <a:cubicBezTo>
                  <a:pt x="3600" y="19"/>
                  <a:pt x="3595" y="25"/>
                  <a:pt x="3588" y="25"/>
                </a:cubicBezTo>
                <a:lnTo>
                  <a:pt x="3513" y="25"/>
                </a:lnTo>
                <a:cubicBezTo>
                  <a:pt x="3506" y="25"/>
                  <a:pt x="3500" y="19"/>
                  <a:pt x="3500" y="12"/>
                </a:cubicBezTo>
                <a:cubicBezTo>
                  <a:pt x="3500" y="6"/>
                  <a:pt x="3506" y="0"/>
                  <a:pt x="3513" y="0"/>
                </a:cubicBezTo>
                <a:close/>
                <a:moveTo>
                  <a:pt x="3688" y="0"/>
                </a:moveTo>
                <a:lnTo>
                  <a:pt x="3763" y="0"/>
                </a:lnTo>
                <a:cubicBezTo>
                  <a:pt x="3770" y="0"/>
                  <a:pt x="3775" y="6"/>
                  <a:pt x="3775" y="12"/>
                </a:cubicBezTo>
                <a:cubicBezTo>
                  <a:pt x="3775" y="19"/>
                  <a:pt x="3770" y="25"/>
                  <a:pt x="3763" y="25"/>
                </a:cubicBezTo>
                <a:lnTo>
                  <a:pt x="3688" y="25"/>
                </a:lnTo>
                <a:cubicBezTo>
                  <a:pt x="3681" y="25"/>
                  <a:pt x="3675" y="19"/>
                  <a:pt x="3675" y="12"/>
                </a:cubicBezTo>
                <a:cubicBezTo>
                  <a:pt x="3675" y="6"/>
                  <a:pt x="3681" y="0"/>
                  <a:pt x="3688" y="0"/>
                </a:cubicBezTo>
                <a:close/>
                <a:moveTo>
                  <a:pt x="3863" y="0"/>
                </a:moveTo>
                <a:lnTo>
                  <a:pt x="3938" y="0"/>
                </a:lnTo>
                <a:cubicBezTo>
                  <a:pt x="3945" y="0"/>
                  <a:pt x="3950" y="6"/>
                  <a:pt x="3950" y="12"/>
                </a:cubicBezTo>
                <a:cubicBezTo>
                  <a:pt x="3950" y="19"/>
                  <a:pt x="3945" y="25"/>
                  <a:pt x="3938" y="25"/>
                </a:cubicBezTo>
                <a:lnTo>
                  <a:pt x="3863" y="25"/>
                </a:lnTo>
                <a:cubicBezTo>
                  <a:pt x="3856" y="25"/>
                  <a:pt x="3850" y="19"/>
                  <a:pt x="3850" y="12"/>
                </a:cubicBezTo>
                <a:cubicBezTo>
                  <a:pt x="3850" y="6"/>
                  <a:pt x="3856" y="0"/>
                  <a:pt x="3863" y="0"/>
                </a:cubicBezTo>
                <a:close/>
                <a:moveTo>
                  <a:pt x="4038" y="0"/>
                </a:moveTo>
                <a:lnTo>
                  <a:pt x="4113" y="0"/>
                </a:lnTo>
                <a:cubicBezTo>
                  <a:pt x="4120" y="0"/>
                  <a:pt x="4125" y="6"/>
                  <a:pt x="4125" y="12"/>
                </a:cubicBezTo>
                <a:cubicBezTo>
                  <a:pt x="4125" y="19"/>
                  <a:pt x="4120" y="25"/>
                  <a:pt x="4113" y="25"/>
                </a:cubicBezTo>
                <a:lnTo>
                  <a:pt x="4038" y="25"/>
                </a:lnTo>
                <a:cubicBezTo>
                  <a:pt x="4031" y="25"/>
                  <a:pt x="4025" y="19"/>
                  <a:pt x="4025" y="12"/>
                </a:cubicBezTo>
                <a:cubicBezTo>
                  <a:pt x="4025" y="6"/>
                  <a:pt x="4031" y="0"/>
                  <a:pt x="4038" y="0"/>
                </a:cubicBezTo>
                <a:close/>
                <a:moveTo>
                  <a:pt x="4213" y="0"/>
                </a:moveTo>
                <a:lnTo>
                  <a:pt x="4288" y="0"/>
                </a:lnTo>
                <a:cubicBezTo>
                  <a:pt x="4295" y="0"/>
                  <a:pt x="4300" y="6"/>
                  <a:pt x="4300" y="12"/>
                </a:cubicBezTo>
                <a:cubicBezTo>
                  <a:pt x="4300" y="19"/>
                  <a:pt x="4295" y="25"/>
                  <a:pt x="4288" y="25"/>
                </a:cubicBezTo>
                <a:lnTo>
                  <a:pt x="4213" y="25"/>
                </a:lnTo>
                <a:cubicBezTo>
                  <a:pt x="4206" y="25"/>
                  <a:pt x="4200" y="19"/>
                  <a:pt x="4200" y="12"/>
                </a:cubicBezTo>
                <a:cubicBezTo>
                  <a:pt x="4200" y="6"/>
                  <a:pt x="4206" y="0"/>
                  <a:pt x="4213" y="0"/>
                </a:cubicBezTo>
                <a:close/>
                <a:moveTo>
                  <a:pt x="4388" y="0"/>
                </a:moveTo>
                <a:lnTo>
                  <a:pt x="4463" y="0"/>
                </a:lnTo>
                <a:cubicBezTo>
                  <a:pt x="4470" y="0"/>
                  <a:pt x="4475" y="6"/>
                  <a:pt x="4475" y="12"/>
                </a:cubicBezTo>
                <a:cubicBezTo>
                  <a:pt x="4475" y="19"/>
                  <a:pt x="4470" y="25"/>
                  <a:pt x="4463" y="25"/>
                </a:cubicBezTo>
                <a:lnTo>
                  <a:pt x="4388" y="25"/>
                </a:lnTo>
                <a:cubicBezTo>
                  <a:pt x="4381" y="25"/>
                  <a:pt x="4375" y="19"/>
                  <a:pt x="4375" y="12"/>
                </a:cubicBezTo>
                <a:cubicBezTo>
                  <a:pt x="4375" y="6"/>
                  <a:pt x="4381" y="0"/>
                  <a:pt x="4388" y="0"/>
                </a:cubicBezTo>
                <a:close/>
                <a:moveTo>
                  <a:pt x="4563" y="0"/>
                </a:moveTo>
                <a:lnTo>
                  <a:pt x="4638" y="0"/>
                </a:lnTo>
                <a:cubicBezTo>
                  <a:pt x="4645" y="0"/>
                  <a:pt x="4650" y="6"/>
                  <a:pt x="4650" y="12"/>
                </a:cubicBezTo>
                <a:cubicBezTo>
                  <a:pt x="4650" y="19"/>
                  <a:pt x="4645" y="25"/>
                  <a:pt x="4638" y="25"/>
                </a:cubicBezTo>
                <a:lnTo>
                  <a:pt x="4563" y="25"/>
                </a:lnTo>
                <a:cubicBezTo>
                  <a:pt x="4556" y="25"/>
                  <a:pt x="4550" y="19"/>
                  <a:pt x="4550" y="12"/>
                </a:cubicBezTo>
                <a:cubicBezTo>
                  <a:pt x="4550" y="6"/>
                  <a:pt x="4556" y="0"/>
                  <a:pt x="4563" y="0"/>
                </a:cubicBezTo>
                <a:close/>
                <a:moveTo>
                  <a:pt x="4738" y="0"/>
                </a:moveTo>
                <a:lnTo>
                  <a:pt x="4813" y="0"/>
                </a:lnTo>
                <a:cubicBezTo>
                  <a:pt x="4820" y="0"/>
                  <a:pt x="4825" y="6"/>
                  <a:pt x="4825" y="12"/>
                </a:cubicBezTo>
                <a:cubicBezTo>
                  <a:pt x="4825" y="19"/>
                  <a:pt x="4820" y="25"/>
                  <a:pt x="4813" y="25"/>
                </a:cubicBezTo>
                <a:lnTo>
                  <a:pt x="4738" y="25"/>
                </a:lnTo>
                <a:cubicBezTo>
                  <a:pt x="4731" y="25"/>
                  <a:pt x="4725" y="19"/>
                  <a:pt x="4725" y="12"/>
                </a:cubicBezTo>
                <a:cubicBezTo>
                  <a:pt x="4725" y="6"/>
                  <a:pt x="4731" y="0"/>
                  <a:pt x="4738" y="0"/>
                </a:cubicBezTo>
                <a:close/>
                <a:moveTo>
                  <a:pt x="4913" y="0"/>
                </a:moveTo>
                <a:lnTo>
                  <a:pt x="4988" y="0"/>
                </a:lnTo>
                <a:cubicBezTo>
                  <a:pt x="4995" y="0"/>
                  <a:pt x="5000" y="6"/>
                  <a:pt x="5000" y="12"/>
                </a:cubicBezTo>
                <a:cubicBezTo>
                  <a:pt x="5000" y="19"/>
                  <a:pt x="4995" y="25"/>
                  <a:pt x="4988" y="25"/>
                </a:cubicBezTo>
                <a:lnTo>
                  <a:pt x="4913" y="25"/>
                </a:lnTo>
                <a:cubicBezTo>
                  <a:pt x="4906" y="25"/>
                  <a:pt x="4900" y="19"/>
                  <a:pt x="4900" y="12"/>
                </a:cubicBezTo>
                <a:cubicBezTo>
                  <a:pt x="4900" y="6"/>
                  <a:pt x="4906" y="0"/>
                  <a:pt x="4913" y="0"/>
                </a:cubicBezTo>
                <a:close/>
                <a:moveTo>
                  <a:pt x="5088" y="0"/>
                </a:moveTo>
                <a:lnTo>
                  <a:pt x="5163" y="0"/>
                </a:lnTo>
                <a:cubicBezTo>
                  <a:pt x="5170" y="0"/>
                  <a:pt x="5175" y="6"/>
                  <a:pt x="5175" y="12"/>
                </a:cubicBezTo>
                <a:cubicBezTo>
                  <a:pt x="5175" y="19"/>
                  <a:pt x="5170" y="25"/>
                  <a:pt x="5163" y="25"/>
                </a:cubicBezTo>
                <a:lnTo>
                  <a:pt x="5088" y="25"/>
                </a:lnTo>
                <a:cubicBezTo>
                  <a:pt x="5081" y="25"/>
                  <a:pt x="5075" y="19"/>
                  <a:pt x="5075" y="12"/>
                </a:cubicBezTo>
                <a:cubicBezTo>
                  <a:pt x="5075" y="6"/>
                  <a:pt x="5081" y="0"/>
                  <a:pt x="5088" y="0"/>
                </a:cubicBezTo>
                <a:close/>
                <a:moveTo>
                  <a:pt x="5263" y="0"/>
                </a:moveTo>
                <a:lnTo>
                  <a:pt x="5338" y="0"/>
                </a:lnTo>
                <a:cubicBezTo>
                  <a:pt x="5345" y="0"/>
                  <a:pt x="5350" y="6"/>
                  <a:pt x="5350" y="12"/>
                </a:cubicBezTo>
                <a:cubicBezTo>
                  <a:pt x="5350" y="19"/>
                  <a:pt x="5345" y="25"/>
                  <a:pt x="5338" y="25"/>
                </a:cubicBezTo>
                <a:lnTo>
                  <a:pt x="5263" y="25"/>
                </a:lnTo>
                <a:cubicBezTo>
                  <a:pt x="5256" y="25"/>
                  <a:pt x="5250" y="19"/>
                  <a:pt x="5250" y="12"/>
                </a:cubicBezTo>
                <a:cubicBezTo>
                  <a:pt x="5250" y="6"/>
                  <a:pt x="5256" y="0"/>
                  <a:pt x="5263" y="0"/>
                </a:cubicBezTo>
                <a:close/>
                <a:moveTo>
                  <a:pt x="5438" y="0"/>
                </a:moveTo>
                <a:lnTo>
                  <a:pt x="5513" y="0"/>
                </a:lnTo>
                <a:cubicBezTo>
                  <a:pt x="5520" y="0"/>
                  <a:pt x="5525" y="6"/>
                  <a:pt x="5525" y="12"/>
                </a:cubicBezTo>
                <a:cubicBezTo>
                  <a:pt x="5525" y="19"/>
                  <a:pt x="5520" y="25"/>
                  <a:pt x="5513" y="25"/>
                </a:cubicBezTo>
                <a:lnTo>
                  <a:pt x="5438" y="25"/>
                </a:lnTo>
                <a:cubicBezTo>
                  <a:pt x="5431" y="25"/>
                  <a:pt x="5425" y="19"/>
                  <a:pt x="5425" y="12"/>
                </a:cubicBezTo>
                <a:cubicBezTo>
                  <a:pt x="5425" y="6"/>
                  <a:pt x="5431" y="0"/>
                  <a:pt x="5438" y="0"/>
                </a:cubicBezTo>
                <a:close/>
                <a:moveTo>
                  <a:pt x="5613" y="0"/>
                </a:moveTo>
                <a:lnTo>
                  <a:pt x="5688" y="0"/>
                </a:lnTo>
                <a:cubicBezTo>
                  <a:pt x="5695" y="0"/>
                  <a:pt x="5700" y="6"/>
                  <a:pt x="5700" y="12"/>
                </a:cubicBezTo>
                <a:cubicBezTo>
                  <a:pt x="5700" y="19"/>
                  <a:pt x="5695" y="25"/>
                  <a:pt x="5688" y="25"/>
                </a:cubicBezTo>
                <a:lnTo>
                  <a:pt x="5613" y="25"/>
                </a:lnTo>
                <a:cubicBezTo>
                  <a:pt x="5606" y="25"/>
                  <a:pt x="5600" y="19"/>
                  <a:pt x="5600" y="12"/>
                </a:cubicBezTo>
                <a:cubicBezTo>
                  <a:pt x="5600" y="6"/>
                  <a:pt x="5606" y="0"/>
                  <a:pt x="5613" y="0"/>
                </a:cubicBezTo>
                <a:close/>
                <a:moveTo>
                  <a:pt x="5788" y="0"/>
                </a:moveTo>
                <a:lnTo>
                  <a:pt x="5863" y="0"/>
                </a:lnTo>
                <a:cubicBezTo>
                  <a:pt x="5870" y="0"/>
                  <a:pt x="5875" y="6"/>
                  <a:pt x="5875" y="12"/>
                </a:cubicBezTo>
                <a:cubicBezTo>
                  <a:pt x="5875" y="19"/>
                  <a:pt x="5870" y="25"/>
                  <a:pt x="5863" y="25"/>
                </a:cubicBezTo>
                <a:lnTo>
                  <a:pt x="5788" y="25"/>
                </a:lnTo>
                <a:cubicBezTo>
                  <a:pt x="5781" y="25"/>
                  <a:pt x="5775" y="19"/>
                  <a:pt x="5775" y="12"/>
                </a:cubicBezTo>
                <a:cubicBezTo>
                  <a:pt x="5775" y="6"/>
                  <a:pt x="5781" y="0"/>
                  <a:pt x="5788" y="0"/>
                </a:cubicBezTo>
                <a:close/>
                <a:moveTo>
                  <a:pt x="5963" y="0"/>
                </a:moveTo>
                <a:lnTo>
                  <a:pt x="6038" y="0"/>
                </a:lnTo>
                <a:cubicBezTo>
                  <a:pt x="6045" y="0"/>
                  <a:pt x="6050" y="6"/>
                  <a:pt x="6050" y="12"/>
                </a:cubicBezTo>
                <a:cubicBezTo>
                  <a:pt x="6050" y="19"/>
                  <a:pt x="6045" y="25"/>
                  <a:pt x="6038" y="25"/>
                </a:cubicBezTo>
                <a:lnTo>
                  <a:pt x="5963" y="25"/>
                </a:lnTo>
                <a:cubicBezTo>
                  <a:pt x="5956" y="25"/>
                  <a:pt x="5950" y="19"/>
                  <a:pt x="5950" y="12"/>
                </a:cubicBezTo>
                <a:cubicBezTo>
                  <a:pt x="5950" y="6"/>
                  <a:pt x="5956" y="0"/>
                  <a:pt x="5963" y="0"/>
                </a:cubicBezTo>
                <a:close/>
                <a:moveTo>
                  <a:pt x="6138" y="0"/>
                </a:moveTo>
                <a:lnTo>
                  <a:pt x="6213" y="0"/>
                </a:lnTo>
                <a:cubicBezTo>
                  <a:pt x="6220" y="0"/>
                  <a:pt x="6225" y="6"/>
                  <a:pt x="6225" y="12"/>
                </a:cubicBezTo>
                <a:cubicBezTo>
                  <a:pt x="6225" y="19"/>
                  <a:pt x="6220" y="25"/>
                  <a:pt x="6213" y="25"/>
                </a:cubicBezTo>
                <a:lnTo>
                  <a:pt x="6138" y="25"/>
                </a:lnTo>
                <a:cubicBezTo>
                  <a:pt x="6131" y="25"/>
                  <a:pt x="6125" y="19"/>
                  <a:pt x="6125" y="12"/>
                </a:cubicBezTo>
                <a:cubicBezTo>
                  <a:pt x="6125" y="6"/>
                  <a:pt x="6131" y="0"/>
                  <a:pt x="6138" y="0"/>
                </a:cubicBezTo>
                <a:close/>
                <a:moveTo>
                  <a:pt x="6313" y="0"/>
                </a:moveTo>
                <a:lnTo>
                  <a:pt x="6388" y="0"/>
                </a:lnTo>
                <a:cubicBezTo>
                  <a:pt x="6395" y="0"/>
                  <a:pt x="6400" y="6"/>
                  <a:pt x="6400" y="12"/>
                </a:cubicBezTo>
                <a:cubicBezTo>
                  <a:pt x="6400" y="19"/>
                  <a:pt x="6395" y="25"/>
                  <a:pt x="6388" y="25"/>
                </a:cubicBezTo>
                <a:lnTo>
                  <a:pt x="6313" y="25"/>
                </a:lnTo>
                <a:cubicBezTo>
                  <a:pt x="6306" y="25"/>
                  <a:pt x="6300" y="19"/>
                  <a:pt x="6300" y="12"/>
                </a:cubicBezTo>
                <a:cubicBezTo>
                  <a:pt x="6300" y="6"/>
                  <a:pt x="6306" y="0"/>
                  <a:pt x="6313" y="0"/>
                </a:cubicBezTo>
                <a:close/>
                <a:moveTo>
                  <a:pt x="6488" y="0"/>
                </a:moveTo>
                <a:lnTo>
                  <a:pt x="6563" y="0"/>
                </a:lnTo>
                <a:cubicBezTo>
                  <a:pt x="6570" y="0"/>
                  <a:pt x="6575" y="6"/>
                  <a:pt x="6575" y="12"/>
                </a:cubicBezTo>
                <a:cubicBezTo>
                  <a:pt x="6575" y="19"/>
                  <a:pt x="6570" y="25"/>
                  <a:pt x="6563" y="25"/>
                </a:cubicBezTo>
                <a:lnTo>
                  <a:pt x="6488" y="25"/>
                </a:lnTo>
                <a:cubicBezTo>
                  <a:pt x="6481" y="25"/>
                  <a:pt x="6475" y="19"/>
                  <a:pt x="6475" y="12"/>
                </a:cubicBezTo>
                <a:cubicBezTo>
                  <a:pt x="6475" y="6"/>
                  <a:pt x="6481" y="0"/>
                  <a:pt x="6488" y="0"/>
                </a:cubicBezTo>
                <a:close/>
                <a:moveTo>
                  <a:pt x="6663" y="0"/>
                </a:moveTo>
                <a:lnTo>
                  <a:pt x="6738" y="0"/>
                </a:lnTo>
                <a:cubicBezTo>
                  <a:pt x="6745" y="0"/>
                  <a:pt x="6750" y="6"/>
                  <a:pt x="6750" y="12"/>
                </a:cubicBezTo>
                <a:cubicBezTo>
                  <a:pt x="6750" y="19"/>
                  <a:pt x="6745" y="25"/>
                  <a:pt x="6738" y="25"/>
                </a:cubicBezTo>
                <a:lnTo>
                  <a:pt x="6663" y="25"/>
                </a:lnTo>
                <a:cubicBezTo>
                  <a:pt x="6656" y="25"/>
                  <a:pt x="6650" y="19"/>
                  <a:pt x="6650" y="12"/>
                </a:cubicBezTo>
                <a:cubicBezTo>
                  <a:pt x="6650" y="6"/>
                  <a:pt x="6656" y="0"/>
                  <a:pt x="6663" y="0"/>
                </a:cubicBezTo>
                <a:close/>
                <a:moveTo>
                  <a:pt x="6838" y="0"/>
                </a:moveTo>
                <a:lnTo>
                  <a:pt x="6913" y="0"/>
                </a:lnTo>
                <a:cubicBezTo>
                  <a:pt x="6920" y="0"/>
                  <a:pt x="6925" y="6"/>
                  <a:pt x="6925" y="12"/>
                </a:cubicBezTo>
                <a:cubicBezTo>
                  <a:pt x="6925" y="19"/>
                  <a:pt x="6920" y="25"/>
                  <a:pt x="6913" y="25"/>
                </a:cubicBezTo>
                <a:lnTo>
                  <a:pt x="6838" y="25"/>
                </a:lnTo>
                <a:cubicBezTo>
                  <a:pt x="6831" y="25"/>
                  <a:pt x="6825" y="19"/>
                  <a:pt x="6825" y="12"/>
                </a:cubicBezTo>
                <a:cubicBezTo>
                  <a:pt x="6825" y="6"/>
                  <a:pt x="6831" y="0"/>
                  <a:pt x="6838" y="0"/>
                </a:cubicBezTo>
                <a:close/>
                <a:moveTo>
                  <a:pt x="7013" y="0"/>
                </a:moveTo>
                <a:lnTo>
                  <a:pt x="7088" y="0"/>
                </a:lnTo>
                <a:cubicBezTo>
                  <a:pt x="7095" y="0"/>
                  <a:pt x="7100" y="6"/>
                  <a:pt x="7100" y="12"/>
                </a:cubicBezTo>
                <a:cubicBezTo>
                  <a:pt x="7100" y="19"/>
                  <a:pt x="7095" y="25"/>
                  <a:pt x="7088" y="25"/>
                </a:cubicBezTo>
                <a:lnTo>
                  <a:pt x="7013" y="25"/>
                </a:lnTo>
                <a:cubicBezTo>
                  <a:pt x="7006" y="25"/>
                  <a:pt x="7000" y="19"/>
                  <a:pt x="7000" y="12"/>
                </a:cubicBezTo>
                <a:cubicBezTo>
                  <a:pt x="7000" y="6"/>
                  <a:pt x="7006" y="0"/>
                  <a:pt x="7013" y="0"/>
                </a:cubicBezTo>
                <a:close/>
                <a:moveTo>
                  <a:pt x="7188" y="0"/>
                </a:moveTo>
                <a:lnTo>
                  <a:pt x="7263" y="0"/>
                </a:lnTo>
                <a:cubicBezTo>
                  <a:pt x="7270" y="0"/>
                  <a:pt x="7275" y="6"/>
                  <a:pt x="7275" y="12"/>
                </a:cubicBezTo>
                <a:cubicBezTo>
                  <a:pt x="7275" y="19"/>
                  <a:pt x="7270" y="25"/>
                  <a:pt x="7263" y="25"/>
                </a:cubicBezTo>
                <a:lnTo>
                  <a:pt x="7188" y="25"/>
                </a:lnTo>
                <a:cubicBezTo>
                  <a:pt x="7181" y="25"/>
                  <a:pt x="7175" y="19"/>
                  <a:pt x="7175" y="12"/>
                </a:cubicBezTo>
                <a:cubicBezTo>
                  <a:pt x="7175" y="6"/>
                  <a:pt x="7181" y="0"/>
                  <a:pt x="7188" y="0"/>
                </a:cubicBezTo>
                <a:close/>
                <a:moveTo>
                  <a:pt x="7363" y="0"/>
                </a:moveTo>
                <a:lnTo>
                  <a:pt x="7438" y="0"/>
                </a:lnTo>
                <a:cubicBezTo>
                  <a:pt x="7445" y="0"/>
                  <a:pt x="7450" y="6"/>
                  <a:pt x="7450" y="12"/>
                </a:cubicBezTo>
                <a:cubicBezTo>
                  <a:pt x="7450" y="19"/>
                  <a:pt x="7445" y="25"/>
                  <a:pt x="7438" y="25"/>
                </a:cubicBezTo>
                <a:lnTo>
                  <a:pt x="7363" y="25"/>
                </a:lnTo>
                <a:cubicBezTo>
                  <a:pt x="7356" y="25"/>
                  <a:pt x="7350" y="19"/>
                  <a:pt x="7350" y="12"/>
                </a:cubicBezTo>
                <a:cubicBezTo>
                  <a:pt x="7350" y="6"/>
                  <a:pt x="7356" y="0"/>
                  <a:pt x="7363" y="0"/>
                </a:cubicBezTo>
                <a:close/>
                <a:moveTo>
                  <a:pt x="7538" y="0"/>
                </a:moveTo>
                <a:lnTo>
                  <a:pt x="7613" y="0"/>
                </a:lnTo>
                <a:cubicBezTo>
                  <a:pt x="7620" y="0"/>
                  <a:pt x="7625" y="6"/>
                  <a:pt x="7625" y="12"/>
                </a:cubicBezTo>
                <a:cubicBezTo>
                  <a:pt x="7625" y="19"/>
                  <a:pt x="7620" y="25"/>
                  <a:pt x="7613" y="25"/>
                </a:cubicBezTo>
                <a:lnTo>
                  <a:pt x="7538" y="25"/>
                </a:lnTo>
                <a:cubicBezTo>
                  <a:pt x="7531" y="25"/>
                  <a:pt x="7525" y="19"/>
                  <a:pt x="7525" y="12"/>
                </a:cubicBezTo>
                <a:cubicBezTo>
                  <a:pt x="7525" y="6"/>
                  <a:pt x="7531" y="0"/>
                  <a:pt x="7538" y="0"/>
                </a:cubicBezTo>
                <a:close/>
                <a:moveTo>
                  <a:pt x="7713" y="0"/>
                </a:moveTo>
                <a:lnTo>
                  <a:pt x="7788" y="0"/>
                </a:lnTo>
                <a:cubicBezTo>
                  <a:pt x="7795" y="0"/>
                  <a:pt x="7800" y="6"/>
                  <a:pt x="7800" y="12"/>
                </a:cubicBezTo>
                <a:cubicBezTo>
                  <a:pt x="7800" y="19"/>
                  <a:pt x="7795" y="25"/>
                  <a:pt x="7788" y="25"/>
                </a:cubicBezTo>
                <a:lnTo>
                  <a:pt x="7713" y="25"/>
                </a:lnTo>
                <a:cubicBezTo>
                  <a:pt x="7706" y="25"/>
                  <a:pt x="7700" y="19"/>
                  <a:pt x="7700" y="12"/>
                </a:cubicBezTo>
                <a:cubicBezTo>
                  <a:pt x="7700" y="6"/>
                  <a:pt x="7706" y="0"/>
                  <a:pt x="7713" y="0"/>
                </a:cubicBezTo>
                <a:close/>
                <a:moveTo>
                  <a:pt x="7888" y="0"/>
                </a:moveTo>
                <a:lnTo>
                  <a:pt x="7963" y="0"/>
                </a:lnTo>
                <a:cubicBezTo>
                  <a:pt x="7970" y="0"/>
                  <a:pt x="7975" y="6"/>
                  <a:pt x="7975" y="12"/>
                </a:cubicBezTo>
                <a:cubicBezTo>
                  <a:pt x="7975" y="19"/>
                  <a:pt x="7970" y="25"/>
                  <a:pt x="7963" y="25"/>
                </a:cubicBezTo>
                <a:lnTo>
                  <a:pt x="7888" y="25"/>
                </a:lnTo>
                <a:cubicBezTo>
                  <a:pt x="7881" y="25"/>
                  <a:pt x="7875" y="19"/>
                  <a:pt x="7875" y="12"/>
                </a:cubicBezTo>
                <a:cubicBezTo>
                  <a:pt x="7875" y="6"/>
                  <a:pt x="7881" y="0"/>
                  <a:pt x="7888" y="0"/>
                </a:cubicBezTo>
                <a:close/>
                <a:moveTo>
                  <a:pt x="8063" y="0"/>
                </a:moveTo>
                <a:lnTo>
                  <a:pt x="8138" y="0"/>
                </a:lnTo>
                <a:cubicBezTo>
                  <a:pt x="8145" y="0"/>
                  <a:pt x="8150" y="6"/>
                  <a:pt x="8150" y="12"/>
                </a:cubicBezTo>
                <a:cubicBezTo>
                  <a:pt x="8150" y="19"/>
                  <a:pt x="8145" y="25"/>
                  <a:pt x="8138" y="25"/>
                </a:cubicBezTo>
                <a:lnTo>
                  <a:pt x="8063" y="25"/>
                </a:lnTo>
                <a:cubicBezTo>
                  <a:pt x="8056" y="25"/>
                  <a:pt x="8050" y="19"/>
                  <a:pt x="8050" y="12"/>
                </a:cubicBezTo>
                <a:cubicBezTo>
                  <a:pt x="8050" y="6"/>
                  <a:pt x="8056" y="0"/>
                  <a:pt x="8063" y="0"/>
                </a:cubicBezTo>
                <a:close/>
                <a:moveTo>
                  <a:pt x="8238" y="0"/>
                </a:moveTo>
                <a:lnTo>
                  <a:pt x="8313" y="0"/>
                </a:lnTo>
                <a:cubicBezTo>
                  <a:pt x="8320" y="0"/>
                  <a:pt x="8325" y="6"/>
                  <a:pt x="8325" y="12"/>
                </a:cubicBezTo>
                <a:cubicBezTo>
                  <a:pt x="8325" y="19"/>
                  <a:pt x="8320" y="25"/>
                  <a:pt x="8313" y="25"/>
                </a:cubicBezTo>
                <a:lnTo>
                  <a:pt x="8238" y="25"/>
                </a:lnTo>
                <a:cubicBezTo>
                  <a:pt x="8231" y="25"/>
                  <a:pt x="8225" y="19"/>
                  <a:pt x="8225" y="12"/>
                </a:cubicBezTo>
                <a:cubicBezTo>
                  <a:pt x="8225" y="6"/>
                  <a:pt x="8231" y="0"/>
                  <a:pt x="8238" y="0"/>
                </a:cubicBezTo>
                <a:close/>
                <a:moveTo>
                  <a:pt x="8413" y="0"/>
                </a:moveTo>
                <a:lnTo>
                  <a:pt x="8488" y="0"/>
                </a:lnTo>
                <a:cubicBezTo>
                  <a:pt x="8495" y="0"/>
                  <a:pt x="8500" y="6"/>
                  <a:pt x="8500" y="12"/>
                </a:cubicBezTo>
                <a:cubicBezTo>
                  <a:pt x="8500" y="19"/>
                  <a:pt x="8495" y="25"/>
                  <a:pt x="8488" y="25"/>
                </a:cubicBezTo>
                <a:lnTo>
                  <a:pt x="8413" y="25"/>
                </a:lnTo>
                <a:cubicBezTo>
                  <a:pt x="8406" y="25"/>
                  <a:pt x="8400" y="19"/>
                  <a:pt x="8400" y="12"/>
                </a:cubicBezTo>
                <a:cubicBezTo>
                  <a:pt x="8400" y="6"/>
                  <a:pt x="8406" y="0"/>
                  <a:pt x="8413" y="0"/>
                </a:cubicBezTo>
                <a:close/>
                <a:moveTo>
                  <a:pt x="8588" y="0"/>
                </a:moveTo>
                <a:lnTo>
                  <a:pt x="8663" y="0"/>
                </a:lnTo>
                <a:cubicBezTo>
                  <a:pt x="8670" y="0"/>
                  <a:pt x="8675" y="6"/>
                  <a:pt x="8675" y="12"/>
                </a:cubicBezTo>
                <a:cubicBezTo>
                  <a:pt x="8675" y="19"/>
                  <a:pt x="8670" y="25"/>
                  <a:pt x="8663" y="25"/>
                </a:cubicBezTo>
                <a:lnTo>
                  <a:pt x="8588" y="25"/>
                </a:lnTo>
                <a:cubicBezTo>
                  <a:pt x="8581" y="25"/>
                  <a:pt x="8575" y="19"/>
                  <a:pt x="8575" y="12"/>
                </a:cubicBezTo>
                <a:cubicBezTo>
                  <a:pt x="8575" y="6"/>
                  <a:pt x="8581" y="0"/>
                  <a:pt x="8588" y="0"/>
                </a:cubicBezTo>
                <a:close/>
                <a:moveTo>
                  <a:pt x="8763" y="0"/>
                </a:moveTo>
                <a:lnTo>
                  <a:pt x="8838" y="0"/>
                </a:lnTo>
                <a:cubicBezTo>
                  <a:pt x="8845" y="0"/>
                  <a:pt x="8850" y="6"/>
                  <a:pt x="8850" y="12"/>
                </a:cubicBezTo>
                <a:cubicBezTo>
                  <a:pt x="8850" y="19"/>
                  <a:pt x="8845" y="25"/>
                  <a:pt x="8838" y="25"/>
                </a:cubicBezTo>
                <a:lnTo>
                  <a:pt x="8763" y="25"/>
                </a:lnTo>
                <a:cubicBezTo>
                  <a:pt x="8756" y="25"/>
                  <a:pt x="8750" y="19"/>
                  <a:pt x="8750" y="12"/>
                </a:cubicBezTo>
                <a:cubicBezTo>
                  <a:pt x="8750" y="6"/>
                  <a:pt x="8756" y="0"/>
                  <a:pt x="8763" y="0"/>
                </a:cubicBezTo>
                <a:close/>
                <a:moveTo>
                  <a:pt x="8938" y="0"/>
                </a:moveTo>
                <a:lnTo>
                  <a:pt x="9013" y="0"/>
                </a:lnTo>
                <a:cubicBezTo>
                  <a:pt x="9020" y="0"/>
                  <a:pt x="9025" y="6"/>
                  <a:pt x="9025" y="12"/>
                </a:cubicBezTo>
                <a:cubicBezTo>
                  <a:pt x="9025" y="19"/>
                  <a:pt x="9020" y="25"/>
                  <a:pt x="9013" y="25"/>
                </a:cubicBezTo>
                <a:lnTo>
                  <a:pt x="8938" y="25"/>
                </a:lnTo>
                <a:cubicBezTo>
                  <a:pt x="8931" y="25"/>
                  <a:pt x="8925" y="19"/>
                  <a:pt x="8925" y="12"/>
                </a:cubicBezTo>
                <a:cubicBezTo>
                  <a:pt x="8925" y="6"/>
                  <a:pt x="8931" y="0"/>
                  <a:pt x="8938" y="0"/>
                </a:cubicBezTo>
                <a:close/>
                <a:moveTo>
                  <a:pt x="9113" y="0"/>
                </a:moveTo>
                <a:lnTo>
                  <a:pt x="9188" y="0"/>
                </a:lnTo>
                <a:cubicBezTo>
                  <a:pt x="9195" y="0"/>
                  <a:pt x="9200" y="6"/>
                  <a:pt x="9200" y="12"/>
                </a:cubicBezTo>
                <a:cubicBezTo>
                  <a:pt x="9200" y="19"/>
                  <a:pt x="9195" y="25"/>
                  <a:pt x="9188" y="25"/>
                </a:cubicBezTo>
                <a:lnTo>
                  <a:pt x="9113" y="25"/>
                </a:lnTo>
                <a:cubicBezTo>
                  <a:pt x="9106" y="25"/>
                  <a:pt x="9100" y="19"/>
                  <a:pt x="9100" y="12"/>
                </a:cubicBezTo>
                <a:cubicBezTo>
                  <a:pt x="9100" y="6"/>
                  <a:pt x="9106" y="0"/>
                  <a:pt x="9113" y="0"/>
                </a:cubicBezTo>
                <a:close/>
                <a:moveTo>
                  <a:pt x="9288" y="0"/>
                </a:moveTo>
                <a:lnTo>
                  <a:pt x="9363" y="0"/>
                </a:lnTo>
                <a:cubicBezTo>
                  <a:pt x="9370" y="0"/>
                  <a:pt x="9375" y="6"/>
                  <a:pt x="9375" y="12"/>
                </a:cubicBezTo>
                <a:cubicBezTo>
                  <a:pt x="9375" y="19"/>
                  <a:pt x="9370" y="25"/>
                  <a:pt x="9363" y="25"/>
                </a:cubicBezTo>
                <a:lnTo>
                  <a:pt x="9288" y="25"/>
                </a:lnTo>
                <a:cubicBezTo>
                  <a:pt x="9281" y="25"/>
                  <a:pt x="9275" y="19"/>
                  <a:pt x="9275" y="12"/>
                </a:cubicBezTo>
                <a:cubicBezTo>
                  <a:pt x="9275" y="6"/>
                  <a:pt x="9281" y="0"/>
                  <a:pt x="9288" y="0"/>
                </a:cubicBezTo>
                <a:close/>
                <a:moveTo>
                  <a:pt x="9463" y="0"/>
                </a:moveTo>
                <a:lnTo>
                  <a:pt x="9538" y="0"/>
                </a:lnTo>
                <a:cubicBezTo>
                  <a:pt x="9545" y="0"/>
                  <a:pt x="9550" y="6"/>
                  <a:pt x="9550" y="12"/>
                </a:cubicBezTo>
                <a:cubicBezTo>
                  <a:pt x="9550" y="19"/>
                  <a:pt x="9545" y="25"/>
                  <a:pt x="9538" y="25"/>
                </a:cubicBezTo>
                <a:lnTo>
                  <a:pt x="9463" y="25"/>
                </a:lnTo>
                <a:cubicBezTo>
                  <a:pt x="9456" y="25"/>
                  <a:pt x="9450" y="19"/>
                  <a:pt x="9450" y="12"/>
                </a:cubicBezTo>
                <a:cubicBezTo>
                  <a:pt x="9450" y="6"/>
                  <a:pt x="9456" y="0"/>
                  <a:pt x="9463" y="0"/>
                </a:cubicBezTo>
                <a:close/>
                <a:moveTo>
                  <a:pt x="9638" y="0"/>
                </a:moveTo>
                <a:lnTo>
                  <a:pt x="9713" y="0"/>
                </a:lnTo>
                <a:cubicBezTo>
                  <a:pt x="9720" y="0"/>
                  <a:pt x="9725" y="6"/>
                  <a:pt x="9725" y="12"/>
                </a:cubicBezTo>
                <a:cubicBezTo>
                  <a:pt x="9725" y="19"/>
                  <a:pt x="9720" y="25"/>
                  <a:pt x="9713" y="25"/>
                </a:cubicBezTo>
                <a:lnTo>
                  <a:pt x="9638" y="25"/>
                </a:lnTo>
                <a:cubicBezTo>
                  <a:pt x="9631" y="25"/>
                  <a:pt x="9625" y="19"/>
                  <a:pt x="9625" y="12"/>
                </a:cubicBezTo>
                <a:cubicBezTo>
                  <a:pt x="9625" y="6"/>
                  <a:pt x="9631" y="0"/>
                  <a:pt x="9638" y="0"/>
                </a:cubicBezTo>
                <a:close/>
                <a:moveTo>
                  <a:pt x="9813" y="0"/>
                </a:moveTo>
                <a:lnTo>
                  <a:pt x="9888" y="0"/>
                </a:lnTo>
                <a:cubicBezTo>
                  <a:pt x="9895" y="0"/>
                  <a:pt x="9900" y="6"/>
                  <a:pt x="9900" y="12"/>
                </a:cubicBezTo>
                <a:cubicBezTo>
                  <a:pt x="9900" y="19"/>
                  <a:pt x="9895" y="25"/>
                  <a:pt x="9888" y="25"/>
                </a:cubicBezTo>
                <a:lnTo>
                  <a:pt x="9813" y="25"/>
                </a:lnTo>
                <a:cubicBezTo>
                  <a:pt x="9806" y="25"/>
                  <a:pt x="9800" y="19"/>
                  <a:pt x="9800" y="12"/>
                </a:cubicBezTo>
                <a:cubicBezTo>
                  <a:pt x="9800" y="6"/>
                  <a:pt x="9806" y="0"/>
                  <a:pt x="9813" y="0"/>
                </a:cubicBezTo>
                <a:close/>
                <a:moveTo>
                  <a:pt x="9988" y="0"/>
                </a:moveTo>
                <a:lnTo>
                  <a:pt x="10063" y="0"/>
                </a:lnTo>
                <a:cubicBezTo>
                  <a:pt x="10070" y="0"/>
                  <a:pt x="10075" y="6"/>
                  <a:pt x="10075" y="12"/>
                </a:cubicBezTo>
                <a:cubicBezTo>
                  <a:pt x="10075" y="19"/>
                  <a:pt x="10070" y="25"/>
                  <a:pt x="10063" y="25"/>
                </a:cubicBezTo>
                <a:lnTo>
                  <a:pt x="9988" y="25"/>
                </a:lnTo>
                <a:cubicBezTo>
                  <a:pt x="9981" y="25"/>
                  <a:pt x="9975" y="19"/>
                  <a:pt x="9975" y="12"/>
                </a:cubicBezTo>
                <a:cubicBezTo>
                  <a:pt x="9975" y="6"/>
                  <a:pt x="9981" y="0"/>
                  <a:pt x="9988" y="0"/>
                </a:cubicBezTo>
                <a:close/>
                <a:moveTo>
                  <a:pt x="10163" y="0"/>
                </a:moveTo>
                <a:lnTo>
                  <a:pt x="10238" y="0"/>
                </a:lnTo>
                <a:cubicBezTo>
                  <a:pt x="10245" y="0"/>
                  <a:pt x="10250" y="6"/>
                  <a:pt x="10250" y="12"/>
                </a:cubicBezTo>
                <a:cubicBezTo>
                  <a:pt x="10250" y="19"/>
                  <a:pt x="10245" y="25"/>
                  <a:pt x="10238" y="25"/>
                </a:cubicBezTo>
                <a:lnTo>
                  <a:pt x="10163" y="25"/>
                </a:lnTo>
                <a:cubicBezTo>
                  <a:pt x="10156" y="25"/>
                  <a:pt x="10150" y="19"/>
                  <a:pt x="10150" y="12"/>
                </a:cubicBezTo>
                <a:cubicBezTo>
                  <a:pt x="10150" y="6"/>
                  <a:pt x="10156" y="0"/>
                  <a:pt x="10163" y="0"/>
                </a:cubicBezTo>
                <a:close/>
                <a:moveTo>
                  <a:pt x="10338" y="0"/>
                </a:moveTo>
                <a:lnTo>
                  <a:pt x="10413" y="0"/>
                </a:lnTo>
                <a:cubicBezTo>
                  <a:pt x="10420" y="0"/>
                  <a:pt x="10425" y="6"/>
                  <a:pt x="10425" y="12"/>
                </a:cubicBezTo>
                <a:cubicBezTo>
                  <a:pt x="10425" y="19"/>
                  <a:pt x="10420" y="25"/>
                  <a:pt x="10413" y="25"/>
                </a:cubicBezTo>
                <a:lnTo>
                  <a:pt x="10338" y="25"/>
                </a:lnTo>
                <a:cubicBezTo>
                  <a:pt x="10331" y="25"/>
                  <a:pt x="10325" y="19"/>
                  <a:pt x="10325" y="12"/>
                </a:cubicBezTo>
                <a:cubicBezTo>
                  <a:pt x="10325" y="6"/>
                  <a:pt x="10331" y="0"/>
                  <a:pt x="10338" y="0"/>
                </a:cubicBezTo>
                <a:close/>
                <a:moveTo>
                  <a:pt x="10513" y="0"/>
                </a:moveTo>
                <a:lnTo>
                  <a:pt x="10588" y="0"/>
                </a:lnTo>
                <a:cubicBezTo>
                  <a:pt x="10595" y="0"/>
                  <a:pt x="10600" y="6"/>
                  <a:pt x="10600" y="12"/>
                </a:cubicBezTo>
                <a:cubicBezTo>
                  <a:pt x="10600" y="19"/>
                  <a:pt x="10595" y="25"/>
                  <a:pt x="10588" y="25"/>
                </a:cubicBezTo>
                <a:lnTo>
                  <a:pt x="10513" y="25"/>
                </a:lnTo>
                <a:cubicBezTo>
                  <a:pt x="10506" y="25"/>
                  <a:pt x="10500" y="19"/>
                  <a:pt x="10500" y="12"/>
                </a:cubicBezTo>
                <a:cubicBezTo>
                  <a:pt x="10500" y="6"/>
                  <a:pt x="10506" y="0"/>
                  <a:pt x="10513" y="0"/>
                </a:cubicBezTo>
                <a:close/>
                <a:moveTo>
                  <a:pt x="10688" y="0"/>
                </a:moveTo>
                <a:lnTo>
                  <a:pt x="10763" y="0"/>
                </a:lnTo>
                <a:cubicBezTo>
                  <a:pt x="10770" y="0"/>
                  <a:pt x="10775" y="6"/>
                  <a:pt x="10775" y="12"/>
                </a:cubicBezTo>
                <a:cubicBezTo>
                  <a:pt x="10775" y="19"/>
                  <a:pt x="10770" y="25"/>
                  <a:pt x="10763" y="25"/>
                </a:cubicBezTo>
                <a:lnTo>
                  <a:pt x="10688" y="25"/>
                </a:lnTo>
                <a:cubicBezTo>
                  <a:pt x="10681" y="25"/>
                  <a:pt x="10675" y="19"/>
                  <a:pt x="10675" y="12"/>
                </a:cubicBezTo>
                <a:cubicBezTo>
                  <a:pt x="10675" y="6"/>
                  <a:pt x="10681" y="0"/>
                  <a:pt x="10688" y="0"/>
                </a:cubicBezTo>
                <a:close/>
                <a:moveTo>
                  <a:pt x="10863" y="0"/>
                </a:moveTo>
                <a:lnTo>
                  <a:pt x="10938" y="0"/>
                </a:lnTo>
                <a:cubicBezTo>
                  <a:pt x="10945" y="0"/>
                  <a:pt x="10950" y="6"/>
                  <a:pt x="10950" y="12"/>
                </a:cubicBezTo>
                <a:cubicBezTo>
                  <a:pt x="10950" y="19"/>
                  <a:pt x="10945" y="25"/>
                  <a:pt x="10938" y="25"/>
                </a:cubicBezTo>
                <a:lnTo>
                  <a:pt x="10863" y="25"/>
                </a:lnTo>
                <a:cubicBezTo>
                  <a:pt x="10856" y="25"/>
                  <a:pt x="10850" y="19"/>
                  <a:pt x="10850" y="12"/>
                </a:cubicBezTo>
                <a:cubicBezTo>
                  <a:pt x="10850" y="6"/>
                  <a:pt x="10856" y="0"/>
                  <a:pt x="10863" y="0"/>
                </a:cubicBezTo>
                <a:close/>
                <a:moveTo>
                  <a:pt x="11038" y="0"/>
                </a:moveTo>
                <a:lnTo>
                  <a:pt x="11113" y="0"/>
                </a:lnTo>
                <a:cubicBezTo>
                  <a:pt x="11120" y="0"/>
                  <a:pt x="11125" y="6"/>
                  <a:pt x="11125" y="12"/>
                </a:cubicBezTo>
                <a:cubicBezTo>
                  <a:pt x="11125" y="19"/>
                  <a:pt x="11120" y="25"/>
                  <a:pt x="11113" y="25"/>
                </a:cubicBezTo>
                <a:lnTo>
                  <a:pt x="11038" y="25"/>
                </a:lnTo>
                <a:cubicBezTo>
                  <a:pt x="11031" y="25"/>
                  <a:pt x="11025" y="19"/>
                  <a:pt x="11025" y="12"/>
                </a:cubicBezTo>
                <a:cubicBezTo>
                  <a:pt x="11025" y="6"/>
                  <a:pt x="11031" y="0"/>
                  <a:pt x="11038" y="0"/>
                </a:cubicBezTo>
                <a:close/>
                <a:moveTo>
                  <a:pt x="11213" y="0"/>
                </a:moveTo>
                <a:lnTo>
                  <a:pt x="11288" y="0"/>
                </a:lnTo>
                <a:cubicBezTo>
                  <a:pt x="11295" y="0"/>
                  <a:pt x="11300" y="6"/>
                  <a:pt x="11300" y="12"/>
                </a:cubicBezTo>
                <a:cubicBezTo>
                  <a:pt x="11300" y="19"/>
                  <a:pt x="11295" y="25"/>
                  <a:pt x="11288" y="25"/>
                </a:cubicBezTo>
                <a:lnTo>
                  <a:pt x="11213" y="25"/>
                </a:lnTo>
                <a:cubicBezTo>
                  <a:pt x="11206" y="25"/>
                  <a:pt x="11200" y="19"/>
                  <a:pt x="11200" y="12"/>
                </a:cubicBezTo>
                <a:cubicBezTo>
                  <a:pt x="11200" y="6"/>
                  <a:pt x="11206" y="0"/>
                  <a:pt x="11213" y="0"/>
                </a:cubicBezTo>
                <a:close/>
                <a:moveTo>
                  <a:pt x="11388" y="0"/>
                </a:moveTo>
                <a:lnTo>
                  <a:pt x="11463" y="0"/>
                </a:lnTo>
                <a:cubicBezTo>
                  <a:pt x="11470" y="0"/>
                  <a:pt x="11475" y="6"/>
                  <a:pt x="11475" y="12"/>
                </a:cubicBezTo>
                <a:cubicBezTo>
                  <a:pt x="11475" y="19"/>
                  <a:pt x="11470" y="25"/>
                  <a:pt x="11463" y="25"/>
                </a:cubicBezTo>
                <a:lnTo>
                  <a:pt x="11388" y="25"/>
                </a:lnTo>
                <a:cubicBezTo>
                  <a:pt x="11381" y="25"/>
                  <a:pt x="11375" y="19"/>
                  <a:pt x="11375" y="12"/>
                </a:cubicBezTo>
                <a:cubicBezTo>
                  <a:pt x="11375" y="6"/>
                  <a:pt x="11381" y="0"/>
                  <a:pt x="11388" y="0"/>
                </a:cubicBezTo>
                <a:close/>
                <a:moveTo>
                  <a:pt x="11563" y="0"/>
                </a:moveTo>
                <a:lnTo>
                  <a:pt x="11638" y="0"/>
                </a:lnTo>
                <a:cubicBezTo>
                  <a:pt x="11645" y="0"/>
                  <a:pt x="11650" y="6"/>
                  <a:pt x="11650" y="12"/>
                </a:cubicBezTo>
                <a:cubicBezTo>
                  <a:pt x="11650" y="19"/>
                  <a:pt x="11645" y="25"/>
                  <a:pt x="11638" y="25"/>
                </a:cubicBezTo>
                <a:lnTo>
                  <a:pt x="11563" y="25"/>
                </a:lnTo>
                <a:cubicBezTo>
                  <a:pt x="11556" y="25"/>
                  <a:pt x="11550" y="19"/>
                  <a:pt x="11550" y="12"/>
                </a:cubicBezTo>
                <a:cubicBezTo>
                  <a:pt x="11550" y="6"/>
                  <a:pt x="11556" y="0"/>
                  <a:pt x="11563" y="0"/>
                </a:cubicBezTo>
                <a:close/>
                <a:moveTo>
                  <a:pt x="11738" y="0"/>
                </a:moveTo>
                <a:lnTo>
                  <a:pt x="11813" y="0"/>
                </a:lnTo>
                <a:cubicBezTo>
                  <a:pt x="11820" y="0"/>
                  <a:pt x="11825" y="6"/>
                  <a:pt x="11825" y="12"/>
                </a:cubicBezTo>
                <a:cubicBezTo>
                  <a:pt x="11825" y="19"/>
                  <a:pt x="11820" y="25"/>
                  <a:pt x="11813" y="25"/>
                </a:cubicBezTo>
                <a:lnTo>
                  <a:pt x="11738" y="25"/>
                </a:lnTo>
                <a:cubicBezTo>
                  <a:pt x="11731" y="25"/>
                  <a:pt x="11725" y="19"/>
                  <a:pt x="11725" y="12"/>
                </a:cubicBezTo>
                <a:cubicBezTo>
                  <a:pt x="11725" y="6"/>
                  <a:pt x="11731" y="0"/>
                  <a:pt x="11738" y="0"/>
                </a:cubicBezTo>
                <a:close/>
                <a:moveTo>
                  <a:pt x="11913" y="0"/>
                </a:moveTo>
                <a:lnTo>
                  <a:pt x="11988" y="0"/>
                </a:lnTo>
                <a:cubicBezTo>
                  <a:pt x="11995" y="0"/>
                  <a:pt x="12000" y="6"/>
                  <a:pt x="12000" y="12"/>
                </a:cubicBezTo>
                <a:cubicBezTo>
                  <a:pt x="12000" y="19"/>
                  <a:pt x="11995" y="25"/>
                  <a:pt x="11988" y="25"/>
                </a:cubicBezTo>
                <a:lnTo>
                  <a:pt x="11913" y="25"/>
                </a:lnTo>
                <a:cubicBezTo>
                  <a:pt x="11906" y="25"/>
                  <a:pt x="11900" y="19"/>
                  <a:pt x="11900" y="12"/>
                </a:cubicBezTo>
                <a:cubicBezTo>
                  <a:pt x="11900" y="6"/>
                  <a:pt x="11906" y="0"/>
                  <a:pt x="11913" y="0"/>
                </a:cubicBezTo>
                <a:close/>
                <a:moveTo>
                  <a:pt x="12088" y="0"/>
                </a:moveTo>
                <a:lnTo>
                  <a:pt x="12163" y="0"/>
                </a:lnTo>
                <a:cubicBezTo>
                  <a:pt x="12170" y="0"/>
                  <a:pt x="12175" y="6"/>
                  <a:pt x="12175" y="12"/>
                </a:cubicBezTo>
                <a:cubicBezTo>
                  <a:pt x="12175" y="19"/>
                  <a:pt x="12170" y="25"/>
                  <a:pt x="12163" y="25"/>
                </a:cubicBezTo>
                <a:lnTo>
                  <a:pt x="12088" y="25"/>
                </a:lnTo>
                <a:cubicBezTo>
                  <a:pt x="12081" y="25"/>
                  <a:pt x="12075" y="19"/>
                  <a:pt x="12075" y="12"/>
                </a:cubicBezTo>
                <a:cubicBezTo>
                  <a:pt x="12075" y="6"/>
                  <a:pt x="12081" y="0"/>
                  <a:pt x="12088" y="0"/>
                </a:cubicBezTo>
                <a:close/>
                <a:moveTo>
                  <a:pt x="12263" y="0"/>
                </a:moveTo>
                <a:lnTo>
                  <a:pt x="12292" y="0"/>
                </a:lnTo>
                <a:cubicBezTo>
                  <a:pt x="12299" y="0"/>
                  <a:pt x="12304" y="6"/>
                  <a:pt x="12304" y="12"/>
                </a:cubicBezTo>
                <a:cubicBezTo>
                  <a:pt x="12304" y="19"/>
                  <a:pt x="12299" y="25"/>
                  <a:pt x="12292" y="25"/>
                </a:cubicBezTo>
                <a:lnTo>
                  <a:pt x="12263" y="25"/>
                </a:lnTo>
                <a:cubicBezTo>
                  <a:pt x="12256" y="25"/>
                  <a:pt x="12250" y="19"/>
                  <a:pt x="12250" y="12"/>
                </a:cubicBezTo>
                <a:cubicBezTo>
                  <a:pt x="12250" y="6"/>
                  <a:pt x="12256" y="0"/>
                  <a:pt x="12263" y="0"/>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78" name="Freeform 146"/>
          <p:cNvSpPr>
            <a:spLocks noEditPoints="1"/>
          </p:cNvSpPr>
          <p:nvPr/>
        </p:nvSpPr>
        <p:spPr bwMode="auto">
          <a:xfrm>
            <a:off x="7258050" y="1939925"/>
            <a:ext cx="68263" cy="292100"/>
          </a:xfrm>
          <a:custGeom>
            <a:avLst/>
            <a:gdLst/>
            <a:ahLst/>
            <a:cxnLst>
              <a:cxn ang="0">
                <a:pos x="116" y="17"/>
              </a:cxn>
              <a:cxn ang="0">
                <a:pos x="116" y="117"/>
              </a:cxn>
              <a:cxn ang="0">
                <a:pos x="100" y="133"/>
              </a:cxn>
              <a:cxn ang="0">
                <a:pos x="83" y="117"/>
              </a:cxn>
              <a:cxn ang="0">
                <a:pos x="83" y="17"/>
              </a:cxn>
              <a:cxn ang="0">
                <a:pos x="100" y="0"/>
              </a:cxn>
              <a:cxn ang="0">
                <a:pos x="116" y="17"/>
              </a:cxn>
              <a:cxn ang="0">
                <a:pos x="116" y="250"/>
              </a:cxn>
              <a:cxn ang="0">
                <a:pos x="116" y="350"/>
              </a:cxn>
              <a:cxn ang="0">
                <a:pos x="100" y="367"/>
              </a:cxn>
              <a:cxn ang="0">
                <a:pos x="83" y="350"/>
              </a:cxn>
              <a:cxn ang="0">
                <a:pos x="83" y="250"/>
              </a:cxn>
              <a:cxn ang="0">
                <a:pos x="100" y="233"/>
              </a:cxn>
              <a:cxn ang="0">
                <a:pos x="116" y="250"/>
              </a:cxn>
              <a:cxn ang="0">
                <a:pos x="116" y="483"/>
              </a:cxn>
              <a:cxn ang="0">
                <a:pos x="116" y="583"/>
              </a:cxn>
              <a:cxn ang="0">
                <a:pos x="100" y="600"/>
              </a:cxn>
              <a:cxn ang="0">
                <a:pos x="83" y="583"/>
              </a:cxn>
              <a:cxn ang="0">
                <a:pos x="83" y="483"/>
              </a:cxn>
              <a:cxn ang="0">
                <a:pos x="100" y="467"/>
              </a:cxn>
              <a:cxn ang="0">
                <a:pos x="116" y="483"/>
              </a:cxn>
              <a:cxn ang="0">
                <a:pos x="116" y="717"/>
              </a:cxn>
              <a:cxn ang="0">
                <a:pos x="116" y="779"/>
              </a:cxn>
              <a:cxn ang="0">
                <a:pos x="100" y="796"/>
              </a:cxn>
              <a:cxn ang="0">
                <a:pos x="83" y="779"/>
              </a:cxn>
              <a:cxn ang="0">
                <a:pos x="83" y="717"/>
              </a:cxn>
              <a:cxn ang="0">
                <a:pos x="100" y="700"/>
              </a:cxn>
              <a:cxn ang="0">
                <a:pos x="116" y="717"/>
              </a:cxn>
              <a:cxn ang="0">
                <a:pos x="200" y="746"/>
              </a:cxn>
              <a:cxn ang="0">
                <a:pos x="100" y="946"/>
              </a:cxn>
              <a:cxn ang="0">
                <a:pos x="0" y="746"/>
              </a:cxn>
              <a:cxn ang="0">
                <a:pos x="200" y="746"/>
              </a:cxn>
            </a:cxnLst>
            <a:rect l="0" t="0" r="r" b="b"/>
            <a:pathLst>
              <a:path w="200" h="946">
                <a:moveTo>
                  <a:pt x="116" y="17"/>
                </a:moveTo>
                <a:lnTo>
                  <a:pt x="116" y="117"/>
                </a:lnTo>
                <a:cubicBezTo>
                  <a:pt x="116" y="126"/>
                  <a:pt x="109" y="133"/>
                  <a:pt x="100" y="133"/>
                </a:cubicBezTo>
                <a:cubicBezTo>
                  <a:pt x="90" y="133"/>
                  <a:pt x="83" y="126"/>
                  <a:pt x="83" y="117"/>
                </a:cubicBezTo>
                <a:lnTo>
                  <a:pt x="83" y="17"/>
                </a:lnTo>
                <a:cubicBezTo>
                  <a:pt x="83" y="8"/>
                  <a:pt x="90" y="0"/>
                  <a:pt x="100" y="0"/>
                </a:cubicBezTo>
                <a:cubicBezTo>
                  <a:pt x="109" y="0"/>
                  <a:pt x="116" y="8"/>
                  <a:pt x="116" y="17"/>
                </a:cubicBezTo>
                <a:close/>
                <a:moveTo>
                  <a:pt x="116" y="250"/>
                </a:moveTo>
                <a:lnTo>
                  <a:pt x="116" y="350"/>
                </a:lnTo>
                <a:cubicBezTo>
                  <a:pt x="116" y="359"/>
                  <a:pt x="109" y="367"/>
                  <a:pt x="100" y="367"/>
                </a:cubicBezTo>
                <a:cubicBezTo>
                  <a:pt x="90" y="367"/>
                  <a:pt x="83" y="359"/>
                  <a:pt x="83" y="350"/>
                </a:cubicBezTo>
                <a:lnTo>
                  <a:pt x="83" y="250"/>
                </a:lnTo>
                <a:cubicBezTo>
                  <a:pt x="83" y="241"/>
                  <a:pt x="90" y="233"/>
                  <a:pt x="100" y="233"/>
                </a:cubicBezTo>
                <a:cubicBezTo>
                  <a:pt x="109" y="233"/>
                  <a:pt x="116" y="241"/>
                  <a:pt x="116" y="250"/>
                </a:cubicBezTo>
                <a:close/>
                <a:moveTo>
                  <a:pt x="116" y="483"/>
                </a:moveTo>
                <a:lnTo>
                  <a:pt x="116" y="583"/>
                </a:lnTo>
                <a:cubicBezTo>
                  <a:pt x="116" y="593"/>
                  <a:pt x="109" y="600"/>
                  <a:pt x="100" y="600"/>
                </a:cubicBezTo>
                <a:cubicBezTo>
                  <a:pt x="90" y="600"/>
                  <a:pt x="83" y="593"/>
                  <a:pt x="83" y="583"/>
                </a:cubicBezTo>
                <a:lnTo>
                  <a:pt x="83" y="483"/>
                </a:lnTo>
                <a:cubicBezTo>
                  <a:pt x="83" y="474"/>
                  <a:pt x="90" y="467"/>
                  <a:pt x="100" y="467"/>
                </a:cubicBezTo>
                <a:cubicBezTo>
                  <a:pt x="109" y="467"/>
                  <a:pt x="116" y="474"/>
                  <a:pt x="116" y="483"/>
                </a:cubicBezTo>
                <a:close/>
                <a:moveTo>
                  <a:pt x="116" y="717"/>
                </a:moveTo>
                <a:lnTo>
                  <a:pt x="116" y="779"/>
                </a:lnTo>
                <a:cubicBezTo>
                  <a:pt x="116" y="789"/>
                  <a:pt x="109" y="796"/>
                  <a:pt x="100" y="796"/>
                </a:cubicBezTo>
                <a:cubicBezTo>
                  <a:pt x="90" y="796"/>
                  <a:pt x="83" y="789"/>
                  <a:pt x="83" y="779"/>
                </a:cubicBezTo>
                <a:lnTo>
                  <a:pt x="83" y="717"/>
                </a:lnTo>
                <a:cubicBezTo>
                  <a:pt x="83" y="708"/>
                  <a:pt x="90" y="700"/>
                  <a:pt x="100" y="700"/>
                </a:cubicBezTo>
                <a:cubicBezTo>
                  <a:pt x="109" y="700"/>
                  <a:pt x="116" y="708"/>
                  <a:pt x="116" y="717"/>
                </a:cubicBezTo>
                <a:close/>
                <a:moveTo>
                  <a:pt x="200" y="746"/>
                </a:moveTo>
                <a:lnTo>
                  <a:pt x="100" y="946"/>
                </a:lnTo>
                <a:lnTo>
                  <a:pt x="0" y="746"/>
                </a:lnTo>
                <a:lnTo>
                  <a:pt x="200" y="746"/>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79" name="Freeform 147"/>
          <p:cNvSpPr>
            <a:spLocks noEditPoints="1"/>
          </p:cNvSpPr>
          <p:nvPr/>
        </p:nvSpPr>
        <p:spPr bwMode="auto">
          <a:xfrm>
            <a:off x="3146425" y="2076450"/>
            <a:ext cx="66675" cy="565150"/>
          </a:xfrm>
          <a:custGeom>
            <a:avLst/>
            <a:gdLst/>
            <a:ahLst/>
            <a:cxnLst>
              <a:cxn ang="0">
                <a:pos x="233" y="33"/>
              </a:cxn>
              <a:cxn ang="0">
                <a:pos x="233" y="233"/>
              </a:cxn>
              <a:cxn ang="0">
                <a:pos x="200" y="267"/>
              </a:cxn>
              <a:cxn ang="0">
                <a:pos x="167" y="233"/>
              </a:cxn>
              <a:cxn ang="0">
                <a:pos x="167" y="33"/>
              </a:cxn>
              <a:cxn ang="0">
                <a:pos x="200" y="0"/>
              </a:cxn>
              <a:cxn ang="0">
                <a:pos x="233" y="33"/>
              </a:cxn>
              <a:cxn ang="0">
                <a:pos x="233" y="500"/>
              </a:cxn>
              <a:cxn ang="0">
                <a:pos x="233" y="700"/>
              </a:cxn>
              <a:cxn ang="0">
                <a:pos x="200" y="733"/>
              </a:cxn>
              <a:cxn ang="0">
                <a:pos x="167" y="700"/>
              </a:cxn>
              <a:cxn ang="0">
                <a:pos x="167" y="500"/>
              </a:cxn>
              <a:cxn ang="0">
                <a:pos x="200" y="467"/>
              </a:cxn>
              <a:cxn ang="0">
                <a:pos x="233" y="500"/>
              </a:cxn>
              <a:cxn ang="0">
                <a:pos x="233" y="967"/>
              </a:cxn>
              <a:cxn ang="0">
                <a:pos x="233" y="1167"/>
              </a:cxn>
              <a:cxn ang="0">
                <a:pos x="200" y="1200"/>
              </a:cxn>
              <a:cxn ang="0">
                <a:pos x="167" y="1167"/>
              </a:cxn>
              <a:cxn ang="0">
                <a:pos x="167" y="967"/>
              </a:cxn>
              <a:cxn ang="0">
                <a:pos x="200" y="933"/>
              </a:cxn>
              <a:cxn ang="0">
                <a:pos x="233" y="967"/>
              </a:cxn>
              <a:cxn ang="0">
                <a:pos x="233" y="1433"/>
              </a:cxn>
              <a:cxn ang="0">
                <a:pos x="233" y="1633"/>
              </a:cxn>
              <a:cxn ang="0">
                <a:pos x="200" y="1667"/>
              </a:cxn>
              <a:cxn ang="0">
                <a:pos x="167" y="1633"/>
              </a:cxn>
              <a:cxn ang="0">
                <a:pos x="167" y="1433"/>
              </a:cxn>
              <a:cxn ang="0">
                <a:pos x="200" y="1400"/>
              </a:cxn>
              <a:cxn ang="0">
                <a:pos x="233" y="1433"/>
              </a:cxn>
              <a:cxn ang="0">
                <a:pos x="233" y="1900"/>
              </a:cxn>
              <a:cxn ang="0">
                <a:pos x="233" y="2100"/>
              </a:cxn>
              <a:cxn ang="0">
                <a:pos x="200" y="2133"/>
              </a:cxn>
              <a:cxn ang="0">
                <a:pos x="167" y="2100"/>
              </a:cxn>
              <a:cxn ang="0">
                <a:pos x="167" y="1900"/>
              </a:cxn>
              <a:cxn ang="0">
                <a:pos x="200" y="1867"/>
              </a:cxn>
              <a:cxn ang="0">
                <a:pos x="233" y="1900"/>
              </a:cxn>
              <a:cxn ang="0">
                <a:pos x="233" y="2367"/>
              </a:cxn>
              <a:cxn ang="0">
                <a:pos x="233" y="2567"/>
              </a:cxn>
              <a:cxn ang="0">
                <a:pos x="200" y="2600"/>
              </a:cxn>
              <a:cxn ang="0">
                <a:pos x="167" y="2567"/>
              </a:cxn>
              <a:cxn ang="0">
                <a:pos x="167" y="2367"/>
              </a:cxn>
              <a:cxn ang="0">
                <a:pos x="200" y="2333"/>
              </a:cxn>
              <a:cxn ang="0">
                <a:pos x="233" y="2367"/>
              </a:cxn>
              <a:cxn ang="0">
                <a:pos x="233" y="2833"/>
              </a:cxn>
              <a:cxn ang="0">
                <a:pos x="233" y="3033"/>
              </a:cxn>
              <a:cxn ang="0">
                <a:pos x="200" y="3067"/>
              </a:cxn>
              <a:cxn ang="0">
                <a:pos x="167" y="3033"/>
              </a:cxn>
              <a:cxn ang="0">
                <a:pos x="167" y="2833"/>
              </a:cxn>
              <a:cxn ang="0">
                <a:pos x="200" y="2800"/>
              </a:cxn>
              <a:cxn ang="0">
                <a:pos x="233" y="2833"/>
              </a:cxn>
              <a:cxn ang="0">
                <a:pos x="233" y="3300"/>
              </a:cxn>
              <a:cxn ang="0">
                <a:pos x="233" y="3317"/>
              </a:cxn>
              <a:cxn ang="0">
                <a:pos x="200" y="3350"/>
              </a:cxn>
              <a:cxn ang="0">
                <a:pos x="167" y="3317"/>
              </a:cxn>
              <a:cxn ang="0">
                <a:pos x="167" y="3300"/>
              </a:cxn>
              <a:cxn ang="0">
                <a:pos x="200" y="3267"/>
              </a:cxn>
              <a:cxn ang="0">
                <a:pos x="233" y="3300"/>
              </a:cxn>
              <a:cxn ang="0">
                <a:pos x="400" y="3250"/>
              </a:cxn>
              <a:cxn ang="0">
                <a:pos x="200" y="3650"/>
              </a:cxn>
              <a:cxn ang="0">
                <a:pos x="0" y="3250"/>
              </a:cxn>
              <a:cxn ang="0">
                <a:pos x="400" y="3250"/>
              </a:cxn>
            </a:cxnLst>
            <a:rect l="0" t="0" r="r" b="b"/>
            <a:pathLst>
              <a:path w="400" h="3650">
                <a:moveTo>
                  <a:pt x="233" y="33"/>
                </a:moveTo>
                <a:lnTo>
                  <a:pt x="233" y="233"/>
                </a:lnTo>
                <a:cubicBezTo>
                  <a:pt x="233" y="252"/>
                  <a:pt x="219" y="267"/>
                  <a:pt x="200" y="267"/>
                </a:cubicBezTo>
                <a:cubicBezTo>
                  <a:pt x="182" y="267"/>
                  <a:pt x="167" y="252"/>
                  <a:pt x="167" y="233"/>
                </a:cubicBezTo>
                <a:lnTo>
                  <a:pt x="167" y="33"/>
                </a:lnTo>
                <a:cubicBezTo>
                  <a:pt x="167" y="15"/>
                  <a:pt x="182" y="0"/>
                  <a:pt x="200" y="0"/>
                </a:cubicBezTo>
                <a:cubicBezTo>
                  <a:pt x="219" y="0"/>
                  <a:pt x="233" y="15"/>
                  <a:pt x="233" y="33"/>
                </a:cubicBezTo>
                <a:close/>
                <a:moveTo>
                  <a:pt x="233" y="500"/>
                </a:moveTo>
                <a:lnTo>
                  <a:pt x="233" y="700"/>
                </a:lnTo>
                <a:cubicBezTo>
                  <a:pt x="233" y="719"/>
                  <a:pt x="219" y="733"/>
                  <a:pt x="200" y="733"/>
                </a:cubicBezTo>
                <a:cubicBezTo>
                  <a:pt x="182" y="733"/>
                  <a:pt x="167" y="719"/>
                  <a:pt x="167" y="700"/>
                </a:cubicBezTo>
                <a:lnTo>
                  <a:pt x="167" y="500"/>
                </a:lnTo>
                <a:cubicBezTo>
                  <a:pt x="167" y="482"/>
                  <a:pt x="182" y="467"/>
                  <a:pt x="200" y="467"/>
                </a:cubicBezTo>
                <a:cubicBezTo>
                  <a:pt x="219" y="467"/>
                  <a:pt x="233" y="482"/>
                  <a:pt x="233" y="500"/>
                </a:cubicBezTo>
                <a:close/>
                <a:moveTo>
                  <a:pt x="233" y="967"/>
                </a:moveTo>
                <a:lnTo>
                  <a:pt x="233" y="1167"/>
                </a:lnTo>
                <a:cubicBezTo>
                  <a:pt x="233" y="1185"/>
                  <a:pt x="219" y="1200"/>
                  <a:pt x="200" y="1200"/>
                </a:cubicBezTo>
                <a:cubicBezTo>
                  <a:pt x="182" y="1200"/>
                  <a:pt x="167" y="1185"/>
                  <a:pt x="167" y="1167"/>
                </a:cubicBezTo>
                <a:lnTo>
                  <a:pt x="167" y="967"/>
                </a:lnTo>
                <a:cubicBezTo>
                  <a:pt x="167" y="948"/>
                  <a:pt x="182" y="933"/>
                  <a:pt x="200" y="933"/>
                </a:cubicBezTo>
                <a:cubicBezTo>
                  <a:pt x="219" y="933"/>
                  <a:pt x="233" y="948"/>
                  <a:pt x="233" y="967"/>
                </a:cubicBezTo>
                <a:close/>
                <a:moveTo>
                  <a:pt x="233" y="1433"/>
                </a:moveTo>
                <a:lnTo>
                  <a:pt x="233" y="1633"/>
                </a:lnTo>
                <a:cubicBezTo>
                  <a:pt x="233" y="1652"/>
                  <a:pt x="219" y="1667"/>
                  <a:pt x="200" y="1667"/>
                </a:cubicBezTo>
                <a:cubicBezTo>
                  <a:pt x="182" y="1667"/>
                  <a:pt x="167" y="1652"/>
                  <a:pt x="167" y="1633"/>
                </a:cubicBezTo>
                <a:lnTo>
                  <a:pt x="167" y="1433"/>
                </a:lnTo>
                <a:cubicBezTo>
                  <a:pt x="167" y="1415"/>
                  <a:pt x="182" y="1400"/>
                  <a:pt x="200" y="1400"/>
                </a:cubicBezTo>
                <a:cubicBezTo>
                  <a:pt x="219" y="1400"/>
                  <a:pt x="233" y="1415"/>
                  <a:pt x="233" y="1433"/>
                </a:cubicBezTo>
                <a:close/>
                <a:moveTo>
                  <a:pt x="233" y="1900"/>
                </a:moveTo>
                <a:lnTo>
                  <a:pt x="233" y="2100"/>
                </a:lnTo>
                <a:cubicBezTo>
                  <a:pt x="233" y="2119"/>
                  <a:pt x="219" y="2133"/>
                  <a:pt x="200" y="2133"/>
                </a:cubicBezTo>
                <a:cubicBezTo>
                  <a:pt x="182" y="2133"/>
                  <a:pt x="167" y="2119"/>
                  <a:pt x="167" y="2100"/>
                </a:cubicBezTo>
                <a:lnTo>
                  <a:pt x="167" y="1900"/>
                </a:lnTo>
                <a:cubicBezTo>
                  <a:pt x="167" y="1882"/>
                  <a:pt x="182" y="1867"/>
                  <a:pt x="200" y="1867"/>
                </a:cubicBezTo>
                <a:cubicBezTo>
                  <a:pt x="219" y="1867"/>
                  <a:pt x="233" y="1882"/>
                  <a:pt x="233" y="1900"/>
                </a:cubicBezTo>
                <a:close/>
                <a:moveTo>
                  <a:pt x="233" y="2367"/>
                </a:moveTo>
                <a:lnTo>
                  <a:pt x="233" y="2567"/>
                </a:lnTo>
                <a:cubicBezTo>
                  <a:pt x="233" y="2585"/>
                  <a:pt x="219" y="2600"/>
                  <a:pt x="200" y="2600"/>
                </a:cubicBezTo>
                <a:cubicBezTo>
                  <a:pt x="182" y="2600"/>
                  <a:pt x="167" y="2585"/>
                  <a:pt x="167" y="2567"/>
                </a:cubicBezTo>
                <a:lnTo>
                  <a:pt x="167" y="2367"/>
                </a:lnTo>
                <a:cubicBezTo>
                  <a:pt x="167" y="2348"/>
                  <a:pt x="182" y="2333"/>
                  <a:pt x="200" y="2333"/>
                </a:cubicBezTo>
                <a:cubicBezTo>
                  <a:pt x="219" y="2333"/>
                  <a:pt x="233" y="2348"/>
                  <a:pt x="233" y="2367"/>
                </a:cubicBezTo>
                <a:close/>
                <a:moveTo>
                  <a:pt x="233" y="2833"/>
                </a:moveTo>
                <a:lnTo>
                  <a:pt x="233" y="3033"/>
                </a:lnTo>
                <a:cubicBezTo>
                  <a:pt x="233" y="3052"/>
                  <a:pt x="219" y="3067"/>
                  <a:pt x="200" y="3067"/>
                </a:cubicBezTo>
                <a:cubicBezTo>
                  <a:pt x="182" y="3067"/>
                  <a:pt x="167" y="3052"/>
                  <a:pt x="167" y="3033"/>
                </a:cubicBezTo>
                <a:lnTo>
                  <a:pt x="167" y="2833"/>
                </a:lnTo>
                <a:cubicBezTo>
                  <a:pt x="167" y="2815"/>
                  <a:pt x="182" y="2800"/>
                  <a:pt x="200" y="2800"/>
                </a:cubicBezTo>
                <a:cubicBezTo>
                  <a:pt x="219" y="2800"/>
                  <a:pt x="233" y="2815"/>
                  <a:pt x="233" y="2833"/>
                </a:cubicBezTo>
                <a:close/>
                <a:moveTo>
                  <a:pt x="233" y="3300"/>
                </a:moveTo>
                <a:lnTo>
                  <a:pt x="233" y="3317"/>
                </a:lnTo>
                <a:cubicBezTo>
                  <a:pt x="233" y="3335"/>
                  <a:pt x="219" y="3350"/>
                  <a:pt x="200" y="3350"/>
                </a:cubicBezTo>
                <a:cubicBezTo>
                  <a:pt x="182" y="3350"/>
                  <a:pt x="167" y="3335"/>
                  <a:pt x="167" y="3317"/>
                </a:cubicBezTo>
                <a:lnTo>
                  <a:pt x="167" y="3300"/>
                </a:lnTo>
                <a:cubicBezTo>
                  <a:pt x="167" y="3282"/>
                  <a:pt x="182" y="3267"/>
                  <a:pt x="200" y="3267"/>
                </a:cubicBezTo>
                <a:cubicBezTo>
                  <a:pt x="219" y="3267"/>
                  <a:pt x="233" y="3282"/>
                  <a:pt x="233" y="3300"/>
                </a:cubicBezTo>
                <a:close/>
                <a:moveTo>
                  <a:pt x="400" y="3250"/>
                </a:moveTo>
                <a:lnTo>
                  <a:pt x="200" y="3650"/>
                </a:lnTo>
                <a:lnTo>
                  <a:pt x="0" y="3250"/>
                </a:lnTo>
                <a:lnTo>
                  <a:pt x="400" y="325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80" name="Freeform 148"/>
          <p:cNvSpPr>
            <a:spLocks noEditPoints="1"/>
          </p:cNvSpPr>
          <p:nvPr/>
        </p:nvSpPr>
        <p:spPr bwMode="auto">
          <a:xfrm>
            <a:off x="7300913" y="2992438"/>
            <a:ext cx="1587" cy="92075"/>
          </a:xfrm>
          <a:custGeom>
            <a:avLst/>
            <a:gdLst/>
            <a:ahLst/>
            <a:cxnLst>
              <a:cxn ang="0">
                <a:pos x="8" y="4"/>
              </a:cxn>
              <a:cxn ang="0">
                <a:pos x="8" y="29"/>
              </a:cxn>
              <a:cxn ang="0">
                <a:pos x="4" y="33"/>
              </a:cxn>
              <a:cxn ang="0">
                <a:pos x="0" y="29"/>
              </a:cxn>
              <a:cxn ang="0">
                <a:pos x="0" y="4"/>
              </a:cxn>
              <a:cxn ang="0">
                <a:pos x="4" y="0"/>
              </a:cxn>
              <a:cxn ang="0">
                <a:pos x="8" y="4"/>
              </a:cxn>
              <a:cxn ang="0">
                <a:pos x="8" y="63"/>
              </a:cxn>
              <a:cxn ang="0">
                <a:pos x="8" y="88"/>
              </a:cxn>
              <a:cxn ang="0">
                <a:pos x="4" y="92"/>
              </a:cxn>
              <a:cxn ang="0">
                <a:pos x="0" y="88"/>
              </a:cxn>
              <a:cxn ang="0">
                <a:pos x="0" y="63"/>
              </a:cxn>
              <a:cxn ang="0">
                <a:pos x="4" y="58"/>
              </a:cxn>
              <a:cxn ang="0">
                <a:pos x="8" y="63"/>
              </a:cxn>
              <a:cxn ang="0">
                <a:pos x="8" y="121"/>
              </a:cxn>
              <a:cxn ang="0">
                <a:pos x="8" y="146"/>
              </a:cxn>
              <a:cxn ang="0">
                <a:pos x="4" y="150"/>
              </a:cxn>
              <a:cxn ang="0">
                <a:pos x="0" y="146"/>
              </a:cxn>
              <a:cxn ang="0">
                <a:pos x="0" y="121"/>
              </a:cxn>
              <a:cxn ang="0">
                <a:pos x="4" y="117"/>
              </a:cxn>
              <a:cxn ang="0">
                <a:pos x="8" y="121"/>
              </a:cxn>
              <a:cxn ang="0">
                <a:pos x="8" y="179"/>
              </a:cxn>
              <a:cxn ang="0">
                <a:pos x="8" y="204"/>
              </a:cxn>
              <a:cxn ang="0">
                <a:pos x="4" y="208"/>
              </a:cxn>
              <a:cxn ang="0">
                <a:pos x="0" y="204"/>
              </a:cxn>
              <a:cxn ang="0">
                <a:pos x="0" y="179"/>
              </a:cxn>
              <a:cxn ang="0">
                <a:pos x="4" y="175"/>
              </a:cxn>
              <a:cxn ang="0">
                <a:pos x="8" y="179"/>
              </a:cxn>
              <a:cxn ang="0">
                <a:pos x="8" y="238"/>
              </a:cxn>
              <a:cxn ang="0">
                <a:pos x="8" y="263"/>
              </a:cxn>
              <a:cxn ang="0">
                <a:pos x="4" y="267"/>
              </a:cxn>
              <a:cxn ang="0">
                <a:pos x="0" y="263"/>
              </a:cxn>
              <a:cxn ang="0">
                <a:pos x="0" y="238"/>
              </a:cxn>
              <a:cxn ang="0">
                <a:pos x="4" y="233"/>
              </a:cxn>
              <a:cxn ang="0">
                <a:pos x="8" y="238"/>
              </a:cxn>
              <a:cxn ang="0">
                <a:pos x="8" y="296"/>
              </a:cxn>
              <a:cxn ang="0">
                <a:pos x="8" y="296"/>
              </a:cxn>
              <a:cxn ang="0">
                <a:pos x="4" y="300"/>
              </a:cxn>
              <a:cxn ang="0">
                <a:pos x="0" y="296"/>
              </a:cxn>
              <a:cxn ang="0">
                <a:pos x="0" y="296"/>
              </a:cxn>
              <a:cxn ang="0">
                <a:pos x="4" y="292"/>
              </a:cxn>
              <a:cxn ang="0">
                <a:pos x="8" y="296"/>
              </a:cxn>
            </a:cxnLst>
            <a:rect l="0" t="0" r="r" b="b"/>
            <a:pathLst>
              <a:path w="8" h="300">
                <a:moveTo>
                  <a:pt x="8" y="4"/>
                </a:moveTo>
                <a:lnTo>
                  <a:pt x="8" y="29"/>
                </a:lnTo>
                <a:cubicBezTo>
                  <a:pt x="8" y="32"/>
                  <a:pt x="6" y="33"/>
                  <a:pt x="4" y="33"/>
                </a:cubicBezTo>
                <a:cubicBezTo>
                  <a:pt x="2" y="33"/>
                  <a:pt x="0" y="32"/>
                  <a:pt x="0" y="29"/>
                </a:cubicBezTo>
                <a:lnTo>
                  <a:pt x="0" y="4"/>
                </a:lnTo>
                <a:cubicBezTo>
                  <a:pt x="0" y="2"/>
                  <a:pt x="2" y="0"/>
                  <a:pt x="4" y="0"/>
                </a:cubicBezTo>
                <a:cubicBezTo>
                  <a:pt x="6" y="0"/>
                  <a:pt x="8" y="2"/>
                  <a:pt x="8" y="4"/>
                </a:cubicBezTo>
                <a:close/>
                <a:moveTo>
                  <a:pt x="8" y="63"/>
                </a:moveTo>
                <a:lnTo>
                  <a:pt x="8" y="88"/>
                </a:lnTo>
                <a:cubicBezTo>
                  <a:pt x="8" y="90"/>
                  <a:pt x="6" y="92"/>
                  <a:pt x="4" y="92"/>
                </a:cubicBezTo>
                <a:cubicBezTo>
                  <a:pt x="2" y="92"/>
                  <a:pt x="0" y="90"/>
                  <a:pt x="0" y="88"/>
                </a:cubicBezTo>
                <a:lnTo>
                  <a:pt x="0" y="63"/>
                </a:lnTo>
                <a:cubicBezTo>
                  <a:pt x="0" y="60"/>
                  <a:pt x="2" y="58"/>
                  <a:pt x="4" y="58"/>
                </a:cubicBezTo>
                <a:cubicBezTo>
                  <a:pt x="6" y="58"/>
                  <a:pt x="8" y="60"/>
                  <a:pt x="8" y="63"/>
                </a:cubicBezTo>
                <a:close/>
                <a:moveTo>
                  <a:pt x="8" y="121"/>
                </a:moveTo>
                <a:lnTo>
                  <a:pt x="8" y="146"/>
                </a:lnTo>
                <a:cubicBezTo>
                  <a:pt x="8" y="148"/>
                  <a:pt x="6" y="150"/>
                  <a:pt x="4" y="150"/>
                </a:cubicBezTo>
                <a:cubicBezTo>
                  <a:pt x="2" y="150"/>
                  <a:pt x="0" y="148"/>
                  <a:pt x="0" y="146"/>
                </a:cubicBezTo>
                <a:lnTo>
                  <a:pt x="0" y="121"/>
                </a:lnTo>
                <a:cubicBezTo>
                  <a:pt x="0" y="119"/>
                  <a:pt x="2" y="117"/>
                  <a:pt x="4" y="117"/>
                </a:cubicBezTo>
                <a:cubicBezTo>
                  <a:pt x="6" y="117"/>
                  <a:pt x="8" y="119"/>
                  <a:pt x="8" y="121"/>
                </a:cubicBezTo>
                <a:close/>
                <a:moveTo>
                  <a:pt x="8" y="179"/>
                </a:moveTo>
                <a:lnTo>
                  <a:pt x="8" y="204"/>
                </a:lnTo>
                <a:cubicBezTo>
                  <a:pt x="8" y="207"/>
                  <a:pt x="6" y="208"/>
                  <a:pt x="4" y="208"/>
                </a:cubicBezTo>
                <a:cubicBezTo>
                  <a:pt x="2" y="208"/>
                  <a:pt x="0" y="207"/>
                  <a:pt x="0" y="204"/>
                </a:cubicBezTo>
                <a:lnTo>
                  <a:pt x="0" y="179"/>
                </a:lnTo>
                <a:cubicBezTo>
                  <a:pt x="0" y="177"/>
                  <a:pt x="2" y="175"/>
                  <a:pt x="4" y="175"/>
                </a:cubicBezTo>
                <a:cubicBezTo>
                  <a:pt x="6" y="175"/>
                  <a:pt x="8" y="177"/>
                  <a:pt x="8" y="179"/>
                </a:cubicBezTo>
                <a:close/>
                <a:moveTo>
                  <a:pt x="8" y="238"/>
                </a:moveTo>
                <a:lnTo>
                  <a:pt x="8" y="263"/>
                </a:lnTo>
                <a:cubicBezTo>
                  <a:pt x="8" y="265"/>
                  <a:pt x="6" y="267"/>
                  <a:pt x="4" y="267"/>
                </a:cubicBezTo>
                <a:cubicBezTo>
                  <a:pt x="2" y="267"/>
                  <a:pt x="0" y="265"/>
                  <a:pt x="0" y="263"/>
                </a:cubicBezTo>
                <a:lnTo>
                  <a:pt x="0" y="238"/>
                </a:lnTo>
                <a:cubicBezTo>
                  <a:pt x="0" y="235"/>
                  <a:pt x="2" y="233"/>
                  <a:pt x="4" y="233"/>
                </a:cubicBezTo>
                <a:cubicBezTo>
                  <a:pt x="6" y="233"/>
                  <a:pt x="8" y="235"/>
                  <a:pt x="8" y="238"/>
                </a:cubicBezTo>
                <a:close/>
                <a:moveTo>
                  <a:pt x="8" y="296"/>
                </a:moveTo>
                <a:lnTo>
                  <a:pt x="8" y="296"/>
                </a:lnTo>
                <a:cubicBezTo>
                  <a:pt x="8" y="298"/>
                  <a:pt x="6" y="300"/>
                  <a:pt x="4" y="300"/>
                </a:cubicBezTo>
                <a:cubicBezTo>
                  <a:pt x="2" y="300"/>
                  <a:pt x="0" y="298"/>
                  <a:pt x="0" y="296"/>
                </a:cubicBezTo>
                <a:lnTo>
                  <a:pt x="0" y="296"/>
                </a:lnTo>
                <a:cubicBezTo>
                  <a:pt x="0" y="294"/>
                  <a:pt x="2" y="292"/>
                  <a:pt x="4" y="292"/>
                </a:cubicBezTo>
                <a:cubicBezTo>
                  <a:pt x="6" y="292"/>
                  <a:pt x="8" y="294"/>
                  <a:pt x="8" y="296"/>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81" name="Freeform 149"/>
          <p:cNvSpPr>
            <a:spLocks noEditPoints="1"/>
          </p:cNvSpPr>
          <p:nvPr/>
        </p:nvSpPr>
        <p:spPr bwMode="auto">
          <a:xfrm>
            <a:off x="7288213" y="3052763"/>
            <a:ext cx="257175" cy="61912"/>
          </a:xfrm>
          <a:custGeom>
            <a:avLst/>
            <a:gdLst/>
            <a:ahLst/>
            <a:cxnLst>
              <a:cxn ang="0">
                <a:pos x="17" y="83"/>
              </a:cxn>
              <a:cxn ang="0">
                <a:pos x="117" y="83"/>
              </a:cxn>
              <a:cxn ang="0">
                <a:pos x="134" y="100"/>
              </a:cxn>
              <a:cxn ang="0">
                <a:pos x="117" y="117"/>
              </a:cxn>
              <a:cxn ang="0">
                <a:pos x="17" y="117"/>
              </a:cxn>
              <a:cxn ang="0">
                <a:pos x="0" y="100"/>
              </a:cxn>
              <a:cxn ang="0">
                <a:pos x="17" y="83"/>
              </a:cxn>
              <a:cxn ang="0">
                <a:pos x="250" y="83"/>
              </a:cxn>
              <a:cxn ang="0">
                <a:pos x="350" y="83"/>
              </a:cxn>
              <a:cxn ang="0">
                <a:pos x="367" y="100"/>
              </a:cxn>
              <a:cxn ang="0">
                <a:pos x="350" y="117"/>
              </a:cxn>
              <a:cxn ang="0">
                <a:pos x="250" y="117"/>
              </a:cxn>
              <a:cxn ang="0">
                <a:pos x="234" y="100"/>
              </a:cxn>
              <a:cxn ang="0">
                <a:pos x="250" y="83"/>
              </a:cxn>
              <a:cxn ang="0">
                <a:pos x="484" y="83"/>
              </a:cxn>
              <a:cxn ang="0">
                <a:pos x="584" y="83"/>
              </a:cxn>
              <a:cxn ang="0">
                <a:pos x="600" y="100"/>
              </a:cxn>
              <a:cxn ang="0">
                <a:pos x="584" y="117"/>
              </a:cxn>
              <a:cxn ang="0">
                <a:pos x="484" y="117"/>
              </a:cxn>
              <a:cxn ang="0">
                <a:pos x="467" y="100"/>
              </a:cxn>
              <a:cxn ang="0">
                <a:pos x="484" y="83"/>
              </a:cxn>
              <a:cxn ang="0">
                <a:pos x="567" y="0"/>
              </a:cxn>
              <a:cxn ang="0">
                <a:pos x="767" y="100"/>
              </a:cxn>
              <a:cxn ang="0">
                <a:pos x="567" y="200"/>
              </a:cxn>
              <a:cxn ang="0">
                <a:pos x="567" y="0"/>
              </a:cxn>
            </a:cxnLst>
            <a:rect l="0" t="0" r="r" b="b"/>
            <a:pathLst>
              <a:path w="767" h="200">
                <a:moveTo>
                  <a:pt x="17" y="83"/>
                </a:moveTo>
                <a:lnTo>
                  <a:pt x="117" y="83"/>
                </a:lnTo>
                <a:cubicBezTo>
                  <a:pt x="126" y="83"/>
                  <a:pt x="134" y="91"/>
                  <a:pt x="134" y="100"/>
                </a:cubicBezTo>
                <a:cubicBezTo>
                  <a:pt x="134" y="109"/>
                  <a:pt x="126" y="117"/>
                  <a:pt x="117" y="117"/>
                </a:cubicBezTo>
                <a:lnTo>
                  <a:pt x="17" y="117"/>
                </a:lnTo>
                <a:cubicBezTo>
                  <a:pt x="8" y="117"/>
                  <a:pt x="0" y="109"/>
                  <a:pt x="0" y="100"/>
                </a:cubicBezTo>
                <a:cubicBezTo>
                  <a:pt x="0" y="91"/>
                  <a:pt x="8" y="83"/>
                  <a:pt x="17" y="83"/>
                </a:cubicBezTo>
                <a:close/>
                <a:moveTo>
                  <a:pt x="250" y="83"/>
                </a:moveTo>
                <a:lnTo>
                  <a:pt x="350" y="83"/>
                </a:lnTo>
                <a:cubicBezTo>
                  <a:pt x="360" y="83"/>
                  <a:pt x="367" y="91"/>
                  <a:pt x="367" y="100"/>
                </a:cubicBezTo>
                <a:cubicBezTo>
                  <a:pt x="367" y="109"/>
                  <a:pt x="360" y="117"/>
                  <a:pt x="350" y="117"/>
                </a:cubicBezTo>
                <a:lnTo>
                  <a:pt x="250" y="117"/>
                </a:lnTo>
                <a:cubicBezTo>
                  <a:pt x="241" y="117"/>
                  <a:pt x="234" y="109"/>
                  <a:pt x="234" y="100"/>
                </a:cubicBezTo>
                <a:cubicBezTo>
                  <a:pt x="234" y="91"/>
                  <a:pt x="241" y="83"/>
                  <a:pt x="250" y="83"/>
                </a:cubicBezTo>
                <a:close/>
                <a:moveTo>
                  <a:pt x="484" y="83"/>
                </a:moveTo>
                <a:lnTo>
                  <a:pt x="584" y="83"/>
                </a:lnTo>
                <a:cubicBezTo>
                  <a:pt x="593" y="83"/>
                  <a:pt x="600" y="91"/>
                  <a:pt x="600" y="100"/>
                </a:cubicBezTo>
                <a:cubicBezTo>
                  <a:pt x="600" y="109"/>
                  <a:pt x="593" y="117"/>
                  <a:pt x="584" y="117"/>
                </a:cubicBezTo>
                <a:lnTo>
                  <a:pt x="484" y="117"/>
                </a:lnTo>
                <a:cubicBezTo>
                  <a:pt x="474" y="117"/>
                  <a:pt x="467" y="109"/>
                  <a:pt x="467" y="100"/>
                </a:cubicBezTo>
                <a:cubicBezTo>
                  <a:pt x="467" y="91"/>
                  <a:pt x="474" y="83"/>
                  <a:pt x="484" y="83"/>
                </a:cubicBezTo>
                <a:close/>
                <a:moveTo>
                  <a:pt x="567" y="0"/>
                </a:moveTo>
                <a:lnTo>
                  <a:pt x="767" y="100"/>
                </a:lnTo>
                <a:lnTo>
                  <a:pt x="567" y="200"/>
                </a:lnTo>
                <a:lnTo>
                  <a:pt x="567" y="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82" name="Freeform 150"/>
          <p:cNvSpPr>
            <a:spLocks noEditPoints="1"/>
          </p:cNvSpPr>
          <p:nvPr/>
        </p:nvSpPr>
        <p:spPr bwMode="auto">
          <a:xfrm>
            <a:off x="7542213" y="998538"/>
            <a:ext cx="7937" cy="2089150"/>
          </a:xfrm>
          <a:custGeom>
            <a:avLst/>
            <a:gdLst/>
            <a:ahLst/>
            <a:cxnLst>
              <a:cxn ang="0">
                <a:pos x="25" y="6738"/>
              </a:cxn>
              <a:cxn ang="0">
                <a:pos x="13" y="6475"/>
              </a:cxn>
              <a:cxn ang="0">
                <a:pos x="0" y="6388"/>
              </a:cxn>
              <a:cxn ang="0">
                <a:pos x="13" y="6400"/>
              </a:cxn>
              <a:cxn ang="0">
                <a:pos x="25" y="6138"/>
              </a:cxn>
              <a:cxn ang="0">
                <a:pos x="0" y="5963"/>
              </a:cxn>
              <a:cxn ang="0">
                <a:pos x="0" y="6038"/>
              </a:cxn>
              <a:cxn ang="0">
                <a:pos x="25" y="5863"/>
              </a:cxn>
              <a:cxn ang="0">
                <a:pos x="13" y="5600"/>
              </a:cxn>
              <a:cxn ang="0">
                <a:pos x="0" y="5513"/>
              </a:cxn>
              <a:cxn ang="0">
                <a:pos x="13" y="5525"/>
              </a:cxn>
              <a:cxn ang="0">
                <a:pos x="25" y="5263"/>
              </a:cxn>
              <a:cxn ang="0">
                <a:pos x="0" y="5088"/>
              </a:cxn>
              <a:cxn ang="0">
                <a:pos x="0" y="5163"/>
              </a:cxn>
              <a:cxn ang="0">
                <a:pos x="25" y="4988"/>
              </a:cxn>
              <a:cxn ang="0">
                <a:pos x="13" y="4725"/>
              </a:cxn>
              <a:cxn ang="0">
                <a:pos x="0" y="4638"/>
              </a:cxn>
              <a:cxn ang="0">
                <a:pos x="13" y="4650"/>
              </a:cxn>
              <a:cxn ang="0">
                <a:pos x="25" y="4388"/>
              </a:cxn>
              <a:cxn ang="0">
                <a:pos x="0" y="4213"/>
              </a:cxn>
              <a:cxn ang="0">
                <a:pos x="0" y="4288"/>
              </a:cxn>
              <a:cxn ang="0">
                <a:pos x="25" y="4113"/>
              </a:cxn>
              <a:cxn ang="0">
                <a:pos x="13" y="3850"/>
              </a:cxn>
              <a:cxn ang="0">
                <a:pos x="0" y="3763"/>
              </a:cxn>
              <a:cxn ang="0">
                <a:pos x="13" y="3775"/>
              </a:cxn>
              <a:cxn ang="0">
                <a:pos x="25" y="3513"/>
              </a:cxn>
              <a:cxn ang="0">
                <a:pos x="0" y="3338"/>
              </a:cxn>
              <a:cxn ang="0">
                <a:pos x="0" y="3413"/>
              </a:cxn>
              <a:cxn ang="0">
                <a:pos x="25" y="3238"/>
              </a:cxn>
              <a:cxn ang="0">
                <a:pos x="13" y="2975"/>
              </a:cxn>
              <a:cxn ang="0">
                <a:pos x="0" y="2888"/>
              </a:cxn>
              <a:cxn ang="0">
                <a:pos x="13" y="2900"/>
              </a:cxn>
              <a:cxn ang="0">
                <a:pos x="25" y="2638"/>
              </a:cxn>
              <a:cxn ang="0">
                <a:pos x="0" y="2463"/>
              </a:cxn>
              <a:cxn ang="0">
                <a:pos x="0" y="2538"/>
              </a:cxn>
              <a:cxn ang="0">
                <a:pos x="25" y="2363"/>
              </a:cxn>
              <a:cxn ang="0">
                <a:pos x="13" y="2100"/>
              </a:cxn>
              <a:cxn ang="0">
                <a:pos x="0" y="2013"/>
              </a:cxn>
              <a:cxn ang="0">
                <a:pos x="13" y="2025"/>
              </a:cxn>
              <a:cxn ang="0">
                <a:pos x="25" y="1763"/>
              </a:cxn>
              <a:cxn ang="0">
                <a:pos x="0" y="1588"/>
              </a:cxn>
              <a:cxn ang="0">
                <a:pos x="0" y="1663"/>
              </a:cxn>
              <a:cxn ang="0">
                <a:pos x="25" y="1488"/>
              </a:cxn>
              <a:cxn ang="0">
                <a:pos x="13" y="1225"/>
              </a:cxn>
              <a:cxn ang="0">
                <a:pos x="0" y="1138"/>
              </a:cxn>
              <a:cxn ang="0">
                <a:pos x="13" y="1150"/>
              </a:cxn>
              <a:cxn ang="0">
                <a:pos x="25" y="888"/>
              </a:cxn>
              <a:cxn ang="0">
                <a:pos x="0" y="713"/>
              </a:cxn>
              <a:cxn ang="0">
                <a:pos x="0" y="788"/>
              </a:cxn>
              <a:cxn ang="0">
                <a:pos x="25" y="613"/>
              </a:cxn>
              <a:cxn ang="0">
                <a:pos x="13" y="350"/>
              </a:cxn>
              <a:cxn ang="0">
                <a:pos x="0" y="263"/>
              </a:cxn>
              <a:cxn ang="0">
                <a:pos x="13" y="275"/>
              </a:cxn>
              <a:cxn ang="0">
                <a:pos x="25" y="13"/>
              </a:cxn>
            </a:cxnLst>
            <a:rect l="0" t="0" r="r" b="b"/>
            <a:pathLst>
              <a:path w="25" h="6750">
                <a:moveTo>
                  <a:pt x="0" y="6738"/>
                </a:moveTo>
                <a:lnTo>
                  <a:pt x="0" y="6663"/>
                </a:lnTo>
                <a:cubicBezTo>
                  <a:pt x="0" y="6656"/>
                  <a:pt x="6" y="6650"/>
                  <a:pt x="13" y="6650"/>
                </a:cubicBezTo>
                <a:cubicBezTo>
                  <a:pt x="20" y="6650"/>
                  <a:pt x="25" y="6656"/>
                  <a:pt x="25" y="6663"/>
                </a:cubicBezTo>
                <a:lnTo>
                  <a:pt x="25" y="6738"/>
                </a:lnTo>
                <a:cubicBezTo>
                  <a:pt x="25" y="6745"/>
                  <a:pt x="20" y="6750"/>
                  <a:pt x="13" y="6750"/>
                </a:cubicBezTo>
                <a:cubicBezTo>
                  <a:pt x="6" y="6750"/>
                  <a:pt x="0" y="6745"/>
                  <a:pt x="0" y="6738"/>
                </a:cubicBezTo>
                <a:close/>
                <a:moveTo>
                  <a:pt x="0" y="6563"/>
                </a:moveTo>
                <a:lnTo>
                  <a:pt x="0" y="6488"/>
                </a:lnTo>
                <a:cubicBezTo>
                  <a:pt x="0" y="6481"/>
                  <a:pt x="6" y="6475"/>
                  <a:pt x="13" y="6475"/>
                </a:cubicBezTo>
                <a:cubicBezTo>
                  <a:pt x="20" y="6475"/>
                  <a:pt x="25" y="6481"/>
                  <a:pt x="25" y="6488"/>
                </a:cubicBezTo>
                <a:lnTo>
                  <a:pt x="25" y="6563"/>
                </a:lnTo>
                <a:cubicBezTo>
                  <a:pt x="25" y="6570"/>
                  <a:pt x="20" y="6575"/>
                  <a:pt x="13" y="6575"/>
                </a:cubicBezTo>
                <a:cubicBezTo>
                  <a:pt x="6" y="6575"/>
                  <a:pt x="0" y="6570"/>
                  <a:pt x="0" y="6563"/>
                </a:cubicBezTo>
                <a:close/>
                <a:moveTo>
                  <a:pt x="0" y="6388"/>
                </a:moveTo>
                <a:lnTo>
                  <a:pt x="0" y="6313"/>
                </a:lnTo>
                <a:cubicBezTo>
                  <a:pt x="0" y="6306"/>
                  <a:pt x="6" y="6300"/>
                  <a:pt x="13" y="6300"/>
                </a:cubicBezTo>
                <a:cubicBezTo>
                  <a:pt x="20" y="6300"/>
                  <a:pt x="25" y="6306"/>
                  <a:pt x="25" y="6313"/>
                </a:cubicBezTo>
                <a:lnTo>
                  <a:pt x="25" y="6388"/>
                </a:lnTo>
                <a:cubicBezTo>
                  <a:pt x="25" y="6395"/>
                  <a:pt x="20" y="6400"/>
                  <a:pt x="13" y="6400"/>
                </a:cubicBezTo>
                <a:cubicBezTo>
                  <a:pt x="6" y="6400"/>
                  <a:pt x="0" y="6395"/>
                  <a:pt x="0" y="6388"/>
                </a:cubicBezTo>
                <a:close/>
                <a:moveTo>
                  <a:pt x="0" y="6213"/>
                </a:moveTo>
                <a:lnTo>
                  <a:pt x="0" y="6138"/>
                </a:lnTo>
                <a:cubicBezTo>
                  <a:pt x="0" y="6131"/>
                  <a:pt x="6" y="6125"/>
                  <a:pt x="13" y="6125"/>
                </a:cubicBezTo>
                <a:cubicBezTo>
                  <a:pt x="20" y="6125"/>
                  <a:pt x="25" y="6131"/>
                  <a:pt x="25" y="6138"/>
                </a:cubicBezTo>
                <a:lnTo>
                  <a:pt x="25" y="6213"/>
                </a:lnTo>
                <a:cubicBezTo>
                  <a:pt x="25" y="6220"/>
                  <a:pt x="20" y="6225"/>
                  <a:pt x="13" y="6225"/>
                </a:cubicBezTo>
                <a:cubicBezTo>
                  <a:pt x="6" y="6225"/>
                  <a:pt x="0" y="6220"/>
                  <a:pt x="0" y="6213"/>
                </a:cubicBezTo>
                <a:close/>
                <a:moveTo>
                  <a:pt x="0" y="6038"/>
                </a:moveTo>
                <a:lnTo>
                  <a:pt x="0" y="5963"/>
                </a:lnTo>
                <a:cubicBezTo>
                  <a:pt x="0" y="5956"/>
                  <a:pt x="6" y="5950"/>
                  <a:pt x="13" y="5950"/>
                </a:cubicBezTo>
                <a:cubicBezTo>
                  <a:pt x="20" y="5950"/>
                  <a:pt x="25" y="5956"/>
                  <a:pt x="25" y="5963"/>
                </a:cubicBezTo>
                <a:lnTo>
                  <a:pt x="25" y="6038"/>
                </a:lnTo>
                <a:cubicBezTo>
                  <a:pt x="25" y="6045"/>
                  <a:pt x="20" y="6050"/>
                  <a:pt x="13" y="6050"/>
                </a:cubicBezTo>
                <a:cubicBezTo>
                  <a:pt x="6" y="6050"/>
                  <a:pt x="0" y="6045"/>
                  <a:pt x="0" y="6038"/>
                </a:cubicBezTo>
                <a:close/>
                <a:moveTo>
                  <a:pt x="0" y="5863"/>
                </a:moveTo>
                <a:lnTo>
                  <a:pt x="0" y="5788"/>
                </a:lnTo>
                <a:cubicBezTo>
                  <a:pt x="0" y="5781"/>
                  <a:pt x="6" y="5775"/>
                  <a:pt x="13" y="5775"/>
                </a:cubicBezTo>
                <a:cubicBezTo>
                  <a:pt x="20" y="5775"/>
                  <a:pt x="25" y="5781"/>
                  <a:pt x="25" y="5788"/>
                </a:cubicBezTo>
                <a:lnTo>
                  <a:pt x="25" y="5863"/>
                </a:lnTo>
                <a:cubicBezTo>
                  <a:pt x="25" y="5870"/>
                  <a:pt x="20" y="5875"/>
                  <a:pt x="13" y="5875"/>
                </a:cubicBezTo>
                <a:cubicBezTo>
                  <a:pt x="6" y="5875"/>
                  <a:pt x="0" y="5870"/>
                  <a:pt x="0" y="5863"/>
                </a:cubicBezTo>
                <a:close/>
                <a:moveTo>
                  <a:pt x="0" y="5688"/>
                </a:moveTo>
                <a:lnTo>
                  <a:pt x="0" y="5613"/>
                </a:lnTo>
                <a:cubicBezTo>
                  <a:pt x="0" y="5606"/>
                  <a:pt x="6" y="5600"/>
                  <a:pt x="13" y="5600"/>
                </a:cubicBezTo>
                <a:cubicBezTo>
                  <a:pt x="20" y="5600"/>
                  <a:pt x="25" y="5606"/>
                  <a:pt x="25" y="5613"/>
                </a:cubicBezTo>
                <a:lnTo>
                  <a:pt x="25" y="5688"/>
                </a:lnTo>
                <a:cubicBezTo>
                  <a:pt x="25" y="5695"/>
                  <a:pt x="20" y="5700"/>
                  <a:pt x="13" y="5700"/>
                </a:cubicBezTo>
                <a:cubicBezTo>
                  <a:pt x="6" y="5700"/>
                  <a:pt x="0" y="5695"/>
                  <a:pt x="0" y="5688"/>
                </a:cubicBezTo>
                <a:close/>
                <a:moveTo>
                  <a:pt x="0" y="5513"/>
                </a:moveTo>
                <a:lnTo>
                  <a:pt x="0" y="5438"/>
                </a:lnTo>
                <a:cubicBezTo>
                  <a:pt x="0" y="5431"/>
                  <a:pt x="6" y="5425"/>
                  <a:pt x="13" y="5425"/>
                </a:cubicBezTo>
                <a:cubicBezTo>
                  <a:pt x="20" y="5425"/>
                  <a:pt x="25" y="5431"/>
                  <a:pt x="25" y="5438"/>
                </a:cubicBezTo>
                <a:lnTo>
                  <a:pt x="25" y="5513"/>
                </a:lnTo>
                <a:cubicBezTo>
                  <a:pt x="25" y="5520"/>
                  <a:pt x="20" y="5525"/>
                  <a:pt x="13" y="5525"/>
                </a:cubicBezTo>
                <a:cubicBezTo>
                  <a:pt x="6" y="5525"/>
                  <a:pt x="0" y="5520"/>
                  <a:pt x="0" y="5513"/>
                </a:cubicBezTo>
                <a:close/>
                <a:moveTo>
                  <a:pt x="0" y="5338"/>
                </a:moveTo>
                <a:lnTo>
                  <a:pt x="0" y="5263"/>
                </a:lnTo>
                <a:cubicBezTo>
                  <a:pt x="0" y="5256"/>
                  <a:pt x="6" y="5250"/>
                  <a:pt x="13" y="5250"/>
                </a:cubicBezTo>
                <a:cubicBezTo>
                  <a:pt x="20" y="5250"/>
                  <a:pt x="25" y="5256"/>
                  <a:pt x="25" y="5263"/>
                </a:cubicBezTo>
                <a:lnTo>
                  <a:pt x="25" y="5338"/>
                </a:lnTo>
                <a:cubicBezTo>
                  <a:pt x="25" y="5345"/>
                  <a:pt x="20" y="5350"/>
                  <a:pt x="13" y="5350"/>
                </a:cubicBezTo>
                <a:cubicBezTo>
                  <a:pt x="6" y="5350"/>
                  <a:pt x="0" y="5345"/>
                  <a:pt x="0" y="5338"/>
                </a:cubicBezTo>
                <a:close/>
                <a:moveTo>
                  <a:pt x="0" y="5163"/>
                </a:moveTo>
                <a:lnTo>
                  <a:pt x="0" y="5088"/>
                </a:lnTo>
                <a:cubicBezTo>
                  <a:pt x="0" y="5081"/>
                  <a:pt x="6" y="5075"/>
                  <a:pt x="13" y="5075"/>
                </a:cubicBezTo>
                <a:cubicBezTo>
                  <a:pt x="20" y="5075"/>
                  <a:pt x="25" y="5081"/>
                  <a:pt x="25" y="5088"/>
                </a:cubicBezTo>
                <a:lnTo>
                  <a:pt x="25" y="5163"/>
                </a:lnTo>
                <a:cubicBezTo>
                  <a:pt x="25" y="5170"/>
                  <a:pt x="20" y="5175"/>
                  <a:pt x="13" y="5175"/>
                </a:cubicBezTo>
                <a:cubicBezTo>
                  <a:pt x="6" y="5175"/>
                  <a:pt x="0" y="5170"/>
                  <a:pt x="0" y="5163"/>
                </a:cubicBezTo>
                <a:close/>
                <a:moveTo>
                  <a:pt x="0" y="4988"/>
                </a:moveTo>
                <a:lnTo>
                  <a:pt x="0" y="4913"/>
                </a:lnTo>
                <a:cubicBezTo>
                  <a:pt x="0" y="4906"/>
                  <a:pt x="6" y="4900"/>
                  <a:pt x="13" y="4900"/>
                </a:cubicBezTo>
                <a:cubicBezTo>
                  <a:pt x="20" y="4900"/>
                  <a:pt x="25" y="4906"/>
                  <a:pt x="25" y="4913"/>
                </a:cubicBezTo>
                <a:lnTo>
                  <a:pt x="25" y="4988"/>
                </a:lnTo>
                <a:cubicBezTo>
                  <a:pt x="25" y="4995"/>
                  <a:pt x="20" y="5000"/>
                  <a:pt x="13" y="5000"/>
                </a:cubicBezTo>
                <a:cubicBezTo>
                  <a:pt x="6" y="5000"/>
                  <a:pt x="0" y="4995"/>
                  <a:pt x="0" y="4988"/>
                </a:cubicBezTo>
                <a:close/>
                <a:moveTo>
                  <a:pt x="0" y="4813"/>
                </a:moveTo>
                <a:lnTo>
                  <a:pt x="0" y="4738"/>
                </a:lnTo>
                <a:cubicBezTo>
                  <a:pt x="0" y="4731"/>
                  <a:pt x="6" y="4725"/>
                  <a:pt x="13" y="4725"/>
                </a:cubicBezTo>
                <a:cubicBezTo>
                  <a:pt x="20" y="4725"/>
                  <a:pt x="25" y="4731"/>
                  <a:pt x="25" y="4738"/>
                </a:cubicBezTo>
                <a:lnTo>
                  <a:pt x="25" y="4813"/>
                </a:lnTo>
                <a:cubicBezTo>
                  <a:pt x="25" y="4820"/>
                  <a:pt x="20" y="4825"/>
                  <a:pt x="13" y="4825"/>
                </a:cubicBezTo>
                <a:cubicBezTo>
                  <a:pt x="6" y="4825"/>
                  <a:pt x="0" y="4820"/>
                  <a:pt x="0" y="4813"/>
                </a:cubicBezTo>
                <a:close/>
                <a:moveTo>
                  <a:pt x="0" y="4638"/>
                </a:moveTo>
                <a:lnTo>
                  <a:pt x="0" y="4563"/>
                </a:lnTo>
                <a:cubicBezTo>
                  <a:pt x="0" y="4556"/>
                  <a:pt x="6" y="4550"/>
                  <a:pt x="13" y="4550"/>
                </a:cubicBezTo>
                <a:cubicBezTo>
                  <a:pt x="20" y="4550"/>
                  <a:pt x="25" y="4556"/>
                  <a:pt x="25" y="4563"/>
                </a:cubicBezTo>
                <a:lnTo>
                  <a:pt x="25" y="4638"/>
                </a:lnTo>
                <a:cubicBezTo>
                  <a:pt x="25" y="4645"/>
                  <a:pt x="20" y="4650"/>
                  <a:pt x="13" y="4650"/>
                </a:cubicBezTo>
                <a:cubicBezTo>
                  <a:pt x="6" y="4650"/>
                  <a:pt x="0" y="4645"/>
                  <a:pt x="0" y="4638"/>
                </a:cubicBezTo>
                <a:close/>
                <a:moveTo>
                  <a:pt x="0" y="4463"/>
                </a:moveTo>
                <a:lnTo>
                  <a:pt x="0" y="4388"/>
                </a:lnTo>
                <a:cubicBezTo>
                  <a:pt x="0" y="4381"/>
                  <a:pt x="6" y="4375"/>
                  <a:pt x="13" y="4375"/>
                </a:cubicBezTo>
                <a:cubicBezTo>
                  <a:pt x="20" y="4375"/>
                  <a:pt x="25" y="4381"/>
                  <a:pt x="25" y="4388"/>
                </a:cubicBezTo>
                <a:lnTo>
                  <a:pt x="25" y="4463"/>
                </a:lnTo>
                <a:cubicBezTo>
                  <a:pt x="25" y="4470"/>
                  <a:pt x="20" y="4475"/>
                  <a:pt x="13" y="4475"/>
                </a:cubicBezTo>
                <a:cubicBezTo>
                  <a:pt x="6" y="4475"/>
                  <a:pt x="0" y="4470"/>
                  <a:pt x="0" y="4463"/>
                </a:cubicBezTo>
                <a:close/>
                <a:moveTo>
                  <a:pt x="0" y="4288"/>
                </a:moveTo>
                <a:lnTo>
                  <a:pt x="0" y="4213"/>
                </a:lnTo>
                <a:cubicBezTo>
                  <a:pt x="0" y="4206"/>
                  <a:pt x="6" y="4200"/>
                  <a:pt x="13" y="4200"/>
                </a:cubicBezTo>
                <a:cubicBezTo>
                  <a:pt x="20" y="4200"/>
                  <a:pt x="25" y="4206"/>
                  <a:pt x="25" y="4213"/>
                </a:cubicBezTo>
                <a:lnTo>
                  <a:pt x="25" y="4288"/>
                </a:lnTo>
                <a:cubicBezTo>
                  <a:pt x="25" y="4295"/>
                  <a:pt x="20" y="4300"/>
                  <a:pt x="13" y="4300"/>
                </a:cubicBezTo>
                <a:cubicBezTo>
                  <a:pt x="6" y="4300"/>
                  <a:pt x="0" y="4295"/>
                  <a:pt x="0" y="4288"/>
                </a:cubicBezTo>
                <a:close/>
                <a:moveTo>
                  <a:pt x="0" y="4113"/>
                </a:moveTo>
                <a:lnTo>
                  <a:pt x="0" y="4038"/>
                </a:lnTo>
                <a:cubicBezTo>
                  <a:pt x="0" y="4031"/>
                  <a:pt x="6" y="4025"/>
                  <a:pt x="13" y="4025"/>
                </a:cubicBezTo>
                <a:cubicBezTo>
                  <a:pt x="20" y="4025"/>
                  <a:pt x="25" y="4031"/>
                  <a:pt x="25" y="4038"/>
                </a:cubicBezTo>
                <a:lnTo>
                  <a:pt x="25" y="4113"/>
                </a:lnTo>
                <a:cubicBezTo>
                  <a:pt x="25" y="4120"/>
                  <a:pt x="20" y="4125"/>
                  <a:pt x="13" y="4125"/>
                </a:cubicBezTo>
                <a:cubicBezTo>
                  <a:pt x="6" y="4125"/>
                  <a:pt x="0" y="4120"/>
                  <a:pt x="0" y="4113"/>
                </a:cubicBezTo>
                <a:close/>
                <a:moveTo>
                  <a:pt x="0" y="3938"/>
                </a:moveTo>
                <a:lnTo>
                  <a:pt x="0" y="3863"/>
                </a:lnTo>
                <a:cubicBezTo>
                  <a:pt x="0" y="3856"/>
                  <a:pt x="6" y="3850"/>
                  <a:pt x="13" y="3850"/>
                </a:cubicBezTo>
                <a:cubicBezTo>
                  <a:pt x="20" y="3850"/>
                  <a:pt x="25" y="3856"/>
                  <a:pt x="25" y="3863"/>
                </a:cubicBezTo>
                <a:lnTo>
                  <a:pt x="25" y="3938"/>
                </a:lnTo>
                <a:cubicBezTo>
                  <a:pt x="25" y="3945"/>
                  <a:pt x="20" y="3950"/>
                  <a:pt x="13" y="3950"/>
                </a:cubicBezTo>
                <a:cubicBezTo>
                  <a:pt x="6" y="3950"/>
                  <a:pt x="0" y="3945"/>
                  <a:pt x="0" y="3938"/>
                </a:cubicBezTo>
                <a:close/>
                <a:moveTo>
                  <a:pt x="0" y="3763"/>
                </a:moveTo>
                <a:lnTo>
                  <a:pt x="0" y="3688"/>
                </a:lnTo>
                <a:cubicBezTo>
                  <a:pt x="0" y="3681"/>
                  <a:pt x="6" y="3675"/>
                  <a:pt x="13" y="3675"/>
                </a:cubicBezTo>
                <a:cubicBezTo>
                  <a:pt x="20" y="3675"/>
                  <a:pt x="25" y="3681"/>
                  <a:pt x="25" y="3688"/>
                </a:cubicBezTo>
                <a:lnTo>
                  <a:pt x="25" y="3763"/>
                </a:lnTo>
                <a:cubicBezTo>
                  <a:pt x="25" y="3770"/>
                  <a:pt x="20" y="3775"/>
                  <a:pt x="13" y="3775"/>
                </a:cubicBezTo>
                <a:cubicBezTo>
                  <a:pt x="6" y="3775"/>
                  <a:pt x="0" y="3770"/>
                  <a:pt x="0" y="3763"/>
                </a:cubicBezTo>
                <a:close/>
                <a:moveTo>
                  <a:pt x="0" y="3588"/>
                </a:moveTo>
                <a:lnTo>
                  <a:pt x="0" y="3513"/>
                </a:lnTo>
                <a:cubicBezTo>
                  <a:pt x="0" y="3506"/>
                  <a:pt x="6" y="3500"/>
                  <a:pt x="13" y="3500"/>
                </a:cubicBezTo>
                <a:cubicBezTo>
                  <a:pt x="20" y="3500"/>
                  <a:pt x="25" y="3506"/>
                  <a:pt x="25" y="3513"/>
                </a:cubicBezTo>
                <a:lnTo>
                  <a:pt x="25" y="3588"/>
                </a:lnTo>
                <a:cubicBezTo>
                  <a:pt x="25" y="3595"/>
                  <a:pt x="20" y="3600"/>
                  <a:pt x="13" y="3600"/>
                </a:cubicBezTo>
                <a:cubicBezTo>
                  <a:pt x="6" y="3600"/>
                  <a:pt x="0" y="3595"/>
                  <a:pt x="0" y="3588"/>
                </a:cubicBezTo>
                <a:close/>
                <a:moveTo>
                  <a:pt x="0" y="3413"/>
                </a:moveTo>
                <a:lnTo>
                  <a:pt x="0" y="3338"/>
                </a:lnTo>
                <a:cubicBezTo>
                  <a:pt x="0" y="3331"/>
                  <a:pt x="6" y="3325"/>
                  <a:pt x="13" y="3325"/>
                </a:cubicBezTo>
                <a:cubicBezTo>
                  <a:pt x="20" y="3325"/>
                  <a:pt x="25" y="3331"/>
                  <a:pt x="25" y="3338"/>
                </a:cubicBezTo>
                <a:lnTo>
                  <a:pt x="25" y="3413"/>
                </a:lnTo>
                <a:cubicBezTo>
                  <a:pt x="25" y="3420"/>
                  <a:pt x="20" y="3425"/>
                  <a:pt x="13" y="3425"/>
                </a:cubicBezTo>
                <a:cubicBezTo>
                  <a:pt x="6" y="3425"/>
                  <a:pt x="0" y="3420"/>
                  <a:pt x="0" y="3413"/>
                </a:cubicBezTo>
                <a:close/>
                <a:moveTo>
                  <a:pt x="0" y="3238"/>
                </a:moveTo>
                <a:lnTo>
                  <a:pt x="0" y="3163"/>
                </a:lnTo>
                <a:cubicBezTo>
                  <a:pt x="0" y="3156"/>
                  <a:pt x="6" y="3150"/>
                  <a:pt x="13" y="3150"/>
                </a:cubicBezTo>
                <a:cubicBezTo>
                  <a:pt x="20" y="3150"/>
                  <a:pt x="25" y="3156"/>
                  <a:pt x="25" y="3163"/>
                </a:cubicBezTo>
                <a:lnTo>
                  <a:pt x="25" y="3238"/>
                </a:lnTo>
                <a:cubicBezTo>
                  <a:pt x="25" y="3245"/>
                  <a:pt x="20" y="3250"/>
                  <a:pt x="13" y="3250"/>
                </a:cubicBezTo>
                <a:cubicBezTo>
                  <a:pt x="6" y="3250"/>
                  <a:pt x="0" y="3245"/>
                  <a:pt x="0" y="3238"/>
                </a:cubicBezTo>
                <a:close/>
                <a:moveTo>
                  <a:pt x="0" y="3063"/>
                </a:moveTo>
                <a:lnTo>
                  <a:pt x="0" y="2988"/>
                </a:lnTo>
                <a:cubicBezTo>
                  <a:pt x="0" y="2981"/>
                  <a:pt x="6" y="2975"/>
                  <a:pt x="13" y="2975"/>
                </a:cubicBezTo>
                <a:cubicBezTo>
                  <a:pt x="20" y="2975"/>
                  <a:pt x="25" y="2981"/>
                  <a:pt x="25" y="2988"/>
                </a:cubicBezTo>
                <a:lnTo>
                  <a:pt x="25" y="3063"/>
                </a:lnTo>
                <a:cubicBezTo>
                  <a:pt x="25" y="3070"/>
                  <a:pt x="20" y="3075"/>
                  <a:pt x="13" y="3075"/>
                </a:cubicBezTo>
                <a:cubicBezTo>
                  <a:pt x="6" y="3075"/>
                  <a:pt x="0" y="3070"/>
                  <a:pt x="0" y="3063"/>
                </a:cubicBezTo>
                <a:close/>
                <a:moveTo>
                  <a:pt x="0" y="2888"/>
                </a:moveTo>
                <a:lnTo>
                  <a:pt x="0" y="2813"/>
                </a:lnTo>
                <a:cubicBezTo>
                  <a:pt x="0" y="2806"/>
                  <a:pt x="6" y="2800"/>
                  <a:pt x="13" y="2800"/>
                </a:cubicBezTo>
                <a:cubicBezTo>
                  <a:pt x="20" y="2800"/>
                  <a:pt x="25" y="2806"/>
                  <a:pt x="25" y="2813"/>
                </a:cubicBezTo>
                <a:lnTo>
                  <a:pt x="25" y="2888"/>
                </a:lnTo>
                <a:cubicBezTo>
                  <a:pt x="25" y="2895"/>
                  <a:pt x="20" y="2900"/>
                  <a:pt x="13" y="2900"/>
                </a:cubicBezTo>
                <a:cubicBezTo>
                  <a:pt x="6" y="2900"/>
                  <a:pt x="0" y="2895"/>
                  <a:pt x="0" y="2888"/>
                </a:cubicBezTo>
                <a:close/>
                <a:moveTo>
                  <a:pt x="0" y="2713"/>
                </a:moveTo>
                <a:lnTo>
                  <a:pt x="0" y="2638"/>
                </a:lnTo>
                <a:cubicBezTo>
                  <a:pt x="0" y="2631"/>
                  <a:pt x="6" y="2625"/>
                  <a:pt x="13" y="2625"/>
                </a:cubicBezTo>
                <a:cubicBezTo>
                  <a:pt x="20" y="2625"/>
                  <a:pt x="25" y="2631"/>
                  <a:pt x="25" y="2638"/>
                </a:cubicBezTo>
                <a:lnTo>
                  <a:pt x="25" y="2713"/>
                </a:lnTo>
                <a:cubicBezTo>
                  <a:pt x="25" y="2720"/>
                  <a:pt x="20" y="2725"/>
                  <a:pt x="13" y="2725"/>
                </a:cubicBezTo>
                <a:cubicBezTo>
                  <a:pt x="6" y="2725"/>
                  <a:pt x="0" y="2720"/>
                  <a:pt x="0" y="2713"/>
                </a:cubicBezTo>
                <a:close/>
                <a:moveTo>
                  <a:pt x="0" y="2538"/>
                </a:moveTo>
                <a:lnTo>
                  <a:pt x="0" y="2463"/>
                </a:lnTo>
                <a:cubicBezTo>
                  <a:pt x="0" y="2456"/>
                  <a:pt x="6" y="2450"/>
                  <a:pt x="13" y="2450"/>
                </a:cubicBezTo>
                <a:cubicBezTo>
                  <a:pt x="20" y="2450"/>
                  <a:pt x="25" y="2456"/>
                  <a:pt x="25" y="2463"/>
                </a:cubicBezTo>
                <a:lnTo>
                  <a:pt x="25" y="2538"/>
                </a:lnTo>
                <a:cubicBezTo>
                  <a:pt x="25" y="2545"/>
                  <a:pt x="20" y="2550"/>
                  <a:pt x="13" y="2550"/>
                </a:cubicBezTo>
                <a:cubicBezTo>
                  <a:pt x="6" y="2550"/>
                  <a:pt x="0" y="2545"/>
                  <a:pt x="0" y="2538"/>
                </a:cubicBezTo>
                <a:close/>
                <a:moveTo>
                  <a:pt x="0" y="2363"/>
                </a:moveTo>
                <a:lnTo>
                  <a:pt x="0" y="2288"/>
                </a:lnTo>
                <a:cubicBezTo>
                  <a:pt x="0" y="2281"/>
                  <a:pt x="6" y="2275"/>
                  <a:pt x="13" y="2275"/>
                </a:cubicBezTo>
                <a:cubicBezTo>
                  <a:pt x="20" y="2275"/>
                  <a:pt x="25" y="2281"/>
                  <a:pt x="25" y="2288"/>
                </a:cubicBezTo>
                <a:lnTo>
                  <a:pt x="25" y="2363"/>
                </a:lnTo>
                <a:cubicBezTo>
                  <a:pt x="25" y="2370"/>
                  <a:pt x="20" y="2375"/>
                  <a:pt x="13" y="2375"/>
                </a:cubicBezTo>
                <a:cubicBezTo>
                  <a:pt x="6" y="2375"/>
                  <a:pt x="0" y="2370"/>
                  <a:pt x="0" y="2363"/>
                </a:cubicBezTo>
                <a:close/>
                <a:moveTo>
                  <a:pt x="0" y="2188"/>
                </a:moveTo>
                <a:lnTo>
                  <a:pt x="0" y="2113"/>
                </a:lnTo>
                <a:cubicBezTo>
                  <a:pt x="0" y="2106"/>
                  <a:pt x="6" y="2100"/>
                  <a:pt x="13" y="2100"/>
                </a:cubicBezTo>
                <a:cubicBezTo>
                  <a:pt x="20" y="2100"/>
                  <a:pt x="25" y="2106"/>
                  <a:pt x="25" y="2113"/>
                </a:cubicBezTo>
                <a:lnTo>
                  <a:pt x="25" y="2188"/>
                </a:lnTo>
                <a:cubicBezTo>
                  <a:pt x="25" y="2195"/>
                  <a:pt x="20" y="2200"/>
                  <a:pt x="13" y="2200"/>
                </a:cubicBezTo>
                <a:cubicBezTo>
                  <a:pt x="6" y="2200"/>
                  <a:pt x="0" y="2195"/>
                  <a:pt x="0" y="2188"/>
                </a:cubicBezTo>
                <a:close/>
                <a:moveTo>
                  <a:pt x="0" y="2013"/>
                </a:moveTo>
                <a:lnTo>
                  <a:pt x="0" y="1938"/>
                </a:lnTo>
                <a:cubicBezTo>
                  <a:pt x="0" y="1931"/>
                  <a:pt x="6" y="1925"/>
                  <a:pt x="13" y="1925"/>
                </a:cubicBezTo>
                <a:cubicBezTo>
                  <a:pt x="20" y="1925"/>
                  <a:pt x="25" y="1931"/>
                  <a:pt x="25" y="1938"/>
                </a:cubicBezTo>
                <a:lnTo>
                  <a:pt x="25" y="2013"/>
                </a:lnTo>
                <a:cubicBezTo>
                  <a:pt x="25" y="2020"/>
                  <a:pt x="20" y="2025"/>
                  <a:pt x="13" y="2025"/>
                </a:cubicBezTo>
                <a:cubicBezTo>
                  <a:pt x="6" y="2025"/>
                  <a:pt x="0" y="2020"/>
                  <a:pt x="0" y="2013"/>
                </a:cubicBezTo>
                <a:close/>
                <a:moveTo>
                  <a:pt x="0" y="1838"/>
                </a:moveTo>
                <a:lnTo>
                  <a:pt x="0" y="1763"/>
                </a:lnTo>
                <a:cubicBezTo>
                  <a:pt x="0" y="1756"/>
                  <a:pt x="6" y="1750"/>
                  <a:pt x="13" y="1750"/>
                </a:cubicBezTo>
                <a:cubicBezTo>
                  <a:pt x="20" y="1750"/>
                  <a:pt x="25" y="1756"/>
                  <a:pt x="25" y="1763"/>
                </a:cubicBezTo>
                <a:lnTo>
                  <a:pt x="25" y="1838"/>
                </a:lnTo>
                <a:cubicBezTo>
                  <a:pt x="25" y="1845"/>
                  <a:pt x="20" y="1850"/>
                  <a:pt x="13" y="1850"/>
                </a:cubicBezTo>
                <a:cubicBezTo>
                  <a:pt x="6" y="1850"/>
                  <a:pt x="0" y="1845"/>
                  <a:pt x="0" y="1838"/>
                </a:cubicBezTo>
                <a:close/>
                <a:moveTo>
                  <a:pt x="0" y="1663"/>
                </a:moveTo>
                <a:lnTo>
                  <a:pt x="0" y="1588"/>
                </a:lnTo>
                <a:cubicBezTo>
                  <a:pt x="0" y="1581"/>
                  <a:pt x="6" y="1575"/>
                  <a:pt x="13" y="1575"/>
                </a:cubicBezTo>
                <a:cubicBezTo>
                  <a:pt x="20" y="1575"/>
                  <a:pt x="25" y="1581"/>
                  <a:pt x="25" y="1588"/>
                </a:cubicBezTo>
                <a:lnTo>
                  <a:pt x="25" y="1663"/>
                </a:lnTo>
                <a:cubicBezTo>
                  <a:pt x="25" y="1670"/>
                  <a:pt x="20" y="1675"/>
                  <a:pt x="13" y="1675"/>
                </a:cubicBezTo>
                <a:cubicBezTo>
                  <a:pt x="6" y="1675"/>
                  <a:pt x="0" y="1670"/>
                  <a:pt x="0" y="1663"/>
                </a:cubicBezTo>
                <a:close/>
                <a:moveTo>
                  <a:pt x="0" y="1488"/>
                </a:moveTo>
                <a:lnTo>
                  <a:pt x="0" y="1413"/>
                </a:lnTo>
                <a:cubicBezTo>
                  <a:pt x="0" y="1406"/>
                  <a:pt x="6" y="1400"/>
                  <a:pt x="13" y="1400"/>
                </a:cubicBezTo>
                <a:cubicBezTo>
                  <a:pt x="20" y="1400"/>
                  <a:pt x="25" y="1406"/>
                  <a:pt x="25" y="1413"/>
                </a:cubicBezTo>
                <a:lnTo>
                  <a:pt x="25" y="1488"/>
                </a:lnTo>
                <a:cubicBezTo>
                  <a:pt x="25" y="1495"/>
                  <a:pt x="20" y="1500"/>
                  <a:pt x="13" y="1500"/>
                </a:cubicBezTo>
                <a:cubicBezTo>
                  <a:pt x="6" y="1500"/>
                  <a:pt x="0" y="1495"/>
                  <a:pt x="0" y="1488"/>
                </a:cubicBezTo>
                <a:close/>
                <a:moveTo>
                  <a:pt x="0" y="1313"/>
                </a:moveTo>
                <a:lnTo>
                  <a:pt x="0" y="1238"/>
                </a:lnTo>
                <a:cubicBezTo>
                  <a:pt x="0" y="1231"/>
                  <a:pt x="6" y="1225"/>
                  <a:pt x="13" y="1225"/>
                </a:cubicBezTo>
                <a:cubicBezTo>
                  <a:pt x="20" y="1225"/>
                  <a:pt x="25" y="1231"/>
                  <a:pt x="25" y="1238"/>
                </a:cubicBezTo>
                <a:lnTo>
                  <a:pt x="25" y="1313"/>
                </a:lnTo>
                <a:cubicBezTo>
                  <a:pt x="25" y="1320"/>
                  <a:pt x="20" y="1325"/>
                  <a:pt x="13" y="1325"/>
                </a:cubicBezTo>
                <a:cubicBezTo>
                  <a:pt x="6" y="1325"/>
                  <a:pt x="0" y="1320"/>
                  <a:pt x="0" y="1313"/>
                </a:cubicBezTo>
                <a:close/>
                <a:moveTo>
                  <a:pt x="0" y="1138"/>
                </a:moveTo>
                <a:lnTo>
                  <a:pt x="0" y="1063"/>
                </a:lnTo>
                <a:cubicBezTo>
                  <a:pt x="0" y="1056"/>
                  <a:pt x="6" y="1050"/>
                  <a:pt x="13" y="1050"/>
                </a:cubicBezTo>
                <a:cubicBezTo>
                  <a:pt x="20" y="1050"/>
                  <a:pt x="25" y="1056"/>
                  <a:pt x="25" y="1063"/>
                </a:cubicBezTo>
                <a:lnTo>
                  <a:pt x="25" y="1138"/>
                </a:lnTo>
                <a:cubicBezTo>
                  <a:pt x="25" y="1145"/>
                  <a:pt x="20" y="1150"/>
                  <a:pt x="13" y="1150"/>
                </a:cubicBezTo>
                <a:cubicBezTo>
                  <a:pt x="6" y="1150"/>
                  <a:pt x="0" y="1145"/>
                  <a:pt x="0" y="1138"/>
                </a:cubicBezTo>
                <a:close/>
                <a:moveTo>
                  <a:pt x="0" y="963"/>
                </a:moveTo>
                <a:lnTo>
                  <a:pt x="0" y="888"/>
                </a:lnTo>
                <a:cubicBezTo>
                  <a:pt x="0" y="881"/>
                  <a:pt x="6" y="875"/>
                  <a:pt x="13" y="875"/>
                </a:cubicBezTo>
                <a:cubicBezTo>
                  <a:pt x="20" y="875"/>
                  <a:pt x="25" y="881"/>
                  <a:pt x="25" y="888"/>
                </a:cubicBezTo>
                <a:lnTo>
                  <a:pt x="25" y="963"/>
                </a:lnTo>
                <a:cubicBezTo>
                  <a:pt x="25" y="970"/>
                  <a:pt x="20" y="975"/>
                  <a:pt x="13" y="975"/>
                </a:cubicBezTo>
                <a:cubicBezTo>
                  <a:pt x="6" y="975"/>
                  <a:pt x="0" y="970"/>
                  <a:pt x="0" y="963"/>
                </a:cubicBezTo>
                <a:close/>
                <a:moveTo>
                  <a:pt x="0" y="788"/>
                </a:moveTo>
                <a:lnTo>
                  <a:pt x="0" y="713"/>
                </a:lnTo>
                <a:cubicBezTo>
                  <a:pt x="0" y="706"/>
                  <a:pt x="6" y="700"/>
                  <a:pt x="13" y="700"/>
                </a:cubicBezTo>
                <a:cubicBezTo>
                  <a:pt x="20" y="700"/>
                  <a:pt x="25" y="706"/>
                  <a:pt x="25" y="713"/>
                </a:cubicBezTo>
                <a:lnTo>
                  <a:pt x="25" y="788"/>
                </a:lnTo>
                <a:cubicBezTo>
                  <a:pt x="25" y="795"/>
                  <a:pt x="20" y="800"/>
                  <a:pt x="13" y="800"/>
                </a:cubicBezTo>
                <a:cubicBezTo>
                  <a:pt x="6" y="800"/>
                  <a:pt x="0" y="795"/>
                  <a:pt x="0" y="788"/>
                </a:cubicBezTo>
                <a:close/>
                <a:moveTo>
                  <a:pt x="0" y="613"/>
                </a:moveTo>
                <a:lnTo>
                  <a:pt x="0" y="538"/>
                </a:lnTo>
                <a:cubicBezTo>
                  <a:pt x="0" y="531"/>
                  <a:pt x="6" y="525"/>
                  <a:pt x="13" y="525"/>
                </a:cubicBezTo>
                <a:cubicBezTo>
                  <a:pt x="20" y="525"/>
                  <a:pt x="25" y="531"/>
                  <a:pt x="25" y="538"/>
                </a:cubicBezTo>
                <a:lnTo>
                  <a:pt x="25" y="613"/>
                </a:lnTo>
                <a:cubicBezTo>
                  <a:pt x="25" y="620"/>
                  <a:pt x="20" y="625"/>
                  <a:pt x="13" y="625"/>
                </a:cubicBezTo>
                <a:cubicBezTo>
                  <a:pt x="6" y="625"/>
                  <a:pt x="0" y="620"/>
                  <a:pt x="0" y="613"/>
                </a:cubicBezTo>
                <a:close/>
                <a:moveTo>
                  <a:pt x="0" y="438"/>
                </a:moveTo>
                <a:lnTo>
                  <a:pt x="0" y="363"/>
                </a:lnTo>
                <a:cubicBezTo>
                  <a:pt x="0" y="356"/>
                  <a:pt x="6" y="350"/>
                  <a:pt x="13" y="350"/>
                </a:cubicBezTo>
                <a:cubicBezTo>
                  <a:pt x="20" y="350"/>
                  <a:pt x="25" y="356"/>
                  <a:pt x="25" y="363"/>
                </a:cubicBezTo>
                <a:lnTo>
                  <a:pt x="25" y="438"/>
                </a:lnTo>
                <a:cubicBezTo>
                  <a:pt x="25" y="445"/>
                  <a:pt x="20" y="450"/>
                  <a:pt x="13" y="450"/>
                </a:cubicBezTo>
                <a:cubicBezTo>
                  <a:pt x="6" y="450"/>
                  <a:pt x="0" y="445"/>
                  <a:pt x="0" y="438"/>
                </a:cubicBezTo>
                <a:close/>
                <a:moveTo>
                  <a:pt x="0" y="263"/>
                </a:moveTo>
                <a:lnTo>
                  <a:pt x="0" y="188"/>
                </a:lnTo>
                <a:cubicBezTo>
                  <a:pt x="0" y="181"/>
                  <a:pt x="6" y="175"/>
                  <a:pt x="13" y="175"/>
                </a:cubicBezTo>
                <a:cubicBezTo>
                  <a:pt x="20" y="175"/>
                  <a:pt x="25" y="181"/>
                  <a:pt x="25" y="188"/>
                </a:cubicBezTo>
                <a:lnTo>
                  <a:pt x="25" y="263"/>
                </a:lnTo>
                <a:cubicBezTo>
                  <a:pt x="25" y="270"/>
                  <a:pt x="20" y="275"/>
                  <a:pt x="13" y="275"/>
                </a:cubicBezTo>
                <a:cubicBezTo>
                  <a:pt x="6" y="275"/>
                  <a:pt x="0" y="270"/>
                  <a:pt x="0" y="263"/>
                </a:cubicBezTo>
                <a:close/>
                <a:moveTo>
                  <a:pt x="0" y="88"/>
                </a:moveTo>
                <a:lnTo>
                  <a:pt x="0" y="13"/>
                </a:lnTo>
                <a:cubicBezTo>
                  <a:pt x="0" y="6"/>
                  <a:pt x="6" y="0"/>
                  <a:pt x="13" y="0"/>
                </a:cubicBezTo>
                <a:cubicBezTo>
                  <a:pt x="20" y="0"/>
                  <a:pt x="25" y="6"/>
                  <a:pt x="25" y="13"/>
                </a:cubicBezTo>
                <a:lnTo>
                  <a:pt x="25" y="88"/>
                </a:lnTo>
                <a:cubicBezTo>
                  <a:pt x="25" y="95"/>
                  <a:pt x="20" y="100"/>
                  <a:pt x="13" y="100"/>
                </a:cubicBezTo>
                <a:cubicBezTo>
                  <a:pt x="6" y="100"/>
                  <a:pt x="0" y="95"/>
                  <a:pt x="0" y="88"/>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83" name="Freeform 151"/>
          <p:cNvSpPr>
            <a:spLocks noEditPoints="1"/>
          </p:cNvSpPr>
          <p:nvPr/>
        </p:nvSpPr>
        <p:spPr bwMode="auto">
          <a:xfrm>
            <a:off x="7267575" y="998538"/>
            <a:ext cx="66675" cy="123825"/>
          </a:xfrm>
          <a:custGeom>
            <a:avLst/>
            <a:gdLst/>
            <a:ahLst/>
            <a:cxnLst>
              <a:cxn ang="0">
                <a:pos x="116" y="17"/>
              </a:cxn>
              <a:cxn ang="0">
                <a:pos x="116" y="117"/>
              </a:cxn>
              <a:cxn ang="0">
                <a:pos x="100" y="134"/>
              </a:cxn>
              <a:cxn ang="0">
                <a:pos x="83" y="117"/>
              </a:cxn>
              <a:cxn ang="0">
                <a:pos x="83" y="17"/>
              </a:cxn>
              <a:cxn ang="0">
                <a:pos x="100" y="0"/>
              </a:cxn>
              <a:cxn ang="0">
                <a:pos x="116" y="17"/>
              </a:cxn>
              <a:cxn ang="0">
                <a:pos x="200" y="196"/>
              </a:cxn>
              <a:cxn ang="0">
                <a:pos x="100" y="396"/>
              </a:cxn>
              <a:cxn ang="0">
                <a:pos x="0" y="196"/>
              </a:cxn>
              <a:cxn ang="0">
                <a:pos x="200" y="196"/>
              </a:cxn>
            </a:cxnLst>
            <a:rect l="0" t="0" r="r" b="b"/>
            <a:pathLst>
              <a:path w="200" h="396">
                <a:moveTo>
                  <a:pt x="116" y="17"/>
                </a:moveTo>
                <a:lnTo>
                  <a:pt x="116" y="117"/>
                </a:lnTo>
                <a:cubicBezTo>
                  <a:pt x="116" y="126"/>
                  <a:pt x="109" y="134"/>
                  <a:pt x="100" y="134"/>
                </a:cubicBezTo>
                <a:cubicBezTo>
                  <a:pt x="91" y="134"/>
                  <a:pt x="83" y="126"/>
                  <a:pt x="83" y="117"/>
                </a:cubicBezTo>
                <a:lnTo>
                  <a:pt x="83" y="17"/>
                </a:lnTo>
                <a:cubicBezTo>
                  <a:pt x="83" y="8"/>
                  <a:pt x="91" y="0"/>
                  <a:pt x="100" y="0"/>
                </a:cubicBezTo>
                <a:cubicBezTo>
                  <a:pt x="109" y="0"/>
                  <a:pt x="116" y="8"/>
                  <a:pt x="116" y="17"/>
                </a:cubicBezTo>
                <a:close/>
                <a:moveTo>
                  <a:pt x="200" y="196"/>
                </a:moveTo>
                <a:lnTo>
                  <a:pt x="100" y="396"/>
                </a:lnTo>
                <a:lnTo>
                  <a:pt x="0" y="196"/>
                </a:lnTo>
                <a:lnTo>
                  <a:pt x="200" y="196"/>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84" name="Freeform 152"/>
          <p:cNvSpPr>
            <a:spLocks noEditPoints="1"/>
          </p:cNvSpPr>
          <p:nvPr/>
        </p:nvSpPr>
        <p:spPr bwMode="auto">
          <a:xfrm>
            <a:off x="7297738" y="1000125"/>
            <a:ext cx="252412" cy="7938"/>
          </a:xfrm>
          <a:custGeom>
            <a:avLst/>
            <a:gdLst/>
            <a:ahLst/>
            <a:cxnLst>
              <a:cxn ang="0">
                <a:pos x="742" y="25"/>
              </a:cxn>
              <a:cxn ang="0">
                <a:pos x="667" y="25"/>
              </a:cxn>
              <a:cxn ang="0">
                <a:pos x="654" y="12"/>
              </a:cxn>
              <a:cxn ang="0">
                <a:pos x="667" y="0"/>
              </a:cxn>
              <a:cxn ang="0">
                <a:pos x="742" y="0"/>
              </a:cxn>
              <a:cxn ang="0">
                <a:pos x="754" y="12"/>
              </a:cxn>
              <a:cxn ang="0">
                <a:pos x="742" y="25"/>
              </a:cxn>
              <a:cxn ang="0">
                <a:pos x="567" y="25"/>
              </a:cxn>
              <a:cxn ang="0">
                <a:pos x="492" y="25"/>
              </a:cxn>
              <a:cxn ang="0">
                <a:pos x="479" y="12"/>
              </a:cxn>
              <a:cxn ang="0">
                <a:pos x="492" y="0"/>
              </a:cxn>
              <a:cxn ang="0">
                <a:pos x="567" y="0"/>
              </a:cxn>
              <a:cxn ang="0">
                <a:pos x="579" y="12"/>
              </a:cxn>
              <a:cxn ang="0">
                <a:pos x="567" y="25"/>
              </a:cxn>
              <a:cxn ang="0">
                <a:pos x="392" y="25"/>
              </a:cxn>
              <a:cxn ang="0">
                <a:pos x="317" y="25"/>
              </a:cxn>
              <a:cxn ang="0">
                <a:pos x="304" y="12"/>
              </a:cxn>
              <a:cxn ang="0">
                <a:pos x="317" y="0"/>
              </a:cxn>
              <a:cxn ang="0">
                <a:pos x="392" y="0"/>
              </a:cxn>
              <a:cxn ang="0">
                <a:pos x="404" y="12"/>
              </a:cxn>
              <a:cxn ang="0">
                <a:pos x="392" y="25"/>
              </a:cxn>
              <a:cxn ang="0">
                <a:pos x="217" y="25"/>
              </a:cxn>
              <a:cxn ang="0">
                <a:pos x="142" y="25"/>
              </a:cxn>
              <a:cxn ang="0">
                <a:pos x="129" y="12"/>
              </a:cxn>
              <a:cxn ang="0">
                <a:pos x="142" y="0"/>
              </a:cxn>
              <a:cxn ang="0">
                <a:pos x="217" y="0"/>
              </a:cxn>
              <a:cxn ang="0">
                <a:pos x="229" y="12"/>
              </a:cxn>
              <a:cxn ang="0">
                <a:pos x="217" y="25"/>
              </a:cxn>
              <a:cxn ang="0">
                <a:pos x="42" y="25"/>
              </a:cxn>
              <a:cxn ang="0">
                <a:pos x="13" y="25"/>
              </a:cxn>
              <a:cxn ang="0">
                <a:pos x="0" y="12"/>
              </a:cxn>
              <a:cxn ang="0">
                <a:pos x="13" y="0"/>
              </a:cxn>
              <a:cxn ang="0">
                <a:pos x="42" y="0"/>
              </a:cxn>
              <a:cxn ang="0">
                <a:pos x="54" y="12"/>
              </a:cxn>
              <a:cxn ang="0">
                <a:pos x="42" y="25"/>
              </a:cxn>
            </a:cxnLst>
            <a:rect l="0" t="0" r="r" b="b"/>
            <a:pathLst>
              <a:path w="754" h="25">
                <a:moveTo>
                  <a:pt x="742" y="25"/>
                </a:moveTo>
                <a:lnTo>
                  <a:pt x="667" y="25"/>
                </a:lnTo>
                <a:cubicBezTo>
                  <a:pt x="660" y="25"/>
                  <a:pt x="654" y="19"/>
                  <a:pt x="654" y="12"/>
                </a:cubicBezTo>
                <a:cubicBezTo>
                  <a:pt x="654" y="5"/>
                  <a:pt x="660" y="0"/>
                  <a:pt x="667" y="0"/>
                </a:cubicBezTo>
                <a:lnTo>
                  <a:pt x="742" y="0"/>
                </a:lnTo>
                <a:cubicBezTo>
                  <a:pt x="749" y="0"/>
                  <a:pt x="754" y="5"/>
                  <a:pt x="754" y="12"/>
                </a:cubicBezTo>
                <a:cubicBezTo>
                  <a:pt x="754" y="19"/>
                  <a:pt x="749" y="25"/>
                  <a:pt x="742" y="25"/>
                </a:cubicBezTo>
                <a:close/>
                <a:moveTo>
                  <a:pt x="567" y="25"/>
                </a:moveTo>
                <a:lnTo>
                  <a:pt x="492" y="25"/>
                </a:lnTo>
                <a:cubicBezTo>
                  <a:pt x="485" y="25"/>
                  <a:pt x="479" y="19"/>
                  <a:pt x="479" y="12"/>
                </a:cubicBezTo>
                <a:cubicBezTo>
                  <a:pt x="479" y="5"/>
                  <a:pt x="485" y="0"/>
                  <a:pt x="492" y="0"/>
                </a:cubicBezTo>
                <a:lnTo>
                  <a:pt x="567" y="0"/>
                </a:lnTo>
                <a:cubicBezTo>
                  <a:pt x="574" y="0"/>
                  <a:pt x="579" y="5"/>
                  <a:pt x="579" y="12"/>
                </a:cubicBezTo>
                <a:cubicBezTo>
                  <a:pt x="579" y="19"/>
                  <a:pt x="574" y="25"/>
                  <a:pt x="567" y="25"/>
                </a:cubicBezTo>
                <a:close/>
                <a:moveTo>
                  <a:pt x="392" y="25"/>
                </a:moveTo>
                <a:lnTo>
                  <a:pt x="317" y="25"/>
                </a:lnTo>
                <a:cubicBezTo>
                  <a:pt x="310" y="25"/>
                  <a:pt x="304" y="19"/>
                  <a:pt x="304" y="12"/>
                </a:cubicBezTo>
                <a:cubicBezTo>
                  <a:pt x="304" y="5"/>
                  <a:pt x="310" y="0"/>
                  <a:pt x="317" y="0"/>
                </a:cubicBezTo>
                <a:lnTo>
                  <a:pt x="392" y="0"/>
                </a:lnTo>
                <a:cubicBezTo>
                  <a:pt x="399" y="0"/>
                  <a:pt x="404" y="5"/>
                  <a:pt x="404" y="12"/>
                </a:cubicBezTo>
                <a:cubicBezTo>
                  <a:pt x="404" y="19"/>
                  <a:pt x="399" y="25"/>
                  <a:pt x="392" y="25"/>
                </a:cubicBezTo>
                <a:close/>
                <a:moveTo>
                  <a:pt x="217" y="25"/>
                </a:moveTo>
                <a:lnTo>
                  <a:pt x="142" y="25"/>
                </a:lnTo>
                <a:cubicBezTo>
                  <a:pt x="135" y="25"/>
                  <a:pt x="129" y="19"/>
                  <a:pt x="129" y="12"/>
                </a:cubicBezTo>
                <a:cubicBezTo>
                  <a:pt x="129" y="5"/>
                  <a:pt x="135" y="0"/>
                  <a:pt x="142" y="0"/>
                </a:cubicBezTo>
                <a:lnTo>
                  <a:pt x="217" y="0"/>
                </a:lnTo>
                <a:cubicBezTo>
                  <a:pt x="224" y="0"/>
                  <a:pt x="229" y="5"/>
                  <a:pt x="229" y="12"/>
                </a:cubicBezTo>
                <a:cubicBezTo>
                  <a:pt x="229" y="19"/>
                  <a:pt x="224" y="25"/>
                  <a:pt x="217" y="25"/>
                </a:cubicBezTo>
                <a:close/>
                <a:moveTo>
                  <a:pt x="42" y="25"/>
                </a:moveTo>
                <a:lnTo>
                  <a:pt x="13" y="25"/>
                </a:lnTo>
                <a:cubicBezTo>
                  <a:pt x="6" y="25"/>
                  <a:pt x="0" y="19"/>
                  <a:pt x="0" y="12"/>
                </a:cubicBezTo>
                <a:cubicBezTo>
                  <a:pt x="0" y="5"/>
                  <a:pt x="6" y="0"/>
                  <a:pt x="13" y="0"/>
                </a:cubicBezTo>
                <a:lnTo>
                  <a:pt x="42" y="0"/>
                </a:lnTo>
                <a:cubicBezTo>
                  <a:pt x="49" y="0"/>
                  <a:pt x="54" y="5"/>
                  <a:pt x="54" y="12"/>
                </a:cubicBezTo>
                <a:cubicBezTo>
                  <a:pt x="54" y="19"/>
                  <a:pt x="49" y="25"/>
                  <a:pt x="42" y="25"/>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85" name="Freeform 153"/>
          <p:cNvSpPr>
            <a:spLocks noEditPoints="1"/>
          </p:cNvSpPr>
          <p:nvPr/>
        </p:nvSpPr>
        <p:spPr bwMode="auto">
          <a:xfrm>
            <a:off x="4373563" y="4198938"/>
            <a:ext cx="258762" cy="61912"/>
          </a:xfrm>
          <a:custGeom>
            <a:avLst/>
            <a:gdLst/>
            <a:ahLst/>
            <a:cxnLst>
              <a:cxn ang="0">
                <a:pos x="33" y="166"/>
              </a:cxn>
              <a:cxn ang="0">
                <a:pos x="1208" y="166"/>
              </a:cxn>
              <a:cxn ang="0">
                <a:pos x="1242" y="200"/>
              </a:cxn>
              <a:cxn ang="0">
                <a:pos x="1208" y="233"/>
              </a:cxn>
              <a:cxn ang="0">
                <a:pos x="33" y="233"/>
              </a:cxn>
              <a:cxn ang="0">
                <a:pos x="0" y="200"/>
              </a:cxn>
              <a:cxn ang="0">
                <a:pos x="33" y="166"/>
              </a:cxn>
              <a:cxn ang="0">
                <a:pos x="1142" y="0"/>
              </a:cxn>
              <a:cxn ang="0">
                <a:pos x="1542" y="200"/>
              </a:cxn>
              <a:cxn ang="0">
                <a:pos x="1142" y="400"/>
              </a:cxn>
              <a:cxn ang="0">
                <a:pos x="1142" y="0"/>
              </a:cxn>
            </a:cxnLst>
            <a:rect l="0" t="0" r="r" b="b"/>
            <a:pathLst>
              <a:path w="1542" h="400">
                <a:moveTo>
                  <a:pt x="33" y="166"/>
                </a:moveTo>
                <a:lnTo>
                  <a:pt x="1208" y="166"/>
                </a:lnTo>
                <a:cubicBezTo>
                  <a:pt x="1227" y="166"/>
                  <a:pt x="1242" y="181"/>
                  <a:pt x="1242" y="200"/>
                </a:cubicBezTo>
                <a:cubicBezTo>
                  <a:pt x="1242" y="218"/>
                  <a:pt x="1227" y="233"/>
                  <a:pt x="1208" y="233"/>
                </a:cubicBezTo>
                <a:lnTo>
                  <a:pt x="33" y="233"/>
                </a:lnTo>
                <a:cubicBezTo>
                  <a:pt x="15" y="233"/>
                  <a:pt x="0" y="218"/>
                  <a:pt x="0" y="200"/>
                </a:cubicBezTo>
                <a:cubicBezTo>
                  <a:pt x="0" y="181"/>
                  <a:pt x="15" y="166"/>
                  <a:pt x="33" y="166"/>
                </a:cubicBezTo>
                <a:close/>
                <a:moveTo>
                  <a:pt x="1142" y="0"/>
                </a:moveTo>
                <a:lnTo>
                  <a:pt x="1542" y="200"/>
                </a:lnTo>
                <a:lnTo>
                  <a:pt x="1142" y="400"/>
                </a:lnTo>
                <a:lnTo>
                  <a:pt x="1142" y="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86" name="Freeform 154"/>
          <p:cNvSpPr>
            <a:spLocks noEditPoints="1"/>
          </p:cNvSpPr>
          <p:nvPr/>
        </p:nvSpPr>
        <p:spPr bwMode="auto">
          <a:xfrm>
            <a:off x="5513388" y="4198938"/>
            <a:ext cx="257175" cy="61912"/>
          </a:xfrm>
          <a:custGeom>
            <a:avLst/>
            <a:gdLst/>
            <a:ahLst/>
            <a:cxnLst>
              <a:cxn ang="0">
                <a:pos x="33" y="166"/>
              </a:cxn>
              <a:cxn ang="0">
                <a:pos x="1208" y="166"/>
              </a:cxn>
              <a:cxn ang="0">
                <a:pos x="1242" y="200"/>
              </a:cxn>
              <a:cxn ang="0">
                <a:pos x="1208" y="233"/>
              </a:cxn>
              <a:cxn ang="0">
                <a:pos x="33" y="233"/>
              </a:cxn>
              <a:cxn ang="0">
                <a:pos x="0" y="200"/>
              </a:cxn>
              <a:cxn ang="0">
                <a:pos x="33" y="166"/>
              </a:cxn>
              <a:cxn ang="0">
                <a:pos x="1142" y="0"/>
              </a:cxn>
              <a:cxn ang="0">
                <a:pos x="1542" y="200"/>
              </a:cxn>
              <a:cxn ang="0">
                <a:pos x="1142" y="400"/>
              </a:cxn>
              <a:cxn ang="0">
                <a:pos x="1142" y="0"/>
              </a:cxn>
            </a:cxnLst>
            <a:rect l="0" t="0" r="r" b="b"/>
            <a:pathLst>
              <a:path w="1542" h="400">
                <a:moveTo>
                  <a:pt x="33" y="166"/>
                </a:moveTo>
                <a:lnTo>
                  <a:pt x="1208" y="166"/>
                </a:lnTo>
                <a:cubicBezTo>
                  <a:pt x="1227" y="166"/>
                  <a:pt x="1242" y="181"/>
                  <a:pt x="1242" y="200"/>
                </a:cubicBezTo>
                <a:cubicBezTo>
                  <a:pt x="1242" y="218"/>
                  <a:pt x="1227" y="233"/>
                  <a:pt x="1208" y="233"/>
                </a:cubicBezTo>
                <a:lnTo>
                  <a:pt x="33" y="233"/>
                </a:lnTo>
                <a:cubicBezTo>
                  <a:pt x="15" y="233"/>
                  <a:pt x="0" y="218"/>
                  <a:pt x="0" y="200"/>
                </a:cubicBezTo>
                <a:cubicBezTo>
                  <a:pt x="0" y="181"/>
                  <a:pt x="15" y="166"/>
                  <a:pt x="33" y="166"/>
                </a:cubicBezTo>
                <a:close/>
                <a:moveTo>
                  <a:pt x="1142" y="0"/>
                </a:moveTo>
                <a:lnTo>
                  <a:pt x="1542" y="200"/>
                </a:lnTo>
                <a:lnTo>
                  <a:pt x="1142" y="400"/>
                </a:lnTo>
                <a:lnTo>
                  <a:pt x="1142" y="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87" name="Freeform 155"/>
          <p:cNvSpPr>
            <a:spLocks noEditPoints="1"/>
          </p:cNvSpPr>
          <p:nvPr/>
        </p:nvSpPr>
        <p:spPr bwMode="auto">
          <a:xfrm>
            <a:off x="3486150" y="5070475"/>
            <a:ext cx="576263" cy="61913"/>
          </a:xfrm>
          <a:custGeom>
            <a:avLst/>
            <a:gdLst/>
            <a:ahLst/>
            <a:cxnLst>
              <a:cxn ang="0">
                <a:pos x="33" y="167"/>
              </a:cxn>
              <a:cxn ang="0">
                <a:pos x="233" y="167"/>
              </a:cxn>
              <a:cxn ang="0">
                <a:pos x="267" y="200"/>
              </a:cxn>
              <a:cxn ang="0">
                <a:pos x="233" y="234"/>
              </a:cxn>
              <a:cxn ang="0">
                <a:pos x="33" y="234"/>
              </a:cxn>
              <a:cxn ang="0">
                <a:pos x="0" y="200"/>
              </a:cxn>
              <a:cxn ang="0">
                <a:pos x="33" y="167"/>
              </a:cxn>
              <a:cxn ang="0">
                <a:pos x="500" y="167"/>
              </a:cxn>
              <a:cxn ang="0">
                <a:pos x="700" y="167"/>
              </a:cxn>
              <a:cxn ang="0">
                <a:pos x="733" y="200"/>
              </a:cxn>
              <a:cxn ang="0">
                <a:pos x="700" y="234"/>
              </a:cxn>
              <a:cxn ang="0">
                <a:pos x="500" y="234"/>
              </a:cxn>
              <a:cxn ang="0">
                <a:pos x="467" y="200"/>
              </a:cxn>
              <a:cxn ang="0">
                <a:pos x="500" y="167"/>
              </a:cxn>
              <a:cxn ang="0">
                <a:pos x="967" y="167"/>
              </a:cxn>
              <a:cxn ang="0">
                <a:pos x="1167" y="167"/>
              </a:cxn>
              <a:cxn ang="0">
                <a:pos x="1200" y="200"/>
              </a:cxn>
              <a:cxn ang="0">
                <a:pos x="1167" y="234"/>
              </a:cxn>
              <a:cxn ang="0">
                <a:pos x="967" y="234"/>
              </a:cxn>
              <a:cxn ang="0">
                <a:pos x="933" y="200"/>
              </a:cxn>
              <a:cxn ang="0">
                <a:pos x="967" y="167"/>
              </a:cxn>
              <a:cxn ang="0">
                <a:pos x="1433" y="167"/>
              </a:cxn>
              <a:cxn ang="0">
                <a:pos x="1633" y="167"/>
              </a:cxn>
              <a:cxn ang="0">
                <a:pos x="1667" y="200"/>
              </a:cxn>
              <a:cxn ang="0">
                <a:pos x="1633" y="234"/>
              </a:cxn>
              <a:cxn ang="0">
                <a:pos x="1433" y="234"/>
              </a:cxn>
              <a:cxn ang="0">
                <a:pos x="1400" y="200"/>
              </a:cxn>
              <a:cxn ang="0">
                <a:pos x="1433" y="167"/>
              </a:cxn>
              <a:cxn ang="0">
                <a:pos x="1900" y="167"/>
              </a:cxn>
              <a:cxn ang="0">
                <a:pos x="2100" y="167"/>
              </a:cxn>
              <a:cxn ang="0">
                <a:pos x="2133" y="200"/>
              </a:cxn>
              <a:cxn ang="0">
                <a:pos x="2100" y="234"/>
              </a:cxn>
              <a:cxn ang="0">
                <a:pos x="1900" y="234"/>
              </a:cxn>
              <a:cxn ang="0">
                <a:pos x="1867" y="200"/>
              </a:cxn>
              <a:cxn ang="0">
                <a:pos x="1900" y="167"/>
              </a:cxn>
              <a:cxn ang="0">
                <a:pos x="2367" y="167"/>
              </a:cxn>
              <a:cxn ang="0">
                <a:pos x="2567" y="167"/>
              </a:cxn>
              <a:cxn ang="0">
                <a:pos x="2600" y="200"/>
              </a:cxn>
              <a:cxn ang="0">
                <a:pos x="2567" y="234"/>
              </a:cxn>
              <a:cxn ang="0">
                <a:pos x="2367" y="234"/>
              </a:cxn>
              <a:cxn ang="0">
                <a:pos x="2333" y="200"/>
              </a:cxn>
              <a:cxn ang="0">
                <a:pos x="2367" y="167"/>
              </a:cxn>
              <a:cxn ang="0">
                <a:pos x="2833" y="167"/>
              </a:cxn>
              <a:cxn ang="0">
                <a:pos x="3033" y="167"/>
              </a:cxn>
              <a:cxn ang="0">
                <a:pos x="3067" y="200"/>
              </a:cxn>
              <a:cxn ang="0">
                <a:pos x="3033" y="234"/>
              </a:cxn>
              <a:cxn ang="0">
                <a:pos x="2833" y="234"/>
              </a:cxn>
              <a:cxn ang="0">
                <a:pos x="2800" y="200"/>
              </a:cxn>
              <a:cxn ang="0">
                <a:pos x="2833" y="167"/>
              </a:cxn>
              <a:cxn ang="0">
                <a:pos x="3042" y="0"/>
              </a:cxn>
              <a:cxn ang="0">
                <a:pos x="3442" y="200"/>
              </a:cxn>
              <a:cxn ang="0">
                <a:pos x="3042" y="400"/>
              </a:cxn>
              <a:cxn ang="0">
                <a:pos x="3042" y="0"/>
              </a:cxn>
            </a:cxnLst>
            <a:rect l="0" t="0" r="r" b="b"/>
            <a:pathLst>
              <a:path w="3442" h="400">
                <a:moveTo>
                  <a:pt x="33" y="167"/>
                </a:moveTo>
                <a:lnTo>
                  <a:pt x="233" y="167"/>
                </a:lnTo>
                <a:cubicBezTo>
                  <a:pt x="252" y="167"/>
                  <a:pt x="267" y="182"/>
                  <a:pt x="267" y="200"/>
                </a:cubicBezTo>
                <a:cubicBezTo>
                  <a:pt x="267" y="219"/>
                  <a:pt x="252" y="234"/>
                  <a:pt x="233" y="234"/>
                </a:cubicBezTo>
                <a:lnTo>
                  <a:pt x="33" y="234"/>
                </a:lnTo>
                <a:cubicBezTo>
                  <a:pt x="15" y="234"/>
                  <a:pt x="0" y="219"/>
                  <a:pt x="0" y="200"/>
                </a:cubicBezTo>
                <a:cubicBezTo>
                  <a:pt x="0" y="182"/>
                  <a:pt x="15" y="167"/>
                  <a:pt x="33" y="167"/>
                </a:cubicBezTo>
                <a:close/>
                <a:moveTo>
                  <a:pt x="500" y="167"/>
                </a:moveTo>
                <a:lnTo>
                  <a:pt x="700" y="167"/>
                </a:lnTo>
                <a:cubicBezTo>
                  <a:pt x="719" y="167"/>
                  <a:pt x="733" y="182"/>
                  <a:pt x="733" y="200"/>
                </a:cubicBezTo>
                <a:cubicBezTo>
                  <a:pt x="733" y="219"/>
                  <a:pt x="719" y="234"/>
                  <a:pt x="700" y="234"/>
                </a:cubicBezTo>
                <a:lnTo>
                  <a:pt x="500" y="234"/>
                </a:lnTo>
                <a:cubicBezTo>
                  <a:pt x="482" y="234"/>
                  <a:pt x="467" y="219"/>
                  <a:pt x="467" y="200"/>
                </a:cubicBezTo>
                <a:cubicBezTo>
                  <a:pt x="467" y="182"/>
                  <a:pt x="482" y="167"/>
                  <a:pt x="500" y="167"/>
                </a:cubicBezTo>
                <a:close/>
                <a:moveTo>
                  <a:pt x="967" y="167"/>
                </a:moveTo>
                <a:lnTo>
                  <a:pt x="1167" y="167"/>
                </a:lnTo>
                <a:cubicBezTo>
                  <a:pt x="1185" y="167"/>
                  <a:pt x="1200" y="182"/>
                  <a:pt x="1200" y="200"/>
                </a:cubicBezTo>
                <a:cubicBezTo>
                  <a:pt x="1200" y="219"/>
                  <a:pt x="1185" y="234"/>
                  <a:pt x="1167" y="234"/>
                </a:cubicBezTo>
                <a:lnTo>
                  <a:pt x="967" y="234"/>
                </a:lnTo>
                <a:cubicBezTo>
                  <a:pt x="948" y="234"/>
                  <a:pt x="933" y="219"/>
                  <a:pt x="933" y="200"/>
                </a:cubicBezTo>
                <a:cubicBezTo>
                  <a:pt x="933" y="182"/>
                  <a:pt x="948" y="167"/>
                  <a:pt x="967" y="167"/>
                </a:cubicBezTo>
                <a:close/>
                <a:moveTo>
                  <a:pt x="1433" y="167"/>
                </a:moveTo>
                <a:lnTo>
                  <a:pt x="1633" y="167"/>
                </a:lnTo>
                <a:cubicBezTo>
                  <a:pt x="1652" y="167"/>
                  <a:pt x="1667" y="182"/>
                  <a:pt x="1667" y="200"/>
                </a:cubicBezTo>
                <a:cubicBezTo>
                  <a:pt x="1667" y="219"/>
                  <a:pt x="1652" y="234"/>
                  <a:pt x="1633" y="234"/>
                </a:cubicBezTo>
                <a:lnTo>
                  <a:pt x="1433" y="234"/>
                </a:lnTo>
                <a:cubicBezTo>
                  <a:pt x="1415" y="234"/>
                  <a:pt x="1400" y="219"/>
                  <a:pt x="1400" y="200"/>
                </a:cubicBezTo>
                <a:cubicBezTo>
                  <a:pt x="1400" y="182"/>
                  <a:pt x="1415" y="167"/>
                  <a:pt x="1433" y="167"/>
                </a:cubicBezTo>
                <a:close/>
                <a:moveTo>
                  <a:pt x="1900" y="167"/>
                </a:moveTo>
                <a:lnTo>
                  <a:pt x="2100" y="167"/>
                </a:lnTo>
                <a:cubicBezTo>
                  <a:pt x="2119" y="167"/>
                  <a:pt x="2133" y="182"/>
                  <a:pt x="2133" y="200"/>
                </a:cubicBezTo>
                <a:cubicBezTo>
                  <a:pt x="2133" y="219"/>
                  <a:pt x="2119" y="234"/>
                  <a:pt x="2100" y="234"/>
                </a:cubicBezTo>
                <a:lnTo>
                  <a:pt x="1900" y="234"/>
                </a:lnTo>
                <a:cubicBezTo>
                  <a:pt x="1882" y="234"/>
                  <a:pt x="1867" y="219"/>
                  <a:pt x="1867" y="200"/>
                </a:cubicBezTo>
                <a:cubicBezTo>
                  <a:pt x="1867" y="182"/>
                  <a:pt x="1882" y="167"/>
                  <a:pt x="1900" y="167"/>
                </a:cubicBezTo>
                <a:close/>
                <a:moveTo>
                  <a:pt x="2367" y="167"/>
                </a:moveTo>
                <a:lnTo>
                  <a:pt x="2567" y="167"/>
                </a:lnTo>
                <a:cubicBezTo>
                  <a:pt x="2585" y="167"/>
                  <a:pt x="2600" y="182"/>
                  <a:pt x="2600" y="200"/>
                </a:cubicBezTo>
                <a:cubicBezTo>
                  <a:pt x="2600" y="219"/>
                  <a:pt x="2585" y="234"/>
                  <a:pt x="2567" y="234"/>
                </a:cubicBezTo>
                <a:lnTo>
                  <a:pt x="2367" y="234"/>
                </a:lnTo>
                <a:cubicBezTo>
                  <a:pt x="2348" y="234"/>
                  <a:pt x="2333" y="219"/>
                  <a:pt x="2333" y="200"/>
                </a:cubicBezTo>
                <a:cubicBezTo>
                  <a:pt x="2333" y="182"/>
                  <a:pt x="2348" y="167"/>
                  <a:pt x="2367" y="167"/>
                </a:cubicBezTo>
                <a:close/>
                <a:moveTo>
                  <a:pt x="2833" y="167"/>
                </a:moveTo>
                <a:lnTo>
                  <a:pt x="3033" y="167"/>
                </a:lnTo>
                <a:cubicBezTo>
                  <a:pt x="3052" y="167"/>
                  <a:pt x="3067" y="182"/>
                  <a:pt x="3067" y="200"/>
                </a:cubicBezTo>
                <a:cubicBezTo>
                  <a:pt x="3067" y="219"/>
                  <a:pt x="3052" y="234"/>
                  <a:pt x="3033" y="234"/>
                </a:cubicBezTo>
                <a:lnTo>
                  <a:pt x="2833" y="234"/>
                </a:lnTo>
                <a:cubicBezTo>
                  <a:pt x="2815" y="234"/>
                  <a:pt x="2800" y="219"/>
                  <a:pt x="2800" y="200"/>
                </a:cubicBezTo>
                <a:cubicBezTo>
                  <a:pt x="2800" y="182"/>
                  <a:pt x="2815" y="167"/>
                  <a:pt x="2833" y="167"/>
                </a:cubicBezTo>
                <a:close/>
                <a:moveTo>
                  <a:pt x="3042" y="0"/>
                </a:moveTo>
                <a:lnTo>
                  <a:pt x="3442" y="200"/>
                </a:lnTo>
                <a:lnTo>
                  <a:pt x="3042" y="400"/>
                </a:lnTo>
                <a:lnTo>
                  <a:pt x="3042" y="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88" name="Freeform 156"/>
          <p:cNvSpPr>
            <a:spLocks noEditPoints="1"/>
          </p:cNvSpPr>
          <p:nvPr/>
        </p:nvSpPr>
        <p:spPr bwMode="auto">
          <a:xfrm>
            <a:off x="3487738" y="4371975"/>
            <a:ext cx="7937" cy="733425"/>
          </a:xfrm>
          <a:custGeom>
            <a:avLst/>
            <a:gdLst/>
            <a:ahLst/>
            <a:cxnLst>
              <a:cxn ang="0">
                <a:pos x="0" y="4575"/>
              </a:cxn>
              <a:cxn ang="0">
                <a:pos x="50" y="4575"/>
              </a:cxn>
              <a:cxn ang="0">
                <a:pos x="25" y="4750"/>
              </a:cxn>
              <a:cxn ang="0">
                <a:pos x="0" y="4375"/>
              </a:cxn>
              <a:cxn ang="0">
                <a:pos x="25" y="4200"/>
              </a:cxn>
              <a:cxn ang="0">
                <a:pos x="50" y="4375"/>
              </a:cxn>
              <a:cxn ang="0">
                <a:pos x="0" y="4375"/>
              </a:cxn>
              <a:cxn ang="0">
                <a:pos x="0" y="3875"/>
              </a:cxn>
              <a:cxn ang="0">
                <a:pos x="50" y="3875"/>
              </a:cxn>
              <a:cxn ang="0">
                <a:pos x="25" y="4050"/>
              </a:cxn>
              <a:cxn ang="0">
                <a:pos x="0" y="3675"/>
              </a:cxn>
              <a:cxn ang="0">
                <a:pos x="25" y="3500"/>
              </a:cxn>
              <a:cxn ang="0">
                <a:pos x="50" y="3675"/>
              </a:cxn>
              <a:cxn ang="0">
                <a:pos x="0" y="3675"/>
              </a:cxn>
              <a:cxn ang="0">
                <a:pos x="0" y="3175"/>
              </a:cxn>
              <a:cxn ang="0">
                <a:pos x="50" y="3175"/>
              </a:cxn>
              <a:cxn ang="0">
                <a:pos x="25" y="3350"/>
              </a:cxn>
              <a:cxn ang="0">
                <a:pos x="0" y="2975"/>
              </a:cxn>
              <a:cxn ang="0">
                <a:pos x="25" y="2800"/>
              </a:cxn>
              <a:cxn ang="0">
                <a:pos x="50" y="2975"/>
              </a:cxn>
              <a:cxn ang="0">
                <a:pos x="0" y="2975"/>
              </a:cxn>
              <a:cxn ang="0">
                <a:pos x="0" y="2475"/>
              </a:cxn>
              <a:cxn ang="0">
                <a:pos x="50" y="2475"/>
              </a:cxn>
              <a:cxn ang="0">
                <a:pos x="25" y="2650"/>
              </a:cxn>
              <a:cxn ang="0">
                <a:pos x="0" y="2275"/>
              </a:cxn>
              <a:cxn ang="0">
                <a:pos x="25" y="2100"/>
              </a:cxn>
              <a:cxn ang="0">
                <a:pos x="50" y="2275"/>
              </a:cxn>
              <a:cxn ang="0">
                <a:pos x="0" y="2275"/>
              </a:cxn>
              <a:cxn ang="0">
                <a:pos x="0" y="1775"/>
              </a:cxn>
              <a:cxn ang="0">
                <a:pos x="50" y="1775"/>
              </a:cxn>
              <a:cxn ang="0">
                <a:pos x="25" y="1950"/>
              </a:cxn>
              <a:cxn ang="0">
                <a:pos x="0" y="1575"/>
              </a:cxn>
              <a:cxn ang="0">
                <a:pos x="25" y="1400"/>
              </a:cxn>
              <a:cxn ang="0">
                <a:pos x="50" y="1575"/>
              </a:cxn>
              <a:cxn ang="0">
                <a:pos x="0" y="1575"/>
              </a:cxn>
              <a:cxn ang="0">
                <a:pos x="0" y="1075"/>
              </a:cxn>
              <a:cxn ang="0">
                <a:pos x="50" y="1075"/>
              </a:cxn>
              <a:cxn ang="0">
                <a:pos x="25" y="1250"/>
              </a:cxn>
              <a:cxn ang="0">
                <a:pos x="0" y="875"/>
              </a:cxn>
              <a:cxn ang="0">
                <a:pos x="25" y="700"/>
              </a:cxn>
              <a:cxn ang="0">
                <a:pos x="50" y="875"/>
              </a:cxn>
              <a:cxn ang="0">
                <a:pos x="0" y="875"/>
              </a:cxn>
              <a:cxn ang="0">
                <a:pos x="0" y="375"/>
              </a:cxn>
              <a:cxn ang="0">
                <a:pos x="50" y="375"/>
              </a:cxn>
              <a:cxn ang="0">
                <a:pos x="25" y="550"/>
              </a:cxn>
              <a:cxn ang="0">
                <a:pos x="0" y="175"/>
              </a:cxn>
              <a:cxn ang="0">
                <a:pos x="25" y="0"/>
              </a:cxn>
              <a:cxn ang="0">
                <a:pos x="50" y="175"/>
              </a:cxn>
              <a:cxn ang="0">
                <a:pos x="0" y="175"/>
              </a:cxn>
            </a:cxnLst>
            <a:rect l="0" t="0" r="r" b="b"/>
            <a:pathLst>
              <a:path w="50" h="4750">
                <a:moveTo>
                  <a:pt x="0" y="4725"/>
                </a:moveTo>
                <a:lnTo>
                  <a:pt x="0" y="4575"/>
                </a:lnTo>
                <a:cubicBezTo>
                  <a:pt x="0" y="4562"/>
                  <a:pt x="12" y="4550"/>
                  <a:pt x="25" y="4550"/>
                </a:cubicBezTo>
                <a:cubicBezTo>
                  <a:pt x="39" y="4550"/>
                  <a:pt x="50" y="4562"/>
                  <a:pt x="50" y="4575"/>
                </a:cubicBezTo>
                <a:lnTo>
                  <a:pt x="50" y="4725"/>
                </a:lnTo>
                <a:cubicBezTo>
                  <a:pt x="50" y="4739"/>
                  <a:pt x="39" y="4750"/>
                  <a:pt x="25" y="4750"/>
                </a:cubicBezTo>
                <a:cubicBezTo>
                  <a:pt x="12" y="4750"/>
                  <a:pt x="0" y="4739"/>
                  <a:pt x="0" y="4725"/>
                </a:cubicBezTo>
                <a:close/>
                <a:moveTo>
                  <a:pt x="0" y="4375"/>
                </a:moveTo>
                <a:lnTo>
                  <a:pt x="0" y="4225"/>
                </a:lnTo>
                <a:cubicBezTo>
                  <a:pt x="0" y="4212"/>
                  <a:pt x="12" y="4200"/>
                  <a:pt x="25" y="4200"/>
                </a:cubicBezTo>
                <a:cubicBezTo>
                  <a:pt x="39" y="4200"/>
                  <a:pt x="50" y="4212"/>
                  <a:pt x="50" y="4225"/>
                </a:cubicBezTo>
                <a:lnTo>
                  <a:pt x="50" y="4375"/>
                </a:lnTo>
                <a:cubicBezTo>
                  <a:pt x="50" y="4389"/>
                  <a:pt x="39" y="4400"/>
                  <a:pt x="25" y="4400"/>
                </a:cubicBezTo>
                <a:cubicBezTo>
                  <a:pt x="12" y="4400"/>
                  <a:pt x="0" y="4389"/>
                  <a:pt x="0" y="4375"/>
                </a:cubicBezTo>
                <a:close/>
                <a:moveTo>
                  <a:pt x="0" y="4025"/>
                </a:moveTo>
                <a:lnTo>
                  <a:pt x="0" y="3875"/>
                </a:lnTo>
                <a:cubicBezTo>
                  <a:pt x="0" y="3862"/>
                  <a:pt x="12" y="3850"/>
                  <a:pt x="25" y="3850"/>
                </a:cubicBezTo>
                <a:cubicBezTo>
                  <a:pt x="39" y="3850"/>
                  <a:pt x="50" y="3862"/>
                  <a:pt x="50" y="3875"/>
                </a:cubicBezTo>
                <a:lnTo>
                  <a:pt x="50" y="4025"/>
                </a:lnTo>
                <a:cubicBezTo>
                  <a:pt x="50" y="4039"/>
                  <a:pt x="39" y="4050"/>
                  <a:pt x="25" y="4050"/>
                </a:cubicBezTo>
                <a:cubicBezTo>
                  <a:pt x="12" y="4050"/>
                  <a:pt x="0" y="4039"/>
                  <a:pt x="0" y="4025"/>
                </a:cubicBezTo>
                <a:close/>
                <a:moveTo>
                  <a:pt x="0" y="3675"/>
                </a:moveTo>
                <a:lnTo>
                  <a:pt x="0" y="3525"/>
                </a:lnTo>
                <a:cubicBezTo>
                  <a:pt x="0" y="3512"/>
                  <a:pt x="12" y="3500"/>
                  <a:pt x="25" y="3500"/>
                </a:cubicBezTo>
                <a:cubicBezTo>
                  <a:pt x="39" y="3500"/>
                  <a:pt x="50" y="3512"/>
                  <a:pt x="50" y="3525"/>
                </a:cubicBezTo>
                <a:lnTo>
                  <a:pt x="50" y="3675"/>
                </a:lnTo>
                <a:cubicBezTo>
                  <a:pt x="50" y="3689"/>
                  <a:pt x="39" y="3700"/>
                  <a:pt x="25" y="3700"/>
                </a:cubicBezTo>
                <a:cubicBezTo>
                  <a:pt x="12" y="3700"/>
                  <a:pt x="0" y="3689"/>
                  <a:pt x="0" y="3675"/>
                </a:cubicBezTo>
                <a:close/>
                <a:moveTo>
                  <a:pt x="0" y="3325"/>
                </a:moveTo>
                <a:lnTo>
                  <a:pt x="0" y="3175"/>
                </a:lnTo>
                <a:cubicBezTo>
                  <a:pt x="0" y="3162"/>
                  <a:pt x="12" y="3150"/>
                  <a:pt x="25" y="3150"/>
                </a:cubicBezTo>
                <a:cubicBezTo>
                  <a:pt x="39" y="3150"/>
                  <a:pt x="50" y="3162"/>
                  <a:pt x="50" y="3175"/>
                </a:cubicBezTo>
                <a:lnTo>
                  <a:pt x="50" y="3325"/>
                </a:lnTo>
                <a:cubicBezTo>
                  <a:pt x="50" y="3339"/>
                  <a:pt x="39" y="3350"/>
                  <a:pt x="25" y="3350"/>
                </a:cubicBezTo>
                <a:cubicBezTo>
                  <a:pt x="12" y="3350"/>
                  <a:pt x="0" y="3339"/>
                  <a:pt x="0" y="3325"/>
                </a:cubicBezTo>
                <a:close/>
                <a:moveTo>
                  <a:pt x="0" y="2975"/>
                </a:moveTo>
                <a:lnTo>
                  <a:pt x="0" y="2825"/>
                </a:lnTo>
                <a:cubicBezTo>
                  <a:pt x="0" y="2812"/>
                  <a:pt x="12" y="2800"/>
                  <a:pt x="25" y="2800"/>
                </a:cubicBezTo>
                <a:cubicBezTo>
                  <a:pt x="39" y="2800"/>
                  <a:pt x="50" y="2812"/>
                  <a:pt x="50" y="2825"/>
                </a:cubicBezTo>
                <a:lnTo>
                  <a:pt x="50" y="2975"/>
                </a:lnTo>
                <a:cubicBezTo>
                  <a:pt x="50" y="2989"/>
                  <a:pt x="39" y="3000"/>
                  <a:pt x="25" y="3000"/>
                </a:cubicBezTo>
                <a:cubicBezTo>
                  <a:pt x="12" y="3000"/>
                  <a:pt x="0" y="2989"/>
                  <a:pt x="0" y="2975"/>
                </a:cubicBezTo>
                <a:close/>
                <a:moveTo>
                  <a:pt x="0" y="2625"/>
                </a:moveTo>
                <a:lnTo>
                  <a:pt x="0" y="2475"/>
                </a:lnTo>
                <a:cubicBezTo>
                  <a:pt x="0" y="2462"/>
                  <a:pt x="12" y="2450"/>
                  <a:pt x="25" y="2450"/>
                </a:cubicBezTo>
                <a:cubicBezTo>
                  <a:pt x="39" y="2450"/>
                  <a:pt x="50" y="2462"/>
                  <a:pt x="50" y="2475"/>
                </a:cubicBezTo>
                <a:lnTo>
                  <a:pt x="50" y="2625"/>
                </a:lnTo>
                <a:cubicBezTo>
                  <a:pt x="50" y="2639"/>
                  <a:pt x="39" y="2650"/>
                  <a:pt x="25" y="2650"/>
                </a:cubicBezTo>
                <a:cubicBezTo>
                  <a:pt x="12" y="2650"/>
                  <a:pt x="0" y="2639"/>
                  <a:pt x="0" y="2625"/>
                </a:cubicBezTo>
                <a:close/>
                <a:moveTo>
                  <a:pt x="0" y="2275"/>
                </a:moveTo>
                <a:lnTo>
                  <a:pt x="0" y="2125"/>
                </a:lnTo>
                <a:cubicBezTo>
                  <a:pt x="0" y="2112"/>
                  <a:pt x="12" y="2100"/>
                  <a:pt x="25" y="2100"/>
                </a:cubicBezTo>
                <a:cubicBezTo>
                  <a:pt x="39" y="2100"/>
                  <a:pt x="50" y="2112"/>
                  <a:pt x="50" y="2125"/>
                </a:cubicBezTo>
                <a:lnTo>
                  <a:pt x="50" y="2275"/>
                </a:lnTo>
                <a:cubicBezTo>
                  <a:pt x="50" y="2289"/>
                  <a:pt x="39" y="2300"/>
                  <a:pt x="25" y="2300"/>
                </a:cubicBezTo>
                <a:cubicBezTo>
                  <a:pt x="12" y="2300"/>
                  <a:pt x="0" y="2289"/>
                  <a:pt x="0" y="2275"/>
                </a:cubicBezTo>
                <a:close/>
                <a:moveTo>
                  <a:pt x="0" y="1925"/>
                </a:moveTo>
                <a:lnTo>
                  <a:pt x="0" y="1775"/>
                </a:lnTo>
                <a:cubicBezTo>
                  <a:pt x="0" y="1762"/>
                  <a:pt x="12" y="1750"/>
                  <a:pt x="25" y="1750"/>
                </a:cubicBezTo>
                <a:cubicBezTo>
                  <a:pt x="39" y="1750"/>
                  <a:pt x="50" y="1762"/>
                  <a:pt x="50" y="1775"/>
                </a:cubicBezTo>
                <a:lnTo>
                  <a:pt x="50" y="1925"/>
                </a:lnTo>
                <a:cubicBezTo>
                  <a:pt x="50" y="1939"/>
                  <a:pt x="39" y="1950"/>
                  <a:pt x="25" y="1950"/>
                </a:cubicBezTo>
                <a:cubicBezTo>
                  <a:pt x="12" y="1950"/>
                  <a:pt x="0" y="1939"/>
                  <a:pt x="0" y="1925"/>
                </a:cubicBezTo>
                <a:close/>
                <a:moveTo>
                  <a:pt x="0" y="1575"/>
                </a:moveTo>
                <a:lnTo>
                  <a:pt x="0" y="1425"/>
                </a:lnTo>
                <a:cubicBezTo>
                  <a:pt x="0" y="1412"/>
                  <a:pt x="12" y="1400"/>
                  <a:pt x="25" y="1400"/>
                </a:cubicBezTo>
                <a:cubicBezTo>
                  <a:pt x="39" y="1400"/>
                  <a:pt x="50" y="1412"/>
                  <a:pt x="50" y="1425"/>
                </a:cubicBezTo>
                <a:lnTo>
                  <a:pt x="50" y="1575"/>
                </a:lnTo>
                <a:cubicBezTo>
                  <a:pt x="50" y="1589"/>
                  <a:pt x="39" y="1600"/>
                  <a:pt x="25" y="1600"/>
                </a:cubicBezTo>
                <a:cubicBezTo>
                  <a:pt x="12" y="1600"/>
                  <a:pt x="0" y="1589"/>
                  <a:pt x="0" y="1575"/>
                </a:cubicBezTo>
                <a:close/>
                <a:moveTo>
                  <a:pt x="0" y="1225"/>
                </a:moveTo>
                <a:lnTo>
                  <a:pt x="0" y="1075"/>
                </a:lnTo>
                <a:cubicBezTo>
                  <a:pt x="0" y="1062"/>
                  <a:pt x="12" y="1050"/>
                  <a:pt x="25" y="1050"/>
                </a:cubicBezTo>
                <a:cubicBezTo>
                  <a:pt x="39" y="1050"/>
                  <a:pt x="50" y="1062"/>
                  <a:pt x="50" y="1075"/>
                </a:cubicBezTo>
                <a:lnTo>
                  <a:pt x="50" y="1225"/>
                </a:lnTo>
                <a:cubicBezTo>
                  <a:pt x="50" y="1239"/>
                  <a:pt x="39" y="1250"/>
                  <a:pt x="25" y="1250"/>
                </a:cubicBezTo>
                <a:cubicBezTo>
                  <a:pt x="12" y="1250"/>
                  <a:pt x="0" y="1239"/>
                  <a:pt x="0" y="1225"/>
                </a:cubicBezTo>
                <a:close/>
                <a:moveTo>
                  <a:pt x="0" y="875"/>
                </a:moveTo>
                <a:lnTo>
                  <a:pt x="0" y="725"/>
                </a:lnTo>
                <a:cubicBezTo>
                  <a:pt x="0" y="712"/>
                  <a:pt x="12" y="700"/>
                  <a:pt x="25" y="700"/>
                </a:cubicBezTo>
                <a:cubicBezTo>
                  <a:pt x="39" y="700"/>
                  <a:pt x="50" y="712"/>
                  <a:pt x="50" y="725"/>
                </a:cubicBezTo>
                <a:lnTo>
                  <a:pt x="50" y="875"/>
                </a:lnTo>
                <a:cubicBezTo>
                  <a:pt x="50" y="889"/>
                  <a:pt x="39" y="900"/>
                  <a:pt x="25" y="900"/>
                </a:cubicBezTo>
                <a:cubicBezTo>
                  <a:pt x="12" y="900"/>
                  <a:pt x="0" y="889"/>
                  <a:pt x="0" y="875"/>
                </a:cubicBezTo>
                <a:close/>
                <a:moveTo>
                  <a:pt x="0" y="525"/>
                </a:moveTo>
                <a:lnTo>
                  <a:pt x="0" y="375"/>
                </a:lnTo>
                <a:cubicBezTo>
                  <a:pt x="0" y="362"/>
                  <a:pt x="12" y="350"/>
                  <a:pt x="25" y="350"/>
                </a:cubicBezTo>
                <a:cubicBezTo>
                  <a:pt x="39" y="350"/>
                  <a:pt x="50" y="362"/>
                  <a:pt x="50" y="375"/>
                </a:cubicBezTo>
                <a:lnTo>
                  <a:pt x="50" y="525"/>
                </a:lnTo>
                <a:cubicBezTo>
                  <a:pt x="50" y="539"/>
                  <a:pt x="39" y="550"/>
                  <a:pt x="25" y="550"/>
                </a:cubicBezTo>
                <a:cubicBezTo>
                  <a:pt x="12" y="550"/>
                  <a:pt x="0" y="539"/>
                  <a:pt x="0" y="525"/>
                </a:cubicBezTo>
                <a:close/>
                <a:moveTo>
                  <a:pt x="0" y="175"/>
                </a:moveTo>
                <a:lnTo>
                  <a:pt x="0" y="25"/>
                </a:lnTo>
                <a:cubicBezTo>
                  <a:pt x="0" y="12"/>
                  <a:pt x="12" y="0"/>
                  <a:pt x="25" y="0"/>
                </a:cubicBezTo>
                <a:cubicBezTo>
                  <a:pt x="39" y="0"/>
                  <a:pt x="50" y="12"/>
                  <a:pt x="50" y="25"/>
                </a:cubicBezTo>
                <a:lnTo>
                  <a:pt x="50" y="175"/>
                </a:lnTo>
                <a:cubicBezTo>
                  <a:pt x="50" y="189"/>
                  <a:pt x="39" y="200"/>
                  <a:pt x="25" y="200"/>
                </a:cubicBezTo>
                <a:cubicBezTo>
                  <a:pt x="12" y="200"/>
                  <a:pt x="0" y="189"/>
                  <a:pt x="0" y="175"/>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89" name="Freeform 157"/>
          <p:cNvSpPr>
            <a:spLocks noEditPoints="1"/>
          </p:cNvSpPr>
          <p:nvPr/>
        </p:nvSpPr>
        <p:spPr bwMode="auto">
          <a:xfrm>
            <a:off x="7267575" y="5294313"/>
            <a:ext cx="66675" cy="144462"/>
          </a:xfrm>
          <a:custGeom>
            <a:avLst/>
            <a:gdLst/>
            <a:ahLst/>
            <a:cxnLst>
              <a:cxn ang="0">
                <a:pos x="116" y="17"/>
              </a:cxn>
              <a:cxn ang="0">
                <a:pos x="116" y="117"/>
              </a:cxn>
              <a:cxn ang="0">
                <a:pos x="100" y="133"/>
              </a:cxn>
              <a:cxn ang="0">
                <a:pos x="83" y="117"/>
              </a:cxn>
              <a:cxn ang="0">
                <a:pos x="83" y="17"/>
              </a:cxn>
              <a:cxn ang="0">
                <a:pos x="100" y="0"/>
              </a:cxn>
              <a:cxn ang="0">
                <a:pos x="116" y="17"/>
              </a:cxn>
              <a:cxn ang="0">
                <a:pos x="116" y="250"/>
              </a:cxn>
              <a:cxn ang="0">
                <a:pos x="116" y="292"/>
              </a:cxn>
              <a:cxn ang="0">
                <a:pos x="100" y="308"/>
              </a:cxn>
              <a:cxn ang="0">
                <a:pos x="83" y="292"/>
              </a:cxn>
              <a:cxn ang="0">
                <a:pos x="83" y="250"/>
              </a:cxn>
              <a:cxn ang="0">
                <a:pos x="100" y="233"/>
              </a:cxn>
              <a:cxn ang="0">
                <a:pos x="116" y="250"/>
              </a:cxn>
              <a:cxn ang="0">
                <a:pos x="200" y="258"/>
              </a:cxn>
              <a:cxn ang="0">
                <a:pos x="100" y="458"/>
              </a:cxn>
              <a:cxn ang="0">
                <a:pos x="0" y="258"/>
              </a:cxn>
              <a:cxn ang="0">
                <a:pos x="200" y="258"/>
              </a:cxn>
            </a:cxnLst>
            <a:rect l="0" t="0" r="r" b="b"/>
            <a:pathLst>
              <a:path w="200" h="458">
                <a:moveTo>
                  <a:pt x="116" y="17"/>
                </a:moveTo>
                <a:lnTo>
                  <a:pt x="116" y="117"/>
                </a:lnTo>
                <a:cubicBezTo>
                  <a:pt x="116" y="126"/>
                  <a:pt x="109" y="133"/>
                  <a:pt x="100" y="133"/>
                </a:cubicBezTo>
                <a:cubicBezTo>
                  <a:pt x="91" y="133"/>
                  <a:pt x="83" y="126"/>
                  <a:pt x="83" y="117"/>
                </a:cubicBezTo>
                <a:lnTo>
                  <a:pt x="83" y="17"/>
                </a:lnTo>
                <a:cubicBezTo>
                  <a:pt x="83" y="7"/>
                  <a:pt x="91" y="0"/>
                  <a:pt x="100" y="0"/>
                </a:cubicBezTo>
                <a:cubicBezTo>
                  <a:pt x="109" y="0"/>
                  <a:pt x="116" y="7"/>
                  <a:pt x="116" y="17"/>
                </a:cubicBezTo>
                <a:close/>
                <a:moveTo>
                  <a:pt x="116" y="250"/>
                </a:moveTo>
                <a:lnTo>
                  <a:pt x="116" y="292"/>
                </a:lnTo>
                <a:cubicBezTo>
                  <a:pt x="116" y="301"/>
                  <a:pt x="109" y="308"/>
                  <a:pt x="100" y="308"/>
                </a:cubicBezTo>
                <a:cubicBezTo>
                  <a:pt x="91" y="308"/>
                  <a:pt x="83" y="301"/>
                  <a:pt x="83" y="292"/>
                </a:cubicBezTo>
                <a:lnTo>
                  <a:pt x="83" y="250"/>
                </a:lnTo>
                <a:cubicBezTo>
                  <a:pt x="83" y="241"/>
                  <a:pt x="91" y="233"/>
                  <a:pt x="100" y="233"/>
                </a:cubicBezTo>
                <a:cubicBezTo>
                  <a:pt x="109" y="233"/>
                  <a:pt x="116" y="241"/>
                  <a:pt x="116" y="250"/>
                </a:cubicBezTo>
                <a:close/>
                <a:moveTo>
                  <a:pt x="200" y="258"/>
                </a:moveTo>
                <a:lnTo>
                  <a:pt x="100" y="458"/>
                </a:lnTo>
                <a:lnTo>
                  <a:pt x="0" y="258"/>
                </a:lnTo>
                <a:lnTo>
                  <a:pt x="200" y="258"/>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90" name="Freeform 158"/>
          <p:cNvSpPr>
            <a:spLocks noEditPoints="1"/>
          </p:cNvSpPr>
          <p:nvPr/>
        </p:nvSpPr>
        <p:spPr bwMode="auto">
          <a:xfrm>
            <a:off x="7297738" y="5434013"/>
            <a:ext cx="187325" cy="7937"/>
          </a:xfrm>
          <a:custGeom>
            <a:avLst/>
            <a:gdLst/>
            <a:ahLst/>
            <a:cxnLst>
              <a:cxn ang="0">
                <a:pos x="13" y="0"/>
              </a:cxn>
              <a:cxn ang="0">
                <a:pos x="88" y="0"/>
              </a:cxn>
              <a:cxn ang="0">
                <a:pos x="100" y="12"/>
              </a:cxn>
              <a:cxn ang="0">
                <a:pos x="88" y="25"/>
              </a:cxn>
              <a:cxn ang="0">
                <a:pos x="13" y="25"/>
              </a:cxn>
              <a:cxn ang="0">
                <a:pos x="0" y="12"/>
              </a:cxn>
              <a:cxn ang="0">
                <a:pos x="13" y="0"/>
              </a:cxn>
              <a:cxn ang="0">
                <a:pos x="188" y="0"/>
              </a:cxn>
              <a:cxn ang="0">
                <a:pos x="263" y="0"/>
              </a:cxn>
              <a:cxn ang="0">
                <a:pos x="275" y="12"/>
              </a:cxn>
              <a:cxn ang="0">
                <a:pos x="263" y="25"/>
              </a:cxn>
              <a:cxn ang="0">
                <a:pos x="188" y="25"/>
              </a:cxn>
              <a:cxn ang="0">
                <a:pos x="175" y="12"/>
              </a:cxn>
              <a:cxn ang="0">
                <a:pos x="188" y="0"/>
              </a:cxn>
              <a:cxn ang="0">
                <a:pos x="363" y="0"/>
              </a:cxn>
              <a:cxn ang="0">
                <a:pos x="438" y="0"/>
              </a:cxn>
              <a:cxn ang="0">
                <a:pos x="450" y="12"/>
              </a:cxn>
              <a:cxn ang="0">
                <a:pos x="438" y="25"/>
              </a:cxn>
              <a:cxn ang="0">
                <a:pos x="363" y="25"/>
              </a:cxn>
              <a:cxn ang="0">
                <a:pos x="350" y="12"/>
              </a:cxn>
              <a:cxn ang="0">
                <a:pos x="363" y="0"/>
              </a:cxn>
              <a:cxn ang="0">
                <a:pos x="538" y="0"/>
              </a:cxn>
              <a:cxn ang="0">
                <a:pos x="550" y="0"/>
              </a:cxn>
              <a:cxn ang="0">
                <a:pos x="563" y="12"/>
              </a:cxn>
              <a:cxn ang="0">
                <a:pos x="550" y="25"/>
              </a:cxn>
              <a:cxn ang="0">
                <a:pos x="538" y="25"/>
              </a:cxn>
              <a:cxn ang="0">
                <a:pos x="525" y="12"/>
              </a:cxn>
              <a:cxn ang="0">
                <a:pos x="538" y="0"/>
              </a:cxn>
            </a:cxnLst>
            <a:rect l="0" t="0" r="r" b="b"/>
            <a:pathLst>
              <a:path w="563" h="25">
                <a:moveTo>
                  <a:pt x="13" y="0"/>
                </a:moveTo>
                <a:lnTo>
                  <a:pt x="88" y="0"/>
                </a:lnTo>
                <a:cubicBezTo>
                  <a:pt x="95" y="0"/>
                  <a:pt x="100" y="5"/>
                  <a:pt x="100" y="12"/>
                </a:cubicBezTo>
                <a:cubicBezTo>
                  <a:pt x="100" y="19"/>
                  <a:pt x="95" y="25"/>
                  <a:pt x="88" y="25"/>
                </a:cubicBezTo>
                <a:lnTo>
                  <a:pt x="13" y="25"/>
                </a:lnTo>
                <a:cubicBezTo>
                  <a:pt x="6" y="25"/>
                  <a:pt x="0" y="19"/>
                  <a:pt x="0" y="12"/>
                </a:cubicBezTo>
                <a:cubicBezTo>
                  <a:pt x="0" y="5"/>
                  <a:pt x="6" y="0"/>
                  <a:pt x="13" y="0"/>
                </a:cubicBezTo>
                <a:close/>
                <a:moveTo>
                  <a:pt x="188" y="0"/>
                </a:moveTo>
                <a:lnTo>
                  <a:pt x="263" y="0"/>
                </a:lnTo>
                <a:cubicBezTo>
                  <a:pt x="270" y="0"/>
                  <a:pt x="275" y="5"/>
                  <a:pt x="275" y="12"/>
                </a:cubicBezTo>
                <a:cubicBezTo>
                  <a:pt x="275" y="19"/>
                  <a:pt x="270" y="25"/>
                  <a:pt x="263" y="25"/>
                </a:cubicBezTo>
                <a:lnTo>
                  <a:pt x="188" y="25"/>
                </a:lnTo>
                <a:cubicBezTo>
                  <a:pt x="181" y="25"/>
                  <a:pt x="175" y="19"/>
                  <a:pt x="175" y="12"/>
                </a:cubicBezTo>
                <a:cubicBezTo>
                  <a:pt x="175" y="5"/>
                  <a:pt x="181" y="0"/>
                  <a:pt x="188" y="0"/>
                </a:cubicBezTo>
                <a:close/>
                <a:moveTo>
                  <a:pt x="363" y="0"/>
                </a:moveTo>
                <a:lnTo>
                  <a:pt x="438" y="0"/>
                </a:lnTo>
                <a:cubicBezTo>
                  <a:pt x="445" y="0"/>
                  <a:pt x="450" y="5"/>
                  <a:pt x="450" y="12"/>
                </a:cubicBezTo>
                <a:cubicBezTo>
                  <a:pt x="450" y="19"/>
                  <a:pt x="445" y="25"/>
                  <a:pt x="438" y="25"/>
                </a:cubicBezTo>
                <a:lnTo>
                  <a:pt x="363" y="25"/>
                </a:lnTo>
                <a:cubicBezTo>
                  <a:pt x="356" y="25"/>
                  <a:pt x="350" y="19"/>
                  <a:pt x="350" y="12"/>
                </a:cubicBezTo>
                <a:cubicBezTo>
                  <a:pt x="350" y="5"/>
                  <a:pt x="356" y="0"/>
                  <a:pt x="363" y="0"/>
                </a:cubicBezTo>
                <a:close/>
                <a:moveTo>
                  <a:pt x="538" y="0"/>
                </a:moveTo>
                <a:lnTo>
                  <a:pt x="550" y="0"/>
                </a:lnTo>
                <a:cubicBezTo>
                  <a:pt x="557" y="0"/>
                  <a:pt x="563" y="5"/>
                  <a:pt x="563" y="12"/>
                </a:cubicBezTo>
                <a:cubicBezTo>
                  <a:pt x="563" y="19"/>
                  <a:pt x="557" y="25"/>
                  <a:pt x="550" y="25"/>
                </a:cubicBezTo>
                <a:lnTo>
                  <a:pt x="538" y="25"/>
                </a:lnTo>
                <a:cubicBezTo>
                  <a:pt x="531" y="25"/>
                  <a:pt x="525" y="19"/>
                  <a:pt x="525" y="12"/>
                </a:cubicBezTo>
                <a:cubicBezTo>
                  <a:pt x="525" y="5"/>
                  <a:pt x="531" y="0"/>
                  <a:pt x="538" y="0"/>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91" name="Freeform 159"/>
          <p:cNvSpPr>
            <a:spLocks noEditPoints="1"/>
          </p:cNvSpPr>
          <p:nvPr/>
        </p:nvSpPr>
        <p:spPr bwMode="auto">
          <a:xfrm>
            <a:off x="7340600" y="4227513"/>
            <a:ext cx="7938" cy="139700"/>
          </a:xfrm>
          <a:custGeom>
            <a:avLst/>
            <a:gdLst/>
            <a:ahLst/>
            <a:cxnLst>
              <a:cxn ang="0">
                <a:pos x="25" y="12"/>
              </a:cxn>
              <a:cxn ang="0">
                <a:pos x="25" y="87"/>
              </a:cxn>
              <a:cxn ang="0">
                <a:pos x="13" y="100"/>
              </a:cxn>
              <a:cxn ang="0">
                <a:pos x="0" y="87"/>
              </a:cxn>
              <a:cxn ang="0">
                <a:pos x="0" y="12"/>
              </a:cxn>
              <a:cxn ang="0">
                <a:pos x="13" y="0"/>
              </a:cxn>
              <a:cxn ang="0">
                <a:pos x="25" y="12"/>
              </a:cxn>
              <a:cxn ang="0">
                <a:pos x="25" y="187"/>
              </a:cxn>
              <a:cxn ang="0">
                <a:pos x="25" y="262"/>
              </a:cxn>
              <a:cxn ang="0">
                <a:pos x="13" y="275"/>
              </a:cxn>
              <a:cxn ang="0">
                <a:pos x="0" y="262"/>
              </a:cxn>
              <a:cxn ang="0">
                <a:pos x="0" y="187"/>
              </a:cxn>
              <a:cxn ang="0">
                <a:pos x="13" y="175"/>
              </a:cxn>
              <a:cxn ang="0">
                <a:pos x="25" y="187"/>
              </a:cxn>
              <a:cxn ang="0">
                <a:pos x="25" y="362"/>
              </a:cxn>
              <a:cxn ang="0">
                <a:pos x="25" y="437"/>
              </a:cxn>
              <a:cxn ang="0">
                <a:pos x="13" y="450"/>
              </a:cxn>
              <a:cxn ang="0">
                <a:pos x="0" y="437"/>
              </a:cxn>
              <a:cxn ang="0">
                <a:pos x="0" y="362"/>
              </a:cxn>
              <a:cxn ang="0">
                <a:pos x="13" y="350"/>
              </a:cxn>
              <a:cxn ang="0">
                <a:pos x="25" y="362"/>
              </a:cxn>
            </a:cxnLst>
            <a:rect l="0" t="0" r="r" b="b"/>
            <a:pathLst>
              <a:path w="25" h="450">
                <a:moveTo>
                  <a:pt x="25" y="12"/>
                </a:moveTo>
                <a:lnTo>
                  <a:pt x="25" y="87"/>
                </a:lnTo>
                <a:cubicBezTo>
                  <a:pt x="25" y="94"/>
                  <a:pt x="20" y="100"/>
                  <a:pt x="13" y="100"/>
                </a:cubicBezTo>
                <a:cubicBezTo>
                  <a:pt x="6" y="100"/>
                  <a:pt x="0" y="94"/>
                  <a:pt x="0" y="87"/>
                </a:cubicBezTo>
                <a:lnTo>
                  <a:pt x="0" y="12"/>
                </a:lnTo>
                <a:cubicBezTo>
                  <a:pt x="0" y="5"/>
                  <a:pt x="6" y="0"/>
                  <a:pt x="13" y="0"/>
                </a:cubicBezTo>
                <a:cubicBezTo>
                  <a:pt x="20" y="0"/>
                  <a:pt x="25" y="5"/>
                  <a:pt x="25" y="12"/>
                </a:cubicBezTo>
                <a:close/>
                <a:moveTo>
                  <a:pt x="25" y="187"/>
                </a:moveTo>
                <a:lnTo>
                  <a:pt x="25" y="262"/>
                </a:lnTo>
                <a:cubicBezTo>
                  <a:pt x="25" y="269"/>
                  <a:pt x="20" y="275"/>
                  <a:pt x="13" y="275"/>
                </a:cubicBezTo>
                <a:cubicBezTo>
                  <a:pt x="6" y="275"/>
                  <a:pt x="0" y="269"/>
                  <a:pt x="0" y="262"/>
                </a:cubicBezTo>
                <a:lnTo>
                  <a:pt x="0" y="187"/>
                </a:lnTo>
                <a:cubicBezTo>
                  <a:pt x="0" y="180"/>
                  <a:pt x="6" y="175"/>
                  <a:pt x="13" y="175"/>
                </a:cubicBezTo>
                <a:cubicBezTo>
                  <a:pt x="20" y="175"/>
                  <a:pt x="25" y="180"/>
                  <a:pt x="25" y="187"/>
                </a:cubicBezTo>
                <a:close/>
                <a:moveTo>
                  <a:pt x="25" y="362"/>
                </a:moveTo>
                <a:lnTo>
                  <a:pt x="25" y="437"/>
                </a:lnTo>
                <a:cubicBezTo>
                  <a:pt x="25" y="444"/>
                  <a:pt x="20" y="450"/>
                  <a:pt x="13" y="450"/>
                </a:cubicBezTo>
                <a:cubicBezTo>
                  <a:pt x="6" y="450"/>
                  <a:pt x="0" y="444"/>
                  <a:pt x="0" y="437"/>
                </a:cubicBezTo>
                <a:lnTo>
                  <a:pt x="0" y="362"/>
                </a:lnTo>
                <a:cubicBezTo>
                  <a:pt x="0" y="355"/>
                  <a:pt x="6" y="350"/>
                  <a:pt x="13" y="350"/>
                </a:cubicBezTo>
                <a:cubicBezTo>
                  <a:pt x="20" y="350"/>
                  <a:pt x="25" y="355"/>
                  <a:pt x="25" y="362"/>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92" name="Freeform 160"/>
          <p:cNvSpPr>
            <a:spLocks noEditPoints="1"/>
          </p:cNvSpPr>
          <p:nvPr/>
        </p:nvSpPr>
        <p:spPr bwMode="auto">
          <a:xfrm>
            <a:off x="7345363" y="4198938"/>
            <a:ext cx="141287" cy="61912"/>
          </a:xfrm>
          <a:custGeom>
            <a:avLst/>
            <a:gdLst/>
            <a:ahLst/>
            <a:cxnLst>
              <a:cxn ang="0">
                <a:pos x="167" y="83"/>
              </a:cxn>
              <a:cxn ang="0">
                <a:pos x="267" y="83"/>
              </a:cxn>
              <a:cxn ang="0">
                <a:pos x="283" y="100"/>
              </a:cxn>
              <a:cxn ang="0">
                <a:pos x="267" y="117"/>
              </a:cxn>
              <a:cxn ang="0">
                <a:pos x="167" y="117"/>
              </a:cxn>
              <a:cxn ang="0">
                <a:pos x="150" y="100"/>
              </a:cxn>
              <a:cxn ang="0">
                <a:pos x="167" y="83"/>
              </a:cxn>
              <a:cxn ang="0">
                <a:pos x="400" y="83"/>
              </a:cxn>
              <a:cxn ang="0">
                <a:pos x="408" y="83"/>
              </a:cxn>
              <a:cxn ang="0">
                <a:pos x="425" y="100"/>
              </a:cxn>
              <a:cxn ang="0">
                <a:pos x="408" y="117"/>
              </a:cxn>
              <a:cxn ang="0">
                <a:pos x="400" y="117"/>
              </a:cxn>
              <a:cxn ang="0">
                <a:pos x="383" y="100"/>
              </a:cxn>
              <a:cxn ang="0">
                <a:pos x="400" y="83"/>
              </a:cxn>
              <a:cxn ang="0">
                <a:pos x="200" y="200"/>
              </a:cxn>
              <a:cxn ang="0">
                <a:pos x="0" y="100"/>
              </a:cxn>
              <a:cxn ang="0">
                <a:pos x="200" y="0"/>
              </a:cxn>
              <a:cxn ang="0">
                <a:pos x="200" y="200"/>
              </a:cxn>
            </a:cxnLst>
            <a:rect l="0" t="0" r="r" b="b"/>
            <a:pathLst>
              <a:path w="425" h="200">
                <a:moveTo>
                  <a:pt x="167" y="83"/>
                </a:moveTo>
                <a:lnTo>
                  <a:pt x="267" y="83"/>
                </a:lnTo>
                <a:cubicBezTo>
                  <a:pt x="276" y="83"/>
                  <a:pt x="283" y="91"/>
                  <a:pt x="283" y="100"/>
                </a:cubicBezTo>
                <a:cubicBezTo>
                  <a:pt x="283" y="109"/>
                  <a:pt x="276" y="117"/>
                  <a:pt x="267" y="117"/>
                </a:cubicBezTo>
                <a:lnTo>
                  <a:pt x="167" y="117"/>
                </a:lnTo>
                <a:cubicBezTo>
                  <a:pt x="157" y="117"/>
                  <a:pt x="150" y="109"/>
                  <a:pt x="150" y="100"/>
                </a:cubicBezTo>
                <a:cubicBezTo>
                  <a:pt x="150" y="91"/>
                  <a:pt x="157" y="83"/>
                  <a:pt x="167" y="83"/>
                </a:cubicBezTo>
                <a:close/>
                <a:moveTo>
                  <a:pt x="400" y="83"/>
                </a:moveTo>
                <a:lnTo>
                  <a:pt x="408" y="83"/>
                </a:lnTo>
                <a:cubicBezTo>
                  <a:pt x="418" y="83"/>
                  <a:pt x="425" y="91"/>
                  <a:pt x="425" y="100"/>
                </a:cubicBezTo>
                <a:cubicBezTo>
                  <a:pt x="425" y="109"/>
                  <a:pt x="418" y="117"/>
                  <a:pt x="408" y="117"/>
                </a:cubicBezTo>
                <a:lnTo>
                  <a:pt x="400" y="117"/>
                </a:lnTo>
                <a:cubicBezTo>
                  <a:pt x="391" y="117"/>
                  <a:pt x="383" y="109"/>
                  <a:pt x="383" y="100"/>
                </a:cubicBezTo>
                <a:cubicBezTo>
                  <a:pt x="383" y="91"/>
                  <a:pt x="391" y="83"/>
                  <a:pt x="400" y="83"/>
                </a:cubicBezTo>
                <a:close/>
                <a:moveTo>
                  <a:pt x="200" y="200"/>
                </a:moveTo>
                <a:lnTo>
                  <a:pt x="0" y="100"/>
                </a:lnTo>
                <a:lnTo>
                  <a:pt x="200" y="0"/>
                </a:lnTo>
                <a:lnTo>
                  <a:pt x="20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93" name="Freeform 161"/>
          <p:cNvSpPr>
            <a:spLocks noEditPoints="1"/>
          </p:cNvSpPr>
          <p:nvPr/>
        </p:nvSpPr>
        <p:spPr bwMode="auto">
          <a:xfrm>
            <a:off x="7477125" y="4225925"/>
            <a:ext cx="7938" cy="1216025"/>
          </a:xfrm>
          <a:custGeom>
            <a:avLst/>
            <a:gdLst/>
            <a:ahLst/>
            <a:cxnLst>
              <a:cxn ang="0">
                <a:pos x="12" y="3829"/>
              </a:cxn>
              <a:cxn ang="0">
                <a:pos x="12" y="3929"/>
              </a:cxn>
              <a:cxn ang="0">
                <a:pos x="0" y="3666"/>
              </a:cxn>
              <a:cxn ang="0">
                <a:pos x="25" y="3741"/>
              </a:cxn>
              <a:cxn ang="0">
                <a:pos x="0" y="3566"/>
              </a:cxn>
              <a:cxn ang="0">
                <a:pos x="25" y="3491"/>
              </a:cxn>
              <a:cxn ang="0">
                <a:pos x="0" y="3566"/>
              </a:cxn>
              <a:cxn ang="0">
                <a:pos x="12" y="3304"/>
              </a:cxn>
              <a:cxn ang="0">
                <a:pos x="12" y="3404"/>
              </a:cxn>
              <a:cxn ang="0">
                <a:pos x="0" y="3141"/>
              </a:cxn>
              <a:cxn ang="0">
                <a:pos x="25" y="3216"/>
              </a:cxn>
              <a:cxn ang="0">
                <a:pos x="0" y="3041"/>
              </a:cxn>
              <a:cxn ang="0">
                <a:pos x="25" y="2966"/>
              </a:cxn>
              <a:cxn ang="0">
                <a:pos x="0" y="3041"/>
              </a:cxn>
              <a:cxn ang="0">
                <a:pos x="12" y="2779"/>
              </a:cxn>
              <a:cxn ang="0">
                <a:pos x="12" y="2879"/>
              </a:cxn>
              <a:cxn ang="0">
                <a:pos x="0" y="2616"/>
              </a:cxn>
              <a:cxn ang="0">
                <a:pos x="25" y="2691"/>
              </a:cxn>
              <a:cxn ang="0">
                <a:pos x="0" y="2516"/>
              </a:cxn>
              <a:cxn ang="0">
                <a:pos x="25" y="2441"/>
              </a:cxn>
              <a:cxn ang="0">
                <a:pos x="0" y="2516"/>
              </a:cxn>
              <a:cxn ang="0">
                <a:pos x="12" y="2254"/>
              </a:cxn>
              <a:cxn ang="0">
                <a:pos x="12" y="2354"/>
              </a:cxn>
              <a:cxn ang="0">
                <a:pos x="0" y="2091"/>
              </a:cxn>
              <a:cxn ang="0">
                <a:pos x="25" y="2166"/>
              </a:cxn>
              <a:cxn ang="0">
                <a:pos x="0" y="1991"/>
              </a:cxn>
              <a:cxn ang="0">
                <a:pos x="25" y="1916"/>
              </a:cxn>
              <a:cxn ang="0">
                <a:pos x="0" y="1991"/>
              </a:cxn>
              <a:cxn ang="0">
                <a:pos x="12" y="1729"/>
              </a:cxn>
              <a:cxn ang="0">
                <a:pos x="12" y="1829"/>
              </a:cxn>
              <a:cxn ang="0">
                <a:pos x="0" y="1566"/>
              </a:cxn>
              <a:cxn ang="0">
                <a:pos x="25" y="1641"/>
              </a:cxn>
              <a:cxn ang="0">
                <a:pos x="0" y="1466"/>
              </a:cxn>
              <a:cxn ang="0">
                <a:pos x="25" y="1391"/>
              </a:cxn>
              <a:cxn ang="0">
                <a:pos x="0" y="1466"/>
              </a:cxn>
              <a:cxn ang="0">
                <a:pos x="12" y="1204"/>
              </a:cxn>
              <a:cxn ang="0">
                <a:pos x="12" y="1304"/>
              </a:cxn>
              <a:cxn ang="0">
                <a:pos x="0" y="1041"/>
              </a:cxn>
              <a:cxn ang="0">
                <a:pos x="25" y="1116"/>
              </a:cxn>
              <a:cxn ang="0">
                <a:pos x="0" y="941"/>
              </a:cxn>
              <a:cxn ang="0">
                <a:pos x="25" y="866"/>
              </a:cxn>
              <a:cxn ang="0">
                <a:pos x="0" y="941"/>
              </a:cxn>
              <a:cxn ang="0">
                <a:pos x="12" y="679"/>
              </a:cxn>
              <a:cxn ang="0">
                <a:pos x="12" y="779"/>
              </a:cxn>
              <a:cxn ang="0">
                <a:pos x="0" y="516"/>
              </a:cxn>
              <a:cxn ang="0">
                <a:pos x="25" y="591"/>
              </a:cxn>
              <a:cxn ang="0">
                <a:pos x="0" y="416"/>
              </a:cxn>
              <a:cxn ang="0">
                <a:pos x="25" y="341"/>
              </a:cxn>
              <a:cxn ang="0">
                <a:pos x="0" y="416"/>
              </a:cxn>
              <a:cxn ang="0">
                <a:pos x="12" y="154"/>
              </a:cxn>
              <a:cxn ang="0">
                <a:pos x="12" y="254"/>
              </a:cxn>
              <a:cxn ang="0">
                <a:pos x="0" y="12"/>
              </a:cxn>
              <a:cxn ang="0">
                <a:pos x="25" y="66"/>
              </a:cxn>
            </a:cxnLst>
            <a:rect l="0" t="0" r="r" b="b"/>
            <a:pathLst>
              <a:path w="25" h="3929">
                <a:moveTo>
                  <a:pt x="0" y="3916"/>
                </a:moveTo>
                <a:lnTo>
                  <a:pt x="0" y="3841"/>
                </a:lnTo>
                <a:cubicBezTo>
                  <a:pt x="0" y="3834"/>
                  <a:pt x="5" y="3829"/>
                  <a:pt x="12" y="3829"/>
                </a:cubicBezTo>
                <a:cubicBezTo>
                  <a:pt x="19" y="3829"/>
                  <a:pt x="25" y="3834"/>
                  <a:pt x="25" y="3841"/>
                </a:cubicBezTo>
                <a:lnTo>
                  <a:pt x="25" y="3916"/>
                </a:lnTo>
                <a:cubicBezTo>
                  <a:pt x="25" y="3923"/>
                  <a:pt x="19" y="3929"/>
                  <a:pt x="12" y="3929"/>
                </a:cubicBezTo>
                <a:cubicBezTo>
                  <a:pt x="5" y="3929"/>
                  <a:pt x="0" y="3923"/>
                  <a:pt x="0" y="3916"/>
                </a:cubicBezTo>
                <a:close/>
                <a:moveTo>
                  <a:pt x="0" y="3741"/>
                </a:moveTo>
                <a:lnTo>
                  <a:pt x="0" y="3666"/>
                </a:lnTo>
                <a:cubicBezTo>
                  <a:pt x="0" y="3659"/>
                  <a:pt x="5" y="3654"/>
                  <a:pt x="12" y="3654"/>
                </a:cubicBezTo>
                <a:cubicBezTo>
                  <a:pt x="19" y="3654"/>
                  <a:pt x="25" y="3659"/>
                  <a:pt x="25" y="3666"/>
                </a:cubicBezTo>
                <a:lnTo>
                  <a:pt x="25" y="3741"/>
                </a:lnTo>
                <a:cubicBezTo>
                  <a:pt x="25" y="3748"/>
                  <a:pt x="19" y="3754"/>
                  <a:pt x="12" y="3754"/>
                </a:cubicBezTo>
                <a:cubicBezTo>
                  <a:pt x="5" y="3754"/>
                  <a:pt x="0" y="3748"/>
                  <a:pt x="0" y="3741"/>
                </a:cubicBezTo>
                <a:close/>
                <a:moveTo>
                  <a:pt x="0" y="3566"/>
                </a:moveTo>
                <a:lnTo>
                  <a:pt x="0" y="3491"/>
                </a:lnTo>
                <a:cubicBezTo>
                  <a:pt x="0" y="3484"/>
                  <a:pt x="5" y="3479"/>
                  <a:pt x="12" y="3479"/>
                </a:cubicBezTo>
                <a:cubicBezTo>
                  <a:pt x="19" y="3479"/>
                  <a:pt x="25" y="3484"/>
                  <a:pt x="25" y="3491"/>
                </a:cubicBezTo>
                <a:lnTo>
                  <a:pt x="25" y="3566"/>
                </a:lnTo>
                <a:cubicBezTo>
                  <a:pt x="25" y="3573"/>
                  <a:pt x="19" y="3579"/>
                  <a:pt x="12" y="3579"/>
                </a:cubicBezTo>
                <a:cubicBezTo>
                  <a:pt x="5" y="3579"/>
                  <a:pt x="0" y="3573"/>
                  <a:pt x="0" y="3566"/>
                </a:cubicBezTo>
                <a:close/>
                <a:moveTo>
                  <a:pt x="0" y="3391"/>
                </a:moveTo>
                <a:lnTo>
                  <a:pt x="0" y="3316"/>
                </a:lnTo>
                <a:cubicBezTo>
                  <a:pt x="0" y="3309"/>
                  <a:pt x="5" y="3304"/>
                  <a:pt x="12" y="3304"/>
                </a:cubicBezTo>
                <a:cubicBezTo>
                  <a:pt x="19" y="3304"/>
                  <a:pt x="25" y="3309"/>
                  <a:pt x="25" y="3316"/>
                </a:cubicBezTo>
                <a:lnTo>
                  <a:pt x="25" y="3391"/>
                </a:lnTo>
                <a:cubicBezTo>
                  <a:pt x="25" y="3398"/>
                  <a:pt x="19" y="3404"/>
                  <a:pt x="12" y="3404"/>
                </a:cubicBezTo>
                <a:cubicBezTo>
                  <a:pt x="5" y="3404"/>
                  <a:pt x="0" y="3398"/>
                  <a:pt x="0" y="3391"/>
                </a:cubicBezTo>
                <a:close/>
                <a:moveTo>
                  <a:pt x="0" y="3216"/>
                </a:moveTo>
                <a:lnTo>
                  <a:pt x="0" y="3141"/>
                </a:lnTo>
                <a:cubicBezTo>
                  <a:pt x="0" y="3134"/>
                  <a:pt x="5" y="3129"/>
                  <a:pt x="12" y="3129"/>
                </a:cubicBezTo>
                <a:cubicBezTo>
                  <a:pt x="19" y="3129"/>
                  <a:pt x="25" y="3134"/>
                  <a:pt x="25" y="3141"/>
                </a:cubicBezTo>
                <a:lnTo>
                  <a:pt x="25" y="3216"/>
                </a:lnTo>
                <a:cubicBezTo>
                  <a:pt x="25" y="3223"/>
                  <a:pt x="19" y="3229"/>
                  <a:pt x="12" y="3229"/>
                </a:cubicBezTo>
                <a:cubicBezTo>
                  <a:pt x="5" y="3229"/>
                  <a:pt x="0" y="3223"/>
                  <a:pt x="0" y="3216"/>
                </a:cubicBezTo>
                <a:close/>
                <a:moveTo>
                  <a:pt x="0" y="3041"/>
                </a:moveTo>
                <a:lnTo>
                  <a:pt x="0" y="2966"/>
                </a:lnTo>
                <a:cubicBezTo>
                  <a:pt x="0" y="2959"/>
                  <a:pt x="5" y="2954"/>
                  <a:pt x="12" y="2954"/>
                </a:cubicBezTo>
                <a:cubicBezTo>
                  <a:pt x="19" y="2954"/>
                  <a:pt x="25" y="2959"/>
                  <a:pt x="25" y="2966"/>
                </a:cubicBezTo>
                <a:lnTo>
                  <a:pt x="25" y="3041"/>
                </a:lnTo>
                <a:cubicBezTo>
                  <a:pt x="25" y="3048"/>
                  <a:pt x="19" y="3054"/>
                  <a:pt x="12" y="3054"/>
                </a:cubicBezTo>
                <a:cubicBezTo>
                  <a:pt x="5" y="3054"/>
                  <a:pt x="0" y="3048"/>
                  <a:pt x="0" y="3041"/>
                </a:cubicBezTo>
                <a:close/>
                <a:moveTo>
                  <a:pt x="0" y="2866"/>
                </a:moveTo>
                <a:lnTo>
                  <a:pt x="0" y="2791"/>
                </a:lnTo>
                <a:cubicBezTo>
                  <a:pt x="0" y="2784"/>
                  <a:pt x="5" y="2779"/>
                  <a:pt x="12" y="2779"/>
                </a:cubicBezTo>
                <a:cubicBezTo>
                  <a:pt x="19" y="2779"/>
                  <a:pt x="25" y="2784"/>
                  <a:pt x="25" y="2791"/>
                </a:cubicBezTo>
                <a:lnTo>
                  <a:pt x="25" y="2866"/>
                </a:lnTo>
                <a:cubicBezTo>
                  <a:pt x="25" y="2873"/>
                  <a:pt x="19" y="2879"/>
                  <a:pt x="12" y="2879"/>
                </a:cubicBezTo>
                <a:cubicBezTo>
                  <a:pt x="5" y="2879"/>
                  <a:pt x="0" y="2873"/>
                  <a:pt x="0" y="2866"/>
                </a:cubicBezTo>
                <a:close/>
                <a:moveTo>
                  <a:pt x="0" y="2691"/>
                </a:moveTo>
                <a:lnTo>
                  <a:pt x="0" y="2616"/>
                </a:lnTo>
                <a:cubicBezTo>
                  <a:pt x="0" y="2609"/>
                  <a:pt x="5" y="2604"/>
                  <a:pt x="12" y="2604"/>
                </a:cubicBezTo>
                <a:cubicBezTo>
                  <a:pt x="19" y="2604"/>
                  <a:pt x="25" y="2609"/>
                  <a:pt x="25" y="2616"/>
                </a:cubicBezTo>
                <a:lnTo>
                  <a:pt x="25" y="2691"/>
                </a:lnTo>
                <a:cubicBezTo>
                  <a:pt x="25" y="2698"/>
                  <a:pt x="19" y="2704"/>
                  <a:pt x="12" y="2704"/>
                </a:cubicBezTo>
                <a:cubicBezTo>
                  <a:pt x="5" y="2704"/>
                  <a:pt x="0" y="2698"/>
                  <a:pt x="0" y="2691"/>
                </a:cubicBezTo>
                <a:close/>
                <a:moveTo>
                  <a:pt x="0" y="2516"/>
                </a:moveTo>
                <a:lnTo>
                  <a:pt x="0" y="2441"/>
                </a:lnTo>
                <a:cubicBezTo>
                  <a:pt x="0" y="2434"/>
                  <a:pt x="5" y="2429"/>
                  <a:pt x="12" y="2429"/>
                </a:cubicBezTo>
                <a:cubicBezTo>
                  <a:pt x="19" y="2429"/>
                  <a:pt x="25" y="2434"/>
                  <a:pt x="25" y="2441"/>
                </a:cubicBezTo>
                <a:lnTo>
                  <a:pt x="25" y="2516"/>
                </a:lnTo>
                <a:cubicBezTo>
                  <a:pt x="25" y="2523"/>
                  <a:pt x="19" y="2529"/>
                  <a:pt x="12" y="2529"/>
                </a:cubicBezTo>
                <a:cubicBezTo>
                  <a:pt x="5" y="2529"/>
                  <a:pt x="0" y="2523"/>
                  <a:pt x="0" y="2516"/>
                </a:cubicBezTo>
                <a:close/>
                <a:moveTo>
                  <a:pt x="0" y="2341"/>
                </a:moveTo>
                <a:lnTo>
                  <a:pt x="0" y="2266"/>
                </a:lnTo>
                <a:cubicBezTo>
                  <a:pt x="0" y="2259"/>
                  <a:pt x="5" y="2254"/>
                  <a:pt x="12" y="2254"/>
                </a:cubicBezTo>
                <a:cubicBezTo>
                  <a:pt x="19" y="2254"/>
                  <a:pt x="25" y="2259"/>
                  <a:pt x="25" y="2266"/>
                </a:cubicBezTo>
                <a:lnTo>
                  <a:pt x="25" y="2341"/>
                </a:lnTo>
                <a:cubicBezTo>
                  <a:pt x="25" y="2348"/>
                  <a:pt x="19" y="2354"/>
                  <a:pt x="12" y="2354"/>
                </a:cubicBezTo>
                <a:cubicBezTo>
                  <a:pt x="5" y="2354"/>
                  <a:pt x="0" y="2348"/>
                  <a:pt x="0" y="2341"/>
                </a:cubicBezTo>
                <a:close/>
                <a:moveTo>
                  <a:pt x="0" y="2166"/>
                </a:moveTo>
                <a:lnTo>
                  <a:pt x="0" y="2091"/>
                </a:lnTo>
                <a:cubicBezTo>
                  <a:pt x="0" y="2084"/>
                  <a:pt x="5" y="2079"/>
                  <a:pt x="12" y="2079"/>
                </a:cubicBezTo>
                <a:cubicBezTo>
                  <a:pt x="19" y="2079"/>
                  <a:pt x="25" y="2084"/>
                  <a:pt x="25" y="2091"/>
                </a:cubicBezTo>
                <a:lnTo>
                  <a:pt x="25" y="2166"/>
                </a:lnTo>
                <a:cubicBezTo>
                  <a:pt x="25" y="2173"/>
                  <a:pt x="19" y="2179"/>
                  <a:pt x="12" y="2179"/>
                </a:cubicBezTo>
                <a:cubicBezTo>
                  <a:pt x="5" y="2179"/>
                  <a:pt x="0" y="2173"/>
                  <a:pt x="0" y="2166"/>
                </a:cubicBezTo>
                <a:close/>
                <a:moveTo>
                  <a:pt x="0" y="1991"/>
                </a:moveTo>
                <a:lnTo>
                  <a:pt x="0" y="1916"/>
                </a:lnTo>
                <a:cubicBezTo>
                  <a:pt x="0" y="1909"/>
                  <a:pt x="5" y="1904"/>
                  <a:pt x="12" y="1904"/>
                </a:cubicBezTo>
                <a:cubicBezTo>
                  <a:pt x="19" y="1904"/>
                  <a:pt x="25" y="1909"/>
                  <a:pt x="25" y="1916"/>
                </a:cubicBezTo>
                <a:lnTo>
                  <a:pt x="25" y="1991"/>
                </a:lnTo>
                <a:cubicBezTo>
                  <a:pt x="25" y="1998"/>
                  <a:pt x="19" y="2004"/>
                  <a:pt x="12" y="2004"/>
                </a:cubicBezTo>
                <a:cubicBezTo>
                  <a:pt x="5" y="2004"/>
                  <a:pt x="0" y="1998"/>
                  <a:pt x="0" y="1991"/>
                </a:cubicBezTo>
                <a:close/>
                <a:moveTo>
                  <a:pt x="0" y="1816"/>
                </a:moveTo>
                <a:lnTo>
                  <a:pt x="0" y="1741"/>
                </a:lnTo>
                <a:cubicBezTo>
                  <a:pt x="0" y="1734"/>
                  <a:pt x="5" y="1729"/>
                  <a:pt x="12" y="1729"/>
                </a:cubicBezTo>
                <a:cubicBezTo>
                  <a:pt x="19" y="1729"/>
                  <a:pt x="25" y="1734"/>
                  <a:pt x="25" y="1741"/>
                </a:cubicBezTo>
                <a:lnTo>
                  <a:pt x="25" y="1816"/>
                </a:lnTo>
                <a:cubicBezTo>
                  <a:pt x="25" y="1823"/>
                  <a:pt x="19" y="1829"/>
                  <a:pt x="12" y="1829"/>
                </a:cubicBezTo>
                <a:cubicBezTo>
                  <a:pt x="5" y="1829"/>
                  <a:pt x="0" y="1823"/>
                  <a:pt x="0" y="1816"/>
                </a:cubicBezTo>
                <a:close/>
                <a:moveTo>
                  <a:pt x="0" y="1641"/>
                </a:moveTo>
                <a:lnTo>
                  <a:pt x="0" y="1566"/>
                </a:lnTo>
                <a:cubicBezTo>
                  <a:pt x="0" y="1559"/>
                  <a:pt x="5" y="1554"/>
                  <a:pt x="12" y="1554"/>
                </a:cubicBezTo>
                <a:cubicBezTo>
                  <a:pt x="19" y="1554"/>
                  <a:pt x="25" y="1559"/>
                  <a:pt x="25" y="1566"/>
                </a:cubicBezTo>
                <a:lnTo>
                  <a:pt x="25" y="1641"/>
                </a:lnTo>
                <a:cubicBezTo>
                  <a:pt x="25" y="1648"/>
                  <a:pt x="19" y="1654"/>
                  <a:pt x="12" y="1654"/>
                </a:cubicBezTo>
                <a:cubicBezTo>
                  <a:pt x="5" y="1654"/>
                  <a:pt x="0" y="1648"/>
                  <a:pt x="0" y="1641"/>
                </a:cubicBezTo>
                <a:close/>
                <a:moveTo>
                  <a:pt x="0" y="1466"/>
                </a:moveTo>
                <a:lnTo>
                  <a:pt x="0" y="1391"/>
                </a:lnTo>
                <a:cubicBezTo>
                  <a:pt x="0" y="1384"/>
                  <a:pt x="5" y="1379"/>
                  <a:pt x="12" y="1379"/>
                </a:cubicBezTo>
                <a:cubicBezTo>
                  <a:pt x="19" y="1379"/>
                  <a:pt x="25" y="1384"/>
                  <a:pt x="25" y="1391"/>
                </a:cubicBezTo>
                <a:lnTo>
                  <a:pt x="25" y="1466"/>
                </a:lnTo>
                <a:cubicBezTo>
                  <a:pt x="25" y="1473"/>
                  <a:pt x="19" y="1479"/>
                  <a:pt x="12" y="1479"/>
                </a:cubicBezTo>
                <a:cubicBezTo>
                  <a:pt x="5" y="1479"/>
                  <a:pt x="0" y="1473"/>
                  <a:pt x="0" y="1466"/>
                </a:cubicBezTo>
                <a:close/>
                <a:moveTo>
                  <a:pt x="0" y="1291"/>
                </a:moveTo>
                <a:lnTo>
                  <a:pt x="0" y="1216"/>
                </a:lnTo>
                <a:cubicBezTo>
                  <a:pt x="0" y="1209"/>
                  <a:pt x="5" y="1204"/>
                  <a:pt x="12" y="1204"/>
                </a:cubicBezTo>
                <a:cubicBezTo>
                  <a:pt x="19" y="1204"/>
                  <a:pt x="25" y="1209"/>
                  <a:pt x="25" y="1216"/>
                </a:cubicBezTo>
                <a:lnTo>
                  <a:pt x="25" y="1291"/>
                </a:lnTo>
                <a:cubicBezTo>
                  <a:pt x="25" y="1298"/>
                  <a:pt x="19" y="1304"/>
                  <a:pt x="12" y="1304"/>
                </a:cubicBezTo>
                <a:cubicBezTo>
                  <a:pt x="5" y="1304"/>
                  <a:pt x="0" y="1298"/>
                  <a:pt x="0" y="1291"/>
                </a:cubicBezTo>
                <a:close/>
                <a:moveTo>
                  <a:pt x="0" y="1116"/>
                </a:moveTo>
                <a:lnTo>
                  <a:pt x="0" y="1041"/>
                </a:lnTo>
                <a:cubicBezTo>
                  <a:pt x="0" y="1034"/>
                  <a:pt x="5" y="1029"/>
                  <a:pt x="12" y="1029"/>
                </a:cubicBezTo>
                <a:cubicBezTo>
                  <a:pt x="19" y="1029"/>
                  <a:pt x="25" y="1034"/>
                  <a:pt x="25" y="1041"/>
                </a:cubicBezTo>
                <a:lnTo>
                  <a:pt x="25" y="1116"/>
                </a:lnTo>
                <a:cubicBezTo>
                  <a:pt x="25" y="1123"/>
                  <a:pt x="19" y="1129"/>
                  <a:pt x="12" y="1129"/>
                </a:cubicBezTo>
                <a:cubicBezTo>
                  <a:pt x="5" y="1129"/>
                  <a:pt x="0" y="1123"/>
                  <a:pt x="0" y="1116"/>
                </a:cubicBezTo>
                <a:close/>
                <a:moveTo>
                  <a:pt x="0" y="941"/>
                </a:moveTo>
                <a:lnTo>
                  <a:pt x="0" y="866"/>
                </a:lnTo>
                <a:cubicBezTo>
                  <a:pt x="0" y="859"/>
                  <a:pt x="5" y="854"/>
                  <a:pt x="12" y="854"/>
                </a:cubicBezTo>
                <a:cubicBezTo>
                  <a:pt x="19" y="854"/>
                  <a:pt x="25" y="859"/>
                  <a:pt x="25" y="866"/>
                </a:cubicBezTo>
                <a:lnTo>
                  <a:pt x="25" y="941"/>
                </a:lnTo>
                <a:cubicBezTo>
                  <a:pt x="25" y="948"/>
                  <a:pt x="19" y="954"/>
                  <a:pt x="12" y="954"/>
                </a:cubicBezTo>
                <a:cubicBezTo>
                  <a:pt x="5" y="954"/>
                  <a:pt x="0" y="948"/>
                  <a:pt x="0" y="941"/>
                </a:cubicBezTo>
                <a:close/>
                <a:moveTo>
                  <a:pt x="0" y="766"/>
                </a:moveTo>
                <a:lnTo>
                  <a:pt x="0" y="691"/>
                </a:lnTo>
                <a:cubicBezTo>
                  <a:pt x="0" y="684"/>
                  <a:pt x="5" y="679"/>
                  <a:pt x="12" y="679"/>
                </a:cubicBezTo>
                <a:cubicBezTo>
                  <a:pt x="19" y="679"/>
                  <a:pt x="25" y="684"/>
                  <a:pt x="25" y="691"/>
                </a:cubicBezTo>
                <a:lnTo>
                  <a:pt x="25" y="766"/>
                </a:lnTo>
                <a:cubicBezTo>
                  <a:pt x="25" y="773"/>
                  <a:pt x="19" y="779"/>
                  <a:pt x="12" y="779"/>
                </a:cubicBezTo>
                <a:cubicBezTo>
                  <a:pt x="5" y="779"/>
                  <a:pt x="0" y="773"/>
                  <a:pt x="0" y="766"/>
                </a:cubicBezTo>
                <a:close/>
                <a:moveTo>
                  <a:pt x="0" y="591"/>
                </a:moveTo>
                <a:lnTo>
                  <a:pt x="0" y="516"/>
                </a:lnTo>
                <a:cubicBezTo>
                  <a:pt x="0" y="509"/>
                  <a:pt x="5" y="504"/>
                  <a:pt x="12" y="504"/>
                </a:cubicBezTo>
                <a:cubicBezTo>
                  <a:pt x="19" y="504"/>
                  <a:pt x="25" y="509"/>
                  <a:pt x="25" y="516"/>
                </a:cubicBezTo>
                <a:lnTo>
                  <a:pt x="25" y="591"/>
                </a:lnTo>
                <a:cubicBezTo>
                  <a:pt x="25" y="598"/>
                  <a:pt x="19" y="604"/>
                  <a:pt x="12" y="604"/>
                </a:cubicBezTo>
                <a:cubicBezTo>
                  <a:pt x="5" y="604"/>
                  <a:pt x="0" y="598"/>
                  <a:pt x="0" y="591"/>
                </a:cubicBezTo>
                <a:close/>
                <a:moveTo>
                  <a:pt x="0" y="416"/>
                </a:moveTo>
                <a:lnTo>
                  <a:pt x="0" y="341"/>
                </a:lnTo>
                <a:cubicBezTo>
                  <a:pt x="0" y="334"/>
                  <a:pt x="5" y="329"/>
                  <a:pt x="12" y="329"/>
                </a:cubicBezTo>
                <a:cubicBezTo>
                  <a:pt x="19" y="329"/>
                  <a:pt x="25" y="334"/>
                  <a:pt x="25" y="341"/>
                </a:cubicBezTo>
                <a:lnTo>
                  <a:pt x="25" y="416"/>
                </a:lnTo>
                <a:cubicBezTo>
                  <a:pt x="25" y="423"/>
                  <a:pt x="19" y="429"/>
                  <a:pt x="12" y="429"/>
                </a:cubicBezTo>
                <a:cubicBezTo>
                  <a:pt x="5" y="429"/>
                  <a:pt x="0" y="423"/>
                  <a:pt x="0" y="416"/>
                </a:cubicBezTo>
                <a:close/>
                <a:moveTo>
                  <a:pt x="0" y="241"/>
                </a:moveTo>
                <a:lnTo>
                  <a:pt x="0" y="166"/>
                </a:lnTo>
                <a:cubicBezTo>
                  <a:pt x="0" y="159"/>
                  <a:pt x="5" y="154"/>
                  <a:pt x="12" y="154"/>
                </a:cubicBezTo>
                <a:cubicBezTo>
                  <a:pt x="19" y="154"/>
                  <a:pt x="25" y="159"/>
                  <a:pt x="25" y="166"/>
                </a:cubicBezTo>
                <a:lnTo>
                  <a:pt x="25" y="241"/>
                </a:lnTo>
                <a:cubicBezTo>
                  <a:pt x="25" y="248"/>
                  <a:pt x="19" y="254"/>
                  <a:pt x="12" y="254"/>
                </a:cubicBezTo>
                <a:cubicBezTo>
                  <a:pt x="5" y="254"/>
                  <a:pt x="0" y="248"/>
                  <a:pt x="0" y="241"/>
                </a:cubicBezTo>
                <a:close/>
                <a:moveTo>
                  <a:pt x="0" y="66"/>
                </a:moveTo>
                <a:lnTo>
                  <a:pt x="0" y="12"/>
                </a:lnTo>
                <a:cubicBezTo>
                  <a:pt x="0" y="5"/>
                  <a:pt x="5" y="0"/>
                  <a:pt x="12" y="0"/>
                </a:cubicBezTo>
                <a:cubicBezTo>
                  <a:pt x="19" y="0"/>
                  <a:pt x="25" y="5"/>
                  <a:pt x="25" y="12"/>
                </a:cubicBezTo>
                <a:lnTo>
                  <a:pt x="25" y="66"/>
                </a:lnTo>
                <a:cubicBezTo>
                  <a:pt x="25" y="73"/>
                  <a:pt x="19" y="79"/>
                  <a:pt x="12" y="79"/>
                </a:cubicBezTo>
                <a:cubicBezTo>
                  <a:pt x="5" y="79"/>
                  <a:pt x="0" y="73"/>
                  <a:pt x="0" y="66"/>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94" name="Freeform 162"/>
          <p:cNvSpPr>
            <a:spLocks noEditPoints="1"/>
          </p:cNvSpPr>
          <p:nvPr/>
        </p:nvSpPr>
        <p:spPr bwMode="auto">
          <a:xfrm>
            <a:off x="7481888" y="4656138"/>
            <a:ext cx="258762" cy="61912"/>
          </a:xfrm>
          <a:custGeom>
            <a:avLst/>
            <a:gdLst/>
            <a:ahLst/>
            <a:cxnLst>
              <a:cxn ang="0">
                <a:pos x="167" y="84"/>
              </a:cxn>
              <a:cxn ang="0">
                <a:pos x="759" y="84"/>
              </a:cxn>
              <a:cxn ang="0">
                <a:pos x="775" y="100"/>
              </a:cxn>
              <a:cxn ang="0">
                <a:pos x="759" y="117"/>
              </a:cxn>
              <a:cxn ang="0">
                <a:pos x="167" y="117"/>
              </a:cxn>
              <a:cxn ang="0">
                <a:pos x="150" y="100"/>
              </a:cxn>
              <a:cxn ang="0">
                <a:pos x="167" y="84"/>
              </a:cxn>
              <a:cxn ang="0">
                <a:pos x="200" y="200"/>
              </a:cxn>
              <a:cxn ang="0">
                <a:pos x="0" y="100"/>
              </a:cxn>
              <a:cxn ang="0">
                <a:pos x="200" y="0"/>
              </a:cxn>
              <a:cxn ang="0">
                <a:pos x="200" y="200"/>
              </a:cxn>
            </a:cxnLst>
            <a:rect l="0" t="0" r="r" b="b"/>
            <a:pathLst>
              <a:path w="775" h="200">
                <a:moveTo>
                  <a:pt x="167" y="84"/>
                </a:moveTo>
                <a:lnTo>
                  <a:pt x="759" y="84"/>
                </a:lnTo>
                <a:cubicBezTo>
                  <a:pt x="768" y="84"/>
                  <a:pt x="775" y="91"/>
                  <a:pt x="775" y="100"/>
                </a:cubicBezTo>
                <a:cubicBezTo>
                  <a:pt x="775" y="110"/>
                  <a:pt x="768" y="117"/>
                  <a:pt x="759" y="117"/>
                </a:cubicBezTo>
                <a:lnTo>
                  <a:pt x="167" y="117"/>
                </a:lnTo>
                <a:cubicBezTo>
                  <a:pt x="158" y="117"/>
                  <a:pt x="150" y="110"/>
                  <a:pt x="150" y="100"/>
                </a:cubicBezTo>
                <a:cubicBezTo>
                  <a:pt x="150" y="91"/>
                  <a:pt x="158" y="84"/>
                  <a:pt x="167" y="84"/>
                </a:cubicBezTo>
                <a:close/>
                <a:moveTo>
                  <a:pt x="200" y="200"/>
                </a:moveTo>
                <a:lnTo>
                  <a:pt x="0" y="100"/>
                </a:lnTo>
                <a:lnTo>
                  <a:pt x="200" y="0"/>
                </a:lnTo>
                <a:lnTo>
                  <a:pt x="20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95" name="Freeform 163"/>
          <p:cNvSpPr>
            <a:spLocks noEditPoints="1"/>
          </p:cNvSpPr>
          <p:nvPr/>
        </p:nvSpPr>
        <p:spPr bwMode="auto">
          <a:xfrm>
            <a:off x="7481888" y="5294313"/>
            <a:ext cx="258762" cy="61912"/>
          </a:xfrm>
          <a:custGeom>
            <a:avLst/>
            <a:gdLst/>
            <a:ahLst/>
            <a:cxnLst>
              <a:cxn ang="0">
                <a:pos x="167" y="83"/>
              </a:cxn>
              <a:cxn ang="0">
                <a:pos x="759" y="83"/>
              </a:cxn>
              <a:cxn ang="0">
                <a:pos x="775" y="100"/>
              </a:cxn>
              <a:cxn ang="0">
                <a:pos x="759" y="116"/>
              </a:cxn>
              <a:cxn ang="0">
                <a:pos x="167" y="116"/>
              </a:cxn>
              <a:cxn ang="0">
                <a:pos x="150" y="100"/>
              </a:cxn>
              <a:cxn ang="0">
                <a:pos x="167" y="83"/>
              </a:cxn>
              <a:cxn ang="0">
                <a:pos x="200" y="200"/>
              </a:cxn>
              <a:cxn ang="0">
                <a:pos x="0" y="100"/>
              </a:cxn>
              <a:cxn ang="0">
                <a:pos x="200" y="0"/>
              </a:cxn>
              <a:cxn ang="0">
                <a:pos x="200" y="200"/>
              </a:cxn>
            </a:cxnLst>
            <a:rect l="0" t="0" r="r" b="b"/>
            <a:pathLst>
              <a:path w="775" h="200">
                <a:moveTo>
                  <a:pt x="167" y="83"/>
                </a:moveTo>
                <a:lnTo>
                  <a:pt x="759" y="83"/>
                </a:lnTo>
                <a:cubicBezTo>
                  <a:pt x="768" y="83"/>
                  <a:pt x="775" y="91"/>
                  <a:pt x="775" y="100"/>
                </a:cubicBezTo>
                <a:cubicBezTo>
                  <a:pt x="775" y="109"/>
                  <a:pt x="768" y="116"/>
                  <a:pt x="759" y="116"/>
                </a:cubicBezTo>
                <a:lnTo>
                  <a:pt x="167" y="116"/>
                </a:lnTo>
                <a:cubicBezTo>
                  <a:pt x="158" y="116"/>
                  <a:pt x="150" y="109"/>
                  <a:pt x="150" y="100"/>
                </a:cubicBezTo>
                <a:cubicBezTo>
                  <a:pt x="150" y="91"/>
                  <a:pt x="158" y="83"/>
                  <a:pt x="167" y="83"/>
                </a:cubicBezTo>
                <a:close/>
                <a:moveTo>
                  <a:pt x="200" y="200"/>
                </a:moveTo>
                <a:lnTo>
                  <a:pt x="0" y="100"/>
                </a:lnTo>
                <a:lnTo>
                  <a:pt x="200" y="0"/>
                </a:lnTo>
                <a:lnTo>
                  <a:pt x="20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96" name="Freeform 164"/>
          <p:cNvSpPr>
            <a:spLocks noEditPoints="1"/>
          </p:cNvSpPr>
          <p:nvPr/>
        </p:nvSpPr>
        <p:spPr bwMode="auto">
          <a:xfrm>
            <a:off x="8047038" y="4060825"/>
            <a:ext cx="9525" cy="128588"/>
          </a:xfrm>
          <a:custGeom>
            <a:avLst/>
            <a:gdLst/>
            <a:ahLst/>
            <a:cxnLst>
              <a:cxn ang="0">
                <a:pos x="25" y="13"/>
              </a:cxn>
              <a:cxn ang="0">
                <a:pos x="25" y="88"/>
              </a:cxn>
              <a:cxn ang="0">
                <a:pos x="12" y="100"/>
              </a:cxn>
              <a:cxn ang="0">
                <a:pos x="0" y="88"/>
              </a:cxn>
              <a:cxn ang="0">
                <a:pos x="0" y="13"/>
              </a:cxn>
              <a:cxn ang="0">
                <a:pos x="12" y="0"/>
              </a:cxn>
              <a:cxn ang="0">
                <a:pos x="25" y="13"/>
              </a:cxn>
              <a:cxn ang="0">
                <a:pos x="25" y="188"/>
              </a:cxn>
              <a:cxn ang="0">
                <a:pos x="25" y="263"/>
              </a:cxn>
              <a:cxn ang="0">
                <a:pos x="12" y="275"/>
              </a:cxn>
              <a:cxn ang="0">
                <a:pos x="0" y="263"/>
              </a:cxn>
              <a:cxn ang="0">
                <a:pos x="0" y="188"/>
              </a:cxn>
              <a:cxn ang="0">
                <a:pos x="12" y="175"/>
              </a:cxn>
              <a:cxn ang="0">
                <a:pos x="25" y="188"/>
              </a:cxn>
              <a:cxn ang="0">
                <a:pos x="25" y="363"/>
              </a:cxn>
              <a:cxn ang="0">
                <a:pos x="25" y="396"/>
              </a:cxn>
              <a:cxn ang="0">
                <a:pos x="12" y="409"/>
              </a:cxn>
              <a:cxn ang="0">
                <a:pos x="0" y="396"/>
              </a:cxn>
              <a:cxn ang="0">
                <a:pos x="0" y="363"/>
              </a:cxn>
              <a:cxn ang="0">
                <a:pos x="12" y="350"/>
              </a:cxn>
              <a:cxn ang="0">
                <a:pos x="25" y="363"/>
              </a:cxn>
            </a:cxnLst>
            <a:rect l="0" t="0" r="r" b="b"/>
            <a:pathLst>
              <a:path w="25" h="409">
                <a:moveTo>
                  <a:pt x="25" y="13"/>
                </a:moveTo>
                <a:lnTo>
                  <a:pt x="25" y="88"/>
                </a:lnTo>
                <a:cubicBezTo>
                  <a:pt x="25" y="95"/>
                  <a:pt x="19" y="100"/>
                  <a:pt x="12" y="100"/>
                </a:cubicBezTo>
                <a:cubicBezTo>
                  <a:pt x="5" y="100"/>
                  <a:pt x="0" y="95"/>
                  <a:pt x="0" y="88"/>
                </a:cubicBezTo>
                <a:lnTo>
                  <a:pt x="0" y="13"/>
                </a:lnTo>
                <a:cubicBezTo>
                  <a:pt x="0" y="6"/>
                  <a:pt x="5" y="0"/>
                  <a:pt x="12" y="0"/>
                </a:cubicBezTo>
                <a:cubicBezTo>
                  <a:pt x="19" y="0"/>
                  <a:pt x="25" y="6"/>
                  <a:pt x="25" y="13"/>
                </a:cubicBezTo>
                <a:close/>
                <a:moveTo>
                  <a:pt x="25" y="188"/>
                </a:moveTo>
                <a:lnTo>
                  <a:pt x="25" y="263"/>
                </a:lnTo>
                <a:cubicBezTo>
                  <a:pt x="25" y="270"/>
                  <a:pt x="19" y="275"/>
                  <a:pt x="12" y="275"/>
                </a:cubicBezTo>
                <a:cubicBezTo>
                  <a:pt x="5" y="275"/>
                  <a:pt x="0" y="270"/>
                  <a:pt x="0" y="263"/>
                </a:cubicBezTo>
                <a:lnTo>
                  <a:pt x="0" y="188"/>
                </a:lnTo>
                <a:cubicBezTo>
                  <a:pt x="0" y="181"/>
                  <a:pt x="5" y="175"/>
                  <a:pt x="12" y="175"/>
                </a:cubicBezTo>
                <a:cubicBezTo>
                  <a:pt x="19" y="175"/>
                  <a:pt x="25" y="181"/>
                  <a:pt x="25" y="188"/>
                </a:cubicBezTo>
                <a:close/>
                <a:moveTo>
                  <a:pt x="25" y="363"/>
                </a:moveTo>
                <a:lnTo>
                  <a:pt x="25" y="396"/>
                </a:lnTo>
                <a:cubicBezTo>
                  <a:pt x="25" y="403"/>
                  <a:pt x="19" y="409"/>
                  <a:pt x="12" y="409"/>
                </a:cubicBezTo>
                <a:cubicBezTo>
                  <a:pt x="5" y="409"/>
                  <a:pt x="0" y="403"/>
                  <a:pt x="0" y="396"/>
                </a:cubicBezTo>
                <a:lnTo>
                  <a:pt x="0" y="363"/>
                </a:lnTo>
                <a:cubicBezTo>
                  <a:pt x="0" y="356"/>
                  <a:pt x="5" y="350"/>
                  <a:pt x="12" y="350"/>
                </a:cubicBezTo>
                <a:cubicBezTo>
                  <a:pt x="19" y="350"/>
                  <a:pt x="25" y="356"/>
                  <a:pt x="25" y="363"/>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97" name="Freeform 165"/>
          <p:cNvSpPr>
            <a:spLocks noEditPoints="1"/>
          </p:cNvSpPr>
          <p:nvPr/>
        </p:nvSpPr>
        <p:spPr bwMode="auto">
          <a:xfrm>
            <a:off x="8045450" y="4152900"/>
            <a:ext cx="227013" cy="63500"/>
          </a:xfrm>
          <a:custGeom>
            <a:avLst/>
            <a:gdLst/>
            <a:ahLst/>
            <a:cxnLst>
              <a:cxn ang="0">
                <a:pos x="16" y="84"/>
              </a:cxn>
              <a:cxn ang="0">
                <a:pos x="116" y="84"/>
              </a:cxn>
              <a:cxn ang="0">
                <a:pos x="133" y="100"/>
              </a:cxn>
              <a:cxn ang="0">
                <a:pos x="116" y="117"/>
              </a:cxn>
              <a:cxn ang="0">
                <a:pos x="16" y="117"/>
              </a:cxn>
              <a:cxn ang="0">
                <a:pos x="0" y="100"/>
              </a:cxn>
              <a:cxn ang="0">
                <a:pos x="16" y="84"/>
              </a:cxn>
              <a:cxn ang="0">
                <a:pos x="250" y="84"/>
              </a:cxn>
              <a:cxn ang="0">
                <a:pos x="350" y="84"/>
              </a:cxn>
              <a:cxn ang="0">
                <a:pos x="366" y="100"/>
              </a:cxn>
              <a:cxn ang="0">
                <a:pos x="350" y="117"/>
              </a:cxn>
              <a:cxn ang="0">
                <a:pos x="250" y="117"/>
              </a:cxn>
              <a:cxn ang="0">
                <a:pos x="233" y="100"/>
              </a:cxn>
              <a:cxn ang="0">
                <a:pos x="250" y="84"/>
              </a:cxn>
              <a:cxn ang="0">
                <a:pos x="483" y="84"/>
              </a:cxn>
              <a:cxn ang="0">
                <a:pos x="508" y="84"/>
              </a:cxn>
              <a:cxn ang="0">
                <a:pos x="525" y="100"/>
              </a:cxn>
              <a:cxn ang="0">
                <a:pos x="508" y="117"/>
              </a:cxn>
              <a:cxn ang="0">
                <a:pos x="483" y="117"/>
              </a:cxn>
              <a:cxn ang="0">
                <a:pos x="466" y="100"/>
              </a:cxn>
              <a:cxn ang="0">
                <a:pos x="483" y="84"/>
              </a:cxn>
              <a:cxn ang="0">
                <a:pos x="475" y="0"/>
              </a:cxn>
              <a:cxn ang="0">
                <a:pos x="675" y="100"/>
              </a:cxn>
              <a:cxn ang="0">
                <a:pos x="475" y="200"/>
              </a:cxn>
              <a:cxn ang="0">
                <a:pos x="475" y="0"/>
              </a:cxn>
            </a:cxnLst>
            <a:rect l="0" t="0" r="r" b="b"/>
            <a:pathLst>
              <a:path w="675" h="200">
                <a:moveTo>
                  <a:pt x="16" y="84"/>
                </a:moveTo>
                <a:lnTo>
                  <a:pt x="116" y="84"/>
                </a:lnTo>
                <a:cubicBezTo>
                  <a:pt x="126" y="84"/>
                  <a:pt x="133" y="91"/>
                  <a:pt x="133" y="100"/>
                </a:cubicBezTo>
                <a:cubicBezTo>
                  <a:pt x="133" y="110"/>
                  <a:pt x="126" y="117"/>
                  <a:pt x="116" y="117"/>
                </a:cubicBezTo>
                <a:lnTo>
                  <a:pt x="16" y="117"/>
                </a:lnTo>
                <a:cubicBezTo>
                  <a:pt x="7" y="117"/>
                  <a:pt x="0" y="110"/>
                  <a:pt x="0" y="100"/>
                </a:cubicBezTo>
                <a:cubicBezTo>
                  <a:pt x="0" y="91"/>
                  <a:pt x="7" y="84"/>
                  <a:pt x="16" y="84"/>
                </a:cubicBezTo>
                <a:close/>
                <a:moveTo>
                  <a:pt x="250" y="84"/>
                </a:moveTo>
                <a:lnTo>
                  <a:pt x="350" y="84"/>
                </a:lnTo>
                <a:cubicBezTo>
                  <a:pt x="359" y="84"/>
                  <a:pt x="366" y="91"/>
                  <a:pt x="366" y="100"/>
                </a:cubicBezTo>
                <a:cubicBezTo>
                  <a:pt x="366" y="110"/>
                  <a:pt x="359" y="117"/>
                  <a:pt x="350" y="117"/>
                </a:cubicBezTo>
                <a:lnTo>
                  <a:pt x="250" y="117"/>
                </a:lnTo>
                <a:cubicBezTo>
                  <a:pt x="240" y="117"/>
                  <a:pt x="233" y="110"/>
                  <a:pt x="233" y="100"/>
                </a:cubicBezTo>
                <a:cubicBezTo>
                  <a:pt x="233" y="91"/>
                  <a:pt x="240" y="84"/>
                  <a:pt x="250" y="84"/>
                </a:cubicBezTo>
                <a:close/>
                <a:moveTo>
                  <a:pt x="483" y="84"/>
                </a:moveTo>
                <a:lnTo>
                  <a:pt x="508" y="84"/>
                </a:lnTo>
                <a:cubicBezTo>
                  <a:pt x="517" y="84"/>
                  <a:pt x="525" y="91"/>
                  <a:pt x="525" y="100"/>
                </a:cubicBezTo>
                <a:cubicBezTo>
                  <a:pt x="525" y="110"/>
                  <a:pt x="517" y="117"/>
                  <a:pt x="508" y="117"/>
                </a:cubicBezTo>
                <a:lnTo>
                  <a:pt x="483" y="117"/>
                </a:lnTo>
                <a:cubicBezTo>
                  <a:pt x="474" y="117"/>
                  <a:pt x="466" y="110"/>
                  <a:pt x="466" y="100"/>
                </a:cubicBezTo>
                <a:cubicBezTo>
                  <a:pt x="466" y="91"/>
                  <a:pt x="474" y="84"/>
                  <a:pt x="483" y="84"/>
                </a:cubicBezTo>
                <a:close/>
                <a:moveTo>
                  <a:pt x="475" y="0"/>
                </a:moveTo>
                <a:lnTo>
                  <a:pt x="675" y="100"/>
                </a:lnTo>
                <a:lnTo>
                  <a:pt x="475" y="200"/>
                </a:lnTo>
                <a:lnTo>
                  <a:pt x="475" y="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98" name="Freeform 166"/>
          <p:cNvSpPr>
            <a:spLocks noEditPoints="1"/>
          </p:cNvSpPr>
          <p:nvPr/>
        </p:nvSpPr>
        <p:spPr bwMode="auto">
          <a:xfrm>
            <a:off x="8018463" y="3167063"/>
            <a:ext cx="66675" cy="128587"/>
          </a:xfrm>
          <a:custGeom>
            <a:avLst/>
            <a:gdLst/>
            <a:ahLst/>
            <a:cxnLst>
              <a:cxn ang="0">
                <a:pos x="117" y="16"/>
              </a:cxn>
              <a:cxn ang="0">
                <a:pos x="117" y="116"/>
              </a:cxn>
              <a:cxn ang="0">
                <a:pos x="100" y="133"/>
              </a:cxn>
              <a:cxn ang="0">
                <a:pos x="84" y="116"/>
              </a:cxn>
              <a:cxn ang="0">
                <a:pos x="84" y="16"/>
              </a:cxn>
              <a:cxn ang="0">
                <a:pos x="100" y="0"/>
              </a:cxn>
              <a:cxn ang="0">
                <a:pos x="117" y="16"/>
              </a:cxn>
              <a:cxn ang="0">
                <a:pos x="200" y="216"/>
              </a:cxn>
              <a:cxn ang="0">
                <a:pos x="100" y="416"/>
              </a:cxn>
              <a:cxn ang="0">
                <a:pos x="0" y="216"/>
              </a:cxn>
              <a:cxn ang="0">
                <a:pos x="200" y="216"/>
              </a:cxn>
            </a:cxnLst>
            <a:rect l="0" t="0" r="r" b="b"/>
            <a:pathLst>
              <a:path w="200" h="416">
                <a:moveTo>
                  <a:pt x="117" y="16"/>
                </a:moveTo>
                <a:lnTo>
                  <a:pt x="117" y="116"/>
                </a:lnTo>
                <a:cubicBezTo>
                  <a:pt x="117" y="126"/>
                  <a:pt x="110" y="133"/>
                  <a:pt x="100" y="133"/>
                </a:cubicBezTo>
                <a:cubicBezTo>
                  <a:pt x="91" y="133"/>
                  <a:pt x="84" y="126"/>
                  <a:pt x="84" y="116"/>
                </a:cubicBezTo>
                <a:lnTo>
                  <a:pt x="84" y="16"/>
                </a:lnTo>
                <a:cubicBezTo>
                  <a:pt x="84" y="7"/>
                  <a:pt x="91" y="0"/>
                  <a:pt x="100" y="0"/>
                </a:cubicBezTo>
                <a:cubicBezTo>
                  <a:pt x="110" y="0"/>
                  <a:pt x="117" y="7"/>
                  <a:pt x="117" y="16"/>
                </a:cubicBezTo>
                <a:close/>
                <a:moveTo>
                  <a:pt x="200" y="216"/>
                </a:moveTo>
                <a:lnTo>
                  <a:pt x="100" y="416"/>
                </a:lnTo>
                <a:lnTo>
                  <a:pt x="0" y="216"/>
                </a:lnTo>
                <a:lnTo>
                  <a:pt x="200" y="216"/>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599" name="Freeform 167"/>
          <p:cNvSpPr>
            <a:spLocks noEditPoints="1"/>
          </p:cNvSpPr>
          <p:nvPr/>
        </p:nvSpPr>
        <p:spPr bwMode="auto">
          <a:xfrm>
            <a:off x="8064500" y="3162300"/>
            <a:ext cx="209550" cy="7938"/>
          </a:xfrm>
          <a:custGeom>
            <a:avLst/>
            <a:gdLst/>
            <a:ahLst/>
            <a:cxnLst>
              <a:cxn ang="0">
                <a:pos x="12" y="0"/>
              </a:cxn>
              <a:cxn ang="0">
                <a:pos x="87" y="0"/>
              </a:cxn>
              <a:cxn ang="0">
                <a:pos x="100" y="13"/>
              </a:cxn>
              <a:cxn ang="0">
                <a:pos x="87" y="25"/>
              </a:cxn>
              <a:cxn ang="0">
                <a:pos x="12" y="25"/>
              </a:cxn>
              <a:cxn ang="0">
                <a:pos x="0" y="13"/>
              </a:cxn>
              <a:cxn ang="0">
                <a:pos x="12" y="0"/>
              </a:cxn>
              <a:cxn ang="0">
                <a:pos x="187" y="0"/>
              </a:cxn>
              <a:cxn ang="0">
                <a:pos x="262" y="0"/>
              </a:cxn>
              <a:cxn ang="0">
                <a:pos x="275" y="13"/>
              </a:cxn>
              <a:cxn ang="0">
                <a:pos x="262" y="25"/>
              </a:cxn>
              <a:cxn ang="0">
                <a:pos x="187" y="25"/>
              </a:cxn>
              <a:cxn ang="0">
                <a:pos x="175" y="13"/>
              </a:cxn>
              <a:cxn ang="0">
                <a:pos x="187" y="0"/>
              </a:cxn>
              <a:cxn ang="0">
                <a:pos x="362" y="0"/>
              </a:cxn>
              <a:cxn ang="0">
                <a:pos x="437" y="0"/>
              </a:cxn>
              <a:cxn ang="0">
                <a:pos x="450" y="13"/>
              </a:cxn>
              <a:cxn ang="0">
                <a:pos x="437" y="25"/>
              </a:cxn>
              <a:cxn ang="0">
                <a:pos x="362" y="25"/>
              </a:cxn>
              <a:cxn ang="0">
                <a:pos x="350" y="13"/>
              </a:cxn>
              <a:cxn ang="0">
                <a:pos x="362" y="0"/>
              </a:cxn>
              <a:cxn ang="0">
                <a:pos x="537" y="0"/>
              </a:cxn>
              <a:cxn ang="0">
                <a:pos x="612" y="0"/>
              </a:cxn>
              <a:cxn ang="0">
                <a:pos x="625" y="13"/>
              </a:cxn>
              <a:cxn ang="0">
                <a:pos x="612" y="25"/>
              </a:cxn>
              <a:cxn ang="0">
                <a:pos x="537" y="25"/>
              </a:cxn>
              <a:cxn ang="0">
                <a:pos x="525" y="13"/>
              </a:cxn>
              <a:cxn ang="0">
                <a:pos x="537" y="0"/>
              </a:cxn>
            </a:cxnLst>
            <a:rect l="0" t="0" r="r" b="b"/>
            <a:pathLst>
              <a:path w="625" h="25">
                <a:moveTo>
                  <a:pt x="12" y="0"/>
                </a:moveTo>
                <a:lnTo>
                  <a:pt x="87" y="0"/>
                </a:lnTo>
                <a:cubicBezTo>
                  <a:pt x="94" y="0"/>
                  <a:pt x="100" y="6"/>
                  <a:pt x="100" y="13"/>
                </a:cubicBezTo>
                <a:cubicBezTo>
                  <a:pt x="100" y="20"/>
                  <a:pt x="94" y="25"/>
                  <a:pt x="87" y="25"/>
                </a:cubicBezTo>
                <a:lnTo>
                  <a:pt x="12" y="25"/>
                </a:lnTo>
                <a:cubicBezTo>
                  <a:pt x="5" y="25"/>
                  <a:pt x="0" y="20"/>
                  <a:pt x="0" y="13"/>
                </a:cubicBezTo>
                <a:cubicBezTo>
                  <a:pt x="0" y="6"/>
                  <a:pt x="5" y="0"/>
                  <a:pt x="12" y="0"/>
                </a:cubicBezTo>
                <a:close/>
                <a:moveTo>
                  <a:pt x="187" y="0"/>
                </a:moveTo>
                <a:lnTo>
                  <a:pt x="262" y="0"/>
                </a:lnTo>
                <a:cubicBezTo>
                  <a:pt x="269" y="0"/>
                  <a:pt x="275" y="6"/>
                  <a:pt x="275" y="13"/>
                </a:cubicBezTo>
                <a:cubicBezTo>
                  <a:pt x="275" y="20"/>
                  <a:pt x="269" y="25"/>
                  <a:pt x="262" y="25"/>
                </a:cubicBezTo>
                <a:lnTo>
                  <a:pt x="187" y="25"/>
                </a:lnTo>
                <a:cubicBezTo>
                  <a:pt x="180" y="25"/>
                  <a:pt x="175" y="20"/>
                  <a:pt x="175" y="13"/>
                </a:cubicBezTo>
                <a:cubicBezTo>
                  <a:pt x="175" y="6"/>
                  <a:pt x="180" y="0"/>
                  <a:pt x="187" y="0"/>
                </a:cubicBezTo>
                <a:close/>
                <a:moveTo>
                  <a:pt x="362" y="0"/>
                </a:moveTo>
                <a:lnTo>
                  <a:pt x="437" y="0"/>
                </a:lnTo>
                <a:cubicBezTo>
                  <a:pt x="444" y="0"/>
                  <a:pt x="450" y="6"/>
                  <a:pt x="450" y="13"/>
                </a:cubicBezTo>
                <a:cubicBezTo>
                  <a:pt x="450" y="20"/>
                  <a:pt x="444" y="25"/>
                  <a:pt x="437" y="25"/>
                </a:cubicBezTo>
                <a:lnTo>
                  <a:pt x="362" y="25"/>
                </a:lnTo>
                <a:cubicBezTo>
                  <a:pt x="355" y="25"/>
                  <a:pt x="350" y="20"/>
                  <a:pt x="350" y="13"/>
                </a:cubicBezTo>
                <a:cubicBezTo>
                  <a:pt x="350" y="6"/>
                  <a:pt x="355" y="0"/>
                  <a:pt x="362" y="0"/>
                </a:cubicBezTo>
                <a:close/>
                <a:moveTo>
                  <a:pt x="537" y="0"/>
                </a:moveTo>
                <a:lnTo>
                  <a:pt x="612" y="0"/>
                </a:lnTo>
                <a:cubicBezTo>
                  <a:pt x="619" y="0"/>
                  <a:pt x="625" y="6"/>
                  <a:pt x="625" y="13"/>
                </a:cubicBezTo>
                <a:cubicBezTo>
                  <a:pt x="625" y="20"/>
                  <a:pt x="619" y="25"/>
                  <a:pt x="612" y="25"/>
                </a:cubicBezTo>
                <a:lnTo>
                  <a:pt x="537" y="25"/>
                </a:lnTo>
                <a:cubicBezTo>
                  <a:pt x="530" y="25"/>
                  <a:pt x="525" y="20"/>
                  <a:pt x="525" y="13"/>
                </a:cubicBezTo>
                <a:cubicBezTo>
                  <a:pt x="525" y="6"/>
                  <a:pt x="530" y="0"/>
                  <a:pt x="537" y="0"/>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600" name="Freeform 168"/>
          <p:cNvSpPr>
            <a:spLocks noEditPoints="1"/>
          </p:cNvSpPr>
          <p:nvPr/>
        </p:nvSpPr>
        <p:spPr bwMode="auto">
          <a:xfrm>
            <a:off x="4945063" y="5097463"/>
            <a:ext cx="323850" cy="7937"/>
          </a:xfrm>
          <a:custGeom>
            <a:avLst/>
            <a:gdLst/>
            <a:ahLst/>
            <a:cxnLst>
              <a:cxn ang="0">
                <a:pos x="25" y="0"/>
              </a:cxn>
              <a:cxn ang="0">
                <a:pos x="175" y="0"/>
              </a:cxn>
              <a:cxn ang="0">
                <a:pos x="200" y="25"/>
              </a:cxn>
              <a:cxn ang="0">
                <a:pos x="175" y="50"/>
              </a:cxn>
              <a:cxn ang="0">
                <a:pos x="25" y="50"/>
              </a:cxn>
              <a:cxn ang="0">
                <a:pos x="0" y="25"/>
              </a:cxn>
              <a:cxn ang="0">
                <a:pos x="25" y="0"/>
              </a:cxn>
              <a:cxn ang="0">
                <a:pos x="375" y="0"/>
              </a:cxn>
              <a:cxn ang="0">
                <a:pos x="525" y="0"/>
              </a:cxn>
              <a:cxn ang="0">
                <a:pos x="550" y="25"/>
              </a:cxn>
              <a:cxn ang="0">
                <a:pos x="525" y="50"/>
              </a:cxn>
              <a:cxn ang="0">
                <a:pos x="375" y="50"/>
              </a:cxn>
              <a:cxn ang="0">
                <a:pos x="350" y="25"/>
              </a:cxn>
              <a:cxn ang="0">
                <a:pos x="375" y="0"/>
              </a:cxn>
              <a:cxn ang="0">
                <a:pos x="725" y="0"/>
              </a:cxn>
              <a:cxn ang="0">
                <a:pos x="875" y="0"/>
              </a:cxn>
              <a:cxn ang="0">
                <a:pos x="900" y="25"/>
              </a:cxn>
              <a:cxn ang="0">
                <a:pos x="875" y="50"/>
              </a:cxn>
              <a:cxn ang="0">
                <a:pos x="725" y="50"/>
              </a:cxn>
              <a:cxn ang="0">
                <a:pos x="700" y="25"/>
              </a:cxn>
              <a:cxn ang="0">
                <a:pos x="725" y="0"/>
              </a:cxn>
              <a:cxn ang="0">
                <a:pos x="1075" y="0"/>
              </a:cxn>
              <a:cxn ang="0">
                <a:pos x="1225" y="0"/>
              </a:cxn>
              <a:cxn ang="0">
                <a:pos x="1250" y="25"/>
              </a:cxn>
              <a:cxn ang="0">
                <a:pos x="1225" y="50"/>
              </a:cxn>
              <a:cxn ang="0">
                <a:pos x="1075" y="50"/>
              </a:cxn>
              <a:cxn ang="0">
                <a:pos x="1050" y="25"/>
              </a:cxn>
              <a:cxn ang="0">
                <a:pos x="1075" y="0"/>
              </a:cxn>
              <a:cxn ang="0">
                <a:pos x="1425" y="0"/>
              </a:cxn>
              <a:cxn ang="0">
                <a:pos x="1575" y="0"/>
              </a:cxn>
              <a:cxn ang="0">
                <a:pos x="1600" y="25"/>
              </a:cxn>
              <a:cxn ang="0">
                <a:pos x="1575" y="50"/>
              </a:cxn>
              <a:cxn ang="0">
                <a:pos x="1425" y="50"/>
              </a:cxn>
              <a:cxn ang="0">
                <a:pos x="1400" y="25"/>
              </a:cxn>
              <a:cxn ang="0">
                <a:pos x="1425" y="0"/>
              </a:cxn>
              <a:cxn ang="0">
                <a:pos x="1775" y="0"/>
              </a:cxn>
              <a:cxn ang="0">
                <a:pos x="1909" y="0"/>
              </a:cxn>
              <a:cxn ang="0">
                <a:pos x="1934" y="25"/>
              </a:cxn>
              <a:cxn ang="0">
                <a:pos x="1909" y="50"/>
              </a:cxn>
              <a:cxn ang="0">
                <a:pos x="1775" y="50"/>
              </a:cxn>
              <a:cxn ang="0">
                <a:pos x="1750" y="25"/>
              </a:cxn>
              <a:cxn ang="0">
                <a:pos x="1775" y="0"/>
              </a:cxn>
            </a:cxnLst>
            <a:rect l="0" t="0" r="r" b="b"/>
            <a:pathLst>
              <a:path w="1934" h="50">
                <a:moveTo>
                  <a:pt x="25" y="0"/>
                </a:moveTo>
                <a:lnTo>
                  <a:pt x="175" y="0"/>
                </a:lnTo>
                <a:cubicBezTo>
                  <a:pt x="189" y="0"/>
                  <a:pt x="200" y="12"/>
                  <a:pt x="200" y="25"/>
                </a:cubicBezTo>
                <a:cubicBezTo>
                  <a:pt x="200" y="39"/>
                  <a:pt x="189" y="50"/>
                  <a:pt x="175" y="50"/>
                </a:cubicBezTo>
                <a:lnTo>
                  <a:pt x="25" y="50"/>
                </a:lnTo>
                <a:cubicBezTo>
                  <a:pt x="12" y="50"/>
                  <a:pt x="0" y="39"/>
                  <a:pt x="0" y="25"/>
                </a:cubicBezTo>
                <a:cubicBezTo>
                  <a:pt x="0" y="12"/>
                  <a:pt x="12" y="0"/>
                  <a:pt x="25" y="0"/>
                </a:cubicBezTo>
                <a:close/>
                <a:moveTo>
                  <a:pt x="375" y="0"/>
                </a:moveTo>
                <a:lnTo>
                  <a:pt x="525" y="0"/>
                </a:lnTo>
                <a:cubicBezTo>
                  <a:pt x="539" y="0"/>
                  <a:pt x="550" y="12"/>
                  <a:pt x="550" y="25"/>
                </a:cubicBezTo>
                <a:cubicBezTo>
                  <a:pt x="550" y="39"/>
                  <a:pt x="539" y="50"/>
                  <a:pt x="525" y="50"/>
                </a:cubicBezTo>
                <a:lnTo>
                  <a:pt x="375" y="50"/>
                </a:lnTo>
                <a:cubicBezTo>
                  <a:pt x="362" y="50"/>
                  <a:pt x="350" y="39"/>
                  <a:pt x="350" y="25"/>
                </a:cubicBezTo>
                <a:cubicBezTo>
                  <a:pt x="350" y="12"/>
                  <a:pt x="362" y="0"/>
                  <a:pt x="375" y="0"/>
                </a:cubicBezTo>
                <a:close/>
                <a:moveTo>
                  <a:pt x="725" y="0"/>
                </a:moveTo>
                <a:lnTo>
                  <a:pt x="875" y="0"/>
                </a:lnTo>
                <a:cubicBezTo>
                  <a:pt x="889" y="0"/>
                  <a:pt x="900" y="12"/>
                  <a:pt x="900" y="25"/>
                </a:cubicBezTo>
                <a:cubicBezTo>
                  <a:pt x="900" y="39"/>
                  <a:pt x="889" y="50"/>
                  <a:pt x="875" y="50"/>
                </a:cubicBezTo>
                <a:lnTo>
                  <a:pt x="725" y="50"/>
                </a:lnTo>
                <a:cubicBezTo>
                  <a:pt x="712" y="50"/>
                  <a:pt x="700" y="39"/>
                  <a:pt x="700" y="25"/>
                </a:cubicBezTo>
                <a:cubicBezTo>
                  <a:pt x="700" y="12"/>
                  <a:pt x="712" y="0"/>
                  <a:pt x="725" y="0"/>
                </a:cubicBezTo>
                <a:close/>
                <a:moveTo>
                  <a:pt x="1075" y="0"/>
                </a:moveTo>
                <a:lnTo>
                  <a:pt x="1225" y="0"/>
                </a:lnTo>
                <a:cubicBezTo>
                  <a:pt x="1239" y="0"/>
                  <a:pt x="1250" y="12"/>
                  <a:pt x="1250" y="25"/>
                </a:cubicBezTo>
                <a:cubicBezTo>
                  <a:pt x="1250" y="39"/>
                  <a:pt x="1239" y="50"/>
                  <a:pt x="1225" y="50"/>
                </a:cubicBezTo>
                <a:lnTo>
                  <a:pt x="1075" y="50"/>
                </a:lnTo>
                <a:cubicBezTo>
                  <a:pt x="1062" y="50"/>
                  <a:pt x="1050" y="39"/>
                  <a:pt x="1050" y="25"/>
                </a:cubicBezTo>
                <a:cubicBezTo>
                  <a:pt x="1050" y="12"/>
                  <a:pt x="1062" y="0"/>
                  <a:pt x="1075" y="0"/>
                </a:cubicBezTo>
                <a:close/>
                <a:moveTo>
                  <a:pt x="1425" y="0"/>
                </a:moveTo>
                <a:lnTo>
                  <a:pt x="1575" y="0"/>
                </a:lnTo>
                <a:cubicBezTo>
                  <a:pt x="1589" y="0"/>
                  <a:pt x="1600" y="12"/>
                  <a:pt x="1600" y="25"/>
                </a:cubicBezTo>
                <a:cubicBezTo>
                  <a:pt x="1600" y="39"/>
                  <a:pt x="1589" y="50"/>
                  <a:pt x="1575" y="50"/>
                </a:cubicBezTo>
                <a:lnTo>
                  <a:pt x="1425" y="50"/>
                </a:lnTo>
                <a:cubicBezTo>
                  <a:pt x="1412" y="50"/>
                  <a:pt x="1400" y="39"/>
                  <a:pt x="1400" y="25"/>
                </a:cubicBezTo>
                <a:cubicBezTo>
                  <a:pt x="1400" y="12"/>
                  <a:pt x="1412" y="0"/>
                  <a:pt x="1425" y="0"/>
                </a:cubicBezTo>
                <a:close/>
                <a:moveTo>
                  <a:pt x="1775" y="0"/>
                </a:moveTo>
                <a:lnTo>
                  <a:pt x="1909" y="0"/>
                </a:lnTo>
                <a:cubicBezTo>
                  <a:pt x="1923" y="0"/>
                  <a:pt x="1934" y="12"/>
                  <a:pt x="1934" y="25"/>
                </a:cubicBezTo>
                <a:cubicBezTo>
                  <a:pt x="1934" y="39"/>
                  <a:pt x="1923" y="50"/>
                  <a:pt x="1909" y="50"/>
                </a:cubicBezTo>
                <a:lnTo>
                  <a:pt x="1775" y="50"/>
                </a:lnTo>
                <a:cubicBezTo>
                  <a:pt x="1762" y="50"/>
                  <a:pt x="1750" y="39"/>
                  <a:pt x="1750" y="25"/>
                </a:cubicBezTo>
                <a:cubicBezTo>
                  <a:pt x="1750" y="12"/>
                  <a:pt x="1762" y="0"/>
                  <a:pt x="1775" y="0"/>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601" name="Freeform 169"/>
          <p:cNvSpPr>
            <a:spLocks noEditPoints="1"/>
          </p:cNvSpPr>
          <p:nvPr/>
        </p:nvSpPr>
        <p:spPr bwMode="auto">
          <a:xfrm>
            <a:off x="5260975" y="5097463"/>
            <a:ext cx="7938" cy="627062"/>
          </a:xfrm>
          <a:custGeom>
            <a:avLst/>
            <a:gdLst/>
            <a:ahLst/>
            <a:cxnLst>
              <a:cxn ang="0">
                <a:pos x="25" y="88"/>
              </a:cxn>
              <a:cxn ang="0">
                <a:pos x="0" y="88"/>
              </a:cxn>
              <a:cxn ang="0">
                <a:pos x="13" y="0"/>
              </a:cxn>
              <a:cxn ang="0">
                <a:pos x="25" y="188"/>
              </a:cxn>
              <a:cxn ang="0">
                <a:pos x="13" y="275"/>
              </a:cxn>
              <a:cxn ang="0">
                <a:pos x="0" y="188"/>
              </a:cxn>
              <a:cxn ang="0">
                <a:pos x="25" y="188"/>
              </a:cxn>
              <a:cxn ang="0">
                <a:pos x="25" y="438"/>
              </a:cxn>
              <a:cxn ang="0">
                <a:pos x="0" y="438"/>
              </a:cxn>
              <a:cxn ang="0">
                <a:pos x="13" y="350"/>
              </a:cxn>
              <a:cxn ang="0">
                <a:pos x="25" y="538"/>
              </a:cxn>
              <a:cxn ang="0">
                <a:pos x="13" y="625"/>
              </a:cxn>
              <a:cxn ang="0">
                <a:pos x="0" y="538"/>
              </a:cxn>
              <a:cxn ang="0">
                <a:pos x="25" y="538"/>
              </a:cxn>
              <a:cxn ang="0">
                <a:pos x="25" y="788"/>
              </a:cxn>
              <a:cxn ang="0">
                <a:pos x="0" y="788"/>
              </a:cxn>
              <a:cxn ang="0">
                <a:pos x="13" y="700"/>
              </a:cxn>
              <a:cxn ang="0">
                <a:pos x="25" y="888"/>
              </a:cxn>
              <a:cxn ang="0">
                <a:pos x="13" y="975"/>
              </a:cxn>
              <a:cxn ang="0">
                <a:pos x="0" y="888"/>
              </a:cxn>
              <a:cxn ang="0">
                <a:pos x="25" y="888"/>
              </a:cxn>
              <a:cxn ang="0">
                <a:pos x="25" y="1138"/>
              </a:cxn>
              <a:cxn ang="0">
                <a:pos x="0" y="1138"/>
              </a:cxn>
              <a:cxn ang="0">
                <a:pos x="13" y="1050"/>
              </a:cxn>
              <a:cxn ang="0">
                <a:pos x="25" y="1238"/>
              </a:cxn>
              <a:cxn ang="0">
                <a:pos x="13" y="1325"/>
              </a:cxn>
              <a:cxn ang="0">
                <a:pos x="0" y="1238"/>
              </a:cxn>
              <a:cxn ang="0">
                <a:pos x="25" y="1238"/>
              </a:cxn>
              <a:cxn ang="0">
                <a:pos x="25" y="1488"/>
              </a:cxn>
              <a:cxn ang="0">
                <a:pos x="0" y="1488"/>
              </a:cxn>
              <a:cxn ang="0">
                <a:pos x="13" y="1400"/>
              </a:cxn>
              <a:cxn ang="0">
                <a:pos x="25" y="1588"/>
              </a:cxn>
              <a:cxn ang="0">
                <a:pos x="13" y="1675"/>
              </a:cxn>
              <a:cxn ang="0">
                <a:pos x="0" y="1588"/>
              </a:cxn>
              <a:cxn ang="0">
                <a:pos x="25" y="1588"/>
              </a:cxn>
              <a:cxn ang="0">
                <a:pos x="25" y="1838"/>
              </a:cxn>
              <a:cxn ang="0">
                <a:pos x="0" y="1838"/>
              </a:cxn>
              <a:cxn ang="0">
                <a:pos x="13" y="1750"/>
              </a:cxn>
              <a:cxn ang="0">
                <a:pos x="25" y="1938"/>
              </a:cxn>
              <a:cxn ang="0">
                <a:pos x="13" y="2025"/>
              </a:cxn>
              <a:cxn ang="0">
                <a:pos x="0" y="1938"/>
              </a:cxn>
              <a:cxn ang="0">
                <a:pos x="25" y="1938"/>
              </a:cxn>
            </a:cxnLst>
            <a:rect l="0" t="0" r="r" b="b"/>
            <a:pathLst>
              <a:path w="25" h="2025">
                <a:moveTo>
                  <a:pt x="25" y="13"/>
                </a:moveTo>
                <a:lnTo>
                  <a:pt x="25" y="88"/>
                </a:lnTo>
                <a:cubicBezTo>
                  <a:pt x="25" y="95"/>
                  <a:pt x="20" y="100"/>
                  <a:pt x="13" y="100"/>
                </a:cubicBezTo>
                <a:cubicBezTo>
                  <a:pt x="6" y="100"/>
                  <a:pt x="0" y="95"/>
                  <a:pt x="0" y="88"/>
                </a:cubicBezTo>
                <a:lnTo>
                  <a:pt x="0" y="13"/>
                </a:lnTo>
                <a:cubicBezTo>
                  <a:pt x="0" y="6"/>
                  <a:pt x="6" y="0"/>
                  <a:pt x="13" y="0"/>
                </a:cubicBezTo>
                <a:cubicBezTo>
                  <a:pt x="20" y="0"/>
                  <a:pt x="25" y="6"/>
                  <a:pt x="25" y="13"/>
                </a:cubicBezTo>
                <a:close/>
                <a:moveTo>
                  <a:pt x="25" y="188"/>
                </a:moveTo>
                <a:lnTo>
                  <a:pt x="25" y="263"/>
                </a:lnTo>
                <a:cubicBezTo>
                  <a:pt x="25" y="270"/>
                  <a:pt x="20" y="275"/>
                  <a:pt x="13" y="275"/>
                </a:cubicBezTo>
                <a:cubicBezTo>
                  <a:pt x="6" y="275"/>
                  <a:pt x="0" y="270"/>
                  <a:pt x="0" y="263"/>
                </a:cubicBezTo>
                <a:lnTo>
                  <a:pt x="0" y="188"/>
                </a:lnTo>
                <a:cubicBezTo>
                  <a:pt x="0" y="181"/>
                  <a:pt x="6" y="175"/>
                  <a:pt x="13" y="175"/>
                </a:cubicBezTo>
                <a:cubicBezTo>
                  <a:pt x="20" y="175"/>
                  <a:pt x="25" y="181"/>
                  <a:pt x="25" y="188"/>
                </a:cubicBezTo>
                <a:close/>
                <a:moveTo>
                  <a:pt x="25" y="363"/>
                </a:moveTo>
                <a:lnTo>
                  <a:pt x="25" y="438"/>
                </a:lnTo>
                <a:cubicBezTo>
                  <a:pt x="25" y="445"/>
                  <a:pt x="20" y="450"/>
                  <a:pt x="13" y="450"/>
                </a:cubicBezTo>
                <a:cubicBezTo>
                  <a:pt x="6" y="450"/>
                  <a:pt x="0" y="445"/>
                  <a:pt x="0" y="438"/>
                </a:cubicBezTo>
                <a:lnTo>
                  <a:pt x="0" y="363"/>
                </a:lnTo>
                <a:cubicBezTo>
                  <a:pt x="0" y="356"/>
                  <a:pt x="6" y="350"/>
                  <a:pt x="13" y="350"/>
                </a:cubicBezTo>
                <a:cubicBezTo>
                  <a:pt x="20" y="350"/>
                  <a:pt x="25" y="356"/>
                  <a:pt x="25" y="363"/>
                </a:cubicBezTo>
                <a:close/>
                <a:moveTo>
                  <a:pt x="25" y="538"/>
                </a:moveTo>
                <a:lnTo>
                  <a:pt x="25" y="613"/>
                </a:lnTo>
                <a:cubicBezTo>
                  <a:pt x="25" y="620"/>
                  <a:pt x="20" y="625"/>
                  <a:pt x="13" y="625"/>
                </a:cubicBezTo>
                <a:cubicBezTo>
                  <a:pt x="6" y="625"/>
                  <a:pt x="0" y="620"/>
                  <a:pt x="0" y="613"/>
                </a:cubicBezTo>
                <a:lnTo>
                  <a:pt x="0" y="538"/>
                </a:lnTo>
                <a:cubicBezTo>
                  <a:pt x="0" y="531"/>
                  <a:pt x="6" y="525"/>
                  <a:pt x="13" y="525"/>
                </a:cubicBezTo>
                <a:cubicBezTo>
                  <a:pt x="20" y="525"/>
                  <a:pt x="25" y="531"/>
                  <a:pt x="25" y="538"/>
                </a:cubicBezTo>
                <a:close/>
                <a:moveTo>
                  <a:pt x="25" y="713"/>
                </a:moveTo>
                <a:lnTo>
                  <a:pt x="25" y="788"/>
                </a:lnTo>
                <a:cubicBezTo>
                  <a:pt x="25" y="795"/>
                  <a:pt x="20" y="800"/>
                  <a:pt x="13" y="800"/>
                </a:cubicBezTo>
                <a:cubicBezTo>
                  <a:pt x="6" y="800"/>
                  <a:pt x="0" y="795"/>
                  <a:pt x="0" y="788"/>
                </a:cubicBezTo>
                <a:lnTo>
                  <a:pt x="0" y="713"/>
                </a:lnTo>
                <a:cubicBezTo>
                  <a:pt x="0" y="706"/>
                  <a:pt x="6" y="700"/>
                  <a:pt x="13" y="700"/>
                </a:cubicBezTo>
                <a:cubicBezTo>
                  <a:pt x="20" y="700"/>
                  <a:pt x="25" y="706"/>
                  <a:pt x="25" y="713"/>
                </a:cubicBezTo>
                <a:close/>
                <a:moveTo>
                  <a:pt x="25" y="888"/>
                </a:moveTo>
                <a:lnTo>
                  <a:pt x="25" y="963"/>
                </a:lnTo>
                <a:cubicBezTo>
                  <a:pt x="25" y="970"/>
                  <a:pt x="20" y="975"/>
                  <a:pt x="13" y="975"/>
                </a:cubicBezTo>
                <a:cubicBezTo>
                  <a:pt x="6" y="975"/>
                  <a:pt x="0" y="970"/>
                  <a:pt x="0" y="963"/>
                </a:cubicBezTo>
                <a:lnTo>
                  <a:pt x="0" y="888"/>
                </a:lnTo>
                <a:cubicBezTo>
                  <a:pt x="0" y="881"/>
                  <a:pt x="6" y="875"/>
                  <a:pt x="13" y="875"/>
                </a:cubicBezTo>
                <a:cubicBezTo>
                  <a:pt x="20" y="875"/>
                  <a:pt x="25" y="881"/>
                  <a:pt x="25" y="888"/>
                </a:cubicBezTo>
                <a:close/>
                <a:moveTo>
                  <a:pt x="25" y="1063"/>
                </a:moveTo>
                <a:lnTo>
                  <a:pt x="25" y="1138"/>
                </a:lnTo>
                <a:cubicBezTo>
                  <a:pt x="25" y="1145"/>
                  <a:pt x="20" y="1150"/>
                  <a:pt x="13" y="1150"/>
                </a:cubicBezTo>
                <a:cubicBezTo>
                  <a:pt x="6" y="1150"/>
                  <a:pt x="0" y="1145"/>
                  <a:pt x="0" y="1138"/>
                </a:cubicBezTo>
                <a:lnTo>
                  <a:pt x="0" y="1063"/>
                </a:lnTo>
                <a:cubicBezTo>
                  <a:pt x="0" y="1056"/>
                  <a:pt x="6" y="1050"/>
                  <a:pt x="13" y="1050"/>
                </a:cubicBezTo>
                <a:cubicBezTo>
                  <a:pt x="20" y="1050"/>
                  <a:pt x="25" y="1056"/>
                  <a:pt x="25" y="1063"/>
                </a:cubicBezTo>
                <a:close/>
                <a:moveTo>
                  <a:pt x="25" y="1238"/>
                </a:moveTo>
                <a:lnTo>
                  <a:pt x="25" y="1313"/>
                </a:lnTo>
                <a:cubicBezTo>
                  <a:pt x="25" y="1320"/>
                  <a:pt x="20" y="1325"/>
                  <a:pt x="13" y="1325"/>
                </a:cubicBezTo>
                <a:cubicBezTo>
                  <a:pt x="6" y="1325"/>
                  <a:pt x="0" y="1320"/>
                  <a:pt x="0" y="1313"/>
                </a:cubicBezTo>
                <a:lnTo>
                  <a:pt x="0" y="1238"/>
                </a:lnTo>
                <a:cubicBezTo>
                  <a:pt x="0" y="1231"/>
                  <a:pt x="6" y="1225"/>
                  <a:pt x="13" y="1225"/>
                </a:cubicBezTo>
                <a:cubicBezTo>
                  <a:pt x="20" y="1225"/>
                  <a:pt x="25" y="1231"/>
                  <a:pt x="25" y="1238"/>
                </a:cubicBezTo>
                <a:close/>
                <a:moveTo>
                  <a:pt x="25" y="1413"/>
                </a:moveTo>
                <a:lnTo>
                  <a:pt x="25" y="1488"/>
                </a:lnTo>
                <a:cubicBezTo>
                  <a:pt x="25" y="1495"/>
                  <a:pt x="20" y="1500"/>
                  <a:pt x="13" y="1500"/>
                </a:cubicBezTo>
                <a:cubicBezTo>
                  <a:pt x="6" y="1500"/>
                  <a:pt x="0" y="1495"/>
                  <a:pt x="0" y="1488"/>
                </a:cubicBezTo>
                <a:lnTo>
                  <a:pt x="0" y="1413"/>
                </a:lnTo>
                <a:cubicBezTo>
                  <a:pt x="0" y="1406"/>
                  <a:pt x="6" y="1400"/>
                  <a:pt x="13" y="1400"/>
                </a:cubicBezTo>
                <a:cubicBezTo>
                  <a:pt x="20" y="1400"/>
                  <a:pt x="25" y="1406"/>
                  <a:pt x="25" y="1413"/>
                </a:cubicBezTo>
                <a:close/>
                <a:moveTo>
                  <a:pt x="25" y="1588"/>
                </a:moveTo>
                <a:lnTo>
                  <a:pt x="25" y="1663"/>
                </a:lnTo>
                <a:cubicBezTo>
                  <a:pt x="25" y="1670"/>
                  <a:pt x="20" y="1675"/>
                  <a:pt x="13" y="1675"/>
                </a:cubicBezTo>
                <a:cubicBezTo>
                  <a:pt x="6" y="1675"/>
                  <a:pt x="0" y="1670"/>
                  <a:pt x="0" y="1663"/>
                </a:cubicBezTo>
                <a:lnTo>
                  <a:pt x="0" y="1588"/>
                </a:lnTo>
                <a:cubicBezTo>
                  <a:pt x="0" y="1581"/>
                  <a:pt x="6" y="1575"/>
                  <a:pt x="13" y="1575"/>
                </a:cubicBezTo>
                <a:cubicBezTo>
                  <a:pt x="20" y="1575"/>
                  <a:pt x="25" y="1581"/>
                  <a:pt x="25" y="1588"/>
                </a:cubicBezTo>
                <a:close/>
                <a:moveTo>
                  <a:pt x="25" y="1763"/>
                </a:moveTo>
                <a:lnTo>
                  <a:pt x="25" y="1838"/>
                </a:lnTo>
                <a:cubicBezTo>
                  <a:pt x="25" y="1845"/>
                  <a:pt x="20" y="1850"/>
                  <a:pt x="13" y="1850"/>
                </a:cubicBezTo>
                <a:cubicBezTo>
                  <a:pt x="6" y="1850"/>
                  <a:pt x="0" y="1845"/>
                  <a:pt x="0" y="1838"/>
                </a:cubicBezTo>
                <a:lnTo>
                  <a:pt x="0" y="1763"/>
                </a:lnTo>
                <a:cubicBezTo>
                  <a:pt x="0" y="1756"/>
                  <a:pt x="6" y="1750"/>
                  <a:pt x="13" y="1750"/>
                </a:cubicBezTo>
                <a:cubicBezTo>
                  <a:pt x="20" y="1750"/>
                  <a:pt x="25" y="1756"/>
                  <a:pt x="25" y="1763"/>
                </a:cubicBezTo>
                <a:close/>
                <a:moveTo>
                  <a:pt x="25" y="1938"/>
                </a:moveTo>
                <a:lnTo>
                  <a:pt x="25" y="2013"/>
                </a:lnTo>
                <a:cubicBezTo>
                  <a:pt x="25" y="2020"/>
                  <a:pt x="20" y="2025"/>
                  <a:pt x="13" y="2025"/>
                </a:cubicBezTo>
                <a:cubicBezTo>
                  <a:pt x="6" y="2025"/>
                  <a:pt x="0" y="2020"/>
                  <a:pt x="0" y="2013"/>
                </a:cubicBezTo>
                <a:lnTo>
                  <a:pt x="0" y="1938"/>
                </a:lnTo>
                <a:cubicBezTo>
                  <a:pt x="0" y="1931"/>
                  <a:pt x="6" y="1925"/>
                  <a:pt x="13" y="1925"/>
                </a:cubicBezTo>
                <a:cubicBezTo>
                  <a:pt x="20" y="1925"/>
                  <a:pt x="25" y="1931"/>
                  <a:pt x="25" y="1938"/>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602" name="Freeform 170"/>
          <p:cNvSpPr>
            <a:spLocks noEditPoints="1"/>
          </p:cNvSpPr>
          <p:nvPr/>
        </p:nvSpPr>
        <p:spPr bwMode="auto">
          <a:xfrm>
            <a:off x="5260975" y="5735638"/>
            <a:ext cx="3552825" cy="7937"/>
          </a:xfrm>
          <a:custGeom>
            <a:avLst/>
            <a:gdLst/>
            <a:ahLst/>
            <a:cxnLst>
              <a:cxn ang="0">
                <a:pos x="13" y="0"/>
              </a:cxn>
              <a:cxn ang="0">
                <a:pos x="188" y="0"/>
              </a:cxn>
              <a:cxn ang="0">
                <a:pos x="363" y="0"/>
              </a:cxn>
              <a:cxn ang="0">
                <a:pos x="538" y="0"/>
              </a:cxn>
              <a:cxn ang="0">
                <a:pos x="713" y="0"/>
              </a:cxn>
              <a:cxn ang="0">
                <a:pos x="888" y="0"/>
              </a:cxn>
              <a:cxn ang="0">
                <a:pos x="1063" y="0"/>
              </a:cxn>
              <a:cxn ang="0">
                <a:pos x="1238" y="0"/>
              </a:cxn>
              <a:cxn ang="0">
                <a:pos x="1413" y="0"/>
              </a:cxn>
              <a:cxn ang="0">
                <a:pos x="1588" y="0"/>
              </a:cxn>
              <a:cxn ang="0">
                <a:pos x="1763" y="0"/>
              </a:cxn>
              <a:cxn ang="0">
                <a:pos x="1938" y="0"/>
              </a:cxn>
              <a:cxn ang="0">
                <a:pos x="2113" y="0"/>
              </a:cxn>
              <a:cxn ang="0">
                <a:pos x="2288" y="0"/>
              </a:cxn>
              <a:cxn ang="0">
                <a:pos x="2463" y="0"/>
              </a:cxn>
              <a:cxn ang="0">
                <a:pos x="2638" y="0"/>
              </a:cxn>
              <a:cxn ang="0">
                <a:pos x="2813" y="0"/>
              </a:cxn>
              <a:cxn ang="0">
                <a:pos x="2988" y="0"/>
              </a:cxn>
              <a:cxn ang="0">
                <a:pos x="3163" y="0"/>
              </a:cxn>
              <a:cxn ang="0">
                <a:pos x="3338" y="0"/>
              </a:cxn>
              <a:cxn ang="0">
                <a:pos x="3513" y="0"/>
              </a:cxn>
              <a:cxn ang="0">
                <a:pos x="3688" y="0"/>
              </a:cxn>
              <a:cxn ang="0">
                <a:pos x="3863" y="0"/>
              </a:cxn>
              <a:cxn ang="0">
                <a:pos x="4038" y="0"/>
              </a:cxn>
              <a:cxn ang="0">
                <a:pos x="4213" y="0"/>
              </a:cxn>
              <a:cxn ang="0">
                <a:pos x="4388" y="0"/>
              </a:cxn>
              <a:cxn ang="0">
                <a:pos x="4563" y="0"/>
              </a:cxn>
              <a:cxn ang="0">
                <a:pos x="4738" y="0"/>
              </a:cxn>
              <a:cxn ang="0">
                <a:pos x="4913" y="0"/>
              </a:cxn>
              <a:cxn ang="0">
                <a:pos x="5088" y="0"/>
              </a:cxn>
              <a:cxn ang="0">
                <a:pos x="5263" y="0"/>
              </a:cxn>
              <a:cxn ang="0">
                <a:pos x="5438" y="0"/>
              </a:cxn>
              <a:cxn ang="0">
                <a:pos x="5613" y="0"/>
              </a:cxn>
              <a:cxn ang="0">
                <a:pos x="5788" y="0"/>
              </a:cxn>
              <a:cxn ang="0">
                <a:pos x="5963" y="0"/>
              </a:cxn>
              <a:cxn ang="0">
                <a:pos x="6138" y="0"/>
              </a:cxn>
              <a:cxn ang="0">
                <a:pos x="6313" y="0"/>
              </a:cxn>
              <a:cxn ang="0">
                <a:pos x="6488" y="0"/>
              </a:cxn>
              <a:cxn ang="0">
                <a:pos x="6663" y="0"/>
              </a:cxn>
              <a:cxn ang="0">
                <a:pos x="6838" y="0"/>
              </a:cxn>
              <a:cxn ang="0">
                <a:pos x="7013" y="0"/>
              </a:cxn>
              <a:cxn ang="0">
                <a:pos x="7188" y="0"/>
              </a:cxn>
              <a:cxn ang="0">
                <a:pos x="7363" y="0"/>
              </a:cxn>
              <a:cxn ang="0">
                <a:pos x="7538" y="0"/>
              </a:cxn>
              <a:cxn ang="0">
                <a:pos x="7713" y="0"/>
              </a:cxn>
              <a:cxn ang="0">
                <a:pos x="7888" y="0"/>
              </a:cxn>
              <a:cxn ang="0">
                <a:pos x="8063" y="0"/>
              </a:cxn>
              <a:cxn ang="0">
                <a:pos x="8238" y="0"/>
              </a:cxn>
              <a:cxn ang="0">
                <a:pos x="8413" y="0"/>
              </a:cxn>
              <a:cxn ang="0">
                <a:pos x="8588" y="0"/>
              </a:cxn>
              <a:cxn ang="0">
                <a:pos x="8763" y="0"/>
              </a:cxn>
              <a:cxn ang="0">
                <a:pos x="8938" y="0"/>
              </a:cxn>
              <a:cxn ang="0">
                <a:pos x="9113" y="0"/>
              </a:cxn>
              <a:cxn ang="0">
                <a:pos x="9288" y="0"/>
              </a:cxn>
              <a:cxn ang="0">
                <a:pos x="9463" y="0"/>
              </a:cxn>
              <a:cxn ang="0">
                <a:pos x="9638" y="0"/>
              </a:cxn>
              <a:cxn ang="0">
                <a:pos x="9813" y="0"/>
              </a:cxn>
              <a:cxn ang="0">
                <a:pos x="9988" y="0"/>
              </a:cxn>
              <a:cxn ang="0">
                <a:pos x="10163" y="0"/>
              </a:cxn>
              <a:cxn ang="0">
                <a:pos x="10338" y="0"/>
              </a:cxn>
              <a:cxn ang="0">
                <a:pos x="10513" y="0"/>
              </a:cxn>
            </a:cxnLst>
            <a:rect l="0" t="0" r="r" b="b"/>
            <a:pathLst>
              <a:path w="10600" h="25">
                <a:moveTo>
                  <a:pt x="13" y="0"/>
                </a:moveTo>
                <a:lnTo>
                  <a:pt x="88" y="0"/>
                </a:lnTo>
                <a:cubicBezTo>
                  <a:pt x="95" y="0"/>
                  <a:pt x="100" y="6"/>
                  <a:pt x="100" y="12"/>
                </a:cubicBezTo>
                <a:cubicBezTo>
                  <a:pt x="100" y="19"/>
                  <a:pt x="95" y="25"/>
                  <a:pt x="88" y="25"/>
                </a:cubicBezTo>
                <a:lnTo>
                  <a:pt x="13" y="25"/>
                </a:lnTo>
                <a:cubicBezTo>
                  <a:pt x="6" y="25"/>
                  <a:pt x="0" y="19"/>
                  <a:pt x="0" y="12"/>
                </a:cubicBezTo>
                <a:cubicBezTo>
                  <a:pt x="0" y="6"/>
                  <a:pt x="6" y="0"/>
                  <a:pt x="13" y="0"/>
                </a:cubicBezTo>
                <a:close/>
                <a:moveTo>
                  <a:pt x="188" y="0"/>
                </a:moveTo>
                <a:lnTo>
                  <a:pt x="263" y="0"/>
                </a:lnTo>
                <a:cubicBezTo>
                  <a:pt x="270" y="0"/>
                  <a:pt x="275" y="6"/>
                  <a:pt x="275" y="12"/>
                </a:cubicBezTo>
                <a:cubicBezTo>
                  <a:pt x="275" y="19"/>
                  <a:pt x="270" y="25"/>
                  <a:pt x="263" y="25"/>
                </a:cubicBezTo>
                <a:lnTo>
                  <a:pt x="188" y="25"/>
                </a:lnTo>
                <a:cubicBezTo>
                  <a:pt x="181" y="25"/>
                  <a:pt x="175" y="19"/>
                  <a:pt x="175" y="12"/>
                </a:cubicBezTo>
                <a:cubicBezTo>
                  <a:pt x="175" y="6"/>
                  <a:pt x="181" y="0"/>
                  <a:pt x="188" y="0"/>
                </a:cubicBezTo>
                <a:close/>
                <a:moveTo>
                  <a:pt x="363" y="0"/>
                </a:moveTo>
                <a:lnTo>
                  <a:pt x="438" y="0"/>
                </a:lnTo>
                <a:cubicBezTo>
                  <a:pt x="445" y="0"/>
                  <a:pt x="450" y="6"/>
                  <a:pt x="450" y="12"/>
                </a:cubicBezTo>
                <a:cubicBezTo>
                  <a:pt x="450" y="19"/>
                  <a:pt x="445" y="25"/>
                  <a:pt x="438" y="25"/>
                </a:cubicBezTo>
                <a:lnTo>
                  <a:pt x="363" y="25"/>
                </a:lnTo>
                <a:cubicBezTo>
                  <a:pt x="356" y="25"/>
                  <a:pt x="350" y="19"/>
                  <a:pt x="350" y="12"/>
                </a:cubicBezTo>
                <a:cubicBezTo>
                  <a:pt x="350" y="6"/>
                  <a:pt x="356" y="0"/>
                  <a:pt x="363" y="0"/>
                </a:cubicBezTo>
                <a:close/>
                <a:moveTo>
                  <a:pt x="538" y="0"/>
                </a:moveTo>
                <a:lnTo>
                  <a:pt x="613" y="0"/>
                </a:lnTo>
                <a:cubicBezTo>
                  <a:pt x="620" y="0"/>
                  <a:pt x="625" y="6"/>
                  <a:pt x="625" y="12"/>
                </a:cubicBezTo>
                <a:cubicBezTo>
                  <a:pt x="625" y="19"/>
                  <a:pt x="620" y="25"/>
                  <a:pt x="613" y="25"/>
                </a:cubicBezTo>
                <a:lnTo>
                  <a:pt x="538" y="25"/>
                </a:lnTo>
                <a:cubicBezTo>
                  <a:pt x="531" y="25"/>
                  <a:pt x="525" y="19"/>
                  <a:pt x="525" y="12"/>
                </a:cubicBezTo>
                <a:cubicBezTo>
                  <a:pt x="525" y="6"/>
                  <a:pt x="531" y="0"/>
                  <a:pt x="538" y="0"/>
                </a:cubicBezTo>
                <a:close/>
                <a:moveTo>
                  <a:pt x="713" y="0"/>
                </a:moveTo>
                <a:lnTo>
                  <a:pt x="788" y="0"/>
                </a:lnTo>
                <a:cubicBezTo>
                  <a:pt x="795" y="0"/>
                  <a:pt x="800" y="6"/>
                  <a:pt x="800" y="12"/>
                </a:cubicBezTo>
                <a:cubicBezTo>
                  <a:pt x="800" y="19"/>
                  <a:pt x="795" y="25"/>
                  <a:pt x="788" y="25"/>
                </a:cubicBezTo>
                <a:lnTo>
                  <a:pt x="713" y="25"/>
                </a:lnTo>
                <a:cubicBezTo>
                  <a:pt x="706" y="25"/>
                  <a:pt x="700" y="19"/>
                  <a:pt x="700" y="12"/>
                </a:cubicBezTo>
                <a:cubicBezTo>
                  <a:pt x="700" y="6"/>
                  <a:pt x="706" y="0"/>
                  <a:pt x="713" y="0"/>
                </a:cubicBezTo>
                <a:close/>
                <a:moveTo>
                  <a:pt x="888" y="0"/>
                </a:moveTo>
                <a:lnTo>
                  <a:pt x="963" y="0"/>
                </a:lnTo>
                <a:cubicBezTo>
                  <a:pt x="970" y="0"/>
                  <a:pt x="975" y="6"/>
                  <a:pt x="975" y="12"/>
                </a:cubicBezTo>
                <a:cubicBezTo>
                  <a:pt x="975" y="19"/>
                  <a:pt x="970" y="25"/>
                  <a:pt x="963" y="25"/>
                </a:cubicBezTo>
                <a:lnTo>
                  <a:pt x="888" y="25"/>
                </a:lnTo>
                <a:cubicBezTo>
                  <a:pt x="881" y="25"/>
                  <a:pt x="875" y="19"/>
                  <a:pt x="875" y="12"/>
                </a:cubicBezTo>
                <a:cubicBezTo>
                  <a:pt x="875" y="6"/>
                  <a:pt x="881" y="0"/>
                  <a:pt x="888" y="0"/>
                </a:cubicBezTo>
                <a:close/>
                <a:moveTo>
                  <a:pt x="1063" y="0"/>
                </a:moveTo>
                <a:lnTo>
                  <a:pt x="1138" y="0"/>
                </a:lnTo>
                <a:cubicBezTo>
                  <a:pt x="1145" y="0"/>
                  <a:pt x="1150" y="6"/>
                  <a:pt x="1150" y="12"/>
                </a:cubicBezTo>
                <a:cubicBezTo>
                  <a:pt x="1150" y="19"/>
                  <a:pt x="1145" y="25"/>
                  <a:pt x="1138" y="25"/>
                </a:cubicBezTo>
                <a:lnTo>
                  <a:pt x="1063" y="25"/>
                </a:lnTo>
                <a:cubicBezTo>
                  <a:pt x="1056" y="25"/>
                  <a:pt x="1050" y="19"/>
                  <a:pt x="1050" y="12"/>
                </a:cubicBezTo>
                <a:cubicBezTo>
                  <a:pt x="1050" y="6"/>
                  <a:pt x="1056" y="0"/>
                  <a:pt x="1063" y="0"/>
                </a:cubicBezTo>
                <a:close/>
                <a:moveTo>
                  <a:pt x="1238" y="0"/>
                </a:moveTo>
                <a:lnTo>
                  <a:pt x="1313" y="0"/>
                </a:lnTo>
                <a:cubicBezTo>
                  <a:pt x="1320" y="0"/>
                  <a:pt x="1325" y="6"/>
                  <a:pt x="1325" y="12"/>
                </a:cubicBezTo>
                <a:cubicBezTo>
                  <a:pt x="1325" y="19"/>
                  <a:pt x="1320" y="25"/>
                  <a:pt x="1313" y="25"/>
                </a:cubicBezTo>
                <a:lnTo>
                  <a:pt x="1238" y="25"/>
                </a:lnTo>
                <a:cubicBezTo>
                  <a:pt x="1231" y="25"/>
                  <a:pt x="1225" y="19"/>
                  <a:pt x="1225" y="12"/>
                </a:cubicBezTo>
                <a:cubicBezTo>
                  <a:pt x="1225" y="6"/>
                  <a:pt x="1231" y="0"/>
                  <a:pt x="1238" y="0"/>
                </a:cubicBezTo>
                <a:close/>
                <a:moveTo>
                  <a:pt x="1413" y="0"/>
                </a:moveTo>
                <a:lnTo>
                  <a:pt x="1488" y="0"/>
                </a:lnTo>
                <a:cubicBezTo>
                  <a:pt x="1495" y="0"/>
                  <a:pt x="1500" y="6"/>
                  <a:pt x="1500" y="12"/>
                </a:cubicBezTo>
                <a:cubicBezTo>
                  <a:pt x="1500" y="19"/>
                  <a:pt x="1495" y="25"/>
                  <a:pt x="1488" y="25"/>
                </a:cubicBezTo>
                <a:lnTo>
                  <a:pt x="1413" y="25"/>
                </a:lnTo>
                <a:cubicBezTo>
                  <a:pt x="1406" y="25"/>
                  <a:pt x="1400" y="19"/>
                  <a:pt x="1400" y="12"/>
                </a:cubicBezTo>
                <a:cubicBezTo>
                  <a:pt x="1400" y="6"/>
                  <a:pt x="1406" y="0"/>
                  <a:pt x="1413" y="0"/>
                </a:cubicBezTo>
                <a:close/>
                <a:moveTo>
                  <a:pt x="1588" y="0"/>
                </a:moveTo>
                <a:lnTo>
                  <a:pt x="1663" y="0"/>
                </a:lnTo>
                <a:cubicBezTo>
                  <a:pt x="1670" y="0"/>
                  <a:pt x="1675" y="6"/>
                  <a:pt x="1675" y="12"/>
                </a:cubicBezTo>
                <a:cubicBezTo>
                  <a:pt x="1675" y="19"/>
                  <a:pt x="1670" y="25"/>
                  <a:pt x="1663" y="25"/>
                </a:cubicBezTo>
                <a:lnTo>
                  <a:pt x="1588" y="25"/>
                </a:lnTo>
                <a:cubicBezTo>
                  <a:pt x="1581" y="25"/>
                  <a:pt x="1575" y="19"/>
                  <a:pt x="1575" y="12"/>
                </a:cubicBezTo>
                <a:cubicBezTo>
                  <a:pt x="1575" y="6"/>
                  <a:pt x="1581" y="0"/>
                  <a:pt x="1588" y="0"/>
                </a:cubicBezTo>
                <a:close/>
                <a:moveTo>
                  <a:pt x="1763" y="0"/>
                </a:moveTo>
                <a:lnTo>
                  <a:pt x="1838" y="0"/>
                </a:lnTo>
                <a:cubicBezTo>
                  <a:pt x="1845" y="0"/>
                  <a:pt x="1850" y="6"/>
                  <a:pt x="1850" y="12"/>
                </a:cubicBezTo>
                <a:cubicBezTo>
                  <a:pt x="1850" y="19"/>
                  <a:pt x="1845" y="25"/>
                  <a:pt x="1838" y="25"/>
                </a:cubicBezTo>
                <a:lnTo>
                  <a:pt x="1763" y="25"/>
                </a:lnTo>
                <a:cubicBezTo>
                  <a:pt x="1756" y="25"/>
                  <a:pt x="1750" y="19"/>
                  <a:pt x="1750" y="12"/>
                </a:cubicBezTo>
                <a:cubicBezTo>
                  <a:pt x="1750" y="6"/>
                  <a:pt x="1756" y="0"/>
                  <a:pt x="1763" y="0"/>
                </a:cubicBezTo>
                <a:close/>
                <a:moveTo>
                  <a:pt x="1938" y="0"/>
                </a:moveTo>
                <a:lnTo>
                  <a:pt x="2013" y="0"/>
                </a:lnTo>
                <a:cubicBezTo>
                  <a:pt x="2020" y="0"/>
                  <a:pt x="2025" y="6"/>
                  <a:pt x="2025" y="12"/>
                </a:cubicBezTo>
                <a:cubicBezTo>
                  <a:pt x="2025" y="19"/>
                  <a:pt x="2020" y="25"/>
                  <a:pt x="2013" y="25"/>
                </a:cubicBezTo>
                <a:lnTo>
                  <a:pt x="1938" y="25"/>
                </a:lnTo>
                <a:cubicBezTo>
                  <a:pt x="1931" y="25"/>
                  <a:pt x="1925" y="19"/>
                  <a:pt x="1925" y="12"/>
                </a:cubicBezTo>
                <a:cubicBezTo>
                  <a:pt x="1925" y="6"/>
                  <a:pt x="1931" y="0"/>
                  <a:pt x="1938" y="0"/>
                </a:cubicBezTo>
                <a:close/>
                <a:moveTo>
                  <a:pt x="2113" y="0"/>
                </a:moveTo>
                <a:lnTo>
                  <a:pt x="2188" y="0"/>
                </a:lnTo>
                <a:cubicBezTo>
                  <a:pt x="2195" y="0"/>
                  <a:pt x="2200" y="6"/>
                  <a:pt x="2200" y="12"/>
                </a:cubicBezTo>
                <a:cubicBezTo>
                  <a:pt x="2200" y="19"/>
                  <a:pt x="2195" y="25"/>
                  <a:pt x="2188" y="25"/>
                </a:cubicBezTo>
                <a:lnTo>
                  <a:pt x="2113" y="25"/>
                </a:lnTo>
                <a:cubicBezTo>
                  <a:pt x="2106" y="25"/>
                  <a:pt x="2100" y="19"/>
                  <a:pt x="2100" y="12"/>
                </a:cubicBezTo>
                <a:cubicBezTo>
                  <a:pt x="2100" y="6"/>
                  <a:pt x="2106" y="0"/>
                  <a:pt x="2113" y="0"/>
                </a:cubicBezTo>
                <a:close/>
                <a:moveTo>
                  <a:pt x="2288" y="0"/>
                </a:moveTo>
                <a:lnTo>
                  <a:pt x="2363" y="0"/>
                </a:lnTo>
                <a:cubicBezTo>
                  <a:pt x="2370" y="0"/>
                  <a:pt x="2375" y="6"/>
                  <a:pt x="2375" y="12"/>
                </a:cubicBezTo>
                <a:cubicBezTo>
                  <a:pt x="2375" y="19"/>
                  <a:pt x="2370" y="25"/>
                  <a:pt x="2363" y="25"/>
                </a:cubicBezTo>
                <a:lnTo>
                  <a:pt x="2288" y="25"/>
                </a:lnTo>
                <a:cubicBezTo>
                  <a:pt x="2281" y="25"/>
                  <a:pt x="2275" y="19"/>
                  <a:pt x="2275" y="12"/>
                </a:cubicBezTo>
                <a:cubicBezTo>
                  <a:pt x="2275" y="6"/>
                  <a:pt x="2281" y="0"/>
                  <a:pt x="2288" y="0"/>
                </a:cubicBezTo>
                <a:close/>
                <a:moveTo>
                  <a:pt x="2463" y="0"/>
                </a:moveTo>
                <a:lnTo>
                  <a:pt x="2538" y="0"/>
                </a:lnTo>
                <a:cubicBezTo>
                  <a:pt x="2545" y="0"/>
                  <a:pt x="2550" y="6"/>
                  <a:pt x="2550" y="12"/>
                </a:cubicBezTo>
                <a:cubicBezTo>
                  <a:pt x="2550" y="19"/>
                  <a:pt x="2545" y="25"/>
                  <a:pt x="2538" y="25"/>
                </a:cubicBezTo>
                <a:lnTo>
                  <a:pt x="2463" y="25"/>
                </a:lnTo>
                <a:cubicBezTo>
                  <a:pt x="2456" y="25"/>
                  <a:pt x="2450" y="19"/>
                  <a:pt x="2450" y="12"/>
                </a:cubicBezTo>
                <a:cubicBezTo>
                  <a:pt x="2450" y="6"/>
                  <a:pt x="2456" y="0"/>
                  <a:pt x="2463" y="0"/>
                </a:cubicBezTo>
                <a:close/>
                <a:moveTo>
                  <a:pt x="2638" y="0"/>
                </a:moveTo>
                <a:lnTo>
                  <a:pt x="2713" y="0"/>
                </a:lnTo>
                <a:cubicBezTo>
                  <a:pt x="2720" y="0"/>
                  <a:pt x="2725" y="6"/>
                  <a:pt x="2725" y="12"/>
                </a:cubicBezTo>
                <a:cubicBezTo>
                  <a:pt x="2725" y="19"/>
                  <a:pt x="2720" y="25"/>
                  <a:pt x="2713" y="25"/>
                </a:cubicBezTo>
                <a:lnTo>
                  <a:pt x="2638" y="25"/>
                </a:lnTo>
                <a:cubicBezTo>
                  <a:pt x="2631" y="25"/>
                  <a:pt x="2625" y="19"/>
                  <a:pt x="2625" y="12"/>
                </a:cubicBezTo>
                <a:cubicBezTo>
                  <a:pt x="2625" y="6"/>
                  <a:pt x="2631" y="0"/>
                  <a:pt x="2638" y="0"/>
                </a:cubicBezTo>
                <a:close/>
                <a:moveTo>
                  <a:pt x="2813" y="0"/>
                </a:moveTo>
                <a:lnTo>
                  <a:pt x="2888" y="0"/>
                </a:lnTo>
                <a:cubicBezTo>
                  <a:pt x="2895" y="0"/>
                  <a:pt x="2900" y="6"/>
                  <a:pt x="2900" y="12"/>
                </a:cubicBezTo>
                <a:cubicBezTo>
                  <a:pt x="2900" y="19"/>
                  <a:pt x="2895" y="25"/>
                  <a:pt x="2888" y="25"/>
                </a:cubicBezTo>
                <a:lnTo>
                  <a:pt x="2813" y="25"/>
                </a:lnTo>
                <a:cubicBezTo>
                  <a:pt x="2806" y="25"/>
                  <a:pt x="2800" y="19"/>
                  <a:pt x="2800" y="12"/>
                </a:cubicBezTo>
                <a:cubicBezTo>
                  <a:pt x="2800" y="6"/>
                  <a:pt x="2806" y="0"/>
                  <a:pt x="2813" y="0"/>
                </a:cubicBezTo>
                <a:close/>
                <a:moveTo>
                  <a:pt x="2988" y="0"/>
                </a:moveTo>
                <a:lnTo>
                  <a:pt x="3063" y="0"/>
                </a:lnTo>
                <a:cubicBezTo>
                  <a:pt x="3070" y="0"/>
                  <a:pt x="3075" y="6"/>
                  <a:pt x="3075" y="12"/>
                </a:cubicBezTo>
                <a:cubicBezTo>
                  <a:pt x="3075" y="19"/>
                  <a:pt x="3070" y="25"/>
                  <a:pt x="3063" y="25"/>
                </a:cubicBezTo>
                <a:lnTo>
                  <a:pt x="2988" y="25"/>
                </a:lnTo>
                <a:cubicBezTo>
                  <a:pt x="2981" y="25"/>
                  <a:pt x="2975" y="19"/>
                  <a:pt x="2975" y="12"/>
                </a:cubicBezTo>
                <a:cubicBezTo>
                  <a:pt x="2975" y="6"/>
                  <a:pt x="2981" y="0"/>
                  <a:pt x="2988" y="0"/>
                </a:cubicBezTo>
                <a:close/>
                <a:moveTo>
                  <a:pt x="3163" y="0"/>
                </a:moveTo>
                <a:lnTo>
                  <a:pt x="3238" y="0"/>
                </a:lnTo>
                <a:cubicBezTo>
                  <a:pt x="3245" y="0"/>
                  <a:pt x="3250" y="6"/>
                  <a:pt x="3250" y="12"/>
                </a:cubicBezTo>
                <a:cubicBezTo>
                  <a:pt x="3250" y="19"/>
                  <a:pt x="3245" y="25"/>
                  <a:pt x="3238" y="25"/>
                </a:cubicBezTo>
                <a:lnTo>
                  <a:pt x="3163" y="25"/>
                </a:lnTo>
                <a:cubicBezTo>
                  <a:pt x="3156" y="25"/>
                  <a:pt x="3150" y="19"/>
                  <a:pt x="3150" y="12"/>
                </a:cubicBezTo>
                <a:cubicBezTo>
                  <a:pt x="3150" y="6"/>
                  <a:pt x="3156" y="0"/>
                  <a:pt x="3163" y="0"/>
                </a:cubicBezTo>
                <a:close/>
                <a:moveTo>
                  <a:pt x="3338" y="0"/>
                </a:moveTo>
                <a:lnTo>
                  <a:pt x="3413" y="0"/>
                </a:lnTo>
                <a:cubicBezTo>
                  <a:pt x="3420" y="0"/>
                  <a:pt x="3425" y="6"/>
                  <a:pt x="3425" y="12"/>
                </a:cubicBezTo>
                <a:cubicBezTo>
                  <a:pt x="3425" y="19"/>
                  <a:pt x="3420" y="25"/>
                  <a:pt x="3413" y="25"/>
                </a:cubicBezTo>
                <a:lnTo>
                  <a:pt x="3338" y="25"/>
                </a:lnTo>
                <a:cubicBezTo>
                  <a:pt x="3331" y="25"/>
                  <a:pt x="3325" y="19"/>
                  <a:pt x="3325" y="12"/>
                </a:cubicBezTo>
                <a:cubicBezTo>
                  <a:pt x="3325" y="6"/>
                  <a:pt x="3331" y="0"/>
                  <a:pt x="3338" y="0"/>
                </a:cubicBezTo>
                <a:close/>
                <a:moveTo>
                  <a:pt x="3513" y="0"/>
                </a:moveTo>
                <a:lnTo>
                  <a:pt x="3588" y="0"/>
                </a:lnTo>
                <a:cubicBezTo>
                  <a:pt x="3595" y="0"/>
                  <a:pt x="3600" y="6"/>
                  <a:pt x="3600" y="12"/>
                </a:cubicBezTo>
                <a:cubicBezTo>
                  <a:pt x="3600" y="19"/>
                  <a:pt x="3595" y="25"/>
                  <a:pt x="3588" y="25"/>
                </a:cubicBezTo>
                <a:lnTo>
                  <a:pt x="3513" y="25"/>
                </a:lnTo>
                <a:cubicBezTo>
                  <a:pt x="3506" y="25"/>
                  <a:pt x="3500" y="19"/>
                  <a:pt x="3500" y="12"/>
                </a:cubicBezTo>
                <a:cubicBezTo>
                  <a:pt x="3500" y="6"/>
                  <a:pt x="3506" y="0"/>
                  <a:pt x="3513" y="0"/>
                </a:cubicBezTo>
                <a:close/>
                <a:moveTo>
                  <a:pt x="3688" y="0"/>
                </a:moveTo>
                <a:lnTo>
                  <a:pt x="3763" y="0"/>
                </a:lnTo>
                <a:cubicBezTo>
                  <a:pt x="3770" y="0"/>
                  <a:pt x="3775" y="6"/>
                  <a:pt x="3775" y="12"/>
                </a:cubicBezTo>
                <a:cubicBezTo>
                  <a:pt x="3775" y="19"/>
                  <a:pt x="3770" y="25"/>
                  <a:pt x="3763" y="25"/>
                </a:cubicBezTo>
                <a:lnTo>
                  <a:pt x="3688" y="25"/>
                </a:lnTo>
                <a:cubicBezTo>
                  <a:pt x="3681" y="25"/>
                  <a:pt x="3675" y="19"/>
                  <a:pt x="3675" y="12"/>
                </a:cubicBezTo>
                <a:cubicBezTo>
                  <a:pt x="3675" y="6"/>
                  <a:pt x="3681" y="0"/>
                  <a:pt x="3688" y="0"/>
                </a:cubicBezTo>
                <a:close/>
                <a:moveTo>
                  <a:pt x="3863" y="0"/>
                </a:moveTo>
                <a:lnTo>
                  <a:pt x="3938" y="0"/>
                </a:lnTo>
                <a:cubicBezTo>
                  <a:pt x="3945" y="0"/>
                  <a:pt x="3950" y="6"/>
                  <a:pt x="3950" y="12"/>
                </a:cubicBezTo>
                <a:cubicBezTo>
                  <a:pt x="3950" y="19"/>
                  <a:pt x="3945" y="25"/>
                  <a:pt x="3938" y="25"/>
                </a:cubicBezTo>
                <a:lnTo>
                  <a:pt x="3863" y="25"/>
                </a:lnTo>
                <a:cubicBezTo>
                  <a:pt x="3856" y="25"/>
                  <a:pt x="3850" y="19"/>
                  <a:pt x="3850" y="12"/>
                </a:cubicBezTo>
                <a:cubicBezTo>
                  <a:pt x="3850" y="6"/>
                  <a:pt x="3856" y="0"/>
                  <a:pt x="3863" y="0"/>
                </a:cubicBezTo>
                <a:close/>
                <a:moveTo>
                  <a:pt x="4038" y="0"/>
                </a:moveTo>
                <a:lnTo>
                  <a:pt x="4113" y="0"/>
                </a:lnTo>
                <a:cubicBezTo>
                  <a:pt x="4120" y="0"/>
                  <a:pt x="4125" y="6"/>
                  <a:pt x="4125" y="12"/>
                </a:cubicBezTo>
                <a:cubicBezTo>
                  <a:pt x="4125" y="19"/>
                  <a:pt x="4120" y="25"/>
                  <a:pt x="4113" y="25"/>
                </a:cubicBezTo>
                <a:lnTo>
                  <a:pt x="4038" y="25"/>
                </a:lnTo>
                <a:cubicBezTo>
                  <a:pt x="4031" y="25"/>
                  <a:pt x="4025" y="19"/>
                  <a:pt x="4025" y="12"/>
                </a:cubicBezTo>
                <a:cubicBezTo>
                  <a:pt x="4025" y="6"/>
                  <a:pt x="4031" y="0"/>
                  <a:pt x="4038" y="0"/>
                </a:cubicBezTo>
                <a:close/>
                <a:moveTo>
                  <a:pt x="4213" y="0"/>
                </a:moveTo>
                <a:lnTo>
                  <a:pt x="4288" y="0"/>
                </a:lnTo>
                <a:cubicBezTo>
                  <a:pt x="4295" y="0"/>
                  <a:pt x="4300" y="6"/>
                  <a:pt x="4300" y="12"/>
                </a:cubicBezTo>
                <a:cubicBezTo>
                  <a:pt x="4300" y="19"/>
                  <a:pt x="4295" y="25"/>
                  <a:pt x="4288" y="25"/>
                </a:cubicBezTo>
                <a:lnTo>
                  <a:pt x="4213" y="25"/>
                </a:lnTo>
                <a:cubicBezTo>
                  <a:pt x="4206" y="25"/>
                  <a:pt x="4200" y="19"/>
                  <a:pt x="4200" y="12"/>
                </a:cubicBezTo>
                <a:cubicBezTo>
                  <a:pt x="4200" y="6"/>
                  <a:pt x="4206" y="0"/>
                  <a:pt x="4213" y="0"/>
                </a:cubicBezTo>
                <a:close/>
                <a:moveTo>
                  <a:pt x="4388" y="0"/>
                </a:moveTo>
                <a:lnTo>
                  <a:pt x="4463" y="0"/>
                </a:lnTo>
                <a:cubicBezTo>
                  <a:pt x="4470" y="0"/>
                  <a:pt x="4475" y="6"/>
                  <a:pt x="4475" y="12"/>
                </a:cubicBezTo>
                <a:cubicBezTo>
                  <a:pt x="4475" y="19"/>
                  <a:pt x="4470" y="25"/>
                  <a:pt x="4463" y="25"/>
                </a:cubicBezTo>
                <a:lnTo>
                  <a:pt x="4388" y="25"/>
                </a:lnTo>
                <a:cubicBezTo>
                  <a:pt x="4381" y="25"/>
                  <a:pt x="4375" y="19"/>
                  <a:pt x="4375" y="12"/>
                </a:cubicBezTo>
                <a:cubicBezTo>
                  <a:pt x="4375" y="6"/>
                  <a:pt x="4381" y="0"/>
                  <a:pt x="4388" y="0"/>
                </a:cubicBezTo>
                <a:close/>
                <a:moveTo>
                  <a:pt x="4563" y="0"/>
                </a:moveTo>
                <a:lnTo>
                  <a:pt x="4638" y="0"/>
                </a:lnTo>
                <a:cubicBezTo>
                  <a:pt x="4645" y="0"/>
                  <a:pt x="4650" y="6"/>
                  <a:pt x="4650" y="12"/>
                </a:cubicBezTo>
                <a:cubicBezTo>
                  <a:pt x="4650" y="19"/>
                  <a:pt x="4645" y="25"/>
                  <a:pt x="4638" y="25"/>
                </a:cubicBezTo>
                <a:lnTo>
                  <a:pt x="4563" y="25"/>
                </a:lnTo>
                <a:cubicBezTo>
                  <a:pt x="4556" y="25"/>
                  <a:pt x="4550" y="19"/>
                  <a:pt x="4550" y="12"/>
                </a:cubicBezTo>
                <a:cubicBezTo>
                  <a:pt x="4550" y="6"/>
                  <a:pt x="4556" y="0"/>
                  <a:pt x="4563" y="0"/>
                </a:cubicBezTo>
                <a:close/>
                <a:moveTo>
                  <a:pt x="4738" y="0"/>
                </a:moveTo>
                <a:lnTo>
                  <a:pt x="4813" y="0"/>
                </a:lnTo>
                <a:cubicBezTo>
                  <a:pt x="4820" y="0"/>
                  <a:pt x="4825" y="6"/>
                  <a:pt x="4825" y="12"/>
                </a:cubicBezTo>
                <a:cubicBezTo>
                  <a:pt x="4825" y="19"/>
                  <a:pt x="4820" y="25"/>
                  <a:pt x="4813" y="25"/>
                </a:cubicBezTo>
                <a:lnTo>
                  <a:pt x="4738" y="25"/>
                </a:lnTo>
                <a:cubicBezTo>
                  <a:pt x="4731" y="25"/>
                  <a:pt x="4725" y="19"/>
                  <a:pt x="4725" y="12"/>
                </a:cubicBezTo>
                <a:cubicBezTo>
                  <a:pt x="4725" y="6"/>
                  <a:pt x="4731" y="0"/>
                  <a:pt x="4738" y="0"/>
                </a:cubicBezTo>
                <a:close/>
                <a:moveTo>
                  <a:pt x="4913" y="0"/>
                </a:moveTo>
                <a:lnTo>
                  <a:pt x="4988" y="0"/>
                </a:lnTo>
                <a:cubicBezTo>
                  <a:pt x="4995" y="0"/>
                  <a:pt x="5000" y="6"/>
                  <a:pt x="5000" y="12"/>
                </a:cubicBezTo>
                <a:cubicBezTo>
                  <a:pt x="5000" y="19"/>
                  <a:pt x="4995" y="25"/>
                  <a:pt x="4988" y="25"/>
                </a:cubicBezTo>
                <a:lnTo>
                  <a:pt x="4913" y="25"/>
                </a:lnTo>
                <a:cubicBezTo>
                  <a:pt x="4906" y="25"/>
                  <a:pt x="4900" y="19"/>
                  <a:pt x="4900" y="12"/>
                </a:cubicBezTo>
                <a:cubicBezTo>
                  <a:pt x="4900" y="6"/>
                  <a:pt x="4906" y="0"/>
                  <a:pt x="4913" y="0"/>
                </a:cubicBezTo>
                <a:close/>
                <a:moveTo>
                  <a:pt x="5088" y="0"/>
                </a:moveTo>
                <a:lnTo>
                  <a:pt x="5163" y="0"/>
                </a:lnTo>
                <a:cubicBezTo>
                  <a:pt x="5170" y="0"/>
                  <a:pt x="5175" y="6"/>
                  <a:pt x="5175" y="12"/>
                </a:cubicBezTo>
                <a:cubicBezTo>
                  <a:pt x="5175" y="19"/>
                  <a:pt x="5170" y="25"/>
                  <a:pt x="5163" y="25"/>
                </a:cubicBezTo>
                <a:lnTo>
                  <a:pt x="5088" y="25"/>
                </a:lnTo>
                <a:cubicBezTo>
                  <a:pt x="5081" y="25"/>
                  <a:pt x="5075" y="19"/>
                  <a:pt x="5075" y="12"/>
                </a:cubicBezTo>
                <a:cubicBezTo>
                  <a:pt x="5075" y="6"/>
                  <a:pt x="5081" y="0"/>
                  <a:pt x="5088" y="0"/>
                </a:cubicBezTo>
                <a:close/>
                <a:moveTo>
                  <a:pt x="5263" y="0"/>
                </a:moveTo>
                <a:lnTo>
                  <a:pt x="5338" y="0"/>
                </a:lnTo>
                <a:cubicBezTo>
                  <a:pt x="5345" y="0"/>
                  <a:pt x="5350" y="6"/>
                  <a:pt x="5350" y="12"/>
                </a:cubicBezTo>
                <a:cubicBezTo>
                  <a:pt x="5350" y="19"/>
                  <a:pt x="5345" y="25"/>
                  <a:pt x="5338" y="25"/>
                </a:cubicBezTo>
                <a:lnTo>
                  <a:pt x="5263" y="25"/>
                </a:lnTo>
                <a:cubicBezTo>
                  <a:pt x="5256" y="25"/>
                  <a:pt x="5250" y="19"/>
                  <a:pt x="5250" y="12"/>
                </a:cubicBezTo>
                <a:cubicBezTo>
                  <a:pt x="5250" y="6"/>
                  <a:pt x="5256" y="0"/>
                  <a:pt x="5263" y="0"/>
                </a:cubicBezTo>
                <a:close/>
                <a:moveTo>
                  <a:pt x="5438" y="0"/>
                </a:moveTo>
                <a:lnTo>
                  <a:pt x="5513" y="0"/>
                </a:lnTo>
                <a:cubicBezTo>
                  <a:pt x="5520" y="0"/>
                  <a:pt x="5525" y="6"/>
                  <a:pt x="5525" y="12"/>
                </a:cubicBezTo>
                <a:cubicBezTo>
                  <a:pt x="5525" y="19"/>
                  <a:pt x="5520" y="25"/>
                  <a:pt x="5513" y="25"/>
                </a:cubicBezTo>
                <a:lnTo>
                  <a:pt x="5438" y="25"/>
                </a:lnTo>
                <a:cubicBezTo>
                  <a:pt x="5431" y="25"/>
                  <a:pt x="5425" y="19"/>
                  <a:pt x="5425" y="12"/>
                </a:cubicBezTo>
                <a:cubicBezTo>
                  <a:pt x="5425" y="6"/>
                  <a:pt x="5431" y="0"/>
                  <a:pt x="5438" y="0"/>
                </a:cubicBezTo>
                <a:close/>
                <a:moveTo>
                  <a:pt x="5613" y="0"/>
                </a:moveTo>
                <a:lnTo>
                  <a:pt x="5688" y="0"/>
                </a:lnTo>
                <a:cubicBezTo>
                  <a:pt x="5695" y="0"/>
                  <a:pt x="5700" y="6"/>
                  <a:pt x="5700" y="12"/>
                </a:cubicBezTo>
                <a:cubicBezTo>
                  <a:pt x="5700" y="19"/>
                  <a:pt x="5695" y="25"/>
                  <a:pt x="5688" y="25"/>
                </a:cubicBezTo>
                <a:lnTo>
                  <a:pt x="5613" y="25"/>
                </a:lnTo>
                <a:cubicBezTo>
                  <a:pt x="5606" y="25"/>
                  <a:pt x="5600" y="19"/>
                  <a:pt x="5600" y="12"/>
                </a:cubicBezTo>
                <a:cubicBezTo>
                  <a:pt x="5600" y="6"/>
                  <a:pt x="5606" y="0"/>
                  <a:pt x="5613" y="0"/>
                </a:cubicBezTo>
                <a:close/>
                <a:moveTo>
                  <a:pt x="5788" y="0"/>
                </a:moveTo>
                <a:lnTo>
                  <a:pt x="5863" y="0"/>
                </a:lnTo>
                <a:cubicBezTo>
                  <a:pt x="5870" y="0"/>
                  <a:pt x="5875" y="6"/>
                  <a:pt x="5875" y="12"/>
                </a:cubicBezTo>
                <a:cubicBezTo>
                  <a:pt x="5875" y="19"/>
                  <a:pt x="5870" y="25"/>
                  <a:pt x="5863" y="25"/>
                </a:cubicBezTo>
                <a:lnTo>
                  <a:pt x="5788" y="25"/>
                </a:lnTo>
                <a:cubicBezTo>
                  <a:pt x="5781" y="25"/>
                  <a:pt x="5775" y="19"/>
                  <a:pt x="5775" y="12"/>
                </a:cubicBezTo>
                <a:cubicBezTo>
                  <a:pt x="5775" y="6"/>
                  <a:pt x="5781" y="0"/>
                  <a:pt x="5788" y="0"/>
                </a:cubicBezTo>
                <a:close/>
                <a:moveTo>
                  <a:pt x="5963" y="0"/>
                </a:moveTo>
                <a:lnTo>
                  <a:pt x="6038" y="0"/>
                </a:lnTo>
                <a:cubicBezTo>
                  <a:pt x="6045" y="0"/>
                  <a:pt x="6050" y="6"/>
                  <a:pt x="6050" y="12"/>
                </a:cubicBezTo>
                <a:cubicBezTo>
                  <a:pt x="6050" y="19"/>
                  <a:pt x="6045" y="25"/>
                  <a:pt x="6038" y="25"/>
                </a:cubicBezTo>
                <a:lnTo>
                  <a:pt x="5963" y="25"/>
                </a:lnTo>
                <a:cubicBezTo>
                  <a:pt x="5956" y="25"/>
                  <a:pt x="5950" y="19"/>
                  <a:pt x="5950" y="12"/>
                </a:cubicBezTo>
                <a:cubicBezTo>
                  <a:pt x="5950" y="6"/>
                  <a:pt x="5956" y="0"/>
                  <a:pt x="5963" y="0"/>
                </a:cubicBezTo>
                <a:close/>
                <a:moveTo>
                  <a:pt x="6138" y="0"/>
                </a:moveTo>
                <a:lnTo>
                  <a:pt x="6213" y="0"/>
                </a:lnTo>
                <a:cubicBezTo>
                  <a:pt x="6220" y="0"/>
                  <a:pt x="6225" y="6"/>
                  <a:pt x="6225" y="12"/>
                </a:cubicBezTo>
                <a:cubicBezTo>
                  <a:pt x="6225" y="19"/>
                  <a:pt x="6220" y="25"/>
                  <a:pt x="6213" y="25"/>
                </a:cubicBezTo>
                <a:lnTo>
                  <a:pt x="6138" y="25"/>
                </a:lnTo>
                <a:cubicBezTo>
                  <a:pt x="6131" y="25"/>
                  <a:pt x="6125" y="19"/>
                  <a:pt x="6125" y="12"/>
                </a:cubicBezTo>
                <a:cubicBezTo>
                  <a:pt x="6125" y="6"/>
                  <a:pt x="6131" y="0"/>
                  <a:pt x="6138" y="0"/>
                </a:cubicBezTo>
                <a:close/>
                <a:moveTo>
                  <a:pt x="6313" y="0"/>
                </a:moveTo>
                <a:lnTo>
                  <a:pt x="6388" y="0"/>
                </a:lnTo>
                <a:cubicBezTo>
                  <a:pt x="6395" y="0"/>
                  <a:pt x="6400" y="6"/>
                  <a:pt x="6400" y="12"/>
                </a:cubicBezTo>
                <a:cubicBezTo>
                  <a:pt x="6400" y="19"/>
                  <a:pt x="6395" y="25"/>
                  <a:pt x="6388" y="25"/>
                </a:cubicBezTo>
                <a:lnTo>
                  <a:pt x="6313" y="25"/>
                </a:lnTo>
                <a:cubicBezTo>
                  <a:pt x="6306" y="25"/>
                  <a:pt x="6300" y="19"/>
                  <a:pt x="6300" y="12"/>
                </a:cubicBezTo>
                <a:cubicBezTo>
                  <a:pt x="6300" y="6"/>
                  <a:pt x="6306" y="0"/>
                  <a:pt x="6313" y="0"/>
                </a:cubicBezTo>
                <a:close/>
                <a:moveTo>
                  <a:pt x="6488" y="0"/>
                </a:moveTo>
                <a:lnTo>
                  <a:pt x="6563" y="0"/>
                </a:lnTo>
                <a:cubicBezTo>
                  <a:pt x="6570" y="0"/>
                  <a:pt x="6575" y="6"/>
                  <a:pt x="6575" y="12"/>
                </a:cubicBezTo>
                <a:cubicBezTo>
                  <a:pt x="6575" y="19"/>
                  <a:pt x="6570" y="25"/>
                  <a:pt x="6563" y="25"/>
                </a:cubicBezTo>
                <a:lnTo>
                  <a:pt x="6488" y="25"/>
                </a:lnTo>
                <a:cubicBezTo>
                  <a:pt x="6481" y="25"/>
                  <a:pt x="6475" y="19"/>
                  <a:pt x="6475" y="12"/>
                </a:cubicBezTo>
                <a:cubicBezTo>
                  <a:pt x="6475" y="6"/>
                  <a:pt x="6481" y="0"/>
                  <a:pt x="6488" y="0"/>
                </a:cubicBezTo>
                <a:close/>
                <a:moveTo>
                  <a:pt x="6663" y="0"/>
                </a:moveTo>
                <a:lnTo>
                  <a:pt x="6738" y="0"/>
                </a:lnTo>
                <a:cubicBezTo>
                  <a:pt x="6745" y="0"/>
                  <a:pt x="6750" y="6"/>
                  <a:pt x="6750" y="12"/>
                </a:cubicBezTo>
                <a:cubicBezTo>
                  <a:pt x="6750" y="19"/>
                  <a:pt x="6745" y="25"/>
                  <a:pt x="6738" y="25"/>
                </a:cubicBezTo>
                <a:lnTo>
                  <a:pt x="6663" y="25"/>
                </a:lnTo>
                <a:cubicBezTo>
                  <a:pt x="6656" y="25"/>
                  <a:pt x="6650" y="19"/>
                  <a:pt x="6650" y="12"/>
                </a:cubicBezTo>
                <a:cubicBezTo>
                  <a:pt x="6650" y="6"/>
                  <a:pt x="6656" y="0"/>
                  <a:pt x="6663" y="0"/>
                </a:cubicBezTo>
                <a:close/>
                <a:moveTo>
                  <a:pt x="6838" y="0"/>
                </a:moveTo>
                <a:lnTo>
                  <a:pt x="6913" y="0"/>
                </a:lnTo>
                <a:cubicBezTo>
                  <a:pt x="6920" y="0"/>
                  <a:pt x="6925" y="6"/>
                  <a:pt x="6925" y="12"/>
                </a:cubicBezTo>
                <a:cubicBezTo>
                  <a:pt x="6925" y="19"/>
                  <a:pt x="6920" y="25"/>
                  <a:pt x="6913" y="25"/>
                </a:cubicBezTo>
                <a:lnTo>
                  <a:pt x="6838" y="25"/>
                </a:lnTo>
                <a:cubicBezTo>
                  <a:pt x="6831" y="25"/>
                  <a:pt x="6825" y="19"/>
                  <a:pt x="6825" y="12"/>
                </a:cubicBezTo>
                <a:cubicBezTo>
                  <a:pt x="6825" y="6"/>
                  <a:pt x="6831" y="0"/>
                  <a:pt x="6838" y="0"/>
                </a:cubicBezTo>
                <a:close/>
                <a:moveTo>
                  <a:pt x="7013" y="0"/>
                </a:moveTo>
                <a:lnTo>
                  <a:pt x="7088" y="0"/>
                </a:lnTo>
                <a:cubicBezTo>
                  <a:pt x="7095" y="0"/>
                  <a:pt x="7100" y="6"/>
                  <a:pt x="7100" y="12"/>
                </a:cubicBezTo>
                <a:cubicBezTo>
                  <a:pt x="7100" y="19"/>
                  <a:pt x="7095" y="25"/>
                  <a:pt x="7088" y="25"/>
                </a:cubicBezTo>
                <a:lnTo>
                  <a:pt x="7013" y="25"/>
                </a:lnTo>
                <a:cubicBezTo>
                  <a:pt x="7006" y="25"/>
                  <a:pt x="7000" y="19"/>
                  <a:pt x="7000" y="12"/>
                </a:cubicBezTo>
                <a:cubicBezTo>
                  <a:pt x="7000" y="6"/>
                  <a:pt x="7006" y="0"/>
                  <a:pt x="7013" y="0"/>
                </a:cubicBezTo>
                <a:close/>
                <a:moveTo>
                  <a:pt x="7188" y="0"/>
                </a:moveTo>
                <a:lnTo>
                  <a:pt x="7263" y="0"/>
                </a:lnTo>
                <a:cubicBezTo>
                  <a:pt x="7270" y="0"/>
                  <a:pt x="7275" y="6"/>
                  <a:pt x="7275" y="12"/>
                </a:cubicBezTo>
                <a:cubicBezTo>
                  <a:pt x="7275" y="19"/>
                  <a:pt x="7270" y="25"/>
                  <a:pt x="7263" y="25"/>
                </a:cubicBezTo>
                <a:lnTo>
                  <a:pt x="7188" y="25"/>
                </a:lnTo>
                <a:cubicBezTo>
                  <a:pt x="7181" y="25"/>
                  <a:pt x="7175" y="19"/>
                  <a:pt x="7175" y="12"/>
                </a:cubicBezTo>
                <a:cubicBezTo>
                  <a:pt x="7175" y="6"/>
                  <a:pt x="7181" y="0"/>
                  <a:pt x="7188" y="0"/>
                </a:cubicBezTo>
                <a:close/>
                <a:moveTo>
                  <a:pt x="7363" y="0"/>
                </a:moveTo>
                <a:lnTo>
                  <a:pt x="7438" y="0"/>
                </a:lnTo>
                <a:cubicBezTo>
                  <a:pt x="7445" y="0"/>
                  <a:pt x="7450" y="6"/>
                  <a:pt x="7450" y="12"/>
                </a:cubicBezTo>
                <a:cubicBezTo>
                  <a:pt x="7450" y="19"/>
                  <a:pt x="7445" y="25"/>
                  <a:pt x="7438" y="25"/>
                </a:cubicBezTo>
                <a:lnTo>
                  <a:pt x="7363" y="25"/>
                </a:lnTo>
                <a:cubicBezTo>
                  <a:pt x="7356" y="25"/>
                  <a:pt x="7350" y="19"/>
                  <a:pt x="7350" y="12"/>
                </a:cubicBezTo>
                <a:cubicBezTo>
                  <a:pt x="7350" y="6"/>
                  <a:pt x="7356" y="0"/>
                  <a:pt x="7363" y="0"/>
                </a:cubicBezTo>
                <a:close/>
                <a:moveTo>
                  <a:pt x="7538" y="0"/>
                </a:moveTo>
                <a:lnTo>
                  <a:pt x="7613" y="0"/>
                </a:lnTo>
                <a:cubicBezTo>
                  <a:pt x="7620" y="0"/>
                  <a:pt x="7625" y="6"/>
                  <a:pt x="7625" y="12"/>
                </a:cubicBezTo>
                <a:cubicBezTo>
                  <a:pt x="7625" y="19"/>
                  <a:pt x="7620" y="25"/>
                  <a:pt x="7613" y="25"/>
                </a:cubicBezTo>
                <a:lnTo>
                  <a:pt x="7538" y="25"/>
                </a:lnTo>
                <a:cubicBezTo>
                  <a:pt x="7531" y="25"/>
                  <a:pt x="7525" y="19"/>
                  <a:pt x="7525" y="12"/>
                </a:cubicBezTo>
                <a:cubicBezTo>
                  <a:pt x="7525" y="6"/>
                  <a:pt x="7531" y="0"/>
                  <a:pt x="7538" y="0"/>
                </a:cubicBezTo>
                <a:close/>
                <a:moveTo>
                  <a:pt x="7713" y="0"/>
                </a:moveTo>
                <a:lnTo>
                  <a:pt x="7788" y="0"/>
                </a:lnTo>
                <a:cubicBezTo>
                  <a:pt x="7795" y="0"/>
                  <a:pt x="7800" y="6"/>
                  <a:pt x="7800" y="12"/>
                </a:cubicBezTo>
                <a:cubicBezTo>
                  <a:pt x="7800" y="19"/>
                  <a:pt x="7795" y="25"/>
                  <a:pt x="7788" y="25"/>
                </a:cubicBezTo>
                <a:lnTo>
                  <a:pt x="7713" y="25"/>
                </a:lnTo>
                <a:cubicBezTo>
                  <a:pt x="7706" y="25"/>
                  <a:pt x="7700" y="19"/>
                  <a:pt x="7700" y="12"/>
                </a:cubicBezTo>
                <a:cubicBezTo>
                  <a:pt x="7700" y="6"/>
                  <a:pt x="7706" y="0"/>
                  <a:pt x="7713" y="0"/>
                </a:cubicBezTo>
                <a:close/>
                <a:moveTo>
                  <a:pt x="7888" y="0"/>
                </a:moveTo>
                <a:lnTo>
                  <a:pt x="7963" y="0"/>
                </a:lnTo>
                <a:cubicBezTo>
                  <a:pt x="7970" y="0"/>
                  <a:pt x="7975" y="6"/>
                  <a:pt x="7975" y="12"/>
                </a:cubicBezTo>
                <a:cubicBezTo>
                  <a:pt x="7975" y="19"/>
                  <a:pt x="7970" y="25"/>
                  <a:pt x="7963" y="25"/>
                </a:cubicBezTo>
                <a:lnTo>
                  <a:pt x="7888" y="25"/>
                </a:lnTo>
                <a:cubicBezTo>
                  <a:pt x="7881" y="25"/>
                  <a:pt x="7875" y="19"/>
                  <a:pt x="7875" y="12"/>
                </a:cubicBezTo>
                <a:cubicBezTo>
                  <a:pt x="7875" y="6"/>
                  <a:pt x="7881" y="0"/>
                  <a:pt x="7888" y="0"/>
                </a:cubicBezTo>
                <a:close/>
                <a:moveTo>
                  <a:pt x="8063" y="0"/>
                </a:moveTo>
                <a:lnTo>
                  <a:pt x="8138" y="0"/>
                </a:lnTo>
                <a:cubicBezTo>
                  <a:pt x="8145" y="0"/>
                  <a:pt x="8150" y="6"/>
                  <a:pt x="8150" y="12"/>
                </a:cubicBezTo>
                <a:cubicBezTo>
                  <a:pt x="8150" y="19"/>
                  <a:pt x="8145" y="25"/>
                  <a:pt x="8138" y="25"/>
                </a:cubicBezTo>
                <a:lnTo>
                  <a:pt x="8063" y="25"/>
                </a:lnTo>
                <a:cubicBezTo>
                  <a:pt x="8056" y="25"/>
                  <a:pt x="8050" y="19"/>
                  <a:pt x="8050" y="12"/>
                </a:cubicBezTo>
                <a:cubicBezTo>
                  <a:pt x="8050" y="6"/>
                  <a:pt x="8056" y="0"/>
                  <a:pt x="8063" y="0"/>
                </a:cubicBezTo>
                <a:close/>
                <a:moveTo>
                  <a:pt x="8238" y="0"/>
                </a:moveTo>
                <a:lnTo>
                  <a:pt x="8313" y="0"/>
                </a:lnTo>
                <a:cubicBezTo>
                  <a:pt x="8320" y="0"/>
                  <a:pt x="8325" y="6"/>
                  <a:pt x="8325" y="12"/>
                </a:cubicBezTo>
                <a:cubicBezTo>
                  <a:pt x="8325" y="19"/>
                  <a:pt x="8320" y="25"/>
                  <a:pt x="8313" y="25"/>
                </a:cubicBezTo>
                <a:lnTo>
                  <a:pt x="8238" y="25"/>
                </a:lnTo>
                <a:cubicBezTo>
                  <a:pt x="8231" y="25"/>
                  <a:pt x="8225" y="19"/>
                  <a:pt x="8225" y="12"/>
                </a:cubicBezTo>
                <a:cubicBezTo>
                  <a:pt x="8225" y="6"/>
                  <a:pt x="8231" y="0"/>
                  <a:pt x="8238" y="0"/>
                </a:cubicBezTo>
                <a:close/>
                <a:moveTo>
                  <a:pt x="8413" y="0"/>
                </a:moveTo>
                <a:lnTo>
                  <a:pt x="8488" y="0"/>
                </a:lnTo>
                <a:cubicBezTo>
                  <a:pt x="8495" y="0"/>
                  <a:pt x="8500" y="6"/>
                  <a:pt x="8500" y="12"/>
                </a:cubicBezTo>
                <a:cubicBezTo>
                  <a:pt x="8500" y="19"/>
                  <a:pt x="8495" y="25"/>
                  <a:pt x="8488" y="25"/>
                </a:cubicBezTo>
                <a:lnTo>
                  <a:pt x="8413" y="25"/>
                </a:lnTo>
                <a:cubicBezTo>
                  <a:pt x="8406" y="25"/>
                  <a:pt x="8400" y="19"/>
                  <a:pt x="8400" y="12"/>
                </a:cubicBezTo>
                <a:cubicBezTo>
                  <a:pt x="8400" y="6"/>
                  <a:pt x="8406" y="0"/>
                  <a:pt x="8413" y="0"/>
                </a:cubicBezTo>
                <a:close/>
                <a:moveTo>
                  <a:pt x="8588" y="0"/>
                </a:moveTo>
                <a:lnTo>
                  <a:pt x="8663" y="0"/>
                </a:lnTo>
                <a:cubicBezTo>
                  <a:pt x="8670" y="0"/>
                  <a:pt x="8675" y="6"/>
                  <a:pt x="8675" y="12"/>
                </a:cubicBezTo>
                <a:cubicBezTo>
                  <a:pt x="8675" y="19"/>
                  <a:pt x="8670" y="25"/>
                  <a:pt x="8663" y="25"/>
                </a:cubicBezTo>
                <a:lnTo>
                  <a:pt x="8588" y="25"/>
                </a:lnTo>
                <a:cubicBezTo>
                  <a:pt x="8581" y="25"/>
                  <a:pt x="8575" y="19"/>
                  <a:pt x="8575" y="12"/>
                </a:cubicBezTo>
                <a:cubicBezTo>
                  <a:pt x="8575" y="6"/>
                  <a:pt x="8581" y="0"/>
                  <a:pt x="8588" y="0"/>
                </a:cubicBezTo>
                <a:close/>
                <a:moveTo>
                  <a:pt x="8763" y="0"/>
                </a:moveTo>
                <a:lnTo>
                  <a:pt x="8838" y="0"/>
                </a:lnTo>
                <a:cubicBezTo>
                  <a:pt x="8845" y="0"/>
                  <a:pt x="8850" y="6"/>
                  <a:pt x="8850" y="12"/>
                </a:cubicBezTo>
                <a:cubicBezTo>
                  <a:pt x="8850" y="19"/>
                  <a:pt x="8845" y="25"/>
                  <a:pt x="8838" y="25"/>
                </a:cubicBezTo>
                <a:lnTo>
                  <a:pt x="8763" y="25"/>
                </a:lnTo>
                <a:cubicBezTo>
                  <a:pt x="8756" y="25"/>
                  <a:pt x="8750" y="19"/>
                  <a:pt x="8750" y="12"/>
                </a:cubicBezTo>
                <a:cubicBezTo>
                  <a:pt x="8750" y="6"/>
                  <a:pt x="8756" y="0"/>
                  <a:pt x="8763" y="0"/>
                </a:cubicBezTo>
                <a:close/>
                <a:moveTo>
                  <a:pt x="8938" y="0"/>
                </a:moveTo>
                <a:lnTo>
                  <a:pt x="9013" y="0"/>
                </a:lnTo>
                <a:cubicBezTo>
                  <a:pt x="9020" y="0"/>
                  <a:pt x="9025" y="6"/>
                  <a:pt x="9025" y="12"/>
                </a:cubicBezTo>
                <a:cubicBezTo>
                  <a:pt x="9025" y="19"/>
                  <a:pt x="9020" y="25"/>
                  <a:pt x="9013" y="25"/>
                </a:cubicBezTo>
                <a:lnTo>
                  <a:pt x="8938" y="25"/>
                </a:lnTo>
                <a:cubicBezTo>
                  <a:pt x="8931" y="25"/>
                  <a:pt x="8925" y="19"/>
                  <a:pt x="8925" y="12"/>
                </a:cubicBezTo>
                <a:cubicBezTo>
                  <a:pt x="8925" y="6"/>
                  <a:pt x="8931" y="0"/>
                  <a:pt x="8938" y="0"/>
                </a:cubicBezTo>
                <a:close/>
                <a:moveTo>
                  <a:pt x="9113" y="0"/>
                </a:moveTo>
                <a:lnTo>
                  <a:pt x="9188" y="0"/>
                </a:lnTo>
                <a:cubicBezTo>
                  <a:pt x="9195" y="0"/>
                  <a:pt x="9200" y="6"/>
                  <a:pt x="9200" y="12"/>
                </a:cubicBezTo>
                <a:cubicBezTo>
                  <a:pt x="9200" y="19"/>
                  <a:pt x="9195" y="25"/>
                  <a:pt x="9188" y="25"/>
                </a:cubicBezTo>
                <a:lnTo>
                  <a:pt x="9113" y="25"/>
                </a:lnTo>
                <a:cubicBezTo>
                  <a:pt x="9106" y="25"/>
                  <a:pt x="9100" y="19"/>
                  <a:pt x="9100" y="12"/>
                </a:cubicBezTo>
                <a:cubicBezTo>
                  <a:pt x="9100" y="6"/>
                  <a:pt x="9106" y="0"/>
                  <a:pt x="9113" y="0"/>
                </a:cubicBezTo>
                <a:close/>
                <a:moveTo>
                  <a:pt x="9288" y="0"/>
                </a:moveTo>
                <a:lnTo>
                  <a:pt x="9363" y="0"/>
                </a:lnTo>
                <a:cubicBezTo>
                  <a:pt x="9370" y="0"/>
                  <a:pt x="9375" y="6"/>
                  <a:pt x="9375" y="12"/>
                </a:cubicBezTo>
                <a:cubicBezTo>
                  <a:pt x="9375" y="19"/>
                  <a:pt x="9370" y="25"/>
                  <a:pt x="9363" y="25"/>
                </a:cubicBezTo>
                <a:lnTo>
                  <a:pt x="9288" y="25"/>
                </a:lnTo>
                <a:cubicBezTo>
                  <a:pt x="9281" y="25"/>
                  <a:pt x="9275" y="19"/>
                  <a:pt x="9275" y="12"/>
                </a:cubicBezTo>
                <a:cubicBezTo>
                  <a:pt x="9275" y="6"/>
                  <a:pt x="9281" y="0"/>
                  <a:pt x="9288" y="0"/>
                </a:cubicBezTo>
                <a:close/>
                <a:moveTo>
                  <a:pt x="9463" y="0"/>
                </a:moveTo>
                <a:lnTo>
                  <a:pt x="9538" y="0"/>
                </a:lnTo>
                <a:cubicBezTo>
                  <a:pt x="9545" y="0"/>
                  <a:pt x="9550" y="6"/>
                  <a:pt x="9550" y="12"/>
                </a:cubicBezTo>
                <a:cubicBezTo>
                  <a:pt x="9550" y="19"/>
                  <a:pt x="9545" y="25"/>
                  <a:pt x="9538" y="25"/>
                </a:cubicBezTo>
                <a:lnTo>
                  <a:pt x="9463" y="25"/>
                </a:lnTo>
                <a:cubicBezTo>
                  <a:pt x="9456" y="25"/>
                  <a:pt x="9450" y="19"/>
                  <a:pt x="9450" y="12"/>
                </a:cubicBezTo>
                <a:cubicBezTo>
                  <a:pt x="9450" y="6"/>
                  <a:pt x="9456" y="0"/>
                  <a:pt x="9463" y="0"/>
                </a:cubicBezTo>
                <a:close/>
                <a:moveTo>
                  <a:pt x="9638" y="0"/>
                </a:moveTo>
                <a:lnTo>
                  <a:pt x="9713" y="0"/>
                </a:lnTo>
                <a:cubicBezTo>
                  <a:pt x="9720" y="0"/>
                  <a:pt x="9725" y="6"/>
                  <a:pt x="9725" y="12"/>
                </a:cubicBezTo>
                <a:cubicBezTo>
                  <a:pt x="9725" y="19"/>
                  <a:pt x="9720" y="25"/>
                  <a:pt x="9713" y="25"/>
                </a:cubicBezTo>
                <a:lnTo>
                  <a:pt x="9638" y="25"/>
                </a:lnTo>
                <a:cubicBezTo>
                  <a:pt x="9631" y="25"/>
                  <a:pt x="9625" y="19"/>
                  <a:pt x="9625" y="12"/>
                </a:cubicBezTo>
                <a:cubicBezTo>
                  <a:pt x="9625" y="6"/>
                  <a:pt x="9631" y="0"/>
                  <a:pt x="9638" y="0"/>
                </a:cubicBezTo>
                <a:close/>
                <a:moveTo>
                  <a:pt x="9813" y="0"/>
                </a:moveTo>
                <a:lnTo>
                  <a:pt x="9888" y="0"/>
                </a:lnTo>
                <a:cubicBezTo>
                  <a:pt x="9895" y="0"/>
                  <a:pt x="9900" y="6"/>
                  <a:pt x="9900" y="12"/>
                </a:cubicBezTo>
                <a:cubicBezTo>
                  <a:pt x="9900" y="19"/>
                  <a:pt x="9895" y="25"/>
                  <a:pt x="9888" y="25"/>
                </a:cubicBezTo>
                <a:lnTo>
                  <a:pt x="9813" y="25"/>
                </a:lnTo>
                <a:cubicBezTo>
                  <a:pt x="9806" y="25"/>
                  <a:pt x="9800" y="19"/>
                  <a:pt x="9800" y="12"/>
                </a:cubicBezTo>
                <a:cubicBezTo>
                  <a:pt x="9800" y="6"/>
                  <a:pt x="9806" y="0"/>
                  <a:pt x="9813" y="0"/>
                </a:cubicBezTo>
                <a:close/>
                <a:moveTo>
                  <a:pt x="9988" y="0"/>
                </a:moveTo>
                <a:lnTo>
                  <a:pt x="10063" y="0"/>
                </a:lnTo>
                <a:cubicBezTo>
                  <a:pt x="10070" y="0"/>
                  <a:pt x="10075" y="6"/>
                  <a:pt x="10075" y="12"/>
                </a:cubicBezTo>
                <a:cubicBezTo>
                  <a:pt x="10075" y="19"/>
                  <a:pt x="10070" y="25"/>
                  <a:pt x="10063" y="25"/>
                </a:cubicBezTo>
                <a:lnTo>
                  <a:pt x="9988" y="25"/>
                </a:lnTo>
                <a:cubicBezTo>
                  <a:pt x="9981" y="25"/>
                  <a:pt x="9975" y="19"/>
                  <a:pt x="9975" y="12"/>
                </a:cubicBezTo>
                <a:cubicBezTo>
                  <a:pt x="9975" y="6"/>
                  <a:pt x="9981" y="0"/>
                  <a:pt x="9988" y="0"/>
                </a:cubicBezTo>
                <a:close/>
                <a:moveTo>
                  <a:pt x="10163" y="0"/>
                </a:moveTo>
                <a:lnTo>
                  <a:pt x="10238" y="0"/>
                </a:lnTo>
                <a:cubicBezTo>
                  <a:pt x="10245" y="0"/>
                  <a:pt x="10250" y="6"/>
                  <a:pt x="10250" y="12"/>
                </a:cubicBezTo>
                <a:cubicBezTo>
                  <a:pt x="10250" y="19"/>
                  <a:pt x="10245" y="25"/>
                  <a:pt x="10238" y="25"/>
                </a:cubicBezTo>
                <a:lnTo>
                  <a:pt x="10163" y="25"/>
                </a:lnTo>
                <a:cubicBezTo>
                  <a:pt x="10156" y="25"/>
                  <a:pt x="10150" y="19"/>
                  <a:pt x="10150" y="12"/>
                </a:cubicBezTo>
                <a:cubicBezTo>
                  <a:pt x="10150" y="6"/>
                  <a:pt x="10156" y="0"/>
                  <a:pt x="10163" y="0"/>
                </a:cubicBezTo>
                <a:close/>
                <a:moveTo>
                  <a:pt x="10338" y="0"/>
                </a:moveTo>
                <a:lnTo>
                  <a:pt x="10413" y="0"/>
                </a:lnTo>
                <a:cubicBezTo>
                  <a:pt x="10420" y="0"/>
                  <a:pt x="10425" y="6"/>
                  <a:pt x="10425" y="12"/>
                </a:cubicBezTo>
                <a:cubicBezTo>
                  <a:pt x="10425" y="19"/>
                  <a:pt x="10420" y="25"/>
                  <a:pt x="10413" y="25"/>
                </a:cubicBezTo>
                <a:lnTo>
                  <a:pt x="10338" y="25"/>
                </a:lnTo>
                <a:cubicBezTo>
                  <a:pt x="10331" y="25"/>
                  <a:pt x="10325" y="19"/>
                  <a:pt x="10325" y="12"/>
                </a:cubicBezTo>
                <a:cubicBezTo>
                  <a:pt x="10325" y="6"/>
                  <a:pt x="10331" y="0"/>
                  <a:pt x="10338" y="0"/>
                </a:cubicBezTo>
                <a:close/>
                <a:moveTo>
                  <a:pt x="10513" y="0"/>
                </a:moveTo>
                <a:lnTo>
                  <a:pt x="10588" y="0"/>
                </a:lnTo>
                <a:cubicBezTo>
                  <a:pt x="10595" y="0"/>
                  <a:pt x="10600" y="6"/>
                  <a:pt x="10600" y="12"/>
                </a:cubicBezTo>
                <a:cubicBezTo>
                  <a:pt x="10600" y="19"/>
                  <a:pt x="10595" y="25"/>
                  <a:pt x="10588" y="25"/>
                </a:cubicBezTo>
                <a:lnTo>
                  <a:pt x="10513" y="25"/>
                </a:lnTo>
                <a:cubicBezTo>
                  <a:pt x="10506" y="25"/>
                  <a:pt x="10500" y="19"/>
                  <a:pt x="10500" y="12"/>
                </a:cubicBezTo>
                <a:cubicBezTo>
                  <a:pt x="10500" y="6"/>
                  <a:pt x="10506" y="0"/>
                  <a:pt x="10513" y="0"/>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603" name="Freeform 171"/>
          <p:cNvSpPr>
            <a:spLocks noEditPoints="1"/>
          </p:cNvSpPr>
          <p:nvPr/>
        </p:nvSpPr>
        <p:spPr bwMode="auto">
          <a:xfrm>
            <a:off x="8809038" y="2032000"/>
            <a:ext cx="9525" cy="3711575"/>
          </a:xfrm>
          <a:custGeom>
            <a:avLst/>
            <a:gdLst/>
            <a:ahLst/>
            <a:cxnLst>
              <a:cxn ang="0">
                <a:pos x="0" y="11812"/>
              </a:cxn>
              <a:cxn ang="0">
                <a:pos x="0" y="11562"/>
              </a:cxn>
              <a:cxn ang="0">
                <a:pos x="12" y="11375"/>
              </a:cxn>
              <a:cxn ang="0">
                <a:pos x="25" y="11212"/>
              </a:cxn>
              <a:cxn ang="0">
                <a:pos x="25" y="11112"/>
              </a:cxn>
              <a:cxn ang="0">
                <a:pos x="12" y="10950"/>
              </a:cxn>
              <a:cxn ang="0">
                <a:pos x="0" y="10762"/>
              </a:cxn>
              <a:cxn ang="0">
                <a:pos x="0" y="10412"/>
              </a:cxn>
              <a:cxn ang="0">
                <a:pos x="0" y="10162"/>
              </a:cxn>
              <a:cxn ang="0">
                <a:pos x="12" y="9975"/>
              </a:cxn>
              <a:cxn ang="0">
                <a:pos x="25" y="9812"/>
              </a:cxn>
              <a:cxn ang="0">
                <a:pos x="25" y="9712"/>
              </a:cxn>
              <a:cxn ang="0">
                <a:pos x="12" y="9550"/>
              </a:cxn>
              <a:cxn ang="0">
                <a:pos x="0" y="9362"/>
              </a:cxn>
              <a:cxn ang="0">
                <a:pos x="0" y="9012"/>
              </a:cxn>
              <a:cxn ang="0">
                <a:pos x="0" y="8762"/>
              </a:cxn>
              <a:cxn ang="0">
                <a:pos x="12" y="8575"/>
              </a:cxn>
              <a:cxn ang="0">
                <a:pos x="25" y="8412"/>
              </a:cxn>
              <a:cxn ang="0">
                <a:pos x="25" y="8312"/>
              </a:cxn>
              <a:cxn ang="0">
                <a:pos x="12" y="8150"/>
              </a:cxn>
              <a:cxn ang="0">
                <a:pos x="0" y="7962"/>
              </a:cxn>
              <a:cxn ang="0">
                <a:pos x="0" y="7612"/>
              </a:cxn>
              <a:cxn ang="0">
                <a:pos x="0" y="7362"/>
              </a:cxn>
              <a:cxn ang="0">
                <a:pos x="12" y="7175"/>
              </a:cxn>
              <a:cxn ang="0">
                <a:pos x="25" y="7012"/>
              </a:cxn>
              <a:cxn ang="0">
                <a:pos x="25" y="6912"/>
              </a:cxn>
              <a:cxn ang="0">
                <a:pos x="12" y="6750"/>
              </a:cxn>
              <a:cxn ang="0">
                <a:pos x="0" y="6562"/>
              </a:cxn>
              <a:cxn ang="0">
                <a:pos x="0" y="6212"/>
              </a:cxn>
              <a:cxn ang="0">
                <a:pos x="0" y="5962"/>
              </a:cxn>
              <a:cxn ang="0">
                <a:pos x="12" y="5775"/>
              </a:cxn>
              <a:cxn ang="0">
                <a:pos x="25" y="5612"/>
              </a:cxn>
              <a:cxn ang="0">
                <a:pos x="25" y="5512"/>
              </a:cxn>
              <a:cxn ang="0">
                <a:pos x="12" y="5350"/>
              </a:cxn>
              <a:cxn ang="0">
                <a:pos x="0" y="5162"/>
              </a:cxn>
              <a:cxn ang="0">
                <a:pos x="0" y="4812"/>
              </a:cxn>
              <a:cxn ang="0">
                <a:pos x="0" y="4562"/>
              </a:cxn>
              <a:cxn ang="0">
                <a:pos x="12" y="4375"/>
              </a:cxn>
              <a:cxn ang="0">
                <a:pos x="25" y="4212"/>
              </a:cxn>
              <a:cxn ang="0">
                <a:pos x="25" y="4112"/>
              </a:cxn>
              <a:cxn ang="0">
                <a:pos x="12" y="3950"/>
              </a:cxn>
              <a:cxn ang="0">
                <a:pos x="0" y="3762"/>
              </a:cxn>
              <a:cxn ang="0">
                <a:pos x="0" y="3412"/>
              </a:cxn>
              <a:cxn ang="0">
                <a:pos x="0" y="3162"/>
              </a:cxn>
              <a:cxn ang="0">
                <a:pos x="12" y="2975"/>
              </a:cxn>
              <a:cxn ang="0">
                <a:pos x="25" y="2812"/>
              </a:cxn>
              <a:cxn ang="0">
                <a:pos x="25" y="2712"/>
              </a:cxn>
              <a:cxn ang="0">
                <a:pos x="12" y="2550"/>
              </a:cxn>
              <a:cxn ang="0">
                <a:pos x="0" y="2362"/>
              </a:cxn>
              <a:cxn ang="0">
                <a:pos x="0" y="2012"/>
              </a:cxn>
              <a:cxn ang="0">
                <a:pos x="0" y="1762"/>
              </a:cxn>
              <a:cxn ang="0">
                <a:pos x="12" y="1575"/>
              </a:cxn>
              <a:cxn ang="0">
                <a:pos x="25" y="1412"/>
              </a:cxn>
              <a:cxn ang="0">
                <a:pos x="25" y="1312"/>
              </a:cxn>
              <a:cxn ang="0">
                <a:pos x="12" y="1150"/>
              </a:cxn>
              <a:cxn ang="0">
                <a:pos x="0" y="962"/>
              </a:cxn>
              <a:cxn ang="0">
                <a:pos x="0" y="612"/>
              </a:cxn>
              <a:cxn ang="0">
                <a:pos x="0" y="362"/>
              </a:cxn>
              <a:cxn ang="0">
                <a:pos x="12" y="175"/>
              </a:cxn>
              <a:cxn ang="0">
                <a:pos x="25" y="12"/>
              </a:cxn>
            </a:cxnLst>
            <a:rect l="0" t="0" r="r" b="b"/>
            <a:pathLst>
              <a:path w="25" h="12000">
                <a:moveTo>
                  <a:pt x="0" y="11987"/>
                </a:moveTo>
                <a:lnTo>
                  <a:pt x="0" y="11912"/>
                </a:lnTo>
                <a:cubicBezTo>
                  <a:pt x="0" y="11906"/>
                  <a:pt x="5" y="11900"/>
                  <a:pt x="12" y="11900"/>
                </a:cubicBezTo>
                <a:cubicBezTo>
                  <a:pt x="19" y="11900"/>
                  <a:pt x="25" y="11906"/>
                  <a:pt x="25" y="11912"/>
                </a:cubicBezTo>
                <a:lnTo>
                  <a:pt x="25" y="11987"/>
                </a:lnTo>
                <a:cubicBezTo>
                  <a:pt x="25" y="11994"/>
                  <a:pt x="19" y="12000"/>
                  <a:pt x="12" y="12000"/>
                </a:cubicBezTo>
                <a:cubicBezTo>
                  <a:pt x="5" y="12000"/>
                  <a:pt x="0" y="11994"/>
                  <a:pt x="0" y="11987"/>
                </a:cubicBezTo>
                <a:close/>
                <a:moveTo>
                  <a:pt x="0" y="11812"/>
                </a:moveTo>
                <a:lnTo>
                  <a:pt x="0" y="11737"/>
                </a:lnTo>
                <a:cubicBezTo>
                  <a:pt x="0" y="11731"/>
                  <a:pt x="5" y="11725"/>
                  <a:pt x="12" y="11725"/>
                </a:cubicBezTo>
                <a:cubicBezTo>
                  <a:pt x="19" y="11725"/>
                  <a:pt x="25" y="11731"/>
                  <a:pt x="25" y="11737"/>
                </a:cubicBezTo>
                <a:lnTo>
                  <a:pt x="25" y="11812"/>
                </a:lnTo>
                <a:cubicBezTo>
                  <a:pt x="25" y="11819"/>
                  <a:pt x="19" y="11825"/>
                  <a:pt x="12" y="11825"/>
                </a:cubicBezTo>
                <a:cubicBezTo>
                  <a:pt x="5" y="11825"/>
                  <a:pt x="0" y="11819"/>
                  <a:pt x="0" y="11812"/>
                </a:cubicBezTo>
                <a:close/>
                <a:moveTo>
                  <a:pt x="0" y="11637"/>
                </a:moveTo>
                <a:lnTo>
                  <a:pt x="0" y="11562"/>
                </a:lnTo>
                <a:cubicBezTo>
                  <a:pt x="0" y="11556"/>
                  <a:pt x="5" y="11550"/>
                  <a:pt x="12" y="11550"/>
                </a:cubicBezTo>
                <a:cubicBezTo>
                  <a:pt x="19" y="11550"/>
                  <a:pt x="25" y="11556"/>
                  <a:pt x="25" y="11562"/>
                </a:cubicBezTo>
                <a:lnTo>
                  <a:pt x="25" y="11637"/>
                </a:lnTo>
                <a:cubicBezTo>
                  <a:pt x="25" y="11644"/>
                  <a:pt x="19" y="11650"/>
                  <a:pt x="12" y="11650"/>
                </a:cubicBezTo>
                <a:cubicBezTo>
                  <a:pt x="5" y="11650"/>
                  <a:pt x="0" y="11644"/>
                  <a:pt x="0" y="11637"/>
                </a:cubicBezTo>
                <a:close/>
                <a:moveTo>
                  <a:pt x="0" y="11462"/>
                </a:moveTo>
                <a:lnTo>
                  <a:pt x="0" y="11387"/>
                </a:lnTo>
                <a:cubicBezTo>
                  <a:pt x="0" y="11381"/>
                  <a:pt x="5" y="11375"/>
                  <a:pt x="12" y="11375"/>
                </a:cubicBezTo>
                <a:cubicBezTo>
                  <a:pt x="19" y="11375"/>
                  <a:pt x="25" y="11381"/>
                  <a:pt x="25" y="11387"/>
                </a:cubicBezTo>
                <a:lnTo>
                  <a:pt x="25" y="11462"/>
                </a:lnTo>
                <a:cubicBezTo>
                  <a:pt x="25" y="11469"/>
                  <a:pt x="19" y="11475"/>
                  <a:pt x="12" y="11475"/>
                </a:cubicBezTo>
                <a:cubicBezTo>
                  <a:pt x="5" y="11475"/>
                  <a:pt x="0" y="11469"/>
                  <a:pt x="0" y="11462"/>
                </a:cubicBezTo>
                <a:close/>
                <a:moveTo>
                  <a:pt x="0" y="11287"/>
                </a:moveTo>
                <a:lnTo>
                  <a:pt x="0" y="11212"/>
                </a:lnTo>
                <a:cubicBezTo>
                  <a:pt x="0" y="11206"/>
                  <a:pt x="5" y="11200"/>
                  <a:pt x="12" y="11200"/>
                </a:cubicBezTo>
                <a:cubicBezTo>
                  <a:pt x="19" y="11200"/>
                  <a:pt x="25" y="11206"/>
                  <a:pt x="25" y="11212"/>
                </a:cubicBezTo>
                <a:lnTo>
                  <a:pt x="25" y="11287"/>
                </a:lnTo>
                <a:cubicBezTo>
                  <a:pt x="25" y="11294"/>
                  <a:pt x="19" y="11300"/>
                  <a:pt x="12" y="11300"/>
                </a:cubicBezTo>
                <a:cubicBezTo>
                  <a:pt x="5" y="11300"/>
                  <a:pt x="0" y="11294"/>
                  <a:pt x="0" y="11287"/>
                </a:cubicBezTo>
                <a:close/>
                <a:moveTo>
                  <a:pt x="0" y="11112"/>
                </a:moveTo>
                <a:lnTo>
                  <a:pt x="0" y="11037"/>
                </a:lnTo>
                <a:cubicBezTo>
                  <a:pt x="0" y="11031"/>
                  <a:pt x="5" y="11025"/>
                  <a:pt x="12" y="11025"/>
                </a:cubicBezTo>
                <a:cubicBezTo>
                  <a:pt x="19" y="11025"/>
                  <a:pt x="25" y="11031"/>
                  <a:pt x="25" y="11037"/>
                </a:cubicBezTo>
                <a:lnTo>
                  <a:pt x="25" y="11112"/>
                </a:lnTo>
                <a:cubicBezTo>
                  <a:pt x="25" y="11119"/>
                  <a:pt x="19" y="11125"/>
                  <a:pt x="12" y="11125"/>
                </a:cubicBezTo>
                <a:cubicBezTo>
                  <a:pt x="5" y="11125"/>
                  <a:pt x="0" y="11119"/>
                  <a:pt x="0" y="11112"/>
                </a:cubicBezTo>
                <a:close/>
                <a:moveTo>
                  <a:pt x="0" y="10937"/>
                </a:moveTo>
                <a:lnTo>
                  <a:pt x="0" y="10862"/>
                </a:lnTo>
                <a:cubicBezTo>
                  <a:pt x="0" y="10856"/>
                  <a:pt x="5" y="10850"/>
                  <a:pt x="12" y="10850"/>
                </a:cubicBezTo>
                <a:cubicBezTo>
                  <a:pt x="19" y="10850"/>
                  <a:pt x="25" y="10856"/>
                  <a:pt x="25" y="10862"/>
                </a:cubicBezTo>
                <a:lnTo>
                  <a:pt x="25" y="10937"/>
                </a:lnTo>
                <a:cubicBezTo>
                  <a:pt x="25" y="10944"/>
                  <a:pt x="19" y="10950"/>
                  <a:pt x="12" y="10950"/>
                </a:cubicBezTo>
                <a:cubicBezTo>
                  <a:pt x="5" y="10950"/>
                  <a:pt x="0" y="10944"/>
                  <a:pt x="0" y="10937"/>
                </a:cubicBezTo>
                <a:close/>
                <a:moveTo>
                  <a:pt x="0" y="10762"/>
                </a:moveTo>
                <a:lnTo>
                  <a:pt x="0" y="10687"/>
                </a:lnTo>
                <a:cubicBezTo>
                  <a:pt x="0" y="10681"/>
                  <a:pt x="5" y="10675"/>
                  <a:pt x="12" y="10675"/>
                </a:cubicBezTo>
                <a:cubicBezTo>
                  <a:pt x="19" y="10675"/>
                  <a:pt x="25" y="10681"/>
                  <a:pt x="25" y="10687"/>
                </a:cubicBezTo>
                <a:lnTo>
                  <a:pt x="25" y="10762"/>
                </a:lnTo>
                <a:cubicBezTo>
                  <a:pt x="25" y="10769"/>
                  <a:pt x="19" y="10775"/>
                  <a:pt x="12" y="10775"/>
                </a:cubicBezTo>
                <a:cubicBezTo>
                  <a:pt x="5" y="10775"/>
                  <a:pt x="0" y="10769"/>
                  <a:pt x="0" y="10762"/>
                </a:cubicBezTo>
                <a:close/>
                <a:moveTo>
                  <a:pt x="0" y="10587"/>
                </a:moveTo>
                <a:lnTo>
                  <a:pt x="0" y="10512"/>
                </a:lnTo>
                <a:cubicBezTo>
                  <a:pt x="0" y="10506"/>
                  <a:pt x="5" y="10500"/>
                  <a:pt x="12" y="10500"/>
                </a:cubicBezTo>
                <a:cubicBezTo>
                  <a:pt x="19" y="10500"/>
                  <a:pt x="25" y="10506"/>
                  <a:pt x="25" y="10512"/>
                </a:cubicBezTo>
                <a:lnTo>
                  <a:pt x="25" y="10587"/>
                </a:lnTo>
                <a:cubicBezTo>
                  <a:pt x="25" y="10594"/>
                  <a:pt x="19" y="10600"/>
                  <a:pt x="12" y="10600"/>
                </a:cubicBezTo>
                <a:cubicBezTo>
                  <a:pt x="5" y="10600"/>
                  <a:pt x="0" y="10594"/>
                  <a:pt x="0" y="10587"/>
                </a:cubicBezTo>
                <a:close/>
                <a:moveTo>
                  <a:pt x="0" y="10412"/>
                </a:moveTo>
                <a:lnTo>
                  <a:pt x="0" y="10337"/>
                </a:lnTo>
                <a:cubicBezTo>
                  <a:pt x="0" y="10331"/>
                  <a:pt x="5" y="10325"/>
                  <a:pt x="12" y="10325"/>
                </a:cubicBezTo>
                <a:cubicBezTo>
                  <a:pt x="19" y="10325"/>
                  <a:pt x="25" y="10331"/>
                  <a:pt x="25" y="10337"/>
                </a:cubicBezTo>
                <a:lnTo>
                  <a:pt x="25" y="10412"/>
                </a:lnTo>
                <a:cubicBezTo>
                  <a:pt x="25" y="10419"/>
                  <a:pt x="19" y="10425"/>
                  <a:pt x="12" y="10425"/>
                </a:cubicBezTo>
                <a:cubicBezTo>
                  <a:pt x="5" y="10425"/>
                  <a:pt x="0" y="10419"/>
                  <a:pt x="0" y="10412"/>
                </a:cubicBezTo>
                <a:close/>
                <a:moveTo>
                  <a:pt x="0" y="10237"/>
                </a:moveTo>
                <a:lnTo>
                  <a:pt x="0" y="10162"/>
                </a:lnTo>
                <a:cubicBezTo>
                  <a:pt x="0" y="10156"/>
                  <a:pt x="5" y="10150"/>
                  <a:pt x="12" y="10150"/>
                </a:cubicBezTo>
                <a:cubicBezTo>
                  <a:pt x="19" y="10150"/>
                  <a:pt x="25" y="10156"/>
                  <a:pt x="25" y="10162"/>
                </a:cubicBezTo>
                <a:lnTo>
                  <a:pt x="25" y="10237"/>
                </a:lnTo>
                <a:cubicBezTo>
                  <a:pt x="25" y="10244"/>
                  <a:pt x="19" y="10250"/>
                  <a:pt x="12" y="10250"/>
                </a:cubicBezTo>
                <a:cubicBezTo>
                  <a:pt x="5" y="10250"/>
                  <a:pt x="0" y="10244"/>
                  <a:pt x="0" y="10237"/>
                </a:cubicBezTo>
                <a:close/>
                <a:moveTo>
                  <a:pt x="0" y="10062"/>
                </a:moveTo>
                <a:lnTo>
                  <a:pt x="0" y="9987"/>
                </a:lnTo>
                <a:cubicBezTo>
                  <a:pt x="0" y="9981"/>
                  <a:pt x="5" y="9975"/>
                  <a:pt x="12" y="9975"/>
                </a:cubicBezTo>
                <a:cubicBezTo>
                  <a:pt x="19" y="9975"/>
                  <a:pt x="25" y="9981"/>
                  <a:pt x="25" y="9987"/>
                </a:cubicBezTo>
                <a:lnTo>
                  <a:pt x="25" y="10062"/>
                </a:lnTo>
                <a:cubicBezTo>
                  <a:pt x="25" y="10069"/>
                  <a:pt x="19" y="10075"/>
                  <a:pt x="12" y="10075"/>
                </a:cubicBezTo>
                <a:cubicBezTo>
                  <a:pt x="5" y="10075"/>
                  <a:pt x="0" y="10069"/>
                  <a:pt x="0" y="10062"/>
                </a:cubicBezTo>
                <a:close/>
                <a:moveTo>
                  <a:pt x="0" y="9887"/>
                </a:moveTo>
                <a:lnTo>
                  <a:pt x="0" y="9812"/>
                </a:lnTo>
                <a:cubicBezTo>
                  <a:pt x="0" y="9806"/>
                  <a:pt x="5" y="9800"/>
                  <a:pt x="12" y="9800"/>
                </a:cubicBezTo>
                <a:cubicBezTo>
                  <a:pt x="19" y="9800"/>
                  <a:pt x="25" y="9806"/>
                  <a:pt x="25" y="9812"/>
                </a:cubicBezTo>
                <a:lnTo>
                  <a:pt x="25" y="9887"/>
                </a:lnTo>
                <a:cubicBezTo>
                  <a:pt x="25" y="9894"/>
                  <a:pt x="19" y="9900"/>
                  <a:pt x="12" y="9900"/>
                </a:cubicBezTo>
                <a:cubicBezTo>
                  <a:pt x="5" y="9900"/>
                  <a:pt x="0" y="9894"/>
                  <a:pt x="0" y="9887"/>
                </a:cubicBezTo>
                <a:close/>
                <a:moveTo>
                  <a:pt x="0" y="9712"/>
                </a:moveTo>
                <a:lnTo>
                  <a:pt x="0" y="9637"/>
                </a:lnTo>
                <a:cubicBezTo>
                  <a:pt x="0" y="9631"/>
                  <a:pt x="5" y="9625"/>
                  <a:pt x="12" y="9625"/>
                </a:cubicBezTo>
                <a:cubicBezTo>
                  <a:pt x="19" y="9625"/>
                  <a:pt x="25" y="9631"/>
                  <a:pt x="25" y="9637"/>
                </a:cubicBezTo>
                <a:lnTo>
                  <a:pt x="25" y="9712"/>
                </a:lnTo>
                <a:cubicBezTo>
                  <a:pt x="25" y="9719"/>
                  <a:pt x="19" y="9725"/>
                  <a:pt x="12" y="9725"/>
                </a:cubicBezTo>
                <a:cubicBezTo>
                  <a:pt x="5" y="9725"/>
                  <a:pt x="0" y="9719"/>
                  <a:pt x="0" y="9712"/>
                </a:cubicBezTo>
                <a:close/>
                <a:moveTo>
                  <a:pt x="0" y="9537"/>
                </a:moveTo>
                <a:lnTo>
                  <a:pt x="0" y="9462"/>
                </a:lnTo>
                <a:cubicBezTo>
                  <a:pt x="0" y="9456"/>
                  <a:pt x="5" y="9450"/>
                  <a:pt x="12" y="9450"/>
                </a:cubicBezTo>
                <a:cubicBezTo>
                  <a:pt x="19" y="9450"/>
                  <a:pt x="25" y="9456"/>
                  <a:pt x="25" y="9462"/>
                </a:cubicBezTo>
                <a:lnTo>
                  <a:pt x="25" y="9537"/>
                </a:lnTo>
                <a:cubicBezTo>
                  <a:pt x="25" y="9544"/>
                  <a:pt x="19" y="9550"/>
                  <a:pt x="12" y="9550"/>
                </a:cubicBezTo>
                <a:cubicBezTo>
                  <a:pt x="5" y="9550"/>
                  <a:pt x="0" y="9544"/>
                  <a:pt x="0" y="9537"/>
                </a:cubicBezTo>
                <a:close/>
                <a:moveTo>
                  <a:pt x="0" y="9362"/>
                </a:moveTo>
                <a:lnTo>
                  <a:pt x="0" y="9287"/>
                </a:lnTo>
                <a:cubicBezTo>
                  <a:pt x="0" y="9281"/>
                  <a:pt x="5" y="9275"/>
                  <a:pt x="12" y="9275"/>
                </a:cubicBezTo>
                <a:cubicBezTo>
                  <a:pt x="19" y="9275"/>
                  <a:pt x="25" y="9281"/>
                  <a:pt x="25" y="9287"/>
                </a:cubicBezTo>
                <a:lnTo>
                  <a:pt x="25" y="9362"/>
                </a:lnTo>
                <a:cubicBezTo>
                  <a:pt x="25" y="9369"/>
                  <a:pt x="19" y="9375"/>
                  <a:pt x="12" y="9375"/>
                </a:cubicBezTo>
                <a:cubicBezTo>
                  <a:pt x="5" y="9375"/>
                  <a:pt x="0" y="9369"/>
                  <a:pt x="0" y="9362"/>
                </a:cubicBezTo>
                <a:close/>
                <a:moveTo>
                  <a:pt x="0" y="9187"/>
                </a:moveTo>
                <a:lnTo>
                  <a:pt x="0" y="9112"/>
                </a:lnTo>
                <a:cubicBezTo>
                  <a:pt x="0" y="9106"/>
                  <a:pt x="5" y="9100"/>
                  <a:pt x="12" y="9100"/>
                </a:cubicBezTo>
                <a:cubicBezTo>
                  <a:pt x="19" y="9100"/>
                  <a:pt x="25" y="9106"/>
                  <a:pt x="25" y="9112"/>
                </a:cubicBezTo>
                <a:lnTo>
                  <a:pt x="25" y="9187"/>
                </a:lnTo>
                <a:cubicBezTo>
                  <a:pt x="25" y="9194"/>
                  <a:pt x="19" y="9200"/>
                  <a:pt x="12" y="9200"/>
                </a:cubicBezTo>
                <a:cubicBezTo>
                  <a:pt x="5" y="9200"/>
                  <a:pt x="0" y="9194"/>
                  <a:pt x="0" y="9187"/>
                </a:cubicBezTo>
                <a:close/>
                <a:moveTo>
                  <a:pt x="0" y="9012"/>
                </a:moveTo>
                <a:lnTo>
                  <a:pt x="0" y="8937"/>
                </a:lnTo>
                <a:cubicBezTo>
                  <a:pt x="0" y="8931"/>
                  <a:pt x="5" y="8925"/>
                  <a:pt x="12" y="8925"/>
                </a:cubicBezTo>
                <a:cubicBezTo>
                  <a:pt x="19" y="8925"/>
                  <a:pt x="25" y="8931"/>
                  <a:pt x="25" y="8937"/>
                </a:cubicBezTo>
                <a:lnTo>
                  <a:pt x="25" y="9012"/>
                </a:lnTo>
                <a:cubicBezTo>
                  <a:pt x="25" y="9019"/>
                  <a:pt x="19" y="9025"/>
                  <a:pt x="12" y="9025"/>
                </a:cubicBezTo>
                <a:cubicBezTo>
                  <a:pt x="5" y="9025"/>
                  <a:pt x="0" y="9019"/>
                  <a:pt x="0" y="9012"/>
                </a:cubicBezTo>
                <a:close/>
                <a:moveTo>
                  <a:pt x="0" y="8837"/>
                </a:moveTo>
                <a:lnTo>
                  <a:pt x="0" y="8762"/>
                </a:lnTo>
                <a:cubicBezTo>
                  <a:pt x="0" y="8756"/>
                  <a:pt x="5" y="8750"/>
                  <a:pt x="12" y="8750"/>
                </a:cubicBezTo>
                <a:cubicBezTo>
                  <a:pt x="19" y="8750"/>
                  <a:pt x="25" y="8756"/>
                  <a:pt x="25" y="8762"/>
                </a:cubicBezTo>
                <a:lnTo>
                  <a:pt x="25" y="8837"/>
                </a:lnTo>
                <a:cubicBezTo>
                  <a:pt x="25" y="8844"/>
                  <a:pt x="19" y="8850"/>
                  <a:pt x="12" y="8850"/>
                </a:cubicBezTo>
                <a:cubicBezTo>
                  <a:pt x="5" y="8850"/>
                  <a:pt x="0" y="8844"/>
                  <a:pt x="0" y="8837"/>
                </a:cubicBezTo>
                <a:close/>
                <a:moveTo>
                  <a:pt x="0" y="8662"/>
                </a:moveTo>
                <a:lnTo>
                  <a:pt x="0" y="8587"/>
                </a:lnTo>
                <a:cubicBezTo>
                  <a:pt x="0" y="8581"/>
                  <a:pt x="5" y="8575"/>
                  <a:pt x="12" y="8575"/>
                </a:cubicBezTo>
                <a:cubicBezTo>
                  <a:pt x="19" y="8575"/>
                  <a:pt x="25" y="8581"/>
                  <a:pt x="25" y="8587"/>
                </a:cubicBezTo>
                <a:lnTo>
                  <a:pt x="25" y="8662"/>
                </a:lnTo>
                <a:cubicBezTo>
                  <a:pt x="25" y="8669"/>
                  <a:pt x="19" y="8675"/>
                  <a:pt x="12" y="8675"/>
                </a:cubicBezTo>
                <a:cubicBezTo>
                  <a:pt x="5" y="8675"/>
                  <a:pt x="0" y="8669"/>
                  <a:pt x="0" y="8662"/>
                </a:cubicBezTo>
                <a:close/>
                <a:moveTo>
                  <a:pt x="0" y="8487"/>
                </a:moveTo>
                <a:lnTo>
                  <a:pt x="0" y="8412"/>
                </a:lnTo>
                <a:cubicBezTo>
                  <a:pt x="0" y="8406"/>
                  <a:pt x="5" y="8400"/>
                  <a:pt x="12" y="8400"/>
                </a:cubicBezTo>
                <a:cubicBezTo>
                  <a:pt x="19" y="8400"/>
                  <a:pt x="25" y="8406"/>
                  <a:pt x="25" y="8412"/>
                </a:cubicBezTo>
                <a:lnTo>
                  <a:pt x="25" y="8487"/>
                </a:lnTo>
                <a:cubicBezTo>
                  <a:pt x="25" y="8494"/>
                  <a:pt x="19" y="8500"/>
                  <a:pt x="12" y="8500"/>
                </a:cubicBezTo>
                <a:cubicBezTo>
                  <a:pt x="5" y="8500"/>
                  <a:pt x="0" y="8494"/>
                  <a:pt x="0" y="8487"/>
                </a:cubicBezTo>
                <a:close/>
                <a:moveTo>
                  <a:pt x="0" y="8312"/>
                </a:moveTo>
                <a:lnTo>
                  <a:pt x="0" y="8237"/>
                </a:lnTo>
                <a:cubicBezTo>
                  <a:pt x="0" y="8231"/>
                  <a:pt x="5" y="8225"/>
                  <a:pt x="12" y="8225"/>
                </a:cubicBezTo>
                <a:cubicBezTo>
                  <a:pt x="19" y="8225"/>
                  <a:pt x="25" y="8231"/>
                  <a:pt x="25" y="8237"/>
                </a:cubicBezTo>
                <a:lnTo>
                  <a:pt x="25" y="8312"/>
                </a:lnTo>
                <a:cubicBezTo>
                  <a:pt x="25" y="8319"/>
                  <a:pt x="19" y="8325"/>
                  <a:pt x="12" y="8325"/>
                </a:cubicBezTo>
                <a:cubicBezTo>
                  <a:pt x="5" y="8325"/>
                  <a:pt x="0" y="8319"/>
                  <a:pt x="0" y="8312"/>
                </a:cubicBezTo>
                <a:close/>
                <a:moveTo>
                  <a:pt x="0" y="8137"/>
                </a:moveTo>
                <a:lnTo>
                  <a:pt x="0" y="8062"/>
                </a:lnTo>
                <a:cubicBezTo>
                  <a:pt x="0" y="8056"/>
                  <a:pt x="5" y="8050"/>
                  <a:pt x="12" y="8050"/>
                </a:cubicBezTo>
                <a:cubicBezTo>
                  <a:pt x="19" y="8050"/>
                  <a:pt x="25" y="8056"/>
                  <a:pt x="25" y="8062"/>
                </a:cubicBezTo>
                <a:lnTo>
                  <a:pt x="25" y="8137"/>
                </a:lnTo>
                <a:cubicBezTo>
                  <a:pt x="25" y="8144"/>
                  <a:pt x="19" y="8150"/>
                  <a:pt x="12" y="8150"/>
                </a:cubicBezTo>
                <a:cubicBezTo>
                  <a:pt x="5" y="8150"/>
                  <a:pt x="0" y="8144"/>
                  <a:pt x="0" y="8137"/>
                </a:cubicBezTo>
                <a:close/>
                <a:moveTo>
                  <a:pt x="0" y="7962"/>
                </a:moveTo>
                <a:lnTo>
                  <a:pt x="0" y="7887"/>
                </a:lnTo>
                <a:cubicBezTo>
                  <a:pt x="0" y="7881"/>
                  <a:pt x="5" y="7875"/>
                  <a:pt x="12" y="7875"/>
                </a:cubicBezTo>
                <a:cubicBezTo>
                  <a:pt x="19" y="7875"/>
                  <a:pt x="25" y="7881"/>
                  <a:pt x="25" y="7887"/>
                </a:cubicBezTo>
                <a:lnTo>
                  <a:pt x="25" y="7962"/>
                </a:lnTo>
                <a:cubicBezTo>
                  <a:pt x="25" y="7969"/>
                  <a:pt x="19" y="7975"/>
                  <a:pt x="12" y="7975"/>
                </a:cubicBezTo>
                <a:cubicBezTo>
                  <a:pt x="5" y="7975"/>
                  <a:pt x="0" y="7969"/>
                  <a:pt x="0" y="7962"/>
                </a:cubicBezTo>
                <a:close/>
                <a:moveTo>
                  <a:pt x="0" y="7787"/>
                </a:moveTo>
                <a:lnTo>
                  <a:pt x="0" y="7712"/>
                </a:lnTo>
                <a:cubicBezTo>
                  <a:pt x="0" y="7706"/>
                  <a:pt x="5" y="7700"/>
                  <a:pt x="12" y="7700"/>
                </a:cubicBezTo>
                <a:cubicBezTo>
                  <a:pt x="19" y="7700"/>
                  <a:pt x="25" y="7706"/>
                  <a:pt x="25" y="7712"/>
                </a:cubicBezTo>
                <a:lnTo>
                  <a:pt x="25" y="7787"/>
                </a:lnTo>
                <a:cubicBezTo>
                  <a:pt x="25" y="7794"/>
                  <a:pt x="19" y="7800"/>
                  <a:pt x="12" y="7800"/>
                </a:cubicBezTo>
                <a:cubicBezTo>
                  <a:pt x="5" y="7800"/>
                  <a:pt x="0" y="7794"/>
                  <a:pt x="0" y="7787"/>
                </a:cubicBezTo>
                <a:close/>
                <a:moveTo>
                  <a:pt x="0" y="7612"/>
                </a:moveTo>
                <a:lnTo>
                  <a:pt x="0" y="7537"/>
                </a:lnTo>
                <a:cubicBezTo>
                  <a:pt x="0" y="7531"/>
                  <a:pt x="5" y="7525"/>
                  <a:pt x="12" y="7525"/>
                </a:cubicBezTo>
                <a:cubicBezTo>
                  <a:pt x="19" y="7525"/>
                  <a:pt x="25" y="7531"/>
                  <a:pt x="25" y="7537"/>
                </a:cubicBezTo>
                <a:lnTo>
                  <a:pt x="25" y="7612"/>
                </a:lnTo>
                <a:cubicBezTo>
                  <a:pt x="25" y="7619"/>
                  <a:pt x="19" y="7625"/>
                  <a:pt x="12" y="7625"/>
                </a:cubicBezTo>
                <a:cubicBezTo>
                  <a:pt x="5" y="7625"/>
                  <a:pt x="0" y="7619"/>
                  <a:pt x="0" y="7612"/>
                </a:cubicBezTo>
                <a:close/>
                <a:moveTo>
                  <a:pt x="0" y="7437"/>
                </a:moveTo>
                <a:lnTo>
                  <a:pt x="0" y="7362"/>
                </a:lnTo>
                <a:cubicBezTo>
                  <a:pt x="0" y="7356"/>
                  <a:pt x="5" y="7350"/>
                  <a:pt x="12" y="7350"/>
                </a:cubicBezTo>
                <a:cubicBezTo>
                  <a:pt x="19" y="7350"/>
                  <a:pt x="25" y="7356"/>
                  <a:pt x="25" y="7362"/>
                </a:cubicBezTo>
                <a:lnTo>
                  <a:pt x="25" y="7437"/>
                </a:lnTo>
                <a:cubicBezTo>
                  <a:pt x="25" y="7444"/>
                  <a:pt x="19" y="7450"/>
                  <a:pt x="12" y="7450"/>
                </a:cubicBezTo>
                <a:cubicBezTo>
                  <a:pt x="5" y="7450"/>
                  <a:pt x="0" y="7444"/>
                  <a:pt x="0" y="7437"/>
                </a:cubicBezTo>
                <a:close/>
                <a:moveTo>
                  <a:pt x="0" y="7262"/>
                </a:moveTo>
                <a:lnTo>
                  <a:pt x="0" y="7187"/>
                </a:lnTo>
                <a:cubicBezTo>
                  <a:pt x="0" y="7181"/>
                  <a:pt x="5" y="7175"/>
                  <a:pt x="12" y="7175"/>
                </a:cubicBezTo>
                <a:cubicBezTo>
                  <a:pt x="19" y="7175"/>
                  <a:pt x="25" y="7181"/>
                  <a:pt x="25" y="7187"/>
                </a:cubicBezTo>
                <a:lnTo>
                  <a:pt x="25" y="7262"/>
                </a:lnTo>
                <a:cubicBezTo>
                  <a:pt x="25" y="7269"/>
                  <a:pt x="19" y="7275"/>
                  <a:pt x="12" y="7275"/>
                </a:cubicBezTo>
                <a:cubicBezTo>
                  <a:pt x="5" y="7275"/>
                  <a:pt x="0" y="7269"/>
                  <a:pt x="0" y="7262"/>
                </a:cubicBezTo>
                <a:close/>
                <a:moveTo>
                  <a:pt x="0" y="7087"/>
                </a:moveTo>
                <a:lnTo>
                  <a:pt x="0" y="7012"/>
                </a:lnTo>
                <a:cubicBezTo>
                  <a:pt x="0" y="7006"/>
                  <a:pt x="5" y="7000"/>
                  <a:pt x="12" y="7000"/>
                </a:cubicBezTo>
                <a:cubicBezTo>
                  <a:pt x="19" y="7000"/>
                  <a:pt x="25" y="7006"/>
                  <a:pt x="25" y="7012"/>
                </a:cubicBezTo>
                <a:lnTo>
                  <a:pt x="25" y="7087"/>
                </a:lnTo>
                <a:cubicBezTo>
                  <a:pt x="25" y="7094"/>
                  <a:pt x="19" y="7100"/>
                  <a:pt x="12" y="7100"/>
                </a:cubicBezTo>
                <a:cubicBezTo>
                  <a:pt x="5" y="7100"/>
                  <a:pt x="0" y="7094"/>
                  <a:pt x="0" y="7087"/>
                </a:cubicBezTo>
                <a:close/>
                <a:moveTo>
                  <a:pt x="0" y="6912"/>
                </a:moveTo>
                <a:lnTo>
                  <a:pt x="0" y="6837"/>
                </a:lnTo>
                <a:cubicBezTo>
                  <a:pt x="0" y="6831"/>
                  <a:pt x="5" y="6825"/>
                  <a:pt x="12" y="6825"/>
                </a:cubicBezTo>
                <a:cubicBezTo>
                  <a:pt x="19" y="6825"/>
                  <a:pt x="25" y="6831"/>
                  <a:pt x="25" y="6837"/>
                </a:cubicBezTo>
                <a:lnTo>
                  <a:pt x="25" y="6912"/>
                </a:lnTo>
                <a:cubicBezTo>
                  <a:pt x="25" y="6919"/>
                  <a:pt x="19" y="6925"/>
                  <a:pt x="12" y="6925"/>
                </a:cubicBezTo>
                <a:cubicBezTo>
                  <a:pt x="5" y="6925"/>
                  <a:pt x="0" y="6919"/>
                  <a:pt x="0" y="6912"/>
                </a:cubicBezTo>
                <a:close/>
                <a:moveTo>
                  <a:pt x="0" y="6737"/>
                </a:moveTo>
                <a:lnTo>
                  <a:pt x="0" y="6662"/>
                </a:lnTo>
                <a:cubicBezTo>
                  <a:pt x="0" y="6656"/>
                  <a:pt x="5" y="6650"/>
                  <a:pt x="12" y="6650"/>
                </a:cubicBezTo>
                <a:cubicBezTo>
                  <a:pt x="19" y="6650"/>
                  <a:pt x="25" y="6656"/>
                  <a:pt x="25" y="6662"/>
                </a:cubicBezTo>
                <a:lnTo>
                  <a:pt x="25" y="6737"/>
                </a:lnTo>
                <a:cubicBezTo>
                  <a:pt x="25" y="6744"/>
                  <a:pt x="19" y="6750"/>
                  <a:pt x="12" y="6750"/>
                </a:cubicBezTo>
                <a:cubicBezTo>
                  <a:pt x="5" y="6750"/>
                  <a:pt x="0" y="6744"/>
                  <a:pt x="0" y="6737"/>
                </a:cubicBezTo>
                <a:close/>
                <a:moveTo>
                  <a:pt x="0" y="6562"/>
                </a:moveTo>
                <a:lnTo>
                  <a:pt x="0" y="6487"/>
                </a:lnTo>
                <a:cubicBezTo>
                  <a:pt x="0" y="6481"/>
                  <a:pt x="5" y="6475"/>
                  <a:pt x="12" y="6475"/>
                </a:cubicBezTo>
                <a:cubicBezTo>
                  <a:pt x="19" y="6475"/>
                  <a:pt x="25" y="6481"/>
                  <a:pt x="25" y="6487"/>
                </a:cubicBezTo>
                <a:lnTo>
                  <a:pt x="25" y="6562"/>
                </a:lnTo>
                <a:cubicBezTo>
                  <a:pt x="25" y="6569"/>
                  <a:pt x="19" y="6575"/>
                  <a:pt x="12" y="6575"/>
                </a:cubicBezTo>
                <a:cubicBezTo>
                  <a:pt x="5" y="6575"/>
                  <a:pt x="0" y="6569"/>
                  <a:pt x="0" y="6562"/>
                </a:cubicBezTo>
                <a:close/>
                <a:moveTo>
                  <a:pt x="0" y="6387"/>
                </a:moveTo>
                <a:lnTo>
                  <a:pt x="0" y="6312"/>
                </a:lnTo>
                <a:cubicBezTo>
                  <a:pt x="0" y="6306"/>
                  <a:pt x="5" y="6300"/>
                  <a:pt x="12" y="6300"/>
                </a:cubicBezTo>
                <a:cubicBezTo>
                  <a:pt x="19" y="6300"/>
                  <a:pt x="25" y="6306"/>
                  <a:pt x="25" y="6312"/>
                </a:cubicBezTo>
                <a:lnTo>
                  <a:pt x="25" y="6387"/>
                </a:lnTo>
                <a:cubicBezTo>
                  <a:pt x="25" y="6394"/>
                  <a:pt x="19" y="6400"/>
                  <a:pt x="12" y="6400"/>
                </a:cubicBezTo>
                <a:cubicBezTo>
                  <a:pt x="5" y="6400"/>
                  <a:pt x="0" y="6394"/>
                  <a:pt x="0" y="6387"/>
                </a:cubicBezTo>
                <a:close/>
                <a:moveTo>
                  <a:pt x="0" y="6212"/>
                </a:moveTo>
                <a:lnTo>
                  <a:pt x="0" y="6137"/>
                </a:lnTo>
                <a:cubicBezTo>
                  <a:pt x="0" y="6131"/>
                  <a:pt x="5" y="6125"/>
                  <a:pt x="12" y="6125"/>
                </a:cubicBezTo>
                <a:cubicBezTo>
                  <a:pt x="19" y="6125"/>
                  <a:pt x="25" y="6131"/>
                  <a:pt x="25" y="6137"/>
                </a:cubicBezTo>
                <a:lnTo>
                  <a:pt x="25" y="6212"/>
                </a:lnTo>
                <a:cubicBezTo>
                  <a:pt x="25" y="6219"/>
                  <a:pt x="19" y="6225"/>
                  <a:pt x="12" y="6225"/>
                </a:cubicBezTo>
                <a:cubicBezTo>
                  <a:pt x="5" y="6225"/>
                  <a:pt x="0" y="6219"/>
                  <a:pt x="0" y="6212"/>
                </a:cubicBezTo>
                <a:close/>
                <a:moveTo>
                  <a:pt x="0" y="6037"/>
                </a:moveTo>
                <a:lnTo>
                  <a:pt x="0" y="5962"/>
                </a:lnTo>
                <a:cubicBezTo>
                  <a:pt x="0" y="5956"/>
                  <a:pt x="5" y="5950"/>
                  <a:pt x="12" y="5950"/>
                </a:cubicBezTo>
                <a:cubicBezTo>
                  <a:pt x="19" y="5950"/>
                  <a:pt x="25" y="5956"/>
                  <a:pt x="25" y="5962"/>
                </a:cubicBezTo>
                <a:lnTo>
                  <a:pt x="25" y="6037"/>
                </a:lnTo>
                <a:cubicBezTo>
                  <a:pt x="25" y="6044"/>
                  <a:pt x="19" y="6050"/>
                  <a:pt x="12" y="6050"/>
                </a:cubicBezTo>
                <a:cubicBezTo>
                  <a:pt x="5" y="6050"/>
                  <a:pt x="0" y="6044"/>
                  <a:pt x="0" y="6037"/>
                </a:cubicBezTo>
                <a:close/>
                <a:moveTo>
                  <a:pt x="0" y="5862"/>
                </a:moveTo>
                <a:lnTo>
                  <a:pt x="0" y="5787"/>
                </a:lnTo>
                <a:cubicBezTo>
                  <a:pt x="0" y="5781"/>
                  <a:pt x="5" y="5775"/>
                  <a:pt x="12" y="5775"/>
                </a:cubicBezTo>
                <a:cubicBezTo>
                  <a:pt x="19" y="5775"/>
                  <a:pt x="25" y="5781"/>
                  <a:pt x="25" y="5787"/>
                </a:cubicBezTo>
                <a:lnTo>
                  <a:pt x="25" y="5862"/>
                </a:lnTo>
                <a:cubicBezTo>
                  <a:pt x="25" y="5869"/>
                  <a:pt x="19" y="5875"/>
                  <a:pt x="12" y="5875"/>
                </a:cubicBezTo>
                <a:cubicBezTo>
                  <a:pt x="5" y="5875"/>
                  <a:pt x="0" y="5869"/>
                  <a:pt x="0" y="5862"/>
                </a:cubicBezTo>
                <a:close/>
                <a:moveTo>
                  <a:pt x="0" y="5687"/>
                </a:moveTo>
                <a:lnTo>
                  <a:pt x="0" y="5612"/>
                </a:lnTo>
                <a:cubicBezTo>
                  <a:pt x="0" y="5606"/>
                  <a:pt x="5" y="5600"/>
                  <a:pt x="12" y="5600"/>
                </a:cubicBezTo>
                <a:cubicBezTo>
                  <a:pt x="19" y="5600"/>
                  <a:pt x="25" y="5606"/>
                  <a:pt x="25" y="5612"/>
                </a:cubicBezTo>
                <a:lnTo>
                  <a:pt x="25" y="5687"/>
                </a:lnTo>
                <a:cubicBezTo>
                  <a:pt x="25" y="5694"/>
                  <a:pt x="19" y="5700"/>
                  <a:pt x="12" y="5700"/>
                </a:cubicBezTo>
                <a:cubicBezTo>
                  <a:pt x="5" y="5700"/>
                  <a:pt x="0" y="5694"/>
                  <a:pt x="0" y="5687"/>
                </a:cubicBezTo>
                <a:close/>
                <a:moveTo>
                  <a:pt x="0" y="5512"/>
                </a:moveTo>
                <a:lnTo>
                  <a:pt x="0" y="5437"/>
                </a:lnTo>
                <a:cubicBezTo>
                  <a:pt x="0" y="5431"/>
                  <a:pt x="5" y="5425"/>
                  <a:pt x="12" y="5425"/>
                </a:cubicBezTo>
                <a:cubicBezTo>
                  <a:pt x="19" y="5425"/>
                  <a:pt x="25" y="5431"/>
                  <a:pt x="25" y="5437"/>
                </a:cubicBezTo>
                <a:lnTo>
                  <a:pt x="25" y="5512"/>
                </a:lnTo>
                <a:cubicBezTo>
                  <a:pt x="25" y="5519"/>
                  <a:pt x="19" y="5525"/>
                  <a:pt x="12" y="5525"/>
                </a:cubicBezTo>
                <a:cubicBezTo>
                  <a:pt x="5" y="5525"/>
                  <a:pt x="0" y="5519"/>
                  <a:pt x="0" y="5512"/>
                </a:cubicBezTo>
                <a:close/>
                <a:moveTo>
                  <a:pt x="0" y="5337"/>
                </a:moveTo>
                <a:lnTo>
                  <a:pt x="0" y="5262"/>
                </a:lnTo>
                <a:cubicBezTo>
                  <a:pt x="0" y="5256"/>
                  <a:pt x="5" y="5250"/>
                  <a:pt x="12" y="5250"/>
                </a:cubicBezTo>
                <a:cubicBezTo>
                  <a:pt x="19" y="5250"/>
                  <a:pt x="25" y="5256"/>
                  <a:pt x="25" y="5262"/>
                </a:cubicBezTo>
                <a:lnTo>
                  <a:pt x="25" y="5337"/>
                </a:lnTo>
                <a:cubicBezTo>
                  <a:pt x="25" y="5344"/>
                  <a:pt x="19" y="5350"/>
                  <a:pt x="12" y="5350"/>
                </a:cubicBezTo>
                <a:cubicBezTo>
                  <a:pt x="5" y="5350"/>
                  <a:pt x="0" y="5344"/>
                  <a:pt x="0" y="5337"/>
                </a:cubicBezTo>
                <a:close/>
                <a:moveTo>
                  <a:pt x="0" y="5162"/>
                </a:moveTo>
                <a:lnTo>
                  <a:pt x="0" y="5087"/>
                </a:lnTo>
                <a:cubicBezTo>
                  <a:pt x="0" y="5081"/>
                  <a:pt x="5" y="5075"/>
                  <a:pt x="12" y="5075"/>
                </a:cubicBezTo>
                <a:cubicBezTo>
                  <a:pt x="19" y="5075"/>
                  <a:pt x="25" y="5081"/>
                  <a:pt x="25" y="5087"/>
                </a:cubicBezTo>
                <a:lnTo>
                  <a:pt x="25" y="5162"/>
                </a:lnTo>
                <a:cubicBezTo>
                  <a:pt x="25" y="5169"/>
                  <a:pt x="19" y="5175"/>
                  <a:pt x="12" y="5175"/>
                </a:cubicBezTo>
                <a:cubicBezTo>
                  <a:pt x="5" y="5175"/>
                  <a:pt x="0" y="5169"/>
                  <a:pt x="0" y="5162"/>
                </a:cubicBezTo>
                <a:close/>
                <a:moveTo>
                  <a:pt x="0" y="4987"/>
                </a:moveTo>
                <a:lnTo>
                  <a:pt x="0" y="4912"/>
                </a:lnTo>
                <a:cubicBezTo>
                  <a:pt x="0" y="4906"/>
                  <a:pt x="5" y="4900"/>
                  <a:pt x="12" y="4900"/>
                </a:cubicBezTo>
                <a:cubicBezTo>
                  <a:pt x="19" y="4900"/>
                  <a:pt x="25" y="4906"/>
                  <a:pt x="25" y="4912"/>
                </a:cubicBezTo>
                <a:lnTo>
                  <a:pt x="25" y="4987"/>
                </a:lnTo>
                <a:cubicBezTo>
                  <a:pt x="25" y="4994"/>
                  <a:pt x="19" y="5000"/>
                  <a:pt x="12" y="5000"/>
                </a:cubicBezTo>
                <a:cubicBezTo>
                  <a:pt x="5" y="5000"/>
                  <a:pt x="0" y="4994"/>
                  <a:pt x="0" y="4987"/>
                </a:cubicBezTo>
                <a:close/>
                <a:moveTo>
                  <a:pt x="0" y="4812"/>
                </a:moveTo>
                <a:lnTo>
                  <a:pt x="0" y="4737"/>
                </a:lnTo>
                <a:cubicBezTo>
                  <a:pt x="0" y="4731"/>
                  <a:pt x="5" y="4725"/>
                  <a:pt x="12" y="4725"/>
                </a:cubicBezTo>
                <a:cubicBezTo>
                  <a:pt x="19" y="4725"/>
                  <a:pt x="25" y="4731"/>
                  <a:pt x="25" y="4737"/>
                </a:cubicBezTo>
                <a:lnTo>
                  <a:pt x="25" y="4812"/>
                </a:lnTo>
                <a:cubicBezTo>
                  <a:pt x="25" y="4819"/>
                  <a:pt x="19" y="4825"/>
                  <a:pt x="12" y="4825"/>
                </a:cubicBezTo>
                <a:cubicBezTo>
                  <a:pt x="5" y="4825"/>
                  <a:pt x="0" y="4819"/>
                  <a:pt x="0" y="4812"/>
                </a:cubicBezTo>
                <a:close/>
                <a:moveTo>
                  <a:pt x="0" y="4637"/>
                </a:moveTo>
                <a:lnTo>
                  <a:pt x="0" y="4562"/>
                </a:lnTo>
                <a:cubicBezTo>
                  <a:pt x="0" y="4556"/>
                  <a:pt x="5" y="4550"/>
                  <a:pt x="12" y="4550"/>
                </a:cubicBezTo>
                <a:cubicBezTo>
                  <a:pt x="19" y="4550"/>
                  <a:pt x="25" y="4556"/>
                  <a:pt x="25" y="4562"/>
                </a:cubicBezTo>
                <a:lnTo>
                  <a:pt x="25" y="4637"/>
                </a:lnTo>
                <a:cubicBezTo>
                  <a:pt x="25" y="4644"/>
                  <a:pt x="19" y="4650"/>
                  <a:pt x="12" y="4650"/>
                </a:cubicBezTo>
                <a:cubicBezTo>
                  <a:pt x="5" y="4650"/>
                  <a:pt x="0" y="4644"/>
                  <a:pt x="0" y="4637"/>
                </a:cubicBezTo>
                <a:close/>
                <a:moveTo>
                  <a:pt x="0" y="4462"/>
                </a:moveTo>
                <a:lnTo>
                  <a:pt x="0" y="4387"/>
                </a:lnTo>
                <a:cubicBezTo>
                  <a:pt x="0" y="4381"/>
                  <a:pt x="5" y="4375"/>
                  <a:pt x="12" y="4375"/>
                </a:cubicBezTo>
                <a:cubicBezTo>
                  <a:pt x="19" y="4375"/>
                  <a:pt x="25" y="4381"/>
                  <a:pt x="25" y="4387"/>
                </a:cubicBezTo>
                <a:lnTo>
                  <a:pt x="25" y="4462"/>
                </a:lnTo>
                <a:cubicBezTo>
                  <a:pt x="25" y="4469"/>
                  <a:pt x="19" y="4475"/>
                  <a:pt x="12" y="4475"/>
                </a:cubicBezTo>
                <a:cubicBezTo>
                  <a:pt x="5" y="4475"/>
                  <a:pt x="0" y="4469"/>
                  <a:pt x="0" y="4462"/>
                </a:cubicBezTo>
                <a:close/>
                <a:moveTo>
                  <a:pt x="0" y="4287"/>
                </a:moveTo>
                <a:lnTo>
                  <a:pt x="0" y="4212"/>
                </a:lnTo>
                <a:cubicBezTo>
                  <a:pt x="0" y="4206"/>
                  <a:pt x="5" y="4200"/>
                  <a:pt x="12" y="4200"/>
                </a:cubicBezTo>
                <a:cubicBezTo>
                  <a:pt x="19" y="4200"/>
                  <a:pt x="25" y="4206"/>
                  <a:pt x="25" y="4212"/>
                </a:cubicBezTo>
                <a:lnTo>
                  <a:pt x="25" y="4287"/>
                </a:lnTo>
                <a:cubicBezTo>
                  <a:pt x="25" y="4294"/>
                  <a:pt x="19" y="4300"/>
                  <a:pt x="12" y="4300"/>
                </a:cubicBezTo>
                <a:cubicBezTo>
                  <a:pt x="5" y="4300"/>
                  <a:pt x="0" y="4294"/>
                  <a:pt x="0" y="4287"/>
                </a:cubicBezTo>
                <a:close/>
                <a:moveTo>
                  <a:pt x="0" y="4112"/>
                </a:moveTo>
                <a:lnTo>
                  <a:pt x="0" y="4037"/>
                </a:lnTo>
                <a:cubicBezTo>
                  <a:pt x="0" y="4031"/>
                  <a:pt x="5" y="4025"/>
                  <a:pt x="12" y="4025"/>
                </a:cubicBezTo>
                <a:cubicBezTo>
                  <a:pt x="19" y="4025"/>
                  <a:pt x="25" y="4031"/>
                  <a:pt x="25" y="4037"/>
                </a:cubicBezTo>
                <a:lnTo>
                  <a:pt x="25" y="4112"/>
                </a:lnTo>
                <a:cubicBezTo>
                  <a:pt x="25" y="4119"/>
                  <a:pt x="19" y="4125"/>
                  <a:pt x="12" y="4125"/>
                </a:cubicBezTo>
                <a:cubicBezTo>
                  <a:pt x="5" y="4125"/>
                  <a:pt x="0" y="4119"/>
                  <a:pt x="0" y="4112"/>
                </a:cubicBezTo>
                <a:close/>
                <a:moveTo>
                  <a:pt x="0" y="3937"/>
                </a:moveTo>
                <a:lnTo>
                  <a:pt x="0" y="3862"/>
                </a:lnTo>
                <a:cubicBezTo>
                  <a:pt x="0" y="3856"/>
                  <a:pt x="5" y="3850"/>
                  <a:pt x="12" y="3850"/>
                </a:cubicBezTo>
                <a:cubicBezTo>
                  <a:pt x="19" y="3850"/>
                  <a:pt x="25" y="3856"/>
                  <a:pt x="25" y="3862"/>
                </a:cubicBezTo>
                <a:lnTo>
                  <a:pt x="25" y="3937"/>
                </a:lnTo>
                <a:cubicBezTo>
                  <a:pt x="25" y="3944"/>
                  <a:pt x="19" y="3950"/>
                  <a:pt x="12" y="3950"/>
                </a:cubicBezTo>
                <a:cubicBezTo>
                  <a:pt x="5" y="3950"/>
                  <a:pt x="0" y="3944"/>
                  <a:pt x="0" y="3937"/>
                </a:cubicBezTo>
                <a:close/>
                <a:moveTo>
                  <a:pt x="0" y="3762"/>
                </a:moveTo>
                <a:lnTo>
                  <a:pt x="0" y="3687"/>
                </a:lnTo>
                <a:cubicBezTo>
                  <a:pt x="0" y="3681"/>
                  <a:pt x="5" y="3675"/>
                  <a:pt x="12" y="3675"/>
                </a:cubicBezTo>
                <a:cubicBezTo>
                  <a:pt x="19" y="3675"/>
                  <a:pt x="25" y="3681"/>
                  <a:pt x="25" y="3687"/>
                </a:cubicBezTo>
                <a:lnTo>
                  <a:pt x="25" y="3762"/>
                </a:lnTo>
                <a:cubicBezTo>
                  <a:pt x="25" y="3769"/>
                  <a:pt x="19" y="3775"/>
                  <a:pt x="12" y="3775"/>
                </a:cubicBezTo>
                <a:cubicBezTo>
                  <a:pt x="5" y="3775"/>
                  <a:pt x="0" y="3769"/>
                  <a:pt x="0" y="3762"/>
                </a:cubicBezTo>
                <a:close/>
                <a:moveTo>
                  <a:pt x="0" y="3587"/>
                </a:moveTo>
                <a:lnTo>
                  <a:pt x="0" y="3512"/>
                </a:lnTo>
                <a:cubicBezTo>
                  <a:pt x="0" y="3506"/>
                  <a:pt x="5" y="3500"/>
                  <a:pt x="12" y="3500"/>
                </a:cubicBezTo>
                <a:cubicBezTo>
                  <a:pt x="19" y="3500"/>
                  <a:pt x="25" y="3506"/>
                  <a:pt x="25" y="3512"/>
                </a:cubicBezTo>
                <a:lnTo>
                  <a:pt x="25" y="3587"/>
                </a:lnTo>
                <a:cubicBezTo>
                  <a:pt x="25" y="3594"/>
                  <a:pt x="19" y="3600"/>
                  <a:pt x="12" y="3600"/>
                </a:cubicBezTo>
                <a:cubicBezTo>
                  <a:pt x="5" y="3600"/>
                  <a:pt x="0" y="3594"/>
                  <a:pt x="0" y="3587"/>
                </a:cubicBezTo>
                <a:close/>
                <a:moveTo>
                  <a:pt x="0" y="3412"/>
                </a:moveTo>
                <a:lnTo>
                  <a:pt x="0" y="3337"/>
                </a:lnTo>
                <a:cubicBezTo>
                  <a:pt x="0" y="3331"/>
                  <a:pt x="5" y="3325"/>
                  <a:pt x="12" y="3325"/>
                </a:cubicBezTo>
                <a:cubicBezTo>
                  <a:pt x="19" y="3325"/>
                  <a:pt x="25" y="3331"/>
                  <a:pt x="25" y="3337"/>
                </a:cubicBezTo>
                <a:lnTo>
                  <a:pt x="25" y="3412"/>
                </a:lnTo>
                <a:cubicBezTo>
                  <a:pt x="25" y="3419"/>
                  <a:pt x="19" y="3425"/>
                  <a:pt x="12" y="3425"/>
                </a:cubicBezTo>
                <a:cubicBezTo>
                  <a:pt x="5" y="3425"/>
                  <a:pt x="0" y="3419"/>
                  <a:pt x="0" y="3412"/>
                </a:cubicBezTo>
                <a:close/>
                <a:moveTo>
                  <a:pt x="0" y="3237"/>
                </a:moveTo>
                <a:lnTo>
                  <a:pt x="0" y="3162"/>
                </a:lnTo>
                <a:cubicBezTo>
                  <a:pt x="0" y="3156"/>
                  <a:pt x="5" y="3150"/>
                  <a:pt x="12" y="3150"/>
                </a:cubicBezTo>
                <a:cubicBezTo>
                  <a:pt x="19" y="3150"/>
                  <a:pt x="25" y="3156"/>
                  <a:pt x="25" y="3162"/>
                </a:cubicBezTo>
                <a:lnTo>
                  <a:pt x="25" y="3237"/>
                </a:lnTo>
                <a:cubicBezTo>
                  <a:pt x="25" y="3244"/>
                  <a:pt x="19" y="3250"/>
                  <a:pt x="12" y="3250"/>
                </a:cubicBezTo>
                <a:cubicBezTo>
                  <a:pt x="5" y="3250"/>
                  <a:pt x="0" y="3244"/>
                  <a:pt x="0" y="3237"/>
                </a:cubicBezTo>
                <a:close/>
                <a:moveTo>
                  <a:pt x="0" y="3062"/>
                </a:moveTo>
                <a:lnTo>
                  <a:pt x="0" y="2987"/>
                </a:lnTo>
                <a:cubicBezTo>
                  <a:pt x="0" y="2981"/>
                  <a:pt x="5" y="2975"/>
                  <a:pt x="12" y="2975"/>
                </a:cubicBezTo>
                <a:cubicBezTo>
                  <a:pt x="19" y="2975"/>
                  <a:pt x="25" y="2981"/>
                  <a:pt x="25" y="2987"/>
                </a:cubicBezTo>
                <a:lnTo>
                  <a:pt x="25" y="3062"/>
                </a:lnTo>
                <a:cubicBezTo>
                  <a:pt x="25" y="3069"/>
                  <a:pt x="19" y="3075"/>
                  <a:pt x="12" y="3075"/>
                </a:cubicBezTo>
                <a:cubicBezTo>
                  <a:pt x="5" y="3075"/>
                  <a:pt x="0" y="3069"/>
                  <a:pt x="0" y="3062"/>
                </a:cubicBezTo>
                <a:close/>
                <a:moveTo>
                  <a:pt x="0" y="2887"/>
                </a:moveTo>
                <a:lnTo>
                  <a:pt x="0" y="2812"/>
                </a:lnTo>
                <a:cubicBezTo>
                  <a:pt x="0" y="2806"/>
                  <a:pt x="5" y="2800"/>
                  <a:pt x="12" y="2800"/>
                </a:cubicBezTo>
                <a:cubicBezTo>
                  <a:pt x="19" y="2800"/>
                  <a:pt x="25" y="2806"/>
                  <a:pt x="25" y="2812"/>
                </a:cubicBezTo>
                <a:lnTo>
                  <a:pt x="25" y="2887"/>
                </a:lnTo>
                <a:cubicBezTo>
                  <a:pt x="25" y="2894"/>
                  <a:pt x="19" y="2900"/>
                  <a:pt x="12" y="2900"/>
                </a:cubicBezTo>
                <a:cubicBezTo>
                  <a:pt x="5" y="2900"/>
                  <a:pt x="0" y="2894"/>
                  <a:pt x="0" y="2887"/>
                </a:cubicBezTo>
                <a:close/>
                <a:moveTo>
                  <a:pt x="0" y="2712"/>
                </a:moveTo>
                <a:lnTo>
                  <a:pt x="0" y="2637"/>
                </a:lnTo>
                <a:cubicBezTo>
                  <a:pt x="0" y="2631"/>
                  <a:pt x="5" y="2625"/>
                  <a:pt x="12" y="2625"/>
                </a:cubicBezTo>
                <a:cubicBezTo>
                  <a:pt x="19" y="2625"/>
                  <a:pt x="25" y="2631"/>
                  <a:pt x="25" y="2637"/>
                </a:cubicBezTo>
                <a:lnTo>
                  <a:pt x="25" y="2712"/>
                </a:lnTo>
                <a:cubicBezTo>
                  <a:pt x="25" y="2719"/>
                  <a:pt x="19" y="2725"/>
                  <a:pt x="12" y="2725"/>
                </a:cubicBezTo>
                <a:cubicBezTo>
                  <a:pt x="5" y="2725"/>
                  <a:pt x="0" y="2719"/>
                  <a:pt x="0" y="2712"/>
                </a:cubicBezTo>
                <a:close/>
                <a:moveTo>
                  <a:pt x="0" y="2537"/>
                </a:moveTo>
                <a:lnTo>
                  <a:pt x="0" y="2462"/>
                </a:lnTo>
                <a:cubicBezTo>
                  <a:pt x="0" y="2456"/>
                  <a:pt x="5" y="2450"/>
                  <a:pt x="12" y="2450"/>
                </a:cubicBezTo>
                <a:cubicBezTo>
                  <a:pt x="19" y="2450"/>
                  <a:pt x="25" y="2456"/>
                  <a:pt x="25" y="2462"/>
                </a:cubicBezTo>
                <a:lnTo>
                  <a:pt x="25" y="2537"/>
                </a:lnTo>
                <a:cubicBezTo>
                  <a:pt x="25" y="2544"/>
                  <a:pt x="19" y="2550"/>
                  <a:pt x="12" y="2550"/>
                </a:cubicBezTo>
                <a:cubicBezTo>
                  <a:pt x="5" y="2550"/>
                  <a:pt x="0" y="2544"/>
                  <a:pt x="0" y="2537"/>
                </a:cubicBezTo>
                <a:close/>
                <a:moveTo>
                  <a:pt x="0" y="2362"/>
                </a:moveTo>
                <a:lnTo>
                  <a:pt x="0" y="2287"/>
                </a:lnTo>
                <a:cubicBezTo>
                  <a:pt x="0" y="2281"/>
                  <a:pt x="5" y="2275"/>
                  <a:pt x="12" y="2275"/>
                </a:cubicBezTo>
                <a:cubicBezTo>
                  <a:pt x="19" y="2275"/>
                  <a:pt x="25" y="2281"/>
                  <a:pt x="25" y="2287"/>
                </a:cubicBezTo>
                <a:lnTo>
                  <a:pt x="25" y="2362"/>
                </a:lnTo>
                <a:cubicBezTo>
                  <a:pt x="25" y="2369"/>
                  <a:pt x="19" y="2375"/>
                  <a:pt x="12" y="2375"/>
                </a:cubicBezTo>
                <a:cubicBezTo>
                  <a:pt x="5" y="2375"/>
                  <a:pt x="0" y="2369"/>
                  <a:pt x="0" y="2362"/>
                </a:cubicBezTo>
                <a:close/>
                <a:moveTo>
                  <a:pt x="0" y="2187"/>
                </a:moveTo>
                <a:lnTo>
                  <a:pt x="0" y="2112"/>
                </a:lnTo>
                <a:cubicBezTo>
                  <a:pt x="0" y="2106"/>
                  <a:pt x="5" y="2100"/>
                  <a:pt x="12" y="2100"/>
                </a:cubicBezTo>
                <a:cubicBezTo>
                  <a:pt x="19" y="2100"/>
                  <a:pt x="25" y="2106"/>
                  <a:pt x="25" y="2112"/>
                </a:cubicBezTo>
                <a:lnTo>
                  <a:pt x="25" y="2187"/>
                </a:lnTo>
                <a:cubicBezTo>
                  <a:pt x="25" y="2194"/>
                  <a:pt x="19" y="2200"/>
                  <a:pt x="12" y="2200"/>
                </a:cubicBezTo>
                <a:cubicBezTo>
                  <a:pt x="5" y="2200"/>
                  <a:pt x="0" y="2194"/>
                  <a:pt x="0" y="2187"/>
                </a:cubicBezTo>
                <a:close/>
                <a:moveTo>
                  <a:pt x="0" y="2012"/>
                </a:moveTo>
                <a:lnTo>
                  <a:pt x="0" y="1937"/>
                </a:lnTo>
                <a:cubicBezTo>
                  <a:pt x="0" y="1931"/>
                  <a:pt x="5" y="1925"/>
                  <a:pt x="12" y="1925"/>
                </a:cubicBezTo>
                <a:cubicBezTo>
                  <a:pt x="19" y="1925"/>
                  <a:pt x="25" y="1931"/>
                  <a:pt x="25" y="1937"/>
                </a:cubicBezTo>
                <a:lnTo>
                  <a:pt x="25" y="2012"/>
                </a:lnTo>
                <a:cubicBezTo>
                  <a:pt x="25" y="2019"/>
                  <a:pt x="19" y="2025"/>
                  <a:pt x="12" y="2025"/>
                </a:cubicBezTo>
                <a:cubicBezTo>
                  <a:pt x="5" y="2025"/>
                  <a:pt x="0" y="2019"/>
                  <a:pt x="0" y="2012"/>
                </a:cubicBezTo>
                <a:close/>
                <a:moveTo>
                  <a:pt x="0" y="1837"/>
                </a:moveTo>
                <a:lnTo>
                  <a:pt x="0" y="1762"/>
                </a:lnTo>
                <a:cubicBezTo>
                  <a:pt x="0" y="1756"/>
                  <a:pt x="5" y="1750"/>
                  <a:pt x="12" y="1750"/>
                </a:cubicBezTo>
                <a:cubicBezTo>
                  <a:pt x="19" y="1750"/>
                  <a:pt x="25" y="1756"/>
                  <a:pt x="25" y="1762"/>
                </a:cubicBezTo>
                <a:lnTo>
                  <a:pt x="25" y="1837"/>
                </a:lnTo>
                <a:cubicBezTo>
                  <a:pt x="25" y="1844"/>
                  <a:pt x="19" y="1850"/>
                  <a:pt x="12" y="1850"/>
                </a:cubicBezTo>
                <a:cubicBezTo>
                  <a:pt x="5" y="1850"/>
                  <a:pt x="0" y="1844"/>
                  <a:pt x="0" y="1837"/>
                </a:cubicBezTo>
                <a:close/>
                <a:moveTo>
                  <a:pt x="0" y="1662"/>
                </a:moveTo>
                <a:lnTo>
                  <a:pt x="0" y="1587"/>
                </a:lnTo>
                <a:cubicBezTo>
                  <a:pt x="0" y="1581"/>
                  <a:pt x="5" y="1575"/>
                  <a:pt x="12" y="1575"/>
                </a:cubicBezTo>
                <a:cubicBezTo>
                  <a:pt x="19" y="1575"/>
                  <a:pt x="25" y="1581"/>
                  <a:pt x="25" y="1587"/>
                </a:cubicBezTo>
                <a:lnTo>
                  <a:pt x="25" y="1662"/>
                </a:lnTo>
                <a:cubicBezTo>
                  <a:pt x="25" y="1669"/>
                  <a:pt x="19" y="1675"/>
                  <a:pt x="12" y="1675"/>
                </a:cubicBezTo>
                <a:cubicBezTo>
                  <a:pt x="5" y="1675"/>
                  <a:pt x="0" y="1669"/>
                  <a:pt x="0" y="1662"/>
                </a:cubicBezTo>
                <a:close/>
                <a:moveTo>
                  <a:pt x="0" y="1487"/>
                </a:moveTo>
                <a:lnTo>
                  <a:pt x="0" y="1412"/>
                </a:lnTo>
                <a:cubicBezTo>
                  <a:pt x="0" y="1406"/>
                  <a:pt x="5" y="1400"/>
                  <a:pt x="12" y="1400"/>
                </a:cubicBezTo>
                <a:cubicBezTo>
                  <a:pt x="19" y="1400"/>
                  <a:pt x="25" y="1406"/>
                  <a:pt x="25" y="1412"/>
                </a:cubicBezTo>
                <a:lnTo>
                  <a:pt x="25" y="1487"/>
                </a:lnTo>
                <a:cubicBezTo>
                  <a:pt x="25" y="1494"/>
                  <a:pt x="19" y="1500"/>
                  <a:pt x="12" y="1500"/>
                </a:cubicBezTo>
                <a:cubicBezTo>
                  <a:pt x="5" y="1500"/>
                  <a:pt x="0" y="1494"/>
                  <a:pt x="0" y="1487"/>
                </a:cubicBezTo>
                <a:close/>
                <a:moveTo>
                  <a:pt x="0" y="1312"/>
                </a:moveTo>
                <a:lnTo>
                  <a:pt x="0" y="1237"/>
                </a:lnTo>
                <a:cubicBezTo>
                  <a:pt x="0" y="1231"/>
                  <a:pt x="5" y="1225"/>
                  <a:pt x="12" y="1225"/>
                </a:cubicBezTo>
                <a:cubicBezTo>
                  <a:pt x="19" y="1225"/>
                  <a:pt x="25" y="1231"/>
                  <a:pt x="25" y="1237"/>
                </a:cubicBezTo>
                <a:lnTo>
                  <a:pt x="25" y="1312"/>
                </a:lnTo>
                <a:cubicBezTo>
                  <a:pt x="25" y="1319"/>
                  <a:pt x="19" y="1325"/>
                  <a:pt x="12" y="1325"/>
                </a:cubicBezTo>
                <a:cubicBezTo>
                  <a:pt x="5" y="1325"/>
                  <a:pt x="0" y="1319"/>
                  <a:pt x="0" y="1312"/>
                </a:cubicBezTo>
                <a:close/>
                <a:moveTo>
                  <a:pt x="0" y="1137"/>
                </a:moveTo>
                <a:lnTo>
                  <a:pt x="0" y="1062"/>
                </a:lnTo>
                <a:cubicBezTo>
                  <a:pt x="0" y="1056"/>
                  <a:pt x="5" y="1050"/>
                  <a:pt x="12" y="1050"/>
                </a:cubicBezTo>
                <a:cubicBezTo>
                  <a:pt x="19" y="1050"/>
                  <a:pt x="25" y="1056"/>
                  <a:pt x="25" y="1062"/>
                </a:cubicBezTo>
                <a:lnTo>
                  <a:pt x="25" y="1137"/>
                </a:lnTo>
                <a:cubicBezTo>
                  <a:pt x="25" y="1144"/>
                  <a:pt x="19" y="1150"/>
                  <a:pt x="12" y="1150"/>
                </a:cubicBezTo>
                <a:cubicBezTo>
                  <a:pt x="5" y="1150"/>
                  <a:pt x="0" y="1144"/>
                  <a:pt x="0" y="1137"/>
                </a:cubicBezTo>
                <a:close/>
                <a:moveTo>
                  <a:pt x="0" y="962"/>
                </a:moveTo>
                <a:lnTo>
                  <a:pt x="0" y="887"/>
                </a:lnTo>
                <a:cubicBezTo>
                  <a:pt x="0" y="881"/>
                  <a:pt x="5" y="875"/>
                  <a:pt x="12" y="875"/>
                </a:cubicBezTo>
                <a:cubicBezTo>
                  <a:pt x="19" y="875"/>
                  <a:pt x="25" y="881"/>
                  <a:pt x="25" y="887"/>
                </a:cubicBezTo>
                <a:lnTo>
                  <a:pt x="25" y="962"/>
                </a:lnTo>
                <a:cubicBezTo>
                  <a:pt x="25" y="969"/>
                  <a:pt x="19" y="975"/>
                  <a:pt x="12" y="975"/>
                </a:cubicBezTo>
                <a:cubicBezTo>
                  <a:pt x="5" y="975"/>
                  <a:pt x="0" y="969"/>
                  <a:pt x="0" y="962"/>
                </a:cubicBezTo>
                <a:close/>
                <a:moveTo>
                  <a:pt x="0" y="787"/>
                </a:moveTo>
                <a:lnTo>
                  <a:pt x="0" y="712"/>
                </a:lnTo>
                <a:cubicBezTo>
                  <a:pt x="0" y="706"/>
                  <a:pt x="5" y="700"/>
                  <a:pt x="12" y="700"/>
                </a:cubicBezTo>
                <a:cubicBezTo>
                  <a:pt x="19" y="700"/>
                  <a:pt x="25" y="706"/>
                  <a:pt x="25" y="712"/>
                </a:cubicBezTo>
                <a:lnTo>
                  <a:pt x="25" y="787"/>
                </a:lnTo>
                <a:cubicBezTo>
                  <a:pt x="25" y="794"/>
                  <a:pt x="19" y="800"/>
                  <a:pt x="12" y="800"/>
                </a:cubicBezTo>
                <a:cubicBezTo>
                  <a:pt x="5" y="800"/>
                  <a:pt x="0" y="794"/>
                  <a:pt x="0" y="787"/>
                </a:cubicBezTo>
                <a:close/>
                <a:moveTo>
                  <a:pt x="0" y="612"/>
                </a:moveTo>
                <a:lnTo>
                  <a:pt x="0" y="537"/>
                </a:lnTo>
                <a:cubicBezTo>
                  <a:pt x="0" y="531"/>
                  <a:pt x="5" y="525"/>
                  <a:pt x="12" y="525"/>
                </a:cubicBezTo>
                <a:cubicBezTo>
                  <a:pt x="19" y="525"/>
                  <a:pt x="25" y="531"/>
                  <a:pt x="25" y="537"/>
                </a:cubicBezTo>
                <a:lnTo>
                  <a:pt x="25" y="612"/>
                </a:lnTo>
                <a:cubicBezTo>
                  <a:pt x="25" y="619"/>
                  <a:pt x="19" y="625"/>
                  <a:pt x="12" y="625"/>
                </a:cubicBezTo>
                <a:cubicBezTo>
                  <a:pt x="5" y="625"/>
                  <a:pt x="0" y="619"/>
                  <a:pt x="0" y="612"/>
                </a:cubicBezTo>
                <a:close/>
                <a:moveTo>
                  <a:pt x="0" y="437"/>
                </a:moveTo>
                <a:lnTo>
                  <a:pt x="0" y="362"/>
                </a:lnTo>
                <a:cubicBezTo>
                  <a:pt x="0" y="356"/>
                  <a:pt x="5" y="350"/>
                  <a:pt x="12" y="350"/>
                </a:cubicBezTo>
                <a:cubicBezTo>
                  <a:pt x="19" y="350"/>
                  <a:pt x="25" y="356"/>
                  <a:pt x="25" y="362"/>
                </a:cubicBezTo>
                <a:lnTo>
                  <a:pt x="25" y="437"/>
                </a:lnTo>
                <a:cubicBezTo>
                  <a:pt x="25" y="444"/>
                  <a:pt x="19" y="450"/>
                  <a:pt x="12" y="450"/>
                </a:cubicBezTo>
                <a:cubicBezTo>
                  <a:pt x="5" y="450"/>
                  <a:pt x="0" y="444"/>
                  <a:pt x="0" y="437"/>
                </a:cubicBezTo>
                <a:close/>
                <a:moveTo>
                  <a:pt x="0" y="262"/>
                </a:moveTo>
                <a:lnTo>
                  <a:pt x="0" y="187"/>
                </a:lnTo>
                <a:cubicBezTo>
                  <a:pt x="0" y="181"/>
                  <a:pt x="5" y="175"/>
                  <a:pt x="12" y="175"/>
                </a:cubicBezTo>
                <a:cubicBezTo>
                  <a:pt x="19" y="175"/>
                  <a:pt x="25" y="181"/>
                  <a:pt x="25" y="187"/>
                </a:cubicBezTo>
                <a:lnTo>
                  <a:pt x="25" y="262"/>
                </a:lnTo>
                <a:cubicBezTo>
                  <a:pt x="25" y="269"/>
                  <a:pt x="19" y="275"/>
                  <a:pt x="12" y="275"/>
                </a:cubicBezTo>
                <a:cubicBezTo>
                  <a:pt x="5" y="275"/>
                  <a:pt x="0" y="269"/>
                  <a:pt x="0" y="262"/>
                </a:cubicBezTo>
                <a:close/>
                <a:moveTo>
                  <a:pt x="0" y="87"/>
                </a:moveTo>
                <a:lnTo>
                  <a:pt x="0" y="12"/>
                </a:lnTo>
                <a:cubicBezTo>
                  <a:pt x="0" y="6"/>
                  <a:pt x="5" y="0"/>
                  <a:pt x="12" y="0"/>
                </a:cubicBezTo>
                <a:cubicBezTo>
                  <a:pt x="19" y="0"/>
                  <a:pt x="25" y="6"/>
                  <a:pt x="25" y="12"/>
                </a:cubicBezTo>
                <a:lnTo>
                  <a:pt x="25" y="87"/>
                </a:lnTo>
                <a:cubicBezTo>
                  <a:pt x="25" y="94"/>
                  <a:pt x="19" y="100"/>
                  <a:pt x="12" y="100"/>
                </a:cubicBezTo>
                <a:cubicBezTo>
                  <a:pt x="5" y="100"/>
                  <a:pt x="0" y="94"/>
                  <a:pt x="0" y="87"/>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604" name="Freeform 172"/>
          <p:cNvSpPr>
            <a:spLocks noEditPoints="1"/>
          </p:cNvSpPr>
          <p:nvPr/>
        </p:nvSpPr>
        <p:spPr bwMode="auto">
          <a:xfrm>
            <a:off x="7545388" y="2000250"/>
            <a:ext cx="1274762" cy="61913"/>
          </a:xfrm>
          <a:custGeom>
            <a:avLst/>
            <a:gdLst/>
            <a:ahLst/>
            <a:cxnLst>
              <a:cxn ang="0">
                <a:pos x="3683" y="117"/>
              </a:cxn>
              <a:cxn ang="0">
                <a:pos x="3683" y="83"/>
              </a:cxn>
              <a:cxn ang="0">
                <a:pos x="3800" y="100"/>
              </a:cxn>
              <a:cxn ang="0">
                <a:pos x="3550" y="117"/>
              </a:cxn>
              <a:cxn ang="0">
                <a:pos x="3433" y="100"/>
              </a:cxn>
              <a:cxn ang="0">
                <a:pos x="3550" y="83"/>
              </a:cxn>
              <a:cxn ang="0">
                <a:pos x="3550" y="117"/>
              </a:cxn>
              <a:cxn ang="0">
                <a:pos x="3217" y="117"/>
              </a:cxn>
              <a:cxn ang="0">
                <a:pos x="3217" y="83"/>
              </a:cxn>
              <a:cxn ang="0">
                <a:pos x="3333" y="100"/>
              </a:cxn>
              <a:cxn ang="0">
                <a:pos x="3083" y="117"/>
              </a:cxn>
              <a:cxn ang="0">
                <a:pos x="2967" y="100"/>
              </a:cxn>
              <a:cxn ang="0">
                <a:pos x="3083" y="83"/>
              </a:cxn>
              <a:cxn ang="0">
                <a:pos x="3083" y="117"/>
              </a:cxn>
              <a:cxn ang="0">
                <a:pos x="2750" y="117"/>
              </a:cxn>
              <a:cxn ang="0">
                <a:pos x="2750" y="83"/>
              </a:cxn>
              <a:cxn ang="0">
                <a:pos x="2867" y="100"/>
              </a:cxn>
              <a:cxn ang="0">
                <a:pos x="2617" y="117"/>
              </a:cxn>
              <a:cxn ang="0">
                <a:pos x="2500" y="100"/>
              </a:cxn>
              <a:cxn ang="0">
                <a:pos x="2617" y="83"/>
              </a:cxn>
              <a:cxn ang="0">
                <a:pos x="2617" y="117"/>
              </a:cxn>
              <a:cxn ang="0">
                <a:pos x="2283" y="117"/>
              </a:cxn>
              <a:cxn ang="0">
                <a:pos x="2283" y="83"/>
              </a:cxn>
              <a:cxn ang="0">
                <a:pos x="2400" y="100"/>
              </a:cxn>
              <a:cxn ang="0">
                <a:pos x="2150" y="117"/>
              </a:cxn>
              <a:cxn ang="0">
                <a:pos x="2033" y="100"/>
              </a:cxn>
              <a:cxn ang="0">
                <a:pos x="2150" y="83"/>
              </a:cxn>
              <a:cxn ang="0">
                <a:pos x="2150" y="117"/>
              </a:cxn>
              <a:cxn ang="0">
                <a:pos x="1817" y="117"/>
              </a:cxn>
              <a:cxn ang="0">
                <a:pos x="1817" y="83"/>
              </a:cxn>
              <a:cxn ang="0">
                <a:pos x="1933" y="100"/>
              </a:cxn>
              <a:cxn ang="0">
                <a:pos x="1683" y="117"/>
              </a:cxn>
              <a:cxn ang="0">
                <a:pos x="1567" y="100"/>
              </a:cxn>
              <a:cxn ang="0">
                <a:pos x="1683" y="83"/>
              </a:cxn>
              <a:cxn ang="0">
                <a:pos x="1683" y="117"/>
              </a:cxn>
              <a:cxn ang="0">
                <a:pos x="1350" y="117"/>
              </a:cxn>
              <a:cxn ang="0">
                <a:pos x="1350" y="83"/>
              </a:cxn>
              <a:cxn ang="0">
                <a:pos x="1467" y="100"/>
              </a:cxn>
              <a:cxn ang="0">
                <a:pos x="1217" y="117"/>
              </a:cxn>
              <a:cxn ang="0">
                <a:pos x="1100" y="100"/>
              </a:cxn>
              <a:cxn ang="0">
                <a:pos x="1217" y="83"/>
              </a:cxn>
              <a:cxn ang="0">
                <a:pos x="1217" y="117"/>
              </a:cxn>
              <a:cxn ang="0">
                <a:pos x="883" y="117"/>
              </a:cxn>
              <a:cxn ang="0">
                <a:pos x="883" y="83"/>
              </a:cxn>
              <a:cxn ang="0">
                <a:pos x="1000" y="100"/>
              </a:cxn>
              <a:cxn ang="0">
                <a:pos x="750" y="117"/>
              </a:cxn>
              <a:cxn ang="0">
                <a:pos x="633" y="100"/>
              </a:cxn>
              <a:cxn ang="0">
                <a:pos x="750" y="83"/>
              </a:cxn>
              <a:cxn ang="0">
                <a:pos x="750" y="117"/>
              </a:cxn>
              <a:cxn ang="0">
                <a:pos x="417" y="117"/>
              </a:cxn>
              <a:cxn ang="0">
                <a:pos x="417" y="83"/>
              </a:cxn>
              <a:cxn ang="0">
                <a:pos x="533" y="100"/>
              </a:cxn>
              <a:cxn ang="0">
                <a:pos x="283" y="117"/>
              </a:cxn>
              <a:cxn ang="0">
                <a:pos x="167" y="100"/>
              </a:cxn>
              <a:cxn ang="0">
                <a:pos x="283" y="83"/>
              </a:cxn>
              <a:cxn ang="0">
                <a:pos x="283" y="117"/>
              </a:cxn>
              <a:cxn ang="0">
                <a:pos x="0" y="100"/>
              </a:cxn>
              <a:cxn ang="0">
                <a:pos x="200" y="200"/>
              </a:cxn>
            </a:cxnLst>
            <a:rect l="0" t="0" r="r" b="b"/>
            <a:pathLst>
              <a:path w="3800" h="200">
                <a:moveTo>
                  <a:pt x="3783" y="117"/>
                </a:moveTo>
                <a:lnTo>
                  <a:pt x="3683" y="117"/>
                </a:lnTo>
                <a:cubicBezTo>
                  <a:pt x="3674" y="117"/>
                  <a:pt x="3667" y="109"/>
                  <a:pt x="3667" y="100"/>
                </a:cubicBezTo>
                <a:cubicBezTo>
                  <a:pt x="3667" y="91"/>
                  <a:pt x="3674" y="83"/>
                  <a:pt x="3683" y="83"/>
                </a:cubicBezTo>
                <a:lnTo>
                  <a:pt x="3783" y="83"/>
                </a:lnTo>
                <a:cubicBezTo>
                  <a:pt x="3793" y="83"/>
                  <a:pt x="3800" y="91"/>
                  <a:pt x="3800" y="100"/>
                </a:cubicBezTo>
                <a:cubicBezTo>
                  <a:pt x="3800" y="109"/>
                  <a:pt x="3793" y="117"/>
                  <a:pt x="3783" y="117"/>
                </a:cubicBezTo>
                <a:close/>
                <a:moveTo>
                  <a:pt x="3550" y="117"/>
                </a:moveTo>
                <a:lnTo>
                  <a:pt x="3450" y="117"/>
                </a:lnTo>
                <a:cubicBezTo>
                  <a:pt x="3441" y="117"/>
                  <a:pt x="3433" y="109"/>
                  <a:pt x="3433" y="100"/>
                </a:cubicBezTo>
                <a:cubicBezTo>
                  <a:pt x="3433" y="91"/>
                  <a:pt x="3441" y="83"/>
                  <a:pt x="3450" y="83"/>
                </a:cubicBezTo>
                <a:lnTo>
                  <a:pt x="3550" y="83"/>
                </a:lnTo>
                <a:cubicBezTo>
                  <a:pt x="3559" y="83"/>
                  <a:pt x="3567" y="91"/>
                  <a:pt x="3567" y="100"/>
                </a:cubicBezTo>
                <a:cubicBezTo>
                  <a:pt x="3567" y="109"/>
                  <a:pt x="3559" y="117"/>
                  <a:pt x="3550" y="117"/>
                </a:cubicBezTo>
                <a:close/>
                <a:moveTo>
                  <a:pt x="3317" y="117"/>
                </a:moveTo>
                <a:lnTo>
                  <a:pt x="3217" y="117"/>
                </a:lnTo>
                <a:cubicBezTo>
                  <a:pt x="3207" y="117"/>
                  <a:pt x="3200" y="109"/>
                  <a:pt x="3200" y="100"/>
                </a:cubicBezTo>
                <a:cubicBezTo>
                  <a:pt x="3200" y="91"/>
                  <a:pt x="3207" y="83"/>
                  <a:pt x="3217" y="83"/>
                </a:cubicBezTo>
                <a:lnTo>
                  <a:pt x="3317" y="83"/>
                </a:lnTo>
                <a:cubicBezTo>
                  <a:pt x="3326" y="83"/>
                  <a:pt x="3333" y="91"/>
                  <a:pt x="3333" y="100"/>
                </a:cubicBezTo>
                <a:cubicBezTo>
                  <a:pt x="3333" y="109"/>
                  <a:pt x="3326" y="117"/>
                  <a:pt x="3317" y="117"/>
                </a:cubicBezTo>
                <a:close/>
                <a:moveTo>
                  <a:pt x="3083" y="117"/>
                </a:moveTo>
                <a:lnTo>
                  <a:pt x="2983" y="117"/>
                </a:lnTo>
                <a:cubicBezTo>
                  <a:pt x="2974" y="117"/>
                  <a:pt x="2967" y="109"/>
                  <a:pt x="2967" y="100"/>
                </a:cubicBezTo>
                <a:cubicBezTo>
                  <a:pt x="2967" y="91"/>
                  <a:pt x="2974" y="83"/>
                  <a:pt x="2983" y="83"/>
                </a:cubicBezTo>
                <a:lnTo>
                  <a:pt x="3083" y="83"/>
                </a:lnTo>
                <a:cubicBezTo>
                  <a:pt x="3093" y="83"/>
                  <a:pt x="3100" y="91"/>
                  <a:pt x="3100" y="100"/>
                </a:cubicBezTo>
                <a:cubicBezTo>
                  <a:pt x="3100" y="109"/>
                  <a:pt x="3093" y="117"/>
                  <a:pt x="3083" y="117"/>
                </a:cubicBezTo>
                <a:close/>
                <a:moveTo>
                  <a:pt x="2850" y="117"/>
                </a:moveTo>
                <a:lnTo>
                  <a:pt x="2750" y="117"/>
                </a:lnTo>
                <a:cubicBezTo>
                  <a:pt x="2741" y="117"/>
                  <a:pt x="2733" y="109"/>
                  <a:pt x="2733" y="100"/>
                </a:cubicBezTo>
                <a:cubicBezTo>
                  <a:pt x="2733" y="91"/>
                  <a:pt x="2741" y="83"/>
                  <a:pt x="2750" y="83"/>
                </a:cubicBezTo>
                <a:lnTo>
                  <a:pt x="2850" y="83"/>
                </a:lnTo>
                <a:cubicBezTo>
                  <a:pt x="2859" y="83"/>
                  <a:pt x="2867" y="91"/>
                  <a:pt x="2867" y="100"/>
                </a:cubicBezTo>
                <a:cubicBezTo>
                  <a:pt x="2867" y="109"/>
                  <a:pt x="2859" y="117"/>
                  <a:pt x="2850" y="117"/>
                </a:cubicBezTo>
                <a:close/>
                <a:moveTo>
                  <a:pt x="2617" y="117"/>
                </a:moveTo>
                <a:lnTo>
                  <a:pt x="2517" y="117"/>
                </a:lnTo>
                <a:cubicBezTo>
                  <a:pt x="2507" y="117"/>
                  <a:pt x="2500" y="109"/>
                  <a:pt x="2500" y="100"/>
                </a:cubicBezTo>
                <a:cubicBezTo>
                  <a:pt x="2500" y="91"/>
                  <a:pt x="2507" y="83"/>
                  <a:pt x="2517" y="83"/>
                </a:cubicBezTo>
                <a:lnTo>
                  <a:pt x="2617" y="83"/>
                </a:lnTo>
                <a:cubicBezTo>
                  <a:pt x="2626" y="83"/>
                  <a:pt x="2633" y="91"/>
                  <a:pt x="2633" y="100"/>
                </a:cubicBezTo>
                <a:cubicBezTo>
                  <a:pt x="2633" y="109"/>
                  <a:pt x="2626" y="117"/>
                  <a:pt x="2617" y="117"/>
                </a:cubicBezTo>
                <a:close/>
                <a:moveTo>
                  <a:pt x="2383" y="117"/>
                </a:moveTo>
                <a:lnTo>
                  <a:pt x="2283" y="117"/>
                </a:lnTo>
                <a:cubicBezTo>
                  <a:pt x="2274" y="117"/>
                  <a:pt x="2267" y="109"/>
                  <a:pt x="2267" y="100"/>
                </a:cubicBezTo>
                <a:cubicBezTo>
                  <a:pt x="2267" y="91"/>
                  <a:pt x="2274" y="83"/>
                  <a:pt x="2283" y="83"/>
                </a:cubicBezTo>
                <a:lnTo>
                  <a:pt x="2383" y="83"/>
                </a:lnTo>
                <a:cubicBezTo>
                  <a:pt x="2393" y="83"/>
                  <a:pt x="2400" y="91"/>
                  <a:pt x="2400" y="100"/>
                </a:cubicBezTo>
                <a:cubicBezTo>
                  <a:pt x="2400" y="109"/>
                  <a:pt x="2393" y="117"/>
                  <a:pt x="2383" y="117"/>
                </a:cubicBezTo>
                <a:close/>
                <a:moveTo>
                  <a:pt x="2150" y="117"/>
                </a:moveTo>
                <a:lnTo>
                  <a:pt x="2050" y="117"/>
                </a:lnTo>
                <a:cubicBezTo>
                  <a:pt x="2041" y="117"/>
                  <a:pt x="2033" y="109"/>
                  <a:pt x="2033" y="100"/>
                </a:cubicBezTo>
                <a:cubicBezTo>
                  <a:pt x="2033" y="91"/>
                  <a:pt x="2041" y="83"/>
                  <a:pt x="2050" y="83"/>
                </a:cubicBezTo>
                <a:lnTo>
                  <a:pt x="2150" y="83"/>
                </a:lnTo>
                <a:cubicBezTo>
                  <a:pt x="2159" y="83"/>
                  <a:pt x="2167" y="91"/>
                  <a:pt x="2167" y="100"/>
                </a:cubicBezTo>
                <a:cubicBezTo>
                  <a:pt x="2167" y="109"/>
                  <a:pt x="2159" y="117"/>
                  <a:pt x="2150" y="117"/>
                </a:cubicBezTo>
                <a:close/>
                <a:moveTo>
                  <a:pt x="1917" y="117"/>
                </a:moveTo>
                <a:lnTo>
                  <a:pt x="1817" y="117"/>
                </a:lnTo>
                <a:cubicBezTo>
                  <a:pt x="1807" y="117"/>
                  <a:pt x="1800" y="109"/>
                  <a:pt x="1800" y="100"/>
                </a:cubicBezTo>
                <a:cubicBezTo>
                  <a:pt x="1800" y="91"/>
                  <a:pt x="1807" y="83"/>
                  <a:pt x="1817" y="83"/>
                </a:cubicBezTo>
                <a:lnTo>
                  <a:pt x="1917" y="83"/>
                </a:lnTo>
                <a:cubicBezTo>
                  <a:pt x="1926" y="83"/>
                  <a:pt x="1933" y="91"/>
                  <a:pt x="1933" y="100"/>
                </a:cubicBezTo>
                <a:cubicBezTo>
                  <a:pt x="1933" y="109"/>
                  <a:pt x="1926" y="117"/>
                  <a:pt x="1917" y="117"/>
                </a:cubicBezTo>
                <a:close/>
                <a:moveTo>
                  <a:pt x="1683" y="117"/>
                </a:moveTo>
                <a:lnTo>
                  <a:pt x="1583" y="117"/>
                </a:lnTo>
                <a:cubicBezTo>
                  <a:pt x="1574" y="117"/>
                  <a:pt x="1567" y="109"/>
                  <a:pt x="1567" y="100"/>
                </a:cubicBezTo>
                <a:cubicBezTo>
                  <a:pt x="1567" y="91"/>
                  <a:pt x="1574" y="83"/>
                  <a:pt x="1583" y="83"/>
                </a:cubicBezTo>
                <a:lnTo>
                  <a:pt x="1683" y="83"/>
                </a:lnTo>
                <a:cubicBezTo>
                  <a:pt x="1693" y="83"/>
                  <a:pt x="1700" y="91"/>
                  <a:pt x="1700" y="100"/>
                </a:cubicBezTo>
                <a:cubicBezTo>
                  <a:pt x="1700" y="109"/>
                  <a:pt x="1693" y="117"/>
                  <a:pt x="1683" y="117"/>
                </a:cubicBezTo>
                <a:close/>
                <a:moveTo>
                  <a:pt x="1450" y="117"/>
                </a:moveTo>
                <a:lnTo>
                  <a:pt x="1350" y="117"/>
                </a:lnTo>
                <a:cubicBezTo>
                  <a:pt x="1341" y="117"/>
                  <a:pt x="1333" y="109"/>
                  <a:pt x="1333" y="100"/>
                </a:cubicBezTo>
                <a:cubicBezTo>
                  <a:pt x="1333" y="91"/>
                  <a:pt x="1341" y="83"/>
                  <a:pt x="1350" y="83"/>
                </a:cubicBezTo>
                <a:lnTo>
                  <a:pt x="1450" y="83"/>
                </a:lnTo>
                <a:cubicBezTo>
                  <a:pt x="1459" y="83"/>
                  <a:pt x="1467" y="91"/>
                  <a:pt x="1467" y="100"/>
                </a:cubicBezTo>
                <a:cubicBezTo>
                  <a:pt x="1467" y="109"/>
                  <a:pt x="1459" y="117"/>
                  <a:pt x="1450" y="117"/>
                </a:cubicBezTo>
                <a:close/>
                <a:moveTo>
                  <a:pt x="1217" y="117"/>
                </a:moveTo>
                <a:lnTo>
                  <a:pt x="1117" y="117"/>
                </a:lnTo>
                <a:cubicBezTo>
                  <a:pt x="1107" y="117"/>
                  <a:pt x="1100" y="109"/>
                  <a:pt x="1100" y="100"/>
                </a:cubicBezTo>
                <a:cubicBezTo>
                  <a:pt x="1100" y="91"/>
                  <a:pt x="1107" y="83"/>
                  <a:pt x="1117" y="83"/>
                </a:cubicBezTo>
                <a:lnTo>
                  <a:pt x="1217" y="83"/>
                </a:lnTo>
                <a:cubicBezTo>
                  <a:pt x="1226" y="83"/>
                  <a:pt x="1233" y="91"/>
                  <a:pt x="1233" y="100"/>
                </a:cubicBezTo>
                <a:cubicBezTo>
                  <a:pt x="1233" y="109"/>
                  <a:pt x="1226" y="117"/>
                  <a:pt x="1217" y="117"/>
                </a:cubicBezTo>
                <a:close/>
                <a:moveTo>
                  <a:pt x="983" y="117"/>
                </a:moveTo>
                <a:lnTo>
                  <a:pt x="883" y="117"/>
                </a:lnTo>
                <a:cubicBezTo>
                  <a:pt x="874" y="117"/>
                  <a:pt x="867" y="109"/>
                  <a:pt x="867" y="100"/>
                </a:cubicBezTo>
                <a:cubicBezTo>
                  <a:pt x="867" y="91"/>
                  <a:pt x="874" y="83"/>
                  <a:pt x="883" y="83"/>
                </a:cubicBezTo>
                <a:lnTo>
                  <a:pt x="983" y="83"/>
                </a:lnTo>
                <a:cubicBezTo>
                  <a:pt x="992" y="83"/>
                  <a:pt x="1000" y="91"/>
                  <a:pt x="1000" y="100"/>
                </a:cubicBezTo>
                <a:cubicBezTo>
                  <a:pt x="1000" y="109"/>
                  <a:pt x="992" y="117"/>
                  <a:pt x="983" y="117"/>
                </a:cubicBezTo>
                <a:close/>
                <a:moveTo>
                  <a:pt x="750" y="117"/>
                </a:moveTo>
                <a:lnTo>
                  <a:pt x="650" y="117"/>
                </a:lnTo>
                <a:cubicBezTo>
                  <a:pt x="641" y="117"/>
                  <a:pt x="633" y="109"/>
                  <a:pt x="633" y="100"/>
                </a:cubicBezTo>
                <a:cubicBezTo>
                  <a:pt x="633" y="91"/>
                  <a:pt x="641" y="83"/>
                  <a:pt x="650" y="83"/>
                </a:cubicBezTo>
                <a:lnTo>
                  <a:pt x="750" y="83"/>
                </a:lnTo>
                <a:cubicBezTo>
                  <a:pt x="759" y="83"/>
                  <a:pt x="767" y="91"/>
                  <a:pt x="767" y="100"/>
                </a:cubicBezTo>
                <a:cubicBezTo>
                  <a:pt x="767" y="109"/>
                  <a:pt x="759" y="117"/>
                  <a:pt x="750" y="117"/>
                </a:cubicBezTo>
                <a:close/>
                <a:moveTo>
                  <a:pt x="517" y="117"/>
                </a:moveTo>
                <a:lnTo>
                  <a:pt x="417" y="117"/>
                </a:lnTo>
                <a:cubicBezTo>
                  <a:pt x="407" y="117"/>
                  <a:pt x="400" y="109"/>
                  <a:pt x="400" y="100"/>
                </a:cubicBezTo>
                <a:cubicBezTo>
                  <a:pt x="400" y="91"/>
                  <a:pt x="407" y="83"/>
                  <a:pt x="417" y="83"/>
                </a:cubicBezTo>
                <a:lnTo>
                  <a:pt x="517" y="83"/>
                </a:lnTo>
                <a:cubicBezTo>
                  <a:pt x="526" y="83"/>
                  <a:pt x="533" y="91"/>
                  <a:pt x="533" y="100"/>
                </a:cubicBezTo>
                <a:cubicBezTo>
                  <a:pt x="533" y="109"/>
                  <a:pt x="526" y="117"/>
                  <a:pt x="517" y="117"/>
                </a:cubicBezTo>
                <a:close/>
                <a:moveTo>
                  <a:pt x="283" y="117"/>
                </a:moveTo>
                <a:lnTo>
                  <a:pt x="183" y="117"/>
                </a:lnTo>
                <a:cubicBezTo>
                  <a:pt x="174" y="117"/>
                  <a:pt x="167" y="109"/>
                  <a:pt x="167" y="100"/>
                </a:cubicBezTo>
                <a:cubicBezTo>
                  <a:pt x="167" y="91"/>
                  <a:pt x="174" y="83"/>
                  <a:pt x="183" y="83"/>
                </a:cubicBezTo>
                <a:lnTo>
                  <a:pt x="283" y="83"/>
                </a:lnTo>
                <a:cubicBezTo>
                  <a:pt x="293" y="83"/>
                  <a:pt x="300" y="91"/>
                  <a:pt x="300" y="100"/>
                </a:cubicBezTo>
                <a:cubicBezTo>
                  <a:pt x="300" y="109"/>
                  <a:pt x="293" y="117"/>
                  <a:pt x="283" y="117"/>
                </a:cubicBezTo>
                <a:close/>
                <a:moveTo>
                  <a:pt x="200" y="200"/>
                </a:moveTo>
                <a:lnTo>
                  <a:pt x="0" y="100"/>
                </a:lnTo>
                <a:lnTo>
                  <a:pt x="200" y="0"/>
                </a:lnTo>
                <a:lnTo>
                  <a:pt x="20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605" name="Freeform 173"/>
          <p:cNvSpPr>
            <a:spLocks noEditPoints="1"/>
          </p:cNvSpPr>
          <p:nvPr/>
        </p:nvSpPr>
        <p:spPr bwMode="auto">
          <a:xfrm>
            <a:off x="4408488" y="5300663"/>
            <a:ext cx="66675" cy="147637"/>
          </a:xfrm>
          <a:custGeom>
            <a:avLst/>
            <a:gdLst/>
            <a:ahLst/>
            <a:cxnLst>
              <a:cxn ang="0">
                <a:pos x="84" y="458"/>
              </a:cxn>
              <a:cxn ang="0">
                <a:pos x="84" y="166"/>
              </a:cxn>
              <a:cxn ang="0">
                <a:pos x="100" y="150"/>
              </a:cxn>
              <a:cxn ang="0">
                <a:pos x="117" y="166"/>
              </a:cxn>
              <a:cxn ang="0">
                <a:pos x="117" y="458"/>
              </a:cxn>
              <a:cxn ang="0">
                <a:pos x="100" y="475"/>
              </a:cxn>
              <a:cxn ang="0">
                <a:pos x="84" y="458"/>
              </a:cxn>
              <a:cxn ang="0">
                <a:pos x="0" y="200"/>
              </a:cxn>
              <a:cxn ang="0">
                <a:pos x="100" y="0"/>
              </a:cxn>
              <a:cxn ang="0">
                <a:pos x="200" y="200"/>
              </a:cxn>
              <a:cxn ang="0">
                <a:pos x="0" y="200"/>
              </a:cxn>
            </a:cxnLst>
            <a:rect l="0" t="0" r="r" b="b"/>
            <a:pathLst>
              <a:path w="200" h="475">
                <a:moveTo>
                  <a:pt x="84" y="458"/>
                </a:moveTo>
                <a:lnTo>
                  <a:pt x="84" y="166"/>
                </a:lnTo>
                <a:cubicBezTo>
                  <a:pt x="84" y="157"/>
                  <a:pt x="91" y="150"/>
                  <a:pt x="100" y="150"/>
                </a:cubicBezTo>
                <a:cubicBezTo>
                  <a:pt x="110" y="150"/>
                  <a:pt x="117" y="157"/>
                  <a:pt x="117" y="166"/>
                </a:cubicBezTo>
                <a:lnTo>
                  <a:pt x="117" y="458"/>
                </a:lnTo>
                <a:cubicBezTo>
                  <a:pt x="117" y="467"/>
                  <a:pt x="110" y="475"/>
                  <a:pt x="100" y="475"/>
                </a:cubicBezTo>
                <a:cubicBezTo>
                  <a:pt x="91" y="475"/>
                  <a:pt x="84" y="467"/>
                  <a:pt x="84" y="458"/>
                </a:cubicBezTo>
                <a:close/>
                <a:moveTo>
                  <a:pt x="0" y="200"/>
                </a:moveTo>
                <a:lnTo>
                  <a:pt x="100" y="0"/>
                </a:lnTo>
                <a:lnTo>
                  <a:pt x="200" y="200"/>
                </a:lnTo>
                <a:lnTo>
                  <a:pt x="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606" name="Line 174"/>
          <p:cNvSpPr>
            <a:spLocks noChangeShapeType="1"/>
          </p:cNvSpPr>
          <p:nvPr/>
        </p:nvSpPr>
        <p:spPr bwMode="auto">
          <a:xfrm>
            <a:off x="1212850" y="5145088"/>
            <a:ext cx="885825" cy="0"/>
          </a:xfrm>
          <a:prstGeom prst="line">
            <a:avLst/>
          </a:prstGeom>
          <a:noFill/>
          <a:ln w="7938" cap="rnd">
            <a:solidFill>
              <a:srgbClr val="000000"/>
            </a:solidFill>
            <a:round/>
            <a:headEnd/>
            <a:tailEnd/>
          </a:ln>
        </p:spPr>
        <p:txBody>
          <a:bodyPr>
            <a:prstTxWarp prst="textNoShape">
              <a:avLst/>
            </a:prstTxWarp>
          </a:bodyPr>
          <a:lstStyle/>
          <a:p>
            <a:endParaRPr lang="en-US"/>
          </a:p>
        </p:txBody>
      </p:sp>
      <p:sp>
        <p:nvSpPr>
          <p:cNvPr id="1298607" name="Freeform 175"/>
          <p:cNvSpPr>
            <a:spLocks noEditPoints="1"/>
          </p:cNvSpPr>
          <p:nvPr/>
        </p:nvSpPr>
        <p:spPr bwMode="auto">
          <a:xfrm>
            <a:off x="1216025" y="5321300"/>
            <a:ext cx="893763" cy="6350"/>
          </a:xfrm>
          <a:custGeom>
            <a:avLst/>
            <a:gdLst/>
            <a:ahLst/>
            <a:cxnLst>
              <a:cxn ang="0">
                <a:pos x="175" y="0"/>
              </a:cxn>
              <a:cxn ang="0">
                <a:pos x="175" y="50"/>
              </a:cxn>
              <a:cxn ang="0">
                <a:pos x="0" y="25"/>
              </a:cxn>
              <a:cxn ang="0">
                <a:pos x="375" y="0"/>
              </a:cxn>
              <a:cxn ang="0">
                <a:pos x="550" y="25"/>
              </a:cxn>
              <a:cxn ang="0">
                <a:pos x="375" y="50"/>
              </a:cxn>
              <a:cxn ang="0">
                <a:pos x="375" y="0"/>
              </a:cxn>
              <a:cxn ang="0">
                <a:pos x="875" y="0"/>
              </a:cxn>
              <a:cxn ang="0">
                <a:pos x="875" y="50"/>
              </a:cxn>
              <a:cxn ang="0">
                <a:pos x="700" y="25"/>
              </a:cxn>
              <a:cxn ang="0">
                <a:pos x="1075" y="0"/>
              </a:cxn>
              <a:cxn ang="0">
                <a:pos x="1250" y="25"/>
              </a:cxn>
              <a:cxn ang="0">
                <a:pos x="1075" y="50"/>
              </a:cxn>
              <a:cxn ang="0">
                <a:pos x="1075" y="0"/>
              </a:cxn>
              <a:cxn ang="0">
                <a:pos x="1575" y="0"/>
              </a:cxn>
              <a:cxn ang="0">
                <a:pos x="1575" y="50"/>
              </a:cxn>
              <a:cxn ang="0">
                <a:pos x="1400" y="25"/>
              </a:cxn>
              <a:cxn ang="0">
                <a:pos x="1775" y="0"/>
              </a:cxn>
              <a:cxn ang="0">
                <a:pos x="1950" y="25"/>
              </a:cxn>
              <a:cxn ang="0">
                <a:pos x="1775" y="50"/>
              </a:cxn>
              <a:cxn ang="0">
                <a:pos x="1775" y="0"/>
              </a:cxn>
              <a:cxn ang="0">
                <a:pos x="2275" y="0"/>
              </a:cxn>
              <a:cxn ang="0">
                <a:pos x="2275" y="50"/>
              </a:cxn>
              <a:cxn ang="0">
                <a:pos x="2100" y="25"/>
              </a:cxn>
              <a:cxn ang="0">
                <a:pos x="2475" y="0"/>
              </a:cxn>
              <a:cxn ang="0">
                <a:pos x="2650" y="25"/>
              </a:cxn>
              <a:cxn ang="0">
                <a:pos x="2475" y="50"/>
              </a:cxn>
              <a:cxn ang="0">
                <a:pos x="2475" y="0"/>
              </a:cxn>
              <a:cxn ang="0">
                <a:pos x="2975" y="0"/>
              </a:cxn>
              <a:cxn ang="0">
                <a:pos x="2975" y="50"/>
              </a:cxn>
              <a:cxn ang="0">
                <a:pos x="2800" y="25"/>
              </a:cxn>
              <a:cxn ang="0">
                <a:pos x="3175" y="0"/>
              </a:cxn>
              <a:cxn ang="0">
                <a:pos x="3350" y="25"/>
              </a:cxn>
              <a:cxn ang="0">
                <a:pos x="3175" y="50"/>
              </a:cxn>
              <a:cxn ang="0">
                <a:pos x="3175" y="0"/>
              </a:cxn>
              <a:cxn ang="0">
                <a:pos x="3675" y="0"/>
              </a:cxn>
              <a:cxn ang="0">
                <a:pos x="3675" y="50"/>
              </a:cxn>
              <a:cxn ang="0">
                <a:pos x="3500" y="25"/>
              </a:cxn>
              <a:cxn ang="0">
                <a:pos x="3875" y="0"/>
              </a:cxn>
              <a:cxn ang="0">
                <a:pos x="4050" y="25"/>
              </a:cxn>
              <a:cxn ang="0">
                <a:pos x="3875" y="50"/>
              </a:cxn>
              <a:cxn ang="0">
                <a:pos x="3875" y="0"/>
              </a:cxn>
              <a:cxn ang="0">
                <a:pos x="4375" y="0"/>
              </a:cxn>
              <a:cxn ang="0">
                <a:pos x="4375" y="50"/>
              </a:cxn>
              <a:cxn ang="0">
                <a:pos x="4200" y="25"/>
              </a:cxn>
              <a:cxn ang="0">
                <a:pos x="4575" y="0"/>
              </a:cxn>
              <a:cxn ang="0">
                <a:pos x="4750" y="25"/>
              </a:cxn>
              <a:cxn ang="0">
                <a:pos x="4575" y="50"/>
              </a:cxn>
              <a:cxn ang="0">
                <a:pos x="4575" y="0"/>
              </a:cxn>
              <a:cxn ang="0">
                <a:pos x="5075" y="0"/>
              </a:cxn>
              <a:cxn ang="0">
                <a:pos x="5075" y="50"/>
              </a:cxn>
              <a:cxn ang="0">
                <a:pos x="4900" y="25"/>
              </a:cxn>
              <a:cxn ang="0">
                <a:pos x="5275" y="0"/>
              </a:cxn>
              <a:cxn ang="0">
                <a:pos x="5342" y="25"/>
              </a:cxn>
              <a:cxn ang="0">
                <a:pos x="5275" y="50"/>
              </a:cxn>
              <a:cxn ang="0">
                <a:pos x="5275" y="0"/>
              </a:cxn>
            </a:cxnLst>
            <a:rect l="0" t="0" r="r" b="b"/>
            <a:pathLst>
              <a:path w="5342" h="50">
                <a:moveTo>
                  <a:pt x="25" y="0"/>
                </a:moveTo>
                <a:lnTo>
                  <a:pt x="175" y="0"/>
                </a:lnTo>
                <a:cubicBezTo>
                  <a:pt x="189" y="0"/>
                  <a:pt x="200" y="11"/>
                  <a:pt x="200" y="25"/>
                </a:cubicBezTo>
                <a:cubicBezTo>
                  <a:pt x="200" y="39"/>
                  <a:pt x="189" y="50"/>
                  <a:pt x="175" y="50"/>
                </a:cubicBezTo>
                <a:lnTo>
                  <a:pt x="25" y="50"/>
                </a:lnTo>
                <a:cubicBezTo>
                  <a:pt x="11" y="50"/>
                  <a:pt x="0" y="39"/>
                  <a:pt x="0" y="25"/>
                </a:cubicBezTo>
                <a:cubicBezTo>
                  <a:pt x="0" y="11"/>
                  <a:pt x="11" y="0"/>
                  <a:pt x="25" y="0"/>
                </a:cubicBezTo>
                <a:close/>
                <a:moveTo>
                  <a:pt x="375" y="0"/>
                </a:moveTo>
                <a:lnTo>
                  <a:pt x="525" y="0"/>
                </a:lnTo>
                <a:cubicBezTo>
                  <a:pt x="539" y="0"/>
                  <a:pt x="550" y="11"/>
                  <a:pt x="550" y="25"/>
                </a:cubicBezTo>
                <a:cubicBezTo>
                  <a:pt x="550" y="39"/>
                  <a:pt x="539" y="50"/>
                  <a:pt x="525" y="50"/>
                </a:cubicBezTo>
                <a:lnTo>
                  <a:pt x="375" y="50"/>
                </a:lnTo>
                <a:cubicBezTo>
                  <a:pt x="361" y="50"/>
                  <a:pt x="350" y="39"/>
                  <a:pt x="350" y="25"/>
                </a:cubicBezTo>
                <a:cubicBezTo>
                  <a:pt x="350" y="11"/>
                  <a:pt x="361" y="0"/>
                  <a:pt x="375" y="0"/>
                </a:cubicBezTo>
                <a:close/>
                <a:moveTo>
                  <a:pt x="725" y="0"/>
                </a:moveTo>
                <a:lnTo>
                  <a:pt x="875" y="0"/>
                </a:lnTo>
                <a:cubicBezTo>
                  <a:pt x="889" y="0"/>
                  <a:pt x="900" y="11"/>
                  <a:pt x="900" y="25"/>
                </a:cubicBezTo>
                <a:cubicBezTo>
                  <a:pt x="900" y="39"/>
                  <a:pt x="889" y="50"/>
                  <a:pt x="875" y="50"/>
                </a:cubicBezTo>
                <a:lnTo>
                  <a:pt x="725" y="50"/>
                </a:lnTo>
                <a:cubicBezTo>
                  <a:pt x="711" y="50"/>
                  <a:pt x="700" y="39"/>
                  <a:pt x="700" y="25"/>
                </a:cubicBezTo>
                <a:cubicBezTo>
                  <a:pt x="700" y="11"/>
                  <a:pt x="711" y="0"/>
                  <a:pt x="725" y="0"/>
                </a:cubicBezTo>
                <a:close/>
                <a:moveTo>
                  <a:pt x="1075" y="0"/>
                </a:moveTo>
                <a:lnTo>
                  <a:pt x="1225" y="0"/>
                </a:lnTo>
                <a:cubicBezTo>
                  <a:pt x="1239" y="0"/>
                  <a:pt x="1250" y="11"/>
                  <a:pt x="1250" y="25"/>
                </a:cubicBezTo>
                <a:cubicBezTo>
                  <a:pt x="1250" y="39"/>
                  <a:pt x="1239" y="50"/>
                  <a:pt x="1225" y="50"/>
                </a:cubicBezTo>
                <a:lnTo>
                  <a:pt x="1075" y="50"/>
                </a:lnTo>
                <a:cubicBezTo>
                  <a:pt x="1061" y="50"/>
                  <a:pt x="1050" y="39"/>
                  <a:pt x="1050" y="25"/>
                </a:cubicBezTo>
                <a:cubicBezTo>
                  <a:pt x="1050" y="11"/>
                  <a:pt x="1061" y="0"/>
                  <a:pt x="1075" y="0"/>
                </a:cubicBezTo>
                <a:close/>
                <a:moveTo>
                  <a:pt x="1425" y="0"/>
                </a:moveTo>
                <a:lnTo>
                  <a:pt x="1575" y="0"/>
                </a:lnTo>
                <a:cubicBezTo>
                  <a:pt x="1589" y="0"/>
                  <a:pt x="1600" y="11"/>
                  <a:pt x="1600" y="25"/>
                </a:cubicBezTo>
                <a:cubicBezTo>
                  <a:pt x="1600" y="39"/>
                  <a:pt x="1589" y="50"/>
                  <a:pt x="1575" y="50"/>
                </a:cubicBezTo>
                <a:lnTo>
                  <a:pt x="1425" y="50"/>
                </a:lnTo>
                <a:cubicBezTo>
                  <a:pt x="1411" y="50"/>
                  <a:pt x="1400" y="39"/>
                  <a:pt x="1400" y="25"/>
                </a:cubicBezTo>
                <a:cubicBezTo>
                  <a:pt x="1400" y="11"/>
                  <a:pt x="1411" y="0"/>
                  <a:pt x="1425" y="0"/>
                </a:cubicBezTo>
                <a:close/>
                <a:moveTo>
                  <a:pt x="1775" y="0"/>
                </a:moveTo>
                <a:lnTo>
                  <a:pt x="1925" y="0"/>
                </a:lnTo>
                <a:cubicBezTo>
                  <a:pt x="1939" y="0"/>
                  <a:pt x="1950" y="11"/>
                  <a:pt x="1950" y="25"/>
                </a:cubicBezTo>
                <a:cubicBezTo>
                  <a:pt x="1950" y="39"/>
                  <a:pt x="1939" y="50"/>
                  <a:pt x="1925" y="50"/>
                </a:cubicBezTo>
                <a:lnTo>
                  <a:pt x="1775" y="50"/>
                </a:lnTo>
                <a:cubicBezTo>
                  <a:pt x="1761" y="50"/>
                  <a:pt x="1750" y="39"/>
                  <a:pt x="1750" y="25"/>
                </a:cubicBezTo>
                <a:cubicBezTo>
                  <a:pt x="1750" y="11"/>
                  <a:pt x="1761" y="0"/>
                  <a:pt x="1775" y="0"/>
                </a:cubicBezTo>
                <a:close/>
                <a:moveTo>
                  <a:pt x="2125" y="0"/>
                </a:moveTo>
                <a:lnTo>
                  <a:pt x="2275" y="0"/>
                </a:lnTo>
                <a:cubicBezTo>
                  <a:pt x="2289" y="0"/>
                  <a:pt x="2300" y="11"/>
                  <a:pt x="2300" y="25"/>
                </a:cubicBezTo>
                <a:cubicBezTo>
                  <a:pt x="2300" y="39"/>
                  <a:pt x="2289" y="50"/>
                  <a:pt x="2275" y="50"/>
                </a:cubicBezTo>
                <a:lnTo>
                  <a:pt x="2125" y="50"/>
                </a:lnTo>
                <a:cubicBezTo>
                  <a:pt x="2111" y="50"/>
                  <a:pt x="2100" y="39"/>
                  <a:pt x="2100" y="25"/>
                </a:cubicBezTo>
                <a:cubicBezTo>
                  <a:pt x="2100" y="11"/>
                  <a:pt x="2111" y="0"/>
                  <a:pt x="2125" y="0"/>
                </a:cubicBezTo>
                <a:close/>
                <a:moveTo>
                  <a:pt x="2475" y="0"/>
                </a:moveTo>
                <a:lnTo>
                  <a:pt x="2625" y="0"/>
                </a:lnTo>
                <a:cubicBezTo>
                  <a:pt x="2639" y="0"/>
                  <a:pt x="2650" y="11"/>
                  <a:pt x="2650" y="25"/>
                </a:cubicBezTo>
                <a:cubicBezTo>
                  <a:pt x="2650" y="39"/>
                  <a:pt x="2639" y="50"/>
                  <a:pt x="2625" y="50"/>
                </a:cubicBezTo>
                <a:lnTo>
                  <a:pt x="2475" y="50"/>
                </a:lnTo>
                <a:cubicBezTo>
                  <a:pt x="2461" y="50"/>
                  <a:pt x="2450" y="39"/>
                  <a:pt x="2450" y="25"/>
                </a:cubicBezTo>
                <a:cubicBezTo>
                  <a:pt x="2450" y="11"/>
                  <a:pt x="2461" y="0"/>
                  <a:pt x="2475" y="0"/>
                </a:cubicBezTo>
                <a:close/>
                <a:moveTo>
                  <a:pt x="2825" y="0"/>
                </a:moveTo>
                <a:lnTo>
                  <a:pt x="2975" y="0"/>
                </a:lnTo>
                <a:cubicBezTo>
                  <a:pt x="2989" y="0"/>
                  <a:pt x="3000" y="11"/>
                  <a:pt x="3000" y="25"/>
                </a:cubicBezTo>
                <a:cubicBezTo>
                  <a:pt x="3000" y="39"/>
                  <a:pt x="2989" y="50"/>
                  <a:pt x="2975" y="50"/>
                </a:cubicBezTo>
                <a:lnTo>
                  <a:pt x="2825" y="50"/>
                </a:lnTo>
                <a:cubicBezTo>
                  <a:pt x="2811" y="50"/>
                  <a:pt x="2800" y="39"/>
                  <a:pt x="2800" y="25"/>
                </a:cubicBezTo>
                <a:cubicBezTo>
                  <a:pt x="2800" y="11"/>
                  <a:pt x="2811" y="0"/>
                  <a:pt x="2825" y="0"/>
                </a:cubicBezTo>
                <a:close/>
                <a:moveTo>
                  <a:pt x="3175" y="0"/>
                </a:moveTo>
                <a:lnTo>
                  <a:pt x="3325" y="0"/>
                </a:lnTo>
                <a:cubicBezTo>
                  <a:pt x="3339" y="0"/>
                  <a:pt x="3350" y="11"/>
                  <a:pt x="3350" y="25"/>
                </a:cubicBezTo>
                <a:cubicBezTo>
                  <a:pt x="3350" y="39"/>
                  <a:pt x="3339" y="50"/>
                  <a:pt x="3325" y="50"/>
                </a:cubicBezTo>
                <a:lnTo>
                  <a:pt x="3175" y="50"/>
                </a:lnTo>
                <a:cubicBezTo>
                  <a:pt x="3161" y="50"/>
                  <a:pt x="3150" y="39"/>
                  <a:pt x="3150" y="25"/>
                </a:cubicBezTo>
                <a:cubicBezTo>
                  <a:pt x="3150" y="11"/>
                  <a:pt x="3161" y="0"/>
                  <a:pt x="3175" y="0"/>
                </a:cubicBezTo>
                <a:close/>
                <a:moveTo>
                  <a:pt x="3525" y="0"/>
                </a:moveTo>
                <a:lnTo>
                  <a:pt x="3675" y="0"/>
                </a:lnTo>
                <a:cubicBezTo>
                  <a:pt x="3689" y="0"/>
                  <a:pt x="3700" y="11"/>
                  <a:pt x="3700" y="25"/>
                </a:cubicBezTo>
                <a:cubicBezTo>
                  <a:pt x="3700" y="39"/>
                  <a:pt x="3689" y="50"/>
                  <a:pt x="3675" y="50"/>
                </a:cubicBezTo>
                <a:lnTo>
                  <a:pt x="3525" y="50"/>
                </a:lnTo>
                <a:cubicBezTo>
                  <a:pt x="3511" y="50"/>
                  <a:pt x="3500" y="39"/>
                  <a:pt x="3500" y="25"/>
                </a:cubicBezTo>
                <a:cubicBezTo>
                  <a:pt x="3500" y="11"/>
                  <a:pt x="3511" y="0"/>
                  <a:pt x="3525" y="0"/>
                </a:cubicBezTo>
                <a:close/>
                <a:moveTo>
                  <a:pt x="3875" y="0"/>
                </a:moveTo>
                <a:lnTo>
                  <a:pt x="4025" y="0"/>
                </a:lnTo>
                <a:cubicBezTo>
                  <a:pt x="4039" y="0"/>
                  <a:pt x="4050" y="11"/>
                  <a:pt x="4050" y="25"/>
                </a:cubicBezTo>
                <a:cubicBezTo>
                  <a:pt x="4050" y="39"/>
                  <a:pt x="4039" y="50"/>
                  <a:pt x="4025" y="50"/>
                </a:cubicBezTo>
                <a:lnTo>
                  <a:pt x="3875" y="50"/>
                </a:lnTo>
                <a:cubicBezTo>
                  <a:pt x="3861" y="50"/>
                  <a:pt x="3850" y="39"/>
                  <a:pt x="3850" y="25"/>
                </a:cubicBezTo>
                <a:cubicBezTo>
                  <a:pt x="3850" y="11"/>
                  <a:pt x="3861" y="0"/>
                  <a:pt x="3875" y="0"/>
                </a:cubicBezTo>
                <a:close/>
                <a:moveTo>
                  <a:pt x="4225" y="0"/>
                </a:moveTo>
                <a:lnTo>
                  <a:pt x="4375" y="0"/>
                </a:lnTo>
                <a:cubicBezTo>
                  <a:pt x="4389" y="0"/>
                  <a:pt x="4400" y="11"/>
                  <a:pt x="4400" y="25"/>
                </a:cubicBezTo>
                <a:cubicBezTo>
                  <a:pt x="4400" y="39"/>
                  <a:pt x="4389" y="50"/>
                  <a:pt x="4375" y="50"/>
                </a:cubicBezTo>
                <a:lnTo>
                  <a:pt x="4225" y="50"/>
                </a:lnTo>
                <a:cubicBezTo>
                  <a:pt x="4211" y="50"/>
                  <a:pt x="4200" y="39"/>
                  <a:pt x="4200" y="25"/>
                </a:cubicBezTo>
                <a:cubicBezTo>
                  <a:pt x="4200" y="11"/>
                  <a:pt x="4211" y="0"/>
                  <a:pt x="4225" y="0"/>
                </a:cubicBezTo>
                <a:close/>
                <a:moveTo>
                  <a:pt x="4575" y="0"/>
                </a:moveTo>
                <a:lnTo>
                  <a:pt x="4725" y="0"/>
                </a:lnTo>
                <a:cubicBezTo>
                  <a:pt x="4739" y="0"/>
                  <a:pt x="4750" y="11"/>
                  <a:pt x="4750" y="25"/>
                </a:cubicBezTo>
                <a:cubicBezTo>
                  <a:pt x="4750" y="39"/>
                  <a:pt x="4739" y="50"/>
                  <a:pt x="4725" y="50"/>
                </a:cubicBezTo>
                <a:lnTo>
                  <a:pt x="4575" y="50"/>
                </a:lnTo>
                <a:cubicBezTo>
                  <a:pt x="4561" y="50"/>
                  <a:pt x="4550" y="39"/>
                  <a:pt x="4550" y="25"/>
                </a:cubicBezTo>
                <a:cubicBezTo>
                  <a:pt x="4550" y="11"/>
                  <a:pt x="4561" y="0"/>
                  <a:pt x="4575" y="0"/>
                </a:cubicBezTo>
                <a:close/>
                <a:moveTo>
                  <a:pt x="4925" y="0"/>
                </a:moveTo>
                <a:lnTo>
                  <a:pt x="5075" y="0"/>
                </a:lnTo>
                <a:cubicBezTo>
                  <a:pt x="5089" y="0"/>
                  <a:pt x="5100" y="11"/>
                  <a:pt x="5100" y="25"/>
                </a:cubicBezTo>
                <a:cubicBezTo>
                  <a:pt x="5100" y="39"/>
                  <a:pt x="5089" y="50"/>
                  <a:pt x="5075" y="50"/>
                </a:cubicBezTo>
                <a:lnTo>
                  <a:pt x="4925" y="50"/>
                </a:lnTo>
                <a:cubicBezTo>
                  <a:pt x="4911" y="50"/>
                  <a:pt x="4900" y="39"/>
                  <a:pt x="4900" y="25"/>
                </a:cubicBezTo>
                <a:cubicBezTo>
                  <a:pt x="4900" y="11"/>
                  <a:pt x="4911" y="0"/>
                  <a:pt x="4925" y="0"/>
                </a:cubicBezTo>
                <a:close/>
                <a:moveTo>
                  <a:pt x="5275" y="0"/>
                </a:moveTo>
                <a:lnTo>
                  <a:pt x="5317" y="0"/>
                </a:lnTo>
                <a:cubicBezTo>
                  <a:pt x="5331" y="0"/>
                  <a:pt x="5342" y="11"/>
                  <a:pt x="5342" y="25"/>
                </a:cubicBezTo>
                <a:cubicBezTo>
                  <a:pt x="5342" y="39"/>
                  <a:pt x="5331" y="50"/>
                  <a:pt x="5317" y="50"/>
                </a:cubicBezTo>
                <a:lnTo>
                  <a:pt x="5275" y="50"/>
                </a:lnTo>
                <a:cubicBezTo>
                  <a:pt x="5261" y="50"/>
                  <a:pt x="5250" y="39"/>
                  <a:pt x="5250" y="25"/>
                </a:cubicBezTo>
                <a:cubicBezTo>
                  <a:pt x="5250" y="11"/>
                  <a:pt x="5261" y="0"/>
                  <a:pt x="5275" y="0"/>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608" name="Freeform 176"/>
          <p:cNvSpPr>
            <a:spLocks noEditPoints="1"/>
          </p:cNvSpPr>
          <p:nvPr/>
        </p:nvSpPr>
        <p:spPr bwMode="auto">
          <a:xfrm>
            <a:off x="6191250" y="4286250"/>
            <a:ext cx="66675" cy="336550"/>
          </a:xfrm>
          <a:custGeom>
            <a:avLst/>
            <a:gdLst/>
            <a:ahLst/>
            <a:cxnLst>
              <a:cxn ang="0">
                <a:pos x="233" y="34"/>
              </a:cxn>
              <a:cxn ang="0">
                <a:pos x="233" y="1850"/>
              </a:cxn>
              <a:cxn ang="0">
                <a:pos x="200" y="1884"/>
              </a:cxn>
              <a:cxn ang="0">
                <a:pos x="166" y="1850"/>
              </a:cxn>
              <a:cxn ang="0">
                <a:pos x="166" y="34"/>
              </a:cxn>
              <a:cxn ang="0">
                <a:pos x="200" y="0"/>
              </a:cxn>
              <a:cxn ang="0">
                <a:pos x="233" y="34"/>
              </a:cxn>
              <a:cxn ang="0">
                <a:pos x="400" y="1784"/>
              </a:cxn>
              <a:cxn ang="0">
                <a:pos x="200" y="2184"/>
              </a:cxn>
              <a:cxn ang="0">
                <a:pos x="0" y="1784"/>
              </a:cxn>
              <a:cxn ang="0">
                <a:pos x="400" y="1784"/>
              </a:cxn>
            </a:cxnLst>
            <a:rect l="0" t="0" r="r" b="b"/>
            <a:pathLst>
              <a:path w="400" h="2184">
                <a:moveTo>
                  <a:pt x="233" y="34"/>
                </a:moveTo>
                <a:lnTo>
                  <a:pt x="233" y="1850"/>
                </a:lnTo>
                <a:cubicBezTo>
                  <a:pt x="233" y="1869"/>
                  <a:pt x="218" y="1884"/>
                  <a:pt x="200" y="1884"/>
                </a:cubicBezTo>
                <a:cubicBezTo>
                  <a:pt x="181" y="1884"/>
                  <a:pt x="166" y="1869"/>
                  <a:pt x="166" y="1850"/>
                </a:cubicBezTo>
                <a:lnTo>
                  <a:pt x="166" y="34"/>
                </a:lnTo>
                <a:cubicBezTo>
                  <a:pt x="166" y="15"/>
                  <a:pt x="181" y="0"/>
                  <a:pt x="200" y="0"/>
                </a:cubicBezTo>
                <a:cubicBezTo>
                  <a:pt x="218" y="0"/>
                  <a:pt x="233" y="15"/>
                  <a:pt x="233" y="34"/>
                </a:cubicBezTo>
                <a:close/>
                <a:moveTo>
                  <a:pt x="400" y="1784"/>
                </a:moveTo>
                <a:lnTo>
                  <a:pt x="200" y="2184"/>
                </a:lnTo>
                <a:lnTo>
                  <a:pt x="0" y="1784"/>
                </a:lnTo>
                <a:lnTo>
                  <a:pt x="400" y="1784"/>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609" name="Rectangle 177"/>
          <p:cNvSpPr>
            <a:spLocks noChangeArrowheads="1"/>
          </p:cNvSpPr>
          <p:nvPr/>
        </p:nvSpPr>
        <p:spPr bwMode="auto">
          <a:xfrm>
            <a:off x="3481388" y="2886075"/>
            <a:ext cx="15557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FF3300"/>
                </a:solidFill>
                <a:latin typeface="Arial" charset="0"/>
              </a:rPr>
              <a:t>Pa</a:t>
            </a:r>
            <a:endParaRPr lang="fr-FR" sz="1900" baseline="0">
              <a:latin typeface="Arial" charset="0"/>
            </a:endParaRPr>
          </a:p>
        </p:txBody>
      </p:sp>
      <p:sp>
        <p:nvSpPr>
          <p:cNvPr id="1298610" name="Rectangle 178"/>
          <p:cNvSpPr>
            <a:spLocks noChangeArrowheads="1"/>
          </p:cNvSpPr>
          <p:nvPr/>
        </p:nvSpPr>
        <p:spPr bwMode="auto">
          <a:xfrm>
            <a:off x="3643313" y="2886075"/>
            <a:ext cx="40957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FF3300"/>
                </a:solidFill>
                <a:latin typeface="Arial" charset="0"/>
              </a:rPr>
              <a:t>+TRU+</a:t>
            </a:r>
            <a:endParaRPr lang="fr-FR" sz="1900" baseline="0">
              <a:latin typeface="Arial" charset="0"/>
            </a:endParaRPr>
          </a:p>
        </p:txBody>
      </p:sp>
      <p:sp>
        <p:nvSpPr>
          <p:cNvPr id="1298611" name="Rectangle 179"/>
          <p:cNvSpPr>
            <a:spLocks noChangeArrowheads="1"/>
          </p:cNvSpPr>
          <p:nvPr/>
        </p:nvSpPr>
        <p:spPr bwMode="auto">
          <a:xfrm>
            <a:off x="4075113" y="2886075"/>
            <a:ext cx="12065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FF3300"/>
                </a:solidFill>
                <a:latin typeface="Arial" charset="0"/>
              </a:rPr>
              <a:t>Zr</a:t>
            </a:r>
            <a:endParaRPr lang="fr-FR" sz="1900" baseline="0">
              <a:latin typeface="Arial" charset="0"/>
            </a:endParaRPr>
          </a:p>
        </p:txBody>
      </p:sp>
      <p:sp>
        <p:nvSpPr>
          <p:cNvPr id="1298612" name="Rectangle 180"/>
          <p:cNvSpPr>
            <a:spLocks noChangeArrowheads="1"/>
          </p:cNvSpPr>
          <p:nvPr/>
        </p:nvSpPr>
        <p:spPr bwMode="auto">
          <a:xfrm>
            <a:off x="3481388" y="3035300"/>
            <a:ext cx="55086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FF3300"/>
                </a:solidFill>
                <a:latin typeface="Arial" charset="0"/>
              </a:rPr>
              <a:t>extraction</a:t>
            </a:r>
            <a:endParaRPr lang="fr-FR" sz="1900" baseline="0">
              <a:latin typeface="Arial" charset="0"/>
            </a:endParaRPr>
          </a:p>
        </p:txBody>
      </p:sp>
      <p:sp>
        <p:nvSpPr>
          <p:cNvPr id="1298613" name="Rectangle 181"/>
          <p:cNvSpPr>
            <a:spLocks noChangeArrowheads="1"/>
          </p:cNvSpPr>
          <p:nvPr/>
        </p:nvSpPr>
        <p:spPr bwMode="auto">
          <a:xfrm>
            <a:off x="1368425" y="823913"/>
            <a:ext cx="950913" cy="379412"/>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614" name="Rectangle 182"/>
          <p:cNvSpPr>
            <a:spLocks noChangeArrowheads="1"/>
          </p:cNvSpPr>
          <p:nvPr/>
        </p:nvSpPr>
        <p:spPr bwMode="auto">
          <a:xfrm>
            <a:off x="1730375" y="876300"/>
            <a:ext cx="2540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Salt </a:t>
            </a:r>
            <a:endParaRPr lang="fr-FR" sz="1900" baseline="0">
              <a:latin typeface="Arial" charset="0"/>
            </a:endParaRPr>
          </a:p>
        </p:txBody>
      </p:sp>
      <p:sp>
        <p:nvSpPr>
          <p:cNvPr id="1298615" name="Rectangle 183"/>
          <p:cNvSpPr>
            <a:spLocks noChangeArrowheads="1"/>
          </p:cNvSpPr>
          <p:nvPr/>
        </p:nvSpPr>
        <p:spPr bwMode="auto">
          <a:xfrm>
            <a:off x="1520825" y="1023938"/>
            <a:ext cx="6143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purification</a:t>
            </a:r>
            <a:endParaRPr lang="fr-FR" sz="1900" baseline="0">
              <a:latin typeface="Arial" charset="0"/>
            </a:endParaRPr>
          </a:p>
        </p:txBody>
      </p:sp>
      <p:sp>
        <p:nvSpPr>
          <p:cNvPr id="1298616" name="Rectangle 184"/>
          <p:cNvSpPr>
            <a:spLocks noChangeArrowheads="1"/>
          </p:cNvSpPr>
          <p:nvPr/>
        </p:nvSpPr>
        <p:spPr bwMode="auto">
          <a:xfrm>
            <a:off x="762000" y="3284538"/>
            <a:ext cx="1557338" cy="373062"/>
          </a:xfrm>
          <a:prstGeom prst="rect">
            <a:avLst/>
          </a:prstGeom>
          <a:solidFill>
            <a:srgbClr val="F8FF4D"/>
          </a:solidFill>
          <a:ln w="38100" cap="rnd">
            <a:solidFill>
              <a:srgbClr val="FA012E"/>
            </a:solidFill>
            <a:miter lim="800000"/>
            <a:headEnd/>
            <a:tailEnd/>
          </a:ln>
        </p:spPr>
        <p:txBody>
          <a:bodyPr>
            <a:prstTxWarp prst="textNoShape">
              <a:avLst/>
            </a:prstTxWarp>
          </a:bodyPr>
          <a:lstStyle/>
          <a:p>
            <a:endParaRPr lang="en-US"/>
          </a:p>
        </p:txBody>
      </p:sp>
      <p:sp>
        <p:nvSpPr>
          <p:cNvPr id="1298617" name="Rectangle 185"/>
          <p:cNvSpPr>
            <a:spLocks noChangeArrowheads="1"/>
          </p:cNvSpPr>
          <p:nvPr/>
        </p:nvSpPr>
        <p:spPr bwMode="auto">
          <a:xfrm>
            <a:off x="1143000" y="3330575"/>
            <a:ext cx="855663" cy="274638"/>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800" b="1" baseline="0">
                <a:solidFill>
                  <a:srgbClr val="009999"/>
                </a:solidFill>
                <a:latin typeface="Comic Sans MS" charset="0"/>
              </a:rPr>
              <a:t>Reactor</a:t>
            </a:r>
            <a:endParaRPr lang="fr-FR" sz="1900" baseline="0">
              <a:latin typeface="Arial" charset="0"/>
            </a:endParaRPr>
          </a:p>
        </p:txBody>
      </p:sp>
      <p:sp>
        <p:nvSpPr>
          <p:cNvPr id="1298618" name="Rectangle 186"/>
          <p:cNvSpPr>
            <a:spLocks noChangeArrowheads="1"/>
          </p:cNvSpPr>
          <p:nvPr/>
        </p:nvSpPr>
        <p:spPr bwMode="auto">
          <a:xfrm>
            <a:off x="2098675" y="4117975"/>
            <a:ext cx="887413" cy="231775"/>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619" name="Rectangle 187"/>
          <p:cNvSpPr>
            <a:spLocks noChangeArrowheads="1"/>
          </p:cNvSpPr>
          <p:nvPr/>
        </p:nvSpPr>
        <p:spPr bwMode="auto">
          <a:xfrm>
            <a:off x="2192338" y="4170363"/>
            <a:ext cx="66357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Fluorination</a:t>
            </a:r>
            <a:endParaRPr lang="fr-FR" sz="1900" baseline="0">
              <a:latin typeface="Arial" charset="0"/>
            </a:endParaRPr>
          </a:p>
        </p:txBody>
      </p:sp>
      <p:sp>
        <p:nvSpPr>
          <p:cNvPr id="1298620" name="Rectangle 188"/>
          <p:cNvSpPr>
            <a:spLocks noChangeArrowheads="1"/>
          </p:cNvSpPr>
          <p:nvPr/>
        </p:nvSpPr>
        <p:spPr bwMode="auto">
          <a:xfrm>
            <a:off x="2371725" y="4567238"/>
            <a:ext cx="7778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F</a:t>
            </a:r>
            <a:endParaRPr lang="fr-FR" sz="1900" baseline="0">
              <a:latin typeface="Arial" charset="0"/>
            </a:endParaRPr>
          </a:p>
        </p:txBody>
      </p:sp>
      <p:sp>
        <p:nvSpPr>
          <p:cNvPr id="1298621" name="Rectangle 189"/>
          <p:cNvSpPr>
            <a:spLocks noChangeArrowheads="1"/>
          </p:cNvSpPr>
          <p:nvPr/>
        </p:nvSpPr>
        <p:spPr bwMode="auto">
          <a:xfrm>
            <a:off x="2455863" y="4637088"/>
            <a:ext cx="42862" cy="92075"/>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600" baseline="0">
                <a:solidFill>
                  <a:srgbClr val="000000"/>
                </a:solidFill>
                <a:latin typeface="Arial" charset="0"/>
              </a:rPr>
              <a:t>2</a:t>
            </a:r>
            <a:endParaRPr lang="fr-FR" sz="1900" baseline="0">
              <a:latin typeface="Arial" charset="0"/>
            </a:endParaRPr>
          </a:p>
        </p:txBody>
      </p:sp>
      <p:sp>
        <p:nvSpPr>
          <p:cNvPr id="1298622" name="Rectangle 190"/>
          <p:cNvSpPr>
            <a:spLocks noChangeArrowheads="1"/>
          </p:cNvSpPr>
          <p:nvPr/>
        </p:nvSpPr>
        <p:spPr bwMode="auto">
          <a:xfrm>
            <a:off x="3300413" y="4117975"/>
            <a:ext cx="1079500" cy="231775"/>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623" name="Rectangle 191"/>
          <p:cNvSpPr>
            <a:spLocks noChangeArrowheads="1"/>
          </p:cNvSpPr>
          <p:nvPr/>
        </p:nvSpPr>
        <p:spPr bwMode="auto">
          <a:xfrm>
            <a:off x="3514725" y="4170363"/>
            <a:ext cx="58578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Hydrofluor</a:t>
            </a:r>
            <a:endParaRPr lang="fr-FR" sz="1900" baseline="0">
              <a:latin typeface="Arial" charset="0"/>
            </a:endParaRPr>
          </a:p>
        </p:txBody>
      </p:sp>
      <p:sp>
        <p:nvSpPr>
          <p:cNvPr id="1298624" name="Rectangle 192"/>
          <p:cNvSpPr>
            <a:spLocks noChangeArrowheads="1"/>
          </p:cNvSpPr>
          <p:nvPr/>
        </p:nvSpPr>
        <p:spPr bwMode="auto">
          <a:xfrm>
            <a:off x="4133850" y="4170363"/>
            <a:ext cx="3492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625" name="Rectangle 193"/>
          <p:cNvSpPr>
            <a:spLocks noChangeArrowheads="1"/>
          </p:cNvSpPr>
          <p:nvPr/>
        </p:nvSpPr>
        <p:spPr bwMode="auto">
          <a:xfrm>
            <a:off x="4102100" y="4567238"/>
            <a:ext cx="1698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HF</a:t>
            </a:r>
            <a:endParaRPr lang="fr-FR" sz="1900" baseline="0">
              <a:latin typeface="Arial" charset="0"/>
            </a:endParaRPr>
          </a:p>
        </p:txBody>
      </p:sp>
      <p:sp>
        <p:nvSpPr>
          <p:cNvPr id="1298626" name="Rectangle 194"/>
          <p:cNvSpPr>
            <a:spLocks noChangeArrowheads="1"/>
          </p:cNvSpPr>
          <p:nvPr/>
        </p:nvSpPr>
        <p:spPr bwMode="auto">
          <a:xfrm>
            <a:off x="4632325" y="4117975"/>
            <a:ext cx="887413" cy="231775"/>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627" name="Rectangle 195"/>
          <p:cNvSpPr>
            <a:spLocks noChangeArrowheads="1"/>
          </p:cNvSpPr>
          <p:nvPr/>
        </p:nvSpPr>
        <p:spPr bwMode="auto">
          <a:xfrm>
            <a:off x="4725988" y="4170363"/>
            <a:ext cx="66357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Fluorination</a:t>
            </a:r>
            <a:endParaRPr lang="fr-FR" sz="1900" baseline="0">
              <a:latin typeface="Arial" charset="0"/>
            </a:endParaRPr>
          </a:p>
        </p:txBody>
      </p:sp>
      <p:sp>
        <p:nvSpPr>
          <p:cNvPr id="1298628" name="Rectangle 196"/>
          <p:cNvSpPr>
            <a:spLocks noChangeArrowheads="1"/>
          </p:cNvSpPr>
          <p:nvPr/>
        </p:nvSpPr>
        <p:spPr bwMode="auto">
          <a:xfrm>
            <a:off x="5010150" y="4497388"/>
            <a:ext cx="7778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F</a:t>
            </a:r>
            <a:endParaRPr lang="fr-FR" sz="1900" baseline="0">
              <a:latin typeface="Arial" charset="0"/>
            </a:endParaRPr>
          </a:p>
        </p:txBody>
      </p:sp>
      <p:sp>
        <p:nvSpPr>
          <p:cNvPr id="1298629" name="Rectangle 197"/>
          <p:cNvSpPr>
            <a:spLocks noChangeArrowheads="1"/>
          </p:cNvSpPr>
          <p:nvPr/>
        </p:nvSpPr>
        <p:spPr bwMode="auto">
          <a:xfrm>
            <a:off x="5094288" y="4567238"/>
            <a:ext cx="42862" cy="92075"/>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600" baseline="0">
                <a:solidFill>
                  <a:srgbClr val="000000"/>
                </a:solidFill>
                <a:latin typeface="Arial" charset="0"/>
              </a:rPr>
              <a:t>2</a:t>
            </a:r>
            <a:endParaRPr lang="fr-FR" sz="1900" baseline="0">
              <a:latin typeface="Arial" charset="0"/>
            </a:endParaRPr>
          </a:p>
        </p:txBody>
      </p:sp>
      <p:sp>
        <p:nvSpPr>
          <p:cNvPr id="1298630" name="Rectangle 198"/>
          <p:cNvSpPr>
            <a:spLocks noChangeArrowheads="1"/>
          </p:cNvSpPr>
          <p:nvPr/>
        </p:nvSpPr>
        <p:spPr bwMode="auto">
          <a:xfrm>
            <a:off x="5770563" y="4044950"/>
            <a:ext cx="1016000" cy="231775"/>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631" name="Rectangle 199"/>
          <p:cNvSpPr>
            <a:spLocks noChangeArrowheads="1"/>
          </p:cNvSpPr>
          <p:nvPr/>
        </p:nvSpPr>
        <p:spPr bwMode="auto">
          <a:xfrm>
            <a:off x="5988050" y="4095750"/>
            <a:ext cx="15557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Pa</a:t>
            </a:r>
            <a:endParaRPr lang="fr-FR" sz="1900" baseline="0">
              <a:latin typeface="Arial" charset="0"/>
            </a:endParaRPr>
          </a:p>
        </p:txBody>
      </p:sp>
      <p:sp>
        <p:nvSpPr>
          <p:cNvPr id="1298632" name="Rectangle 200"/>
          <p:cNvSpPr>
            <a:spLocks noChangeArrowheads="1"/>
          </p:cNvSpPr>
          <p:nvPr/>
        </p:nvSpPr>
        <p:spPr bwMode="auto">
          <a:xfrm>
            <a:off x="6191250" y="4095750"/>
            <a:ext cx="3603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Decay</a:t>
            </a:r>
            <a:endParaRPr lang="fr-FR" sz="1900" baseline="0">
              <a:latin typeface="Arial" charset="0"/>
            </a:endParaRPr>
          </a:p>
        </p:txBody>
      </p:sp>
      <p:sp>
        <p:nvSpPr>
          <p:cNvPr id="1298633" name="Rectangle 201"/>
          <p:cNvSpPr>
            <a:spLocks noChangeArrowheads="1"/>
          </p:cNvSpPr>
          <p:nvPr/>
        </p:nvSpPr>
        <p:spPr bwMode="auto">
          <a:xfrm>
            <a:off x="5770563" y="4630738"/>
            <a:ext cx="920750" cy="231775"/>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634" name="Rectangle 202"/>
          <p:cNvSpPr>
            <a:spLocks noChangeArrowheads="1"/>
          </p:cNvSpPr>
          <p:nvPr/>
        </p:nvSpPr>
        <p:spPr bwMode="auto">
          <a:xfrm>
            <a:off x="5881688" y="4683125"/>
            <a:ext cx="66357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Fluorination</a:t>
            </a:r>
            <a:endParaRPr lang="fr-FR" sz="1900" baseline="0">
              <a:latin typeface="Arial" charset="0"/>
            </a:endParaRPr>
          </a:p>
        </p:txBody>
      </p:sp>
      <p:sp>
        <p:nvSpPr>
          <p:cNvPr id="1298635" name="Rectangle 203"/>
          <p:cNvSpPr>
            <a:spLocks noChangeArrowheads="1"/>
          </p:cNvSpPr>
          <p:nvPr/>
        </p:nvSpPr>
        <p:spPr bwMode="auto">
          <a:xfrm>
            <a:off x="5389563" y="4672013"/>
            <a:ext cx="77787"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F</a:t>
            </a:r>
            <a:endParaRPr lang="fr-FR" sz="1900" baseline="0">
              <a:latin typeface="Arial" charset="0"/>
            </a:endParaRPr>
          </a:p>
        </p:txBody>
      </p:sp>
      <p:sp>
        <p:nvSpPr>
          <p:cNvPr id="1298636" name="Rectangle 204"/>
          <p:cNvSpPr>
            <a:spLocks noChangeArrowheads="1"/>
          </p:cNvSpPr>
          <p:nvPr/>
        </p:nvSpPr>
        <p:spPr bwMode="auto">
          <a:xfrm>
            <a:off x="5470525" y="4743450"/>
            <a:ext cx="42863" cy="92075"/>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600" baseline="0">
                <a:solidFill>
                  <a:srgbClr val="000000"/>
                </a:solidFill>
                <a:latin typeface="Arial" charset="0"/>
              </a:rPr>
              <a:t>2</a:t>
            </a:r>
            <a:endParaRPr lang="fr-FR" sz="1900" baseline="0">
              <a:latin typeface="Arial" charset="0"/>
            </a:endParaRPr>
          </a:p>
        </p:txBody>
      </p:sp>
      <p:sp>
        <p:nvSpPr>
          <p:cNvPr id="1298637" name="Rectangle 205"/>
          <p:cNvSpPr>
            <a:spLocks noChangeArrowheads="1"/>
          </p:cNvSpPr>
          <p:nvPr/>
        </p:nvSpPr>
        <p:spPr bwMode="auto">
          <a:xfrm>
            <a:off x="6672263" y="5484813"/>
            <a:ext cx="16986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UF</a:t>
            </a:r>
            <a:endParaRPr lang="fr-FR" sz="1900" baseline="0">
              <a:latin typeface="Arial" charset="0"/>
            </a:endParaRPr>
          </a:p>
        </p:txBody>
      </p:sp>
      <p:sp>
        <p:nvSpPr>
          <p:cNvPr id="1298638" name="Rectangle 206"/>
          <p:cNvSpPr>
            <a:spLocks noChangeArrowheads="1"/>
          </p:cNvSpPr>
          <p:nvPr/>
        </p:nvSpPr>
        <p:spPr bwMode="auto">
          <a:xfrm>
            <a:off x="6851650" y="5556250"/>
            <a:ext cx="42863" cy="92075"/>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600" baseline="0">
                <a:solidFill>
                  <a:srgbClr val="000000"/>
                </a:solidFill>
                <a:latin typeface="Arial" charset="0"/>
              </a:rPr>
              <a:t>6</a:t>
            </a:r>
            <a:endParaRPr lang="fr-FR" sz="1900" baseline="0">
              <a:latin typeface="Arial" charset="0"/>
            </a:endParaRPr>
          </a:p>
        </p:txBody>
      </p:sp>
      <p:sp>
        <p:nvSpPr>
          <p:cNvPr id="1298639" name="Rectangle 207"/>
          <p:cNvSpPr>
            <a:spLocks noChangeArrowheads="1"/>
          </p:cNvSpPr>
          <p:nvPr/>
        </p:nvSpPr>
        <p:spPr bwMode="auto">
          <a:xfrm>
            <a:off x="4062413" y="4922838"/>
            <a:ext cx="885825" cy="377825"/>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640" name="Rectangle 208"/>
          <p:cNvSpPr>
            <a:spLocks noChangeArrowheads="1"/>
          </p:cNvSpPr>
          <p:nvPr/>
        </p:nvSpPr>
        <p:spPr bwMode="auto">
          <a:xfrm>
            <a:off x="4200525" y="4973638"/>
            <a:ext cx="57943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Reductant</a:t>
            </a:r>
            <a:endParaRPr lang="fr-FR" sz="1900" baseline="0">
              <a:latin typeface="Arial" charset="0"/>
            </a:endParaRPr>
          </a:p>
        </p:txBody>
      </p:sp>
      <p:sp>
        <p:nvSpPr>
          <p:cNvPr id="1298641" name="Rectangle 209"/>
          <p:cNvSpPr>
            <a:spLocks noChangeArrowheads="1"/>
          </p:cNvSpPr>
          <p:nvPr/>
        </p:nvSpPr>
        <p:spPr bwMode="auto">
          <a:xfrm>
            <a:off x="4273550" y="5121275"/>
            <a:ext cx="4445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addition</a:t>
            </a:r>
            <a:endParaRPr lang="fr-FR" sz="1900" baseline="0">
              <a:latin typeface="Arial" charset="0"/>
            </a:endParaRPr>
          </a:p>
        </p:txBody>
      </p:sp>
      <p:sp>
        <p:nvSpPr>
          <p:cNvPr id="1298642" name="Rectangle 210"/>
          <p:cNvSpPr>
            <a:spLocks noChangeArrowheads="1"/>
          </p:cNvSpPr>
          <p:nvPr/>
        </p:nvSpPr>
        <p:spPr bwMode="auto">
          <a:xfrm>
            <a:off x="4387850" y="5491163"/>
            <a:ext cx="9842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Li</a:t>
            </a:r>
            <a:endParaRPr lang="fr-FR" sz="1900" baseline="0">
              <a:latin typeface="Arial" charset="0"/>
            </a:endParaRPr>
          </a:p>
        </p:txBody>
      </p:sp>
      <p:sp>
        <p:nvSpPr>
          <p:cNvPr id="1298643" name="Rectangle 211"/>
          <p:cNvSpPr>
            <a:spLocks noChangeArrowheads="1"/>
          </p:cNvSpPr>
          <p:nvPr/>
        </p:nvSpPr>
        <p:spPr bwMode="auto">
          <a:xfrm>
            <a:off x="6026150" y="5103813"/>
            <a:ext cx="39528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Salt to </a:t>
            </a:r>
            <a:endParaRPr lang="fr-FR" sz="1900" baseline="0">
              <a:latin typeface="Arial" charset="0"/>
            </a:endParaRPr>
          </a:p>
        </p:txBody>
      </p:sp>
      <p:sp>
        <p:nvSpPr>
          <p:cNvPr id="1298644" name="Rectangle 212"/>
          <p:cNvSpPr>
            <a:spLocks noChangeArrowheads="1"/>
          </p:cNvSpPr>
          <p:nvPr/>
        </p:nvSpPr>
        <p:spPr bwMode="auto">
          <a:xfrm>
            <a:off x="6045200" y="5249863"/>
            <a:ext cx="33178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waste</a:t>
            </a:r>
            <a:endParaRPr lang="fr-FR" sz="1900" baseline="0">
              <a:latin typeface="Arial" charset="0"/>
            </a:endParaRPr>
          </a:p>
        </p:txBody>
      </p:sp>
      <p:sp>
        <p:nvSpPr>
          <p:cNvPr id="1298645" name="Rectangle 213"/>
          <p:cNvSpPr>
            <a:spLocks noChangeArrowheads="1"/>
          </p:cNvSpPr>
          <p:nvPr/>
        </p:nvSpPr>
        <p:spPr bwMode="auto">
          <a:xfrm>
            <a:off x="5930900" y="5475288"/>
            <a:ext cx="428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646" name="Rectangle 214"/>
          <p:cNvSpPr>
            <a:spLocks noChangeArrowheads="1"/>
          </p:cNvSpPr>
          <p:nvPr/>
        </p:nvSpPr>
        <p:spPr bwMode="auto">
          <a:xfrm>
            <a:off x="5973763" y="5470525"/>
            <a:ext cx="33496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TRU+</a:t>
            </a:r>
            <a:endParaRPr lang="fr-FR" sz="1900" baseline="0">
              <a:latin typeface="Arial" charset="0"/>
            </a:endParaRPr>
          </a:p>
        </p:txBody>
      </p:sp>
      <p:sp>
        <p:nvSpPr>
          <p:cNvPr id="1298647" name="Rectangle 215"/>
          <p:cNvSpPr>
            <a:spLocks noChangeArrowheads="1"/>
          </p:cNvSpPr>
          <p:nvPr/>
        </p:nvSpPr>
        <p:spPr bwMode="auto">
          <a:xfrm>
            <a:off x="6329363" y="5470525"/>
            <a:ext cx="1270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Zr</a:t>
            </a:r>
            <a:endParaRPr lang="fr-FR" sz="1900" baseline="0">
              <a:latin typeface="Arial" charset="0"/>
            </a:endParaRPr>
          </a:p>
        </p:txBody>
      </p:sp>
      <p:sp>
        <p:nvSpPr>
          <p:cNvPr id="1298648" name="Rectangle 216"/>
          <p:cNvSpPr>
            <a:spLocks noChangeArrowheads="1"/>
          </p:cNvSpPr>
          <p:nvPr/>
        </p:nvSpPr>
        <p:spPr bwMode="auto">
          <a:xfrm>
            <a:off x="6462713" y="5475288"/>
            <a:ext cx="4286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649" name="Rectangle 217"/>
          <p:cNvSpPr>
            <a:spLocks noChangeArrowheads="1"/>
          </p:cNvSpPr>
          <p:nvPr/>
        </p:nvSpPr>
        <p:spPr bwMode="auto">
          <a:xfrm>
            <a:off x="2605088" y="823913"/>
            <a:ext cx="885825" cy="379412"/>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650" name="Rectangle 218"/>
          <p:cNvSpPr>
            <a:spLocks noChangeArrowheads="1"/>
          </p:cNvSpPr>
          <p:nvPr/>
        </p:nvSpPr>
        <p:spPr bwMode="auto">
          <a:xfrm>
            <a:off x="2935288" y="876300"/>
            <a:ext cx="16986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UF</a:t>
            </a:r>
            <a:endParaRPr lang="fr-FR" sz="1900" baseline="0">
              <a:latin typeface="Arial" charset="0"/>
            </a:endParaRPr>
          </a:p>
        </p:txBody>
      </p:sp>
      <p:sp>
        <p:nvSpPr>
          <p:cNvPr id="1298651" name="Rectangle 219"/>
          <p:cNvSpPr>
            <a:spLocks noChangeArrowheads="1"/>
          </p:cNvSpPr>
          <p:nvPr/>
        </p:nvSpPr>
        <p:spPr bwMode="auto">
          <a:xfrm>
            <a:off x="3116263" y="946150"/>
            <a:ext cx="42862" cy="92075"/>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600" baseline="0">
                <a:solidFill>
                  <a:srgbClr val="000000"/>
                </a:solidFill>
                <a:latin typeface="Arial" charset="0"/>
              </a:rPr>
              <a:t>6</a:t>
            </a:r>
            <a:endParaRPr lang="fr-FR" sz="1900" baseline="0">
              <a:latin typeface="Arial" charset="0"/>
            </a:endParaRPr>
          </a:p>
        </p:txBody>
      </p:sp>
      <p:sp>
        <p:nvSpPr>
          <p:cNvPr id="1298652" name="Rectangle 220"/>
          <p:cNvSpPr>
            <a:spLocks noChangeArrowheads="1"/>
          </p:cNvSpPr>
          <p:nvPr/>
        </p:nvSpPr>
        <p:spPr bwMode="auto">
          <a:xfrm>
            <a:off x="2771775" y="1023938"/>
            <a:ext cx="52228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reduction</a:t>
            </a:r>
            <a:endParaRPr lang="fr-FR" sz="1900" baseline="0">
              <a:latin typeface="Arial" charset="0"/>
            </a:endParaRPr>
          </a:p>
        </p:txBody>
      </p:sp>
      <p:sp>
        <p:nvSpPr>
          <p:cNvPr id="1298653" name="Rectangle 221"/>
          <p:cNvSpPr>
            <a:spLocks noChangeArrowheads="1"/>
          </p:cNvSpPr>
          <p:nvPr/>
        </p:nvSpPr>
        <p:spPr bwMode="auto">
          <a:xfrm>
            <a:off x="2782888" y="1403350"/>
            <a:ext cx="16986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UF</a:t>
            </a:r>
            <a:endParaRPr lang="fr-FR" sz="1900" baseline="0">
              <a:latin typeface="Arial" charset="0"/>
            </a:endParaRPr>
          </a:p>
        </p:txBody>
      </p:sp>
      <p:sp>
        <p:nvSpPr>
          <p:cNvPr id="1298654" name="Rectangle 222"/>
          <p:cNvSpPr>
            <a:spLocks noChangeArrowheads="1"/>
          </p:cNvSpPr>
          <p:nvPr/>
        </p:nvSpPr>
        <p:spPr bwMode="auto">
          <a:xfrm>
            <a:off x="2962275" y="1473200"/>
            <a:ext cx="42863" cy="92075"/>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600" baseline="0">
                <a:solidFill>
                  <a:srgbClr val="000000"/>
                </a:solidFill>
                <a:latin typeface="Arial" charset="0"/>
              </a:rPr>
              <a:t>6</a:t>
            </a:r>
            <a:endParaRPr lang="fr-FR" sz="1900" baseline="0">
              <a:latin typeface="Arial" charset="0"/>
            </a:endParaRPr>
          </a:p>
        </p:txBody>
      </p:sp>
      <p:sp>
        <p:nvSpPr>
          <p:cNvPr id="1298655" name="Rectangle 223"/>
          <p:cNvSpPr>
            <a:spLocks noChangeArrowheads="1"/>
          </p:cNvSpPr>
          <p:nvPr/>
        </p:nvSpPr>
        <p:spPr bwMode="auto">
          <a:xfrm>
            <a:off x="3225800" y="1403350"/>
            <a:ext cx="9207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H</a:t>
            </a:r>
            <a:endParaRPr lang="fr-FR" sz="1900" baseline="0">
              <a:latin typeface="Arial" charset="0"/>
            </a:endParaRPr>
          </a:p>
        </p:txBody>
      </p:sp>
      <p:sp>
        <p:nvSpPr>
          <p:cNvPr id="1298656" name="Rectangle 224"/>
          <p:cNvSpPr>
            <a:spLocks noChangeArrowheads="1"/>
          </p:cNvSpPr>
          <p:nvPr/>
        </p:nvSpPr>
        <p:spPr bwMode="auto">
          <a:xfrm>
            <a:off x="3321050" y="1473200"/>
            <a:ext cx="42863" cy="92075"/>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600" baseline="0">
                <a:solidFill>
                  <a:srgbClr val="000000"/>
                </a:solidFill>
                <a:latin typeface="Arial" charset="0"/>
              </a:rPr>
              <a:t>2</a:t>
            </a:r>
            <a:endParaRPr lang="fr-FR" sz="1900" baseline="0">
              <a:latin typeface="Arial" charset="0"/>
            </a:endParaRPr>
          </a:p>
        </p:txBody>
      </p:sp>
      <p:sp>
        <p:nvSpPr>
          <p:cNvPr id="1298657" name="Rectangle 225"/>
          <p:cNvSpPr>
            <a:spLocks noChangeArrowheads="1"/>
          </p:cNvSpPr>
          <p:nvPr/>
        </p:nvSpPr>
        <p:spPr bwMode="auto">
          <a:xfrm>
            <a:off x="3702050" y="4737100"/>
            <a:ext cx="11271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Bi</a:t>
            </a:r>
            <a:endParaRPr lang="fr-FR" sz="1900" baseline="0">
              <a:latin typeface="Arial" charset="0"/>
            </a:endParaRPr>
          </a:p>
        </p:txBody>
      </p:sp>
      <p:sp>
        <p:nvSpPr>
          <p:cNvPr id="1298658" name="Rectangle 226"/>
          <p:cNvSpPr>
            <a:spLocks noChangeArrowheads="1"/>
          </p:cNvSpPr>
          <p:nvPr/>
        </p:nvSpPr>
        <p:spPr bwMode="auto">
          <a:xfrm>
            <a:off x="2244725" y="5081588"/>
            <a:ext cx="21907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Salt</a:t>
            </a:r>
            <a:endParaRPr lang="fr-FR" sz="1900" baseline="0">
              <a:latin typeface="Arial" charset="0"/>
            </a:endParaRPr>
          </a:p>
        </p:txBody>
      </p:sp>
      <p:sp>
        <p:nvSpPr>
          <p:cNvPr id="1298659" name="Rectangle 227"/>
          <p:cNvSpPr>
            <a:spLocks noChangeArrowheads="1"/>
          </p:cNvSpPr>
          <p:nvPr/>
        </p:nvSpPr>
        <p:spPr bwMode="auto">
          <a:xfrm>
            <a:off x="2244725" y="5260975"/>
            <a:ext cx="31115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Metal</a:t>
            </a:r>
            <a:endParaRPr lang="fr-FR" sz="1900" baseline="0">
              <a:latin typeface="Arial" charset="0"/>
            </a:endParaRPr>
          </a:p>
        </p:txBody>
      </p:sp>
      <p:sp>
        <p:nvSpPr>
          <p:cNvPr id="1298660" name="Rectangle 228"/>
          <p:cNvSpPr>
            <a:spLocks noChangeArrowheads="1"/>
          </p:cNvSpPr>
          <p:nvPr/>
        </p:nvSpPr>
        <p:spPr bwMode="auto">
          <a:xfrm>
            <a:off x="4902200" y="819150"/>
            <a:ext cx="60007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Processed</a:t>
            </a:r>
            <a:endParaRPr lang="fr-FR" sz="1900" baseline="0">
              <a:latin typeface="Arial" charset="0"/>
            </a:endParaRPr>
          </a:p>
        </p:txBody>
      </p:sp>
      <p:sp>
        <p:nvSpPr>
          <p:cNvPr id="1298661" name="Rectangle 229"/>
          <p:cNvSpPr>
            <a:spLocks noChangeArrowheads="1"/>
          </p:cNvSpPr>
          <p:nvPr/>
        </p:nvSpPr>
        <p:spPr bwMode="auto">
          <a:xfrm>
            <a:off x="5573713" y="819150"/>
            <a:ext cx="19685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salt</a:t>
            </a:r>
            <a:endParaRPr lang="fr-FR" sz="1900" baseline="0">
              <a:latin typeface="Arial" charset="0"/>
            </a:endParaRPr>
          </a:p>
        </p:txBody>
      </p:sp>
      <p:sp>
        <p:nvSpPr>
          <p:cNvPr id="1298662" name="Rectangle 230"/>
          <p:cNvSpPr>
            <a:spLocks noChangeArrowheads="1"/>
          </p:cNvSpPr>
          <p:nvPr/>
        </p:nvSpPr>
        <p:spPr bwMode="auto">
          <a:xfrm>
            <a:off x="4144963" y="1866900"/>
            <a:ext cx="2540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Salt </a:t>
            </a:r>
            <a:endParaRPr lang="fr-FR" sz="1900" baseline="0">
              <a:latin typeface="Arial" charset="0"/>
            </a:endParaRPr>
          </a:p>
        </p:txBody>
      </p:sp>
      <p:sp>
        <p:nvSpPr>
          <p:cNvPr id="1298663" name="Rectangle 231"/>
          <p:cNvSpPr>
            <a:spLocks noChangeArrowheads="1"/>
          </p:cNvSpPr>
          <p:nvPr/>
        </p:nvSpPr>
        <p:spPr bwMode="auto">
          <a:xfrm>
            <a:off x="4416425" y="1866900"/>
            <a:ext cx="57943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containing</a:t>
            </a:r>
            <a:endParaRPr lang="fr-FR" sz="1900" baseline="0">
              <a:latin typeface="Arial" charset="0"/>
            </a:endParaRPr>
          </a:p>
        </p:txBody>
      </p:sp>
      <p:sp>
        <p:nvSpPr>
          <p:cNvPr id="1298664" name="Rectangle 232"/>
          <p:cNvSpPr>
            <a:spLocks noChangeArrowheads="1"/>
          </p:cNvSpPr>
          <p:nvPr/>
        </p:nvSpPr>
        <p:spPr bwMode="auto">
          <a:xfrm>
            <a:off x="5057775" y="1866900"/>
            <a:ext cx="26035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rare </a:t>
            </a:r>
            <a:endParaRPr lang="fr-FR" sz="1900" baseline="0">
              <a:latin typeface="Arial" charset="0"/>
            </a:endParaRPr>
          </a:p>
        </p:txBody>
      </p:sp>
      <p:sp>
        <p:nvSpPr>
          <p:cNvPr id="1298665" name="Rectangle 233"/>
          <p:cNvSpPr>
            <a:spLocks noChangeArrowheads="1"/>
          </p:cNvSpPr>
          <p:nvPr/>
        </p:nvSpPr>
        <p:spPr bwMode="auto">
          <a:xfrm>
            <a:off x="5334000" y="1866900"/>
            <a:ext cx="35242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earths</a:t>
            </a:r>
            <a:endParaRPr lang="fr-FR" sz="1900" baseline="0">
              <a:latin typeface="Arial" charset="0"/>
            </a:endParaRPr>
          </a:p>
        </p:txBody>
      </p:sp>
      <p:sp>
        <p:nvSpPr>
          <p:cNvPr id="1298666" name="Rectangle 234"/>
          <p:cNvSpPr>
            <a:spLocks noChangeArrowheads="1"/>
          </p:cNvSpPr>
          <p:nvPr/>
        </p:nvSpPr>
        <p:spPr bwMode="auto">
          <a:xfrm>
            <a:off x="5745163" y="1866900"/>
            <a:ext cx="4286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667" name="Rectangle 235"/>
          <p:cNvSpPr>
            <a:spLocks noChangeArrowheads="1"/>
          </p:cNvSpPr>
          <p:nvPr/>
        </p:nvSpPr>
        <p:spPr bwMode="auto">
          <a:xfrm>
            <a:off x="5788025" y="1862138"/>
            <a:ext cx="32543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0.2 m</a:t>
            </a:r>
            <a:endParaRPr lang="fr-FR" sz="1900" baseline="0">
              <a:latin typeface="Arial" charset="0"/>
            </a:endParaRPr>
          </a:p>
        </p:txBody>
      </p:sp>
      <p:sp>
        <p:nvSpPr>
          <p:cNvPr id="1298668" name="Rectangle 236"/>
          <p:cNvSpPr>
            <a:spLocks noChangeArrowheads="1"/>
          </p:cNvSpPr>
          <p:nvPr/>
        </p:nvSpPr>
        <p:spPr bwMode="auto">
          <a:xfrm>
            <a:off x="6130925" y="1858963"/>
            <a:ext cx="42863" cy="92075"/>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600" b="1" baseline="0">
                <a:solidFill>
                  <a:srgbClr val="000000"/>
                </a:solidFill>
                <a:latin typeface="Arial" charset="0"/>
              </a:rPr>
              <a:t>3</a:t>
            </a:r>
            <a:endParaRPr lang="fr-FR" sz="1900" baseline="0">
              <a:latin typeface="Arial" charset="0"/>
            </a:endParaRPr>
          </a:p>
        </p:txBody>
      </p:sp>
      <p:sp>
        <p:nvSpPr>
          <p:cNvPr id="1298669" name="Rectangle 237"/>
          <p:cNvSpPr>
            <a:spLocks noChangeArrowheads="1"/>
          </p:cNvSpPr>
          <p:nvPr/>
        </p:nvSpPr>
        <p:spPr bwMode="auto">
          <a:xfrm>
            <a:off x="6178550" y="1862138"/>
            <a:ext cx="11271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/h</a:t>
            </a:r>
            <a:endParaRPr lang="fr-FR" sz="1900" baseline="0">
              <a:latin typeface="Arial" charset="0"/>
            </a:endParaRPr>
          </a:p>
        </p:txBody>
      </p:sp>
      <p:sp>
        <p:nvSpPr>
          <p:cNvPr id="1298670" name="Rectangle 238"/>
          <p:cNvSpPr>
            <a:spLocks noChangeArrowheads="1"/>
          </p:cNvSpPr>
          <p:nvPr/>
        </p:nvSpPr>
        <p:spPr bwMode="auto">
          <a:xfrm>
            <a:off x="6296025" y="1866900"/>
            <a:ext cx="428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671" name="Rectangle 239"/>
          <p:cNvSpPr>
            <a:spLocks noChangeArrowheads="1"/>
          </p:cNvSpPr>
          <p:nvPr/>
        </p:nvSpPr>
        <p:spPr bwMode="auto">
          <a:xfrm>
            <a:off x="4810125" y="2130425"/>
            <a:ext cx="9842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Li</a:t>
            </a:r>
            <a:endParaRPr lang="fr-FR" sz="1900" baseline="0">
              <a:latin typeface="Arial" charset="0"/>
            </a:endParaRPr>
          </a:p>
        </p:txBody>
      </p:sp>
      <p:sp>
        <p:nvSpPr>
          <p:cNvPr id="1298672" name="Rectangle 240"/>
          <p:cNvSpPr>
            <a:spLocks noChangeArrowheads="1"/>
          </p:cNvSpPr>
          <p:nvPr/>
        </p:nvSpPr>
        <p:spPr bwMode="auto">
          <a:xfrm>
            <a:off x="4914900" y="2130425"/>
            <a:ext cx="428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673" name="Rectangle 241"/>
          <p:cNvSpPr>
            <a:spLocks noChangeArrowheads="1"/>
          </p:cNvSpPr>
          <p:nvPr/>
        </p:nvSpPr>
        <p:spPr bwMode="auto">
          <a:xfrm>
            <a:off x="4959350" y="2130425"/>
            <a:ext cx="11271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Bi</a:t>
            </a:r>
            <a:endParaRPr lang="fr-FR" sz="1900" baseline="0">
              <a:latin typeface="Arial" charset="0"/>
            </a:endParaRPr>
          </a:p>
        </p:txBody>
      </p:sp>
      <p:sp>
        <p:nvSpPr>
          <p:cNvPr id="1298674" name="Rectangle 242"/>
          <p:cNvSpPr>
            <a:spLocks noChangeArrowheads="1"/>
          </p:cNvSpPr>
          <p:nvPr/>
        </p:nvSpPr>
        <p:spPr bwMode="auto">
          <a:xfrm>
            <a:off x="7132638" y="1122363"/>
            <a:ext cx="252412" cy="822325"/>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675" name="Rectangle 243"/>
          <p:cNvSpPr>
            <a:spLocks noChangeArrowheads="1"/>
          </p:cNvSpPr>
          <p:nvPr/>
        </p:nvSpPr>
        <p:spPr bwMode="auto">
          <a:xfrm rot="16200000">
            <a:off x="7002463" y="1446213"/>
            <a:ext cx="5080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Extractor</a:t>
            </a:r>
            <a:endParaRPr lang="fr-FR" sz="1900" baseline="0">
              <a:latin typeface="Arial" charset="0"/>
            </a:endParaRPr>
          </a:p>
        </p:txBody>
      </p:sp>
      <p:sp>
        <p:nvSpPr>
          <p:cNvPr id="1298676" name="Rectangle 244"/>
          <p:cNvSpPr>
            <a:spLocks noChangeArrowheads="1"/>
          </p:cNvSpPr>
          <p:nvPr/>
        </p:nvSpPr>
        <p:spPr bwMode="auto">
          <a:xfrm>
            <a:off x="7756525" y="1168400"/>
            <a:ext cx="14763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Th</a:t>
            </a:r>
            <a:endParaRPr lang="fr-FR" sz="1900" baseline="0">
              <a:latin typeface="Arial" charset="0"/>
            </a:endParaRPr>
          </a:p>
        </p:txBody>
      </p:sp>
      <p:sp>
        <p:nvSpPr>
          <p:cNvPr id="1298677" name="Rectangle 245"/>
          <p:cNvSpPr>
            <a:spLocks noChangeArrowheads="1"/>
          </p:cNvSpPr>
          <p:nvPr/>
        </p:nvSpPr>
        <p:spPr bwMode="auto">
          <a:xfrm>
            <a:off x="7913688" y="1168400"/>
            <a:ext cx="4286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678" name="Rectangle 246"/>
          <p:cNvSpPr>
            <a:spLocks noChangeArrowheads="1"/>
          </p:cNvSpPr>
          <p:nvPr/>
        </p:nvSpPr>
        <p:spPr bwMode="auto">
          <a:xfrm>
            <a:off x="7959725" y="1168400"/>
            <a:ext cx="9842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Li</a:t>
            </a:r>
            <a:endParaRPr lang="fr-FR" sz="1900" baseline="0">
              <a:latin typeface="Arial" charset="0"/>
            </a:endParaRPr>
          </a:p>
        </p:txBody>
      </p:sp>
      <p:sp>
        <p:nvSpPr>
          <p:cNvPr id="1298679" name="Rectangle 247"/>
          <p:cNvSpPr>
            <a:spLocks noChangeArrowheads="1"/>
          </p:cNvSpPr>
          <p:nvPr/>
        </p:nvSpPr>
        <p:spPr bwMode="auto">
          <a:xfrm>
            <a:off x="8061325" y="1168400"/>
            <a:ext cx="428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680" name="Rectangle 248"/>
          <p:cNvSpPr>
            <a:spLocks noChangeArrowheads="1"/>
          </p:cNvSpPr>
          <p:nvPr/>
        </p:nvSpPr>
        <p:spPr bwMode="auto">
          <a:xfrm>
            <a:off x="8107363" y="1168400"/>
            <a:ext cx="11271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Bi</a:t>
            </a:r>
            <a:endParaRPr lang="fr-FR" sz="1900" baseline="0">
              <a:latin typeface="Arial" charset="0"/>
            </a:endParaRPr>
          </a:p>
        </p:txBody>
      </p:sp>
      <p:sp>
        <p:nvSpPr>
          <p:cNvPr id="1298681" name="Rectangle 249"/>
          <p:cNvSpPr>
            <a:spLocks noChangeArrowheads="1"/>
          </p:cNvSpPr>
          <p:nvPr/>
        </p:nvSpPr>
        <p:spPr bwMode="auto">
          <a:xfrm>
            <a:off x="7653338" y="1393825"/>
            <a:ext cx="4286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682" name="Rectangle 250"/>
          <p:cNvSpPr>
            <a:spLocks noChangeArrowheads="1"/>
          </p:cNvSpPr>
          <p:nvPr/>
        </p:nvSpPr>
        <p:spPr bwMode="auto">
          <a:xfrm>
            <a:off x="7699375" y="1389063"/>
            <a:ext cx="39528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2.85 m</a:t>
            </a:r>
            <a:endParaRPr lang="fr-FR" sz="1900" baseline="0">
              <a:latin typeface="Arial" charset="0"/>
            </a:endParaRPr>
          </a:p>
        </p:txBody>
      </p:sp>
      <p:sp>
        <p:nvSpPr>
          <p:cNvPr id="1298683" name="Rectangle 251"/>
          <p:cNvSpPr>
            <a:spLocks noChangeArrowheads="1"/>
          </p:cNvSpPr>
          <p:nvPr/>
        </p:nvSpPr>
        <p:spPr bwMode="auto">
          <a:xfrm>
            <a:off x="8116888" y="1385888"/>
            <a:ext cx="42862" cy="92075"/>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600" b="1" baseline="0">
                <a:solidFill>
                  <a:srgbClr val="000000"/>
                </a:solidFill>
                <a:latin typeface="Arial" charset="0"/>
              </a:rPr>
              <a:t>3</a:t>
            </a:r>
            <a:endParaRPr lang="fr-FR" sz="1900" baseline="0">
              <a:latin typeface="Arial" charset="0"/>
            </a:endParaRPr>
          </a:p>
        </p:txBody>
      </p:sp>
      <p:sp>
        <p:nvSpPr>
          <p:cNvPr id="1298684" name="Rectangle 252"/>
          <p:cNvSpPr>
            <a:spLocks noChangeArrowheads="1"/>
          </p:cNvSpPr>
          <p:nvPr/>
        </p:nvSpPr>
        <p:spPr bwMode="auto">
          <a:xfrm>
            <a:off x="8166100" y="1389063"/>
            <a:ext cx="11271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/h</a:t>
            </a:r>
            <a:endParaRPr lang="fr-FR" sz="1900" baseline="0">
              <a:latin typeface="Arial" charset="0"/>
            </a:endParaRPr>
          </a:p>
        </p:txBody>
      </p:sp>
      <p:sp>
        <p:nvSpPr>
          <p:cNvPr id="1298685" name="Rectangle 253"/>
          <p:cNvSpPr>
            <a:spLocks noChangeArrowheads="1"/>
          </p:cNvSpPr>
          <p:nvPr/>
        </p:nvSpPr>
        <p:spPr bwMode="auto">
          <a:xfrm>
            <a:off x="8283575" y="1393825"/>
            <a:ext cx="428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686" name="Rectangle 254"/>
          <p:cNvSpPr>
            <a:spLocks noChangeArrowheads="1"/>
          </p:cNvSpPr>
          <p:nvPr/>
        </p:nvSpPr>
        <p:spPr bwMode="auto">
          <a:xfrm>
            <a:off x="7132638" y="2232025"/>
            <a:ext cx="252412" cy="762000"/>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687" name="Rectangle 255"/>
          <p:cNvSpPr>
            <a:spLocks noChangeArrowheads="1"/>
          </p:cNvSpPr>
          <p:nvPr/>
        </p:nvSpPr>
        <p:spPr bwMode="auto">
          <a:xfrm rot="16200000">
            <a:off x="7008813" y="2522538"/>
            <a:ext cx="5080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Extractor</a:t>
            </a:r>
            <a:endParaRPr lang="fr-FR" sz="1900" baseline="0">
              <a:latin typeface="Arial" charset="0"/>
            </a:endParaRPr>
          </a:p>
        </p:txBody>
      </p:sp>
      <p:sp>
        <p:nvSpPr>
          <p:cNvPr id="1298688" name="Rectangle 256"/>
          <p:cNvSpPr>
            <a:spLocks noChangeArrowheads="1"/>
          </p:cNvSpPr>
          <p:nvPr/>
        </p:nvSpPr>
        <p:spPr bwMode="auto">
          <a:xfrm>
            <a:off x="7864475" y="3295650"/>
            <a:ext cx="247650" cy="769938"/>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689" name="Rectangle 257"/>
          <p:cNvSpPr>
            <a:spLocks noChangeArrowheads="1"/>
          </p:cNvSpPr>
          <p:nvPr/>
        </p:nvSpPr>
        <p:spPr bwMode="auto">
          <a:xfrm rot="16200000">
            <a:off x="7739063" y="3414713"/>
            <a:ext cx="5080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Extractor</a:t>
            </a:r>
            <a:endParaRPr lang="fr-FR" sz="1900" baseline="0">
              <a:latin typeface="Arial" charset="0"/>
            </a:endParaRPr>
          </a:p>
        </p:txBody>
      </p:sp>
      <p:sp>
        <p:nvSpPr>
          <p:cNvPr id="1298690" name="Rectangle 258"/>
          <p:cNvSpPr>
            <a:spLocks noChangeArrowheads="1"/>
          </p:cNvSpPr>
          <p:nvPr/>
        </p:nvSpPr>
        <p:spPr bwMode="auto">
          <a:xfrm>
            <a:off x="7132638" y="4370388"/>
            <a:ext cx="252412" cy="930275"/>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691" name="Rectangle 259"/>
          <p:cNvSpPr>
            <a:spLocks noChangeArrowheads="1"/>
          </p:cNvSpPr>
          <p:nvPr/>
        </p:nvSpPr>
        <p:spPr bwMode="auto">
          <a:xfrm rot="16200000">
            <a:off x="7008813" y="4751388"/>
            <a:ext cx="5080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Extractor</a:t>
            </a:r>
            <a:endParaRPr lang="fr-FR" sz="1900" baseline="0">
              <a:latin typeface="Arial" charset="0"/>
            </a:endParaRPr>
          </a:p>
        </p:txBody>
      </p:sp>
      <p:sp>
        <p:nvSpPr>
          <p:cNvPr id="1298692" name="Rectangle 260"/>
          <p:cNvSpPr>
            <a:spLocks noChangeArrowheads="1"/>
          </p:cNvSpPr>
          <p:nvPr/>
        </p:nvSpPr>
        <p:spPr bwMode="auto">
          <a:xfrm>
            <a:off x="8070850" y="2998788"/>
            <a:ext cx="9842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Li</a:t>
            </a:r>
            <a:endParaRPr lang="fr-FR" sz="1900" baseline="0">
              <a:latin typeface="Arial" charset="0"/>
            </a:endParaRPr>
          </a:p>
        </p:txBody>
      </p:sp>
      <p:sp>
        <p:nvSpPr>
          <p:cNvPr id="1298693" name="Rectangle 261"/>
          <p:cNvSpPr>
            <a:spLocks noChangeArrowheads="1"/>
          </p:cNvSpPr>
          <p:nvPr/>
        </p:nvSpPr>
        <p:spPr bwMode="auto">
          <a:xfrm>
            <a:off x="8175625" y="2998788"/>
            <a:ext cx="428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694" name="Rectangle 262"/>
          <p:cNvSpPr>
            <a:spLocks noChangeArrowheads="1"/>
          </p:cNvSpPr>
          <p:nvPr/>
        </p:nvSpPr>
        <p:spPr bwMode="auto">
          <a:xfrm>
            <a:off x="8221663" y="2998788"/>
            <a:ext cx="11271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Bi</a:t>
            </a:r>
            <a:endParaRPr lang="fr-FR" sz="1900" baseline="0">
              <a:latin typeface="Arial" charset="0"/>
            </a:endParaRPr>
          </a:p>
        </p:txBody>
      </p:sp>
      <p:sp>
        <p:nvSpPr>
          <p:cNvPr id="1298695" name="Rectangle 263"/>
          <p:cNvSpPr>
            <a:spLocks noChangeArrowheads="1"/>
          </p:cNvSpPr>
          <p:nvPr/>
        </p:nvSpPr>
        <p:spPr bwMode="auto">
          <a:xfrm>
            <a:off x="8194675" y="4010025"/>
            <a:ext cx="9842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Li</a:t>
            </a:r>
            <a:endParaRPr lang="fr-FR" sz="1900" baseline="0">
              <a:latin typeface="Arial" charset="0"/>
            </a:endParaRPr>
          </a:p>
        </p:txBody>
      </p:sp>
      <p:sp>
        <p:nvSpPr>
          <p:cNvPr id="1298696" name="Rectangle 264"/>
          <p:cNvSpPr>
            <a:spLocks noChangeArrowheads="1"/>
          </p:cNvSpPr>
          <p:nvPr/>
        </p:nvSpPr>
        <p:spPr bwMode="auto">
          <a:xfrm>
            <a:off x="8299450" y="4010025"/>
            <a:ext cx="428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697" name="Rectangle 265"/>
          <p:cNvSpPr>
            <a:spLocks noChangeArrowheads="1"/>
          </p:cNvSpPr>
          <p:nvPr/>
        </p:nvSpPr>
        <p:spPr bwMode="auto">
          <a:xfrm>
            <a:off x="8345488" y="4010025"/>
            <a:ext cx="11271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Bi</a:t>
            </a:r>
            <a:endParaRPr lang="fr-FR" sz="1900" baseline="0">
              <a:latin typeface="Arial" charset="0"/>
            </a:endParaRPr>
          </a:p>
        </p:txBody>
      </p:sp>
      <p:sp>
        <p:nvSpPr>
          <p:cNvPr id="1298698" name="Rectangle 266"/>
          <p:cNvSpPr>
            <a:spLocks noChangeArrowheads="1"/>
          </p:cNvSpPr>
          <p:nvPr/>
        </p:nvSpPr>
        <p:spPr bwMode="auto">
          <a:xfrm>
            <a:off x="6462713" y="2908300"/>
            <a:ext cx="21907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LiCl</a:t>
            </a:r>
            <a:endParaRPr lang="fr-FR" sz="1900" baseline="0">
              <a:latin typeface="Arial" charset="0"/>
            </a:endParaRPr>
          </a:p>
        </p:txBody>
      </p:sp>
      <p:sp>
        <p:nvSpPr>
          <p:cNvPr id="1298699" name="Rectangle 267"/>
          <p:cNvSpPr>
            <a:spLocks noChangeArrowheads="1"/>
          </p:cNvSpPr>
          <p:nvPr/>
        </p:nvSpPr>
        <p:spPr bwMode="auto">
          <a:xfrm>
            <a:off x="6278563" y="3127375"/>
            <a:ext cx="36671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(7.5 m</a:t>
            </a:r>
            <a:endParaRPr lang="fr-FR" sz="1900" baseline="0">
              <a:latin typeface="Arial" charset="0"/>
            </a:endParaRPr>
          </a:p>
        </p:txBody>
      </p:sp>
      <p:sp>
        <p:nvSpPr>
          <p:cNvPr id="1298700" name="Rectangle 268"/>
          <p:cNvSpPr>
            <a:spLocks noChangeArrowheads="1"/>
          </p:cNvSpPr>
          <p:nvPr/>
        </p:nvSpPr>
        <p:spPr bwMode="auto">
          <a:xfrm>
            <a:off x="6667500" y="3124200"/>
            <a:ext cx="42863" cy="92075"/>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600" b="1" baseline="0">
                <a:solidFill>
                  <a:srgbClr val="000000"/>
                </a:solidFill>
                <a:latin typeface="Arial" charset="0"/>
              </a:rPr>
              <a:t>3</a:t>
            </a:r>
            <a:endParaRPr lang="fr-FR" sz="1900" baseline="0">
              <a:latin typeface="Arial" charset="0"/>
            </a:endParaRPr>
          </a:p>
        </p:txBody>
      </p:sp>
      <p:sp>
        <p:nvSpPr>
          <p:cNvPr id="1298701" name="Rectangle 269"/>
          <p:cNvSpPr>
            <a:spLocks noChangeArrowheads="1"/>
          </p:cNvSpPr>
          <p:nvPr/>
        </p:nvSpPr>
        <p:spPr bwMode="auto">
          <a:xfrm>
            <a:off x="6715125" y="3127375"/>
            <a:ext cx="15557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/h)</a:t>
            </a:r>
            <a:endParaRPr lang="fr-FR" sz="1900" baseline="0">
              <a:latin typeface="Arial" charset="0"/>
            </a:endParaRPr>
          </a:p>
        </p:txBody>
      </p:sp>
      <p:sp>
        <p:nvSpPr>
          <p:cNvPr id="1298702" name="Rectangle 270"/>
          <p:cNvSpPr>
            <a:spLocks noChangeArrowheads="1"/>
          </p:cNvSpPr>
          <p:nvPr/>
        </p:nvSpPr>
        <p:spPr bwMode="auto">
          <a:xfrm>
            <a:off x="8070850" y="4233863"/>
            <a:ext cx="10953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 </a:t>
            </a:r>
            <a:endParaRPr lang="fr-FR" sz="1900" baseline="0">
              <a:latin typeface="Arial" charset="0"/>
            </a:endParaRPr>
          </a:p>
        </p:txBody>
      </p:sp>
      <p:sp>
        <p:nvSpPr>
          <p:cNvPr id="1298703" name="Rectangle 271"/>
          <p:cNvSpPr>
            <a:spLocks noChangeArrowheads="1"/>
          </p:cNvSpPr>
          <p:nvPr/>
        </p:nvSpPr>
        <p:spPr bwMode="auto">
          <a:xfrm>
            <a:off x="8188325" y="4229100"/>
            <a:ext cx="52863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Divalent </a:t>
            </a:r>
            <a:endParaRPr lang="fr-FR" sz="1900" baseline="0">
              <a:latin typeface="Arial" charset="0"/>
            </a:endParaRPr>
          </a:p>
        </p:txBody>
      </p:sp>
      <p:sp>
        <p:nvSpPr>
          <p:cNvPr id="1298704" name="Rectangle 272"/>
          <p:cNvSpPr>
            <a:spLocks noChangeArrowheads="1"/>
          </p:cNvSpPr>
          <p:nvPr/>
        </p:nvSpPr>
        <p:spPr bwMode="auto">
          <a:xfrm>
            <a:off x="8070850" y="4376738"/>
            <a:ext cx="27463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rare </a:t>
            </a:r>
            <a:endParaRPr lang="fr-FR" sz="1900" baseline="0">
              <a:latin typeface="Arial" charset="0"/>
            </a:endParaRPr>
          </a:p>
        </p:txBody>
      </p:sp>
      <p:sp>
        <p:nvSpPr>
          <p:cNvPr id="1298705" name="Rectangle 273"/>
          <p:cNvSpPr>
            <a:spLocks noChangeArrowheads="1"/>
          </p:cNvSpPr>
          <p:nvPr/>
        </p:nvSpPr>
        <p:spPr bwMode="auto">
          <a:xfrm>
            <a:off x="8361363" y="4376738"/>
            <a:ext cx="3810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earths</a:t>
            </a:r>
            <a:endParaRPr lang="fr-FR" sz="1900" baseline="0">
              <a:latin typeface="Arial" charset="0"/>
            </a:endParaRPr>
          </a:p>
        </p:txBody>
      </p:sp>
      <p:sp>
        <p:nvSpPr>
          <p:cNvPr id="1298706" name="Rectangle 274"/>
          <p:cNvSpPr>
            <a:spLocks noChangeArrowheads="1"/>
          </p:cNvSpPr>
          <p:nvPr/>
        </p:nvSpPr>
        <p:spPr bwMode="auto">
          <a:xfrm>
            <a:off x="7785100" y="4608513"/>
            <a:ext cx="9842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Li</a:t>
            </a:r>
            <a:endParaRPr lang="fr-FR" sz="1900" baseline="0">
              <a:latin typeface="Arial" charset="0"/>
            </a:endParaRPr>
          </a:p>
        </p:txBody>
      </p:sp>
      <p:sp>
        <p:nvSpPr>
          <p:cNvPr id="1298707" name="Rectangle 275"/>
          <p:cNvSpPr>
            <a:spLocks noChangeArrowheads="1"/>
          </p:cNvSpPr>
          <p:nvPr/>
        </p:nvSpPr>
        <p:spPr bwMode="auto">
          <a:xfrm>
            <a:off x="7889875" y="4608513"/>
            <a:ext cx="428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708" name="Rectangle 276"/>
          <p:cNvSpPr>
            <a:spLocks noChangeArrowheads="1"/>
          </p:cNvSpPr>
          <p:nvPr/>
        </p:nvSpPr>
        <p:spPr bwMode="auto">
          <a:xfrm>
            <a:off x="7934325" y="4608513"/>
            <a:ext cx="11271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Bi</a:t>
            </a:r>
            <a:endParaRPr lang="fr-FR" sz="1900" baseline="0">
              <a:latin typeface="Arial" charset="0"/>
            </a:endParaRPr>
          </a:p>
        </p:txBody>
      </p:sp>
      <p:sp>
        <p:nvSpPr>
          <p:cNvPr id="1298709" name="Rectangle 277"/>
          <p:cNvSpPr>
            <a:spLocks noChangeArrowheads="1"/>
          </p:cNvSpPr>
          <p:nvPr/>
        </p:nvSpPr>
        <p:spPr bwMode="auto">
          <a:xfrm>
            <a:off x="7818438" y="5192713"/>
            <a:ext cx="9842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Li</a:t>
            </a:r>
            <a:endParaRPr lang="fr-FR" sz="1900" baseline="0">
              <a:latin typeface="Arial" charset="0"/>
            </a:endParaRPr>
          </a:p>
        </p:txBody>
      </p:sp>
      <p:sp>
        <p:nvSpPr>
          <p:cNvPr id="1298710" name="Rectangle 278"/>
          <p:cNvSpPr>
            <a:spLocks noChangeArrowheads="1"/>
          </p:cNvSpPr>
          <p:nvPr/>
        </p:nvSpPr>
        <p:spPr bwMode="auto">
          <a:xfrm>
            <a:off x="7921625" y="5192713"/>
            <a:ext cx="42863"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a:t>
            </a:r>
            <a:endParaRPr lang="fr-FR" sz="1900" baseline="0">
              <a:latin typeface="Arial" charset="0"/>
            </a:endParaRPr>
          </a:p>
        </p:txBody>
      </p:sp>
      <p:sp>
        <p:nvSpPr>
          <p:cNvPr id="1298711" name="Rectangle 279"/>
          <p:cNvSpPr>
            <a:spLocks noChangeArrowheads="1"/>
          </p:cNvSpPr>
          <p:nvPr/>
        </p:nvSpPr>
        <p:spPr bwMode="auto">
          <a:xfrm>
            <a:off x="7967663" y="5192713"/>
            <a:ext cx="11271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Bi</a:t>
            </a:r>
            <a:endParaRPr lang="fr-FR" sz="1900" baseline="0">
              <a:latin typeface="Arial" charset="0"/>
            </a:endParaRPr>
          </a:p>
        </p:txBody>
      </p:sp>
      <p:sp>
        <p:nvSpPr>
          <p:cNvPr id="1298712" name="Rectangle 280"/>
          <p:cNvSpPr>
            <a:spLocks noChangeArrowheads="1"/>
          </p:cNvSpPr>
          <p:nvPr/>
        </p:nvSpPr>
        <p:spPr bwMode="auto">
          <a:xfrm>
            <a:off x="7629525" y="5326063"/>
            <a:ext cx="10953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 </a:t>
            </a:r>
            <a:endParaRPr lang="fr-FR" sz="1900" baseline="0">
              <a:latin typeface="Arial" charset="0"/>
            </a:endParaRPr>
          </a:p>
        </p:txBody>
      </p:sp>
      <p:sp>
        <p:nvSpPr>
          <p:cNvPr id="1298713" name="Rectangle 281"/>
          <p:cNvSpPr>
            <a:spLocks noChangeArrowheads="1"/>
          </p:cNvSpPr>
          <p:nvPr/>
        </p:nvSpPr>
        <p:spPr bwMode="auto">
          <a:xfrm>
            <a:off x="7743825" y="5321300"/>
            <a:ext cx="6350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Trivalents </a:t>
            </a:r>
            <a:endParaRPr lang="fr-FR" sz="1900" baseline="0">
              <a:latin typeface="Arial" charset="0"/>
            </a:endParaRPr>
          </a:p>
        </p:txBody>
      </p:sp>
      <p:sp>
        <p:nvSpPr>
          <p:cNvPr id="1298714" name="Rectangle 282"/>
          <p:cNvSpPr>
            <a:spLocks noChangeArrowheads="1"/>
          </p:cNvSpPr>
          <p:nvPr/>
        </p:nvSpPr>
        <p:spPr bwMode="auto">
          <a:xfrm>
            <a:off x="7629525" y="5470525"/>
            <a:ext cx="274638"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rare </a:t>
            </a:r>
            <a:endParaRPr lang="fr-FR" sz="1900" baseline="0">
              <a:latin typeface="Arial" charset="0"/>
            </a:endParaRPr>
          </a:p>
        </p:txBody>
      </p:sp>
      <p:sp>
        <p:nvSpPr>
          <p:cNvPr id="1298715" name="Rectangle 283"/>
          <p:cNvSpPr>
            <a:spLocks noChangeArrowheads="1"/>
          </p:cNvSpPr>
          <p:nvPr/>
        </p:nvSpPr>
        <p:spPr bwMode="auto">
          <a:xfrm>
            <a:off x="7918450" y="5470525"/>
            <a:ext cx="3810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1" baseline="0">
                <a:solidFill>
                  <a:srgbClr val="000000"/>
                </a:solidFill>
                <a:latin typeface="Arial" charset="0"/>
              </a:rPr>
              <a:t>earths</a:t>
            </a:r>
            <a:endParaRPr lang="fr-FR" sz="1900" baseline="0">
              <a:latin typeface="Arial" charset="0"/>
            </a:endParaRPr>
          </a:p>
        </p:txBody>
      </p:sp>
      <p:sp>
        <p:nvSpPr>
          <p:cNvPr id="1298716" name="Rectangle 284"/>
          <p:cNvSpPr>
            <a:spLocks noChangeArrowheads="1"/>
          </p:cNvSpPr>
          <p:nvPr/>
        </p:nvSpPr>
        <p:spPr bwMode="auto">
          <a:xfrm>
            <a:off x="2986088" y="2641600"/>
            <a:ext cx="249237" cy="869950"/>
          </a:xfrm>
          <a:prstGeom prst="rect">
            <a:avLst/>
          </a:prstGeom>
          <a:noFill/>
          <a:ln w="7938" cap="rnd">
            <a:solidFill>
              <a:srgbClr val="000000"/>
            </a:solidFill>
            <a:miter lim="800000"/>
            <a:headEnd/>
            <a:tailEnd/>
          </a:ln>
        </p:spPr>
        <p:txBody>
          <a:bodyPr>
            <a:prstTxWarp prst="textNoShape">
              <a:avLst/>
            </a:prstTxWarp>
          </a:bodyPr>
          <a:lstStyle/>
          <a:p>
            <a:endParaRPr lang="en-US"/>
          </a:p>
        </p:txBody>
      </p:sp>
      <p:sp>
        <p:nvSpPr>
          <p:cNvPr id="1298717" name="Rectangle 285"/>
          <p:cNvSpPr>
            <a:spLocks noChangeArrowheads="1"/>
          </p:cNvSpPr>
          <p:nvPr/>
        </p:nvSpPr>
        <p:spPr bwMode="auto">
          <a:xfrm rot="16200000">
            <a:off x="2859088" y="2994025"/>
            <a:ext cx="50800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000000"/>
                </a:solidFill>
                <a:latin typeface="Arial" charset="0"/>
              </a:rPr>
              <a:t>Extractor</a:t>
            </a:r>
            <a:endParaRPr lang="fr-FR" sz="1900" baseline="0">
              <a:latin typeface="Arial" charset="0"/>
            </a:endParaRPr>
          </a:p>
        </p:txBody>
      </p:sp>
      <p:sp>
        <p:nvSpPr>
          <p:cNvPr id="1298718" name="Freeform 286"/>
          <p:cNvSpPr>
            <a:spLocks noEditPoints="1"/>
          </p:cNvSpPr>
          <p:nvPr/>
        </p:nvSpPr>
        <p:spPr bwMode="auto">
          <a:xfrm>
            <a:off x="1749425" y="1203325"/>
            <a:ext cx="66675" cy="2081213"/>
          </a:xfrm>
          <a:custGeom>
            <a:avLst/>
            <a:gdLst/>
            <a:ahLst/>
            <a:cxnLst>
              <a:cxn ang="0">
                <a:pos x="234" y="33"/>
              </a:cxn>
              <a:cxn ang="0">
                <a:pos x="234" y="13125"/>
              </a:cxn>
              <a:cxn ang="0">
                <a:pos x="200" y="13158"/>
              </a:cxn>
              <a:cxn ang="0">
                <a:pos x="167" y="13125"/>
              </a:cxn>
              <a:cxn ang="0">
                <a:pos x="167" y="33"/>
              </a:cxn>
              <a:cxn ang="0">
                <a:pos x="200" y="0"/>
              </a:cxn>
              <a:cxn ang="0">
                <a:pos x="234" y="33"/>
              </a:cxn>
              <a:cxn ang="0">
                <a:pos x="400" y="13058"/>
              </a:cxn>
              <a:cxn ang="0">
                <a:pos x="200" y="13458"/>
              </a:cxn>
              <a:cxn ang="0">
                <a:pos x="0" y="13058"/>
              </a:cxn>
              <a:cxn ang="0">
                <a:pos x="400" y="13058"/>
              </a:cxn>
            </a:cxnLst>
            <a:rect l="0" t="0" r="r" b="b"/>
            <a:pathLst>
              <a:path w="400" h="13458">
                <a:moveTo>
                  <a:pt x="234" y="33"/>
                </a:moveTo>
                <a:lnTo>
                  <a:pt x="234" y="13125"/>
                </a:lnTo>
                <a:cubicBezTo>
                  <a:pt x="234" y="13144"/>
                  <a:pt x="219" y="13158"/>
                  <a:pt x="200" y="13158"/>
                </a:cubicBezTo>
                <a:cubicBezTo>
                  <a:pt x="182" y="13158"/>
                  <a:pt x="167" y="13144"/>
                  <a:pt x="167" y="13125"/>
                </a:cubicBezTo>
                <a:lnTo>
                  <a:pt x="167" y="33"/>
                </a:lnTo>
                <a:cubicBezTo>
                  <a:pt x="167" y="15"/>
                  <a:pt x="182" y="0"/>
                  <a:pt x="200" y="0"/>
                </a:cubicBezTo>
                <a:cubicBezTo>
                  <a:pt x="219" y="0"/>
                  <a:pt x="234" y="15"/>
                  <a:pt x="234" y="33"/>
                </a:cubicBezTo>
                <a:close/>
                <a:moveTo>
                  <a:pt x="400" y="13058"/>
                </a:moveTo>
                <a:lnTo>
                  <a:pt x="200" y="13458"/>
                </a:lnTo>
                <a:lnTo>
                  <a:pt x="0" y="13058"/>
                </a:lnTo>
                <a:lnTo>
                  <a:pt x="400" y="13058"/>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19" name="Freeform 287"/>
          <p:cNvSpPr>
            <a:spLocks noEditPoints="1"/>
          </p:cNvSpPr>
          <p:nvPr/>
        </p:nvSpPr>
        <p:spPr bwMode="auto">
          <a:xfrm>
            <a:off x="1784350" y="4197350"/>
            <a:ext cx="322263" cy="60325"/>
          </a:xfrm>
          <a:custGeom>
            <a:avLst/>
            <a:gdLst/>
            <a:ahLst/>
            <a:cxnLst>
              <a:cxn ang="0">
                <a:pos x="33" y="167"/>
              </a:cxn>
              <a:cxn ang="0">
                <a:pos x="1583" y="167"/>
              </a:cxn>
              <a:cxn ang="0">
                <a:pos x="1617" y="200"/>
              </a:cxn>
              <a:cxn ang="0">
                <a:pos x="1583" y="233"/>
              </a:cxn>
              <a:cxn ang="0">
                <a:pos x="33" y="233"/>
              </a:cxn>
              <a:cxn ang="0">
                <a:pos x="0" y="200"/>
              </a:cxn>
              <a:cxn ang="0">
                <a:pos x="33" y="167"/>
              </a:cxn>
              <a:cxn ang="0">
                <a:pos x="1517" y="0"/>
              </a:cxn>
              <a:cxn ang="0">
                <a:pos x="1917" y="200"/>
              </a:cxn>
              <a:cxn ang="0">
                <a:pos x="1517" y="400"/>
              </a:cxn>
              <a:cxn ang="0">
                <a:pos x="1517" y="0"/>
              </a:cxn>
            </a:cxnLst>
            <a:rect l="0" t="0" r="r" b="b"/>
            <a:pathLst>
              <a:path w="1917" h="400">
                <a:moveTo>
                  <a:pt x="33" y="167"/>
                </a:moveTo>
                <a:lnTo>
                  <a:pt x="1583" y="167"/>
                </a:lnTo>
                <a:cubicBezTo>
                  <a:pt x="1602" y="167"/>
                  <a:pt x="1617" y="182"/>
                  <a:pt x="1617" y="200"/>
                </a:cubicBezTo>
                <a:cubicBezTo>
                  <a:pt x="1617" y="219"/>
                  <a:pt x="1602" y="233"/>
                  <a:pt x="1583" y="233"/>
                </a:cubicBezTo>
                <a:lnTo>
                  <a:pt x="33" y="233"/>
                </a:lnTo>
                <a:cubicBezTo>
                  <a:pt x="15" y="233"/>
                  <a:pt x="0" y="219"/>
                  <a:pt x="0" y="200"/>
                </a:cubicBezTo>
                <a:cubicBezTo>
                  <a:pt x="0" y="182"/>
                  <a:pt x="15" y="167"/>
                  <a:pt x="33" y="167"/>
                </a:cubicBezTo>
                <a:close/>
                <a:moveTo>
                  <a:pt x="1517" y="0"/>
                </a:moveTo>
                <a:lnTo>
                  <a:pt x="1917" y="200"/>
                </a:lnTo>
                <a:lnTo>
                  <a:pt x="1517" y="400"/>
                </a:lnTo>
                <a:lnTo>
                  <a:pt x="1517" y="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21" name="Line 289"/>
          <p:cNvSpPr>
            <a:spLocks noChangeShapeType="1"/>
          </p:cNvSpPr>
          <p:nvPr/>
        </p:nvSpPr>
        <p:spPr bwMode="auto">
          <a:xfrm>
            <a:off x="2986088" y="4227513"/>
            <a:ext cx="65087" cy="0"/>
          </a:xfrm>
          <a:prstGeom prst="line">
            <a:avLst/>
          </a:prstGeom>
          <a:noFill/>
          <a:ln w="7938" cap="rnd">
            <a:solidFill>
              <a:srgbClr val="000000"/>
            </a:solidFill>
            <a:round/>
            <a:headEnd/>
            <a:tailEnd/>
          </a:ln>
        </p:spPr>
        <p:txBody>
          <a:bodyPr>
            <a:prstTxWarp prst="textNoShape">
              <a:avLst/>
            </a:prstTxWarp>
          </a:bodyPr>
          <a:lstStyle/>
          <a:p>
            <a:endParaRPr lang="en-US"/>
          </a:p>
        </p:txBody>
      </p:sp>
      <p:sp>
        <p:nvSpPr>
          <p:cNvPr id="1298722" name="Freeform 290"/>
          <p:cNvSpPr>
            <a:spLocks noEditPoints="1"/>
          </p:cNvSpPr>
          <p:nvPr/>
        </p:nvSpPr>
        <p:spPr bwMode="auto">
          <a:xfrm>
            <a:off x="3016250" y="3514725"/>
            <a:ext cx="66675" cy="717550"/>
          </a:xfrm>
          <a:custGeom>
            <a:avLst/>
            <a:gdLst/>
            <a:ahLst/>
            <a:cxnLst>
              <a:cxn ang="0">
                <a:pos x="167" y="4600"/>
              </a:cxn>
              <a:cxn ang="0">
                <a:pos x="167" y="333"/>
              </a:cxn>
              <a:cxn ang="0">
                <a:pos x="200" y="300"/>
              </a:cxn>
              <a:cxn ang="0">
                <a:pos x="233" y="333"/>
              </a:cxn>
              <a:cxn ang="0">
                <a:pos x="233" y="4600"/>
              </a:cxn>
              <a:cxn ang="0">
                <a:pos x="200" y="4633"/>
              </a:cxn>
              <a:cxn ang="0">
                <a:pos x="167" y="4600"/>
              </a:cxn>
              <a:cxn ang="0">
                <a:pos x="0" y="400"/>
              </a:cxn>
              <a:cxn ang="0">
                <a:pos x="200" y="0"/>
              </a:cxn>
              <a:cxn ang="0">
                <a:pos x="400" y="400"/>
              </a:cxn>
              <a:cxn ang="0">
                <a:pos x="0" y="400"/>
              </a:cxn>
            </a:cxnLst>
            <a:rect l="0" t="0" r="r" b="b"/>
            <a:pathLst>
              <a:path w="400" h="4633">
                <a:moveTo>
                  <a:pt x="167" y="4600"/>
                </a:moveTo>
                <a:lnTo>
                  <a:pt x="167" y="333"/>
                </a:lnTo>
                <a:cubicBezTo>
                  <a:pt x="167" y="315"/>
                  <a:pt x="182" y="300"/>
                  <a:pt x="200" y="300"/>
                </a:cubicBezTo>
                <a:cubicBezTo>
                  <a:pt x="219" y="300"/>
                  <a:pt x="233" y="315"/>
                  <a:pt x="233" y="333"/>
                </a:cubicBezTo>
                <a:lnTo>
                  <a:pt x="233" y="4600"/>
                </a:lnTo>
                <a:cubicBezTo>
                  <a:pt x="233" y="4619"/>
                  <a:pt x="219" y="4633"/>
                  <a:pt x="200" y="4633"/>
                </a:cubicBezTo>
                <a:cubicBezTo>
                  <a:pt x="182" y="4633"/>
                  <a:pt x="167" y="4619"/>
                  <a:pt x="167" y="4600"/>
                </a:cubicBezTo>
                <a:close/>
                <a:moveTo>
                  <a:pt x="0" y="400"/>
                </a:moveTo>
                <a:lnTo>
                  <a:pt x="200" y="0"/>
                </a:lnTo>
                <a:lnTo>
                  <a:pt x="400" y="400"/>
                </a:lnTo>
                <a:lnTo>
                  <a:pt x="0" y="4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23" name="Freeform 291"/>
          <p:cNvSpPr>
            <a:spLocks noEditPoints="1"/>
          </p:cNvSpPr>
          <p:nvPr/>
        </p:nvSpPr>
        <p:spPr bwMode="auto">
          <a:xfrm>
            <a:off x="7132638" y="1944688"/>
            <a:ext cx="66675" cy="117475"/>
          </a:xfrm>
          <a:custGeom>
            <a:avLst/>
            <a:gdLst/>
            <a:ahLst/>
            <a:cxnLst>
              <a:cxn ang="0">
                <a:pos x="83" y="362"/>
              </a:cxn>
              <a:cxn ang="0">
                <a:pos x="83" y="166"/>
              </a:cxn>
              <a:cxn ang="0">
                <a:pos x="100" y="150"/>
              </a:cxn>
              <a:cxn ang="0">
                <a:pos x="116" y="166"/>
              </a:cxn>
              <a:cxn ang="0">
                <a:pos x="116" y="362"/>
              </a:cxn>
              <a:cxn ang="0">
                <a:pos x="100" y="379"/>
              </a:cxn>
              <a:cxn ang="0">
                <a:pos x="83" y="362"/>
              </a:cxn>
              <a:cxn ang="0">
                <a:pos x="0" y="200"/>
              </a:cxn>
              <a:cxn ang="0">
                <a:pos x="100" y="0"/>
              </a:cxn>
              <a:cxn ang="0">
                <a:pos x="200" y="200"/>
              </a:cxn>
              <a:cxn ang="0">
                <a:pos x="0" y="200"/>
              </a:cxn>
            </a:cxnLst>
            <a:rect l="0" t="0" r="r" b="b"/>
            <a:pathLst>
              <a:path w="200" h="379">
                <a:moveTo>
                  <a:pt x="83" y="362"/>
                </a:moveTo>
                <a:lnTo>
                  <a:pt x="83" y="166"/>
                </a:lnTo>
                <a:cubicBezTo>
                  <a:pt x="83" y="157"/>
                  <a:pt x="90" y="150"/>
                  <a:pt x="100" y="150"/>
                </a:cubicBezTo>
                <a:cubicBezTo>
                  <a:pt x="109" y="150"/>
                  <a:pt x="116" y="157"/>
                  <a:pt x="116" y="166"/>
                </a:cubicBezTo>
                <a:lnTo>
                  <a:pt x="116" y="362"/>
                </a:lnTo>
                <a:cubicBezTo>
                  <a:pt x="116" y="372"/>
                  <a:pt x="109" y="379"/>
                  <a:pt x="100" y="379"/>
                </a:cubicBezTo>
                <a:cubicBezTo>
                  <a:pt x="90" y="379"/>
                  <a:pt x="83" y="372"/>
                  <a:pt x="83" y="362"/>
                </a:cubicBezTo>
                <a:close/>
                <a:moveTo>
                  <a:pt x="0" y="200"/>
                </a:moveTo>
                <a:lnTo>
                  <a:pt x="100" y="0"/>
                </a:lnTo>
                <a:lnTo>
                  <a:pt x="200" y="200"/>
                </a:lnTo>
                <a:lnTo>
                  <a:pt x="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24" name="Line 292"/>
          <p:cNvSpPr>
            <a:spLocks noChangeShapeType="1"/>
          </p:cNvSpPr>
          <p:nvPr/>
        </p:nvSpPr>
        <p:spPr bwMode="auto">
          <a:xfrm>
            <a:off x="3051175" y="2057400"/>
            <a:ext cx="4116388" cy="0"/>
          </a:xfrm>
          <a:prstGeom prst="line">
            <a:avLst/>
          </a:prstGeom>
          <a:noFill/>
          <a:ln w="7938" cap="rnd">
            <a:solidFill>
              <a:srgbClr val="000000"/>
            </a:solidFill>
            <a:round/>
            <a:headEnd/>
            <a:tailEnd/>
          </a:ln>
        </p:spPr>
        <p:txBody>
          <a:bodyPr>
            <a:prstTxWarp prst="textNoShape">
              <a:avLst/>
            </a:prstTxWarp>
          </a:bodyPr>
          <a:lstStyle/>
          <a:p>
            <a:endParaRPr lang="en-US"/>
          </a:p>
        </p:txBody>
      </p:sp>
      <p:sp>
        <p:nvSpPr>
          <p:cNvPr id="1298725" name="Freeform 293"/>
          <p:cNvSpPr>
            <a:spLocks noEditPoints="1"/>
          </p:cNvSpPr>
          <p:nvPr/>
        </p:nvSpPr>
        <p:spPr bwMode="auto">
          <a:xfrm>
            <a:off x="3016250" y="2057400"/>
            <a:ext cx="66675" cy="588963"/>
          </a:xfrm>
          <a:custGeom>
            <a:avLst/>
            <a:gdLst/>
            <a:ahLst/>
            <a:cxnLst>
              <a:cxn ang="0">
                <a:pos x="167" y="3775"/>
              </a:cxn>
              <a:cxn ang="0">
                <a:pos x="167" y="333"/>
              </a:cxn>
              <a:cxn ang="0">
                <a:pos x="200" y="300"/>
              </a:cxn>
              <a:cxn ang="0">
                <a:pos x="233" y="333"/>
              </a:cxn>
              <a:cxn ang="0">
                <a:pos x="233" y="3775"/>
              </a:cxn>
              <a:cxn ang="0">
                <a:pos x="200" y="3808"/>
              </a:cxn>
              <a:cxn ang="0">
                <a:pos x="167" y="3775"/>
              </a:cxn>
              <a:cxn ang="0">
                <a:pos x="0" y="400"/>
              </a:cxn>
              <a:cxn ang="0">
                <a:pos x="200" y="0"/>
              </a:cxn>
              <a:cxn ang="0">
                <a:pos x="400" y="400"/>
              </a:cxn>
              <a:cxn ang="0">
                <a:pos x="0" y="400"/>
              </a:cxn>
            </a:cxnLst>
            <a:rect l="0" t="0" r="r" b="b"/>
            <a:pathLst>
              <a:path w="400" h="3808">
                <a:moveTo>
                  <a:pt x="167" y="3775"/>
                </a:moveTo>
                <a:lnTo>
                  <a:pt x="167" y="333"/>
                </a:lnTo>
                <a:cubicBezTo>
                  <a:pt x="167" y="315"/>
                  <a:pt x="182" y="300"/>
                  <a:pt x="200" y="300"/>
                </a:cubicBezTo>
                <a:cubicBezTo>
                  <a:pt x="219" y="300"/>
                  <a:pt x="233" y="315"/>
                  <a:pt x="233" y="333"/>
                </a:cubicBezTo>
                <a:lnTo>
                  <a:pt x="233" y="3775"/>
                </a:lnTo>
                <a:cubicBezTo>
                  <a:pt x="233" y="3794"/>
                  <a:pt x="219" y="3808"/>
                  <a:pt x="200" y="3808"/>
                </a:cubicBezTo>
                <a:cubicBezTo>
                  <a:pt x="182" y="3808"/>
                  <a:pt x="167" y="3794"/>
                  <a:pt x="167" y="3775"/>
                </a:cubicBezTo>
                <a:close/>
                <a:moveTo>
                  <a:pt x="0" y="400"/>
                </a:moveTo>
                <a:lnTo>
                  <a:pt x="200" y="0"/>
                </a:lnTo>
                <a:lnTo>
                  <a:pt x="400" y="400"/>
                </a:lnTo>
                <a:lnTo>
                  <a:pt x="0" y="4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26" name="Freeform 294"/>
          <p:cNvSpPr>
            <a:spLocks noEditPoints="1"/>
          </p:cNvSpPr>
          <p:nvPr/>
        </p:nvSpPr>
        <p:spPr bwMode="auto">
          <a:xfrm>
            <a:off x="2319338" y="973138"/>
            <a:ext cx="290512" cy="61912"/>
          </a:xfrm>
          <a:custGeom>
            <a:avLst/>
            <a:gdLst/>
            <a:ahLst/>
            <a:cxnLst>
              <a:cxn ang="0">
                <a:pos x="1700" y="233"/>
              </a:cxn>
              <a:cxn ang="0">
                <a:pos x="333" y="233"/>
              </a:cxn>
              <a:cxn ang="0">
                <a:pos x="300" y="200"/>
              </a:cxn>
              <a:cxn ang="0">
                <a:pos x="333" y="166"/>
              </a:cxn>
              <a:cxn ang="0">
                <a:pos x="1700" y="166"/>
              </a:cxn>
              <a:cxn ang="0">
                <a:pos x="1733" y="200"/>
              </a:cxn>
              <a:cxn ang="0">
                <a:pos x="1700" y="233"/>
              </a:cxn>
              <a:cxn ang="0">
                <a:pos x="400" y="400"/>
              </a:cxn>
              <a:cxn ang="0">
                <a:pos x="0" y="200"/>
              </a:cxn>
              <a:cxn ang="0">
                <a:pos x="400" y="0"/>
              </a:cxn>
              <a:cxn ang="0">
                <a:pos x="400" y="400"/>
              </a:cxn>
            </a:cxnLst>
            <a:rect l="0" t="0" r="r" b="b"/>
            <a:pathLst>
              <a:path w="1733" h="400">
                <a:moveTo>
                  <a:pt x="1700" y="233"/>
                </a:moveTo>
                <a:lnTo>
                  <a:pt x="333" y="233"/>
                </a:lnTo>
                <a:cubicBezTo>
                  <a:pt x="315" y="233"/>
                  <a:pt x="300" y="218"/>
                  <a:pt x="300" y="200"/>
                </a:cubicBezTo>
                <a:cubicBezTo>
                  <a:pt x="300" y="181"/>
                  <a:pt x="315" y="166"/>
                  <a:pt x="333" y="166"/>
                </a:cubicBezTo>
                <a:lnTo>
                  <a:pt x="1700" y="166"/>
                </a:lnTo>
                <a:cubicBezTo>
                  <a:pt x="1718" y="166"/>
                  <a:pt x="1733" y="181"/>
                  <a:pt x="1733" y="200"/>
                </a:cubicBezTo>
                <a:cubicBezTo>
                  <a:pt x="1733" y="218"/>
                  <a:pt x="1718" y="233"/>
                  <a:pt x="1700" y="233"/>
                </a:cubicBezTo>
                <a:close/>
                <a:moveTo>
                  <a:pt x="400" y="400"/>
                </a:moveTo>
                <a:lnTo>
                  <a:pt x="0" y="200"/>
                </a:lnTo>
                <a:lnTo>
                  <a:pt x="400" y="0"/>
                </a:lnTo>
                <a:lnTo>
                  <a:pt x="400" y="4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27" name="Freeform 295"/>
          <p:cNvSpPr>
            <a:spLocks noEditPoints="1"/>
          </p:cNvSpPr>
          <p:nvPr/>
        </p:nvSpPr>
        <p:spPr bwMode="auto">
          <a:xfrm>
            <a:off x="7132638" y="1003300"/>
            <a:ext cx="66675" cy="123825"/>
          </a:xfrm>
          <a:custGeom>
            <a:avLst/>
            <a:gdLst/>
            <a:ahLst/>
            <a:cxnLst>
              <a:cxn ang="0">
                <a:pos x="83" y="379"/>
              </a:cxn>
              <a:cxn ang="0">
                <a:pos x="83" y="167"/>
              </a:cxn>
              <a:cxn ang="0">
                <a:pos x="100" y="150"/>
              </a:cxn>
              <a:cxn ang="0">
                <a:pos x="116" y="167"/>
              </a:cxn>
              <a:cxn ang="0">
                <a:pos x="116" y="379"/>
              </a:cxn>
              <a:cxn ang="0">
                <a:pos x="100" y="396"/>
              </a:cxn>
              <a:cxn ang="0">
                <a:pos x="83" y="379"/>
              </a:cxn>
              <a:cxn ang="0">
                <a:pos x="0" y="200"/>
              </a:cxn>
              <a:cxn ang="0">
                <a:pos x="100" y="0"/>
              </a:cxn>
              <a:cxn ang="0">
                <a:pos x="200" y="200"/>
              </a:cxn>
              <a:cxn ang="0">
                <a:pos x="0" y="200"/>
              </a:cxn>
            </a:cxnLst>
            <a:rect l="0" t="0" r="r" b="b"/>
            <a:pathLst>
              <a:path w="200" h="396">
                <a:moveTo>
                  <a:pt x="83" y="379"/>
                </a:moveTo>
                <a:lnTo>
                  <a:pt x="83" y="167"/>
                </a:lnTo>
                <a:cubicBezTo>
                  <a:pt x="83" y="158"/>
                  <a:pt x="90" y="150"/>
                  <a:pt x="100" y="150"/>
                </a:cubicBezTo>
                <a:cubicBezTo>
                  <a:pt x="109" y="150"/>
                  <a:pt x="116" y="158"/>
                  <a:pt x="116" y="167"/>
                </a:cubicBezTo>
                <a:lnTo>
                  <a:pt x="116" y="379"/>
                </a:lnTo>
                <a:cubicBezTo>
                  <a:pt x="116" y="389"/>
                  <a:pt x="109" y="396"/>
                  <a:pt x="100" y="396"/>
                </a:cubicBezTo>
                <a:cubicBezTo>
                  <a:pt x="90" y="396"/>
                  <a:pt x="83" y="389"/>
                  <a:pt x="83" y="379"/>
                </a:cubicBezTo>
                <a:close/>
                <a:moveTo>
                  <a:pt x="0" y="200"/>
                </a:moveTo>
                <a:lnTo>
                  <a:pt x="100" y="0"/>
                </a:lnTo>
                <a:lnTo>
                  <a:pt x="200" y="200"/>
                </a:lnTo>
                <a:lnTo>
                  <a:pt x="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28" name="Freeform 296"/>
          <p:cNvSpPr>
            <a:spLocks noEditPoints="1"/>
          </p:cNvSpPr>
          <p:nvPr/>
        </p:nvSpPr>
        <p:spPr bwMode="auto">
          <a:xfrm>
            <a:off x="3490913" y="973138"/>
            <a:ext cx="3681412" cy="61912"/>
          </a:xfrm>
          <a:custGeom>
            <a:avLst/>
            <a:gdLst/>
            <a:ahLst/>
            <a:cxnLst>
              <a:cxn ang="0">
                <a:pos x="10967" y="117"/>
              </a:cxn>
              <a:cxn ang="0">
                <a:pos x="167" y="117"/>
              </a:cxn>
              <a:cxn ang="0">
                <a:pos x="150" y="100"/>
              </a:cxn>
              <a:cxn ang="0">
                <a:pos x="167" y="83"/>
              </a:cxn>
              <a:cxn ang="0">
                <a:pos x="10967" y="83"/>
              </a:cxn>
              <a:cxn ang="0">
                <a:pos x="10983" y="100"/>
              </a:cxn>
              <a:cxn ang="0">
                <a:pos x="10967" y="117"/>
              </a:cxn>
              <a:cxn ang="0">
                <a:pos x="200" y="200"/>
              </a:cxn>
              <a:cxn ang="0">
                <a:pos x="0" y="100"/>
              </a:cxn>
              <a:cxn ang="0">
                <a:pos x="200" y="0"/>
              </a:cxn>
              <a:cxn ang="0">
                <a:pos x="200" y="200"/>
              </a:cxn>
            </a:cxnLst>
            <a:rect l="0" t="0" r="r" b="b"/>
            <a:pathLst>
              <a:path w="10983" h="200">
                <a:moveTo>
                  <a:pt x="10967" y="117"/>
                </a:moveTo>
                <a:lnTo>
                  <a:pt x="167" y="117"/>
                </a:lnTo>
                <a:cubicBezTo>
                  <a:pt x="157" y="117"/>
                  <a:pt x="150" y="109"/>
                  <a:pt x="150" y="100"/>
                </a:cubicBezTo>
                <a:cubicBezTo>
                  <a:pt x="150" y="91"/>
                  <a:pt x="157" y="83"/>
                  <a:pt x="167" y="83"/>
                </a:cubicBezTo>
                <a:lnTo>
                  <a:pt x="10967" y="83"/>
                </a:lnTo>
                <a:cubicBezTo>
                  <a:pt x="10976" y="83"/>
                  <a:pt x="10983" y="91"/>
                  <a:pt x="10983" y="100"/>
                </a:cubicBezTo>
                <a:cubicBezTo>
                  <a:pt x="10983" y="109"/>
                  <a:pt x="10976" y="117"/>
                  <a:pt x="10967" y="117"/>
                </a:cubicBezTo>
                <a:close/>
                <a:moveTo>
                  <a:pt x="200" y="200"/>
                </a:moveTo>
                <a:lnTo>
                  <a:pt x="0" y="100"/>
                </a:lnTo>
                <a:lnTo>
                  <a:pt x="200" y="0"/>
                </a:lnTo>
                <a:lnTo>
                  <a:pt x="20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29" name="Freeform 297"/>
          <p:cNvSpPr>
            <a:spLocks noEditPoints="1"/>
          </p:cNvSpPr>
          <p:nvPr/>
        </p:nvSpPr>
        <p:spPr bwMode="auto">
          <a:xfrm>
            <a:off x="3268663" y="1203325"/>
            <a:ext cx="66675" cy="146050"/>
          </a:xfrm>
          <a:custGeom>
            <a:avLst/>
            <a:gdLst/>
            <a:ahLst/>
            <a:cxnLst>
              <a:cxn ang="0">
                <a:pos x="167" y="917"/>
              </a:cxn>
              <a:cxn ang="0">
                <a:pos x="167" y="333"/>
              </a:cxn>
              <a:cxn ang="0">
                <a:pos x="200" y="300"/>
              </a:cxn>
              <a:cxn ang="0">
                <a:pos x="233" y="333"/>
              </a:cxn>
              <a:cxn ang="0">
                <a:pos x="233" y="917"/>
              </a:cxn>
              <a:cxn ang="0">
                <a:pos x="200" y="950"/>
              </a:cxn>
              <a:cxn ang="0">
                <a:pos x="167" y="917"/>
              </a:cxn>
              <a:cxn ang="0">
                <a:pos x="0" y="400"/>
              </a:cxn>
              <a:cxn ang="0">
                <a:pos x="200" y="0"/>
              </a:cxn>
              <a:cxn ang="0">
                <a:pos x="400" y="400"/>
              </a:cxn>
              <a:cxn ang="0">
                <a:pos x="0" y="400"/>
              </a:cxn>
            </a:cxnLst>
            <a:rect l="0" t="0" r="r" b="b"/>
            <a:pathLst>
              <a:path w="400" h="950">
                <a:moveTo>
                  <a:pt x="167" y="917"/>
                </a:moveTo>
                <a:lnTo>
                  <a:pt x="167" y="333"/>
                </a:lnTo>
                <a:cubicBezTo>
                  <a:pt x="167" y="315"/>
                  <a:pt x="182" y="300"/>
                  <a:pt x="200" y="300"/>
                </a:cubicBezTo>
                <a:cubicBezTo>
                  <a:pt x="219" y="300"/>
                  <a:pt x="233" y="315"/>
                  <a:pt x="233" y="333"/>
                </a:cubicBezTo>
                <a:lnTo>
                  <a:pt x="233" y="917"/>
                </a:lnTo>
                <a:cubicBezTo>
                  <a:pt x="233" y="935"/>
                  <a:pt x="219" y="950"/>
                  <a:pt x="200" y="950"/>
                </a:cubicBezTo>
                <a:cubicBezTo>
                  <a:pt x="182" y="950"/>
                  <a:pt x="167" y="935"/>
                  <a:pt x="167" y="917"/>
                </a:cubicBezTo>
                <a:close/>
                <a:moveTo>
                  <a:pt x="0" y="400"/>
                </a:moveTo>
                <a:lnTo>
                  <a:pt x="200" y="0"/>
                </a:lnTo>
                <a:lnTo>
                  <a:pt x="400" y="400"/>
                </a:lnTo>
                <a:lnTo>
                  <a:pt x="0" y="4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30" name="Freeform 298"/>
          <p:cNvSpPr>
            <a:spLocks noEditPoints="1"/>
          </p:cNvSpPr>
          <p:nvPr/>
        </p:nvSpPr>
        <p:spPr bwMode="auto">
          <a:xfrm>
            <a:off x="2697163" y="1203325"/>
            <a:ext cx="68262" cy="2914650"/>
          </a:xfrm>
          <a:custGeom>
            <a:avLst/>
            <a:gdLst/>
            <a:ahLst/>
            <a:cxnLst>
              <a:cxn ang="0">
                <a:pos x="25" y="1754"/>
              </a:cxn>
              <a:cxn ang="0">
                <a:pos x="15" y="1725"/>
              </a:cxn>
              <a:cxn ang="0">
                <a:pos x="25" y="1725"/>
              </a:cxn>
              <a:cxn ang="0">
                <a:pos x="15" y="1676"/>
              </a:cxn>
              <a:cxn ang="0">
                <a:pos x="15" y="1686"/>
              </a:cxn>
              <a:cxn ang="0">
                <a:pos x="25" y="1570"/>
              </a:cxn>
              <a:cxn ang="0">
                <a:pos x="15" y="1540"/>
              </a:cxn>
              <a:cxn ang="0">
                <a:pos x="25" y="1540"/>
              </a:cxn>
              <a:cxn ang="0">
                <a:pos x="15" y="1492"/>
              </a:cxn>
              <a:cxn ang="0">
                <a:pos x="15" y="1502"/>
              </a:cxn>
              <a:cxn ang="0">
                <a:pos x="25" y="1385"/>
              </a:cxn>
              <a:cxn ang="0">
                <a:pos x="15" y="1356"/>
              </a:cxn>
              <a:cxn ang="0">
                <a:pos x="25" y="1356"/>
              </a:cxn>
              <a:cxn ang="0">
                <a:pos x="15" y="1307"/>
              </a:cxn>
              <a:cxn ang="0">
                <a:pos x="15" y="1317"/>
              </a:cxn>
              <a:cxn ang="0">
                <a:pos x="25" y="1200"/>
              </a:cxn>
              <a:cxn ang="0">
                <a:pos x="15" y="1171"/>
              </a:cxn>
              <a:cxn ang="0">
                <a:pos x="25" y="1171"/>
              </a:cxn>
              <a:cxn ang="0">
                <a:pos x="15" y="1122"/>
              </a:cxn>
              <a:cxn ang="0">
                <a:pos x="15" y="1132"/>
              </a:cxn>
              <a:cxn ang="0">
                <a:pos x="25" y="1016"/>
              </a:cxn>
              <a:cxn ang="0">
                <a:pos x="15" y="986"/>
              </a:cxn>
              <a:cxn ang="0">
                <a:pos x="25" y="986"/>
              </a:cxn>
              <a:cxn ang="0">
                <a:pos x="15" y="938"/>
              </a:cxn>
              <a:cxn ang="0">
                <a:pos x="15" y="948"/>
              </a:cxn>
              <a:cxn ang="0">
                <a:pos x="25" y="831"/>
              </a:cxn>
              <a:cxn ang="0">
                <a:pos x="15" y="802"/>
              </a:cxn>
              <a:cxn ang="0">
                <a:pos x="25" y="802"/>
              </a:cxn>
              <a:cxn ang="0">
                <a:pos x="15" y="753"/>
              </a:cxn>
              <a:cxn ang="0">
                <a:pos x="15" y="763"/>
              </a:cxn>
              <a:cxn ang="0">
                <a:pos x="25" y="646"/>
              </a:cxn>
              <a:cxn ang="0">
                <a:pos x="15" y="617"/>
              </a:cxn>
              <a:cxn ang="0">
                <a:pos x="25" y="617"/>
              </a:cxn>
              <a:cxn ang="0">
                <a:pos x="15" y="568"/>
              </a:cxn>
              <a:cxn ang="0">
                <a:pos x="15" y="578"/>
              </a:cxn>
              <a:cxn ang="0">
                <a:pos x="25" y="462"/>
              </a:cxn>
              <a:cxn ang="0">
                <a:pos x="15" y="432"/>
              </a:cxn>
              <a:cxn ang="0">
                <a:pos x="25" y="432"/>
              </a:cxn>
              <a:cxn ang="0">
                <a:pos x="15" y="384"/>
              </a:cxn>
              <a:cxn ang="0">
                <a:pos x="15" y="394"/>
              </a:cxn>
              <a:cxn ang="0">
                <a:pos x="25" y="277"/>
              </a:cxn>
              <a:cxn ang="0">
                <a:pos x="15" y="248"/>
              </a:cxn>
              <a:cxn ang="0">
                <a:pos x="25" y="248"/>
              </a:cxn>
              <a:cxn ang="0">
                <a:pos x="15" y="199"/>
              </a:cxn>
              <a:cxn ang="0">
                <a:pos x="15" y="209"/>
              </a:cxn>
              <a:cxn ang="0">
                <a:pos x="25" y="92"/>
              </a:cxn>
              <a:cxn ang="0">
                <a:pos x="15" y="63"/>
              </a:cxn>
              <a:cxn ang="0">
                <a:pos x="25" y="63"/>
              </a:cxn>
              <a:cxn ang="0">
                <a:pos x="20" y="0"/>
              </a:cxn>
            </a:cxnLst>
            <a:rect l="0" t="0" r="r" b="b"/>
            <a:pathLst>
              <a:path w="39" h="1832">
                <a:moveTo>
                  <a:pt x="15" y="1832"/>
                </a:moveTo>
                <a:lnTo>
                  <a:pt x="15" y="1754"/>
                </a:lnTo>
                <a:lnTo>
                  <a:pt x="25" y="1754"/>
                </a:lnTo>
                <a:lnTo>
                  <a:pt x="25" y="1832"/>
                </a:lnTo>
                <a:lnTo>
                  <a:pt x="15" y="1832"/>
                </a:lnTo>
                <a:close/>
                <a:moveTo>
                  <a:pt x="15" y="1725"/>
                </a:moveTo>
                <a:lnTo>
                  <a:pt x="15" y="1715"/>
                </a:lnTo>
                <a:lnTo>
                  <a:pt x="25" y="1715"/>
                </a:lnTo>
                <a:lnTo>
                  <a:pt x="25" y="1725"/>
                </a:lnTo>
                <a:lnTo>
                  <a:pt x="15" y="1725"/>
                </a:lnTo>
                <a:close/>
                <a:moveTo>
                  <a:pt x="15" y="1686"/>
                </a:moveTo>
                <a:lnTo>
                  <a:pt x="15" y="1676"/>
                </a:lnTo>
                <a:lnTo>
                  <a:pt x="25" y="1676"/>
                </a:lnTo>
                <a:lnTo>
                  <a:pt x="25" y="1686"/>
                </a:lnTo>
                <a:lnTo>
                  <a:pt x="15" y="1686"/>
                </a:lnTo>
                <a:close/>
                <a:moveTo>
                  <a:pt x="15" y="1647"/>
                </a:moveTo>
                <a:lnTo>
                  <a:pt x="15" y="1570"/>
                </a:lnTo>
                <a:lnTo>
                  <a:pt x="25" y="1570"/>
                </a:lnTo>
                <a:lnTo>
                  <a:pt x="25" y="1647"/>
                </a:lnTo>
                <a:lnTo>
                  <a:pt x="15" y="1647"/>
                </a:lnTo>
                <a:close/>
                <a:moveTo>
                  <a:pt x="15" y="1540"/>
                </a:moveTo>
                <a:lnTo>
                  <a:pt x="15" y="1531"/>
                </a:lnTo>
                <a:lnTo>
                  <a:pt x="25" y="1531"/>
                </a:lnTo>
                <a:lnTo>
                  <a:pt x="25" y="1540"/>
                </a:lnTo>
                <a:lnTo>
                  <a:pt x="15" y="1540"/>
                </a:lnTo>
                <a:close/>
                <a:moveTo>
                  <a:pt x="15" y="1502"/>
                </a:moveTo>
                <a:lnTo>
                  <a:pt x="15" y="1492"/>
                </a:lnTo>
                <a:lnTo>
                  <a:pt x="25" y="1492"/>
                </a:lnTo>
                <a:lnTo>
                  <a:pt x="25" y="1502"/>
                </a:lnTo>
                <a:lnTo>
                  <a:pt x="15" y="1502"/>
                </a:lnTo>
                <a:close/>
                <a:moveTo>
                  <a:pt x="15" y="1463"/>
                </a:moveTo>
                <a:lnTo>
                  <a:pt x="15" y="1385"/>
                </a:lnTo>
                <a:lnTo>
                  <a:pt x="25" y="1385"/>
                </a:lnTo>
                <a:lnTo>
                  <a:pt x="25" y="1463"/>
                </a:lnTo>
                <a:lnTo>
                  <a:pt x="15" y="1463"/>
                </a:lnTo>
                <a:close/>
                <a:moveTo>
                  <a:pt x="15" y="1356"/>
                </a:moveTo>
                <a:lnTo>
                  <a:pt x="15" y="1346"/>
                </a:lnTo>
                <a:lnTo>
                  <a:pt x="25" y="1346"/>
                </a:lnTo>
                <a:lnTo>
                  <a:pt x="25" y="1356"/>
                </a:lnTo>
                <a:lnTo>
                  <a:pt x="15" y="1356"/>
                </a:lnTo>
                <a:close/>
                <a:moveTo>
                  <a:pt x="15" y="1317"/>
                </a:moveTo>
                <a:lnTo>
                  <a:pt x="15" y="1307"/>
                </a:lnTo>
                <a:lnTo>
                  <a:pt x="25" y="1307"/>
                </a:lnTo>
                <a:lnTo>
                  <a:pt x="25" y="1317"/>
                </a:lnTo>
                <a:lnTo>
                  <a:pt x="15" y="1317"/>
                </a:lnTo>
                <a:close/>
                <a:moveTo>
                  <a:pt x="15" y="1278"/>
                </a:moveTo>
                <a:lnTo>
                  <a:pt x="15" y="1200"/>
                </a:lnTo>
                <a:lnTo>
                  <a:pt x="25" y="1200"/>
                </a:lnTo>
                <a:lnTo>
                  <a:pt x="25" y="1278"/>
                </a:lnTo>
                <a:lnTo>
                  <a:pt x="15" y="1278"/>
                </a:lnTo>
                <a:close/>
                <a:moveTo>
                  <a:pt x="15" y="1171"/>
                </a:moveTo>
                <a:lnTo>
                  <a:pt x="15" y="1161"/>
                </a:lnTo>
                <a:lnTo>
                  <a:pt x="25" y="1161"/>
                </a:lnTo>
                <a:lnTo>
                  <a:pt x="25" y="1171"/>
                </a:lnTo>
                <a:lnTo>
                  <a:pt x="15" y="1171"/>
                </a:lnTo>
                <a:close/>
                <a:moveTo>
                  <a:pt x="15" y="1132"/>
                </a:moveTo>
                <a:lnTo>
                  <a:pt x="15" y="1122"/>
                </a:lnTo>
                <a:lnTo>
                  <a:pt x="25" y="1122"/>
                </a:lnTo>
                <a:lnTo>
                  <a:pt x="25" y="1132"/>
                </a:lnTo>
                <a:lnTo>
                  <a:pt x="15" y="1132"/>
                </a:lnTo>
                <a:close/>
                <a:moveTo>
                  <a:pt x="15" y="1093"/>
                </a:moveTo>
                <a:lnTo>
                  <a:pt x="15" y="1016"/>
                </a:lnTo>
                <a:lnTo>
                  <a:pt x="25" y="1016"/>
                </a:lnTo>
                <a:lnTo>
                  <a:pt x="25" y="1093"/>
                </a:lnTo>
                <a:lnTo>
                  <a:pt x="15" y="1093"/>
                </a:lnTo>
                <a:close/>
                <a:moveTo>
                  <a:pt x="15" y="986"/>
                </a:moveTo>
                <a:lnTo>
                  <a:pt x="15" y="977"/>
                </a:lnTo>
                <a:lnTo>
                  <a:pt x="25" y="977"/>
                </a:lnTo>
                <a:lnTo>
                  <a:pt x="25" y="986"/>
                </a:lnTo>
                <a:lnTo>
                  <a:pt x="15" y="986"/>
                </a:lnTo>
                <a:close/>
                <a:moveTo>
                  <a:pt x="15" y="948"/>
                </a:moveTo>
                <a:lnTo>
                  <a:pt x="15" y="938"/>
                </a:lnTo>
                <a:lnTo>
                  <a:pt x="25" y="938"/>
                </a:lnTo>
                <a:lnTo>
                  <a:pt x="25" y="948"/>
                </a:lnTo>
                <a:lnTo>
                  <a:pt x="15" y="948"/>
                </a:lnTo>
                <a:close/>
                <a:moveTo>
                  <a:pt x="15" y="909"/>
                </a:moveTo>
                <a:lnTo>
                  <a:pt x="15" y="831"/>
                </a:lnTo>
                <a:lnTo>
                  <a:pt x="25" y="831"/>
                </a:lnTo>
                <a:lnTo>
                  <a:pt x="25" y="909"/>
                </a:lnTo>
                <a:lnTo>
                  <a:pt x="15" y="909"/>
                </a:lnTo>
                <a:close/>
                <a:moveTo>
                  <a:pt x="15" y="802"/>
                </a:moveTo>
                <a:lnTo>
                  <a:pt x="15" y="792"/>
                </a:lnTo>
                <a:lnTo>
                  <a:pt x="25" y="792"/>
                </a:lnTo>
                <a:lnTo>
                  <a:pt x="25" y="802"/>
                </a:lnTo>
                <a:lnTo>
                  <a:pt x="15" y="802"/>
                </a:lnTo>
                <a:close/>
                <a:moveTo>
                  <a:pt x="15" y="763"/>
                </a:moveTo>
                <a:lnTo>
                  <a:pt x="15" y="753"/>
                </a:lnTo>
                <a:lnTo>
                  <a:pt x="25" y="753"/>
                </a:lnTo>
                <a:lnTo>
                  <a:pt x="25" y="763"/>
                </a:lnTo>
                <a:lnTo>
                  <a:pt x="15" y="763"/>
                </a:lnTo>
                <a:close/>
                <a:moveTo>
                  <a:pt x="15" y="724"/>
                </a:moveTo>
                <a:lnTo>
                  <a:pt x="15" y="646"/>
                </a:lnTo>
                <a:lnTo>
                  <a:pt x="25" y="646"/>
                </a:lnTo>
                <a:lnTo>
                  <a:pt x="25" y="724"/>
                </a:lnTo>
                <a:lnTo>
                  <a:pt x="15" y="724"/>
                </a:lnTo>
                <a:close/>
                <a:moveTo>
                  <a:pt x="15" y="617"/>
                </a:moveTo>
                <a:lnTo>
                  <a:pt x="15" y="607"/>
                </a:lnTo>
                <a:lnTo>
                  <a:pt x="25" y="607"/>
                </a:lnTo>
                <a:lnTo>
                  <a:pt x="25" y="617"/>
                </a:lnTo>
                <a:lnTo>
                  <a:pt x="15" y="617"/>
                </a:lnTo>
                <a:close/>
                <a:moveTo>
                  <a:pt x="15" y="578"/>
                </a:moveTo>
                <a:lnTo>
                  <a:pt x="15" y="568"/>
                </a:lnTo>
                <a:lnTo>
                  <a:pt x="25" y="568"/>
                </a:lnTo>
                <a:lnTo>
                  <a:pt x="25" y="578"/>
                </a:lnTo>
                <a:lnTo>
                  <a:pt x="15" y="578"/>
                </a:lnTo>
                <a:close/>
                <a:moveTo>
                  <a:pt x="15" y="539"/>
                </a:moveTo>
                <a:lnTo>
                  <a:pt x="15" y="462"/>
                </a:lnTo>
                <a:lnTo>
                  <a:pt x="25" y="462"/>
                </a:lnTo>
                <a:lnTo>
                  <a:pt x="25" y="539"/>
                </a:lnTo>
                <a:lnTo>
                  <a:pt x="15" y="539"/>
                </a:lnTo>
                <a:close/>
                <a:moveTo>
                  <a:pt x="15" y="432"/>
                </a:moveTo>
                <a:lnTo>
                  <a:pt x="15" y="423"/>
                </a:lnTo>
                <a:lnTo>
                  <a:pt x="25" y="423"/>
                </a:lnTo>
                <a:lnTo>
                  <a:pt x="25" y="432"/>
                </a:lnTo>
                <a:lnTo>
                  <a:pt x="15" y="432"/>
                </a:lnTo>
                <a:close/>
                <a:moveTo>
                  <a:pt x="15" y="394"/>
                </a:moveTo>
                <a:lnTo>
                  <a:pt x="15" y="384"/>
                </a:lnTo>
                <a:lnTo>
                  <a:pt x="25" y="384"/>
                </a:lnTo>
                <a:lnTo>
                  <a:pt x="25" y="394"/>
                </a:lnTo>
                <a:lnTo>
                  <a:pt x="15" y="394"/>
                </a:lnTo>
                <a:close/>
                <a:moveTo>
                  <a:pt x="15" y="355"/>
                </a:moveTo>
                <a:lnTo>
                  <a:pt x="15" y="277"/>
                </a:lnTo>
                <a:lnTo>
                  <a:pt x="25" y="277"/>
                </a:lnTo>
                <a:lnTo>
                  <a:pt x="25" y="355"/>
                </a:lnTo>
                <a:lnTo>
                  <a:pt x="15" y="355"/>
                </a:lnTo>
                <a:close/>
                <a:moveTo>
                  <a:pt x="15" y="248"/>
                </a:moveTo>
                <a:lnTo>
                  <a:pt x="15" y="238"/>
                </a:lnTo>
                <a:lnTo>
                  <a:pt x="25" y="238"/>
                </a:lnTo>
                <a:lnTo>
                  <a:pt x="25" y="248"/>
                </a:lnTo>
                <a:lnTo>
                  <a:pt x="15" y="248"/>
                </a:lnTo>
                <a:close/>
                <a:moveTo>
                  <a:pt x="15" y="209"/>
                </a:moveTo>
                <a:lnTo>
                  <a:pt x="15" y="199"/>
                </a:lnTo>
                <a:lnTo>
                  <a:pt x="25" y="199"/>
                </a:lnTo>
                <a:lnTo>
                  <a:pt x="25" y="209"/>
                </a:lnTo>
                <a:lnTo>
                  <a:pt x="15" y="209"/>
                </a:lnTo>
                <a:close/>
                <a:moveTo>
                  <a:pt x="15" y="170"/>
                </a:moveTo>
                <a:lnTo>
                  <a:pt x="15" y="92"/>
                </a:lnTo>
                <a:lnTo>
                  <a:pt x="25" y="92"/>
                </a:lnTo>
                <a:lnTo>
                  <a:pt x="25" y="170"/>
                </a:lnTo>
                <a:lnTo>
                  <a:pt x="15" y="170"/>
                </a:lnTo>
                <a:close/>
                <a:moveTo>
                  <a:pt x="15" y="63"/>
                </a:moveTo>
                <a:lnTo>
                  <a:pt x="15" y="53"/>
                </a:lnTo>
                <a:lnTo>
                  <a:pt x="25" y="53"/>
                </a:lnTo>
                <a:lnTo>
                  <a:pt x="25" y="63"/>
                </a:lnTo>
                <a:lnTo>
                  <a:pt x="15" y="63"/>
                </a:lnTo>
                <a:close/>
                <a:moveTo>
                  <a:pt x="0" y="39"/>
                </a:moveTo>
                <a:lnTo>
                  <a:pt x="20" y="0"/>
                </a:lnTo>
                <a:lnTo>
                  <a:pt x="39" y="39"/>
                </a:lnTo>
                <a:lnTo>
                  <a:pt x="0" y="39"/>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31" name="Freeform 299"/>
          <p:cNvSpPr>
            <a:spLocks noEditPoints="1"/>
          </p:cNvSpPr>
          <p:nvPr/>
        </p:nvSpPr>
        <p:spPr bwMode="auto">
          <a:xfrm>
            <a:off x="2381250" y="4371975"/>
            <a:ext cx="66675" cy="146050"/>
          </a:xfrm>
          <a:custGeom>
            <a:avLst/>
            <a:gdLst/>
            <a:ahLst/>
            <a:cxnLst>
              <a:cxn ang="0">
                <a:pos x="167" y="917"/>
              </a:cxn>
              <a:cxn ang="0">
                <a:pos x="167" y="334"/>
              </a:cxn>
              <a:cxn ang="0">
                <a:pos x="200" y="300"/>
              </a:cxn>
              <a:cxn ang="0">
                <a:pos x="234" y="334"/>
              </a:cxn>
              <a:cxn ang="0">
                <a:pos x="234" y="917"/>
              </a:cxn>
              <a:cxn ang="0">
                <a:pos x="200" y="950"/>
              </a:cxn>
              <a:cxn ang="0">
                <a:pos x="167" y="917"/>
              </a:cxn>
              <a:cxn ang="0">
                <a:pos x="0" y="400"/>
              </a:cxn>
              <a:cxn ang="0">
                <a:pos x="200" y="0"/>
              </a:cxn>
              <a:cxn ang="0">
                <a:pos x="400" y="400"/>
              </a:cxn>
              <a:cxn ang="0">
                <a:pos x="0" y="400"/>
              </a:cxn>
            </a:cxnLst>
            <a:rect l="0" t="0" r="r" b="b"/>
            <a:pathLst>
              <a:path w="400" h="950">
                <a:moveTo>
                  <a:pt x="167" y="917"/>
                </a:moveTo>
                <a:lnTo>
                  <a:pt x="167" y="334"/>
                </a:lnTo>
                <a:cubicBezTo>
                  <a:pt x="167" y="315"/>
                  <a:pt x="182" y="300"/>
                  <a:pt x="200" y="300"/>
                </a:cubicBezTo>
                <a:cubicBezTo>
                  <a:pt x="219" y="300"/>
                  <a:pt x="234" y="315"/>
                  <a:pt x="234" y="334"/>
                </a:cubicBezTo>
                <a:lnTo>
                  <a:pt x="234" y="917"/>
                </a:lnTo>
                <a:cubicBezTo>
                  <a:pt x="234" y="936"/>
                  <a:pt x="219" y="950"/>
                  <a:pt x="200" y="950"/>
                </a:cubicBezTo>
                <a:cubicBezTo>
                  <a:pt x="182" y="950"/>
                  <a:pt x="167" y="936"/>
                  <a:pt x="167" y="917"/>
                </a:cubicBezTo>
                <a:close/>
                <a:moveTo>
                  <a:pt x="0" y="400"/>
                </a:moveTo>
                <a:lnTo>
                  <a:pt x="200" y="0"/>
                </a:lnTo>
                <a:lnTo>
                  <a:pt x="400" y="400"/>
                </a:lnTo>
                <a:lnTo>
                  <a:pt x="0" y="4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32" name="Line 300"/>
          <p:cNvSpPr>
            <a:spLocks noChangeShapeType="1"/>
          </p:cNvSpPr>
          <p:nvPr/>
        </p:nvSpPr>
        <p:spPr bwMode="auto">
          <a:xfrm flipV="1">
            <a:off x="7167563" y="2120900"/>
            <a:ext cx="0" cy="111125"/>
          </a:xfrm>
          <a:prstGeom prst="line">
            <a:avLst/>
          </a:prstGeom>
          <a:noFill/>
          <a:ln w="7938" cap="rnd">
            <a:solidFill>
              <a:srgbClr val="000000"/>
            </a:solidFill>
            <a:round/>
            <a:headEnd/>
            <a:tailEnd/>
          </a:ln>
        </p:spPr>
        <p:txBody>
          <a:bodyPr>
            <a:prstTxWarp prst="textNoShape">
              <a:avLst/>
            </a:prstTxWarp>
          </a:bodyPr>
          <a:lstStyle/>
          <a:p>
            <a:endParaRPr lang="en-US"/>
          </a:p>
        </p:txBody>
      </p:sp>
      <p:sp>
        <p:nvSpPr>
          <p:cNvPr id="1298733" name="Freeform 301"/>
          <p:cNvSpPr>
            <a:spLocks noEditPoints="1"/>
          </p:cNvSpPr>
          <p:nvPr/>
        </p:nvSpPr>
        <p:spPr bwMode="auto">
          <a:xfrm>
            <a:off x="6950075" y="2089150"/>
            <a:ext cx="222250" cy="61913"/>
          </a:xfrm>
          <a:custGeom>
            <a:avLst/>
            <a:gdLst/>
            <a:ahLst/>
            <a:cxnLst>
              <a:cxn ang="0">
                <a:pos x="650" y="117"/>
              </a:cxn>
              <a:cxn ang="0">
                <a:pos x="166" y="117"/>
              </a:cxn>
              <a:cxn ang="0">
                <a:pos x="150" y="100"/>
              </a:cxn>
              <a:cxn ang="0">
                <a:pos x="166" y="84"/>
              </a:cxn>
              <a:cxn ang="0">
                <a:pos x="650" y="84"/>
              </a:cxn>
              <a:cxn ang="0">
                <a:pos x="666" y="100"/>
              </a:cxn>
              <a:cxn ang="0">
                <a:pos x="650" y="117"/>
              </a:cxn>
              <a:cxn ang="0">
                <a:pos x="200" y="200"/>
              </a:cxn>
              <a:cxn ang="0">
                <a:pos x="0" y="100"/>
              </a:cxn>
              <a:cxn ang="0">
                <a:pos x="200" y="0"/>
              </a:cxn>
              <a:cxn ang="0">
                <a:pos x="200" y="200"/>
              </a:cxn>
            </a:cxnLst>
            <a:rect l="0" t="0" r="r" b="b"/>
            <a:pathLst>
              <a:path w="666" h="200">
                <a:moveTo>
                  <a:pt x="650" y="117"/>
                </a:moveTo>
                <a:lnTo>
                  <a:pt x="166" y="117"/>
                </a:lnTo>
                <a:cubicBezTo>
                  <a:pt x="157" y="117"/>
                  <a:pt x="150" y="110"/>
                  <a:pt x="150" y="100"/>
                </a:cubicBezTo>
                <a:cubicBezTo>
                  <a:pt x="150" y="91"/>
                  <a:pt x="157" y="84"/>
                  <a:pt x="166" y="84"/>
                </a:cubicBezTo>
                <a:lnTo>
                  <a:pt x="650" y="84"/>
                </a:lnTo>
                <a:cubicBezTo>
                  <a:pt x="659" y="84"/>
                  <a:pt x="666" y="91"/>
                  <a:pt x="666" y="100"/>
                </a:cubicBezTo>
                <a:cubicBezTo>
                  <a:pt x="666" y="110"/>
                  <a:pt x="659" y="117"/>
                  <a:pt x="650" y="117"/>
                </a:cubicBezTo>
                <a:close/>
                <a:moveTo>
                  <a:pt x="200" y="200"/>
                </a:moveTo>
                <a:lnTo>
                  <a:pt x="0" y="100"/>
                </a:lnTo>
                <a:lnTo>
                  <a:pt x="200" y="0"/>
                </a:lnTo>
                <a:lnTo>
                  <a:pt x="20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34" name="Line 302"/>
          <p:cNvSpPr>
            <a:spLocks noChangeShapeType="1"/>
          </p:cNvSpPr>
          <p:nvPr/>
        </p:nvSpPr>
        <p:spPr bwMode="auto">
          <a:xfrm>
            <a:off x="6950075" y="2120900"/>
            <a:ext cx="0" cy="2860675"/>
          </a:xfrm>
          <a:prstGeom prst="line">
            <a:avLst/>
          </a:prstGeom>
          <a:noFill/>
          <a:ln w="7938" cap="rnd">
            <a:solidFill>
              <a:srgbClr val="000000"/>
            </a:solidFill>
            <a:round/>
            <a:headEnd/>
            <a:tailEnd/>
          </a:ln>
        </p:spPr>
        <p:txBody>
          <a:bodyPr>
            <a:prstTxWarp prst="textNoShape">
              <a:avLst/>
            </a:prstTxWarp>
          </a:bodyPr>
          <a:lstStyle/>
          <a:p>
            <a:endParaRPr lang="en-US"/>
          </a:p>
        </p:txBody>
      </p:sp>
      <p:sp>
        <p:nvSpPr>
          <p:cNvPr id="1298735" name="Freeform 303"/>
          <p:cNvSpPr>
            <a:spLocks noEditPoints="1"/>
          </p:cNvSpPr>
          <p:nvPr/>
        </p:nvSpPr>
        <p:spPr bwMode="auto">
          <a:xfrm>
            <a:off x="7132638" y="2994025"/>
            <a:ext cx="66675" cy="1381125"/>
          </a:xfrm>
          <a:custGeom>
            <a:avLst/>
            <a:gdLst/>
            <a:ahLst/>
            <a:cxnLst>
              <a:cxn ang="0">
                <a:pos x="83" y="4450"/>
              </a:cxn>
              <a:cxn ang="0">
                <a:pos x="83" y="167"/>
              </a:cxn>
              <a:cxn ang="0">
                <a:pos x="100" y="150"/>
              </a:cxn>
              <a:cxn ang="0">
                <a:pos x="116" y="167"/>
              </a:cxn>
              <a:cxn ang="0">
                <a:pos x="116" y="4450"/>
              </a:cxn>
              <a:cxn ang="0">
                <a:pos x="100" y="4467"/>
              </a:cxn>
              <a:cxn ang="0">
                <a:pos x="83" y="4450"/>
              </a:cxn>
              <a:cxn ang="0">
                <a:pos x="0" y="200"/>
              </a:cxn>
              <a:cxn ang="0">
                <a:pos x="100" y="0"/>
              </a:cxn>
              <a:cxn ang="0">
                <a:pos x="200" y="200"/>
              </a:cxn>
              <a:cxn ang="0">
                <a:pos x="0" y="200"/>
              </a:cxn>
            </a:cxnLst>
            <a:rect l="0" t="0" r="r" b="b"/>
            <a:pathLst>
              <a:path w="200" h="4467">
                <a:moveTo>
                  <a:pt x="83" y="4450"/>
                </a:moveTo>
                <a:lnTo>
                  <a:pt x="83" y="167"/>
                </a:lnTo>
                <a:cubicBezTo>
                  <a:pt x="83" y="158"/>
                  <a:pt x="90" y="150"/>
                  <a:pt x="100" y="150"/>
                </a:cubicBezTo>
                <a:cubicBezTo>
                  <a:pt x="109" y="150"/>
                  <a:pt x="116" y="158"/>
                  <a:pt x="116" y="167"/>
                </a:cubicBezTo>
                <a:lnTo>
                  <a:pt x="116" y="4450"/>
                </a:lnTo>
                <a:cubicBezTo>
                  <a:pt x="116" y="4460"/>
                  <a:pt x="109" y="4467"/>
                  <a:pt x="100" y="4467"/>
                </a:cubicBezTo>
                <a:cubicBezTo>
                  <a:pt x="90" y="4467"/>
                  <a:pt x="83" y="4460"/>
                  <a:pt x="83" y="4450"/>
                </a:cubicBezTo>
                <a:close/>
                <a:moveTo>
                  <a:pt x="0" y="200"/>
                </a:moveTo>
                <a:lnTo>
                  <a:pt x="100" y="0"/>
                </a:lnTo>
                <a:lnTo>
                  <a:pt x="200" y="200"/>
                </a:lnTo>
                <a:lnTo>
                  <a:pt x="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36" name="Freeform 304"/>
          <p:cNvSpPr>
            <a:spLocks noEditPoints="1"/>
          </p:cNvSpPr>
          <p:nvPr/>
        </p:nvSpPr>
        <p:spPr bwMode="auto">
          <a:xfrm>
            <a:off x="7132638" y="5300663"/>
            <a:ext cx="66675" cy="142875"/>
          </a:xfrm>
          <a:custGeom>
            <a:avLst/>
            <a:gdLst/>
            <a:ahLst/>
            <a:cxnLst>
              <a:cxn ang="0">
                <a:pos x="83" y="441"/>
              </a:cxn>
              <a:cxn ang="0">
                <a:pos x="83" y="166"/>
              </a:cxn>
              <a:cxn ang="0">
                <a:pos x="100" y="150"/>
              </a:cxn>
              <a:cxn ang="0">
                <a:pos x="116" y="166"/>
              </a:cxn>
              <a:cxn ang="0">
                <a:pos x="116" y="441"/>
              </a:cxn>
              <a:cxn ang="0">
                <a:pos x="100" y="458"/>
              </a:cxn>
              <a:cxn ang="0">
                <a:pos x="83" y="441"/>
              </a:cxn>
              <a:cxn ang="0">
                <a:pos x="0" y="200"/>
              </a:cxn>
              <a:cxn ang="0">
                <a:pos x="100" y="0"/>
              </a:cxn>
              <a:cxn ang="0">
                <a:pos x="200" y="200"/>
              </a:cxn>
              <a:cxn ang="0">
                <a:pos x="0" y="200"/>
              </a:cxn>
            </a:cxnLst>
            <a:rect l="0" t="0" r="r" b="b"/>
            <a:pathLst>
              <a:path w="200" h="458">
                <a:moveTo>
                  <a:pt x="83" y="441"/>
                </a:moveTo>
                <a:lnTo>
                  <a:pt x="83" y="166"/>
                </a:lnTo>
                <a:cubicBezTo>
                  <a:pt x="83" y="157"/>
                  <a:pt x="90" y="150"/>
                  <a:pt x="100" y="150"/>
                </a:cubicBezTo>
                <a:cubicBezTo>
                  <a:pt x="109" y="150"/>
                  <a:pt x="116" y="157"/>
                  <a:pt x="116" y="166"/>
                </a:cubicBezTo>
                <a:lnTo>
                  <a:pt x="116" y="441"/>
                </a:lnTo>
                <a:cubicBezTo>
                  <a:pt x="116" y="451"/>
                  <a:pt x="109" y="458"/>
                  <a:pt x="100" y="458"/>
                </a:cubicBezTo>
                <a:cubicBezTo>
                  <a:pt x="90" y="458"/>
                  <a:pt x="83" y="451"/>
                  <a:pt x="83" y="441"/>
                </a:cubicBezTo>
                <a:close/>
                <a:moveTo>
                  <a:pt x="0" y="200"/>
                </a:moveTo>
                <a:lnTo>
                  <a:pt x="100" y="0"/>
                </a:lnTo>
                <a:lnTo>
                  <a:pt x="200" y="200"/>
                </a:lnTo>
                <a:lnTo>
                  <a:pt x="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37" name="Line 305"/>
          <p:cNvSpPr>
            <a:spLocks noChangeShapeType="1"/>
          </p:cNvSpPr>
          <p:nvPr/>
        </p:nvSpPr>
        <p:spPr bwMode="auto">
          <a:xfrm>
            <a:off x="6950075" y="4981575"/>
            <a:ext cx="0" cy="457200"/>
          </a:xfrm>
          <a:prstGeom prst="line">
            <a:avLst/>
          </a:prstGeom>
          <a:noFill/>
          <a:ln w="7938" cap="rnd">
            <a:solidFill>
              <a:srgbClr val="000000"/>
            </a:solidFill>
            <a:round/>
            <a:headEnd/>
            <a:tailEnd/>
          </a:ln>
        </p:spPr>
        <p:txBody>
          <a:bodyPr>
            <a:prstTxWarp prst="textNoShape">
              <a:avLst/>
            </a:prstTxWarp>
          </a:bodyPr>
          <a:lstStyle/>
          <a:p>
            <a:endParaRPr lang="en-US"/>
          </a:p>
        </p:txBody>
      </p:sp>
      <p:sp>
        <p:nvSpPr>
          <p:cNvPr id="1298738" name="Line 306"/>
          <p:cNvSpPr>
            <a:spLocks noChangeShapeType="1"/>
          </p:cNvSpPr>
          <p:nvPr/>
        </p:nvSpPr>
        <p:spPr bwMode="auto">
          <a:xfrm>
            <a:off x="6950075" y="5438775"/>
            <a:ext cx="217488" cy="0"/>
          </a:xfrm>
          <a:prstGeom prst="line">
            <a:avLst/>
          </a:prstGeom>
          <a:noFill/>
          <a:ln w="7938" cap="rnd">
            <a:solidFill>
              <a:srgbClr val="000000"/>
            </a:solidFill>
            <a:round/>
            <a:headEnd/>
            <a:tailEnd/>
          </a:ln>
        </p:spPr>
        <p:txBody>
          <a:bodyPr>
            <a:prstTxWarp prst="textNoShape">
              <a:avLst/>
            </a:prstTxWarp>
          </a:bodyPr>
          <a:lstStyle/>
          <a:p>
            <a:endParaRPr lang="en-US"/>
          </a:p>
        </p:txBody>
      </p:sp>
      <p:sp>
        <p:nvSpPr>
          <p:cNvPr id="1298739" name="Freeform 307"/>
          <p:cNvSpPr>
            <a:spLocks noEditPoints="1"/>
          </p:cNvSpPr>
          <p:nvPr/>
        </p:nvSpPr>
        <p:spPr bwMode="auto">
          <a:xfrm>
            <a:off x="7891463" y="4065588"/>
            <a:ext cx="68262" cy="125412"/>
          </a:xfrm>
          <a:custGeom>
            <a:avLst/>
            <a:gdLst/>
            <a:ahLst/>
            <a:cxnLst>
              <a:cxn ang="0">
                <a:pos x="84" y="383"/>
              </a:cxn>
              <a:cxn ang="0">
                <a:pos x="84" y="167"/>
              </a:cxn>
              <a:cxn ang="0">
                <a:pos x="100" y="150"/>
              </a:cxn>
              <a:cxn ang="0">
                <a:pos x="117" y="167"/>
              </a:cxn>
              <a:cxn ang="0">
                <a:pos x="117" y="383"/>
              </a:cxn>
              <a:cxn ang="0">
                <a:pos x="100" y="400"/>
              </a:cxn>
              <a:cxn ang="0">
                <a:pos x="84" y="383"/>
              </a:cxn>
              <a:cxn ang="0">
                <a:pos x="0" y="200"/>
              </a:cxn>
              <a:cxn ang="0">
                <a:pos x="100" y="0"/>
              </a:cxn>
              <a:cxn ang="0">
                <a:pos x="200" y="200"/>
              </a:cxn>
              <a:cxn ang="0">
                <a:pos x="0" y="200"/>
              </a:cxn>
            </a:cxnLst>
            <a:rect l="0" t="0" r="r" b="b"/>
            <a:pathLst>
              <a:path w="200" h="400">
                <a:moveTo>
                  <a:pt x="84" y="383"/>
                </a:moveTo>
                <a:lnTo>
                  <a:pt x="84" y="167"/>
                </a:lnTo>
                <a:cubicBezTo>
                  <a:pt x="84" y="157"/>
                  <a:pt x="91" y="150"/>
                  <a:pt x="100" y="150"/>
                </a:cubicBezTo>
                <a:cubicBezTo>
                  <a:pt x="110" y="150"/>
                  <a:pt x="117" y="157"/>
                  <a:pt x="117" y="167"/>
                </a:cubicBezTo>
                <a:lnTo>
                  <a:pt x="117" y="383"/>
                </a:lnTo>
                <a:cubicBezTo>
                  <a:pt x="117" y="393"/>
                  <a:pt x="110" y="400"/>
                  <a:pt x="100" y="400"/>
                </a:cubicBezTo>
                <a:cubicBezTo>
                  <a:pt x="91" y="400"/>
                  <a:pt x="84" y="393"/>
                  <a:pt x="84" y="383"/>
                </a:cubicBezTo>
                <a:close/>
                <a:moveTo>
                  <a:pt x="0" y="200"/>
                </a:moveTo>
                <a:lnTo>
                  <a:pt x="100" y="0"/>
                </a:lnTo>
                <a:lnTo>
                  <a:pt x="200" y="200"/>
                </a:lnTo>
                <a:lnTo>
                  <a:pt x="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40" name="Line 308"/>
          <p:cNvSpPr>
            <a:spLocks noChangeShapeType="1"/>
          </p:cNvSpPr>
          <p:nvPr/>
        </p:nvSpPr>
        <p:spPr bwMode="auto">
          <a:xfrm flipH="1">
            <a:off x="7167563" y="4183063"/>
            <a:ext cx="758825" cy="0"/>
          </a:xfrm>
          <a:prstGeom prst="line">
            <a:avLst/>
          </a:prstGeom>
          <a:noFill/>
          <a:ln w="7938" cap="rnd">
            <a:solidFill>
              <a:srgbClr val="000000"/>
            </a:solidFill>
            <a:round/>
            <a:headEnd/>
            <a:tailEnd/>
          </a:ln>
        </p:spPr>
        <p:txBody>
          <a:bodyPr>
            <a:prstTxWarp prst="textNoShape">
              <a:avLst/>
            </a:prstTxWarp>
          </a:bodyPr>
          <a:lstStyle/>
          <a:p>
            <a:endParaRPr lang="en-US"/>
          </a:p>
        </p:txBody>
      </p:sp>
      <p:sp>
        <p:nvSpPr>
          <p:cNvPr id="1298741" name="Line 309"/>
          <p:cNvSpPr>
            <a:spLocks noChangeShapeType="1"/>
          </p:cNvSpPr>
          <p:nvPr/>
        </p:nvSpPr>
        <p:spPr bwMode="auto">
          <a:xfrm flipV="1">
            <a:off x="7926388" y="3178175"/>
            <a:ext cx="0" cy="117475"/>
          </a:xfrm>
          <a:prstGeom prst="line">
            <a:avLst/>
          </a:prstGeom>
          <a:noFill/>
          <a:ln w="7938" cap="rnd">
            <a:solidFill>
              <a:srgbClr val="000000"/>
            </a:solidFill>
            <a:round/>
            <a:headEnd/>
            <a:tailEnd/>
          </a:ln>
        </p:spPr>
        <p:txBody>
          <a:bodyPr>
            <a:prstTxWarp prst="textNoShape">
              <a:avLst/>
            </a:prstTxWarp>
          </a:bodyPr>
          <a:lstStyle/>
          <a:p>
            <a:endParaRPr lang="en-US"/>
          </a:p>
        </p:txBody>
      </p:sp>
      <p:sp>
        <p:nvSpPr>
          <p:cNvPr id="1298742" name="Freeform 310"/>
          <p:cNvSpPr>
            <a:spLocks noEditPoints="1"/>
          </p:cNvSpPr>
          <p:nvPr/>
        </p:nvSpPr>
        <p:spPr bwMode="auto">
          <a:xfrm>
            <a:off x="7167563" y="3146425"/>
            <a:ext cx="763587" cy="61913"/>
          </a:xfrm>
          <a:custGeom>
            <a:avLst/>
            <a:gdLst/>
            <a:ahLst/>
            <a:cxnLst>
              <a:cxn ang="0">
                <a:pos x="166" y="83"/>
              </a:cxn>
              <a:cxn ang="0">
                <a:pos x="2266" y="83"/>
              </a:cxn>
              <a:cxn ang="0">
                <a:pos x="2283" y="100"/>
              </a:cxn>
              <a:cxn ang="0">
                <a:pos x="2266" y="117"/>
              </a:cxn>
              <a:cxn ang="0">
                <a:pos x="166" y="117"/>
              </a:cxn>
              <a:cxn ang="0">
                <a:pos x="150" y="100"/>
              </a:cxn>
              <a:cxn ang="0">
                <a:pos x="166" y="83"/>
              </a:cxn>
              <a:cxn ang="0">
                <a:pos x="200" y="200"/>
              </a:cxn>
              <a:cxn ang="0">
                <a:pos x="0" y="100"/>
              </a:cxn>
              <a:cxn ang="0">
                <a:pos x="200" y="0"/>
              </a:cxn>
              <a:cxn ang="0">
                <a:pos x="200" y="200"/>
              </a:cxn>
            </a:cxnLst>
            <a:rect l="0" t="0" r="r" b="b"/>
            <a:pathLst>
              <a:path w="2283" h="200">
                <a:moveTo>
                  <a:pt x="166" y="83"/>
                </a:moveTo>
                <a:lnTo>
                  <a:pt x="2266" y="83"/>
                </a:lnTo>
                <a:cubicBezTo>
                  <a:pt x="2276" y="83"/>
                  <a:pt x="2283" y="91"/>
                  <a:pt x="2283" y="100"/>
                </a:cubicBezTo>
                <a:cubicBezTo>
                  <a:pt x="2283" y="109"/>
                  <a:pt x="2276" y="117"/>
                  <a:pt x="2266" y="117"/>
                </a:cubicBezTo>
                <a:lnTo>
                  <a:pt x="166" y="117"/>
                </a:lnTo>
                <a:cubicBezTo>
                  <a:pt x="157" y="117"/>
                  <a:pt x="150" y="109"/>
                  <a:pt x="150" y="100"/>
                </a:cubicBezTo>
                <a:cubicBezTo>
                  <a:pt x="150" y="91"/>
                  <a:pt x="157" y="83"/>
                  <a:pt x="166" y="83"/>
                </a:cubicBezTo>
                <a:close/>
                <a:moveTo>
                  <a:pt x="200" y="200"/>
                </a:moveTo>
                <a:lnTo>
                  <a:pt x="0" y="100"/>
                </a:lnTo>
                <a:lnTo>
                  <a:pt x="200" y="0"/>
                </a:lnTo>
                <a:lnTo>
                  <a:pt x="20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43" name="Freeform 311"/>
          <p:cNvSpPr>
            <a:spLocks noEditPoints="1"/>
          </p:cNvSpPr>
          <p:nvPr/>
        </p:nvSpPr>
        <p:spPr bwMode="auto">
          <a:xfrm>
            <a:off x="6183313" y="3640138"/>
            <a:ext cx="66675" cy="409575"/>
          </a:xfrm>
          <a:custGeom>
            <a:avLst/>
            <a:gdLst/>
            <a:ahLst/>
            <a:cxnLst>
              <a:cxn ang="0">
                <a:pos x="167" y="2617"/>
              </a:cxn>
              <a:cxn ang="0">
                <a:pos x="167" y="334"/>
              </a:cxn>
              <a:cxn ang="0">
                <a:pos x="200" y="300"/>
              </a:cxn>
              <a:cxn ang="0">
                <a:pos x="233" y="334"/>
              </a:cxn>
              <a:cxn ang="0">
                <a:pos x="233" y="2617"/>
              </a:cxn>
              <a:cxn ang="0">
                <a:pos x="200" y="2650"/>
              </a:cxn>
              <a:cxn ang="0">
                <a:pos x="167" y="2617"/>
              </a:cxn>
              <a:cxn ang="0">
                <a:pos x="0" y="400"/>
              </a:cxn>
              <a:cxn ang="0">
                <a:pos x="200" y="0"/>
              </a:cxn>
              <a:cxn ang="0">
                <a:pos x="400" y="400"/>
              </a:cxn>
              <a:cxn ang="0">
                <a:pos x="0" y="400"/>
              </a:cxn>
            </a:cxnLst>
            <a:rect l="0" t="0" r="r" b="b"/>
            <a:pathLst>
              <a:path w="400" h="2650">
                <a:moveTo>
                  <a:pt x="167" y="2617"/>
                </a:moveTo>
                <a:lnTo>
                  <a:pt x="167" y="334"/>
                </a:lnTo>
                <a:cubicBezTo>
                  <a:pt x="167" y="315"/>
                  <a:pt x="182" y="300"/>
                  <a:pt x="200" y="300"/>
                </a:cubicBezTo>
                <a:cubicBezTo>
                  <a:pt x="219" y="300"/>
                  <a:pt x="233" y="315"/>
                  <a:pt x="233" y="334"/>
                </a:cubicBezTo>
                <a:lnTo>
                  <a:pt x="233" y="2617"/>
                </a:lnTo>
                <a:cubicBezTo>
                  <a:pt x="233" y="2636"/>
                  <a:pt x="219" y="2650"/>
                  <a:pt x="200" y="2650"/>
                </a:cubicBezTo>
                <a:cubicBezTo>
                  <a:pt x="182" y="2650"/>
                  <a:pt x="167" y="2636"/>
                  <a:pt x="167" y="2617"/>
                </a:cubicBezTo>
                <a:close/>
                <a:moveTo>
                  <a:pt x="0" y="400"/>
                </a:moveTo>
                <a:lnTo>
                  <a:pt x="200" y="0"/>
                </a:lnTo>
                <a:lnTo>
                  <a:pt x="400" y="400"/>
                </a:lnTo>
                <a:lnTo>
                  <a:pt x="0" y="4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44" name="Freeform 312"/>
          <p:cNvSpPr>
            <a:spLocks noEditPoints="1"/>
          </p:cNvSpPr>
          <p:nvPr/>
        </p:nvSpPr>
        <p:spPr bwMode="auto">
          <a:xfrm>
            <a:off x="3776663" y="3635375"/>
            <a:ext cx="66675" cy="482600"/>
          </a:xfrm>
          <a:custGeom>
            <a:avLst/>
            <a:gdLst/>
            <a:ahLst/>
            <a:cxnLst>
              <a:cxn ang="0">
                <a:pos x="234" y="33"/>
              </a:cxn>
              <a:cxn ang="0">
                <a:pos x="234" y="2792"/>
              </a:cxn>
              <a:cxn ang="0">
                <a:pos x="200" y="2825"/>
              </a:cxn>
              <a:cxn ang="0">
                <a:pos x="167" y="2792"/>
              </a:cxn>
              <a:cxn ang="0">
                <a:pos x="167" y="33"/>
              </a:cxn>
              <a:cxn ang="0">
                <a:pos x="200" y="0"/>
              </a:cxn>
              <a:cxn ang="0">
                <a:pos x="234" y="33"/>
              </a:cxn>
              <a:cxn ang="0">
                <a:pos x="400" y="2725"/>
              </a:cxn>
              <a:cxn ang="0">
                <a:pos x="200" y="3125"/>
              </a:cxn>
              <a:cxn ang="0">
                <a:pos x="0" y="2725"/>
              </a:cxn>
              <a:cxn ang="0">
                <a:pos x="400" y="2725"/>
              </a:cxn>
            </a:cxnLst>
            <a:rect l="0" t="0" r="r" b="b"/>
            <a:pathLst>
              <a:path w="400" h="3125">
                <a:moveTo>
                  <a:pt x="234" y="33"/>
                </a:moveTo>
                <a:lnTo>
                  <a:pt x="234" y="2792"/>
                </a:lnTo>
                <a:cubicBezTo>
                  <a:pt x="234" y="2810"/>
                  <a:pt x="219" y="2825"/>
                  <a:pt x="200" y="2825"/>
                </a:cubicBezTo>
                <a:cubicBezTo>
                  <a:pt x="182" y="2825"/>
                  <a:pt x="167" y="2810"/>
                  <a:pt x="167" y="2792"/>
                </a:cubicBezTo>
                <a:lnTo>
                  <a:pt x="167" y="33"/>
                </a:lnTo>
                <a:cubicBezTo>
                  <a:pt x="167" y="15"/>
                  <a:pt x="182" y="0"/>
                  <a:pt x="200" y="0"/>
                </a:cubicBezTo>
                <a:cubicBezTo>
                  <a:pt x="219" y="0"/>
                  <a:pt x="234" y="15"/>
                  <a:pt x="234" y="33"/>
                </a:cubicBezTo>
                <a:close/>
                <a:moveTo>
                  <a:pt x="400" y="2725"/>
                </a:moveTo>
                <a:lnTo>
                  <a:pt x="200" y="3125"/>
                </a:lnTo>
                <a:lnTo>
                  <a:pt x="0" y="2725"/>
                </a:lnTo>
                <a:lnTo>
                  <a:pt x="400" y="2725"/>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45" name="Line 313"/>
          <p:cNvSpPr>
            <a:spLocks noChangeShapeType="1"/>
          </p:cNvSpPr>
          <p:nvPr/>
        </p:nvSpPr>
        <p:spPr bwMode="auto">
          <a:xfrm flipH="1">
            <a:off x="3810000" y="3640138"/>
            <a:ext cx="2406650" cy="0"/>
          </a:xfrm>
          <a:prstGeom prst="line">
            <a:avLst/>
          </a:prstGeom>
          <a:noFill/>
          <a:ln w="7938" cap="rnd">
            <a:solidFill>
              <a:srgbClr val="000000"/>
            </a:solidFill>
            <a:round/>
            <a:headEnd/>
            <a:tailEnd/>
          </a:ln>
        </p:spPr>
        <p:txBody>
          <a:bodyPr>
            <a:prstTxWarp prst="textNoShape">
              <a:avLst/>
            </a:prstTxWarp>
          </a:bodyPr>
          <a:lstStyle/>
          <a:p>
            <a:endParaRPr lang="en-US"/>
          </a:p>
        </p:txBody>
      </p:sp>
      <p:sp>
        <p:nvSpPr>
          <p:cNvPr id="1298746" name="Freeform 314"/>
          <p:cNvSpPr>
            <a:spLocks noEditPoints="1"/>
          </p:cNvSpPr>
          <p:nvPr/>
        </p:nvSpPr>
        <p:spPr bwMode="auto">
          <a:xfrm>
            <a:off x="5041900" y="3965575"/>
            <a:ext cx="66675" cy="147638"/>
          </a:xfrm>
          <a:custGeom>
            <a:avLst/>
            <a:gdLst/>
            <a:ahLst/>
            <a:cxnLst>
              <a:cxn ang="0">
                <a:pos x="167" y="916"/>
              </a:cxn>
              <a:cxn ang="0">
                <a:pos x="167" y="333"/>
              </a:cxn>
              <a:cxn ang="0">
                <a:pos x="200" y="300"/>
              </a:cxn>
              <a:cxn ang="0">
                <a:pos x="234" y="333"/>
              </a:cxn>
              <a:cxn ang="0">
                <a:pos x="234" y="916"/>
              </a:cxn>
              <a:cxn ang="0">
                <a:pos x="200" y="950"/>
              </a:cxn>
              <a:cxn ang="0">
                <a:pos x="167" y="916"/>
              </a:cxn>
              <a:cxn ang="0">
                <a:pos x="0" y="400"/>
              </a:cxn>
              <a:cxn ang="0">
                <a:pos x="200" y="0"/>
              </a:cxn>
              <a:cxn ang="0">
                <a:pos x="400" y="400"/>
              </a:cxn>
              <a:cxn ang="0">
                <a:pos x="0" y="400"/>
              </a:cxn>
            </a:cxnLst>
            <a:rect l="0" t="0" r="r" b="b"/>
            <a:pathLst>
              <a:path w="400" h="950">
                <a:moveTo>
                  <a:pt x="167" y="916"/>
                </a:moveTo>
                <a:lnTo>
                  <a:pt x="167" y="333"/>
                </a:lnTo>
                <a:cubicBezTo>
                  <a:pt x="167" y="315"/>
                  <a:pt x="182" y="300"/>
                  <a:pt x="200" y="300"/>
                </a:cubicBezTo>
                <a:cubicBezTo>
                  <a:pt x="219" y="300"/>
                  <a:pt x="234" y="315"/>
                  <a:pt x="234" y="333"/>
                </a:cubicBezTo>
                <a:lnTo>
                  <a:pt x="234" y="916"/>
                </a:lnTo>
                <a:cubicBezTo>
                  <a:pt x="234" y="935"/>
                  <a:pt x="219" y="950"/>
                  <a:pt x="200" y="950"/>
                </a:cubicBezTo>
                <a:cubicBezTo>
                  <a:pt x="182" y="950"/>
                  <a:pt x="167" y="935"/>
                  <a:pt x="167" y="916"/>
                </a:cubicBezTo>
                <a:close/>
                <a:moveTo>
                  <a:pt x="0" y="400"/>
                </a:moveTo>
                <a:lnTo>
                  <a:pt x="200" y="0"/>
                </a:lnTo>
                <a:lnTo>
                  <a:pt x="400" y="400"/>
                </a:lnTo>
                <a:lnTo>
                  <a:pt x="0" y="4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47" name="Freeform 315"/>
          <p:cNvSpPr>
            <a:spLocks noEditPoints="1"/>
          </p:cNvSpPr>
          <p:nvPr/>
        </p:nvSpPr>
        <p:spPr bwMode="auto">
          <a:xfrm>
            <a:off x="5041900" y="4349750"/>
            <a:ext cx="66675" cy="146050"/>
          </a:xfrm>
          <a:custGeom>
            <a:avLst/>
            <a:gdLst/>
            <a:ahLst/>
            <a:cxnLst>
              <a:cxn ang="0">
                <a:pos x="167" y="916"/>
              </a:cxn>
              <a:cxn ang="0">
                <a:pos x="167" y="333"/>
              </a:cxn>
              <a:cxn ang="0">
                <a:pos x="200" y="300"/>
              </a:cxn>
              <a:cxn ang="0">
                <a:pos x="234" y="333"/>
              </a:cxn>
              <a:cxn ang="0">
                <a:pos x="234" y="916"/>
              </a:cxn>
              <a:cxn ang="0">
                <a:pos x="200" y="950"/>
              </a:cxn>
              <a:cxn ang="0">
                <a:pos x="167" y="916"/>
              </a:cxn>
              <a:cxn ang="0">
                <a:pos x="0" y="400"/>
              </a:cxn>
              <a:cxn ang="0">
                <a:pos x="200" y="0"/>
              </a:cxn>
              <a:cxn ang="0">
                <a:pos x="400" y="400"/>
              </a:cxn>
              <a:cxn ang="0">
                <a:pos x="0" y="400"/>
              </a:cxn>
            </a:cxnLst>
            <a:rect l="0" t="0" r="r" b="b"/>
            <a:pathLst>
              <a:path w="400" h="950">
                <a:moveTo>
                  <a:pt x="167" y="916"/>
                </a:moveTo>
                <a:lnTo>
                  <a:pt x="167" y="333"/>
                </a:lnTo>
                <a:cubicBezTo>
                  <a:pt x="167" y="315"/>
                  <a:pt x="182" y="300"/>
                  <a:pt x="200" y="300"/>
                </a:cubicBezTo>
                <a:cubicBezTo>
                  <a:pt x="219" y="300"/>
                  <a:pt x="234" y="315"/>
                  <a:pt x="234" y="333"/>
                </a:cubicBezTo>
                <a:lnTo>
                  <a:pt x="234" y="916"/>
                </a:lnTo>
                <a:cubicBezTo>
                  <a:pt x="234" y="935"/>
                  <a:pt x="219" y="950"/>
                  <a:pt x="200" y="950"/>
                </a:cubicBezTo>
                <a:cubicBezTo>
                  <a:pt x="182" y="950"/>
                  <a:pt x="167" y="935"/>
                  <a:pt x="167" y="916"/>
                </a:cubicBezTo>
                <a:close/>
                <a:moveTo>
                  <a:pt x="0" y="400"/>
                </a:moveTo>
                <a:lnTo>
                  <a:pt x="200" y="0"/>
                </a:lnTo>
                <a:lnTo>
                  <a:pt x="400" y="400"/>
                </a:lnTo>
                <a:lnTo>
                  <a:pt x="0" y="4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48" name="Freeform 316"/>
          <p:cNvSpPr>
            <a:spLocks noEditPoints="1"/>
          </p:cNvSpPr>
          <p:nvPr/>
        </p:nvSpPr>
        <p:spPr bwMode="auto">
          <a:xfrm>
            <a:off x="4156075" y="4359275"/>
            <a:ext cx="66675" cy="146050"/>
          </a:xfrm>
          <a:custGeom>
            <a:avLst/>
            <a:gdLst/>
            <a:ahLst/>
            <a:cxnLst>
              <a:cxn ang="0">
                <a:pos x="167" y="917"/>
              </a:cxn>
              <a:cxn ang="0">
                <a:pos x="167" y="333"/>
              </a:cxn>
              <a:cxn ang="0">
                <a:pos x="200" y="300"/>
              </a:cxn>
              <a:cxn ang="0">
                <a:pos x="233" y="333"/>
              </a:cxn>
              <a:cxn ang="0">
                <a:pos x="233" y="917"/>
              </a:cxn>
              <a:cxn ang="0">
                <a:pos x="200" y="950"/>
              </a:cxn>
              <a:cxn ang="0">
                <a:pos x="167" y="917"/>
              </a:cxn>
              <a:cxn ang="0">
                <a:pos x="0" y="400"/>
              </a:cxn>
              <a:cxn ang="0">
                <a:pos x="200" y="0"/>
              </a:cxn>
              <a:cxn ang="0">
                <a:pos x="400" y="400"/>
              </a:cxn>
              <a:cxn ang="0">
                <a:pos x="0" y="400"/>
              </a:cxn>
            </a:cxnLst>
            <a:rect l="0" t="0" r="r" b="b"/>
            <a:pathLst>
              <a:path w="400" h="950">
                <a:moveTo>
                  <a:pt x="167" y="917"/>
                </a:moveTo>
                <a:lnTo>
                  <a:pt x="167" y="333"/>
                </a:lnTo>
                <a:cubicBezTo>
                  <a:pt x="167" y="315"/>
                  <a:pt x="182" y="300"/>
                  <a:pt x="200" y="300"/>
                </a:cubicBezTo>
                <a:cubicBezTo>
                  <a:pt x="219" y="300"/>
                  <a:pt x="233" y="315"/>
                  <a:pt x="233" y="333"/>
                </a:cubicBezTo>
                <a:lnTo>
                  <a:pt x="233" y="917"/>
                </a:lnTo>
                <a:cubicBezTo>
                  <a:pt x="233" y="935"/>
                  <a:pt x="219" y="950"/>
                  <a:pt x="200" y="950"/>
                </a:cubicBezTo>
                <a:cubicBezTo>
                  <a:pt x="182" y="950"/>
                  <a:pt x="167" y="935"/>
                  <a:pt x="167" y="917"/>
                </a:cubicBezTo>
                <a:close/>
                <a:moveTo>
                  <a:pt x="0" y="400"/>
                </a:moveTo>
                <a:lnTo>
                  <a:pt x="200" y="0"/>
                </a:lnTo>
                <a:lnTo>
                  <a:pt x="400" y="400"/>
                </a:lnTo>
                <a:lnTo>
                  <a:pt x="0" y="4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49" name="Freeform 317"/>
          <p:cNvSpPr>
            <a:spLocks noEditPoints="1"/>
          </p:cNvSpPr>
          <p:nvPr/>
        </p:nvSpPr>
        <p:spPr bwMode="auto">
          <a:xfrm>
            <a:off x="5607050" y="4705350"/>
            <a:ext cx="157163" cy="60325"/>
          </a:xfrm>
          <a:custGeom>
            <a:avLst/>
            <a:gdLst/>
            <a:ahLst/>
            <a:cxnLst>
              <a:cxn ang="0">
                <a:pos x="34" y="166"/>
              </a:cxn>
              <a:cxn ang="0">
                <a:pos x="609" y="166"/>
              </a:cxn>
              <a:cxn ang="0">
                <a:pos x="642" y="200"/>
              </a:cxn>
              <a:cxn ang="0">
                <a:pos x="609" y="233"/>
              </a:cxn>
              <a:cxn ang="0">
                <a:pos x="34" y="233"/>
              </a:cxn>
              <a:cxn ang="0">
                <a:pos x="0" y="200"/>
              </a:cxn>
              <a:cxn ang="0">
                <a:pos x="34" y="166"/>
              </a:cxn>
              <a:cxn ang="0">
                <a:pos x="542" y="0"/>
              </a:cxn>
              <a:cxn ang="0">
                <a:pos x="942" y="200"/>
              </a:cxn>
              <a:cxn ang="0">
                <a:pos x="542" y="400"/>
              </a:cxn>
              <a:cxn ang="0">
                <a:pos x="542" y="0"/>
              </a:cxn>
            </a:cxnLst>
            <a:rect l="0" t="0" r="r" b="b"/>
            <a:pathLst>
              <a:path w="942" h="400">
                <a:moveTo>
                  <a:pt x="34" y="166"/>
                </a:moveTo>
                <a:lnTo>
                  <a:pt x="609" y="166"/>
                </a:lnTo>
                <a:cubicBezTo>
                  <a:pt x="627" y="166"/>
                  <a:pt x="642" y="181"/>
                  <a:pt x="642" y="200"/>
                </a:cubicBezTo>
                <a:cubicBezTo>
                  <a:pt x="642" y="218"/>
                  <a:pt x="627" y="233"/>
                  <a:pt x="609" y="233"/>
                </a:cubicBezTo>
                <a:lnTo>
                  <a:pt x="34" y="233"/>
                </a:lnTo>
                <a:cubicBezTo>
                  <a:pt x="15" y="233"/>
                  <a:pt x="0" y="218"/>
                  <a:pt x="0" y="200"/>
                </a:cubicBezTo>
                <a:cubicBezTo>
                  <a:pt x="0" y="181"/>
                  <a:pt x="15" y="166"/>
                  <a:pt x="34" y="166"/>
                </a:cubicBezTo>
                <a:close/>
                <a:moveTo>
                  <a:pt x="542" y="0"/>
                </a:moveTo>
                <a:lnTo>
                  <a:pt x="942" y="200"/>
                </a:lnTo>
                <a:lnTo>
                  <a:pt x="542" y="400"/>
                </a:lnTo>
                <a:lnTo>
                  <a:pt x="542" y="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50" name="Freeform 318"/>
          <p:cNvSpPr>
            <a:spLocks noEditPoints="1"/>
          </p:cNvSpPr>
          <p:nvPr/>
        </p:nvSpPr>
        <p:spPr bwMode="auto">
          <a:xfrm>
            <a:off x="6184900" y="4848225"/>
            <a:ext cx="66675" cy="184150"/>
          </a:xfrm>
          <a:custGeom>
            <a:avLst/>
            <a:gdLst/>
            <a:ahLst/>
            <a:cxnLst>
              <a:cxn ang="0">
                <a:pos x="234" y="34"/>
              </a:cxn>
              <a:cxn ang="0">
                <a:pos x="234" y="867"/>
              </a:cxn>
              <a:cxn ang="0">
                <a:pos x="200" y="900"/>
              </a:cxn>
              <a:cxn ang="0">
                <a:pos x="167" y="867"/>
              </a:cxn>
              <a:cxn ang="0">
                <a:pos x="167" y="34"/>
              </a:cxn>
              <a:cxn ang="0">
                <a:pos x="200" y="0"/>
              </a:cxn>
              <a:cxn ang="0">
                <a:pos x="234" y="34"/>
              </a:cxn>
              <a:cxn ang="0">
                <a:pos x="400" y="800"/>
              </a:cxn>
              <a:cxn ang="0">
                <a:pos x="200" y="1200"/>
              </a:cxn>
              <a:cxn ang="0">
                <a:pos x="0" y="800"/>
              </a:cxn>
              <a:cxn ang="0">
                <a:pos x="400" y="800"/>
              </a:cxn>
            </a:cxnLst>
            <a:rect l="0" t="0" r="r" b="b"/>
            <a:pathLst>
              <a:path w="400" h="1200">
                <a:moveTo>
                  <a:pt x="234" y="34"/>
                </a:moveTo>
                <a:lnTo>
                  <a:pt x="234" y="867"/>
                </a:lnTo>
                <a:cubicBezTo>
                  <a:pt x="234" y="886"/>
                  <a:pt x="219" y="900"/>
                  <a:pt x="200" y="900"/>
                </a:cubicBezTo>
                <a:cubicBezTo>
                  <a:pt x="182" y="900"/>
                  <a:pt x="167" y="886"/>
                  <a:pt x="167" y="867"/>
                </a:cubicBezTo>
                <a:lnTo>
                  <a:pt x="167" y="34"/>
                </a:lnTo>
                <a:cubicBezTo>
                  <a:pt x="167" y="15"/>
                  <a:pt x="182" y="0"/>
                  <a:pt x="200" y="0"/>
                </a:cubicBezTo>
                <a:cubicBezTo>
                  <a:pt x="219" y="0"/>
                  <a:pt x="234" y="15"/>
                  <a:pt x="234" y="34"/>
                </a:cubicBezTo>
                <a:close/>
                <a:moveTo>
                  <a:pt x="400" y="800"/>
                </a:moveTo>
                <a:lnTo>
                  <a:pt x="200" y="1200"/>
                </a:lnTo>
                <a:lnTo>
                  <a:pt x="0" y="800"/>
                </a:lnTo>
                <a:lnTo>
                  <a:pt x="400" y="8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51" name="Line 319"/>
          <p:cNvSpPr>
            <a:spLocks noChangeShapeType="1"/>
          </p:cNvSpPr>
          <p:nvPr/>
        </p:nvSpPr>
        <p:spPr bwMode="auto">
          <a:xfrm>
            <a:off x="6691313" y="4740275"/>
            <a:ext cx="95250" cy="0"/>
          </a:xfrm>
          <a:prstGeom prst="line">
            <a:avLst/>
          </a:prstGeom>
          <a:noFill/>
          <a:ln w="7938" cap="rnd">
            <a:solidFill>
              <a:srgbClr val="000000"/>
            </a:solidFill>
            <a:round/>
            <a:headEnd/>
            <a:tailEnd/>
          </a:ln>
        </p:spPr>
        <p:txBody>
          <a:bodyPr>
            <a:prstTxWarp prst="textNoShape">
              <a:avLst/>
            </a:prstTxWarp>
          </a:bodyPr>
          <a:lstStyle/>
          <a:p>
            <a:endParaRPr lang="en-US"/>
          </a:p>
        </p:txBody>
      </p:sp>
      <p:sp>
        <p:nvSpPr>
          <p:cNvPr id="1298752" name="Freeform 320"/>
          <p:cNvSpPr>
            <a:spLocks noEditPoints="1"/>
          </p:cNvSpPr>
          <p:nvPr/>
        </p:nvSpPr>
        <p:spPr bwMode="auto">
          <a:xfrm>
            <a:off x="6753225" y="4730750"/>
            <a:ext cx="66675" cy="708025"/>
          </a:xfrm>
          <a:custGeom>
            <a:avLst/>
            <a:gdLst/>
            <a:ahLst/>
            <a:cxnLst>
              <a:cxn ang="0">
                <a:pos x="117" y="17"/>
              </a:cxn>
              <a:cxn ang="0">
                <a:pos x="117" y="2117"/>
              </a:cxn>
              <a:cxn ang="0">
                <a:pos x="100" y="2133"/>
              </a:cxn>
              <a:cxn ang="0">
                <a:pos x="84" y="2117"/>
              </a:cxn>
              <a:cxn ang="0">
                <a:pos x="84" y="17"/>
              </a:cxn>
              <a:cxn ang="0">
                <a:pos x="100" y="0"/>
              </a:cxn>
              <a:cxn ang="0">
                <a:pos x="117" y="17"/>
              </a:cxn>
              <a:cxn ang="0">
                <a:pos x="200" y="2083"/>
              </a:cxn>
              <a:cxn ang="0">
                <a:pos x="100" y="2283"/>
              </a:cxn>
              <a:cxn ang="0">
                <a:pos x="0" y="2083"/>
              </a:cxn>
              <a:cxn ang="0">
                <a:pos x="200" y="2083"/>
              </a:cxn>
            </a:cxnLst>
            <a:rect l="0" t="0" r="r" b="b"/>
            <a:pathLst>
              <a:path w="200" h="2283">
                <a:moveTo>
                  <a:pt x="117" y="17"/>
                </a:moveTo>
                <a:lnTo>
                  <a:pt x="117" y="2117"/>
                </a:lnTo>
                <a:cubicBezTo>
                  <a:pt x="117" y="2126"/>
                  <a:pt x="110" y="2133"/>
                  <a:pt x="100" y="2133"/>
                </a:cubicBezTo>
                <a:cubicBezTo>
                  <a:pt x="91" y="2133"/>
                  <a:pt x="84" y="2126"/>
                  <a:pt x="84" y="2117"/>
                </a:cubicBezTo>
                <a:lnTo>
                  <a:pt x="84" y="17"/>
                </a:lnTo>
                <a:cubicBezTo>
                  <a:pt x="84" y="7"/>
                  <a:pt x="91" y="0"/>
                  <a:pt x="100" y="0"/>
                </a:cubicBezTo>
                <a:cubicBezTo>
                  <a:pt x="110" y="0"/>
                  <a:pt x="117" y="7"/>
                  <a:pt x="117" y="17"/>
                </a:cubicBezTo>
                <a:close/>
                <a:moveTo>
                  <a:pt x="200" y="2083"/>
                </a:moveTo>
                <a:lnTo>
                  <a:pt x="100" y="2283"/>
                </a:lnTo>
                <a:lnTo>
                  <a:pt x="0" y="2083"/>
                </a:lnTo>
                <a:lnTo>
                  <a:pt x="200" y="2083"/>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53" name="Freeform 321"/>
          <p:cNvSpPr>
            <a:spLocks noEditPoints="1"/>
          </p:cNvSpPr>
          <p:nvPr/>
        </p:nvSpPr>
        <p:spPr bwMode="auto">
          <a:xfrm>
            <a:off x="3176588" y="3509963"/>
            <a:ext cx="7937" cy="723900"/>
          </a:xfrm>
          <a:custGeom>
            <a:avLst/>
            <a:gdLst/>
            <a:ahLst/>
            <a:cxnLst>
              <a:cxn ang="0">
                <a:pos x="50" y="175"/>
              </a:cxn>
              <a:cxn ang="0">
                <a:pos x="0" y="175"/>
              </a:cxn>
              <a:cxn ang="0">
                <a:pos x="25" y="0"/>
              </a:cxn>
              <a:cxn ang="0">
                <a:pos x="50" y="375"/>
              </a:cxn>
              <a:cxn ang="0">
                <a:pos x="25" y="550"/>
              </a:cxn>
              <a:cxn ang="0">
                <a:pos x="0" y="375"/>
              </a:cxn>
              <a:cxn ang="0">
                <a:pos x="50" y="375"/>
              </a:cxn>
              <a:cxn ang="0">
                <a:pos x="50" y="875"/>
              </a:cxn>
              <a:cxn ang="0">
                <a:pos x="0" y="875"/>
              </a:cxn>
              <a:cxn ang="0">
                <a:pos x="25" y="700"/>
              </a:cxn>
              <a:cxn ang="0">
                <a:pos x="50" y="1075"/>
              </a:cxn>
              <a:cxn ang="0">
                <a:pos x="25" y="1250"/>
              </a:cxn>
              <a:cxn ang="0">
                <a:pos x="0" y="1075"/>
              </a:cxn>
              <a:cxn ang="0">
                <a:pos x="50" y="1075"/>
              </a:cxn>
              <a:cxn ang="0">
                <a:pos x="50" y="1575"/>
              </a:cxn>
              <a:cxn ang="0">
                <a:pos x="0" y="1575"/>
              </a:cxn>
              <a:cxn ang="0">
                <a:pos x="25" y="1400"/>
              </a:cxn>
              <a:cxn ang="0">
                <a:pos x="50" y="1775"/>
              </a:cxn>
              <a:cxn ang="0">
                <a:pos x="25" y="1950"/>
              </a:cxn>
              <a:cxn ang="0">
                <a:pos x="0" y="1775"/>
              </a:cxn>
              <a:cxn ang="0">
                <a:pos x="50" y="1775"/>
              </a:cxn>
              <a:cxn ang="0">
                <a:pos x="50" y="2275"/>
              </a:cxn>
              <a:cxn ang="0">
                <a:pos x="0" y="2275"/>
              </a:cxn>
              <a:cxn ang="0">
                <a:pos x="25" y="2100"/>
              </a:cxn>
              <a:cxn ang="0">
                <a:pos x="50" y="2475"/>
              </a:cxn>
              <a:cxn ang="0">
                <a:pos x="25" y="2650"/>
              </a:cxn>
              <a:cxn ang="0">
                <a:pos x="0" y="2475"/>
              </a:cxn>
              <a:cxn ang="0">
                <a:pos x="50" y="2475"/>
              </a:cxn>
              <a:cxn ang="0">
                <a:pos x="50" y="2975"/>
              </a:cxn>
              <a:cxn ang="0">
                <a:pos x="0" y="2975"/>
              </a:cxn>
              <a:cxn ang="0">
                <a:pos x="25" y="2800"/>
              </a:cxn>
              <a:cxn ang="0">
                <a:pos x="50" y="3175"/>
              </a:cxn>
              <a:cxn ang="0">
                <a:pos x="25" y="3350"/>
              </a:cxn>
              <a:cxn ang="0">
                <a:pos x="0" y="3175"/>
              </a:cxn>
              <a:cxn ang="0">
                <a:pos x="50" y="3175"/>
              </a:cxn>
              <a:cxn ang="0">
                <a:pos x="50" y="3675"/>
              </a:cxn>
              <a:cxn ang="0">
                <a:pos x="0" y="3675"/>
              </a:cxn>
              <a:cxn ang="0">
                <a:pos x="25" y="3500"/>
              </a:cxn>
              <a:cxn ang="0">
                <a:pos x="50" y="3875"/>
              </a:cxn>
              <a:cxn ang="0">
                <a:pos x="25" y="4050"/>
              </a:cxn>
              <a:cxn ang="0">
                <a:pos x="0" y="3875"/>
              </a:cxn>
              <a:cxn ang="0">
                <a:pos x="50" y="3875"/>
              </a:cxn>
              <a:cxn ang="0">
                <a:pos x="50" y="4375"/>
              </a:cxn>
              <a:cxn ang="0">
                <a:pos x="0" y="4375"/>
              </a:cxn>
              <a:cxn ang="0">
                <a:pos x="25" y="4200"/>
              </a:cxn>
              <a:cxn ang="0">
                <a:pos x="50" y="4575"/>
              </a:cxn>
              <a:cxn ang="0">
                <a:pos x="25" y="4667"/>
              </a:cxn>
              <a:cxn ang="0">
                <a:pos x="0" y="4575"/>
              </a:cxn>
              <a:cxn ang="0">
                <a:pos x="50" y="4575"/>
              </a:cxn>
            </a:cxnLst>
            <a:rect l="0" t="0" r="r" b="b"/>
            <a:pathLst>
              <a:path w="50" h="4667">
                <a:moveTo>
                  <a:pt x="50" y="25"/>
                </a:moveTo>
                <a:lnTo>
                  <a:pt x="50" y="175"/>
                </a:lnTo>
                <a:cubicBezTo>
                  <a:pt x="50" y="189"/>
                  <a:pt x="39" y="200"/>
                  <a:pt x="25" y="200"/>
                </a:cubicBezTo>
                <a:cubicBezTo>
                  <a:pt x="11" y="200"/>
                  <a:pt x="0" y="189"/>
                  <a:pt x="0" y="175"/>
                </a:cubicBezTo>
                <a:lnTo>
                  <a:pt x="0" y="25"/>
                </a:lnTo>
                <a:cubicBezTo>
                  <a:pt x="0" y="11"/>
                  <a:pt x="11" y="0"/>
                  <a:pt x="25" y="0"/>
                </a:cubicBezTo>
                <a:cubicBezTo>
                  <a:pt x="39" y="0"/>
                  <a:pt x="50" y="11"/>
                  <a:pt x="50" y="25"/>
                </a:cubicBezTo>
                <a:close/>
                <a:moveTo>
                  <a:pt x="50" y="375"/>
                </a:moveTo>
                <a:lnTo>
                  <a:pt x="50" y="525"/>
                </a:lnTo>
                <a:cubicBezTo>
                  <a:pt x="50" y="539"/>
                  <a:pt x="39" y="550"/>
                  <a:pt x="25" y="550"/>
                </a:cubicBezTo>
                <a:cubicBezTo>
                  <a:pt x="11" y="550"/>
                  <a:pt x="0" y="539"/>
                  <a:pt x="0" y="525"/>
                </a:cubicBezTo>
                <a:lnTo>
                  <a:pt x="0" y="375"/>
                </a:lnTo>
                <a:cubicBezTo>
                  <a:pt x="0" y="361"/>
                  <a:pt x="11" y="350"/>
                  <a:pt x="25" y="350"/>
                </a:cubicBezTo>
                <a:cubicBezTo>
                  <a:pt x="39" y="350"/>
                  <a:pt x="50" y="361"/>
                  <a:pt x="50" y="375"/>
                </a:cubicBezTo>
                <a:close/>
                <a:moveTo>
                  <a:pt x="50" y="725"/>
                </a:moveTo>
                <a:lnTo>
                  <a:pt x="50" y="875"/>
                </a:lnTo>
                <a:cubicBezTo>
                  <a:pt x="50" y="889"/>
                  <a:pt x="39" y="900"/>
                  <a:pt x="25" y="900"/>
                </a:cubicBezTo>
                <a:cubicBezTo>
                  <a:pt x="11" y="900"/>
                  <a:pt x="0" y="889"/>
                  <a:pt x="0" y="875"/>
                </a:cubicBezTo>
                <a:lnTo>
                  <a:pt x="0" y="725"/>
                </a:lnTo>
                <a:cubicBezTo>
                  <a:pt x="0" y="711"/>
                  <a:pt x="11" y="700"/>
                  <a:pt x="25" y="700"/>
                </a:cubicBezTo>
                <a:cubicBezTo>
                  <a:pt x="39" y="700"/>
                  <a:pt x="50" y="711"/>
                  <a:pt x="50" y="725"/>
                </a:cubicBezTo>
                <a:close/>
                <a:moveTo>
                  <a:pt x="50" y="1075"/>
                </a:moveTo>
                <a:lnTo>
                  <a:pt x="50" y="1225"/>
                </a:lnTo>
                <a:cubicBezTo>
                  <a:pt x="50" y="1239"/>
                  <a:pt x="39" y="1250"/>
                  <a:pt x="25" y="1250"/>
                </a:cubicBezTo>
                <a:cubicBezTo>
                  <a:pt x="11" y="1250"/>
                  <a:pt x="0" y="1239"/>
                  <a:pt x="0" y="1225"/>
                </a:cubicBezTo>
                <a:lnTo>
                  <a:pt x="0" y="1075"/>
                </a:lnTo>
                <a:cubicBezTo>
                  <a:pt x="0" y="1061"/>
                  <a:pt x="11" y="1050"/>
                  <a:pt x="25" y="1050"/>
                </a:cubicBezTo>
                <a:cubicBezTo>
                  <a:pt x="39" y="1050"/>
                  <a:pt x="50" y="1061"/>
                  <a:pt x="50" y="1075"/>
                </a:cubicBezTo>
                <a:close/>
                <a:moveTo>
                  <a:pt x="50" y="1425"/>
                </a:moveTo>
                <a:lnTo>
                  <a:pt x="50" y="1575"/>
                </a:lnTo>
                <a:cubicBezTo>
                  <a:pt x="50" y="1589"/>
                  <a:pt x="39" y="1600"/>
                  <a:pt x="25" y="1600"/>
                </a:cubicBezTo>
                <a:cubicBezTo>
                  <a:pt x="11" y="1600"/>
                  <a:pt x="0" y="1589"/>
                  <a:pt x="0" y="1575"/>
                </a:cubicBezTo>
                <a:lnTo>
                  <a:pt x="0" y="1425"/>
                </a:lnTo>
                <a:cubicBezTo>
                  <a:pt x="0" y="1411"/>
                  <a:pt x="11" y="1400"/>
                  <a:pt x="25" y="1400"/>
                </a:cubicBezTo>
                <a:cubicBezTo>
                  <a:pt x="39" y="1400"/>
                  <a:pt x="50" y="1411"/>
                  <a:pt x="50" y="1425"/>
                </a:cubicBezTo>
                <a:close/>
                <a:moveTo>
                  <a:pt x="50" y="1775"/>
                </a:moveTo>
                <a:lnTo>
                  <a:pt x="50" y="1925"/>
                </a:lnTo>
                <a:cubicBezTo>
                  <a:pt x="50" y="1939"/>
                  <a:pt x="39" y="1950"/>
                  <a:pt x="25" y="1950"/>
                </a:cubicBezTo>
                <a:cubicBezTo>
                  <a:pt x="11" y="1950"/>
                  <a:pt x="0" y="1939"/>
                  <a:pt x="0" y="1925"/>
                </a:cubicBezTo>
                <a:lnTo>
                  <a:pt x="0" y="1775"/>
                </a:lnTo>
                <a:cubicBezTo>
                  <a:pt x="0" y="1761"/>
                  <a:pt x="11" y="1750"/>
                  <a:pt x="25" y="1750"/>
                </a:cubicBezTo>
                <a:cubicBezTo>
                  <a:pt x="39" y="1750"/>
                  <a:pt x="50" y="1761"/>
                  <a:pt x="50" y="1775"/>
                </a:cubicBezTo>
                <a:close/>
                <a:moveTo>
                  <a:pt x="50" y="2125"/>
                </a:moveTo>
                <a:lnTo>
                  <a:pt x="50" y="2275"/>
                </a:lnTo>
                <a:cubicBezTo>
                  <a:pt x="50" y="2289"/>
                  <a:pt x="39" y="2300"/>
                  <a:pt x="25" y="2300"/>
                </a:cubicBezTo>
                <a:cubicBezTo>
                  <a:pt x="11" y="2300"/>
                  <a:pt x="0" y="2289"/>
                  <a:pt x="0" y="2275"/>
                </a:cubicBezTo>
                <a:lnTo>
                  <a:pt x="0" y="2125"/>
                </a:lnTo>
                <a:cubicBezTo>
                  <a:pt x="0" y="2111"/>
                  <a:pt x="11" y="2100"/>
                  <a:pt x="25" y="2100"/>
                </a:cubicBezTo>
                <a:cubicBezTo>
                  <a:pt x="39" y="2100"/>
                  <a:pt x="50" y="2111"/>
                  <a:pt x="50" y="2125"/>
                </a:cubicBezTo>
                <a:close/>
                <a:moveTo>
                  <a:pt x="50" y="2475"/>
                </a:moveTo>
                <a:lnTo>
                  <a:pt x="50" y="2625"/>
                </a:lnTo>
                <a:cubicBezTo>
                  <a:pt x="50" y="2639"/>
                  <a:pt x="39" y="2650"/>
                  <a:pt x="25" y="2650"/>
                </a:cubicBezTo>
                <a:cubicBezTo>
                  <a:pt x="11" y="2650"/>
                  <a:pt x="0" y="2639"/>
                  <a:pt x="0" y="2625"/>
                </a:cubicBezTo>
                <a:lnTo>
                  <a:pt x="0" y="2475"/>
                </a:lnTo>
                <a:cubicBezTo>
                  <a:pt x="0" y="2461"/>
                  <a:pt x="11" y="2450"/>
                  <a:pt x="25" y="2450"/>
                </a:cubicBezTo>
                <a:cubicBezTo>
                  <a:pt x="39" y="2450"/>
                  <a:pt x="50" y="2461"/>
                  <a:pt x="50" y="2475"/>
                </a:cubicBezTo>
                <a:close/>
                <a:moveTo>
                  <a:pt x="50" y="2825"/>
                </a:moveTo>
                <a:lnTo>
                  <a:pt x="50" y="2975"/>
                </a:lnTo>
                <a:cubicBezTo>
                  <a:pt x="50" y="2989"/>
                  <a:pt x="39" y="3000"/>
                  <a:pt x="25" y="3000"/>
                </a:cubicBezTo>
                <a:cubicBezTo>
                  <a:pt x="11" y="3000"/>
                  <a:pt x="0" y="2989"/>
                  <a:pt x="0" y="2975"/>
                </a:cubicBezTo>
                <a:lnTo>
                  <a:pt x="0" y="2825"/>
                </a:lnTo>
                <a:cubicBezTo>
                  <a:pt x="0" y="2811"/>
                  <a:pt x="11" y="2800"/>
                  <a:pt x="25" y="2800"/>
                </a:cubicBezTo>
                <a:cubicBezTo>
                  <a:pt x="39" y="2800"/>
                  <a:pt x="50" y="2811"/>
                  <a:pt x="50" y="2825"/>
                </a:cubicBezTo>
                <a:close/>
                <a:moveTo>
                  <a:pt x="50" y="3175"/>
                </a:moveTo>
                <a:lnTo>
                  <a:pt x="50" y="3325"/>
                </a:lnTo>
                <a:cubicBezTo>
                  <a:pt x="50" y="3339"/>
                  <a:pt x="39" y="3350"/>
                  <a:pt x="25" y="3350"/>
                </a:cubicBezTo>
                <a:cubicBezTo>
                  <a:pt x="11" y="3350"/>
                  <a:pt x="0" y="3339"/>
                  <a:pt x="0" y="3325"/>
                </a:cubicBezTo>
                <a:lnTo>
                  <a:pt x="0" y="3175"/>
                </a:lnTo>
                <a:cubicBezTo>
                  <a:pt x="0" y="3161"/>
                  <a:pt x="11" y="3150"/>
                  <a:pt x="25" y="3150"/>
                </a:cubicBezTo>
                <a:cubicBezTo>
                  <a:pt x="39" y="3150"/>
                  <a:pt x="50" y="3161"/>
                  <a:pt x="50" y="3175"/>
                </a:cubicBezTo>
                <a:close/>
                <a:moveTo>
                  <a:pt x="50" y="3525"/>
                </a:moveTo>
                <a:lnTo>
                  <a:pt x="50" y="3675"/>
                </a:lnTo>
                <a:cubicBezTo>
                  <a:pt x="50" y="3689"/>
                  <a:pt x="39" y="3700"/>
                  <a:pt x="25" y="3700"/>
                </a:cubicBezTo>
                <a:cubicBezTo>
                  <a:pt x="11" y="3700"/>
                  <a:pt x="0" y="3689"/>
                  <a:pt x="0" y="3675"/>
                </a:cubicBezTo>
                <a:lnTo>
                  <a:pt x="0" y="3525"/>
                </a:lnTo>
                <a:cubicBezTo>
                  <a:pt x="0" y="3511"/>
                  <a:pt x="11" y="3500"/>
                  <a:pt x="25" y="3500"/>
                </a:cubicBezTo>
                <a:cubicBezTo>
                  <a:pt x="39" y="3500"/>
                  <a:pt x="50" y="3511"/>
                  <a:pt x="50" y="3525"/>
                </a:cubicBezTo>
                <a:close/>
                <a:moveTo>
                  <a:pt x="50" y="3875"/>
                </a:moveTo>
                <a:lnTo>
                  <a:pt x="50" y="4025"/>
                </a:lnTo>
                <a:cubicBezTo>
                  <a:pt x="50" y="4039"/>
                  <a:pt x="39" y="4050"/>
                  <a:pt x="25" y="4050"/>
                </a:cubicBezTo>
                <a:cubicBezTo>
                  <a:pt x="11" y="4050"/>
                  <a:pt x="0" y="4039"/>
                  <a:pt x="0" y="4025"/>
                </a:cubicBezTo>
                <a:lnTo>
                  <a:pt x="0" y="3875"/>
                </a:lnTo>
                <a:cubicBezTo>
                  <a:pt x="0" y="3861"/>
                  <a:pt x="11" y="3850"/>
                  <a:pt x="25" y="3850"/>
                </a:cubicBezTo>
                <a:cubicBezTo>
                  <a:pt x="39" y="3850"/>
                  <a:pt x="50" y="3861"/>
                  <a:pt x="50" y="3875"/>
                </a:cubicBezTo>
                <a:close/>
                <a:moveTo>
                  <a:pt x="50" y="4225"/>
                </a:moveTo>
                <a:lnTo>
                  <a:pt x="50" y="4375"/>
                </a:lnTo>
                <a:cubicBezTo>
                  <a:pt x="50" y="4389"/>
                  <a:pt x="39" y="4400"/>
                  <a:pt x="25" y="4400"/>
                </a:cubicBezTo>
                <a:cubicBezTo>
                  <a:pt x="11" y="4400"/>
                  <a:pt x="0" y="4389"/>
                  <a:pt x="0" y="4375"/>
                </a:cubicBezTo>
                <a:lnTo>
                  <a:pt x="0" y="4225"/>
                </a:lnTo>
                <a:cubicBezTo>
                  <a:pt x="0" y="4211"/>
                  <a:pt x="11" y="4200"/>
                  <a:pt x="25" y="4200"/>
                </a:cubicBezTo>
                <a:cubicBezTo>
                  <a:pt x="39" y="4200"/>
                  <a:pt x="50" y="4211"/>
                  <a:pt x="50" y="4225"/>
                </a:cubicBezTo>
                <a:close/>
                <a:moveTo>
                  <a:pt x="50" y="4575"/>
                </a:moveTo>
                <a:lnTo>
                  <a:pt x="50" y="4642"/>
                </a:lnTo>
                <a:cubicBezTo>
                  <a:pt x="50" y="4656"/>
                  <a:pt x="39" y="4667"/>
                  <a:pt x="25" y="4667"/>
                </a:cubicBezTo>
                <a:cubicBezTo>
                  <a:pt x="11" y="4667"/>
                  <a:pt x="0" y="4656"/>
                  <a:pt x="0" y="4642"/>
                </a:cubicBezTo>
                <a:lnTo>
                  <a:pt x="0" y="4575"/>
                </a:lnTo>
                <a:cubicBezTo>
                  <a:pt x="0" y="4561"/>
                  <a:pt x="11" y="4550"/>
                  <a:pt x="25" y="4550"/>
                </a:cubicBezTo>
                <a:cubicBezTo>
                  <a:pt x="39" y="4550"/>
                  <a:pt x="50" y="4561"/>
                  <a:pt x="50" y="4575"/>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54" name="Freeform 322"/>
          <p:cNvSpPr>
            <a:spLocks noEditPoints="1"/>
          </p:cNvSpPr>
          <p:nvPr/>
        </p:nvSpPr>
        <p:spPr bwMode="auto">
          <a:xfrm>
            <a:off x="3173413" y="4197350"/>
            <a:ext cx="127000" cy="60325"/>
          </a:xfrm>
          <a:custGeom>
            <a:avLst/>
            <a:gdLst/>
            <a:ahLst/>
            <a:cxnLst>
              <a:cxn ang="0">
                <a:pos x="33" y="167"/>
              </a:cxn>
              <a:cxn ang="0">
                <a:pos x="425" y="167"/>
              </a:cxn>
              <a:cxn ang="0">
                <a:pos x="458" y="200"/>
              </a:cxn>
              <a:cxn ang="0">
                <a:pos x="425" y="233"/>
              </a:cxn>
              <a:cxn ang="0">
                <a:pos x="33" y="233"/>
              </a:cxn>
              <a:cxn ang="0">
                <a:pos x="0" y="200"/>
              </a:cxn>
              <a:cxn ang="0">
                <a:pos x="33" y="167"/>
              </a:cxn>
              <a:cxn ang="0">
                <a:pos x="358" y="0"/>
              </a:cxn>
              <a:cxn ang="0">
                <a:pos x="758" y="200"/>
              </a:cxn>
              <a:cxn ang="0">
                <a:pos x="358" y="400"/>
              </a:cxn>
              <a:cxn ang="0">
                <a:pos x="358" y="0"/>
              </a:cxn>
            </a:cxnLst>
            <a:rect l="0" t="0" r="r" b="b"/>
            <a:pathLst>
              <a:path w="758" h="400">
                <a:moveTo>
                  <a:pt x="33" y="167"/>
                </a:moveTo>
                <a:lnTo>
                  <a:pt x="425" y="167"/>
                </a:lnTo>
                <a:cubicBezTo>
                  <a:pt x="443" y="167"/>
                  <a:pt x="458" y="182"/>
                  <a:pt x="458" y="200"/>
                </a:cubicBezTo>
                <a:cubicBezTo>
                  <a:pt x="458" y="219"/>
                  <a:pt x="443" y="233"/>
                  <a:pt x="425" y="233"/>
                </a:cubicBezTo>
                <a:lnTo>
                  <a:pt x="33" y="233"/>
                </a:lnTo>
                <a:cubicBezTo>
                  <a:pt x="15" y="233"/>
                  <a:pt x="0" y="219"/>
                  <a:pt x="0" y="200"/>
                </a:cubicBezTo>
                <a:cubicBezTo>
                  <a:pt x="0" y="182"/>
                  <a:pt x="15" y="167"/>
                  <a:pt x="33" y="167"/>
                </a:cubicBezTo>
                <a:close/>
                <a:moveTo>
                  <a:pt x="358" y="0"/>
                </a:moveTo>
                <a:lnTo>
                  <a:pt x="758" y="200"/>
                </a:lnTo>
                <a:lnTo>
                  <a:pt x="358" y="400"/>
                </a:lnTo>
                <a:lnTo>
                  <a:pt x="358" y="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55" name="Freeform 323"/>
          <p:cNvSpPr>
            <a:spLocks noEditPoints="1"/>
          </p:cNvSpPr>
          <p:nvPr/>
        </p:nvSpPr>
        <p:spPr bwMode="auto">
          <a:xfrm>
            <a:off x="3176588" y="2078038"/>
            <a:ext cx="4122737" cy="7937"/>
          </a:xfrm>
          <a:custGeom>
            <a:avLst/>
            <a:gdLst/>
            <a:ahLst/>
            <a:cxnLst>
              <a:cxn ang="0">
                <a:pos x="188" y="0"/>
              </a:cxn>
              <a:cxn ang="0">
                <a:pos x="438" y="0"/>
              </a:cxn>
              <a:cxn ang="0">
                <a:pos x="625" y="12"/>
              </a:cxn>
              <a:cxn ang="0">
                <a:pos x="788" y="25"/>
              </a:cxn>
              <a:cxn ang="0">
                <a:pos x="888" y="25"/>
              </a:cxn>
              <a:cxn ang="0">
                <a:pos x="1050" y="12"/>
              </a:cxn>
              <a:cxn ang="0">
                <a:pos x="1238" y="0"/>
              </a:cxn>
              <a:cxn ang="0">
                <a:pos x="1588" y="0"/>
              </a:cxn>
              <a:cxn ang="0">
                <a:pos x="1838" y="0"/>
              </a:cxn>
              <a:cxn ang="0">
                <a:pos x="2025" y="12"/>
              </a:cxn>
              <a:cxn ang="0">
                <a:pos x="2188" y="25"/>
              </a:cxn>
              <a:cxn ang="0">
                <a:pos x="2288" y="25"/>
              </a:cxn>
              <a:cxn ang="0">
                <a:pos x="2450" y="12"/>
              </a:cxn>
              <a:cxn ang="0">
                <a:pos x="2638" y="0"/>
              </a:cxn>
              <a:cxn ang="0">
                <a:pos x="2988" y="0"/>
              </a:cxn>
              <a:cxn ang="0">
                <a:pos x="3238" y="0"/>
              </a:cxn>
              <a:cxn ang="0">
                <a:pos x="3425" y="12"/>
              </a:cxn>
              <a:cxn ang="0">
                <a:pos x="3588" y="25"/>
              </a:cxn>
              <a:cxn ang="0">
                <a:pos x="3688" y="25"/>
              </a:cxn>
              <a:cxn ang="0">
                <a:pos x="3850" y="12"/>
              </a:cxn>
              <a:cxn ang="0">
                <a:pos x="4038" y="0"/>
              </a:cxn>
              <a:cxn ang="0">
                <a:pos x="4388" y="0"/>
              </a:cxn>
              <a:cxn ang="0">
                <a:pos x="4638" y="0"/>
              </a:cxn>
              <a:cxn ang="0">
                <a:pos x="4825" y="12"/>
              </a:cxn>
              <a:cxn ang="0">
                <a:pos x="4988" y="25"/>
              </a:cxn>
              <a:cxn ang="0">
                <a:pos x="5088" y="25"/>
              </a:cxn>
              <a:cxn ang="0">
                <a:pos x="5250" y="12"/>
              </a:cxn>
              <a:cxn ang="0">
                <a:pos x="5438" y="0"/>
              </a:cxn>
              <a:cxn ang="0">
                <a:pos x="5788" y="0"/>
              </a:cxn>
              <a:cxn ang="0">
                <a:pos x="6038" y="0"/>
              </a:cxn>
              <a:cxn ang="0">
                <a:pos x="6225" y="12"/>
              </a:cxn>
              <a:cxn ang="0">
                <a:pos x="6388" y="25"/>
              </a:cxn>
              <a:cxn ang="0">
                <a:pos x="6488" y="25"/>
              </a:cxn>
              <a:cxn ang="0">
                <a:pos x="6650" y="12"/>
              </a:cxn>
              <a:cxn ang="0">
                <a:pos x="6838" y="0"/>
              </a:cxn>
              <a:cxn ang="0">
                <a:pos x="7188" y="0"/>
              </a:cxn>
              <a:cxn ang="0">
                <a:pos x="7438" y="0"/>
              </a:cxn>
              <a:cxn ang="0">
                <a:pos x="7625" y="12"/>
              </a:cxn>
              <a:cxn ang="0">
                <a:pos x="7788" y="25"/>
              </a:cxn>
              <a:cxn ang="0">
                <a:pos x="7888" y="25"/>
              </a:cxn>
              <a:cxn ang="0">
                <a:pos x="8050" y="12"/>
              </a:cxn>
              <a:cxn ang="0">
                <a:pos x="8238" y="0"/>
              </a:cxn>
              <a:cxn ang="0">
                <a:pos x="8588" y="0"/>
              </a:cxn>
              <a:cxn ang="0">
                <a:pos x="8838" y="0"/>
              </a:cxn>
              <a:cxn ang="0">
                <a:pos x="9025" y="12"/>
              </a:cxn>
              <a:cxn ang="0">
                <a:pos x="9188" y="25"/>
              </a:cxn>
              <a:cxn ang="0">
                <a:pos x="9288" y="25"/>
              </a:cxn>
              <a:cxn ang="0">
                <a:pos x="9450" y="12"/>
              </a:cxn>
              <a:cxn ang="0">
                <a:pos x="9638" y="0"/>
              </a:cxn>
              <a:cxn ang="0">
                <a:pos x="9988" y="0"/>
              </a:cxn>
              <a:cxn ang="0">
                <a:pos x="10238" y="0"/>
              </a:cxn>
              <a:cxn ang="0">
                <a:pos x="10425" y="12"/>
              </a:cxn>
              <a:cxn ang="0">
                <a:pos x="10588" y="25"/>
              </a:cxn>
              <a:cxn ang="0">
                <a:pos x="10688" y="25"/>
              </a:cxn>
              <a:cxn ang="0">
                <a:pos x="10850" y="12"/>
              </a:cxn>
              <a:cxn ang="0">
                <a:pos x="11038" y="0"/>
              </a:cxn>
              <a:cxn ang="0">
                <a:pos x="11388" y="0"/>
              </a:cxn>
              <a:cxn ang="0">
                <a:pos x="11638" y="0"/>
              </a:cxn>
              <a:cxn ang="0">
                <a:pos x="11825" y="12"/>
              </a:cxn>
              <a:cxn ang="0">
                <a:pos x="11988" y="25"/>
              </a:cxn>
              <a:cxn ang="0">
                <a:pos x="12088" y="25"/>
              </a:cxn>
              <a:cxn ang="0">
                <a:pos x="12250" y="12"/>
              </a:cxn>
            </a:cxnLst>
            <a:rect l="0" t="0" r="r" b="b"/>
            <a:pathLst>
              <a:path w="12304" h="25">
                <a:moveTo>
                  <a:pt x="13" y="0"/>
                </a:moveTo>
                <a:lnTo>
                  <a:pt x="88" y="0"/>
                </a:lnTo>
                <a:cubicBezTo>
                  <a:pt x="95" y="0"/>
                  <a:pt x="100" y="6"/>
                  <a:pt x="100" y="12"/>
                </a:cubicBezTo>
                <a:cubicBezTo>
                  <a:pt x="100" y="19"/>
                  <a:pt x="95" y="25"/>
                  <a:pt x="88" y="25"/>
                </a:cubicBezTo>
                <a:lnTo>
                  <a:pt x="13" y="25"/>
                </a:lnTo>
                <a:cubicBezTo>
                  <a:pt x="6" y="25"/>
                  <a:pt x="0" y="19"/>
                  <a:pt x="0" y="12"/>
                </a:cubicBezTo>
                <a:cubicBezTo>
                  <a:pt x="0" y="6"/>
                  <a:pt x="6" y="0"/>
                  <a:pt x="13" y="0"/>
                </a:cubicBezTo>
                <a:close/>
                <a:moveTo>
                  <a:pt x="188" y="0"/>
                </a:moveTo>
                <a:lnTo>
                  <a:pt x="263" y="0"/>
                </a:lnTo>
                <a:cubicBezTo>
                  <a:pt x="270" y="0"/>
                  <a:pt x="275" y="6"/>
                  <a:pt x="275" y="12"/>
                </a:cubicBezTo>
                <a:cubicBezTo>
                  <a:pt x="275" y="19"/>
                  <a:pt x="270" y="25"/>
                  <a:pt x="263" y="25"/>
                </a:cubicBezTo>
                <a:lnTo>
                  <a:pt x="188" y="25"/>
                </a:lnTo>
                <a:cubicBezTo>
                  <a:pt x="181" y="25"/>
                  <a:pt x="175" y="19"/>
                  <a:pt x="175" y="12"/>
                </a:cubicBezTo>
                <a:cubicBezTo>
                  <a:pt x="175" y="6"/>
                  <a:pt x="181" y="0"/>
                  <a:pt x="188" y="0"/>
                </a:cubicBezTo>
                <a:close/>
                <a:moveTo>
                  <a:pt x="363" y="0"/>
                </a:moveTo>
                <a:lnTo>
                  <a:pt x="438" y="0"/>
                </a:lnTo>
                <a:cubicBezTo>
                  <a:pt x="445" y="0"/>
                  <a:pt x="450" y="6"/>
                  <a:pt x="450" y="12"/>
                </a:cubicBezTo>
                <a:cubicBezTo>
                  <a:pt x="450" y="19"/>
                  <a:pt x="445" y="25"/>
                  <a:pt x="438" y="25"/>
                </a:cubicBezTo>
                <a:lnTo>
                  <a:pt x="363" y="25"/>
                </a:lnTo>
                <a:cubicBezTo>
                  <a:pt x="356" y="25"/>
                  <a:pt x="350" y="19"/>
                  <a:pt x="350" y="12"/>
                </a:cubicBezTo>
                <a:cubicBezTo>
                  <a:pt x="350" y="6"/>
                  <a:pt x="356" y="0"/>
                  <a:pt x="363" y="0"/>
                </a:cubicBezTo>
                <a:close/>
                <a:moveTo>
                  <a:pt x="538" y="0"/>
                </a:moveTo>
                <a:lnTo>
                  <a:pt x="613" y="0"/>
                </a:lnTo>
                <a:cubicBezTo>
                  <a:pt x="620" y="0"/>
                  <a:pt x="625" y="6"/>
                  <a:pt x="625" y="12"/>
                </a:cubicBezTo>
                <a:cubicBezTo>
                  <a:pt x="625" y="19"/>
                  <a:pt x="620" y="25"/>
                  <a:pt x="613" y="25"/>
                </a:cubicBezTo>
                <a:lnTo>
                  <a:pt x="538" y="25"/>
                </a:lnTo>
                <a:cubicBezTo>
                  <a:pt x="531" y="25"/>
                  <a:pt x="525" y="19"/>
                  <a:pt x="525" y="12"/>
                </a:cubicBezTo>
                <a:cubicBezTo>
                  <a:pt x="525" y="6"/>
                  <a:pt x="531" y="0"/>
                  <a:pt x="538" y="0"/>
                </a:cubicBezTo>
                <a:close/>
                <a:moveTo>
                  <a:pt x="713" y="0"/>
                </a:moveTo>
                <a:lnTo>
                  <a:pt x="788" y="0"/>
                </a:lnTo>
                <a:cubicBezTo>
                  <a:pt x="795" y="0"/>
                  <a:pt x="800" y="6"/>
                  <a:pt x="800" y="12"/>
                </a:cubicBezTo>
                <a:cubicBezTo>
                  <a:pt x="800" y="19"/>
                  <a:pt x="795" y="25"/>
                  <a:pt x="788" y="25"/>
                </a:cubicBezTo>
                <a:lnTo>
                  <a:pt x="713" y="25"/>
                </a:lnTo>
                <a:cubicBezTo>
                  <a:pt x="706" y="25"/>
                  <a:pt x="700" y="19"/>
                  <a:pt x="700" y="12"/>
                </a:cubicBezTo>
                <a:cubicBezTo>
                  <a:pt x="700" y="6"/>
                  <a:pt x="706" y="0"/>
                  <a:pt x="713" y="0"/>
                </a:cubicBezTo>
                <a:close/>
                <a:moveTo>
                  <a:pt x="888" y="0"/>
                </a:moveTo>
                <a:lnTo>
                  <a:pt x="963" y="0"/>
                </a:lnTo>
                <a:cubicBezTo>
                  <a:pt x="970" y="0"/>
                  <a:pt x="975" y="6"/>
                  <a:pt x="975" y="12"/>
                </a:cubicBezTo>
                <a:cubicBezTo>
                  <a:pt x="975" y="19"/>
                  <a:pt x="970" y="25"/>
                  <a:pt x="963" y="25"/>
                </a:cubicBezTo>
                <a:lnTo>
                  <a:pt x="888" y="25"/>
                </a:lnTo>
                <a:cubicBezTo>
                  <a:pt x="881" y="25"/>
                  <a:pt x="875" y="19"/>
                  <a:pt x="875" y="12"/>
                </a:cubicBezTo>
                <a:cubicBezTo>
                  <a:pt x="875" y="6"/>
                  <a:pt x="881" y="0"/>
                  <a:pt x="888" y="0"/>
                </a:cubicBezTo>
                <a:close/>
                <a:moveTo>
                  <a:pt x="1063" y="0"/>
                </a:moveTo>
                <a:lnTo>
                  <a:pt x="1138" y="0"/>
                </a:lnTo>
                <a:cubicBezTo>
                  <a:pt x="1145" y="0"/>
                  <a:pt x="1150" y="6"/>
                  <a:pt x="1150" y="12"/>
                </a:cubicBezTo>
                <a:cubicBezTo>
                  <a:pt x="1150" y="19"/>
                  <a:pt x="1145" y="25"/>
                  <a:pt x="1138" y="25"/>
                </a:cubicBezTo>
                <a:lnTo>
                  <a:pt x="1063" y="25"/>
                </a:lnTo>
                <a:cubicBezTo>
                  <a:pt x="1056" y="25"/>
                  <a:pt x="1050" y="19"/>
                  <a:pt x="1050" y="12"/>
                </a:cubicBezTo>
                <a:cubicBezTo>
                  <a:pt x="1050" y="6"/>
                  <a:pt x="1056" y="0"/>
                  <a:pt x="1063" y="0"/>
                </a:cubicBezTo>
                <a:close/>
                <a:moveTo>
                  <a:pt x="1238" y="0"/>
                </a:moveTo>
                <a:lnTo>
                  <a:pt x="1313" y="0"/>
                </a:lnTo>
                <a:cubicBezTo>
                  <a:pt x="1320" y="0"/>
                  <a:pt x="1325" y="6"/>
                  <a:pt x="1325" y="12"/>
                </a:cubicBezTo>
                <a:cubicBezTo>
                  <a:pt x="1325" y="19"/>
                  <a:pt x="1320" y="25"/>
                  <a:pt x="1313" y="25"/>
                </a:cubicBezTo>
                <a:lnTo>
                  <a:pt x="1238" y="25"/>
                </a:lnTo>
                <a:cubicBezTo>
                  <a:pt x="1231" y="25"/>
                  <a:pt x="1225" y="19"/>
                  <a:pt x="1225" y="12"/>
                </a:cubicBezTo>
                <a:cubicBezTo>
                  <a:pt x="1225" y="6"/>
                  <a:pt x="1231" y="0"/>
                  <a:pt x="1238" y="0"/>
                </a:cubicBezTo>
                <a:close/>
                <a:moveTo>
                  <a:pt x="1413" y="0"/>
                </a:moveTo>
                <a:lnTo>
                  <a:pt x="1488" y="0"/>
                </a:lnTo>
                <a:cubicBezTo>
                  <a:pt x="1495" y="0"/>
                  <a:pt x="1500" y="6"/>
                  <a:pt x="1500" y="12"/>
                </a:cubicBezTo>
                <a:cubicBezTo>
                  <a:pt x="1500" y="19"/>
                  <a:pt x="1495" y="25"/>
                  <a:pt x="1488" y="25"/>
                </a:cubicBezTo>
                <a:lnTo>
                  <a:pt x="1413" y="25"/>
                </a:lnTo>
                <a:cubicBezTo>
                  <a:pt x="1406" y="25"/>
                  <a:pt x="1400" y="19"/>
                  <a:pt x="1400" y="12"/>
                </a:cubicBezTo>
                <a:cubicBezTo>
                  <a:pt x="1400" y="6"/>
                  <a:pt x="1406" y="0"/>
                  <a:pt x="1413" y="0"/>
                </a:cubicBezTo>
                <a:close/>
                <a:moveTo>
                  <a:pt x="1588" y="0"/>
                </a:moveTo>
                <a:lnTo>
                  <a:pt x="1663" y="0"/>
                </a:lnTo>
                <a:cubicBezTo>
                  <a:pt x="1670" y="0"/>
                  <a:pt x="1675" y="6"/>
                  <a:pt x="1675" y="12"/>
                </a:cubicBezTo>
                <a:cubicBezTo>
                  <a:pt x="1675" y="19"/>
                  <a:pt x="1670" y="25"/>
                  <a:pt x="1663" y="25"/>
                </a:cubicBezTo>
                <a:lnTo>
                  <a:pt x="1588" y="25"/>
                </a:lnTo>
                <a:cubicBezTo>
                  <a:pt x="1581" y="25"/>
                  <a:pt x="1575" y="19"/>
                  <a:pt x="1575" y="12"/>
                </a:cubicBezTo>
                <a:cubicBezTo>
                  <a:pt x="1575" y="6"/>
                  <a:pt x="1581" y="0"/>
                  <a:pt x="1588" y="0"/>
                </a:cubicBezTo>
                <a:close/>
                <a:moveTo>
                  <a:pt x="1763" y="0"/>
                </a:moveTo>
                <a:lnTo>
                  <a:pt x="1838" y="0"/>
                </a:lnTo>
                <a:cubicBezTo>
                  <a:pt x="1845" y="0"/>
                  <a:pt x="1850" y="6"/>
                  <a:pt x="1850" y="12"/>
                </a:cubicBezTo>
                <a:cubicBezTo>
                  <a:pt x="1850" y="19"/>
                  <a:pt x="1845" y="25"/>
                  <a:pt x="1838" y="25"/>
                </a:cubicBezTo>
                <a:lnTo>
                  <a:pt x="1763" y="25"/>
                </a:lnTo>
                <a:cubicBezTo>
                  <a:pt x="1756" y="25"/>
                  <a:pt x="1750" y="19"/>
                  <a:pt x="1750" y="12"/>
                </a:cubicBezTo>
                <a:cubicBezTo>
                  <a:pt x="1750" y="6"/>
                  <a:pt x="1756" y="0"/>
                  <a:pt x="1763" y="0"/>
                </a:cubicBezTo>
                <a:close/>
                <a:moveTo>
                  <a:pt x="1938" y="0"/>
                </a:moveTo>
                <a:lnTo>
                  <a:pt x="2013" y="0"/>
                </a:lnTo>
                <a:cubicBezTo>
                  <a:pt x="2020" y="0"/>
                  <a:pt x="2025" y="6"/>
                  <a:pt x="2025" y="12"/>
                </a:cubicBezTo>
                <a:cubicBezTo>
                  <a:pt x="2025" y="19"/>
                  <a:pt x="2020" y="25"/>
                  <a:pt x="2013" y="25"/>
                </a:cubicBezTo>
                <a:lnTo>
                  <a:pt x="1938" y="25"/>
                </a:lnTo>
                <a:cubicBezTo>
                  <a:pt x="1931" y="25"/>
                  <a:pt x="1925" y="19"/>
                  <a:pt x="1925" y="12"/>
                </a:cubicBezTo>
                <a:cubicBezTo>
                  <a:pt x="1925" y="6"/>
                  <a:pt x="1931" y="0"/>
                  <a:pt x="1938" y="0"/>
                </a:cubicBezTo>
                <a:close/>
                <a:moveTo>
                  <a:pt x="2113" y="0"/>
                </a:moveTo>
                <a:lnTo>
                  <a:pt x="2188" y="0"/>
                </a:lnTo>
                <a:cubicBezTo>
                  <a:pt x="2195" y="0"/>
                  <a:pt x="2200" y="6"/>
                  <a:pt x="2200" y="12"/>
                </a:cubicBezTo>
                <a:cubicBezTo>
                  <a:pt x="2200" y="19"/>
                  <a:pt x="2195" y="25"/>
                  <a:pt x="2188" y="25"/>
                </a:cubicBezTo>
                <a:lnTo>
                  <a:pt x="2113" y="25"/>
                </a:lnTo>
                <a:cubicBezTo>
                  <a:pt x="2106" y="25"/>
                  <a:pt x="2100" y="19"/>
                  <a:pt x="2100" y="12"/>
                </a:cubicBezTo>
                <a:cubicBezTo>
                  <a:pt x="2100" y="6"/>
                  <a:pt x="2106" y="0"/>
                  <a:pt x="2113" y="0"/>
                </a:cubicBezTo>
                <a:close/>
                <a:moveTo>
                  <a:pt x="2288" y="0"/>
                </a:moveTo>
                <a:lnTo>
                  <a:pt x="2363" y="0"/>
                </a:lnTo>
                <a:cubicBezTo>
                  <a:pt x="2370" y="0"/>
                  <a:pt x="2375" y="6"/>
                  <a:pt x="2375" y="12"/>
                </a:cubicBezTo>
                <a:cubicBezTo>
                  <a:pt x="2375" y="19"/>
                  <a:pt x="2370" y="25"/>
                  <a:pt x="2363" y="25"/>
                </a:cubicBezTo>
                <a:lnTo>
                  <a:pt x="2288" y="25"/>
                </a:lnTo>
                <a:cubicBezTo>
                  <a:pt x="2281" y="25"/>
                  <a:pt x="2275" y="19"/>
                  <a:pt x="2275" y="12"/>
                </a:cubicBezTo>
                <a:cubicBezTo>
                  <a:pt x="2275" y="6"/>
                  <a:pt x="2281" y="0"/>
                  <a:pt x="2288" y="0"/>
                </a:cubicBezTo>
                <a:close/>
                <a:moveTo>
                  <a:pt x="2463" y="0"/>
                </a:moveTo>
                <a:lnTo>
                  <a:pt x="2538" y="0"/>
                </a:lnTo>
                <a:cubicBezTo>
                  <a:pt x="2545" y="0"/>
                  <a:pt x="2550" y="6"/>
                  <a:pt x="2550" y="12"/>
                </a:cubicBezTo>
                <a:cubicBezTo>
                  <a:pt x="2550" y="19"/>
                  <a:pt x="2545" y="25"/>
                  <a:pt x="2538" y="25"/>
                </a:cubicBezTo>
                <a:lnTo>
                  <a:pt x="2463" y="25"/>
                </a:lnTo>
                <a:cubicBezTo>
                  <a:pt x="2456" y="25"/>
                  <a:pt x="2450" y="19"/>
                  <a:pt x="2450" y="12"/>
                </a:cubicBezTo>
                <a:cubicBezTo>
                  <a:pt x="2450" y="6"/>
                  <a:pt x="2456" y="0"/>
                  <a:pt x="2463" y="0"/>
                </a:cubicBezTo>
                <a:close/>
                <a:moveTo>
                  <a:pt x="2638" y="0"/>
                </a:moveTo>
                <a:lnTo>
                  <a:pt x="2713" y="0"/>
                </a:lnTo>
                <a:cubicBezTo>
                  <a:pt x="2720" y="0"/>
                  <a:pt x="2725" y="6"/>
                  <a:pt x="2725" y="12"/>
                </a:cubicBezTo>
                <a:cubicBezTo>
                  <a:pt x="2725" y="19"/>
                  <a:pt x="2720" y="25"/>
                  <a:pt x="2713" y="25"/>
                </a:cubicBezTo>
                <a:lnTo>
                  <a:pt x="2638" y="25"/>
                </a:lnTo>
                <a:cubicBezTo>
                  <a:pt x="2631" y="25"/>
                  <a:pt x="2625" y="19"/>
                  <a:pt x="2625" y="12"/>
                </a:cubicBezTo>
                <a:cubicBezTo>
                  <a:pt x="2625" y="6"/>
                  <a:pt x="2631" y="0"/>
                  <a:pt x="2638" y="0"/>
                </a:cubicBezTo>
                <a:close/>
                <a:moveTo>
                  <a:pt x="2813" y="0"/>
                </a:moveTo>
                <a:lnTo>
                  <a:pt x="2888" y="0"/>
                </a:lnTo>
                <a:cubicBezTo>
                  <a:pt x="2895" y="0"/>
                  <a:pt x="2900" y="6"/>
                  <a:pt x="2900" y="12"/>
                </a:cubicBezTo>
                <a:cubicBezTo>
                  <a:pt x="2900" y="19"/>
                  <a:pt x="2895" y="25"/>
                  <a:pt x="2888" y="25"/>
                </a:cubicBezTo>
                <a:lnTo>
                  <a:pt x="2813" y="25"/>
                </a:lnTo>
                <a:cubicBezTo>
                  <a:pt x="2806" y="25"/>
                  <a:pt x="2800" y="19"/>
                  <a:pt x="2800" y="12"/>
                </a:cubicBezTo>
                <a:cubicBezTo>
                  <a:pt x="2800" y="6"/>
                  <a:pt x="2806" y="0"/>
                  <a:pt x="2813" y="0"/>
                </a:cubicBezTo>
                <a:close/>
                <a:moveTo>
                  <a:pt x="2988" y="0"/>
                </a:moveTo>
                <a:lnTo>
                  <a:pt x="3063" y="0"/>
                </a:lnTo>
                <a:cubicBezTo>
                  <a:pt x="3070" y="0"/>
                  <a:pt x="3075" y="6"/>
                  <a:pt x="3075" y="12"/>
                </a:cubicBezTo>
                <a:cubicBezTo>
                  <a:pt x="3075" y="19"/>
                  <a:pt x="3070" y="25"/>
                  <a:pt x="3063" y="25"/>
                </a:cubicBezTo>
                <a:lnTo>
                  <a:pt x="2988" y="25"/>
                </a:lnTo>
                <a:cubicBezTo>
                  <a:pt x="2981" y="25"/>
                  <a:pt x="2975" y="19"/>
                  <a:pt x="2975" y="12"/>
                </a:cubicBezTo>
                <a:cubicBezTo>
                  <a:pt x="2975" y="6"/>
                  <a:pt x="2981" y="0"/>
                  <a:pt x="2988" y="0"/>
                </a:cubicBezTo>
                <a:close/>
                <a:moveTo>
                  <a:pt x="3163" y="0"/>
                </a:moveTo>
                <a:lnTo>
                  <a:pt x="3238" y="0"/>
                </a:lnTo>
                <a:cubicBezTo>
                  <a:pt x="3245" y="0"/>
                  <a:pt x="3250" y="6"/>
                  <a:pt x="3250" y="12"/>
                </a:cubicBezTo>
                <a:cubicBezTo>
                  <a:pt x="3250" y="19"/>
                  <a:pt x="3245" y="25"/>
                  <a:pt x="3238" y="25"/>
                </a:cubicBezTo>
                <a:lnTo>
                  <a:pt x="3163" y="25"/>
                </a:lnTo>
                <a:cubicBezTo>
                  <a:pt x="3156" y="25"/>
                  <a:pt x="3150" y="19"/>
                  <a:pt x="3150" y="12"/>
                </a:cubicBezTo>
                <a:cubicBezTo>
                  <a:pt x="3150" y="6"/>
                  <a:pt x="3156" y="0"/>
                  <a:pt x="3163" y="0"/>
                </a:cubicBezTo>
                <a:close/>
                <a:moveTo>
                  <a:pt x="3338" y="0"/>
                </a:moveTo>
                <a:lnTo>
                  <a:pt x="3413" y="0"/>
                </a:lnTo>
                <a:cubicBezTo>
                  <a:pt x="3420" y="0"/>
                  <a:pt x="3425" y="6"/>
                  <a:pt x="3425" y="12"/>
                </a:cubicBezTo>
                <a:cubicBezTo>
                  <a:pt x="3425" y="19"/>
                  <a:pt x="3420" y="25"/>
                  <a:pt x="3413" y="25"/>
                </a:cubicBezTo>
                <a:lnTo>
                  <a:pt x="3338" y="25"/>
                </a:lnTo>
                <a:cubicBezTo>
                  <a:pt x="3331" y="25"/>
                  <a:pt x="3325" y="19"/>
                  <a:pt x="3325" y="12"/>
                </a:cubicBezTo>
                <a:cubicBezTo>
                  <a:pt x="3325" y="6"/>
                  <a:pt x="3331" y="0"/>
                  <a:pt x="3338" y="0"/>
                </a:cubicBezTo>
                <a:close/>
                <a:moveTo>
                  <a:pt x="3513" y="0"/>
                </a:moveTo>
                <a:lnTo>
                  <a:pt x="3588" y="0"/>
                </a:lnTo>
                <a:cubicBezTo>
                  <a:pt x="3595" y="0"/>
                  <a:pt x="3600" y="6"/>
                  <a:pt x="3600" y="12"/>
                </a:cubicBezTo>
                <a:cubicBezTo>
                  <a:pt x="3600" y="19"/>
                  <a:pt x="3595" y="25"/>
                  <a:pt x="3588" y="25"/>
                </a:cubicBezTo>
                <a:lnTo>
                  <a:pt x="3513" y="25"/>
                </a:lnTo>
                <a:cubicBezTo>
                  <a:pt x="3506" y="25"/>
                  <a:pt x="3500" y="19"/>
                  <a:pt x="3500" y="12"/>
                </a:cubicBezTo>
                <a:cubicBezTo>
                  <a:pt x="3500" y="6"/>
                  <a:pt x="3506" y="0"/>
                  <a:pt x="3513" y="0"/>
                </a:cubicBezTo>
                <a:close/>
                <a:moveTo>
                  <a:pt x="3688" y="0"/>
                </a:moveTo>
                <a:lnTo>
                  <a:pt x="3763" y="0"/>
                </a:lnTo>
                <a:cubicBezTo>
                  <a:pt x="3770" y="0"/>
                  <a:pt x="3775" y="6"/>
                  <a:pt x="3775" y="12"/>
                </a:cubicBezTo>
                <a:cubicBezTo>
                  <a:pt x="3775" y="19"/>
                  <a:pt x="3770" y="25"/>
                  <a:pt x="3763" y="25"/>
                </a:cubicBezTo>
                <a:lnTo>
                  <a:pt x="3688" y="25"/>
                </a:lnTo>
                <a:cubicBezTo>
                  <a:pt x="3681" y="25"/>
                  <a:pt x="3675" y="19"/>
                  <a:pt x="3675" y="12"/>
                </a:cubicBezTo>
                <a:cubicBezTo>
                  <a:pt x="3675" y="6"/>
                  <a:pt x="3681" y="0"/>
                  <a:pt x="3688" y="0"/>
                </a:cubicBezTo>
                <a:close/>
                <a:moveTo>
                  <a:pt x="3863" y="0"/>
                </a:moveTo>
                <a:lnTo>
                  <a:pt x="3938" y="0"/>
                </a:lnTo>
                <a:cubicBezTo>
                  <a:pt x="3945" y="0"/>
                  <a:pt x="3950" y="6"/>
                  <a:pt x="3950" y="12"/>
                </a:cubicBezTo>
                <a:cubicBezTo>
                  <a:pt x="3950" y="19"/>
                  <a:pt x="3945" y="25"/>
                  <a:pt x="3938" y="25"/>
                </a:cubicBezTo>
                <a:lnTo>
                  <a:pt x="3863" y="25"/>
                </a:lnTo>
                <a:cubicBezTo>
                  <a:pt x="3856" y="25"/>
                  <a:pt x="3850" y="19"/>
                  <a:pt x="3850" y="12"/>
                </a:cubicBezTo>
                <a:cubicBezTo>
                  <a:pt x="3850" y="6"/>
                  <a:pt x="3856" y="0"/>
                  <a:pt x="3863" y="0"/>
                </a:cubicBezTo>
                <a:close/>
                <a:moveTo>
                  <a:pt x="4038" y="0"/>
                </a:moveTo>
                <a:lnTo>
                  <a:pt x="4113" y="0"/>
                </a:lnTo>
                <a:cubicBezTo>
                  <a:pt x="4120" y="0"/>
                  <a:pt x="4125" y="6"/>
                  <a:pt x="4125" y="12"/>
                </a:cubicBezTo>
                <a:cubicBezTo>
                  <a:pt x="4125" y="19"/>
                  <a:pt x="4120" y="25"/>
                  <a:pt x="4113" y="25"/>
                </a:cubicBezTo>
                <a:lnTo>
                  <a:pt x="4038" y="25"/>
                </a:lnTo>
                <a:cubicBezTo>
                  <a:pt x="4031" y="25"/>
                  <a:pt x="4025" y="19"/>
                  <a:pt x="4025" y="12"/>
                </a:cubicBezTo>
                <a:cubicBezTo>
                  <a:pt x="4025" y="6"/>
                  <a:pt x="4031" y="0"/>
                  <a:pt x="4038" y="0"/>
                </a:cubicBezTo>
                <a:close/>
                <a:moveTo>
                  <a:pt x="4213" y="0"/>
                </a:moveTo>
                <a:lnTo>
                  <a:pt x="4288" y="0"/>
                </a:lnTo>
                <a:cubicBezTo>
                  <a:pt x="4295" y="0"/>
                  <a:pt x="4300" y="6"/>
                  <a:pt x="4300" y="12"/>
                </a:cubicBezTo>
                <a:cubicBezTo>
                  <a:pt x="4300" y="19"/>
                  <a:pt x="4295" y="25"/>
                  <a:pt x="4288" y="25"/>
                </a:cubicBezTo>
                <a:lnTo>
                  <a:pt x="4213" y="25"/>
                </a:lnTo>
                <a:cubicBezTo>
                  <a:pt x="4206" y="25"/>
                  <a:pt x="4200" y="19"/>
                  <a:pt x="4200" y="12"/>
                </a:cubicBezTo>
                <a:cubicBezTo>
                  <a:pt x="4200" y="6"/>
                  <a:pt x="4206" y="0"/>
                  <a:pt x="4213" y="0"/>
                </a:cubicBezTo>
                <a:close/>
                <a:moveTo>
                  <a:pt x="4388" y="0"/>
                </a:moveTo>
                <a:lnTo>
                  <a:pt x="4463" y="0"/>
                </a:lnTo>
                <a:cubicBezTo>
                  <a:pt x="4470" y="0"/>
                  <a:pt x="4475" y="6"/>
                  <a:pt x="4475" y="12"/>
                </a:cubicBezTo>
                <a:cubicBezTo>
                  <a:pt x="4475" y="19"/>
                  <a:pt x="4470" y="25"/>
                  <a:pt x="4463" y="25"/>
                </a:cubicBezTo>
                <a:lnTo>
                  <a:pt x="4388" y="25"/>
                </a:lnTo>
                <a:cubicBezTo>
                  <a:pt x="4381" y="25"/>
                  <a:pt x="4375" y="19"/>
                  <a:pt x="4375" y="12"/>
                </a:cubicBezTo>
                <a:cubicBezTo>
                  <a:pt x="4375" y="6"/>
                  <a:pt x="4381" y="0"/>
                  <a:pt x="4388" y="0"/>
                </a:cubicBezTo>
                <a:close/>
                <a:moveTo>
                  <a:pt x="4563" y="0"/>
                </a:moveTo>
                <a:lnTo>
                  <a:pt x="4638" y="0"/>
                </a:lnTo>
                <a:cubicBezTo>
                  <a:pt x="4645" y="0"/>
                  <a:pt x="4650" y="6"/>
                  <a:pt x="4650" y="12"/>
                </a:cubicBezTo>
                <a:cubicBezTo>
                  <a:pt x="4650" y="19"/>
                  <a:pt x="4645" y="25"/>
                  <a:pt x="4638" y="25"/>
                </a:cubicBezTo>
                <a:lnTo>
                  <a:pt x="4563" y="25"/>
                </a:lnTo>
                <a:cubicBezTo>
                  <a:pt x="4556" y="25"/>
                  <a:pt x="4550" y="19"/>
                  <a:pt x="4550" y="12"/>
                </a:cubicBezTo>
                <a:cubicBezTo>
                  <a:pt x="4550" y="6"/>
                  <a:pt x="4556" y="0"/>
                  <a:pt x="4563" y="0"/>
                </a:cubicBezTo>
                <a:close/>
                <a:moveTo>
                  <a:pt x="4738" y="0"/>
                </a:moveTo>
                <a:lnTo>
                  <a:pt x="4813" y="0"/>
                </a:lnTo>
                <a:cubicBezTo>
                  <a:pt x="4820" y="0"/>
                  <a:pt x="4825" y="6"/>
                  <a:pt x="4825" y="12"/>
                </a:cubicBezTo>
                <a:cubicBezTo>
                  <a:pt x="4825" y="19"/>
                  <a:pt x="4820" y="25"/>
                  <a:pt x="4813" y="25"/>
                </a:cubicBezTo>
                <a:lnTo>
                  <a:pt x="4738" y="25"/>
                </a:lnTo>
                <a:cubicBezTo>
                  <a:pt x="4731" y="25"/>
                  <a:pt x="4725" y="19"/>
                  <a:pt x="4725" y="12"/>
                </a:cubicBezTo>
                <a:cubicBezTo>
                  <a:pt x="4725" y="6"/>
                  <a:pt x="4731" y="0"/>
                  <a:pt x="4738" y="0"/>
                </a:cubicBezTo>
                <a:close/>
                <a:moveTo>
                  <a:pt x="4913" y="0"/>
                </a:moveTo>
                <a:lnTo>
                  <a:pt x="4988" y="0"/>
                </a:lnTo>
                <a:cubicBezTo>
                  <a:pt x="4995" y="0"/>
                  <a:pt x="5000" y="6"/>
                  <a:pt x="5000" y="12"/>
                </a:cubicBezTo>
                <a:cubicBezTo>
                  <a:pt x="5000" y="19"/>
                  <a:pt x="4995" y="25"/>
                  <a:pt x="4988" y="25"/>
                </a:cubicBezTo>
                <a:lnTo>
                  <a:pt x="4913" y="25"/>
                </a:lnTo>
                <a:cubicBezTo>
                  <a:pt x="4906" y="25"/>
                  <a:pt x="4900" y="19"/>
                  <a:pt x="4900" y="12"/>
                </a:cubicBezTo>
                <a:cubicBezTo>
                  <a:pt x="4900" y="6"/>
                  <a:pt x="4906" y="0"/>
                  <a:pt x="4913" y="0"/>
                </a:cubicBezTo>
                <a:close/>
                <a:moveTo>
                  <a:pt x="5088" y="0"/>
                </a:moveTo>
                <a:lnTo>
                  <a:pt x="5163" y="0"/>
                </a:lnTo>
                <a:cubicBezTo>
                  <a:pt x="5170" y="0"/>
                  <a:pt x="5175" y="6"/>
                  <a:pt x="5175" y="12"/>
                </a:cubicBezTo>
                <a:cubicBezTo>
                  <a:pt x="5175" y="19"/>
                  <a:pt x="5170" y="25"/>
                  <a:pt x="5163" y="25"/>
                </a:cubicBezTo>
                <a:lnTo>
                  <a:pt x="5088" y="25"/>
                </a:lnTo>
                <a:cubicBezTo>
                  <a:pt x="5081" y="25"/>
                  <a:pt x="5075" y="19"/>
                  <a:pt x="5075" y="12"/>
                </a:cubicBezTo>
                <a:cubicBezTo>
                  <a:pt x="5075" y="6"/>
                  <a:pt x="5081" y="0"/>
                  <a:pt x="5088" y="0"/>
                </a:cubicBezTo>
                <a:close/>
                <a:moveTo>
                  <a:pt x="5263" y="0"/>
                </a:moveTo>
                <a:lnTo>
                  <a:pt x="5338" y="0"/>
                </a:lnTo>
                <a:cubicBezTo>
                  <a:pt x="5345" y="0"/>
                  <a:pt x="5350" y="6"/>
                  <a:pt x="5350" y="12"/>
                </a:cubicBezTo>
                <a:cubicBezTo>
                  <a:pt x="5350" y="19"/>
                  <a:pt x="5345" y="25"/>
                  <a:pt x="5338" y="25"/>
                </a:cubicBezTo>
                <a:lnTo>
                  <a:pt x="5263" y="25"/>
                </a:lnTo>
                <a:cubicBezTo>
                  <a:pt x="5256" y="25"/>
                  <a:pt x="5250" y="19"/>
                  <a:pt x="5250" y="12"/>
                </a:cubicBezTo>
                <a:cubicBezTo>
                  <a:pt x="5250" y="6"/>
                  <a:pt x="5256" y="0"/>
                  <a:pt x="5263" y="0"/>
                </a:cubicBezTo>
                <a:close/>
                <a:moveTo>
                  <a:pt x="5438" y="0"/>
                </a:moveTo>
                <a:lnTo>
                  <a:pt x="5513" y="0"/>
                </a:lnTo>
                <a:cubicBezTo>
                  <a:pt x="5520" y="0"/>
                  <a:pt x="5525" y="6"/>
                  <a:pt x="5525" y="12"/>
                </a:cubicBezTo>
                <a:cubicBezTo>
                  <a:pt x="5525" y="19"/>
                  <a:pt x="5520" y="25"/>
                  <a:pt x="5513" y="25"/>
                </a:cubicBezTo>
                <a:lnTo>
                  <a:pt x="5438" y="25"/>
                </a:lnTo>
                <a:cubicBezTo>
                  <a:pt x="5431" y="25"/>
                  <a:pt x="5425" y="19"/>
                  <a:pt x="5425" y="12"/>
                </a:cubicBezTo>
                <a:cubicBezTo>
                  <a:pt x="5425" y="6"/>
                  <a:pt x="5431" y="0"/>
                  <a:pt x="5438" y="0"/>
                </a:cubicBezTo>
                <a:close/>
                <a:moveTo>
                  <a:pt x="5613" y="0"/>
                </a:moveTo>
                <a:lnTo>
                  <a:pt x="5688" y="0"/>
                </a:lnTo>
                <a:cubicBezTo>
                  <a:pt x="5695" y="0"/>
                  <a:pt x="5700" y="6"/>
                  <a:pt x="5700" y="12"/>
                </a:cubicBezTo>
                <a:cubicBezTo>
                  <a:pt x="5700" y="19"/>
                  <a:pt x="5695" y="25"/>
                  <a:pt x="5688" y="25"/>
                </a:cubicBezTo>
                <a:lnTo>
                  <a:pt x="5613" y="25"/>
                </a:lnTo>
                <a:cubicBezTo>
                  <a:pt x="5606" y="25"/>
                  <a:pt x="5600" y="19"/>
                  <a:pt x="5600" y="12"/>
                </a:cubicBezTo>
                <a:cubicBezTo>
                  <a:pt x="5600" y="6"/>
                  <a:pt x="5606" y="0"/>
                  <a:pt x="5613" y="0"/>
                </a:cubicBezTo>
                <a:close/>
                <a:moveTo>
                  <a:pt x="5788" y="0"/>
                </a:moveTo>
                <a:lnTo>
                  <a:pt x="5863" y="0"/>
                </a:lnTo>
                <a:cubicBezTo>
                  <a:pt x="5870" y="0"/>
                  <a:pt x="5875" y="6"/>
                  <a:pt x="5875" y="12"/>
                </a:cubicBezTo>
                <a:cubicBezTo>
                  <a:pt x="5875" y="19"/>
                  <a:pt x="5870" y="25"/>
                  <a:pt x="5863" y="25"/>
                </a:cubicBezTo>
                <a:lnTo>
                  <a:pt x="5788" y="25"/>
                </a:lnTo>
                <a:cubicBezTo>
                  <a:pt x="5781" y="25"/>
                  <a:pt x="5775" y="19"/>
                  <a:pt x="5775" y="12"/>
                </a:cubicBezTo>
                <a:cubicBezTo>
                  <a:pt x="5775" y="6"/>
                  <a:pt x="5781" y="0"/>
                  <a:pt x="5788" y="0"/>
                </a:cubicBezTo>
                <a:close/>
                <a:moveTo>
                  <a:pt x="5963" y="0"/>
                </a:moveTo>
                <a:lnTo>
                  <a:pt x="6038" y="0"/>
                </a:lnTo>
                <a:cubicBezTo>
                  <a:pt x="6045" y="0"/>
                  <a:pt x="6050" y="6"/>
                  <a:pt x="6050" y="12"/>
                </a:cubicBezTo>
                <a:cubicBezTo>
                  <a:pt x="6050" y="19"/>
                  <a:pt x="6045" y="25"/>
                  <a:pt x="6038" y="25"/>
                </a:cubicBezTo>
                <a:lnTo>
                  <a:pt x="5963" y="25"/>
                </a:lnTo>
                <a:cubicBezTo>
                  <a:pt x="5956" y="25"/>
                  <a:pt x="5950" y="19"/>
                  <a:pt x="5950" y="12"/>
                </a:cubicBezTo>
                <a:cubicBezTo>
                  <a:pt x="5950" y="6"/>
                  <a:pt x="5956" y="0"/>
                  <a:pt x="5963" y="0"/>
                </a:cubicBezTo>
                <a:close/>
                <a:moveTo>
                  <a:pt x="6138" y="0"/>
                </a:moveTo>
                <a:lnTo>
                  <a:pt x="6213" y="0"/>
                </a:lnTo>
                <a:cubicBezTo>
                  <a:pt x="6220" y="0"/>
                  <a:pt x="6225" y="6"/>
                  <a:pt x="6225" y="12"/>
                </a:cubicBezTo>
                <a:cubicBezTo>
                  <a:pt x="6225" y="19"/>
                  <a:pt x="6220" y="25"/>
                  <a:pt x="6213" y="25"/>
                </a:cubicBezTo>
                <a:lnTo>
                  <a:pt x="6138" y="25"/>
                </a:lnTo>
                <a:cubicBezTo>
                  <a:pt x="6131" y="25"/>
                  <a:pt x="6125" y="19"/>
                  <a:pt x="6125" y="12"/>
                </a:cubicBezTo>
                <a:cubicBezTo>
                  <a:pt x="6125" y="6"/>
                  <a:pt x="6131" y="0"/>
                  <a:pt x="6138" y="0"/>
                </a:cubicBezTo>
                <a:close/>
                <a:moveTo>
                  <a:pt x="6313" y="0"/>
                </a:moveTo>
                <a:lnTo>
                  <a:pt x="6388" y="0"/>
                </a:lnTo>
                <a:cubicBezTo>
                  <a:pt x="6395" y="0"/>
                  <a:pt x="6400" y="6"/>
                  <a:pt x="6400" y="12"/>
                </a:cubicBezTo>
                <a:cubicBezTo>
                  <a:pt x="6400" y="19"/>
                  <a:pt x="6395" y="25"/>
                  <a:pt x="6388" y="25"/>
                </a:cubicBezTo>
                <a:lnTo>
                  <a:pt x="6313" y="25"/>
                </a:lnTo>
                <a:cubicBezTo>
                  <a:pt x="6306" y="25"/>
                  <a:pt x="6300" y="19"/>
                  <a:pt x="6300" y="12"/>
                </a:cubicBezTo>
                <a:cubicBezTo>
                  <a:pt x="6300" y="6"/>
                  <a:pt x="6306" y="0"/>
                  <a:pt x="6313" y="0"/>
                </a:cubicBezTo>
                <a:close/>
                <a:moveTo>
                  <a:pt x="6488" y="0"/>
                </a:moveTo>
                <a:lnTo>
                  <a:pt x="6563" y="0"/>
                </a:lnTo>
                <a:cubicBezTo>
                  <a:pt x="6570" y="0"/>
                  <a:pt x="6575" y="6"/>
                  <a:pt x="6575" y="12"/>
                </a:cubicBezTo>
                <a:cubicBezTo>
                  <a:pt x="6575" y="19"/>
                  <a:pt x="6570" y="25"/>
                  <a:pt x="6563" y="25"/>
                </a:cubicBezTo>
                <a:lnTo>
                  <a:pt x="6488" y="25"/>
                </a:lnTo>
                <a:cubicBezTo>
                  <a:pt x="6481" y="25"/>
                  <a:pt x="6475" y="19"/>
                  <a:pt x="6475" y="12"/>
                </a:cubicBezTo>
                <a:cubicBezTo>
                  <a:pt x="6475" y="6"/>
                  <a:pt x="6481" y="0"/>
                  <a:pt x="6488" y="0"/>
                </a:cubicBezTo>
                <a:close/>
                <a:moveTo>
                  <a:pt x="6663" y="0"/>
                </a:moveTo>
                <a:lnTo>
                  <a:pt x="6738" y="0"/>
                </a:lnTo>
                <a:cubicBezTo>
                  <a:pt x="6745" y="0"/>
                  <a:pt x="6750" y="6"/>
                  <a:pt x="6750" y="12"/>
                </a:cubicBezTo>
                <a:cubicBezTo>
                  <a:pt x="6750" y="19"/>
                  <a:pt x="6745" y="25"/>
                  <a:pt x="6738" y="25"/>
                </a:cubicBezTo>
                <a:lnTo>
                  <a:pt x="6663" y="25"/>
                </a:lnTo>
                <a:cubicBezTo>
                  <a:pt x="6656" y="25"/>
                  <a:pt x="6650" y="19"/>
                  <a:pt x="6650" y="12"/>
                </a:cubicBezTo>
                <a:cubicBezTo>
                  <a:pt x="6650" y="6"/>
                  <a:pt x="6656" y="0"/>
                  <a:pt x="6663" y="0"/>
                </a:cubicBezTo>
                <a:close/>
                <a:moveTo>
                  <a:pt x="6838" y="0"/>
                </a:moveTo>
                <a:lnTo>
                  <a:pt x="6913" y="0"/>
                </a:lnTo>
                <a:cubicBezTo>
                  <a:pt x="6920" y="0"/>
                  <a:pt x="6925" y="6"/>
                  <a:pt x="6925" y="12"/>
                </a:cubicBezTo>
                <a:cubicBezTo>
                  <a:pt x="6925" y="19"/>
                  <a:pt x="6920" y="25"/>
                  <a:pt x="6913" y="25"/>
                </a:cubicBezTo>
                <a:lnTo>
                  <a:pt x="6838" y="25"/>
                </a:lnTo>
                <a:cubicBezTo>
                  <a:pt x="6831" y="25"/>
                  <a:pt x="6825" y="19"/>
                  <a:pt x="6825" y="12"/>
                </a:cubicBezTo>
                <a:cubicBezTo>
                  <a:pt x="6825" y="6"/>
                  <a:pt x="6831" y="0"/>
                  <a:pt x="6838" y="0"/>
                </a:cubicBezTo>
                <a:close/>
                <a:moveTo>
                  <a:pt x="7013" y="0"/>
                </a:moveTo>
                <a:lnTo>
                  <a:pt x="7088" y="0"/>
                </a:lnTo>
                <a:cubicBezTo>
                  <a:pt x="7095" y="0"/>
                  <a:pt x="7100" y="6"/>
                  <a:pt x="7100" y="12"/>
                </a:cubicBezTo>
                <a:cubicBezTo>
                  <a:pt x="7100" y="19"/>
                  <a:pt x="7095" y="25"/>
                  <a:pt x="7088" y="25"/>
                </a:cubicBezTo>
                <a:lnTo>
                  <a:pt x="7013" y="25"/>
                </a:lnTo>
                <a:cubicBezTo>
                  <a:pt x="7006" y="25"/>
                  <a:pt x="7000" y="19"/>
                  <a:pt x="7000" y="12"/>
                </a:cubicBezTo>
                <a:cubicBezTo>
                  <a:pt x="7000" y="6"/>
                  <a:pt x="7006" y="0"/>
                  <a:pt x="7013" y="0"/>
                </a:cubicBezTo>
                <a:close/>
                <a:moveTo>
                  <a:pt x="7188" y="0"/>
                </a:moveTo>
                <a:lnTo>
                  <a:pt x="7263" y="0"/>
                </a:lnTo>
                <a:cubicBezTo>
                  <a:pt x="7270" y="0"/>
                  <a:pt x="7275" y="6"/>
                  <a:pt x="7275" y="12"/>
                </a:cubicBezTo>
                <a:cubicBezTo>
                  <a:pt x="7275" y="19"/>
                  <a:pt x="7270" y="25"/>
                  <a:pt x="7263" y="25"/>
                </a:cubicBezTo>
                <a:lnTo>
                  <a:pt x="7188" y="25"/>
                </a:lnTo>
                <a:cubicBezTo>
                  <a:pt x="7181" y="25"/>
                  <a:pt x="7175" y="19"/>
                  <a:pt x="7175" y="12"/>
                </a:cubicBezTo>
                <a:cubicBezTo>
                  <a:pt x="7175" y="6"/>
                  <a:pt x="7181" y="0"/>
                  <a:pt x="7188" y="0"/>
                </a:cubicBezTo>
                <a:close/>
                <a:moveTo>
                  <a:pt x="7363" y="0"/>
                </a:moveTo>
                <a:lnTo>
                  <a:pt x="7438" y="0"/>
                </a:lnTo>
                <a:cubicBezTo>
                  <a:pt x="7445" y="0"/>
                  <a:pt x="7450" y="6"/>
                  <a:pt x="7450" y="12"/>
                </a:cubicBezTo>
                <a:cubicBezTo>
                  <a:pt x="7450" y="19"/>
                  <a:pt x="7445" y="25"/>
                  <a:pt x="7438" y="25"/>
                </a:cubicBezTo>
                <a:lnTo>
                  <a:pt x="7363" y="25"/>
                </a:lnTo>
                <a:cubicBezTo>
                  <a:pt x="7356" y="25"/>
                  <a:pt x="7350" y="19"/>
                  <a:pt x="7350" y="12"/>
                </a:cubicBezTo>
                <a:cubicBezTo>
                  <a:pt x="7350" y="6"/>
                  <a:pt x="7356" y="0"/>
                  <a:pt x="7363" y="0"/>
                </a:cubicBezTo>
                <a:close/>
                <a:moveTo>
                  <a:pt x="7538" y="0"/>
                </a:moveTo>
                <a:lnTo>
                  <a:pt x="7613" y="0"/>
                </a:lnTo>
                <a:cubicBezTo>
                  <a:pt x="7620" y="0"/>
                  <a:pt x="7625" y="6"/>
                  <a:pt x="7625" y="12"/>
                </a:cubicBezTo>
                <a:cubicBezTo>
                  <a:pt x="7625" y="19"/>
                  <a:pt x="7620" y="25"/>
                  <a:pt x="7613" y="25"/>
                </a:cubicBezTo>
                <a:lnTo>
                  <a:pt x="7538" y="25"/>
                </a:lnTo>
                <a:cubicBezTo>
                  <a:pt x="7531" y="25"/>
                  <a:pt x="7525" y="19"/>
                  <a:pt x="7525" y="12"/>
                </a:cubicBezTo>
                <a:cubicBezTo>
                  <a:pt x="7525" y="6"/>
                  <a:pt x="7531" y="0"/>
                  <a:pt x="7538" y="0"/>
                </a:cubicBezTo>
                <a:close/>
                <a:moveTo>
                  <a:pt x="7713" y="0"/>
                </a:moveTo>
                <a:lnTo>
                  <a:pt x="7788" y="0"/>
                </a:lnTo>
                <a:cubicBezTo>
                  <a:pt x="7795" y="0"/>
                  <a:pt x="7800" y="6"/>
                  <a:pt x="7800" y="12"/>
                </a:cubicBezTo>
                <a:cubicBezTo>
                  <a:pt x="7800" y="19"/>
                  <a:pt x="7795" y="25"/>
                  <a:pt x="7788" y="25"/>
                </a:cubicBezTo>
                <a:lnTo>
                  <a:pt x="7713" y="25"/>
                </a:lnTo>
                <a:cubicBezTo>
                  <a:pt x="7706" y="25"/>
                  <a:pt x="7700" y="19"/>
                  <a:pt x="7700" y="12"/>
                </a:cubicBezTo>
                <a:cubicBezTo>
                  <a:pt x="7700" y="6"/>
                  <a:pt x="7706" y="0"/>
                  <a:pt x="7713" y="0"/>
                </a:cubicBezTo>
                <a:close/>
                <a:moveTo>
                  <a:pt x="7888" y="0"/>
                </a:moveTo>
                <a:lnTo>
                  <a:pt x="7963" y="0"/>
                </a:lnTo>
                <a:cubicBezTo>
                  <a:pt x="7970" y="0"/>
                  <a:pt x="7975" y="6"/>
                  <a:pt x="7975" y="12"/>
                </a:cubicBezTo>
                <a:cubicBezTo>
                  <a:pt x="7975" y="19"/>
                  <a:pt x="7970" y="25"/>
                  <a:pt x="7963" y="25"/>
                </a:cubicBezTo>
                <a:lnTo>
                  <a:pt x="7888" y="25"/>
                </a:lnTo>
                <a:cubicBezTo>
                  <a:pt x="7881" y="25"/>
                  <a:pt x="7875" y="19"/>
                  <a:pt x="7875" y="12"/>
                </a:cubicBezTo>
                <a:cubicBezTo>
                  <a:pt x="7875" y="6"/>
                  <a:pt x="7881" y="0"/>
                  <a:pt x="7888" y="0"/>
                </a:cubicBezTo>
                <a:close/>
                <a:moveTo>
                  <a:pt x="8063" y="0"/>
                </a:moveTo>
                <a:lnTo>
                  <a:pt x="8138" y="0"/>
                </a:lnTo>
                <a:cubicBezTo>
                  <a:pt x="8145" y="0"/>
                  <a:pt x="8150" y="6"/>
                  <a:pt x="8150" y="12"/>
                </a:cubicBezTo>
                <a:cubicBezTo>
                  <a:pt x="8150" y="19"/>
                  <a:pt x="8145" y="25"/>
                  <a:pt x="8138" y="25"/>
                </a:cubicBezTo>
                <a:lnTo>
                  <a:pt x="8063" y="25"/>
                </a:lnTo>
                <a:cubicBezTo>
                  <a:pt x="8056" y="25"/>
                  <a:pt x="8050" y="19"/>
                  <a:pt x="8050" y="12"/>
                </a:cubicBezTo>
                <a:cubicBezTo>
                  <a:pt x="8050" y="6"/>
                  <a:pt x="8056" y="0"/>
                  <a:pt x="8063" y="0"/>
                </a:cubicBezTo>
                <a:close/>
                <a:moveTo>
                  <a:pt x="8238" y="0"/>
                </a:moveTo>
                <a:lnTo>
                  <a:pt x="8313" y="0"/>
                </a:lnTo>
                <a:cubicBezTo>
                  <a:pt x="8320" y="0"/>
                  <a:pt x="8325" y="6"/>
                  <a:pt x="8325" y="12"/>
                </a:cubicBezTo>
                <a:cubicBezTo>
                  <a:pt x="8325" y="19"/>
                  <a:pt x="8320" y="25"/>
                  <a:pt x="8313" y="25"/>
                </a:cubicBezTo>
                <a:lnTo>
                  <a:pt x="8238" y="25"/>
                </a:lnTo>
                <a:cubicBezTo>
                  <a:pt x="8231" y="25"/>
                  <a:pt x="8225" y="19"/>
                  <a:pt x="8225" y="12"/>
                </a:cubicBezTo>
                <a:cubicBezTo>
                  <a:pt x="8225" y="6"/>
                  <a:pt x="8231" y="0"/>
                  <a:pt x="8238" y="0"/>
                </a:cubicBezTo>
                <a:close/>
                <a:moveTo>
                  <a:pt x="8413" y="0"/>
                </a:moveTo>
                <a:lnTo>
                  <a:pt x="8488" y="0"/>
                </a:lnTo>
                <a:cubicBezTo>
                  <a:pt x="8495" y="0"/>
                  <a:pt x="8500" y="6"/>
                  <a:pt x="8500" y="12"/>
                </a:cubicBezTo>
                <a:cubicBezTo>
                  <a:pt x="8500" y="19"/>
                  <a:pt x="8495" y="25"/>
                  <a:pt x="8488" y="25"/>
                </a:cubicBezTo>
                <a:lnTo>
                  <a:pt x="8413" y="25"/>
                </a:lnTo>
                <a:cubicBezTo>
                  <a:pt x="8406" y="25"/>
                  <a:pt x="8400" y="19"/>
                  <a:pt x="8400" y="12"/>
                </a:cubicBezTo>
                <a:cubicBezTo>
                  <a:pt x="8400" y="6"/>
                  <a:pt x="8406" y="0"/>
                  <a:pt x="8413" y="0"/>
                </a:cubicBezTo>
                <a:close/>
                <a:moveTo>
                  <a:pt x="8588" y="0"/>
                </a:moveTo>
                <a:lnTo>
                  <a:pt x="8663" y="0"/>
                </a:lnTo>
                <a:cubicBezTo>
                  <a:pt x="8670" y="0"/>
                  <a:pt x="8675" y="6"/>
                  <a:pt x="8675" y="12"/>
                </a:cubicBezTo>
                <a:cubicBezTo>
                  <a:pt x="8675" y="19"/>
                  <a:pt x="8670" y="25"/>
                  <a:pt x="8663" y="25"/>
                </a:cubicBezTo>
                <a:lnTo>
                  <a:pt x="8588" y="25"/>
                </a:lnTo>
                <a:cubicBezTo>
                  <a:pt x="8581" y="25"/>
                  <a:pt x="8575" y="19"/>
                  <a:pt x="8575" y="12"/>
                </a:cubicBezTo>
                <a:cubicBezTo>
                  <a:pt x="8575" y="6"/>
                  <a:pt x="8581" y="0"/>
                  <a:pt x="8588" y="0"/>
                </a:cubicBezTo>
                <a:close/>
                <a:moveTo>
                  <a:pt x="8763" y="0"/>
                </a:moveTo>
                <a:lnTo>
                  <a:pt x="8838" y="0"/>
                </a:lnTo>
                <a:cubicBezTo>
                  <a:pt x="8845" y="0"/>
                  <a:pt x="8850" y="6"/>
                  <a:pt x="8850" y="12"/>
                </a:cubicBezTo>
                <a:cubicBezTo>
                  <a:pt x="8850" y="19"/>
                  <a:pt x="8845" y="25"/>
                  <a:pt x="8838" y="25"/>
                </a:cubicBezTo>
                <a:lnTo>
                  <a:pt x="8763" y="25"/>
                </a:lnTo>
                <a:cubicBezTo>
                  <a:pt x="8756" y="25"/>
                  <a:pt x="8750" y="19"/>
                  <a:pt x="8750" y="12"/>
                </a:cubicBezTo>
                <a:cubicBezTo>
                  <a:pt x="8750" y="6"/>
                  <a:pt x="8756" y="0"/>
                  <a:pt x="8763" y="0"/>
                </a:cubicBezTo>
                <a:close/>
                <a:moveTo>
                  <a:pt x="8938" y="0"/>
                </a:moveTo>
                <a:lnTo>
                  <a:pt x="9013" y="0"/>
                </a:lnTo>
                <a:cubicBezTo>
                  <a:pt x="9020" y="0"/>
                  <a:pt x="9025" y="6"/>
                  <a:pt x="9025" y="12"/>
                </a:cubicBezTo>
                <a:cubicBezTo>
                  <a:pt x="9025" y="19"/>
                  <a:pt x="9020" y="25"/>
                  <a:pt x="9013" y="25"/>
                </a:cubicBezTo>
                <a:lnTo>
                  <a:pt x="8938" y="25"/>
                </a:lnTo>
                <a:cubicBezTo>
                  <a:pt x="8931" y="25"/>
                  <a:pt x="8925" y="19"/>
                  <a:pt x="8925" y="12"/>
                </a:cubicBezTo>
                <a:cubicBezTo>
                  <a:pt x="8925" y="6"/>
                  <a:pt x="8931" y="0"/>
                  <a:pt x="8938" y="0"/>
                </a:cubicBezTo>
                <a:close/>
                <a:moveTo>
                  <a:pt x="9113" y="0"/>
                </a:moveTo>
                <a:lnTo>
                  <a:pt x="9188" y="0"/>
                </a:lnTo>
                <a:cubicBezTo>
                  <a:pt x="9195" y="0"/>
                  <a:pt x="9200" y="6"/>
                  <a:pt x="9200" y="12"/>
                </a:cubicBezTo>
                <a:cubicBezTo>
                  <a:pt x="9200" y="19"/>
                  <a:pt x="9195" y="25"/>
                  <a:pt x="9188" y="25"/>
                </a:cubicBezTo>
                <a:lnTo>
                  <a:pt x="9113" y="25"/>
                </a:lnTo>
                <a:cubicBezTo>
                  <a:pt x="9106" y="25"/>
                  <a:pt x="9100" y="19"/>
                  <a:pt x="9100" y="12"/>
                </a:cubicBezTo>
                <a:cubicBezTo>
                  <a:pt x="9100" y="6"/>
                  <a:pt x="9106" y="0"/>
                  <a:pt x="9113" y="0"/>
                </a:cubicBezTo>
                <a:close/>
                <a:moveTo>
                  <a:pt x="9288" y="0"/>
                </a:moveTo>
                <a:lnTo>
                  <a:pt x="9363" y="0"/>
                </a:lnTo>
                <a:cubicBezTo>
                  <a:pt x="9370" y="0"/>
                  <a:pt x="9375" y="6"/>
                  <a:pt x="9375" y="12"/>
                </a:cubicBezTo>
                <a:cubicBezTo>
                  <a:pt x="9375" y="19"/>
                  <a:pt x="9370" y="25"/>
                  <a:pt x="9363" y="25"/>
                </a:cubicBezTo>
                <a:lnTo>
                  <a:pt x="9288" y="25"/>
                </a:lnTo>
                <a:cubicBezTo>
                  <a:pt x="9281" y="25"/>
                  <a:pt x="9275" y="19"/>
                  <a:pt x="9275" y="12"/>
                </a:cubicBezTo>
                <a:cubicBezTo>
                  <a:pt x="9275" y="6"/>
                  <a:pt x="9281" y="0"/>
                  <a:pt x="9288" y="0"/>
                </a:cubicBezTo>
                <a:close/>
                <a:moveTo>
                  <a:pt x="9463" y="0"/>
                </a:moveTo>
                <a:lnTo>
                  <a:pt x="9538" y="0"/>
                </a:lnTo>
                <a:cubicBezTo>
                  <a:pt x="9545" y="0"/>
                  <a:pt x="9550" y="6"/>
                  <a:pt x="9550" y="12"/>
                </a:cubicBezTo>
                <a:cubicBezTo>
                  <a:pt x="9550" y="19"/>
                  <a:pt x="9545" y="25"/>
                  <a:pt x="9538" y="25"/>
                </a:cubicBezTo>
                <a:lnTo>
                  <a:pt x="9463" y="25"/>
                </a:lnTo>
                <a:cubicBezTo>
                  <a:pt x="9456" y="25"/>
                  <a:pt x="9450" y="19"/>
                  <a:pt x="9450" y="12"/>
                </a:cubicBezTo>
                <a:cubicBezTo>
                  <a:pt x="9450" y="6"/>
                  <a:pt x="9456" y="0"/>
                  <a:pt x="9463" y="0"/>
                </a:cubicBezTo>
                <a:close/>
                <a:moveTo>
                  <a:pt x="9638" y="0"/>
                </a:moveTo>
                <a:lnTo>
                  <a:pt x="9713" y="0"/>
                </a:lnTo>
                <a:cubicBezTo>
                  <a:pt x="9720" y="0"/>
                  <a:pt x="9725" y="6"/>
                  <a:pt x="9725" y="12"/>
                </a:cubicBezTo>
                <a:cubicBezTo>
                  <a:pt x="9725" y="19"/>
                  <a:pt x="9720" y="25"/>
                  <a:pt x="9713" y="25"/>
                </a:cubicBezTo>
                <a:lnTo>
                  <a:pt x="9638" y="25"/>
                </a:lnTo>
                <a:cubicBezTo>
                  <a:pt x="9631" y="25"/>
                  <a:pt x="9625" y="19"/>
                  <a:pt x="9625" y="12"/>
                </a:cubicBezTo>
                <a:cubicBezTo>
                  <a:pt x="9625" y="6"/>
                  <a:pt x="9631" y="0"/>
                  <a:pt x="9638" y="0"/>
                </a:cubicBezTo>
                <a:close/>
                <a:moveTo>
                  <a:pt x="9813" y="0"/>
                </a:moveTo>
                <a:lnTo>
                  <a:pt x="9888" y="0"/>
                </a:lnTo>
                <a:cubicBezTo>
                  <a:pt x="9895" y="0"/>
                  <a:pt x="9900" y="6"/>
                  <a:pt x="9900" y="12"/>
                </a:cubicBezTo>
                <a:cubicBezTo>
                  <a:pt x="9900" y="19"/>
                  <a:pt x="9895" y="25"/>
                  <a:pt x="9888" y="25"/>
                </a:cubicBezTo>
                <a:lnTo>
                  <a:pt x="9813" y="25"/>
                </a:lnTo>
                <a:cubicBezTo>
                  <a:pt x="9806" y="25"/>
                  <a:pt x="9800" y="19"/>
                  <a:pt x="9800" y="12"/>
                </a:cubicBezTo>
                <a:cubicBezTo>
                  <a:pt x="9800" y="6"/>
                  <a:pt x="9806" y="0"/>
                  <a:pt x="9813" y="0"/>
                </a:cubicBezTo>
                <a:close/>
                <a:moveTo>
                  <a:pt x="9988" y="0"/>
                </a:moveTo>
                <a:lnTo>
                  <a:pt x="10063" y="0"/>
                </a:lnTo>
                <a:cubicBezTo>
                  <a:pt x="10070" y="0"/>
                  <a:pt x="10075" y="6"/>
                  <a:pt x="10075" y="12"/>
                </a:cubicBezTo>
                <a:cubicBezTo>
                  <a:pt x="10075" y="19"/>
                  <a:pt x="10070" y="25"/>
                  <a:pt x="10063" y="25"/>
                </a:cubicBezTo>
                <a:lnTo>
                  <a:pt x="9988" y="25"/>
                </a:lnTo>
                <a:cubicBezTo>
                  <a:pt x="9981" y="25"/>
                  <a:pt x="9975" y="19"/>
                  <a:pt x="9975" y="12"/>
                </a:cubicBezTo>
                <a:cubicBezTo>
                  <a:pt x="9975" y="6"/>
                  <a:pt x="9981" y="0"/>
                  <a:pt x="9988" y="0"/>
                </a:cubicBezTo>
                <a:close/>
                <a:moveTo>
                  <a:pt x="10163" y="0"/>
                </a:moveTo>
                <a:lnTo>
                  <a:pt x="10238" y="0"/>
                </a:lnTo>
                <a:cubicBezTo>
                  <a:pt x="10245" y="0"/>
                  <a:pt x="10250" y="6"/>
                  <a:pt x="10250" y="12"/>
                </a:cubicBezTo>
                <a:cubicBezTo>
                  <a:pt x="10250" y="19"/>
                  <a:pt x="10245" y="25"/>
                  <a:pt x="10238" y="25"/>
                </a:cubicBezTo>
                <a:lnTo>
                  <a:pt x="10163" y="25"/>
                </a:lnTo>
                <a:cubicBezTo>
                  <a:pt x="10156" y="25"/>
                  <a:pt x="10150" y="19"/>
                  <a:pt x="10150" y="12"/>
                </a:cubicBezTo>
                <a:cubicBezTo>
                  <a:pt x="10150" y="6"/>
                  <a:pt x="10156" y="0"/>
                  <a:pt x="10163" y="0"/>
                </a:cubicBezTo>
                <a:close/>
                <a:moveTo>
                  <a:pt x="10338" y="0"/>
                </a:moveTo>
                <a:lnTo>
                  <a:pt x="10413" y="0"/>
                </a:lnTo>
                <a:cubicBezTo>
                  <a:pt x="10420" y="0"/>
                  <a:pt x="10425" y="6"/>
                  <a:pt x="10425" y="12"/>
                </a:cubicBezTo>
                <a:cubicBezTo>
                  <a:pt x="10425" y="19"/>
                  <a:pt x="10420" y="25"/>
                  <a:pt x="10413" y="25"/>
                </a:cubicBezTo>
                <a:lnTo>
                  <a:pt x="10338" y="25"/>
                </a:lnTo>
                <a:cubicBezTo>
                  <a:pt x="10331" y="25"/>
                  <a:pt x="10325" y="19"/>
                  <a:pt x="10325" y="12"/>
                </a:cubicBezTo>
                <a:cubicBezTo>
                  <a:pt x="10325" y="6"/>
                  <a:pt x="10331" y="0"/>
                  <a:pt x="10338" y="0"/>
                </a:cubicBezTo>
                <a:close/>
                <a:moveTo>
                  <a:pt x="10513" y="0"/>
                </a:moveTo>
                <a:lnTo>
                  <a:pt x="10588" y="0"/>
                </a:lnTo>
                <a:cubicBezTo>
                  <a:pt x="10595" y="0"/>
                  <a:pt x="10600" y="6"/>
                  <a:pt x="10600" y="12"/>
                </a:cubicBezTo>
                <a:cubicBezTo>
                  <a:pt x="10600" y="19"/>
                  <a:pt x="10595" y="25"/>
                  <a:pt x="10588" y="25"/>
                </a:cubicBezTo>
                <a:lnTo>
                  <a:pt x="10513" y="25"/>
                </a:lnTo>
                <a:cubicBezTo>
                  <a:pt x="10506" y="25"/>
                  <a:pt x="10500" y="19"/>
                  <a:pt x="10500" y="12"/>
                </a:cubicBezTo>
                <a:cubicBezTo>
                  <a:pt x="10500" y="6"/>
                  <a:pt x="10506" y="0"/>
                  <a:pt x="10513" y="0"/>
                </a:cubicBezTo>
                <a:close/>
                <a:moveTo>
                  <a:pt x="10688" y="0"/>
                </a:moveTo>
                <a:lnTo>
                  <a:pt x="10763" y="0"/>
                </a:lnTo>
                <a:cubicBezTo>
                  <a:pt x="10770" y="0"/>
                  <a:pt x="10775" y="6"/>
                  <a:pt x="10775" y="12"/>
                </a:cubicBezTo>
                <a:cubicBezTo>
                  <a:pt x="10775" y="19"/>
                  <a:pt x="10770" y="25"/>
                  <a:pt x="10763" y="25"/>
                </a:cubicBezTo>
                <a:lnTo>
                  <a:pt x="10688" y="25"/>
                </a:lnTo>
                <a:cubicBezTo>
                  <a:pt x="10681" y="25"/>
                  <a:pt x="10675" y="19"/>
                  <a:pt x="10675" y="12"/>
                </a:cubicBezTo>
                <a:cubicBezTo>
                  <a:pt x="10675" y="6"/>
                  <a:pt x="10681" y="0"/>
                  <a:pt x="10688" y="0"/>
                </a:cubicBezTo>
                <a:close/>
                <a:moveTo>
                  <a:pt x="10863" y="0"/>
                </a:moveTo>
                <a:lnTo>
                  <a:pt x="10938" y="0"/>
                </a:lnTo>
                <a:cubicBezTo>
                  <a:pt x="10945" y="0"/>
                  <a:pt x="10950" y="6"/>
                  <a:pt x="10950" y="12"/>
                </a:cubicBezTo>
                <a:cubicBezTo>
                  <a:pt x="10950" y="19"/>
                  <a:pt x="10945" y="25"/>
                  <a:pt x="10938" y="25"/>
                </a:cubicBezTo>
                <a:lnTo>
                  <a:pt x="10863" y="25"/>
                </a:lnTo>
                <a:cubicBezTo>
                  <a:pt x="10856" y="25"/>
                  <a:pt x="10850" y="19"/>
                  <a:pt x="10850" y="12"/>
                </a:cubicBezTo>
                <a:cubicBezTo>
                  <a:pt x="10850" y="6"/>
                  <a:pt x="10856" y="0"/>
                  <a:pt x="10863" y="0"/>
                </a:cubicBezTo>
                <a:close/>
                <a:moveTo>
                  <a:pt x="11038" y="0"/>
                </a:moveTo>
                <a:lnTo>
                  <a:pt x="11113" y="0"/>
                </a:lnTo>
                <a:cubicBezTo>
                  <a:pt x="11120" y="0"/>
                  <a:pt x="11125" y="6"/>
                  <a:pt x="11125" y="12"/>
                </a:cubicBezTo>
                <a:cubicBezTo>
                  <a:pt x="11125" y="19"/>
                  <a:pt x="11120" y="25"/>
                  <a:pt x="11113" y="25"/>
                </a:cubicBezTo>
                <a:lnTo>
                  <a:pt x="11038" y="25"/>
                </a:lnTo>
                <a:cubicBezTo>
                  <a:pt x="11031" y="25"/>
                  <a:pt x="11025" y="19"/>
                  <a:pt x="11025" y="12"/>
                </a:cubicBezTo>
                <a:cubicBezTo>
                  <a:pt x="11025" y="6"/>
                  <a:pt x="11031" y="0"/>
                  <a:pt x="11038" y="0"/>
                </a:cubicBezTo>
                <a:close/>
                <a:moveTo>
                  <a:pt x="11213" y="0"/>
                </a:moveTo>
                <a:lnTo>
                  <a:pt x="11288" y="0"/>
                </a:lnTo>
                <a:cubicBezTo>
                  <a:pt x="11295" y="0"/>
                  <a:pt x="11300" y="6"/>
                  <a:pt x="11300" y="12"/>
                </a:cubicBezTo>
                <a:cubicBezTo>
                  <a:pt x="11300" y="19"/>
                  <a:pt x="11295" y="25"/>
                  <a:pt x="11288" y="25"/>
                </a:cubicBezTo>
                <a:lnTo>
                  <a:pt x="11213" y="25"/>
                </a:lnTo>
                <a:cubicBezTo>
                  <a:pt x="11206" y="25"/>
                  <a:pt x="11200" y="19"/>
                  <a:pt x="11200" y="12"/>
                </a:cubicBezTo>
                <a:cubicBezTo>
                  <a:pt x="11200" y="6"/>
                  <a:pt x="11206" y="0"/>
                  <a:pt x="11213" y="0"/>
                </a:cubicBezTo>
                <a:close/>
                <a:moveTo>
                  <a:pt x="11388" y="0"/>
                </a:moveTo>
                <a:lnTo>
                  <a:pt x="11463" y="0"/>
                </a:lnTo>
                <a:cubicBezTo>
                  <a:pt x="11470" y="0"/>
                  <a:pt x="11475" y="6"/>
                  <a:pt x="11475" y="12"/>
                </a:cubicBezTo>
                <a:cubicBezTo>
                  <a:pt x="11475" y="19"/>
                  <a:pt x="11470" y="25"/>
                  <a:pt x="11463" y="25"/>
                </a:cubicBezTo>
                <a:lnTo>
                  <a:pt x="11388" y="25"/>
                </a:lnTo>
                <a:cubicBezTo>
                  <a:pt x="11381" y="25"/>
                  <a:pt x="11375" y="19"/>
                  <a:pt x="11375" y="12"/>
                </a:cubicBezTo>
                <a:cubicBezTo>
                  <a:pt x="11375" y="6"/>
                  <a:pt x="11381" y="0"/>
                  <a:pt x="11388" y="0"/>
                </a:cubicBezTo>
                <a:close/>
                <a:moveTo>
                  <a:pt x="11563" y="0"/>
                </a:moveTo>
                <a:lnTo>
                  <a:pt x="11638" y="0"/>
                </a:lnTo>
                <a:cubicBezTo>
                  <a:pt x="11645" y="0"/>
                  <a:pt x="11650" y="6"/>
                  <a:pt x="11650" y="12"/>
                </a:cubicBezTo>
                <a:cubicBezTo>
                  <a:pt x="11650" y="19"/>
                  <a:pt x="11645" y="25"/>
                  <a:pt x="11638" y="25"/>
                </a:cubicBezTo>
                <a:lnTo>
                  <a:pt x="11563" y="25"/>
                </a:lnTo>
                <a:cubicBezTo>
                  <a:pt x="11556" y="25"/>
                  <a:pt x="11550" y="19"/>
                  <a:pt x="11550" y="12"/>
                </a:cubicBezTo>
                <a:cubicBezTo>
                  <a:pt x="11550" y="6"/>
                  <a:pt x="11556" y="0"/>
                  <a:pt x="11563" y="0"/>
                </a:cubicBezTo>
                <a:close/>
                <a:moveTo>
                  <a:pt x="11738" y="0"/>
                </a:moveTo>
                <a:lnTo>
                  <a:pt x="11813" y="0"/>
                </a:lnTo>
                <a:cubicBezTo>
                  <a:pt x="11820" y="0"/>
                  <a:pt x="11825" y="6"/>
                  <a:pt x="11825" y="12"/>
                </a:cubicBezTo>
                <a:cubicBezTo>
                  <a:pt x="11825" y="19"/>
                  <a:pt x="11820" y="25"/>
                  <a:pt x="11813" y="25"/>
                </a:cubicBezTo>
                <a:lnTo>
                  <a:pt x="11738" y="25"/>
                </a:lnTo>
                <a:cubicBezTo>
                  <a:pt x="11731" y="25"/>
                  <a:pt x="11725" y="19"/>
                  <a:pt x="11725" y="12"/>
                </a:cubicBezTo>
                <a:cubicBezTo>
                  <a:pt x="11725" y="6"/>
                  <a:pt x="11731" y="0"/>
                  <a:pt x="11738" y="0"/>
                </a:cubicBezTo>
                <a:close/>
                <a:moveTo>
                  <a:pt x="11913" y="0"/>
                </a:moveTo>
                <a:lnTo>
                  <a:pt x="11988" y="0"/>
                </a:lnTo>
                <a:cubicBezTo>
                  <a:pt x="11995" y="0"/>
                  <a:pt x="12000" y="6"/>
                  <a:pt x="12000" y="12"/>
                </a:cubicBezTo>
                <a:cubicBezTo>
                  <a:pt x="12000" y="19"/>
                  <a:pt x="11995" y="25"/>
                  <a:pt x="11988" y="25"/>
                </a:cubicBezTo>
                <a:lnTo>
                  <a:pt x="11913" y="25"/>
                </a:lnTo>
                <a:cubicBezTo>
                  <a:pt x="11906" y="25"/>
                  <a:pt x="11900" y="19"/>
                  <a:pt x="11900" y="12"/>
                </a:cubicBezTo>
                <a:cubicBezTo>
                  <a:pt x="11900" y="6"/>
                  <a:pt x="11906" y="0"/>
                  <a:pt x="11913" y="0"/>
                </a:cubicBezTo>
                <a:close/>
                <a:moveTo>
                  <a:pt x="12088" y="0"/>
                </a:moveTo>
                <a:lnTo>
                  <a:pt x="12163" y="0"/>
                </a:lnTo>
                <a:cubicBezTo>
                  <a:pt x="12170" y="0"/>
                  <a:pt x="12175" y="6"/>
                  <a:pt x="12175" y="12"/>
                </a:cubicBezTo>
                <a:cubicBezTo>
                  <a:pt x="12175" y="19"/>
                  <a:pt x="12170" y="25"/>
                  <a:pt x="12163" y="25"/>
                </a:cubicBezTo>
                <a:lnTo>
                  <a:pt x="12088" y="25"/>
                </a:lnTo>
                <a:cubicBezTo>
                  <a:pt x="12081" y="25"/>
                  <a:pt x="12075" y="19"/>
                  <a:pt x="12075" y="12"/>
                </a:cubicBezTo>
                <a:cubicBezTo>
                  <a:pt x="12075" y="6"/>
                  <a:pt x="12081" y="0"/>
                  <a:pt x="12088" y="0"/>
                </a:cubicBezTo>
                <a:close/>
                <a:moveTo>
                  <a:pt x="12263" y="0"/>
                </a:moveTo>
                <a:lnTo>
                  <a:pt x="12292" y="0"/>
                </a:lnTo>
                <a:cubicBezTo>
                  <a:pt x="12299" y="0"/>
                  <a:pt x="12304" y="6"/>
                  <a:pt x="12304" y="12"/>
                </a:cubicBezTo>
                <a:cubicBezTo>
                  <a:pt x="12304" y="19"/>
                  <a:pt x="12299" y="25"/>
                  <a:pt x="12292" y="25"/>
                </a:cubicBezTo>
                <a:lnTo>
                  <a:pt x="12263" y="25"/>
                </a:lnTo>
                <a:cubicBezTo>
                  <a:pt x="12256" y="25"/>
                  <a:pt x="12250" y="19"/>
                  <a:pt x="12250" y="12"/>
                </a:cubicBezTo>
                <a:cubicBezTo>
                  <a:pt x="12250" y="6"/>
                  <a:pt x="12256" y="0"/>
                  <a:pt x="12263" y="0"/>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56" name="Freeform 324"/>
          <p:cNvSpPr>
            <a:spLocks noEditPoints="1"/>
          </p:cNvSpPr>
          <p:nvPr/>
        </p:nvSpPr>
        <p:spPr bwMode="auto">
          <a:xfrm>
            <a:off x="7258050" y="1939925"/>
            <a:ext cx="68263" cy="292100"/>
          </a:xfrm>
          <a:custGeom>
            <a:avLst/>
            <a:gdLst/>
            <a:ahLst/>
            <a:cxnLst>
              <a:cxn ang="0">
                <a:pos x="116" y="17"/>
              </a:cxn>
              <a:cxn ang="0">
                <a:pos x="116" y="117"/>
              </a:cxn>
              <a:cxn ang="0">
                <a:pos x="100" y="133"/>
              </a:cxn>
              <a:cxn ang="0">
                <a:pos x="83" y="117"/>
              </a:cxn>
              <a:cxn ang="0">
                <a:pos x="83" y="17"/>
              </a:cxn>
              <a:cxn ang="0">
                <a:pos x="100" y="0"/>
              </a:cxn>
              <a:cxn ang="0">
                <a:pos x="116" y="17"/>
              </a:cxn>
              <a:cxn ang="0">
                <a:pos x="116" y="250"/>
              </a:cxn>
              <a:cxn ang="0">
                <a:pos x="116" y="350"/>
              </a:cxn>
              <a:cxn ang="0">
                <a:pos x="100" y="367"/>
              </a:cxn>
              <a:cxn ang="0">
                <a:pos x="83" y="350"/>
              </a:cxn>
              <a:cxn ang="0">
                <a:pos x="83" y="250"/>
              </a:cxn>
              <a:cxn ang="0">
                <a:pos x="100" y="233"/>
              </a:cxn>
              <a:cxn ang="0">
                <a:pos x="116" y="250"/>
              </a:cxn>
              <a:cxn ang="0">
                <a:pos x="116" y="483"/>
              </a:cxn>
              <a:cxn ang="0">
                <a:pos x="116" y="583"/>
              </a:cxn>
              <a:cxn ang="0">
                <a:pos x="100" y="600"/>
              </a:cxn>
              <a:cxn ang="0">
                <a:pos x="83" y="583"/>
              </a:cxn>
              <a:cxn ang="0">
                <a:pos x="83" y="483"/>
              </a:cxn>
              <a:cxn ang="0">
                <a:pos x="100" y="467"/>
              </a:cxn>
              <a:cxn ang="0">
                <a:pos x="116" y="483"/>
              </a:cxn>
              <a:cxn ang="0">
                <a:pos x="116" y="717"/>
              </a:cxn>
              <a:cxn ang="0">
                <a:pos x="116" y="779"/>
              </a:cxn>
              <a:cxn ang="0">
                <a:pos x="100" y="796"/>
              </a:cxn>
              <a:cxn ang="0">
                <a:pos x="83" y="779"/>
              </a:cxn>
              <a:cxn ang="0">
                <a:pos x="83" y="717"/>
              </a:cxn>
              <a:cxn ang="0">
                <a:pos x="100" y="700"/>
              </a:cxn>
              <a:cxn ang="0">
                <a:pos x="116" y="717"/>
              </a:cxn>
              <a:cxn ang="0">
                <a:pos x="200" y="746"/>
              </a:cxn>
              <a:cxn ang="0">
                <a:pos x="100" y="946"/>
              </a:cxn>
              <a:cxn ang="0">
                <a:pos x="0" y="746"/>
              </a:cxn>
              <a:cxn ang="0">
                <a:pos x="200" y="746"/>
              </a:cxn>
            </a:cxnLst>
            <a:rect l="0" t="0" r="r" b="b"/>
            <a:pathLst>
              <a:path w="200" h="946">
                <a:moveTo>
                  <a:pt x="116" y="17"/>
                </a:moveTo>
                <a:lnTo>
                  <a:pt x="116" y="117"/>
                </a:lnTo>
                <a:cubicBezTo>
                  <a:pt x="116" y="126"/>
                  <a:pt x="109" y="133"/>
                  <a:pt x="100" y="133"/>
                </a:cubicBezTo>
                <a:cubicBezTo>
                  <a:pt x="90" y="133"/>
                  <a:pt x="83" y="126"/>
                  <a:pt x="83" y="117"/>
                </a:cubicBezTo>
                <a:lnTo>
                  <a:pt x="83" y="17"/>
                </a:lnTo>
                <a:cubicBezTo>
                  <a:pt x="83" y="8"/>
                  <a:pt x="90" y="0"/>
                  <a:pt x="100" y="0"/>
                </a:cubicBezTo>
                <a:cubicBezTo>
                  <a:pt x="109" y="0"/>
                  <a:pt x="116" y="8"/>
                  <a:pt x="116" y="17"/>
                </a:cubicBezTo>
                <a:close/>
                <a:moveTo>
                  <a:pt x="116" y="250"/>
                </a:moveTo>
                <a:lnTo>
                  <a:pt x="116" y="350"/>
                </a:lnTo>
                <a:cubicBezTo>
                  <a:pt x="116" y="359"/>
                  <a:pt x="109" y="367"/>
                  <a:pt x="100" y="367"/>
                </a:cubicBezTo>
                <a:cubicBezTo>
                  <a:pt x="90" y="367"/>
                  <a:pt x="83" y="359"/>
                  <a:pt x="83" y="350"/>
                </a:cubicBezTo>
                <a:lnTo>
                  <a:pt x="83" y="250"/>
                </a:lnTo>
                <a:cubicBezTo>
                  <a:pt x="83" y="241"/>
                  <a:pt x="90" y="233"/>
                  <a:pt x="100" y="233"/>
                </a:cubicBezTo>
                <a:cubicBezTo>
                  <a:pt x="109" y="233"/>
                  <a:pt x="116" y="241"/>
                  <a:pt x="116" y="250"/>
                </a:cubicBezTo>
                <a:close/>
                <a:moveTo>
                  <a:pt x="116" y="483"/>
                </a:moveTo>
                <a:lnTo>
                  <a:pt x="116" y="583"/>
                </a:lnTo>
                <a:cubicBezTo>
                  <a:pt x="116" y="593"/>
                  <a:pt x="109" y="600"/>
                  <a:pt x="100" y="600"/>
                </a:cubicBezTo>
                <a:cubicBezTo>
                  <a:pt x="90" y="600"/>
                  <a:pt x="83" y="593"/>
                  <a:pt x="83" y="583"/>
                </a:cubicBezTo>
                <a:lnTo>
                  <a:pt x="83" y="483"/>
                </a:lnTo>
                <a:cubicBezTo>
                  <a:pt x="83" y="474"/>
                  <a:pt x="90" y="467"/>
                  <a:pt x="100" y="467"/>
                </a:cubicBezTo>
                <a:cubicBezTo>
                  <a:pt x="109" y="467"/>
                  <a:pt x="116" y="474"/>
                  <a:pt x="116" y="483"/>
                </a:cubicBezTo>
                <a:close/>
                <a:moveTo>
                  <a:pt x="116" y="717"/>
                </a:moveTo>
                <a:lnTo>
                  <a:pt x="116" y="779"/>
                </a:lnTo>
                <a:cubicBezTo>
                  <a:pt x="116" y="789"/>
                  <a:pt x="109" y="796"/>
                  <a:pt x="100" y="796"/>
                </a:cubicBezTo>
                <a:cubicBezTo>
                  <a:pt x="90" y="796"/>
                  <a:pt x="83" y="789"/>
                  <a:pt x="83" y="779"/>
                </a:cubicBezTo>
                <a:lnTo>
                  <a:pt x="83" y="717"/>
                </a:lnTo>
                <a:cubicBezTo>
                  <a:pt x="83" y="708"/>
                  <a:pt x="90" y="700"/>
                  <a:pt x="100" y="700"/>
                </a:cubicBezTo>
                <a:cubicBezTo>
                  <a:pt x="109" y="700"/>
                  <a:pt x="116" y="708"/>
                  <a:pt x="116" y="717"/>
                </a:cubicBezTo>
                <a:close/>
                <a:moveTo>
                  <a:pt x="200" y="746"/>
                </a:moveTo>
                <a:lnTo>
                  <a:pt x="100" y="946"/>
                </a:lnTo>
                <a:lnTo>
                  <a:pt x="0" y="746"/>
                </a:lnTo>
                <a:lnTo>
                  <a:pt x="200" y="746"/>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57" name="Freeform 325"/>
          <p:cNvSpPr>
            <a:spLocks noEditPoints="1"/>
          </p:cNvSpPr>
          <p:nvPr/>
        </p:nvSpPr>
        <p:spPr bwMode="auto">
          <a:xfrm>
            <a:off x="3146425" y="2076450"/>
            <a:ext cx="66675" cy="565150"/>
          </a:xfrm>
          <a:custGeom>
            <a:avLst/>
            <a:gdLst/>
            <a:ahLst/>
            <a:cxnLst>
              <a:cxn ang="0">
                <a:pos x="233" y="33"/>
              </a:cxn>
              <a:cxn ang="0">
                <a:pos x="233" y="233"/>
              </a:cxn>
              <a:cxn ang="0">
                <a:pos x="200" y="267"/>
              </a:cxn>
              <a:cxn ang="0">
                <a:pos x="167" y="233"/>
              </a:cxn>
              <a:cxn ang="0">
                <a:pos x="167" y="33"/>
              </a:cxn>
              <a:cxn ang="0">
                <a:pos x="200" y="0"/>
              </a:cxn>
              <a:cxn ang="0">
                <a:pos x="233" y="33"/>
              </a:cxn>
              <a:cxn ang="0">
                <a:pos x="233" y="500"/>
              </a:cxn>
              <a:cxn ang="0">
                <a:pos x="233" y="700"/>
              </a:cxn>
              <a:cxn ang="0">
                <a:pos x="200" y="733"/>
              </a:cxn>
              <a:cxn ang="0">
                <a:pos x="167" y="700"/>
              </a:cxn>
              <a:cxn ang="0">
                <a:pos x="167" y="500"/>
              </a:cxn>
              <a:cxn ang="0">
                <a:pos x="200" y="467"/>
              </a:cxn>
              <a:cxn ang="0">
                <a:pos x="233" y="500"/>
              </a:cxn>
              <a:cxn ang="0">
                <a:pos x="233" y="967"/>
              </a:cxn>
              <a:cxn ang="0">
                <a:pos x="233" y="1167"/>
              </a:cxn>
              <a:cxn ang="0">
                <a:pos x="200" y="1200"/>
              </a:cxn>
              <a:cxn ang="0">
                <a:pos x="167" y="1167"/>
              </a:cxn>
              <a:cxn ang="0">
                <a:pos x="167" y="967"/>
              </a:cxn>
              <a:cxn ang="0">
                <a:pos x="200" y="933"/>
              </a:cxn>
              <a:cxn ang="0">
                <a:pos x="233" y="967"/>
              </a:cxn>
              <a:cxn ang="0">
                <a:pos x="233" y="1433"/>
              </a:cxn>
              <a:cxn ang="0">
                <a:pos x="233" y="1633"/>
              </a:cxn>
              <a:cxn ang="0">
                <a:pos x="200" y="1667"/>
              </a:cxn>
              <a:cxn ang="0">
                <a:pos x="167" y="1633"/>
              </a:cxn>
              <a:cxn ang="0">
                <a:pos x="167" y="1433"/>
              </a:cxn>
              <a:cxn ang="0">
                <a:pos x="200" y="1400"/>
              </a:cxn>
              <a:cxn ang="0">
                <a:pos x="233" y="1433"/>
              </a:cxn>
              <a:cxn ang="0">
                <a:pos x="233" y="1900"/>
              </a:cxn>
              <a:cxn ang="0">
                <a:pos x="233" y="2100"/>
              </a:cxn>
              <a:cxn ang="0">
                <a:pos x="200" y="2133"/>
              </a:cxn>
              <a:cxn ang="0">
                <a:pos x="167" y="2100"/>
              </a:cxn>
              <a:cxn ang="0">
                <a:pos x="167" y="1900"/>
              </a:cxn>
              <a:cxn ang="0">
                <a:pos x="200" y="1867"/>
              </a:cxn>
              <a:cxn ang="0">
                <a:pos x="233" y="1900"/>
              </a:cxn>
              <a:cxn ang="0">
                <a:pos x="233" y="2367"/>
              </a:cxn>
              <a:cxn ang="0">
                <a:pos x="233" y="2567"/>
              </a:cxn>
              <a:cxn ang="0">
                <a:pos x="200" y="2600"/>
              </a:cxn>
              <a:cxn ang="0">
                <a:pos x="167" y="2567"/>
              </a:cxn>
              <a:cxn ang="0">
                <a:pos x="167" y="2367"/>
              </a:cxn>
              <a:cxn ang="0">
                <a:pos x="200" y="2333"/>
              </a:cxn>
              <a:cxn ang="0">
                <a:pos x="233" y="2367"/>
              </a:cxn>
              <a:cxn ang="0">
                <a:pos x="233" y="2833"/>
              </a:cxn>
              <a:cxn ang="0">
                <a:pos x="233" y="3033"/>
              </a:cxn>
              <a:cxn ang="0">
                <a:pos x="200" y="3067"/>
              </a:cxn>
              <a:cxn ang="0">
                <a:pos x="167" y="3033"/>
              </a:cxn>
              <a:cxn ang="0">
                <a:pos x="167" y="2833"/>
              </a:cxn>
              <a:cxn ang="0">
                <a:pos x="200" y="2800"/>
              </a:cxn>
              <a:cxn ang="0">
                <a:pos x="233" y="2833"/>
              </a:cxn>
              <a:cxn ang="0">
                <a:pos x="233" y="3300"/>
              </a:cxn>
              <a:cxn ang="0">
                <a:pos x="233" y="3317"/>
              </a:cxn>
              <a:cxn ang="0">
                <a:pos x="200" y="3350"/>
              </a:cxn>
              <a:cxn ang="0">
                <a:pos x="167" y="3317"/>
              </a:cxn>
              <a:cxn ang="0">
                <a:pos x="167" y="3300"/>
              </a:cxn>
              <a:cxn ang="0">
                <a:pos x="200" y="3267"/>
              </a:cxn>
              <a:cxn ang="0">
                <a:pos x="233" y="3300"/>
              </a:cxn>
              <a:cxn ang="0">
                <a:pos x="400" y="3250"/>
              </a:cxn>
              <a:cxn ang="0">
                <a:pos x="200" y="3650"/>
              </a:cxn>
              <a:cxn ang="0">
                <a:pos x="0" y="3250"/>
              </a:cxn>
              <a:cxn ang="0">
                <a:pos x="400" y="3250"/>
              </a:cxn>
            </a:cxnLst>
            <a:rect l="0" t="0" r="r" b="b"/>
            <a:pathLst>
              <a:path w="400" h="3650">
                <a:moveTo>
                  <a:pt x="233" y="33"/>
                </a:moveTo>
                <a:lnTo>
                  <a:pt x="233" y="233"/>
                </a:lnTo>
                <a:cubicBezTo>
                  <a:pt x="233" y="252"/>
                  <a:pt x="219" y="267"/>
                  <a:pt x="200" y="267"/>
                </a:cubicBezTo>
                <a:cubicBezTo>
                  <a:pt x="182" y="267"/>
                  <a:pt x="167" y="252"/>
                  <a:pt x="167" y="233"/>
                </a:cubicBezTo>
                <a:lnTo>
                  <a:pt x="167" y="33"/>
                </a:lnTo>
                <a:cubicBezTo>
                  <a:pt x="167" y="15"/>
                  <a:pt x="182" y="0"/>
                  <a:pt x="200" y="0"/>
                </a:cubicBezTo>
                <a:cubicBezTo>
                  <a:pt x="219" y="0"/>
                  <a:pt x="233" y="15"/>
                  <a:pt x="233" y="33"/>
                </a:cubicBezTo>
                <a:close/>
                <a:moveTo>
                  <a:pt x="233" y="500"/>
                </a:moveTo>
                <a:lnTo>
                  <a:pt x="233" y="700"/>
                </a:lnTo>
                <a:cubicBezTo>
                  <a:pt x="233" y="719"/>
                  <a:pt x="219" y="733"/>
                  <a:pt x="200" y="733"/>
                </a:cubicBezTo>
                <a:cubicBezTo>
                  <a:pt x="182" y="733"/>
                  <a:pt x="167" y="719"/>
                  <a:pt x="167" y="700"/>
                </a:cubicBezTo>
                <a:lnTo>
                  <a:pt x="167" y="500"/>
                </a:lnTo>
                <a:cubicBezTo>
                  <a:pt x="167" y="482"/>
                  <a:pt x="182" y="467"/>
                  <a:pt x="200" y="467"/>
                </a:cubicBezTo>
                <a:cubicBezTo>
                  <a:pt x="219" y="467"/>
                  <a:pt x="233" y="482"/>
                  <a:pt x="233" y="500"/>
                </a:cubicBezTo>
                <a:close/>
                <a:moveTo>
                  <a:pt x="233" y="967"/>
                </a:moveTo>
                <a:lnTo>
                  <a:pt x="233" y="1167"/>
                </a:lnTo>
                <a:cubicBezTo>
                  <a:pt x="233" y="1185"/>
                  <a:pt x="219" y="1200"/>
                  <a:pt x="200" y="1200"/>
                </a:cubicBezTo>
                <a:cubicBezTo>
                  <a:pt x="182" y="1200"/>
                  <a:pt x="167" y="1185"/>
                  <a:pt x="167" y="1167"/>
                </a:cubicBezTo>
                <a:lnTo>
                  <a:pt x="167" y="967"/>
                </a:lnTo>
                <a:cubicBezTo>
                  <a:pt x="167" y="948"/>
                  <a:pt x="182" y="933"/>
                  <a:pt x="200" y="933"/>
                </a:cubicBezTo>
                <a:cubicBezTo>
                  <a:pt x="219" y="933"/>
                  <a:pt x="233" y="948"/>
                  <a:pt x="233" y="967"/>
                </a:cubicBezTo>
                <a:close/>
                <a:moveTo>
                  <a:pt x="233" y="1433"/>
                </a:moveTo>
                <a:lnTo>
                  <a:pt x="233" y="1633"/>
                </a:lnTo>
                <a:cubicBezTo>
                  <a:pt x="233" y="1652"/>
                  <a:pt x="219" y="1667"/>
                  <a:pt x="200" y="1667"/>
                </a:cubicBezTo>
                <a:cubicBezTo>
                  <a:pt x="182" y="1667"/>
                  <a:pt x="167" y="1652"/>
                  <a:pt x="167" y="1633"/>
                </a:cubicBezTo>
                <a:lnTo>
                  <a:pt x="167" y="1433"/>
                </a:lnTo>
                <a:cubicBezTo>
                  <a:pt x="167" y="1415"/>
                  <a:pt x="182" y="1400"/>
                  <a:pt x="200" y="1400"/>
                </a:cubicBezTo>
                <a:cubicBezTo>
                  <a:pt x="219" y="1400"/>
                  <a:pt x="233" y="1415"/>
                  <a:pt x="233" y="1433"/>
                </a:cubicBezTo>
                <a:close/>
                <a:moveTo>
                  <a:pt x="233" y="1900"/>
                </a:moveTo>
                <a:lnTo>
                  <a:pt x="233" y="2100"/>
                </a:lnTo>
                <a:cubicBezTo>
                  <a:pt x="233" y="2119"/>
                  <a:pt x="219" y="2133"/>
                  <a:pt x="200" y="2133"/>
                </a:cubicBezTo>
                <a:cubicBezTo>
                  <a:pt x="182" y="2133"/>
                  <a:pt x="167" y="2119"/>
                  <a:pt x="167" y="2100"/>
                </a:cubicBezTo>
                <a:lnTo>
                  <a:pt x="167" y="1900"/>
                </a:lnTo>
                <a:cubicBezTo>
                  <a:pt x="167" y="1882"/>
                  <a:pt x="182" y="1867"/>
                  <a:pt x="200" y="1867"/>
                </a:cubicBezTo>
                <a:cubicBezTo>
                  <a:pt x="219" y="1867"/>
                  <a:pt x="233" y="1882"/>
                  <a:pt x="233" y="1900"/>
                </a:cubicBezTo>
                <a:close/>
                <a:moveTo>
                  <a:pt x="233" y="2367"/>
                </a:moveTo>
                <a:lnTo>
                  <a:pt x="233" y="2567"/>
                </a:lnTo>
                <a:cubicBezTo>
                  <a:pt x="233" y="2585"/>
                  <a:pt x="219" y="2600"/>
                  <a:pt x="200" y="2600"/>
                </a:cubicBezTo>
                <a:cubicBezTo>
                  <a:pt x="182" y="2600"/>
                  <a:pt x="167" y="2585"/>
                  <a:pt x="167" y="2567"/>
                </a:cubicBezTo>
                <a:lnTo>
                  <a:pt x="167" y="2367"/>
                </a:lnTo>
                <a:cubicBezTo>
                  <a:pt x="167" y="2348"/>
                  <a:pt x="182" y="2333"/>
                  <a:pt x="200" y="2333"/>
                </a:cubicBezTo>
                <a:cubicBezTo>
                  <a:pt x="219" y="2333"/>
                  <a:pt x="233" y="2348"/>
                  <a:pt x="233" y="2367"/>
                </a:cubicBezTo>
                <a:close/>
                <a:moveTo>
                  <a:pt x="233" y="2833"/>
                </a:moveTo>
                <a:lnTo>
                  <a:pt x="233" y="3033"/>
                </a:lnTo>
                <a:cubicBezTo>
                  <a:pt x="233" y="3052"/>
                  <a:pt x="219" y="3067"/>
                  <a:pt x="200" y="3067"/>
                </a:cubicBezTo>
                <a:cubicBezTo>
                  <a:pt x="182" y="3067"/>
                  <a:pt x="167" y="3052"/>
                  <a:pt x="167" y="3033"/>
                </a:cubicBezTo>
                <a:lnTo>
                  <a:pt x="167" y="2833"/>
                </a:lnTo>
                <a:cubicBezTo>
                  <a:pt x="167" y="2815"/>
                  <a:pt x="182" y="2800"/>
                  <a:pt x="200" y="2800"/>
                </a:cubicBezTo>
                <a:cubicBezTo>
                  <a:pt x="219" y="2800"/>
                  <a:pt x="233" y="2815"/>
                  <a:pt x="233" y="2833"/>
                </a:cubicBezTo>
                <a:close/>
                <a:moveTo>
                  <a:pt x="233" y="3300"/>
                </a:moveTo>
                <a:lnTo>
                  <a:pt x="233" y="3317"/>
                </a:lnTo>
                <a:cubicBezTo>
                  <a:pt x="233" y="3335"/>
                  <a:pt x="219" y="3350"/>
                  <a:pt x="200" y="3350"/>
                </a:cubicBezTo>
                <a:cubicBezTo>
                  <a:pt x="182" y="3350"/>
                  <a:pt x="167" y="3335"/>
                  <a:pt x="167" y="3317"/>
                </a:cubicBezTo>
                <a:lnTo>
                  <a:pt x="167" y="3300"/>
                </a:lnTo>
                <a:cubicBezTo>
                  <a:pt x="167" y="3282"/>
                  <a:pt x="182" y="3267"/>
                  <a:pt x="200" y="3267"/>
                </a:cubicBezTo>
                <a:cubicBezTo>
                  <a:pt x="219" y="3267"/>
                  <a:pt x="233" y="3282"/>
                  <a:pt x="233" y="3300"/>
                </a:cubicBezTo>
                <a:close/>
                <a:moveTo>
                  <a:pt x="400" y="3250"/>
                </a:moveTo>
                <a:lnTo>
                  <a:pt x="200" y="3650"/>
                </a:lnTo>
                <a:lnTo>
                  <a:pt x="0" y="3250"/>
                </a:lnTo>
                <a:lnTo>
                  <a:pt x="400" y="325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58" name="Freeform 326"/>
          <p:cNvSpPr>
            <a:spLocks noEditPoints="1"/>
          </p:cNvSpPr>
          <p:nvPr/>
        </p:nvSpPr>
        <p:spPr bwMode="auto">
          <a:xfrm>
            <a:off x="7300913" y="2992438"/>
            <a:ext cx="1587" cy="92075"/>
          </a:xfrm>
          <a:custGeom>
            <a:avLst/>
            <a:gdLst/>
            <a:ahLst/>
            <a:cxnLst>
              <a:cxn ang="0">
                <a:pos x="8" y="4"/>
              </a:cxn>
              <a:cxn ang="0">
                <a:pos x="8" y="29"/>
              </a:cxn>
              <a:cxn ang="0">
                <a:pos x="4" y="33"/>
              </a:cxn>
              <a:cxn ang="0">
                <a:pos x="0" y="29"/>
              </a:cxn>
              <a:cxn ang="0">
                <a:pos x="0" y="4"/>
              </a:cxn>
              <a:cxn ang="0">
                <a:pos x="4" y="0"/>
              </a:cxn>
              <a:cxn ang="0">
                <a:pos x="8" y="4"/>
              </a:cxn>
              <a:cxn ang="0">
                <a:pos x="8" y="63"/>
              </a:cxn>
              <a:cxn ang="0">
                <a:pos x="8" y="88"/>
              </a:cxn>
              <a:cxn ang="0">
                <a:pos x="4" y="92"/>
              </a:cxn>
              <a:cxn ang="0">
                <a:pos x="0" y="88"/>
              </a:cxn>
              <a:cxn ang="0">
                <a:pos x="0" y="63"/>
              </a:cxn>
              <a:cxn ang="0">
                <a:pos x="4" y="58"/>
              </a:cxn>
              <a:cxn ang="0">
                <a:pos x="8" y="63"/>
              </a:cxn>
              <a:cxn ang="0">
                <a:pos x="8" y="121"/>
              </a:cxn>
              <a:cxn ang="0">
                <a:pos x="8" y="146"/>
              </a:cxn>
              <a:cxn ang="0">
                <a:pos x="4" y="150"/>
              </a:cxn>
              <a:cxn ang="0">
                <a:pos x="0" y="146"/>
              </a:cxn>
              <a:cxn ang="0">
                <a:pos x="0" y="121"/>
              </a:cxn>
              <a:cxn ang="0">
                <a:pos x="4" y="117"/>
              </a:cxn>
              <a:cxn ang="0">
                <a:pos x="8" y="121"/>
              </a:cxn>
              <a:cxn ang="0">
                <a:pos x="8" y="179"/>
              </a:cxn>
              <a:cxn ang="0">
                <a:pos x="8" y="204"/>
              </a:cxn>
              <a:cxn ang="0">
                <a:pos x="4" y="208"/>
              </a:cxn>
              <a:cxn ang="0">
                <a:pos x="0" y="204"/>
              </a:cxn>
              <a:cxn ang="0">
                <a:pos x="0" y="179"/>
              </a:cxn>
              <a:cxn ang="0">
                <a:pos x="4" y="175"/>
              </a:cxn>
              <a:cxn ang="0">
                <a:pos x="8" y="179"/>
              </a:cxn>
              <a:cxn ang="0">
                <a:pos x="8" y="238"/>
              </a:cxn>
              <a:cxn ang="0">
                <a:pos x="8" y="263"/>
              </a:cxn>
              <a:cxn ang="0">
                <a:pos x="4" y="267"/>
              </a:cxn>
              <a:cxn ang="0">
                <a:pos x="0" y="263"/>
              </a:cxn>
              <a:cxn ang="0">
                <a:pos x="0" y="238"/>
              </a:cxn>
              <a:cxn ang="0">
                <a:pos x="4" y="233"/>
              </a:cxn>
              <a:cxn ang="0">
                <a:pos x="8" y="238"/>
              </a:cxn>
              <a:cxn ang="0">
                <a:pos x="8" y="296"/>
              </a:cxn>
              <a:cxn ang="0">
                <a:pos x="8" y="296"/>
              </a:cxn>
              <a:cxn ang="0">
                <a:pos x="4" y="300"/>
              </a:cxn>
              <a:cxn ang="0">
                <a:pos x="0" y="296"/>
              </a:cxn>
              <a:cxn ang="0">
                <a:pos x="0" y="296"/>
              </a:cxn>
              <a:cxn ang="0">
                <a:pos x="4" y="292"/>
              </a:cxn>
              <a:cxn ang="0">
                <a:pos x="8" y="296"/>
              </a:cxn>
            </a:cxnLst>
            <a:rect l="0" t="0" r="r" b="b"/>
            <a:pathLst>
              <a:path w="8" h="300">
                <a:moveTo>
                  <a:pt x="8" y="4"/>
                </a:moveTo>
                <a:lnTo>
                  <a:pt x="8" y="29"/>
                </a:lnTo>
                <a:cubicBezTo>
                  <a:pt x="8" y="32"/>
                  <a:pt x="6" y="33"/>
                  <a:pt x="4" y="33"/>
                </a:cubicBezTo>
                <a:cubicBezTo>
                  <a:pt x="2" y="33"/>
                  <a:pt x="0" y="32"/>
                  <a:pt x="0" y="29"/>
                </a:cubicBezTo>
                <a:lnTo>
                  <a:pt x="0" y="4"/>
                </a:lnTo>
                <a:cubicBezTo>
                  <a:pt x="0" y="2"/>
                  <a:pt x="2" y="0"/>
                  <a:pt x="4" y="0"/>
                </a:cubicBezTo>
                <a:cubicBezTo>
                  <a:pt x="6" y="0"/>
                  <a:pt x="8" y="2"/>
                  <a:pt x="8" y="4"/>
                </a:cubicBezTo>
                <a:close/>
                <a:moveTo>
                  <a:pt x="8" y="63"/>
                </a:moveTo>
                <a:lnTo>
                  <a:pt x="8" y="88"/>
                </a:lnTo>
                <a:cubicBezTo>
                  <a:pt x="8" y="90"/>
                  <a:pt x="6" y="92"/>
                  <a:pt x="4" y="92"/>
                </a:cubicBezTo>
                <a:cubicBezTo>
                  <a:pt x="2" y="92"/>
                  <a:pt x="0" y="90"/>
                  <a:pt x="0" y="88"/>
                </a:cubicBezTo>
                <a:lnTo>
                  <a:pt x="0" y="63"/>
                </a:lnTo>
                <a:cubicBezTo>
                  <a:pt x="0" y="60"/>
                  <a:pt x="2" y="58"/>
                  <a:pt x="4" y="58"/>
                </a:cubicBezTo>
                <a:cubicBezTo>
                  <a:pt x="6" y="58"/>
                  <a:pt x="8" y="60"/>
                  <a:pt x="8" y="63"/>
                </a:cubicBezTo>
                <a:close/>
                <a:moveTo>
                  <a:pt x="8" y="121"/>
                </a:moveTo>
                <a:lnTo>
                  <a:pt x="8" y="146"/>
                </a:lnTo>
                <a:cubicBezTo>
                  <a:pt x="8" y="148"/>
                  <a:pt x="6" y="150"/>
                  <a:pt x="4" y="150"/>
                </a:cubicBezTo>
                <a:cubicBezTo>
                  <a:pt x="2" y="150"/>
                  <a:pt x="0" y="148"/>
                  <a:pt x="0" y="146"/>
                </a:cubicBezTo>
                <a:lnTo>
                  <a:pt x="0" y="121"/>
                </a:lnTo>
                <a:cubicBezTo>
                  <a:pt x="0" y="119"/>
                  <a:pt x="2" y="117"/>
                  <a:pt x="4" y="117"/>
                </a:cubicBezTo>
                <a:cubicBezTo>
                  <a:pt x="6" y="117"/>
                  <a:pt x="8" y="119"/>
                  <a:pt x="8" y="121"/>
                </a:cubicBezTo>
                <a:close/>
                <a:moveTo>
                  <a:pt x="8" y="179"/>
                </a:moveTo>
                <a:lnTo>
                  <a:pt x="8" y="204"/>
                </a:lnTo>
                <a:cubicBezTo>
                  <a:pt x="8" y="207"/>
                  <a:pt x="6" y="208"/>
                  <a:pt x="4" y="208"/>
                </a:cubicBezTo>
                <a:cubicBezTo>
                  <a:pt x="2" y="208"/>
                  <a:pt x="0" y="207"/>
                  <a:pt x="0" y="204"/>
                </a:cubicBezTo>
                <a:lnTo>
                  <a:pt x="0" y="179"/>
                </a:lnTo>
                <a:cubicBezTo>
                  <a:pt x="0" y="177"/>
                  <a:pt x="2" y="175"/>
                  <a:pt x="4" y="175"/>
                </a:cubicBezTo>
                <a:cubicBezTo>
                  <a:pt x="6" y="175"/>
                  <a:pt x="8" y="177"/>
                  <a:pt x="8" y="179"/>
                </a:cubicBezTo>
                <a:close/>
                <a:moveTo>
                  <a:pt x="8" y="238"/>
                </a:moveTo>
                <a:lnTo>
                  <a:pt x="8" y="263"/>
                </a:lnTo>
                <a:cubicBezTo>
                  <a:pt x="8" y="265"/>
                  <a:pt x="6" y="267"/>
                  <a:pt x="4" y="267"/>
                </a:cubicBezTo>
                <a:cubicBezTo>
                  <a:pt x="2" y="267"/>
                  <a:pt x="0" y="265"/>
                  <a:pt x="0" y="263"/>
                </a:cubicBezTo>
                <a:lnTo>
                  <a:pt x="0" y="238"/>
                </a:lnTo>
                <a:cubicBezTo>
                  <a:pt x="0" y="235"/>
                  <a:pt x="2" y="233"/>
                  <a:pt x="4" y="233"/>
                </a:cubicBezTo>
                <a:cubicBezTo>
                  <a:pt x="6" y="233"/>
                  <a:pt x="8" y="235"/>
                  <a:pt x="8" y="238"/>
                </a:cubicBezTo>
                <a:close/>
                <a:moveTo>
                  <a:pt x="8" y="296"/>
                </a:moveTo>
                <a:lnTo>
                  <a:pt x="8" y="296"/>
                </a:lnTo>
                <a:cubicBezTo>
                  <a:pt x="8" y="298"/>
                  <a:pt x="6" y="300"/>
                  <a:pt x="4" y="300"/>
                </a:cubicBezTo>
                <a:cubicBezTo>
                  <a:pt x="2" y="300"/>
                  <a:pt x="0" y="298"/>
                  <a:pt x="0" y="296"/>
                </a:cubicBezTo>
                <a:lnTo>
                  <a:pt x="0" y="296"/>
                </a:lnTo>
                <a:cubicBezTo>
                  <a:pt x="0" y="294"/>
                  <a:pt x="2" y="292"/>
                  <a:pt x="4" y="292"/>
                </a:cubicBezTo>
                <a:cubicBezTo>
                  <a:pt x="6" y="292"/>
                  <a:pt x="8" y="294"/>
                  <a:pt x="8" y="296"/>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59" name="Freeform 327"/>
          <p:cNvSpPr>
            <a:spLocks noEditPoints="1"/>
          </p:cNvSpPr>
          <p:nvPr/>
        </p:nvSpPr>
        <p:spPr bwMode="auto">
          <a:xfrm>
            <a:off x="7288213" y="3052763"/>
            <a:ext cx="257175" cy="61912"/>
          </a:xfrm>
          <a:custGeom>
            <a:avLst/>
            <a:gdLst/>
            <a:ahLst/>
            <a:cxnLst>
              <a:cxn ang="0">
                <a:pos x="17" y="83"/>
              </a:cxn>
              <a:cxn ang="0">
                <a:pos x="117" y="83"/>
              </a:cxn>
              <a:cxn ang="0">
                <a:pos x="134" y="100"/>
              </a:cxn>
              <a:cxn ang="0">
                <a:pos x="117" y="117"/>
              </a:cxn>
              <a:cxn ang="0">
                <a:pos x="17" y="117"/>
              </a:cxn>
              <a:cxn ang="0">
                <a:pos x="0" y="100"/>
              </a:cxn>
              <a:cxn ang="0">
                <a:pos x="17" y="83"/>
              </a:cxn>
              <a:cxn ang="0">
                <a:pos x="250" y="83"/>
              </a:cxn>
              <a:cxn ang="0">
                <a:pos x="350" y="83"/>
              </a:cxn>
              <a:cxn ang="0">
                <a:pos x="367" y="100"/>
              </a:cxn>
              <a:cxn ang="0">
                <a:pos x="350" y="117"/>
              </a:cxn>
              <a:cxn ang="0">
                <a:pos x="250" y="117"/>
              </a:cxn>
              <a:cxn ang="0">
                <a:pos x="234" y="100"/>
              </a:cxn>
              <a:cxn ang="0">
                <a:pos x="250" y="83"/>
              </a:cxn>
              <a:cxn ang="0">
                <a:pos x="484" y="83"/>
              </a:cxn>
              <a:cxn ang="0">
                <a:pos x="584" y="83"/>
              </a:cxn>
              <a:cxn ang="0">
                <a:pos x="600" y="100"/>
              </a:cxn>
              <a:cxn ang="0">
                <a:pos x="584" y="117"/>
              </a:cxn>
              <a:cxn ang="0">
                <a:pos x="484" y="117"/>
              </a:cxn>
              <a:cxn ang="0">
                <a:pos x="467" y="100"/>
              </a:cxn>
              <a:cxn ang="0">
                <a:pos x="484" y="83"/>
              </a:cxn>
              <a:cxn ang="0">
                <a:pos x="567" y="0"/>
              </a:cxn>
              <a:cxn ang="0">
                <a:pos x="767" y="100"/>
              </a:cxn>
              <a:cxn ang="0">
                <a:pos x="567" y="200"/>
              </a:cxn>
              <a:cxn ang="0">
                <a:pos x="567" y="0"/>
              </a:cxn>
            </a:cxnLst>
            <a:rect l="0" t="0" r="r" b="b"/>
            <a:pathLst>
              <a:path w="767" h="200">
                <a:moveTo>
                  <a:pt x="17" y="83"/>
                </a:moveTo>
                <a:lnTo>
                  <a:pt x="117" y="83"/>
                </a:lnTo>
                <a:cubicBezTo>
                  <a:pt x="126" y="83"/>
                  <a:pt x="134" y="91"/>
                  <a:pt x="134" y="100"/>
                </a:cubicBezTo>
                <a:cubicBezTo>
                  <a:pt x="134" y="109"/>
                  <a:pt x="126" y="117"/>
                  <a:pt x="117" y="117"/>
                </a:cubicBezTo>
                <a:lnTo>
                  <a:pt x="17" y="117"/>
                </a:lnTo>
                <a:cubicBezTo>
                  <a:pt x="8" y="117"/>
                  <a:pt x="0" y="109"/>
                  <a:pt x="0" y="100"/>
                </a:cubicBezTo>
                <a:cubicBezTo>
                  <a:pt x="0" y="91"/>
                  <a:pt x="8" y="83"/>
                  <a:pt x="17" y="83"/>
                </a:cubicBezTo>
                <a:close/>
                <a:moveTo>
                  <a:pt x="250" y="83"/>
                </a:moveTo>
                <a:lnTo>
                  <a:pt x="350" y="83"/>
                </a:lnTo>
                <a:cubicBezTo>
                  <a:pt x="360" y="83"/>
                  <a:pt x="367" y="91"/>
                  <a:pt x="367" y="100"/>
                </a:cubicBezTo>
                <a:cubicBezTo>
                  <a:pt x="367" y="109"/>
                  <a:pt x="360" y="117"/>
                  <a:pt x="350" y="117"/>
                </a:cubicBezTo>
                <a:lnTo>
                  <a:pt x="250" y="117"/>
                </a:lnTo>
                <a:cubicBezTo>
                  <a:pt x="241" y="117"/>
                  <a:pt x="234" y="109"/>
                  <a:pt x="234" y="100"/>
                </a:cubicBezTo>
                <a:cubicBezTo>
                  <a:pt x="234" y="91"/>
                  <a:pt x="241" y="83"/>
                  <a:pt x="250" y="83"/>
                </a:cubicBezTo>
                <a:close/>
                <a:moveTo>
                  <a:pt x="484" y="83"/>
                </a:moveTo>
                <a:lnTo>
                  <a:pt x="584" y="83"/>
                </a:lnTo>
                <a:cubicBezTo>
                  <a:pt x="593" y="83"/>
                  <a:pt x="600" y="91"/>
                  <a:pt x="600" y="100"/>
                </a:cubicBezTo>
                <a:cubicBezTo>
                  <a:pt x="600" y="109"/>
                  <a:pt x="593" y="117"/>
                  <a:pt x="584" y="117"/>
                </a:cubicBezTo>
                <a:lnTo>
                  <a:pt x="484" y="117"/>
                </a:lnTo>
                <a:cubicBezTo>
                  <a:pt x="474" y="117"/>
                  <a:pt x="467" y="109"/>
                  <a:pt x="467" y="100"/>
                </a:cubicBezTo>
                <a:cubicBezTo>
                  <a:pt x="467" y="91"/>
                  <a:pt x="474" y="83"/>
                  <a:pt x="484" y="83"/>
                </a:cubicBezTo>
                <a:close/>
                <a:moveTo>
                  <a:pt x="567" y="0"/>
                </a:moveTo>
                <a:lnTo>
                  <a:pt x="767" y="100"/>
                </a:lnTo>
                <a:lnTo>
                  <a:pt x="567" y="200"/>
                </a:lnTo>
                <a:lnTo>
                  <a:pt x="567" y="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60" name="Freeform 328"/>
          <p:cNvSpPr>
            <a:spLocks noEditPoints="1"/>
          </p:cNvSpPr>
          <p:nvPr/>
        </p:nvSpPr>
        <p:spPr bwMode="auto">
          <a:xfrm>
            <a:off x="7542213" y="998538"/>
            <a:ext cx="7937" cy="2089150"/>
          </a:xfrm>
          <a:custGeom>
            <a:avLst/>
            <a:gdLst/>
            <a:ahLst/>
            <a:cxnLst>
              <a:cxn ang="0">
                <a:pos x="25" y="6738"/>
              </a:cxn>
              <a:cxn ang="0">
                <a:pos x="13" y="6475"/>
              </a:cxn>
              <a:cxn ang="0">
                <a:pos x="0" y="6388"/>
              </a:cxn>
              <a:cxn ang="0">
                <a:pos x="13" y="6400"/>
              </a:cxn>
              <a:cxn ang="0">
                <a:pos x="25" y="6138"/>
              </a:cxn>
              <a:cxn ang="0">
                <a:pos x="0" y="5963"/>
              </a:cxn>
              <a:cxn ang="0">
                <a:pos x="0" y="6038"/>
              </a:cxn>
              <a:cxn ang="0">
                <a:pos x="25" y="5863"/>
              </a:cxn>
              <a:cxn ang="0">
                <a:pos x="13" y="5600"/>
              </a:cxn>
              <a:cxn ang="0">
                <a:pos x="0" y="5513"/>
              </a:cxn>
              <a:cxn ang="0">
                <a:pos x="13" y="5525"/>
              </a:cxn>
              <a:cxn ang="0">
                <a:pos x="25" y="5263"/>
              </a:cxn>
              <a:cxn ang="0">
                <a:pos x="0" y="5088"/>
              </a:cxn>
              <a:cxn ang="0">
                <a:pos x="0" y="5163"/>
              </a:cxn>
              <a:cxn ang="0">
                <a:pos x="25" y="4988"/>
              </a:cxn>
              <a:cxn ang="0">
                <a:pos x="13" y="4725"/>
              </a:cxn>
              <a:cxn ang="0">
                <a:pos x="0" y="4638"/>
              </a:cxn>
              <a:cxn ang="0">
                <a:pos x="13" y="4650"/>
              </a:cxn>
              <a:cxn ang="0">
                <a:pos x="25" y="4388"/>
              </a:cxn>
              <a:cxn ang="0">
                <a:pos x="0" y="4213"/>
              </a:cxn>
              <a:cxn ang="0">
                <a:pos x="0" y="4288"/>
              </a:cxn>
              <a:cxn ang="0">
                <a:pos x="25" y="4113"/>
              </a:cxn>
              <a:cxn ang="0">
                <a:pos x="13" y="3850"/>
              </a:cxn>
              <a:cxn ang="0">
                <a:pos x="0" y="3763"/>
              </a:cxn>
              <a:cxn ang="0">
                <a:pos x="13" y="3775"/>
              </a:cxn>
              <a:cxn ang="0">
                <a:pos x="25" y="3513"/>
              </a:cxn>
              <a:cxn ang="0">
                <a:pos x="0" y="3338"/>
              </a:cxn>
              <a:cxn ang="0">
                <a:pos x="0" y="3413"/>
              </a:cxn>
              <a:cxn ang="0">
                <a:pos x="25" y="3238"/>
              </a:cxn>
              <a:cxn ang="0">
                <a:pos x="13" y="2975"/>
              </a:cxn>
              <a:cxn ang="0">
                <a:pos x="0" y="2888"/>
              </a:cxn>
              <a:cxn ang="0">
                <a:pos x="13" y="2900"/>
              </a:cxn>
              <a:cxn ang="0">
                <a:pos x="25" y="2638"/>
              </a:cxn>
              <a:cxn ang="0">
                <a:pos x="0" y="2463"/>
              </a:cxn>
              <a:cxn ang="0">
                <a:pos x="0" y="2538"/>
              </a:cxn>
              <a:cxn ang="0">
                <a:pos x="25" y="2363"/>
              </a:cxn>
              <a:cxn ang="0">
                <a:pos x="13" y="2100"/>
              </a:cxn>
              <a:cxn ang="0">
                <a:pos x="0" y="2013"/>
              </a:cxn>
              <a:cxn ang="0">
                <a:pos x="13" y="2025"/>
              </a:cxn>
              <a:cxn ang="0">
                <a:pos x="25" y="1763"/>
              </a:cxn>
              <a:cxn ang="0">
                <a:pos x="0" y="1588"/>
              </a:cxn>
              <a:cxn ang="0">
                <a:pos x="0" y="1663"/>
              </a:cxn>
              <a:cxn ang="0">
                <a:pos x="25" y="1488"/>
              </a:cxn>
              <a:cxn ang="0">
                <a:pos x="13" y="1225"/>
              </a:cxn>
              <a:cxn ang="0">
                <a:pos x="0" y="1138"/>
              </a:cxn>
              <a:cxn ang="0">
                <a:pos x="13" y="1150"/>
              </a:cxn>
              <a:cxn ang="0">
                <a:pos x="25" y="888"/>
              </a:cxn>
              <a:cxn ang="0">
                <a:pos x="0" y="713"/>
              </a:cxn>
              <a:cxn ang="0">
                <a:pos x="0" y="788"/>
              </a:cxn>
              <a:cxn ang="0">
                <a:pos x="25" y="613"/>
              </a:cxn>
              <a:cxn ang="0">
                <a:pos x="13" y="350"/>
              </a:cxn>
              <a:cxn ang="0">
                <a:pos x="0" y="263"/>
              </a:cxn>
              <a:cxn ang="0">
                <a:pos x="13" y="275"/>
              </a:cxn>
              <a:cxn ang="0">
                <a:pos x="25" y="13"/>
              </a:cxn>
            </a:cxnLst>
            <a:rect l="0" t="0" r="r" b="b"/>
            <a:pathLst>
              <a:path w="25" h="6750">
                <a:moveTo>
                  <a:pt x="0" y="6738"/>
                </a:moveTo>
                <a:lnTo>
                  <a:pt x="0" y="6663"/>
                </a:lnTo>
                <a:cubicBezTo>
                  <a:pt x="0" y="6656"/>
                  <a:pt x="6" y="6650"/>
                  <a:pt x="13" y="6650"/>
                </a:cubicBezTo>
                <a:cubicBezTo>
                  <a:pt x="20" y="6650"/>
                  <a:pt x="25" y="6656"/>
                  <a:pt x="25" y="6663"/>
                </a:cubicBezTo>
                <a:lnTo>
                  <a:pt x="25" y="6738"/>
                </a:lnTo>
                <a:cubicBezTo>
                  <a:pt x="25" y="6745"/>
                  <a:pt x="20" y="6750"/>
                  <a:pt x="13" y="6750"/>
                </a:cubicBezTo>
                <a:cubicBezTo>
                  <a:pt x="6" y="6750"/>
                  <a:pt x="0" y="6745"/>
                  <a:pt x="0" y="6738"/>
                </a:cubicBezTo>
                <a:close/>
                <a:moveTo>
                  <a:pt x="0" y="6563"/>
                </a:moveTo>
                <a:lnTo>
                  <a:pt x="0" y="6488"/>
                </a:lnTo>
                <a:cubicBezTo>
                  <a:pt x="0" y="6481"/>
                  <a:pt x="6" y="6475"/>
                  <a:pt x="13" y="6475"/>
                </a:cubicBezTo>
                <a:cubicBezTo>
                  <a:pt x="20" y="6475"/>
                  <a:pt x="25" y="6481"/>
                  <a:pt x="25" y="6488"/>
                </a:cubicBezTo>
                <a:lnTo>
                  <a:pt x="25" y="6563"/>
                </a:lnTo>
                <a:cubicBezTo>
                  <a:pt x="25" y="6570"/>
                  <a:pt x="20" y="6575"/>
                  <a:pt x="13" y="6575"/>
                </a:cubicBezTo>
                <a:cubicBezTo>
                  <a:pt x="6" y="6575"/>
                  <a:pt x="0" y="6570"/>
                  <a:pt x="0" y="6563"/>
                </a:cubicBezTo>
                <a:close/>
                <a:moveTo>
                  <a:pt x="0" y="6388"/>
                </a:moveTo>
                <a:lnTo>
                  <a:pt x="0" y="6313"/>
                </a:lnTo>
                <a:cubicBezTo>
                  <a:pt x="0" y="6306"/>
                  <a:pt x="6" y="6300"/>
                  <a:pt x="13" y="6300"/>
                </a:cubicBezTo>
                <a:cubicBezTo>
                  <a:pt x="20" y="6300"/>
                  <a:pt x="25" y="6306"/>
                  <a:pt x="25" y="6313"/>
                </a:cubicBezTo>
                <a:lnTo>
                  <a:pt x="25" y="6388"/>
                </a:lnTo>
                <a:cubicBezTo>
                  <a:pt x="25" y="6395"/>
                  <a:pt x="20" y="6400"/>
                  <a:pt x="13" y="6400"/>
                </a:cubicBezTo>
                <a:cubicBezTo>
                  <a:pt x="6" y="6400"/>
                  <a:pt x="0" y="6395"/>
                  <a:pt x="0" y="6388"/>
                </a:cubicBezTo>
                <a:close/>
                <a:moveTo>
                  <a:pt x="0" y="6213"/>
                </a:moveTo>
                <a:lnTo>
                  <a:pt x="0" y="6138"/>
                </a:lnTo>
                <a:cubicBezTo>
                  <a:pt x="0" y="6131"/>
                  <a:pt x="6" y="6125"/>
                  <a:pt x="13" y="6125"/>
                </a:cubicBezTo>
                <a:cubicBezTo>
                  <a:pt x="20" y="6125"/>
                  <a:pt x="25" y="6131"/>
                  <a:pt x="25" y="6138"/>
                </a:cubicBezTo>
                <a:lnTo>
                  <a:pt x="25" y="6213"/>
                </a:lnTo>
                <a:cubicBezTo>
                  <a:pt x="25" y="6220"/>
                  <a:pt x="20" y="6225"/>
                  <a:pt x="13" y="6225"/>
                </a:cubicBezTo>
                <a:cubicBezTo>
                  <a:pt x="6" y="6225"/>
                  <a:pt x="0" y="6220"/>
                  <a:pt x="0" y="6213"/>
                </a:cubicBezTo>
                <a:close/>
                <a:moveTo>
                  <a:pt x="0" y="6038"/>
                </a:moveTo>
                <a:lnTo>
                  <a:pt x="0" y="5963"/>
                </a:lnTo>
                <a:cubicBezTo>
                  <a:pt x="0" y="5956"/>
                  <a:pt x="6" y="5950"/>
                  <a:pt x="13" y="5950"/>
                </a:cubicBezTo>
                <a:cubicBezTo>
                  <a:pt x="20" y="5950"/>
                  <a:pt x="25" y="5956"/>
                  <a:pt x="25" y="5963"/>
                </a:cubicBezTo>
                <a:lnTo>
                  <a:pt x="25" y="6038"/>
                </a:lnTo>
                <a:cubicBezTo>
                  <a:pt x="25" y="6045"/>
                  <a:pt x="20" y="6050"/>
                  <a:pt x="13" y="6050"/>
                </a:cubicBezTo>
                <a:cubicBezTo>
                  <a:pt x="6" y="6050"/>
                  <a:pt x="0" y="6045"/>
                  <a:pt x="0" y="6038"/>
                </a:cubicBezTo>
                <a:close/>
                <a:moveTo>
                  <a:pt x="0" y="5863"/>
                </a:moveTo>
                <a:lnTo>
                  <a:pt x="0" y="5788"/>
                </a:lnTo>
                <a:cubicBezTo>
                  <a:pt x="0" y="5781"/>
                  <a:pt x="6" y="5775"/>
                  <a:pt x="13" y="5775"/>
                </a:cubicBezTo>
                <a:cubicBezTo>
                  <a:pt x="20" y="5775"/>
                  <a:pt x="25" y="5781"/>
                  <a:pt x="25" y="5788"/>
                </a:cubicBezTo>
                <a:lnTo>
                  <a:pt x="25" y="5863"/>
                </a:lnTo>
                <a:cubicBezTo>
                  <a:pt x="25" y="5870"/>
                  <a:pt x="20" y="5875"/>
                  <a:pt x="13" y="5875"/>
                </a:cubicBezTo>
                <a:cubicBezTo>
                  <a:pt x="6" y="5875"/>
                  <a:pt x="0" y="5870"/>
                  <a:pt x="0" y="5863"/>
                </a:cubicBezTo>
                <a:close/>
                <a:moveTo>
                  <a:pt x="0" y="5688"/>
                </a:moveTo>
                <a:lnTo>
                  <a:pt x="0" y="5613"/>
                </a:lnTo>
                <a:cubicBezTo>
                  <a:pt x="0" y="5606"/>
                  <a:pt x="6" y="5600"/>
                  <a:pt x="13" y="5600"/>
                </a:cubicBezTo>
                <a:cubicBezTo>
                  <a:pt x="20" y="5600"/>
                  <a:pt x="25" y="5606"/>
                  <a:pt x="25" y="5613"/>
                </a:cubicBezTo>
                <a:lnTo>
                  <a:pt x="25" y="5688"/>
                </a:lnTo>
                <a:cubicBezTo>
                  <a:pt x="25" y="5695"/>
                  <a:pt x="20" y="5700"/>
                  <a:pt x="13" y="5700"/>
                </a:cubicBezTo>
                <a:cubicBezTo>
                  <a:pt x="6" y="5700"/>
                  <a:pt x="0" y="5695"/>
                  <a:pt x="0" y="5688"/>
                </a:cubicBezTo>
                <a:close/>
                <a:moveTo>
                  <a:pt x="0" y="5513"/>
                </a:moveTo>
                <a:lnTo>
                  <a:pt x="0" y="5438"/>
                </a:lnTo>
                <a:cubicBezTo>
                  <a:pt x="0" y="5431"/>
                  <a:pt x="6" y="5425"/>
                  <a:pt x="13" y="5425"/>
                </a:cubicBezTo>
                <a:cubicBezTo>
                  <a:pt x="20" y="5425"/>
                  <a:pt x="25" y="5431"/>
                  <a:pt x="25" y="5438"/>
                </a:cubicBezTo>
                <a:lnTo>
                  <a:pt x="25" y="5513"/>
                </a:lnTo>
                <a:cubicBezTo>
                  <a:pt x="25" y="5520"/>
                  <a:pt x="20" y="5525"/>
                  <a:pt x="13" y="5525"/>
                </a:cubicBezTo>
                <a:cubicBezTo>
                  <a:pt x="6" y="5525"/>
                  <a:pt x="0" y="5520"/>
                  <a:pt x="0" y="5513"/>
                </a:cubicBezTo>
                <a:close/>
                <a:moveTo>
                  <a:pt x="0" y="5338"/>
                </a:moveTo>
                <a:lnTo>
                  <a:pt x="0" y="5263"/>
                </a:lnTo>
                <a:cubicBezTo>
                  <a:pt x="0" y="5256"/>
                  <a:pt x="6" y="5250"/>
                  <a:pt x="13" y="5250"/>
                </a:cubicBezTo>
                <a:cubicBezTo>
                  <a:pt x="20" y="5250"/>
                  <a:pt x="25" y="5256"/>
                  <a:pt x="25" y="5263"/>
                </a:cubicBezTo>
                <a:lnTo>
                  <a:pt x="25" y="5338"/>
                </a:lnTo>
                <a:cubicBezTo>
                  <a:pt x="25" y="5345"/>
                  <a:pt x="20" y="5350"/>
                  <a:pt x="13" y="5350"/>
                </a:cubicBezTo>
                <a:cubicBezTo>
                  <a:pt x="6" y="5350"/>
                  <a:pt x="0" y="5345"/>
                  <a:pt x="0" y="5338"/>
                </a:cubicBezTo>
                <a:close/>
                <a:moveTo>
                  <a:pt x="0" y="5163"/>
                </a:moveTo>
                <a:lnTo>
                  <a:pt x="0" y="5088"/>
                </a:lnTo>
                <a:cubicBezTo>
                  <a:pt x="0" y="5081"/>
                  <a:pt x="6" y="5075"/>
                  <a:pt x="13" y="5075"/>
                </a:cubicBezTo>
                <a:cubicBezTo>
                  <a:pt x="20" y="5075"/>
                  <a:pt x="25" y="5081"/>
                  <a:pt x="25" y="5088"/>
                </a:cubicBezTo>
                <a:lnTo>
                  <a:pt x="25" y="5163"/>
                </a:lnTo>
                <a:cubicBezTo>
                  <a:pt x="25" y="5170"/>
                  <a:pt x="20" y="5175"/>
                  <a:pt x="13" y="5175"/>
                </a:cubicBezTo>
                <a:cubicBezTo>
                  <a:pt x="6" y="5175"/>
                  <a:pt x="0" y="5170"/>
                  <a:pt x="0" y="5163"/>
                </a:cubicBezTo>
                <a:close/>
                <a:moveTo>
                  <a:pt x="0" y="4988"/>
                </a:moveTo>
                <a:lnTo>
                  <a:pt x="0" y="4913"/>
                </a:lnTo>
                <a:cubicBezTo>
                  <a:pt x="0" y="4906"/>
                  <a:pt x="6" y="4900"/>
                  <a:pt x="13" y="4900"/>
                </a:cubicBezTo>
                <a:cubicBezTo>
                  <a:pt x="20" y="4900"/>
                  <a:pt x="25" y="4906"/>
                  <a:pt x="25" y="4913"/>
                </a:cubicBezTo>
                <a:lnTo>
                  <a:pt x="25" y="4988"/>
                </a:lnTo>
                <a:cubicBezTo>
                  <a:pt x="25" y="4995"/>
                  <a:pt x="20" y="5000"/>
                  <a:pt x="13" y="5000"/>
                </a:cubicBezTo>
                <a:cubicBezTo>
                  <a:pt x="6" y="5000"/>
                  <a:pt x="0" y="4995"/>
                  <a:pt x="0" y="4988"/>
                </a:cubicBezTo>
                <a:close/>
                <a:moveTo>
                  <a:pt x="0" y="4813"/>
                </a:moveTo>
                <a:lnTo>
                  <a:pt x="0" y="4738"/>
                </a:lnTo>
                <a:cubicBezTo>
                  <a:pt x="0" y="4731"/>
                  <a:pt x="6" y="4725"/>
                  <a:pt x="13" y="4725"/>
                </a:cubicBezTo>
                <a:cubicBezTo>
                  <a:pt x="20" y="4725"/>
                  <a:pt x="25" y="4731"/>
                  <a:pt x="25" y="4738"/>
                </a:cubicBezTo>
                <a:lnTo>
                  <a:pt x="25" y="4813"/>
                </a:lnTo>
                <a:cubicBezTo>
                  <a:pt x="25" y="4820"/>
                  <a:pt x="20" y="4825"/>
                  <a:pt x="13" y="4825"/>
                </a:cubicBezTo>
                <a:cubicBezTo>
                  <a:pt x="6" y="4825"/>
                  <a:pt x="0" y="4820"/>
                  <a:pt x="0" y="4813"/>
                </a:cubicBezTo>
                <a:close/>
                <a:moveTo>
                  <a:pt x="0" y="4638"/>
                </a:moveTo>
                <a:lnTo>
                  <a:pt x="0" y="4563"/>
                </a:lnTo>
                <a:cubicBezTo>
                  <a:pt x="0" y="4556"/>
                  <a:pt x="6" y="4550"/>
                  <a:pt x="13" y="4550"/>
                </a:cubicBezTo>
                <a:cubicBezTo>
                  <a:pt x="20" y="4550"/>
                  <a:pt x="25" y="4556"/>
                  <a:pt x="25" y="4563"/>
                </a:cubicBezTo>
                <a:lnTo>
                  <a:pt x="25" y="4638"/>
                </a:lnTo>
                <a:cubicBezTo>
                  <a:pt x="25" y="4645"/>
                  <a:pt x="20" y="4650"/>
                  <a:pt x="13" y="4650"/>
                </a:cubicBezTo>
                <a:cubicBezTo>
                  <a:pt x="6" y="4650"/>
                  <a:pt x="0" y="4645"/>
                  <a:pt x="0" y="4638"/>
                </a:cubicBezTo>
                <a:close/>
                <a:moveTo>
                  <a:pt x="0" y="4463"/>
                </a:moveTo>
                <a:lnTo>
                  <a:pt x="0" y="4388"/>
                </a:lnTo>
                <a:cubicBezTo>
                  <a:pt x="0" y="4381"/>
                  <a:pt x="6" y="4375"/>
                  <a:pt x="13" y="4375"/>
                </a:cubicBezTo>
                <a:cubicBezTo>
                  <a:pt x="20" y="4375"/>
                  <a:pt x="25" y="4381"/>
                  <a:pt x="25" y="4388"/>
                </a:cubicBezTo>
                <a:lnTo>
                  <a:pt x="25" y="4463"/>
                </a:lnTo>
                <a:cubicBezTo>
                  <a:pt x="25" y="4470"/>
                  <a:pt x="20" y="4475"/>
                  <a:pt x="13" y="4475"/>
                </a:cubicBezTo>
                <a:cubicBezTo>
                  <a:pt x="6" y="4475"/>
                  <a:pt x="0" y="4470"/>
                  <a:pt x="0" y="4463"/>
                </a:cubicBezTo>
                <a:close/>
                <a:moveTo>
                  <a:pt x="0" y="4288"/>
                </a:moveTo>
                <a:lnTo>
                  <a:pt x="0" y="4213"/>
                </a:lnTo>
                <a:cubicBezTo>
                  <a:pt x="0" y="4206"/>
                  <a:pt x="6" y="4200"/>
                  <a:pt x="13" y="4200"/>
                </a:cubicBezTo>
                <a:cubicBezTo>
                  <a:pt x="20" y="4200"/>
                  <a:pt x="25" y="4206"/>
                  <a:pt x="25" y="4213"/>
                </a:cubicBezTo>
                <a:lnTo>
                  <a:pt x="25" y="4288"/>
                </a:lnTo>
                <a:cubicBezTo>
                  <a:pt x="25" y="4295"/>
                  <a:pt x="20" y="4300"/>
                  <a:pt x="13" y="4300"/>
                </a:cubicBezTo>
                <a:cubicBezTo>
                  <a:pt x="6" y="4300"/>
                  <a:pt x="0" y="4295"/>
                  <a:pt x="0" y="4288"/>
                </a:cubicBezTo>
                <a:close/>
                <a:moveTo>
                  <a:pt x="0" y="4113"/>
                </a:moveTo>
                <a:lnTo>
                  <a:pt x="0" y="4038"/>
                </a:lnTo>
                <a:cubicBezTo>
                  <a:pt x="0" y="4031"/>
                  <a:pt x="6" y="4025"/>
                  <a:pt x="13" y="4025"/>
                </a:cubicBezTo>
                <a:cubicBezTo>
                  <a:pt x="20" y="4025"/>
                  <a:pt x="25" y="4031"/>
                  <a:pt x="25" y="4038"/>
                </a:cubicBezTo>
                <a:lnTo>
                  <a:pt x="25" y="4113"/>
                </a:lnTo>
                <a:cubicBezTo>
                  <a:pt x="25" y="4120"/>
                  <a:pt x="20" y="4125"/>
                  <a:pt x="13" y="4125"/>
                </a:cubicBezTo>
                <a:cubicBezTo>
                  <a:pt x="6" y="4125"/>
                  <a:pt x="0" y="4120"/>
                  <a:pt x="0" y="4113"/>
                </a:cubicBezTo>
                <a:close/>
                <a:moveTo>
                  <a:pt x="0" y="3938"/>
                </a:moveTo>
                <a:lnTo>
                  <a:pt x="0" y="3863"/>
                </a:lnTo>
                <a:cubicBezTo>
                  <a:pt x="0" y="3856"/>
                  <a:pt x="6" y="3850"/>
                  <a:pt x="13" y="3850"/>
                </a:cubicBezTo>
                <a:cubicBezTo>
                  <a:pt x="20" y="3850"/>
                  <a:pt x="25" y="3856"/>
                  <a:pt x="25" y="3863"/>
                </a:cubicBezTo>
                <a:lnTo>
                  <a:pt x="25" y="3938"/>
                </a:lnTo>
                <a:cubicBezTo>
                  <a:pt x="25" y="3945"/>
                  <a:pt x="20" y="3950"/>
                  <a:pt x="13" y="3950"/>
                </a:cubicBezTo>
                <a:cubicBezTo>
                  <a:pt x="6" y="3950"/>
                  <a:pt x="0" y="3945"/>
                  <a:pt x="0" y="3938"/>
                </a:cubicBezTo>
                <a:close/>
                <a:moveTo>
                  <a:pt x="0" y="3763"/>
                </a:moveTo>
                <a:lnTo>
                  <a:pt x="0" y="3688"/>
                </a:lnTo>
                <a:cubicBezTo>
                  <a:pt x="0" y="3681"/>
                  <a:pt x="6" y="3675"/>
                  <a:pt x="13" y="3675"/>
                </a:cubicBezTo>
                <a:cubicBezTo>
                  <a:pt x="20" y="3675"/>
                  <a:pt x="25" y="3681"/>
                  <a:pt x="25" y="3688"/>
                </a:cubicBezTo>
                <a:lnTo>
                  <a:pt x="25" y="3763"/>
                </a:lnTo>
                <a:cubicBezTo>
                  <a:pt x="25" y="3770"/>
                  <a:pt x="20" y="3775"/>
                  <a:pt x="13" y="3775"/>
                </a:cubicBezTo>
                <a:cubicBezTo>
                  <a:pt x="6" y="3775"/>
                  <a:pt x="0" y="3770"/>
                  <a:pt x="0" y="3763"/>
                </a:cubicBezTo>
                <a:close/>
                <a:moveTo>
                  <a:pt x="0" y="3588"/>
                </a:moveTo>
                <a:lnTo>
                  <a:pt x="0" y="3513"/>
                </a:lnTo>
                <a:cubicBezTo>
                  <a:pt x="0" y="3506"/>
                  <a:pt x="6" y="3500"/>
                  <a:pt x="13" y="3500"/>
                </a:cubicBezTo>
                <a:cubicBezTo>
                  <a:pt x="20" y="3500"/>
                  <a:pt x="25" y="3506"/>
                  <a:pt x="25" y="3513"/>
                </a:cubicBezTo>
                <a:lnTo>
                  <a:pt x="25" y="3588"/>
                </a:lnTo>
                <a:cubicBezTo>
                  <a:pt x="25" y="3595"/>
                  <a:pt x="20" y="3600"/>
                  <a:pt x="13" y="3600"/>
                </a:cubicBezTo>
                <a:cubicBezTo>
                  <a:pt x="6" y="3600"/>
                  <a:pt x="0" y="3595"/>
                  <a:pt x="0" y="3588"/>
                </a:cubicBezTo>
                <a:close/>
                <a:moveTo>
                  <a:pt x="0" y="3413"/>
                </a:moveTo>
                <a:lnTo>
                  <a:pt x="0" y="3338"/>
                </a:lnTo>
                <a:cubicBezTo>
                  <a:pt x="0" y="3331"/>
                  <a:pt x="6" y="3325"/>
                  <a:pt x="13" y="3325"/>
                </a:cubicBezTo>
                <a:cubicBezTo>
                  <a:pt x="20" y="3325"/>
                  <a:pt x="25" y="3331"/>
                  <a:pt x="25" y="3338"/>
                </a:cubicBezTo>
                <a:lnTo>
                  <a:pt x="25" y="3413"/>
                </a:lnTo>
                <a:cubicBezTo>
                  <a:pt x="25" y="3420"/>
                  <a:pt x="20" y="3425"/>
                  <a:pt x="13" y="3425"/>
                </a:cubicBezTo>
                <a:cubicBezTo>
                  <a:pt x="6" y="3425"/>
                  <a:pt x="0" y="3420"/>
                  <a:pt x="0" y="3413"/>
                </a:cubicBezTo>
                <a:close/>
                <a:moveTo>
                  <a:pt x="0" y="3238"/>
                </a:moveTo>
                <a:lnTo>
                  <a:pt x="0" y="3163"/>
                </a:lnTo>
                <a:cubicBezTo>
                  <a:pt x="0" y="3156"/>
                  <a:pt x="6" y="3150"/>
                  <a:pt x="13" y="3150"/>
                </a:cubicBezTo>
                <a:cubicBezTo>
                  <a:pt x="20" y="3150"/>
                  <a:pt x="25" y="3156"/>
                  <a:pt x="25" y="3163"/>
                </a:cubicBezTo>
                <a:lnTo>
                  <a:pt x="25" y="3238"/>
                </a:lnTo>
                <a:cubicBezTo>
                  <a:pt x="25" y="3245"/>
                  <a:pt x="20" y="3250"/>
                  <a:pt x="13" y="3250"/>
                </a:cubicBezTo>
                <a:cubicBezTo>
                  <a:pt x="6" y="3250"/>
                  <a:pt x="0" y="3245"/>
                  <a:pt x="0" y="3238"/>
                </a:cubicBezTo>
                <a:close/>
                <a:moveTo>
                  <a:pt x="0" y="3063"/>
                </a:moveTo>
                <a:lnTo>
                  <a:pt x="0" y="2988"/>
                </a:lnTo>
                <a:cubicBezTo>
                  <a:pt x="0" y="2981"/>
                  <a:pt x="6" y="2975"/>
                  <a:pt x="13" y="2975"/>
                </a:cubicBezTo>
                <a:cubicBezTo>
                  <a:pt x="20" y="2975"/>
                  <a:pt x="25" y="2981"/>
                  <a:pt x="25" y="2988"/>
                </a:cubicBezTo>
                <a:lnTo>
                  <a:pt x="25" y="3063"/>
                </a:lnTo>
                <a:cubicBezTo>
                  <a:pt x="25" y="3070"/>
                  <a:pt x="20" y="3075"/>
                  <a:pt x="13" y="3075"/>
                </a:cubicBezTo>
                <a:cubicBezTo>
                  <a:pt x="6" y="3075"/>
                  <a:pt x="0" y="3070"/>
                  <a:pt x="0" y="3063"/>
                </a:cubicBezTo>
                <a:close/>
                <a:moveTo>
                  <a:pt x="0" y="2888"/>
                </a:moveTo>
                <a:lnTo>
                  <a:pt x="0" y="2813"/>
                </a:lnTo>
                <a:cubicBezTo>
                  <a:pt x="0" y="2806"/>
                  <a:pt x="6" y="2800"/>
                  <a:pt x="13" y="2800"/>
                </a:cubicBezTo>
                <a:cubicBezTo>
                  <a:pt x="20" y="2800"/>
                  <a:pt x="25" y="2806"/>
                  <a:pt x="25" y="2813"/>
                </a:cubicBezTo>
                <a:lnTo>
                  <a:pt x="25" y="2888"/>
                </a:lnTo>
                <a:cubicBezTo>
                  <a:pt x="25" y="2895"/>
                  <a:pt x="20" y="2900"/>
                  <a:pt x="13" y="2900"/>
                </a:cubicBezTo>
                <a:cubicBezTo>
                  <a:pt x="6" y="2900"/>
                  <a:pt x="0" y="2895"/>
                  <a:pt x="0" y="2888"/>
                </a:cubicBezTo>
                <a:close/>
                <a:moveTo>
                  <a:pt x="0" y="2713"/>
                </a:moveTo>
                <a:lnTo>
                  <a:pt x="0" y="2638"/>
                </a:lnTo>
                <a:cubicBezTo>
                  <a:pt x="0" y="2631"/>
                  <a:pt x="6" y="2625"/>
                  <a:pt x="13" y="2625"/>
                </a:cubicBezTo>
                <a:cubicBezTo>
                  <a:pt x="20" y="2625"/>
                  <a:pt x="25" y="2631"/>
                  <a:pt x="25" y="2638"/>
                </a:cubicBezTo>
                <a:lnTo>
                  <a:pt x="25" y="2713"/>
                </a:lnTo>
                <a:cubicBezTo>
                  <a:pt x="25" y="2720"/>
                  <a:pt x="20" y="2725"/>
                  <a:pt x="13" y="2725"/>
                </a:cubicBezTo>
                <a:cubicBezTo>
                  <a:pt x="6" y="2725"/>
                  <a:pt x="0" y="2720"/>
                  <a:pt x="0" y="2713"/>
                </a:cubicBezTo>
                <a:close/>
                <a:moveTo>
                  <a:pt x="0" y="2538"/>
                </a:moveTo>
                <a:lnTo>
                  <a:pt x="0" y="2463"/>
                </a:lnTo>
                <a:cubicBezTo>
                  <a:pt x="0" y="2456"/>
                  <a:pt x="6" y="2450"/>
                  <a:pt x="13" y="2450"/>
                </a:cubicBezTo>
                <a:cubicBezTo>
                  <a:pt x="20" y="2450"/>
                  <a:pt x="25" y="2456"/>
                  <a:pt x="25" y="2463"/>
                </a:cubicBezTo>
                <a:lnTo>
                  <a:pt x="25" y="2538"/>
                </a:lnTo>
                <a:cubicBezTo>
                  <a:pt x="25" y="2545"/>
                  <a:pt x="20" y="2550"/>
                  <a:pt x="13" y="2550"/>
                </a:cubicBezTo>
                <a:cubicBezTo>
                  <a:pt x="6" y="2550"/>
                  <a:pt x="0" y="2545"/>
                  <a:pt x="0" y="2538"/>
                </a:cubicBezTo>
                <a:close/>
                <a:moveTo>
                  <a:pt x="0" y="2363"/>
                </a:moveTo>
                <a:lnTo>
                  <a:pt x="0" y="2288"/>
                </a:lnTo>
                <a:cubicBezTo>
                  <a:pt x="0" y="2281"/>
                  <a:pt x="6" y="2275"/>
                  <a:pt x="13" y="2275"/>
                </a:cubicBezTo>
                <a:cubicBezTo>
                  <a:pt x="20" y="2275"/>
                  <a:pt x="25" y="2281"/>
                  <a:pt x="25" y="2288"/>
                </a:cubicBezTo>
                <a:lnTo>
                  <a:pt x="25" y="2363"/>
                </a:lnTo>
                <a:cubicBezTo>
                  <a:pt x="25" y="2370"/>
                  <a:pt x="20" y="2375"/>
                  <a:pt x="13" y="2375"/>
                </a:cubicBezTo>
                <a:cubicBezTo>
                  <a:pt x="6" y="2375"/>
                  <a:pt x="0" y="2370"/>
                  <a:pt x="0" y="2363"/>
                </a:cubicBezTo>
                <a:close/>
                <a:moveTo>
                  <a:pt x="0" y="2188"/>
                </a:moveTo>
                <a:lnTo>
                  <a:pt x="0" y="2113"/>
                </a:lnTo>
                <a:cubicBezTo>
                  <a:pt x="0" y="2106"/>
                  <a:pt x="6" y="2100"/>
                  <a:pt x="13" y="2100"/>
                </a:cubicBezTo>
                <a:cubicBezTo>
                  <a:pt x="20" y="2100"/>
                  <a:pt x="25" y="2106"/>
                  <a:pt x="25" y="2113"/>
                </a:cubicBezTo>
                <a:lnTo>
                  <a:pt x="25" y="2188"/>
                </a:lnTo>
                <a:cubicBezTo>
                  <a:pt x="25" y="2195"/>
                  <a:pt x="20" y="2200"/>
                  <a:pt x="13" y="2200"/>
                </a:cubicBezTo>
                <a:cubicBezTo>
                  <a:pt x="6" y="2200"/>
                  <a:pt x="0" y="2195"/>
                  <a:pt x="0" y="2188"/>
                </a:cubicBezTo>
                <a:close/>
                <a:moveTo>
                  <a:pt x="0" y="2013"/>
                </a:moveTo>
                <a:lnTo>
                  <a:pt x="0" y="1938"/>
                </a:lnTo>
                <a:cubicBezTo>
                  <a:pt x="0" y="1931"/>
                  <a:pt x="6" y="1925"/>
                  <a:pt x="13" y="1925"/>
                </a:cubicBezTo>
                <a:cubicBezTo>
                  <a:pt x="20" y="1925"/>
                  <a:pt x="25" y="1931"/>
                  <a:pt x="25" y="1938"/>
                </a:cubicBezTo>
                <a:lnTo>
                  <a:pt x="25" y="2013"/>
                </a:lnTo>
                <a:cubicBezTo>
                  <a:pt x="25" y="2020"/>
                  <a:pt x="20" y="2025"/>
                  <a:pt x="13" y="2025"/>
                </a:cubicBezTo>
                <a:cubicBezTo>
                  <a:pt x="6" y="2025"/>
                  <a:pt x="0" y="2020"/>
                  <a:pt x="0" y="2013"/>
                </a:cubicBezTo>
                <a:close/>
                <a:moveTo>
                  <a:pt x="0" y="1838"/>
                </a:moveTo>
                <a:lnTo>
                  <a:pt x="0" y="1763"/>
                </a:lnTo>
                <a:cubicBezTo>
                  <a:pt x="0" y="1756"/>
                  <a:pt x="6" y="1750"/>
                  <a:pt x="13" y="1750"/>
                </a:cubicBezTo>
                <a:cubicBezTo>
                  <a:pt x="20" y="1750"/>
                  <a:pt x="25" y="1756"/>
                  <a:pt x="25" y="1763"/>
                </a:cubicBezTo>
                <a:lnTo>
                  <a:pt x="25" y="1838"/>
                </a:lnTo>
                <a:cubicBezTo>
                  <a:pt x="25" y="1845"/>
                  <a:pt x="20" y="1850"/>
                  <a:pt x="13" y="1850"/>
                </a:cubicBezTo>
                <a:cubicBezTo>
                  <a:pt x="6" y="1850"/>
                  <a:pt x="0" y="1845"/>
                  <a:pt x="0" y="1838"/>
                </a:cubicBezTo>
                <a:close/>
                <a:moveTo>
                  <a:pt x="0" y="1663"/>
                </a:moveTo>
                <a:lnTo>
                  <a:pt x="0" y="1588"/>
                </a:lnTo>
                <a:cubicBezTo>
                  <a:pt x="0" y="1581"/>
                  <a:pt x="6" y="1575"/>
                  <a:pt x="13" y="1575"/>
                </a:cubicBezTo>
                <a:cubicBezTo>
                  <a:pt x="20" y="1575"/>
                  <a:pt x="25" y="1581"/>
                  <a:pt x="25" y="1588"/>
                </a:cubicBezTo>
                <a:lnTo>
                  <a:pt x="25" y="1663"/>
                </a:lnTo>
                <a:cubicBezTo>
                  <a:pt x="25" y="1670"/>
                  <a:pt x="20" y="1675"/>
                  <a:pt x="13" y="1675"/>
                </a:cubicBezTo>
                <a:cubicBezTo>
                  <a:pt x="6" y="1675"/>
                  <a:pt x="0" y="1670"/>
                  <a:pt x="0" y="1663"/>
                </a:cubicBezTo>
                <a:close/>
                <a:moveTo>
                  <a:pt x="0" y="1488"/>
                </a:moveTo>
                <a:lnTo>
                  <a:pt x="0" y="1413"/>
                </a:lnTo>
                <a:cubicBezTo>
                  <a:pt x="0" y="1406"/>
                  <a:pt x="6" y="1400"/>
                  <a:pt x="13" y="1400"/>
                </a:cubicBezTo>
                <a:cubicBezTo>
                  <a:pt x="20" y="1400"/>
                  <a:pt x="25" y="1406"/>
                  <a:pt x="25" y="1413"/>
                </a:cubicBezTo>
                <a:lnTo>
                  <a:pt x="25" y="1488"/>
                </a:lnTo>
                <a:cubicBezTo>
                  <a:pt x="25" y="1495"/>
                  <a:pt x="20" y="1500"/>
                  <a:pt x="13" y="1500"/>
                </a:cubicBezTo>
                <a:cubicBezTo>
                  <a:pt x="6" y="1500"/>
                  <a:pt x="0" y="1495"/>
                  <a:pt x="0" y="1488"/>
                </a:cubicBezTo>
                <a:close/>
                <a:moveTo>
                  <a:pt x="0" y="1313"/>
                </a:moveTo>
                <a:lnTo>
                  <a:pt x="0" y="1238"/>
                </a:lnTo>
                <a:cubicBezTo>
                  <a:pt x="0" y="1231"/>
                  <a:pt x="6" y="1225"/>
                  <a:pt x="13" y="1225"/>
                </a:cubicBezTo>
                <a:cubicBezTo>
                  <a:pt x="20" y="1225"/>
                  <a:pt x="25" y="1231"/>
                  <a:pt x="25" y="1238"/>
                </a:cubicBezTo>
                <a:lnTo>
                  <a:pt x="25" y="1313"/>
                </a:lnTo>
                <a:cubicBezTo>
                  <a:pt x="25" y="1320"/>
                  <a:pt x="20" y="1325"/>
                  <a:pt x="13" y="1325"/>
                </a:cubicBezTo>
                <a:cubicBezTo>
                  <a:pt x="6" y="1325"/>
                  <a:pt x="0" y="1320"/>
                  <a:pt x="0" y="1313"/>
                </a:cubicBezTo>
                <a:close/>
                <a:moveTo>
                  <a:pt x="0" y="1138"/>
                </a:moveTo>
                <a:lnTo>
                  <a:pt x="0" y="1063"/>
                </a:lnTo>
                <a:cubicBezTo>
                  <a:pt x="0" y="1056"/>
                  <a:pt x="6" y="1050"/>
                  <a:pt x="13" y="1050"/>
                </a:cubicBezTo>
                <a:cubicBezTo>
                  <a:pt x="20" y="1050"/>
                  <a:pt x="25" y="1056"/>
                  <a:pt x="25" y="1063"/>
                </a:cubicBezTo>
                <a:lnTo>
                  <a:pt x="25" y="1138"/>
                </a:lnTo>
                <a:cubicBezTo>
                  <a:pt x="25" y="1145"/>
                  <a:pt x="20" y="1150"/>
                  <a:pt x="13" y="1150"/>
                </a:cubicBezTo>
                <a:cubicBezTo>
                  <a:pt x="6" y="1150"/>
                  <a:pt x="0" y="1145"/>
                  <a:pt x="0" y="1138"/>
                </a:cubicBezTo>
                <a:close/>
                <a:moveTo>
                  <a:pt x="0" y="963"/>
                </a:moveTo>
                <a:lnTo>
                  <a:pt x="0" y="888"/>
                </a:lnTo>
                <a:cubicBezTo>
                  <a:pt x="0" y="881"/>
                  <a:pt x="6" y="875"/>
                  <a:pt x="13" y="875"/>
                </a:cubicBezTo>
                <a:cubicBezTo>
                  <a:pt x="20" y="875"/>
                  <a:pt x="25" y="881"/>
                  <a:pt x="25" y="888"/>
                </a:cubicBezTo>
                <a:lnTo>
                  <a:pt x="25" y="963"/>
                </a:lnTo>
                <a:cubicBezTo>
                  <a:pt x="25" y="970"/>
                  <a:pt x="20" y="975"/>
                  <a:pt x="13" y="975"/>
                </a:cubicBezTo>
                <a:cubicBezTo>
                  <a:pt x="6" y="975"/>
                  <a:pt x="0" y="970"/>
                  <a:pt x="0" y="963"/>
                </a:cubicBezTo>
                <a:close/>
                <a:moveTo>
                  <a:pt x="0" y="788"/>
                </a:moveTo>
                <a:lnTo>
                  <a:pt x="0" y="713"/>
                </a:lnTo>
                <a:cubicBezTo>
                  <a:pt x="0" y="706"/>
                  <a:pt x="6" y="700"/>
                  <a:pt x="13" y="700"/>
                </a:cubicBezTo>
                <a:cubicBezTo>
                  <a:pt x="20" y="700"/>
                  <a:pt x="25" y="706"/>
                  <a:pt x="25" y="713"/>
                </a:cubicBezTo>
                <a:lnTo>
                  <a:pt x="25" y="788"/>
                </a:lnTo>
                <a:cubicBezTo>
                  <a:pt x="25" y="795"/>
                  <a:pt x="20" y="800"/>
                  <a:pt x="13" y="800"/>
                </a:cubicBezTo>
                <a:cubicBezTo>
                  <a:pt x="6" y="800"/>
                  <a:pt x="0" y="795"/>
                  <a:pt x="0" y="788"/>
                </a:cubicBezTo>
                <a:close/>
                <a:moveTo>
                  <a:pt x="0" y="613"/>
                </a:moveTo>
                <a:lnTo>
                  <a:pt x="0" y="538"/>
                </a:lnTo>
                <a:cubicBezTo>
                  <a:pt x="0" y="531"/>
                  <a:pt x="6" y="525"/>
                  <a:pt x="13" y="525"/>
                </a:cubicBezTo>
                <a:cubicBezTo>
                  <a:pt x="20" y="525"/>
                  <a:pt x="25" y="531"/>
                  <a:pt x="25" y="538"/>
                </a:cubicBezTo>
                <a:lnTo>
                  <a:pt x="25" y="613"/>
                </a:lnTo>
                <a:cubicBezTo>
                  <a:pt x="25" y="620"/>
                  <a:pt x="20" y="625"/>
                  <a:pt x="13" y="625"/>
                </a:cubicBezTo>
                <a:cubicBezTo>
                  <a:pt x="6" y="625"/>
                  <a:pt x="0" y="620"/>
                  <a:pt x="0" y="613"/>
                </a:cubicBezTo>
                <a:close/>
                <a:moveTo>
                  <a:pt x="0" y="438"/>
                </a:moveTo>
                <a:lnTo>
                  <a:pt x="0" y="363"/>
                </a:lnTo>
                <a:cubicBezTo>
                  <a:pt x="0" y="356"/>
                  <a:pt x="6" y="350"/>
                  <a:pt x="13" y="350"/>
                </a:cubicBezTo>
                <a:cubicBezTo>
                  <a:pt x="20" y="350"/>
                  <a:pt x="25" y="356"/>
                  <a:pt x="25" y="363"/>
                </a:cubicBezTo>
                <a:lnTo>
                  <a:pt x="25" y="438"/>
                </a:lnTo>
                <a:cubicBezTo>
                  <a:pt x="25" y="445"/>
                  <a:pt x="20" y="450"/>
                  <a:pt x="13" y="450"/>
                </a:cubicBezTo>
                <a:cubicBezTo>
                  <a:pt x="6" y="450"/>
                  <a:pt x="0" y="445"/>
                  <a:pt x="0" y="438"/>
                </a:cubicBezTo>
                <a:close/>
                <a:moveTo>
                  <a:pt x="0" y="263"/>
                </a:moveTo>
                <a:lnTo>
                  <a:pt x="0" y="188"/>
                </a:lnTo>
                <a:cubicBezTo>
                  <a:pt x="0" y="181"/>
                  <a:pt x="6" y="175"/>
                  <a:pt x="13" y="175"/>
                </a:cubicBezTo>
                <a:cubicBezTo>
                  <a:pt x="20" y="175"/>
                  <a:pt x="25" y="181"/>
                  <a:pt x="25" y="188"/>
                </a:cubicBezTo>
                <a:lnTo>
                  <a:pt x="25" y="263"/>
                </a:lnTo>
                <a:cubicBezTo>
                  <a:pt x="25" y="270"/>
                  <a:pt x="20" y="275"/>
                  <a:pt x="13" y="275"/>
                </a:cubicBezTo>
                <a:cubicBezTo>
                  <a:pt x="6" y="275"/>
                  <a:pt x="0" y="270"/>
                  <a:pt x="0" y="263"/>
                </a:cubicBezTo>
                <a:close/>
                <a:moveTo>
                  <a:pt x="0" y="88"/>
                </a:moveTo>
                <a:lnTo>
                  <a:pt x="0" y="13"/>
                </a:lnTo>
                <a:cubicBezTo>
                  <a:pt x="0" y="6"/>
                  <a:pt x="6" y="0"/>
                  <a:pt x="13" y="0"/>
                </a:cubicBezTo>
                <a:cubicBezTo>
                  <a:pt x="20" y="0"/>
                  <a:pt x="25" y="6"/>
                  <a:pt x="25" y="13"/>
                </a:cubicBezTo>
                <a:lnTo>
                  <a:pt x="25" y="88"/>
                </a:lnTo>
                <a:cubicBezTo>
                  <a:pt x="25" y="95"/>
                  <a:pt x="20" y="100"/>
                  <a:pt x="13" y="100"/>
                </a:cubicBezTo>
                <a:cubicBezTo>
                  <a:pt x="6" y="100"/>
                  <a:pt x="0" y="95"/>
                  <a:pt x="0" y="88"/>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61" name="Freeform 329"/>
          <p:cNvSpPr>
            <a:spLocks noEditPoints="1"/>
          </p:cNvSpPr>
          <p:nvPr/>
        </p:nvSpPr>
        <p:spPr bwMode="auto">
          <a:xfrm>
            <a:off x="7267575" y="998538"/>
            <a:ext cx="66675" cy="123825"/>
          </a:xfrm>
          <a:custGeom>
            <a:avLst/>
            <a:gdLst/>
            <a:ahLst/>
            <a:cxnLst>
              <a:cxn ang="0">
                <a:pos x="116" y="17"/>
              </a:cxn>
              <a:cxn ang="0">
                <a:pos x="116" y="117"/>
              </a:cxn>
              <a:cxn ang="0">
                <a:pos x="100" y="134"/>
              </a:cxn>
              <a:cxn ang="0">
                <a:pos x="83" y="117"/>
              </a:cxn>
              <a:cxn ang="0">
                <a:pos x="83" y="17"/>
              </a:cxn>
              <a:cxn ang="0">
                <a:pos x="100" y="0"/>
              </a:cxn>
              <a:cxn ang="0">
                <a:pos x="116" y="17"/>
              </a:cxn>
              <a:cxn ang="0">
                <a:pos x="200" y="196"/>
              </a:cxn>
              <a:cxn ang="0">
                <a:pos x="100" y="396"/>
              </a:cxn>
              <a:cxn ang="0">
                <a:pos x="0" y="196"/>
              </a:cxn>
              <a:cxn ang="0">
                <a:pos x="200" y="196"/>
              </a:cxn>
            </a:cxnLst>
            <a:rect l="0" t="0" r="r" b="b"/>
            <a:pathLst>
              <a:path w="200" h="396">
                <a:moveTo>
                  <a:pt x="116" y="17"/>
                </a:moveTo>
                <a:lnTo>
                  <a:pt x="116" y="117"/>
                </a:lnTo>
                <a:cubicBezTo>
                  <a:pt x="116" y="126"/>
                  <a:pt x="109" y="134"/>
                  <a:pt x="100" y="134"/>
                </a:cubicBezTo>
                <a:cubicBezTo>
                  <a:pt x="91" y="134"/>
                  <a:pt x="83" y="126"/>
                  <a:pt x="83" y="117"/>
                </a:cubicBezTo>
                <a:lnTo>
                  <a:pt x="83" y="17"/>
                </a:lnTo>
                <a:cubicBezTo>
                  <a:pt x="83" y="8"/>
                  <a:pt x="91" y="0"/>
                  <a:pt x="100" y="0"/>
                </a:cubicBezTo>
                <a:cubicBezTo>
                  <a:pt x="109" y="0"/>
                  <a:pt x="116" y="8"/>
                  <a:pt x="116" y="17"/>
                </a:cubicBezTo>
                <a:close/>
                <a:moveTo>
                  <a:pt x="200" y="196"/>
                </a:moveTo>
                <a:lnTo>
                  <a:pt x="100" y="396"/>
                </a:lnTo>
                <a:lnTo>
                  <a:pt x="0" y="196"/>
                </a:lnTo>
                <a:lnTo>
                  <a:pt x="200" y="196"/>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62" name="Freeform 330"/>
          <p:cNvSpPr>
            <a:spLocks noEditPoints="1"/>
          </p:cNvSpPr>
          <p:nvPr/>
        </p:nvSpPr>
        <p:spPr bwMode="auto">
          <a:xfrm>
            <a:off x="7297738" y="1000125"/>
            <a:ext cx="252412" cy="7938"/>
          </a:xfrm>
          <a:custGeom>
            <a:avLst/>
            <a:gdLst/>
            <a:ahLst/>
            <a:cxnLst>
              <a:cxn ang="0">
                <a:pos x="742" y="25"/>
              </a:cxn>
              <a:cxn ang="0">
                <a:pos x="667" y="25"/>
              </a:cxn>
              <a:cxn ang="0">
                <a:pos x="654" y="12"/>
              </a:cxn>
              <a:cxn ang="0">
                <a:pos x="667" y="0"/>
              </a:cxn>
              <a:cxn ang="0">
                <a:pos x="742" y="0"/>
              </a:cxn>
              <a:cxn ang="0">
                <a:pos x="754" y="12"/>
              </a:cxn>
              <a:cxn ang="0">
                <a:pos x="742" y="25"/>
              </a:cxn>
              <a:cxn ang="0">
                <a:pos x="567" y="25"/>
              </a:cxn>
              <a:cxn ang="0">
                <a:pos x="492" y="25"/>
              </a:cxn>
              <a:cxn ang="0">
                <a:pos x="479" y="12"/>
              </a:cxn>
              <a:cxn ang="0">
                <a:pos x="492" y="0"/>
              </a:cxn>
              <a:cxn ang="0">
                <a:pos x="567" y="0"/>
              </a:cxn>
              <a:cxn ang="0">
                <a:pos x="579" y="12"/>
              </a:cxn>
              <a:cxn ang="0">
                <a:pos x="567" y="25"/>
              </a:cxn>
              <a:cxn ang="0">
                <a:pos x="392" y="25"/>
              </a:cxn>
              <a:cxn ang="0">
                <a:pos x="317" y="25"/>
              </a:cxn>
              <a:cxn ang="0">
                <a:pos x="304" y="12"/>
              </a:cxn>
              <a:cxn ang="0">
                <a:pos x="317" y="0"/>
              </a:cxn>
              <a:cxn ang="0">
                <a:pos x="392" y="0"/>
              </a:cxn>
              <a:cxn ang="0">
                <a:pos x="404" y="12"/>
              </a:cxn>
              <a:cxn ang="0">
                <a:pos x="392" y="25"/>
              </a:cxn>
              <a:cxn ang="0">
                <a:pos x="217" y="25"/>
              </a:cxn>
              <a:cxn ang="0">
                <a:pos x="142" y="25"/>
              </a:cxn>
              <a:cxn ang="0">
                <a:pos x="129" y="12"/>
              </a:cxn>
              <a:cxn ang="0">
                <a:pos x="142" y="0"/>
              </a:cxn>
              <a:cxn ang="0">
                <a:pos x="217" y="0"/>
              </a:cxn>
              <a:cxn ang="0">
                <a:pos x="229" y="12"/>
              </a:cxn>
              <a:cxn ang="0">
                <a:pos x="217" y="25"/>
              </a:cxn>
              <a:cxn ang="0">
                <a:pos x="42" y="25"/>
              </a:cxn>
              <a:cxn ang="0">
                <a:pos x="13" y="25"/>
              </a:cxn>
              <a:cxn ang="0">
                <a:pos x="0" y="12"/>
              </a:cxn>
              <a:cxn ang="0">
                <a:pos x="13" y="0"/>
              </a:cxn>
              <a:cxn ang="0">
                <a:pos x="42" y="0"/>
              </a:cxn>
              <a:cxn ang="0">
                <a:pos x="54" y="12"/>
              </a:cxn>
              <a:cxn ang="0">
                <a:pos x="42" y="25"/>
              </a:cxn>
            </a:cxnLst>
            <a:rect l="0" t="0" r="r" b="b"/>
            <a:pathLst>
              <a:path w="754" h="25">
                <a:moveTo>
                  <a:pt x="742" y="25"/>
                </a:moveTo>
                <a:lnTo>
                  <a:pt x="667" y="25"/>
                </a:lnTo>
                <a:cubicBezTo>
                  <a:pt x="660" y="25"/>
                  <a:pt x="654" y="19"/>
                  <a:pt x="654" y="12"/>
                </a:cubicBezTo>
                <a:cubicBezTo>
                  <a:pt x="654" y="5"/>
                  <a:pt x="660" y="0"/>
                  <a:pt x="667" y="0"/>
                </a:cubicBezTo>
                <a:lnTo>
                  <a:pt x="742" y="0"/>
                </a:lnTo>
                <a:cubicBezTo>
                  <a:pt x="749" y="0"/>
                  <a:pt x="754" y="5"/>
                  <a:pt x="754" y="12"/>
                </a:cubicBezTo>
                <a:cubicBezTo>
                  <a:pt x="754" y="19"/>
                  <a:pt x="749" y="25"/>
                  <a:pt x="742" y="25"/>
                </a:cubicBezTo>
                <a:close/>
                <a:moveTo>
                  <a:pt x="567" y="25"/>
                </a:moveTo>
                <a:lnTo>
                  <a:pt x="492" y="25"/>
                </a:lnTo>
                <a:cubicBezTo>
                  <a:pt x="485" y="25"/>
                  <a:pt x="479" y="19"/>
                  <a:pt x="479" y="12"/>
                </a:cubicBezTo>
                <a:cubicBezTo>
                  <a:pt x="479" y="5"/>
                  <a:pt x="485" y="0"/>
                  <a:pt x="492" y="0"/>
                </a:cubicBezTo>
                <a:lnTo>
                  <a:pt x="567" y="0"/>
                </a:lnTo>
                <a:cubicBezTo>
                  <a:pt x="574" y="0"/>
                  <a:pt x="579" y="5"/>
                  <a:pt x="579" y="12"/>
                </a:cubicBezTo>
                <a:cubicBezTo>
                  <a:pt x="579" y="19"/>
                  <a:pt x="574" y="25"/>
                  <a:pt x="567" y="25"/>
                </a:cubicBezTo>
                <a:close/>
                <a:moveTo>
                  <a:pt x="392" y="25"/>
                </a:moveTo>
                <a:lnTo>
                  <a:pt x="317" y="25"/>
                </a:lnTo>
                <a:cubicBezTo>
                  <a:pt x="310" y="25"/>
                  <a:pt x="304" y="19"/>
                  <a:pt x="304" y="12"/>
                </a:cubicBezTo>
                <a:cubicBezTo>
                  <a:pt x="304" y="5"/>
                  <a:pt x="310" y="0"/>
                  <a:pt x="317" y="0"/>
                </a:cubicBezTo>
                <a:lnTo>
                  <a:pt x="392" y="0"/>
                </a:lnTo>
                <a:cubicBezTo>
                  <a:pt x="399" y="0"/>
                  <a:pt x="404" y="5"/>
                  <a:pt x="404" y="12"/>
                </a:cubicBezTo>
                <a:cubicBezTo>
                  <a:pt x="404" y="19"/>
                  <a:pt x="399" y="25"/>
                  <a:pt x="392" y="25"/>
                </a:cubicBezTo>
                <a:close/>
                <a:moveTo>
                  <a:pt x="217" y="25"/>
                </a:moveTo>
                <a:lnTo>
                  <a:pt x="142" y="25"/>
                </a:lnTo>
                <a:cubicBezTo>
                  <a:pt x="135" y="25"/>
                  <a:pt x="129" y="19"/>
                  <a:pt x="129" y="12"/>
                </a:cubicBezTo>
                <a:cubicBezTo>
                  <a:pt x="129" y="5"/>
                  <a:pt x="135" y="0"/>
                  <a:pt x="142" y="0"/>
                </a:cubicBezTo>
                <a:lnTo>
                  <a:pt x="217" y="0"/>
                </a:lnTo>
                <a:cubicBezTo>
                  <a:pt x="224" y="0"/>
                  <a:pt x="229" y="5"/>
                  <a:pt x="229" y="12"/>
                </a:cubicBezTo>
                <a:cubicBezTo>
                  <a:pt x="229" y="19"/>
                  <a:pt x="224" y="25"/>
                  <a:pt x="217" y="25"/>
                </a:cubicBezTo>
                <a:close/>
                <a:moveTo>
                  <a:pt x="42" y="25"/>
                </a:moveTo>
                <a:lnTo>
                  <a:pt x="13" y="25"/>
                </a:lnTo>
                <a:cubicBezTo>
                  <a:pt x="6" y="25"/>
                  <a:pt x="0" y="19"/>
                  <a:pt x="0" y="12"/>
                </a:cubicBezTo>
                <a:cubicBezTo>
                  <a:pt x="0" y="5"/>
                  <a:pt x="6" y="0"/>
                  <a:pt x="13" y="0"/>
                </a:cubicBezTo>
                <a:lnTo>
                  <a:pt x="42" y="0"/>
                </a:lnTo>
                <a:cubicBezTo>
                  <a:pt x="49" y="0"/>
                  <a:pt x="54" y="5"/>
                  <a:pt x="54" y="12"/>
                </a:cubicBezTo>
                <a:cubicBezTo>
                  <a:pt x="54" y="19"/>
                  <a:pt x="49" y="25"/>
                  <a:pt x="42" y="25"/>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63" name="Freeform 331"/>
          <p:cNvSpPr>
            <a:spLocks noEditPoints="1"/>
          </p:cNvSpPr>
          <p:nvPr/>
        </p:nvSpPr>
        <p:spPr bwMode="auto">
          <a:xfrm>
            <a:off x="4373563" y="4198938"/>
            <a:ext cx="258762" cy="61912"/>
          </a:xfrm>
          <a:custGeom>
            <a:avLst/>
            <a:gdLst/>
            <a:ahLst/>
            <a:cxnLst>
              <a:cxn ang="0">
                <a:pos x="33" y="166"/>
              </a:cxn>
              <a:cxn ang="0">
                <a:pos x="1208" y="166"/>
              </a:cxn>
              <a:cxn ang="0">
                <a:pos x="1242" y="200"/>
              </a:cxn>
              <a:cxn ang="0">
                <a:pos x="1208" y="233"/>
              </a:cxn>
              <a:cxn ang="0">
                <a:pos x="33" y="233"/>
              </a:cxn>
              <a:cxn ang="0">
                <a:pos x="0" y="200"/>
              </a:cxn>
              <a:cxn ang="0">
                <a:pos x="33" y="166"/>
              </a:cxn>
              <a:cxn ang="0">
                <a:pos x="1142" y="0"/>
              </a:cxn>
              <a:cxn ang="0">
                <a:pos x="1542" y="200"/>
              </a:cxn>
              <a:cxn ang="0">
                <a:pos x="1142" y="400"/>
              </a:cxn>
              <a:cxn ang="0">
                <a:pos x="1142" y="0"/>
              </a:cxn>
            </a:cxnLst>
            <a:rect l="0" t="0" r="r" b="b"/>
            <a:pathLst>
              <a:path w="1542" h="400">
                <a:moveTo>
                  <a:pt x="33" y="166"/>
                </a:moveTo>
                <a:lnTo>
                  <a:pt x="1208" y="166"/>
                </a:lnTo>
                <a:cubicBezTo>
                  <a:pt x="1227" y="166"/>
                  <a:pt x="1242" y="181"/>
                  <a:pt x="1242" y="200"/>
                </a:cubicBezTo>
                <a:cubicBezTo>
                  <a:pt x="1242" y="218"/>
                  <a:pt x="1227" y="233"/>
                  <a:pt x="1208" y="233"/>
                </a:cubicBezTo>
                <a:lnTo>
                  <a:pt x="33" y="233"/>
                </a:lnTo>
                <a:cubicBezTo>
                  <a:pt x="15" y="233"/>
                  <a:pt x="0" y="218"/>
                  <a:pt x="0" y="200"/>
                </a:cubicBezTo>
                <a:cubicBezTo>
                  <a:pt x="0" y="181"/>
                  <a:pt x="15" y="166"/>
                  <a:pt x="33" y="166"/>
                </a:cubicBezTo>
                <a:close/>
                <a:moveTo>
                  <a:pt x="1142" y="0"/>
                </a:moveTo>
                <a:lnTo>
                  <a:pt x="1542" y="200"/>
                </a:lnTo>
                <a:lnTo>
                  <a:pt x="1142" y="400"/>
                </a:lnTo>
                <a:lnTo>
                  <a:pt x="1142" y="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64" name="Freeform 332"/>
          <p:cNvSpPr>
            <a:spLocks noEditPoints="1"/>
          </p:cNvSpPr>
          <p:nvPr/>
        </p:nvSpPr>
        <p:spPr bwMode="auto">
          <a:xfrm>
            <a:off x="5513388" y="4198938"/>
            <a:ext cx="257175" cy="61912"/>
          </a:xfrm>
          <a:custGeom>
            <a:avLst/>
            <a:gdLst/>
            <a:ahLst/>
            <a:cxnLst>
              <a:cxn ang="0">
                <a:pos x="33" y="166"/>
              </a:cxn>
              <a:cxn ang="0">
                <a:pos x="1208" y="166"/>
              </a:cxn>
              <a:cxn ang="0">
                <a:pos x="1242" y="200"/>
              </a:cxn>
              <a:cxn ang="0">
                <a:pos x="1208" y="233"/>
              </a:cxn>
              <a:cxn ang="0">
                <a:pos x="33" y="233"/>
              </a:cxn>
              <a:cxn ang="0">
                <a:pos x="0" y="200"/>
              </a:cxn>
              <a:cxn ang="0">
                <a:pos x="33" y="166"/>
              </a:cxn>
              <a:cxn ang="0">
                <a:pos x="1142" y="0"/>
              </a:cxn>
              <a:cxn ang="0">
                <a:pos x="1542" y="200"/>
              </a:cxn>
              <a:cxn ang="0">
                <a:pos x="1142" y="400"/>
              </a:cxn>
              <a:cxn ang="0">
                <a:pos x="1142" y="0"/>
              </a:cxn>
            </a:cxnLst>
            <a:rect l="0" t="0" r="r" b="b"/>
            <a:pathLst>
              <a:path w="1542" h="400">
                <a:moveTo>
                  <a:pt x="33" y="166"/>
                </a:moveTo>
                <a:lnTo>
                  <a:pt x="1208" y="166"/>
                </a:lnTo>
                <a:cubicBezTo>
                  <a:pt x="1227" y="166"/>
                  <a:pt x="1242" y="181"/>
                  <a:pt x="1242" y="200"/>
                </a:cubicBezTo>
                <a:cubicBezTo>
                  <a:pt x="1242" y="218"/>
                  <a:pt x="1227" y="233"/>
                  <a:pt x="1208" y="233"/>
                </a:cubicBezTo>
                <a:lnTo>
                  <a:pt x="33" y="233"/>
                </a:lnTo>
                <a:cubicBezTo>
                  <a:pt x="15" y="233"/>
                  <a:pt x="0" y="218"/>
                  <a:pt x="0" y="200"/>
                </a:cubicBezTo>
                <a:cubicBezTo>
                  <a:pt x="0" y="181"/>
                  <a:pt x="15" y="166"/>
                  <a:pt x="33" y="166"/>
                </a:cubicBezTo>
                <a:close/>
                <a:moveTo>
                  <a:pt x="1142" y="0"/>
                </a:moveTo>
                <a:lnTo>
                  <a:pt x="1542" y="200"/>
                </a:lnTo>
                <a:lnTo>
                  <a:pt x="1142" y="400"/>
                </a:lnTo>
                <a:lnTo>
                  <a:pt x="1142" y="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65" name="Freeform 333"/>
          <p:cNvSpPr>
            <a:spLocks noEditPoints="1"/>
          </p:cNvSpPr>
          <p:nvPr/>
        </p:nvSpPr>
        <p:spPr bwMode="auto">
          <a:xfrm>
            <a:off x="3486150" y="5070475"/>
            <a:ext cx="576263" cy="61913"/>
          </a:xfrm>
          <a:custGeom>
            <a:avLst/>
            <a:gdLst/>
            <a:ahLst/>
            <a:cxnLst>
              <a:cxn ang="0">
                <a:pos x="33" y="167"/>
              </a:cxn>
              <a:cxn ang="0">
                <a:pos x="233" y="167"/>
              </a:cxn>
              <a:cxn ang="0">
                <a:pos x="267" y="200"/>
              </a:cxn>
              <a:cxn ang="0">
                <a:pos x="233" y="234"/>
              </a:cxn>
              <a:cxn ang="0">
                <a:pos x="33" y="234"/>
              </a:cxn>
              <a:cxn ang="0">
                <a:pos x="0" y="200"/>
              </a:cxn>
              <a:cxn ang="0">
                <a:pos x="33" y="167"/>
              </a:cxn>
              <a:cxn ang="0">
                <a:pos x="500" y="167"/>
              </a:cxn>
              <a:cxn ang="0">
                <a:pos x="700" y="167"/>
              </a:cxn>
              <a:cxn ang="0">
                <a:pos x="733" y="200"/>
              </a:cxn>
              <a:cxn ang="0">
                <a:pos x="700" y="234"/>
              </a:cxn>
              <a:cxn ang="0">
                <a:pos x="500" y="234"/>
              </a:cxn>
              <a:cxn ang="0">
                <a:pos x="467" y="200"/>
              </a:cxn>
              <a:cxn ang="0">
                <a:pos x="500" y="167"/>
              </a:cxn>
              <a:cxn ang="0">
                <a:pos x="967" y="167"/>
              </a:cxn>
              <a:cxn ang="0">
                <a:pos x="1167" y="167"/>
              </a:cxn>
              <a:cxn ang="0">
                <a:pos x="1200" y="200"/>
              </a:cxn>
              <a:cxn ang="0">
                <a:pos x="1167" y="234"/>
              </a:cxn>
              <a:cxn ang="0">
                <a:pos x="967" y="234"/>
              </a:cxn>
              <a:cxn ang="0">
                <a:pos x="933" y="200"/>
              </a:cxn>
              <a:cxn ang="0">
                <a:pos x="967" y="167"/>
              </a:cxn>
              <a:cxn ang="0">
                <a:pos x="1433" y="167"/>
              </a:cxn>
              <a:cxn ang="0">
                <a:pos x="1633" y="167"/>
              </a:cxn>
              <a:cxn ang="0">
                <a:pos x="1667" y="200"/>
              </a:cxn>
              <a:cxn ang="0">
                <a:pos x="1633" y="234"/>
              </a:cxn>
              <a:cxn ang="0">
                <a:pos x="1433" y="234"/>
              </a:cxn>
              <a:cxn ang="0">
                <a:pos x="1400" y="200"/>
              </a:cxn>
              <a:cxn ang="0">
                <a:pos x="1433" y="167"/>
              </a:cxn>
              <a:cxn ang="0">
                <a:pos x="1900" y="167"/>
              </a:cxn>
              <a:cxn ang="0">
                <a:pos x="2100" y="167"/>
              </a:cxn>
              <a:cxn ang="0">
                <a:pos x="2133" y="200"/>
              </a:cxn>
              <a:cxn ang="0">
                <a:pos x="2100" y="234"/>
              </a:cxn>
              <a:cxn ang="0">
                <a:pos x="1900" y="234"/>
              </a:cxn>
              <a:cxn ang="0">
                <a:pos x="1867" y="200"/>
              </a:cxn>
              <a:cxn ang="0">
                <a:pos x="1900" y="167"/>
              </a:cxn>
              <a:cxn ang="0">
                <a:pos x="2367" y="167"/>
              </a:cxn>
              <a:cxn ang="0">
                <a:pos x="2567" y="167"/>
              </a:cxn>
              <a:cxn ang="0">
                <a:pos x="2600" y="200"/>
              </a:cxn>
              <a:cxn ang="0">
                <a:pos x="2567" y="234"/>
              </a:cxn>
              <a:cxn ang="0">
                <a:pos x="2367" y="234"/>
              </a:cxn>
              <a:cxn ang="0">
                <a:pos x="2333" y="200"/>
              </a:cxn>
              <a:cxn ang="0">
                <a:pos x="2367" y="167"/>
              </a:cxn>
              <a:cxn ang="0">
                <a:pos x="2833" y="167"/>
              </a:cxn>
              <a:cxn ang="0">
                <a:pos x="3033" y="167"/>
              </a:cxn>
              <a:cxn ang="0">
                <a:pos x="3067" y="200"/>
              </a:cxn>
              <a:cxn ang="0">
                <a:pos x="3033" y="234"/>
              </a:cxn>
              <a:cxn ang="0">
                <a:pos x="2833" y="234"/>
              </a:cxn>
              <a:cxn ang="0">
                <a:pos x="2800" y="200"/>
              </a:cxn>
              <a:cxn ang="0">
                <a:pos x="2833" y="167"/>
              </a:cxn>
              <a:cxn ang="0">
                <a:pos x="3042" y="0"/>
              </a:cxn>
              <a:cxn ang="0">
                <a:pos x="3442" y="200"/>
              </a:cxn>
              <a:cxn ang="0">
                <a:pos x="3042" y="400"/>
              </a:cxn>
              <a:cxn ang="0">
                <a:pos x="3042" y="0"/>
              </a:cxn>
            </a:cxnLst>
            <a:rect l="0" t="0" r="r" b="b"/>
            <a:pathLst>
              <a:path w="3442" h="400">
                <a:moveTo>
                  <a:pt x="33" y="167"/>
                </a:moveTo>
                <a:lnTo>
                  <a:pt x="233" y="167"/>
                </a:lnTo>
                <a:cubicBezTo>
                  <a:pt x="252" y="167"/>
                  <a:pt x="267" y="182"/>
                  <a:pt x="267" y="200"/>
                </a:cubicBezTo>
                <a:cubicBezTo>
                  <a:pt x="267" y="219"/>
                  <a:pt x="252" y="234"/>
                  <a:pt x="233" y="234"/>
                </a:cubicBezTo>
                <a:lnTo>
                  <a:pt x="33" y="234"/>
                </a:lnTo>
                <a:cubicBezTo>
                  <a:pt x="15" y="234"/>
                  <a:pt x="0" y="219"/>
                  <a:pt x="0" y="200"/>
                </a:cubicBezTo>
                <a:cubicBezTo>
                  <a:pt x="0" y="182"/>
                  <a:pt x="15" y="167"/>
                  <a:pt x="33" y="167"/>
                </a:cubicBezTo>
                <a:close/>
                <a:moveTo>
                  <a:pt x="500" y="167"/>
                </a:moveTo>
                <a:lnTo>
                  <a:pt x="700" y="167"/>
                </a:lnTo>
                <a:cubicBezTo>
                  <a:pt x="719" y="167"/>
                  <a:pt x="733" y="182"/>
                  <a:pt x="733" y="200"/>
                </a:cubicBezTo>
                <a:cubicBezTo>
                  <a:pt x="733" y="219"/>
                  <a:pt x="719" y="234"/>
                  <a:pt x="700" y="234"/>
                </a:cubicBezTo>
                <a:lnTo>
                  <a:pt x="500" y="234"/>
                </a:lnTo>
                <a:cubicBezTo>
                  <a:pt x="482" y="234"/>
                  <a:pt x="467" y="219"/>
                  <a:pt x="467" y="200"/>
                </a:cubicBezTo>
                <a:cubicBezTo>
                  <a:pt x="467" y="182"/>
                  <a:pt x="482" y="167"/>
                  <a:pt x="500" y="167"/>
                </a:cubicBezTo>
                <a:close/>
                <a:moveTo>
                  <a:pt x="967" y="167"/>
                </a:moveTo>
                <a:lnTo>
                  <a:pt x="1167" y="167"/>
                </a:lnTo>
                <a:cubicBezTo>
                  <a:pt x="1185" y="167"/>
                  <a:pt x="1200" y="182"/>
                  <a:pt x="1200" y="200"/>
                </a:cubicBezTo>
                <a:cubicBezTo>
                  <a:pt x="1200" y="219"/>
                  <a:pt x="1185" y="234"/>
                  <a:pt x="1167" y="234"/>
                </a:cubicBezTo>
                <a:lnTo>
                  <a:pt x="967" y="234"/>
                </a:lnTo>
                <a:cubicBezTo>
                  <a:pt x="948" y="234"/>
                  <a:pt x="933" y="219"/>
                  <a:pt x="933" y="200"/>
                </a:cubicBezTo>
                <a:cubicBezTo>
                  <a:pt x="933" y="182"/>
                  <a:pt x="948" y="167"/>
                  <a:pt x="967" y="167"/>
                </a:cubicBezTo>
                <a:close/>
                <a:moveTo>
                  <a:pt x="1433" y="167"/>
                </a:moveTo>
                <a:lnTo>
                  <a:pt x="1633" y="167"/>
                </a:lnTo>
                <a:cubicBezTo>
                  <a:pt x="1652" y="167"/>
                  <a:pt x="1667" y="182"/>
                  <a:pt x="1667" y="200"/>
                </a:cubicBezTo>
                <a:cubicBezTo>
                  <a:pt x="1667" y="219"/>
                  <a:pt x="1652" y="234"/>
                  <a:pt x="1633" y="234"/>
                </a:cubicBezTo>
                <a:lnTo>
                  <a:pt x="1433" y="234"/>
                </a:lnTo>
                <a:cubicBezTo>
                  <a:pt x="1415" y="234"/>
                  <a:pt x="1400" y="219"/>
                  <a:pt x="1400" y="200"/>
                </a:cubicBezTo>
                <a:cubicBezTo>
                  <a:pt x="1400" y="182"/>
                  <a:pt x="1415" y="167"/>
                  <a:pt x="1433" y="167"/>
                </a:cubicBezTo>
                <a:close/>
                <a:moveTo>
                  <a:pt x="1900" y="167"/>
                </a:moveTo>
                <a:lnTo>
                  <a:pt x="2100" y="167"/>
                </a:lnTo>
                <a:cubicBezTo>
                  <a:pt x="2119" y="167"/>
                  <a:pt x="2133" y="182"/>
                  <a:pt x="2133" y="200"/>
                </a:cubicBezTo>
                <a:cubicBezTo>
                  <a:pt x="2133" y="219"/>
                  <a:pt x="2119" y="234"/>
                  <a:pt x="2100" y="234"/>
                </a:cubicBezTo>
                <a:lnTo>
                  <a:pt x="1900" y="234"/>
                </a:lnTo>
                <a:cubicBezTo>
                  <a:pt x="1882" y="234"/>
                  <a:pt x="1867" y="219"/>
                  <a:pt x="1867" y="200"/>
                </a:cubicBezTo>
                <a:cubicBezTo>
                  <a:pt x="1867" y="182"/>
                  <a:pt x="1882" y="167"/>
                  <a:pt x="1900" y="167"/>
                </a:cubicBezTo>
                <a:close/>
                <a:moveTo>
                  <a:pt x="2367" y="167"/>
                </a:moveTo>
                <a:lnTo>
                  <a:pt x="2567" y="167"/>
                </a:lnTo>
                <a:cubicBezTo>
                  <a:pt x="2585" y="167"/>
                  <a:pt x="2600" y="182"/>
                  <a:pt x="2600" y="200"/>
                </a:cubicBezTo>
                <a:cubicBezTo>
                  <a:pt x="2600" y="219"/>
                  <a:pt x="2585" y="234"/>
                  <a:pt x="2567" y="234"/>
                </a:cubicBezTo>
                <a:lnTo>
                  <a:pt x="2367" y="234"/>
                </a:lnTo>
                <a:cubicBezTo>
                  <a:pt x="2348" y="234"/>
                  <a:pt x="2333" y="219"/>
                  <a:pt x="2333" y="200"/>
                </a:cubicBezTo>
                <a:cubicBezTo>
                  <a:pt x="2333" y="182"/>
                  <a:pt x="2348" y="167"/>
                  <a:pt x="2367" y="167"/>
                </a:cubicBezTo>
                <a:close/>
                <a:moveTo>
                  <a:pt x="2833" y="167"/>
                </a:moveTo>
                <a:lnTo>
                  <a:pt x="3033" y="167"/>
                </a:lnTo>
                <a:cubicBezTo>
                  <a:pt x="3052" y="167"/>
                  <a:pt x="3067" y="182"/>
                  <a:pt x="3067" y="200"/>
                </a:cubicBezTo>
                <a:cubicBezTo>
                  <a:pt x="3067" y="219"/>
                  <a:pt x="3052" y="234"/>
                  <a:pt x="3033" y="234"/>
                </a:cubicBezTo>
                <a:lnTo>
                  <a:pt x="2833" y="234"/>
                </a:lnTo>
                <a:cubicBezTo>
                  <a:pt x="2815" y="234"/>
                  <a:pt x="2800" y="219"/>
                  <a:pt x="2800" y="200"/>
                </a:cubicBezTo>
                <a:cubicBezTo>
                  <a:pt x="2800" y="182"/>
                  <a:pt x="2815" y="167"/>
                  <a:pt x="2833" y="167"/>
                </a:cubicBezTo>
                <a:close/>
                <a:moveTo>
                  <a:pt x="3042" y="0"/>
                </a:moveTo>
                <a:lnTo>
                  <a:pt x="3442" y="200"/>
                </a:lnTo>
                <a:lnTo>
                  <a:pt x="3042" y="400"/>
                </a:lnTo>
                <a:lnTo>
                  <a:pt x="3042" y="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66" name="Freeform 334"/>
          <p:cNvSpPr>
            <a:spLocks noEditPoints="1"/>
          </p:cNvSpPr>
          <p:nvPr/>
        </p:nvSpPr>
        <p:spPr bwMode="auto">
          <a:xfrm>
            <a:off x="3487738" y="4371975"/>
            <a:ext cx="7937" cy="733425"/>
          </a:xfrm>
          <a:custGeom>
            <a:avLst/>
            <a:gdLst/>
            <a:ahLst/>
            <a:cxnLst>
              <a:cxn ang="0">
                <a:pos x="0" y="4575"/>
              </a:cxn>
              <a:cxn ang="0">
                <a:pos x="50" y="4575"/>
              </a:cxn>
              <a:cxn ang="0">
                <a:pos x="25" y="4750"/>
              </a:cxn>
              <a:cxn ang="0">
                <a:pos x="0" y="4375"/>
              </a:cxn>
              <a:cxn ang="0">
                <a:pos x="25" y="4200"/>
              </a:cxn>
              <a:cxn ang="0">
                <a:pos x="50" y="4375"/>
              </a:cxn>
              <a:cxn ang="0">
                <a:pos x="0" y="4375"/>
              </a:cxn>
              <a:cxn ang="0">
                <a:pos x="0" y="3875"/>
              </a:cxn>
              <a:cxn ang="0">
                <a:pos x="50" y="3875"/>
              </a:cxn>
              <a:cxn ang="0">
                <a:pos x="25" y="4050"/>
              </a:cxn>
              <a:cxn ang="0">
                <a:pos x="0" y="3675"/>
              </a:cxn>
              <a:cxn ang="0">
                <a:pos x="25" y="3500"/>
              </a:cxn>
              <a:cxn ang="0">
                <a:pos x="50" y="3675"/>
              </a:cxn>
              <a:cxn ang="0">
                <a:pos x="0" y="3675"/>
              </a:cxn>
              <a:cxn ang="0">
                <a:pos x="0" y="3175"/>
              </a:cxn>
              <a:cxn ang="0">
                <a:pos x="50" y="3175"/>
              </a:cxn>
              <a:cxn ang="0">
                <a:pos x="25" y="3350"/>
              </a:cxn>
              <a:cxn ang="0">
                <a:pos x="0" y="2975"/>
              </a:cxn>
              <a:cxn ang="0">
                <a:pos x="25" y="2800"/>
              </a:cxn>
              <a:cxn ang="0">
                <a:pos x="50" y="2975"/>
              </a:cxn>
              <a:cxn ang="0">
                <a:pos x="0" y="2975"/>
              </a:cxn>
              <a:cxn ang="0">
                <a:pos x="0" y="2475"/>
              </a:cxn>
              <a:cxn ang="0">
                <a:pos x="50" y="2475"/>
              </a:cxn>
              <a:cxn ang="0">
                <a:pos x="25" y="2650"/>
              </a:cxn>
              <a:cxn ang="0">
                <a:pos x="0" y="2275"/>
              </a:cxn>
              <a:cxn ang="0">
                <a:pos x="25" y="2100"/>
              </a:cxn>
              <a:cxn ang="0">
                <a:pos x="50" y="2275"/>
              </a:cxn>
              <a:cxn ang="0">
                <a:pos x="0" y="2275"/>
              </a:cxn>
              <a:cxn ang="0">
                <a:pos x="0" y="1775"/>
              </a:cxn>
              <a:cxn ang="0">
                <a:pos x="50" y="1775"/>
              </a:cxn>
              <a:cxn ang="0">
                <a:pos x="25" y="1950"/>
              </a:cxn>
              <a:cxn ang="0">
                <a:pos x="0" y="1575"/>
              </a:cxn>
              <a:cxn ang="0">
                <a:pos x="25" y="1400"/>
              </a:cxn>
              <a:cxn ang="0">
                <a:pos x="50" y="1575"/>
              </a:cxn>
              <a:cxn ang="0">
                <a:pos x="0" y="1575"/>
              </a:cxn>
              <a:cxn ang="0">
                <a:pos x="0" y="1075"/>
              </a:cxn>
              <a:cxn ang="0">
                <a:pos x="50" y="1075"/>
              </a:cxn>
              <a:cxn ang="0">
                <a:pos x="25" y="1250"/>
              </a:cxn>
              <a:cxn ang="0">
                <a:pos x="0" y="875"/>
              </a:cxn>
              <a:cxn ang="0">
                <a:pos x="25" y="700"/>
              </a:cxn>
              <a:cxn ang="0">
                <a:pos x="50" y="875"/>
              </a:cxn>
              <a:cxn ang="0">
                <a:pos x="0" y="875"/>
              </a:cxn>
              <a:cxn ang="0">
                <a:pos x="0" y="375"/>
              </a:cxn>
              <a:cxn ang="0">
                <a:pos x="50" y="375"/>
              </a:cxn>
              <a:cxn ang="0">
                <a:pos x="25" y="550"/>
              </a:cxn>
              <a:cxn ang="0">
                <a:pos x="0" y="175"/>
              </a:cxn>
              <a:cxn ang="0">
                <a:pos x="25" y="0"/>
              </a:cxn>
              <a:cxn ang="0">
                <a:pos x="50" y="175"/>
              </a:cxn>
              <a:cxn ang="0">
                <a:pos x="0" y="175"/>
              </a:cxn>
            </a:cxnLst>
            <a:rect l="0" t="0" r="r" b="b"/>
            <a:pathLst>
              <a:path w="50" h="4750">
                <a:moveTo>
                  <a:pt x="0" y="4725"/>
                </a:moveTo>
                <a:lnTo>
                  <a:pt x="0" y="4575"/>
                </a:lnTo>
                <a:cubicBezTo>
                  <a:pt x="0" y="4562"/>
                  <a:pt x="12" y="4550"/>
                  <a:pt x="25" y="4550"/>
                </a:cubicBezTo>
                <a:cubicBezTo>
                  <a:pt x="39" y="4550"/>
                  <a:pt x="50" y="4562"/>
                  <a:pt x="50" y="4575"/>
                </a:cubicBezTo>
                <a:lnTo>
                  <a:pt x="50" y="4725"/>
                </a:lnTo>
                <a:cubicBezTo>
                  <a:pt x="50" y="4739"/>
                  <a:pt x="39" y="4750"/>
                  <a:pt x="25" y="4750"/>
                </a:cubicBezTo>
                <a:cubicBezTo>
                  <a:pt x="12" y="4750"/>
                  <a:pt x="0" y="4739"/>
                  <a:pt x="0" y="4725"/>
                </a:cubicBezTo>
                <a:close/>
                <a:moveTo>
                  <a:pt x="0" y="4375"/>
                </a:moveTo>
                <a:lnTo>
                  <a:pt x="0" y="4225"/>
                </a:lnTo>
                <a:cubicBezTo>
                  <a:pt x="0" y="4212"/>
                  <a:pt x="12" y="4200"/>
                  <a:pt x="25" y="4200"/>
                </a:cubicBezTo>
                <a:cubicBezTo>
                  <a:pt x="39" y="4200"/>
                  <a:pt x="50" y="4212"/>
                  <a:pt x="50" y="4225"/>
                </a:cubicBezTo>
                <a:lnTo>
                  <a:pt x="50" y="4375"/>
                </a:lnTo>
                <a:cubicBezTo>
                  <a:pt x="50" y="4389"/>
                  <a:pt x="39" y="4400"/>
                  <a:pt x="25" y="4400"/>
                </a:cubicBezTo>
                <a:cubicBezTo>
                  <a:pt x="12" y="4400"/>
                  <a:pt x="0" y="4389"/>
                  <a:pt x="0" y="4375"/>
                </a:cubicBezTo>
                <a:close/>
                <a:moveTo>
                  <a:pt x="0" y="4025"/>
                </a:moveTo>
                <a:lnTo>
                  <a:pt x="0" y="3875"/>
                </a:lnTo>
                <a:cubicBezTo>
                  <a:pt x="0" y="3862"/>
                  <a:pt x="12" y="3850"/>
                  <a:pt x="25" y="3850"/>
                </a:cubicBezTo>
                <a:cubicBezTo>
                  <a:pt x="39" y="3850"/>
                  <a:pt x="50" y="3862"/>
                  <a:pt x="50" y="3875"/>
                </a:cubicBezTo>
                <a:lnTo>
                  <a:pt x="50" y="4025"/>
                </a:lnTo>
                <a:cubicBezTo>
                  <a:pt x="50" y="4039"/>
                  <a:pt x="39" y="4050"/>
                  <a:pt x="25" y="4050"/>
                </a:cubicBezTo>
                <a:cubicBezTo>
                  <a:pt x="12" y="4050"/>
                  <a:pt x="0" y="4039"/>
                  <a:pt x="0" y="4025"/>
                </a:cubicBezTo>
                <a:close/>
                <a:moveTo>
                  <a:pt x="0" y="3675"/>
                </a:moveTo>
                <a:lnTo>
                  <a:pt x="0" y="3525"/>
                </a:lnTo>
                <a:cubicBezTo>
                  <a:pt x="0" y="3512"/>
                  <a:pt x="12" y="3500"/>
                  <a:pt x="25" y="3500"/>
                </a:cubicBezTo>
                <a:cubicBezTo>
                  <a:pt x="39" y="3500"/>
                  <a:pt x="50" y="3512"/>
                  <a:pt x="50" y="3525"/>
                </a:cubicBezTo>
                <a:lnTo>
                  <a:pt x="50" y="3675"/>
                </a:lnTo>
                <a:cubicBezTo>
                  <a:pt x="50" y="3689"/>
                  <a:pt x="39" y="3700"/>
                  <a:pt x="25" y="3700"/>
                </a:cubicBezTo>
                <a:cubicBezTo>
                  <a:pt x="12" y="3700"/>
                  <a:pt x="0" y="3689"/>
                  <a:pt x="0" y="3675"/>
                </a:cubicBezTo>
                <a:close/>
                <a:moveTo>
                  <a:pt x="0" y="3325"/>
                </a:moveTo>
                <a:lnTo>
                  <a:pt x="0" y="3175"/>
                </a:lnTo>
                <a:cubicBezTo>
                  <a:pt x="0" y="3162"/>
                  <a:pt x="12" y="3150"/>
                  <a:pt x="25" y="3150"/>
                </a:cubicBezTo>
                <a:cubicBezTo>
                  <a:pt x="39" y="3150"/>
                  <a:pt x="50" y="3162"/>
                  <a:pt x="50" y="3175"/>
                </a:cubicBezTo>
                <a:lnTo>
                  <a:pt x="50" y="3325"/>
                </a:lnTo>
                <a:cubicBezTo>
                  <a:pt x="50" y="3339"/>
                  <a:pt x="39" y="3350"/>
                  <a:pt x="25" y="3350"/>
                </a:cubicBezTo>
                <a:cubicBezTo>
                  <a:pt x="12" y="3350"/>
                  <a:pt x="0" y="3339"/>
                  <a:pt x="0" y="3325"/>
                </a:cubicBezTo>
                <a:close/>
                <a:moveTo>
                  <a:pt x="0" y="2975"/>
                </a:moveTo>
                <a:lnTo>
                  <a:pt x="0" y="2825"/>
                </a:lnTo>
                <a:cubicBezTo>
                  <a:pt x="0" y="2812"/>
                  <a:pt x="12" y="2800"/>
                  <a:pt x="25" y="2800"/>
                </a:cubicBezTo>
                <a:cubicBezTo>
                  <a:pt x="39" y="2800"/>
                  <a:pt x="50" y="2812"/>
                  <a:pt x="50" y="2825"/>
                </a:cubicBezTo>
                <a:lnTo>
                  <a:pt x="50" y="2975"/>
                </a:lnTo>
                <a:cubicBezTo>
                  <a:pt x="50" y="2989"/>
                  <a:pt x="39" y="3000"/>
                  <a:pt x="25" y="3000"/>
                </a:cubicBezTo>
                <a:cubicBezTo>
                  <a:pt x="12" y="3000"/>
                  <a:pt x="0" y="2989"/>
                  <a:pt x="0" y="2975"/>
                </a:cubicBezTo>
                <a:close/>
                <a:moveTo>
                  <a:pt x="0" y="2625"/>
                </a:moveTo>
                <a:lnTo>
                  <a:pt x="0" y="2475"/>
                </a:lnTo>
                <a:cubicBezTo>
                  <a:pt x="0" y="2462"/>
                  <a:pt x="12" y="2450"/>
                  <a:pt x="25" y="2450"/>
                </a:cubicBezTo>
                <a:cubicBezTo>
                  <a:pt x="39" y="2450"/>
                  <a:pt x="50" y="2462"/>
                  <a:pt x="50" y="2475"/>
                </a:cubicBezTo>
                <a:lnTo>
                  <a:pt x="50" y="2625"/>
                </a:lnTo>
                <a:cubicBezTo>
                  <a:pt x="50" y="2639"/>
                  <a:pt x="39" y="2650"/>
                  <a:pt x="25" y="2650"/>
                </a:cubicBezTo>
                <a:cubicBezTo>
                  <a:pt x="12" y="2650"/>
                  <a:pt x="0" y="2639"/>
                  <a:pt x="0" y="2625"/>
                </a:cubicBezTo>
                <a:close/>
                <a:moveTo>
                  <a:pt x="0" y="2275"/>
                </a:moveTo>
                <a:lnTo>
                  <a:pt x="0" y="2125"/>
                </a:lnTo>
                <a:cubicBezTo>
                  <a:pt x="0" y="2112"/>
                  <a:pt x="12" y="2100"/>
                  <a:pt x="25" y="2100"/>
                </a:cubicBezTo>
                <a:cubicBezTo>
                  <a:pt x="39" y="2100"/>
                  <a:pt x="50" y="2112"/>
                  <a:pt x="50" y="2125"/>
                </a:cubicBezTo>
                <a:lnTo>
                  <a:pt x="50" y="2275"/>
                </a:lnTo>
                <a:cubicBezTo>
                  <a:pt x="50" y="2289"/>
                  <a:pt x="39" y="2300"/>
                  <a:pt x="25" y="2300"/>
                </a:cubicBezTo>
                <a:cubicBezTo>
                  <a:pt x="12" y="2300"/>
                  <a:pt x="0" y="2289"/>
                  <a:pt x="0" y="2275"/>
                </a:cubicBezTo>
                <a:close/>
                <a:moveTo>
                  <a:pt x="0" y="1925"/>
                </a:moveTo>
                <a:lnTo>
                  <a:pt x="0" y="1775"/>
                </a:lnTo>
                <a:cubicBezTo>
                  <a:pt x="0" y="1762"/>
                  <a:pt x="12" y="1750"/>
                  <a:pt x="25" y="1750"/>
                </a:cubicBezTo>
                <a:cubicBezTo>
                  <a:pt x="39" y="1750"/>
                  <a:pt x="50" y="1762"/>
                  <a:pt x="50" y="1775"/>
                </a:cubicBezTo>
                <a:lnTo>
                  <a:pt x="50" y="1925"/>
                </a:lnTo>
                <a:cubicBezTo>
                  <a:pt x="50" y="1939"/>
                  <a:pt x="39" y="1950"/>
                  <a:pt x="25" y="1950"/>
                </a:cubicBezTo>
                <a:cubicBezTo>
                  <a:pt x="12" y="1950"/>
                  <a:pt x="0" y="1939"/>
                  <a:pt x="0" y="1925"/>
                </a:cubicBezTo>
                <a:close/>
                <a:moveTo>
                  <a:pt x="0" y="1575"/>
                </a:moveTo>
                <a:lnTo>
                  <a:pt x="0" y="1425"/>
                </a:lnTo>
                <a:cubicBezTo>
                  <a:pt x="0" y="1412"/>
                  <a:pt x="12" y="1400"/>
                  <a:pt x="25" y="1400"/>
                </a:cubicBezTo>
                <a:cubicBezTo>
                  <a:pt x="39" y="1400"/>
                  <a:pt x="50" y="1412"/>
                  <a:pt x="50" y="1425"/>
                </a:cubicBezTo>
                <a:lnTo>
                  <a:pt x="50" y="1575"/>
                </a:lnTo>
                <a:cubicBezTo>
                  <a:pt x="50" y="1589"/>
                  <a:pt x="39" y="1600"/>
                  <a:pt x="25" y="1600"/>
                </a:cubicBezTo>
                <a:cubicBezTo>
                  <a:pt x="12" y="1600"/>
                  <a:pt x="0" y="1589"/>
                  <a:pt x="0" y="1575"/>
                </a:cubicBezTo>
                <a:close/>
                <a:moveTo>
                  <a:pt x="0" y="1225"/>
                </a:moveTo>
                <a:lnTo>
                  <a:pt x="0" y="1075"/>
                </a:lnTo>
                <a:cubicBezTo>
                  <a:pt x="0" y="1062"/>
                  <a:pt x="12" y="1050"/>
                  <a:pt x="25" y="1050"/>
                </a:cubicBezTo>
                <a:cubicBezTo>
                  <a:pt x="39" y="1050"/>
                  <a:pt x="50" y="1062"/>
                  <a:pt x="50" y="1075"/>
                </a:cubicBezTo>
                <a:lnTo>
                  <a:pt x="50" y="1225"/>
                </a:lnTo>
                <a:cubicBezTo>
                  <a:pt x="50" y="1239"/>
                  <a:pt x="39" y="1250"/>
                  <a:pt x="25" y="1250"/>
                </a:cubicBezTo>
                <a:cubicBezTo>
                  <a:pt x="12" y="1250"/>
                  <a:pt x="0" y="1239"/>
                  <a:pt x="0" y="1225"/>
                </a:cubicBezTo>
                <a:close/>
                <a:moveTo>
                  <a:pt x="0" y="875"/>
                </a:moveTo>
                <a:lnTo>
                  <a:pt x="0" y="725"/>
                </a:lnTo>
                <a:cubicBezTo>
                  <a:pt x="0" y="712"/>
                  <a:pt x="12" y="700"/>
                  <a:pt x="25" y="700"/>
                </a:cubicBezTo>
                <a:cubicBezTo>
                  <a:pt x="39" y="700"/>
                  <a:pt x="50" y="712"/>
                  <a:pt x="50" y="725"/>
                </a:cubicBezTo>
                <a:lnTo>
                  <a:pt x="50" y="875"/>
                </a:lnTo>
                <a:cubicBezTo>
                  <a:pt x="50" y="889"/>
                  <a:pt x="39" y="900"/>
                  <a:pt x="25" y="900"/>
                </a:cubicBezTo>
                <a:cubicBezTo>
                  <a:pt x="12" y="900"/>
                  <a:pt x="0" y="889"/>
                  <a:pt x="0" y="875"/>
                </a:cubicBezTo>
                <a:close/>
                <a:moveTo>
                  <a:pt x="0" y="525"/>
                </a:moveTo>
                <a:lnTo>
                  <a:pt x="0" y="375"/>
                </a:lnTo>
                <a:cubicBezTo>
                  <a:pt x="0" y="362"/>
                  <a:pt x="12" y="350"/>
                  <a:pt x="25" y="350"/>
                </a:cubicBezTo>
                <a:cubicBezTo>
                  <a:pt x="39" y="350"/>
                  <a:pt x="50" y="362"/>
                  <a:pt x="50" y="375"/>
                </a:cubicBezTo>
                <a:lnTo>
                  <a:pt x="50" y="525"/>
                </a:lnTo>
                <a:cubicBezTo>
                  <a:pt x="50" y="539"/>
                  <a:pt x="39" y="550"/>
                  <a:pt x="25" y="550"/>
                </a:cubicBezTo>
                <a:cubicBezTo>
                  <a:pt x="12" y="550"/>
                  <a:pt x="0" y="539"/>
                  <a:pt x="0" y="525"/>
                </a:cubicBezTo>
                <a:close/>
                <a:moveTo>
                  <a:pt x="0" y="175"/>
                </a:moveTo>
                <a:lnTo>
                  <a:pt x="0" y="25"/>
                </a:lnTo>
                <a:cubicBezTo>
                  <a:pt x="0" y="12"/>
                  <a:pt x="12" y="0"/>
                  <a:pt x="25" y="0"/>
                </a:cubicBezTo>
                <a:cubicBezTo>
                  <a:pt x="39" y="0"/>
                  <a:pt x="50" y="12"/>
                  <a:pt x="50" y="25"/>
                </a:cubicBezTo>
                <a:lnTo>
                  <a:pt x="50" y="175"/>
                </a:lnTo>
                <a:cubicBezTo>
                  <a:pt x="50" y="189"/>
                  <a:pt x="39" y="200"/>
                  <a:pt x="25" y="200"/>
                </a:cubicBezTo>
                <a:cubicBezTo>
                  <a:pt x="12" y="200"/>
                  <a:pt x="0" y="189"/>
                  <a:pt x="0" y="175"/>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67" name="Freeform 335"/>
          <p:cNvSpPr>
            <a:spLocks noEditPoints="1"/>
          </p:cNvSpPr>
          <p:nvPr/>
        </p:nvSpPr>
        <p:spPr bwMode="auto">
          <a:xfrm>
            <a:off x="7267575" y="5294313"/>
            <a:ext cx="66675" cy="144462"/>
          </a:xfrm>
          <a:custGeom>
            <a:avLst/>
            <a:gdLst/>
            <a:ahLst/>
            <a:cxnLst>
              <a:cxn ang="0">
                <a:pos x="116" y="17"/>
              </a:cxn>
              <a:cxn ang="0">
                <a:pos x="116" y="117"/>
              </a:cxn>
              <a:cxn ang="0">
                <a:pos x="100" y="133"/>
              </a:cxn>
              <a:cxn ang="0">
                <a:pos x="83" y="117"/>
              </a:cxn>
              <a:cxn ang="0">
                <a:pos x="83" y="17"/>
              </a:cxn>
              <a:cxn ang="0">
                <a:pos x="100" y="0"/>
              </a:cxn>
              <a:cxn ang="0">
                <a:pos x="116" y="17"/>
              </a:cxn>
              <a:cxn ang="0">
                <a:pos x="116" y="250"/>
              </a:cxn>
              <a:cxn ang="0">
                <a:pos x="116" y="292"/>
              </a:cxn>
              <a:cxn ang="0">
                <a:pos x="100" y="308"/>
              </a:cxn>
              <a:cxn ang="0">
                <a:pos x="83" y="292"/>
              </a:cxn>
              <a:cxn ang="0">
                <a:pos x="83" y="250"/>
              </a:cxn>
              <a:cxn ang="0">
                <a:pos x="100" y="233"/>
              </a:cxn>
              <a:cxn ang="0">
                <a:pos x="116" y="250"/>
              </a:cxn>
              <a:cxn ang="0">
                <a:pos x="200" y="258"/>
              </a:cxn>
              <a:cxn ang="0">
                <a:pos x="100" y="458"/>
              </a:cxn>
              <a:cxn ang="0">
                <a:pos x="0" y="258"/>
              </a:cxn>
              <a:cxn ang="0">
                <a:pos x="200" y="258"/>
              </a:cxn>
            </a:cxnLst>
            <a:rect l="0" t="0" r="r" b="b"/>
            <a:pathLst>
              <a:path w="200" h="458">
                <a:moveTo>
                  <a:pt x="116" y="17"/>
                </a:moveTo>
                <a:lnTo>
                  <a:pt x="116" y="117"/>
                </a:lnTo>
                <a:cubicBezTo>
                  <a:pt x="116" y="126"/>
                  <a:pt x="109" y="133"/>
                  <a:pt x="100" y="133"/>
                </a:cubicBezTo>
                <a:cubicBezTo>
                  <a:pt x="91" y="133"/>
                  <a:pt x="83" y="126"/>
                  <a:pt x="83" y="117"/>
                </a:cubicBezTo>
                <a:lnTo>
                  <a:pt x="83" y="17"/>
                </a:lnTo>
                <a:cubicBezTo>
                  <a:pt x="83" y="7"/>
                  <a:pt x="91" y="0"/>
                  <a:pt x="100" y="0"/>
                </a:cubicBezTo>
                <a:cubicBezTo>
                  <a:pt x="109" y="0"/>
                  <a:pt x="116" y="7"/>
                  <a:pt x="116" y="17"/>
                </a:cubicBezTo>
                <a:close/>
                <a:moveTo>
                  <a:pt x="116" y="250"/>
                </a:moveTo>
                <a:lnTo>
                  <a:pt x="116" y="292"/>
                </a:lnTo>
                <a:cubicBezTo>
                  <a:pt x="116" y="301"/>
                  <a:pt x="109" y="308"/>
                  <a:pt x="100" y="308"/>
                </a:cubicBezTo>
                <a:cubicBezTo>
                  <a:pt x="91" y="308"/>
                  <a:pt x="83" y="301"/>
                  <a:pt x="83" y="292"/>
                </a:cubicBezTo>
                <a:lnTo>
                  <a:pt x="83" y="250"/>
                </a:lnTo>
                <a:cubicBezTo>
                  <a:pt x="83" y="241"/>
                  <a:pt x="91" y="233"/>
                  <a:pt x="100" y="233"/>
                </a:cubicBezTo>
                <a:cubicBezTo>
                  <a:pt x="109" y="233"/>
                  <a:pt x="116" y="241"/>
                  <a:pt x="116" y="250"/>
                </a:cubicBezTo>
                <a:close/>
                <a:moveTo>
                  <a:pt x="200" y="258"/>
                </a:moveTo>
                <a:lnTo>
                  <a:pt x="100" y="458"/>
                </a:lnTo>
                <a:lnTo>
                  <a:pt x="0" y="258"/>
                </a:lnTo>
                <a:lnTo>
                  <a:pt x="200" y="258"/>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68" name="Freeform 336"/>
          <p:cNvSpPr>
            <a:spLocks noEditPoints="1"/>
          </p:cNvSpPr>
          <p:nvPr/>
        </p:nvSpPr>
        <p:spPr bwMode="auto">
          <a:xfrm>
            <a:off x="7297738" y="5434013"/>
            <a:ext cx="187325" cy="7937"/>
          </a:xfrm>
          <a:custGeom>
            <a:avLst/>
            <a:gdLst/>
            <a:ahLst/>
            <a:cxnLst>
              <a:cxn ang="0">
                <a:pos x="13" y="0"/>
              </a:cxn>
              <a:cxn ang="0">
                <a:pos x="88" y="0"/>
              </a:cxn>
              <a:cxn ang="0">
                <a:pos x="100" y="12"/>
              </a:cxn>
              <a:cxn ang="0">
                <a:pos x="88" y="25"/>
              </a:cxn>
              <a:cxn ang="0">
                <a:pos x="13" y="25"/>
              </a:cxn>
              <a:cxn ang="0">
                <a:pos x="0" y="12"/>
              </a:cxn>
              <a:cxn ang="0">
                <a:pos x="13" y="0"/>
              </a:cxn>
              <a:cxn ang="0">
                <a:pos x="188" y="0"/>
              </a:cxn>
              <a:cxn ang="0">
                <a:pos x="263" y="0"/>
              </a:cxn>
              <a:cxn ang="0">
                <a:pos x="275" y="12"/>
              </a:cxn>
              <a:cxn ang="0">
                <a:pos x="263" y="25"/>
              </a:cxn>
              <a:cxn ang="0">
                <a:pos x="188" y="25"/>
              </a:cxn>
              <a:cxn ang="0">
                <a:pos x="175" y="12"/>
              </a:cxn>
              <a:cxn ang="0">
                <a:pos x="188" y="0"/>
              </a:cxn>
              <a:cxn ang="0">
                <a:pos x="363" y="0"/>
              </a:cxn>
              <a:cxn ang="0">
                <a:pos x="438" y="0"/>
              </a:cxn>
              <a:cxn ang="0">
                <a:pos x="450" y="12"/>
              </a:cxn>
              <a:cxn ang="0">
                <a:pos x="438" y="25"/>
              </a:cxn>
              <a:cxn ang="0">
                <a:pos x="363" y="25"/>
              </a:cxn>
              <a:cxn ang="0">
                <a:pos x="350" y="12"/>
              </a:cxn>
              <a:cxn ang="0">
                <a:pos x="363" y="0"/>
              </a:cxn>
              <a:cxn ang="0">
                <a:pos x="538" y="0"/>
              </a:cxn>
              <a:cxn ang="0">
                <a:pos x="550" y="0"/>
              </a:cxn>
              <a:cxn ang="0">
                <a:pos x="563" y="12"/>
              </a:cxn>
              <a:cxn ang="0">
                <a:pos x="550" y="25"/>
              </a:cxn>
              <a:cxn ang="0">
                <a:pos x="538" y="25"/>
              </a:cxn>
              <a:cxn ang="0">
                <a:pos x="525" y="12"/>
              </a:cxn>
              <a:cxn ang="0">
                <a:pos x="538" y="0"/>
              </a:cxn>
            </a:cxnLst>
            <a:rect l="0" t="0" r="r" b="b"/>
            <a:pathLst>
              <a:path w="563" h="25">
                <a:moveTo>
                  <a:pt x="13" y="0"/>
                </a:moveTo>
                <a:lnTo>
                  <a:pt x="88" y="0"/>
                </a:lnTo>
                <a:cubicBezTo>
                  <a:pt x="95" y="0"/>
                  <a:pt x="100" y="5"/>
                  <a:pt x="100" y="12"/>
                </a:cubicBezTo>
                <a:cubicBezTo>
                  <a:pt x="100" y="19"/>
                  <a:pt x="95" y="25"/>
                  <a:pt x="88" y="25"/>
                </a:cubicBezTo>
                <a:lnTo>
                  <a:pt x="13" y="25"/>
                </a:lnTo>
                <a:cubicBezTo>
                  <a:pt x="6" y="25"/>
                  <a:pt x="0" y="19"/>
                  <a:pt x="0" y="12"/>
                </a:cubicBezTo>
                <a:cubicBezTo>
                  <a:pt x="0" y="5"/>
                  <a:pt x="6" y="0"/>
                  <a:pt x="13" y="0"/>
                </a:cubicBezTo>
                <a:close/>
                <a:moveTo>
                  <a:pt x="188" y="0"/>
                </a:moveTo>
                <a:lnTo>
                  <a:pt x="263" y="0"/>
                </a:lnTo>
                <a:cubicBezTo>
                  <a:pt x="270" y="0"/>
                  <a:pt x="275" y="5"/>
                  <a:pt x="275" y="12"/>
                </a:cubicBezTo>
                <a:cubicBezTo>
                  <a:pt x="275" y="19"/>
                  <a:pt x="270" y="25"/>
                  <a:pt x="263" y="25"/>
                </a:cubicBezTo>
                <a:lnTo>
                  <a:pt x="188" y="25"/>
                </a:lnTo>
                <a:cubicBezTo>
                  <a:pt x="181" y="25"/>
                  <a:pt x="175" y="19"/>
                  <a:pt x="175" y="12"/>
                </a:cubicBezTo>
                <a:cubicBezTo>
                  <a:pt x="175" y="5"/>
                  <a:pt x="181" y="0"/>
                  <a:pt x="188" y="0"/>
                </a:cubicBezTo>
                <a:close/>
                <a:moveTo>
                  <a:pt x="363" y="0"/>
                </a:moveTo>
                <a:lnTo>
                  <a:pt x="438" y="0"/>
                </a:lnTo>
                <a:cubicBezTo>
                  <a:pt x="445" y="0"/>
                  <a:pt x="450" y="5"/>
                  <a:pt x="450" y="12"/>
                </a:cubicBezTo>
                <a:cubicBezTo>
                  <a:pt x="450" y="19"/>
                  <a:pt x="445" y="25"/>
                  <a:pt x="438" y="25"/>
                </a:cubicBezTo>
                <a:lnTo>
                  <a:pt x="363" y="25"/>
                </a:lnTo>
                <a:cubicBezTo>
                  <a:pt x="356" y="25"/>
                  <a:pt x="350" y="19"/>
                  <a:pt x="350" y="12"/>
                </a:cubicBezTo>
                <a:cubicBezTo>
                  <a:pt x="350" y="5"/>
                  <a:pt x="356" y="0"/>
                  <a:pt x="363" y="0"/>
                </a:cubicBezTo>
                <a:close/>
                <a:moveTo>
                  <a:pt x="538" y="0"/>
                </a:moveTo>
                <a:lnTo>
                  <a:pt x="550" y="0"/>
                </a:lnTo>
                <a:cubicBezTo>
                  <a:pt x="557" y="0"/>
                  <a:pt x="563" y="5"/>
                  <a:pt x="563" y="12"/>
                </a:cubicBezTo>
                <a:cubicBezTo>
                  <a:pt x="563" y="19"/>
                  <a:pt x="557" y="25"/>
                  <a:pt x="550" y="25"/>
                </a:cubicBezTo>
                <a:lnTo>
                  <a:pt x="538" y="25"/>
                </a:lnTo>
                <a:cubicBezTo>
                  <a:pt x="531" y="25"/>
                  <a:pt x="525" y="19"/>
                  <a:pt x="525" y="12"/>
                </a:cubicBezTo>
                <a:cubicBezTo>
                  <a:pt x="525" y="5"/>
                  <a:pt x="531" y="0"/>
                  <a:pt x="538" y="0"/>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69" name="Freeform 337"/>
          <p:cNvSpPr>
            <a:spLocks noEditPoints="1"/>
          </p:cNvSpPr>
          <p:nvPr/>
        </p:nvSpPr>
        <p:spPr bwMode="auto">
          <a:xfrm>
            <a:off x="7340600" y="4227513"/>
            <a:ext cx="7938" cy="139700"/>
          </a:xfrm>
          <a:custGeom>
            <a:avLst/>
            <a:gdLst/>
            <a:ahLst/>
            <a:cxnLst>
              <a:cxn ang="0">
                <a:pos x="25" y="12"/>
              </a:cxn>
              <a:cxn ang="0">
                <a:pos x="25" y="87"/>
              </a:cxn>
              <a:cxn ang="0">
                <a:pos x="13" y="100"/>
              </a:cxn>
              <a:cxn ang="0">
                <a:pos x="0" y="87"/>
              </a:cxn>
              <a:cxn ang="0">
                <a:pos x="0" y="12"/>
              </a:cxn>
              <a:cxn ang="0">
                <a:pos x="13" y="0"/>
              </a:cxn>
              <a:cxn ang="0">
                <a:pos x="25" y="12"/>
              </a:cxn>
              <a:cxn ang="0">
                <a:pos x="25" y="187"/>
              </a:cxn>
              <a:cxn ang="0">
                <a:pos x="25" y="262"/>
              </a:cxn>
              <a:cxn ang="0">
                <a:pos x="13" y="275"/>
              </a:cxn>
              <a:cxn ang="0">
                <a:pos x="0" y="262"/>
              </a:cxn>
              <a:cxn ang="0">
                <a:pos x="0" y="187"/>
              </a:cxn>
              <a:cxn ang="0">
                <a:pos x="13" y="175"/>
              </a:cxn>
              <a:cxn ang="0">
                <a:pos x="25" y="187"/>
              </a:cxn>
              <a:cxn ang="0">
                <a:pos x="25" y="362"/>
              </a:cxn>
              <a:cxn ang="0">
                <a:pos x="25" y="437"/>
              </a:cxn>
              <a:cxn ang="0">
                <a:pos x="13" y="450"/>
              </a:cxn>
              <a:cxn ang="0">
                <a:pos x="0" y="437"/>
              </a:cxn>
              <a:cxn ang="0">
                <a:pos x="0" y="362"/>
              </a:cxn>
              <a:cxn ang="0">
                <a:pos x="13" y="350"/>
              </a:cxn>
              <a:cxn ang="0">
                <a:pos x="25" y="362"/>
              </a:cxn>
            </a:cxnLst>
            <a:rect l="0" t="0" r="r" b="b"/>
            <a:pathLst>
              <a:path w="25" h="450">
                <a:moveTo>
                  <a:pt x="25" y="12"/>
                </a:moveTo>
                <a:lnTo>
                  <a:pt x="25" y="87"/>
                </a:lnTo>
                <a:cubicBezTo>
                  <a:pt x="25" y="94"/>
                  <a:pt x="20" y="100"/>
                  <a:pt x="13" y="100"/>
                </a:cubicBezTo>
                <a:cubicBezTo>
                  <a:pt x="6" y="100"/>
                  <a:pt x="0" y="94"/>
                  <a:pt x="0" y="87"/>
                </a:cubicBezTo>
                <a:lnTo>
                  <a:pt x="0" y="12"/>
                </a:lnTo>
                <a:cubicBezTo>
                  <a:pt x="0" y="5"/>
                  <a:pt x="6" y="0"/>
                  <a:pt x="13" y="0"/>
                </a:cubicBezTo>
                <a:cubicBezTo>
                  <a:pt x="20" y="0"/>
                  <a:pt x="25" y="5"/>
                  <a:pt x="25" y="12"/>
                </a:cubicBezTo>
                <a:close/>
                <a:moveTo>
                  <a:pt x="25" y="187"/>
                </a:moveTo>
                <a:lnTo>
                  <a:pt x="25" y="262"/>
                </a:lnTo>
                <a:cubicBezTo>
                  <a:pt x="25" y="269"/>
                  <a:pt x="20" y="275"/>
                  <a:pt x="13" y="275"/>
                </a:cubicBezTo>
                <a:cubicBezTo>
                  <a:pt x="6" y="275"/>
                  <a:pt x="0" y="269"/>
                  <a:pt x="0" y="262"/>
                </a:cubicBezTo>
                <a:lnTo>
                  <a:pt x="0" y="187"/>
                </a:lnTo>
                <a:cubicBezTo>
                  <a:pt x="0" y="180"/>
                  <a:pt x="6" y="175"/>
                  <a:pt x="13" y="175"/>
                </a:cubicBezTo>
                <a:cubicBezTo>
                  <a:pt x="20" y="175"/>
                  <a:pt x="25" y="180"/>
                  <a:pt x="25" y="187"/>
                </a:cubicBezTo>
                <a:close/>
                <a:moveTo>
                  <a:pt x="25" y="362"/>
                </a:moveTo>
                <a:lnTo>
                  <a:pt x="25" y="437"/>
                </a:lnTo>
                <a:cubicBezTo>
                  <a:pt x="25" y="444"/>
                  <a:pt x="20" y="450"/>
                  <a:pt x="13" y="450"/>
                </a:cubicBezTo>
                <a:cubicBezTo>
                  <a:pt x="6" y="450"/>
                  <a:pt x="0" y="444"/>
                  <a:pt x="0" y="437"/>
                </a:cubicBezTo>
                <a:lnTo>
                  <a:pt x="0" y="362"/>
                </a:lnTo>
                <a:cubicBezTo>
                  <a:pt x="0" y="355"/>
                  <a:pt x="6" y="350"/>
                  <a:pt x="13" y="350"/>
                </a:cubicBezTo>
                <a:cubicBezTo>
                  <a:pt x="20" y="350"/>
                  <a:pt x="25" y="355"/>
                  <a:pt x="25" y="362"/>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70" name="Freeform 338"/>
          <p:cNvSpPr>
            <a:spLocks noEditPoints="1"/>
          </p:cNvSpPr>
          <p:nvPr/>
        </p:nvSpPr>
        <p:spPr bwMode="auto">
          <a:xfrm>
            <a:off x="7345363" y="4198938"/>
            <a:ext cx="141287" cy="61912"/>
          </a:xfrm>
          <a:custGeom>
            <a:avLst/>
            <a:gdLst/>
            <a:ahLst/>
            <a:cxnLst>
              <a:cxn ang="0">
                <a:pos x="167" y="83"/>
              </a:cxn>
              <a:cxn ang="0">
                <a:pos x="267" y="83"/>
              </a:cxn>
              <a:cxn ang="0">
                <a:pos x="283" y="100"/>
              </a:cxn>
              <a:cxn ang="0">
                <a:pos x="267" y="117"/>
              </a:cxn>
              <a:cxn ang="0">
                <a:pos x="167" y="117"/>
              </a:cxn>
              <a:cxn ang="0">
                <a:pos x="150" y="100"/>
              </a:cxn>
              <a:cxn ang="0">
                <a:pos x="167" y="83"/>
              </a:cxn>
              <a:cxn ang="0">
                <a:pos x="400" y="83"/>
              </a:cxn>
              <a:cxn ang="0">
                <a:pos x="408" y="83"/>
              </a:cxn>
              <a:cxn ang="0">
                <a:pos x="425" y="100"/>
              </a:cxn>
              <a:cxn ang="0">
                <a:pos x="408" y="117"/>
              </a:cxn>
              <a:cxn ang="0">
                <a:pos x="400" y="117"/>
              </a:cxn>
              <a:cxn ang="0">
                <a:pos x="383" y="100"/>
              </a:cxn>
              <a:cxn ang="0">
                <a:pos x="400" y="83"/>
              </a:cxn>
              <a:cxn ang="0">
                <a:pos x="200" y="200"/>
              </a:cxn>
              <a:cxn ang="0">
                <a:pos x="0" y="100"/>
              </a:cxn>
              <a:cxn ang="0">
                <a:pos x="200" y="0"/>
              </a:cxn>
              <a:cxn ang="0">
                <a:pos x="200" y="200"/>
              </a:cxn>
            </a:cxnLst>
            <a:rect l="0" t="0" r="r" b="b"/>
            <a:pathLst>
              <a:path w="425" h="200">
                <a:moveTo>
                  <a:pt x="167" y="83"/>
                </a:moveTo>
                <a:lnTo>
                  <a:pt x="267" y="83"/>
                </a:lnTo>
                <a:cubicBezTo>
                  <a:pt x="276" y="83"/>
                  <a:pt x="283" y="91"/>
                  <a:pt x="283" y="100"/>
                </a:cubicBezTo>
                <a:cubicBezTo>
                  <a:pt x="283" y="109"/>
                  <a:pt x="276" y="117"/>
                  <a:pt x="267" y="117"/>
                </a:cubicBezTo>
                <a:lnTo>
                  <a:pt x="167" y="117"/>
                </a:lnTo>
                <a:cubicBezTo>
                  <a:pt x="157" y="117"/>
                  <a:pt x="150" y="109"/>
                  <a:pt x="150" y="100"/>
                </a:cubicBezTo>
                <a:cubicBezTo>
                  <a:pt x="150" y="91"/>
                  <a:pt x="157" y="83"/>
                  <a:pt x="167" y="83"/>
                </a:cubicBezTo>
                <a:close/>
                <a:moveTo>
                  <a:pt x="400" y="83"/>
                </a:moveTo>
                <a:lnTo>
                  <a:pt x="408" y="83"/>
                </a:lnTo>
                <a:cubicBezTo>
                  <a:pt x="418" y="83"/>
                  <a:pt x="425" y="91"/>
                  <a:pt x="425" y="100"/>
                </a:cubicBezTo>
                <a:cubicBezTo>
                  <a:pt x="425" y="109"/>
                  <a:pt x="418" y="117"/>
                  <a:pt x="408" y="117"/>
                </a:cubicBezTo>
                <a:lnTo>
                  <a:pt x="400" y="117"/>
                </a:lnTo>
                <a:cubicBezTo>
                  <a:pt x="391" y="117"/>
                  <a:pt x="383" y="109"/>
                  <a:pt x="383" y="100"/>
                </a:cubicBezTo>
                <a:cubicBezTo>
                  <a:pt x="383" y="91"/>
                  <a:pt x="391" y="83"/>
                  <a:pt x="400" y="83"/>
                </a:cubicBezTo>
                <a:close/>
                <a:moveTo>
                  <a:pt x="200" y="200"/>
                </a:moveTo>
                <a:lnTo>
                  <a:pt x="0" y="100"/>
                </a:lnTo>
                <a:lnTo>
                  <a:pt x="200" y="0"/>
                </a:lnTo>
                <a:lnTo>
                  <a:pt x="20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71" name="Freeform 339"/>
          <p:cNvSpPr>
            <a:spLocks noEditPoints="1"/>
          </p:cNvSpPr>
          <p:nvPr/>
        </p:nvSpPr>
        <p:spPr bwMode="auto">
          <a:xfrm>
            <a:off x="7477125" y="4225925"/>
            <a:ext cx="7938" cy="1216025"/>
          </a:xfrm>
          <a:custGeom>
            <a:avLst/>
            <a:gdLst/>
            <a:ahLst/>
            <a:cxnLst>
              <a:cxn ang="0">
                <a:pos x="12" y="3829"/>
              </a:cxn>
              <a:cxn ang="0">
                <a:pos x="12" y="3929"/>
              </a:cxn>
              <a:cxn ang="0">
                <a:pos x="0" y="3666"/>
              </a:cxn>
              <a:cxn ang="0">
                <a:pos x="25" y="3741"/>
              </a:cxn>
              <a:cxn ang="0">
                <a:pos x="0" y="3566"/>
              </a:cxn>
              <a:cxn ang="0">
                <a:pos x="25" y="3491"/>
              </a:cxn>
              <a:cxn ang="0">
                <a:pos x="0" y="3566"/>
              </a:cxn>
              <a:cxn ang="0">
                <a:pos x="12" y="3304"/>
              </a:cxn>
              <a:cxn ang="0">
                <a:pos x="12" y="3404"/>
              </a:cxn>
              <a:cxn ang="0">
                <a:pos x="0" y="3141"/>
              </a:cxn>
              <a:cxn ang="0">
                <a:pos x="25" y="3216"/>
              </a:cxn>
              <a:cxn ang="0">
                <a:pos x="0" y="3041"/>
              </a:cxn>
              <a:cxn ang="0">
                <a:pos x="25" y="2966"/>
              </a:cxn>
              <a:cxn ang="0">
                <a:pos x="0" y="3041"/>
              </a:cxn>
              <a:cxn ang="0">
                <a:pos x="12" y="2779"/>
              </a:cxn>
              <a:cxn ang="0">
                <a:pos x="12" y="2879"/>
              </a:cxn>
              <a:cxn ang="0">
                <a:pos x="0" y="2616"/>
              </a:cxn>
              <a:cxn ang="0">
                <a:pos x="25" y="2691"/>
              </a:cxn>
              <a:cxn ang="0">
                <a:pos x="0" y="2516"/>
              </a:cxn>
              <a:cxn ang="0">
                <a:pos x="25" y="2441"/>
              </a:cxn>
              <a:cxn ang="0">
                <a:pos x="0" y="2516"/>
              </a:cxn>
              <a:cxn ang="0">
                <a:pos x="12" y="2254"/>
              </a:cxn>
              <a:cxn ang="0">
                <a:pos x="12" y="2354"/>
              </a:cxn>
              <a:cxn ang="0">
                <a:pos x="0" y="2091"/>
              </a:cxn>
              <a:cxn ang="0">
                <a:pos x="25" y="2166"/>
              </a:cxn>
              <a:cxn ang="0">
                <a:pos x="0" y="1991"/>
              </a:cxn>
              <a:cxn ang="0">
                <a:pos x="25" y="1916"/>
              </a:cxn>
              <a:cxn ang="0">
                <a:pos x="0" y="1991"/>
              </a:cxn>
              <a:cxn ang="0">
                <a:pos x="12" y="1729"/>
              </a:cxn>
              <a:cxn ang="0">
                <a:pos x="12" y="1829"/>
              </a:cxn>
              <a:cxn ang="0">
                <a:pos x="0" y="1566"/>
              </a:cxn>
              <a:cxn ang="0">
                <a:pos x="25" y="1641"/>
              </a:cxn>
              <a:cxn ang="0">
                <a:pos x="0" y="1466"/>
              </a:cxn>
              <a:cxn ang="0">
                <a:pos x="25" y="1391"/>
              </a:cxn>
              <a:cxn ang="0">
                <a:pos x="0" y="1466"/>
              </a:cxn>
              <a:cxn ang="0">
                <a:pos x="12" y="1204"/>
              </a:cxn>
              <a:cxn ang="0">
                <a:pos x="12" y="1304"/>
              </a:cxn>
              <a:cxn ang="0">
                <a:pos x="0" y="1041"/>
              </a:cxn>
              <a:cxn ang="0">
                <a:pos x="25" y="1116"/>
              </a:cxn>
              <a:cxn ang="0">
                <a:pos x="0" y="941"/>
              </a:cxn>
              <a:cxn ang="0">
                <a:pos x="25" y="866"/>
              </a:cxn>
              <a:cxn ang="0">
                <a:pos x="0" y="941"/>
              </a:cxn>
              <a:cxn ang="0">
                <a:pos x="12" y="679"/>
              </a:cxn>
              <a:cxn ang="0">
                <a:pos x="12" y="779"/>
              </a:cxn>
              <a:cxn ang="0">
                <a:pos x="0" y="516"/>
              </a:cxn>
              <a:cxn ang="0">
                <a:pos x="25" y="591"/>
              </a:cxn>
              <a:cxn ang="0">
                <a:pos x="0" y="416"/>
              </a:cxn>
              <a:cxn ang="0">
                <a:pos x="25" y="341"/>
              </a:cxn>
              <a:cxn ang="0">
                <a:pos x="0" y="416"/>
              </a:cxn>
              <a:cxn ang="0">
                <a:pos x="12" y="154"/>
              </a:cxn>
              <a:cxn ang="0">
                <a:pos x="12" y="254"/>
              </a:cxn>
              <a:cxn ang="0">
                <a:pos x="0" y="12"/>
              </a:cxn>
              <a:cxn ang="0">
                <a:pos x="25" y="66"/>
              </a:cxn>
            </a:cxnLst>
            <a:rect l="0" t="0" r="r" b="b"/>
            <a:pathLst>
              <a:path w="25" h="3929">
                <a:moveTo>
                  <a:pt x="0" y="3916"/>
                </a:moveTo>
                <a:lnTo>
                  <a:pt x="0" y="3841"/>
                </a:lnTo>
                <a:cubicBezTo>
                  <a:pt x="0" y="3834"/>
                  <a:pt x="5" y="3829"/>
                  <a:pt x="12" y="3829"/>
                </a:cubicBezTo>
                <a:cubicBezTo>
                  <a:pt x="19" y="3829"/>
                  <a:pt x="25" y="3834"/>
                  <a:pt x="25" y="3841"/>
                </a:cubicBezTo>
                <a:lnTo>
                  <a:pt x="25" y="3916"/>
                </a:lnTo>
                <a:cubicBezTo>
                  <a:pt x="25" y="3923"/>
                  <a:pt x="19" y="3929"/>
                  <a:pt x="12" y="3929"/>
                </a:cubicBezTo>
                <a:cubicBezTo>
                  <a:pt x="5" y="3929"/>
                  <a:pt x="0" y="3923"/>
                  <a:pt x="0" y="3916"/>
                </a:cubicBezTo>
                <a:close/>
                <a:moveTo>
                  <a:pt x="0" y="3741"/>
                </a:moveTo>
                <a:lnTo>
                  <a:pt x="0" y="3666"/>
                </a:lnTo>
                <a:cubicBezTo>
                  <a:pt x="0" y="3659"/>
                  <a:pt x="5" y="3654"/>
                  <a:pt x="12" y="3654"/>
                </a:cubicBezTo>
                <a:cubicBezTo>
                  <a:pt x="19" y="3654"/>
                  <a:pt x="25" y="3659"/>
                  <a:pt x="25" y="3666"/>
                </a:cubicBezTo>
                <a:lnTo>
                  <a:pt x="25" y="3741"/>
                </a:lnTo>
                <a:cubicBezTo>
                  <a:pt x="25" y="3748"/>
                  <a:pt x="19" y="3754"/>
                  <a:pt x="12" y="3754"/>
                </a:cubicBezTo>
                <a:cubicBezTo>
                  <a:pt x="5" y="3754"/>
                  <a:pt x="0" y="3748"/>
                  <a:pt x="0" y="3741"/>
                </a:cubicBezTo>
                <a:close/>
                <a:moveTo>
                  <a:pt x="0" y="3566"/>
                </a:moveTo>
                <a:lnTo>
                  <a:pt x="0" y="3491"/>
                </a:lnTo>
                <a:cubicBezTo>
                  <a:pt x="0" y="3484"/>
                  <a:pt x="5" y="3479"/>
                  <a:pt x="12" y="3479"/>
                </a:cubicBezTo>
                <a:cubicBezTo>
                  <a:pt x="19" y="3479"/>
                  <a:pt x="25" y="3484"/>
                  <a:pt x="25" y="3491"/>
                </a:cubicBezTo>
                <a:lnTo>
                  <a:pt x="25" y="3566"/>
                </a:lnTo>
                <a:cubicBezTo>
                  <a:pt x="25" y="3573"/>
                  <a:pt x="19" y="3579"/>
                  <a:pt x="12" y="3579"/>
                </a:cubicBezTo>
                <a:cubicBezTo>
                  <a:pt x="5" y="3579"/>
                  <a:pt x="0" y="3573"/>
                  <a:pt x="0" y="3566"/>
                </a:cubicBezTo>
                <a:close/>
                <a:moveTo>
                  <a:pt x="0" y="3391"/>
                </a:moveTo>
                <a:lnTo>
                  <a:pt x="0" y="3316"/>
                </a:lnTo>
                <a:cubicBezTo>
                  <a:pt x="0" y="3309"/>
                  <a:pt x="5" y="3304"/>
                  <a:pt x="12" y="3304"/>
                </a:cubicBezTo>
                <a:cubicBezTo>
                  <a:pt x="19" y="3304"/>
                  <a:pt x="25" y="3309"/>
                  <a:pt x="25" y="3316"/>
                </a:cubicBezTo>
                <a:lnTo>
                  <a:pt x="25" y="3391"/>
                </a:lnTo>
                <a:cubicBezTo>
                  <a:pt x="25" y="3398"/>
                  <a:pt x="19" y="3404"/>
                  <a:pt x="12" y="3404"/>
                </a:cubicBezTo>
                <a:cubicBezTo>
                  <a:pt x="5" y="3404"/>
                  <a:pt x="0" y="3398"/>
                  <a:pt x="0" y="3391"/>
                </a:cubicBezTo>
                <a:close/>
                <a:moveTo>
                  <a:pt x="0" y="3216"/>
                </a:moveTo>
                <a:lnTo>
                  <a:pt x="0" y="3141"/>
                </a:lnTo>
                <a:cubicBezTo>
                  <a:pt x="0" y="3134"/>
                  <a:pt x="5" y="3129"/>
                  <a:pt x="12" y="3129"/>
                </a:cubicBezTo>
                <a:cubicBezTo>
                  <a:pt x="19" y="3129"/>
                  <a:pt x="25" y="3134"/>
                  <a:pt x="25" y="3141"/>
                </a:cubicBezTo>
                <a:lnTo>
                  <a:pt x="25" y="3216"/>
                </a:lnTo>
                <a:cubicBezTo>
                  <a:pt x="25" y="3223"/>
                  <a:pt x="19" y="3229"/>
                  <a:pt x="12" y="3229"/>
                </a:cubicBezTo>
                <a:cubicBezTo>
                  <a:pt x="5" y="3229"/>
                  <a:pt x="0" y="3223"/>
                  <a:pt x="0" y="3216"/>
                </a:cubicBezTo>
                <a:close/>
                <a:moveTo>
                  <a:pt x="0" y="3041"/>
                </a:moveTo>
                <a:lnTo>
                  <a:pt x="0" y="2966"/>
                </a:lnTo>
                <a:cubicBezTo>
                  <a:pt x="0" y="2959"/>
                  <a:pt x="5" y="2954"/>
                  <a:pt x="12" y="2954"/>
                </a:cubicBezTo>
                <a:cubicBezTo>
                  <a:pt x="19" y="2954"/>
                  <a:pt x="25" y="2959"/>
                  <a:pt x="25" y="2966"/>
                </a:cubicBezTo>
                <a:lnTo>
                  <a:pt x="25" y="3041"/>
                </a:lnTo>
                <a:cubicBezTo>
                  <a:pt x="25" y="3048"/>
                  <a:pt x="19" y="3054"/>
                  <a:pt x="12" y="3054"/>
                </a:cubicBezTo>
                <a:cubicBezTo>
                  <a:pt x="5" y="3054"/>
                  <a:pt x="0" y="3048"/>
                  <a:pt x="0" y="3041"/>
                </a:cubicBezTo>
                <a:close/>
                <a:moveTo>
                  <a:pt x="0" y="2866"/>
                </a:moveTo>
                <a:lnTo>
                  <a:pt x="0" y="2791"/>
                </a:lnTo>
                <a:cubicBezTo>
                  <a:pt x="0" y="2784"/>
                  <a:pt x="5" y="2779"/>
                  <a:pt x="12" y="2779"/>
                </a:cubicBezTo>
                <a:cubicBezTo>
                  <a:pt x="19" y="2779"/>
                  <a:pt x="25" y="2784"/>
                  <a:pt x="25" y="2791"/>
                </a:cubicBezTo>
                <a:lnTo>
                  <a:pt x="25" y="2866"/>
                </a:lnTo>
                <a:cubicBezTo>
                  <a:pt x="25" y="2873"/>
                  <a:pt x="19" y="2879"/>
                  <a:pt x="12" y="2879"/>
                </a:cubicBezTo>
                <a:cubicBezTo>
                  <a:pt x="5" y="2879"/>
                  <a:pt x="0" y="2873"/>
                  <a:pt x="0" y="2866"/>
                </a:cubicBezTo>
                <a:close/>
                <a:moveTo>
                  <a:pt x="0" y="2691"/>
                </a:moveTo>
                <a:lnTo>
                  <a:pt x="0" y="2616"/>
                </a:lnTo>
                <a:cubicBezTo>
                  <a:pt x="0" y="2609"/>
                  <a:pt x="5" y="2604"/>
                  <a:pt x="12" y="2604"/>
                </a:cubicBezTo>
                <a:cubicBezTo>
                  <a:pt x="19" y="2604"/>
                  <a:pt x="25" y="2609"/>
                  <a:pt x="25" y="2616"/>
                </a:cubicBezTo>
                <a:lnTo>
                  <a:pt x="25" y="2691"/>
                </a:lnTo>
                <a:cubicBezTo>
                  <a:pt x="25" y="2698"/>
                  <a:pt x="19" y="2704"/>
                  <a:pt x="12" y="2704"/>
                </a:cubicBezTo>
                <a:cubicBezTo>
                  <a:pt x="5" y="2704"/>
                  <a:pt x="0" y="2698"/>
                  <a:pt x="0" y="2691"/>
                </a:cubicBezTo>
                <a:close/>
                <a:moveTo>
                  <a:pt x="0" y="2516"/>
                </a:moveTo>
                <a:lnTo>
                  <a:pt x="0" y="2441"/>
                </a:lnTo>
                <a:cubicBezTo>
                  <a:pt x="0" y="2434"/>
                  <a:pt x="5" y="2429"/>
                  <a:pt x="12" y="2429"/>
                </a:cubicBezTo>
                <a:cubicBezTo>
                  <a:pt x="19" y="2429"/>
                  <a:pt x="25" y="2434"/>
                  <a:pt x="25" y="2441"/>
                </a:cubicBezTo>
                <a:lnTo>
                  <a:pt x="25" y="2516"/>
                </a:lnTo>
                <a:cubicBezTo>
                  <a:pt x="25" y="2523"/>
                  <a:pt x="19" y="2529"/>
                  <a:pt x="12" y="2529"/>
                </a:cubicBezTo>
                <a:cubicBezTo>
                  <a:pt x="5" y="2529"/>
                  <a:pt x="0" y="2523"/>
                  <a:pt x="0" y="2516"/>
                </a:cubicBezTo>
                <a:close/>
                <a:moveTo>
                  <a:pt x="0" y="2341"/>
                </a:moveTo>
                <a:lnTo>
                  <a:pt x="0" y="2266"/>
                </a:lnTo>
                <a:cubicBezTo>
                  <a:pt x="0" y="2259"/>
                  <a:pt x="5" y="2254"/>
                  <a:pt x="12" y="2254"/>
                </a:cubicBezTo>
                <a:cubicBezTo>
                  <a:pt x="19" y="2254"/>
                  <a:pt x="25" y="2259"/>
                  <a:pt x="25" y="2266"/>
                </a:cubicBezTo>
                <a:lnTo>
                  <a:pt x="25" y="2341"/>
                </a:lnTo>
                <a:cubicBezTo>
                  <a:pt x="25" y="2348"/>
                  <a:pt x="19" y="2354"/>
                  <a:pt x="12" y="2354"/>
                </a:cubicBezTo>
                <a:cubicBezTo>
                  <a:pt x="5" y="2354"/>
                  <a:pt x="0" y="2348"/>
                  <a:pt x="0" y="2341"/>
                </a:cubicBezTo>
                <a:close/>
                <a:moveTo>
                  <a:pt x="0" y="2166"/>
                </a:moveTo>
                <a:lnTo>
                  <a:pt x="0" y="2091"/>
                </a:lnTo>
                <a:cubicBezTo>
                  <a:pt x="0" y="2084"/>
                  <a:pt x="5" y="2079"/>
                  <a:pt x="12" y="2079"/>
                </a:cubicBezTo>
                <a:cubicBezTo>
                  <a:pt x="19" y="2079"/>
                  <a:pt x="25" y="2084"/>
                  <a:pt x="25" y="2091"/>
                </a:cubicBezTo>
                <a:lnTo>
                  <a:pt x="25" y="2166"/>
                </a:lnTo>
                <a:cubicBezTo>
                  <a:pt x="25" y="2173"/>
                  <a:pt x="19" y="2179"/>
                  <a:pt x="12" y="2179"/>
                </a:cubicBezTo>
                <a:cubicBezTo>
                  <a:pt x="5" y="2179"/>
                  <a:pt x="0" y="2173"/>
                  <a:pt x="0" y="2166"/>
                </a:cubicBezTo>
                <a:close/>
                <a:moveTo>
                  <a:pt x="0" y="1991"/>
                </a:moveTo>
                <a:lnTo>
                  <a:pt x="0" y="1916"/>
                </a:lnTo>
                <a:cubicBezTo>
                  <a:pt x="0" y="1909"/>
                  <a:pt x="5" y="1904"/>
                  <a:pt x="12" y="1904"/>
                </a:cubicBezTo>
                <a:cubicBezTo>
                  <a:pt x="19" y="1904"/>
                  <a:pt x="25" y="1909"/>
                  <a:pt x="25" y="1916"/>
                </a:cubicBezTo>
                <a:lnTo>
                  <a:pt x="25" y="1991"/>
                </a:lnTo>
                <a:cubicBezTo>
                  <a:pt x="25" y="1998"/>
                  <a:pt x="19" y="2004"/>
                  <a:pt x="12" y="2004"/>
                </a:cubicBezTo>
                <a:cubicBezTo>
                  <a:pt x="5" y="2004"/>
                  <a:pt x="0" y="1998"/>
                  <a:pt x="0" y="1991"/>
                </a:cubicBezTo>
                <a:close/>
                <a:moveTo>
                  <a:pt x="0" y="1816"/>
                </a:moveTo>
                <a:lnTo>
                  <a:pt x="0" y="1741"/>
                </a:lnTo>
                <a:cubicBezTo>
                  <a:pt x="0" y="1734"/>
                  <a:pt x="5" y="1729"/>
                  <a:pt x="12" y="1729"/>
                </a:cubicBezTo>
                <a:cubicBezTo>
                  <a:pt x="19" y="1729"/>
                  <a:pt x="25" y="1734"/>
                  <a:pt x="25" y="1741"/>
                </a:cubicBezTo>
                <a:lnTo>
                  <a:pt x="25" y="1816"/>
                </a:lnTo>
                <a:cubicBezTo>
                  <a:pt x="25" y="1823"/>
                  <a:pt x="19" y="1829"/>
                  <a:pt x="12" y="1829"/>
                </a:cubicBezTo>
                <a:cubicBezTo>
                  <a:pt x="5" y="1829"/>
                  <a:pt x="0" y="1823"/>
                  <a:pt x="0" y="1816"/>
                </a:cubicBezTo>
                <a:close/>
                <a:moveTo>
                  <a:pt x="0" y="1641"/>
                </a:moveTo>
                <a:lnTo>
                  <a:pt x="0" y="1566"/>
                </a:lnTo>
                <a:cubicBezTo>
                  <a:pt x="0" y="1559"/>
                  <a:pt x="5" y="1554"/>
                  <a:pt x="12" y="1554"/>
                </a:cubicBezTo>
                <a:cubicBezTo>
                  <a:pt x="19" y="1554"/>
                  <a:pt x="25" y="1559"/>
                  <a:pt x="25" y="1566"/>
                </a:cubicBezTo>
                <a:lnTo>
                  <a:pt x="25" y="1641"/>
                </a:lnTo>
                <a:cubicBezTo>
                  <a:pt x="25" y="1648"/>
                  <a:pt x="19" y="1654"/>
                  <a:pt x="12" y="1654"/>
                </a:cubicBezTo>
                <a:cubicBezTo>
                  <a:pt x="5" y="1654"/>
                  <a:pt x="0" y="1648"/>
                  <a:pt x="0" y="1641"/>
                </a:cubicBezTo>
                <a:close/>
                <a:moveTo>
                  <a:pt x="0" y="1466"/>
                </a:moveTo>
                <a:lnTo>
                  <a:pt x="0" y="1391"/>
                </a:lnTo>
                <a:cubicBezTo>
                  <a:pt x="0" y="1384"/>
                  <a:pt x="5" y="1379"/>
                  <a:pt x="12" y="1379"/>
                </a:cubicBezTo>
                <a:cubicBezTo>
                  <a:pt x="19" y="1379"/>
                  <a:pt x="25" y="1384"/>
                  <a:pt x="25" y="1391"/>
                </a:cubicBezTo>
                <a:lnTo>
                  <a:pt x="25" y="1466"/>
                </a:lnTo>
                <a:cubicBezTo>
                  <a:pt x="25" y="1473"/>
                  <a:pt x="19" y="1479"/>
                  <a:pt x="12" y="1479"/>
                </a:cubicBezTo>
                <a:cubicBezTo>
                  <a:pt x="5" y="1479"/>
                  <a:pt x="0" y="1473"/>
                  <a:pt x="0" y="1466"/>
                </a:cubicBezTo>
                <a:close/>
                <a:moveTo>
                  <a:pt x="0" y="1291"/>
                </a:moveTo>
                <a:lnTo>
                  <a:pt x="0" y="1216"/>
                </a:lnTo>
                <a:cubicBezTo>
                  <a:pt x="0" y="1209"/>
                  <a:pt x="5" y="1204"/>
                  <a:pt x="12" y="1204"/>
                </a:cubicBezTo>
                <a:cubicBezTo>
                  <a:pt x="19" y="1204"/>
                  <a:pt x="25" y="1209"/>
                  <a:pt x="25" y="1216"/>
                </a:cubicBezTo>
                <a:lnTo>
                  <a:pt x="25" y="1291"/>
                </a:lnTo>
                <a:cubicBezTo>
                  <a:pt x="25" y="1298"/>
                  <a:pt x="19" y="1304"/>
                  <a:pt x="12" y="1304"/>
                </a:cubicBezTo>
                <a:cubicBezTo>
                  <a:pt x="5" y="1304"/>
                  <a:pt x="0" y="1298"/>
                  <a:pt x="0" y="1291"/>
                </a:cubicBezTo>
                <a:close/>
                <a:moveTo>
                  <a:pt x="0" y="1116"/>
                </a:moveTo>
                <a:lnTo>
                  <a:pt x="0" y="1041"/>
                </a:lnTo>
                <a:cubicBezTo>
                  <a:pt x="0" y="1034"/>
                  <a:pt x="5" y="1029"/>
                  <a:pt x="12" y="1029"/>
                </a:cubicBezTo>
                <a:cubicBezTo>
                  <a:pt x="19" y="1029"/>
                  <a:pt x="25" y="1034"/>
                  <a:pt x="25" y="1041"/>
                </a:cubicBezTo>
                <a:lnTo>
                  <a:pt x="25" y="1116"/>
                </a:lnTo>
                <a:cubicBezTo>
                  <a:pt x="25" y="1123"/>
                  <a:pt x="19" y="1129"/>
                  <a:pt x="12" y="1129"/>
                </a:cubicBezTo>
                <a:cubicBezTo>
                  <a:pt x="5" y="1129"/>
                  <a:pt x="0" y="1123"/>
                  <a:pt x="0" y="1116"/>
                </a:cubicBezTo>
                <a:close/>
                <a:moveTo>
                  <a:pt x="0" y="941"/>
                </a:moveTo>
                <a:lnTo>
                  <a:pt x="0" y="866"/>
                </a:lnTo>
                <a:cubicBezTo>
                  <a:pt x="0" y="859"/>
                  <a:pt x="5" y="854"/>
                  <a:pt x="12" y="854"/>
                </a:cubicBezTo>
                <a:cubicBezTo>
                  <a:pt x="19" y="854"/>
                  <a:pt x="25" y="859"/>
                  <a:pt x="25" y="866"/>
                </a:cubicBezTo>
                <a:lnTo>
                  <a:pt x="25" y="941"/>
                </a:lnTo>
                <a:cubicBezTo>
                  <a:pt x="25" y="948"/>
                  <a:pt x="19" y="954"/>
                  <a:pt x="12" y="954"/>
                </a:cubicBezTo>
                <a:cubicBezTo>
                  <a:pt x="5" y="954"/>
                  <a:pt x="0" y="948"/>
                  <a:pt x="0" y="941"/>
                </a:cubicBezTo>
                <a:close/>
                <a:moveTo>
                  <a:pt x="0" y="766"/>
                </a:moveTo>
                <a:lnTo>
                  <a:pt x="0" y="691"/>
                </a:lnTo>
                <a:cubicBezTo>
                  <a:pt x="0" y="684"/>
                  <a:pt x="5" y="679"/>
                  <a:pt x="12" y="679"/>
                </a:cubicBezTo>
                <a:cubicBezTo>
                  <a:pt x="19" y="679"/>
                  <a:pt x="25" y="684"/>
                  <a:pt x="25" y="691"/>
                </a:cubicBezTo>
                <a:lnTo>
                  <a:pt x="25" y="766"/>
                </a:lnTo>
                <a:cubicBezTo>
                  <a:pt x="25" y="773"/>
                  <a:pt x="19" y="779"/>
                  <a:pt x="12" y="779"/>
                </a:cubicBezTo>
                <a:cubicBezTo>
                  <a:pt x="5" y="779"/>
                  <a:pt x="0" y="773"/>
                  <a:pt x="0" y="766"/>
                </a:cubicBezTo>
                <a:close/>
                <a:moveTo>
                  <a:pt x="0" y="591"/>
                </a:moveTo>
                <a:lnTo>
                  <a:pt x="0" y="516"/>
                </a:lnTo>
                <a:cubicBezTo>
                  <a:pt x="0" y="509"/>
                  <a:pt x="5" y="504"/>
                  <a:pt x="12" y="504"/>
                </a:cubicBezTo>
                <a:cubicBezTo>
                  <a:pt x="19" y="504"/>
                  <a:pt x="25" y="509"/>
                  <a:pt x="25" y="516"/>
                </a:cubicBezTo>
                <a:lnTo>
                  <a:pt x="25" y="591"/>
                </a:lnTo>
                <a:cubicBezTo>
                  <a:pt x="25" y="598"/>
                  <a:pt x="19" y="604"/>
                  <a:pt x="12" y="604"/>
                </a:cubicBezTo>
                <a:cubicBezTo>
                  <a:pt x="5" y="604"/>
                  <a:pt x="0" y="598"/>
                  <a:pt x="0" y="591"/>
                </a:cubicBezTo>
                <a:close/>
                <a:moveTo>
                  <a:pt x="0" y="416"/>
                </a:moveTo>
                <a:lnTo>
                  <a:pt x="0" y="341"/>
                </a:lnTo>
                <a:cubicBezTo>
                  <a:pt x="0" y="334"/>
                  <a:pt x="5" y="329"/>
                  <a:pt x="12" y="329"/>
                </a:cubicBezTo>
                <a:cubicBezTo>
                  <a:pt x="19" y="329"/>
                  <a:pt x="25" y="334"/>
                  <a:pt x="25" y="341"/>
                </a:cubicBezTo>
                <a:lnTo>
                  <a:pt x="25" y="416"/>
                </a:lnTo>
                <a:cubicBezTo>
                  <a:pt x="25" y="423"/>
                  <a:pt x="19" y="429"/>
                  <a:pt x="12" y="429"/>
                </a:cubicBezTo>
                <a:cubicBezTo>
                  <a:pt x="5" y="429"/>
                  <a:pt x="0" y="423"/>
                  <a:pt x="0" y="416"/>
                </a:cubicBezTo>
                <a:close/>
                <a:moveTo>
                  <a:pt x="0" y="241"/>
                </a:moveTo>
                <a:lnTo>
                  <a:pt x="0" y="166"/>
                </a:lnTo>
                <a:cubicBezTo>
                  <a:pt x="0" y="159"/>
                  <a:pt x="5" y="154"/>
                  <a:pt x="12" y="154"/>
                </a:cubicBezTo>
                <a:cubicBezTo>
                  <a:pt x="19" y="154"/>
                  <a:pt x="25" y="159"/>
                  <a:pt x="25" y="166"/>
                </a:cubicBezTo>
                <a:lnTo>
                  <a:pt x="25" y="241"/>
                </a:lnTo>
                <a:cubicBezTo>
                  <a:pt x="25" y="248"/>
                  <a:pt x="19" y="254"/>
                  <a:pt x="12" y="254"/>
                </a:cubicBezTo>
                <a:cubicBezTo>
                  <a:pt x="5" y="254"/>
                  <a:pt x="0" y="248"/>
                  <a:pt x="0" y="241"/>
                </a:cubicBezTo>
                <a:close/>
                <a:moveTo>
                  <a:pt x="0" y="66"/>
                </a:moveTo>
                <a:lnTo>
                  <a:pt x="0" y="12"/>
                </a:lnTo>
                <a:cubicBezTo>
                  <a:pt x="0" y="5"/>
                  <a:pt x="5" y="0"/>
                  <a:pt x="12" y="0"/>
                </a:cubicBezTo>
                <a:cubicBezTo>
                  <a:pt x="19" y="0"/>
                  <a:pt x="25" y="5"/>
                  <a:pt x="25" y="12"/>
                </a:cubicBezTo>
                <a:lnTo>
                  <a:pt x="25" y="66"/>
                </a:lnTo>
                <a:cubicBezTo>
                  <a:pt x="25" y="73"/>
                  <a:pt x="19" y="79"/>
                  <a:pt x="12" y="79"/>
                </a:cubicBezTo>
                <a:cubicBezTo>
                  <a:pt x="5" y="79"/>
                  <a:pt x="0" y="73"/>
                  <a:pt x="0" y="66"/>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72" name="Freeform 340"/>
          <p:cNvSpPr>
            <a:spLocks noEditPoints="1"/>
          </p:cNvSpPr>
          <p:nvPr/>
        </p:nvSpPr>
        <p:spPr bwMode="auto">
          <a:xfrm>
            <a:off x="7481888" y="4656138"/>
            <a:ext cx="258762" cy="61912"/>
          </a:xfrm>
          <a:custGeom>
            <a:avLst/>
            <a:gdLst/>
            <a:ahLst/>
            <a:cxnLst>
              <a:cxn ang="0">
                <a:pos x="167" y="84"/>
              </a:cxn>
              <a:cxn ang="0">
                <a:pos x="759" y="84"/>
              </a:cxn>
              <a:cxn ang="0">
                <a:pos x="775" y="100"/>
              </a:cxn>
              <a:cxn ang="0">
                <a:pos x="759" y="117"/>
              </a:cxn>
              <a:cxn ang="0">
                <a:pos x="167" y="117"/>
              </a:cxn>
              <a:cxn ang="0">
                <a:pos x="150" y="100"/>
              </a:cxn>
              <a:cxn ang="0">
                <a:pos x="167" y="84"/>
              </a:cxn>
              <a:cxn ang="0">
                <a:pos x="200" y="200"/>
              </a:cxn>
              <a:cxn ang="0">
                <a:pos x="0" y="100"/>
              </a:cxn>
              <a:cxn ang="0">
                <a:pos x="200" y="0"/>
              </a:cxn>
              <a:cxn ang="0">
                <a:pos x="200" y="200"/>
              </a:cxn>
            </a:cxnLst>
            <a:rect l="0" t="0" r="r" b="b"/>
            <a:pathLst>
              <a:path w="775" h="200">
                <a:moveTo>
                  <a:pt x="167" y="84"/>
                </a:moveTo>
                <a:lnTo>
                  <a:pt x="759" y="84"/>
                </a:lnTo>
                <a:cubicBezTo>
                  <a:pt x="768" y="84"/>
                  <a:pt x="775" y="91"/>
                  <a:pt x="775" y="100"/>
                </a:cubicBezTo>
                <a:cubicBezTo>
                  <a:pt x="775" y="110"/>
                  <a:pt x="768" y="117"/>
                  <a:pt x="759" y="117"/>
                </a:cubicBezTo>
                <a:lnTo>
                  <a:pt x="167" y="117"/>
                </a:lnTo>
                <a:cubicBezTo>
                  <a:pt x="158" y="117"/>
                  <a:pt x="150" y="110"/>
                  <a:pt x="150" y="100"/>
                </a:cubicBezTo>
                <a:cubicBezTo>
                  <a:pt x="150" y="91"/>
                  <a:pt x="158" y="84"/>
                  <a:pt x="167" y="84"/>
                </a:cubicBezTo>
                <a:close/>
                <a:moveTo>
                  <a:pt x="200" y="200"/>
                </a:moveTo>
                <a:lnTo>
                  <a:pt x="0" y="100"/>
                </a:lnTo>
                <a:lnTo>
                  <a:pt x="200" y="0"/>
                </a:lnTo>
                <a:lnTo>
                  <a:pt x="20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73" name="Freeform 341"/>
          <p:cNvSpPr>
            <a:spLocks noEditPoints="1"/>
          </p:cNvSpPr>
          <p:nvPr/>
        </p:nvSpPr>
        <p:spPr bwMode="auto">
          <a:xfrm>
            <a:off x="7481888" y="5294313"/>
            <a:ext cx="258762" cy="61912"/>
          </a:xfrm>
          <a:custGeom>
            <a:avLst/>
            <a:gdLst/>
            <a:ahLst/>
            <a:cxnLst>
              <a:cxn ang="0">
                <a:pos x="167" y="83"/>
              </a:cxn>
              <a:cxn ang="0">
                <a:pos x="759" y="83"/>
              </a:cxn>
              <a:cxn ang="0">
                <a:pos x="775" y="100"/>
              </a:cxn>
              <a:cxn ang="0">
                <a:pos x="759" y="116"/>
              </a:cxn>
              <a:cxn ang="0">
                <a:pos x="167" y="116"/>
              </a:cxn>
              <a:cxn ang="0">
                <a:pos x="150" y="100"/>
              </a:cxn>
              <a:cxn ang="0">
                <a:pos x="167" y="83"/>
              </a:cxn>
              <a:cxn ang="0">
                <a:pos x="200" y="200"/>
              </a:cxn>
              <a:cxn ang="0">
                <a:pos x="0" y="100"/>
              </a:cxn>
              <a:cxn ang="0">
                <a:pos x="200" y="0"/>
              </a:cxn>
              <a:cxn ang="0">
                <a:pos x="200" y="200"/>
              </a:cxn>
            </a:cxnLst>
            <a:rect l="0" t="0" r="r" b="b"/>
            <a:pathLst>
              <a:path w="775" h="200">
                <a:moveTo>
                  <a:pt x="167" y="83"/>
                </a:moveTo>
                <a:lnTo>
                  <a:pt x="759" y="83"/>
                </a:lnTo>
                <a:cubicBezTo>
                  <a:pt x="768" y="83"/>
                  <a:pt x="775" y="91"/>
                  <a:pt x="775" y="100"/>
                </a:cubicBezTo>
                <a:cubicBezTo>
                  <a:pt x="775" y="109"/>
                  <a:pt x="768" y="116"/>
                  <a:pt x="759" y="116"/>
                </a:cubicBezTo>
                <a:lnTo>
                  <a:pt x="167" y="116"/>
                </a:lnTo>
                <a:cubicBezTo>
                  <a:pt x="158" y="116"/>
                  <a:pt x="150" y="109"/>
                  <a:pt x="150" y="100"/>
                </a:cubicBezTo>
                <a:cubicBezTo>
                  <a:pt x="150" y="91"/>
                  <a:pt x="158" y="83"/>
                  <a:pt x="167" y="83"/>
                </a:cubicBezTo>
                <a:close/>
                <a:moveTo>
                  <a:pt x="200" y="200"/>
                </a:moveTo>
                <a:lnTo>
                  <a:pt x="0" y="100"/>
                </a:lnTo>
                <a:lnTo>
                  <a:pt x="200" y="0"/>
                </a:lnTo>
                <a:lnTo>
                  <a:pt x="20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74" name="Freeform 342"/>
          <p:cNvSpPr>
            <a:spLocks noEditPoints="1"/>
          </p:cNvSpPr>
          <p:nvPr/>
        </p:nvSpPr>
        <p:spPr bwMode="auto">
          <a:xfrm>
            <a:off x="8047038" y="4060825"/>
            <a:ext cx="9525" cy="128588"/>
          </a:xfrm>
          <a:custGeom>
            <a:avLst/>
            <a:gdLst/>
            <a:ahLst/>
            <a:cxnLst>
              <a:cxn ang="0">
                <a:pos x="25" y="13"/>
              </a:cxn>
              <a:cxn ang="0">
                <a:pos x="25" y="88"/>
              </a:cxn>
              <a:cxn ang="0">
                <a:pos x="12" y="100"/>
              </a:cxn>
              <a:cxn ang="0">
                <a:pos x="0" y="88"/>
              </a:cxn>
              <a:cxn ang="0">
                <a:pos x="0" y="13"/>
              </a:cxn>
              <a:cxn ang="0">
                <a:pos x="12" y="0"/>
              </a:cxn>
              <a:cxn ang="0">
                <a:pos x="25" y="13"/>
              </a:cxn>
              <a:cxn ang="0">
                <a:pos x="25" y="188"/>
              </a:cxn>
              <a:cxn ang="0">
                <a:pos x="25" y="263"/>
              </a:cxn>
              <a:cxn ang="0">
                <a:pos x="12" y="275"/>
              </a:cxn>
              <a:cxn ang="0">
                <a:pos x="0" y="263"/>
              </a:cxn>
              <a:cxn ang="0">
                <a:pos x="0" y="188"/>
              </a:cxn>
              <a:cxn ang="0">
                <a:pos x="12" y="175"/>
              </a:cxn>
              <a:cxn ang="0">
                <a:pos x="25" y="188"/>
              </a:cxn>
              <a:cxn ang="0">
                <a:pos x="25" y="363"/>
              </a:cxn>
              <a:cxn ang="0">
                <a:pos x="25" y="396"/>
              </a:cxn>
              <a:cxn ang="0">
                <a:pos x="12" y="409"/>
              </a:cxn>
              <a:cxn ang="0">
                <a:pos x="0" y="396"/>
              </a:cxn>
              <a:cxn ang="0">
                <a:pos x="0" y="363"/>
              </a:cxn>
              <a:cxn ang="0">
                <a:pos x="12" y="350"/>
              </a:cxn>
              <a:cxn ang="0">
                <a:pos x="25" y="363"/>
              </a:cxn>
            </a:cxnLst>
            <a:rect l="0" t="0" r="r" b="b"/>
            <a:pathLst>
              <a:path w="25" h="409">
                <a:moveTo>
                  <a:pt x="25" y="13"/>
                </a:moveTo>
                <a:lnTo>
                  <a:pt x="25" y="88"/>
                </a:lnTo>
                <a:cubicBezTo>
                  <a:pt x="25" y="95"/>
                  <a:pt x="19" y="100"/>
                  <a:pt x="12" y="100"/>
                </a:cubicBezTo>
                <a:cubicBezTo>
                  <a:pt x="5" y="100"/>
                  <a:pt x="0" y="95"/>
                  <a:pt x="0" y="88"/>
                </a:cubicBezTo>
                <a:lnTo>
                  <a:pt x="0" y="13"/>
                </a:lnTo>
                <a:cubicBezTo>
                  <a:pt x="0" y="6"/>
                  <a:pt x="5" y="0"/>
                  <a:pt x="12" y="0"/>
                </a:cubicBezTo>
                <a:cubicBezTo>
                  <a:pt x="19" y="0"/>
                  <a:pt x="25" y="6"/>
                  <a:pt x="25" y="13"/>
                </a:cubicBezTo>
                <a:close/>
                <a:moveTo>
                  <a:pt x="25" y="188"/>
                </a:moveTo>
                <a:lnTo>
                  <a:pt x="25" y="263"/>
                </a:lnTo>
                <a:cubicBezTo>
                  <a:pt x="25" y="270"/>
                  <a:pt x="19" y="275"/>
                  <a:pt x="12" y="275"/>
                </a:cubicBezTo>
                <a:cubicBezTo>
                  <a:pt x="5" y="275"/>
                  <a:pt x="0" y="270"/>
                  <a:pt x="0" y="263"/>
                </a:cubicBezTo>
                <a:lnTo>
                  <a:pt x="0" y="188"/>
                </a:lnTo>
                <a:cubicBezTo>
                  <a:pt x="0" y="181"/>
                  <a:pt x="5" y="175"/>
                  <a:pt x="12" y="175"/>
                </a:cubicBezTo>
                <a:cubicBezTo>
                  <a:pt x="19" y="175"/>
                  <a:pt x="25" y="181"/>
                  <a:pt x="25" y="188"/>
                </a:cubicBezTo>
                <a:close/>
                <a:moveTo>
                  <a:pt x="25" y="363"/>
                </a:moveTo>
                <a:lnTo>
                  <a:pt x="25" y="396"/>
                </a:lnTo>
                <a:cubicBezTo>
                  <a:pt x="25" y="403"/>
                  <a:pt x="19" y="409"/>
                  <a:pt x="12" y="409"/>
                </a:cubicBezTo>
                <a:cubicBezTo>
                  <a:pt x="5" y="409"/>
                  <a:pt x="0" y="403"/>
                  <a:pt x="0" y="396"/>
                </a:cubicBezTo>
                <a:lnTo>
                  <a:pt x="0" y="363"/>
                </a:lnTo>
                <a:cubicBezTo>
                  <a:pt x="0" y="356"/>
                  <a:pt x="5" y="350"/>
                  <a:pt x="12" y="350"/>
                </a:cubicBezTo>
                <a:cubicBezTo>
                  <a:pt x="19" y="350"/>
                  <a:pt x="25" y="356"/>
                  <a:pt x="25" y="363"/>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75" name="Freeform 343"/>
          <p:cNvSpPr>
            <a:spLocks noEditPoints="1"/>
          </p:cNvSpPr>
          <p:nvPr/>
        </p:nvSpPr>
        <p:spPr bwMode="auto">
          <a:xfrm>
            <a:off x="8045450" y="4152900"/>
            <a:ext cx="227013" cy="63500"/>
          </a:xfrm>
          <a:custGeom>
            <a:avLst/>
            <a:gdLst/>
            <a:ahLst/>
            <a:cxnLst>
              <a:cxn ang="0">
                <a:pos x="16" y="84"/>
              </a:cxn>
              <a:cxn ang="0">
                <a:pos x="116" y="84"/>
              </a:cxn>
              <a:cxn ang="0">
                <a:pos x="133" y="100"/>
              </a:cxn>
              <a:cxn ang="0">
                <a:pos x="116" y="117"/>
              </a:cxn>
              <a:cxn ang="0">
                <a:pos x="16" y="117"/>
              </a:cxn>
              <a:cxn ang="0">
                <a:pos x="0" y="100"/>
              </a:cxn>
              <a:cxn ang="0">
                <a:pos x="16" y="84"/>
              </a:cxn>
              <a:cxn ang="0">
                <a:pos x="250" y="84"/>
              </a:cxn>
              <a:cxn ang="0">
                <a:pos x="350" y="84"/>
              </a:cxn>
              <a:cxn ang="0">
                <a:pos x="366" y="100"/>
              </a:cxn>
              <a:cxn ang="0">
                <a:pos x="350" y="117"/>
              </a:cxn>
              <a:cxn ang="0">
                <a:pos x="250" y="117"/>
              </a:cxn>
              <a:cxn ang="0">
                <a:pos x="233" y="100"/>
              </a:cxn>
              <a:cxn ang="0">
                <a:pos x="250" y="84"/>
              </a:cxn>
              <a:cxn ang="0">
                <a:pos x="483" y="84"/>
              </a:cxn>
              <a:cxn ang="0">
                <a:pos x="508" y="84"/>
              </a:cxn>
              <a:cxn ang="0">
                <a:pos x="525" y="100"/>
              </a:cxn>
              <a:cxn ang="0">
                <a:pos x="508" y="117"/>
              </a:cxn>
              <a:cxn ang="0">
                <a:pos x="483" y="117"/>
              </a:cxn>
              <a:cxn ang="0">
                <a:pos x="466" y="100"/>
              </a:cxn>
              <a:cxn ang="0">
                <a:pos x="483" y="84"/>
              </a:cxn>
              <a:cxn ang="0">
                <a:pos x="475" y="0"/>
              </a:cxn>
              <a:cxn ang="0">
                <a:pos x="675" y="100"/>
              </a:cxn>
              <a:cxn ang="0">
                <a:pos x="475" y="200"/>
              </a:cxn>
              <a:cxn ang="0">
                <a:pos x="475" y="0"/>
              </a:cxn>
            </a:cxnLst>
            <a:rect l="0" t="0" r="r" b="b"/>
            <a:pathLst>
              <a:path w="675" h="200">
                <a:moveTo>
                  <a:pt x="16" y="84"/>
                </a:moveTo>
                <a:lnTo>
                  <a:pt x="116" y="84"/>
                </a:lnTo>
                <a:cubicBezTo>
                  <a:pt x="126" y="84"/>
                  <a:pt x="133" y="91"/>
                  <a:pt x="133" y="100"/>
                </a:cubicBezTo>
                <a:cubicBezTo>
                  <a:pt x="133" y="110"/>
                  <a:pt x="126" y="117"/>
                  <a:pt x="116" y="117"/>
                </a:cubicBezTo>
                <a:lnTo>
                  <a:pt x="16" y="117"/>
                </a:lnTo>
                <a:cubicBezTo>
                  <a:pt x="7" y="117"/>
                  <a:pt x="0" y="110"/>
                  <a:pt x="0" y="100"/>
                </a:cubicBezTo>
                <a:cubicBezTo>
                  <a:pt x="0" y="91"/>
                  <a:pt x="7" y="84"/>
                  <a:pt x="16" y="84"/>
                </a:cubicBezTo>
                <a:close/>
                <a:moveTo>
                  <a:pt x="250" y="84"/>
                </a:moveTo>
                <a:lnTo>
                  <a:pt x="350" y="84"/>
                </a:lnTo>
                <a:cubicBezTo>
                  <a:pt x="359" y="84"/>
                  <a:pt x="366" y="91"/>
                  <a:pt x="366" y="100"/>
                </a:cubicBezTo>
                <a:cubicBezTo>
                  <a:pt x="366" y="110"/>
                  <a:pt x="359" y="117"/>
                  <a:pt x="350" y="117"/>
                </a:cubicBezTo>
                <a:lnTo>
                  <a:pt x="250" y="117"/>
                </a:lnTo>
                <a:cubicBezTo>
                  <a:pt x="240" y="117"/>
                  <a:pt x="233" y="110"/>
                  <a:pt x="233" y="100"/>
                </a:cubicBezTo>
                <a:cubicBezTo>
                  <a:pt x="233" y="91"/>
                  <a:pt x="240" y="84"/>
                  <a:pt x="250" y="84"/>
                </a:cubicBezTo>
                <a:close/>
                <a:moveTo>
                  <a:pt x="483" y="84"/>
                </a:moveTo>
                <a:lnTo>
                  <a:pt x="508" y="84"/>
                </a:lnTo>
                <a:cubicBezTo>
                  <a:pt x="517" y="84"/>
                  <a:pt x="525" y="91"/>
                  <a:pt x="525" y="100"/>
                </a:cubicBezTo>
                <a:cubicBezTo>
                  <a:pt x="525" y="110"/>
                  <a:pt x="517" y="117"/>
                  <a:pt x="508" y="117"/>
                </a:cubicBezTo>
                <a:lnTo>
                  <a:pt x="483" y="117"/>
                </a:lnTo>
                <a:cubicBezTo>
                  <a:pt x="474" y="117"/>
                  <a:pt x="466" y="110"/>
                  <a:pt x="466" y="100"/>
                </a:cubicBezTo>
                <a:cubicBezTo>
                  <a:pt x="466" y="91"/>
                  <a:pt x="474" y="84"/>
                  <a:pt x="483" y="84"/>
                </a:cubicBezTo>
                <a:close/>
                <a:moveTo>
                  <a:pt x="475" y="0"/>
                </a:moveTo>
                <a:lnTo>
                  <a:pt x="675" y="100"/>
                </a:lnTo>
                <a:lnTo>
                  <a:pt x="475" y="200"/>
                </a:lnTo>
                <a:lnTo>
                  <a:pt x="475" y="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76" name="Freeform 344"/>
          <p:cNvSpPr>
            <a:spLocks noEditPoints="1"/>
          </p:cNvSpPr>
          <p:nvPr/>
        </p:nvSpPr>
        <p:spPr bwMode="auto">
          <a:xfrm>
            <a:off x="8018463" y="3167063"/>
            <a:ext cx="66675" cy="128587"/>
          </a:xfrm>
          <a:custGeom>
            <a:avLst/>
            <a:gdLst/>
            <a:ahLst/>
            <a:cxnLst>
              <a:cxn ang="0">
                <a:pos x="117" y="16"/>
              </a:cxn>
              <a:cxn ang="0">
                <a:pos x="117" y="116"/>
              </a:cxn>
              <a:cxn ang="0">
                <a:pos x="100" y="133"/>
              </a:cxn>
              <a:cxn ang="0">
                <a:pos x="84" y="116"/>
              </a:cxn>
              <a:cxn ang="0">
                <a:pos x="84" y="16"/>
              </a:cxn>
              <a:cxn ang="0">
                <a:pos x="100" y="0"/>
              </a:cxn>
              <a:cxn ang="0">
                <a:pos x="117" y="16"/>
              </a:cxn>
              <a:cxn ang="0">
                <a:pos x="200" y="216"/>
              </a:cxn>
              <a:cxn ang="0">
                <a:pos x="100" y="416"/>
              </a:cxn>
              <a:cxn ang="0">
                <a:pos x="0" y="216"/>
              </a:cxn>
              <a:cxn ang="0">
                <a:pos x="200" y="216"/>
              </a:cxn>
            </a:cxnLst>
            <a:rect l="0" t="0" r="r" b="b"/>
            <a:pathLst>
              <a:path w="200" h="416">
                <a:moveTo>
                  <a:pt x="117" y="16"/>
                </a:moveTo>
                <a:lnTo>
                  <a:pt x="117" y="116"/>
                </a:lnTo>
                <a:cubicBezTo>
                  <a:pt x="117" y="126"/>
                  <a:pt x="110" y="133"/>
                  <a:pt x="100" y="133"/>
                </a:cubicBezTo>
                <a:cubicBezTo>
                  <a:pt x="91" y="133"/>
                  <a:pt x="84" y="126"/>
                  <a:pt x="84" y="116"/>
                </a:cubicBezTo>
                <a:lnTo>
                  <a:pt x="84" y="16"/>
                </a:lnTo>
                <a:cubicBezTo>
                  <a:pt x="84" y="7"/>
                  <a:pt x="91" y="0"/>
                  <a:pt x="100" y="0"/>
                </a:cubicBezTo>
                <a:cubicBezTo>
                  <a:pt x="110" y="0"/>
                  <a:pt x="117" y="7"/>
                  <a:pt x="117" y="16"/>
                </a:cubicBezTo>
                <a:close/>
                <a:moveTo>
                  <a:pt x="200" y="216"/>
                </a:moveTo>
                <a:lnTo>
                  <a:pt x="100" y="416"/>
                </a:lnTo>
                <a:lnTo>
                  <a:pt x="0" y="216"/>
                </a:lnTo>
                <a:lnTo>
                  <a:pt x="200" y="216"/>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77" name="Freeform 345"/>
          <p:cNvSpPr>
            <a:spLocks noEditPoints="1"/>
          </p:cNvSpPr>
          <p:nvPr/>
        </p:nvSpPr>
        <p:spPr bwMode="auto">
          <a:xfrm>
            <a:off x="8064500" y="3162300"/>
            <a:ext cx="209550" cy="7938"/>
          </a:xfrm>
          <a:custGeom>
            <a:avLst/>
            <a:gdLst/>
            <a:ahLst/>
            <a:cxnLst>
              <a:cxn ang="0">
                <a:pos x="12" y="0"/>
              </a:cxn>
              <a:cxn ang="0">
                <a:pos x="87" y="0"/>
              </a:cxn>
              <a:cxn ang="0">
                <a:pos x="100" y="13"/>
              </a:cxn>
              <a:cxn ang="0">
                <a:pos x="87" y="25"/>
              </a:cxn>
              <a:cxn ang="0">
                <a:pos x="12" y="25"/>
              </a:cxn>
              <a:cxn ang="0">
                <a:pos x="0" y="13"/>
              </a:cxn>
              <a:cxn ang="0">
                <a:pos x="12" y="0"/>
              </a:cxn>
              <a:cxn ang="0">
                <a:pos x="187" y="0"/>
              </a:cxn>
              <a:cxn ang="0">
                <a:pos x="262" y="0"/>
              </a:cxn>
              <a:cxn ang="0">
                <a:pos x="275" y="13"/>
              </a:cxn>
              <a:cxn ang="0">
                <a:pos x="262" y="25"/>
              </a:cxn>
              <a:cxn ang="0">
                <a:pos x="187" y="25"/>
              </a:cxn>
              <a:cxn ang="0">
                <a:pos x="175" y="13"/>
              </a:cxn>
              <a:cxn ang="0">
                <a:pos x="187" y="0"/>
              </a:cxn>
              <a:cxn ang="0">
                <a:pos x="362" y="0"/>
              </a:cxn>
              <a:cxn ang="0">
                <a:pos x="437" y="0"/>
              </a:cxn>
              <a:cxn ang="0">
                <a:pos x="450" y="13"/>
              </a:cxn>
              <a:cxn ang="0">
                <a:pos x="437" y="25"/>
              </a:cxn>
              <a:cxn ang="0">
                <a:pos x="362" y="25"/>
              </a:cxn>
              <a:cxn ang="0">
                <a:pos x="350" y="13"/>
              </a:cxn>
              <a:cxn ang="0">
                <a:pos x="362" y="0"/>
              </a:cxn>
              <a:cxn ang="0">
                <a:pos x="537" y="0"/>
              </a:cxn>
              <a:cxn ang="0">
                <a:pos x="612" y="0"/>
              </a:cxn>
              <a:cxn ang="0">
                <a:pos x="625" y="13"/>
              </a:cxn>
              <a:cxn ang="0">
                <a:pos x="612" y="25"/>
              </a:cxn>
              <a:cxn ang="0">
                <a:pos x="537" y="25"/>
              </a:cxn>
              <a:cxn ang="0">
                <a:pos x="525" y="13"/>
              </a:cxn>
              <a:cxn ang="0">
                <a:pos x="537" y="0"/>
              </a:cxn>
            </a:cxnLst>
            <a:rect l="0" t="0" r="r" b="b"/>
            <a:pathLst>
              <a:path w="625" h="25">
                <a:moveTo>
                  <a:pt x="12" y="0"/>
                </a:moveTo>
                <a:lnTo>
                  <a:pt x="87" y="0"/>
                </a:lnTo>
                <a:cubicBezTo>
                  <a:pt x="94" y="0"/>
                  <a:pt x="100" y="6"/>
                  <a:pt x="100" y="13"/>
                </a:cubicBezTo>
                <a:cubicBezTo>
                  <a:pt x="100" y="20"/>
                  <a:pt x="94" y="25"/>
                  <a:pt x="87" y="25"/>
                </a:cubicBezTo>
                <a:lnTo>
                  <a:pt x="12" y="25"/>
                </a:lnTo>
                <a:cubicBezTo>
                  <a:pt x="5" y="25"/>
                  <a:pt x="0" y="20"/>
                  <a:pt x="0" y="13"/>
                </a:cubicBezTo>
                <a:cubicBezTo>
                  <a:pt x="0" y="6"/>
                  <a:pt x="5" y="0"/>
                  <a:pt x="12" y="0"/>
                </a:cubicBezTo>
                <a:close/>
                <a:moveTo>
                  <a:pt x="187" y="0"/>
                </a:moveTo>
                <a:lnTo>
                  <a:pt x="262" y="0"/>
                </a:lnTo>
                <a:cubicBezTo>
                  <a:pt x="269" y="0"/>
                  <a:pt x="275" y="6"/>
                  <a:pt x="275" y="13"/>
                </a:cubicBezTo>
                <a:cubicBezTo>
                  <a:pt x="275" y="20"/>
                  <a:pt x="269" y="25"/>
                  <a:pt x="262" y="25"/>
                </a:cubicBezTo>
                <a:lnTo>
                  <a:pt x="187" y="25"/>
                </a:lnTo>
                <a:cubicBezTo>
                  <a:pt x="180" y="25"/>
                  <a:pt x="175" y="20"/>
                  <a:pt x="175" y="13"/>
                </a:cubicBezTo>
                <a:cubicBezTo>
                  <a:pt x="175" y="6"/>
                  <a:pt x="180" y="0"/>
                  <a:pt x="187" y="0"/>
                </a:cubicBezTo>
                <a:close/>
                <a:moveTo>
                  <a:pt x="362" y="0"/>
                </a:moveTo>
                <a:lnTo>
                  <a:pt x="437" y="0"/>
                </a:lnTo>
                <a:cubicBezTo>
                  <a:pt x="444" y="0"/>
                  <a:pt x="450" y="6"/>
                  <a:pt x="450" y="13"/>
                </a:cubicBezTo>
                <a:cubicBezTo>
                  <a:pt x="450" y="20"/>
                  <a:pt x="444" y="25"/>
                  <a:pt x="437" y="25"/>
                </a:cubicBezTo>
                <a:lnTo>
                  <a:pt x="362" y="25"/>
                </a:lnTo>
                <a:cubicBezTo>
                  <a:pt x="355" y="25"/>
                  <a:pt x="350" y="20"/>
                  <a:pt x="350" y="13"/>
                </a:cubicBezTo>
                <a:cubicBezTo>
                  <a:pt x="350" y="6"/>
                  <a:pt x="355" y="0"/>
                  <a:pt x="362" y="0"/>
                </a:cubicBezTo>
                <a:close/>
                <a:moveTo>
                  <a:pt x="537" y="0"/>
                </a:moveTo>
                <a:lnTo>
                  <a:pt x="612" y="0"/>
                </a:lnTo>
                <a:cubicBezTo>
                  <a:pt x="619" y="0"/>
                  <a:pt x="625" y="6"/>
                  <a:pt x="625" y="13"/>
                </a:cubicBezTo>
                <a:cubicBezTo>
                  <a:pt x="625" y="20"/>
                  <a:pt x="619" y="25"/>
                  <a:pt x="612" y="25"/>
                </a:cubicBezTo>
                <a:lnTo>
                  <a:pt x="537" y="25"/>
                </a:lnTo>
                <a:cubicBezTo>
                  <a:pt x="530" y="25"/>
                  <a:pt x="525" y="20"/>
                  <a:pt x="525" y="13"/>
                </a:cubicBezTo>
                <a:cubicBezTo>
                  <a:pt x="525" y="6"/>
                  <a:pt x="530" y="0"/>
                  <a:pt x="537" y="0"/>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78" name="Freeform 346"/>
          <p:cNvSpPr>
            <a:spLocks noEditPoints="1"/>
          </p:cNvSpPr>
          <p:nvPr/>
        </p:nvSpPr>
        <p:spPr bwMode="auto">
          <a:xfrm>
            <a:off x="4945063" y="5097463"/>
            <a:ext cx="323850" cy="7937"/>
          </a:xfrm>
          <a:custGeom>
            <a:avLst/>
            <a:gdLst/>
            <a:ahLst/>
            <a:cxnLst>
              <a:cxn ang="0">
                <a:pos x="25" y="0"/>
              </a:cxn>
              <a:cxn ang="0">
                <a:pos x="175" y="0"/>
              </a:cxn>
              <a:cxn ang="0">
                <a:pos x="200" y="25"/>
              </a:cxn>
              <a:cxn ang="0">
                <a:pos x="175" y="50"/>
              </a:cxn>
              <a:cxn ang="0">
                <a:pos x="25" y="50"/>
              </a:cxn>
              <a:cxn ang="0">
                <a:pos x="0" y="25"/>
              </a:cxn>
              <a:cxn ang="0">
                <a:pos x="25" y="0"/>
              </a:cxn>
              <a:cxn ang="0">
                <a:pos x="375" y="0"/>
              </a:cxn>
              <a:cxn ang="0">
                <a:pos x="525" y="0"/>
              </a:cxn>
              <a:cxn ang="0">
                <a:pos x="550" y="25"/>
              </a:cxn>
              <a:cxn ang="0">
                <a:pos x="525" y="50"/>
              </a:cxn>
              <a:cxn ang="0">
                <a:pos x="375" y="50"/>
              </a:cxn>
              <a:cxn ang="0">
                <a:pos x="350" y="25"/>
              </a:cxn>
              <a:cxn ang="0">
                <a:pos x="375" y="0"/>
              </a:cxn>
              <a:cxn ang="0">
                <a:pos x="725" y="0"/>
              </a:cxn>
              <a:cxn ang="0">
                <a:pos x="875" y="0"/>
              </a:cxn>
              <a:cxn ang="0">
                <a:pos x="900" y="25"/>
              </a:cxn>
              <a:cxn ang="0">
                <a:pos x="875" y="50"/>
              </a:cxn>
              <a:cxn ang="0">
                <a:pos x="725" y="50"/>
              </a:cxn>
              <a:cxn ang="0">
                <a:pos x="700" y="25"/>
              </a:cxn>
              <a:cxn ang="0">
                <a:pos x="725" y="0"/>
              </a:cxn>
              <a:cxn ang="0">
                <a:pos x="1075" y="0"/>
              </a:cxn>
              <a:cxn ang="0">
                <a:pos x="1225" y="0"/>
              </a:cxn>
              <a:cxn ang="0">
                <a:pos x="1250" y="25"/>
              </a:cxn>
              <a:cxn ang="0">
                <a:pos x="1225" y="50"/>
              </a:cxn>
              <a:cxn ang="0">
                <a:pos x="1075" y="50"/>
              </a:cxn>
              <a:cxn ang="0">
                <a:pos x="1050" y="25"/>
              </a:cxn>
              <a:cxn ang="0">
                <a:pos x="1075" y="0"/>
              </a:cxn>
              <a:cxn ang="0">
                <a:pos x="1425" y="0"/>
              </a:cxn>
              <a:cxn ang="0">
                <a:pos x="1575" y="0"/>
              </a:cxn>
              <a:cxn ang="0">
                <a:pos x="1600" y="25"/>
              </a:cxn>
              <a:cxn ang="0">
                <a:pos x="1575" y="50"/>
              </a:cxn>
              <a:cxn ang="0">
                <a:pos x="1425" y="50"/>
              </a:cxn>
              <a:cxn ang="0">
                <a:pos x="1400" y="25"/>
              </a:cxn>
              <a:cxn ang="0">
                <a:pos x="1425" y="0"/>
              </a:cxn>
              <a:cxn ang="0">
                <a:pos x="1775" y="0"/>
              </a:cxn>
              <a:cxn ang="0">
                <a:pos x="1909" y="0"/>
              </a:cxn>
              <a:cxn ang="0">
                <a:pos x="1934" y="25"/>
              </a:cxn>
              <a:cxn ang="0">
                <a:pos x="1909" y="50"/>
              </a:cxn>
              <a:cxn ang="0">
                <a:pos x="1775" y="50"/>
              </a:cxn>
              <a:cxn ang="0">
                <a:pos x="1750" y="25"/>
              </a:cxn>
              <a:cxn ang="0">
                <a:pos x="1775" y="0"/>
              </a:cxn>
            </a:cxnLst>
            <a:rect l="0" t="0" r="r" b="b"/>
            <a:pathLst>
              <a:path w="1934" h="50">
                <a:moveTo>
                  <a:pt x="25" y="0"/>
                </a:moveTo>
                <a:lnTo>
                  <a:pt x="175" y="0"/>
                </a:lnTo>
                <a:cubicBezTo>
                  <a:pt x="189" y="0"/>
                  <a:pt x="200" y="12"/>
                  <a:pt x="200" y="25"/>
                </a:cubicBezTo>
                <a:cubicBezTo>
                  <a:pt x="200" y="39"/>
                  <a:pt x="189" y="50"/>
                  <a:pt x="175" y="50"/>
                </a:cubicBezTo>
                <a:lnTo>
                  <a:pt x="25" y="50"/>
                </a:lnTo>
                <a:cubicBezTo>
                  <a:pt x="12" y="50"/>
                  <a:pt x="0" y="39"/>
                  <a:pt x="0" y="25"/>
                </a:cubicBezTo>
                <a:cubicBezTo>
                  <a:pt x="0" y="12"/>
                  <a:pt x="12" y="0"/>
                  <a:pt x="25" y="0"/>
                </a:cubicBezTo>
                <a:close/>
                <a:moveTo>
                  <a:pt x="375" y="0"/>
                </a:moveTo>
                <a:lnTo>
                  <a:pt x="525" y="0"/>
                </a:lnTo>
                <a:cubicBezTo>
                  <a:pt x="539" y="0"/>
                  <a:pt x="550" y="12"/>
                  <a:pt x="550" y="25"/>
                </a:cubicBezTo>
                <a:cubicBezTo>
                  <a:pt x="550" y="39"/>
                  <a:pt x="539" y="50"/>
                  <a:pt x="525" y="50"/>
                </a:cubicBezTo>
                <a:lnTo>
                  <a:pt x="375" y="50"/>
                </a:lnTo>
                <a:cubicBezTo>
                  <a:pt x="362" y="50"/>
                  <a:pt x="350" y="39"/>
                  <a:pt x="350" y="25"/>
                </a:cubicBezTo>
                <a:cubicBezTo>
                  <a:pt x="350" y="12"/>
                  <a:pt x="362" y="0"/>
                  <a:pt x="375" y="0"/>
                </a:cubicBezTo>
                <a:close/>
                <a:moveTo>
                  <a:pt x="725" y="0"/>
                </a:moveTo>
                <a:lnTo>
                  <a:pt x="875" y="0"/>
                </a:lnTo>
                <a:cubicBezTo>
                  <a:pt x="889" y="0"/>
                  <a:pt x="900" y="12"/>
                  <a:pt x="900" y="25"/>
                </a:cubicBezTo>
                <a:cubicBezTo>
                  <a:pt x="900" y="39"/>
                  <a:pt x="889" y="50"/>
                  <a:pt x="875" y="50"/>
                </a:cubicBezTo>
                <a:lnTo>
                  <a:pt x="725" y="50"/>
                </a:lnTo>
                <a:cubicBezTo>
                  <a:pt x="712" y="50"/>
                  <a:pt x="700" y="39"/>
                  <a:pt x="700" y="25"/>
                </a:cubicBezTo>
                <a:cubicBezTo>
                  <a:pt x="700" y="12"/>
                  <a:pt x="712" y="0"/>
                  <a:pt x="725" y="0"/>
                </a:cubicBezTo>
                <a:close/>
                <a:moveTo>
                  <a:pt x="1075" y="0"/>
                </a:moveTo>
                <a:lnTo>
                  <a:pt x="1225" y="0"/>
                </a:lnTo>
                <a:cubicBezTo>
                  <a:pt x="1239" y="0"/>
                  <a:pt x="1250" y="12"/>
                  <a:pt x="1250" y="25"/>
                </a:cubicBezTo>
                <a:cubicBezTo>
                  <a:pt x="1250" y="39"/>
                  <a:pt x="1239" y="50"/>
                  <a:pt x="1225" y="50"/>
                </a:cubicBezTo>
                <a:lnTo>
                  <a:pt x="1075" y="50"/>
                </a:lnTo>
                <a:cubicBezTo>
                  <a:pt x="1062" y="50"/>
                  <a:pt x="1050" y="39"/>
                  <a:pt x="1050" y="25"/>
                </a:cubicBezTo>
                <a:cubicBezTo>
                  <a:pt x="1050" y="12"/>
                  <a:pt x="1062" y="0"/>
                  <a:pt x="1075" y="0"/>
                </a:cubicBezTo>
                <a:close/>
                <a:moveTo>
                  <a:pt x="1425" y="0"/>
                </a:moveTo>
                <a:lnTo>
                  <a:pt x="1575" y="0"/>
                </a:lnTo>
                <a:cubicBezTo>
                  <a:pt x="1589" y="0"/>
                  <a:pt x="1600" y="12"/>
                  <a:pt x="1600" y="25"/>
                </a:cubicBezTo>
                <a:cubicBezTo>
                  <a:pt x="1600" y="39"/>
                  <a:pt x="1589" y="50"/>
                  <a:pt x="1575" y="50"/>
                </a:cubicBezTo>
                <a:lnTo>
                  <a:pt x="1425" y="50"/>
                </a:lnTo>
                <a:cubicBezTo>
                  <a:pt x="1412" y="50"/>
                  <a:pt x="1400" y="39"/>
                  <a:pt x="1400" y="25"/>
                </a:cubicBezTo>
                <a:cubicBezTo>
                  <a:pt x="1400" y="12"/>
                  <a:pt x="1412" y="0"/>
                  <a:pt x="1425" y="0"/>
                </a:cubicBezTo>
                <a:close/>
                <a:moveTo>
                  <a:pt x="1775" y="0"/>
                </a:moveTo>
                <a:lnTo>
                  <a:pt x="1909" y="0"/>
                </a:lnTo>
                <a:cubicBezTo>
                  <a:pt x="1923" y="0"/>
                  <a:pt x="1934" y="12"/>
                  <a:pt x="1934" y="25"/>
                </a:cubicBezTo>
                <a:cubicBezTo>
                  <a:pt x="1934" y="39"/>
                  <a:pt x="1923" y="50"/>
                  <a:pt x="1909" y="50"/>
                </a:cubicBezTo>
                <a:lnTo>
                  <a:pt x="1775" y="50"/>
                </a:lnTo>
                <a:cubicBezTo>
                  <a:pt x="1762" y="50"/>
                  <a:pt x="1750" y="39"/>
                  <a:pt x="1750" y="25"/>
                </a:cubicBezTo>
                <a:cubicBezTo>
                  <a:pt x="1750" y="12"/>
                  <a:pt x="1762" y="0"/>
                  <a:pt x="1775" y="0"/>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79" name="Freeform 347"/>
          <p:cNvSpPr>
            <a:spLocks noEditPoints="1"/>
          </p:cNvSpPr>
          <p:nvPr/>
        </p:nvSpPr>
        <p:spPr bwMode="auto">
          <a:xfrm>
            <a:off x="5260975" y="5097463"/>
            <a:ext cx="7938" cy="627062"/>
          </a:xfrm>
          <a:custGeom>
            <a:avLst/>
            <a:gdLst/>
            <a:ahLst/>
            <a:cxnLst>
              <a:cxn ang="0">
                <a:pos x="25" y="88"/>
              </a:cxn>
              <a:cxn ang="0">
                <a:pos x="0" y="88"/>
              </a:cxn>
              <a:cxn ang="0">
                <a:pos x="13" y="0"/>
              </a:cxn>
              <a:cxn ang="0">
                <a:pos x="25" y="188"/>
              </a:cxn>
              <a:cxn ang="0">
                <a:pos x="13" y="275"/>
              </a:cxn>
              <a:cxn ang="0">
                <a:pos x="0" y="188"/>
              </a:cxn>
              <a:cxn ang="0">
                <a:pos x="25" y="188"/>
              </a:cxn>
              <a:cxn ang="0">
                <a:pos x="25" y="438"/>
              </a:cxn>
              <a:cxn ang="0">
                <a:pos x="0" y="438"/>
              </a:cxn>
              <a:cxn ang="0">
                <a:pos x="13" y="350"/>
              </a:cxn>
              <a:cxn ang="0">
                <a:pos x="25" y="538"/>
              </a:cxn>
              <a:cxn ang="0">
                <a:pos x="13" y="625"/>
              </a:cxn>
              <a:cxn ang="0">
                <a:pos x="0" y="538"/>
              </a:cxn>
              <a:cxn ang="0">
                <a:pos x="25" y="538"/>
              </a:cxn>
              <a:cxn ang="0">
                <a:pos x="25" y="788"/>
              </a:cxn>
              <a:cxn ang="0">
                <a:pos x="0" y="788"/>
              </a:cxn>
              <a:cxn ang="0">
                <a:pos x="13" y="700"/>
              </a:cxn>
              <a:cxn ang="0">
                <a:pos x="25" y="888"/>
              </a:cxn>
              <a:cxn ang="0">
                <a:pos x="13" y="975"/>
              </a:cxn>
              <a:cxn ang="0">
                <a:pos x="0" y="888"/>
              </a:cxn>
              <a:cxn ang="0">
                <a:pos x="25" y="888"/>
              </a:cxn>
              <a:cxn ang="0">
                <a:pos x="25" y="1138"/>
              </a:cxn>
              <a:cxn ang="0">
                <a:pos x="0" y="1138"/>
              </a:cxn>
              <a:cxn ang="0">
                <a:pos x="13" y="1050"/>
              </a:cxn>
              <a:cxn ang="0">
                <a:pos x="25" y="1238"/>
              </a:cxn>
              <a:cxn ang="0">
                <a:pos x="13" y="1325"/>
              </a:cxn>
              <a:cxn ang="0">
                <a:pos x="0" y="1238"/>
              </a:cxn>
              <a:cxn ang="0">
                <a:pos x="25" y="1238"/>
              </a:cxn>
              <a:cxn ang="0">
                <a:pos x="25" y="1488"/>
              </a:cxn>
              <a:cxn ang="0">
                <a:pos x="0" y="1488"/>
              </a:cxn>
              <a:cxn ang="0">
                <a:pos x="13" y="1400"/>
              </a:cxn>
              <a:cxn ang="0">
                <a:pos x="25" y="1588"/>
              </a:cxn>
              <a:cxn ang="0">
                <a:pos x="13" y="1675"/>
              </a:cxn>
              <a:cxn ang="0">
                <a:pos x="0" y="1588"/>
              </a:cxn>
              <a:cxn ang="0">
                <a:pos x="25" y="1588"/>
              </a:cxn>
              <a:cxn ang="0">
                <a:pos x="25" y="1838"/>
              </a:cxn>
              <a:cxn ang="0">
                <a:pos x="0" y="1838"/>
              </a:cxn>
              <a:cxn ang="0">
                <a:pos x="13" y="1750"/>
              </a:cxn>
              <a:cxn ang="0">
                <a:pos x="25" y="1938"/>
              </a:cxn>
              <a:cxn ang="0">
                <a:pos x="13" y="2025"/>
              </a:cxn>
              <a:cxn ang="0">
                <a:pos x="0" y="1938"/>
              </a:cxn>
              <a:cxn ang="0">
                <a:pos x="25" y="1938"/>
              </a:cxn>
            </a:cxnLst>
            <a:rect l="0" t="0" r="r" b="b"/>
            <a:pathLst>
              <a:path w="25" h="2025">
                <a:moveTo>
                  <a:pt x="25" y="13"/>
                </a:moveTo>
                <a:lnTo>
                  <a:pt x="25" y="88"/>
                </a:lnTo>
                <a:cubicBezTo>
                  <a:pt x="25" y="95"/>
                  <a:pt x="20" y="100"/>
                  <a:pt x="13" y="100"/>
                </a:cubicBezTo>
                <a:cubicBezTo>
                  <a:pt x="6" y="100"/>
                  <a:pt x="0" y="95"/>
                  <a:pt x="0" y="88"/>
                </a:cubicBezTo>
                <a:lnTo>
                  <a:pt x="0" y="13"/>
                </a:lnTo>
                <a:cubicBezTo>
                  <a:pt x="0" y="6"/>
                  <a:pt x="6" y="0"/>
                  <a:pt x="13" y="0"/>
                </a:cubicBezTo>
                <a:cubicBezTo>
                  <a:pt x="20" y="0"/>
                  <a:pt x="25" y="6"/>
                  <a:pt x="25" y="13"/>
                </a:cubicBezTo>
                <a:close/>
                <a:moveTo>
                  <a:pt x="25" y="188"/>
                </a:moveTo>
                <a:lnTo>
                  <a:pt x="25" y="263"/>
                </a:lnTo>
                <a:cubicBezTo>
                  <a:pt x="25" y="270"/>
                  <a:pt x="20" y="275"/>
                  <a:pt x="13" y="275"/>
                </a:cubicBezTo>
                <a:cubicBezTo>
                  <a:pt x="6" y="275"/>
                  <a:pt x="0" y="270"/>
                  <a:pt x="0" y="263"/>
                </a:cubicBezTo>
                <a:lnTo>
                  <a:pt x="0" y="188"/>
                </a:lnTo>
                <a:cubicBezTo>
                  <a:pt x="0" y="181"/>
                  <a:pt x="6" y="175"/>
                  <a:pt x="13" y="175"/>
                </a:cubicBezTo>
                <a:cubicBezTo>
                  <a:pt x="20" y="175"/>
                  <a:pt x="25" y="181"/>
                  <a:pt x="25" y="188"/>
                </a:cubicBezTo>
                <a:close/>
                <a:moveTo>
                  <a:pt x="25" y="363"/>
                </a:moveTo>
                <a:lnTo>
                  <a:pt x="25" y="438"/>
                </a:lnTo>
                <a:cubicBezTo>
                  <a:pt x="25" y="445"/>
                  <a:pt x="20" y="450"/>
                  <a:pt x="13" y="450"/>
                </a:cubicBezTo>
                <a:cubicBezTo>
                  <a:pt x="6" y="450"/>
                  <a:pt x="0" y="445"/>
                  <a:pt x="0" y="438"/>
                </a:cubicBezTo>
                <a:lnTo>
                  <a:pt x="0" y="363"/>
                </a:lnTo>
                <a:cubicBezTo>
                  <a:pt x="0" y="356"/>
                  <a:pt x="6" y="350"/>
                  <a:pt x="13" y="350"/>
                </a:cubicBezTo>
                <a:cubicBezTo>
                  <a:pt x="20" y="350"/>
                  <a:pt x="25" y="356"/>
                  <a:pt x="25" y="363"/>
                </a:cubicBezTo>
                <a:close/>
                <a:moveTo>
                  <a:pt x="25" y="538"/>
                </a:moveTo>
                <a:lnTo>
                  <a:pt x="25" y="613"/>
                </a:lnTo>
                <a:cubicBezTo>
                  <a:pt x="25" y="620"/>
                  <a:pt x="20" y="625"/>
                  <a:pt x="13" y="625"/>
                </a:cubicBezTo>
                <a:cubicBezTo>
                  <a:pt x="6" y="625"/>
                  <a:pt x="0" y="620"/>
                  <a:pt x="0" y="613"/>
                </a:cubicBezTo>
                <a:lnTo>
                  <a:pt x="0" y="538"/>
                </a:lnTo>
                <a:cubicBezTo>
                  <a:pt x="0" y="531"/>
                  <a:pt x="6" y="525"/>
                  <a:pt x="13" y="525"/>
                </a:cubicBezTo>
                <a:cubicBezTo>
                  <a:pt x="20" y="525"/>
                  <a:pt x="25" y="531"/>
                  <a:pt x="25" y="538"/>
                </a:cubicBezTo>
                <a:close/>
                <a:moveTo>
                  <a:pt x="25" y="713"/>
                </a:moveTo>
                <a:lnTo>
                  <a:pt x="25" y="788"/>
                </a:lnTo>
                <a:cubicBezTo>
                  <a:pt x="25" y="795"/>
                  <a:pt x="20" y="800"/>
                  <a:pt x="13" y="800"/>
                </a:cubicBezTo>
                <a:cubicBezTo>
                  <a:pt x="6" y="800"/>
                  <a:pt x="0" y="795"/>
                  <a:pt x="0" y="788"/>
                </a:cubicBezTo>
                <a:lnTo>
                  <a:pt x="0" y="713"/>
                </a:lnTo>
                <a:cubicBezTo>
                  <a:pt x="0" y="706"/>
                  <a:pt x="6" y="700"/>
                  <a:pt x="13" y="700"/>
                </a:cubicBezTo>
                <a:cubicBezTo>
                  <a:pt x="20" y="700"/>
                  <a:pt x="25" y="706"/>
                  <a:pt x="25" y="713"/>
                </a:cubicBezTo>
                <a:close/>
                <a:moveTo>
                  <a:pt x="25" y="888"/>
                </a:moveTo>
                <a:lnTo>
                  <a:pt x="25" y="963"/>
                </a:lnTo>
                <a:cubicBezTo>
                  <a:pt x="25" y="970"/>
                  <a:pt x="20" y="975"/>
                  <a:pt x="13" y="975"/>
                </a:cubicBezTo>
                <a:cubicBezTo>
                  <a:pt x="6" y="975"/>
                  <a:pt x="0" y="970"/>
                  <a:pt x="0" y="963"/>
                </a:cubicBezTo>
                <a:lnTo>
                  <a:pt x="0" y="888"/>
                </a:lnTo>
                <a:cubicBezTo>
                  <a:pt x="0" y="881"/>
                  <a:pt x="6" y="875"/>
                  <a:pt x="13" y="875"/>
                </a:cubicBezTo>
                <a:cubicBezTo>
                  <a:pt x="20" y="875"/>
                  <a:pt x="25" y="881"/>
                  <a:pt x="25" y="888"/>
                </a:cubicBezTo>
                <a:close/>
                <a:moveTo>
                  <a:pt x="25" y="1063"/>
                </a:moveTo>
                <a:lnTo>
                  <a:pt x="25" y="1138"/>
                </a:lnTo>
                <a:cubicBezTo>
                  <a:pt x="25" y="1145"/>
                  <a:pt x="20" y="1150"/>
                  <a:pt x="13" y="1150"/>
                </a:cubicBezTo>
                <a:cubicBezTo>
                  <a:pt x="6" y="1150"/>
                  <a:pt x="0" y="1145"/>
                  <a:pt x="0" y="1138"/>
                </a:cubicBezTo>
                <a:lnTo>
                  <a:pt x="0" y="1063"/>
                </a:lnTo>
                <a:cubicBezTo>
                  <a:pt x="0" y="1056"/>
                  <a:pt x="6" y="1050"/>
                  <a:pt x="13" y="1050"/>
                </a:cubicBezTo>
                <a:cubicBezTo>
                  <a:pt x="20" y="1050"/>
                  <a:pt x="25" y="1056"/>
                  <a:pt x="25" y="1063"/>
                </a:cubicBezTo>
                <a:close/>
                <a:moveTo>
                  <a:pt x="25" y="1238"/>
                </a:moveTo>
                <a:lnTo>
                  <a:pt x="25" y="1313"/>
                </a:lnTo>
                <a:cubicBezTo>
                  <a:pt x="25" y="1320"/>
                  <a:pt x="20" y="1325"/>
                  <a:pt x="13" y="1325"/>
                </a:cubicBezTo>
                <a:cubicBezTo>
                  <a:pt x="6" y="1325"/>
                  <a:pt x="0" y="1320"/>
                  <a:pt x="0" y="1313"/>
                </a:cubicBezTo>
                <a:lnTo>
                  <a:pt x="0" y="1238"/>
                </a:lnTo>
                <a:cubicBezTo>
                  <a:pt x="0" y="1231"/>
                  <a:pt x="6" y="1225"/>
                  <a:pt x="13" y="1225"/>
                </a:cubicBezTo>
                <a:cubicBezTo>
                  <a:pt x="20" y="1225"/>
                  <a:pt x="25" y="1231"/>
                  <a:pt x="25" y="1238"/>
                </a:cubicBezTo>
                <a:close/>
                <a:moveTo>
                  <a:pt x="25" y="1413"/>
                </a:moveTo>
                <a:lnTo>
                  <a:pt x="25" y="1488"/>
                </a:lnTo>
                <a:cubicBezTo>
                  <a:pt x="25" y="1495"/>
                  <a:pt x="20" y="1500"/>
                  <a:pt x="13" y="1500"/>
                </a:cubicBezTo>
                <a:cubicBezTo>
                  <a:pt x="6" y="1500"/>
                  <a:pt x="0" y="1495"/>
                  <a:pt x="0" y="1488"/>
                </a:cubicBezTo>
                <a:lnTo>
                  <a:pt x="0" y="1413"/>
                </a:lnTo>
                <a:cubicBezTo>
                  <a:pt x="0" y="1406"/>
                  <a:pt x="6" y="1400"/>
                  <a:pt x="13" y="1400"/>
                </a:cubicBezTo>
                <a:cubicBezTo>
                  <a:pt x="20" y="1400"/>
                  <a:pt x="25" y="1406"/>
                  <a:pt x="25" y="1413"/>
                </a:cubicBezTo>
                <a:close/>
                <a:moveTo>
                  <a:pt x="25" y="1588"/>
                </a:moveTo>
                <a:lnTo>
                  <a:pt x="25" y="1663"/>
                </a:lnTo>
                <a:cubicBezTo>
                  <a:pt x="25" y="1670"/>
                  <a:pt x="20" y="1675"/>
                  <a:pt x="13" y="1675"/>
                </a:cubicBezTo>
                <a:cubicBezTo>
                  <a:pt x="6" y="1675"/>
                  <a:pt x="0" y="1670"/>
                  <a:pt x="0" y="1663"/>
                </a:cubicBezTo>
                <a:lnTo>
                  <a:pt x="0" y="1588"/>
                </a:lnTo>
                <a:cubicBezTo>
                  <a:pt x="0" y="1581"/>
                  <a:pt x="6" y="1575"/>
                  <a:pt x="13" y="1575"/>
                </a:cubicBezTo>
                <a:cubicBezTo>
                  <a:pt x="20" y="1575"/>
                  <a:pt x="25" y="1581"/>
                  <a:pt x="25" y="1588"/>
                </a:cubicBezTo>
                <a:close/>
                <a:moveTo>
                  <a:pt x="25" y="1763"/>
                </a:moveTo>
                <a:lnTo>
                  <a:pt x="25" y="1838"/>
                </a:lnTo>
                <a:cubicBezTo>
                  <a:pt x="25" y="1845"/>
                  <a:pt x="20" y="1850"/>
                  <a:pt x="13" y="1850"/>
                </a:cubicBezTo>
                <a:cubicBezTo>
                  <a:pt x="6" y="1850"/>
                  <a:pt x="0" y="1845"/>
                  <a:pt x="0" y="1838"/>
                </a:cubicBezTo>
                <a:lnTo>
                  <a:pt x="0" y="1763"/>
                </a:lnTo>
                <a:cubicBezTo>
                  <a:pt x="0" y="1756"/>
                  <a:pt x="6" y="1750"/>
                  <a:pt x="13" y="1750"/>
                </a:cubicBezTo>
                <a:cubicBezTo>
                  <a:pt x="20" y="1750"/>
                  <a:pt x="25" y="1756"/>
                  <a:pt x="25" y="1763"/>
                </a:cubicBezTo>
                <a:close/>
                <a:moveTo>
                  <a:pt x="25" y="1938"/>
                </a:moveTo>
                <a:lnTo>
                  <a:pt x="25" y="2013"/>
                </a:lnTo>
                <a:cubicBezTo>
                  <a:pt x="25" y="2020"/>
                  <a:pt x="20" y="2025"/>
                  <a:pt x="13" y="2025"/>
                </a:cubicBezTo>
                <a:cubicBezTo>
                  <a:pt x="6" y="2025"/>
                  <a:pt x="0" y="2020"/>
                  <a:pt x="0" y="2013"/>
                </a:cubicBezTo>
                <a:lnTo>
                  <a:pt x="0" y="1938"/>
                </a:lnTo>
                <a:cubicBezTo>
                  <a:pt x="0" y="1931"/>
                  <a:pt x="6" y="1925"/>
                  <a:pt x="13" y="1925"/>
                </a:cubicBezTo>
                <a:cubicBezTo>
                  <a:pt x="20" y="1925"/>
                  <a:pt x="25" y="1931"/>
                  <a:pt x="25" y="1938"/>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80" name="Freeform 348"/>
          <p:cNvSpPr>
            <a:spLocks noEditPoints="1"/>
          </p:cNvSpPr>
          <p:nvPr/>
        </p:nvSpPr>
        <p:spPr bwMode="auto">
          <a:xfrm>
            <a:off x="5260975" y="5735638"/>
            <a:ext cx="3552825" cy="7937"/>
          </a:xfrm>
          <a:custGeom>
            <a:avLst/>
            <a:gdLst/>
            <a:ahLst/>
            <a:cxnLst>
              <a:cxn ang="0">
                <a:pos x="13" y="0"/>
              </a:cxn>
              <a:cxn ang="0">
                <a:pos x="188" y="0"/>
              </a:cxn>
              <a:cxn ang="0">
                <a:pos x="363" y="0"/>
              </a:cxn>
              <a:cxn ang="0">
                <a:pos x="538" y="0"/>
              </a:cxn>
              <a:cxn ang="0">
                <a:pos x="713" y="0"/>
              </a:cxn>
              <a:cxn ang="0">
                <a:pos x="888" y="0"/>
              </a:cxn>
              <a:cxn ang="0">
                <a:pos x="1063" y="0"/>
              </a:cxn>
              <a:cxn ang="0">
                <a:pos x="1238" y="0"/>
              </a:cxn>
              <a:cxn ang="0">
                <a:pos x="1413" y="0"/>
              </a:cxn>
              <a:cxn ang="0">
                <a:pos x="1588" y="0"/>
              </a:cxn>
              <a:cxn ang="0">
                <a:pos x="1763" y="0"/>
              </a:cxn>
              <a:cxn ang="0">
                <a:pos x="1938" y="0"/>
              </a:cxn>
              <a:cxn ang="0">
                <a:pos x="2113" y="0"/>
              </a:cxn>
              <a:cxn ang="0">
                <a:pos x="2288" y="0"/>
              </a:cxn>
              <a:cxn ang="0">
                <a:pos x="2463" y="0"/>
              </a:cxn>
              <a:cxn ang="0">
                <a:pos x="2638" y="0"/>
              </a:cxn>
              <a:cxn ang="0">
                <a:pos x="2813" y="0"/>
              </a:cxn>
              <a:cxn ang="0">
                <a:pos x="2988" y="0"/>
              </a:cxn>
              <a:cxn ang="0">
                <a:pos x="3163" y="0"/>
              </a:cxn>
              <a:cxn ang="0">
                <a:pos x="3338" y="0"/>
              </a:cxn>
              <a:cxn ang="0">
                <a:pos x="3513" y="0"/>
              </a:cxn>
              <a:cxn ang="0">
                <a:pos x="3688" y="0"/>
              </a:cxn>
              <a:cxn ang="0">
                <a:pos x="3863" y="0"/>
              </a:cxn>
              <a:cxn ang="0">
                <a:pos x="4038" y="0"/>
              </a:cxn>
              <a:cxn ang="0">
                <a:pos x="4213" y="0"/>
              </a:cxn>
              <a:cxn ang="0">
                <a:pos x="4388" y="0"/>
              </a:cxn>
              <a:cxn ang="0">
                <a:pos x="4563" y="0"/>
              </a:cxn>
              <a:cxn ang="0">
                <a:pos x="4738" y="0"/>
              </a:cxn>
              <a:cxn ang="0">
                <a:pos x="4913" y="0"/>
              </a:cxn>
              <a:cxn ang="0">
                <a:pos x="5088" y="0"/>
              </a:cxn>
              <a:cxn ang="0">
                <a:pos x="5263" y="0"/>
              </a:cxn>
              <a:cxn ang="0">
                <a:pos x="5438" y="0"/>
              </a:cxn>
              <a:cxn ang="0">
                <a:pos x="5613" y="0"/>
              </a:cxn>
              <a:cxn ang="0">
                <a:pos x="5788" y="0"/>
              </a:cxn>
              <a:cxn ang="0">
                <a:pos x="5963" y="0"/>
              </a:cxn>
              <a:cxn ang="0">
                <a:pos x="6138" y="0"/>
              </a:cxn>
              <a:cxn ang="0">
                <a:pos x="6313" y="0"/>
              </a:cxn>
              <a:cxn ang="0">
                <a:pos x="6488" y="0"/>
              </a:cxn>
              <a:cxn ang="0">
                <a:pos x="6663" y="0"/>
              </a:cxn>
              <a:cxn ang="0">
                <a:pos x="6838" y="0"/>
              </a:cxn>
              <a:cxn ang="0">
                <a:pos x="7013" y="0"/>
              </a:cxn>
              <a:cxn ang="0">
                <a:pos x="7188" y="0"/>
              </a:cxn>
              <a:cxn ang="0">
                <a:pos x="7363" y="0"/>
              </a:cxn>
              <a:cxn ang="0">
                <a:pos x="7538" y="0"/>
              </a:cxn>
              <a:cxn ang="0">
                <a:pos x="7713" y="0"/>
              </a:cxn>
              <a:cxn ang="0">
                <a:pos x="7888" y="0"/>
              </a:cxn>
              <a:cxn ang="0">
                <a:pos x="8063" y="0"/>
              </a:cxn>
              <a:cxn ang="0">
                <a:pos x="8238" y="0"/>
              </a:cxn>
              <a:cxn ang="0">
                <a:pos x="8413" y="0"/>
              </a:cxn>
              <a:cxn ang="0">
                <a:pos x="8588" y="0"/>
              </a:cxn>
              <a:cxn ang="0">
                <a:pos x="8763" y="0"/>
              </a:cxn>
              <a:cxn ang="0">
                <a:pos x="8938" y="0"/>
              </a:cxn>
              <a:cxn ang="0">
                <a:pos x="9113" y="0"/>
              </a:cxn>
              <a:cxn ang="0">
                <a:pos x="9288" y="0"/>
              </a:cxn>
              <a:cxn ang="0">
                <a:pos x="9463" y="0"/>
              </a:cxn>
              <a:cxn ang="0">
                <a:pos x="9638" y="0"/>
              </a:cxn>
              <a:cxn ang="0">
                <a:pos x="9813" y="0"/>
              </a:cxn>
              <a:cxn ang="0">
                <a:pos x="9988" y="0"/>
              </a:cxn>
              <a:cxn ang="0">
                <a:pos x="10163" y="0"/>
              </a:cxn>
              <a:cxn ang="0">
                <a:pos x="10338" y="0"/>
              </a:cxn>
              <a:cxn ang="0">
                <a:pos x="10513" y="0"/>
              </a:cxn>
            </a:cxnLst>
            <a:rect l="0" t="0" r="r" b="b"/>
            <a:pathLst>
              <a:path w="10600" h="25">
                <a:moveTo>
                  <a:pt x="13" y="0"/>
                </a:moveTo>
                <a:lnTo>
                  <a:pt x="88" y="0"/>
                </a:lnTo>
                <a:cubicBezTo>
                  <a:pt x="95" y="0"/>
                  <a:pt x="100" y="6"/>
                  <a:pt x="100" y="12"/>
                </a:cubicBezTo>
                <a:cubicBezTo>
                  <a:pt x="100" y="19"/>
                  <a:pt x="95" y="25"/>
                  <a:pt x="88" y="25"/>
                </a:cubicBezTo>
                <a:lnTo>
                  <a:pt x="13" y="25"/>
                </a:lnTo>
                <a:cubicBezTo>
                  <a:pt x="6" y="25"/>
                  <a:pt x="0" y="19"/>
                  <a:pt x="0" y="12"/>
                </a:cubicBezTo>
                <a:cubicBezTo>
                  <a:pt x="0" y="6"/>
                  <a:pt x="6" y="0"/>
                  <a:pt x="13" y="0"/>
                </a:cubicBezTo>
                <a:close/>
                <a:moveTo>
                  <a:pt x="188" y="0"/>
                </a:moveTo>
                <a:lnTo>
                  <a:pt x="263" y="0"/>
                </a:lnTo>
                <a:cubicBezTo>
                  <a:pt x="270" y="0"/>
                  <a:pt x="275" y="6"/>
                  <a:pt x="275" y="12"/>
                </a:cubicBezTo>
                <a:cubicBezTo>
                  <a:pt x="275" y="19"/>
                  <a:pt x="270" y="25"/>
                  <a:pt x="263" y="25"/>
                </a:cubicBezTo>
                <a:lnTo>
                  <a:pt x="188" y="25"/>
                </a:lnTo>
                <a:cubicBezTo>
                  <a:pt x="181" y="25"/>
                  <a:pt x="175" y="19"/>
                  <a:pt x="175" y="12"/>
                </a:cubicBezTo>
                <a:cubicBezTo>
                  <a:pt x="175" y="6"/>
                  <a:pt x="181" y="0"/>
                  <a:pt x="188" y="0"/>
                </a:cubicBezTo>
                <a:close/>
                <a:moveTo>
                  <a:pt x="363" y="0"/>
                </a:moveTo>
                <a:lnTo>
                  <a:pt x="438" y="0"/>
                </a:lnTo>
                <a:cubicBezTo>
                  <a:pt x="445" y="0"/>
                  <a:pt x="450" y="6"/>
                  <a:pt x="450" y="12"/>
                </a:cubicBezTo>
                <a:cubicBezTo>
                  <a:pt x="450" y="19"/>
                  <a:pt x="445" y="25"/>
                  <a:pt x="438" y="25"/>
                </a:cubicBezTo>
                <a:lnTo>
                  <a:pt x="363" y="25"/>
                </a:lnTo>
                <a:cubicBezTo>
                  <a:pt x="356" y="25"/>
                  <a:pt x="350" y="19"/>
                  <a:pt x="350" y="12"/>
                </a:cubicBezTo>
                <a:cubicBezTo>
                  <a:pt x="350" y="6"/>
                  <a:pt x="356" y="0"/>
                  <a:pt x="363" y="0"/>
                </a:cubicBezTo>
                <a:close/>
                <a:moveTo>
                  <a:pt x="538" y="0"/>
                </a:moveTo>
                <a:lnTo>
                  <a:pt x="613" y="0"/>
                </a:lnTo>
                <a:cubicBezTo>
                  <a:pt x="620" y="0"/>
                  <a:pt x="625" y="6"/>
                  <a:pt x="625" y="12"/>
                </a:cubicBezTo>
                <a:cubicBezTo>
                  <a:pt x="625" y="19"/>
                  <a:pt x="620" y="25"/>
                  <a:pt x="613" y="25"/>
                </a:cubicBezTo>
                <a:lnTo>
                  <a:pt x="538" y="25"/>
                </a:lnTo>
                <a:cubicBezTo>
                  <a:pt x="531" y="25"/>
                  <a:pt x="525" y="19"/>
                  <a:pt x="525" y="12"/>
                </a:cubicBezTo>
                <a:cubicBezTo>
                  <a:pt x="525" y="6"/>
                  <a:pt x="531" y="0"/>
                  <a:pt x="538" y="0"/>
                </a:cubicBezTo>
                <a:close/>
                <a:moveTo>
                  <a:pt x="713" y="0"/>
                </a:moveTo>
                <a:lnTo>
                  <a:pt x="788" y="0"/>
                </a:lnTo>
                <a:cubicBezTo>
                  <a:pt x="795" y="0"/>
                  <a:pt x="800" y="6"/>
                  <a:pt x="800" y="12"/>
                </a:cubicBezTo>
                <a:cubicBezTo>
                  <a:pt x="800" y="19"/>
                  <a:pt x="795" y="25"/>
                  <a:pt x="788" y="25"/>
                </a:cubicBezTo>
                <a:lnTo>
                  <a:pt x="713" y="25"/>
                </a:lnTo>
                <a:cubicBezTo>
                  <a:pt x="706" y="25"/>
                  <a:pt x="700" y="19"/>
                  <a:pt x="700" y="12"/>
                </a:cubicBezTo>
                <a:cubicBezTo>
                  <a:pt x="700" y="6"/>
                  <a:pt x="706" y="0"/>
                  <a:pt x="713" y="0"/>
                </a:cubicBezTo>
                <a:close/>
                <a:moveTo>
                  <a:pt x="888" y="0"/>
                </a:moveTo>
                <a:lnTo>
                  <a:pt x="963" y="0"/>
                </a:lnTo>
                <a:cubicBezTo>
                  <a:pt x="970" y="0"/>
                  <a:pt x="975" y="6"/>
                  <a:pt x="975" y="12"/>
                </a:cubicBezTo>
                <a:cubicBezTo>
                  <a:pt x="975" y="19"/>
                  <a:pt x="970" y="25"/>
                  <a:pt x="963" y="25"/>
                </a:cubicBezTo>
                <a:lnTo>
                  <a:pt x="888" y="25"/>
                </a:lnTo>
                <a:cubicBezTo>
                  <a:pt x="881" y="25"/>
                  <a:pt x="875" y="19"/>
                  <a:pt x="875" y="12"/>
                </a:cubicBezTo>
                <a:cubicBezTo>
                  <a:pt x="875" y="6"/>
                  <a:pt x="881" y="0"/>
                  <a:pt x="888" y="0"/>
                </a:cubicBezTo>
                <a:close/>
                <a:moveTo>
                  <a:pt x="1063" y="0"/>
                </a:moveTo>
                <a:lnTo>
                  <a:pt x="1138" y="0"/>
                </a:lnTo>
                <a:cubicBezTo>
                  <a:pt x="1145" y="0"/>
                  <a:pt x="1150" y="6"/>
                  <a:pt x="1150" y="12"/>
                </a:cubicBezTo>
                <a:cubicBezTo>
                  <a:pt x="1150" y="19"/>
                  <a:pt x="1145" y="25"/>
                  <a:pt x="1138" y="25"/>
                </a:cubicBezTo>
                <a:lnTo>
                  <a:pt x="1063" y="25"/>
                </a:lnTo>
                <a:cubicBezTo>
                  <a:pt x="1056" y="25"/>
                  <a:pt x="1050" y="19"/>
                  <a:pt x="1050" y="12"/>
                </a:cubicBezTo>
                <a:cubicBezTo>
                  <a:pt x="1050" y="6"/>
                  <a:pt x="1056" y="0"/>
                  <a:pt x="1063" y="0"/>
                </a:cubicBezTo>
                <a:close/>
                <a:moveTo>
                  <a:pt x="1238" y="0"/>
                </a:moveTo>
                <a:lnTo>
                  <a:pt x="1313" y="0"/>
                </a:lnTo>
                <a:cubicBezTo>
                  <a:pt x="1320" y="0"/>
                  <a:pt x="1325" y="6"/>
                  <a:pt x="1325" y="12"/>
                </a:cubicBezTo>
                <a:cubicBezTo>
                  <a:pt x="1325" y="19"/>
                  <a:pt x="1320" y="25"/>
                  <a:pt x="1313" y="25"/>
                </a:cubicBezTo>
                <a:lnTo>
                  <a:pt x="1238" y="25"/>
                </a:lnTo>
                <a:cubicBezTo>
                  <a:pt x="1231" y="25"/>
                  <a:pt x="1225" y="19"/>
                  <a:pt x="1225" y="12"/>
                </a:cubicBezTo>
                <a:cubicBezTo>
                  <a:pt x="1225" y="6"/>
                  <a:pt x="1231" y="0"/>
                  <a:pt x="1238" y="0"/>
                </a:cubicBezTo>
                <a:close/>
                <a:moveTo>
                  <a:pt x="1413" y="0"/>
                </a:moveTo>
                <a:lnTo>
                  <a:pt x="1488" y="0"/>
                </a:lnTo>
                <a:cubicBezTo>
                  <a:pt x="1495" y="0"/>
                  <a:pt x="1500" y="6"/>
                  <a:pt x="1500" y="12"/>
                </a:cubicBezTo>
                <a:cubicBezTo>
                  <a:pt x="1500" y="19"/>
                  <a:pt x="1495" y="25"/>
                  <a:pt x="1488" y="25"/>
                </a:cubicBezTo>
                <a:lnTo>
                  <a:pt x="1413" y="25"/>
                </a:lnTo>
                <a:cubicBezTo>
                  <a:pt x="1406" y="25"/>
                  <a:pt x="1400" y="19"/>
                  <a:pt x="1400" y="12"/>
                </a:cubicBezTo>
                <a:cubicBezTo>
                  <a:pt x="1400" y="6"/>
                  <a:pt x="1406" y="0"/>
                  <a:pt x="1413" y="0"/>
                </a:cubicBezTo>
                <a:close/>
                <a:moveTo>
                  <a:pt x="1588" y="0"/>
                </a:moveTo>
                <a:lnTo>
                  <a:pt x="1663" y="0"/>
                </a:lnTo>
                <a:cubicBezTo>
                  <a:pt x="1670" y="0"/>
                  <a:pt x="1675" y="6"/>
                  <a:pt x="1675" y="12"/>
                </a:cubicBezTo>
                <a:cubicBezTo>
                  <a:pt x="1675" y="19"/>
                  <a:pt x="1670" y="25"/>
                  <a:pt x="1663" y="25"/>
                </a:cubicBezTo>
                <a:lnTo>
                  <a:pt x="1588" y="25"/>
                </a:lnTo>
                <a:cubicBezTo>
                  <a:pt x="1581" y="25"/>
                  <a:pt x="1575" y="19"/>
                  <a:pt x="1575" y="12"/>
                </a:cubicBezTo>
                <a:cubicBezTo>
                  <a:pt x="1575" y="6"/>
                  <a:pt x="1581" y="0"/>
                  <a:pt x="1588" y="0"/>
                </a:cubicBezTo>
                <a:close/>
                <a:moveTo>
                  <a:pt x="1763" y="0"/>
                </a:moveTo>
                <a:lnTo>
                  <a:pt x="1838" y="0"/>
                </a:lnTo>
                <a:cubicBezTo>
                  <a:pt x="1845" y="0"/>
                  <a:pt x="1850" y="6"/>
                  <a:pt x="1850" y="12"/>
                </a:cubicBezTo>
                <a:cubicBezTo>
                  <a:pt x="1850" y="19"/>
                  <a:pt x="1845" y="25"/>
                  <a:pt x="1838" y="25"/>
                </a:cubicBezTo>
                <a:lnTo>
                  <a:pt x="1763" y="25"/>
                </a:lnTo>
                <a:cubicBezTo>
                  <a:pt x="1756" y="25"/>
                  <a:pt x="1750" y="19"/>
                  <a:pt x="1750" y="12"/>
                </a:cubicBezTo>
                <a:cubicBezTo>
                  <a:pt x="1750" y="6"/>
                  <a:pt x="1756" y="0"/>
                  <a:pt x="1763" y="0"/>
                </a:cubicBezTo>
                <a:close/>
                <a:moveTo>
                  <a:pt x="1938" y="0"/>
                </a:moveTo>
                <a:lnTo>
                  <a:pt x="2013" y="0"/>
                </a:lnTo>
                <a:cubicBezTo>
                  <a:pt x="2020" y="0"/>
                  <a:pt x="2025" y="6"/>
                  <a:pt x="2025" y="12"/>
                </a:cubicBezTo>
                <a:cubicBezTo>
                  <a:pt x="2025" y="19"/>
                  <a:pt x="2020" y="25"/>
                  <a:pt x="2013" y="25"/>
                </a:cubicBezTo>
                <a:lnTo>
                  <a:pt x="1938" y="25"/>
                </a:lnTo>
                <a:cubicBezTo>
                  <a:pt x="1931" y="25"/>
                  <a:pt x="1925" y="19"/>
                  <a:pt x="1925" y="12"/>
                </a:cubicBezTo>
                <a:cubicBezTo>
                  <a:pt x="1925" y="6"/>
                  <a:pt x="1931" y="0"/>
                  <a:pt x="1938" y="0"/>
                </a:cubicBezTo>
                <a:close/>
                <a:moveTo>
                  <a:pt x="2113" y="0"/>
                </a:moveTo>
                <a:lnTo>
                  <a:pt x="2188" y="0"/>
                </a:lnTo>
                <a:cubicBezTo>
                  <a:pt x="2195" y="0"/>
                  <a:pt x="2200" y="6"/>
                  <a:pt x="2200" y="12"/>
                </a:cubicBezTo>
                <a:cubicBezTo>
                  <a:pt x="2200" y="19"/>
                  <a:pt x="2195" y="25"/>
                  <a:pt x="2188" y="25"/>
                </a:cubicBezTo>
                <a:lnTo>
                  <a:pt x="2113" y="25"/>
                </a:lnTo>
                <a:cubicBezTo>
                  <a:pt x="2106" y="25"/>
                  <a:pt x="2100" y="19"/>
                  <a:pt x="2100" y="12"/>
                </a:cubicBezTo>
                <a:cubicBezTo>
                  <a:pt x="2100" y="6"/>
                  <a:pt x="2106" y="0"/>
                  <a:pt x="2113" y="0"/>
                </a:cubicBezTo>
                <a:close/>
                <a:moveTo>
                  <a:pt x="2288" y="0"/>
                </a:moveTo>
                <a:lnTo>
                  <a:pt x="2363" y="0"/>
                </a:lnTo>
                <a:cubicBezTo>
                  <a:pt x="2370" y="0"/>
                  <a:pt x="2375" y="6"/>
                  <a:pt x="2375" y="12"/>
                </a:cubicBezTo>
                <a:cubicBezTo>
                  <a:pt x="2375" y="19"/>
                  <a:pt x="2370" y="25"/>
                  <a:pt x="2363" y="25"/>
                </a:cubicBezTo>
                <a:lnTo>
                  <a:pt x="2288" y="25"/>
                </a:lnTo>
                <a:cubicBezTo>
                  <a:pt x="2281" y="25"/>
                  <a:pt x="2275" y="19"/>
                  <a:pt x="2275" y="12"/>
                </a:cubicBezTo>
                <a:cubicBezTo>
                  <a:pt x="2275" y="6"/>
                  <a:pt x="2281" y="0"/>
                  <a:pt x="2288" y="0"/>
                </a:cubicBezTo>
                <a:close/>
                <a:moveTo>
                  <a:pt x="2463" y="0"/>
                </a:moveTo>
                <a:lnTo>
                  <a:pt x="2538" y="0"/>
                </a:lnTo>
                <a:cubicBezTo>
                  <a:pt x="2545" y="0"/>
                  <a:pt x="2550" y="6"/>
                  <a:pt x="2550" y="12"/>
                </a:cubicBezTo>
                <a:cubicBezTo>
                  <a:pt x="2550" y="19"/>
                  <a:pt x="2545" y="25"/>
                  <a:pt x="2538" y="25"/>
                </a:cubicBezTo>
                <a:lnTo>
                  <a:pt x="2463" y="25"/>
                </a:lnTo>
                <a:cubicBezTo>
                  <a:pt x="2456" y="25"/>
                  <a:pt x="2450" y="19"/>
                  <a:pt x="2450" y="12"/>
                </a:cubicBezTo>
                <a:cubicBezTo>
                  <a:pt x="2450" y="6"/>
                  <a:pt x="2456" y="0"/>
                  <a:pt x="2463" y="0"/>
                </a:cubicBezTo>
                <a:close/>
                <a:moveTo>
                  <a:pt x="2638" y="0"/>
                </a:moveTo>
                <a:lnTo>
                  <a:pt x="2713" y="0"/>
                </a:lnTo>
                <a:cubicBezTo>
                  <a:pt x="2720" y="0"/>
                  <a:pt x="2725" y="6"/>
                  <a:pt x="2725" y="12"/>
                </a:cubicBezTo>
                <a:cubicBezTo>
                  <a:pt x="2725" y="19"/>
                  <a:pt x="2720" y="25"/>
                  <a:pt x="2713" y="25"/>
                </a:cubicBezTo>
                <a:lnTo>
                  <a:pt x="2638" y="25"/>
                </a:lnTo>
                <a:cubicBezTo>
                  <a:pt x="2631" y="25"/>
                  <a:pt x="2625" y="19"/>
                  <a:pt x="2625" y="12"/>
                </a:cubicBezTo>
                <a:cubicBezTo>
                  <a:pt x="2625" y="6"/>
                  <a:pt x="2631" y="0"/>
                  <a:pt x="2638" y="0"/>
                </a:cubicBezTo>
                <a:close/>
                <a:moveTo>
                  <a:pt x="2813" y="0"/>
                </a:moveTo>
                <a:lnTo>
                  <a:pt x="2888" y="0"/>
                </a:lnTo>
                <a:cubicBezTo>
                  <a:pt x="2895" y="0"/>
                  <a:pt x="2900" y="6"/>
                  <a:pt x="2900" y="12"/>
                </a:cubicBezTo>
                <a:cubicBezTo>
                  <a:pt x="2900" y="19"/>
                  <a:pt x="2895" y="25"/>
                  <a:pt x="2888" y="25"/>
                </a:cubicBezTo>
                <a:lnTo>
                  <a:pt x="2813" y="25"/>
                </a:lnTo>
                <a:cubicBezTo>
                  <a:pt x="2806" y="25"/>
                  <a:pt x="2800" y="19"/>
                  <a:pt x="2800" y="12"/>
                </a:cubicBezTo>
                <a:cubicBezTo>
                  <a:pt x="2800" y="6"/>
                  <a:pt x="2806" y="0"/>
                  <a:pt x="2813" y="0"/>
                </a:cubicBezTo>
                <a:close/>
                <a:moveTo>
                  <a:pt x="2988" y="0"/>
                </a:moveTo>
                <a:lnTo>
                  <a:pt x="3063" y="0"/>
                </a:lnTo>
                <a:cubicBezTo>
                  <a:pt x="3070" y="0"/>
                  <a:pt x="3075" y="6"/>
                  <a:pt x="3075" y="12"/>
                </a:cubicBezTo>
                <a:cubicBezTo>
                  <a:pt x="3075" y="19"/>
                  <a:pt x="3070" y="25"/>
                  <a:pt x="3063" y="25"/>
                </a:cubicBezTo>
                <a:lnTo>
                  <a:pt x="2988" y="25"/>
                </a:lnTo>
                <a:cubicBezTo>
                  <a:pt x="2981" y="25"/>
                  <a:pt x="2975" y="19"/>
                  <a:pt x="2975" y="12"/>
                </a:cubicBezTo>
                <a:cubicBezTo>
                  <a:pt x="2975" y="6"/>
                  <a:pt x="2981" y="0"/>
                  <a:pt x="2988" y="0"/>
                </a:cubicBezTo>
                <a:close/>
                <a:moveTo>
                  <a:pt x="3163" y="0"/>
                </a:moveTo>
                <a:lnTo>
                  <a:pt x="3238" y="0"/>
                </a:lnTo>
                <a:cubicBezTo>
                  <a:pt x="3245" y="0"/>
                  <a:pt x="3250" y="6"/>
                  <a:pt x="3250" y="12"/>
                </a:cubicBezTo>
                <a:cubicBezTo>
                  <a:pt x="3250" y="19"/>
                  <a:pt x="3245" y="25"/>
                  <a:pt x="3238" y="25"/>
                </a:cubicBezTo>
                <a:lnTo>
                  <a:pt x="3163" y="25"/>
                </a:lnTo>
                <a:cubicBezTo>
                  <a:pt x="3156" y="25"/>
                  <a:pt x="3150" y="19"/>
                  <a:pt x="3150" y="12"/>
                </a:cubicBezTo>
                <a:cubicBezTo>
                  <a:pt x="3150" y="6"/>
                  <a:pt x="3156" y="0"/>
                  <a:pt x="3163" y="0"/>
                </a:cubicBezTo>
                <a:close/>
                <a:moveTo>
                  <a:pt x="3338" y="0"/>
                </a:moveTo>
                <a:lnTo>
                  <a:pt x="3413" y="0"/>
                </a:lnTo>
                <a:cubicBezTo>
                  <a:pt x="3420" y="0"/>
                  <a:pt x="3425" y="6"/>
                  <a:pt x="3425" y="12"/>
                </a:cubicBezTo>
                <a:cubicBezTo>
                  <a:pt x="3425" y="19"/>
                  <a:pt x="3420" y="25"/>
                  <a:pt x="3413" y="25"/>
                </a:cubicBezTo>
                <a:lnTo>
                  <a:pt x="3338" y="25"/>
                </a:lnTo>
                <a:cubicBezTo>
                  <a:pt x="3331" y="25"/>
                  <a:pt x="3325" y="19"/>
                  <a:pt x="3325" y="12"/>
                </a:cubicBezTo>
                <a:cubicBezTo>
                  <a:pt x="3325" y="6"/>
                  <a:pt x="3331" y="0"/>
                  <a:pt x="3338" y="0"/>
                </a:cubicBezTo>
                <a:close/>
                <a:moveTo>
                  <a:pt x="3513" y="0"/>
                </a:moveTo>
                <a:lnTo>
                  <a:pt x="3588" y="0"/>
                </a:lnTo>
                <a:cubicBezTo>
                  <a:pt x="3595" y="0"/>
                  <a:pt x="3600" y="6"/>
                  <a:pt x="3600" y="12"/>
                </a:cubicBezTo>
                <a:cubicBezTo>
                  <a:pt x="3600" y="19"/>
                  <a:pt x="3595" y="25"/>
                  <a:pt x="3588" y="25"/>
                </a:cubicBezTo>
                <a:lnTo>
                  <a:pt x="3513" y="25"/>
                </a:lnTo>
                <a:cubicBezTo>
                  <a:pt x="3506" y="25"/>
                  <a:pt x="3500" y="19"/>
                  <a:pt x="3500" y="12"/>
                </a:cubicBezTo>
                <a:cubicBezTo>
                  <a:pt x="3500" y="6"/>
                  <a:pt x="3506" y="0"/>
                  <a:pt x="3513" y="0"/>
                </a:cubicBezTo>
                <a:close/>
                <a:moveTo>
                  <a:pt x="3688" y="0"/>
                </a:moveTo>
                <a:lnTo>
                  <a:pt x="3763" y="0"/>
                </a:lnTo>
                <a:cubicBezTo>
                  <a:pt x="3770" y="0"/>
                  <a:pt x="3775" y="6"/>
                  <a:pt x="3775" y="12"/>
                </a:cubicBezTo>
                <a:cubicBezTo>
                  <a:pt x="3775" y="19"/>
                  <a:pt x="3770" y="25"/>
                  <a:pt x="3763" y="25"/>
                </a:cubicBezTo>
                <a:lnTo>
                  <a:pt x="3688" y="25"/>
                </a:lnTo>
                <a:cubicBezTo>
                  <a:pt x="3681" y="25"/>
                  <a:pt x="3675" y="19"/>
                  <a:pt x="3675" y="12"/>
                </a:cubicBezTo>
                <a:cubicBezTo>
                  <a:pt x="3675" y="6"/>
                  <a:pt x="3681" y="0"/>
                  <a:pt x="3688" y="0"/>
                </a:cubicBezTo>
                <a:close/>
                <a:moveTo>
                  <a:pt x="3863" y="0"/>
                </a:moveTo>
                <a:lnTo>
                  <a:pt x="3938" y="0"/>
                </a:lnTo>
                <a:cubicBezTo>
                  <a:pt x="3945" y="0"/>
                  <a:pt x="3950" y="6"/>
                  <a:pt x="3950" y="12"/>
                </a:cubicBezTo>
                <a:cubicBezTo>
                  <a:pt x="3950" y="19"/>
                  <a:pt x="3945" y="25"/>
                  <a:pt x="3938" y="25"/>
                </a:cubicBezTo>
                <a:lnTo>
                  <a:pt x="3863" y="25"/>
                </a:lnTo>
                <a:cubicBezTo>
                  <a:pt x="3856" y="25"/>
                  <a:pt x="3850" y="19"/>
                  <a:pt x="3850" y="12"/>
                </a:cubicBezTo>
                <a:cubicBezTo>
                  <a:pt x="3850" y="6"/>
                  <a:pt x="3856" y="0"/>
                  <a:pt x="3863" y="0"/>
                </a:cubicBezTo>
                <a:close/>
                <a:moveTo>
                  <a:pt x="4038" y="0"/>
                </a:moveTo>
                <a:lnTo>
                  <a:pt x="4113" y="0"/>
                </a:lnTo>
                <a:cubicBezTo>
                  <a:pt x="4120" y="0"/>
                  <a:pt x="4125" y="6"/>
                  <a:pt x="4125" y="12"/>
                </a:cubicBezTo>
                <a:cubicBezTo>
                  <a:pt x="4125" y="19"/>
                  <a:pt x="4120" y="25"/>
                  <a:pt x="4113" y="25"/>
                </a:cubicBezTo>
                <a:lnTo>
                  <a:pt x="4038" y="25"/>
                </a:lnTo>
                <a:cubicBezTo>
                  <a:pt x="4031" y="25"/>
                  <a:pt x="4025" y="19"/>
                  <a:pt x="4025" y="12"/>
                </a:cubicBezTo>
                <a:cubicBezTo>
                  <a:pt x="4025" y="6"/>
                  <a:pt x="4031" y="0"/>
                  <a:pt x="4038" y="0"/>
                </a:cubicBezTo>
                <a:close/>
                <a:moveTo>
                  <a:pt x="4213" y="0"/>
                </a:moveTo>
                <a:lnTo>
                  <a:pt x="4288" y="0"/>
                </a:lnTo>
                <a:cubicBezTo>
                  <a:pt x="4295" y="0"/>
                  <a:pt x="4300" y="6"/>
                  <a:pt x="4300" y="12"/>
                </a:cubicBezTo>
                <a:cubicBezTo>
                  <a:pt x="4300" y="19"/>
                  <a:pt x="4295" y="25"/>
                  <a:pt x="4288" y="25"/>
                </a:cubicBezTo>
                <a:lnTo>
                  <a:pt x="4213" y="25"/>
                </a:lnTo>
                <a:cubicBezTo>
                  <a:pt x="4206" y="25"/>
                  <a:pt x="4200" y="19"/>
                  <a:pt x="4200" y="12"/>
                </a:cubicBezTo>
                <a:cubicBezTo>
                  <a:pt x="4200" y="6"/>
                  <a:pt x="4206" y="0"/>
                  <a:pt x="4213" y="0"/>
                </a:cubicBezTo>
                <a:close/>
                <a:moveTo>
                  <a:pt x="4388" y="0"/>
                </a:moveTo>
                <a:lnTo>
                  <a:pt x="4463" y="0"/>
                </a:lnTo>
                <a:cubicBezTo>
                  <a:pt x="4470" y="0"/>
                  <a:pt x="4475" y="6"/>
                  <a:pt x="4475" y="12"/>
                </a:cubicBezTo>
                <a:cubicBezTo>
                  <a:pt x="4475" y="19"/>
                  <a:pt x="4470" y="25"/>
                  <a:pt x="4463" y="25"/>
                </a:cubicBezTo>
                <a:lnTo>
                  <a:pt x="4388" y="25"/>
                </a:lnTo>
                <a:cubicBezTo>
                  <a:pt x="4381" y="25"/>
                  <a:pt x="4375" y="19"/>
                  <a:pt x="4375" y="12"/>
                </a:cubicBezTo>
                <a:cubicBezTo>
                  <a:pt x="4375" y="6"/>
                  <a:pt x="4381" y="0"/>
                  <a:pt x="4388" y="0"/>
                </a:cubicBezTo>
                <a:close/>
                <a:moveTo>
                  <a:pt x="4563" y="0"/>
                </a:moveTo>
                <a:lnTo>
                  <a:pt x="4638" y="0"/>
                </a:lnTo>
                <a:cubicBezTo>
                  <a:pt x="4645" y="0"/>
                  <a:pt x="4650" y="6"/>
                  <a:pt x="4650" y="12"/>
                </a:cubicBezTo>
                <a:cubicBezTo>
                  <a:pt x="4650" y="19"/>
                  <a:pt x="4645" y="25"/>
                  <a:pt x="4638" y="25"/>
                </a:cubicBezTo>
                <a:lnTo>
                  <a:pt x="4563" y="25"/>
                </a:lnTo>
                <a:cubicBezTo>
                  <a:pt x="4556" y="25"/>
                  <a:pt x="4550" y="19"/>
                  <a:pt x="4550" y="12"/>
                </a:cubicBezTo>
                <a:cubicBezTo>
                  <a:pt x="4550" y="6"/>
                  <a:pt x="4556" y="0"/>
                  <a:pt x="4563" y="0"/>
                </a:cubicBezTo>
                <a:close/>
                <a:moveTo>
                  <a:pt x="4738" y="0"/>
                </a:moveTo>
                <a:lnTo>
                  <a:pt x="4813" y="0"/>
                </a:lnTo>
                <a:cubicBezTo>
                  <a:pt x="4820" y="0"/>
                  <a:pt x="4825" y="6"/>
                  <a:pt x="4825" y="12"/>
                </a:cubicBezTo>
                <a:cubicBezTo>
                  <a:pt x="4825" y="19"/>
                  <a:pt x="4820" y="25"/>
                  <a:pt x="4813" y="25"/>
                </a:cubicBezTo>
                <a:lnTo>
                  <a:pt x="4738" y="25"/>
                </a:lnTo>
                <a:cubicBezTo>
                  <a:pt x="4731" y="25"/>
                  <a:pt x="4725" y="19"/>
                  <a:pt x="4725" y="12"/>
                </a:cubicBezTo>
                <a:cubicBezTo>
                  <a:pt x="4725" y="6"/>
                  <a:pt x="4731" y="0"/>
                  <a:pt x="4738" y="0"/>
                </a:cubicBezTo>
                <a:close/>
                <a:moveTo>
                  <a:pt x="4913" y="0"/>
                </a:moveTo>
                <a:lnTo>
                  <a:pt x="4988" y="0"/>
                </a:lnTo>
                <a:cubicBezTo>
                  <a:pt x="4995" y="0"/>
                  <a:pt x="5000" y="6"/>
                  <a:pt x="5000" y="12"/>
                </a:cubicBezTo>
                <a:cubicBezTo>
                  <a:pt x="5000" y="19"/>
                  <a:pt x="4995" y="25"/>
                  <a:pt x="4988" y="25"/>
                </a:cubicBezTo>
                <a:lnTo>
                  <a:pt x="4913" y="25"/>
                </a:lnTo>
                <a:cubicBezTo>
                  <a:pt x="4906" y="25"/>
                  <a:pt x="4900" y="19"/>
                  <a:pt x="4900" y="12"/>
                </a:cubicBezTo>
                <a:cubicBezTo>
                  <a:pt x="4900" y="6"/>
                  <a:pt x="4906" y="0"/>
                  <a:pt x="4913" y="0"/>
                </a:cubicBezTo>
                <a:close/>
                <a:moveTo>
                  <a:pt x="5088" y="0"/>
                </a:moveTo>
                <a:lnTo>
                  <a:pt x="5163" y="0"/>
                </a:lnTo>
                <a:cubicBezTo>
                  <a:pt x="5170" y="0"/>
                  <a:pt x="5175" y="6"/>
                  <a:pt x="5175" y="12"/>
                </a:cubicBezTo>
                <a:cubicBezTo>
                  <a:pt x="5175" y="19"/>
                  <a:pt x="5170" y="25"/>
                  <a:pt x="5163" y="25"/>
                </a:cubicBezTo>
                <a:lnTo>
                  <a:pt x="5088" y="25"/>
                </a:lnTo>
                <a:cubicBezTo>
                  <a:pt x="5081" y="25"/>
                  <a:pt x="5075" y="19"/>
                  <a:pt x="5075" y="12"/>
                </a:cubicBezTo>
                <a:cubicBezTo>
                  <a:pt x="5075" y="6"/>
                  <a:pt x="5081" y="0"/>
                  <a:pt x="5088" y="0"/>
                </a:cubicBezTo>
                <a:close/>
                <a:moveTo>
                  <a:pt x="5263" y="0"/>
                </a:moveTo>
                <a:lnTo>
                  <a:pt x="5338" y="0"/>
                </a:lnTo>
                <a:cubicBezTo>
                  <a:pt x="5345" y="0"/>
                  <a:pt x="5350" y="6"/>
                  <a:pt x="5350" y="12"/>
                </a:cubicBezTo>
                <a:cubicBezTo>
                  <a:pt x="5350" y="19"/>
                  <a:pt x="5345" y="25"/>
                  <a:pt x="5338" y="25"/>
                </a:cubicBezTo>
                <a:lnTo>
                  <a:pt x="5263" y="25"/>
                </a:lnTo>
                <a:cubicBezTo>
                  <a:pt x="5256" y="25"/>
                  <a:pt x="5250" y="19"/>
                  <a:pt x="5250" y="12"/>
                </a:cubicBezTo>
                <a:cubicBezTo>
                  <a:pt x="5250" y="6"/>
                  <a:pt x="5256" y="0"/>
                  <a:pt x="5263" y="0"/>
                </a:cubicBezTo>
                <a:close/>
                <a:moveTo>
                  <a:pt x="5438" y="0"/>
                </a:moveTo>
                <a:lnTo>
                  <a:pt x="5513" y="0"/>
                </a:lnTo>
                <a:cubicBezTo>
                  <a:pt x="5520" y="0"/>
                  <a:pt x="5525" y="6"/>
                  <a:pt x="5525" y="12"/>
                </a:cubicBezTo>
                <a:cubicBezTo>
                  <a:pt x="5525" y="19"/>
                  <a:pt x="5520" y="25"/>
                  <a:pt x="5513" y="25"/>
                </a:cubicBezTo>
                <a:lnTo>
                  <a:pt x="5438" y="25"/>
                </a:lnTo>
                <a:cubicBezTo>
                  <a:pt x="5431" y="25"/>
                  <a:pt x="5425" y="19"/>
                  <a:pt x="5425" y="12"/>
                </a:cubicBezTo>
                <a:cubicBezTo>
                  <a:pt x="5425" y="6"/>
                  <a:pt x="5431" y="0"/>
                  <a:pt x="5438" y="0"/>
                </a:cubicBezTo>
                <a:close/>
                <a:moveTo>
                  <a:pt x="5613" y="0"/>
                </a:moveTo>
                <a:lnTo>
                  <a:pt x="5688" y="0"/>
                </a:lnTo>
                <a:cubicBezTo>
                  <a:pt x="5695" y="0"/>
                  <a:pt x="5700" y="6"/>
                  <a:pt x="5700" y="12"/>
                </a:cubicBezTo>
                <a:cubicBezTo>
                  <a:pt x="5700" y="19"/>
                  <a:pt x="5695" y="25"/>
                  <a:pt x="5688" y="25"/>
                </a:cubicBezTo>
                <a:lnTo>
                  <a:pt x="5613" y="25"/>
                </a:lnTo>
                <a:cubicBezTo>
                  <a:pt x="5606" y="25"/>
                  <a:pt x="5600" y="19"/>
                  <a:pt x="5600" y="12"/>
                </a:cubicBezTo>
                <a:cubicBezTo>
                  <a:pt x="5600" y="6"/>
                  <a:pt x="5606" y="0"/>
                  <a:pt x="5613" y="0"/>
                </a:cubicBezTo>
                <a:close/>
                <a:moveTo>
                  <a:pt x="5788" y="0"/>
                </a:moveTo>
                <a:lnTo>
                  <a:pt x="5863" y="0"/>
                </a:lnTo>
                <a:cubicBezTo>
                  <a:pt x="5870" y="0"/>
                  <a:pt x="5875" y="6"/>
                  <a:pt x="5875" y="12"/>
                </a:cubicBezTo>
                <a:cubicBezTo>
                  <a:pt x="5875" y="19"/>
                  <a:pt x="5870" y="25"/>
                  <a:pt x="5863" y="25"/>
                </a:cubicBezTo>
                <a:lnTo>
                  <a:pt x="5788" y="25"/>
                </a:lnTo>
                <a:cubicBezTo>
                  <a:pt x="5781" y="25"/>
                  <a:pt x="5775" y="19"/>
                  <a:pt x="5775" y="12"/>
                </a:cubicBezTo>
                <a:cubicBezTo>
                  <a:pt x="5775" y="6"/>
                  <a:pt x="5781" y="0"/>
                  <a:pt x="5788" y="0"/>
                </a:cubicBezTo>
                <a:close/>
                <a:moveTo>
                  <a:pt x="5963" y="0"/>
                </a:moveTo>
                <a:lnTo>
                  <a:pt x="6038" y="0"/>
                </a:lnTo>
                <a:cubicBezTo>
                  <a:pt x="6045" y="0"/>
                  <a:pt x="6050" y="6"/>
                  <a:pt x="6050" y="12"/>
                </a:cubicBezTo>
                <a:cubicBezTo>
                  <a:pt x="6050" y="19"/>
                  <a:pt x="6045" y="25"/>
                  <a:pt x="6038" y="25"/>
                </a:cubicBezTo>
                <a:lnTo>
                  <a:pt x="5963" y="25"/>
                </a:lnTo>
                <a:cubicBezTo>
                  <a:pt x="5956" y="25"/>
                  <a:pt x="5950" y="19"/>
                  <a:pt x="5950" y="12"/>
                </a:cubicBezTo>
                <a:cubicBezTo>
                  <a:pt x="5950" y="6"/>
                  <a:pt x="5956" y="0"/>
                  <a:pt x="5963" y="0"/>
                </a:cubicBezTo>
                <a:close/>
                <a:moveTo>
                  <a:pt x="6138" y="0"/>
                </a:moveTo>
                <a:lnTo>
                  <a:pt x="6213" y="0"/>
                </a:lnTo>
                <a:cubicBezTo>
                  <a:pt x="6220" y="0"/>
                  <a:pt x="6225" y="6"/>
                  <a:pt x="6225" y="12"/>
                </a:cubicBezTo>
                <a:cubicBezTo>
                  <a:pt x="6225" y="19"/>
                  <a:pt x="6220" y="25"/>
                  <a:pt x="6213" y="25"/>
                </a:cubicBezTo>
                <a:lnTo>
                  <a:pt x="6138" y="25"/>
                </a:lnTo>
                <a:cubicBezTo>
                  <a:pt x="6131" y="25"/>
                  <a:pt x="6125" y="19"/>
                  <a:pt x="6125" y="12"/>
                </a:cubicBezTo>
                <a:cubicBezTo>
                  <a:pt x="6125" y="6"/>
                  <a:pt x="6131" y="0"/>
                  <a:pt x="6138" y="0"/>
                </a:cubicBezTo>
                <a:close/>
                <a:moveTo>
                  <a:pt x="6313" y="0"/>
                </a:moveTo>
                <a:lnTo>
                  <a:pt x="6388" y="0"/>
                </a:lnTo>
                <a:cubicBezTo>
                  <a:pt x="6395" y="0"/>
                  <a:pt x="6400" y="6"/>
                  <a:pt x="6400" y="12"/>
                </a:cubicBezTo>
                <a:cubicBezTo>
                  <a:pt x="6400" y="19"/>
                  <a:pt x="6395" y="25"/>
                  <a:pt x="6388" y="25"/>
                </a:cubicBezTo>
                <a:lnTo>
                  <a:pt x="6313" y="25"/>
                </a:lnTo>
                <a:cubicBezTo>
                  <a:pt x="6306" y="25"/>
                  <a:pt x="6300" y="19"/>
                  <a:pt x="6300" y="12"/>
                </a:cubicBezTo>
                <a:cubicBezTo>
                  <a:pt x="6300" y="6"/>
                  <a:pt x="6306" y="0"/>
                  <a:pt x="6313" y="0"/>
                </a:cubicBezTo>
                <a:close/>
                <a:moveTo>
                  <a:pt x="6488" y="0"/>
                </a:moveTo>
                <a:lnTo>
                  <a:pt x="6563" y="0"/>
                </a:lnTo>
                <a:cubicBezTo>
                  <a:pt x="6570" y="0"/>
                  <a:pt x="6575" y="6"/>
                  <a:pt x="6575" y="12"/>
                </a:cubicBezTo>
                <a:cubicBezTo>
                  <a:pt x="6575" y="19"/>
                  <a:pt x="6570" y="25"/>
                  <a:pt x="6563" y="25"/>
                </a:cubicBezTo>
                <a:lnTo>
                  <a:pt x="6488" y="25"/>
                </a:lnTo>
                <a:cubicBezTo>
                  <a:pt x="6481" y="25"/>
                  <a:pt x="6475" y="19"/>
                  <a:pt x="6475" y="12"/>
                </a:cubicBezTo>
                <a:cubicBezTo>
                  <a:pt x="6475" y="6"/>
                  <a:pt x="6481" y="0"/>
                  <a:pt x="6488" y="0"/>
                </a:cubicBezTo>
                <a:close/>
                <a:moveTo>
                  <a:pt x="6663" y="0"/>
                </a:moveTo>
                <a:lnTo>
                  <a:pt x="6738" y="0"/>
                </a:lnTo>
                <a:cubicBezTo>
                  <a:pt x="6745" y="0"/>
                  <a:pt x="6750" y="6"/>
                  <a:pt x="6750" y="12"/>
                </a:cubicBezTo>
                <a:cubicBezTo>
                  <a:pt x="6750" y="19"/>
                  <a:pt x="6745" y="25"/>
                  <a:pt x="6738" y="25"/>
                </a:cubicBezTo>
                <a:lnTo>
                  <a:pt x="6663" y="25"/>
                </a:lnTo>
                <a:cubicBezTo>
                  <a:pt x="6656" y="25"/>
                  <a:pt x="6650" y="19"/>
                  <a:pt x="6650" y="12"/>
                </a:cubicBezTo>
                <a:cubicBezTo>
                  <a:pt x="6650" y="6"/>
                  <a:pt x="6656" y="0"/>
                  <a:pt x="6663" y="0"/>
                </a:cubicBezTo>
                <a:close/>
                <a:moveTo>
                  <a:pt x="6838" y="0"/>
                </a:moveTo>
                <a:lnTo>
                  <a:pt x="6913" y="0"/>
                </a:lnTo>
                <a:cubicBezTo>
                  <a:pt x="6920" y="0"/>
                  <a:pt x="6925" y="6"/>
                  <a:pt x="6925" y="12"/>
                </a:cubicBezTo>
                <a:cubicBezTo>
                  <a:pt x="6925" y="19"/>
                  <a:pt x="6920" y="25"/>
                  <a:pt x="6913" y="25"/>
                </a:cubicBezTo>
                <a:lnTo>
                  <a:pt x="6838" y="25"/>
                </a:lnTo>
                <a:cubicBezTo>
                  <a:pt x="6831" y="25"/>
                  <a:pt x="6825" y="19"/>
                  <a:pt x="6825" y="12"/>
                </a:cubicBezTo>
                <a:cubicBezTo>
                  <a:pt x="6825" y="6"/>
                  <a:pt x="6831" y="0"/>
                  <a:pt x="6838" y="0"/>
                </a:cubicBezTo>
                <a:close/>
                <a:moveTo>
                  <a:pt x="7013" y="0"/>
                </a:moveTo>
                <a:lnTo>
                  <a:pt x="7088" y="0"/>
                </a:lnTo>
                <a:cubicBezTo>
                  <a:pt x="7095" y="0"/>
                  <a:pt x="7100" y="6"/>
                  <a:pt x="7100" y="12"/>
                </a:cubicBezTo>
                <a:cubicBezTo>
                  <a:pt x="7100" y="19"/>
                  <a:pt x="7095" y="25"/>
                  <a:pt x="7088" y="25"/>
                </a:cubicBezTo>
                <a:lnTo>
                  <a:pt x="7013" y="25"/>
                </a:lnTo>
                <a:cubicBezTo>
                  <a:pt x="7006" y="25"/>
                  <a:pt x="7000" y="19"/>
                  <a:pt x="7000" y="12"/>
                </a:cubicBezTo>
                <a:cubicBezTo>
                  <a:pt x="7000" y="6"/>
                  <a:pt x="7006" y="0"/>
                  <a:pt x="7013" y="0"/>
                </a:cubicBezTo>
                <a:close/>
                <a:moveTo>
                  <a:pt x="7188" y="0"/>
                </a:moveTo>
                <a:lnTo>
                  <a:pt x="7263" y="0"/>
                </a:lnTo>
                <a:cubicBezTo>
                  <a:pt x="7270" y="0"/>
                  <a:pt x="7275" y="6"/>
                  <a:pt x="7275" y="12"/>
                </a:cubicBezTo>
                <a:cubicBezTo>
                  <a:pt x="7275" y="19"/>
                  <a:pt x="7270" y="25"/>
                  <a:pt x="7263" y="25"/>
                </a:cubicBezTo>
                <a:lnTo>
                  <a:pt x="7188" y="25"/>
                </a:lnTo>
                <a:cubicBezTo>
                  <a:pt x="7181" y="25"/>
                  <a:pt x="7175" y="19"/>
                  <a:pt x="7175" y="12"/>
                </a:cubicBezTo>
                <a:cubicBezTo>
                  <a:pt x="7175" y="6"/>
                  <a:pt x="7181" y="0"/>
                  <a:pt x="7188" y="0"/>
                </a:cubicBezTo>
                <a:close/>
                <a:moveTo>
                  <a:pt x="7363" y="0"/>
                </a:moveTo>
                <a:lnTo>
                  <a:pt x="7438" y="0"/>
                </a:lnTo>
                <a:cubicBezTo>
                  <a:pt x="7445" y="0"/>
                  <a:pt x="7450" y="6"/>
                  <a:pt x="7450" y="12"/>
                </a:cubicBezTo>
                <a:cubicBezTo>
                  <a:pt x="7450" y="19"/>
                  <a:pt x="7445" y="25"/>
                  <a:pt x="7438" y="25"/>
                </a:cubicBezTo>
                <a:lnTo>
                  <a:pt x="7363" y="25"/>
                </a:lnTo>
                <a:cubicBezTo>
                  <a:pt x="7356" y="25"/>
                  <a:pt x="7350" y="19"/>
                  <a:pt x="7350" y="12"/>
                </a:cubicBezTo>
                <a:cubicBezTo>
                  <a:pt x="7350" y="6"/>
                  <a:pt x="7356" y="0"/>
                  <a:pt x="7363" y="0"/>
                </a:cubicBezTo>
                <a:close/>
                <a:moveTo>
                  <a:pt x="7538" y="0"/>
                </a:moveTo>
                <a:lnTo>
                  <a:pt x="7613" y="0"/>
                </a:lnTo>
                <a:cubicBezTo>
                  <a:pt x="7620" y="0"/>
                  <a:pt x="7625" y="6"/>
                  <a:pt x="7625" y="12"/>
                </a:cubicBezTo>
                <a:cubicBezTo>
                  <a:pt x="7625" y="19"/>
                  <a:pt x="7620" y="25"/>
                  <a:pt x="7613" y="25"/>
                </a:cubicBezTo>
                <a:lnTo>
                  <a:pt x="7538" y="25"/>
                </a:lnTo>
                <a:cubicBezTo>
                  <a:pt x="7531" y="25"/>
                  <a:pt x="7525" y="19"/>
                  <a:pt x="7525" y="12"/>
                </a:cubicBezTo>
                <a:cubicBezTo>
                  <a:pt x="7525" y="6"/>
                  <a:pt x="7531" y="0"/>
                  <a:pt x="7538" y="0"/>
                </a:cubicBezTo>
                <a:close/>
                <a:moveTo>
                  <a:pt x="7713" y="0"/>
                </a:moveTo>
                <a:lnTo>
                  <a:pt x="7788" y="0"/>
                </a:lnTo>
                <a:cubicBezTo>
                  <a:pt x="7795" y="0"/>
                  <a:pt x="7800" y="6"/>
                  <a:pt x="7800" y="12"/>
                </a:cubicBezTo>
                <a:cubicBezTo>
                  <a:pt x="7800" y="19"/>
                  <a:pt x="7795" y="25"/>
                  <a:pt x="7788" y="25"/>
                </a:cubicBezTo>
                <a:lnTo>
                  <a:pt x="7713" y="25"/>
                </a:lnTo>
                <a:cubicBezTo>
                  <a:pt x="7706" y="25"/>
                  <a:pt x="7700" y="19"/>
                  <a:pt x="7700" y="12"/>
                </a:cubicBezTo>
                <a:cubicBezTo>
                  <a:pt x="7700" y="6"/>
                  <a:pt x="7706" y="0"/>
                  <a:pt x="7713" y="0"/>
                </a:cubicBezTo>
                <a:close/>
                <a:moveTo>
                  <a:pt x="7888" y="0"/>
                </a:moveTo>
                <a:lnTo>
                  <a:pt x="7963" y="0"/>
                </a:lnTo>
                <a:cubicBezTo>
                  <a:pt x="7970" y="0"/>
                  <a:pt x="7975" y="6"/>
                  <a:pt x="7975" y="12"/>
                </a:cubicBezTo>
                <a:cubicBezTo>
                  <a:pt x="7975" y="19"/>
                  <a:pt x="7970" y="25"/>
                  <a:pt x="7963" y="25"/>
                </a:cubicBezTo>
                <a:lnTo>
                  <a:pt x="7888" y="25"/>
                </a:lnTo>
                <a:cubicBezTo>
                  <a:pt x="7881" y="25"/>
                  <a:pt x="7875" y="19"/>
                  <a:pt x="7875" y="12"/>
                </a:cubicBezTo>
                <a:cubicBezTo>
                  <a:pt x="7875" y="6"/>
                  <a:pt x="7881" y="0"/>
                  <a:pt x="7888" y="0"/>
                </a:cubicBezTo>
                <a:close/>
                <a:moveTo>
                  <a:pt x="8063" y="0"/>
                </a:moveTo>
                <a:lnTo>
                  <a:pt x="8138" y="0"/>
                </a:lnTo>
                <a:cubicBezTo>
                  <a:pt x="8145" y="0"/>
                  <a:pt x="8150" y="6"/>
                  <a:pt x="8150" y="12"/>
                </a:cubicBezTo>
                <a:cubicBezTo>
                  <a:pt x="8150" y="19"/>
                  <a:pt x="8145" y="25"/>
                  <a:pt x="8138" y="25"/>
                </a:cubicBezTo>
                <a:lnTo>
                  <a:pt x="8063" y="25"/>
                </a:lnTo>
                <a:cubicBezTo>
                  <a:pt x="8056" y="25"/>
                  <a:pt x="8050" y="19"/>
                  <a:pt x="8050" y="12"/>
                </a:cubicBezTo>
                <a:cubicBezTo>
                  <a:pt x="8050" y="6"/>
                  <a:pt x="8056" y="0"/>
                  <a:pt x="8063" y="0"/>
                </a:cubicBezTo>
                <a:close/>
                <a:moveTo>
                  <a:pt x="8238" y="0"/>
                </a:moveTo>
                <a:lnTo>
                  <a:pt x="8313" y="0"/>
                </a:lnTo>
                <a:cubicBezTo>
                  <a:pt x="8320" y="0"/>
                  <a:pt x="8325" y="6"/>
                  <a:pt x="8325" y="12"/>
                </a:cubicBezTo>
                <a:cubicBezTo>
                  <a:pt x="8325" y="19"/>
                  <a:pt x="8320" y="25"/>
                  <a:pt x="8313" y="25"/>
                </a:cubicBezTo>
                <a:lnTo>
                  <a:pt x="8238" y="25"/>
                </a:lnTo>
                <a:cubicBezTo>
                  <a:pt x="8231" y="25"/>
                  <a:pt x="8225" y="19"/>
                  <a:pt x="8225" y="12"/>
                </a:cubicBezTo>
                <a:cubicBezTo>
                  <a:pt x="8225" y="6"/>
                  <a:pt x="8231" y="0"/>
                  <a:pt x="8238" y="0"/>
                </a:cubicBezTo>
                <a:close/>
                <a:moveTo>
                  <a:pt x="8413" y="0"/>
                </a:moveTo>
                <a:lnTo>
                  <a:pt x="8488" y="0"/>
                </a:lnTo>
                <a:cubicBezTo>
                  <a:pt x="8495" y="0"/>
                  <a:pt x="8500" y="6"/>
                  <a:pt x="8500" y="12"/>
                </a:cubicBezTo>
                <a:cubicBezTo>
                  <a:pt x="8500" y="19"/>
                  <a:pt x="8495" y="25"/>
                  <a:pt x="8488" y="25"/>
                </a:cubicBezTo>
                <a:lnTo>
                  <a:pt x="8413" y="25"/>
                </a:lnTo>
                <a:cubicBezTo>
                  <a:pt x="8406" y="25"/>
                  <a:pt x="8400" y="19"/>
                  <a:pt x="8400" y="12"/>
                </a:cubicBezTo>
                <a:cubicBezTo>
                  <a:pt x="8400" y="6"/>
                  <a:pt x="8406" y="0"/>
                  <a:pt x="8413" y="0"/>
                </a:cubicBezTo>
                <a:close/>
                <a:moveTo>
                  <a:pt x="8588" y="0"/>
                </a:moveTo>
                <a:lnTo>
                  <a:pt x="8663" y="0"/>
                </a:lnTo>
                <a:cubicBezTo>
                  <a:pt x="8670" y="0"/>
                  <a:pt x="8675" y="6"/>
                  <a:pt x="8675" y="12"/>
                </a:cubicBezTo>
                <a:cubicBezTo>
                  <a:pt x="8675" y="19"/>
                  <a:pt x="8670" y="25"/>
                  <a:pt x="8663" y="25"/>
                </a:cubicBezTo>
                <a:lnTo>
                  <a:pt x="8588" y="25"/>
                </a:lnTo>
                <a:cubicBezTo>
                  <a:pt x="8581" y="25"/>
                  <a:pt x="8575" y="19"/>
                  <a:pt x="8575" y="12"/>
                </a:cubicBezTo>
                <a:cubicBezTo>
                  <a:pt x="8575" y="6"/>
                  <a:pt x="8581" y="0"/>
                  <a:pt x="8588" y="0"/>
                </a:cubicBezTo>
                <a:close/>
                <a:moveTo>
                  <a:pt x="8763" y="0"/>
                </a:moveTo>
                <a:lnTo>
                  <a:pt x="8838" y="0"/>
                </a:lnTo>
                <a:cubicBezTo>
                  <a:pt x="8845" y="0"/>
                  <a:pt x="8850" y="6"/>
                  <a:pt x="8850" y="12"/>
                </a:cubicBezTo>
                <a:cubicBezTo>
                  <a:pt x="8850" y="19"/>
                  <a:pt x="8845" y="25"/>
                  <a:pt x="8838" y="25"/>
                </a:cubicBezTo>
                <a:lnTo>
                  <a:pt x="8763" y="25"/>
                </a:lnTo>
                <a:cubicBezTo>
                  <a:pt x="8756" y="25"/>
                  <a:pt x="8750" y="19"/>
                  <a:pt x="8750" y="12"/>
                </a:cubicBezTo>
                <a:cubicBezTo>
                  <a:pt x="8750" y="6"/>
                  <a:pt x="8756" y="0"/>
                  <a:pt x="8763" y="0"/>
                </a:cubicBezTo>
                <a:close/>
                <a:moveTo>
                  <a:pt x="8938" y="0"/>
                </a:moveTo>
                <a:lnTo>
                  <a:pt x="9013" y="0"/>
                </a:lnTo>
                <a:cubicBezTo>
                  <a:pt x="9020" y="0"/>
                  <a:pt x="9025" y="6"/>
                  <a:pt x="9025" y="12"/>
                </a:cubicBezTo>
                <a:cubicBezTo>
                  <a:pt x="9025" y="19"/>
                  <a:pt x="9020" y="25"/>
                  <a:pt x="9013" y="25"/>
                </a:cubicBezTo>
                <a:lnTo>
                  <a:pt x="8938" y="25"/>
                </a:lnTo>
                <a:cubicBezTo>
                  <a:pt x="8931" y="25"/>
                  <a:pt x="8925" y="19"/>
                  <a:pt x="8925" y="12"/>
                </a:cubicBezTo>
                <a:cubicBezTo>
                  <a:pt x="8925" y="6"/>
                  <a:pt x="8931" y="0"/>
                  <a:pt x="8938" y="0"/>
                </a:cubicBezTo>
                <a:close/>
                <a:moveTo>
                  <a:pt x="9113" y="0"/>
                </a:moveTo>
                <a:lnTo>
                  <a:pt x="9188" y="0"/>
                </a:lnTo>
                <a:cubicBezTo>
                  <a:pt x="9195" y="0"/>
                  <a:pt x="9200" y="6"/>
                  <a:pt x="9200" y="12"/>
                </a:cubicBezTo>
                <a:cubicBezTo>
                  <a:pt x="9200" y="19"/>
                  <a:pt x="9195" y="25"/>
                  <a:pt x="9188" y="25"/>
                </a:cubicBezTo>
                <a:lnTo>
                  <a:pt x="9113" y="25"/>
                </a:lnTo>
                <a:cubicBezTo>
                  <a:pt x="9106" y="25"/>
                  <a:pt x="9100" y="19"/>
                  <a:pt x="9100" y="12"/>
                </a:cubicBezTo>
                <a:cubicBezTo>
                  <a:pt x="9100" y="6"/>
                  <a:pt x="9106" y="0"/>
                  <a:pt x="9113" y="0"/>
                </a:cubicBezTo>
                <a:close/>
                <a:moveTo>
                  <a:pt x="9288" y="0"/>
                </a:moveTo>
                <a:lnTo>
                  <a:pt x="9363" y="0"/>
                </a:lnTo>
                <a:cubicBezTo>
                  <a:pt x="9370" y="0"/>
                  <a:pt x="9375" y="6"/>
                  <a:pt x="9375" y="12"/>
                </a:cubicBezTo>
                <a:cubicBezTo>
                  <a:pt x="9375" y="19"/>
                  <a:pt x="9370" y="25"/>
                  <a:pt x="9363" y="25"/>
                </a:cubicBezTo>
                <a:lnTo>
                  <a:pt x="9288" y="25"/>
                </a:lnTo>
                <a:cubicBezTo>
                  <a:pt x="9281" y="25"/>
                  <a:pt x="9275" y="19"/>
                  <a:pt x="9275" y="12"/>
                </a:cubicBezTo>
                <a:cubicBezTo>
                  <a:pt x="9275" y="6"/>
                  <a:pt x="9281" y="0"/>
                  <a:pt x="9288" y="0"/>
                </a:cubicBezTo>
                <a:close/>
                <a:moveTo>
                  <a:pt x="9463" y="0"/>
                </a:moveTo>
                <a:lnTo>
                  <a:pt x="9538" y="0"/>
                </a:lnTo>
                <a:cubicBezTo>
                  <a:pt x="9545" y="0"/>
                  <a:pt x="9550" y="6"/>
                  <a:pt x="9550" y="12"/>
                </a:cubicBezTo>
                <a:cubicBezTo>
                  <a:pt x="9550" y="19"/>
                  <a:pt x="9545" y="25"/>
                  <a:pt x="9538" y="25"/>
                </a:cubicBezTo>
                <a:lnTo>
                  <a:pt x="9463" y="25"/>
                </a:lnTo>
                <a:cubicBezTo>
                  <a:pt x="9456" y="25"/>
                  <a:pt x="9450" y="19"/>
                  <a:pt x="9450" y="12"/>
                </a:cubicBezTo>
                <a:cubicBezTo>
                  <a:pt x="9450" y="6"/>
                  <a:pt x="9456" y="0"/>
                  <a:pt x="9463" y="0"/>
                </a:cubicBezTo>
                <a:close/>
                <a:moveTo>
                  <a:pt x="9638" y="0"/>
                </a:moveTo>
                <a:lnTo>
                  <a:pt x="9713" y="0"/>
                </a:lnTo>
                <a:cubicBezTo>
                  <a:pt x="9720" y="0"/>
                  <a:pt x="9725" y="6"/>
                  <a:pt x="9725" y="12"/>
                </a:cubicBezTo>
                <a:cubicBezTo>
                  <a:pt x="9725" y="19"/>
                  <a:pt x="9720" y="25"/>
                  <a:pt x="9713" y="25"/>
                </a:cubicBezTo>
                <a:lnTo>
                  <a:pt x="9638" y="25"/>
                </a:lnTo>
                <a:cubicBezTo>
                  <a:pt x="9631" y="25"/>
                  <a:pt x="9625" y="19"/>
                  <a:pt x="9625" y="12"/>
                </a:cubicBezTo>
                <a:cubicBezTo>
                  <a:pt x="9625" y="6"/>
                  <a:pt x="9631" y="0"/>
                  <a:pt x="9638" y="0"/>
                </a:cubicBezTo>
                <a:close/>
                <a:moveTo>
                  <a:pt x="9813" y="0"/>
                </a:moveTo>
                <a:lnTo>
                  <a:pt x="9888" y="0"/>
                </a:lnTo>
                <a:cubicBezTo>
                  <a:pt x="9895" y="0"/>
                  <a:pt x="9900" y="6"/>
                  <a:pt x="9900" y="12"/>
                </a:cubicBezTo>
                <a:cubicBezTo>
                  <a:pt x="9900" y="19"/>
                  <a:pt x="9895" y="25"/>
                  <a:pt x="9888" y="25"/>
                </a:cubicBezTo>
                <a:lnTo>
                  <a:pt x="9813" y="25"/>
                </a:lnTo>
                <a:cubicBezTo>
                  <a:pt x="9806" y="25"/>
                  <a:pt x="9800" y="19"/>
                  <a:pt x="9800" y="12"/>
                </a:cubicBezTo>
                <a:cubicBezTo>
                  <a:pt x="9800" y="6"/>
                  <a:pt x="9806" y="0"/>
                  <a:pt x="9813" y="0"/>
                </a:cubicBezTo>
                <a:close/>
                <a:moveTo>
                  <a:pt x="9988" y="0"/>
                </a:moveTo>
                <a:lnTo>
                  <a:pt x="10063" y="0"/>
                </a:lnTo>
                <a:cubicBezTo>
                  <a:pt x="10070" y="0"/>
                  <a:pt x="10075" y="6"/>
                  <a:pt x="10075" y="12"/>
                </a:cubicBezTo>
                <a:cubicBezTo>
                  <a:pt x="10075" y="19"/>
                  <a:pt x="10070" y="25"/>
                  <a:pt x="10063" y="25"/>
                </a:cubicBezTo>
                <a:lnTo>
                  <a:pt x="9988" y="25"/>
                </a:lnTo>
                <a:cubicBezTo>
                  <a:pt x="9981" y="25"/>
                  <a:pt x="9975" y="19"/>
                  <a:pt x="9975" y="12"/>
                </a:cubicBezTo>
                <a:cubicBezTo>
                  <a:pt x="9975" y="6"/>
                  <a:pt x="9981" y="0"/>
                  <a:pt x="9988" y="0"/>
                </a:cubicBezTo>
                <a:close/>
                <a:moveTo>
                  <a:pt x="10163" y="0"/>
                </a:moveTo>
                <a:lnTo>
                  <a:pt x="10238" y="0"/>
                </a:lnTo>
                <a:cubicBezTo>
                  <a:pt x="10245" y="0"/>
                  <a:pt x="10250" y="6"/>
                  <a:pt x="10250" y="12"/>
                </a:cubicBezTo>
                <a:cubicBezTo>
                  <a:pt x="10250" y="19"/>
                  <a:pt x="10245" y="25"/>
                  <a:pt x="10238" y="25"/>
                </a:cubicBezTo>
                <a:lnTo>
                  <a:pt x="10163" y="25"/>
                </a:lnTo>
                <a:cubicBezTo>
                  <a:pt x="10156" y="25"/>
                  <a:pt x="10150" y="19"/>
                  <a:pt x="10150" y="12"/>
                </a:cubicBezTo>
                <a:cubicBezTo>
                  <a:pt x="10150" y="6"/>
                  <a:pt x="10156" y="0"/>
                  <a:pt x="10163" y="0"/>
                </a:cubicBezTo>
                <a:close/>
                <a:moveTo>
                  <a:pt x="10338" y="0"/>
                </a:moveTo>
                <a:lnTo>
                  <a:pt x="10413" y="0"/>
                </a:lnTo>
                <a:cubicBezTo>
                  <a:pt x="10420" y="0"/>
                  <a:pt x="10425" y="6"/>
                  <a:pt x="10425" y="12"/>
                </a:cubicBezTo>
                <a:cubicBezTo>
                  <a:pt x="10425" y="19"/>
                  <a:pt x="10420" y="25"/>
                  <a:pt x="10413" y="25"/>
                </a:cubicBezTo>
                <a:lnTo>
                  <a:pt x="10338" y="25"/>
                </a:lnTo>
                <a:cubicBezTo>
                  <a:pt x="10331" y="25"/>
                  <a:pt x="10325" y="19"/>
                  <a:pt x="10325" y="12"/>
                </a:cubicBezTo>
                <a:cubicBezTo>
                  <a:pt x="10325" y="6"/>
                  <a:pt x="10331" y="0"/>
                  <a:pt x="10338" y="0"/>
                </a:cubicBezTo>
                <a:close/>
                <a:moveTo>
                  <a:pt x="10513" y="0"/>
                </a:moveTo>
                <a:lnTo>
                  <a:pt x="10588" y="0"/>
                </a:lnTo>
                <a:cubicBezTo>
                  <a:pt x="10595" y="0"/>
                  <a:pt x="10600" y="6"/>
                  <a:pt x="10600" y="12"/>
                </a:cubicBezTo>
                <a:cubicBezTo>
                  <a:pt x="10600" y="19"/>
                  <a:pt x="10595" y="25"/>
                  <a:pt x="10588" y="25"/>
                </a:cubicBezTo>
                <a:lnTo>
                  <a:pt x="10513" y="25"/>
                </a:lnTo>
                <a:cubicBezTo>
                  <a:pt x="10506" y="25"/>
                  <a:pt x="10500" y="19"/>
                  <a:pt x="10500" y="12"/>
                </a:cubicBezTo>
                <a:cubicBezTo>
                  <a:pt x="10500" y="6"/>
                  <a:pt x="10506" y="0"/>
                  <a:pt x="10513" y="0"/>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81" name="Freeform 349"/>
          <p:cNvSpPr>
            <a:spLocks noEditPoints="1"/>
          </p:cNvSpPr>
          <p:nvPr/>
        </p:nvSpPr>
        <p:spPr bwMode="auto">
          <a:xfrm>
            <a:off x="8809038" y="2032000"/>
            <a:ext cx="9525" cy="3711575"/>
          </a:xfrm>
          <a:custGeom>
            <a:avLst/>
            <a:gdLst/>
            <a:ahLst/>
            <a:cxnLst>
              <a:cxn ang="0">
                <a:pos x="0" y="11812"/>
              </a:cxn>
              <a:cxn ang="0">
                <a:pos x="0" y="11562"/>
              </a:cxn>
              <a:cxn ang="0">
                <a:pos x="12" y="11375"/>
              </a:cxn>
              <a:cxn ang="0">
                <a:pos x="25" y="11212"/>
              </a:cxn>
              <a:cxn ang="0">
                <a:pos x="25" y="11112"/>
              </a:cxn>
              <a:cxn ang="0">
                <a:pos x="12" y="10950"/>
              </a:cxn>
              <a:cxn ang="0">
                <a:pos x="0" y="10762"/>
              </a:cxn>
              <a:cxn ang="0">
                <a:pos x="0" y="10412"/>
              </a:cxn>
              <a:cxn ang="0">
                <a:pos x="0" y="10162"/>
              </a:cxn>
              <a:cxn ang="0">
                <a:pos x="12" y="9975"/>
              </a:cxn>
              <a:cxn ang="0">
                <a:pos x="25" y="9812"/>
              </a:cxn>
              <a:cxn ang="0">
                <a:pos x="25" y="9712"/>
              </a:cxn>
              <a:cxn ang="0">
                <a:pos x="12" y="9550"/>
              </a:cxn>
              <a:cxn ang="0">
                <a:pos x="0" y="9362"/>
              </a:cxn>
              <a:cxn ang="0">
                <a:pos x="0" y="9012"/>
              </a:cxn>
              <a:cxn ang="0">
                <a:pos x="0" y="8762"/>
              </a:cxn>
              <a:cxn ang="0">
                <a:pos x="12" y="8575"/>
              </a:cxn>
              <a:cxn ang="0">
                <a:pos x="25" y="8412"/>
              </a:cxn>
              <a:cxn ang="0">
                <a:pos x="25" y="8312"/>
              </a:cxn>
              <a:cxn ang="0">
                <a:pos x="12" y="8150"/>
              </a:cxn>
              <a:cxn ang="0">
                <a:pos x="0" y="7962"/>
              </a:cxn>
              <a:cxn ang="0">
                <a:pos x="0" y="7612"/>
              </a:cxn>
              <a:cxn ang="0">
                <a:pos x="0" y="7362"/>
              </a:cxn>
              <a:cxn ang="0">
                <a:pos x="12" y="7175"/>
              </a:cxn>
              <a:cxn ang="0">
                <a:pos x="25" y="7012"/>
              </a:cxn>
              <a:cxn ang="0">
                <a:pos x="25" y="6912"/>
              </a:cxn>
              <a:cxn ang="0">
                <a:pos x="12" y="6750"/>
              </a:cxn>
              <a:cxn ang="0">
                <a:pos x="0" y="6562"/>
              </a:cxn>
              <a:cxn ang="0">
                <a:pos x="0" y="6212"/>
              </a:cxn>
              <a:cxn ang="0">
                <a:pos x="0" y="5962"/>
              </a:cxn>
              <a:cxn ang="0">
                <a:pos x="12" y="5775"/>
              </a:cxn>
              <a:cxn ang="0">
                <a:pos x="25" y="5612"/>
              </a:cxn>
              <a:cxn ang="0">
                <a:pos x="25" y="5512"/>
              </a:cxn>
              <a:cxn ang="0">
                <a:pos x="12" y="5350"/>
              </a:cxn>
              <a:cxn ang="0">
                <a:pos x="0" y="5162"/>
              </a:cxn>
              <a:cxn ang="0">
                <a:pos x="0" y="4812"/>
              </a:cxn>
              <a:cxn ang="0">
                <a:pos x="0" y="4562"/>
              </a:cxn>
              <a:cxn ang="0">
                <a:pos x="12" y="4375"/>
              </a:cxn>
              <a:cxn ang="0">
                <a:pos x="25" y="4212"/>
              </a:cxn>
              <a:cxn ang="0">
                <a:pos x="25" y="4112"/>
              </a:cxn>
              <a:cxn ang="0">
                <a:pos x="12" y="3950"/>
              </a:cxn>
              <a:cxn ang="0">
                <a:pos x="0" y="3762"/>
              </a:cxn>
              <a:cxn ang="0">
                <a:pos x="0" y="3412"/>
              </a:cxn>
              <a:cxn ang="0">
                <a:pos x="0" y="3162"/>
              </a:cxn>
              <a:cxn ang="0">
                <a:pos x="12" y="2975"/>
              </a:cxn>
              <a:cxn ang="0">
                <a:pos x="25" y="2812"/>
              </a:cxn>
              <a:cxn ang="0">
                <a:pos x="25" y="2712"/>
              </a:cxn>
              <a:cxn ang="0">
                <a:pos x="12" y="2550"/>
              </a:cxn>
              <a:cxn ang="0">
                <a:pos x="0" y="2362"/>
              </a:cxn>
              <a:cxn ang="0">
                <a:pos x="0" y="2012"/>
              </a:cxn>
              <a:cxn ang="0">
                <a:pos x="0" y="1762"/>
              </a:cxn>
              <a:cxn ang="0">
                <a:pos x="12" y="1575"/>
              </a:cxn>
              <a:cxn ang="0">
                <a:pos x="25" y="1412"/>
              </a:cxn>
              <a:cxn ang="0">
                <a:pos x="25" y="1312"/>
              </a:cxn>
              <a:cxn ang="0">
                <a:pos x="12" y="1150"/>
              </a:cxn>
              <a:cxn ang="0">
                <a:pos x="0" y="962"/>
              </a:cxn>
              <a:cxn ang="0">
                <a:pos x="0" y="612"/>
              </a:cxn>
              <a:cxn ang="0">
                <a:pos x="0" y="362"/>
              </a:cxn>
              <a:cxn ang="0">
                <a:pos x="12" y="175"/>
              </a:cxn>
              <a:cxn ang="0">
                <a:pos x="25" y="12"/>
              </a:cxn>
            </a:cxnLst>
            <a:rect l="0" t="0" r="r" b="b"/>
            <a:pathLst>
              <a:path w="25" h="12000">
                <a:moveTo>
                  <a:pt x="0" y="11987"/>
                </a:moveTo>
                <a:lnTo>
                  <a:pt x="0" y="11912"/>
                </a:lnTo>
                <a:cubicBezTo>
                  <a:pt x="0" y="11906"/>
                  <a:pt x="5" y="11900"/>
                  <a:pt x="12" y="11900"/>
                </a:cubicBezTo>
                <a:cubicBezTo>
                  <a:pt x="19" y="11900"/>
                  <a:pt x="25" y="11906"/>
                  <a:pt x="25" y="11912"/>
                </a:cubicBezTo>
                <a:lnTo>
                  <a:pt x="25" y="11987"/>
                </a:lnTo>
                <a:cubicBezTo>
                  <a:pt x="25" y="11994"/>
                  <a:pt x="19" y="12000"/>
                  <a:pt x="12" y="12000"/>
                </a:cubicBezTo>
                <a:cubicBezTo>
                  <a:pt x="5" y="12000"/>
                  <a:pt x="0" y="11994"/>
                  <a:pt x="0" y="11987"/>
                </a:cubicBezTo>
                <a:close/>
                <a:moveTo>
                  <a:pt x="0" y="11812"/>
                </a:moveTo>
                <a:lnTo>
                  <a:pt x="0" y="11737"/>
                </a:lnTo>
                <a:cubicBezTo>
                  <a:pt x="0" y="11731"/>
                  <a:pt x="5" y="11725"/>
                  <a:pt x="12" y="11725"/>
                </a:cubicBezTo>
                <a:cubicBezTo>
                  <a:pt x="19" y="11725"/>
                  <a:pt x="25" y="11731"/>
                  <a:pt x="25" y="11737"/>
                </a:cubicBezTo>
                <a:lnTo>
                  <a:pt x="25" y="11812"/>
                </a:lnTo>
                <a:cubicBezTo>
                  <a:pt x="25" y="11819"/>
                  <a:pt x="19" y="11825"/>
                  <a:pt x="12" y="11825"/>
                </a:cubicBezTo>
                <a:cubicBezTo>
                  <a:pt x="5" y="11825"/>
                  <a:pt x="0" y="11819"/>
                  <a:pt x="0" y="11812"/>
                </a:cubicBezTo>
                <a:close/>
                <a:moveTo>
                  <a:pt x="0" y="11637"/>
                </a:moveTo>
                <a:lnTo>
                  <a:pt x="0" y="11562"/>
                </a:lnTo>
                <a:cubicBezTo>
                  <a:pt x="0" y="11556"/>
                  <a:pt x="5" y="11550"/>
                  <a:pt x="12" y="11550"/>
                </a:cubicBezTo>
                <a:cubicBezTo>
                  <a:pt x="19" y="11550"/>
                  <a:pt x="25" y="11556"/>
                  <a:pt x="25" y="11562"/>
                </a:cubicBezTo>
                <a:lnTo>
                  <a:pt x="25" y="11637"/>
                </a:lnTo>
                <a:cubicBezTo>
                  <a:pt x="25" y="11644"/>
                  <a:pt x="19" y="11650"/>
                  <a:pt x="12" y="11650"/>
                </a:cubicBezTo>
                <a:cubicBezTo>
                  <a:pt x="5" y="11650"/>
                  <a:pt x="0" y="11644"/>
                  <a:pt x="0" y="11637"/>
                </a:cubicBezTo>
                <a:close/>
                <a:moveTo>
                  <a:pt x="0" y="11462"/>
                </a:moveTo>
                <a:lnTo>
                  <a:pt x="0" y="11387"/>
                </a:lnTo>
                <a:cubicBezTo>
                  <a:pt x="0" y="11381"/>
                  <a:pt x="5" y="11375"/>
                  <a:pt x="12" y="11375"/>
                </a:cubicBezTo>
                <a:cubicBezTo>
                  <a:pt x="19" y="11375"/>
                  <a:pt x="25" y="11381"/>
                  <a:pt x="25" y="11387"/>
                </a:cubicBezTo>
                <a:lnTo>
                  <a:pt x="25" y="11462"/>
                </a:lnTo>
                <a:cubicBezTo>
                  <a:pt x="25" y="11469"/>
                  <a:pt x="19" y="11475"/>
                  <a:pt x="12" y="11475"/>
                </a:cubicBezTo>
                <a:cubicBezTo>
                  <a:pt x="5" y="11475"/>
                  <a:pt x="0" y="11469"/>
                  <a:pt x="0" y="11462"/>
                </a:cubicBezTo>
                <a:close/>
                <a:moveTo>
                  <a:pt x="0" y="11287"/>
                </a:moveTo>
                <a:lnTo>
                  <a:pt x="0" y="11212"/>
                </a:lnTo>
                <a:cubicBezTo>
                  <a:pt x="0" y="11206"/>
                  <a:pt x="5" y="11200"/>
                  <a:pt x="12" y="11200"/>
                </a:cubicBezTo>
                <a:cubicBezTo>
                  <a:pt x="19" y="11200"/>
                  <a:pt x="25" y="11206"/>
                  <a:pt x="25" y="11212"/>
                </a:cubicBezTo>
                <a:lnTo>
                  <a:pt x="25" y="11287"/>
                </a:lnTo>
                <a:cubicBezTo>
                  <a:pt x="25" y="11294"/>
                  <a:pt x="19" y="11300"/>
                  <a:pt x="12" y="11300"/>
                </a:cubicBezTo>
                <a:cubicBezTo>
                  <a:pt x="5" y="11300"/>
                  <a:pt x="0" y="11294"/>
                  <a:pt x="0" y="11287"/>
                </a:cubicBezTo>
                <a:close/>
                <a:moveTo>
                  <a:pt x="0" y="11112"/>
                </a:moveTo>
                <a:lnTo>
                  <a:pt x="0" y="11037"/>
                </a:lnTo>
                <a:cubicBezTo>
                  <a:pt x="0" y="11031"/>
                  <a:pt x="5" y="11025"/>
                  <a:pt x="12" y="11025"/>
                </a:cubicBezTo>
                <a:cubicBezTo>
                  <a:pt x="19" y="11025"/>
                  <a:pt x="25" y="11031"/>
                  <a:pt x="25" y="11037"/>
                </a:cubicBezTo>
                <a:lnTo>
                  <a:pt x="25" y="11112"/>
                </a:lnTo>
                <a:cubicBezTo>
                  <a:pt x="25" y="11119"/>
                  <a:pt x="19" y="11125"/>
                  <a:pt x="12" y="11125"/>
                </a:cubicBezTo>
                <a:cubicBezTo>
                  <a:pt x="5" y="11125"/>
                  <a:pt x="0" y="11119"/>
                  <a:pt x="0" y="11112"/>
                </a:cubicBezTo>
                <a:close/>
                <a:moveTo>
                  <a:pt x="0" y="10937"/>
                </a:moveTo>
                <a:lnTo>
                  <a:pt x="0" y="10862"/>
                </a:lnTo>
                <a:cubicBezTo>
                  <a:pt x="0" y="10856"/>
                  <a:pt x="5" y="10850"/>
                  <a:pt x="12" y="10850"/>
                </a:cubicBezTo>
                <a:cubicBezTo>
                  <a:pt x="19" y="10850"/>
                  <a:pt x="25" y="10856"/>
                  <a:pt x="25" y="10862"/>
                </a:cubicBezTo>
                <a:lnTo>
                  <a:pt x="25" y="10937"/>
                </a:lnTo>
                <a:cubicBezTo>
                  <a:pt x="25" y="10944"/>
                  <a:pt x="19" y="10950"/>
                  <a:pt x="12" y="10950"/>
                </a:cubicBezTo>
                <a:cubicBezTo>
                  <a:pt x="5" y="10950"/>
                  <a:pt x="0" y="10944"/>
                  <a:pt x="0" y="10937"/>
                </a:cubicBezTo>
                <a:close/>
                <a:moveTo>
                  <a:pt x="0" y="10762"/>
                </a:moveTo>
                <a:lnTo>
                  <a:pt x="0" y="10687"/>
                </a:lnTo>
                <a:cubicBezTo>
                  <a:pt x="0" y="10681"/>
                  <a:pt x="5" y="10675"/>
                  <a:pt x="12" y="10675"/>
                </a:cubicBezTo>
                <a:cubicBezTo>
                  <a:pt x="19" y="10675"/>
                  <a:pt x="25" y="10681"/>
                  <a:pt x="25" y="10687"/>
                </a:cubicBezTo>
                <a:lnTo>
                  <a:pt x="25" y="10762"/>
                </a:lnTo>
                <a:cubicBezTo>
                  <a:pt x="25" y="10769"/>
                  <a:pt x="19" y="10775"/>
                  <a:pt x="12" y="10775"/>
                </a:cubicBezTo>
                <a:cubicBezTo>
                  <a:pt x="5" y="10775"/>
                  <a:pt x="0" y="10769"/>
                  <a:pt x="0" y="10762"/>
                </a:cubicBezTo>
                <a:close/>
                <a:moveTo>
                  <a:pt x="0" y="10587"/>
                </a:moveTo>
                <a:lnTo>
                  <a:pt x="0" y="10512"/>
                </a:lnTo>
                <a:cubicBezTo>
                  <a:pt x="0" y="10506"/>
                  <a:pt x="5" y="10500"/>
                  <a:pt x="12" y="10500"/>
                </a:cubicBezTo>
                <a:cubicBezTo>
                  <a:pt x="19" y="10500"/>
                  <a:pt x="25" y="10506"/>
                  <a:pt x="25" y="10512"/>
                </a:cubicBezTo>
                <a:lnTo>
                  <a:pt x="25" y="10587"/>
                </a:lnTo>
                <a:cubicBezTo>
                  <a:pt x="25" y="10594"/>
                  <a:pt x="19" y="10600"/>
                  <a:pt x="12" y="10600"/>
                </a:cubicBezTo>
                <a:cubicBezTo>
                  <a:pt x="5" y="10600"/>
                  <a:pt x="0" y="10594"/>
                  <a:pt x="0" y="10587"/>
                </a:cubicBezTo>
                <a:close/>
                <a:moveTo>
                  <a:pt x="0" y="10412"/>
                </a:moveTo>
                <a:lnTo>
                  <a:pt x="0" y="10337"/>
                </a:lnTo>
                <a:cubicBezTo>
                  <a:pt x="0" y="10331"/>
                  <a:pt x="5" y="10325"/>
                  <a:pt x="12" y="10325"/>
                </a:cubicBezTo>
                <a:cubicBezTo>
                  <a:pt x="19" y="10325"/>
                  <a:pt x="25" y="10331"/>
                  <a:pt x="25" y="10337"/>
                </a:cubicBezTo>
                <a:lnTo>
                  <a:pt x="25" y="10412"/>
                </a:lnTo>
                <a:cubicBezTo>
                  <a:pt x="25" y="10419"/>
                  <a:pt x="19" y="10425"/>
                  <a:pt x="12" y="10425"/>
                </a:cubicBezTo>
                <a:cubicBezTo>
                  <a:pt x="5" y="10425"/>
                  <a:pt x="0" y="10419"/>
                  <a:pt x="0" y="10412"/>
                </a:cubicBezTo>
                <a:close/>
                <a:moveTo>
                  <a:pt x="0" y="10237"/>
                </a:moveTo>
                <a:lnTo>
                  <a:pt x="0" y="10162"/>
                </a:lnTo>
                <a:cubicBezTo>
                  <a:pt x="0" y="10156"/>
                  <a:pt x="5" y="10150"/>
                  <a:pt x="12" y="10150"/>
                </a:cubicBezTo>
                <a:cubicBezTo>
                  <a:pt x="19" y="10150"/>
                  <a:pt x="25" y="10156"/>
                  <a:pt x="25" y="10162"/>
                </a:cubicBezTo>
                <a:lnTo>
                  <a:pt x="25" y="10237"/>
                </a:lnTo>
                <a:cubicBezTo>
                  <a:pt x="25" y="10244"/>
                  <a:pt x="19" y="10250"/>
                  <a:pt x="12" y="10250"/>
                </a:cubicBezTo>
                <a:cubicBezTo>
                  <a:pt x="5" y="10250"/>
                  <a:pt x="0" y="10244"/>
                  <a:pt x="0" y="10237"/>
                </a:cubicBezTo>
                <a:close/>
                <a:moveTo>
                  <a:pt x="0" y="10062"/>
                </a:moveTo>
                <a:lnTo>
                  <a:pt x="0" y="9987"/>
                </a:lnTo>
                <a:cubicBezTo>
                  <a:pt x="0" y="9981"/>
                  <a:pt x="5" y="9975"/>
                  <a:pt x="12" y="9975"/>
                </a:cubicBezTo>
                <a:cubicBezTo>
                  <a:pt x="19" y="9975"/>
                  <a:pt x="25" y="9981"/>
                  <a:pt x="25" y="9987"/>
                </a:cubicBezTo>
                <a:lnTo>
                  <a:pt x="25" y="10062"/>
                </a:lnTo>
                <a:cubicBezTo>
                  <a:pt x="25" y="10069"/>
                  <a:pt x="19" y="10075"/>
                  <a:pt x="12" y="10075"/>
                </a:cubicBezTo>
                <a:cubicBezTo>
                  <a:pt x="5" y="10075"/>
                  <a:pt x="0" y="10069"/>
                  <a:pt x="0" y="10062"/>
                </a:cubicBezTo>
                <a:close/>
                <a:moveTo>
                  <a:pt x="0" y="9887"/>
                </a:moveTo>
                <a:lnTo>
                  <a:pt x="0" y="9812"/>
                </a:lnTo>
                <a:cubicBezTo>
                  <a:pt x="0" y="9806"/>
                  <a:pt x="5" y="9800"/>
                  <a:pt x="12" y="9800"/>
                </a:cubicBezTo>
                <a:cubicBezTo>
                  <a:pt x="19" y="9800"/>
                  <a:pt x="25" y="9806"/>
                  <a:pt x="25" y="9812"/>
                </a:cubicBezTo>
                <a:lnTo>
                  <a:pt x="25" y="9887"/>
                </a:lnTo>
                <a:cubicBezTo>
                  <a:pt x="25" y="9894"/>
                  <a:pt x="19" y="9900"/>
                  <a:pt x="12" y="9900"/>
                </a:cubicBezTo>
                <a:cubicBezTo>
                  <a:pt x="5" y="9900"/>
                  <a:pt x="0" y="9894"/>
                  <a:pt x="0" y="9887"/>
                </a:cubicBezTo>
                <a:close/>
                <a:moveTo>
                  <a:pt x="0" y="9712"/>
                </a:moveTo>
                <a:lnTo>
                  <a:pt x="0" y="9637"/>
                </a:lnTo>
                <a:cubicBezTo>
                  <a:pt x="0" y="9631"/>
                  <a:pt x="5" y="9625"/>
                  <a:pt x="12" y="9625"/>
                </a:cubicBezTo>
                <a:cubicBezTo>
                  <a:pt x="19" y="9625"/>
                  <a:pt x="25" y="9631"/>
                  <a:pt x="25" y="9637"/>
                </a:cubicBezTo>
                <a:lnTo>
                  <a:pt x="25" y="9712"/>
                </a:lnTo>
                <a:cubicBezTo>
                  <a:pt x="25" y="9719"/>
                  <a:pt x="19" y="9725"/>
                  <a:pt x="12" y="9725"/>
                </a:cubicBezTo>
                <a:cubicBezTo>
                  <a:pt x="5" y="9725"/>
                  <a:pt x="0" y="9719"/>
                  <a:pt x="0" y="9712"/>
                </a:cubicBezTo>
                <a:close/>
                <a:moveTo>
                  <a:pt x="0" y="9537"/>
                </a:moveTo>
                <a:lnTo>
                  <a:pt x="0" y="9462"/>
                </a:lnTo>
                <a:cubicBezTo>
                  <a:pt x="0" y="9456"/>
                  <a:pt x="5" y="9450"/>
                  <a:pt x="12" y="9450"/>
                </a:cubicBezTo>
                <a:cubicBezTo>
                  <a:pt x="19" y="9450"/>
                  <a:pt x="25" y="9456"/>
                  <a:pt x="25" y="9462"/>
                </a:cubicBezTo>
                <a:lnTo>
                  <a:pt x="25" y="9537"/>
                </a:lnTo>
                <a:cubicBezTo>
                  <a:pt x="25" y="9544"/>
                  <a:pt x="19" y="9550"/>
                  <a:pt x="12" y="9550"/>
                </a:cubicBezTo>
                <a:cubicBezTo>
                  <a:pt x="5" y="9550"/>
                  <a:pt x="0" y="9544"/>
                  <a:pt x="0" y="9537"/>
                </a:cubicBezTo>
                <a:close/>
                <a:moveTo>
                  <a:pt x="0" y="9362"/>
                </a:moveTo>
                <a:lnTo>
                  <a:pt x="0" y="9287"/>
                </a:lnTo>
                <a:cubicBezTo>
                  <a:pt x="0" y="9281"/>
                  <a:pt x="5" y="9275"/>
                  <a:pt x="12" y="9275"/>
                </a:cubicBezTo>
                <a:cubicBezTo>
                  <a:pt x="19" y="9275"/>
                  <a:pt x="25" y="9281"/>
                  <a:pt x="25" y="9287"/>
                </a:cubicBezTo>
                <a:lnTo>
                  <a:pt x="25" y="9362"/>
                </a:lnTo>
                <a:cubicBezTo>
                  <a:pt x="25" y="9369"/>
                  <a:pt x="19" y="9375"/>
                  <a:pt x="12" y="9375"/>
                </a:cubicBezTo>
                <a:cubicBezTo>
                  <a:pt x="5" y="9375"/>
                  <a:pt x="0" y="9369"/>
                  <a:pt x="0" y="9362"/>
                </a:cubicBezTo>
                <a:close/>
                <a:moveTo>
                  <a:pt x="0" y="9187"/>
                </a:moveTo>
                <a:lnTo>
                  <a:pt x="0" y="9112"/>
                </a:lnTo>
                <a:cubicBezTo>
                  <a:pt x="0" y="9106"/>
                  <a:pt x="5" y="9100"/>
                  <a:pt x="12" y="9100"/>
                </a:cubicBezTo>
                <a:cubicBezTo>
                  <a:pt x="19" y="9100"/>
                  <a:pt x="25" y="9106"/>
                  <a:pt x="25" y="9112"/>
                </a:cubicBezTo>
                <a:lnTo>
                  <a:pt x="25" y="9187"/>
                </a:lnTo>
                <a:cubicBezTo>
                  <a:pt x="25" y="9194"/>
                  <a:pt x="19" y="9200"/>
                  <a:pt x="12" y="9200"/>
                </a:cubicBezTo>
                <a:cubicBezTo>
                  <a:pt x="5" y="9200"/>
                  <a:pt x="0" y="9194"/>
                  <a:pt x="0" y="9187"/>
                </a:cubicBezTo>
                <a:close/>
                <a:moveTo>
                  <a:pt x="0" y="9012"/>
                </a:moveTo>
                <a:lnTo>
                  <a:pt x="0" y="8937"/>
                </a:lnTo>
                <a:cubicBezTo>
                  <a:pt x="0" y="8931"/>
                  <a:pt x="5" y="8925"/>
                  <a:pt x="12" y="8925"/>
                </a:cubicBezTo>
                <a:cubicBezTo>
                  <a:pt x="19" y="8925"/>
                  <a:pt x="25" y="8931"/>
                  <a:pt x="25" y="8937"/>
                </a:cubicBezTo>
                <a:lnTo>
                  <a:pt x="25" y="9012"/>
                </a:lnTo>
                <a:cubicBezTo>
                  <a:pt x="25" y="9019"/>
                  <a:pt x="19" y="9025"/>
                  <a:pt x="12" y="9025"/>
                </a:cubicBezTo>
                <a:cubicBezTo>
                  <a:pt x="5" y="9025"/>
                  <a:pt x="0" y="9019"/>
                  <a:pt x="0" y="9012"/>
                </a:cubicBezTo>
                <a:close/>
                <a:moveTo>
                  <a:pt x="0" y="8837"/>
                </a:moveTo>
                <a:lnTo>
                  <a:pt x="0" y="8762"/>
                </a:lnTo>
                <a:cubicBezTo>
                  <a:pt x="0" y="8756"/>
                  <a:pt x="5" y="8750"/>
                  <a:pt x="12" y="8750"/>
                </a:cubicBezTo>
                <a:cubicBezTo>
                  <a:pt x="19" y="8750"/>
                  <a:pt x="25" y="8756"/>
                  <a:pt x="25" y="8762"/>
                </a:cubicBezTo>
                <a:lnTo>
                  <a:pt x="25" y="8837"/>
                </a:lnTo>
                <a:cubicBezTo>
                  <a:pt x="25" y="8844"/>
                  <a:pt x="19" y="8850"/>
                  <a:pt x="12" y="8850"/>
                </a:cubicBezTo>
                <a:cubicBezTo>
                  <a:pt x="5" y="8850"/>
                  <a:pt x="0" y="8844"/>
                  <a:pt x="0" y="8837"/>
                </a:cubicBezTo>
                <a:close/>
                <a:moveTo>
                  <a:pt x="0" y="8662"/>
                </a:moveTo>
                <a:lnTo>
                  <a:pt x="0" y="8587"/>
                </a:lnTo>
                <a:cubicBezTo>
                  <a:pt x="0" y="8581"/>
                  <a:pt x="5" y="8575"/>
                  <a:pt x="12" y="8575"/>
                </a:cubicBezTo>
                <a:cubicBezTo>
                  <a:pt x="19" y="8575"/>
                  <a:pt x="25" y="8581"/>
                  <a:pt x="25" y="8587"/>
                </a:cubicBezTo>
                <a:lnTo>
                  <a:pt x="25" y="8662"/>
                </a:lnTo>
                <a:cubicBezTo>
                  <a:pt x="25" y="8669"/>
                  <a:pt x="19" y="8675"/>
                  <a:pt x="12" y="8675"/>
                </a:cubicBezTo>
                <a:cubicBezTo>
                  <a:pt x="5" y="8675"/>
                  <a:pt x="0" y="8669"/>
                  <a:pt x="0" y="8662"/>
                </a:cubicBezTo>
                <a:close/>
                <a:moveTo>
                  <a:pt x="0" y="8487"/>
                </a:moveTo>
                <a:lnTo>
                  <a:pt x="0" y="8412"/>
                </a:lnTo>
                <a:cubicBezTo>
                  <a:pt x="0" y="8406"/>
                  <a:pt x="5" y="8400"/>
                  <a:pt x="12" y="8400"/>
                </a:cubicBezTo>
                <a:cubicBezTo>
                  <a:pt x="19" y="8400"/>
                  <a:pt x="25" y="8406"/>
                  <a:pt x="25" y="8412"/>
                </a:cubicBezTo>
                <a:lnTo>
                  <a:pt x="25" y="8487"/>
                </a:lnTo>
                <a:cubicBezTo>
                  <a:pt x="25" y="8494"/>
                  <a:pt x="19" y="8500"/>
                  <a:pt x="12" y="8500"/>
                </a:cubicBezTo>
                <a:cubicBezTo>
                  <a:pt x="5" y="8500"/>
                  <a:pt x="0" y="8494"/>
                  <a:pt x="0" y="8487"/>
                </a:cubicBezTo>
                <a:close/>
                <a:moveTo>
                  <a:pt x="0" y="8312"/>
                </a:moveTo>
                <a:lnTo>
                  <a:pt x="0" y="8237"/>
                </a:lnTo>
                <a:cubicBezTo>
                  <a:pt x="0" y="8231"/>
                  <a:pt x="5" y="8225"/>
                  <a:pt x="12" y="8225"/>
                </a:cubicBezTo>
                <a:cubicBezTo>
                  <a:pt x="19" y="8225"/>
                  <a:pt x="25" y="8231"/>
                  <a:pt x="25" y="8237"/>
                </a:cubicBezTo>
                <a:lnTo>
                  <a:pt x="25" y="8312"/>
                </a:lnTo>
                <a:cubicBezTo>
                  <a:pt x="25" y="8319"/>
                  <a:pt x="19" y="8325"/>
                  <a:pt x="12" y="8325"/>
                </a:cubicBezTo>
                <a:cubicBezTo>
                  <a:pt x="5" y="8325"/>
                  <a:pt x="0" y="8319"/>
                  <a:pt x="0" y="8312"/>
                </a:cubicBezTo>
                <a:close/>
                <a:moveTo>
                  <a:pt x="0" y="8137"/>
                </a:moveTo>
                <a:lnTo>
                  <a:pt x="0" y="8062"/>
                </a:lnTo>
                <a:cubicBezTo>
                  <a:pt x="0" y="8056"/>
                  <a:pt x="5" y="8050"/>
                  <a:pt x="12" y="8050"/>
                </a:cubicBezTo>
                <a:cubicBezTo>
                  <a:pt x="19" y="8050"/>
                  <a:pt x="25" y="8056"/>
                  <a:pt x="25" y="8062"/>
                </a:cubicBezTo>
                <a:lnTo>
                  <a:pt x="25" y="8137"/>
                </a:lnTo>
                <a:cubicBezTo>
                  <a:pt x="25" y="8144"/>
                  <a:pt x="19" y="8150"/>
                  <a:pt x="12" y="8150"/>
                </a:cubicBezTo>
                <a:cubicBezTo>
                  <a:pt x="5" y="8150"/>
                  <a:pt x="0" y="8144"/>
                  <a:pt x="0" y="8137"/>
                </a:cubicBezTo>
                <a:close/>
                <a:moveTo>
                  <a:pt x="0" y="7962"/>
                </a:moveTo>
                <a:lnTo>
                  <a:pt x="0" y="7887"/>
                </a:lnTo>
                <a:cubicBezTo>
                  <a:pt x="0" y="7881"/>
                  <a:pt x="5" y="7875"/>
                  <a:pt x="12" y="7875"/>
                </a:cubicBezTo>
                <a:cubicBezTo>
                  <a:pt x="19" y="7875"/>
                  <a:pt x="25" y="7881"/>
                  <a:pt x="25" y="7887"/>
                </a:cubicBezTo>
                <a:lnTo>
                  <a:pt x="25" y="7962"/>
                </a:lnTo>
                <a:cubicBezTo>
                  <a:pt x="25" y="7969"/>
                  <a:pt x="19" y="7975"/>
                  <a:pt x="12" y="7975"/>
                </a:cubicBezTo>
                <a:cubicBezTo>
                  <a:pt x="5" y="7975"/>
                  <a:pt x="0" y="7969"/>
                  <a:pt x="0" y="7962"/>
                </a:cubicBezTo>
                <a:close/>
                <a:moveTo>
                  <a:pt x="0" y="7787"/>
                </a:moveTo>
                <a:lnTo>
                  <a:pt x="0" y="7712"/>
                </a:lnTo>
                <a:cubicBezTo>
                  <a:pt x="0" y="7706"/>
                  <a:pt x="5" y="7700"/>
                  <a:pt x="12" y="7700"/>
                </a:cubicBezTo>
                <a:cubicBezTo>
                  <a:pt x="19" y="7700"/>
                  <a:pt x="25" y="7706"/>
                  <a:pt x="25" y="7712"/>
                </a:cubicBezTo>
                <a:lnTo>
                  <a:pt x="25" y="7787"/>
                </a:lnTo>
                <a:cubicBezTo>
                  <a:pt x="25" y="7794"/>
                  <a:pt x="19" y="7800"/>
                  <a:pt x="12" y="7800"/>
                </a:cubicBezTo>
                <a:cubicBezTo>
                  <a:pt x="5" y="7800"/>
                  <a:pt x="0" y="7794"/>
                  <a:pt x="0" y="7787"/>
                </a:cubicBezTo>
                <a:close/>
                <a:moveTo>
                  <a:pt x="0" y="7612"/>
                </a:moveTo>
                <a:lnTo>
                  <a:pt x="0" y="7537"/>
                </a:lnTo>
                <a:cubicBezTo>
                  <a:pt x="0" y="7531"/>
                  <a:pt x="5" y="7525"/>
                  <a:pt x="12" y="7525"/>
                </a:cubicBezTo>
                <a:cubicBezTo>
                  <a:pt x="19" y="7525"/>
                  <a:pt x="25" y="7531"/>
                  <a:pt x="25" y="7537"/>
                </a:cubicBezTo>
                <a:lnTo>
                  <a:pt x="25" y="7612"/>
                </a:lnTo>
                <a:cubicBezTo>
                  <a:pt x="25" y="7619"/>
                  <a:pt x="19" y="7625"/>
                  <a:pt x="12" y="7625"/>
                </a:cubicBezTo>
                <a:cubicBezTo>
                  <a:pt x="5" y="7625"/>
                  <a:pt x="0" y="7619"/>
                  <a:pt x="0" y="7612"/>
                </a:cubicBezTo>
                <a:close/>
                <a:moveTo>
                  <a:pt x="0" y="7437"/>
                </a:moveTo>
                <a:lnTo>
                  <a:pt x="0" y="7362"/>
                </a:lnTo>
                <a:cubicBezTo>
                  <a:pt x="0" y="7356"/>
                  <a:pt x="5" y="7350"/>
                  <a:pt x="12" y="7350"/>
                </a:cubicBezTo>
                <a:cubicBezTo>
                  <a:pt x="19" y="7350"/>
                  <a:pt x="25" y="7356"/>
                  <a:pt x="25" y="7362"/>
                </a:cubicBezTo>
                <a:lnTo>
                  <a:pt x="25" y="7437"/>
                </a:lnTo>
                <a:cubicBezTo>
                  <a:pt x="25" y="7444"/>
                  <a:pt x="19" y="7450"/>
                  <a:pt x="12" y="7450"/>
                </a:cubicBezTo>
                <a:cubicBezTo>
                  <a:pt x="5" y="7450"/>
                  <a:pt x="0" y="7444"/>
                  <a:pt x="0" y="7437"/>
                </a:cubicBezTo>
                <a:close/>
                <a:moveTo>
                  <a:pt x="0" y="7262"/>
                </a:moveTo>
                <a:lnTo>
                  <a:pt x="0" y="7187"/>
                </a:lnTo>
                <a:cubicBezTo>
                  <a:pt x="0" y="7181"/>
                  <a:pt x="5" y="7175"/>
                  <a:pt x="12" y="7175"/>
                </a:cubicBezTo>
                <a:cubicBezTo>
                  <a:pt x="19" y="7175"/>
                  <a:pt x="25" y="7181"/>
                  <a:pt x="25" y="7187"/>
                </a:cubicBezTo>
                <a:lnTo>
                  <a:pt x="25" y="7262"/>
                </a:lnTo>
                <a:cubicBezTo>
                  <a:pt x="25" y="7269"/>
                  <a:pt x="19" y="7275"/>
                  <a:pt x="12" y="7275"/>
                </a:cubicBezTo>
                <a:cubicBezTo>
                  <a:pt x="5" y="7275"/>
                  <a:pt x="0" y="7269"/>
                  <a:pt x="0" y="7262"/>
                </a:cubicBezTo>
                <a:close/>
                <a:moveTo>
                  <a:pt x="0" y="7087"/>
                </a:moveTo>
                <a:lnTo>
                  <a:pt x="0" y="7012"/>
                </a:lnTo>
                <a:cubicBezTo>
                  <a:pt x="0" y="7006"/>
                  <a:pt x="5" y="7000"/>
                  <a:pt x="12" y="7000"/>
                </a:cubicBezTo>
                <a:cubicBezTo>
                  <a:pt x="19" y="7000"/>
                  <a:pt x="25" y="7006"/>
                  <a:pt x="25" y="7012"/>
                </a:cubicBezTo>
                <a:lnTo>
                  <a:pt x="25" y="7087"/>
                </a:lnTo>
                <a:cubicBezTo>
                  <a:pt x="25" y="7094"/>
                  <a:pt x="19" y="7100"/>
                  <a:pt x="12" y="7100"/>
                </a:cubicBezTo>
                <a:cubicBezTo>
                  <a:pt x="5" y="7100"/>
                  <a:pt x="0" y="7094"/>
                  <a:pt x="0" y="7087"/>
                </a:cubicBezTo>
                <a:close/>
                <a:moveTo>
                  <a:pt x="0" y="6912"/>
                </a:moveTo>
                <a:lnTo>
                  <a:pt x="0" y="6837"/>
                </a:lnTo>
                <a:cubicBezTo>
                  <a:pt x="0" y="6831"/>
                  <a:pt x="5" y="6825"/>
                  <a:pt x="12" y="6825"/>
                </a:cubicBezTo>
                <a:cubicBezTo>
                  <a:pt x="19" y="6825"/>
                  <a:pt x="25" y="6831"/>
                  <a:pt x="25" y="6837"/>
                </a:cubicBezTo>
                <a:lnTo>
                  <a:pt x="25" y="6912"/>
                </a:lnTo>
                <a:cubicBezTo>
                  <a:pt x="25" y="6919"/>
                  <a:pt x="19" y="6925"/>
                  <a:pt x="12" y="6925"/>
                </a:cubicBezTo>
                <a:cubicBezTo>
                  <a:pt x="5" y="6925"/>
                  <a:pt x="0" y="6919"/>
                  <a:pt x="0" y="6912"/>
                </a:cubicBezTo>
                <a:close/>
                <a:moveTo>
                  <a:pt x="0" y="6737"/>
                </a:moveTo>
                <a:lnTo>
                  <a:pt x="0" y="6662"/>
                </a:lnTo>
                <a:cubicBezTo>
                  <a:pt x="0" y="6656"/>
                  <a:pt x="5" y="6650"/>
                  <a:pt x="12" y="6650"/>
                </a:cubicBezTo>
                <a:cubicBezTo>
                  <a:pt x="19" y="6650"/>
                  <a:pt x="25" y="6656"/>
                  <a:pt x="25" y="6662"/>
                </a:cubicBezTo>
                <a:lnTo>
                  <a:pt x="25" y="6737"/>
                </a:lnTo>
                <a:cubicBezTo>
                  <a:pt x="25" y="6744"/>
                  <a:pt x="19" y="6750"/>
                  <a:pt x="12" y="6750"/>
                </a:cubicBezTo>
                <a:cubicBezTo>
                  <a:pt x="5" y="6750"/>
                  <a:pt x="0" y="6744"/>
                  <a:pt x="0" y="6737"/>
                </a:cubicBezTo>
                <a:close/>
                <a:moveTo>
                  <a:pt x="0" y="6562"/>
                </a:moveTo>
                <a:lnTo>
                  <a:pt x="0" y="6487"/>
                </a:lnTo>
                <a:cubicBezTo>
                  <a:pt x="0" y="6481"/>
                  <a:pt x="5" y="6475"/>
                  <a:pt x="12" y="6475"/>
                </a:cubicBezTo>
                <a:cubicBezTo>
                  <a:pt x="19" y="6475"/>
                  <a:pt x="25" y="6481"/>
                  <a:pt x="25" y="6487"/>
                </a:cubicBezTo>
                <a:lnTo>
                  <a:pt x="25" y="6562"/>
                </a:lnTo>
                <a:cubicBezTo>
                  <a:pt x="25" y="6569"/>
                  <a:pt x="19" y="6575"/>
                  <a:pt x="12" y="6575"/>
                </a:cubicBezTo>
                <a:cubicBezTo>
                  <a:pt x="5" y="6575"/>
                  <a:pt x="0" y="6569"/>
                  <a:pt x="0" y="6562"/>
                </a:cubicBezTo>
                <a:close/>
                <a:moveTo>
                  <a:pt x="0" y="6387"/>
                </a:moveTo>
                <a:lnTo>
                  <a:pt x="0" y="6312"/>
                </a:lnTo>
                <a:cubicBezTo>
                  <a:pt x="0" y="6306"/>
                  <a:pt x="5" y="6300"/>
                  <a:pt x="12" y="6300"/>
                </a:cubicBezTo>
                <a:cubicBezTo>
                  <a:pt x="19" y="6300"/>
                  <a:pt x="25" y="6306"/>
                  <a:pt x="25" y="6312"/>
                </a:cubicBezTo>
                <a:lnTo>
                  <a:pt x="25" y="6387"/>
                </a:lnTo>
                <a:cubicBezTo>
                  <a:pt x="25" y="6394"/>
                  <a:pt x="19" y="6400"/>
                  <a:pt x="12" y="6400"/>
                </a:cubicBezTo>
                <a:cubicBezTo>
                  <a:pt x="5" y="6400"/>
                  <a:pt x="0" y="6394"/>
                  <a:pt x="0" y="6387"/>
                </a:cubicBezTo>
                <a:close/>
                <a:moveTo>
                  <a:pt x="0" y="6212"/>
                </a:moveTo>
                <a:lnTo>
                  <a:pt x="0" y="6137"/>
                </a:lnTo>
                <a:cubicBezTo>
                  <a:pt x="0" y="6131"/>
                  <a:pt x="5" y="6125"/>
                  <a:pt x="12" y="6125"/>
                </a:cubicBezTo>
                <a:cubicBezTo>
                  <a:pt x="19" y="6125"/>
                  <a:pt x="25" y="6131"/>
                  <a:pt x="25" y="6137"/>
                </a:cubicBezTo>
                <a:lnTo>
                  <a:pt x="25" y="6212"/>
                </a:lnTo>
                <a:cubicBezTo>
                  <a:pt x="25" y="6219"/>
                  <a:pt x="19" y="6225"/>
                  <a:pt x="12" y="6225"/>
                </a:cubicBezTo>
                <a:cubicBezTo>
                  <a:pt x="5" y="6225"/>
                  <a:pt x="0" y="6219"/>
                  <a:pt x="0" y="6212"/>
                </a:cubicBezTo>
                <a:close/>
                <a:moveTo>
                  <a:pt x="0" y="6037"/>
                </a:moveTo>
                <a:lnTo>
                  <a:pt x="0" y="5962"/>
                </a:lnTo>
                <a:cubicBezTo>
                  <a:pt x="0" y="5956"/>
                  <a:pt x="5" y="5950"/>
                  <a:pt x="12" y="5950"/>
                </a:cubicBezTo>
                <a:cubicBezTo>
                  <a:pt x="19" y="5950"/>
                  <a:pt x="25" y="5956"/>
                  <a:pt x="25" y="5962"/>
                </a:cubicBezTo>
                <a:lnTo>
                  <a:pt x="25" y="6037"/>
                </a:lnTo>
                <a:cubicBezTo>
                  <a:pt x="25" y="6044"/>
                  <a:pt x="19" y="6050"/>
                  <a:pt x="12" y="6050"/>
                </a:cubicBezTo>
                <a:cubicBezTo>
                  <a:pt x="5" y="6050"/>
                  <a:pt x="0" y="6044"/>
                  <a:pt x="0" y="6037"/>
                </a:cubicBezTo>
                <a:close/>
                <a:moveTo>
                  <a:pt x="0" y="5862"/>
                </a:moveTo>
                <a:lnTo>
                  <a:pt x="0" y="5787"/>
                </a:lnTo>
                <a:cubicBezTo>
                  <a:pt x="0" y="5781"/>
                  <a:pt x="5" y="5775"/>
                  <a:pt x="12" y="5775"/>
                </a:cubicBezTo>
                <a:cubicBezTo>
                  <a:pt x="19" y="5775"/>
                  <a:pt x="25" y="5781"/>
                  <a:pt x="25" y="5787"/>
                </a:cubicBezTo>
                <a:lnTo>
                  <a:pt x="25" y="5862"/>
                </a:lnTo>
                <a:cubicBezTo>
                  <a:pt x="25" y="5869"/>
                  <a:pt x="19" y="5875"/>
                  <a:pt x="12" y="5875"/>
                </a:cubicBezTo>
                <a:cubicBezTo>
                  <a:pt x="5" y="5875"/>
                  <a:pt x="0" y="5869"/>
                  <a:pt x="0" y="5862"/>
                </a:cubicBezTo>
                <a:close/>
                <a:moveTo>
                  <a:pt x="0" y="5687"/>
                </a:moveTo>
                <a:lnTo>
                  <a:pt x="0" y="5612"/>
                </a:lnTo>
                <a:cubicBezTo>
                  <a:pt x="0" y="5606"/>
                  <a:pt x="5" y="5600"/>
                  <a:pt x="12" y="5600"/>
                </a:cubicBezTo>
                <a:cubicBezTo>
                  <a:pt x="19" y="5600"/>
                  <a:pt x="25" y="5606"/>
                  <a:pt x="25" y="5612"/>
                </a:cubicBezTo>
                <a:lnTo>
                  <a:pt x="25" y="5687"/>
                </a:lnTo>
                <a:cubicBezTo>
                  <a:pt x="25" y="5694"/>
                  <a:pt x="19" y="5700"/>
                  <a:pt x="12" y="5700"/>
                </a:cubicBezTo>
                <a:cubicBezTo>
                  <a:pt x="5" y="5700"/>
                  <a:pt x="0" y="5694"/>
                  <a:pt x="0" y="5687"/>
                </a:cubicBezTo>
                <a:close/>
                <a:moveTo>
                  <a:pt x="0" y="5512"/>
                </a:moveTo>
                <a:lnTo>
                  <a:pt x="0" y="5437"/>
                </a:lnTo>
                <a:cubicBezTo>
                  <a:pt x="0" y="5431"/>
                  <a:pt x="5" y="5425"/>
                  <a:pt x="12" y="5425"/>
                </a:cubicBezTo>
                <a:cubicBezTo>
                  <a:pt x="19" y="5425"/>
                  <a:pt x="25" y="5431"/>
                  <a:pt x="25" y="5437"/>
                </a:cubicBezTo>
                <a:lnTo>
                  <a:pt x="25" y="5512"/>
                </a:lnTo>
                <a:cubicBezTo>
                  <a:pt x="25" y="5519"/>
                  <a:pt x="19" y="5525"/>
                  <a:pt x="12" y="5525"/>
                </a:cubicBezTo>
                <a:cubicBezTo>
                  <a:pt x="5" y="5525"/>
                  <a:pt x="0" y="5519"/>
                  <a:pt x="0" y="5512"/>
                </a:cubicBezTo>
                <a:close/>
                <a:moveTo>
                  <a:pt x="0" y="5337"/>
                </a:moveTo>
                <a:lnTo>
                  <a:pt x="0" y="5262"/>
                </a:lnTo>
                <a:cubicBezTo>
                  <a:pt x="0" y="5256"/>
                  <a:pt x="5" y="5250"/>
                  <a:pt x="12" y="5250"/>
                </a:cubicBezTo>
                <a:cubicBezTo>
                  <a:pt x="19" y="5250"/>
                  <a:pt x="25" y="5256"/>
                  <a:pt x="25" y="5262"/>
                </a:cubicBezTo>
                <a:lnTo>
                  <a:pt x="25" y="5337"/>
                </a:lnTo>
                <a:cubicBezTo>
                  <a:pt x="25" y="5344"/>
                  <a:pt x="19" y="5350"/>
                  <a:pt x="12" y="5350"/>
                </a:cubicBezTo>
                <a:cubicBezTo>
                  <a:pt x="5" y="5350"/>
                  <a:pt x="0" y="5344"/>
                  <a:pt x="0" y="5337"/>
                </a:cubicBezTo>
                <a:close/>
                <a:moveTo>
                  <a:pt x="0" y="5162"/>
                </a:moveTo>
                <a:lnTo>
                  <a:pt x="0" y="5087"/>
                </a:lnTo>
                <a:cubicBezTo>
                  <a:pt x="0" y="5081"/>
                  <a:pt x="5" y="5075"/>
                  <a:pt x="12" y="5075"/>
                </a:cubicBezTo>
                <a:cubicBezTo>
                  <a:pt x="19" y="5075"/>
                  <a:pt x="25" y="5081"/>
                  <a:pt x="25" y="5087"/>
                </a:cubicBezTo>
                <a:lnTo>
                  <a:pt x="25" y="5162"/>
                </a:lnTo>
                <a:cubicBezTo>
                  <a:pt x="25" y="5169"/>
                  <a:pt x="19" y="5175"/>
                  <a:pt x="12" y="5175"/>
                </a:cubicBezTo>
                <a:cubicBezTo>
                  <a:pt x="5" y="5175"/>
                  <a:pt x="0" y="5169"/>
                  <a:pt x="0" y="5162"/>
                </a:cubicBezTo>
                <a:close/>
                <a:moveTo>
                  <a:pt x="0" y="4987"/>
                </a:moveTo>
                <a:lnTo>
                  <a:pt x="0" y="4912"/>
                </a:lnTo>
                <a:cubicBezTo>
                  <a:pt x="0" y="4906"/>
                  <a:pt x="5" y="4900"/>
                  <a:pt x="12" y="4900"/>
                </a:cubicBezTo>
                <a:cubicBezTo>
                  <a:pt x="19" y="4900"/>
                  <a:pt x="25" y="4906"/>
                  <a:pt x="25" y="4912"/>
                </a:cubicBezTo>
                <a:lnTo>
                  <a:pt x="25" y="4987"/>
                </a:lnTo>
                <a:cubicBezTo>
                  <a:pt x="25" y="4994"/>
                  <a:pt x="19" y="5000"/>
                  <a:pt x="12" y="5000"/>
                </a:cubicBezTo>
                <a:cubicBezTo>
                  <a:pt x="5" y="5000"/>
                  <a:pt x="0" y="4994"/>
                  <a:pt x="0" y="4987"/>
                </a:cubicBezTo>
                <a:close/>
                <a:moveTo>
                  <a:pt x="0" y="4812"/>
                </a:moveTo>
                <a:lnTo>
                  <a:pt x="0" y="4737"/>
                </a:lnTo>
                <a:cubicBezTo>
                  <a:pt x="0" y="4731"/>
                  <a:pt x="5" y="4725"/>
                  <a:pt x="12" y="4725"/>
                </a:cubicBezTo>
                <a:cubicBezTo>
                  <a:pt x="19" y="4725"/>
                  <a:pt x="25" y="4731"/>
                  <a:pt x="25" y="4737"/>
                </a:cubicBezTo>
                <a:lnTo>
                  <a:pt x="25" y="4812"/>
                </a:lnTo>
                <a:cubicBezTo>
                  <a:pt x="25" y="4819"/>
                  <a:pt x="19" y="4825"/>
                  <a:pt x="12" y="4825"/>
                </a:cubicBezTo>
                <a:cubicBezTo>
                  <a:pt x="5" y="4825"/>
                  <a:pt x="0" y="4819"/>
                  <a:pt x="0" y="4812"/>
                </a:cubicBezTo>
                <a:close/>
                <a:moveTo>
                  <a:pt x="0" y="4637"/>
                </a:moveTo>
                <a:lnTo>
                  <a:pt x="0" y="4562"/>
                </a:lnTo>
                <a:cubicBezTo>
                  <a:pt x="0" y="4556"/>
                  <a:pt x="5" y="4550"/>
                  <a:pt x="12" y="4550"/>
                </a:cubicBezTo>
                <a:cubicBezTo>
                  <a:pt x="19" y="4550"/>
                  <a:pt x="25" y="4556"/>
                  <a:pt x="25" y="4562"/>
                </a:cubicBezTo>
                <a:lnTo>
                  <a:pt x="25" y="4637"/>
                </a:lnTo>
                <a:cubicBezTo>
                  <a:pt x="25" y="4644"/>
                  <a:pt x="19" y="4650"/>
                  <a:pt x="12" y="4650"/>
                </a:cubicBezTo>
                <a:cubicBezTo>
                  <a:pt x="5" y="4650"/>
                  <a:pt x="0" y="4644"/>
                  <a:pt x="0" y="4637"/>
                </a:cubicBezTo>
                <a:close/>
                <a:moveTo>
                  <a:pt x="0" y="4462"/>
                </a:moveTo>
                <a:lnTo>
                  <a:pt x="0" y="4387"/>
                </a:lnTo>
                <a:cubicBezTo>
                  <a:pt x="0" y="4381"/>
                  <a:pt x="5" y="4375"/>
                  <a:pt x="12" y="4375"/>
                </a:cubicBezTo>
                <a:cubicBezTo>
                  <a:pt x="19" y="4375"/>
                  <a:pt x="25" y="4381"/>
                  <a:pt x="25" y="4387"/>
                </a:cubicBezTo>
                <a:lnTo>
                  <a:pt x="25" y="4462"/>
                </a:lnTo>
                <a:cubicBezTo>
                  <a:pt x="25" y="4469"/>
                  <a:pt x="19" y="4475"/>
                  <a:pt x="12" y="4475"/>
                </a:cubicBezTo>
                <a:cubicBezTo>
                  <a:pt x="5" y="4475"/>
                  <a:pt x="0" y="4469"/>
                  <a:pt x="0" y="4462"/>
                </a:cubicBezTo>
                <a:close/>
                <a:moveTo>
                  <a:pt x="0" y="4287"/>
                </a:moveTo>
                <a:lnTo>
                  <a:pt x="0" y="4212"/>
                </a:lnTo>
                <a:cubicBezTo>
                  <a:pt x="0" y="4206"/>
                  <a:pt x="5" y="4200"/>
                  <a:pt x="12" y="4200"/>
                </a:cubicBezTo>
                <a:cubicBezTo>
                  <a:pt x="19" y="4200"/>
                  <a:pt x="25" y="4206"/>
                  <a:pt x="25" y="4212"/>
                </a:cubicBezTo>
                <a:lnTo>
                  <a:pt x="25" y="4287"/>
                </a:lnTo>
                <a:cubicBezTo>
                  <a:pt x="25" y="4294"/>
                  <a:pt x="19" y="4300"/>
                  <a:pt x="12" y="4300"/>
                </a:cubicBezTo>
                <a:cubicBezTo>
                  <a:pt x="5" y="4300"/>
                  <a:pt x="0" y="4294"/>
                  <a:pt x="0" y="4287"/>
                </a:cubicBezTo>
                <a:close/>
                <a:moveTo>
                  <a:pt x="0" y="4112"/>
                </a:moveTo>
                <a:lnTo>
                  <a:pt x="0" y="4037"/>
                </a:lnTo>
                <a:cubicBezTo>
                  <a:pt x="0" y="4031"/>
                  <a:pt x="5" y="4025"/>
                  <a:pt x="12" y="4025"/>
                </a:cubicBezTo>
                <a:cubicBezTo>
                  <a:pt x="19" y="4025"/>
                  <a:pt x="25" y="4031"/>
                  <a:pt x="25" y="4037"/>
                </a:cubicBezTo>
                <a:lnTo>
                  <a:pt x="25" y="4112"/>
                </a:lnTo>
                <a:cubicBezTo>
                  <a:pt x="25" y="4119"/>
                  <a:pt x="19" y="4125"/>
                  <a:pt x="12" y="4125"/>
                </a:cubicBezTo>
                <a:cubicBezTo>
                  <a:pt x="5" y="4125"/>
                  <a:pt x="0" y="4119"/>
                  <a:pt x="0" y="4112"/>
                </a:cubicBezTo>
                <a:close/>
                <a:moveTo>
                  <a:pt x="0" y="3937"/>
                </a:moveTo>
                <a:lnTo>
                  <a:pt x="0" y="3862"/>
                </a:lnTo>
                <a:cubicBezTo>
                  <a:pt x="0" y="3856"/>
                  <a:pt x="5" y="3850"/>
                  <a:pt x="12" y="3850"/>
                </a:cubicBezTo>
                <a:cubicBezTo>
                  <a:pt x="19" y="3850"/>
                  <a:pt x="25" y="3856"/>
                  <a:pt x="25" y="3862"/>
                </a:cubicBezTo>
                <a:lnTo>
                  <a:pt x="25" y="3937"/>
                </a:lnTo>
                <a:cubicBezTo>
                  <a:pt x="25" y="3944"/>
                  <a:pt x="19" y="3950"/>
                  <a:pt x="12" y="3950"/>
                </a:cubicBezTo>
                <a:cubicBezTo>
                  <a:pt x="5" y="3950"/>
                  <a:pt x="0" y="3944"/>
                  <a:pt x="0" y="3937"/>
                </a:cubicBezTo>
                <a:close/>
                <a:moveTo>
                  <a:pt x="0" y="3762"/>
                </a:moveTo>
                <a:lnTo>
                  <a:pt x="0" y="3687"/>
                </a:lnTo>
                <a:cubicBezTo>
                  <a:pt x="0" y="3681"/>
                  <a:pt x="5" y="3675"/>
                  <a:pt x="12" y="3675"/>
                </a:cubicBezTo>
                <a:cubicBezTo>
                  <a:pt x="19" y="3675"/>
                  <a:pt x="25" y="3681"/>
                  <a:pt x="25" y="3687"/>
                </a:cubicBezTo>
                <a:lnTo>
                  <a:pt x="25" y="3762"/>
                </a:lnTo>
                <a:cubicBezTo>
                  <a:pt x="25" y="3769"/>
                  <a:pt x="19" y="3775"/>
                  <a:pt x="12" y="3775"/>
                </a:cubicBezTo>
                <a:cubicBezTo>
                  <a:pt x="5" y="3775"/>
                  <a:pt x="0" y="3769"/>
                  <a:pt x="0" y="3762"/>
                </a:cubicBezTo>
                <a:close/>
                <a:moveTo>
                  <a:pt x="0" y="3587"/>
                </a:moveTo>
                <a:lnTo>
                  <a:pt x="0" y="3512"/>
                </a:lnTo>
                <a:cubicBezTo>
                  <a:pt x="0" y="3506"/>
                  <a:pt x="5" y="3500"/>
                  <a:pt x="12" y="3500"/>
                </a:cubicBezTo>
                <a:cubicBezTo>
                  <a:pt x="19" y="3500"/>
                  <a:pt x="25" y="3506"/>
                  <a:pt x="25" y="3512"/>
                </a:cubicBezTo>
                <a:lnTo>
                  <a:pt x="25" y="3587"/>
                </a:lnTo>
                <a:cubicBezTo>
                  <a:pt x="25" y="3594"/>
                  <a:pt x="19" y="3600"/>
                  <a:pt x="12" y="3600"/>
                </a:cubicBezTo>
                <a:cubicBezTo>
                  <a:pt x="5" y="3600"/>
                  <a:pt x="0" y="3594"/>
                  <a:pt x="0" y="3587"/>
                </a:cubicBezTo>
                <a:close/>
                <a:moveTo>
                  <a:pt x="0" y="3412"/>
                </a:moveTo>
                <a:lnTo>
                  <a:pt x="0" y="3337"/>
                </a:lnTo>
                <a:cubicBezTo>
                  <a:pt x="0" y="3331"/>
                  <a:pt x="5" y="3325"/>
                  <a:pt x="12" y="3325"/>
                </a:cubicBezTo>
                <a:cubicBezTo>
                  <a:pt x="19" y="3325"/>
                  <a:pt x="25" y="3331"/>
                  <a:pt x="25" y="3337"/>
                </a:cubicBezTo>
                <a:lnTo>
                  <a:pt x="25" y="3412"/>
                </a:lnTo>
                <a:cubicBezTo>
                  <a:pt x="25" y="3419"/>
                  <a:pt x="19" y="3425"/>
                  <a:pt x="12" y="3425"/>
                </a:cubicBezTo>
                <a:cubicBezTo>
                  <a:pt x="5" y="3425"/>
                  <a:pt x="0" y="3419"/>
                  <a:pt x="0" y="3412"/>
                </a:cubicBezTo>
                <a:close/>
                <a:moveTo>
                  <a:pt x="0" y="3237"/>
                </a:moveTo>
                <a:lnTo>
                  <a:pt x="0" y="3162"/>
                </a:lnTo>
                <a:cubicBezTo>
                  <a:pt x="0" y="3156"/>
                  <a:pt x="5" y="3150"/>
                  <a:pt x="12" y="3150"/>
                </a:cubicBezTo>
                <a:cubicBezTo>
                  <a:pt x="19" y="3150"/>
                  <a:pt x="25" y="3156"/>
                  <a:pt x="25" y="3162"/>
                </a:cubicBezTo>
                <a:lnTo>
                  <a:pt x="25" y="3237"/>
                </a:lnTo>
                <a:cubicBezTo>
                  <a:pt x="25" y="3244"/>
                  <a:pt x="19" y="3250"/>
                  <a:pt x="12" y="3250"/>
                </a:cubicBezTo>
                <a:cubicBezTo>
                  <a:pt x="5" y="3250"/>
                  <a:pt x="0" y="3244"/>
                  <a:pt x="0" y="3237"/>
                </a:cubicBezTo>
                <a:close/>
                <a:moveTo>
                  <a:pt x="0" y="3062"/>
                </a:moveTo>
                <a:lnTo>
                  <a:pt x="0" y="2987"/>
                </a:lnTo>
                <a:cubicBezTo>
                  <a:pt x="0" y="2981"/>
                  <a:pt x="5" y="2975"/>
                  <a:pt x="12" y="2975"/>
                </a:cubicBezTo>
                <a:cubicBezTo>
                  <a:pt x="19" y="2975"/>
                  <a:pt x="25" y="2981"/>
                  <a:pt x="25" y="2987"/>
                </a:cubicBezTo>
                <a:lnTo>
                  <a:pt x="25" y="3062"/>
                </a:lnTo>
                <a:cubicBezTo>
                  <a:pt x="25" y="3069"/>
                  <a:pt x="19" y="3075"/>
                  <a:pt x="12" y="3075"/>
                </a:cubicBezTo>
                <a:cubicBezTo>
                  <a:pt x="5" y="3075"/>
                  <a:pt x="0" y="3069"/>
                  <a:pt x="0" y="3062"/>
                </a:cubicBezTo>
                <a:close/>
                <a:moveTo>
                  <a:pt x="0" y="2887"/>
                </a:moveTo>
                <a:lnTo>
                  <a:pt x="0" y="2812"/>
                </a:lnTo>
                <a:cubicBezTo>
                  <a:pt x="0" y="2806"/>
                  <a:pt x="5" y="2800"/>
                  <a:pt x="12" y="2800"/>
                </a:cubicBezTo>
                <a:cubicBezTo>
                  <a:pt x="19" y="2800"/>
                  <a:pt x="25" y="2806"/>
                  <a:pt x="25" y="2812"/>
                </a:cubicBezTo>
                <a:lnTo>
                  <a:pt x="25" y="2887"/>
                </a:lnTo>
                <a:cubicBezTo>
                  <a:pt x="25" y="2894"/>
                  <a:pt x="19" y="2900"/>
                  <a:pt x="12" y="2900"/>
                </a:cubicBezTo>
                <a:cubicBezTo>
                  <a:pt x="5" y="2900"/>
                  <a:pt x="0" y="2894"/>
                  <a:pt x="0" y="2887"/>
                </a:cubicBezTo>
                <a:close/>
                <a:moveTo>
                  <a:pt x="0" y="2712"/>
                </a:moveTo>
                <a:lnTo>
                  <a:pt x="0" y="2637"/>
                </a:lnTo>
                <a:cubicBezTo>
                  <a:pt x="0" y="2631"/>
                  <a:pt x="5" y="2625"/>
                  <a:pt x="12" y="2625"/>
                </a:cubicBezTo>
                <a:cubicBezTo>
                  <a:pt x="19" y="2625"/>
                  <a:pt x="25" y="2631"/>
                  <a:pt x="25" y="2637"/>
                </a:cubicBezTo>
                <a:lnTo>
                  <a:pt x="25" y="2712"/>
                </a:lnTo>
                <a:cubicBezTo>
                  <a:pt x="25" y="2719"/>
                  <a:pt x="19" y="2725"/>
                  <a:pt x="12" y="2725"/>
                </a:cubicBezTo>
                <a:cubicBezTo>
                  <a:pt x="5" y="2725"/>
                  <a:pt x="0" y="2719"/>
                  <a:pt x="0" y="2712"/>
                </a:cubicBezTo>
                <a:close/>
                <a:moveTo>
                  <a:pt x="0" y="2537"/>
                </a:moveTo>
                <a:lnTo>
                  <a:pt x="0" y="2462"/>
                </a:lnTo>
                <a:cubicBezTo>
                  <a:pt x="0" y="2456"/>
                  <a:pt x="5" y="2450"/>
                  <a:pt x="12" y="2450"/>
                </a:cubicBezTo>
                <a:cubicBezTo>
                  <a:pt x="19" y="2450"/>
                  <a:pt x="25" y="2456"/>
                  <a:pt x="25" y="2462"/>
                </a:cubicBezTo>
                <a:lnTo>
                  <a:pt x="25" y="2537"/>
                </a:lnTo>
                <a:cubicBezTo>
                  <a:pt x="25" y="2544"/>
                  <a:pt x="19" y="2550"/>
                  <a:pt x="12" y="2550"/>
                </a:cubicBezTo>
                <a:cubicBezTo>
                  <a:pt x="5" y="2550"/>
                  <a:pt x="0" y="2544"/>
                  <a:pt x="0" y="2537"/>
                </a:cubicBezTo>
                <a:close/>
                <a:moveTo>
                  <a:pt x="0" y="2362"/>
                </a:moveTo>
                <a:lnTo>
                  <a:pt x="0" y="2287"/>
                </a:lnTo>
                <a:cubicBezTo>
                  <a:pt x="0" y="2281"/>
                  <a:pt x="5" y="2275"/>
                  <a:pt x="12" y="2275"/>
                </a:cubicBezTo>
                <a:cubicBezTo>
                  <a:pt x="19" y="2275"/>
                  <a:pt x="25" y="2281"/>
                  <a:pt x="25" y="2287"/>
                </a:cubicBezTo>
                <a:lnTo>
                  <a:pt x="25" y="2362"/>
                </a:lnTo>
                <a:cubicBezTo>
                  <a:pt x="25" y="2369"/>
                  <a:pt x="19" y="2375"/>
                  <a:pt x="12" y="2375"/>
                </a:cubicBezTo>
                <a:cubicBezTo>
                  <a:pt x="5" y="2375"/>
                  <a:pt x="0" y="2369"/>
                  <a:pt x="0" y="2362"/>
                </a:cubicBezTo>
                <a:close/>
                <a:moveTo>
                  <a:pt x="0" y="2187"/>
                </a:moveTo>
                <a:lnTo>
                  <a:pt x="0" y="2112"/>
                </a:lnTo>
                <a:cubicBezTo>
                  <a:pt x="0" y="2106"/>
                  <a:pt x="5" y="2100"/>
                  <a:pt x="12" y="2100"/>
                </a:cubicBezTo>
                <a:cubicBezTo>
                  <a:pt x="19" y="2100"/>
                  <a:pt x="25" y="2106"/>
                  <a:pt x="25" y="2112"/>
                </a:cubicBezTo>
                <a:lnTo>
                  <a:pt x="25" y="2187"/>
                </a:lnTo>
                <a:cubicBezTo>
                  <a:pt x="25" y="2194"/>
                  <a:pt x="19" y="2200"/>
                  <a:pt x="12" y="2200"/>
                </a:cubicBezTo>
                <a:cubicBezTo>
                  <a:pt x="5" y="2200"/>
                  <a:pt x="0" y="2194"/>
                  <a:pt x="0" y="2187"/>
                </a:cubicBezTo>
                <a:close/>
                <a:moveTo>
                  <a:pt x="0" y="2012"/>
                </a:moveTo>
                <a:lnTo>
                  <a:pt x="0" y="1937"/>
                </a:lnTo>
                <a:cubicBezTo>
                  <a:pt x="0" y="1931"/>
                  <a:pt x="5" y="1925"/>
                  <a:pt x="12" y="1925"/>
                </a:cubicBezTo>
                <a:cubicBezTo>
                  <a:pt x="19" y="1925"/>
                  <a:pt x="25" y="1931"/>
                  <a:pt x="25" y="1937"/>
                </a:cubicBezTo>
                <a:lnTo>
                  <a:pt x="25" y="2012"/>
                </a:lnTo>
                <a:cubicBezTo>
                  <a:pt x="25" y="2019"/>
                  <a:pt x="19" y="2025"/>
                  <a:pt x="12" y="2025"/>
                </a:cubicBezTo>
                <a:cubicBezTo>
                  <a:pt x="5" y="2025"/>
                  <a:pt x="0" y="2019"/>
                  <a:pt x="0" y="2012"/>
                </a:cubicBezTo>
                <a:close/>
                <a:moveTo>
                  <a:pt x="0" y="1837"/>
                </a:moveTo>
                <a:lnTo>
                  <a:pt x="0" y="1762"/>
                </a:lnTo>
                <a:cubicBezTo>
                  <a:pt x="0" y="1756"/>
                  <a:pt x="5" y="1750"/>
                  <a:pt x="12" y="1750"/>
                </a:cubicBezTo>
                <a:cubicBezTo>
                  <a:pt x="19" y="1750"/>
                  <a:pt x="25" y="1756"/>
                  <a:pt x="25" y="1762"/>
                </a:cubicBezTo>
                <a:lnTo>
                  <a:pt x="25" y="1837"/>
                </a:lnTo>
                <a:cubicBezTo>
                  <a:pt x="25" y="1844"/>
                  <a:pt x="19" y="1850"/>
                  <a:pt x="12" y="1850"/>
                </a:cubicBezTo>
                <a:cubicBezTo>
                  <a:pt x="5" y="1850"/>
                  <a:pt x="0" y="1844"/>
                  <a:pt x="0" y="1837"/>
                </a:cubicBezTo>
                <a:close/>
                <a:moveTo>
                  <a:pt x="0" y="1662"/>
                </a:moveTo>
                <a:lnTo>
                  <a:pt x="0" y="1587"/>
                </a:lnTo>
                <a:cubicBezTo>
                  <a:pt x="0" y="1581"/>
                  <a:pt x="5" y="1575"/>
                  <a:pt x="12" y="1575"/>
                </a:cubicBezTo>
                <a:cubicBezTo>
                  <a:pt x="19" y="1575"/>
                  <a:pt x="25" y="1581"/>
                  <a:pt x="25" y="1587"/>
                </a:cubicBezTo>
                <a:lnTo>
                  <a:pt x="25" y="1662"/>
                </a:lnTo>
                <a:cubicBezTo>
                  <a:pt x="25" y="1669"/>
                  <a:pt x="19" y="1675"/>
                  <a:pt x="12" y="1675"/>
                </a:cubicBezTo>
                <a:cubicBezTo>
                  <a:pt x="5" y="1675"/>
                  <a:pt x="0" y="1669"/>
                  <a:pt x="0" y="1662"/>
                </a:cubicBezTo>
                <a:close/>
                <a:moveTo>
                  <a:pt x="0" y="1487"/>
                </a:moveTo>
                <a:lnTo>
                  <a:pt x="0" y="1412"/>
                </a:lnTo>
                <a:cubicBezTo>
                  <a:pt x="0" y="1406"/>
                  <a:pt x="5" y="1400"/>
                  <a:pt x="12" y="1400"/>
                </a:cubicBezTo>
                <a:cubicBezTo>
                  <a:pt x="19" y="1400"/>
                  <a:pt x="25" y="1406"/>
                  <a:pt x="25" y="1412"/>
                </a:cubicBezTo>
                <a:lnTo>
                  <a:pt x="25" y="1487"/>
                </a:lnTo>
                <a:cubicBezTo>
                  <a:pt x="25" y="1494"/>
                  <a:pt x="19" y="1500"/>
                  <a:pt x="12" y="1500"/>
                </a:cubicBezTo>
                <a:cubicBezTo>
                  <a:pt x="5" y="1500"/>
                  <a:pt x="0" y="1494"/>
                  <a:pt x="0" y="1487"/>
                </a:cubicBezTo>
                <a:close/>
                <a:moveTo>
                  <a:pt x="0" y="1312"/>
                </a:moveTo>
                <a:lnTo>
                  <a:pt x="0" y="1237"/>
                </a:lnTo>
                <a:cubicBezTo>
                  <a:pt x="0" y="1231"/>
                  <a:pt x="5" y="1225"/>
                  <a:pt x="12" y="1225"/>
                </a:cubicBezTo>
                <a:cubicBezTo>
                  <a:pt x="19" y="1225"/>
                  <a:pt x="25" y="1231"/>
                  <a:pt x="25" y="1237"/>
                </a:cubicBezTo>
                <a:lnTo>
                  <a:pt x="25" y="1312"/>
                </a:lnTo>
                <a:cubicBezTo>
                  <a:pt x="25" y="1319"/>
                  <a:pt x="19" y="1325"/>
                  <a:pt x="12" y="1325"/>
                </a:cubicBezTo>
                <a:cubicBezTo>
                  <a:pt x="5" y="1325"/>
                  <a:pt x="0" y="1319"/>
                  <a:pt x="0" y="1312"/>
                </a:cubicBezTo>
                <a:close/>
                <a:moveTo>
                  <a:pt x="0" y="1137"/>
                </a:moveTo>
                <a:lnTo>
                  <a:pt x="0" y="1062"/>
                </a:lnTo>
                <a:cubicBezTo>
                  <a:pt x="0" y="1056"/>
                  <a:pt x="5" y="1050"/>
                  <a:pt x="12" y="1050"/>
                </a:cubicBezTo>
                <a:cubicBezTo>
                  <a:pt x="19" y="1050"/>
                  <a:pt x="25" y="1056"/>
                  <a:pt x="25" y="1062"/>
                </a:cubicBezTo>
                <a:lnTo>
                  <a:pt x="25" y="1137"/>
                </a:lnTo>
                <a:cubicBezTo>
                  <a:pt x="25" y="1144"/>
                  <a:pt x="19" y="1150"/>
                  <a:pt x="12" y="1150"/>
                </a:cubicBezTo>
                <a:cubicBezTo>
                  <a:pt x="5" y="1150"/>
                  <a:pt x="0" y="1144"/>
                  <a:pt x="0" y="1137"/>
                </a:cubicBezTo>
                <a:close/>
                <a:moveTo>
                  <a:pt x="0" y="962"/>
                </a:moveTo>
                <a:lnTo>
                  <a:pt x="0" y="887"/>
                </a:lnTo>
                <a:cubicBezTo>
                  <a:pt x="0" y="881"/>
                  <a:pt x="5" y="875"/>
                  <a:pt x="12" y="875"/>
                </a:cubicBezTo>
                <a:cubicBezTo>
                  <a:pt x="19" y="875"/>
                  <a:pt x="25" y="881"/>
                  <a:pt x="25" y="887"/>
                </a:cubicBezTo>
                <a:lnTo>
                  <a:pt x="25" y="962"/>
                </a:lnTo>
                <a:cubicBezTo>
                  <a:pt x="25" y="969"/>
                  <a:pt x="19" y="975"/>
                  <a:pt x="12" y="975"/>
                </a:cubicBezTo>
                <a:cubicBezTo>
                  <a:pt x="5" y="975"/>
                  <a:pt x="0" y="969"/>
                  <a:pt x="0" y="962"/>
                </a:cubicBezTo>
                <a:close/>
                <a:moveTo>
                  <a:pt x="0" y="787"/>
                </a:moveTo>
                <a:lnTo>
                  <a:pt x="0" y="712"/>
                </a:lnTo>
                <a:cubicBezTo>
                  <a:pt x="0" y="706"/>
                  <a:pt x="5" y="700"/>
                  <a:pt x="12" y="700"/>
                </a:cubicBezTo>
                <a:cubicBezTo>
                  <a:pt x="19" y="700"/>
                  <a:pt x="25" y="706"/>
                  <a:pt x="25" y="712"/>
                </a:cubicBezTo>
                <a:lnTo>
                  <a:pt x="25" y="787"/>
                </a:lnTo>
                <a:cubicBezTo>
                  <a:pt x="25" y="794"/>
                  <a:pt x="19" y="800"/>
                  <a:pt x="12" y="800"/>
                </a:cubicBezTo>
                <a:cubicBezTo>
                  <a:pt x="5" y="800"/>
                  <a:pt x="0" y="794"/>
                  <a:pt x="0" y="787"/>
                </a:cubicBezTo>
                <a:close/>
                <a:moveTo>
                  <a:pt x="0" y="612"/>
                </a:moveTo>
                <a:lnTo>
                  <a:pt x="0" y="537"/>
                </a:lnTo>
                <a:cubicBezTo>
                  <a:pt x="0" y="531"/>
                  <a:pt x="5" y="525"/>
                  <a:pt x="12" y="525"/>
                </a:cubicBezTo>
                <a:cubicBezTo>
                  <a:pt x="19" y="525"/>
                  <a:pt x="25" y="531"/>
                  <a:pt x="25" y="537"/>
                </a:cubicBezTo>
                <a:lnTo>
                  <a:pt x="25" y="612"/>
                </a:lnTo>
                <a:cubicBezTo>
                  <a:pt x="25" y="619"/>
                  <a:pt x="19" y="625"/>
                  <a:pt x="12" y="625"/>
                </a:cubicBezTo>
                <a:cubicBezTo>
                  <a:pt x="5" y="625"/>
                  <a:pt x="0" y="619"/>
                  <a:pt x="0" y="612"/>
                </a:cubicBezTo>
                <a:close/>
                <a:moveTo>
                  <a:pt x="0" y="437"/>
                </a:moveTo>
                <a:lnTo>
                  <a:pt x="0" y="362"/>
                </a:lnTo>
                <a:cubicBezTo>
                  <a:pt x="0" y="356"/>
                  <a:pt x="5" y="350"/>
                  <a:pt x="12" y="350"/>
                </a:cubicBezTo>
                <a:cubicBezTo>
                  <a:pt x="19" y="350"/>
                  <a:pt x="25" y="356"/>
                  <a:pt x="25" y="362"/>
                </a:cubicBezTo>
                <a:lnTo>
                  <a:pt x="25" y="437"/>
                </a:lnTo>
                <a:cubicBezTo>
                  <a:pt x="25" y="444"/>
                  <a:pt x="19" y="450"/>
                  <a:pt x="12" y="450"/>
                </a:cubicBezTo>
                <a:cubicBezTo>
                  <a:pt x="5" y="450"/>
                  <a:pt x="0" y="444"/>
                  <a:pt x="0" y="437"/>
                </a:cubicBezTo>
                <a:close/>
                <a:moveTo>
                  <a:pt x="0" y="262"/>
                </a:moveTo>
                <a:lnTo>
                  <a:pt x="0" y="187"/>
                </a:lnTo>
                <a:cubicBezTo>
                  <a:pt x="0" y="181"/>
                  <a:pt x="5" y="175"/>
                  <a:pt x="12" y="175"/>
                </a:cubicBezTo>
                <a:cubicBezTo>
                  <a:pt x="19" y="175"/>
                  <a:pt x="25" y="181"/>
                  <a:pt x="25" y="187"/>
                </a:cubicBezTo>
                <a:lnTo>
                  <a:pt x="25" y="262"/>
                </a:lnTo>
                <a:cubicBezTo>
                  <a:pt x="25" y="269"/>
                  <a:pt x="19" y="275"/>
                  <a:pt x="12" y="275"/>
                </a:cubicBezTo>
                <a:cubicBezTo>
                  <a:pt x="5" y="275"/>
                  <a:pt x="0" y="269"/>
                  <a:pt x="0" y="262"/>
                </a:cubicBezTo>
                <a:close/>
                <a:moveTo>
                  <a:pt x="0" y="87"/>
                </a:moveTo>
                <a:lnTo>
                  <a:pt x="0" y="12"/>
                </a:lnTo>
                <a:cubicBezTo>
                  <a:pt x="0" y="6"/>
                  <a:pt x="5" y="0"/>
                  <a:pt x="12" y="0"/>
                </a:cubicBezTo>
                <a:cubicBezTo>
                  <a:pt x="19" y="0"/>
                  <a:pt x="25" y="6"/>
                  <a:pt x="25" y="12"/>
                </a:cubicBezTo>
                <a:lnTo>
                  <a:pt x="25" y="87"/>
                </a:lnTo>
                <a:cubicBezTo>
                  <a:pt x="25" y="94"/>
                  <a:pt x="19" y="100"/>
                  <a:pt x="12" y="100"/>
                </a:cubicBezTo>
                <a:cubicBezTo>
                  <a:pt x="5" y="100"/>
                  <a:pt x="0" y="94"/>
                  <a:pt x="0" y="87"/>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82" name="Freeform 350"/>
          <p:cNvSpPr>
            <a:spLocks noEditPoints="1"/>
          </p:cNvSpPr>
          <p:nvPr/>
        </p:nvSpPr>
        <p:spPr bwMode="auto">
          <a:xfrm>
            <a:off x="7545388" y="2000250"/>
            <a:ext cx="1274762" cy="61913"/>
          </a:xfrm>
          <a:custGeom>
            <a:avLst/>
            <a:gdLst/>
            <a:ahLst/>
            <a:cxnLst>
              <a:cxn ang="0">
                <a:pos x="3683" y="117"/>
              </a:cxn>
              <a:cxn ang="0">
                <a:pos x="3683" y="83"/>
              </a:cxn>
              <a:cxn ang="0">
                <a:pos x="3800" y="100"/>
              </a:cxn>
              <a:cxn ang="0">
                <a:pos x="3550" y="117"/>
              </a:cxn>
              <a:cxn ang="0">
                <a:pos x="3433" y="100"/>
              </a:cxn>
              <a:cxn ang="0">
                <a:pos x="3550" y="83"/>
              </a:cxn>
              <a:cxn ang="0">
                <a:pos x="3550" y="117"/>
              </a:cxn>
              <a:cxn ang="0">
                <a:pos x="3217" y="117"/>
              </a:cxn>
              <a:cxn ang="0">
                <a:pos x="3217" y="83"/>
              </a:cxn>
              <a:cxn ang="0">
                <a:pos x="3333" y="100"/>
              </a:cxn>
              <a:cxn ang="0">
                <a:pos x="3083" y="117"/>
              </a:cxn>
              <a:cxn ang="0">
                <a:pos x="2967" y="100"/>
              </a:cxn>
              <a:cxn ang="0">
                <a:pos x="3083" y="83"/>
              </a:cxn>
              <a:cxn ang="0">
                <a:pos x="3083" y="117"/>
              </a:cxn>
              <a:cxn ang="0">
                <a:pos x="2750" y="117"/>
              </a:cxn>
              <a:cxn ang="0">
                <a:pos x="2750" y="83"/>
              </a:cxn>
              <a:cxn ang="0">
                <a:pos x="2867" y="100"/>
              </a:cxn>
              <a:cxn ang="0">
                <a:pos x="2617" y="117"/>
              </a:cxn>
              <a:cxn ang="0">
                <a:pos x="2500" y="100"/>
              </a:cxn>
              <a:cxn ang="0">
                <a:pos x="2617" y="83"/>
              </a:cxn>
              <a:cxn ang="0">
                <a:pos x="2617" y="117"/>
              </a:cxn>
              <a:cxn ang="0">
                <a:pos x="2283" y="117"/>
              </a:cxn>
              <a:cxn ang="0">
                <a:pos x="2283" y="83"/>
              </a:cxn>
              <a:cxn ang="0">
                <a:pos x="2400" y="100"/>
              </a:cxn>
              <a:cxn ang="0">
                <a:pos x="2150" y="117"/>
              </a:cxn>
              <a:cxn ang="0">
                <a:pos x="2033" y="100"/>
              </a:cxn>
              <a:cxn ang="0">
                <a:pos x="2150" y="83"/>
              </a:cxn>
              <a:cxn ang="0">
                <a:pos x="2150" y="117"/>
              </a:cxn>
              <a:cxn ang="0">
                <a:pos x="1817" y="117"/>
              </a:cxn>
              <a:cxn ang="0">
                <a:pos x="1817" y="83"/>
              </a:cxn>
              <a:cxn ang="0">
                <a:pos x="1933" y="100"/>
              </a:cxn>
              <a:cxn ang="0">
                <a:pos x="1683" y="117"/>
              </a:cxn>
              <a:cxn ang="0">
                <a:pos x="1567" y="100"/>
              </a:cxn>
              <a:cxn ang="0">
                <a:pos x="1683" y="83"/>
              </a:cxn>
              <a:cxn ang="0">
                <a:pos x="1683" y="117"/>
              </a:cxn>
              <a:cxn ang="0">
                <a:pos x="1350" y="117"/>
              </a:cxn>
              <a:cxn ang="0">
                <a:pos x="1350" y="83"/>
              </a:cxn>
              <a:cxn ang="0">
                <a:pos x="1467" y="100"/>
              </a:cxn>
              <a:cxn ang="0">
                <a:pos x="1217" y="117"/>
              </a:cxn>
              <a:cxn ang="0">
                <a:pos x="1100" y="100"/>
              </a:cxn>
              <a:cxn ang="0">
                <a:pos x="1217" y="83"/>
              </a:cxn>
              <a:cxn ang="0">
                <a:pos x="1217" y="117"/>
              </a:cxn>
              <a:cxn ang="0">
                <a:pos x="883" y="117"/>
              </a:cxn>
              <a:cxn ang="0">
                <a:pos x="883" y="83"/>
              </a:cxn>
              <a:cxn ang="0">
                <a:pos x="1000" y="100"/>
              </a:cxn>
              <a:cxn ang="0">
                <a:pos x="750" y="117"/>
              </a:cxn>
              <a:cxn ang="0">
                <a:pos x="633" y="100"/>
              </a:cxn>
              <a:cxn ang="0">
                <a:pos x="750" y="83"/>
              </a:cxn>
              <a:cxn ang="0">
                <a:pos x="750" y="117"/>
              </a:cxn>
              <a:cxn ang="0">
                <a:pos x="417" y="117"/>
              </a:cxn>
              <a:cxn ang="0">
                <a:pos x="417" y="83"/>
              </a:cxn>
              <a:cxn ang="0">
                <a:pos x="533" y="100"/>
              </a:cxn>
              <a:cxn ang="0">
                <a:pos x="283" y="117"/>
              </a:cxn>
              <a:cxn ang="0">
                <a:pos x="167" y="100"/>
              </a:cxn>
              <a:cxn ang="0">
                <a:pos x="283" y="83"/>
              </a:cxn>
              <a:cxn ang="0">
                <a:pos x="283" y="117"/>
              </a:cxn>
              <a:cxn ang="0">
                <a:pos x="0" y="100"/>
              </a:cxn>
              <a:cxn ang="0">
                <a:pos x="200" y="200"/>
              </a:cxn>
            </a:cxnLst>
            <a:rect l="0" t="0" r="r" b="b"/>
            <a:pathLst>
              <a:path w="3800" h="200">
                <a:moveTo>
                  <a:pt x="3783" y="117"/>
                </a:moveTo>
                <a:lnTo>
                  <a:pt x="3683" y="117"/>
                </a:lnTo>
                <a:cubicBezTo>
                  <a:pt x="3674" y="117"/>
                  <a:pt x="3667" y="109"/>
                  <a:pt x="3667" y="100"/>
                </a:cubicBezTo>
                <a:cubicBezTo>
                  <a:pt x="3667" y="91"/>
                  <a:pt x="3674" y="83"/>
                  <a:pt x="3683" y="83"/>
                </a:cubicBezTo>
                <a:lnTo>
                  <a:pt x="3783" y="83"/>
                </a:lnTo>
                <a:cubicBezTo>
                  <a:pt x="3793" y="83"/>
                  <a:pt x="3800" y="91"/>
                  <a:pt x="3800" y="100"/>
                </a:cubicBezTo>
                <a:cubicBezTo>
                  <a:pt x="3800" y="109"/>
                  <a:pt x="3793" y="117"/>
                  <a:pt x="3783" y="117"/>
                </a:cubicBezTo>
                <a:close/>
                <a:moveTo>
                  <a:pt x="3550" y="117"/>
                </a:moveTo>
                <a:lnTo>
                  <a:pt x="3450" y="117"/>
                </a:lnTo>
                <a:cubicBezTo>
                  <a:pt x="3441" y="117"/>
                  <a:pt x="3433" y="109"/>
                  <a:pt x="3433" y="100"/>
                </a:cubicBezTo>
                <a:cubicBezTo>
                  <a:pt x="3433" y="91"/>
                  <a:pt x="3441" y="83"/>
                  <a:pt x="3450" y="83"/>
                </a:cubicBezTo>
                <a:lnTo>
                  <a:pt x="3550" y="83"/>
                </a:lnTo>
                <a:cubicBezTo>
                  <a:pt x="3559" y="83"/>
                  <a:pt x="3567" y="91"/>
                  <a:pt x="3567" y="100"/>
                </a:cubicBezTo>
                <a:cubicBezTo>
                  <a:pt x="3567" y="109"/>
                  <a:pt x="3559" y="117"/>
                  <a:pt x="3550" y="117"/>
                </a:cubicBezTo>
                <a:close/>
                <a:moveTo>
                  <a:pt x="3317" y="117"/>
                </a:moveTo>
                <a:lnTo>
                  <a:pt x="3217" y="117"/>
                </a:lnTo>
                <a:cubicBezTo>
                  <a:pt x="3207" y="117"/>
                  <a:pt x="3200" y="109"/>
                  <a:pt x="3200" y="100"/>
                </a:cubicBezTo>
                <a:cubicBezTo>
                  <a:pt x="3200" y="91"/>
                  <a:pt x="3207" y="83"/>
                  <a:pt x="3217" y="83"/>
                </a:cubicBezTo>
                <a:lnTo>
                  <a:pt x="3317" y="83"/>
                </a:lnTo>
                <a:cubicBezTo>
                  <a:pt x="3326" y="83"/>
                  <a:pt x="3333" y="91"/>
                  <a:pt x="3333" y="100"/>
                </a:cubicBezTo>
                <a:cubicBezTo>
                  <a:pt x="3333" y="109"/>
                  <a:pt x="3326" y="117"/>
                  <a:pt x="3317" y="117"/>
                </a:cubicBezTo>
                <a:close/>
                <a:moveTo>
                  <a:pt x="3083" y="117"/>
                </a:moveTo>
                <a:lnTo>
                  <a:pt x="2983" y="117"/>
                </a:lnTo>
                <a:cubicBezTo>
                  <a:pt x="2974" y="117"/>
                  <a:pt x="2967" y="109"/>
                  <a:pt x="2967" y="100"/>
                </a:cubicBezTo>
                <a:cubicBezTo>
                  <a:pt x="2967" y="91"/>
                  <a:pt x="2974" y="83"/>
                  <a:pt x="2983" y="83"/>
                </a:cubicBezTo>
                <a:lnTo>
                  <a:pt x="3083" y="83"/>
                </a:lnTo>
                <a:cubicBezTo>
                  <a:pt x="3093" y="83"/>
                  <a:pt x="3100" y="91"/>
                  <a:pt x="3100" y="100"/>
                </a:cubicBezTo>
                <a:cubicBezTo>
                  <a:pt x="3100" y="109"/>
                  <a:pt x="3093" y="117"/>
                  <a:pt x="3083" y="117"/>
                </a:cubicBezTo>
                <a:close/>
                <a:moveTo>
                  <a:pt x="2850" y="117"/>
                </a:moveTo>
                <a:lnTo>
                  <a:pt x="2750" y="117"/>
                </a:lnTo>
                <a:cubicBezTo>
                  <a:pt x="2741" y="117"/>
                  <a:pt x="2733" y="109"/>
                  <a:pt x="2733" y="100"/>
                </a:cubicBezTo>
                <a:cubicBezTo>
                  <a:pt x="2733" y="91"/>
                  <a:pt x="2741" y="83"/>
                  <a:pt x="2750" y="83"/>
                </a:cubicBezTo>
                <a:lnTo>
                  <a:pt x="2850" y="83"/>
                </a:lnTo>
                <a:cubicBezTo>
                  <a:pt x="2859" y="83"/>
                  <a:pt x="2867" y="91"/>
                  <a:pt x="2867" y="100"/>
                </a:cubicBezTo>
                <a:cubicBezTo>
                  <a:pt x="2867" y="109"/>
                  <a:pt x="2859" y="117"/>
                  <a:pt x="2850" y="117"/>
                </a:cubicBezTo>
                <a:close/>
                <a:moveTo>
                  <a:pt x="2617" y="117"/>
                </a:moveTo>
                <a:lnTo>
                  <a:pt x="2517" y="117"/>
                </a:lnTo>
                <a:cubicBezTo>
                  <a:pt x="2507" y="117"/>
                  <a:pt x="2500" y="109"/>
                  <a:pt x="2500" y="100"/>
                </a:cubicBezTo>
                <a:cubicBezTo>
                  <a:pt x="2500" y="91"/>
                  <a:pt x="2507" y="83"/>
                  <a:pt x="2517" y="83"/>
                </a:cubicBezTo>
                <a:lnTo>
                  <a:pt x="2617" y="83"/>
                </a:lnTo>
                <a:cubicBezTo>
                  <a:pt x="2626" y="83"/>
                  <a:pt x="2633" y="91"/>
                  <a:pt x="2633" y="100"/>
                </a:cubicBezTo>
                <a:cubicBezTo>
                  <a:pt x="2633" y="109"/>
                  <a:pt x="2626" y="117"/>
                  <a:pt x="2617" y="117"/>
                </a:cubicBezTo>
                <a:close/>
                <a:moveTo>
                  <a:pt x="2383" y="117"/>
                </a:moveTo>
                <a:lnTo>
                  <a:pt x="2283" y="117"/>
                </a:lnTo>
                <a:cubicBezTo>
                  <a:pt x="2274" y="117"/>
                  <a:pt x="2267" y="109"/>
                  <a:pt x="2267" y="100"/>
                </a:cubicBezTo>
                <a:cubicBezTo>
                  <a:pt x="2267" y="91"/>
                  <a:pt x="2274" y="83"/>
                  <a:pt x="2283" y="83"/>
                </a:cubicBezTo>
                <a:lnTo>
                  <a:pt x="2383" y="83"/>
                </a:lnTo>
                <a:cubicBezTo>
                  <a:pt x="2393" y="83"/>
                  <a:pt x="2400" y="91"/>
                  <a:pt x="2400" y="100"/>
                </a:cubicBezTo>
                <a:cubicBezTo>
                  <a:pt x="2400" y="109"/>
                  <a:pt x="2393" y="117"/>
                  <a:pt x="2383" y="117"/>
                </a:cubicBezTo>
                <a:close/>
                <a:moveTo>
                  <a:pt x="2150" y="117"/>
                </a:moveTo>
                <a:lnTo>
                  <a:pt x="2050" y="117"/>
                </a:lnTo>
                <a:cubicBezTo>
                  <a:pt x="2041" y="117"/>
                  <a:pt x="2033" y="109"/>
                  <a:pt x="2033" y="100"/>
                </a:cubicBezTo>
                <a:cubicBezTo>
                  <a:pt x="2033" y="91"/>
                  <a:pt x="2041" y="83"/>
                  <a:pt x="2050" y="83"/>
                </a:cubicBezTo>
                <a:lnTo>
                  <a:pt x="2150" y="83"/>
                </a:lnTo>
                <a:cubicBezTo>
                  <a:pt x="2159" y="83"/>
                  <a:pt x="2167" y="91"/>
                  <a:pt x="2167" y="100"/>
                </a:cubicBezTo>
                <a:cubicBezTo>
                  <a:pt x="2167" y="109"/>
                  <a:pt x="2159" y="117"/>
                  <a:pt x="2150" y="117"/>
                </a:cubicBezTo>
                <a:close/>
                <a:moveTo>
                  <a:pt x="1917" y="117"/>
                </a:moveTo>
                <a:lnTo>
                  <a:pt x="1817" y="117"/>
                </a:lnTo>
                <a:cubicBezTo>
                  <a:pt x="1807" y="117"/>
                  <a:pt x="1800" y="109"/>
                  <a:pt x="1800" y="100"/>
                </a:cubicBezTo>
                <a:cubicBezTo>
                  <a:pt x="1800" y="91"/>
                  <a:pt x="1807" y="83"/>
                  <a:pt x="1817" y="83"/>
                </a:cubicBezTo>
                <a:lnTo>
                  <a:pt x="1917" y="83"/>
                </a:lnTo>
                <a:cubicBezTo>
                  <a:pt x="1926" y="83"/>
                  <a:pt x="1933" y="91"/>
                  <a:pt x="1933" y="100"/>
                </a:cubicBezTo>
                <a:cubicBezTo>
                  <a:pt x="1933" y="109"/>
                  <a:pt x="1926" y="117"/>
                  <a:pt x="1917" y="117"/>
                </a:cubicBezTo>
                <a:close/>
                <a:moveTo>
                  <a:pt x="1683" y="117"/>
                </a:moveTo>
                <a:lnTo>
                  <a:pt x="1583" y="117"/>
                </a:lnTo>
                <a:cubicBezTo>
                  <a:pt x="1574" y="117"/>
                  <a:pt x="1567" y="109"/>
                  <a:pt x="1567" y="100"/>
                </a:cubicBezTo>
                <a:cubicBezTo>
                  <a:pt x="1567" y="91"/>
                  <a:pt x="1574" y="83"/>
                  <a:pt x="1583" y="83"/>
                </a:cubicBezTo>
                <a:lnTo>
                  <a:pt x="1683" y="83"/>
                </a:lnTo>
                <a:cubicBezTo>
                  <a:pt x="1693" y="83"/>
                  <a:pt x="1700" y="91"/>
                  <a:pt x="1700" y="100"/>
                </a:cubicBezTo>
                <a:cubicBezTo>
                  <a:pt x="1700" y="109"/>
                  <a:pt x="1693" y="117"/>
                  <a:pt x="1683" y="117"/>
                </a:cubicBezTo>
                <a:close/>
                <a:moveTo>
                  <a:pt x="1450" y="117"/>
                </a:moveTo>
                <a:lnTo>
                  <a:pt x="1350" y="117"/>
                </a:lnTo>
                <a:cubicBezTo>
                  <a:pt x="1341" y="117"/>
                  <a:pt x="1333" y="109"/>
                  <a:pt x="1333" y="100"/>
                </a:cubicBezTo>
                <a:cubicBezTo>
                  <a:pt x="1333" y="91"/>
                  <a:pt x="1341" y="83"/>
                  <a:pt x="1350" y="83"/>
                </a:cubicBezTo>
                <a:lnTo>
                  <a:pt x="1450" y="83"/>
                </a:lnTo>
                <a:cubicBezTo>
                  <a:pt x="1459" y="83"/>
                  <a:pt x="1467" y="91"/>
                  <a:pt x="1467" y="100"/>
                </a:cubicBezTo>
                <a:cubicBezTo>
                  <a:pt x="1467" y="109"/>
                  <a:pt x="1459" y="117"/>
                  <a:pt x="1450" y="117"/>
                </a:cubicBezTo>
                <a:close/>
                <a:moveTo>
                  <a:pt x="1217" y="117"/>
                </a:moveTo>
                <a:lnTo>
                  <a:pt x="1117" y="117"/>
                </a:lnTo>
                <a:cubicBezTo>
                  <a:pt x="1107" y="117"/>
                  <a:pt x="1100" y="109"/>
                  <a:pt x="1100" y="100"/>
                </a:cubicBezTo>
                <a:cubicBezTo>
                  <a:pt x="1100" y="91"/>
                  <a:pt x="1107" y="83"/>
                  <a:pt x="1117" y="83"/>
                </a:cubicBezTo>
                <a:lnTo>
                  <a:pt x="1217" y="83"/>
                </a:lnTo>
                <a:cubicBezTo>
                  <a:pt x="1226" y="83"/>
                  <a:pt x="1233" y="91"/>
                  <a:pt x="1233" y="100"/>
                </a:cubicBezTo>
                <a:cubicBezTo>
                  <a:pt x="1233" y="109"/>
                  <a:pt x="1226" y="117"/>
                  <a:pt x="1217" y="117"/>
                </a:cubicBezTo>
                <a:close/>
                <a:moveTo>
                  <a:pt x="983" y="117"/>
                </a:moveTo>
                <a:lnTo>
                  <a:pt x="883" y="117"/>
                </a:lnTo>
                <a:cubicBezTo>
                  <a:pt x="874" y="117"/>
                  <a:pt x="867" y="109"/>
                  <a:pt x="867" y="100"/>
                </a:cubicBezTo>
                <a:cubicBezTo>
                  <a:pt x="867" y="91"/>
                  <a:pt x="874" y="83"/>
                  <a:pt x="883" y="83"/>
                </a:cubicBezTo>
                <a:lnTo>
                  <a:pt x="983" y="83"/>
                </a:lnTo>
                <a:cubicBezTo>
                  <a:pt x="992" y="83"/>
                  <a:pt x="1000" y="91"/>
                  <a:pt x="1000" y="100"/>
                </a:cubicBezTo>
                <a:cubicBezTo>
                  <a:pt x="1000" y="109"/>
                  <a:pt x="992" y="117"/>
                  <a:pt x="983" y="117"/>
                </a:cubicBezTo>
                <a:close/>
                <a:moveTo>
                  <a:pt x="750" y="117"/>
                </a:moveTo>
                <a:lnTo>
                  <a:pt x="650" y="117"/>
                </a:lnTo>
                <a:cubicBezTo>
                  <a:pt x="641" y="117"/>
                  <a:pt x="633" y="109"/>
                  <a:pt x="633" y="100"/>
                </a:cubicBezTo>
                <a:cubicBezTo>
                  <a:pt x="633" y="91"/>
                  <a:pt x="641" y="83"/>
                  <a:pt x="650" y="83"/>
                </a:cubicBezTo>
                <a:lnTo>
                  <a:pt x="750" y="83"/>
                </a:lnTo>
                <a:cubicBezTo>
                  <a:pt x="759" y="83"/>
                  <a:pt x="767" y="91"/>
                  <a:pt x="767" y="100"/>
                </a:cubicBezTo>
                <a:cubicBezTo>
                  <a:pt x="767" y="109"/>
                  <a:pt x="759" y="117"/>
                  <a:pt x="750" y="117"/>
                </a:cubicBezTo>
                <a:close/>
                <a:moveTo>
                  <a:pt x="517" y="117"/>
                </a:moveTo>
                <a:lnTo>
                  <a:pt x="417" y="117"/>
                </a:lnTo>
                <a:cubicBezTo>
                  <a:pt x="407" y="117"/>
                  <a:pt x="400" y="109"/>
                  <a:pt x="400" y="100"/>
                </a:cubicBezTo>
                <a:cubicBezTo>
                  <a:pt x="400" y="91"/>
                  <a:pt x="407" y="83"/>
                  <a:pt x="417" y="83"/>
                </a:cubicBezTo>
                <a:lnTo>
                  <a:pt x="517" y="83"/>
                </a:lnTo>
                <a:cubicBezTo>
                  <a:pt x="526" y="83"/>
                  <a:pt x="533" y="91"/>
                  <a:pt x="533" y="100"/>
                </a:cubicBezTo>
                <a:cubicBezTo>
                  <a:pt x="533" y="109"/>
                  <a:pt x="526" y="117"/>
                  <a:pt x="517" y="117"/>
                </a:cubicBezTo>
                <a:close/>
                <a:moveTo>
                  <a:pt x="283" y="117"/>
                </a:moveTo>
                <a:lnTo>
                  <a:pt x="183" y="117"/>
                </a:lnTo>
                <a:cubicBezTo>
                  <a:pt x="174" y="117"/>
                  <a:pt x="167" y="109"/>
                  <a:pt x="167" y="100"/>
                </a:cubicBezTo>
                <a:cubicBezTo>
                  <a:pt x="167" y="91"/>
                  <a:pt x="174" y="83"/>
                  <a:pt x="183" y="83"/>
                </a:cubicBezTo>
                <a:lnTo>
                  <a:pt x="283" y="83"/>
                </a:lnTo>
                <a:cubicBezTo>
                  <a:pt x="293" y="83"/>
                  <a:pt x="300" y="91"/>
                  <a:pt x="300" y="100"/>
                </a:cubicBezTo>
                <a:cubicBezTo>
                  <a:pt x="300" y="109"/>
                  <a:pt x="293" y="117"/>
                  <a:pt x="283" y="117"/>
                </a:cubicBezTo>
                <a:close/>
                <a:moveTo>
                  <a:pt x="200" y="200"/>
                </a:moveTo>
                <a:lnTo>
                  <a:pt x="0" y="100"/>
                </a:lnTo>
                <a:lnTo>
                  <a:pt x="200" y="0"/>
                </a:lnTo>
                <a:lnTo>
                  <a:pt x="20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83" name="Freeform 351"/>
          <p:cNvSpPr>
            <a:spLocks noEditPoints="1"/>
          </p:cNvSpPr>
          <p:nvPr/>
        </p:nvSpPr>
        <p:spPr bwMode="auto">
          <a:xfrm>
            <a:off x="4408488" y="5300663"/>
            <a:ext cx="66675" cy="147637"/>
          </a:xfrm>
          <a:custGeom>
            <a:avLst/>
            <a:gdLst/>
            <a:ahLst/>
            <a:cxnLst>
              <a:cxn ang="0">
                <a:pos x="84" y="458"/>
              </a:cxn>
              <a:cxn ang="0">
                <a:pos x="84" y="166"/>
              </a:cxn>
              <a:cxn ang="0">
                <a:pos x="100" y="150"/>
              </a:cxn>
              <a:cxn ang="0">
                <a:pos x="117" y="166"/>
              </a:cxn>
              <a:cxn ang="0">
                <a:pos x="117" y="458"/>
              </a:cxn>
              <a:cxn ang="0">
                <a:pos x="100" y="475"/>
              </a:cxn>
              <a:cxn ang="0">
                <a:pos x="84" y="458"/>
              </a:cxn>
              <a:cxn ang="0">
                <a:pos x="0" y="200"/>
              </a:cxn>
              <a:cxn ang="0">
                <a:pos x="100" y="0"/>
              </a:cxn>
              <a:cxn ang="0">
                <a:pos x="200" y="200"/>
              </a:cxn>
              <a:cxn ang="0">
                <a:pos x="0" y="200"/>
              </a:cxn>
            </a:cxnLst>
            <a:rect l="0" t="0" r="r" b="b"/>
            <a:pathLst>
              <a:path w="200" h="475">
                <a:moveTo>
                  <a:pt x="84" y="458"/>
                </a:moveTo>
                <a:lnTo>
                  <a:pt x="84" y="166"/>
                </a:lnTo>
                <a:cubicBezTo>
                  <a:pt x="84" y="157"/>
                  <a:pt x="91" y="150"/>
                  <a:pt x="100" y="150"/>
                </a:cubicBezTo>
                <a:cubicBezTo>
                  <a:pt x="110" y="150"/>
                  <a:pt x="117" y="157"/>
                  <a:pt x="117" y="166"/>
                </a:cubicBezTo>
                <a:lnTo>
                  <a:pt x="117" y="458"/>
                </a:lnTo>
                <a:cubicBezTo>
                  <a:pt x="117" y="467"/>
                  <a:pt x="110" y="475"/>
                  <a:pt x="100" y="475"/>
                </a:cubicBezTo>
                <a:cubicBezTo>
                  <a:pt x="91" y="475"/>
                  <a:pt x="84" y="467"/>
                  <a:pt x="84" y="458"/>
                </a:cubicBezTo>
                <a:close/>
                <a:moveTo>
                  <a:pt x="0" y="200"/>
                </a:moveTo>
                <a:lnTo>
                  <a:pt x="100" y="0"/>
                </a:lnTo>
                <a:lnTo>
                  <a:pt x="200" y="200"/>
                </a:lnTo>
                <a:lnTo>
                  <a:pt x="0" y="200"/>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84" name="Line 352"/>
          <p:cNvSpPr>
            <a:spLocks noChangeShapeType="1"/>
          </p:cNvSpPr>
          <p:nvPr/>
        </p:nvSpPr>
        <p:spPr bwMode="auto">
          <a:xfrm>
            <a:off x="1212850" y="5145088"/>
            <a:ext cx="885825" cy="0"/>
          </a:xfrm>
          <a:prstGeom prst="line">
            <a:avLst/>
          </a:prstGeom>
          <a:noFill/>
          <a:ln w="7938" cap="rnd">
            <a:solidFill>
              <a:srgbClr val="000000"/>
            </a:solidFill>
            <a:round/>
            <a:headEnd/>
            <a:tailEnd/>
          </a:ln>
        </p:spPr>
        <p:txBody>
          <a:bodyPr>
            <a:prstTxWarp prst="textNoShape">
              <a:avLst/>
            </a:prstTxWarp>
          </a:bodyPr>
          <a:lstStyle/>
          <a:p>
            <a:endParaRPr lang="en-US"/>
          </a:p>
        </p:txBody>
      </p:sp>
      <p:sp>
        <p:nvSpPr>
          <p:cNvPr id="1298785" name="Freeform 353"/>
          <p:cNvSpPr>
            <a:spLocks noEditPoints="1"/>
          </p:cNvSpPr>
          <p:nvPr/>
        </p:nvSpPr>
        <p:spPr bwMode="auto">
          <a:xfrm>
            <a:off x="1216025" y="5321300"/>
            <a:ext cx="893763" cy="6350"/>
          </a:xfrm>
          <a:custGeom>
            <a:avLst/>
            <a:gdLst/>
            <a:ahLst/>
            <a:cxnLst>
              <a:cxn ang="0">
                <a:pos x="175" y="0"/>
              </a:cxn>
              <a:cxn ang="0">
                <a:pos x="175" y="50"/>
              </a:cxn>
              <a:cxn ang="0">
                <a:pos x="0" y="25"/>
              </a:cxn>
              <a:cxn ang="0">
                <a:pos x="375" y="0"/>
              </a:cxn>
              <a:cxn ang="0">
                <a:pos x="550" y="25"/>
              </a:cxn>
              <a:cxn ang="0">
                <a:pos x="375" y="50"/>
              </a:cxn>
              <a:cxn ang="0">
                <a:pos x="375" y="0"/>
              </a:cxn>
              <a:cxn ang="0">
                <a:pos x="875" y="0"/>
              </a:cxn>
              <a:cxn ang="0">
                <a:pos x="875" y="50"/>
              </a:cxn>
              <a:cxn ang="0">
                <a:pos x="700" y="25"/>
              </a:cxn>
              <a:cxn ang="0">
                <a:pos x="1075" y="0"/>
              </a:cxn>
              <a:cxn ang="0">
                <a:pos x="1250" y="25"/>
              </a:cxn>
              <a:cxn ang="0">
                <a:pos x="1075" y="50"/>
              </a:cxn>
              <a:cxn ang="0">
                <a:pos x="1075" y="0"/>
              </a:cxn>
              <a:cxn ang="0">
                <a:pos x="1575" y="0"/>
              </a:cxn>
              <a:cxn ang="0">
                <a:pos x="1575" y="50"/>
              </a:cxn>
              <a:cxn ang="0">
                <a:pos x="1400" y="25"/>
              </a:cxn>
              <a:cxn ang="0">
                <a:pos x="1775" y="0"/>
              </a:cxn>
              <a:cxn ang="0">
                <a:pos x="1950" y="25"/>
              </a:cxn>
              <a:cxn ang="0">
                <a:pos x="1775" y="50"/>
              </a:cxn>
              <a:cxn ang="0">
                <a:pos x="1775" y="0"/>
              </a:cxn>
              <a:cxn ang="0">
                <a:pos x="2275" y="0"/>
              </a:cxn>
              <a:cxn ang="0">
                <a:pos x="2275" y="50"/>
              </a:cxn>
              <a:cxn ang="0">
                <a:pos x="2100" y="25"/>
              </a:cxn>
              <a:cxn ang="0">
                <a:pos x="2475" y="0"/>
              </a:cxn>
              <a:cxn ang="0">
                <a:pos x="2650" y="25"/>
              </a:cxn>
              <a:cxn ang="0">
                <a:pos x="2475" y="50"/>
              </a:cxn>
              <a:cxn ang="0">
                <a:pos x="2475" y="0"/>
              </a:cxn>
              <a:cxn ang="0">
                <a:pos x="2975" y="0"/>
              </a:cxn>
              <a:cxn ang="0">
                <a:pos x="2975" y="50"/>
              </a:cxn>
              <a:cxn ang="0">
                <a:pos x="2800" y="25"/>
              </a:cxn>
              <a:cxn ang="0">
                <a:pos x="3175" y="0"/>
              </a:cxn>
              <a:cxn ang="0">
                <a:pos x="3350" y="25"/>
              </a:cxn>
              <a:cxn ang="0">
                <a:pos x="3175" y="50"/>
              </a:cxn>
              <a:cxn ang="0">
                <a:pos x="3175" y="0"/>
              </a:cxn>
              <a:cxn ang="0">
                <a:pos x="3675" y="0"/>
              </a:cxn>
              <a:cxn ang="0">
                <a:pos x="3675" y="50"/>
              </a:cxn>
              <a:cxn ang="0">
                <a:pos x="3500" y="25"/>
              </a:cxn>
              <a:cxn ang="0">
                <a:pos x="3875" y="0"/>
              </a:cxn>
              <a:cxn ang="0">
                <a:pos x="4050" y="25"/>
              </a:cxn>
              <a:cxn ang="0">
                <a:pos x="3875" y="50"/>
              </a:cxn>
              <a:cxn ang="0">
                <a:pos x="3875" y="0"/>
              </a:cxn>
              <a:cxn ang="0">
                <a:pos x="4375" y="0"/>
              </a:cxn>
              <a:cxn ang="0">
                <a:pos x="4375" y="50"/>
              </a:cxn>
              <a:cxn ang="0">
                <a:pos x="4200" y="25"/>
              </a:cxn>
              <a:cxn ang="0">
                <a:pos x="4575" y="0"/>
              </a:cxn>
              <a:cxn ang="0">
                <a:pos x="4750" y="25"/>
              </a:cxn>
              <a:cxn ang="0">
                <a:pos x="4575" y="50"/>
              </a:cxn>
              <a:cxn ang="0">
                <a:pos x="4575" y="0"/>
              </a:cxn>
              <a:cxn ang="0">
                <a:pos x="5075" y="0"/>
              </a:cxn>
              <a:cxn ang="0">
                <a:pos x="5075" y="50"/>
              </a:cxn>
              <a:cxn ang="0">
                <a:pos x="4900" y="25"/>
              </a:cxn>
              <a:cxn ang="0">
                <a:pos x="5275" y="0"/>
              </a:cxn>
              <a:cxn ang="0">
                <a:pos x="5342" y="25"/>
              </a:cxn>
              <a:cxn ang="0">
                <a:pos x="5275" y="50"/>
              </a:cxn>
              <a:cxn ang="0">
                <a:pos x="5275" y="0"/>
              </a:cxn>
            </a:cxnLst>
            <a:rect l="0" t="0" r="r" b="b"/>
            <a:pathLst>
              <a:path w="5342" h="50">
                <a:moveTo>
                  <a:pt x="25" y="0"/>
                </a:moveTo>
                <a:lnTo>
                  <a:pt x="175" y="0"/>
                </a:lnTo>
                <a:cubicBezTo>
                  <a:pt x="189" y="0"/>
                  <a:pt x="200" y="11"/>
                  <a:pt x="200" y="25"/>
                </a:cubicBezTo>
                <a:cubicBezTo>
                  <a:pt x="200" y="39"/>
                  <a:pt x="189" y="50"/>
                  <a:pt x="175" y="50"/>
                </a:cubicBezTo>
                <a:lnTo>
                  <a:pt x="25" y="50"/>
                </a:lnTo>
                <a:cubicBezTo>
                  <a:pt x="11" y="50"/>
                  <a:pt x="0" y="39"/>
                  <a:pt x="0" y="25"/>
                </a:cubicBezTo>
                <a:cubicBezTo>
                  <a:pt x="0" y="11"/>
                  <a:pt x="11" y="0"/>
                  <a:pt x="25" y="0"/>
                </a:cubicBezTo>
                <a:close/>
                <a:moveTo>
                  <a:pt x="375" y="0"/>
                </a:moveTo>
                <a:lnTo>
                  <a:pt x="525" y="0"/>
                </a:lnTo>
                <a:cubicBezTo>
                  <a:pt x="539" y="0"/>
                  <a:pt x="550" y="11"/>
                  <a:pt x="550" y="25"/>
                </a:cubicBezTo>
                <a:cubicBezTo>
                  <a:pt x="550" y="39"/>
                  <a:pt x="539" y="50"/>
                  <a:pt x="525" y="50"/>
                </a:cubicBezTo>
                <a:lnTo>
                  <a:pt x="375" y="50"/>
                </a:lnTo>
                <a:cubicBezTo>
                  <a:pt x="361" y="50"/>
                  <a:pt x="350" y="39"/>
                  <a:pt x="350" y="25"/>
                </a:cubicBezTo>
                <a:cubicBezTo>
                  <a:pt x="350" y="11"/>
                  <a:pt x="361" y="0"/>
                  <a:pt x="375" y="0"/>
                </a:cubicBezTo>
                <a:close/>
                <a:moveTo>
                  <a:pt x="725" y="0"/>
                </a:moveTo>
                <a:lnTo>
                  <a:pt x="875" y="0"/>
                </a:lnTo>
                <a:cubicBezTo>
                  <a:pt x="889" y="0"/>
                  <a:pt x="900" y="11"/>
                  <a:pt x="900" y="25"/>
                </a:cubicBezTo>
                <a:cubicBezTo>
                  <a:pt x="900" y="39"/>
                  <a:pt x="889" y="50"/>
                  <a:pt x="875" y="50"/>
                </a:cubicBezTo>
                <a:lnTo>
                  <a:pt x="725" y="50"/>
                </a:lnTo>
                <a:cubicBezTo>
                  <a:pt x="711" y="50"/>
                  <a:pt x="700" y="39"/>
                  <a:pt x="700" y="25"/>
                </a:cubicBezTo>
                <a:cubicBezTo>
                  <a:pt x="700" y="11"/>
                  <a:pt x="711" y="0"/>
                  <a:pt x="725" y="0"/>
                </a:cubicBezTo>
                <a:close/>
                <a:moveTo>
                  <a:pt x="1075" y="0"/>
                </a:moveTo>
                <a:lnTo>
                  <a:pt x="1225" y="0"/>
                </a:lnTo>
                <a:cubicBezTo>
                  <a:pt x="1239" y="0"/>
                  <a:pt x="1250" y="11"/>
                  <a:pt x="1250" y="25"/>
                </a:cubicBezTo>
                <a:cubicBezTo>
                  <a:pt x="1250" y="39"/>
                  <a:pt x="1239" y="50"/>
                  <a:pt x="1225" y="50"/>
                </a:cubicBezTo>
                <a:lnTo>
                  <a:pt x="1075" y="50"/>
                </a:lnTo>
                <a:cubicBezTo>
                  <a:pt x="1061" y="50"/>
                  <a:pt x="1050" y="39"/>
                  <a:pt x="1050" y="25"/>
                </a:cubicBezTo>
                <a:cubicBezTo>
                  <a:pt x="1050" y="11"/>
                  <a:pt x="1061" y="0"/>
                  <a:pt x="1075" y="0"/>
                </a:cubicBezTo>
                <a:close/>
                <a:moveTo>
                  <a:pt x="1425" y="0"/>
                </a:moveTo>
                <a:lnTo>
                  <a:pt x="1575" y="0"/>
                </a:lnTo>
                <a:cubicBezTo>
                  <a:pt x="1589" y="0"/>
                  <a:pt x="1600" y="11"/>
                  <a:pt x="1600" y="25"/>
                </a:cubicBezTo>
                <a:cubicBezTo>
                  <a:pt x="1600" y="39"/>
                  <a:pt x="1589" y="50"/>
                  <a:pt x="1575" y="50"/>
                </a:cubicBezTo>
                <a:lnTo>
                  <a:pt x="1425" y="50"/>
                </a:lnTo>
                <a:cubicBezTo>
                  <a:pt x="1411" y="50"/>
                  <a:pt x="1400" y="39"/>
                  <a:pt x="1400" y="25"/>
                </a:cubicBezTo>
                <a:cubicBezTo>
                  <a:pt x="1400" y="11"/>
                  <a:pt x="1411" y="0"/>
                  <a:pt x="1425" y="0"/>
                </a:cubicBezTo>
                <a:close/>
                <a:moveTo>
                  <a:pt x="1775" y="0"/>
                </a:moveTo>
                <a:lnTo>
                  <a:pt x="1925" y="0"/>
                </a:lnTo>
                <a:cubicBezTo>
                  <a:pt x="1939" y="0"/>
                  <a:pt x="1950" y="11"/>
                  <a:pt x="1950" y="25"/>
                </a:cubicBezTo>
                <a:cubicBezTo>
                  <a:pt x="1950" y="39"/>
                  <a:pt x="1939" y="50"/>
                  <a:pt x="1925" y="50"/>
                </a:cubicBezTo>
                <a:lnTo>
                  <a:pt x="1775" y="50"/>
                </a:lnTo>
                <a:cubicBezTo>
                  <a:pt x="1761" y="50"/>
                  <a:pt x="1750" y="39"/>
                  <a:pt x="1750" y="25"/>
                </a:cubicBezTo>
                <a:cubicBezTo>
                  <a:pt x="1750" y="11"/>
                  <a:pt x="1761" y="0"/>
                  <a:pt x="1775" y="0"/>
                </a:cubicBezTo>
                <a:close/>
                <a:moveTo>
                  <a:pt x="2125" y="0"/>
                </a:moveTo>
                <a:lnTo>
                  <a:pt x="2275" y="0"/>
                </a:lnTo>
                <a:cubicBezTo>
                  <a:pt x="2289" y="0"/>
                  <a:pt x="2300" y="11"/>
                  <a:pt x="2300" y="25"/>
                </a:cubicBezTo>
                <a:cubicBezTo>
                  <a:pt x="2300" y="39"/>
                  <a:pt x="2289" y="50"/>
                  <a:pt x="2275" y="50"/>
                </a:cubicBezTo>
                <a:lnTo>
                  <a:pt x="2125" y="50"/>
                </a:lnTo>
                <a:cubicBezTo>
                  <a:pt x="2111" y="50"/>
                  <a:pt x="2100" y="39"/>
                  <a:pt x="2100" y="25"/>
                </a:cubicBezTo>
                <a:cubicBezTo>
                  <a:pt x="2100" y="11"/>
                  <a:pt x="2111" y="0"/>
                  <a:pt x="2125" y="0"/>
                </a:cubicBezTo>
                <a:close/>
                <a:moveTo>
                  <a:pt x="2475" y="0"/>
                </a:moveTo>
                <a:lnTo>
                  <a:pt x="2625" y="0"/>
                </a:lnTo>
                <a:cubicBezTo>
                  <a:pt x="2639" y="0"/>
                  <a:pt x="2650" y="11"/>
                  <a:pt x="2650" y="25"/>
                </a:cubicBezTo>
                <a:cubicBezTo>
                  <a:pt x="2650" y="39"/>
                  <a:pt x="2639" y="50"/>
                  <a:pt x="2625" y="50"/>
                </a:cubicBezTo>
                <a:lnTo>
                  <a:pt x="2475" y="50"/>
                </a:lnTo>
                <a:cubicBezTo>
                  <a:pt x="2461" y="50"/>
                  <a:pt x="2450" y="39"/>
                  <a:pt x="2450" y="25"/>
                </a:cubicBezTo>
                <a:cubicBezTo>
                  <a:pt x="2450" y="11"/>
                  <a:pt x="2461" y="0"/>
                  <a:pt x="2475" y="0"/>
                </a:cubicBezTo>
                <a:close/>
                <a:moveTo>
                  <a:pt x="2825" y="0"/>
                </a:moveTo>
                <a:lnTo>
                  <a:pt x="2975" y="0"/>
                </a:lnTo>
                <a:cubicBezTo>
                  <a:pt x="2989" y="0"/>
                  <a:pt x="3000" y="11"/>
                  <a:pt x="3000" y="25"/>
                </a:cubicBezTo>
                <a:cubicBezTo>
                  <a:pt x="3000" y="39"/>
                  <a:pt x="2989" y="50"/>
                  <a:pt x="2975" y="50"/>
                </a:cubicBezTo>
                <a:lnTo>
                  <a:pt x="2825" y="50"/>
                </a:lnTo>
                <a:cubicBezTo>
                  <a:pt x="2811" y="50"/>
                  <a:pt x="2800" y="39"/>
                  <a:pt x="2800" y="25"/>
                </a:cubicBezTo>
                <a:cubicBezTo>
                  <a:pt x="2800" y="11"/>
                  <a:pt x="2811" y="0"/>
                  <a:pt x="2825" y="0"/>
                </a:cubicBezTo>
                <a:close/>
                <a:moveTo>
                  <a:pt x="3175" y="0"/>
                </a:moveTo>
                <a:lnTo>
                  <a:pt x="3325" y="0"/>
                </a:lnTo>
                <a:cubicBezTo>
                  <a:pt x="3339" y="0"/>
                  <a:pt x="3350" y="11"/>
                  <a:pt x="3350" y="25"/>
                </a:cubicBezTo>
                <a:cubicBezTo>
                  <a:pt x="3350" y="39"/>
                  <a:pt x="3339" y="50"/>
                  <a:pt x="3325" y="50"/>
                </a:cubicBezTo>
                <a:lnTo>
                  <a:pt x="3175" y="50"/>
                </a:lnTo>
                <a:cubicBezTo>
                  <a:pt x="3161" y="50"/>
                  <a:pt x="3150" y="39"/>
                  <a:pt x="3150" y="25"/>
                </a:cubicBezTo>
                <a:cubicBezTo>
                  <a:pt x="3150" y="11"/>
                  <a:pt x="3161" y="0"/>
                  <a:pt x="3175" y="0"/>
                </a:cubicBezTo>
                <a:close/>
                <a:moveTo>
                  <a:pt x="3525" y="0"/>
                </a:moveTo>
                <a:lnTo>
                  <a:pt x="3675" y="0"/>
                </a:lnTo>
                <a:cubicBezTo>
                  <a:pt x="3689" y="0"/>
                  <a:pt x="3700" y="11"/>
                  <a:pt x="3700" y="25"/>
                </a:cubicBezTo>
                <a:cubicBezTo>
                  <a:pt x="3700" y="39"/>
                  <a:pt x="3689" y="50"/>
                  <a:pt x="3675" y="50"/>
                </a:cubicBezTo>
                <a:lnTo>
                  <a:pt x="3525" y="50"/>
                </a:lnTo>
                <a:cubicBezTo>
                  <a:pt x="3511" y="50"/>
                  <a:pt x="3500" y="39"/>
                  <a:pt x="3500" y="25"/>
                </a:cubicBezTo>
                <a:cubicBezTo>
                  <a:pt x="3500" y="11"/>
                  <a:pt x="3511" y="0"/>
                  <a:pt x="3525" y="0"/>
                </a:cubicBezTo>
                <a:close/>
                <a:moveTo>
                  <a:pt x="3875" y="0"/>
                </a:moveTo>
                <a:lnTo>
                  <a:pt x="4025" y="0"/>
                </a:lnTo>
                <a:cubicBezTo>
                  <a:pt x="4039" y="0"/>
                  <a:pt x="4050" y="11"/>
                  <a:pt x="4050" y="25"/>
                </a:cubicBezTo>
                <a:cubicBezTo>
                  <a:pt x="4050" y="39"/>
                  <a:pt x="4039" y="50"/>
                  <a:pt x="4025" y="50"/>
                </a:cubicBezTo>
                <a:lnTo>
                  <a:pt x="3875" y="50"/>
                </a:lnTo>
                <a:cubicBezTo>
                  <a:pt x="3861" y="50"/>
                  <a:pt x="3850" y="39"/>
                  <a:pt x="3850" y="25"/>
                </a:cubicBezTo>
                <a:cubicBezTo>
                  <a:pt x="3850" y="11"/>
                  <a:pt x="3861" y="0"/>
                  <a:pt x="3875" y="0"/>
                </a:cubicBezTo>
                <a:close/>
                <a:moveTo>
                  <a:pt x="4225" y="0"/>
                </a:moveTo>
                <a:lnTo>
                  <a:pt x="4375" y="0"/>
                </a:lnTo>
                <a:cubicBezTo>
                  <a:pt x="4389" y="0"/>
                  <a:pt x="4400" y="11"/>
                  <a:pt x="4400" y="25"/>
                </a:cubicBezTo>
                <a:cubicBezTo>
                  <a:pt x="4400" y="39"/>
                  <a:pt x="4389" y="50"/>
                  <a:pt x="4375" y="50"/>
                </a:cubicBezTo>
                <a:lnTo>
                  <a:pt x="4225" y="50"/>
                </a:lnTo>
                <a:cubicBezTo>
                  <a:pt x="4211" y="50"/>
                  <a:pt x="4200" y="39"/>
                  <a:pt x="4200" y="25"/>
                </a:cubicBezTo>
                <a:cubicBezTo>
                  <a:pt x="4200" y="11"/>
                  <a:pt x="4211" y="0"/>
                  <a:pt x="4225" y="0"/>
                </a:cubicBezTo>
                <a:close/>
                <a:moveTo>
                  <a:pt x="4575" y="0"/>
                </a:moveTo>
                <a:lnTo>
                  <a:pt x="4725" y="0"/>
                </a:lnTo>
                <a:cubicBezTo>
                  <a:pt x="4739" y="0"/>
                  <a:pt x="4750" y="11"/>
                  <a:pt x="4750" y="25"/>
                </a:cubicBezTo>
                <a:cubicBezTo>
                  <a:pt x="4750" y="39"/>
                  <a:pt x="4739" y="50"/>
                  <a:pt x="4725" y="50"/>
                </a:cubicBezTo>
                <a:lnTo>
                  <a:pt x="4575" y="50"/>
                </a:lnTo>
                <a:cubicBezTo>
                  <a:pt x="4561" y="50"/>
                  <a:pt x="4550" y="39"/>
                  <a:pt x="4550" y="25"/>
                </a:cubicBezTo>
                <a:cubicBezTo>
                  <a:pt x="4550" y="11"/>
                  <a:pt x="4561" y="0"/>
                  <a:pt x="4575" y="0"/>
                </a:cubicBezTo>
                <a:close/>
                <a:moveTo>
                  <a:pt x="4925" y="0"/>
                </a:moveTo>
                <a:lnTo>
                  <a:pt x="5075" y="0"/>
                </a:lnTo>
                <a:cubicBezTo>
                  <a:pt x="5089" y="0"/>
                  <a:pt x="5100" y="11"/>
                  <a:pt x="5100" y="25"/>
                </a:cubicBezTo>
                <a:cubicBezTo>
                  <a:pt x="5100" y="39"/>
                  <a:pt x="5089" y="50"/>
                  <a:pt x="5075" y="50"/>
                </a:cubicBezTo>
                <a:lnTo>
                  <a:pt x="4925" y="50"/>
                </a:lnTo>
                <a:cubicBezTo>
                  <a:pt x="4911" y="50"/>
                  <a:pt x="4900" y="39"/>
                  <a:pt x="4900" y="25"/>
                </a:cubicBezTo>
                <a:cubicBezTo>
                  <a:pt x="4900" y="11"/>
                  <a:pt x="4911" y="0"/>
                  <a:pt x="4925" y="0"/>
                </a:cubicBezTo>
                <a:close/>
                <a:moveTo>
                  <a:pt x="5275" y="0"/>
                </a:moveTo>
                <a:lnTo>
                  <a:pt x="5317" y="0"/>
                </a:lnTo>
                <a:cubicBezTo>
                  <a:pt x="5331" y="0"/>
                  <a:pt x="5342" y="11"/>
                  <a:pt x="5342" y="25"/>
                </a:cubicBezTo>
                <a:cubicBezTo>
                  <a:pt x="5342" y="39"/>
                  <a:pt x="5331" y="50"/>
                  <a:pt x="5317" y="50"/>
                </a:cubicBezTo>
                <a:lnTo>
                  <a:pt x="5275" y="50"/>
                </a:lnTo>
                <a:cubicBezTo>
                  <a:pt x="5261" y="50"/>
                  <a:pt x="5250" y="39"/>
                  <a:pt x="5250" y="25"/>
                </a:cubicBezTo>
                <a:cubicBezTo>
                  <a:pt x="5250" y="11"/>
                  <a:pt x="5261" y="0"/>
                  <a:pt x="5275" y="0"/>
                </a:cubicBez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86" name="Freeform 354"/>
          <p:cNvSpPr>
            <a:spLocks noEditPoints="1"/>
          </p:cNvSpPr>
          <p:nvPr/>
        </p:nvSpPr>
        <p:spPr bwMode="auto">
          <a:xfrm>
            <a:off x="6191250" y="4286250"/>
            <a:ext cx="66675" cy="336550"/>
          </a:xfrm>
          <a:custGeom>
            <a:avLst/>
            <a:gdLst/>
            <a:ahLst/>
            <a:cxnLst>
              <a:cxn ang="0">
                <a:pos x="233" y="34"/>
              </a:cxn>
              <a:cxn ang="0">
                <a:pos x="233" y="1850"/>
              </a:cxn>
              <a:cxn ang="0">
                <a:pos x="200" y="1884"/>
              </a:cxn>
              <a:cxn ang="0">
                <a:pos x="166" y="1850"/>
              </a:cxn>
              <a:cxn ang="0">
                <a:pos x="166" y="34"/>
              </a:cxn>
              <a:cxn ang="0">
                <a:pos x="200" y="0"/>
              </a:cxn>
              <a:cxn ang="0">
                <a:pos x="233" y="34"/>
              </a:cxn>
              <a:cxn ang="0">
                <a:pos x="400" y="1784"/>
              </a:cxn>
              <a:cxn ang="0">
                <a:pos x="200" y="2184"/>
              </a:cxn>
              <a:cxn ang="0">
                <a:pos x="0" y="1784"/>
              </a:cxn>
              <a:cxn ang="0">
                <a:pos x="400" y="1784"/>
              </a:cxn>
            </a:cxnLst>
            <a:rect l="0" t="0" r="r" b="b"/>
            <a:pathLst>
              <a:path w="400" h="2184">
                <a:moveTo>
                  <a:pt x="233" y="34"/>
                </a:moveTo>
                <a:lnTo>
                  <a:pt x="233" y="1850"/>
                </a:lnTo>
                <a:cubicBezTo>
                  <a:pt x="233" y="1869"/>
                  <a:pt x="218" y="1884"/>
                  <a:pt x="200" y="1884"/>
                </a:cubicBezTo>
                <a:cubicBezTo>
                  <a:pt x="181" y="1884"/>
                  <a:pt x="166" y="1869"/>
                  <a:pt x="166" y="1850"/>
                </a:cubicBezTo>
                <a:lnTo>
                  <a:pt x="166" y="34"/>
                </a:lnTo>
                <a:cubicBezTo>
                  <a:pt x="166" y="15"/>
                  <a:pt x="181" y="0"/>
                  <a:pt x="200" y="0"/>
                </a:cubicBezTo>
                <a:cubicBezTo>
                  <a:pt x="218" y="0"/>
                  <a:pt x="233" y="15"/>
                  <a:pt x="233" y="34"/>
                </a:cubicBezTo>
                <a:close/>
                <a:moveTo>
                  <a:pt x="400" y="1784"/>
                </a:moveTo>
                <a:lnTo>
                  <a:pt x="200" y="2184"/>
                </a:lnTo>
                <a:lnTo>
                  <a:pt x="0" y="1784"/>
                </a:lnTo>
                <a:lnTo>
                  <a:pt x="400" y="1784"/>
                </a:lnTo>
                <a:close/>
              </a:path>
            </a:pathLst>
          </a:custGeom>
          <a:solidFill>
            <a:srgbClr val="000000"/>
          </a:solidFill>
          <a:ln w="3175" cap="flat">
            <a:solidFill>
              <a:srgbClr val="000000"/>
            </a:solidFill>
            <a:prstDash val="solid"/>
            <a:bevel/>
            <a:headEnd/>
            <a:tailEnd/>
          </a:ln>
        </p:spPr>
        <p:txBody>
          <a:bodyPr>
            <a:prstTxWarp prst="textNoShape">
              <a:avLst/>
            </a:prstTxWarp>
          </a:bodyPr>
          <a:lstStyle/>
          <a:p>
            <a:endParaRPr lang="en-US"/>
          </a:p>
        </p:txBody>
      </p:sp>
      <p:sp>
        <p:nvSpPr>
          <p:cNvPr id="1298787" name="Rectangle 355"/>
          <p:cNvSpPr>
            <a:spLocks noChangeArrowheads="1"/>
          </p:cNvSpPr>
          <p:nvPr/>
        </p:nvSpPr>
        <p:spPr bwMode="auto">
          <a:xfrm>
            <a:off x="3481388" y="2886075"/>
            <a:ext cx="15557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FF3300"/>
                </a:solidFill>
                <a:latin typeface="Arial" charset="0"/>
              </a:rPr>
              <a:t>Pa</a:t>
            </a:r>
            <a:endParaRPr lang="fr-FR" sz="1900" baseline="0">
              <a:latin typeface="Arial" charset="0"/>
            </a:endParaRPr>
          </a:p>
        </p:txBody>
      </p:sp>
      <p:sp>
        <p:nvSpPr>
          <p:cNvPr id="1298788" name="Rectangle 356"/>
          <p:cNvSpPr>
            <a:spLocks noChangeArrowheads="1"/>
          </p:cNvSpPr>
          <p:nvPr/>
        </p:nvSpPr>
        <p:spPr bwMode="auto">
          <a:xfrm>
            <a:off x="3643313" y="2886075"/>
            <a:ext cx="409575"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FF3300"/>
                </a:solidFill>
                <a:latin typeface="Arial" charset="0"/>
              </a:rPr>
              <a:t>+TRU+</a:t>
            </a:r>
            <a:endParaRPr lang="fr-FR" sz="1900" baseline="0">
              <a:latin typeface="Arial" charset="0"/>
            </a:endParaRPr>
          </a:p>
        </p:txBody>
      </p:sp>
      <p:sp>
        <p:nvSpPr>
          <p:cNvPr id="1298789" name="Rectangle 357"/>
          <p:cNvSpPr>
            <a:spLocks noChangeArrowheads="1"/>
          </p:cNvSpPr>
          <p:nvPr/>
        </p:nvSpPr>
        <p:spPr bwMode="auto">
          <a:xfrm>
            <a:off x="4075113" y="2886075"/>
            <a:ext cx="120650"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FF3300"/>
                </a:solidFill>
                <a:latin typeface="Arial" charset="0"/>
              </a:rPr>
              <a:t>Zr</a:t>
            </a:r>
            <a:endParaRPr lang="fr-FR" sz="1900" baseline="0">
              <a:latin typeface="Arial" charset="0"/>
            </a:endParaRPr>
          </a:p>
        </p:txBody>
      </p:sp>
      <p:sp>
        <p:nvSpPr>
          <p:cNvPr id="1298790" name="Rectangle 358"/>
          <p:cNvSpPr>
            <a:spLocks noChangeArrowheads="1"/>
          </p:cNvSpPr>
          <p:nvPr/>
        </p:nvSpPr>
        <p:spPr bwMode="auto">
          <a:xfrm>
            <a:off x="3481388" y="3035300"/>
            <a:ext cx="550862" cy="152400"/>
          </a:xfrm>
          <a:prstGeom prst="rect">
            <a:avLst/>
          </a:prstGeom>
          <a:noFill/>
          <a:ln w="9525">
            <a:noFill/>
            <a:miter lim="800000"/>
            <a:headEnd/>
            <a:tailEnd/>
          </a:ln>
        </p:spPr>
        <p:txBody>
          <a:bodyPr wrap="none" lIns="0" tIns="0" rIns="0" bIns="0">
            <a:prstTxWarp prst="textNoShape">
              <a:avLst/>
            </a:prstTxWarp>
            <a:spAutoFit/>
          </a:bodyPr>
          <a:lstStyle/>
          <a:p>
            <a:pPr defTabSz="912813"/>
            <a:r>
              <a:rPr lang="fr-FR" sz="1000" baseline="0">
                <a:solidFill>
                  <a:srgbClr val="FF3300"/>
                </a:solidFill>
                <a:latin typeface="Arial" charset="0"/>
              </a:rPr>
              <a:t>extraction</a:t>
            </a:r>
            <a:endParaRPr lang="fr-FR" sz="1900" baseline="0">
              <a:latin typeface="Arial" charset="0"/>
            </a:endParaRPr>
          </a:p>
        </p:txBody>
      </p:sp>
      <p:grpSp>
        <p:nvGrpSpPr>
          <p:cNvPr id="1298811" name="Group 379"/>
          <p:cNvGrpSpPr>
            <a:grpSpLocks/>
          </p:cNvGrpSpPr>
          <p:nvPr/>
        </p:nvGrpSpPr>
        <p:grpSpPr bwMode="auto">
          <a:xfrm>
            <a:off x="0" y="2181225"/>
            <a:ext cx="3632200" cy="1530350"/>
            <a:chOff x="0" y="1374"/>
            <a:chExt cx="2288" cy="964"/>
          </a:xfrm>
        </p:grpSpPr>
        <p:sp>
          <p:nvSpPr>
            <p:cNvPr id="1298791" name="Oval 359"/>
            <p:cNvSpPr>
              <a:spLocks noChangeArrowheads="1"/>
            </p:cNvSpPr>
            <p:nvPr/>
          </p:nvSpPr>
          <p:spPr bwMode="auto">
            <a:xfrm>
              <a:off x="1666" y="1512"/>
              <a:ext cx="622" cy="826"/>
            </a:xfrm>
            <a:prstGeom prst="ellipse">
              <a:avLst/>
            </a:prstGeom>
            <a:noFill/>
            <a:ln w="38100">
              <a:solidFill>
                <a:schemeClr val="accent2"/>
              </a:solidFill>
              <a:round/>
              <a:headEnd/>
              <a:tailEnd/>
            </a:ln>
            <a:effectLst/>
          </p:spPr>
          <p:txBody>
            <a:bodyPr wrap="none" anchor="ctr">
              <a:prstTxWarp prst="textNoShape">
                <a:avLst/>
              </a:prstTxWarp>
            </a:bodyPr>
            <a:lstStyle/>
            <a:p>
              <a:endParaRPr lang="en-US"/>
            </a:p>
          </p:txBody>
        </p:sp>
        <p:sp>
          <p:nvSpPr>
            <p:cNvPr id="1298792" name="Line 360"/>
            <p:cNvSpPr>
              <a:spLocks noChangeShapeType="1"/>
            </p:cNvSpPr>
            <p:nvPr/>
          </p:nvSpPr>
          <p:spPr bwMode="auto">
            <a:xfrm flipH="1" flipV="1">
              <a:off x="1000" y="1534"/>
              <a:ext cx="685" cy="243"/>
            </a:xfrm>
            <a:prstGeom prst="line">
              <a:avLst/>
            </a:prstGeom>
            <a:noFill/>
            <a:ln w="38100">
              <a:solidFill>
                <a:schemeClr val="accent2"/>
              </a:solidFill>
              <a:round/>
              <a:headEnd/>
              <a:tailEnd type="triangle" w="med" len="med"/>
            </a:ln>
            <a:effectLst/>
          </p:spPr>
          <p:txBody>
            <a:bodyPr>
              <a:prstTxWarp prst="textNoShape">
                <a:avLst/>
              </a:prstTxWarp>
            </a:bodyPr>
            <a:lstStyle/>
            <a:p>
              <a:endParaRPr lang="en-US"/>
            </a:p>
          </p:txBody>
        </p:sp>
        <p:sp>
          <p:nvSpPr>
            <p:cNvPr id="1298793" name="Text Box 361"/>
            <p:cNvSpPr txBox="1">
              <a:spLocks noChangeArrowheads="1"/>
            </p:cNvSpPr>
            <p:nvPr/>
          </p:nvSpPr>
          <p:spPr bwMode="auto">
            <a:xfrm>
              <a:off x="0" y="1374"/>
              <a:ext cx="1153" cy="386"/>
            </a:xfrm>
            <a:prstGeom prst="rect">
              <a:avLst/>
            </a:prstGeom>
            <a:noFill/>
            <a:ln w="9525">
              <a:noFill/>
              <a:miter lim="800000"/>
              <a:headEnd/>
              <a:tailEnd/>
            </a:ln>
            <a:effectLst/>
          </p:spPr>
          <p:txBody>
            <a:bodyPr lIns="95674" tIns="47837" rIns="95674" bIns="47837">
              <a:prstTxWarp prst="textNoShape">
                <a:avLst/>
              </a:prstTxWarp>
              <a:spAutoFit/>
            </a:bodyPr>
            <a:lstStyle/>
            <a:p>
              <a:pPr algn="ctr" defTabSz="957263">
                <a:spcBef>
                  <a:spcPct val="50000"/>
                </a:spcBef>
              </a:pPr>
              <a:r>
                <a:rPr lang="fr-FR" sz="1700" b="1" baseline="0">
                  <a:solidFill>
                    <a:schemeClr val="accent2"/>
                  </a:solidFill>
                  <a:latin typeface="Comic Sans MS" charset="0"/>
                </a:rPr>
                <a:t>U</a:t>
              </a:r>
              <a:r>
                <a:rPr lang="fr-FR" sz="1700" b="1">
                  <a:solidFill>
                    <a:schemeClr val="accent2"/>
                  </a:solidFill>
                  <a:latin typeface="Comic Sans MS" charset="0"/>
                </a:rPr>
                <a:t>residual</a:t>
              </a:r>
              <a:r>
                <a:rPr lang="fr-FR" sz="1700" b="1" baseline="0">
                  <a:solidFill>
                    <a:schemeClr val="accent2"/>
                  </a:solidFill>
                  <a:latin typeface="Comic Sans MS" charset="0"/>
                </a:rPr>
                <a:t>+ Pa + TRU extraction</a:t>
              </a:r>
              <a:endParaRPr lang="fr-FR" sz="1700" b="1" baseline="0">
                <a:solidFill>
                  <a:schemeClr val="accent2"/>
                </a:solidFill>
                <a:latin typeface="Arial" charset="0"/>
              </a:endParaRPr>
            </a:p>
          </p:txBody>
        </p:sp>
      </p:grpSp>
      <p:grpSp>
        <p:nvGrpSpPr>
          <p:cNvPr id="1298810" name="Group 378"/>
          <p:cNvGrpSpPr>
            <a:grpSpLocks/>
          </p:cNvGrpSpPr>
          <p:nvPr/>
        </p:nvGrpSpPr>
        <p:grpSpPr bwMode="auto">
          <a:xfrm>
            <a:off x="-26988" y="3978275"/>
            <a:ext cx="3178176" cy="825500"/>
            <a:chOff x="-17" y="2506"/>
            <a:chExt cx="2002" cy="520"/>
          </a:xfrm>
        </p:grpSpPr>
        <p:sp>
          <p:nvSpPr>
            <p:cNvPr id="1298794" name="Oval 362"/>
            <p:cNvSpPr>
              <a:spLocks noChangeArrowheads="1"/>
            </p:cNvSpPr>
            <p:nvPr/>
          </p:nvSpPr>
          <p:spPr bwMode="auto">
            <a:xfrm>
              <a:off x="1209" y="2506"/>
              <a:ext cx="776" cy="489"/>
            </a:xfrm>
            <a:prstGeom prst="ellipse">
              <a:avLst/>
            </a:prstGeom>
            <a:noFill/>
            <a:ln w="38100">
              <a:solidFill>
                <a:srgbClr val="33CC33"/>
              </a:solidFill>
              <a:round/>
              <a:headEnd/>
              <a:tailEnd/>
            </a:ln>
            <a:effectLst/>
          </p:spPr>
          <p:txBody>
            <a:bodyPr wrap="none" lIns="95674" tIns="47837" rIns="95674" bIns="47837" anchor="ctr">
              <a:prstTxWarp prst="textNoShape">
                <a:avLst/>
              </a:prstTxWarp>
            </a:bodyPr>
            <a:lstStyle/>
            <a:p>
              <a:pPr algn="ctr" defTabSz="957263"/>
              <a:endParaRPr lang="en-GB" sz="2500" baseline="0">
                <a:solidFill>
                  <a:srgbClr val="FF9933"/>
                </a:solidFill>
                <a:latin typeface="Times" charset="0"/>
              </a:endParaRPr>
            </a:p>
          </p:txBody>
        </p:sp>
        <p:sp>
          <p:nvSpPr>
            <p:cNvPr id="1298795" name="Line 363"/>
            <p:cNvSpPr>
              <a:spLocks noChangeShapeType="1"/>
            </p:cNvSpPr>
            <p:nvPr/>
          </p:nvSpPr>
          <p:spPr bwMode="auto">
            <a:xfrm flipH="1">
              <a:off x="786" y="2763"/>
              <a:ext cx="423" cy="48"/>
            </a:xfrm>
            <a:prstGeom prst="line">
              <a:avLst/>
            </a:prstGeom>
            <a:noFill/>
            <a:ln w="38100">
              <a:solidFill>
                <a:srgbClr val="33CC33"/>
              </a:solidFill>
              <a:round/>
              <a:headEnd/>
              <a:tailEnd type="triangle" w="med" len="med"/>
            </a:ln>
            <a:effectLst/>
          </p:spPr>
          <p:txBody>
            <a:bodyPr>
              <a:prstTxWarp prst="textNoShape">
                <a:avLst/>
              </a:prstTxWarp>
            </a:bodyPr>
            <a:lstStyle/>
            <a:p>
              <a:endParaRPr lang="en-US"/>
            </a:p>
          </p:txBody>
        </p:sp>
        <p:sp>
          <p:nvSpPr>
            <p:cNvPr id="1298796" name="Text Box 364"/>
            <p:cNvSpPr txBox="1">
              <a:spLocks noChangeArrowheads="1"/>
            </p:cNvSpPr>
            <p:nvPr/>
          </p:nvSpPr>
          <p:spPr bwMode="auto">
            <a:xfrm>
              <a:off x="-17" y="2803"/>
              <a:ext cx="1166" cy="223"/>
            </a:xfrm>
            <a:prstGeom prst="rect">
              <a:avLst/>
            </a:prstGeom>
            <a:noFill/>
            <a:ln w="9525">
              <a:noFill/>
              <a:miter lim="800000"/>
              <a:headEnd/>
              <a:tailEnd/>
            </a:ln>
            <a:effectLst/>
          </p:spPr>
          <p:txBody>
            <a:bodyPr lIns="95674" tIns="47837" rIns="95674" bIns="47837">
              <a:prstTxWarp prst="textNoShape">
                <a:avLst/>
              </a:prstTxWarp>
              <a:spAutoFit/>
            </a:bodyPr>
            <a:lstStyle/>
            <a:p>
              <a:pPr algn="ctr" defTabSz="957263">
                <a:spcBef>
                  <a:spcPct val="50000"/>
                </a:spcBef>
              </a:pPr>
              <a:r>
                <a:rPr lang="fr-FR" sz="1700" b="1" baseline="0">
                  <a:solidFill>
                    <a:srgbClr val="33CC33"/>
                  </a:solidFill>
                  <a:latin typeface="Comic Sans MS" charset="0"/>
                </a:rPr>
                <a:t>U recovery</a:t>
              </a:r>
              <a:endParaRPr lang="fr-FR" sz="1700" b="1" baseline="0">
                <a:solidFill>
                  <a:srgbClr val="33CC33"/>
                </a:solidFill>
                <a:latin typeface="Arial" charset="0"/>
              </a:endParaRPr>
            </a:p>
          </p:txBody>
        </p:sp>
      </p:grpSp>
      <p:grpSp>
        <p:nvGrpSpPr>
          <p:cNvPr id="1298814" name="Group 382"/>
          <p:cNvGrpSpPr>
            <a:grpSpLocks/>
          </p:cNvGrpSpPr>
          <p:nvPr/>
        </p:nvGrpSpPr>
        <p:grpSpPr bwMode="auto">
          <a:xfrm>
            <a:off x="1808163" y="3244850"/>
            <a:ext cx="4973637" cy="3079750"/>
            <a:chOff x="1139" y="2044"/>
            <a:chExt cx="3133" cy="1940"/>
          </a:xfrm>
        </p:grpSpPr>
        <p:grpSp>
          <p:nvGrpSpPr>
            <p:cNvPr id="1298813" name="Group 381"/>
            <p:cNvGrpSpPr>
              <a:grpSpLocks/>
            </p:cNvGrpSpPr>
            <p:nvPr/>
          </p:nvGrpSpPr>
          <p:grpSpPr bwMode="auto">
            <a:xfrm>
              <a:off x="1139" y="2044"/>
              <a:ext cx="3133" cy="1940"/>
              <a:chOff x="1139" y="2044"/>
              <a:chExt cx="3133" cy="1940"/>
            </a:xfrm>
          </p:grpSpPr>
          <p:sp>
            <p:nvSpPr>
              <p:cNvPr id="1298799" name="Oval 367"/>
              <p:cNvSpPr>
                <a:spLocks noChangeArrowheads="1"/>
              </p:cNvSpPr>
              <p:nvPr/>
            </p:nvSpPr>
            <p:spPr bwMode="auto">
              <a:xfrm>
                <a:off x="2019" y="2044"/>
                <a:ext cx="2253" cy="1588"/>
              </a:xfrm>
              <a:prstGeom prst="ellipse">
                <a:avLst/>
              </a:prstGeom>
              <a:noFill/>
              <a:ln w="38100">
                <a:solidFill>
                  <a:srgbClr val="33CC33"/>
                </a:solidFill>
                <a:round/>
                <a:headEnd/>
                <a:tailEnd/>
              </a:ln>
              <a:effectLst/>
            </p:spPr>
            <p:txBody>
              <a:bodyPr wrap="none" anchor="ctr">
                <a:prstTxWarp prst="textNoShape">
                  <a:avLst/>
                </a:prstTxWarp>
              </a:bodyPr>
              <a:lstStyle/>
              <a:p>
                <a:endParaRPr lang="en-US"/>
              </a:p>
            </p:txBody>
          </p:sp>
          <p:sp>
            <p:nvSpPr>
              <p:cNvPr id="1298800" name="Text Box 368"/>
              <p:cNvSpPr txBox="1">
                <a:spLocks noChangeArrowheads="1"/>
              </p:cNvSpPr>
              <p:nvPr/>
            </p:nvSpPr>
            <p:spPr bwMode="auto">
              <a:xfrm>
                <a:off x="1139" y="3435"/>
                <a:ext cx="1501" cy="549"/>
              </a:xfrm>
              <a:prstGeom prst="rect">
                <a:avLst/>
              </a:prstGeom>
              <a:noFill/>
              <a:ln w="9525">
                <a:noFill/>
                <a:miter lim="800000"/>
                <a:headEnd/>
                <a:tailEnd/>
              </a:ln>
              <a:effectLst/>
            </p:spPr>
            <p:txBody>
              <a:bodyPr lIns="95674" tIns="47837" rIns="95674" bIns="47837">
                <a:prstTxWarp prst="textNoShape">
                  <a:avLst/>
                </a:prstTxWarp>
                <a:spAutoFit/>
              </a:bodyPr>
              <a:lstStyle/>
              <a:p>
                <a:pPr defTabSz="957263"/>
                <a:r>
                  <a:rPr lang="fr-FR" sz="1700" b="1" baseline="0">
                    <a:solidFill>
                      <a:srgbClr val="33CC33"/>
                    </a:solidFill>
                    <a:latin typeface="Comic Sans MS" charset="0"/>
                  </a:rPr>
                  <a:t>Pa decay for residual U recovery</a:t>
                </a:r>
              </a:p>
              <a:p>
                <a:pPr defTabSz="957263"/>
                <a:r>
                  <a:rPr lang="fr-FR" sz="1700" b="1" baseline="0">
                    <a:solidFill>
                      <a:srgbClr val="33CC33"/>
                    </a:solidFill>
                    <a:latin typeface="Comic Sans MS" charset="0"/>
                  </a:rPr>
                  <a:t>TRU to waste</a:t>
                </a:r>
              </a:p>
            </p:txBody>
          </p:sp>
        </p:grpSp>
        <p:sp>
          <p:nvSpPr>
            <p:cNvPr id="1298801" name="Line 369"/>
            <p:cNvSpPr>
              <a:spLocks noChangeShapeType="1"/>
            </p:cNvSpPr>
            <p:nvPr/>
          </p:nvSpPr>
          <p:spPr bwMode="auto">
            <a:xfrm flipH="1">
              <a:off x="1846" y="3282"/>
              <a:ext cx="363" cy="151"/>
            </a:xfrm>
            <a:prstGeom prst="line">
              <a:avLst/>
            </a:prstGeom>
            <a:noFill/>
            <a:ln w="38100">
              <a:solidFill>
                <a:srgbClr val="33CC33"/>
              </a:solidFill>
              <a:round/>
              <a:headEnd/>
              <a:tailEnd type="triangle" w="med" len="med"/>
            </a:ln>
            <a:effectLst/>
          </p:spPr>
          <p:txBody>
            <a:bodyPr>
              <a:prstTxWarp prst="textNoShape">
                <a:avLst/>
              </a:prstTxWarp>
            </a:bodyPr>
            <a:lstStyle/>
            <a:p>
              <a:endParaRPr lang="en-US"/>
            </a:p>
          </p:txBody>
        </p:sp>
      </p:grpSp>
      <p:grpSp>
        <p:nvGrpSpPr>
          <p:cNvPr id="1298808" name="Group 376"/>
          <p:cNvGrpSpPr>
            <a:grpSpLocks/>
          </p:cNvGrpSpPr>
          <p:nvPr/>
        </p:nvGrpSpPr>
        <p:grpSpPr bwMode="auto">
          <a:xfrm>
            <a:off x="6705600" y="838200"/>
            <a:ext cx="3314700" cy="4999038"/>
            <a:chOff x="4230" y="528"/>
            <a:chExt cx="2088" cy="3149"/>
          </a:xfrm>
        </p:grpSpPr>
        <p:sp>
          <p:nvSpPr>
            <p:cNvPr id="1298802" name="Oval 370"/>
            <p:cNvSpPr>
              <a:spLocks noChangeArrowheads="1"/>
            </p:cNvSpPr>
            <p:nvPr/>
          </p:nvSpPr>
          <p:spPr bwMode="auto">
            <a:xfrm>
              <a:off x="4230" y="528"/>
              <a:ext cx="923" cy="3149"/>
            </a:xfrm>
            <a:prstGeom prst="ellipse">
              <a:avLst/>
            </a:prstGeom>
            <a:noFill/>
            <a:ln w="38100">
              <a:solidFill>
                <a:srgbClr val="FF0000"/>
              </a:solidFill>
              <a:round/>
              <a:headEnd/>
              <a:tailEnd/>
            </a:ln>
            <a:effectLst/>
          </p:spPr>
          <p:txBody>
            <a:bodyPr wrap="none" anchor="ctr">
              <a:prstTxWarp prst="textNoShape">
                <a:avLst/>
              </a:prstTxWarp>
            </a:bodyPr>
            <a:lstStyle/>
            <a:p>
              <a:endParaRPr lang="en-US"/>
            </a:p>
          </p:txBody>
        </p:sp>
        <p:sp>
          <p:nvSpPr>
            <p:cNvPr id="1298803" name="Line 371"/>
            <p:cNvSpPr>
              <a:spLocks noChangeShapeType="1"/>
            </p:cNvSpPr>
            <p:nvPr/>
          </p:nvSpPr>
          <p:spPr bwMode="auto">
            <a:xfrm flipV="1">
              <a:off x="5090" y="1000"/>
              <a:ext cx="271" cy="177"/>
            </a:xfrm>
            <a:prstGeom prst="line">
              <a:avLst/>
            </a:prstGeom>
            <a:noFill/>
            <a:ln w="38100">
              <a:solidFill>
                <a:srgbClr val="FF0000"/>
              </a:solidFill>
              <a:round/>
              <a:headEnd/>
              <a:tailEnd type="triangle" w="med" len="med"/>
            </a:ln>
            <a:effectLst/>
          </p:spPr>
          <p:txBody>
            <a:bodyPr>
              <a:prstTxWarp prst="textNoShape">
                <a:avLst/>
              </a:prstTxWarp>
            </a:bodyPr>
            <a:lstStyle/>
            <a:p>
              <a:endParaRPr lang="en-US"/>
            </a:p>
          </p:txBody>
        </p:sp>
        <p:sp>
          <p:nvSpPr>
            <p:cNvPr id="1298804" name="Text Box 372"/>
            <p:cNvSpPr txBox="1">
              <a:spLocks noChangeArrowheads="1"/>
            </p:cNvSpPr>
            <p:nvPr/>
          </p:nvSpPr>
          <p:spPr bwMode="auto">
            <a:xfrm>
              <a:off x="5149" y="618"/>
              <a:ext cx="1169" cy="549"/>
            </a:xfrm>
            <a:prstGeom prst="rect">
              <a:avLst/>
            </a:prstGeom>
            <a:noFill/>
            <a:ln w="9525">
              <a:noFill/>
              <a:miter lim="800000"/>
              <a:headEnd/>
              <a:tailEnd/>
            </a:ln>
            <a:effectLst/>
          </p:spPr>
          <p:txBody>
            <a:bodyPr lIns="95674" tIns="47837" rIns="95674" bIns="47837">
              <a:prstTxWarp prst="textNoShape">
                <a:avLst/>
              </a:prstTxWarp>
              <a:spAutoFit/>
            </a:bodyPr>
            <a:lstStyle/>
            <a:p>
              <a:pPr algn="ctr" defTabSz="957263">
                <a:spcBef>
                  <a:spcPct val="50000"/>
                </a:spcBef>
              </a:pPr>
              <a:r>
                <a:rPr lang="fr-FR" sz="1700" b="1" baseline="0">
                  <a:solidFill>
                    <a:srgbClr val="FF0000"/>
                  </a:solidFill>
                  <a:latin typeface="Comic Sans MS" charset="0"/>
                </a:rPr>
                <a:t>Ln extraction (metal transfer)</a:t>
              </a:r>
              <a:endParaRPr lang="fr-FR" sz="1700" b="1" baseline="0">
                <a:solidFill>
                  <a:srgbClr val="FF0000"/>
                </a:solidFill>
                <a:latin typeface="Arial" charset="0"/>
              </a:endParaRPr>
            </a:p>
          </p:txBody>
        </p:sp>
      </p:grpSp>
      <p:sp>
        <p:nvSpPr>
          <p:cNvPr id="1298806" name="AutoShape 374"/>
          <p:cNvSpPr>
            <a:spLocks noGrp="1" noChangeArrowheads="1"/>
          </p:cNvSpPr>
          <p:nvPr>
            <p:ph type="title"/>
          </p:nvPr>
        </p:nvSpPr>
        <p:spPr>
          <a:ln/>
        </p:spPr>
        <p:txBody>
          <a:bodyPr/>
          <a:lstStyle/>
          <a:p>
            <a:r>
              <a:rPr lang="en-US" sz="2400"/>
              <a:t>MSBR FUEL PROCESSING FLOWSHEET</a:t>
            </a:r>
            <a:endParaRPr lang="en-GB" sz="1500" b="1" i="1">
              <a:solidFill>
                <a:schemeClr val="tx1"/>
              </a:solidFill>
              <a:latin typeface="Comic Sans MS" charset="0"/>
            </a:endParaRPr>
          </a:p>
        </p:txBody>
      </p:sp>
      <p:sp>
        <p:nvSpPr>
          <p:cNvPr id="1298807" name="Text Box 375"/>
          <p:cNvSpPr txBox="1">
            <a:spLocks noChangeArrowheads="1"/>
          </p:cNvSpPr>
          <p:nvPr/>
        </p:nvSpPr>
        <p:spPr bwMode="auto">
          <a:xfrm>
            <a:off x="7772400" y="6019800"/>
            <a:ext cx="1801813" cy="274638"/>
          </a:xfrm>
          <a:prstGeom prst="rect">
            <a:avLst/>
          </a:prstGeom>
          <a:solidFill>
            <a:srgbClr val="CCC3A0"/>
          </a:solidFill>
          <a:ln w="9525">
            <a:noFill/>
            <a:miter lim="800000"/>
            <a:headEnd/>
            <a:tailEnd/>
          </a:ln>
          <a:effectLst/>
        </p:spPr>
        <p:txBody>
          <a:bodyPr wrap="none">
            <a:prstTxWarp prst="textNoShape">
              <a:avLst/>
            </a:prstTxWarp>
            <a:spAutoFit/>
          </a:bodyPr>
          <a:lstStyle/>
          <a:p>
            <a:r>
              <a:rPr lang="en-GB" sz="1200" baseline="0">
                <a:latin typeface="Comic Sans MS" charset="0"/>
              </a:rPr>
              <a:t>Source:</a:t>
            </a:r>
            <a:r>
              <a:rPr lang="en-GB" sz="1200">
                <a:latin typeface="Comic Sans MS" charset="0"/>
              </a:rPr>
              <a:t> </a:t>
            </a:r>
            <a:r>
              <a:rPr lang="fr-FR" sz="1200" i="1" baseline="0">
                <a:latin typeface="Comic Sans MS" charset="0"/>
              </a:rPr>
              <a:t>C.Renault. CEA</a:t>
            </a:r>
            <a:endParaRPr lang="en-GB" b="1" i="1" baseline="0">
              <a:solidFill>
                <a:schemeClr val="accent2"/>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98807"/>
                                        </p:tgtEl>
                                        <p:attrNameLst>
                                          <p:attrName>style.visibility</p:attrName>
                                        </p:attrNameLst>
                                      </p:cBhvr>
                                      <p:to>
                                        <p:strVal val="visible"/>
                                      </p:to>
                                    </p:set>
                                    <p:animEffect transition="in" filter="dissolve">
                                      <p:cBhvr>
                                        <p:cTn id="7" dur="500"/>
                                        <p:tgtEl>
                                          <p:spTgt spid="129880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nodePh="1">
                                  <p:stCondLst>
                                    <p:cond delay="0"/>
                                  </p:stCondLst>
                                  <p:endCondLst>
                                    <p:cond evt="begin" delay="0">
                                      <p:tn val="10"/>
                                    </p:cond>
                                  </p:endCondLst>
                                  <p:childTnLst>
                                    <p:set>
                                      <p:cBhvr>
                                        <p:cTn id="11" dur="1" fill="hold">
                                          <p:stCondLst>
                                            <p:cond delay="0"/>
                                          </p:stCondLst>
                                        </p:cTn>
                                        <p:tgtEl>
                                          <p:spTgt spid="1298434"/>
                                        </p:tgtEl>
                                        <p:attrNameLst>
                                          <p:attrName>style.visibility</p:attrName>
                                        </p:attrNameLst>
                                      </p:cBhvr>
                                      <p:to>
                                        <p:strVal val="visible"/>
                                      </p:to>
                                    </p:set>
                                    <p:animEffect transition="in" filter="dissolve">
                                      <p:cBhvr>
                                        <p:cTn id="12" dur="500"/>
                                        <p:tgtEl>
                                          <p:spTgt spid="129843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298810"/>
                                        </p:tgtEl>
                                        <p:attrNameLst>
                                          <p:attrName>style.visibility</p:attrName>
                                        </p:attrNameLst>
                                      </p:cBhvr>
                                      <p:to>
                                        <p:strVal val="visible"/>
                                      </p:to>
                                    </p:set>
                                    <p:animEffect transition="in" filter="dissolve">
                                      <p:cBhvr>
                                        <p:cTn id="17" dur="500"/>
                                        <p:tgtEl>
                                          <p:spTgt spid="1298810"/>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298814"/>
                                        </p:tgtEl>
                                        <p:attrNameLst>
                                          <p:attrName>style.visibility</p:attrName>
                                        </p:attrNameLst>
                                      </p:cBhvr>
                                      <p:to>
                                        <p:strVal val="visible"/>
                                      </p:to>
                                    </p:set>
                                    <p:animEffect transition="in" filter="dissolve">
                                      <p:cBhvr>
                                        <p:cTn id="22" dur="500"/>
                                        <p:tgtEl>
                                          <p:spTgt spid="1298814"/>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298811"/>
                                        </p:tgtEl>
                                        <p:attrNameLst>
                                          <p:attrName>style.visibility</p:attrName>
                                        </p:attrNameLst>
                                      </p:cBhvr>
                                      <p:to>
                                        <p:strVal val="visible"/>
                                      </p:to>
                                    </p:set>
                                    <p:animEffect transition="in" filter="dissolve">
                                      <p:cBhvr>
                                        <p:cTn id="27" dur="500"/>
                                        <p:tgtEl>
                                          <p:spTgt spid="1298811"/>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1298808"/>
                                        </p:tgtEl>
                                        <p:attrNameLst>
                                          <p:attrName>style.visibility</p:attrName>
                                        </p:attrNameLst>
                                      </p:cBhvr>
                                      <p:to>
                                        <p:strVal val="visible"/>
                                      </p:to>
                                    </p:set>
                                    <p:animEffect transition="in" filter="dissolve">
                                      <p:cBhvr>
                                        <p:cTn id="32" dur="500"/>
                                        <p:tgtEl>
                                          <p:spTgt spid="12988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8434" grpId="0" animBg="1"/>
      <p:bldP spid="1298807" grpId="0" animBg="1" autoUpdateAnimBg="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8" name="Footer Placeholder 3"/>
          <p:cNvSpPr>
            <a:spLocks noGrp="1"/>
          </p:cNvSpPr>
          <p:nvPr>
            <p:ph type="ftr" sz="quarter" idx="10"/>
          </p:nvPr>
        </p:nvSpPr>
        <p:spPr/>
        <p:txBody>
          <a:bodyPr/>
          <a:lstStyle/>
          <a:p>
            <a:r>
              <a:rPr lang="en-US" smtClean="0"/>
              <a:t>CERN_Oct_2013</a:t>
            </a:r>
            <a:endParaRPr lang="en-GB"/>
          </a:p>
        </p:txBody>
      </p:sp>
      <p:sp>
        <p:nvSpPr>
          <p:cNvPr id="9" name="Slide Number Placeholder 4"/>
          <p:cNvSpPr>
            <a:spLocks noGrp="1"/>
          </p:cNvSpPr>
          <p:nvPr>
            <p:ph type="sldNum" sz="quarter" idx="11"/>
          </p:nvPr>
        </p:nvSpPr>
        <p:spPr/>
        <p:txBody>
          <a:bodyPr/>
          <a:lstStyle/>
          <a:p>
            <a:r>
              <a:rPr lang="en-GB"/>
              <a:t>Slide# : </a:t>
            </a:r>
            <a:fld id="{9E764A9A-B272-2A4B-895E-57A562B76D3C}" type="slidenum">
              <a:rPr lang="en-GB"/>
              <a:pPr/>
              <a:t>16</a:t>
            </a:fld>
            <a:endParaRPr lang="en-GB"/>
          </a:p>
        </p:txBody>
      </p:sp>
      <p:sp>
        <p:nvSpPr>
          <p:cNvPr id="1327107" name="Rectangle 3"/>
          <p:cNvSpPr>
            <a:spLocks noGrp="1" noChangeArrowheads="1"/>
          </p:cNvSpPr>
          <p:nvPr>
            <p:ph type="body" idx="1"/>
          </p:nvPr>
        </p:nvSpPr>
        <p:spPr>
          <a:xfrm>
            <a:off x="304800" y="4724400"/>
            <a:ext cx="9296400" cy="1752600"/>
          </a:xfrm>
        </p:spPr>
        <p:txBody>
          <a:bodyPr/>
          <a:lstStyle/>
          <a:p>
            <a:r>
              <a:rPr lang="en-US" i="1" dirty="0" smtClean="0">
                <a:solidFill>
                  <a:schemeClr val="accent2"/>
                </a:solidFill>
                <a:latin typeface="Arial" charset="0"/>
              </a:rPr>
              <a:t>“The </a:t>
            </a:r>
            <a:r>
              <a:rPr lang="en-US" i="1" dirty="0">
                <a:solidFill>
                  <a:schemeClr val="accent2"/>
                </a:solidFill>
                <a:latin typeface="Arial" charset="0"/>
              </a:rPr>
              <a:t>power plant could operate for up to 200 yr with no transport of fissile material to the reactor or of wastes from the reactor during this period. Advantages that include utilization of an abundant fuel, inaccessibility of that fuel to terrorists or for diversion to weapons use, together with good economics and safety features such as an underground location will diminish public concerns. We call for the construction of a small prototype thorium-burning reactor</a:t>
            </a:r>
            <a:r>
              <a:rPr lang="en-US" i="1" dirty="0" smtClean="0">
                <a:solidFill>
                  <a:schemeClr val="accent2"/>
                </a:solidFill>
                <a:latin typeface="Arial" charset="0"/>
              </a:rPr>
              <a:t>.”</a:t>
            </a:r>
            <a:r>
              <a:rPr lang="it-IT" dirty="0" smtClean="0">
                <a:solidFill>
                  <a:schemeClr val="accent2"/>
                </a:solidFill>
                <a:latin typeface="Times New Roman" charset="0"/>
              </a:rPr>
              <a:t> </a:t>
            </a:r>
            <a:endParaRPr lang="it-IT" dirty="0">
              <a:solidFill>
                <a:schemeClr val="accent2"/>
              </a:solidFill>
              <a:latin typeface="Times New Roman" charset="0"/>
            </a:endParaRPr>
          </a:p>
        </p:txBody>
      </p:sp>
      <p:grpSp>
        <p:nvGrpSpPr>
          <p:cNvPr id="1327111" name="Group 7"/>
          <p:cNvGrpSpPr>
            <a:grpSpLocks/>
          </p:cNvGrpSpPr>
          <p:nvPr/>
        </p:nvGrpSpPr>
        <p:grpSpPr bwMode="auto">
          <a:xfrm>
            <a:off x="1066800" y="0"/>
            <a:ext cx="8686800" cy="4672013"/>
            <a:chOff x="672" y="0"/>
            <a:chExt cx="5472" cy="2943"/>
          </a:xfrm>
        </p:grpSpPr>
        <p:pic>
          <p:nvPicPr>
            <p:cNvPr id="1327108" name="Picture 4"/>
            <p:cNvPicPr>
              <a:picLocks noChangeAspect="1" noChangeArrowheads="1"/>
            </p:cNvPicPr>
            <p:nvPr/>
          </p:nvPicPr>
          <p:blipFill>
            <a:blip r:embed="rId3"/>
            <a:srcRect/>
            <a:stretch>
              <a:fillRect/>
            </a:stretch>
          </p:blipFill>
          <p:spPr bwMode="auto">
            <a:xfrm>
              <a:off x="672" y="0"/>
              <a:ext cx="5472" cy="2943"/>
            </a:xfrm>
            <a:prstGeom prst="rect">
              <a:avLst/>
            </a:prstGeom>
            <a:noFill/>
            <a:ln w="9525">
              <a:noFill/>
              <a:miter lim="800000"/>
              <a:headEnd/>
              <a:tailEnd/>
            </a:ln>
            <a:effectLst/>
          </p:spPr>
        </p:pic>
        <p:sp>
          <p:nvSpPr>
            <p:cNvPr id="1327109" name="Rectangle 5"/>
            <p:cNvSpPr>
              <a:spLocks noChangeArrowheads="1"/>
            </p:cNvSpPr>
            <p:nvPr/>
          </p:nvSpPr>
          <p:spPr bwMode="auto">
            <a:xfrm>
              <a:off x="3744" y="144"/>
              <a:ext cx="2092" cy="173"/>
            </a:xfrm>
            <a:prstGeom prst="rect">
              <a:avLst/>
            </a:prstGeom>
            <a:noFill/>
            <a:ln w="9525">
              <a:noFill/>
              <a:miter lim="800000"/>
              <a:headEnd/>
              <a:tailEnd/>
            </a:ln>
            <a:effectLst/>
          </p:spPr>
          <p:txBody>
            <a:bodyPr wrap="none">
              <a:prstTxWarp prst="textNoShape">
                <a:avLst/>
              </a:prstTxWarp>
              <a:spAutoFit/>
            </a:bodyPr>
            <a:lstStyle/>
            <a:p>
              <a:r>
                <a:rPr lang="en-GB" sz="1200" baseline="0">
                  <a:solidFill>
                    <a:srgbClr val="FA012E"/>
                  </a:solidFill>
                  <a:latin typeface="Times" charset="0"/>
                </a:rPr>
                <a:t>NUCLEAR TECHNOLOGY VOL. 151 SEP. 2005</a:t>
              </a:r>
              <a:endParaRPr lang="en-GB" sz="1200" baseline="0">
                <a:latin typeface="Times" charset="0"/>
              </a:endParaRPr>
            </a:p>
          </p:txBody>
        </p:sp>
      </p:grpSp>
      <p:sp>
        <p:nvSpPr>
          <p:cNvPr id="1327110" name="Text Box 6"/>
          <p:cNvSpPr txBox="1">
            <a:spLocks noChangeArrowheads="1"/>
          </p:cNvSpPr>
          <p:nvPr/>
        </p:nvSpPr>
        <p:spPr bwMode="auto">
          <a:xfrm>
            <a:off x="0" y="4114800"/>
            <a:ext cx="3276600" cy="701675"/>
          </a:xfrm>
          <a:prstGeom prst="rect">
            <a:avLst/>
          </a:prstGeom>
          <a:noFill/>
          <a:ln w="9525">
            <a:noFill/>
            <a:miter lim="800000"/>
            <a:headEnd/>
            <a:tailEnd/>
          </a:ln>
          <a:effectLst/>
        </p:spPr>
        <p:txBody>
          <a:bodyPr>
            <a:prstTxWarp prst="textNoShape">
              <a:avLst/>
            </a:prstTxWarp>
            <a:spAutoFit/>
          </a:bodyPr>
          <a:lstStyle/>
          <a:p>
            <a:r>
              <a:rPr lang="en-GB" i="1" baseline="0" dirty="0">
                <a:solidFill>
                  <a:srgbClr val="FA012E"/>
                </a:solidFill>
                <a:latin typeface="Comic Sans MS" charset="0"/>
              </a:rPr>
              <a:t>Written by Ed Teller one month before his death</a:t>
            </a:r>
            <a:endParaRPr lang="en-GB" i="1" dirty="0">
              <a:solidFill>
                <a:srgbClr val="FA012E"/>
              </a:solidFill>
              <a:latin typeface="Comic Sans MS" charset="0"/>
            </a:endParaRPr>
          </a:p>
        </p:txBody>
      </p:sp>
      <p:sp>
        <p:nvSpPr>
          <p:cNvPr id="1327112" name="Text Box 8"/>
          <p:cNvSpPr txBox="1">
            <a:spLocks noChangeArrowheads="1"/>
          </p:cNvSpPr>
          <p:nvPr/>
        </p:nvSpPr>
        <p:spPr bwMode="auto">
          <a:xfrm>
            <a:off x="1447800" y="6461125"/>
            <a:ext cx="7751763" cy="396875"/>
          </a:xfrm>
          <a:prstGeom prst="rect">
            <a:avLst/>
          </a:prstGeom>
          <a:noFill/>
          <a:ln w="9525">
            <a:noFill/>
            <a:miter lim="800000"/>
            <a:headEnd/>
            <a:tailEnd/>
          </a:ln>
          <a:effectLst/>
        </p:spPr>
        <p:txBody>
          <a:bodyPr wrap="none">
            <a:prstTxWarp prst="textNoShape">
              <a:avLst/>
            </a:prstTxWarp>
            <a:spAutoFit/>
          </a:bodyPr>
          <a:lstStyle/>
          <a:p>
            <a:r>
              <a:rPr lang="en-GB" i="1" baseline="0">
                <a:solidFill>
                  <a:srgbClr val="FA012E"/>
                </a:solidFill>
              </a:rPr>
              <a:t>Not all his assumptions are actually true, but the idea is tantalizing !</a:t>
            </a: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327111"/>
                                        </p:tgtEl>
                                        <p:attrNameLst>
                                          <p:attrName>style.visibility</p:attrName>
                                        </p:attrNameLst>
                                      </p:cBhvr>
                                      <p:to>
                                        <p:strVal val="visible"/>
                                      </p:to>
                                    </p:set>
                                    <p:animEffect transition="in" filter="dissolve">
                                      <p:cBhvr>
                                        <p:cTn id="7" dur="500"/>
                                        <p:tgtEl>
                                          <p:spTgt spid="132711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27110">
                                            <p:txEl>
                                              <p:pRg st="0" end="0"/>
                                            </p:txEl>
                                          </p:spTgt>
                                        </p:tgtEl>
                                        <p:attrNameLst>
                                          <p:attrName>style.visibility</p:attrName>
                                        </p:attrNameLst>
                                      </p:cBhvr>
                                      <p:to>
                                        <p:strVal val="visible"/>
                                      </p:to>
                                    </p:set>
                                    <p:animEffect transition="in" filter="dissolve">
                                      <p:cBhvr>
                                        <p:cTn id="12" dur="500"/>
                                        <p:tgtEl>
                                          <p:spTgt spid="132711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27107">
                                            <p:txEl>
                                              <p:pRg st="0" end="0"/>
                                            </p:txEl>
                                          </p:spTgt>
                                        </p:tgtEl>
                                        <p:attrNameLst>
                                          <p:attrName>style.visibility</p:attrName>
                                        </p:attrNameLst>
                                      </p:cBhvr>
                                      <p:to>
                                        <p:strVal val="visible"/>
                                      </p:to>
                                    </p:set>
                                    <p:animEffect transition="in" filter="dissolve">
                                      <p:cBhvr>
                                        <p:cTn id="17" dur="500"/>
                                        <p:tgtEl>
                                          <p:spTgt spid="132710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27112"/>
                                        </p:tgtEl>
                                        <p:attrNameLst>
                                          <p:attrName>style.visibility</p:attrName>
                                        </p:attrNameLst>
                                      </p:cBhvr>
                                      <p:to>
                                        <p:strVal val="visible"/>
                                      </p:to>
                                    </p:set>
                                    <p:animEffect transition="in" filter="dissolve">
                                      <p:cBhvr>
                                        <p:cTn id="22" dur="500"/>
                                        <p:tgtEl>
                                          <p:spTgt spid="1327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7107" grpId="0" build="p" autoUpdateAnimBg="0"/>
      <p:bldP spid="1327110" grpId="0" build="p" autoUpdateAnimBg="0"/>
      <p:bldP spid="1327112" grpId="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Footer Placeholder 3"/>
          <p:cNvSpPr>
            <a:spLocks noGrp="1"/>
          </p:cNvSpPr>
          <p:nvPr>
            <p:ph type="ftr" sz="quarter" idx="10"/>
          </p:nvPr>
        </p:nvSpPr>
        <p:spPr/>
        <p:txBody>
          <a:bodyPr/>
          <a:lstStyle/>
          <a:p>
            <a:r>
              <a:rPr lang="en-US" smtClean="0"/>
              <a:t>CERN_Oct_2013</a:t>
            </a:r>
            <a:endParaRPr lang="en-GB"/>
          </a:p>
        </p:txBody>
      </p:sp>
      <p:sp>
        <p:nvSpPr>
          <p:cNvPr id="8" name="Slide Number Placeholder 4"/>
          <p:cNvSpPr>
            <a:spLocks noGrp="1"/>
          </p:cNvSpPr>
          <p:nvPr>
            <p:ph type="sldNum" sz="quarter" idx="11"/>
          </p:nvPr>
        </p:nvSpPr>
        <p:spPr/>
        <p:txBody>
          <a:bodyPr/>
          <a:lstStyle/>
          <a:p>
            <a:r>
              <a:rPr lang="en-GB"/>
              <a:t>Slide# : </a:t>
            </a:r>
            <a:fld id="{1FB39130-BDFB-D444-8EB9-02CC193A5965}" type="slidenum">
              <a:rPr lang="en-GB"/>
              <a:pPr/>
              <a:t>17</a:t>
            </a:fld>
            <a:endParaRPr lang="en-GB"/>
          </a:p>
        </p:txBody>
      </p:sp>
      <p:sp>
        <p:nvSpPr>
          <p:cNvPr id="1296386" name="AutoShape 2"/>
          <p:cNvSpPr>
            <a:spLocks noGrp="1" noChangeArrowheads="1"/>
          </p:cNvSpPr>
          <p:nvPr>
            <p:ph type="title"/>
          </p:nvPr>
        </p:nvSpPr>
        <p:spPr>
          <a:ln/>
        </p:spPr>
        <p:txBody>
          <a:bodyPr/>
          <a:lstStyle/>
          <a:p>
            <a:r>
              <a:rPr lang="en-US" dirty="0"/>
              <a:t>Thermal </a:t>
            </a:r>
            <a:r>
              <a:rPr lang="en-US" dirty="0" smtClean="0"/>
              <a:t>breeders</a:t>
            </a:r>
            <a:endParaRPr lang="en-GB" dirty="0"/>
          </a:p>
        </p:txBody>
      </p:sp>
      <p:sp>
        <p:nvSpPr>
          <p:cNvPr id="1296388" name="Rectangle 4"/>
          <p:cNvSpPr>
            <a:spLocks noChangeArrowheads="1"/>
          </p:cNvSpPr>
          <p:nvPr/>
        </p:nvSpPr>
        <p:spPr bwMode="auto">
          <a:xfrm>
            <a:off x="304800" y="4191000"/>
            <a:ext cx="9296400" cy="2286000"/>
          </a:xfrm>
          <a:prstGeom prst="rect">
            <a:avLst/>
          </a:prstGeom>
          <a:noFill/>
          <a:ln w="9525">
            <a:noFill/>
            <a:miter lim="800000"/>
            <a:headEnd/>
            <a:tailEnd/>
          </a:ln>
          <a:effectLst/>
        </p:spPr>
        <p:txBody>
          <a:bodyPr>
            <a:prstTxWarp prst="textNoShape">
              <a:avLst/>
            </a:prstTxWarp>
          </a:bodyPr>
          <a:lstStyle/>
          <a:p>
            <a:pPr marL="342900" indent="-342900">
              <a:lnSpc>
                <a:spcPct val="90000"/>
              </a:lnSpc>
              <a:spcBef>
                <a:spcPct val="20000"/>
              </a:spcBef>
              <a:buClr>
                <a:srgbClr val="FF0000"/>
              </a:buClr>
              <a:buFont typeface="Zapf Dingbats" charset="2"/>
              <a:buChar char="l"/>
            </a:pPr>
            <a:r>
              <a:rPr lang="en-US" sz="2400" baseline="0" dirty="0" smtClean="0">
                <a:latin typeface="Comic Sans MS" charset="0"/>
              </a:rPr>
              <a:t>But other effects reduce </a:t>
            </a:r>
            <a:r>
              <a:rPr lang="en-US" sz="2400" baseline="0" dirty="0" smtClean="0">
                <a:latin typeface="Comic Sans MS" charset="0"/>
                <a:ea typeface="ＭＳ Ｐゴシック" charset="-128"/>
              </a:rPr>
              <a:t>the breeding ratio by factors </a:t>
            </a:r>
            <a:r>
              <a:rPr lang="en-US" sz="2400" baseline="0" dirty="0" smtClean="0">
                <a:latin typeface="Symbol" charset="2"/>
                <a:ea typeface="ＭＳ Ｐゴシック" charset="-128"/>
                <a:sym typeface="Symbol" charset="2"/>
              </a:rPr>
              <a:t></a:t>
            </a:r>
            <a:r>
              <a:rPr lang="en-US" sz="2400" baseline="0" dirty="0" smtClean="0">
                <a:latin typeface="Comic Sans MS" charset="0"/>
                <a:ea typeface="ＭＳ Ｐゴシック" charset="-128"/>
              </a:rPr>
              <a:t>L</a:t>
            </a:r>
            <a:endParaRPr lang="en-US" sz="2400" baseline="0" dirty="0" smtClean="0">
              <a:latin typeface="Comic Sans MS" charset="0"/>
            </a:endParaRPr>
          </a:p>
          <a:p>
            <a:pPr marL="742950" lvl="1" indent="-285750">
              <a:lnSpc>
                <a:spcPct val="90000"/>
              </a:lnSpc>
              <a:spcBef>
                <a:spcPct val="20000"/>
              </a:spcBef>
              <a:buClr>
                <a:srgbClr val="FF0000"/>
              </a:buClr>
              <a:buSzPct val="155000"/>
              <a:buFont typeface="Wingdings" charset="2"/>
              <a:buChar char=""/>
            </a:pPr>
            <a:r>
              <a:rPr lang="en-US" sz="2400" baseline="0" dirty="0">
                <a:latin typeface="Comic Sans MS" charset="0"/>
                <a:ea typeface="ＭＳ Ｐゴシック" charset="-128"/>
              </a:rPr>
              <a:t>Xenon poison </a:t>
            </a:r>
            <a:r>
              <a:rPr lang="en-US" sz="2400" baseline="0" dirty="0" smtClean="0">
                <a:latin typeface="Comic Sans MS" charset="0"/>
                <a:ea typeface="ＭＳ Ｐゴシック" charset="-128"/>
              </a:rPr>
              <a:t>fraction, </a:t>
            </a:r>
            <a:r>
              <a:rPr lang="en-US" sz="2400" baseline="0" dirty="0">
                <a:latin typeface="Symbol" charset="2"/>
                <a:ea typeface="ＭＳ Ｐゴシック" charset="-128"/>
                <a:sym typeface="Symbol" charset="2"/>
              </a:rPr>
              <a:t></a:t>
            </a:r>
            <a:r>
              <a:rPr lang="en-US" sz="2400" baseline="0" dirty="0">
                <a:latin typeface="Comic Sans MS" charset="0"/>
                <a:ea typeface="ＭＳ Ｐゴシック" charset="-128"/>
              </a:rPr>
              <a:t>L = 0.047 at S = 3 </a:t>
            </a:r>
            <a:r>
              <a:rPr lang="en-US" sz="2400" baseline="0" dirty="0" err="1">
                <a:latin typeface="Comic Sans MS" charset="0"/>
                <a:ea typeface="ＭＳ Ｐゴシック" charset="-128"/>
              </a:rPr>
              <a:t>MW(t</a:t>
            </a:r>
            <a:r>
              <a:rPr lang="en-US" sz="2400" baseline="0" dirty="0">
                <a:latin typeface="Comic Sans MS" charset="0"/>
                <a:ea typeface="ＭＳ Ｐゴシック" charset="-128"/>
              </a:rPr>
              <a:t>)/kg</a:t>
            </a:r>
          </a:p>
          <a:p>
            <a:pPr marL="742950" lvl="1" indent="-285750">
              <a:lnSpc>
                <a:spcPct val="90000"/>
              </a:lnSpc>
              <a:spcBef>
                <a:spcPct val="20000"/>
              </a:spcBef>
              <a:buClr>
                <a:srgbClr val="FF0000"/>
              </a:buClr>
              <a:buSzPct val="155000"/>
              <a:buFont typeface="Wingdings" charset="2"/>
              <a:buChar char=""/>
            </a:pPr>
            <a:r>
              <a:rPr lang="en-US" sz="2400" baseline="0" dirty="0" smtClean="0">
                <a:latin typeface="Comic Sans MS" charset="0"/>
                <a:ea typeface="ＭＳ Ｐゴシック" charset="-128"/>
              </a:rPr>
              <a:t> Losses due to intermediate Pa</a:t>
            </a:r>
            <a:r>
              <a:rPr lang="en-US" sz="2400" baseline="0" dirty="0">
                <a:latin typeface="Comic Sans MS" charset="0"/>
                <a:ea typeface="ＭＳ Ｐゴシック" charset="-128"/>
              </a:rPr>
              <a:t>-</a:t>
            </a:r>
            <a:r>
              <a:rPr lang="en-US" sz="2400" baseline="0" dirty="0" smtClean="0">
                <a:latin typeface="Comic Sans MS" charset="0"/>
                <a:ea typeface="ＭＳ Ｐゴシック" charset="-128"/>
              </a:rPr>
              <a:t>233 captures, suppressing </a:t>
            </a:r>
            <a:r>
              <a:rPr lang="en-US" sz="2400" baseline="0" dirty="0">
                <a:latin typeface="Comic Sans MS" charset="0"/>
                <a:ea typeface="ＭＳ Ｐゴシック" charset="-128"/>
              </a:rPr>
              <a:t>the</a:t>
            </a:r>
            <a:r>
              <a:rPr lang="en-US" sz="2400" baseline="0" dirty="0" smtClean="0">
                <a:latin typeface="Comic Sans MS" charset="0"/>
                <a:ea typeface="ＭＳ Ｐゴシック" charset="-128"/>
              </a:rPr>
              <a:t> U-233 breeding </a:t>
            </a:r>
            <a:r>
              <a:rPr lang="en-US" sz="2400" baseline="0" dirty="0">
                <a:latin typeface="Comic Sans MS" charset="0"/>
                <a:ea typeface="ＭＳ Ｐゴシック" charset="-128"/>
              </a:rPr>
              <a:t>reaction</a:t>
            </a:r>
            <a:r>
              <a:rPr lang="en-US" sz="2400" baseline="0" dirty="0" smtClean="0">
                <a:latin typeface="Comic Sans MS" charset="0"/>
                <a:ea typeface="ＭＳ Ｐゴシック" charset="-128"/>
              </a:rPr>
              <a:t>, </a:t>
            </a:r>
            <a:r>
              <a:rPr lang="en-US" sz="2400" baseline="0" dirty="0">
                <a:latin typeface="Symbol" charset="2"/>
                <a:ea typeface="ＭＳ Ｐゴシック" charset="-128"/>
                <a:sym typeface="Symbol" charset="2"/>
              </a:rPr>
              <a:t></a:t>
            </a:r>
            <a:r>
              <a:rPr lang="en-US" sz="2400" baseline="0" dirty="0">
                <a:latin typeface="Comic Sans MS" charset="0"/>
                <a:ea typeface="ＭＳ Ｐゴシック" charset="-128"/>
              </a:rPr>
              <a:t>L = 0.1 at S = 3 </a:t>
            </a:r>
            <a:r>
              <a:rPr lang="en-US" sz="2400" baseline="0" dirty="0" err="1">
                <a:latin typeface="Comic Sans MS" charset="0"/>
                <a:ea typeface="ＭＳ Ｐゴシック" charset="-128"/>
              </a:rPr>
              <a:t>MW(t</a:t>
            </a:r>
            <a:r>
              <a:rPr lang="en-US" sz="2400" baseline="0" dirty="0">
                <a:latin typeface="Comic Sans MS" charset="0"/>
                <a:ea typeface="ＭＳ Ｐゴシック" charset="-128"/>
              </a:rPr>
              <a:t>)/kg.</a:t>
            </a:r>
          </a:p>
          <a:p>
            <a:pPr marL="742950" lvl="1" indent="-285750">
              <a:lnSpc>
                <a:spcPct val="90000"/>
              </a:lnSpc>
              <a:spcBef>
                <a:spcPct val="20000"/>
              </a:spcBef>
              <a:buClr>
                <a:srgbClr val="FF0000"/>
              </a:buClr>
              <a:buSzPct val="155000"/>
              <a:buFont typeface="Wingdings" charset="2"/>
              <a:buChar char=""/>
            </a:pPr>
            <a:r>
              <a:rPr lang="en-US" sz="2400" baseline="0" dirty="0">
                <a:latin typeface="Comic Sans MS" charset="0"/>
                <a:ea typeface="ＭＳ Ｐゴシック" charset="-128"/>
              </a:rPr>
              <a:t>A reasonable </a:t>
            </a:r>
            <a:r>
              <a:rPr lang="en-US" sz="2400" baseline="0" dirty="0">
                <a:latin typeface="Symbol" charset="2"/>
                <a:ea typeface="ＭＳ Ｐゴシック" charset="-128"/>
                <a:sym typeface="Symbol" charset="2"/>
              </a:rPr>
              <a:t></a:t>
            </a:r>
            <a:r>
              <a:rPr lang="en-US" sz="2400" baseline="0" dirty="0">
                <a:latin typeface="Comic Sans MS" charset="0"/>
                <a:ea typeface="ＭＳ Ｐゴシック" charset="-128"/>
              </a:rPr>
              <a:t>L due to fission product build-up</a:t>
            </a:r>
          </a:p>
          <a:p>
            <a:pPr marL="742950" lvl="1" indent="-285750">
              <a:lnSpc>
                <a:spcPct val="90000"/>
              </a:lnSpc>
              <a:spcBef>
                <a:spcPct val="20000"/>
              </a:spcBef>
              <a:buClr>
                <a:srgbClr val="FF0000"/>
              </a:buClr>
              <a:buSzPct val="155000"/>
              <a:buFont typeface="Wingdings" charset="2"/>
              <a:buChar char=""/>
            </a:pPr>
            <a:r>
              <a:rPr lang="en-US" sz="2400" baseline="0" dirty="0">
                <a:latin typeface="Comic Sans MS" charset="0"/>
                <a:ea typeface="ＭＳ Ｐゴシック" charset="-128"/>
              </a:rPr>
              <a:t>The build-up of less readily fissionable U-234 isotopes</a:t>
            </a:r>
          </a:p>
        </p:txBody>
      </p:sp>
      <p:pic>
        <p:nvPicPr>
          <p:cNvPr id="1296389" name="Picture 5" descr="Page #6"/>
          <p:cNvPicPr>
            <a:picLocks noChangeAspect="1" noChangeArrowheads="1"/>
          </p:cNvPicPr>
          <p:nvPr/>
        </p:nvPicPr>
        <p:blipFill>
          <a:blip r:embed="rId3"/>
          <a:srcRect/>
          <a:stretch>
            <a:fillRect/>
          </a:stretch>
        </p:blipFill>
        <p:spPr bwMode="auto">
          <a:xfrm>
            <a:off x="4114800" y="2193925"/>
            <a:ext cx="4648200" cy="1997075"/>
          </a:xfrm>
          <a:prstGeom prst="rect">
            <a:avLst/>
          </a:prstGeom>
          <a:noFill/>
        </p:spPr>
      </p:pic>
      <p:pic>
        <p:nvPicPr>
          <p:cNvPr id="1296390" name="Picture 6" descr="Page #4"/>
          <p:cNvPicPr>
            <a:picLocks noChangeAspect="1" noChangeArrowheads="1"/>
          </p:cNvPicPr>
          <p:nvPr/>
        </p:nvPicPr>
        <p:blipFill>
          <a:blip r:embed="rId4"/>
          <a:srcRect/>
          <a:stretch>
            <a:fillRect/>
          </a:stretch>
        </p:blipFill>
        <p:spPr bwMode="auto">
          <a:xfrm>
            <a:off x="304800" y="2041525"/>
            <a:ext cx="3810000" cy="2106613"/>
          </a:xfrm>
          <a:prstGeom prst="rect">
            <a:avLst/>
          </a:prstGeom>
          <a:noFill/>
        </p:spPr>
      </p:pic>
      <p:sp>
        <p:nvSpPr>
          <p:cNvPr id="1296394" name="Rectangle 10"/>
          <p:cNvSpPr>
            <a:spLocks noChangeArrowheads="1"/>
          </p:cNvSpPr>
          <p:nvPr/>
        </p:nvSpPr>
        <p:spPr bwMode="auto">
          <a:xfrm>
            <a:off x="0" y="533400"/>
            <a:ext cx="9906000" cy="1600200"/>
          </a:xfrm>
          <a:prstGeom prst="rect">
            <a:avLst/>
          </a:prstGeom>
          <a:noFill/>
          <a:ln w="9525">
            <a:noFill/>
            <a:miter lim="800000"/>
            <a:headEnd/>
            <a:tailEnd/>
          </a:ln>
          <a:effectLst/>
        </p:spPr>
        <p:txBody>
          <a:bodyPr>
            <a:prstTxWarp prst="textNoShape">
              <a:avLst/>
            </a:prstTxWarp>
          </a:bodyPr>
          <a:lstStyle/>
          <a:p>
            <a:pPr marL="342900" indent="-342900">
              <a:lnSpc>
                <a:spcPct val="95000"/>
              </a:lnSpc>
              <a:spcBef>
                <a:spcPct val="20000"/>
              </a:spcBef>
              <a:buClr>
                <a:srgbClr val="FF0000"/>
              </a:buClr>
              <a:buFont typeface="Zapf Dingbats" charset="2"/>
              <a:buChar char="l"/>
            </a:pPr>
            <a:r>
              <a:rPr lang="en-US" sz="2400" baseline="0" dirty="0">
                <a:latin typeface="Comic Sans MS" charset="0"/>
              </a:rPr>
              <a:t>The main advantage of is that the technology is well known.</a:t>
            </a:r>
          </a:p>
          <a:p>
            <a:pPr marL="342900" indent="-342900">
              <a:lnSpc>
                <a:spcPct val="90000"/>
              </a:lnSpc>
              <a:spcBef>
                <a:spcPct val="20000"/>
              </a:spcBef>
              <a:buClr>
                <a:srgbClr val="FF0000"/>
              </a:buClr>
              <a:buFont typeface="Zapf Dingbats" charset="2"/>
              <a:buChar char="l"/>
            </a:pPr>
            <a:r>
              <a:rPr lang="en-US" sz="2400" baseline="0" dirty="0" smtClean="0">
                <a:latin typeface="Comic Sans MS" charset="0"/>
              </a:rPr>
              <a:t>The theoretical </a:t>
            </a:r>
            <a:r>
              <a:rPr lang="en-US" sz="2400" baseline="0" dirty="0">
                <a:latin typeface="Comic Sans MS" charset="0"/>
              </a:rPr>
              <a:t>breeding </a:t>
            </a:r>
            <a:r>
              <a:rPr lang="en-US" sz="2400" baseline="0" dirty="0" smtClean="0">
                <a:latin typeface="Comic Sans MS" charset="0"/>
              </a:rPr>
              <a:t>ratio (</a:t>
            </a:r>
            <a:r>
              <a:rPr lang="en-US" sz="2400" baseline="0" dirty="0" smtClean="0">
                <a:latin typeface="Symbol" charset="2"/>
                <a:cs typeface="Symbol" charset="2"/>
              </a:rPr>
              <a:t>h</a:t>
            </a:r>
            <a:r>
              <a:rPr lang="en-US" sz="2400" baseline="0" dirty="0" smtClean="0">
                <a:latin typeface="Comic Sans MS" charset="0"/>
              </a:rPr>
              <a:t>-2)/2 is given </a:t>
            </a:r>
            <a:r>
              <a:rPr lang="en-US" sz="2400" baseline="0" dirty="0">
                <a:latin typeface="Comic Sans MS" charset="0"/>
              </a:rPr>
              <a:t>as the function of the slowing down power per fuel atom </a:t>
            </a:r>
            <a:r>
              <a:rPr lang="en-US" sz="2400" baseline="0" dirty="0" smtClean="0">
                <a:latin typeface="Comic Sans MS" charset="0"/>
              </a:rPr>
              <a:t>assuming a </a:t>
            </a:r>
            <a:r>
              <a:rPr lang="en-US" sz="2400" baseline="0" dirty="0">
                <a:latin typeface="Comic Sans MS" charset="0"/>
              </a:rPr>
              <a:t>infinitely </a:t>
            </a:r>
            <a:r>
              <a:rPr lang="en-US" sz="2400" baseline="0" dirty="0" smtClean="0">
                <a:latin typeface="Comic Sans MS" charset="0"/>
              </a:rPr>
              <a:t>size </a:t>
            </a:r>
            <a:r>
              <a:rPr lang="en-US" sz="2400" baseline="0" dirty="0">
                <a:latin typeface="Comic Sans MS" charset="0"/>
              </a:rPr>
              <a:t>reactor</a:t>
            </a:r>
            <a:r>
              <a:rPr lang="en-US" sz="1800" baseline="0" dirty="0">
                <a:latin typeface="Comic Sans MS" charset="0"/>
              </a:rPr>
              <a:t> </a:t>
            </a:r>
            <a:r>
              <a:rPr lang="en-US" sz="2400" baseline="0" dirty="0">
                <a:latin typeface="Comic Sans MS" charset="0"/>
              </a:rPr>
              <a:t>for a </a:t>
            </a:r>
            <a:r>
              <a:rPr lang="en-US" sz="2400" baseline="0" dirty="0" smtClean="0">
                <a:latin typeface="Comic Sans MS" charset="0"/>
              </a:rPr>
              <a:t>variety </a:t>
            </a:r>
            <a:r>
              <a:rPr lang="en-US" sz="2400" baseline="0" dirty="0">
                <a:latin typeface="Comic Sans MS" charset="0"/>
              </a:rPr>
              <a:t>of coolants and no fission products.</a:t>
            </a:r>
            <a:endParaRPr lang="en-US" sz="1800" baseline="0" dirty="0">
              <a:latin typeface="Comic Sans MS" charset="0"/>
              <a:sym typeface="Symbol" charset="2"/>
            </a:endParaRPr>
          </a:p>
        </p:txBody>
      </p:sp>
      <p:grpSp>
        <p:nvGrpSpPr>
          <p:cNvPr id="11" name="Group 10"/>
          <p:cNvGrpSpPr/>
          <p:nvPr/>
        </p:nvGrpSpPr>
        <p:grpSpPr>
          <a:xfrm>
            <a:off x="8518488" y="2514600"/>
            <a:ext cx="1463712" cy="1295400"/>
            <a:chOff x="8518488" y="2514600"/>
            <a:chExt cx="1463712" cy="1295400"/>
          </a:xfrm>
        </p:grpSpPr>
        <p:sp>
          <p:nvSpPr>
            <p:cNvPr id="9" name="TextBox 8"/>
            <p:cNvSpPr txBox="1"/>
            <p:nvPr/>
          </p:nvSpPr>
          <p:spPr>
            <a:xfrm>
              <a:off x="8518488" y="2886670"/>
              <a:ext cx="1463712" cy="923330"/>
            </a:xfrm>
            <a:prstGeom prst="rect">
              <a:avLst/>
            </a:prstGeom>
            <a:noFill/>
          </p:spPr>
          <p:txBody>
            <a:bodyPr wrap="none" rtlCol="0">
              <a:spAutoFit/>
            </a:bodyPr>
            <a:lstStyle/>
            <a:p>
              <a:pPr algn="ctr"/>
              <a:r>
                <a:rPr lang="en-US" sz="1800" i="1" baseline="0" dirty="0" smtClean="0">
                  <a:solidFill>
                    <a:srgbClr val="FF0000"/>
                  </a:solidFill>
                </a:rPr>
                <a:t>BR ≈ 1.2 for</a:t>
              </a:r>
            </a:p>
            <a:p>
              <a:pPr algn="ctr"/>
              <a:r>
                <a:rPr lang="en-US" sz="1800" i="1" baseline="0" dirty="0" smtClean="0">
                  <a:solidFill>
                    <a:srgbClr val="FF0000"/>
                  </a:solidFill>
                </a:rPr>
                <a:t>optimum</a:t>
              </a:r>
            </a:p>
            <a:p>
              <a:pPr algn="ctr"/>
              <a:r>
                <a:rPr lang="en-US" sz="1800" i="1" baseline="0" dirty="0" smtClean="0">
                  <a:solidFill>
                    <a:srgbClr val="FF0000"/>
                  </a:solidFill>
                </a:rPr>
                <a:t> conditions </a:t>
              </a:r>
              <a:endParaRPr lang="en-US" sz="1800" i="1" baseline="0" dirty="0">
                <a:solidFill>
                  <a:srgbClr val="FF0000"/>
                </a:solidFill>
              </a:endParaRPr>
            </a:p>
          </p:txBody>
        </p:sp>
        <p:sp>
          <p:nvSpPr>
            <p:cNvPr id="10" name="AutoShape 7"/>
            <p:cNvSpPr>
              <a:spLocks noChangeArrowheads="1"/>
            </p:cNvSpPr>
            <p:nvPr/>
          </p:nvSpPr>
          <p:spPr bwMode="auto">
            <a:xfrm>
              <a:off x="8686800" y="2514600"/>
              <a:ext cx="685800" cy="304800"/>
            </a:xfrm>
            <a:prstGeom prst="leftArrow">
              <a:avLst>
                <a:gd name="adj1" fmla="val 50000"/>
                <a:gd name="adj2" fmla="val 56250"/>
              </a:avLst>
            </a:prstGeom>
            <a:solidFill>
              <a:srgbClr val="FA012E"/>
            </a:solidFill>
            <a:ln w="9525">
              <a:solidFill>
                <a:srgbClr val="FA012E"/>
              </a:solidFill>
              <a:miter lim="800000"/>
              <a:headEnd/>
              <a:tailEnd/>
            </a:ln>
            <a:effectLst/>
          </p:spPr>
          <p:txBody>
            <a:bodyPr wrap="none" anchor="ctr">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96394">
                                            <p:txEl>
                                              <p:pRg st="0" end="0"/>
                                            </p:txEl>
                                          </p:spTgt>
                                        </p:tgtEl>
                                        <p:attrNameLst>
                                          <p:attrName>style.visibility</p:attrName>
                                        </p:attrNameLst>
                                      </p:cBhvr>
                                      <p:to>
                                        <p:strVal val="visible"/>
                                      </p:to>
                                    </p:set>
                                    <p:animEffect transition="in" filter="dissolve">
                                      <p:cBhvr>
                                        <p:cTn id="7" dur="500"/>
                                        <p:tgtEl>
                                          <p:spTgt spid="129639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296390"/>
                                        </p:tgtEl>
                                        <p:attrNameLst>
                                          <p:attrName>style.visibility</p:attrName>
                                        </p:attrNameLst>
                                      </p:cBhvr>
                                      <p:to>
                                        <p:strVal val="visible"/>
                                      </p:to>
                                    </p:set>
                                    <p:animEffect transition="in" filter="dissolve">
                                      <p:cBhvr>
                                        <p:cTn id="12" dur="500"/>
                                        <p:tgtEl>
                                          <p:spTgt spid="129639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296394">
                                            <p:txEl>
                                              <p:pRg st="1" end="1"/>
                                            </p:txEl>
                                          </p:spTgt>
                                        </p:tgtEl>
                                        <p:attrNameLst>
                                          <p:attrName>style.visibility</p:attrName>
                                        </p:attrNameLst>
                                      </p:cBhvr>
                                      <p:to>
                                        <p:strVal val="visible"/>
                                      </p:to>
                                    </p:set>
                                    <p:animEffect transition="in" filter="dissolve">
                                      <p:cBhvr>
                                        <p:cTn id="17" dur="500"/>
                                        <p:tgtEl>
                                          <p:spTgt spid="129639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296389"/>
                                        </p:tgtEl>
                                        <p:attrNameLst>
                                          <p:attrName>style.visibility</p:attrName>
                                        </p:attrNameLst>
                                      </p:cBhvr>
                                      <p:to>
                                        <p:strVal val="visible"/>
                                      </p:to>
                                    </p:set>
                                    <p:animEffect transition="in" filter="dissolve">
                                      <p:cBhvr>
                                        <p:cTn id="22" dur="500"/>
                                        <p:tgtEl>
                                          <p:spTgt spid="1296389"/>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1296388">
                                            <p:txEl>
                                              <p:pRg st="0" end="0"/>
                                            </p:txEl>
                                          </p:spTgt>
                                        </p:tgtEl>
                                        <p:attrNameLst>
                                          <p:attrName>style.visibility</p:attrName>
                                        </p:attrNameLst>
                                      </p:cBhvr>
                                      <p:to>
                                        <p:strVal val="visible"/>
                                      </p:to>
                                    </p:set>
                                    <p:animEffect transition="in" filter="dissolve">
                                      <p:cBhvr>
                                        <p:cTn id="31" dur="500"/>
                                        <p:tgtEl>
                                          <p:spTgt spid="1296388">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1296388">
                                            <p:txEl>
                                              <p:pRg st="1" end="1"/>
                                            </p:txEl>
                                          </p:spTgt>
                                        </p:tgtEl>
                                        <p:attrNameLst>
                                          <p:attrName>style.visibility</p:attrName>
                                        </p:attrNameLst>
                                      </p:cBhvr>
                                      <p:to>
                                        <p:strVal val="visible"/>
                                      </p:to>
                                    </p:set>
                                    <p:animEffect transition="in" filter="dissolve">
                                      <p:cBhvr>
                                        <p:cTn id="36" dur="500"/>
                                        <p:tgtEl>
                                          <p:spTgt spid="1296388">
                                            <p:txEl>
                                              <p:pRg st="1" end="1"/>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1296388">
                                            <p:txEl>
                                              <p:pRg st="2" end="2"/>
                                            </p:txEl>
                                          </p:spTgt>
                                        </p:tgtEl>
                                        <p:attrNameLst>
                                          <p:attrName>style.visibility</p:attrName>
                                        </p:attrNameLst>
                                      </p:cBhvr>
                                      <p:to>
                                        <p:strVal val="visible"/>
                                      </p:to>
                                    </p:set>
                                    <p:animEffect transition="in" filter="dissolve">
                                      <p:cBhvr>
                                        <p:cTn id="41" dur="500"/>
                                        <p:tgtEl>
                                          <p:spTgt spid="1296388">
                                            <p:txEl>
                                              <p:pRg st="2" end="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1296388">
                                            <p:txEl>
                                              <p:pRg st="3" end="3"/>
                                            </p:txEl>
                                          </p:spTgt>
                                        </p:tgtEl>
                                        <p:attrNameLst>
                                          <p:attrName>style.visibility</p:attrName>
                                        </p:attrNameLst>
                                      </p:cBhvr>
                                      <p:to>
                                        <p:strVal val="visible"/>
                                      </p:to>
                                    </p:set>
                                    <p:animEffect transition="in" filter="dissolve">
                                      <p:cBhvr>
                                        <p:cTn id="46" dur="500"/>
                                        <p:tgtEl>
                                          <p:spTgt spid="1296388">
                                            <p:txEl>
                                              <p:pRg st="3" end="3"/>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1296388">
                                            <p:txEl>
                                              <p:pRg st="4" end="4"/>
                                            </p:txEl>
                                          </p:spTgt>
                                        </p:tgtEl>
                                        <p:attrNameLst>
                                          <p:attrName>style.visibility</p:attrName>
                                        </p:attrNameLst>
                                      </p:cBhvr>
                                      <p:to>
                                        <p:strVal val="visible"/>
                                      </p:to>
                                    </p:set>
                                    <p:animEffect transition="in" filter="dissolve">
                                      <p:cBhvr>
                                        <p:cTn id="51" dur="500"/>
                                        <p:tgtEl>
                                          <p:spTgt spid="129638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6388" grpId="0" build="p" bldLvl="2" autoUpdateAnimBg="0"/>
      <p:bldP spid="1296394" grpId="0" uiExpand="1" build="p" autoUpdateAnimBg="0"/>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smtClean="0"/>
              <a:t>CERN_Oct_2013</a:t>
            </a:r>
            <a:endParaRPr lang="en-GB"/>
          </a:p>
        </p:txBody>
      </p:sp>
      <p:sp>
        <p:nvSpPr>
          <p:cNvPr id="5" name="Slide Number Placeholder 4"/>
          <p:cNvSpPr>
            <a:spLocks noGrp="1"/>
          </p:cNvSpPr>
          <p:nvPr>
            <p:ph type="sldNum" sz="quarter" idx="11"/>
          </p:nvPr>
        </p:nvSpPr>
        <p:spPr/>
        <p:txBody>
          <a:bodyPr/>
          <a:lstStyle/>
          <a:p>
            <a:r>
              <a:rPr lang="en-GB"/>
              <a:t>Slide# : </a:t>
            </a:r>
            <a:fld id="{BE2EA5A1-9274-0B44-A48D-45383D64DBFC}" type="slidenum">
              <a:rPr lang="en-GB"/>
              <a:pPr/>
              <a:t>18</a:t>
            </a:fld>
            <a:endParaRPr lang="en-GB"/>
          </a:p>
        </p:txBody>
      </p:sp>
      <p:sp>
        <p:nvSpPr>
          <p:cNvPr id="1358850" name="AutoShape 1026"/>
          <p:cNvSpPr>
            <a:spLocks noGrp="1" noChangeArrowheads="1"/>
          </p:cNvSpPr>
          <p:nvPr>
            <p:ph type="title"/>
          </p:nvPr>
        </p:nvSpPr>
        <p:spPr>
          <a:ln/>
        </p:spPr>
        <p:txBody>
          <a:bodyPr/>
          <a:lstStyle/>
          <a:p>
            <a:r>
              <a:rPr lang="en-GB" dirty="0" smtClean="0"/>
              <a:t>Conclusions for pure thermal </a:t>
            </a:r>
            <a:r>
              <a:rPr lang="en-GB" dirty="0" err="1" smtClean="0"/>
              <a:t>Th</a:t>
            </a:r>
            <a:r>
              <a:rPr lang="en-GB" dirty="0" smtClean="0"/>
              <a:t> operation</a:t>
            </a:r>
            <a:endParaRPr lang="en-GB" dirty="0"/>
          </a:p>
        </p:txBody>
      </p:sp>
      <p:sp>
        <p:nvSpPr>
          <p:cNvPr id="1358851" name="Rectangle 1027"/>
          <p:cNvSpPr>
            <a:spLocks noGrp="1" noChangeArrowheads="1"/>
          </p:cNvSpPr>
          <p:nvPr>
            <p:ph type="body" idx="1"/>
          </p:nvPr>
        </p:nvSpPr>
        <p:spPr>
          <a:xfrm>
            <a:off x="0" y="609600"/>
            <a:ext cx="9753600" cy="5715000"/>
          </a:xfrm>
        </p:spPr>
        <p:txBody>
          <a:bodyPr/>
          <a:lstStyle/>
          <a:p>
            <a:pPr>
              <a:lnSpc>
                <a:spcPct val="90000"/>
              </a:lnSpc>
            </a:pPr>
            <a:r>
              <a:rPr lang="en-GB" sz="2400" dirty="0" smtClean="0"/>
              <a:t>A</a:t>
            </a:r>
            <a:r>
              <a:rPr lang="en-GB" sz="2400" dirty="0" smtClean="0">
                <a:solidFill>
                  <a:srgbClr val="FF0000"/>
                </a:solidFill>
              </a:rPr>
              <a:t> </a:t>
            </a:r>
            <a:r>
              <a:rPr lang="en-GB" sz="2400" dirty="0" smtClean="0"/>
              <a:t>thermal </a:t>
            </a:r>
            <a:r>
              <a:rPr lang="en-GB" sz="2400" dirty="0"/>
              <a:t>neutron reactor</a:t>
            </a:r>
            <a:r>
              <a:rPr lang="en-GB" sz="2400" dirty="0" smtClean="0"/>
              <a:t> with H</a:t>
            </a:r>
            <a:r>
              <a:rPr lang="en-GB" sz="2400" baseline="-25000" dirty="0" smtClean="0"/>
              <a:t>2</a:t>
            </a:r>
            <a:r>
              <a:rPr lang="en-GB" sz="2400" dirty="0" smtClean="0"/>
              <a:t>0, D</a:t>
            </a:r>
            <a:r>
              <a:rPr lang="en-GB" sz="2400" baseline="-25000" dirty="0" smtClean="0"/>
              <a:t>2</a:t>
            </a:r>
            <a:r>
              <a:rPr lang="en-GB" sz="2400" dirty="0" smtClean="0"/>
              <a:t>0 or </a:t>
            </a:r>
            <a:r>
              <a:rPr lang="en-GB" sz="2400" dirty="0"/>
              <a:t>Carbon </a:t>
            </a:r>
            <a:r>
              <a:rPr lang="en-GB" sz="2400" dirty="0" smtClean="0"/>
              <a:t>coolant requires inevitably </a:t>
            </a:r>
            <a:r>
              <a:rPr lang="en-GB" sz="2400" dirty="0" smtClean="0">
                <a:solidFill>
                  <a:srgbClr val="FF0000"/>
                </a:solidFill>
              </a:rPr>
              <a:t>a delicate on-line fuel reprocessing </a:t>
            </a:r>
            <a:r>
              <a:rPr lang="en-GB" sz="2400" dirty="0" smtClean="0">
                <a:solidFill>
                  <a:schemeClr val="tx2"/>
                </a:solidFill>
              </a:rPr>
              <a:t>in order  to </a:t>
            </a:r>
            <a:r>
              <a:rPr lang="en-GB" sz="2400" dirty="0" smtClean="0"/>
              <a:t>operate </a:t>
            </a:r>
            <a:r>
              <a:rPr lang="en-GB" sz="2400" dirty="0"/>
              <a:t>satisfactorily</a:t>
            </a:r>
            <a:r>
              <a:rPr lang="en-GB" sz="2400" dirty="0" smtClean="0"/>
              <a:t> </a:t>
            </a:r>
            <a:r>
              <a:rPr lang="en-GB" sz="2400" dirty="0" smtClean="0">
                <a:solidFill>
                  <a:srgbClr val="FF0000"/>
                </a:solidFill>
              </a:rPr>
              <a:t>:</a:t>
            </a:r>
          </a:p>
          <a:p>
            <a:pPr>
              <a:lnSpc>
                <a:spcPct val="90000"/>
              </a:lnSpc>
            </a:pPr>
            <a:r>
              <a:rPr lang="en-GB" sz="2400" dirty="0" smtClean="0">
                <a:solidFill>
                  <a:srgbClr val="FF0000"/>
                </a:solidFill>
              </a:rPr>
              <a:t>In a critical reactor</a:t>
            </a:r>
            <a:r>
              <a:rPr lang="en-GB" sz="2400" dirty="0" smtClean="0"/>
              <a:t>, without such chemistry, </a:t>
            </a:r>
            <a:r>
              <a:rPr lang="en-GB" sz="2400" dirty="0"/>
              <a:t>the</a:t>
            </a:r>
            <a:r>
              <a:rPr lang="en-GB" sz="2400" dirty="0" smtClean="0"/>
              <a:t> small excess </a:t>
            </a:r>
            <a:r>
              <a:rPr lang="en-GB" sz="2400" dirty="0" err="1"/>
              <a:t>k</a:t>
            </a:r>
            <a:r>
              <a:rPr lang="en-GB" sz="2400" dirty="0"/>
              <a:t> &gt; 1</a:t>
            </a:r>
            <a:r>
              <a:rPr lang="en-GB" sz="2400" dirty="0" smtClean="0"/>
              <a:t> will be quickly </a:t>
            </a:r>
            <a:r>
              <a:rPr lang="en-GB" sz="2400" dirty="0"/>
              <a:t>wiped out by the presence of the fission products, fuel cladding and so on.</a:t>
            </a:r>
            <a:r>
              <a:rPr lang="en-GB" sz="2400" dirty="0" smtClean="0"/>
              <a:t> In comparison an </a:t>
            </a:r>
            <a:r>
              <a:rPr lang="en-GB" sz="2400" dirty="0"/>
              <a:t>ordinary CANDU</a:t>
            </a:r>
            <a:r>
              <a:rPr lang="en-GB" sz="2400" dirty="0" smtClean="0"/>
              <a:t> with </a:t>
            </a:r>
            <a:r>
              <a:rPr lang="en-GB" sz="2400" dirty="0"/>
              <a:t>natural U</a:t>
            </a:r>
            <a:r>
              <a:rPr lang="en-GB" sz="2400" dirty="0" smtClean="0"/>
              <a:t> has </a:t>
            </a:r>
            <a:r>
              <a:rPr lang="en-GB" sz="2400" dirty="0"/>
              <a:t>k</a:t>
            </a:r>
            <a:r>
              <a:rPr lang="en-GB" sz="2400" baseline="-25000" dirty="0"/>
              <a:t>0</a:t>
            </a:r>
            <a:r>
              <a:rPr lang="en-GB" sz="2400" dirty="0"/>
              <a:t> = 1.47, far larger than</a:t>
            </a:r>
            <a:r>
              <a:rPr lang="en-GB" sz="2400" dirty="0" smtClean="0"/>
              <a:t> the one for </a:t>
            </a:r>
            <a:r>
              <a:rPr lang="en-GB" sz="2400" dirty="0" err="1"/>
              <a:t>Th</a:t>
            </a:r>
            <a:r>
              <a:rPr lang="en-GB" sz="2400" dirty="0"/>
              <a:t> breeding.</a:t>
            </a:r>
            <a:r>
              <a:rPr lang="en-GB" sz="2400" dirty="0" smtClean="0"/>
              <a:t> </a:t>
            </a:r>
          </a:p>
          <a:p>
            <a:pPr>
              <a:lnSpc>
                <a:spcPct val="90000"/>
              </a:lnSpc>
            </a:pPr>
            <a:r>
              <a:rPr lang="en-GB" sz="2400" dirty="0" smtClean="0"/>
              <a:t>If </a:t>
            </a:r>
            <a:r>
              <a:rPr lang="en-GB" sz="2400" dirty="0"/>
              <a:t>operated as a</a:t>
            </a:r>
            <a:r>
              <a:rPr lang="en-GB" sz="2400" dirty="0" smtClean="0"/>
              <a:t> proton driven </a:t>
            </a:r>
            <a:r>
              <a:rPr lang="en-GB" sz="2400" dirty="0" smtClean="0">
                <a:solidFill>
                  <a:srgbClr val="FF0000"/>
                </a:solidFill>
              </a:rPr>
              <a:t>subcritical ADS </a:t>
            </a:r>
            <a:r>
              <a:rPr lang="en-GB" sz="2400" dirty="0" smtClean="0"/>
              <a:t>and k</a:t>
            </a:r>
            <a:r>
              <a:rPr lang="en-GB" sz="2400" baseline="-25000" dirty="0" smtClean="0"/>
              <a:t>0 </a:t>
            </a:r>
            <a:r>
              <a:rPr lang="en-GB" sz="2400" dirty="0" smtClean="0"/>
              <a:t>&lt; 1, </a:t>
            </a:r>
            <a:r>
              <a:rPr lang="en-GB" sz="2400" dirty="0"/>
              <a:t>the active size</a:t>
            </a:r>
            <a:r>
              <a:rPr lang="en-GB" sz="2400" dirty="0" smtClean="0"/>
              <a:t> of the fuel around </a:t>
            </a:r>
            <a:r>
              <a:rPr lang="en-GB" sz="2400" dirty="0"/>
              <a:t>the beam is proportional to the inverse of the neutron cross-section times 1/(1-k</a:t>
            </a:r>
            <a:r>
              <a:rPr lang="en-GB" sz="2400" dirty="0" smtClean="0"/>
              <a:t>) :</a:t>
            </a:r>
          </a:p>
          <a:p>
            <a:pPr lvl="1">
              <a:lnSpc>
                <a:spcPct val="90000"/>
              </a:lnSpc>
            </a:pPr>
            <a:r>
              <a:rPr lang="en-GB" sz="2400" dirty="0" smtClean="0"/>
              <a:t>For thermal neutrons the </a:t>
            </a:r>
            <a:r>
              <a:rPr lang="en-GB" sz="2400" dirty="0"/>
              <a:t>cross </a:t>
            </a:r>
            <a:r>
              <a:rPr lang="en-GB" sz="2400" dirty="0" smtClean="0"/>
              <a:t>section is </a:t>
            </a:r>
            <a:r>
              <a:rPr lang="en-GB" sz="2400" dirty="0"/>
              <a:t>large and hence the </a:t>
            </a:r>
            <a:r>
              <a:rPr lang="en-GB" sz="2400" dirty="0" smtClean="0"/>
              <a:t>beam fission activity is narrowly concentrated (exponentially) around the location of target. </a:t>
            </a:r>
          </a:p>
          <a:p>
            <a:pPr>
              <a:lnSpc>
                <a:spcPct val="90000"/>
              </a:lnSpc>
            </a:pPr>
            <a:r>
              <a:rPr lang="en-GB" sz="2400" dirty="0" smtClean="0"/>
              <a:t>Therefore the </a:t>
            </a:r>
            <a:r>
              <a:rPr lang="en-GB" sz="2400" dirty="0"/>
              <a:t>beam activated volume</a:t>
            </a:r>
            <a:r>
              <a:rPr lang="en-GB" sz="2400" dirty="0" smtClean="0"/>
              <a:t> for the fission energy production in a thermal ADS and for any reasonable value of k</a:t>
            </a:r>
            <a:r>
              <a:rPr lang="en-GB" sz="2400" baseline="-25000" dirty="0" smtClean="0"/>
              <a:t>0</a:t>
            </a:r>
            <a:r>
              <a:rPr lang="en-GB" sz="2400" dirty="0" smtClean="0"/>
              <a:t> is </a:t>
            </a:r>
            <a:r>
              <a:rPr lang="en-GB" sz="2400" dirty="0"/>
              <a:t>strongly localized and</a:t>
            </a:r>
            <a:r>
              <a:rPr lang="en-GB" sz="2400" dirty="0" smtClean="0"/>
              <a:t> not very uniform</a:t>
            </a:r>
            <a:r>
              <a:rPr lang="en-GB" sz="2400" dirty="0"/>
              <a:t>. </a:t>
            </a:r>
          </a:p>
          <a:p>
            <a:pPr>
              <a:lnSpc>
                <a:spcPct val="90000"/>
              </a:lnSpc>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588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5885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5885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5885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5885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8851" grpId="0" build="p" bldLvl="2"/>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smtClean="0"/>
              <a:t>CERN_Oct_2013</a:t>
            </a:r>
            <a:endParaRPr lang="en-GB"/>
          </a:p>
        </p:txBody>
      </p:sp>
      <p:sp>
        <p:nvSpPr>
          <p:cNvPr id="5" name="Slide Number Placeholder 4"/>
          <p:cNvSpPr>
            <a:spLocks noGrp="1"/>
          </p:cNvSpPr>
          <p:nvPr>
            <p:ph type="sldNum" sz="quarter" idx="11"/>
          </p:nvPr>
        </p:nvSpPr>
        <p:spPr/>
        <p:txBody>
          <a:bodyPr/>
          <a:lstStyle/>
          <a:p>
            <a:r>
              <a:rPr lang="en-GB"/>
              <a:t>Slide# : </a:t>
            </a:r>
            <a:fld id="{B3D961CD-2A76-4C46-95C1-700AD9915AA9}" type="slidenum">
              <a:rPr lang="en-GB"/>
              <a:pPr/>
              <a:t>19</a:t>
            </a:fld>
            <a:endParaRPr lang="en-GB"/>
          </a:p>
        </p:txBody>
      </p:sp>
      <p:sp>
        <p:nvSpPr>
          <p:cNvPr id="1360898" name="AutoShape 2"/>
          <p:cNvSpPr>
            <a:spLocks noGrp="1" noChangeArrowheads="1"/>
          </p:cNvSpPr>
          <p:nvPr>
            <p:ph type="title"/>
          </p:nvPr>
        </p:nvSpPr>
        <p:spPr>
          <a:ln/>
        </p:spPr>
        <p:txBody>
          <a:bodyPr/>
          <a:lstStyle/>
          <a:p>
            <a:r>
              <a:rPr lang="en-GB" dirty="0" smtClean="0">
                <a:solidFill>
                  <a:srgbClr val="F8FF4D"/>
                </a:solidFill>
              </a:rPr>
              <a:t>CONCLUSION</a:t>
            </a:r>
            <a:endParaRPr lang="en-GB" dirty="0">
              <a:solidFill>
                <a:srgbClr val="F8FF4D"/>
              </a:solidFill>
            </a:endParaRPr>
          </a:p>
        </p:txBody>
      </p:sp>
      <p:sp>
        <p:nvSpPr>
          <p:cNvPr id="1360901" name="Text Box 5"/>
          <p:cNvSpPr txBox="1">
            <a:spLocks noChangeArrowheads="1"/>
          </p:cNvSpPr>
          <p:nvPr/>
        </p:nvSpPr>
        <p:spPr bwMode="auto">
          <a:xfrm>
            <a:off x="381000" y="609600"/>
            <a:ext cx="9525000" cy="5546133"/>
          </a:xfrm>
          <a:prstGeom prst="rect">
            <a:avLst/>
          </a:prstGeom>
          <a:noFill/>
          <a:ln w="9525">
            <a:noFill/>
            <a:miter lim="800000"/>
            <a:headEnd/>
            <a:tailEnd/>
          </a:ln>
          <a:effectLst/>
        </p:spPr>
        <p:txBody>
          <a:bodyPr wrap="square">
            <a:prstTxWarp prst="textNoShape">
              <a:avLst/>
            </a:prstTxWarp>
            <a:spAutoFit/>
          </a:bodyPr>
          <a:lstStyle/>
          <a:p>
            <a:pPr>
              <a:lnSpc>
                <a:spcPct val="85000"/>
              </a:lnSpc>
            </a:pPr>
            <a:r>
              <a:rPr lang="en-GB" sz="3200" i="1" baseline="0" dirty="0" smtClean="0">
                <a:solidFill>
                  <a:schemeClr val="accent2"/>
                </a:solidFill>
                <a:latin typeface="Comic Sans MS" charset="0"/>
              </a:rPr>
              <a:t>The thermal Thorium configuration </a:t>
            </a:r>
            <a:r>
              <a:rPr lang="en-GB" sz="3200" i="1" baseline="0" dirty="0">
                <a:solidFill>
                  <a:schemeClr val="accent2"/>
                </a:solidFill>
                <a:latin typeface="Comic Sans MS" charset="0"/>
              </a:rPr>
              <a:t>demands</a:t>
            </a:r>
            <a:r>
              <a:rPr lang="en-GB" sz="3200" i="1" baseline="0" dirty="0" smtClean="0">
                <a:solidFill>
                  <a:schemeClr val="accent2"/>
                </a:solidFill>
                <a:latin typeface="Comic Sans MS" charset="0"/>
              </a:rPr>
              <a:t> a complex, flawless  and risky on-line </a:t>
            </a:r>
            <a:r>
              <a:rPr lang="en-GB" sz="3200" i="1" baseline="0" dirty="0">
                <a:solidFill>
                  <a:schemeClr val="accent2"/>
                </a:solidFill>
                <a:latin typeface="Comic Sans MS" charset="0"/>
              </a:rPr>
              <a:t>reprocessing of fuel in order to </a:t>
            </a:r>
            <a:r>
              <a:rPr lang="en-GB" sz="3200" i="1" baseline="0" dirty="0" smtClean="0">
                <a:solidFill>
                  <a:schemeClr val="accent2"/>
                </a:solidFill>
                <a:latin typeface="Comic Sans MS" charset="0"/>
              </a:rPr>
              <a:t>remove the </a:t>
            </a:r>
            <a:r>
              <a:rPr lang="en-GB" sz="3200" i="1" baseline="0" dirty="0">
                <a:solidFill>
                  <a:schemeClr val="accent2"/>
                </a:solidFill>
                <a:latin typeface="Comic Sans MS" charset="0"/>
              </a:rPr>
              <a:t>fission products</a:t>
            </a:r>
            <a:r>
              <a:rPr lang="en-GB" sz="3200" i="1" baseline="0" dirty="0" smtClean="0">
                <a:solidFill>
                  <a:schemeClr val="accent2"/>
                </a:solidFill>
                <a:latin typeface="Comic Sans MS" charset="0"/>
              </a:rPr>
              <a:t> and </a:t>
            </a:r>
            <a:r>
              <a:rPr lang="en-GB" sz="3200" i="1" baseline="0" dirty="0" smtClean="0">
                <a:solidFill>
                  <a:schemeClr val="accent2"/>
                </a:solidFill>
                <a:latin typeface="Comic Sans MS" charset="0"/>
                <a:sym typeface="Symbol" charset="2"/>
              </a:rPr>
              <a:t>Pa</a:t>
            </a:r>
            <a:r>
              <a:rPr lang="en-GB" sz="3200" i="1" baseline="30000" dirty="0" smtClean="0">
                <a:solidFill>
                  <a:schemeClr val="accent2"/>
                </a:solidFill>
                <a:latin typeface="Comic Sans MS" charset="0"/>
                <a:sym typeface="Symbol" charset="2"/>
              </a:rPr>
              <a:t>233 </a:t>
            </a:r>
            <a:r>
              <a:rPr lang="en-GB" sz="3200" i="1" baseline="0" dirty="0">
                <a:solidFill>
                  <a:schemeClr val="accent2"/>
                </a:solidFill>
                <a:latin typeface="Comic Sans MS" charset="0"/>
                <a:sym typeface="Symbol" charset="2"/>
              </a:rPr>
              <a:t>captures</a:t>
            </a:r>
            <a:r>
              <a:rPr lang="en-GB" sz="3200" i="1" baseline="30000" dirty="0" smtClean="0">
                <a:solidFill>
                  <a:schemeClr val="accent2"/>
                </a:solidFill>
                <a:latin typeface="Comic Sans MS" charset="0"/>
                <a:sym typeface="Symbol" charset="2"/>
              </a:rPr>
              <a:t> </a:t>
            </a:r>
            <a:r>
              <a:rPr lang="en-GB" sz="3200" i="1" baseline="0" dirty="0" smtClean="0">
                <a:solidFill>
                  <a:schemeClr val="accent2"/>
                </a:solidFill>
                <a:latin typeface="Comic Sans MS" charset="0"/>
                <a:sym typeface="Symbol" charset="2"/>
              </a:rPr>
              <a:t>prior to the U</a:t>
            </a:r>
            <a:r>
              <a:rPr lang="en-GB" sz="3200" i="1" baseline="30000" dirty="0" smtClean="0">
                <a:solidFill>
                  <a:schemeClr val="accent2"/>
                </a:solidFill>
                <a:latin typeface="Comic Sans MS" charset="0"/>
                <a:sym typeface="Symbol" charset="2"/>
              </a:rPr>
              <a:t>233</a:t>
            </a:r>
            <a:r>
              <a:rPr lang="en-GB" sz="3200" i="1" baseline="0" dirty="0" smtClean="0">
                <a:solidFill>
                  <a:schemeClr val="accent2"/>
                </a:solidFill>
                <a:latin typeface="Comic Sans MS" charset="0"/>
                <a:sym typeface="Symbol" charset="2"/>
              </a:rPr>
              <a:t> </a:t>
            </a:r>
            <a:r>
              <a:rPr lang="en-GB" sz="3200" i="1" baseline="0" dirty="0">
                <a:solidFill>
                  <a:schemeClr val="accent2"/>
                </a:solidFill>
                <a:latin typeface="Comic Sans MS" charset="0"/>
                <a:sym typeface="Symbol" charset="2"/>
              </a:rPr>
              <a:t>formation</a:t>
            </a:r>
            <a:r>
              <a:rPr lang="en-GB" sz="3200" i="1" baseline="0" dirty="0" smtClean="0">
                <a:solidFill>
                  <a:schemeClr val="accent2"/>
                </a:solidFill>
                <a:latin typeface="Comic Sans MS" charset="0"/>
                <a:sym typeface="Symbol" charset="2"/>
              </a:rPr>
              <a:t>.</a:t>
            </a:r>
          </a:p>
          <a:p>
            <a:pPr>
              <a:lnSpc>
                <a:spcPct val="85000"/>
              </a:lnSpc>
            </a:pPr>
            <a:endParaRPr lang="en-GB" sz="3200" i="1" baseline="0" dirty="0" smtClean="0">
              <a:solidFill>
                <a:schemeClr val="accent2"/>
              </a:solidFill>
              <a:latin typeface="Comic Sans MS" charset="0"/>
              <a:sym typeface="Symbol" charset="2"/>
            </a:endParaRPr>
          </a:p>
          <a:p>
            <a:pPr>
              <a:lnSpc>
                <a:spcPct val="85000"/>
              </a:lnSpc>
            </a:pPr>
            <a:r>
              <a:rPr lang="en-GB" sz="3200" i="1" baseline="0" dirty="0" smtClean="0">
                <a:solidFill>
                  <a:schemeClr val="accent2"/>
                </a:solidFill>
                <a:latin typeface="Comic Sans MS" charset="0"/>
                <a:sym typeface="Symbol" charset="2"/>
              </a:rPr>
              <a:t>This local reprocessing produces an additional strong radioactive </a:t>
            </a:r>
            <a:r>
              <a:rPr lang="en-GB" sz="3200" i="1" baseline="0" dirty="0">
                <a:solidFill>
                  <a:schemeClr val="accent2"/>
                </a:solidFill>
                <a:latin typeface="Comic Sans MS" charset="0"/>
                <a:sym typeface="Symbol" charset="2"/>
              </a:rPr>
              <a:t>background</a:t>
            </a:r>
            <a:r>
              <a:rPr lang="en-GB" sz="3200" i="1" baseline="0" dirty="0" smtClean="0">
                <a:solidFill>
                  <a:schemeClr val="accent2"/>
                </a:solidFill>
                <a:latin typeface="Comic Sans MS" charset="0"/>
                <a:sym typeface="Symbol" charset="2"/>
              </a:rPr>
              <a:t> due to delayed neutron and gamma emissions generated outside the reactor core.</a:t>
            </a:r>
          </a:p>
          <a:p>
            <a:pPr>
              <a:lnSpc>
                <a:spcPct val="85000"/>
              </a:lnSpc>
            </a:pPr>
            <a:endParaRPr lang="en-GB" sz="3200" i="1" baseline="0" dirty="0" smtClean="0">
              <a:solidFill>
                <a:schemeClr val="accent2"/>
              </a:solidFill>
              <a:latin typeface="Comic Sans MS" charset="0"/>
              <a:sym typeface="Symbol" charset="2"/>
            </a:endParaRPr>
          </a:p>
          <a:p>
            <a:pPr>
              <a:lnSpc>
                <a:spcPct val="85000"/>
              </a:lnSpc>
            </a:pPr>
            <a:r>
              <a:rPr lang="en-GB" sz="3200" i="1" baseline="0" dirty="0" smtClean="0">
                <a:solidFill>
                  <a:schemeClr val="accent2"/>
                </a:solidFill>
                <a:latin typeface="Comic Sans MS" charset="0"/>
                <a:sym typeface="Symbol" charset="2"/>
              </a:rPr>
              <a:t>It is unlikely that such a technology may become widely acceptable in view of the presently very sensitive critical public concerns.</a:t>
            </a:r>
            <a:endParaRPr lang="en-GB" sz="3200" i="1" baseline="0" dirty="0">
              <a:solidFill>
                <a:schemeClr val="accent2"/>
              </a:solidFill>
              <a:latin typeface="Comic Sans MS" charset="0"/>
              <a:sym typeface="Symbol"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60901">
                                            <p:txEl>
                                              <p:pRg st="0" end="0"/>
                                            </p:txEl>
                                          </p:spTgt>
                                        </p:tgtEl>
                                        <p:attrNameLst>
                                          <p:attrName>style.visibility</p:attrName>
                                        </p:attrNameLst>
                                      </p:cBhvr>
                                      <p:to>
                                        <p:strVal val="visible"/>
                                      </p:to>
                                    </p:set>
                                    <p:animEffect transition="in" filter="dissolve">
                                      <p:cBhvr>
                                        <p:cTn id="7" dur="500"/>
                                        <p:tgtEl>
                                          <p:spTgt spid="136090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60901">
                                            <p:txEl>
                                              <p:pRg st="2" end="2"/>
                                            </p:txEl>
                                          </p:spTgt>
                                        </p:tgtEl>
                                        <p:attrNameLst>
                                          <p:attrName>style.visibility</p:attrName>
                                        </p:attrNameLst>
                                      </p:cBhvr>
                                      <p:to>
                                        <p:strVal val="visible"/>
                                      </p:to>
                                    </p:set>
                                    <p:animEffect transition="in" filter="dissolve">
                                      <p:cBhvr>
                                        <p:cTn id="12" dur="500"/>
                                        <p:tgtEl>
                                          <p:spTgt spid="136090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60901">
                                            <p:txEl>
                                              <p:pRg st="4" end="4"/>
                                            </p:txEl>
                                          </p:spTgt>
                                        </p:tgtEl>
                                        <p:attrNameLst>
                                          <p:attrName>style.visibility</p:attrName>
                                        </p:attrNameLst>
                                      </p:cBhvr>
                                      <p:to>
                                        <p:strVal val="visible"/>
                                      </p:to>
                                    </p:set>
                                    <p:animEffect transition="in" filter="dissolve">
                                      <p:cBhvr>
                                        <p:cTn id="17" dur="500"/>
                                        <p:tgtEl>
                                          <p:spTgt spid="136090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0901" grpId="0" build="p"/>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0" y="609600"/>
            <a:ext cx="9906000" cy="5715000"/>
          </a:xfrm>
        </p:spPr>
        <p:txBody>
          <a:bodyPr/>
          <a:lstStyle/>
          <a:p>
            <a:pPr>
              <a:lnSpc>
                <a:spcPts val="2300"/>
              </a:lnSpc>
            </a:pPr>
            <a:r>
              <a:rPr lang="en-GB" sz="2200" dirty="0">
                <a:solidFill>
                  <a:schemeClr val="tx1"/>
                </a:solidFill>
                <a:latin typeface="+mn-lt"/>
                <a:ea typeface="+mn-ea"/>
                <a:cs typeface="+mn-cs"/>
              </a:rPr>
              <a:t>The</a:t>
            </a:r>
            <a:r>
              <a:rPr lang="en-GB" sz="2200" dirty="0" smtClean="0">
                <a:solidFill>
                  <a:schemeClr val="tx1"/>
                </a:solidFill>
                <a:latin typeface="+mn-lt"/>
                <a:ea typeface="+mn-ea"/>
                <a:cs typeface="+mn-cs"/>
              </a:rPr>
              <a:t> recent </a:t>
            </a:r>
            <a:r>
              <a:rPr lang="en-GB" sz="2200" dirty="0" err="1">
                <a:solidFill>
                  <a:schemeClr val="tx1"/>
                </a:solidFill>
                <a:latin typeface="+mn-lt"/>
                <a:ea typeface="+mn-ea"/>
                <a:cs typeface="+mn-cs"/>
              </a:rPr>
              <a:t>Fukujima</a:t>
            </a:r>
            <a:r>
              <a:rPr lang="en-GB" sz="2200" dirty="0">
                <a:solidFill>
                  <a:schemeClr val="tx1"/>
                </a:solidFill>
                <a:latin typeface="+mn-lt"/>
                <a:ea typeface="+mn-ea"/>
                <a:cs typeface="+mn-cs"/>
              </a:rPr>
              <a:t> accident, after the previous warning signs of Three Miles Island accident, has brought to sudden rest one of the most advanced and heavily</a:t>
            </a:r>
            <a:r>
              <a:rPr lang="en-GB" sz="2200" dirty="0" smtClean="0">
                <a:solidFill>
                  <a:schemeClr val="tx1"/>
                </a:solidFill>
                <a:latin typeface="+mn-lt"/>
                <a:ea typeface="+mn-ea"/>
                <a:cs typeface="+mn-cs"/>
              </a:rPr>
              <a:t> Nuclear Energy </a:t>
            </a:r>
            <a:r>
              <a:rPr lang="en-GB" sz="2200" dirty="0">
                <a:solidFill>
                  <a:schemeClr val="tx1"/>
                </a:solidFill>
                <a:latin typeface="+mn-lt"/>
                <a:ea typeface="+mn-ea"/>
                <a:cs typeface="+mn-cs"/>
              </a:rPr>
              <a:t>exploited countries, creating a </a:t>
            </a:r>
            <a:r>
              <a:rPr lang="en-GB" sz="2200" dirty="0" smtClean="0">
                <a:solidFill>
                  <a:schemeClr val="tx1"/>
                </a:solidFill>
                <a:latin typeface="+mn-lt"/>
                <a:ea typeface="+mn-ea"/>
                <a:cs typeface="+mn-cs"/>
              </a:rPr>
              <a:t>strong </a:t>
            </a:r>
            <a:r>
              <a:rPr lang="en-GB" sz="2200" dirty="0">
                <a:solidFill>
                  <a:schemeClr val="tx1"/>
                </a:solidFill>
                <a:latin typeface="+mn-lt"/>
                <a:ea typeface="+mn-ea"/>
                <a:cs typeface="+mn-cs"/>
              </a:rPr>
              <a:t>movement against a continuation of the Nuclear Power. </a:t>
            </a:r>
            <a:r>
              <a:rPr lang="en-GB" sz="2200" dirty="0" smtClean="0">
                <a:solidFill>
                  <a:schemeClr val="tx1"/>
                </a:solidFill>
                <a:latin typeface="+mn-lt"/>
                <a:ea typeface="+mn-ea"/>
                <a:cs typeface="+mn-cs"/>
              </a:rPr>
              <a:t> </a:t>
            </a:r>
          </a:p>
          <a:p>
            <a:pPr>
              <a:lnSpc>
                <a:spcPts val="2300"/>
              </a:lnSpc>
            </a:pPr>
            <a:r>
              <a:rPr lang="en-GB" sz="2200" dirty="0" smtClean="0">
                <a:solidFill>
                  <a:schemeClr val="tx1"/>
                </a:solidFill>
                <a:latin typeface="+mn-lt"/>
                <a:ea typeface="+mn-ea"/>
                <a:cs typeface="+mn-cs"/>
              </a:rPr>
              <a:t>This has </a:t>
            </a:r>
            <a:r>
              <a:rPr lang="en-GB" sz="2200" dirty="0">
                <a:solidFill>
                  <a:schemeClr val="tx1"/>
                </a:solidFill>
                <a:latin typeface="+mn-lt"/>
                <a:ea typeface="+mn-ea"/>
                <a:cs typeface="+mn-cs"/>
              </a:rPr>
              <a:t>proven the</a:t>
            </a:r>
            <a:r>
              <a:rPr lang="en-GB" sz="2200" dirty="0" smtClean="0">
                <a:solidFill>
                  <a:schemeClr val="tx1"/>
                </a:solidFill>
                <a:latin typeface="+mn-lt"/>
                <a:ea typeface="+mn-ea"/>
                <a:cs typeface="+mn-cs"/>
              </a:rPr>
              <a:t> inadequacy </a:t>
            </a:r>
            <a:r>
              <a:rPr lang="en-GB" sz="2200" dirty="0">
                <a:solidFill>
                  <a:schemeClr val="tx1"/>
                </a:solidFill>
                <a:latin typeface="+mn-lt"/>
                <a:ea typeface="+mn-ea"/>
                <a:cs typeface="+mn-cs"/>
              </a:rPr>
              <a:t>of the </a:t>
            </a:r>
            <a:r>
              <a:rPr lang="en-GB" sz="2200" dirty="0" smtClean="0">
                <a:solidFill>
                  <a:schemeClr val="tx1"/>
                </a:solidFill>
                <a:latin typeface="+mn-lt"/>
                <a:ea typeface="+mn-ea"/>
                <a:cs typeface="+mn-cs"/>
              </a:rPr>
              <a:t>present “</a:t>
            </a:r>
            <a:r>
              <a:rPr lang="en-GB" sz="2200" dirty="0">
                <a:solidFill>
                  <a:schemeClr val="tx1"/>
                </a:solidFill>
                <a:latin typeface="+mn-lt"/>
                <a:ea typeface="+mn-ea"/>
                <a:cs typeface="+mn-cs"/>
              </a:rPr>
              <a:t>probabilistic” concept</a:t>
            </a:r>
            <a:r>
              <a:rPr lang="en-GB" sz="2200" dirty="0" smtClean="0">
                <a:solidFill>
                  <a:schemeClr val="tx1"/>
                </a:solidFill>
                <a:latin typeface="+mn-lt"/>
                <a:ea typeface="+mn-ea"/>
                <a:cs typeface="+mn-cs"/>
              </a:rPr>
              <a:t> vastly used by  the Nuclear Community and </a:t>
            </a:r>
            <a:r>
              <a:rPr lang="en-GB" sz="2200" dirty="0">
                <a:solidFill>
                  <a:schemeClr val="tx1"/>
                </a:solidFill>
                <a:latin typeface="+mn-lt"/>
                <a:ea typeface="+mn-ea"/>
                <a:cs typeface="+mn-cs"/>
              </a:rPr>
              <a:t>the necessity of an entirely new, </a:t>
            </a:r>
            <a:r>
              <a:rPr lang="en-GB" sz="2200" dirty="0" smtClean="0">
                <a:solidFill>
                  <a:schemeClr val="tx1"/>
                </a:solidFill>
                <a:latin typeface="+mn-lt"/>
                <a:ea typeface="+mn-ea"/>
                <a:cs typeface="+mn-cs"/>
              </a:rPr>
              <a:t>alternative, “</a:t>
            </a:r>
            <a:r>
              <a:rPr lang="en-GB" sz="2200" dirty="0">
                <a:solidFill>
                  <a:schemeClr val="tx1"/>
                </a:solidFill>
                <a:latin typeface="+mn-lt"/>
                <a:ea typeface="+mn-ea"/>
                <a:cs typeface="+mn-cs"/>
              </a:rPr>
              <a:t>deterministic” approach</a:t>
            </a:r>
            <a:r>
              <a:rPr lang="en-GB" sz="2200" dirty="0" smtClean="0"/>
              <a:t>. In order to be vigorously  continued, Nuclear Power must be profoundly modified. </a:t>
            </a:r>
          </a:p>
          <a:p>
            <a:pPr>
              <a:lnSpc>
                <a:spcPts val="2300"/>
              </a:lnSpc>
            </a:pPr>
            <a:r>
              <a:rPr lang="en-GB" sz="2200" dirty="0" smtClean="0">
                <a:solidFill>
                  <a:schemeClr val="tx1"/>
                </a:solidFill>
                <a:latin typeface="+mn-lt"/>
                <a:ea typeface="+mn-ea"/>
                <a:cs typeface="+mn-cs"/>
              </a:rPr>
              <a:t>New </a:t>
            </a:r>
            <a:r>
              <a:rPr lang="en-GB" sz="2200" dirty="0">
                <a:solidFill>
                  <a:schemeClr val="tx1"/>
                </a:solidFill>
                <a:latin typeface="+mn-lt"/>
                <a:ea typeface="+mn-ea"/>
                <a:cs typeface="+mn-cs"/>
              </a:rPr>
              <a:t>breeding reactions </a:t>
            </a:r>
            <a:r>
              <a:rPr lang="en-GB" sz="2200" dirty="0" smtClean="0">
                <a:solidFill>
                  <a:schemeClr val="tx1"/>
                </a:solidFill>
                <a:latin typeface="+mn-lt"/>
                <a:ea typeface="+mn-ea"/>
                <a:cs typeface="+mn-cs"/>
              </a:rPr>
              <a:t>based </a:t>
            </a:r>
            <a:r>
              <a:rPr lang="en-GB" sz="2200" dirty="0">
                <a:solidFill>
                  <a:schemeClr val="tx1"/>
                </a:solidFill>
                <a:latin typeface="+mn-lt"/>
                <a:ea typeface="+mn-ea"/>
                <a:cs typeface="+mn-cs"/>
              </a:rPr>
              <a:t>on Tritium, natural Uranium or Thorium and which may last for many thousand years, far beyond fossils, must be pursued but with much stricter safety and deterministic</a:t>
            </a:r>
            <a:r>
              <a:rPr lang="en-GB" sz="2200" dirty="0" smtClean="0">
                <a:solidFill>
                  <a:schemeClr val="tx1"/>
                </a:solidFill>
                <a:latin typeface="+mn-lt"/>
                <a:ea typeface="+mn-ea"/>
                <a:cs typeface="+mn-cs"/>
              </a:rPr>
              <a:t> levels</a:t>
            </a:r>
            <a:r>
              <a:rPr lang="en-GB" sz="2200" dirty="0">
                <a:solidFill>
                  <a:schemeClr val="tx1"/>
                </a:solidFill>
                <a:latin typeface="+mn-lt"/>
                <a:ea typeface="+mn-ea"/>
                <a:cs typeface="+mn-cs"/>
              </a:rPr>
              <a:t>.</a:t>
            </a:r>
            <a:r>
              <a:rPr lang="en-GB" sz="2200" dirty="0" smtClean="0">
                <a:solidFill>
                  <a:schemeClr val="tx1"/>
                </a:solidFill>
                <a:latin typeface="+mn-lt"/>
                <a:ea typeface="+mn-ea"/>
                <a:cs typeface="+mn-cs"/>
              </a:rPr>
              <a:t> The long-lived waste problem has to be solved. For </a:t>
            </a:r>
            <a:r>
              <a:rPr lang="en-GB" sz="2200" dirty="0">
                <a:solidFill>
                  <a:schemeClr val="tx1"/>
                </a:solidFill>
                <a:latin typeface="+mn-lt"/>
                <a:ea typeface="+mn-ea"/>
                <a:cs typeface="+mn-cs"/>
              </a:rPr>
              <a:t>such</a:t>
            </a:r>
            <a:r>
              <a:rPr lang="en-GB" sz="2200" dirty="0" smtClean="0">
                <a:solidFill>
                  <a:schemeClr val="tx1"/>
                </a:solidFill>
                <a:latin typeface="+mn-lt"/>
                <a:ea typeface="+mn-ea"/>
                <a:cs typeface="+mn-cs"/>
              </a:rPr>
              <a:t> new processes a </a:t>
            </a:r>
            <a:r>
              <a:rPr lang="en-GB" sz="2200" dirty="0">
                <a:solidFill>
                  <a:schemeClr val="tx1"/>
                </a:solidFill>
                <a:latin typeface="+mn-lt"/>
                <a:ea typeface="+mn-ea"/>
                <a:cs typeface="+mn-cs"/>
              </a:rPr>
              <a:t>distinction between </a:t>
            </a:r>
            <a:r>
              <a:rPr lang="en-GB" sz="2200" dirty="0" smtClean="0">
                <a:solidFill>
                  <a:schemeClr val="tx1"/>
                </a:solidFill>
                <a:latin typeface="+mn-lt"/>
                <a:ea typeface="+mn-ea"/>
                <a:cs typeface="+mn-cs"/>
              </a:rPr>
              <a:t>renewable </a:t>
            </a:r>
            <a:r>
              <a:rPr lang="en-GB" sz="2200" dirty="0">
                <a:solidFill>
                  <a:schemeClr val="tx1"/>
                </a:solidFill>
                <a:latin typeface="+mn-lt"/>
                <a:ea typeface="+mn-ea"/>
                <a:cs typeface="+mn-cs"/>
              </a:rPr>
              <a:t>and not </a:t>
            </a:r>
            <a:r>
              <a:rPr lang="en-GB" sz="2200" dirty="0" smtClean="0">
                <a:solidFill>
                  <a:schemeClr val="tx1"/>
                </a:solidFill>
                <a:latin typeface="+mn-lt"/>
                <a:ea typeface="+mn-ea"/>
                <a:cs typeface="+mn-cs"/>
              </a:rPr>
              <a:t>renewable energies is academic</a:t>
            </a:r>
            <a:r>
              <a:rPr lang="en-GB" sz="2200" dirty="0">
                <a:solidFill>
                  <a:schemeClr val="tx1"/>
                </a:solidFill>
                <a:latin typeface="+mn-lt"/>
                <a:ea typeface="+mn-ea"/>
                <a:cs typeface="+mn-cs"/>
              </a:rPr>
              <a:t>.</a:t>
            </a:r>
            <a:r>
              <a:rPr lang="en-GB" sz="2200" dirty="0" smtClean="0">
                <a:solidFill>
                  <a:schemeClr val="tx1"/>
                </a:solidFill>
                <a:latin typeface="+mn-lt"/>
                <a:ea typeface="+mn-ea"/>
                <a:cs typeface="+mn-cs"/>
              </a:rPr>
              <a:t> </a:t>
            </a:r>
          </a:p>
          <a:p>
            <a:pPr>
              <a:lnSpc>
                <a:spcPts val="2300"/>
              </a:lnSpc>
            </a:pPr>
            <a:r>
              <a:rPr lang="en-GB" sz="2200" dirty="0" smtClean="0">
                <a:solidFill>
                  <a:schemeClr val="tx1"/>
                </a:solidFill>
                <a:latin typeface="+mn-lt"/>
                <a:ea typeface="+mn-ea"/>
                <a:cs typeface="+mn-cs"/>
              </a:rPr>
              <a:t>Amongst the various breeding alternatives the use of Thorium represents an unique opportunity. This is a very old idea. Strongly supported by the main of fathers of Nuclear Energy, like Alvin Weinberg, Eugene Wigner and Ed Teller, but perhaps then also ultimately neglected because its intrinsic absence of military fall-outs, the use of Thorium deserves nowadays a considerable attention. </a:t>
            </a:r>
            <a:endParaRPr lang="en-US" sz="2200" dirty="0" smtClean="0">
              <a:solidFill>
                <a:schemeClr val="tx1"/>
              </a:solidFill>
              <a:latin typeface="+mn-lt"/>
              <a:ea typeface="+mn-ea"/>
              <a:cs typeface="+mn-cs"/>
            </a:endParaRPr>
          </a:p>
          <a:p>
            <a:endParaRPr lang="en-US" sz="2200" dirty="0" smtClean="0">
              <a:solidFill>
                <a:schemeClr val="tx1"/>
              </a:solidFill>
              <a:latin typeface="+mn-lt"/>
              <a:ea typeface="+mn-ea"/>
              <a:cs typeface="+mn-cs"/>
            </a:endParaRPr>
          </a:p>
          <a:p>
            <a:endParaRPr lang="en-US" sz="2400" dirty="0"/>
          </a:p>
        </p:txBody>
      </p:sp>
      <p:sp>
        <p:nvSpPr>
          <p:cNvPr id="4" name="Footer Placeholder 3"/>
          <p:cNvSpPr>
            <a:spLocks noGrp="1"/>
          </p:cNvSpPr>
          <p:nvPr>
            <p:ph type="ftr" sz="quarter" idx="10"/>
          </p:nvPr>
        </p:nvSpPr>
        <p:spPr/>
        <p:txBody>
          <a:bodyPr/>
          <a:lstStyle/>
          <a:p>
            <a:r>
              <a:rPr lang="en-US" smtClean="0"/>
              <a:t>CERN_Oct_2013</a:t>
            </a:r>
            <a:endParaRPr lang="en-GB"/>
          </a:p>
        </p:txBody>
      </p:sp>
      <p:sp>
        <p:nvSpPr>
          <p:cNvPr id="5" name="Slide Number Placeholder 4"/>
          <p:cNvSpPr>
            <a:spLocks noGrp="1"/>
          </p:cNvSpPr>
          <p:nvPr>
            <p:ph type="sldNum" sz="quarter" idx="11"/>
          </p:nvPr>
        </p:nvSpPr>
        <p:spPr/>
        <p:txBody>
          <a:bodyPr/>
          <a:lstStyle/>
          <a:p>
            <a:r>
              <a:rPr lang="en-GB" smtClean="0"/>
              <a:t>Slide# : </a:t>
            </a:r>
            <a:fld id="{A6974256-2F45-8842-BC0A-CF6F0AA3E4B6}" type="slidenum">
              <a:rPr lang="en-GB" smtClean="0"/>
              <a:pPr/>
              <a:t>2</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Footer Placeholder 3"/>
          <p:cNvSpPr>
            <a:spLocks noGrp="1"/>
          </p:cNvSpPr>
          <p:nvPr>
            <p:ph type="ftr" sz="quarter" idx="10"/>
          </p:nvPr>
        </p:nvSpPr>
        <p:spPr/>
        <p:txBody>
          <a:bodyPr/>
          <a:lstStyle/>
          <a:p>
            <a:r>
              <a:rPr lang="en-US" dirty="0" smtClean="0"/>
              <a:t>CERN_Oct_2013</a:t>
            </a:r>
            <a:endParaRPr lang="en-GB" dirty="0"/>
          </a:p>
        </p:txBody>
      </p:sp>
      <p:sp>
        <p:nvSpPr>
          <p:cNvPr id="8" name="Slide Number Placeholder 4"/>
          <p:cNvSpPr>
            <a:spLocks noGrp="1"/>
          </p:cNvSpPr>
          <p:nvPr>
            <p:ph type="sldNum" sz="quarter" idx="11"/>
          </p:nvPr>
        </p:nvSpPr>
        <p:spPr/>
        <p:txBody>
          <a:bodyPr/>
          <a:lstStyle/>
          <a:p>
            <a:r>
              <a:rPr lang="en-GB" dirty="0"/>
              <a:t>Slide# : </a:t>
            </a:r>
            <a:fld id="{7AABE72F-71F3-CC49-A16A-638EAA013352}" type="slidenum">
              <a:rPr lang="en-GB"/>
              <a:pPr/>
              <a:t>20</a:t>
            </a:fld>
            <a:endParaRPr lang="en-GB" dirty="0"/>
          </a:p>
        </p:txBody>
      </p:sp>
      <p:sp>
        <p:nvSpPr>
          <p:cNvPr id="1364994" name="AutoShape 1026"/>
          <p:cNvSpPr>
            <a:spLocks noGrp="1" noChangeArrowheads="1"/>
          </p:cNvSpPr>
          <p:nvPr>
            <p:ph type="title"/>
          </p:nvPr>
        </p:nvSpPr>
        <p:spPr>
          <a:ln/>
        </p:spPr>
        <p:txBody>
          <a:bodyPr/>
          <a:lstStyle/>
          <a:p>
            <a:r>
              <a:rPr lang="en-US" dirty="0"/>
              <a:t>The</a:t>
            </a:r>
            <a:r>
              <a:rPr lang="en-US" dirty="0" smtClean="0"/>
              <a:t> Thorium </a:t>
            </a:r>
            <a:r>
              <a:rPr lang="en-US" dirty="0"/>
              <a:t>driven fast EA (</a:t>
            </a:r>
            <a:r>
              <a:rPr lang="it-IT" dirty="0"/>
              <a:t>CERN/AT/95-44)</a:t>
            </a:r>
            <a:endParaRPr lang="en-US" dirty="0"/>
          </a:p>
        </p:txBody>
      </p:sp>
      <p:sp>
        <p:nvSpPr>
          <p:cNvPr id="1364995" name="Rectangle 1027"/>
          <p:cNvSpPr>
            <a:spLocks noChangeArrowheads="1"/>
          </p:cNvSpPr>
          <p:nvPr/>
        </p:nvSpPr>
        <p:spPr bwMode="auto">
          <a:xfrm>
            <a:off x="914400" y="1371600"/>
            <a:ext cx="4419600" cy="5029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rgbClr val="FF0000"/>
              </a:buClr>
              <a:buFont typeface="Zapf Dingbats" charset="2"/>
              <a:buChar char="l"/>
            </a:pPr>
            <a:endParaRPr lang="en-GB" sz="1800" baseline="0" dirty="0">
              <a:latin typeface="Comic Sans MS" charset="0"/>
            </a:endParaRPr>
          </a:p>
        </p:txBody>
      </p:sp>
      <p:pic>
        <p:nvPicPr>
          <p:cNvPr id="1364997" name="Picture 1029" descr="Figure 4"/>
          <p:cNvPicPr>
            <a:picLocks noChangeAspect="1" noChangeArrowheads="1"/>
          </p:cNvPicPr>
          <p:nvPr/>
        </p:nvPicPr>
        <p:blipFill>
          <a:blip r:embed="rId3"/>
          <a:srcRect/>
          <a:stretch>
            <a:fillRect/>
          </a:stretch>
        </p:blipFill>
        <p:spPr bwMode="auto">
          <a:xfrm>
            <a:off x="4727575" y="685800"/>
            <a:ext cx="5178425" cy="5661025"/>
          </a:xfrm>
          <a:prstGeom prst="rect">
            <a:avLst/>
          </a:prstGeom>
          <a:noFill/>
        </p:spPr>
      </p:pic>
      <p:sp>
        <p:nvSpPr>
          <p:cNvPr id="1364998" name="Rectangle 1030"/>
          <p:cNvSpPr>
            <a:spLocks noChangeArrowheads="1"/>
          </p:cNvSpPr>
          <p:nvPr/>
        </p:nvSpPr>
        <p:spPr bwMode="auto">
          <a:xfrm>
            <a:off x="228600" y="609600"/>
            <a:ext cx="5562600" cy="5715000"/>
          </a:xfrm>
          <a:prstGeom prst="rect">
            <a:avLst/>
          </a:prstGeom>
          <a:noFill/>
          <a:ln w="9525">
            <a:noFill/>
            <a:miter lim="800000"/>
            <a:headEnd/>
            <a:tailEnd/>
          </a:ln>
          <a:effectLst/>
        </p:spPr>
        <p:txBody>
          <a:bodyPr>
            <a:prstTxWarp prst="textNoShape">
              <a:avLst/>
            </a:prstTxWarp>
          </a:bodyPr>
          <a:lstStyle/>
          <a:p>
            <a:pPr marL="342900" indent="-342900">
              <a:lnSpc>
                <a:spcPct val="85000"/>
              </a:lnSpc>
              <a:spcBef>
                <a:spcPct val="10000"/>
              </a:spcBef>
              <a:buClr>
                <a:srgbClr val="FF0000"/>
              </a:buClr>
              <a:buFont typeface="Zapf Dingbats" charset="2"/>
              <a:buChar char="l"/>
            </a:pPr>
            <a:r>
              <a:rPr lang="en-GB" sz="2400" b="1" baseline="0" dirty="0" smtClean="0">
                <a:solidFill>
                  <a:srgbClr val="E30B0B"/>
                </a:solidFill>
                <a:latin typeface="Comic Sans MS" charset="0"/>
              </a:rPr>
              <a:t>Subcritical system</a:t>
            </a:r>
            <a:r>
              <a:rPr lang="en-GB" sz="2400" baseline="0" dirty="0" smtClean="0">
                <a:latin typeface="Comic Sans MS" charset="0"/>
              </a:rPr>
              <a:t> driven by a proton accelerator.</a:t>
            </a:r>
            <a:r>
              <a:rPr lang="en-GB" sz="2400" b="1" baseline="0" dirty="0" smtClean="0">
                <a:solidFill>
                  <a:srgbClr val="E30B0B"/>
                </a:solidFill>
                <a:latin typeface="Comic Sans MS" charset="0"/>
              </a:rPr>
              <a:t> </a:t>
            </a:r>
          </a:p>
          <a:p>
            <a:pPr marL="342900" indent="-342900">
              <a:lnSpc>
                <a:spcPct val="85000"/>
              </a:lnSpc>
              <a:spcBef>
                <a:spcPct val="10000"/>
              </a:spcBef>
              <a:buClr>
                <a:srgbClr val="FF0000"/>
              </a:buClr>
              <a:buFont typeface="Zapf Dingbats" charset="2"/>
              <a:buChar char="l"/>
            </a:pPr>
            <a:r>
              <a:rPr lang="en-GB" sz="2400" b="1" baseline="0" dirty="0" smtClean="0">
                <a:solidFill>
                  <a:srgbClr val="E30B0B"/>
                </a:solidFill>
                <a:latin typeface="Comic Sans MS" charset="0"/>
              </a:rPr>
              <a:t>Fast neutrons</a:t>
            </a:r>
            <a:r>
              <a:rPr lang="en-GB" sz="2400" baseline="0" dirty="0" smtClean="0">
                <a:latin typeface="Comic Sans MS" charset="0"/>
              </a:rPr>
              <a:t> and fuel cycle based on natural </a:t>
            </a:r>
            <a:r>
              <a:rPr lang="en-GB" sz="2400" b="1" baseline="0" dirty="0" smtClean="0">
                <a:solidFill>
                  <a:srgbClr val="E30B0B"/>
                </a:solidFill>
                <a:latin typeface="Comic Sans MS" charset="0"/>
              </a:rPr>
              <a:t>Thorium</a:t>
            </a:r>
            <a:r>
              <a:rPr lang="en-GB" sz="2400" baseline="0" dirty="0" smtClean="0">
                <a:latin typeface="Comic Sans MS" charset="0"/>
              </a:rPr>
              <a:t> </a:t>
            </a:r>
          </a:p>
          <a:p>
            <a:pPr marL="342900" indent="-342900">
              <a:lnSpc>
                <a:spcPct val="85000"/>
              </a:lnSpc>
              <a:spcBef>
                <a:spcPct val="10000"/>
              </a:spcBef>
              <a:buClr>
                <a:srgbClr val="FF0000"/>
              </a:buClr>
              <a:buFont typeface="Zapf Dingbats" charset="2"/>
              <a:buChar char="l"/>
            </a:pPr>
            <a:r>
              <a:rPr lang="en-GB" sz="2400" b="1" baseline="0" dirty="0" smtClean="0">
                <a:solidFill>
                  <a:srgbClr val="C30224"/>
                </a:solidFill>
                <a:latin typeface="Comic Sans MS" charset="0"/>
              </a:rPr>
              <a:t>Closed </a:t>
            </a:r>
            <a:r>
              <a:rPr lang="en-GB" sz="2400" b="1" baseline="0" dirty="0">
                <a:solidFill>
                  <a:srgbClr val="C30224"/>
                </a:solidFill>
                <a:latin typeface="Comic Sans MS" charset="0"/>
              </a:rPr>
              <a:t>cycle</a:t>
            </a:r>
            <a:r>
              <a:rPr lang="en-GB" sz="2400" baseline="0" dirty="0">
                <a:latin typeface="Comic Sans MS" charset="0"/>
              </a:rPr>
              <a:t>: all actinides are recycled </a:t>
            </a:r>
            <a:r>
              <a:rPr lang="en-GB" sz="2400" baseline="0" dirty="0" smtClean="0">
                <a:latin typeface="Comic Sans MS" charset="0"/>
              </a:rPr>
              <a:t>indefinitely. The “</a:t>
            </a:r>
            <a:r>
              <a:rPr lang="en-GB" sz="2400" baseline="0" dirty="0">
                <a:latin typeface="Comic Sans MS" charset="0"/>
              </a:rPr>
              <a:t>waste” are fission fragments and structural materials which are relatively short-lived</a:t>
            </a:r>
            <a:endParaRPr lang="en-GB" sz="2400" baseline="0" dirty="0" smtClean="0">
              <a:latin typeface="Comic Sans MS" charset="0"/>
            </a:endParaRPr>
          </a:p>
          <a:p>
            <a:pPr marL="342900" indent="-342900">
              <a:lnSpc>
                <a:spcPct val="85000"/>
              </a:lnSpc>
              <a:spcBef>
                <a:spcPct val="10000"/>
              </a:spcBef>
              <a:buClr>
                <a:srgbClr val="FF0000"/>
              </a:buClr>
              <a:buFont typeface="Zapf Dingbats" charset="2"/>
              <a:buChar char="l"/>
            </a:pPr>
            <a:r>
              <a:rPr lang="en-GB" sz="2400" b="1" baseline="0" dirty="0" smtClean="0">
                <a:solidFill>
                  <a:srgbClr val="E30B0B"/>
                </a:solidFill>
                <a:latin typeface="Comic Sans MS" charset="0"/>
              </a:rPr>
              <a:t>Lead</a:t>
            </a:r>
            <a:r>
              <a:rPr lang="en-GB" sz="2400" baseline="0" dirty="0" smtClean="0">
                <a:latin typeface="Comic Sans MS" charset="0"/>
              </a:rPr>
              <a:t> </a:t>
            </a:r>
            <a:r>
              <a:rPr lang="en-GB" sz="2400" baseline="0" dirty="0">
                <a:latin typeface="Comic Sans MS" charset="0"/>
              </a:rPr>
              <a:t>as target both as neutron moderator and as heat carrier</a:t>
            </a:r>
            <a:endParaRPr lang="en-GB" sz="2400" baseline="0" dirty="0" smtClean="0">
              <a:latin typeface="Comic Sans MS" charset="0"/>
            </a:endParaRPr>
          </a:p>
          <a:p>
            <a:pPr marL="342900" indent="-342900">
              <a:lnSpc>
                <a:spcPct val="85000"/>
              </a:lnSpc>
              <a:spcBef>
                <a:spcPct val="10000"/>
              </a:spcBef>
              <a:buClr>
                <a:srgbClr val="FF0000"/>
              </a:buClr>
              <a:buFont typeface="Zapf Dingbats" charset="2"/>
              <a:buChar char="l"/>
            </a:pPr>
            <a:r>
              <a:rPr lang="en-GB" sz="2400" b="1" baseline="0" dirty="0" smtClean="0">
                <a:solidFill>
                  <a:srgbClr val="E30B0B"/>
                </a:solidFill>
                <a:latin typeface="Comic Sans MS" charset="0"/>
              </a:rPr>
              <a:t>Deterministic </a:t>
            </a:r>
            <a:r>
              <a:rPr lang="en-GB" sz="2400" b="1" baseline="0" dirty="0">
                <a:solidFill>
                  <a:srgbClr val="E30B0B"/>
                </a:solidFill>
                <a:latin typeface="Comic Sans MS" charset="0"/>
              </a:rPr>
              <a:t>safety</a:t>
            </a:r>
            <a:r>
              <a:rPr lang="en-GB" sz="2400" baseline="0" dirty="0">
                <a:latin typeface="Comic Sans MS" charset="0"/>
              </a:rPr>
              <a:t> with passive elements to eliminate </a:t>
            </a:r>
            <a:endParaRPr lang="en-GB" sz="2400" baseline="0" dirty="0" smtClean="0">
              <a:latin typeface="Comic Sans MS" charset="0"/>
            </a:endParaRPr>
          </a:p>
          <a:p>
            <a:pPr marL="742950" lvl="1" indent="-285750">
              <a:lnSpc>
                <a:spcPct val="85000"/>
              </a:lnSpc>
              <a:spcBef>
                <a:spcPct val="10000"/>
              </a:spcBef>
              <a:buClr>
                <a:srgbClr val="FF0000"/>
              </a:buClr>
              <a:buSzPct val="155000"/>
              <a:buFont typeface="Wingdings" charset="2"/>
              <a:buChar char=""/>
            </a:pPr>
            <a:r>
              <a:rPr lang="en-GB" sz="2400" baseline="0" dirty="0" smtClean="0">
                <a:latin typeface="Comic Sans MS" charset="0"/>
                <a:ea typeface="ＭＳ Ｐゴシック" charset="-128"/>
              </a:rPr>
              <a:t>Criticality</a:t>
            </a:r>
            <a:endParaRPr lang="en-GB" sz="2400" baseline="0" dirty="0">
              <a:latin typeface="Comic Sans MS" charset="0"/>
              <a:ea typeface="ＭＳ Ｐゴシック" charset="-128"/>
            </a:endParaRPr>
          </a:p>
          <a:p>
            <a:pPr marL="742950" lvl="1" indent="-285750">
              <a:lnSpc>
                <a:spcPct val="85000"/>
              </a:lnSpc>
              <a:spcBef>
                <a:spcPct val="10000"/>
              </a:spcBef>
              <a:buClr>
                <a:srgbClr val="FF0000"/>
              </a:buClr>
              <a:buSzPct val="155000"/>
              <a:buFont typeface="Wingdings" charset="2"/>
              <a:buChar char=""/>
            </a:pPr>
            <a:r>
              <a:rPr lang="en-GB" sz="2400" baseline="0" dirty="0">
                <a:latin typeface="Comic Sans MS" charset="0"/>
                <a:ea typeface="ＭＳ Ｐゴシック" charset="-128"/>
              </a:rPr>
              <a:t>Meltdown</a:t>
            </a:r>
          </a:p>
          <a:p>
            <a:pPr marL="742950" lvl="1" indent="-285750">
              <a:lnSpc>
                <a:spcPct val="85000"/>
              </a:lnSpc>
              <a:spcBef>
                <a:spcPct val="10000"/>
              </a:spcBef>
              <a:buClr>
                <a:srgbClr val="FF0000"/>
              </a:buClr>
              <a:buSzPct val="155000"/>
              <a:buFont typeface="Wingdings" charset="2"/>
              <a:buChar char=""/>
            </a:pPr>
            <a:r>
              <a:rPr lang="en-GB" sz="2400" baseline="0" dirty="0">
                <a:latin typeface="Comic Sans MS" charset="0"/>
                <a:ea typeface="ＭＳ Ｐゴシック" charset="-128"/>
              </a:rPr>
              <a:t>Decay heat</a:t>
            </a:r>
          </a:p>
          <a:p>
            <a:pPr marL="742950" lvl="1" indent="-285750">
              <a:lnSpc>
                <a:spcPct val="85000"/>
              </a:lnSpc>
              <a:spcBef>
                <a:spcPct val="10000"/>
              </a:spcBef>
              <a:buClr>
                <a:srgbClr val="FF0000"/>
              </a:buClr>
              <a:buSzPct val="155000"/>
              <a:buFont typeface="Wingdings" charset="2"/>
              <a:buChar char=""/>
            </a:pPr>
            <a:r>
              <a:rPr lang="en-GB" sz="2400" baseline="0" dirty="0">
                <a:latin typeface="Comic Sans MS" charset="0"/>
                <a:ea typeface="ＭＳ Ｐゴシック" charset="-128"/>
              </a:rPr>
              <a:t>Seismic  protection</a:t>
            </a:r>
          </a:p>
        </p:txBody>
      </p:sp>
      <p:sp>
        <p:nvSpPr>
          <p:cNvPr id="1364996" name="Text Box 1028"/>
          <p:cNvSpPr txBox="1">
            <a:spLocks noChangeArrowheads="1"/>
          </p:cNvSpPr>
          <p:nvPr/>
        </p:nvSpPr>
        <p:spPr bwMode="auto">
          <a:xfrm>
            <a:off x="4648200" y="5410200"/>
            <a:ext cx="2286000" cy="45720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2400" i="1" baseline="0" dirty="0">
                <a:solidFill>
                  <a:srgbClr val="C30224"/>
                </a:solidFill>
                <a:latin typeface="Comic Sans MS" charset="0"/>
              </a:rPr>
              <a:t>600 </a:t>
            </a:r>
            <a:r>
              <a:rPr lang="en-US" sz="2400" i="1" baseline="0" dirty="0" err="1">
                <a:solidFill>
                  <a:srgbClr val="C30224"/>
                </a:solidFill>
                <a:latin typeface="Comic Sans MS" charset="0"/>
              </a:rPr>
              <a:t>MWatt</a:t>
            </a:r>
            <a:r>
              <a:rPr lang="en-US" sz="2400" i="1" dirty="0" err="1">
                <a:solidFill>
                  <a:srgbClr val="C30224"/>
                </a:solidFill>
                <a:latin typeface="Comic Sans MS" charset="0"/>
              </a:rPr>
              <a:t>ele</a:t>
            </a:r>
            <a:endParaRPr lang="en-US" sz="1600" baseline="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6499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6499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6499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64998">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64998">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64998">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64998">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64998">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64998">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64998">
                                            <p:txEl>
                                              <p:pRg st="7" end="7"/>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6499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4998" grpId="0" build="p" bldLvl="2"/>
      <p:bldP spid="1364996" grpId="0"/>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Thorium driven fast EA (</a:t>
            </a:r>
            <a:r>
              <a:rPr lang="it-IT" dirty="0" smtClean="0"/>
              <a:t>CERN/AT/95-44)</a:t>
            </a:r>
            <a:endParaRPr lang="en-US" dirty="0"/>
          </a:p>
        </p:txBody>
      </p:sp>
      <p:sp>
        <p:nvSpPr>
          <p:cNvPr id="4" name="Footer Placeholder 3"/>
          <p:cNvSpPr>
            <a:spLocks noGrp="1"/>
          </p:cNvSpPr>
          <p:nvPr>
            <p:ph type="ftr" sz="quarter" idx="10"/>
          </p:nvPr>
        </p:nvSpPr>
        <p:spPr/>
        <p:txBody>
          <a:bodyPr/>
          <a:lstStyle/>
          <a:p>
            <a:r>
              <a:rPr lang="en-US" smtClean="0"/>
              <a:t>CERN_Oct_2013</a:t>
            </a:r>
            <a:endParaRPr lang="en-GB"/>
          </a:p>
        </p:txBody>
      </p:sp>
      <p:sp>
        <p:nvSpPr>
          <p:cNvPr id="5" name="Slide Number Placeholder 4"/>
          <p:cNvSpPr>
            <a:spLocks noGrp="1"/>
          </p:cNvSpPr>
          <p:nvPr>
            <p:ph type="sldNum" sz="quarter" idx="11"/>
          </p:nvPr>
        </p:nvSpPr>
        <p:spPr/>
        <p:txBody>
          <a:bodyPr/>
          <a:lstStyle/>
          <a:p>
            <a:r>
              <a:rPr lang="en-GB" smtClean="0"/>
              <a:t>Slide# : </a:t>
            </a:r>
            <a:fld id="{A6974256-2F45-8842-BC0A-CF6F0AA3E4B6}" type="slidenum">
              <a:rPr lang="en-GB" smtClean="0"/>
              <a:pPr/>
              <a:t>21</a:t>
            </a:fld>
            <a:endParaRPr lang="en-GB"/>
          </a:p>
        </p:txBody>
      </p:sp>
      <p:pic>
        <p:nvPicPr>
          <p:cNvPr id="6" name="Picture 5" descr="Figure 1_Aker.png"/>
          <p:cNvPicPr>
            <a:picLocks noChangeAspect="1"/>
          </p:cNvPicPr>
          <p:nvPr/>
        </p:nvPicPr>
        <p:blipFill>
          <a:blip r:embed="rId2"/>
          <a:stretch>
            <a:fillRect/>
          </a:stretch>
        </p:blipFill>
        <p:spPr>
          <a:xfrm>
            <a:off x="914399" y="548182"/>
            <a:ext cx="8153401" cy="592881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smtClean="0"/>
              <a:t>CERN_Oct_2013</a:t>
            </a:r>
            <a:endParaRPr lang="en-GB"/>
          </a:p>
        </p:txBody>
      </p:sp>
      <p:sp>
        <p:nvSpPr>
          <p:cNvPr id="6" name="Slide Number Placeholder 4"/>
          <p:cNvSpPr>
            <a:spLocks noGrp="1"/>
          </p:cNvSpPr>
          <p:nvPr>
            <p:ph type="sldNum" sz="quarter" idx="11"/>
          </p:nvPr>
        </p:nvSpPr>
        <p:spPr/>
        <p:txBody>
          <a:bodyPr/>
          <a:lstStyle/>
          <a:p>
            <a:r>
              <a:rPr lang="en-GB"/>
              <a:t>Slide# : </a:t>
            </a:r>
            <a:fld id="{0A5D74C6-A843-C741-98B1-0058D35DEB45}" type="slidenum">
              <a:rPr lang="en-GB"/>
              <a:pPr/>
              <a:t>22</a:t>
            </a:fld>
            <a:endParaRPr lang="en-GB"/>
          </a:p>
        </p:txBody>
      </p:sp>
      <p:sp>
        <p:nvSpPr>
          <p:cNvPr id="1367042" name="AutoShape 1026"/>
          <p:cNvSpPr>
            <a:spLocks noGrp="1" noChangeArrowheads="1"/>
          </p:cNvSpPr>
          <p:nvPr>
            <p:ph type="title"/>
          </p:nvPr>
        </p:nvSpPr>
        <p:spPr>
          <a:ln/>
        </p:spPr>
        <p:txBody>
          <a:bodyPr/>
          <a:lstStyle/>
          <a:p>
            <a:r>
              <a:rPr lang="it-IT" dirty="0" err="1"/>
              <a:t>Main</a:t>
            </a:r>
            <a:r>
              <a:rPr lang="it-IT" dirty="0"/>
              <a:t> </a:t>
            </a:r>
            <a:r>
              <a:rPr lang="it-IT" dirty="0" err="1"/>
              <a:t>parameters</a:t>
            </a:r>
            <a:r>
              <a:rPr lang="it-IT" dirty="0"/>
              <a:t> </a:t>
            </a:r>
            <a:r>
              <a:rPr lang="it-IT" dirty="0" err="1"/>
              <a:t>of</a:t>
            </a:r>
            <a:r>
              <a:rPr lang="it-IT" dirty="0"/>
              <a:t> the EA </a:t>
            </a:r>
            <a:r>
              <a:rPr lang="it-IT" dirty="0" err="1"/>
              <a:t>according</a:t>
            </a:r>
            <a:r>
              <a:rPr lang="it-IT" dirty="0"/>
              <a:t> </a:t>
            </a:r>
            <a:r>
              <a:rPr lang="it-IT" dirty="0" err="1"/>
              <a:t>to</a:t>
            </a:r>
            <a:r>
              <a:rPr lang="it-IT" dirty="0"/>
              <a:t> CERN/AT/95-44</a:t>
            </a:r>
            <a:endParaRPr lang="en-US" dirty="0">
              <a:solidFill>
                <a:schemeClr val="tx1"/>
              </a:solidFill>
              <a:latin typeface="Times New Roman" charset="0"/>
            </a:endParaRPr>
          </a:p>
        </p:txBody>
      </p:sp>
      <p:graphicFrame>
        <p:nvGraphicFramePr>
          <p:cNvPr id="1367043" name="Object 1027"/>
          <p:cNvGraphicFramePr>
            <a:graphicFrameLocks noChangeAspect="1"/>
          </p:cNvGraphicFramePr>
          <p:nvPr/>
        </p:nvGraphicFramePr>
        <p:xfrm>
          <a:off x="4038600" y="571500"/>
          <a:ext cx="4821238" cy="6362700"/>
        </p:xfrm>
        <a:graphic>
          <a:graphicData uri="http://schemas.openxmlformats.org/presentationml/2006/ole">
            <p:oleObj spid="_x0000_s1367053" name="Document" r:id="rId4" imgW="5600700" imgH="7391400" progId="Word.Document.8">
              <p:embed/>
            </p:oleObj>
          </a:graphicData>
        </a:graphic>
      </p:graphicFrame>
      <p:pic>
        <p:nvPicPr>
          <p:cNvPr id="1367044" name="Picture 1028" descr="Figure 4 [Converted]"/>
          <p:cNvPicPr>
            <a:picLocks noChangeAspect="1" noChangeArrowheads="1"/>
          </p:cNvPicPr>
          <p:nvPr/>
        </p:nvPicPr>
        <p:blipFill>
          <a:blip r:embed="rId5"/>
          <a:srcRect/>
          <a:stretch>
            <a:fillRect/>
          </a:stretch>
        </p:blipFill>
        <p:spPr bwMode="auto">
          <a:xfrm>
            <a:off x="-990600" y="762000"/>
            <a:ext cx="4776788" cy="5334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670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670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Footer Placeholder 3"/>
          <p:cNvSpPr>
            <a:spLocks noGrp="1"/>
          </p:cNvSpPr>
          <p:nvPr>
            <p:ph type="ftr" sz="quarter" idx="10"/>
          </p:nvPr>
        </p:nvSpPr>
        <p:spPr/>
        <p:txBody>
          <a:bodyPr/>
          <a:lstStyle/>
          <a:p>
            <a:r>
              <a:rPr lang="en-US" smtClean="0"/>
              <a:t>CERN_Oct_2013</a:t>
            </a:r>
            <a:endParaRPr lang="en-GB"/>
          </a:p>
        </p:txBody>
      </p:sp>
      <p:sp>
        <p:nvSpPr>
          <p:cNvPr id="10" name="Slide Number Placeholder 4"/>
          <p:cNvSpPr>
            <a:spLocks noGrp="1"/>
          </p:cNvSpPr>
          <p:nvPr>
            <p:ph type="sldNum" sz="quarter" idx="11"/>
          </p:nvPr>
        </p:nvSpPr>
        <p:spPr/>
        <p:txBody>
          <a:bodyPr/>
          <a:lstStyle/>
          <a:p>
            <a:r>
              <a:rPr lang="en-GB"/>
              <a:t>Slide# : </a:t>
            </a:r>
            <a:fld id="{D8A87CE1-9435-374C-B6D8-7A9706EB2AE3}" type="slidenum">
              <a:rPr lang="en-GB"/>
              <a:pPr/>
              <a:t>23</a:t>
            </a:fld>
            <a:endParaRPr lang="en-GB"/>
          </a:p>
        </p:txBody>
      </p:sp>
      <p:sp>
        <p:nvSpPr>
          <p:cNvPr id="1310722" name="AutoShape 2"/>
          <p:cNvSpPr>
            <a:spLocks noGrp="1" noChangeArrowheads="1"/>
          </p:cNvSpPr>
          <p:nvPr>
            <p:ph type="title"/>
          </p:nvPr>
        </p:nvSpPr>
        <p:spPr>
          <a:ln/>
        </p:spPr>
        <p:txBody>
          <a:bodyPr/>
          <a:lstStyle/>
          <a:p>
            <a:r>
              <a:rPr lang="en-US" sz="2400" dirty="0">
                <a:solidFill>
                  <a:schemeClr val="hlink"/>
                </a:solidFill>
                <a:ea typeface="Arial" charset="0"/>
                <a:cs typeface="Arial" charset="0"/>
              </a:rPr>
              <a:t>EA Feasibility Study: Aker ASA and Aker Solutions ASA (2010)</a:t>
            </a:r>
            <a:endParaRPr lang="en-GB" sz="1600" dirty="0">
              <a:solidFill>
                <a:schemeClr val="hlink"/>
              </a:solidFill>
              <a:latin typeface="Arial" charset="0"/>
              <a:ea typeface="Arial" charset="0"/>
              <a:cs typeface="Arial" charset="0"/>
            </a:endParaRPr>
          </a:p>
        </p:txBody>
      </p:sp>
      <p:sp>
        <p:nvSpPr>
          <p:cNvPr id="1310723" name="Rectangle 3"/>
          <p:cNvSpPr>
            <a:spLocks noGrp="1" noChangeArrowheads="1"/>
          </p:cNvSpPr>
          <p:nvPr>
            <p:ph type="body" idx="1"/>
          </p:nvPr>
        </p:nvSpPr>
        <p:spPr>
          <a:xfrm>
            <a:off x="530225" y="922338"/>
            <a:ext cx="5772150" cy="4462462"/>
          </a:xfrm>
        </p:spPr>
        <p:txBody>
          <a:bodyPr/>
          <a:lstStyle/>
          <a:p>
            <a:r>
              <a:rPr lang="en-GB" sz="2400"/>
              <a:t>1500MWTh/600MWe</a:t>
            </a:r>
          </a:p>
          <a:p>
            <a:r>
              <a:rPr lang="en-GB" sz="2400"/>
              <a:t>Sub-critical core</a:t>
            </a:r>
          </a:p>
          <a:p>
            <a:r>
              <a:rPr lang="en-GB" sz="2400"/>
              <a:t>Thorium oxide fuel </a:t>
            </a:r>
          </a:p>
          <a:p>
            <a:r>
              <a:rPr lang="en-GB" sz="2400"/>
              <a:t>Accelerator driven via central beam tube</a:t>
            </a:r>
          </a:p>
          <a:p>
            <a:r>
              <a:rPr lang="en-GB" sz="2400"/>
              <a:t>Molten lead coolant </a:t>
            </a:r>
          </a:p>
          <a:p>
            <a:r>
              <a:rPr lang="en-GB" sz="2400"/>
              <a:t>Coolant temp 400-540</a:t>
            </a:r>
            <a:r>
              <a:rPr lang="en-GB" sz="2400" baseline="30000"/>
              <a:t>o</a:t>
            </a:r>
            <a:r>
              <a:rPr lang="en-GB" sz="2400"/>
              <a:t>C</a:t>
            </a:r>
          </a:p>
          <a:p>
            <a:r>
              <a:rPr lang="en-GB" sz="2400"/>
              <a:t>2 Axial flow pumps</a:t>
            </a:r>
          </a:p>
          <a:p>
            <a:r>
              <a:rPr lang="en-GB" sz="2400"/>
              <a:t>4 Annular heat exchangers</a:t>
            </a:r>
          </a:p>
          <a:p>
            <a:r>
              <a:rPr lang="en-GB" sz="2400"/>
              <a:t>Direct lead/water heat exchange</a:t>
            </a:r>
          </a:p>
        </p:txBody>
      </p:sp>
      <p:grpSp>
        <p:nvGrpSpPr>
          <p:cNvPr id="2" name="Group 4"/>
          <p:cNvGrpSpPr>
            <a:grpSpLocks/>
          </p:cNvGrpSpPr>
          <p:nvPr/>
        </p:nvGrpSpPr>
        <p:grpSpPr bwMode="auto">
          <a:xfrm>
            <a:off x="6096000" y="609600"/>
            <a:ext cx="3567113" cy="5527675"/>
            <a:chOff x="3853" y="384"/>
            <a:chExt cx="2247" cy="3482"/>
          </a:xfrm>
        </p:grpSpPr>
        <p:pic>
          <p:nvPicPr>
            <p:cNvPr id="1310725" name="Picture 5"/>
            <p:cNvPicPr>
              <a:picLocks noChangeAspect="1" noChangeArrowheads="1"/>
            </p:cNvPicPr>
            <p:nvPr/>
          </p:nvPicPr>
          <p:blipFill>
            <a:blip r:embed="rId3"/>
            <a:srcRect/>
            <a:stretch>
              <a:fillRect/>
            </a:stretch>
          </p:blipFill>
          <p:spPr bwMode="auto">
            <a:xfrm>
              <a:off x="4800" y="384"/>
              <a:ext cx="1300" cy="171"/>
            </a:xfrm>
            <a:prstGeom prst="rect">
              <a:avLst/>
            </a:prstGeom>
            <a:noFill/>
            <a:ln w="9525">
              <a:noFill/>
              <a:miter lim="800000"/>
              <a:headEnd/>
              <a:tailEnd/>
            </a:ln>
            <a:effectLst/>
          </p:spPr>
        </p:pic>
        <p:pic>
          <p:nvPicPr>
            <p:cNvPr id="1310726" name="Picture 6"/>
            <p:cNvPicPr>
              <a:picLocks noChangeAspect="1" noChangeArrowheads="1"/>
            </p:cNvPicPr>
            <p:nvPr/>
          </p:nvPicPr>
          <p:blipFill>
            <a:blip r:embed="rId4"/>
            <a:srcRect/>
            <a:stretch>
              <a:fillRect/>
            </a:stretch>
          </p:blipFill>
          <p:spPr bwMode="auto">
            <a:xfrm>
              <a:off x="4033" y="611"/>
              <a:ext cx="1897" cy="2887"/>
            </a:xfrm>
            <a:prstGeom prst="rect">
              <a:avLst/>
            </a:prstGeom>
            <a:noFill/>
            <a:ln w="9525">
              <a:noFill/>
              <a:miter lim="800000"/>
              <a:headEnd/>
              <a:tailEnd/>
            </a:ln>
            <a:effectLst/>
          </p:spPr>
        </p:pic>
        <p:sp>
          <p:nvSpPr>
            <p:cNvPr id="1310727" name="Text Box 7"/>
            <p:cNvSpPr txBox="1">
              <a:spLocks noChangeArrowheads="1"/>
            </p:cNvSpPr>
            <p:nvPr/>
          </p:nvSpPr>
          <p:spPr bwMode="auto">
            <a:xfrm>
              <a:off x="3853" y="3624"/>
              <a:ext cx="2181" cy="242"/>
            </a:xfrm>
            <a:prstGeom prst="rect">
              <a:avLst/>
            </a:prstGeom>
            <a:noFill/>
            <a:ln w="9525">
              <a:noFill/>
              <a:miter lim="800000"/>
              <a:headEnd/>
              <a:tailEnd/>
            </a:ln>
            <a:effectLst/>
          </p:spPr>
          <p:txBody>
            <a:bodyPr lIns="0" tIns="0" rIns="0" bIns="0">
              <a:prstTxWarp prst="textNoShape">
                <a:avLst/>
              </a:prstTxWarp>
              <a:spAutoFit/>
            </a:bodyPr>
            <a:lstStyle/>
            <a:p>
              <a:pPr algn="ctr" eaLnBrk="1" hangingPunct="1">
                <a:lnSpc>
                  <a:spcPct val="70000"/>
                </a:lnSpc>
                <a:spcBef>
                  <a:spcPct val="50000"/>
                </a:spcBef>
                <a:buClr>
                  <a:schemeClr val="tx2"/>
                </a:buClr>
                <a:buFont typeface="Arial" charset="0"/>
                <a:buNone/>
              </a:pPr>
              <a:r>
                <a:rPr lang="en-GB" sz="1800" baseline="0">
                  <a:latin typeface="Comic Sans MS" charset="0"/>
                  <a:ea typeface="Arial" charset="0"/>
                  <a:cs typeface="Arial" charset="0"/>
                </a:rPr>
                <a:t>A Thorium fuelled reactor for power generation</a:t>
              </a:r>
            </a:p>
          </p:txBody>
        </p:sp>
      </p:grpSp>
      <p:sp>
        <p:nvSpPr>
          <p:cNvPr id="1310728" name="Text Box 8"/>
          <p:cNvSpPr txBox="1">
            <a:spLocks noChangeArrowheads="1"/>
          </p:cNvSpPr>
          <p:nvPr/>
        </p:nvSpPr>
        <p:spPr bwMode="auto">
          <a:xfrm>
            <a:off x="457200" y="5456238"/>
            <a:ext cx="4560888" cy="1063625"/>
          </a:xfrm>
          <a:prstGeom prst="rect">
            <a:avLst/>
          </a:prstGeom>
          <a:noFill/>
          <a:ln w="9525">
            <a:noFill/>
            <a:miter lim="800000"/>
            <a:headEnd/>
            <a:tailEnd/>
          </a:ln>
          <a:effectLst/>
        </p:spPr>
        <p:txBody>
          <a:bodyPr wrap="none">
            <a:prstTxWarp prst="textNoShape">
              <a:avLst/>
            </a:prstTxWarp>
            <a:spAutoFit/>
          </a:bodyPr>
          <a:lstStyle/>
          <a:p>
            <a:pPr>
              <a:spcBef>
                <a:spcPct val="20000"/>
              </a:spcBef>
              <a:buClr>
                <a:srgbClr val="FF0000"/>
              </a:buClr>
              <a:buFont typeface="Zapf Dingbats" charset="2"/>
              <a:buChar char="l"/>
            </a:pPr>
            <a:r>
              <a:rPr lang="en-GB" sz="2400" i="1" baseline="0">
                <a:latin typeface="Comic Sans MS" charset="0"/>
              </a:rPr>
              <a:t>It may be modified  to </a:t>
            </a:r>
          </a:p>
          <a:p>
            <a:pPr>
              <a:spcBef>
                <a:spcPct val="20000"/>
              </a:spcBef>
              <a:buClr>
                <a:srgbClr val="FF0000"/>
              </a:buClr>
              <a:buFont typeface="Zapf Dingbats" charset="2"/>
              <a:buNone/>
            </a:pPr>
            <a:r>
              <a:rPr lang="en-GB" sz="2400" i="1" baseline="0">
                <a:latin typeface="Comic Sans MS" charset="0"/>
              </a:rPr>
              <a:t>a Minor Actinide burner (ADS)</a:t>
            </a:r>
          </a:p>
          <a:p>
            <a:endParaRPr lang="en-GB" sz="1600" i="1">
              <a:latin typeface="Comic Sans MS"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10723">
                                            <p:txEl>
                                              <p:pRg st="0" end="0"/>
                                            </p:txEl>
                                          </p:spTgt>
                                        </p:tgtEl>
                                        <p:attrNameLst>
                                          <p:attrName>style.visibility</p:attrName>
                                        </p:attrNameLst>
                                      </p:cBhvr>
                                      <p:to>
                                        <p:strVal val="visible"/>
                                      </p:to>
                                    </p:set>
                                    <p:animEffect transition="in" filter="dissolve">
                                      <p:cBhvr>
                                        <p:cTn id="12" dur="500"/>
                                        <p:tgtEl>
                                          <p:spTgt spid="1310723">
                                            <p:txEl>
                                              <p:pRg st="0" end="0"/>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310723">
                                            <p:txEl>
                                              <p:pRg st="1" end="1"/>
                                            </p:txEl>
                                          </p:spTgt>
                                        </p:tgtEl>
                                        <p:attrNameLst>
                                          <p:attrName>style.visibility</p:attrName>
                                        </p:attrNameLst>
                                      </p:cBhvr>
                                      <p:to>
                                        <p:strVal val="visible"/>
                                      </p:to>
                                    </p:set>
                                    <p:animEffect transition="in" filter="dissolve">
                                      <p:cBhvr>
                                        <p:cTn id="15" dur="500"/>
                                        <p:tgtEl>
                                          <p:spTgt spid="1310723">
                                            <p:txEl>
                                              <p:pRg st="1" end="1"/>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310723">
                                            <p:txEl>
                                              <p:pRg st="2" end="2"/>
                                            </p:txEl>
                                          </p:spTgt>
                                        </p:tgtEl>
                                        <p:attrNameLst>
                                          <p:attrName>style.visibility</p:attrName>
                                        </p:attrNameLst>
                                      </p:cBhvr>
                                      <p:to>
                                        <p:strVal val="visible"/>
                                      </p:to>
                                    </p:set>
                                    <p:animEffect transition="in" filter="dissolve">
                                      <p:cBhvr>
                                        <p:cTn id="18" dur="500"/>
                                        <p:tgtEl>
                                          <p:spTgt spid="1310723">
                                            <p:txEl>
                                              <p:pRg st="2" end="2"/>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310723">
                                            <p:txEl>
                                              <p:pRg st="3" end="3"/>
                                            </p:txEl>
                                          </p:spTgt>
                                        </p:tgtEl>
                                        <p:attrNameLst>
                                          <p:attrName>style.visibility</p:attrName>
                                        </p:attrNameLst>
                                      </p:cBhvr>
                                      <p:to>
                                        <p:strVal val="visible"/>
                                      </p:to>
                                    </p:set>
                                    <p:animEffect transition="in" filter="dissolve">
                                      <p:cBhvr>
                                        <p:cTn id="21" dur="500"/>
                                        <p:tgtEl>
                                          <p:spTgt spid="1310723">
                                            <p:txEl>
                                              <p:pRg st="3" end="3"/>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310723">
                                            <p:txEl>
                                              <p:pRg st="4" end="4"/>
                                            </p:txEl>
                                          </p:spTgt>
                                        </p:tgtEl>
                                        <p:attrNameLst>
                                          <p:attrName>style.visibility</p:attrName>
                                        </p:attrNameLst>
                                      </p:cBhvr>
                                      <p:to>
                                        <p:strVal val="visible"/>
                                      </p:to>
                                    </p:set>
                                    <p:animEffect transition="in" filter="dissolve">
                                      <p:cBhvr>
                                        <p:cTn id="24" dur="500"/>
                                        <p:tgtEl>
                                          <p:spTgt spid="1310723">
                                            <p:txEl>
                                              <p:pRg st="4" end="4"/>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310723">
                                            <p:txEl>
                                              <p:pRg st="5" end="5"/>
                                            </p:txEl>
                                          </p:spTgt>
                                        </p:tgtEl>
                                        <p:attrNameLst>
                                          <p:attrName>style.visibility</p:attrName>
                                        </p:attrNameLst>
                                      </p:cBhvr>
                                      <p:to>
                                        <p:strVal val="visible"/>
                                      </p:to>
                                    </p:set>
                                    <p:animEffect transition="in" filter="dissolve">
                                      <p:cBhvr>
                                        <p:cTn id="27" dur="500"/>
                                        <p:tgtEl>
                                          <p:spTgt spid="1310723">
                                            <p:txEl>
                                              <p:pRg st="5" end="5"/>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310723">
                                            <p:txEl>
                                              <p:pRg st="6" end="6"/>
                                            </p:txEl>
                                          </p:spTgt>
                                        </p:tgtEl>
                                        <p:attrNameLst>
                                          <p:attrName>style.visibility</p:attrName>
                                        </p:attrNameLst>
                                      </p:cBhvr>
                                      <p:to>
                                        <p:strVal val="visible"/>
                                      </p:to>
                                    </p:set>
                                    <p:animEffect transition="in" filter="dissolve">
                                      <p:cBhvr>
                                        <p:cTn id="30" dur="500"/>
                                        <p:tgtEl>
                                          <p:spTgt spid="1310723">
                                            <p:txEl>
                                              <p:pRg st="6" end="6"/>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310723">
                                            <p:txEl>
                                              <p:pRg st="7" end="7"/>
                                            </p:txEl>
                                          </p:spTgt>
                                        </p:tgtEl>
                                        <p:attrNameLst>
                                          <p:attrName>style.visibility</p:attrName>
                                        </p:attrNameLst>
                                      </p:cBhvr>
                                      <p:to>
                                        <p:strVal val="visible"/>
                                      </p:to>
                                    </p:set>
                                    <p:animEffect transition="in" filter="dissolve">
                                      <p:cBhvr>
                                        <p:cTn id="33" dur="500"/>
                                        <p:tgtEl>
                                          <p:spTgt spid="1310723">
                                            <p:txEl>
                                              <p:pRg st="7" end="7"/>
                                            </p:txEl>
                                          </p:spTgt>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1310723">
                                            <p:txEl>
                                              <p:pRg st="8" end="8"/>
                                            </p:txEl>
                                          </p:spTgt>
                                        </p:tgtEl>
                                        <p:attrNameLst>
                                          <p:attrName>style.visibility</p:attrName>
                                        </p:attrNameLst>
                                      </p:cBhvr>
                                      <p:to>
                                        <p:strVal val="visible"/>
                                      </p:to>
                                    </p:set>
                                    <p:animEffect transition="in" filter="dissolve">
                                      <p:cBhvr>
                                        <p:cTn id="36" dur="500"/>
                                        <p:tgtEl>
                                          <p:spTgt spid="1310723">
                                            <p:txEl>
                                              <p:pRg st="8" end="8"/>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1310728">
                                            <p:txEl>
                                              <p:pRg st="0" end="0"/>
                                            </p:txEl>
                                          </p:spTgt>
                                        </p:tgtEl>
                                        <p:attrNameLst>
                                          <p:attrName>style.visibility</p:attrName>
                                        </p:attrNameLst>
                                      </p:cBhvr>
                                      <p:to>
                                        <p:strVal val="visible"/>
                                      </p:to>
                                    </p:set>
                                    <p:animEffect transition="in" filter="dissolve">
                                      <p:cBhvr>
                                        <p:cTn id="41" dur="500"/>
                                        <p:tgtEl>
                                          <p:spTgt spid="1310728">
                                            <p:txEl>
                                              <p:pRg st="0" end="0"/>
                                            </p:txEl>
                                          </p:spTgt>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1310728">
                                            <p:txEl>
                                              <p:pRg st="1" end="1"/>
                                            </p:txEl>
                                          </p:spTgt>
                                        </p:tgtEl>
                                        <p:attrNameLst>
                                          <p:attrName>style.visibility</p:attrName>
                                        </p:attrNameLst>
                                      </p:cBhvr>
                                      <p:to>
                                        <p:strVal val="visible"/>
                                      </p:to>
                                    </p:set>
                                    <p:animEffect transition="in" filter="dissolve">
                                      <p:cBhvr>
                                        <p:cTn id="44" dur="500"/>
                                        <p:tgtEl>
                                          <p:spTgt spid="13107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23" grpId="0" build="allAtOnce" autoUpdateAnimBg="0"/>
      <p:bldP spid="1310728" grpId="0" build="allAtOnce" autoUpdateAnimBg="0"/>
    </p:bld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 name="Footer Placeholder 3"/>
          <p:cNvSpPr>
            <a:spLocks noGrp="1"/>
          </p:cNvSpPr>
          <p:nvPr>
            <p:ph type="ftr" sz="quarter" idx="10"/>
          </p:nvPr>
        </p:nvSpPr>
        <p:spPr/>
        <p:txBody>
          <a:bodyPr/>
          <a:lstStyle/>
          <a:p>
            <a:r>
              <a:rPr lang="en-US" smtClean="0"/>
              <a:t>CERN_Oct_2013</a:t>
            </a:r>
            <a:endParaRPr lang="en-GB"/>
          </a:p>
        </p:txBody>
      </p:sp>
      <p:sp>
        <p:nvSpPr>
          <p:cNvPr id="18" name="Slide Number Placeholder 4"/>
          <p:cNvSpPr>
            <a:spLocks noGrp="1"/>
          </p:cNvSpPr>
          <p:nvPr>
            <p:ph type="sldNum" sz="quarter" idx="11"/>
          </p:nvPr>
        </p:nvSpPr>
        <p:spPr/>
        <p:txBody>
          <a:bodyPr/>
          <a:lstStyle/>
          <a:p>
            <a:r>
              <a:rPr lang="en-GB"/>
              <a:t>Slide# : </a:t>
            </a:r>
            <a:fld id="{35291F38-C216-024E-B839-8FD67644FDC7}" type="slidenum">
              <a:rPr lang="en-GB"/>
              <a:pPr/>
              <a:t>24</a:t>
            </a:fld>
            <a:endParaRPr lang="en-GB"/>
          </a:p>
        </p:txBody>
      </p:sp>
      <p:sp>
        <p:nvSpPr>
          <p:cNvPr id="1211394" name="AutoShape 2"/>
          <p:cNvSpPr>
            <a:spLocks noGrp="1" noChangeArrowheads="1"/>
          </p:cNvSpPr>
          <p:nvPr>
            <p:ph type="title"/>
          </p:nvPr>
        </p:nvSpPr>
        <p:spPr>
          <a:ln/>
        </p:spPr>
        <p:txBody>
          <a:bodyPr/>
          <a:lstStyle/>
          <a:p>
            <a:r>
              <a:rPr lang="en-GB"/>
              <a:t>Comparing alternatives</a:t>
            </a:r>
          </a:p>
        </p:txBody>
      </p:sp>
      <p:sp>
        <p:nvSpPr>
          <p:cNvPr id="1211395" name="Rectangle 3"/>
          <p:cNvSpPr>
            <a:spLocks noGrp="1" noChangeArrowheads="1"/>
          </p:cNvSpPr>
          <p:nvPr>
            <p:ph type="body" idx="1"/>
          </p:nvPr>
        </p:nvSpPr>
        <p:spPr>
          <a:xfrm>
            <a:off x="152400" y="609600"/>
            <a:ext cx="9296400" cy="327025"/>
          </a:xfrm>
        </p:spPr>
        <p:txBody>
          <a:bodyPr/>
          <a:lstStyle/>
          <a:p>
            <a:pPr>
              <a:buFont typeface="Zapf Dingbats" charset="2"/>
              <a:buNone/>
            </a:pPr>
            <a:r>
              <a:rPr lang="en-GB" sz="2000"/>
              <a:t>To continuously generate a power output of 1GW</a:t>
            </a:r>
            <a:r>
              <a:rPr lang="en-GB" sz="2000" baseline="-25000"/>
              <a:t>electric</a:t>
            </a:r>
            <a:r>
              <a:rPr lang="en-GB" sz="2000"/>
              <a:t> for a year requires:</a:t>
            </a:r>
          </a:p>
          <a:p>
            <a:endParaRPr lang="en-GB" sz="2000">
              <a:solidFill>
                <a:schemeClr val="folHlink"/>
              </a:solidFill>
            </a:endParaRPr>
          </a:p>
          <a:p>
            <a:endParaRPr lang="en-GB" sz="2000"/>
          </a:p>
        </p:txBody>
      </p:sp>
      <p:grpSp>
        <p:nvGrpSpPr>
          <p:cNvPr id="2" name="Group 4"/>
          <p:cNvGrpSpPr>
            <a:grpSpLocks/>
          </p:cNvGrpSpPr>
          <p:nvPr/>
        </p:nvGrpSpPr>
        <p:grpSpPr bwMode="auto">
          <a:xfrm>
            <a:off x="3702050" y="1647825"/>
            <a:ext cx="2752725" cy="4811713"/>
            <a:chOff x="2332" y="1038"/>
            <a:chExt cx="1734" cy="3031"/>
          </a:xfrm>
        </p:grpSpPr>
        <p:pic>
          <p:nvPicPr>
            <p:cNvPr id="1211397" name="Picture 5"/>
            <p:cNvPicPr>
              <a:picLocks noChangeAspect="1" noChangeArrowheads="1"/>
            </p:cNvPicPr>
            <p:nvPr/>
          </p:nvPicPr>
          <p:blipFill>
            <a:blip r:embed="rId3"/>
            <a:srcRect/>
            <a:stretch>
              <a:fillRect/>
            </a:stretch>
          </p:blipFill>
          <p:spPr bwMode="auto">
            <a:xfrm>
              <a:off x="2481" y="1038"/>
              <a:ext cx="1437" cy="1154"/>
            </a:xfrm>
            <a:prstGeom prst="rect">
              <a:avLst/>
            </a:prstGeom>
            <a:noFill/>
            <a:ln w="9525">
              <a:noFill/>
              <a:miter lim="800000"/>
              <a:headEnd/>
              <a:tailEnd/>
            </a:ln>
            <a:effectLst/>
          </p:spPr>
        </p:pic>
        <p:sp>
          <p:nvSpPr>
            <p:cNvPr id="1211398" name="Text Box 6"/>
            <p:cNvSpPr txBox="1">
              <a:spLocks noChangeArrowheads="1"/>
            </p:cNvSpPr>
            <p:nvPr/>
          </p:nvSpPr>
          <p:spPr bwMode="auto">
            <a:xfrm>
              <a:off x="2332" y="2192"/>
              <a:ext cx="1734" cy="1877"/>
            </a:xfrm>
            <a:prstGeom prst="rect">
              <a:avLst/>
            </a:prstGeom>
            <a:noFill/>
            <a:ln w="9525">
              <a:noFill/>
              <a:miter lim="800000"/>
              <a:headEnd/>
              <a:tailEnd/>
            </a:ln>
            <a:effectLst/>
          </p:spPr>
          <p:txBody>
            <a:bodyPr>
              <a:prstTxWarp prst="textNoShape">
                <a:avLst/>
              </a:prstTxWarp>
              <a:spAutoFit/>
            </a:bodyPr>
            <a:lstStyle/>
            <a:p>
              <a:pPr algn="ctr" eaLnBrk="1" hangingPunct="1">
                <a:spcBef>
                  <a:spcPct val="50000"/>
                </a:spcBef>
              </a:pPr>
              <a:r>
                <a:rPr lang="en-GB" sz="1800" baseline="0">
                  <a:solidFill>
                    <a:srgbClr val="FF0000"/>
                  </a:solidFill>
                  <a:latin typeface="Comic Sans MS" charset="0"/>
                  <a:ea typeface="Arial" charset="0"/>
                  <a:cs typeface="Arial" charset="0"/>
                </a:rPr>
                <a:t>200 tonnes of Uranium</a:t>
              </a:r>
              <a:r>
                <a:rPr lang="en-GB" sz="1800" baseline="0">
                  <a:latin typeface="Comic Sans MS" charset="0"/>
                  <a:ea typeface="Arial" charset="0"/>
                  <a:cs typeface="Arial" charset="0"/>
                </a:rPr>
                <a:t> </a:t>
              </a:r>
            </a:p>
            <a:p>
              <a:pPr algn="ctr" eaLnBrk="1" hangingPunct="1">
                <a:spcBef>
                  <a:spcPct val="50000"/>
                </a:spcBef>
              </a:pPr>
              <a:r>
                <a:rPr lang="en-GB" sz="1800" baseline="0">
                  <a:latin typeface="Comic Sans MS" charset="0"/>
                  <a:ea typeface="Arial" charset="0"/>
                  <a:cs typeface="Arial" charset="0"/>
                </a:rPr>
                <a:t>Low CO</a:t>
              </a:r>
              <a:r>
                <a:rPr lang="en-GB" sz="1800">
                  <a:latin typeface="Comic Sans MS" charset="0"/>
                  <a:ea typeface="Arial" charset="0"/>
                  <a:cs typeface="Arial" charset="0"/>
                </a:rPr>
                <a:t>2</a:t>
              </a:r>
              <a:r>
                <a:rPr lang="en-GB" sz="1800" baseline="0">
                  <a:latin typeface="Comic Sans MS" charset="0"/>
                  <a:ea typeface="Arial" charset="0"/>
                  <a:cs typeface="Arial" charset="0"/>
                </a:rPr>
                <a:t> impact </a:t>
              </a:r>
            </a:p>
            <a:p>
              <a:pPr algn="ctr" eaLnBrk="1" hangingPunct="1">
                <a:spcBef>
                  <a:spcPct val="50000"/>
                </a:spcBef>
              </a:pPr>
              <a:r>
                <a:rPr lang="en-GB" sz="1800" baseline="0">
                  <a:latin typeface="Comic Sans MS" charset="0"/>
                  <a:ea typeface="Arial" charset="0"/>
                  <a:cs typeface="Arial" charset="0"/>
                </a:rPr>
                <a:t>but challenges with reprocessing</a:t>
              </a:r>
            </a:p>
            <a:p>
              <a:pPr algn="ctr" eaLnBrk="1" hangingPunct="1">
                <a:spcBef>
                  <a:spcPct val="50000"/>
                </a:spcBef>
              </a:pPr>
              <a:r>
                <a:rPr lang="en-GB" sz="1800" baseline="0">
                  <a:latin typeface="Comic Sans MS" charset="0"/>
                  <a:ea typeface="Arial" charset="0"/>
                  <a:cs typeface="Arial" charset="0"/>
                </a:rPr>
                <a:t>very long-term storage of hazardous wastes</a:t>
              </a:r>
            </a:p>
            <a:p>
              <a:pPr algn="ctr" eaLnBrk="1" hangingPunct="1">
                <a:spcBef>
                  <a:spcPct val="50000"/>
                </a:spcBef>
              </a:pPr>
              <a:r>
                <a:rPr lang="en-GB" sz="1800" i="1" baseline="0">
                  <a:latin typeface="Comic Sans MS" charset="0"/>
                  <a:ea typeface="Arial" charset="0"/>
                  <a:cs typeface="Arial" charset="0"/>
                </a:rPr>
                <a:t>Proliferation</a:t>
              </a:r>
            </a:p>
            <a:p>
              <a:pPr algn="ctr" eaLnBrk="1" hangingPunct="1">
                <a:spcBef>
                  <a:spcPct val="50000"/>
                </a:spcBef>
              </a:pPr>
              <a:r>
                <a:rPr lang="en-GB" sz="1800" i="1" baseline="0">
                  <a:latin typeface="Comic Sans MS" charset="0"/>
                  <a:ea typeface="Arial" charset="0"/>
                  <a:cs typeface="Arial" charset="0"/>
                </a:rPr>
                <a:t>Enrichment</a:t>
              </a:r>
              <a:endParaRPr lang="en-GB" sz="1800" baseline="0">
                <a:latin typeface="Comic Sans MS" charset="0"/>
                <a:ea typeface="Arial" charset="0"/>
                <a:cs typeface="Arial" charset="0"/>
              </a:endParaRPr>
            </a:p>
          </p:txBody>
        </p:sp>
      </p:grpSp>
      <p:grpSp>
        <p:nvGrpSpPr>
          <p:cNvPr id="3" name="Group 7"/>
          <p:cNvGrpSpPr>
            <a:grpSpLocks/>
          </p:cNvGrpSpPr>
          <p:nvPr/>
        </p:nvGrpSpPr>
        <p:grpSpPr bwMode="auto">
          <a:xfrm>
            <a:off x="303213" y="1612900"/>
            <a:ext cx="2943225" cy="3333750"/>
            <a:chOff x="191" y="1016"/>
            <a:chExt cx="1854" cy="2100"/>
          </a:xfrm>
        </p:grpSpPr>
        <p:sp>
          <p:nvSpPr>
            <p:cNvPr id="1211400" name="Text Box 8"/>
            <p:cNvSpPr txBox="1">
              <a:spLocks noChangeArrowheads="1"/>
            </p:cNvSpPr>
            <p:nvPr/>
          </p:nvSpPr>
          <p:spPr bwMode="auto">
            <a:xfrm>
              <a:off x="191" y="2192"/>
              <a:ext cx="1854" cy="924"/>
            </a:xfrm>
            <a:prstGeom prst="rect">
              <a:avLst/>
            </a:prstGeom>
            <a:noFill/>
            <a:ln w="9525">
              <a:noFill/>
              <a:miter lim="800000"/>
              <a:headEnd/>
              <a:tailEnd/>
            </a:ln>
            <a:effectLst/>
          </p:spPr>
          <p:txBody>
            <a:bodyPr>
              <a:prstTxWarp prst="textNoShape">
                <a:avLst/>
              </a:prstTxWarp>
              <a:spAutoFit/>
            </a:bodyPr>
            <a:lstStyle/>
            <a:p>
              <a:pPr algn="ctr" eaLnBrk="1" hangingPunct="1">
                <a:spcBef>
                  <a:spcPct val="50000"/>
                </a:spcBef>
              </a:pPr>
              <a:r>
                <a:rPr lang="en-GB" sz="1800" baseline="0">
                  <a:solidFill>
                    <a:srgbClr val="FF0000"/>
                  </a:solidFill>
                  <a:latin typeface="Comic Sans MS" charset="0"/>
                  <a:ea typeface="Arial" charset="0"/>
                  <a:cs typeface="Arial" charset="0"/>
                </a:rPr>
                <a:t>3,500,000 tonnes of coal</a:t>
              </a:r>
              <a:r>
                <a:rPr lang="en-GB" sz="1800" baseline="0">
                  <a:latin typeface="Comic Sans MS" charset="0"/>
                  <a:ea typeface="Arial" charset="0"/>
                  <a:cs typeface="Arial" charset="0"/>
                </a:rPr>
                <a:t> </a:t>
              </a:r>
            </a:p>
            <a:p>
              <a:pPr algn="ctr" eaLnBrk="1" hangingPunct="1">
                <a:spcBef>
                  <a:spcPct val="50000"/>
                </a:spcBef>
              </a:pPr>
              <a:r>
                <a:rPr lang="en-GB" sz="1800" baseline="0">
                  <a:latin typeface="Comic Sans MS" charset="0"/>
                  <a:ea typeface="Arial" charset="0"/>
                  <a:cs typeface="Arial" charset="0"/>
                </a:rPr>
                <a:t>Significant impact upon the Environment</a:t>
              </a:r>
            </a:p>
            <a:p>
              <a:pPr algn="ctr" eaLnBrk="1" hangingPunct="1">
                <a:spcBef>
                  <a:spcPct val="50000"/>
                </a:spcBef>
              </a:pPr>
              <a:r>
                <a:rPr lang="en-GB" sz="1800" baseline="0">
                  <a:latin typeface="Comic Sans MS" charset="0"/>
                  <a:ea typeface="Arial" charset="0"/>
                  <a:cs typeface="Arial" charset="0"/>
                </a:rPr>
                <a:t>especially CO</a:t>
              </a:r>
              <a:r>
                <a:rPr lang="en-GB" sz="1800">
                  <a:latin typeface="Comic Sans MS" charset="0"/>
                  <a:ea typeface="Arial" charset="0"/>
                  <a:cs typeface="Arial" charset="0"/>
                </a:rPr>
                <a:t>2</a:t>
              </a:r>
              <a:r>
                <a:rPr lang="en-GB" sz="1800" baseline="0">
                  <a:latin typeface="Comic Sans MS" charset="0"/>
                  <a:ea typeface="Arial" charset="0"/>
                  <a:cs typeface="Arial" charset="0"/>
                </a:rPr>
                <a:t> emissions</a:t>
              </a:r>
              <a:endParaRPr lang="en-GB" sz="1800" baseline="0">
                <a:latin typeface="Arial" charset="0"/>
                <a:ea typeface="Arial" charset="0"/>
                <a:cs typeface="Arial" charset="0"/>
              </a:endParaRPr>
            </a:p>
          </p:txBody>
        </p:sp>
        <p:pic>
          <p:nvPicPr>
            <p:cNvPr id="1211401" name="Picture 9"/>
            <p:cNvPicPr>
              <a:picLocks noChangeAspect="1" noChangeArrowheads="1"/>
            </p:cNvPicPr>
            <p:nvPr/>
          </p:nvPicPr>
          <p:blipFill>
            <a:blip r:embed="rId4"/>
            <a:srcRect/>
            <a:stretch>
              <a:fillRect/>
            </a:stretch>
          </p:blipFill>
          <p:spPr bwMode="auto">
            <a:xfrm>
              <a:off x="432" y="1016"/>
              <a:ext cx="1498" cy="1144"/>
            </a:xfrm>
            <a:prstGeom prst="rect">
              <a:avLst/>
            </a:prstGeom>
            <a:noFill/>
            <a:ln w="9525">
              <a:noFill/>
              <a:miter lim="800000"/>
              <a:headEnd/>
              <a:tailEnd/>
            </a:ln>
            <a:effectLst/>
          </p:spPr>
        </p:pic>
      </p:grpSp>
      <p:sp>
        <p:nvSpPr>
          <p:cNvPr id="1211402" name="Text Box 10"/>
          <p:cNvSpPr txBox="1">
            <a:spLocks noChangeArrowheads="1"/>
          </p:cNvSpPr>
          <p:nvPr/>
        </p:nvSpPr>
        <p:spPr bwMode="auto">
          <a:xfrm>
            <a:off x="5562600" y="1676400"/>
            <a:ext cx="838200" cy="336550"/>
          </a:xfrm>
          <a:prstGeom prst="rect">
            <a:avLst/>
          </a:prstGeom>
          <a:noFill/>
          <a:ln w="9525">
            <a:noFill/>
            <a:miter lim="800000"/>
            <a:headEnd/>
            <a:tailEnd/>
          </a:ln>
          <a:effectLst/>
        </p:spPr>
        <p:txBody>
          <a:bodyPr>
            <a:prstTxWarp prst="textNoShape">
              <a:avLst/>
            </a:prstTxWarp>
            <a:spAutoFit/>
          </a:bodyPr>
          <a:lstStyle/>
          <a:p>
            <a:pPr>
              <a:spcBef>
                <a:spcPct val="50000"/>
              </a:spcBef>
            </a:pPr>
            <a:r>
              <a:rPr lang="en-GB" sz="1600" i="1" baseline="0">
                <a:solidFill>
                  <a:schemeClr val="bg1"/>
                </a:solidFill>
                <a:latin typeface="Comic Sans MS" charset="0"/>
              </a:rPr>
              <a:t>PWR</a:t>
            </a:r>
            <a:endParaRPr lang="en-GB" sz="1600" baseline="0">
              <a:latin typeface="Comic Sans MS" charset="0"/>
            </a:endParaRPr>
          </a:p>
        </p:txBody>
      </p:sp>
      <p:grpSp>
        <p:nvGrpSpPr>
          <p:cNvPr id="4" name="Group 11"/>
          <p:cNvGrpSpPr>
            <a:grpSpLocks/>
          </p:cNvGrpSpPr>
          <p:nvPr/>
        </p:nvGrpSpPr>
        <p:grpSpPr bwMode="auto">
          <a:xfrm>
            <a:off x="6400800" y="1143000"/>
            <a:ext cx="3113088" cy="5427663"/>
            <a:chOff x="4032" y="720"/>
            <a:chExt cx="1961" cy="3419"/>
          </a:xfrm>
        </p:grpSpPr>
        <p:grpSp>
          <p:nvGrpSpPr>
            <p:cNvPr id="5" name="Group 12"/>
            <p:cNvGrpSpPr>
              <a:grpSpLocks/>
            </p:cNvGrpSpPr>
            <p:nvPr/>
          </p:nvGrpSpPr>
          <p:grpSpPr bwMode="auto">
            <a:xfrm>
              <a:off x="4032" y="768"/>
              <a:ext cx="1961" cy="3371"/>
              <a:chOff x="4066" y="784"/>
              <a:chExt cx="1961" cy="3371"/>
            </a:xfrm>
          </p:grpSpPr>
          <p:sp>
            <p:nvSpPr>
              <p:cNvPr id="1211405" name="Text Box 13"/>
              <p:cNvSpPr txBox="1">
                <a:spLocks noChangeArrowheads="1"/>
              </p:cNvSpPr>
              <p:nvPr/>
            </p:nvSpPr>
            <p:spPr bwMode="auto">
              <a:xfrm>
                <a:off x="4066" y="2192"/>
                <a:ext cx="1961" cy="1963"/>
              </a:xfrm>
              <a:prstGeom prst="rect">
                <a:avLst/>
              </a:prstGeom>
              <a:noFill/>
              <a:ln w="9525">
                <a:noFill/>
                <a:miter lim="800000"/>
                <a:headEnd/>
                <a:tailEnd/>
              </a:ln>
              <a:effectLst/>
            </p:spPr>
            <p:txBody>
              <a:bodyPr>
                <a:prstTxWarp prst="textNoShape">
                  <a:avLst/>
                </a:prstTxWarp>
                <a:spAutoFit/>
              </a:bodyPr>
              <a:lstStyle/>
              <a:p>
                <a:pPr algn="ctr" eaLnBrk="1" hangingPunct="1">
                  <a:spcBef>
                    <a:spcPct val="50000"/>
                  </a:spcBef>
                </a:pPr>
                <a:r>
                  <a:rPr lang="en-GB" sz="1800" baseline="0">
                    <a:solidFill>
                      <a:srgbClr val="FF0000"/>
                    </a:solidFill>
                    <a:latin typeface="Comic Sans MS" charset="0"/>
                    <a:ea typeface="Arial" charset="0"/>
                    <a:cs typeface="Arial" charset="0"/>
                  </a:rPr>
                  <a:t>1 tonne of Thorium </a:t>
                </a:r>
              </a:p>
              <a:p>
                <a:pPr algn="ctr" eaLnBrk="1" hangingPunct="1">
                  <a:spcBef>
                    <a:spcPct val="20000"/>
                  </a:spcBef>
                </a:pPr>
                <a:r>
                  <a:rPr lang="en-GB" sz="1800" baseline="0">
                    <a:latin typeface="Comic Sans MS" charset="0"/>
                    <a:ea typeface="Arial" charset="0"/>
                    <a:cs typeface="Arial" charset="0"/>
                  </a:rPr>
                  <a:t>Low CO</a:t>
                </a:r>
                <a:r>
                  <a:rPr lang="en-GB" sz="1800">
                    <a:latin typeface="Comic Sans MS" charset="0"/>
                    <a:ea typeface="Arial" charset="0"/>
                    <a:cs typeface="Arial" charset="0"/>
                  </a:rPr>
                  <a:t>2</a:t>
                </a:r>
                <a:r>
                  <a:rPr lang="en-GB" sz="1800" baseline="0">
                    <a:latin typeface="Comic Sans MS" charset="0"/>
                    <a:ea typeface="Arial" charset="0"/>
                    <a:cs typeface="Arial" charset="0"/>
                  </a:rPr>
                  <a:t> impact</a:t>
                </a:r>
              </a:p>
              <a:p>
                <a:pPr algn="ctr" eaLnBrk="1" hangingPunct="1">
                  <a:spcBef>
                    <a:spcPct val="20000"/>
                  </a:spcBef>
                </a:pPr>
                <a:r>
                  <a:rPr lang="en-GB" sz="1800" baseline="0">
                    <a:latin typeface="Comic Sans MS" charset="0"/>
                    <a:ea typeface="Arial" charset="0"/>
                    <a:cs typeface="Arial" charset="0"/>
                  </a:rPr>
                  <a:t>Can eliminate Plutonium and radioactive waste</a:t>
                </a:r>
              </a:p>
              <a:p>
                <a:pPr algn="ctr" eaLnBrk="1" hangingPunct="1">
                  <a:spcBef>
                    <a:spcPct val="20000"/>
                  </a:spcBef>
                </a:pPr>
                <a:r>
                  <a:rPr lang="en-GB" sz="1800" baseline="0">
                    <a:latin typeface="Comic Sans MS" charset="0"/>
                    <a:ea typeface="Arial" charset="0"/>
                    <a:cs typeface="Arial" charset="0"/>
                  </a:rPr>
                  <a:t>Reduced quantity and much shorter duration for storage of hazardous wastes</a:t>
                </a:r>
              </a:p>
              <a:p>
                <a:pPr algn="ctr" eaLnBrk="1" hangingPunct="1">
                  <a:spcBef>
                    <a:spcPct val="20000"/>
                  </a:spcBef>
                </a:pPr>
                <a:r>
                  <a:rPr lang="en-GB" sz="1800" i="1" baseline="0">
                    <a:latin typeface="Comic Sans MS" charset="0"/>
                    <a:ea typeface="Arial" charset="0"/>
                    <a:cs typeface="Arial" charset="0"/>
                  </a:rPr>
                  <a:t>No enrichment</a:t>
                </a:r>
                <a:endParaRPr lang="en-GB" sz="1800" baseline="0">
                  <a:latin typeface="Comic Sans MS" charset="0"/>
                  <a:ea typeface="Arial" charset="0"/>
                  <a:cs typeface="Arial" charset="0"/>
                </a:endParaRPr>
              </a:p>
              <a:p>
                <a:pPr algn="ctr" eaLnBrk="1" hangingPunct="1">
                  <a:spcBef>
                    <a:spcPct val="20000"/>
                  </a:spcBef>
                </a:pPr>
                <a:r>
                  <a:rPr lang="en-GB" sz="1800" i="1" baseline="0">
                    <a:latin typeface="Comic Sans MS" charset="0"/>
                    <a:ea typeface="Arial" charset="0"/>
                    <a:cs typeface="Arial" charset="0"/>
                  </a:rPr>
                  <a:t>No proliferation</a:t>
                </a:r>
                <a:endParaRPr lang="en-GB" sz="1800" baseline="0">
                  <a:latin typeface="Comic Sans MS" charset="0"/>
                  <a:ea typeface="Arial" charset="0"/>
                  <a:cs typeface="Arial" charset="0"/>
                </a:endParaRPr>
              </a:p>
            </p:txBody>
          </p:sp>
          <p:pic>
            <p:nvPicPr>
              <p:cNvPr id="1211406" name="Picture 14"/>
              <p:cNvPicPr>
                <a:picLocks noChangeAspect="1" noChangeArrowheads="1"/>
              </p:cNvPicPr>
              <p:nvPr/>
            </p:nvPicPr>
            <p:blipFill>
              <a:blip r:embed="rId5"/>
              <a:srcRect/>
              <a:stretch>
                <a:fillRect/>
              </a:stretch>
            </p:blipFill>
            <p:spPr bwMode="auto">
              <a:xfrm>
                <a:off x="4541" y="784"/>
                <a:ext cx="924" cy="1408"/>
              </a:xfrm>
              <a:prstGeom prst="rect">
                <a:avLst/>
              </a:prstGeom>
              <a:noFill/>
              <a:ln w="9525">
                <a:noFill/>
                <a:miter lim="800000"/>
                <a:headEnd/>
                <a:tailEnd/>
              </a:ln>
              <a:effectLst/>
            </p:spPr>
          </p:pic>
        </p:grpSp>
        <p:pic>
          <p:nvPicPr>
            <p:cNvPr id="1211407" name="Picture 15"/>
            <p:cNvPicPr>
              <a:picLocks noChangeAspect="1" noChangeArrowheads="1"/>
            </p:cNvPicPr>
            <p:nvPr/>
          </p:nvPicPr>
          <p:blipFill>
            <a:blip r:embed="rId6"/>
            <a:srcRect/>
            <a:stretch>
              <a:fillRect/>
            </a:stretch>
          </p:blipFill>
          <p:spPr bwMode="auto">
            <a:xfrm rot="-5384391">
              <a:off x="5100" y="1284"/>
              <a:ext cx="1300" cy="171"/>
            </a:xfrm>
            <a:prstGeom prst="rect">
              <a:avLst/>
            </a:prstGeom>
            <a:noFill/>
            <a:ln w="9525">
              <a:noFill/>
              <a:miter lim="800000"/>
              <a:headEnd/>
              <a:tailEnd/>
            </a:ln>
            <a:effectLst/>
          </p:spPr>
        </p:pic>
      </p:grpSp>
      <p:sp>
        <p:nvSpPr>
          <p:cNvPr id="1211408" name="Rectangle 16"/>
          <p:cNvSpPr>
            <a:spLocks noChangeArrowheads="1"/>
          </p:cNvSpPr>
          <p:nvPr/>
        </p:nvSpPr>
        <p:spPr bwMode="auto">
          <a:xfrm>
            <a:off x="1387475" y="4926013"/>
            <a:ext cx="184150" cy="290512"/>
          </a:xfrm>
          <a:prstGeom prst="rect">
            <a:avLst/>
          </a:prstGeom>
          <a:noFill/>
          <a:ln w="9525">
            <a:noFill/>
            <a:miter lim="800000"/>
            <a:headEnd/>
            <a:tailEnd/>
          </a:ln>
          <a:effectLst/>
        </p:spPr>
        <p:txBody>
          <a:bodyPr wrap="none">
            <a:prstTxWarp prst="textNoShape">
              <a:avLst/>
            </a:prstTxWarp>
            <a:spAutoFit/>
          </a:bodyPr>
          <a:lstStyle/>
          <a:p>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Footer Placeholder 1"/>
          <p:cNvSpPr>
            <a:spLocks noGrp="1"/>
          </p:cNvSpPr>
          <p:nvPr>
            <p:ph type="ftr" sz="quarter" idx="10"/>
          </p:nvPr>
        </p:nvSpPr>
        <p:spPr/>
        <p:txBody>
          <a:bodyPr/>
          <a:lstStyle/>
          <a:p>
            <a:r>
              <a:rPr lang="en-US" smtClean="0"/>
              <a:t>CERN_Oct_2013</a:t>
            </a:r>
            <a:endParaRPr lang="en-GB"/>
          </a:p>
        </p:txBody>
      </p:sp>
      <p:sp>
        <p:nvSpPr>
          <p:cNvPr id="10" name="Slide Number Placeholder 2"/>
          <p:cNvSpPr>
            <a:spLocks noGrp="1"/>
          </p:cNvSpPr>
          <p:nvPr>
            <p:ph type="sldNum" sz="quarter" idx="11"/>
          </p:nvPr>
        </p:nvSpPr>
        <p:spPr/>
        <p:txBody>
          <a:bodyPr/>
          <a:lstStyle/>
          <a:p>
            <a:r>
              <a:rPr lang="en-GB" dirty="0" smtClean="0"/>
              <a:t>Slide# : </a:t>
            </a:r>
            <a:fld id="{6B43FB9C-2F63-7847-9E80-1E7C1E746AEF}" type="slidenum">
              <a:rPr lang="en-GB" smtClean="0"/>
              <a:pPr/>
              <a:t>25</a:t>
            </a:fld>
            <a:endParaRPr lang="en-GB" dirty="0"/>
          </a:p>
        </p:txBody>
      </p:sp>
      <p:sp>
        <p:nvSpPr>
          <p:cNvPr id="1264642" name="AutoShape 2"/>
          <p:cNvSpPr>
            <a:spLocks noGrp="1" noChangeArrowheads="1"/>
          </p:cNvSpPr>
          <p:nvPr>
            <p:ph type="title" idx="4294967295"/>
          </p:nvPr>
        </p:nvSpPr>
        <p:spPr>
          <a:ln/>
        </p:spPr>
        <p:txBody>
          <a:bodyPr/>
          <a:lstStyle/>
          <a:p>
            <a:r>
              <a:rPr lang="en-GB" sz="2400" dirty="0" smtClean="0">
                <a:latin typeface="Geneva" charset="0"/>
              </a:rPr>
              <a:t>Typical </a:t>
            </a:r>
            <a:r>
              <a:rPr lang="en-GB" sz="2400" dirty="0">
                <a:latin typeface="Geneva" charset="0"/>
              </a:rPr>
              <a:t>operation of the</a:t>
            </a:r>
            <a:r>
              <a:rPr lang="en-GB" sz="2400" dirty="0" smtClean="0">
                <a:latin typeface="Geneva" charset="0"/>
              </a:rPr>
              <a:t> </a:t>
            </a:r>
            <a:r>
              <a:rPr lang="it-IT" sz="2400" dirty="0" smtClean="0"/>
              <a:t>CERN/AT/95-44 </a:t>
            </a:r>
            <a:r>
              <a:rPr lang="en-GB" sz="2400" dirty="0" smtClean="0">
                <a:latin typeface="Geneva" charset="0"/>
              </a:rPr>
              <a:t>Energy </a:t>
            </a:r>
            <a:r>
              <a:rPr lang="en-GB" sz="2400" dirty="0">
                <a:latin typeface="Geneva" charset="0"/>
              </a:rPr>
              <a:t>Amplifier</a:t>
            </a:r>
            <a:endParaRPr lang="en-US" sz="1800" b="1" dirty="0">
              <a:solidFill>
                <a:srgbClr val="000000"/>
              </a:solidFill>
              <a:latin typeface="Geneva" charset="0"/>
            </a:endParaRPr>
          </a:p>
        </p:txBody>
      </p:sp>
      <p:sp>
        <p:nvSpPr>
          <p:cNvPr id="1264644" name="Rectangle 4"/>
          <p:cNvSpPr>
            <a:spLocks noChangeArrowheads="1"/>
          </p:cNvSpPr>
          <p:nvPr/>
        </p:nvSpPr>
        <p:spPr bwMode="auto">
          <a:xfrm>
            <a:off x="0" y="609600"/>
            <a:ext cx="9601200" cy="5029200"/>
          </a:xfrm>
          <a:prstGeom prst="rect">
            <a:avLst/>
          </a:prstGeom>
          <a:noFill/>
          <a:ln w="19050">
            <a:noFill/>
            <a:miter lim="800000"/>
            <a:headEnd/>
            <a:tailEnd/>
          </a:ln>
          <a:effectLst/>
        </p:spPr>
        <p:txBody>
          <a:bodyPr>
            <a:prstTxWarp prst="textNoShape">
              <a:avLst/>
            </a:prstTxWarp>
          </a:bodyPr>
          <a:lstStyle/>
          <a:p>
            <a:pPr marL="342900" indent="-342900">
              <a:lnSpc>
                <a:spcPct val="90000"/>
              </a:lnSpc>
              <a:spcBef>
                <a:spcPct val="15000"/>
              </a:spcBef>
              <a:buClr>
                <a:srgbClr val="FF0000"/>
              </a:buClr>
              <a:buFont typeface="Zapf Dingbats" charset="2"/>
              <a:buChar char="l"/>
            </a:pPr>
            <a:r>
              <a:rPr lang="en-US" sz="2400" baseline="0" dirty="0">
                <a:latin typeface="Comic Sans MS" charset="0"/>
              </a:rPr>
              <a:t>A particle accelerator is supplying the missing neutron fraction and it controls the energy produced in the reaction.</a:t>
            </a:r>
            <a:endParaRPr lang="en-GB" sz="2400" baseline="0" dirty="0">
              <a:latin typeface="Comic Sans MS" charset="0"/>
            </a:endParaRPr>
          </a:p>
          <a:p>
            <a:pPr marL="342900" indent="-342900">
              <a:lnSpc>
                <a:spcPct val="90000"/>
              </a:lnSpc>
              <a:spcBef>
                <a:spcPct val="15000"/>
              </a:spcBef>
              <a:buClr>
                <a:srgbClr val="FF0000"/>
              </a:buClr>
              <a:buFont typeface="Zapf Dingbats" charset="2"/>
              <a:buChar char="l"/>
            </a:pPr>
            <a:r>
              <a:rPr lang="en-GB" sz="2400" baseline="0" dirty="0">
                <a:latin typeface="Comic Sans MS" charset="0"/>
              </a:rPr>
              <a:t>For a </a:t>
            </a:r>
            <a:r>
              <a:rPr lang="en-GB" sz="2400" baseline="0" dirty="0" smtClean="0">
                <a:latin typeface="Comic Sans MS" charset="0"/>
              </a:rPr>
              <a:t>proton beam </a:t>
            </a:r>
            <a:r>
              <a:rPr lang="en-GB" sz="2400" baseline="0" dirty="0">
                <a:latin typeface="Comic Sans MS" charset="0"/>
              </a:rPr>
              <a:t>energy of 1 </a:t>
            </a:r>
            <a:r>
              <a:rPr lang="en-GB" sz="2400" baseline="0" dirty="0" err="1">
                <a:latin typeface="Comic Sans MS" charset="0"/>
              </a:rPr>
              <a:t>GeV</a:t>
            </a:r>
            <a:r>
              <a:rPr lang="en-GB" sz="2400" baseline="0" dirty="0">
                <a:latin typeface="Comic Sans MS" charset="0"/>
              </a:rPr>
              <a:t> and 1.5 </a:t>
            </a:r>
            <a:r>
              <a:rPr lang="en-GB" sz="2400" baseline="0" dirty="0" smtClean="0">
                <a:latin typeface="Comic Sans MS" charset="0"/>
              </a:rPr>
              <a:t>GW </a:t>
            </a:r>
            <a:r>
              <a:rPr lang="en-GB" sz="2400" baseline="0" dirty="0">
                <a:latin typeface="Comic Sans MS" charset="0"/>
              </a:rPr>
              <a:t>thermal power </a:t>
            </a:r>
          </a:p>
          <a:p>
            <a:pPr marL="742950" lvl="1" indent="-285750">
              <a:lnSpc>
                <a:spcPct val="90000"/>
              </a:lnSpc>
              <a:spcBef>
                <a:spcPct val="15000"/>
              </a:spcBef>
              <a:buClr>
                <a:srgbClr val="FF0000"/>
              </a:buClr>
              <a:buSzPct val="155000"/>
              <a:buFont typeface="Wingdings" charset="2"/>
              <a:buChar char=""/>
            </a:pPr>
            <a:r>
              <a:rPr lang="en-GB" sz="2400" baseline="0" dirty="0">
                <a:latin typeface="Comic Sans MS" charset="0"/>
                <a:ea typeface="ＭＳ Ｐゴシック" charset="-128"/>
              </a:rPr>
              <a:t>2.7 10</a:t>
            </a:r>
            <a:r>
              <a:rPr lang="en-GB" sz="2400" baseline="30000" dirty="0">
                <a:latin typeface="Comic Sans MS" charset="0"/>
                <a:ea typeface="ＭＳ Ｐゴシック" charset="-128"/>
              </a:rPr>
              <a:t>20</a:t>
            </a:r>
            <a:r>
              <a:rPr lang="en-GB" sz="2400" baseline="0" dirty="0">
                <a:latin typeface="Comic Sans MS" charset="0"/>
                <a:ea typeface="ＭＳ Ｐゴシック" charset="-128"/>
              </a:rPr>
              <a:t> fission/</a:t>
            </a:r>
            <a:r>
              <a:rPr lang="en-GB" sz="2400" baseline="0" dirty="0" err="1">
                <a:latin typeface="Comic Sans MS" charset="0"/>
                <a:ea typeface="ＭＳ Ｐゴシック" charset="-128"/>
              </a:rPr>
              <a:t>s</a:t>
            </a:r>
            <a:r>
              <a:rPr lang="en-GB" sz="2400" baseline="0" dirty="0">
                <a:latin typeface="Comic Sans MS" charset="0"/>
                <a:ea typeface="ＭＳ Ｐゴシック" charset="-128"/>
              </a:rPr>
              <a:t> (</a:t>
            </a:r>
            <a:r>
              <a:rPr lang="en-US" sz="2400" baseline="0" dirty="0" err="1">
                <a:latin typeface="Comic Sans MS" charset="0"/>
                <a:ea typeface="ＭＳ Ｐゴシック" charset="-128"/>
                <a:cs typeface="ＭＳ Ｐゴシック" charset="-128"/>
              </a:rPr>
              <a:t>K</a:t>
            </a:r>
            <a:r>
              <a:rPr lang="en-US" sz="2400" dirty="0" err="1">
                <a:latin typeface="Comic Sans MS" charset="0"/>
                <a:ea typeface="ＭＳ Ｐゴシック" charset="-128"/>
                <a:cs typeface="ＭＳ Ｐゴシック" charset="-128"/>
              </a:rPr>
              <a:t>eff</a:t>
            </a:r>
            <a:r>
              <a:rPr lang="en-US" sz="2400" baseline="0" dirty="0">
                <a:latin typeface="Comic Sans MS" charset="0"/>
                <a:ea typeface="ＭＳ Ｐゴシック" charset="-128"/>
                <a:cs typeface="ＭＳ Ｐゴシック" charset="-128"/>
              </a:rPr>
              <a:t> = 0.997, G = 700</a:t>
            </a:r>
            <a:r>
              <a:rPr lang="en-GB" sz="2400" baseline="0" dirty="0">
                <a:latin typeface="Comic Sans MS" charset="0"/>
                <a:ea typeface="ＭＳ Ｐゴシック" charset="-128"/>
              </a:rPr>
              <a:t> )</a:t>
            </a:r>
          </a:p>
          <a:p>
            <a:pPr marL="742950" lvl="1" indent="-285750">
              <a:lnSpc>
                <a:spcPct val="90000"/>
              </a:lnSpc>
              <a:spcBef>
                <a:spcPct val="15000"/>
              </a:spcBef>
              <a:buClr>
                <a:srgbClr val="FF0000"/>
              </a:buClr>
              <a:buSzPct val="155000"/>
              <a:buFont typeface="Wingdings" charset="2"/>
              <a:buChar char=""/>
            </a:pPr>
            <a:r>
              <a:rPr lang="en-GB" sz="2400" baseline="0" dirty="0">
                <a:latin typeface="Comic Sans MS" charset="0"/>
                <a:ea typeface="ＭＳ Ｐゴシック" charset="-128"/>
              </a:rPr>
              <a:t>3.8 10</a:t>
            </a:r>
            <a:r>
              <a:rPr lang="en-GB" sz="2400" baseline="30000" dirty="0">
                <a:latin typeface="Comic Sans MS" charset="0"/>
                <a:ea typeface="ＭＳ Ｐゴシック" charset="-128"/>
              </a:rPr>
              <a:t>17</a:t>
            </a:r>
            <a:r>
              <a:rPr lang="en-GB" sz="2400" baseline="0" dirty="0">
                <a:latin typeface="Comic Sans MS" charset="0"/>
                <a:ea typeface="ＭＳ Ｐゴシック" charset="-128"/>
              </a:rPr>
              <a:t> </a:t>
            </a:r>
            <a:r>
              <a:rPr lang="en-GB" sz="2400" baseline="0" dirty="0" err="1">
                <a:latin typeface="Comic Sans MS" charset="0"/>
                <a:ea typeface="ＭＳ Ｐゴシック" charset="-128"/>
              </a:rPr>
              <a:t>spallation</a:t>
            </a:r>
            <a:r>
              <a:rPr lang="en-GB" sz="2400" baseline="0" dirty="0">
                <a:latin typeface="Comic Sans MS" charset="0"/>
                <a:ea typeface="ＭＳ Ｐゴシック" charset="-128"/>
              </a:rPr>
              <a:t> neutrons/</a:t>
            </a:r>
            <a:r>
              <a:rPr lang="en-GB" sz="2400" baseline="0" dirty="0" err="1">
                <a:latin typeface="Comic Sans MS" charset="0"/>
                <a:ea typeface="ＭＳ Ｐゴシック" charset="-128"/>
              </a:rPr>
              <a:t>s</a:t>
            </a:r>
            <a:r>
              <a:rPr lang="en-GB" sz="2400" baseline="0" dirty="0">
                <a:latin typeface="Comic Sans MS" charset="0"/>
                <a:ea typeface="ＭＳ Ｐゴシック" charset="-128"/>
              </a:rPr>
              <a:t>  (30 </a:t>
            </a:r>
            <a:r>
              <a:rPr lang="en-GB" sz="2400" baseline="0" dirty="0" err="1">
                <a:latin typeface="Comic Sans MS" charset="0"/>
                <a:ea typeface="ＭＳ Ｐゴシック" charset="-128"/>
              </a:rPr>
              <a:t>n/p</a:t>
            </a:r>
            <a:r>
              <a:rPr lang="en-GB" sz="2400" baseline="0" dirty="0">
                <a:latin typeface="Comic Sans MS" charset="0"/>
                <a:ea typeface="ＭＳ Ｐゴシック" charset="-128"/>
              </a:rPr>
              <a:t>)</a:t>
            </a:r>
          </a:p>
          <a:p>
            <a:pPr marL="742950" lvl="1" indent="-285750">
              <a:lnSpc>
                <a:spcPct val="90000"/>
              </a:lnSpc>
              <a:spcBef>
                <a:spcPct val="15000"/>
              </a:spcBef>
              <a:buClr>
                <a:srgbClr val="FF0000"/>
              </a:buClr>
              <a:buSzPct val="155000"/>
              <a:buFont typeface="Wingdings" charset="2"/>
              <a:buChar char=""/>
            </a:pPr>
            <a:r>
              <a:rPr lang="en-GB" sz="2400" baseline="0" dirty="0">
                <a:latin typeface="Comic Sans MS" charset="0"/>
                <a:ea typeface="ＭＳ Ｐゴシック" charset="-128"/>
              </a:rPr>
              <a:t>1.3 10</a:t>
            </a:r>
            <a:r>
              <a:rPr lang="en-GB" sz="2400" baseline="30000" dirty="0">
                <a:latin typeface="Comic Sans MS" charset="0"/>
                <a:ea typeface="ＭＳ Ｐゴシック" charset="-128"/>
              </a:rPr>
              <a:t>16</a:t>
            </a:r>
            <a:r>
              <a:rPr lang="en-GB" sz="2400" baseline="0" dirty="0">
                <a:latin typeface="Comic Sans MS" charset="0"/>
                <a:ea typeface="ＭＳ Ｐゴシック" charset="-128"/>
              </a:rPr>
              <a:t> protons/</a:t>
            </a:r>
            <a:r>
              <a:rPr lang="en-GB" sz="2400" baseline="0" dirty="0" err="1">
                <a:latin typeface="Comic Sans MS" charset="0"/>
                <a:ea typeface="ＭＳ Ｐゴシック" charset="-128"/>
              </a:rPr>
              <a:t>s</a:t>
            </a:r>
            <a:endParaRPr lang="en-GB" sz="2400" baseline="0" dirty="0">
              <a:latin typeface="Comic Sans MS" charset="0"/>
              <a:ea typeface="ＭＳ Ｐゴシック" charset="-128"/>
            </a:endParaRPr>
          </a:p>
          <a:p>
            <a:pPr marL="742950" lvl="1" indent="-285750">
              <a:lnSpc>
                <a:spcPct val="90000"/>
              </a:lnSpc>
              <a:spcBef>
                <a:spcPct val="15000"/>
              </a:spcBef>
              <a:buClr>
                <a:srgbClr val="FF0000"/>
              </a:buClr>
              <a:buSzPct val="155000"/>
              <a:buFont typeface="Wingdings" charset="2"/>
              <a:buChar char=""/>
            </a:pPr>
            <a:r>
              <a:rPr lang="en-GB" sz="2400" baseline="0" dirty="0">
                <a:latin typeface="Comic Sans MS" charset="0"/>
                <a:ea typeface="ＭＳ Ｐゴシック" charset="-128"/>
              </a:rPr>
              <a:t>Current:</a:t>
            </a:r>
            <a:r>
              <a:rPr lang="en-US" sz="2400" baseline="0" dirty="0">
                <a:solidFill>
                  <a:srgbClr val="FA012E"/>
                </a:solidFill>
                <a:latin typeface="Comic Sans MS" charset="0"/>
                <a:ea typeface="ＭＳ Ｐゴシック" charset="-128"/>
                <a:cs typeface="ＭＳ Ｐゴシック" charset="-128"/>
              </a:rPr>
              <a:t> 2.12 </a:t>
            </a:r>
            <a:r>
              <a:rPr lang="en-US" sz="2400" baseline="0" dirty="0" err="1" smtClean="0">
                <a:solidFill>
                  <a:srgbClr val="FA012E"/>
                </a:solidFill>
                <a:latin typeface="Comic Sans MS" charset="0"/>
                <a:ea typeface="ＭＳ Ｐゴシック" charset="-128"/>
                <a:cs typeface="ＭＳ Ｐゴシック" charset="-128"/>
              </a:rPr>
              <a:t>mA</a:t>
            </a:r>
            <a:r>
              <a:rPr lang="en-US" sz="2400" baseline="0" dirty="0" smtClean="0">
                <a:solidFill>
                  <a:srgbClr val="FA012E"/>
                </a:solidFill>
                <a:latin typeface="Comic Sans MS" charset="0"/>
                <a:ea typeface="ＭＳ Ｐゴシック" charset="-128"/>
                <a:cs typeface="ＭＳ Ｐゴシック" charset="-128"/>
              </a:rPr>
              <a:t>  </a:t>
            </a:r>
          </a:p>
          <a:p>
            <a:pPr marL="342900" indent="-342900">
              <a:lnSpc>
                <a:spcPct val="90000"/>
              </a:lnSpc>
              <a:spcBef>
                <a:spcPct val="15000"/>
              </a:spcBef>
              <a:buClr>
                <a:srgbClr val="FF0000"/>
              </a:buClr>
              <a:buFont typeface="Zapf Dingbats" charset="2"/>
              <a:buChar char="l"/>
            </a:pPr>
            <a:r>
              <a:rPr lang="en-US" sz="2400" baseline="0" dirty="0">
                <a:latin typeface="Comic Sans MS" charset="0"/>
                <a:sym typeface="Symbol" charset="2"/>
              </a:rPr>
              <a:t>For a F-</a:t>
            </a:r>
            <a:r>
              <a:rPr lang="en-US" sz="2400" baseline="0" dirty="0" smtClean="0">
                <a:latin typeface="Comic Sans MS" charset="0"/>
                <a:sym typeface="Symbol" charset="2"/>
              </a:rPr>
              <a:t>EA and </a:t>
            </a:r>
            <a:r>
              <a:rPr lang="en-US" sz="2400" baseline="0" dirty="0">
                <a:latin typeface="Comic Sans MS" charset="0"/>
                <a:sym typeface="Symbol" charset="2"/>
              </a:rPr>
              <a:t>the</a:t>
            </a:r>
            <a:r>
              <a:rPr lang="en-US" sz="2400" baseline="0" dirty="0" smtClean="0">
                <a:latin typeface="Comic Sans MS" charset="0"/>
                <a:sym typeface="Symbol" charset="2"/>
              </a:rPr>
              <a:t> total </a:t>
            </a:r>
            <a:r>
              <a:rPr lang="en-US" sz="2400" baseline="0" dirty="0" smtClean="0">
                <a:latin typeface="Comic Sans MS" charset="0"/>
              </a:rPr>
              <a:t> </a:t>
            </a:r>
            <a:r>
              <a:rPr lang="en-US" sz="2400" baseline="0" dirty="0">
                <a:latin typeface="Symbol" charset="2"/>
                <a:sym typeface="Symbol" charset="2"/>
              </a:rPr>
              <a:t></a:t>
            </a:r>
            <a:r>
              <a:rPr lang="en-US" sz="2400" baseline="0" dirty="0">
                <a:latin typeface="Comic Sans MS" charset="0"/>
              </a:rPr>
              <a:t>L = 0.11</a:t>
            </a:r>
            <a:r>
              <a:rPr lang="en-US" sz="2400" baseline="0" dirty="0">
                <a:latin typeface="Comic Sans MS" charset="0"/>
                <a:sym typeface="Symbol" charset="2"/>
              </a:rPr>
              <a:t> </a:t>
            </a:r>
            <a:r>
              <a:rPr lang="en-US" sz="2400" baseline="0" dirty="0" smtClean="0">
                <a:latin typeface="Comic Sans MS" charset="0"/>
                <a:sym typeface="Symbol" charset="2"/>
              </a:rPr>
              <a:t>is subdivided  as follows :</a:t>
            </a:r>
            <a:endParaRPr lang="en-US" sz="2400" baseline="0" dirty="0">
              <a:latin typeface="Comic Sans MS" charset="0"/>
              <a:sym typeface="Symbol" charset="2"/>
            </a:endParaRPr>
          </a:p>
          <a:p>
            <a:pPr marL="742950" lvl="1" indent="-285750">
              <a:lnSpc>
                <a:spcPct val="90000"/>
              </a:lnSpc>
              <a:spcBef>
                <a:spcPct val="15000"/>
              </a:spcBef>
              <a:buClr>
                <a:srgbClr val="FF0000"/>
              </a:buClr>
              <a:buSzPct val="155000"/>
              <a:buFont typeface="Wingdings" charset="2"/>
              <a:buChar char=""/>
            </a:pPr>
            <a:r>
              <a:rPr lang="en-US" sz="2400" baseline="0" dirty="0">
                <a:latin typeface="Comic Sans MS" charset="0"/>
                <a:ea typeface="ＭＳ Ｐゴシック" charset="-128"/>
              </a:rPr>
              <a:t>Lead coolant: 	L = 0.0626</a:t>
            </a:r>
          </a:p>
          <a:p>
            <a:pPr marL="742950" lvl="1" indent="-285750">
              <a:lnSpc>
                <a:spcPct val="90000"/>
              </a:lnSpc>
              <a:spcBef>
                <a:spcPct val="15000"/>
              </a:spcBef>
              <a:buClr>
                <a:srgbClr val="FF0000"/>
              </a:buClr>
              <a:buSzPct val="155000"/>
              <a:buFont typeface="Wingdings" charset="2"/>
              <a:buChar char=""/>
            </a:pPr>
            <a:r>
              <a:rPr lang="en-US" sz="2400" baseline="0" dirty="0">
                <a:latin typeface="Comic Sans MS" charset="0"/>
                <a:ea typeface="ＭＳ Ｐゴシック" charset="-128"/>
              </a:rPr>
              <a:t>Cladding:		L = 0.0378</a:t>
            </a:r>
          </a:p>
          <a:p>
            <a:pPr marL="742950" lvl="1" indent="-285750">
              <a:lnSpc>
                <a:spcPct val="90000"/>
              </a:lnSpc>
              <a:spcBef>
                <a:spcPct val="15000"/>
              </a:spcBef>
              <a:buClr>
                <a:srgbClr val="FF0000"/>
              </a:buClr>
              <a:buSzPct val="155000"/>
              <a:buFont typeface="Wingdings" charset="2"/>
              <a:buChar char=""/>
            </a:pPr>
            <a:r>
              <a:rPr lang="en-US" sz="2400" baseline="0" dirty="0">
                <a:latin typeface="Comic Sans MS" charset="0"/>
                <a:ea typeface="ＭＳ Ｐゴシック" charset="-128"/>
              </a:rPr>
              <a:t>Beam window		L = 0.0004</a:t>
            </a:r>
          </a:p>
          <a:p>
            <a:pPr marL="742950" lvl="1" indent="-285750">
              <a:lnSpc>
                <a:spcPct val="90000"/>
              </a:lnSpc>
              <a:spcBef>
                <a:spcPct val="15000"/>
              </a:spcBef>
              <a:buClr>
                <a:srgbClr val="FF0000"/>
              </a:buClr>
              <a:buSzPct val="155000"/>
              <a:buFont typeface="Wingdings" charset="2"/>
              <a:buChar char=""/>
            </a:pPr>
            <a:r>
              <a:rPr lang="en-US" sz="2400" baseline="0" dirty="0">
                <a:latin typeface="Comic Sans MS" charset="0"/>
                <a:ea typeface="ＭＳ Ｐゴシック" charset="-128"/>
              </a:rPr>
              <a:t>Main Vessel		L = 0.0071</a:t>
            </a:r>
          </a:p>
          <a:p>
            <a:pPr marL="742950" lvl="1" indent="-285750">
              <a:lnSpc>
                <a:spcPct val="90000"/>
              </a:lnSpc>
              <a:spcBef>
                <a:spcPct val="15000"/>
              </a:spcBef>
              <a:buClr>
                <a:srgbClr val="FF0000"/>
              </a:buClr>
              <a:buSzPct val="155000"/>
              <a:buFont typeface="Wingdings" charset="2"/>
              <a:buChar char=""/>
            </a:pPr>
            <a:r>
              <a:rPr lang="en-US" sz="2400" baseline="0" dirty="0">
                <a:latin typeface="Comic Sans MS" charset="0"/>
                <a:ea typeface="ＭＳ Ｐゴシック" charset="-128"/>
              </a:rPr>
              <a:t>Leakage		L = 0.0012 </a:t>
            </a:r>
          </a:p>
        </p:txBody>
      </p:sp>
      <p:sp>
        <p:nvSpPr>
          <p:cNvPr id="1264652" name="Rectangle 12"/>
          <p:cNvSpPr>
            <a:spLocks noChangeArrowheads="1"/>
          </p:cNvSpPr>
          <p:nvPr/>
        </p:nvSpPr>
        <p:spPr bwMode="auto">
          <a:xfrm>
            <a:off x="76200" y="5486400"/>
            <a:ext cx="7162800" cy="838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rgbClr val="FF0000"/>
              </a:buClr>
              <a:buFont typeface="Zapf Dingbats" charset="2"/>
              <a:buChar char="l"/>
            </a:pPr>
            <a:r>
              <a:rPr lang="en-US" sz="2400" baseline="0" dirty="0">
                <a:latin typeface="Comic Sans MS" charset="0"/>
              </a:rPr>
              <a:t>L due to Fission Products linearly growing with </a:t>
            </a:r>
            <a:r>
              <a:rPr lang="en-US" sz="2400" baseline="0" dirty="0" err="1">
                <a:latin typeface="Comic Sans MS" charset="0"/>
              </a:rPr>
              <a:t>burnup</a:t>
            </a:r>
            <a:r>
              <a:rPr lang="en-US" sz="2400" baseline="0" dirty="0">
                <a:latin typeface="Comic Sans MS" charset="0"/>
              </a:rPr>
              <a:t> to </a:t>
            </a:r>
            <a:r>
              <a:rPr lang="en-US" sz="2400" baseline="0" dirty="0">
                <a:latin typeface="Symbol" charset="2"/>
                <a:sym typeface="Symbol" charset="2"/>
              </a:rPr>
              <a:t></a:t>
            </a:r>
            <a:r>
              <a:rPr lang="en-US" sz="2400" baseline="0" dirty="0">
                <a:latin typeface="Comic Sans MS" charset="0"/>
              </a:rPr>
              <a:t>L ≈ 0.06</a:t>
            </a:r>
            <a:r>
              <a:rPr lang="en-US" sz="2400" baseline="0" dirty="0" smtClean="0">
                <a:latin typeface="Comic Sans MS" charset="0"/>
              </a:rPr>
              <a:t> including </a:t>
            </a:r>
            <a:r>
              <a:rPr lang="en-US" sz="2400" baseline="0" dirty="0">
                <a:latin typeface="Comic Sans MS" charset="0"/>
              </a:rPr>
              <a:t>buckling </a:t>
            </a:r>
            <a:r>
              <a:rPr lang="en-US" sz="2400" baseline="0" dirty="0" smtClean="0">
                <a:latin typeface="Comic Sans MS" charset="0"/>
              </a:rPr>
              <a:t>changes </a:t>
            </a:r>
            <a:r>
              <a:rPr lang="en-US" sz="2400" baseline="0" dirty="0">
                <a:latin typeface="Comic Sans MS" charset="0"/>
              </a:rPr>
              <a:t>due to the reduction of fuel mass .</a:t>
            </a:r>
          </a:p>
        </p:txBody>
      </p:sp>
      <p:pic>
        <p:nvPicPr>
          <p:cNvPr id="1264653" name="Picture 13"/>
          <p:cNvPicPr>
            <a:picLocks noChangeAspect="1" noChangeArrowheads="1"/>
          </p:cNvPicPr>
          <p:nvPr/>
        </p:nvPicPr>
        <p:blipFill>
          <a:blip r:embed="rId3"/>
          <a:srcRect/>
          <a:stretch>
            <a:fillRect/>
          </a:stretch>
        </p:blipFill>
        <p:spPr bwMode="auto">
          <a:xfrm>
            <a:off x="7010400" y="3657600"/>
            <a:ext cx="2590800" cy="2392363"/>
          </a:xfrm>
          <a:prstGeom prst="rect">
            <a:avLst/>
          </a:prstGeom>
          <a:noFill/>
          <a:ln w="9525">
            <a:noFill/>
            <a:miter lim="800000"/>
            <a:headEnd/>
            <a:tailEnd/>
          </a:ln>
          <a:effectLst/>
        </p:spPr>
      </p:pic>
      <p:grpSp>
        <p:nvGrpSpPr>
          <p:cNvPr id="1264656" name="Group 16"/>
          <p:cNvGrpSpPr>
            <a:grpSpLocks/>
          </p:cNvGrpSpPr>
          <p:nvPr/>
        </p:nvGrpSpPr>
        <p:grpSpPr bwMode="auto">
          <a:xfrm>
            <a:off x="6324600" y="4648200"/>
            <a:ext cx="685800" cy="914400"/>
            <a:chOff x="3984" y="2928"/>
            <a:chExt cx="432" cy="576"/>
          </a:xfrm>
        </p:grpSpPr>
        <p:sp>
          <p:nvSpPr>
            <p:cNvPr id="1264654" name="Line 14"/>
            <p:cNvSpPr>
              <a:spLocks noChangeShapeType="1"/>
            </p:cNvSpPr>
            <p:nvPr/>
          </p:nvSpPr>
          <p:spPr bwMode="auto">
            <a:xfrm flipV="1">
              <a:off x="3984" y="2928"/>
              <a:ext cx="0" cy="576"/>
            </a:xfrm>
            <a:prstGeom prst="line">
              <a:avLst/>
            </a:prstGeom>
            <a:noFill/>
            <a:ln w="19050">
              <a:solidFill>
                <a:srgbClr val="FA012E"/>
              </a:solidFill>
              <a:round/>
              <a:headEnd/>
              <a:tailEnd/>
            </a:ln>
            <a:effectLst/>
          </p:spPr>
          <p:txBody>
            <a:bodyPr wrap="none" anchor="ctr">
              <a:prstTxWarp prst="textNoShape">
                <a:avLst/>
              </a:prstTxWarp>
            </a:bodyPr>
            <a:lstStyle/>
            <a:p>
              <a:endParaRPr lang="en-US"/>
            </a:p>
          </p:txBody>
        </p:sp>
        <p:sp>
          <p:nvSpPr>
            <p:cNvPr id="1264655" name="Line 15"/>
            <p:cNvSpPr>
              <a:spLocks noChangeShapeType="1"/>
            </p:cNvSpPr>
            <p:nvPr/>
          </p:nvSpPr>
          <p:spPr bwMode="auto">
            <a:xfrm>
              <a:off x="3984" y="2928"/>
              <a:ext cx="432" cy="0"/>
            </a:xfrm>
            <a:prstGeom prst="line">
              <a:avLst/>
            </a:prstGeom>
            <a:noFill/>
            <a:ln w="19050">
              <a:solidFill>
                <a:srgbClr val="FA012E"/>
              </a:solidFill>
              <a:round/>
              <a:headEnd/>
              <a:tailEnd type="triangle" w="med" len="med"/>
            </a:ln>
            <a:effectLst/>
          </p:spPr>
          <p:txBody>
            <a:bodyPr wrap="none" anchor="ctr">
              <a:prstTxWarp prst="textNoShape">
                <a:avLst/>
              </a:prstTxWarp>
            </a:bodyPr>
            <a:lstStyle/>
            <a:p>
              <a:endParaRPr lang="en-US"/>
            </a:p>
          </p:txBody>
        </p:sp>
      </p:grpSp>
      <p:grpSp>
        <p:nvGrpSpPr>
          <p:cNvPr id="13" name="Group 12"/>
          <p:cNvGrpSpPr/>
          <p:nvPr/>
        </p:nvGrpSpPr>
        <p:grpSpPr>
          <a:xfrm>
            <a:off x="3581400" y="2933332"/>
            <a:ext cx="6012804" cy="369332"/>
            <a:chOff x="3581400" y="2933332"/>
            <a:chExt cx="6012804" cy="369332"/>
          </a:xfrm>
        </p:grpSpPr>
        <p:sp>
          <p:nvSpPr>
            <p:cNvPr id="11" name="AutoShape 7"/>
            <p:cNvSpPr>
              <a:spLocks noChangeArrowheads="1"/>
            </p:cNvSpPr>
            <p:nvPr/>
          </p:nvSpPr>
          <p:spPr bwMode="auto">
            <a:xfrm flipH="1">
              <a:off x="3581400" y="2971800"/>
              <a:ext cx="685800" cy="304800"/>
            </a:xfrm>
            <a:prstGeom prst="leftArrow">
              <a:avLst>
                <a:gd name="adj1" fmla="val 50000"/>
                <a:gd name="adj2" fmla="val 56250"/>
              </a:avLst>
            </a:prstGeom>
            <a:solidFill>
              <a:srgbClr val="FA012E"/>
            </a:solidFill>
            <a:ln w="9525">
              <a:solidFill>
                <a:srgbClr val="FA012E"/>
              </a:solidFill>
              <a:miter lim="800000"/>
              <a:headEnd/>
              <a:tailEnd/>
            </a:ln>
            <a:effectLst/>
          </p:spPr>
          <p:txBody>
            <a:bodyPr wrap="none" anchor="ctr">
              <a:prstTxWarp prst="textNoShape">
                <a:avLst/>
              </a:prstTxWarp>
            </a:bodyPr>
            <a:lstStyle/>
            <a:p>
              <a:endParaRPr lang="en-US"/>
            </a:p>
          </p:txBody>
        </p:sp>
        <p:sp>
          <p:nvSpPr>
            <p:cNvPr id="12" name="TextBox 11"/>
            <p:cNvSpPr txBox="1"/>
            <p:nvPr/>
          </p:nvSpPr>
          <p:spPr>
            <a:xfrm>
              <a:off x="4191000" y="2933332"/>
              <a:ext cx="5403204" cy="369332"/>
            </a:xfrm>
            <a:prstGeom prst="rect">
              <a:avLst/>
            </a:prstGeom>
            <a:noFill/>
          </p:spPr>
          <p:txBody>
            <a:bodyPr wrap="none" rtlCol="0">
              <a:spAutoFit/>
            </a:bodyPr>
            <a:lstStyle/>
            <a:p>
              <a:r>
                <a:rPr lang="en-US" sz="1800" i="1" baseline="0" dirty="0" smtClean="0">
                  <a:solidFill>
                    <a:srgbClr val="FF0000"/>
                  </a:solidFill>
                  <a:latin typeface="+mn-lt"/>
                </a:rPr>
                <a:t>2.2 </a:t>
              </a:r>
              <a:r>
                <a:rPr lang="en-US" sz="1800" i="1" baseline="0" dirty="0" err="1" smtClean="0">
                  <a:solidFill>
                    <a:srgbClr val="FF0000"/>
                  </a:solidFill>
                  <a:latin typeface="+mn-lt"/>
                </a:rPr>
                <a:t>MWatt</a:t>
              </a:r>
              <a:r>
                <a:rPr lang="en-US" sz="1800" i="1" baseline="0" dirty="0" smtClean="0">
                  <a:solidFill>
                    <a:srgbClr val="FF0000"/>
                  </a:solidFill>
                  <a:latin typeface="+mn-lt"/>
                </a:rPr>
                <a:t>, feasible within the state of the art </a:t>
              </a:r>
              <a:endParaRPr lang="en-US" sz="1800" i="1" baseline="0" dirty="0">
                <a:solidFill>
                  <a:srgbClr val="FF0000"/>
                </a:solidFill>
                <a:latin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64644">
                                            <p:txEl>
                                              <p:pRg st="0" end="0"/>
                                            </p:txEl>
                                          </p:spTgt>
                                        </p:tgtEl>
                                        <p:attrNameLst>
                                          <p:attrName>style.visibility</p:attrName>
                                        </p:attrNameLst>
                                      </p:cBhvr>
                                      <p:to>
                                        <p:strVal val="visible"/>
                                      </p:to>
                                    </p:set>
                                    <p:animEffect transition="in" filter="dissolve">
                                      <p:cBhvr>
                                        <p:cTn id="7" dur="500"/>
                                        <p:tgtEl>
                                          <p:spTgt spid="126464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64644">
                                            <p:txEl>
                                              <p:pRg st="1" end="1"/>
                                            </p:txEl>
                                          </p:spTgt>
                                        </p:tgtEl>
                                        <p:attrNameLst>
                                          <p:attrName>style.visibility</p:attrName>
                                        </p:attrNameLst>
                                      </p:cBhvr>
                                      <p:to>
                                        <p:strVal val="visible"/>
                                      </p:to>
                                    </p:set>
                                    <p:animEffect transition="in" filter="dissolve">
                                      <p:cBhvr>
                                        <p:cTn id="12" dur="500"/>
                                        <p:tgtEl>
                                          <p:spTgt spid="126464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264644">
                                            <p:txEl>
                                              <p:pRg st="2" end="2"/>
                                            </p:txEl>
                                          </p:spTgt>
                                        </p:tgtEl>
                                        <p:attrNameLst>
                                          <p:attrName>style.visibility</p:attrName>
                                        </p:attrNameLst>
                                      </p:cBhvr>
                                      <p:to>
                                        <p:strVal val="visible"/>
                                      </p:to>
                                    </p:set>
                                    <p:animEffect transition="in" filter="dissolve">
                                      <p:cBhvr>
                                        <p:cTn id="17" dur="500"/>
                                        <p:tgtEl>
                                          <p:spTgt spid="126464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264644">
                                            <p:txEl>
                                              <p:pRg st="3" end="3"/>
                                            </p:txEl>
                                          </p:spTgt>
                                        </p:tgtEl>
                                        <p:attrNameLst>
                                          <p:attrName>style.visibility</p:attrName>
                                        </p:attrNameLst>
                                      </p:cBhvr>
                                      <p:to>
                                        <p:strVal val="visible"/>
                                      </p:to>
                                    </p:set>
                                    <p:animEffect transition="in" filter="dissolve">
                                      <p:cBhvr>
                                        <p:cTn id="22" dur="500"/>
                                        <p:tgtEl>
                                          <p:spTgt spid="126464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264644">
                                            <p:txEl>
                                              <p:pRg st="4" end="4"/>
                                            </p:txEl>
                                          </p:spTgt>
                                        </p:tgtEl>
                                        <p:attrNameLst>
                                          <p:attrName>style.visibility</p:attrName>
                                        </p:attrNameLst>
                                      </p:cBhvr>
                                      <p:to>
                                        <p:strVal val="visible"/>
                                      </p:to>
                                    </p:set>
                                    <p:animEffect transition="in" filter="dissolve">
                                      <p:cBhvr>
                                        <p:cTn id="27" dur="500"/>
                                        <p:tgtEl>
                                          <p:spTgt spid="126464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264644">
                                            <p:txEl>
                                              <p:pRg st="5" end="5"/>
                                            </p:txEl>
                                          </p:spTgt>
                                        </p:tgtEl>
                                        <p:attrNameLst>
                                          <p:attrName>style.visibility</p:attrName>
                                        </p:attrNameLst>
                                      </p:cBhvr>
                                      <p:to>
                                        <p:strVal val="visible"/>
                                      </p:to>
                                    </p:set>
                                    <p:animEffect transition="in" filter="dissolve">
                                      <p:cBhvr>
                                        <p:cTn id="32" dur="500"/>
                                        <p:tgtEl>
                                          <p:spTgt spid="126464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1264644">
                                            <p:txEl>
                                              <p:pRg st="6" end="6"/>
                                            </p:txEl>
                                          </p:spTgt>
                                        </p:tgtEl>
                                        <p:attrNameLst>
                                          <p:attrName>style.visibility</p:attrName>
                                        </p:attrNameLst>
                                      </p:cBhvr>
                                      <p:to>
                                        <p:strVal val="visible"/>
                                      </p:to>
                                    </p:set>
                                    <p:animEffect transition="in" filter="dissolve">
                                      <p:cBhvr>
                                        <p:cTn id="41" dur="500"/>
                                        <p:tgtEl>
                                          <p:spTgt spid="1264644">
                                            <p:txEl>
                                              <p:pRg st="6" end="6"/>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1264644">
                                            <p:txEl>
                                              <p:pRg st="7" end="7"/>
                                            </p:txEl>
                                          </p:spTgt>
                                        </p:tgtEl>
                                        <p:attrNameLst>
                                          <p:attrName>style.visibility</p:attrName>
                                        </p:attrNameLst>
                                      </p:cBhvr>
                                      <p:to>
                                        <p:strVal val="visible"/>
                                      </p:to>
                                    </p:set>
                                    <p:animEffect transition="in" filter="dissolve">
                                      <p:cBhvr>
                                        <p:cTn id="46" dur="500"/>
                                        <p:tgtEl>
                                          <p:spTgt spid="1264644">
                                            <p:txEl>
                                              <p:pRg st="7" end="7"/>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1264644">
                                            <p:txEl>
                                              <p:pRg st="8" end="8"/>
                                            </p:txEl>
                                          </p:spTgt>
                                        </p:tgtEl>
                                        <p:attrNameLst>
                                          <p:attrName>style.visibility</p:attrName>
                                        </p:attrNameLst>
                                      </p:cBhvr>
                                      <p:to>
                                        <p:strVal val="visible"/>
                                      </p:to>
                                    </p:set>
                                    <p:animEffect transition="in" filter="dissolve">
                                      <p:cBhvr>
                                        <p:cTn id="51" dur="500"/>
                                        <p:tgtEl>
                                          <p:spTgt spid="1264644">
                                            <p:txEl>
                                              <p:pRg st="8" end="8"/>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9" presetClass="entr" presetSubtype="0" fill="hold" grpId="0" nodeType="clickEffect">
                                  <p:stCondLst>
                                    <p:cond delay="0"/>
                                  </p:stCondLst>
                                  <p:childTnLst>
                                    <p:set>
                                      <p:cBhvr>
                                        <p:cTn id="55" dur="1" fill="hold">
                                          <p:stCondLst>
                                            <p:cond delay="0"/>
                                          </p:stCondLst>
                                        </p:cTn>
                                        <p:tgtEl>
                                          <p:spTgt spid="1264644">
                                            <p:txEl>
                                              <p:pRg st="9" end="9"/>
                                            </p:txEl>
                                          </p:spTgt>
                                        </p:tgtEl>
                                        <p:attrNameLst>
                                          <p:attrName>style.visibility</p:attrName>
                                        </p:attrNameLst>
                                      </p:cBhvr>
                                      <p:to>
                                        <p:strVal val="visible"/>
                                      </p:to>
                                    </p:set>
                                    <p:animEffect transition="in" filter="dissolve">
                                      <p:cBhvr>
                                        <p:cTn id="56" dur="500"/>
                                        <p:tgtEl>
                                          <p:spTgt spid="1264644">
                                            <p:txEl>
                                              <p:pRg st="9" end="9"/>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9" presetClass="entr" presetSubtype="0" fill="hold" grpId="0" nodeType="clickEffect">
                                  <p:stCondLst>
                                    <p:cond delay="0"/>
                                  </p:stCondLst>
                                  <p:childTnLst>
                                    <p:set>
                                      <p:cBhvr>
                                        <p:cTn id="60" dur="1" fill="hold">
                                          <p:stCondLst>
                                            <p:cond delay="0"/>
                                          </p:stCondLst>
                                        </p:cTn>
                                        <p:tgtEl>
                                          <p:spTgt spid="1264644">
                                            <p:txEl>
                                              <p:pRg st="10" end="10"/>
                                            </p:txEl>
                                          </p:spTgt>
                                        </p:tgtEl>
                                        <p:attrNameLst>
                                          <p:attrName>style.visibility</p:attrName>
                                        </p:attrNameLst>
                                      </p:cBhvr>
                                      <p:to>
                                        <p:strVal val="visible"/>
                                      </p:to>
                                    </p:set>
                                    <p:animEffect transition="in" filter="dissolve">
                                      <p:cBhvr>
                                        <p:cTn id="61" dur="500"/>
                                        <p:tgtEl>
                                          <p:spTgt spid="1264644">
                                            <p:txEl>
                                              <p:pRg st="10" end="1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9" presetClass="entr" presetSubtype="0" fill="hold" grpId="0" nodeType="clickEffect">
                                  <p:stCondLst>
                                    <p:cond delay="0"/>
                                  </p:stCondLst>
                                  <p:childTnLst>
                                    <p:set>
                                      <p:cBhvr>
                                        <p:cTn id="65" dur="1" fill="hold">
                                          <p:stCondLst>
                                            <p:cond delay="0"/>
                                          </p:stCondLst>
                                        </p:cTn>
                                        <p:tgtEl>
                                          <p:spTgt spid="1264644">
                                            <p:txEl>
                                              <p:pRg st="11" end="11"/>
                                            </p:txEl>
                                          </p:spTgt>
                                        </p:tgtEl>
                                        <p:attrNameLst>
                                          <p:attrName>style.visibility</p:attrName>
                                        </p:attrNameLst>
                                      </p:cBhvr>
                                      <p:to>
                                        <p:strVal val="visible"/>
                                      </p:to>
                                    </p:set>
                                    <p:animEffect transition="in" filter="dissolve">
                                      <p:cBhvr>
                                        <p:cTn id="66" dur="500"/>
                                        <p:tgtEl>
                                          <p:spTgt spid="1264644">
                                            <p:txEl>
                                              <p:pRg st="11" end="11"/>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9" presetClass="entr" presetSubtype="0" fill="hold" grpId="0" nodeType="clickEffect">
                                  <p:stCondLst>
                                    <p:cond delay="0"/>
                                  </p:stCondLst>
                                  <p:childTnLst>
                                    <p:set>
                                      <p:cBhvr>
                                        <p:cTn id="70" dur="1" fill="hold">
                                          <p:stCondLst>
                                            <p:cond delay="0"/>
                                          </p:stCondLst>
                                        </p:cTn>
                                        <p:tgtEl>
                                          <p:spTgt spid="1264652">
                                            <p:txEl>
                                              <p:pRg st="0" end="0"/>
                                            </p:txEl>
                                          </p:spTgt>
                                        </p:tgtEl>
                                        <p:attrNameLst>
                                          <p:attrName>style.visibility</p:attrName>
                                        </p:attrNameLst>
                                      </p:cBhvr>
                                      <p:to>
                                        <p:strVal val="visible"/>
                                      </p:to>
                                    </p:set>
                                    <p:animEffect transition="in" filter="dissolve">
                                      <p:cBhvr>
                                        <p:cTn id="71" dur="500"/>
                                        <p:tgtEl>
                                          <p:spTgt spid="1264652">
                                            <p:txEl>
                                              <p:pRg st="0" end="0"/>
                                            </p:txEl>
                                          </p:spTgt>
                                        </p:tgtEl>
                                      </p:cBhvr>
                                    </p:animEffect>
                                  </p:childTnLst>
                                </p:cTn>
                              </p:par>
                            </p:childTnLst>
                          </p:cTn>
                        </p:par>
                      </p:childTnLst>
                    </p:cTn>
                  </p:par>
                  <p:par>
                    <p:cTn id="72" fill="hold">
                      <p:stCondLst>
                        <p:cond delay="indefinite"/>
                      </p:stCondLst>
                      <p:childTnLst>
                        <p:par>
                          <p:cTn id="73" fill="hold">
                            <p:stCondLst>
                              <p:cond delay="0"/>
                            </p:stCondLst>
                            <p:childTnLst>
                              <p:par>
                                <p:cTn id="74" presetID="9" presetClass="entr" presetSubtype="0" fill="hold" nodeType="clickEffect">
                                  <p:stCondLst>
                                    <p:cond delay="0"/>
                                  </p:stCondLst>
                                  <p:childTnLst>
                                    <p:set>
                                      <p:cBhvr>
                                        <p:cTn id="75" dur="1" fill="hold">
                                          <p:stCondLst>
                                            <p:cond delay="0"/>
                                          </p:stCondLst>
                                        </p:cTn>
                                        <p:tgtEl>
                                          <p:spTgt spid="1264656"/>
                                        </p:tgtEl>
                                        <p:attrNameLst>
                                          <p:attrName>style.visibility</p:attrName>
                                        </p:attrNameLst>
                                      </p:cBhvr>
                                      <p:to>
                                        <p:strVal val="visible"/>
                                      </p:to>
                                    </p:set>
                                    <p:animEffect transition="in" filter="dissolve">
                                      <p:cBhvr>
                                        <p:cTn id="76" dur="500"/>
                                        <p:tgtEl>
                                          <p:spTgt spid="1264656"/>
                                        </p:tgtEl>
                                      </p:cBhvr>
                                    </p:animEffect>
                                  </p:childTnLst>
                                </p:cTn>
                              </p:par>
                            </p:childTnLst>
                          </p:cTn>
                        </p:par>
                      </p:childTnLst>
                    </p:cTn>
                  </p:par>
                  <p:par>
                    <p:cTn id="77" fill="hold">
                      <p:stCondLst>
                        <p:cond delay="indefinite"/>
                      </p:stCondLst>
                      <p:childTnLst>
                        <p:par>
                          <p:cTn id="78" fill="hold">
                            <p:stCondLst>
                              <p:cond delay="0"/>
                            </p:stCondLst>
                            <p:childTnLst>
                              <p:par>
                                <p:cTn id="79" presetID="9" presetClass="entr" presetSubtype="0" fill="hold" nodeType="clickEffect">
                                  <p:stCondLst>
                                    <p:cond delay="0"/>
                                  </p:stCondLst>
                                  <p:childTnLst>
                                    <p:set>
                                      <p:cBhvr>
                                        <p:cTn id="80" dur="1" fill="hold">
                                          <p:stCondLst>
                                            <p:cond delay="0"/>
                                          </p:stCondLst>
                                        </p:cTn>
                                        <p:tgtEl>
                                          <p:spTgt spid="1264653"/>
                                        </p:tgtEl>
                                        <p:attrNameLst>
                                          <p:attrName>style.visibility</p:attrName>
                                        </p:attrNameLst>
                                      </p:cBhvr>
                                      <p:to>
                                        <p:strVal val="visible"/>
                                      </p:to>
                                    </p:set>
                                    <p:animEffect transition="in" filter="dissolve">
                                      <p:cBhvr>
                                        <p:cTn id="81" dur="500"/>
                                        <p:tgtEl>
                                          <p:spTgt spid="12646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4644" grpId="0" build="p" bldLvl="2"/>
      <p:bldP spid="1264652" grpId="0" build="p" autoUpdateAnimBg="0"/>
    </p:bld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smtClean="0"/>
              <a:t>CERN_Oct_2013</a:t>
            </a:r>
            <a:endParaRPr lang="en-GB"/>
          </a:p>
        </p:txBody>
      </p:sp>
      <p:sp>
        <p:nvSpPr>
          <p:cNvPr id="5" name="Slide Number Placeholder 4"/>
          <p:cNvSpPr>
            <a:spLocks noGrp="1"/>
          </p:cNvSpPr>
          <p:nvPr>
            <p:ph type="sldNum" sz="quarter" idx="11"/>
          </p:nvPr>
        </p:nvSpPr>
        <p:spPr/>
        <p:txBody>
          <a:bodyPr/>
          <a:lstStyle/>
          <a:p>
            <a:r>
              <a:rPr lang="en-GB"/>
              <a:t>Slide# : </a:t>
            </a:r>
            <a:fld id="{D69E6DEA-B763-2A4C-BD97-6B93AEC35FD6}" type="slidenum">
              <a:rPr lang="en-GB"/>
              <a:pPr/>
              <a:t>26</a:t>
            </a:fld>
            <a:endParaRPr lang="en-GB"/>
          </a:p>
        </p:txBody>
      </p:sp>
      <p:sp>
        <p:nvSpPr>
          <p:cNvPr id="1381378" name="AutoShape 2"/>
          <p:cNvSpPr>
            <a:spLocks noGrp="1" noChangeArrowheads="1"/>
          </p:cNvSpPr>
          <p:nvPr>
            <p:ph type="title"/>
          </p:nvPr>
        </p:nvSpPr>
        <p:spPr>
          <a:ln/>
        </p:spPr>
        <p:txBody>
          <a:bodyPr/>
          <a:lstStyle/>
          <a:p>
            <a:r>
              <a:rPr lang="en-US"/>
              <a:t>General considerations</a:t>
            </a:r>
          </a:p>
        </p:txBody>
      </p:sp>
      <p:sp>
        <p:nvSpPr>
          <p:cNvPr id="1381379" name="Rectangle 3"/>
          <p:cNvSpPr>
            <a:spLocks noGrp="1" noChangeArrowheads="1"/>
          </p:cNvSpPr>
          <p:nvPr>
            <p:ph type="body" idx="1"/>
          </p:nvPr>
        </p:nvSpPr>
        <p:spPr/>
        <p:txBody>
          <a:bodyPr/>
          <a:lstStyle/>
          <a:p>
            <a:pPr>
              <a:lnSpc>
                <a:spcPct val="90000"/>
              </a:lnSpc>
            </a:pPr>
            <a:r>
              <a:rPr lang="en-US" sz="2400"/>
              <a:t>Thorium driven fission has very different requirements than the ones envisaged for Uranium driven cycles, both thermal and/or fast. </a:t>
            </a:r>
          </a:p>
          <a:p>
            <a:pPr>
              <a:lnSpc>
                <a:spcPct val="90000"/>
              </a:lnSpc>
            </a:pPr>
            <a:r>
              <a:rPr lang="en-GB" sz="2400"/>
              <a:t>We consider either a sub-critical or a critical Thorium driven breeding nuclear reactor as the indefinite repetition of very long lasting and nearly identical breeding nuclear fuel cycles, progressively approaching to an equilibrium concentration configuration of the fission generating Thorium-Uranium mixture. </a:t>
            </a:r>
          </a:p>
          <a:p>
            <a:pPr>
              <a:lnSpc>
                <a:spcPct val="90000"/>
              </a:lnSpc>
            </a:pPr>
            <a:r>
              <a:rPr lang="en-GB" sz="2400"/>
              <a:t>Such specific configuration, called “secular configuration”, is characterized by an extreme fuel stability during a very long duration of the cycle and in particular an extremely constant spontaneous neutron multiplication coefficient k.</a:t>
            </a:r>
          </a:p>
          <a:p>
            <a:pPr>
              <a:lnSpc>
                <a:spcPct val="90000"/>
              </a:lnSpc>
            </a:pPr>
            <a:r>
              <a:rPr lang="en-US" sz="2400"/>
              <a:t>Each cycle is lasting from 10 to 15 years, determined by the integrity of the fuel materials due to radiation damage (dpa, displacements per atom)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81379">
                                            <p:txEl>
                                              <p:pRg st="0" end="0"/>
                                            </p:txEl>
                                          </p:spTgt>
                                        </p:tgtEl>
                                        <p:attrNameLst>
                                          <p:attrName>style.visibility</p:attrName>
                                        </p:attrNameLst>
                                      </p:cBhvr>
                                      <p:to>
                                        <p:strVal val="visible"/>
                                      </p:to>
                                    </p:set>
                                    <p:animEffect transition="in" filter="dissolve">
                                      <p:cBhvr>
                                        <p:cTn id="7" dur="500"/>
                                        <p:tgtEl>
                                          <p:spTgt spid="13813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81379">
                                            <p:txEl>
                                              <p:pRg st="1" end="1"/>
                                            </p:txEl>
                                          </p:spTgt>
                                        </p:tgtEl>
                                        <p:attrNameLst>
                                          <p:attrName>style.visibility</p:attrName>
                                        </p:attrNameLst>
                                      </p:cBhvr>
                                      <p:to>
                                        <p:strVal val="visible"/>
                                      </p:to>
                                    </p:set>
                                    <p:animEffect transition="in" filter="dissolve">
                                      <p:cBhvr>
                                        <p:cTn id="12" dur="500"/>
                                        <p:tgtEl>
                                          <p:spTgt spid="13813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81379">
                                            <p:txEl>
                                              <p:pRg st="2" end="2"/>
                                            </p:txEl>
                                          </p:spTgt>
                                        </p:tgtEl>
                                        <p:attrNameLst>
                                          <p:attrName>style.visibility</p:attrName>
                                        </p:attrNameLst>
                                      </p:cBhvr>
                                      <p:to>
                                        <p:strVal val="visible"/>
                                      </p:to>
                                    </p:set>
                                    <p:animEffect transition="in" filter="dissolve">
                                      <p:cBhvr>
                                        <p:cTn id="17" dur="500"/>
                                        <p:tgtEl>
                                          <p:spTgt spid="138137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81379">
                                            <p:txEl>
                                              <p:pRg st="3" end="3"/>
                                            </p:txEl>
                                          </p:spTgt>
                                        </p:tgtEl>
                                        <p:attrNameLst>
                                          <p:attrName>style.visibility</p:attrName>
                                        </p:attrNameLst>
                                      </p:cBhvr>
                                      <p:to>
                                        <p:strVal val="visible"/>
                                      </p:to>
                                    </p:set>
                                    <p:animEffect transition="in" filter="dissolve">
                                      <p:cBhvr>
                                        <p:cTn id="22" dur="500"/>
                                        <p:tgtEl>
                                          <p:spTgt spid="13813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1379" grpId="0" build="p"/>
    </p:bld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Footer Placeholder 3"/>
          <p:cNvSpPr>
            <a:spLocks noGrp="1"/>
          </p:cNvSpPr>
          <p:nvPr>
            <p:ph type="ftr" sz="quarter" idx="10"/>
          </p:nvPr>
        </p:nvSpPr>
        <p:spPr/>
        <p:txBody>
          <a:bodyPr/>
          <a:lstStyle/>
          <a:p>
            <a:r>
              <a:rPr lang="en-US" smtClean="0"/>
              <a:t>CERN_Oct_2013</a:t>
            </a:r>
            <a:endParaRPr lang="en-GB"/>
          </a:p>
        </p:txBody>
      </p:sp>
      <p:sp>
        <p:nvSpPr>
          <p:cNvPr id="12" name="Slide Number Placeholder 4"/>
          <p:cNvSpPr>
            <a:spLocks noGrp="1"/>
          </p:cNvSpPr>
          <p:nvPr>
            <p:ph type="sldNum" sz="quarter" idx="11"/>
          </p:nvPr>
        </p:nvSpPr>
        <p:spPr/>
        <p:txBody>
          <a:bodyPr/>
          <a:lstStyle/>
          <a:p>
            <a:r>
              <a:rPr lang="en-GB"/>
              <a:t>Slide# : </a:t>
            </a:r>
            <a:fld id="{90CB97DC-236C-6546-BE6E-E3D94B457C70}" type="slidenum">
              <a:rPr lang="en-GB"/>
              <a:pPr/>
              <a:t>27</a:t>
            </a:fld>
            <a:endParaRPr lang="en-GB"/>
          </a:p>
        </p:txBody>
      </p:sp>
      <p:sp>
        <p:nvSpPr>
          <p:cNvPr id="1291266" name="AutoShape 2"/>
          <p:cNvSpPr>
            <a:spLocks noGrp="1" noChangeArrowheads="1"/>
          </p:cNvSpPr>
          <p:nvPr>
            <p:ph type="title"/>
          </p:nvPr>
        </p:nvSpPr>
        <p:spPr>
          <a:ln/>
        </p:spPr>
        <p:txBody>
          <a:bodyPr/>
          <a:lstStyle/>
          <a:p>
            <a:r>
              <a:rPr lang="en-GB"/>
              <a:t>Basic features of the breeding process</a:t>
            </a:r>
          </a:p>
        </p:txBody>
      </p:sp>
      <p:sp>
        <p:nvSpPr>
          <p:cNvPr id="1291268" name="Rectangle 4"/>
          <p:cNvSpPr>
            <a:spLocks noChangeArrowheads="1"/>
          </p:cNvSpPr>
          <p:nvPr/>
        </p:nvSpPr>
        <p:spPr bwMode="auto">
          <a:xfrm>
            <a:off x="228600" y="609600"/>
            <a:ext cx="9296400" cy="3048000"/>
          </a:xfrm>
          <a:prstGeom prst="rect">
            <a:avLst/>
          </a:prstGeom>
          <a:noFill/>
          <a:ln w="9525">
            <a:noFill/>
            <a:miter lim="800000"/>
            <a:headEnd/>
            <a:tailEnd/>
          </a:ln>
          <a:effectLst/>
        </p:spPr>
        <p:txBody>
          <a:bodyPr>
            <a:prstTxWarp prst="textNoShape">
              <a:avLst/>
            </a:prstTxWarp>
          </a:bodyPr>
          <a:lstStyle/>
          <a:p>
            <a:pPr marL="342900" indent="-342900">
              <a:lnSpc>
                <a:spcPct val="90000"/>
              </a:lnSpc>
              <a:spcBef>
                <a:spcPct val="20000"/>
              </a:spcBef>
              <a:buClr>
                <a:srgbClr val="FF0000"/>
              </a:buClr>
              <a:buFont typeface="Zapf Dingbats" charset="2"/>
              <a:buChar char="l"/>
            </a:pPr>
            <a:r>
              <a:rPr lang="en-US" sz="2400" baseline="0">
                <a:latin typeface="Comic Sans MS" charset="0"/>
              </a:rPr>
              <a:t>Assume for simplicity the main iterative breeding process of a simple binary mixture Th-232/U-233, in which neutrons from U-233 fissions are transforming Th-232 into fresh U-233, in an indefinitely continuing process.</a:t>
            </a:r>
          </a:p>
          <a:p>
            <a:pPr marL="342900" indent="-342900">
              <a:spcBef>
                <a:spcPct val="20000"/>
              </a:spcBef>
              <a:buClr>
                <a:srgbClr val="FF0000"/>
              </a:buClr>
              <a:buFont typeface="Zapf Dingbats" charset="2"/>
              <a:buChar char="l"/>
            </a:pPr>
            <a:r>
              <a:rPr lang="en-US" sz="2400" baseline="0">
                <a:latin typeface="Comic Sans MS" charset="0"/>
              </a:rPr>
              <a:t>In steady neutron flux conditions, the chain will tend to an equilibrium, namely to a condition in which each fissioned nucleus is replaced by a newly bred fuel nucleus. To a first approximation, the spectrum averaged equilibrium is</a:t>
            </a:r>
          </a:p>
          <a:p>
            <a:pPr marL="342900" indent="-342900">
              <a:spcBef>
                <a:spcPct val="20000"/>
              </a:spcBef>
              <a:buClr>
                <a:srgbClr val="FF0000"/>
              </a:buClr>
              <a:buFont typeface="Zapf Dingbats" charset="2"/>
              <a:buChar char="l"/>
            </a:pPr>
            <a:endParaRPr lang="en-US" sz="1800" baseline="0">
              <a:latin typeface="Comic Sans MS" charset="0"/>
            </a:endParaRPr>
          </a:p>
        </p:txBody>
      </p:sp>
      <p:graphicFrame>
        <p:nvGraphicFramePr>
          <p:cNvPr id="1291269" name="Object 5"/>
          <p:cNvGraphicFramePr>
            <a:graphicFrameLocks noChangeAspect="1"/>
          </p:cNvGraphicFramePr>
          <p:nvPr/>
        </p:nvGraphicFramePr>
        <p:xfrm>
          <a:off x="1295400" y="3505200"/>
          <a:ext cx="7315200" cy="966788"/>
        </p:xfrm>
        <a:graphic>
          <a:graphicData uri="http://schemas.openxmlformats.org/presentationml/2006/ole">
            <p:oleObj spid="_x0000_s1438722" name="Equation" r:id="rId4" imgW="3835400" imgH="508000" progId="Equation.3">
              <p:embed/>
            </p:oleObj>
          </a:graphicData>
        </a:graphic>
      </p:graphicFrame>
      <p:sp>
        <p:nvSpPr>
          <p:cNvPr id="1291270" name="Rectangle 6"/>
          <p:cNvSpPr>
            <a:spLocks noChangeArrowheads="1"/>
          </p:cNvSpPr>
          <p:nvPr/>
        </p:nvSpPr>
        <p:spPr bwMode="auto">
          <a:xfrm>
            <a:off x="228600" y="4724400"/>
            <a:ext cx="9296400" cy="3810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rgbClr val="FF0000"/>
              </a:buClr>
              <a:buFont typeface="Zapf Dingbats" charset="2"/>
              <a:buChar char="l"/>
            </a:pPr>
            <a:r>
              <a:rPr lang="en-US" sz="2400" baseline="0">
                <a:latin typeface="Comic Sans MS" charset="0"/>
              </a:rPr>
              <a:t>The breeding equilibrium is then a pure function of the averaged cross sections </a:t>
            </a:r>
            <a:endParaRPr lang="en-US" sz="1800" baseline="0">
              <a:latin typeface="Comic Sans MS" charset="0"/>
              <a:sym typeface="Symbol" charset="2"/>
            </a:endParaRPr>
          </a:p>
        </p:txBody>
      </p:sp>
      <p:graphicFrame>
        <p:nvGraphicFramePr>
          <p:cNvPr id="1291271" name="Object 7"/>
          <p:cNvGraphicFramePr>
            <a:graphicFrameLocks noChangeAspect="1"/>
          </p:cNvGraphicFramePr>
          <p:nvPr/>
        </p:nvGraphicFramePr>
        <p:xfrm>
          <a:off x="2133600" y="5486400"/>
          <a:ext cx="5638800" cy="482600"/>
        </p:xfrm>
        <a:graphic>
          <a:graphicData uri="http://schemas.openxmlformats.org/presentationml/2006/ole">
            <p:oleObj spid="_x0000_s1438723" name="Equation" r:id="rId5" imgW="2971800" imgH="241300" progId="Equation.3">
              <p:embed/>
            </p:oleObj>
          </a:graphicData>
        </a:graphic>
      </p:graphicFrame>
      <p:grpSp>
        <p:nvGrpSpPr>
          <p:cNvPr id="2" name="Group 11"/>
          <p:cNvGrpSpPr>
            <a:grpSpLocks/>
          </p:cNvGrpSpPr>
          <p:nvPr/>
        </p:nvGrpSpPr>
        <p:grpSpPr bwMode="auto">
          <a:xfrm>
            <a:off x="5715000" y="4114800"/>
            <a:ext cx="4130675" cy="717550"/>
            <a:chOff x="3600" y="2688"/>
            <a:chExt cx="2602" cy="452"/>
          </a:xfrm>
        </p:grpSpPr>
        <p:sp>
          <p:nvSpPr>
            <p:cNvPr id="1291273" name="Text Box 9"/>
            <p:cNvSpPr txBox="1">
              <a:spLocks noChangeArrowheads="1"/>
            </p:cNvSpPr>
            <p:nvPr/>
          </p:nvSpPr>
          <p:spPr bwMode="auto">
            <a:xfrm>
              <a:off x="3792" y="2928"/>
              <a:ext cx="2410" cy="212"/>
            </a:xfrm>
            <a:prstGeom prst="rect">
              <a:avLst/>
            </a:prstGeom>
            <a:noFill/>
            <a:ln w="9525">
              <a:noFill/>
              <a:miter lim="800000"/>
              <a:headEnd/>
              <a:tailEnd/>
            </a:ln>
            <a:effectLst/>
          </p:spPr>
          <p:txBody>
            <a:bodyPr>
              <a:prstTxWarp prst="textNoShape">
                <a:avLst/>
              </a:prstTxWarp>
              <a:spAutoFit/>
            </a:bodyPr>
            <a:lstStyle/>
            <a:p>
              <a:r>
                <a:rPr lang="en-GB" sz="1600" i="1" baseline="0">
                  <a:solidFill>
                    <a:srgbClr val="FA012E"/>
                  </a:solidFill>
                </a:rPr>
                <a:t>[Flux] x [cross sect.] x [Number atoms]</a:t>
              </a:r>
              <a:endParaRPr lang="en-GB">
                <a:solidFill>
                  <a:srgbClr val="FA012E"/>
                </a:solidFill>
              </a:endParaRPr>
            </a:p>
          </p:txBody>
        </p:sp>
        <p:sp>
          <p:nvSpPr>
            <p:cNvPr id="1291274" name="Line 10"/>
            <p:cNvSpPr>
              <a:spLocks noChangeShapeType="1"/>
            </p:cNvSpPr>
            <p:nvPr/>
          </p:nvSpPr>
          <p:spPr bwMode="auto">
            <a:xfrm flipH="1" flipV="1">
              <a:off x="3600" y="2688"/>
              <a:ext cx="240" cy="336"/>
            </a:xfrm>
            <a:prstGeom prst="line">
              <a:avLst/>
            </a:prstGeom>
            <a:noFill/>
            <a:ln w="19050">
              <a:solidFill>
                <a:srgbClr val="FA012E"/>
              </a:solidFill>
              <a:round/>
              <a:headEnd/>
              <a:tailEnd type="triangle" w="med" len="med"/>
            </a:ln>
            <a:effectLst/>
          </p:spPr>
          <p:txBody>
            <a:bodyPr wrap="none" anchor="ctr">
              <a:prstTxWarp prst="textNoShape">
                <a:avLst/>
              </a:prstTxWarp>
            </a:bodyPr>
            <a:lstStyle/>
            <a:p>
              <a:endParaRPr lang="en-US"/>
            </a:p>
          </p:txBody>
        </p:sp>
      </p:grpSp>
      <p:sp>
        <p:nvSpPr>
          <p:cNvPr id="1291276" name="Rectangle 12"/>
          <p:cNvSpPr>
            <a:spLocks noChangeArrowheads="1"/>
          </p:cNvSpPr>
          <p:nvPr/>
        </p:nvSpPr>
        <p:spPr bwMode="auto">
          <a:xfrm>
            <a:off x="228600" y="6019800"/>
            <a:ext cx="8915400" cy="3810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rgbClr val="FF0000"/>
              </a:buClr>
              <a:buFont typeface="Zapf Dingbats" charset="2"/>
              <a:buChar char="l"/>
            </a:pPr>
            <a:r>
              <a:rPr lang="en-US" sz="2400" baseline="0">
                <a:latin typeface="Comic Sans MS" charset="0"/>
              </a:rPr>
              <a:t>For thermal neutrons: </a:t>
            </a:r>
            <a:r>
              <a:rPr lang="en-US" sz="2400" baseline="0">
                <a:solidFill>
                  <a:srgbClr val="FA012E"/>
                </a:solidFill>
                <a:latin typeface="Comic Sans MS" charset="0"/>
                <a:sym typeface="Symbol" charset="2"/>
              </a:rPr>
              <a:t> = 0.0135</a:t>
            </a:r>
            <a:r>
              <a:rPr lang="en-US" sz="2400" baseline="0">
                <a:latin typeface="Comic Sans MS" charset="0"/>
                <a:sym typeface="Symbol" charset="2"/>
              </a:rPr>
              <a:t>, fast neutrons: </a:t>
            </a:r>
            <a:r>
              <a:rPr lang="en-US" sz="2400" baseline="0">
                <a:solidFill>
                  <a:srgbClr val="FA012E"/>
                </a:solidFill>
                <a:latin typeface="Comic Sans MS" charset="0"/>
                <a:sym typeface="Symbol" charset="2"/>
              </a:rPr>
              <a:t> = 0.125</a:t>
            </a:r>
            <a:endParaRPr lang="en-US" sz="1800" baseline="0">
              <a:solidFill>
                <a:srgbClr val="FA012E"/>
              </a:solidFill>
              <a:latin typeface="Comic Sans MS"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91268">
                                            <p:txEl>
                                              <p:pRg st="0" end="0"/>
                                            </p:txEl>
                                          </p:spTgt>
                                        </p:tgtEl>
                                        <p:attrNameLst>
                                          <p:attrName>style.visibility</p:attrName>
                                        </p:attrNameLst>
                                      </p:cBhvr>
                                      <p:to>
                                        <p:strVal val="visible"/>
                                      </p:to>
                                    </p:set>
                                    <p:animEffect transition="in" filter="dissolve">
                                      <p:cBhvr>
                                        <p:cTn id="7" dur="500"/>
                                        <p:tgtEl>
                                          <p:spTgt spid="129126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91268">
                                            <p:txEl>
                                              <p:pRg st="1" end="1"/>
                                            </p:txEl>
                                          </p:spTgt>
                                        </p:tgtEl>
                                        <p:attrNameLst>
                                          <p:attrName>style.visibility</p:attrName>
                                        </p:attrNameLst>
                                      </p:cBhvr>
                                      <p:to>
                                        <p:strVal val="visible"/>
                                      </p:to>
                                    </p:set>
                                    <p:animEffect transition="in" filter="dissolve">
                                      <p:cBhvr>
                                        <p:cTn id="12" dur="500"/>
                                        <p:tgtEl>
                                          <p:spTgt spid="129126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291269"/>
                                        </p:tgtEl>
                                        <p:attrNameLst>
                                          <p:attrName>style.visibility</p:attrName>
                                        </p:attrNameLst>
                                      </p:cBhvr>
                                      <p:to>
                                        <p:strVal val="visible"/>
                                      </p:to>
                                    </p:set>
                                    <p:animEffect transition="in" filter="dissolve">
                                      <p:cBhvr>
                                        <p:cTn id="17" dur="500"/>
                                        <p:tgtEl>
                                          <p:spTgt spid="129126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dissolve">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291270">
                                            <p:txEl>
                                              <p:pRg st="0" end="0"/>
                                            </p:txEl>
                                          </p:spTgt>
                                        </p:tgtEl>
                                        <p:attrNameLst>
                                          <p:attrName>style.visibility</p:attrName>
                                        </p:attrNameLst>
                                      </p:cBhvr>
                                      <p:to>
                                        <p:strVal val="visible"/>
                                      </p:to>
                                    </p:set>
                                    <p:animEffect transition="in" filter="dissolve">
                                      <p:cBhvr>
                                        <p:cTn id="27" dur="500"/>
                                        <p:tgtEl>
                                          <p:spTgt spid="1291270">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1291271"/>
                                        </p:tgtEl>
                                        <p:attrNameLst>
                                          <p:attrName>style.visibility</p:attrName>
                                        </p:attrNameLst>
                                      </p:cBhvr>
                                      <p:to>
                                        <p:strVal val="visible"/>
                                      </p:to>
                                    </p:set>
                                    <p:animEffect transition="in" filter="dissolve">
                                      <p:cBhvr>
                                        <p:cTn id="32" dur="500"/>
                                        <p:tgtEl>
                                          <p:spTgt spid="1291271"/>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291276">
                                            <p:txEl>
                                              <p:pRg st="0" end="0"/>
                                            </p:txEl>
                                          </p:spTgt>
                                        </p:tgtEl>
                                        <p:attrNameLst>
                                          <p:attrName>style.visibility</p:attrName>
                                        </p:attrNameLst>
                                      </p:cBhvr>
                                      <p:to>
                                        <p:strVal val="visible"/>
                                      </p:to>
                                    </p:set>
                                    <p:animEffect transition="in" filter="dissolve">
                                      <p:cBhvr>
                                        <p:cTn id="37" dur="500"/>
                                        <p:tgtEl>
                                          <p:spTgt spid="129127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1268" grpId="0" build="p" autoUpdateAnimBg="0"/>
      <p:bldP spid="1291270" grpId="0" build="p" autoUpdateAnimBg="0"/>
      <p:bldP spid="1291276" grpId="0" build="p" autoUpdateAnimBg="0"/>
    </p:bld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Footer Placeholder 3"/>
          <p:cNvSpPr>
            <a:spLocks noGrp="1"/>
          </p:cNvSpPr>
          <p:nvPr>
            <p:ph type="ftr" sz="quarter" idx="10"/>
          </p:nvPr>
        </p:nvSpPr>
        <p:spPr/>
        <p:txBody>
          <a:bodyPr/>
          <a:lstStyle/>
          <a:p>
            <a:r>
              <a:rPr lang="en-US" smtClean="0"/>
              <a:t>CERN_Oct_2013</a:t>
            </a:r>
            <a:endParaRPr lang="en-GB"/>
          </a:p>
        </p:txBody>
      </p:sp>
      <p:sp>
        <p:nvSpPr>
          <p:cNvPr id="9" name="Slide Number Placeholder 4"/>
          <p:cNvSpPr>
            <a:spLocks noGrp="1"/>
          </p:cNvSpPr>
          <p:nvPr>
            <p:ph type="sldNum" sz="quarter" idx="11"/>
          </p:nvPr>
        </p:nvSpPr>
        <p:spPr/>
        <p:txBody>
          <a:bodyPr/>
          <a:lstStyle/>
          <a:p>
            <a:r>
              <a:rPr lang="en-GB"/>
              <a:t>Slide# : </a:t>
            </a:r>
            <a:fld id="{72539287-C589-784D-9817-24F9C9C76A35}" type="slidenum">
              <a:rPr lang="en-GB"/>
              <a:pPr/>
              <a:t>28</a:t>
            </a:fld>
            <a:endParaRPr lang="en-GB"/>
          </a:p>
        </p:txBody>
      </p:sp>
      <p:sp>
        <p:nvSpPr>
          <p:cNvPr id="1293314" name="AutoShape 2"/>
          <p:cNvSpPr>
            <a:spLocks noGrp="1" noChangeArrowheads="1"/>
          </p:cNvSpPr>
          <p:nvPr>
            <p:ph type="title"/>
          </p:nvPr>
        </p:nvSpPr>
        <p:spPr>
          <a:ln/>
        </p:spPr>
        <p:txBody>
          <a:bodyPr/>
          <a:lstStyle/>
          <a:p>
            <a:r>
              <a:rPr lang="en-GB" dirty="0" smtClean="0"/>
              <a:t>The emergence of a breeding equilibrium</a:t>
            </a:r>
            <a:endParaRPr lang="en-GB" dirty="0"/>
          </a:p>
        </p:txBody>
      </p:sp>
      <p:sp>
        <p:nvSpPr>
          <p:cNvPr id="1293315" name="Rectangle 3"/>
          <p:cNvSpPr>
            <a:spLocks noGrp="1" noChangeArrowheads="1"/>
          </p:cNvSpPr>
          <p:nvPr>
            <p:ph type="body" idx="1"/>
          </p:nvPr>
        </p:nvSpPr>
        <p:spPr>
          <a:xfrm>
            <a:off x="304800" y="571500"/>
            <a:ext cx="9067800" cy="2857500"/>
          </a:xfrm>
        </p:spPr>
        <p:txBody>
          <a:bodyPr/>
          <a:lstStyle/>
          <a:p>
            <a:r>
              <a:rPr lang="en-US" sz="2400"/>
              <a:t>Ratio </a:t>
            </a:r>
            <a:r>
              <a:rPr lang="en-US" sz="2400">
                <a:sym typeface="Symbol" charset="2"/>
              </a:rPr>
              <a:t> = </a:t>
            </a:r>
            <a:r>
              <a:rPr lang="en-US" sz="2400"/>
              <a:t>N(U233)/N(Th232) as a function of burn up for 3 typical initial U-233 configurations:</a:t>
            </a:r>
          </a:p>
          <a:p>
            <a:pPr lvl="1">
              <a:buFont typeface="Arial" charset="0"/>
              <a:buAutoNum type="arabicPeriod"/>
            </a:pPr>
            <a:r>
              <a:rPr lang="en-US" sz="2400"/>
              <a:t>At the breeding equilibrium, </a:t>
            </a:r>
            <a:r>
              <a:rPr lang="en-US" sz="2400">
                <a:sym typeface="Symbol" charset="2"/>
              </a:rPr>
              <a:t>(0) = </a:t>
            </a:r>
          </a:p>
          <a:p>
            <a:pPr lvl="1">
              <a:buFont typeface="Arial" charset="0"/>
              <a:buAutoNum type="arabicPeriod"/>
            </a:pPr>
            <a:r>
              <a:rPr lang="en-US" sz="2400">
                <a:sym typeface="Symbol" charset="2"/>
              </a:rPr>
              <a:t>For an initial excess of U-233,  (0) = 2</a:t>
            </a:r>
          </a:p>
          <a:p>
            <a:pPr lvl="1">
              <a:buFont typeface="Arial" charset="0"/>
              <a:buAutoNum type="arabicPeriod"/>
            </a:pPr>
            <a:r>
              <a:rPr lang="en-US" sz="2400">
                <a:sym typeface="Symbol" charset="2"/>
              </a:rPr>
              <a:t>For an initially pure Th-232,   (0) = 0 </a:t>
            </a:r>
          </a:p>
          <a:p>
            <a:r>
              <a:rPr lang="en-US" sz="2400"/>
              <a:t>All configurations tend to approach progressively to the breeding equilibrium, for which the ratio is </a:t>
            </a:r>
            <a:r>
              <a:rPr lang="en-US" sz="2400">
                <a:sym typeface="Symbol" charset="2"/>
              </a:rPr>
              <a:t> = </a:t>
            </a:r>
          </a:p>
          <a:p>
            <a:endParaRPr lang="en-GB"/>
          </a:p>
        </p:txBody>
      </p:sp>
      <p:pic>
        <p:nvPicPr>
          <p:cNvPr id="1293317" name="Picture 5" descr="Breedingequi"/>
          <p:cNvPicPr>
            <a:picLocks noChangeAspect="1" noChangeArrowheads="1"/>
          </p:cNvPicPr>
          <p:nvPr/>
        </p:nvPicPr>
        <p:blipFill>
          <a:blip r:embed="rId3"/>
          <a:srcRect/>
          <a:stretch>
            <a:fillRect/>
          </a:stretch>
        </p:blipFill>
        <p:spPr bwMode="auto">
          <a:xfrm>
            <a:off x="2286000" y="3733800"/>
            <a:ext cx="4984750" cy="2686050"/>
          </a:xfrm>
          <a:prstGeom prst="rect">
            <a:avLst/>
          </a:prstGeom>
          <a:noFill/>
        </p:spPr>
      </p:pic>
      <p:grpSp>
        <p:nvGrpSpPr>
          <p:cNvPr id="2" name="Group 8"/>
          <p:cNvGrpSpPr>
            <a:grpSpLocks/>
          </p:cNvGrpSpPr>
          <p:nvPr/>
        </p:nvGrpSpPr>
        <p:grpSpPr bwMode="auto">
          <a:xfrm>
            <a:off x="6705600" y="3733800"/>
            <a:ext cx="2286000" cy="990600"/>
            <a:chOff x="4224" y="2352"/>
            <a:chExt cx="1440" cy="624"/>
          </a:xfrm>
        </p:grpSpPr>
        <p:sp>
          <p:nvSpPr>
            <p:cNvPr id="1293318" name="Text Box 6"/>
            <p:cNvSpPr txBox="1">
              <a:spLocks noChangeArrowheads="1"/>
            </p:cNvSpPr>
            <p:nvPr/>
          </p:nvSpPr>
          <p:spPr bwMode="auto">
            <a:xfrm>
              <a:off x="4889" y="2352"/>
              <a:ext cx="775" cy="520"/>
            </a:xfrm>
            <a:prstGeom prst="rect">
              <a:avLst/>
            </a:prstGeom>
            <a:noFill/>
            <a:ln w="9525">
              <a:noFill/>
              <a:miter lim="800000"/>
              <a:headEnd/>
              <a:tailEnd/>
            </a:ln>
            <a:effectLst/>
          </p:spPr>
          <p:txBody>
            <a:bodyPr wrap="none">
              <a:prstTxWarp prst="textNoShape">
                <a:avLst/>
              </a:prstTxWarp>
              <a:spAutoFit/>
            </a:bodyPr>
            <a:lstStyle/>
            <a:p>
              <a:pPr algn="ctr"/>
              <a:r>
                <a:rPr lang="en-GB" sz="1600" i="1" baseline="0">
                  <a:solidFill>
                    <a:srgbClr val="FA012E"/>
                  </a:solidFill>
                  <a:latin typeface="Comic Sans MS" charset="0"/>
                </a:rPr>
                <a:t>Breeding </a:t>
              </a:r>
            </a:p>
            <a:p>
              <a:pPr algn="ctr"/>
              <a:r>
                <a:rPr lang="en-GB" sz="1600" i="1" baseline="0">
                  <a:solidFill>
                    <a:srgbClr val="FA012E"/>
                  </a:solidFill>
                  <a:latin typeface="Comic Sans MS" charset="0"/>
                </a:rPr>
                <a:t>Equilibrium</a:t>
              </a:r>
            </a:p>
            <a:p>
              <a:pPr algn="ctr"/>
              <a:r>
                <a:rPr lang="en-GB" sz="1600" i="1" baseline="0">
                  <a:solidFill>
                    <a:srgbClr val="FA012E"/>
                  </a:solidFill>
                </a:rPr>
                <a:t> </a:t>
              </a:r>
              <a:r>
                <a:rPr lang="en-US" sz="1600" i="1" baseline="0">
                  <a:solidFill>
                    <a:srgbClr val="FA012E"/>
                  </a:solidFill>
                  <a:latin typeface="Comic Sans MS" charset="0"/>
                  <a:sym typeface="Symbol" charset="2"/>
                </a:rPr>
                <a:t> = </a:t>
              </a:r>
              <a:r>
                <a:rPr lang="en-GB"/>
                <a:t> </a:t>
              </a:r>
            </a:p>
          </p:txBody>
        </p:sp>
        <p:sp>
          <p:nvSpPr>
            <p:cNvPr id="1293319" name="Line 7"/>
            <p:cNvSpPr>
              <a:spLocks noChangeShapeType="1"/>
            </p:cNvSpPr>
            <p:nvPr/>
          </p:nvSpPr>
          <p:spPr bwMode="auto">
            <a:xfrm flipH="1">
              <a:off x="4224" y="2592"/>
              <a:ext cx="720" cy="384"/>
            </a:xfrm>
            <a:prstGeom prst="line">
              <a:avLst/>
            </a:prstGeom>
            <a:noFill/>
            <a:ln w="19050">
              <a:solidFill>
                <a:srgbClr val="FA012E"/>
              </a:solidFill>
              <a:round/>
              <a:headEnd/>
              <a:tailEnd type="triangle" w="med" len="med"/>
            </a:ln>
            <a:effectLst/>
          </p:spPr>
          <p:txBody>
            <a:bodyPr wrap="none" anchor="ctr">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93315">
                                            <p:txEl>
                                              <p:pRg st="0" end="0"/>
                                            </p:txEl>
                                          </p:spTgt>
                                        </p:tgtEl>
                                        <p:attrNameLst>
                                          <p:attrName>style.visibility</p:attrName>
                                        </p:attrNameLst>
                                      </p:cBhvr>
                                      <p:to>
                                        <p:strVal val="visible"/>
                                      </p:to>
                                    </p:set>
                                    <p:animEffect transition="in" filter="dissolve">
                                      <p:cBhvr>
                                        <p:cTn id="7" dur="500"/>
                                        <p:tgtEl>
                                          <p:spTgt spid="12933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293317"/>
                                        </p:tgtEl>
                                        <p:attrNameLst>
                                          <p:attrName>style.visibility</p:attrName>
                                        </p:attrNameLst>
                                      </p:cBhvr>
                                      <p:to>
                                        <p:strVal val="visible"/>
                                      </p:to>
                                    </p:set>
                                    <p:animEffect transition="in" filter="dissolve">
                                      <p:cBhvr>
                                        <p:cTn id="12" dur="500"/>
                                        <p:tgtEl>
                                          <p:spTgt spid="129331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293315">
                                            <p:txEl>
                                              <p:pRg st="1" end="1"/>
                                            </p:txEl>
                                          </p:spTgt>
                                        </p:tgtEl>
                                        <p:attrNameLst>
                                          <p:attrName>style.visibility</p:attrName>
                                        </p:attrNameLst>
                                      </p:cBhvr>
                                      <p:to>
                                        <p:strVal val="visible"/>
                                      </p:to>
                                    </p:set>
                                    <p:animEffect transition="in" filter="dissolve">
                                      <p:cBhvr>
                                        <p:cTn id="17" dur="500"/>
                                        <p:tgtEl>
                                          <p:spTgt spid="129331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293315">
                                            <p:txEl>
                                              <p:pRg st="2" end="2"/>
                                            </p:txEl>
                                          </p:spTgt>
                                        </p:tgtEl>
                                        <p:attrNameLst>
                                          <p:attrName>style.visibility</p:attrName>
                                        </p:attrNameLst>
                                      </p:cBhvr>
                                      <p:to>
                                        <p:strVal val="visible"/>
                                      </p:to>
                                    </p:set>
                                    <p:animEffect transition="in" filter="dissolve">
                                      <p:cBhvr>
                                        <p:cTn id="22" dur="500"/>
                                        <p:tgtEl>
                                          <p:spTgt spid="129331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293315">
                                            <p:txEl>
                                              <p:pRg st="3" end="3"/>
                                            </p:txEl>
                                          </p:spTgt>
                                        </p:tgtEl>
                                        <p:attrNameLst>
                                          <p:attrName>style.visibility</p:attrName>
                                        </p:attrNameLst>
                                      </p:cBhvr>
                                      <p:to>
                                        <p:strVal val="visible"/>
                                      </p:to>
                                    </p:set>
                                    <p:animEffect transition="in" filter="dissolve">
                                      <p:cBhvr>
                                        <p:cTn id="27" dur="500"/>
                                        <p:tgtEl>
                                          <p:spTgt spid="129331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293315">
                                            <p:txEl>
                                              <p:pRg st="4" end="4"/>
                                            </p:txEl>
                                          </p:spTgt>
                                        </p:tgtEl>
                                        <p:attrNameLst>
                                          <p:attrName>style.visibility</p:attrName>
                                        </p:attrNameLst>
                                      </p:cBhvr>
                                      <p:to>
                                        <p:strVal val="visible"/>
                                      </p:to>
                                    </p:set>
                                    <p:animEffect transition="in" filter="dissolve">
                                      <p:cBhvr>
                                        <p:cTn id="32" dur="500"/>
                                        <p:tgtEl>
                                          <p:spTgt spid="1293315">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dissolve">
                                      <p:cBhvr>
                                        <p:cTn id="3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3315" grpId="0" build="p" bldLvl="2" autoUpdateAnimBg="0"/>
    </p:bld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r>
              <a:rPr lang="en-US" smtClean="0"/>
              <a:t>CERN_Oct_2013</a:t>
            </a:r>
            <a:endParaRPr lang="en-GB"/>
          </a:p>
        </p:txBody>
      </p:sp>
      <p:sp>
        <p:nvSpPr>
          <p:cNvPr id="7" name="Slide Number Placeholder 4"/>
          <p:cNvSpPr>
            <a:spLocks noGrp="1"/>
          </p:cNvSpPr>
          <p:nvPr>
            <p:ph type="sldNum" sz="quarter" idx="11"/>
          </p:nvPr>
        </p:nvSpPr>
        <p:spPr/>
        <p:txBody>
          <a:bodyPr/>
          <a:lstStyle/>
          <a:p>
            <a:r>
              <a:rPr lang="en-GB"/>
              <a:t>Slide# : </a:t>
            </a:r>
            <a:fld id="{8F5856D7-1E24-804B-A862-F8E9B91F5500}" type="slidenum">
              <a:rPr lang="en-GB"/>
              <a:pPr/>
              <a:t>29</a:t>
            </a:fld>
            <a:endParaRPr lang="en-GB"/>
          </a:p>
        </p:txBody>
      </p:sp>
      <p:sp>
        <p:nvSpPr>
          <p:cNvPr id="1356802" name="AutoShape 1026"/>
          <p:cNvSpPr>
            <a:spLocks noGrp="1" noChangeArrowheads="1"/>
          </p:cNvSpPr>
          <p:nvPr>
            <p:ph type="title"/>
          </p:nvPr>
        </p:nvSpPr>
        <p:spPr>
          <a:ln/>
        </p:spPr>
        <p:txBody>
          <a:bodyPr/>
          <a:lstStyle/>
          <a:p>
            <a:r>
              <a:rPr lang="en-GB" dirty="0"/>
              <a:t>“Magic” equilibrium for </a:t>
            </a:r>
            <a:r>
              <a:rPr lang="en-GB" dirty="0" smtClean="0"/>
              <a:t>breeding </a:t>
            </a:r>
            <a:r>
              <a:rPr lang="en-US" dirty="0" smtClean="0"/>
              <a:t>(</a:t>
            </a:r>
            <a:r>
              <a:rPr lang="it-IT" dirty="0" smtClean="0"/>
              <a:t>CERN/AT/95-44)</a:t>
            </a:r>
            <a:endParaRPr lang="en-GB" dirty="0"/>
          </a:p>
        </p:txBody>
      </p:sp>
      <p:sp>
        <p:nvSpPr>
          <p:cNvPr id="1356803" name="Rectangle 1027"/>
          <p:cNvSpPr>
            <a:spLocks noGrp="1" noChangeArrowheads="1"/>
          </p:cNvSpPr>
          <p:nvPr>
            <p:ph type="body" idx="1"/>
          </p:nvPr>
        </p:nvSpPr>
        <p:spPr/>
        <p:txBody>
          <a:bodyPr/>
          <a:lstStyle/>
          <a:p>
            <a:pPr>
              <a:lnSpc>
                <a:spcPct val="90000"/>
              </a:lnSpc>
            </a:pPr>
            <a:r>
              <a:rPr lang="en-GB" sz="2400"/>
              <a:t>Assume that the breeding equilibrium has been nearly reached at the end of the previous cycle</a:t>
            </a:r>
          </a:p>
          <a:p>
            <a:pPr>
              <a:lnSpc>
                <a:spcPct val="90000"/>
              </a:lnSpc>
            </a:pPr>
            <a:r>
              <a:rPr lang="en-GB" sz="2400"/>
              <a:t>The addition of fresh Thorium to the recovered Uranium shifts the effective k below the breeding equilibrium. Hence k will be progressivley growing. </a:t>
            </a:r>
          </a:p>
          <a:p>
            <a:pPr>
              <a:lnSpc>
                <a:spcPct val="90000"/>
              </a:lnSpc>
            </a:pPr>
            <a:r>
              <a:rPr lang="en-GB" sz="2400"/>
              <a:t>However the buildup of the fragment captures will reduce the value of k.</a:t>
            </a:r>
          </a:p>
          <a:p>
            <a:pPr>
              <a:lnSpc>
                <a:spcPct val="90000"/>
              </a:lnSpc>
            </a:pPr>
            <a:r>
              <a:rPr lang="en-GB" sz="2400"/>
              <a:t>The “magic cancellation” may be optimized, leading to a nearly constant value of k. </a:t>
            </a:r>
          </a:p>
        </p:txBody>
      </p:sp>
      <p:pic>
        <p:nvPicPr>
          <p:cNvPr id="1356804" name="Picture 1028" descr="magic cancell"/>
          <p:cNvPicPr>
            <a:picLocks noChangeAspect="1" noChangeArrowheads="1"/>
          </p:cNvPicPr>
          <p:nvPr/>
        </p:nvPicPr>
        <p:blipFill>
          <a:blip r:embed="rId3"/>
          <a:srcRect/>
          <a:stretch>
            <a:fillRect/>
          </a:stretch>
        </p:blipFill>
        <p:spPr bwMode="auto">
          <a:xfrm>
            <a:off x="152400" y="3810000"/>
            <a:ext cx="4800600" cy="2659063"/>
          </a:xfrm>
          <a:prstGeom prst="rect">
            <a:avLst/>
          </a:prstGeom>
          <a:noFill/>
        </p:spPr>
      </p:pic>
      <p:pic>
        <p:nvPicPr>
          <p:cNvPr id="1356805" name="Picture 1029" descr="EA7"/>
          <p:cNvPicPr>
            <a:picLocks noChangeAspect="1" noChangeArrowheads="1"/>
          </p:cNvPicPr>
          <p:nvPr/>
        </p:nvPicPr>
        <p:blipFill>
          <a:blip r:embed="rId4"/>
          <a:srcRect/>
          <a:stretch>
            <a:fillRect/>
          </a:stretch>
        </p:blipFill>
        <p:spPr bwMode="auto">
          <a:xfrm>
            <a:off x="5105400" y="3810000"/>
            <a:ext cx="4419600" cy="25638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56803">
                                            <p:txEl>
                                              <p:pRg st="0" end="0"/>
                                            </p:txEl>
                                          </p:spTgt>
                                        </p:tgtEl>
                                        <p:attrNameLst>
                                          <p:attrName>style.visibility</p:attrName>
                                        </p:attrNameLst>
                                      </p:cBhvr>
                                      <p:to>
                                        <p:strVal val="visible"/>
                                      </p:to>
                                    </p:set>
                                    <p:animEffect transition="in" filter="dissolve">
                                      <p:cBhvr>
                                        <p:cTn id="7" dur="500"/>
                                        <p:tgtEl>
                                          <p:spTgt spid="135680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56803">
                                            <p:txEl>
                                              <p:pRg st="1" end="1"/>
                                            </p:txEl>
                                          </p:spTgt>
                                        </p:tgtEl>
                                        <p:attrNameLst>
                                          <p:attrName>style.visibility</p:attrName>
                                        </p:attrNameLst>
                                      </p:cBhvr>
                                      <p:to>
                                        <p:strVal val="visible"/>
                                      </p:to>
                                    </p:set>
                                    <p:animEffect transition="in" filter="dissolve">
                                      <p:cBhvr>
                                        <p:cTn id="12" dur="500"/>
                                        <p:tgtEl>
                                          <p:spTgt spid="135680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56803">
                                            <p:txEl>
                                              <p:pRg st="2" end="2"/>
                                            </p:txEl>
                                          </p:spTgt>
                                        </p:tgtEl>
                                        <p:attrNameLst>
                                          <p:attrName>style.visibility</p:attrName>
                                        </p:attrNameLst>
                                      </p:cBhvr>
                                      <p:to>
                                        <p:strVal val="visible"/>
                                      </p:to>
                                    </p:set>
                                    <p:animEffect transition="in" filter="dissolve">
                                      <p:cBhvr>
                                        <p:cTn id="17" dur="500"/>
                                        <p:tgtEl>
                                          <p:spTgt spid="135680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56803">
                                            <p:txEl>
                                              <p:pRg st="3" end="3"/>
                                            </p:txEl>
                                          </p:spTgt>
                                        </p:tgtEl>
                                        <p:attrNameLst>
                                          <p:attrName>style.visibility</p:attrName>
                                        </p:attrNameLst>
                                      </p:cBhvr>
                                      <p:to>
                                        <p:strVal val="visible"/>
                                      </p:to>
                                    </p:set>
                                    <p:animEffect transition="in" filter="dissolve">
                                      <p:cBhvr>
                                        <p:cTn id="22" dur="500"/>
                                        <p:tgtEl>
                                          <p:spTgt spid="135680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356804"/>
                                        </p:tgtEl>
                                        <p:attrNameLst>
                                          <p:attrName>style.visibility</p:attrName>
                                        </p:attrNameLst>
                                      </p:cBhvr>
                                      <p:to>
                                        <p:strVal val="visible"/>
                                      </p:to>
                                    </p:set>
                                    <p:animEffect transition="in" filter="dissolve">
                                      <p:cBhvr>
                                        <p:cTn id="27" dur="500"/>
                                        <p:tgtEl>
                                          <p:spTgt spid="1356804"/>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1356805"/>
                                        </p:tgtEl>
                                        <p:attrNameLst>
                                          <p:attrName>style.visibility</p:attrName>
                                        </p:attrNameLst>
                                      </p:cBhvr>
                                      <p:to>
                                        <p:strVal val="visible"/>
                                      </p:to>
                                    </p:set>
                                    <p:animEffect transition="in" filter="dissolve">
                                      <p:cBhvr>
                                        <p:cTn id="32" dur="500"/>
                                        <p:tgtEl>
                                          <p:spTgt spid="13568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6803"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smtClean="0"/>
              <a:t>CERN_Oct_2013</a:t>
            </a:r>
            <a:endParaRPr lang="en-GB"/>
          </a:p>
        </p:txBody>
      </p:sp>
      <p:sp>
        <p:nvSpPr>
          <p:cNvPr id="5" name="Slide Number Placeholder 4"/>
          <p:cNvSpPr>
            <a:spLocks noGrp="1"/>
          </p:cNvSpPr>
          <p:nvPr>
            <p:ph type="sldNum" sz="quarter" idx="11"/>
          </p:nvPr>
        </p:nvSpPr>
        <p:spPr/>
        <p:txBody>
          <a:bodyPr/>
          <a:lstStyle/>
          <a:p>
            <a:r>
              <a:rPr lang="en-GB"/>
              <a:t>Slide# : </a:t>
            </a:r>
            <a:fld id="{3996F74F-C8F3-8F4F-A9B2-6CADA7690A44}" type="slidenum">
              <a:rPr lang="en-GB"/>
              <a:pPr/>
              <a:t>3</a:t>
            </a:fld>
            <a:endParaRPr lang="en-GB"/>
          </a:p>
        </p:txBody>
      </p:sp>
      <p:sp>
        <p:nvSpPr>
          <p:cNvPr id="1209346" name="AutoShape 2"/>
          <p:cNvSpPr>
            <a:spLocks noGrp="1" noChangeArrowheads="1"/>
          </p:cNvSpPr>
          <p:nvPr>
            <p:ph type="title"/>
          </p:nvPr>
        </p:nvSpPr>
        <p:spPr>
          <a:ln/>
        </p:spPr>
        <p:txBody>
          <a:bodyPr/>
          <a:lstStyle/>
          <a:p>
            <a:r>
              <a:rPr lang="en-GB"/>
              <a:t>Today’s nuclear energy</a:t>
            </a:r>
          </a:p>
        </p:txBody>
      </p:sp>
      <p:sp>
        <p:nvSpPr>
          <p:cNvPr id="1209347" name="Rectangle 3"/>
          <p:cNvSpPr>
            <a:spLocks noGrp="1" noChangeArrowheads="1"/>
          </p:cNvSpPr>
          <p:nvPr>
            <p:ph type="body" idx="1"/>
          </p:nvPr>
        </p:nvSpPr>
        <p:spPr>
          <a:xfrm>
            <a:off x="304800" y="533400"/>
            <a:ext cx="9448800" cy="5715000"/>
          </a:xfrm>
        </p:spPr>
        <p:txBody>
          <a:bodyPr/>
          <a:lstStyle/>
          <a:p>
            <a:pPr>
              <a:lnSpc>
                <a:spcPct val="90000"/>
              </a:lnSpc>
            </a:pPr>
            <a:r>
              <a:rPr lang="en-GB" sz="2400" dirty="0"/>
              <a:t>Today’s commercial nuclear fission is based on the highly fissile U-235, present at the level of </a:t>
            </a:r>
            <a:r>
              <a:rPr lang="en-GB" sz="2400" dirty="0">
                <a:solidFill>
                  <a:srgbClr val="FA012E"/>
                </a:solidFill>
              </a:rPr>
              <a:t>0.71 %</a:t>
            </a:r>
            <a:r>
              <a:rPr lang="en-GB" sz="2400" dirty="0"/>
              <a:t> in the natural Uranium. </a:t>
            </a:r>
          </a:p>
          <a:p>
            <a:pPr>
              <a:lnSpc>
                <a:spcPct val="90000"/>
              </a:lnSpc>
            </a:pPr>
            <a:r>
              <a:rPr lang="en-GB" sz="2400" dirty="0"/>
              <a:t>Nuclear reactors may operate either directly from natural U (CANDU), or more often with the help of U-235 enrichment leaving behind depleted U tails typically at </a:t>
            </a:r>
            <a:r>
              <a:rPr lang="en-GB" sz="2400" dirty="0">
                <a:solidFill>
                  <a:srgbClr val="FA012E"/>
                </a:solidFill>
              </a:rPr>
              <a:t>≈ 0.25%.</a:t>
            </a:r>
            <a:endParaRPr lang="en-GB" sz="2400" dirty="0"/>
          </a:p>
          <a:p>
            <a:pPr>
              <a:lnSpc>
                <a:spcPct val="90000"/>
              </a:lnSpc>
            </a:pPr>
            <a:r>
              <a:rPr lang="en-GB" sz="2400" dirty="0"/>
              <a:t>In both alternatives a substantial fraction of the U-235 remains unused and in practice less than one part in a few hundred of the natural U is actually burnt.</a:t>
            </a:r>
          </a:p>
          <a:p>
            <a:pPr>
              <a:lnSpc>
                <a:spcPct val="90000"/>
              </a:lnSpc>
            </a:pPr>
            <a:r>
              <a:rPr lang="en-GB" sz="2400" dirty="0"/>
              <a:t>The burning is somewhat extended with the help of producing Pu-239 from the U-238, in particular with the introduction of the so-called </a:t>
            </a:r>
            <a:r>
              <a:rPr lang="en-GB" sz="2400" dirty="0">
                <a:solidFill>
                  <a:srgbClr val="FA012E"/>
                </a:solidFill>
              </a:rPr>
              <a:t>MOX fuel</a:t>
            </a:r>
            <a:r>
              <a:rPr lang="en-GB" sz="2400" dirty="0"/>
              <a:t>, in which the Plutonium is extracted, reprocessed and mixed again with the (enriched) Uranium. </a:t>
            </a:r>
          </a:p>
          <a:p>
            <a:pPr>
              <a:lnSpc>
                <a:spcPct val="90000"/>
              </a:lnSpc>
            </a:pPr>
            <a:r>
              <a:rPr lang="en-GB" sz="2400" dirty="0"/>
              <a:t>These procedures reduce </a:t>
            </a:r>
            <a:r>
              <a:rPr lang="en-GB" sz="2400" dirty="0" smtClean="0"/>
              <a:t>significantly — typically </a:t>
            </a:r>
            <a:r>
              <a:rPr lang="en-GB" sz="2400" dirty="0"/>
              <a:t>by some </a:t>
            </a:r>
            <a:r>
              <a:rPr lang="en-GB" sz="2400" dirty="0">
                <a:solidFill>
                  <a:srgbClr val="FA012E"/>
                </a:solidFill>
              </a:rPr>
              <a:t>30%</a:t>
            </a:r>
            <a:r>
              <a:rPr lang="en-GB" sz="2400" dirty="0"/>
              <a:t> — the consumption of Uranium, but increase several times the amount of the Minor Actinides in the spent fuel and the residual long lived radio-toxicity of the waste.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093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093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093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0934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0934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9347" grpId="0" build="p"/>
    </p:bld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 name="Footer Placeholder 3"/>
          <p:cNvSpPr>
            <a:spLocks noGrp="1"/>
          </p:cNvSpPr>
          <p:nvPr>
            <p:ph type="ftr" sz="quarter" idx="10"/>
          </p:nvPr>
        </p:nvSpPr>
        <p:spPr/>
        <p:txBody>
          <a:bodyPr/>
          <a:lstStyle/>
          <a:p>
            <a:r>
              <a:rPr lang="en-US" smtClean="0"/>
              <a:t>CERN_Oct_2013</a:t>
            </a:r>
            <a:endParaRPr lang="en-GB"/>
          </a:p>
        </p:txBody>
      </p:sp>
      <p:sp>
        <p:nvSpPr>
          <p:cNvPr id="17" name="Slide Number Placeholder 4"/>
          <p:cNvSpPr>
            <a:spLocks noGrp="1"/>
          </p:cNvSpPr>
          <p:nvPr>
            <p:ph type="sldNum" sz="quarter" idx="11"/>
          </p:nvPr>
        </p:nvSpPr>
        <p:spPr/>
        <p:txBody>
          <a:bodyPr/>
          <a:lstStyle/>
          <a:p>
            <a:r>
              <a:rPr lang="en-GB"/>
              <a:t>Slide# : </a:t>
            </a:r>
            <a:fld id="{F8EA2328-BDBD-2A43-A7E1-433F6D978AFB}" type="slidenum">
              <a:rPr lang="en-GB"/>
              <a:pPr/>
              <a:t>30</a:t>
            </a:fld>
            <a:endParaRPr lang="en-GB"/>
          </a:p>
        </p:txBody>
      </p:sp>
      <p:sp>
        <p:nvSpPr>
          <p:cNvPr id="1285122" name="AutoShape 2"/>
          <p:cNvSpPr>
            <a:spLocks noGrp="1" noChangeArrowheads="1"/>
          </p:cNvSpPr>
          <p:nvPr>
            <p:ph type="title"/>
          </p:nvPr>
        </p:nvSpPr>
        <p:spPr>
          <a:ln/>
        </p:spPr>
        <p:txBody>
          <a:bodyPr/>
          <a:lstStyle/>
          <a:p>
            <a:r>
              <a:rPr lang="en-US"/>
              <a:t>Plutonium elimination and Uranium Fissile buildup</a:t>
            </a:r>
          </a:p>
        </p:txBody>
      </p:sp>
      <p:pic>
        <p:nvPicPr>
          <p:cNvPr id="1285124" name="Picture 4" descr="AllU"/>
          <p:cNvPicPr>
            <a:picLocks noChangeAspect="1" noChangeArrowheads="1"/>
          </p:cNvPicPr>
          <p:nvPr/>
        </p:nvPicPr>
        <p:blipFill>
          <a:blip r:embed="rId3"/>
          <a:srcRect/>
          <a:stretch>
            <a:fillRect/>
          </a:stretch>
        </p:blipFill>
        <p:spPr bwMode="auto">
          <a:xfrm>
            <a:off x="2971800" y="609600"/>
            <a:ext cx="6605588" cy="5875338"/>
          </a:xfrm>
          <a:prstGeom prst="rect">
            <a:avLst/>
          </a:prstGeom>
          <a:noFill/>
        </p:spPr>
      </p:pic>
      <p:grpSp>
        <p:nvGrpSpPr>
          <p:cNvPr id="1285125" name="Group 5"/>
          <p:cNvGrpSpPr>
            <a:grpSpLocks/>
          </p:cNvGrpSpPr>
          <p:nvPr/>
        </p:nvGrpSpPr>
        <p:grpSpPr bwMode="auto">
          <a:xfrm>
            <a:off x="8382000" y="4038600"/>
            <a:ext cx="1309688" cy="2393950"/>
            <a:chOff x="5280" y="2544"/>
            <a:chExt cx="825" cy="1508"/>
          </a:xfrm>
        </p:grpSpPr>
        <p:sp>
          <p:nvSpPr>
            <p:cNvPr id="1285126" name="Text Box 6"/>
            <p:cNvSpPr txBox="1">
              <a:spLocks noChangeArrowheads="1"/>
            </p:cNvSpPr>
            <p:nvPr/>
          </p:nvSpPr>
          <p:spPr bwMode="auto">
            <a:xfrm>
              <a:off x="5568" y="2544"/>
              <a:ext cx="498" cy="212"/>
            </a:xfrm>
            <a:prstGeom prst="rect">
              <a:avLst/>
            </a:prstGeom>
            <a:noFill/>
            <a:ln w="9525">
              <a:noFill/>
              <a:miter lim="800000"/>
              <a:headEnd/>
              <a:tailEnd/>
            </a:ln>
            <a:effectLst/>
          </p:spPr>
          <p:txBody>
            <a:bodyPr wrap="none">
              <a:prstTxWarp prst="textNoShape">
                <a:avLst/>
              </a:prstTxWarp>
              <a:spAutoFit/>
            </a:bodyPr>
            <a:lstStyle/>
            <a:p>
              <a:r>
                <a:rPr lang="en-US" sz="1600" i="1" baseline="0">
                  <a:solidFill>
                    <a:schemeClr val="accent2"/>
                  </a:solidFill>
                  <a:latin typeface="Comic Sans MS" charset="0"/>
                </a:rPr>
                <a:t>All U’s</a:t>
              </a:r>
              <a:endParaRPr lang="en-US" sz="1600" baseline="0"/>
            </a:p>
          </p:txBody>
        </p:sp>
        <p:sp>
          <p:nvSpPr>
            <p:cNvPr id="1285127" name="Text Box 7"/>
            <p:cNvSpPr txBox="1">
              <a:spLocks noChangeArrowheads="1"/>
            </p:cNvSpPr>
            <p:nvPr/>
          </p:nvSpPr>
          <p:spPr bwMode="auto">
            <a:xfrm>
              <a:off x="5568" y="3168"/>
              <a:ext cx="498" cy="212"/>
            </a:xfrm>
            <a:prstGeom prst="rect">
              <a:avLst/>
            </a:prstGeom>
            <a:noFill/>
            <a:ln w="9525">
              <a:noFill/>
              <a:miter lim="800000"/>
              <a:headEnd/>
              <a:tailEnd/>
            </a:ln>
            <a:effectLst/>
          </p:spPr>
          <p:txBody>
            <a:bodyPr wrap="none">
              <a:prstTxWarp prst="textNoShape">
                <a:avLst/>
              </a:prstTxWarp>
              <a:spAutoFit/>
            </a:bodyPr>
            <a:lstStyle/>
            <a:p>
              <a:r>
                <a:rPr lang="en-US" sz="1600" i="1" baseline="0">
                  <a:solidFill>
                    <a:schemeClr val="accent2"/>
                  </a:solidFill>
                  <a:latin typeface="Comic Sans MS" charset="0"/>
                </a:rPr>
                <a:t>U-233</a:t>
              </a:r>
              <a:endParaRPr lang="en-US" sz="1600" baseline="0"/>
            </a:p>
          </p:txBody>
        </p:sp>
        <p:sp>
          <p:nvSpPr>
            <p:cNvPr id="1285128" name="Text Box 8"/>
            <p:cNvSpPr txBox="1">
              <a:spLocks noChangeArrowheads="1"/>
            </p:cNvSpPr>
            <p:nvPr/>
          </p:nvSpPr>
          <p:spPr bwMode="auto">
            <a:xfrm>
              <a:off x="5568" y="3600"/>
              <a:ext cx="537" cy="212"/>
            </a:xfrm>
            <a:prstGeom prst="rect">
              <a:avLst/>
            </a:prstGeom>
            <a:noFill/>
            <a:ln w="9525">
              <a:noFill/>
              <a:miter lim="800000"/>
              <a:headEnd/>
              <a:tailEnd/>
            </a:ln>
            <a:effectLst/>
          </p:spPr>
          <p:txBody>
            <a:bodyPr wrap="none">
              <a:prstTxWarp prst="textNoShape">
                <a:avLst/>
              </a:prstTxWarp>
              <a:spAutoFit/>
            </a:bodyPr>
            <a:lstStyle/>
            <a:p>
              <a:r>
                <a:rPr lang="en-US" sz="1600" i="1" baseline="0">
                  <a:solidFill>
                    <a:schemeClr val="accent2"/>
                  </a:solidFill>
                  <a:latin typeface="Comic Sans MS" charset="0"/>
                </a:rPr>
                <a:t>All Pu’s</a:t>
              </a:r>
              <a:endParaRPr lang="en-US" sz="1600" baseline="0"/>
            </a:p>
          </p:txBody>
        </p:sp>
        <p:sp>
          <p:nvSpPr>
            <p:cNvPr id="1285129" name="Text Box 9"/>
            <p:cNvSpPr txBox="1">
              <a:spLocks noChangeArrowheads="1"/>
            </p:cNvSpPr>
            <p:nvPr/>
          </p:nvSpPr>
          <p:spPr bwMode="auto">
            <a:xfrm>
              <a:off x="5568" y="3840"/>
              <a:ext cx="536" cy="212"/>
            </a:xfrm>
            <a:prstGeom prst="rect">
              <a:avLst/>
            </a:prstGeom>
            <a:noFill/>
            <a:ln w="9525">
              <a:noFill/>
              <a:miter lim="800000"/>
              <a:headEnd/>
              <a:tailEnd/>
            </a:ln>
            <a:effectLst/>
          </p:spPr>
          <p:txBody>
            <a:bodyPr wrap="none">
              <a:prstTxWarp prst="textNoShape">
                <a:avLst/>
              </a:prstTxWarp>
              <a:spAutoFit/>
            </a:bodyPr>
            <a:lstStyle/>
            <a:p>
              <a:r>
                <a:rPr lang="en-US" sz="1600" i="1" baseline="0">
                  <a:solidFill>
                    <a:schemeClr val="accent2"/>
                  </a:solidFill>
                  <a:latin typeface="Comic Sans MS" charset="0"/>
                </a:rPr>
                <a:t>Pa-233</a:t>
              </a:r>
              <a:endParaRPr lang="en-US" sz="1600" baseline="0"/>
            </a:p>
          </p:txBody>
        </p:sp>
        <p:grpSp>
          <p:nvGrpSpPr>
            <p:cNvPr id="1285130" name="Group 10"/>
            <p:cNvGrpSpPr>
              <a:grpSpLocks/>
            </p:cNvGrpSpPr>
            <p:nvPr/>
          </p:nvGrpSpPr>
          <p:grpSpPr bwMode="auto">
            <a:xfrm>
              <a:off x="5280" y="2640"/>
              <a:ext cx="336" cy="1296"/>
              <a:chOff x="5280" y="2640"/>
              <a:chExt cx="336" cy="1296"/>
            </a:xfrm>
          </p:grpSpPr>
          <p:sp>
            <p:nvSpPr>
              <p:cNvPr id="1285131" name="Line 11"/>
              <p:cNvSpPr>
                <a:spLocks noChangeShapeType="1"/>
              </p:cNvSpPr>
              <p:nvPr/>
            </p:nvSpPr>
            <p:spPr bwMode="auto">
              <a:xfrm flipH="1">
                <a:off x="5280" y="2640"/>
                <a:ext cx="336" cy="96"/>
              </a:xfrm>
              <a:prstGeom prst="line">
                <a:avLst/>
              </a:prstGeom>
              <a:noFill/>
              <a:ln w="9525">
                <a:solidFill>
                  <a:schemeClr val="accent2"/>
                </a:solidFill>
                <a:round/>
                <a:headEnd/>
                <a:tailEnd type="triangle" w="med" len="med"/>
              </a:ln>
              <a:effectLst/>
            </p:spPr>
            <p:txBody>
              <a:bodyPr wrap="none" anchor="ctr">
                <a:prstTxWarp prst="textNoShape">
                  <a:avLst/>
                </a:prstTxWarp>
              </a:bodyPr>
              <a:lstStyle/>
              <a:p>
                <a:endParaRPr lang="en-US"/>
              </a:p>
            </p:txBody>
          </p:sp>
          <p:sp>
            <p:nvSpPr>
              <p:cNvPr id="1285132" name="Line 12"/>
              <p:cNvSpPr>
                <a:spLocks noChangeShapeType="1"/>
              </p:cNvSpPr>
              <p:nvPr/>
            </p:nvSpPr>
            <p:spPr bwMode="auto">
              <a:xfrm flipH="1" flipV="1">
                <a:off x="5280" y="3168"/>
                <a:ext cx="336" cy="96"/>
              </a:xfrm>
              <a:prstGeom prst="line">
                <a:avLst/>
              </a:prstGeom>
              <a:noFill/>
              <a:ln w="9525">
                <a:solidFill>
                  <a:schemeClr val="accent2"/>
                </a:solidFill>
                <a:round/>
                <a:headEnd/>
                <a:tailEnd type="triangle" w="med" len="med"/>
              </a:ln>
              <a:effectLst/>
            </p:spPr>
            <p:txBody>
              <a:bodyPr wrap="none" anchor="ctr">
                <a:prstTxWarp prst="textNoShape">
                  <a:avLst/>
                </a:prstTxWarp>
              </a:bodyPr>
              <a:lstStyle/>
              <a:p>
                <a:endParaRPr lang="en-US"/>
              </a:p>
            </p:txBody>
          </p:sp>
          <p:sp>
            <p:nvSpPr>
              <p:cNvPr id="1285133" name="Line 13"/>
              <p:cNvSpPr>
                <a:spLocks noChangeShapeType="1"/>
              </p:cNvSpPr>
              <p:nvPr/>
            </p:nvSpPr>
            <p:spPr bwMode="auto">
              <a:xfrm flipH="1">
                <a:off x="5280" y="3696"/>
                <a:ext cx="336" cy="96"/>
              </a:xfrm>
              <a:prstGeom prst="line">
                <a:avLst/>
              </a:prstGeom>
              <a:noFill/>
              <a:ln w="9525">
                <a:solidFill>
                  <a:schemeClr val="accent2"/>
                </a:solidFill>
                <a:round/>
                <a:headEnd/>
                <a:tailEnd type="triangle" w="med" len="med"/>
              </a:ln>
              <a:effectLst/>
            </p:spPr>
            <p:txBody>
              <a:bodyPr wrap="none" anchor="ctr">
                <a:prstTxWarp prst="textNoShape">
                  <a:avLst/>
                </a:prstTxWarp>
              </a:bodyPr>
              <a:lstStyle/>
              <a:p>
                <a:endParaRPr lang="en-US"/>
              </a:p>
            </p:txBody>
          </p:sp>
          <p:sp>
            <p:nvSpPr>
              <p:cNvPr id="1285134" name="Line 14"/>
              <p:cNvSpPr>
                <a:spLocks noChangeShapeType="1"/>
              </p:cNvSpPr>
              <p:nvPr/>
            </p:nvSpPr>
            <p:spPr bwMode="auto">
              <a:xfrm flipH="1" flipV="1">
                <a:off x="5280" y="3888"/>
                <a:ext cx="336" cy="48"/>
              </a:xfrm>
              <a:prstGeom prst="line">
                <a:avLst/>
              </a:prstGeom>
              <a:noFill/>
              <a:ln w="9525">
                <a:solidFill>
                  <a:schemeClr val="accent2"/>
                </a:solidFill>
                <a:round/>
                <a:headEnd/>
                <a:tailEnd type="triangle" w="med" len="med"/>
              </a:ln>
              <a:effectLst/>
            </p:spPr>
            <p:txBody>
              <a:bodyPr wrap="none" anchor="ctr">
                <a:prstTxWarp prst="textNoShape">
                  <a:avLst/>
                </a:prstTxWarp>
              </a:bodyPr>
              <a:lstStyle/>
              <a:p>
                <a:endParaRPr lang="en-US"/>
              </a:p>
            </p:txBody>
          </p:sp>
        </p:grpSp>
      </p:grpSp>
      <p:sp>
        <p:nvSpPr>
          <p:cNvPr id="1285135" name="Line 15"/>
          <p:cNvSpPr>
            <a:spLocks noChangeShapeType="1"/>
          </p:cNvSpPr>
          <p:nvPr/>
        </p:nvSpPr>
        <p:spPr bwMode="auto">
          <a:xfrm flipV="1">
            <a:off x="2971800" y="1066800"/>
            <a:ext cx="762000" cy="2057400"/>
          </a:xfrm>
          <a:prstGeom prst="line">
            <a:avLst/>
          </a:prstGeom>
          <a:noFill/>
          <a:ln w="28575">
            <a:solidFill>
              <a:schemeClr val="tx1"/>
            </a:solidFill>
            <a:round/>
            <a:headEnd/>
            <a:tailEnd type="triangle" w="med" len="med"/>
          </a:ln>
          <a:effectLst/>
        </p:spPr>
        <p:txBody>
          <a:bodyPr wrap="none" anchor="ctr">
            <a:prstTxWarp prst="textNoShape">
              <a:avLst/>
            </a:prstTxWarp>
          </a:bodyPr>
          <a:lstStyle/>
          <a:p>
            <a:endParaRPr lang="en-US"/>
          </a:p>
        </p:txBody>
      </p:sp>
      <p:sp>
        <p:nvSpPr>
          <p:cNvPr id="1285123" name="Rectangle 3"/>
          <p:cNvSpPr>
            <a:spLocks noGrp="1" noChangeArrowheads="1"/>
          </p:cNvSpPr>
          <p:nvPr>
            <p:ph type="body" idx="1"/>
          </p:nvPr>
        </p:nvSpPr>
        <p:spPr>
          <a:xfrm>
            <a:off x="228600" y="762000"/>
            <a:ext cx="2971800" cy="3429000"/>
          </a:xfrm>
        </p:spPr>
        <p:txBody>
          <a:bodyPr/>
          <a:lstStyle/>
          <a:p>
            <a:r>
              <a:rPr lang="en-US" sz="2000"/>
              <a:t>Metal content of Plutonium, U-233, all Uranium isotopes and Pa-233 as a function of the burn-up for 11 successive cycles. </a:t>
            </a:r>
          </a:p>
          <a:p>
            <a:r>
              <a:rPr lang="en-US" sz="2000"/>
              <a:t>The initial fuel is a MOX mixture with of 84.5 % of </a:t>
            </a:r>
            <a:r>
              <a:rPr lang="en-US" sz="2000" i="1"/>
              <a:t>ThO2</a:t>
            </a:r>
            <a:r>
              <a:rPr lang="en-US" sz="2000"/>
              <a:t> and 15.5% of </a:t>
            </a:r>
            <a:r>
              <a:rPr lang="en-US" sz="2000" i="1"/>
              <a:t>PuO2</a:t>
            </a:r>
            <a:r>
              <a:rPr lang="en-US" sz="2000"/>
              <a:t> . </a:t>
            </a:r>
          </a:p>
          <a:p>
            <a:r>
              <a:rPr lang="en-US" sz="2000"/>
              <a:t>At the end of each cycle, all Actinides are reprocessed and burnt Th-232 is refilled with fresh Th-232</a:t>
            </a:r>
            <a:r>
              <a:rPr lang="en-US" sz="2000">
                <a:latin typeface="Arial" charset="0"/>
              </a:rPr>
              <a:t>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85123">
                                            <p:txEl>
                                              <p:pRg st="0" end="0"/>
                                            </p:txEl>
                                          </p:spTgt>
                                        </p:tgtEl>
                                        <p:attrNameLst>
                                          <p:attrName>style.visibility</p:attrName>
                                        </p:attrNameLst>
                                      </p:cBhvr>
                                      <p:to>
                                        <p:strVal val="visible"/>
                                      </p:to>
                                    </p:set>
                                    <p:animEffect transition="in" filter="dissolve">
                                      <p:cBhvr>
                                        <p:cTn id="7" dur="500"/>
                                        <p:tgtEl>
                                          <p:spTgt spid="12851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85123">
                                            <p:txEl>
                                              <p:pRg st="1" end="1"/>
                                            </p:txEl>
                                          </p:spTgt>
                                        </p:tgtEl>
                                        <p:attrNameLst>
                                          <p:attrName>style.visibility</p:attrName>
                                        </p:attrNameLst>
                                      </p:cBhvr>
                                      <p:to>
                                        <p:strVal val="visible"/>
                                      </p:to>
                                    </p:set>
                                    <p:animEffect transition="in" filter="dissolve">
                                      <p:cBhvr>
                                        <p:cTn id="12" dur="500"/>
                                        <p:tgtEl>
                                          <p:spTgt spid="12851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285135"/>
                                        </p:tgtEl>
                                        <p:attrNameLst>
                                          <p:attrName>style.visibility</p:attrName>
                                        </p:attrNameLst>
                                      </p:cBhvr>
                                      <p:to>
                                        <p:strVal val="visible"/>
                                      </p:to>
                                    </p:set>
                                    <p:animEffect transition="in" filter="dissolve">
                                      <p:cBhvr>
                                        <p:cTn id="17" dur="500"/>
                                        <p:tgtEl>
                                          <p:spTgt spid="1285135"/>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16" fill="hold" nodeType="clickEffect">
                                  <p:stCondLst>
                                    <p:cond delay="0"/>
                                  </p:stCondLst>
                                  <p:childTnLst>
                                    <p:set>
                                      <p:cBhvr>
                                        <p:cTn id="21" dur="1" fill="hold">
                                          <p:stCondLst>
                                            <p:cond delay="0"/>
                                          </p:stCondLst>
                                        </p:cTn>
                                        <p:tgtEl>
                                          <p:spTgt spid="1285124"/>
                                        </p:tgtEl>
                                        <p:attrNameLst>
                                          <p:attrName>style.visibility</p:attrName>
                                        </p:attrNameLst>
                                      </p:cBhvr>
                                      <p:to>
                                        <p:strVal val="visible"/>
                                      </p:to>
                                    </p:set>
                                    <p:anim calcmode="lin" valueType="num">
                                      <p:cBhvr>
                                        <p:cTn id="22" dur="1000" fill="hold"/>
                                        <p:tgtEl>
                                          <p:spTgt spid="1285124"/>
                                        </p:tgtEl>
                                        <p:attrNameLst>
                                          <p:attrName>ppt_w</p:attrName>
                                        </p:attrNameLst>
                                      </p:cBhvr>
                                      <p:tavLst>
                                        <p:tav tm="0">
                                          <p:val>
                                            <p:fltVal val="0"/>
                                          </p:val>
                                        </p:tav>
                                        <p:tav tm="100000">
                                          <p:val>
                                            <p:strVal val="#ppt_w"/>
                                          </p:val>
                                        </p:tav>
                                      </p:tavLst>
                                    </p:anim>
                                    <p:anim calcmode="lin" valueType="num">
                                      <p:cBhvr>
                                        <p:cTn id="23" dur="1000" fill="hold"/>
                                        <p:tgtEl>
                                          <p:spTgt spid="1285124"/>
                                        </p:tgtEl>
                                        <p:attrNameLst>
                                          <p:attrName>ppt_h</p:attrName>
                                        </p:attrNameLst>
                                      </p:cBhvr>
                                      <p:tavLst>
                                        <p:tav tm="0">
                                          <p:val>
                                            <p:fltVal val="0"/>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285123">
                                            <p:txEl>
                                              <p:pRg st="2" end="2"/>
                                            </p:txEl>
                                          </p:spTgt>
                                        </p:tgtEl>
                                        <p:attrNameLst>
                                          <p:attrName>style.visibility</p:attrName>
                                        </p:attrNameLst>
                                      </p:cBhvr>
                                      <p:to>
                                        <p:strVal val="visible"/>
                                      </p:to>
                                    </p:set>
                                    <p:animEffect transition="in" filter="dissolve">
                                      <p:cBhvr>
                                        <p:cTn id="28" dur="500"/>
                                        <p:tgtEl>
                                          <p:spTgt spid="128512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nodeType="clickEffect">
                                  <p:stCondLst>
                                    <p:cond delay="0"/>
                                  </p:stCondLst>
                                  <p:childTnLst>
                                    <p:set>
                                      <p:cBhvr>
                                        <p:cTn id="32" dur="1" fill="hold">
                                          <p:stCondLst>
                                            <p:cond delay="0"/>
                                          </p:stCondLst>
                                        </p:cTn>
                                        <p:tgtEl>
                                          <p:spTgt spid="1285125"/>
                                        </p:tgtEl>
                                        <p:attrNameLst>
                                          <p:attrName>style.visibility</p:attrName>
                                        </p:attrNameLst>
                                      </p:cBhvr>
                                      <p:to>
                                        <p:strVal val="visible"/>
                                      </p:to>
                                    </p:set>
                                    <p:anim calcmode="lin" valueType="num">
                                      <p:cBhvr>
                                        <p:cTn id="33" dur="1000" fill="hold"/>
                                        <p:tgtEl>
                                          <p:spTgt spid="1285125"/>
                                        </p:tgtEl>
                                        <p:attrNameLst>
                                          <p:attrName>ppt_w</p:attrName>
                                        </p:attrNameLst>
                                      </p:cBhvr>
                                      <p:tavLst>
                                        <p:tav tm="0">
                                          <p:val>
                                            <p:fltVal val="0"/>
                                          </p:val>
                                        </p:tav>
                                        <p:tav tm="100000">
                                          <p:val>
                                            <p:strVal val="#ppt_w"/>
                                          </p:val>
                                        </p:tav>
                                      </p:tavLst>
                                    </p:anim>
                                    <p:anim calcmode="lin" valueType="num">
                                      <p:cBhvr>
                                        <p:cTn id="34" dur="1000" fill="hold"/>
                                        <p:tgtEl>
                                          <p:spTgt spid="12851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5135" grpId="0" animBg="1"/>
      <p:bldP spid="1285123" grpId="0" build="p"/>
    </p:bld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 name="Footer Placeholder 3"/>
          <p:cNvSpPr>
            <a:spLocks noGrp="1"/>
          </p:cNvSpPr>
          <p:nvPr>
            <p:ph type="ftr" sz="quarter" idx="10"/>
          </p:nvPr>
        </p:nvSpPr>
        <p:spPr/>
        <p:txBody>
          <a:bodyPr/>
          <a:lstStyle/>
          <a:p>
            <a:r>
              <a:rPr lang="en-US" smtClean="0"/>
              <a:t>CERN_Oct_2013</a:t>
            </a:r>
            <a:endParaRPr lang="en-GB"/>
          </a:p>
        </p:txBody>
      </p:sp>
      <p:sp>
        <p:nvSpPr>
          <p:cNvPr id="11" name="Slide Number Placeholder 4"/>
          <p:cNvSpPr>
            <a:spLocks noGrp="1"/>
          </p:cNvSpPr>
          <p:nvPr>
            <p:ph type="sldNum" sz="quarter" idx="11"/>
          </p:nvPr>
        </p:nvSpPr>
        <p:spPr/>
        <p:txBody>
          <a:bodyPr/>
          <a:lstStyle/>
          <a:p>
            <a:r>
              <a:rPr lang="en-GB"/>
              <a:t>Slide# : </a:t>
            </a:r>
            <a:fld id="{BB53BF72-4844-3446-96B5-C001FE1381AD}" type="slidenum">
              <a:rPr lang="en-GB"/>
              <a:pPr/>
              <a:t>31</a:t>
            </a:fld>
            <a:endParaRPr lang="en-GB"/>
          </a:p>
        </p:txBody>
      </p:sp>
      <p:sp>
        <p:nvSpPr>
          <p:cNvPr id="1314818" name="AutoShape 2"/>
          <p:cNvSpPr>
            <a:spLocks noGrp="1" noChangeArrowheads="1"/>
          </p:cNvSpPr>
          <p:nvPr>
            <p:ph type="title"/>
          </p:nvPr>
        </p:nvSpPr>
        <p:spPr>
          <a:ln/>
        </p:spPr>
        <p:txBody>
          <a:bodyPr/>
          <a:lstStyle/>
          <a:p>
            <a:r>
              <a:rPr lang="en-GB"/>
              <a:t>From Pu to asymptotic Th-U mixture</a:t>
            </a:r>
          </a:p>
        </p:txBody>
      </p:sp>
      <p:pic>
        <p:nvPicPr>
          <p:cNvPr id="1314821" name="Picture 5" descr="bla"/>
          <p:cNvPicPr>
            <a:picLocks noChangeAspect="1" noChangeArrowheads="1"/>
          </p:cNvPicPr>
          <p:nvPr/>
        </p:nvPicPr>
        <p:blipFill>
          <a:blip r:embed="rId3"/>
          <a:srcRect/>
          <a:stretch>
            <a:fillRect/>
          </a:stretch>
        </p:blipFill>
        <p:spPr bwMode="auto">
          <a:xfrm>
            <a:off x="152400" y="696913"/>
            <a:ext cx="9601200" cy="5462587"/>
          </a:xfrm>
          <a:prstGeom prst="rect">
            <a:avLst/>
          </a:prstGeom>
          <a:noFill/>
        </p:spPr>
      </p:pic>
      <p:grpSp>
        <p:nvGrpSpPr>
          <p:cNvPr id="1314826" name="Group 10"/>
          <p:cNvGrpSpPr>
            <a:grpSpLocks/>
          </p:cNvGrpSpPr>
          <p:nvPr/>
        </p:nvGrpSpPr>
        <p:grpSpPr bwMode="auto">
          <a:xfrm>
            <a:off x="8077200" y="914400"/>
            <a:ext cx="1487488" cy="1860550"/>
            <a:chOff x="5088" y="576"/>
            <a:chExt cx="937" cy="1172"/>
          </a:xfrm>
        </p:grpSpPr>
        <p:sp>
          <p:nvSpPr>
            <p:cNvPr id="1314822" name="Line 6"/>
            <p:cNvSpPr>
              <a:spLocks noChangeShapeType="1"/>
            </p:cNvSpPr>
            <p:nvPr/>
          </p:nvSpPr>
          <p:spPr bwMode="auto">
            <a:xfrm flipV="1">
              <a:off x="5328" y="576"/>
              <a:ext cx="0" cy="960"/>
            </a:xfrm>
            <a:prstGeom prst="line">
              <a:avLst/>
            </a:prstGeom>
            <a:noFill/>
            <a:ln w="28575">
              <a:solidFill>
                <a:schemeClr val="tx1"/>
              </a:solidFill>
              <a:round/>
              <a:headEnd/>
              <a:tailEnd type="triangle" w="med" len="med"/>
            </a:ln>
            <a:effectLst/>
          </p:spPr>
          <p:txBody>
            <a:bodyPr wrap="none" anchor="ctr">
              <a:prstTxWarp prst="textNoShape">
                <a:avLst/>
              </a:prstTxWarp>
            </a:bodyPr>
            <a:lstStyle/>
            <a:p>
              <a:endParaRPr lang="en-US"/>
            </a:p>
          </p:txBody>
        </p:sp>
        <p:sp>
          <p:nvSpPr>
            <p:cNvPr id="1314823" name="Line 7"/>
            <p:cNvSpPr>
              <a:spLocks noChangeShapeType="1"/>
            </p:cNvSpPr>
            <p:nvPr/>
          </p:nvSpPr>
          <p:spPr bwMode="auto">
            <a:xfrm>
              <a:off x="5328" y="1536"/>
              <a:ext cx="576" cy="0"/>
            </a:xfrm>
            <a:prstGeom prst="line">
              <a:avLst/>
            </a:prstGeom>
            <a:noFill/>
            <a:ln w="28575">
              <a:solidFill>
                <a:schemeClr val="tx1"/>
              </a:solidFill>
              <a:round/>
              <a:headEnd/>
              <a:tailEnd type="triangle" w="med" len="med"/>
            </a:ln>
            <a:effectLst/>
          </p:spPr>
          <p:txBody>
            <a:bodyPr wrap="none" anchor="ctr">
              <a:prstTxWarp prst="textNoShape">
                <a:avLst/>
              </a:prstTxWarp>
            </a:bodyPr>
            <a:lstStyle/>
            <a:p>
              <a:endParaRPr lang="en-US"/>
            </a:p>
          </p:txBody>
        </p:sp>
        <p:sp>
          <p:nvSpPr>
            <p:cNvPr id="1314824" name="Text Box 8"/>
            <p:cNvSpPr txBox="1">
              <a:spLocks noChangeArrowheads="1"/>
            </p:cNvSpPr>
            <p:nvPr/>
          </p:nvSpPr>
          <p:spPr bwMode="auto">
            <a:xfrm>
              <a:off x="5232" y="1536"/>
              <a:ext cx="793" cy="212"/>
            </a:xfrm>
            <a:prstGeom prst="rect">
              <a:avLst/>
            </a:prstGeom>
            <a:noFill/>
            <a:ln w="9525">
              <a:noFill/>
              <a:miter lim="800000"/>
              <a:headEnd/>
              <a:tailEnd/>
            </a:ln>
            <a:effectLst/>
          </p:spPr>
          <p:txBody>
            <a:bodyPr wrap="none">
              <a:prstTxWarp prst="textNoShape">
                <a:avLst/>
              </a:prstTxWarp>
              <a:spAutoFit/>
            </a:bodyPr>
            <a:lstStyle/>
            <a:p>
              <a:r>
                <a:rPr lang="en-GB" sz="1600" i="1" baseline="0">
                  <a:solidFill>
                    <a:srgbClr val="FA012E"/>
                  </a:solidFill>
                  <a:latin typeface="Comic Sans MS" charset="0"/>
                </a:rPr>
                <a:t>Burn-up (Y)</a:t>
              </a:r>
            </a:p>
          </p:txBody>
        </p:sp>
        <p:sp>
          <p:nvSpPr>
            <p:cNvPr id="1314825" name="Text Box 9"/>
            <p:cNvSpPr txBox="1">
              <a:spLocks noChangeArrowheads="1"/>
            </p:cNvSpPr>
            <p:nvPr/>
          </p:nvSpPr>
          <p:spPr bwMode="auto">
            <a:xfrm rot="-5400000">
              <a:off x="4748" y="964"/>
              <a:ext cx="892" cy="212"/>
            </a:xfrm>
            <a:prstGeom prst="rect">
              <a:avLst/>
            </a:prstGeom>
            <a:noFill/>
            <a:ln w="9525">
              <a:noFill/>
              <a:miter lim="800000"/>
              <a:headEnd/>
              <a:tailEnd/>
            </a:ln>
            <a:effectLst/>
          </p:spPr>
          <p:txBody>
            <a:bodyPr wrap="none">
              <a:prstTxWarp prst="textNoShape">
                <a:avLst/>
              </a:prstTxWarp>
              <a:spAutoFit/>
            </a:bodyPr>
            <a:lstStyle/>
            <a:p>
              <a:r>
                <a:rPr lang="en-GB" sz="1600" i="1" baseline="0">
                  <a:solidFill>
                    <a:srgbClr val="FA012E"/>
                  </a:solidFill>
                  <a:latin typeface="Comic Sans MS" charset="0"/>
                </a:rPr>
                <a:t>K-eff excess</a:t>
              </a:r>
            </a:p>
          </p:txBody>
        </p:sp>
      </p:grpSp>
      <p:sp>
        <p:nvSpPr>
          <p:cNvPr id="1314827" name="Text Box 11"/>
          <p:cNvSpPr txBox="1">
            <a:spLocks noChangeArrowheads="1"/>
          </p:cNvSpPr>
          <p:nvPr/>
        </p:nvSpPr>
        <p:spPr bwMode="auto">
          <a:xfrm>
            <a:off x="620713" y="6096000"/>
            <a:ext cx="8664575" cy="396875"/>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GB" i="1" baseline="0">
                <a:solidFill>
                  <a:srgbClr val="FA012E"/>
                </a:solidFill>
                <a:latin typeface="Comic Sans MS" charset="0"/>
              </a:rPr>
              <a:t>The appropriate k &lt; 1 value is adjusted with the help of control bars</a:t>
            </a:r>
            <a:endParaRPr lang="en-GB" i="1">
              <a:solidFill>
                <a:srgbClr val="FA012E"/>
              </a:solidFill>
              <a:latin typeface="Comic Sans MS"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314821"/>
                                        </p:tgtEl>
                                        <p:attrNameLst>
                                          <p:attrName>style.visibility</p:attrName>
                                        </p:attrNameLst>
                                      </p:cBhvr>
                                      <p:to>
                                        <p:strVal val="visible"/>
                                      </p:to>
                                    </p:set>
                                    <p:anim calcmode="lin" valueType="num">
                                      <p:cBhvr>
                                        <p:cTn id="7" dur="1000" fill="hold"/>
                                        <p:tgtEl>
                                          <p:spTgt spid="1314821"/>
                                        </p:tgtEl>
                                        <p:attrNameLst>
                                          <p:attrName>ppt_w</p:attrName>
                                        </p:attrNameLst>
                                      </p:cBhvr>
                                      <p:tavLst>
                                        <p:tav tm="0">
                                          <p:val>
                                            <p:fltVal val="0"/>
                                          </p:val>
                                        </p:tav>
                                        <p:tav tm="100000">
                                          <p:val>
                                            <p:strVal val="#ppt_w"/>
                                          </p:val>
                                        </p:tav>
                                      </p:tavLst>
                                    </p:anim>
                                    <p:anim calcmode="lin" valueType="num">
                                      <p:cBhvr>
                                        <p:cTn id="8" dur="1000" fill="hold"/>
                                        <p:tgtEl>
                                          <p:spTgt spid="131482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1314826"/>
                                        </p:tgtEl>
                                        <p:attrNameLst>
                                          <p:attrName>style.visibility</p:attrName>
                                        </p:attrNameLst>
                                      </p:cBhvr>
                                      <p:to>
                                        <p:strVal val="visible"/>
                                      </p:to>
                                    </p:set>
                                    <p:animEffect transition="in" filter="dissolve">
                                      <p:cBhvr>
                                        <p:cTn id="13" dur="500"/>
                                        <p:tgtEl>
                                          <p:spTgt spid="1314826"/>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314827">
                                            <p:txEl>
                                              <p:pRg st="0" end="0"/>
                                            </p:txEl>
                                          </p:spTgt>
                                        </p:tgtEl>
                                        <p:attrNameLst>
                                          <p:attrName>style.visibility</p:attrName>
                                        </p:attrNameLst>
                                      </p:cBhvr>
                                      <p:to>
                                        <p:strVal val="visible"/>
                                      </p:to>
                                    </p:set>
                                    <p:animEffect transition="in" filter="dissolve">
                                      <p:cBhvr>
                                        <p:cTn id="18" dur="500"/>
                                        <p:tgtEl>
                                          <p:spTgt spid="13148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4827" grpId="0" build="p" autoUpdateAnimBg="0"/>
    </p:bld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smtClean="0"/>
              <a:t>CERN_Oct_2013</a:t>
            </a:r>
            <a:endParaRPr lang="en-GB"/>
          </a:p>
        </p:txBody>
      </p:sp>
      <p:sp>
        <p:nvSpPr>
          <p:cNvPr id="6" name="Slide Number Placeholder 4"/>
          <p:cNvSpPr>
            <a:spLocks noGrp="1"/>
          </p:cNvSpPr>
          <p:nvPr>
            <p:ph type="sldNum" sz="quarter" idx="11"/>
          </p:nvPr>
        </p:nvSpPr>
        <p:spPr/>
        <p:txBody>
          <a:bodyPr/>
          <a:lstStyle/>
          <a:p>
            <a:r>
              <a:rPr lang="en-GB"/>
              <a:t>Slide# : </a:t>
            </a:r>
            <a:fld id="{3AB95C77-C064-8745-B003-D02FB0E8DD81}" type="slidenum">
              <a:rPr lang="en-GB"/>
              <a:pPr/>
              <a:t>32</a:t>
            </a:fld>
            <a:endParaRPr lang="en-GB"/>
          </a:p>
        </p:txBody>
      </p:sp>
      <p:sp>
        <p:nvSpPr>
          <p:cNvPr id="1373186" name="AutoShape 2"/>
          <p:cNvSpPr>
            <a:spLocks noGrp="1" noChangeArrowheads="1"/>
          </p:cNvSpPr>
          <p:nvPr>
            <p:ph type="title"/>
          </p:nvPr>
        </p:nvSpPr>
        <p:spPr>
          <a:ln/>
        </p:spPr>
        <p:txBody>
          <a:bodyPr/>
          <a:lstStyle/>
          <a:p>
            <a:r>
              <a:rPr lang="en-US"/>
              <a:t>Short duration of nuclear waste and Fuel reprocessing</a:t>
            </a:r>
          </a:p>
        </p:txBody>
      </p:sp>
      <p:sp>
        <p:nvSpPr>
          <p:cNvPr id="1373187" name="Rectangle 3"/>
          <p:cNvSpPr>
            <a:spLocks noGrp="1" noChangeArrowheads="1"/>
          </p:cNvSpPr>
          <p:nvPr>
            <p:ph type="body" idx="1"/>
          </p:nvPr>
        </p:nvSpPr>
        <p:spPr>
          <a:xfrm>
            <a:off x="0" y="609600"/>
            <a:ext cx="5410200" cy="5715000"/>
          </a:xfrm>
        </p:spPr>
        <p:txBody>
          <a:bodyPr/>
          <a:lstStyle/>
          <a:p>
            <a:pPr>
              <a:lnSpc>
                <a:spcPct val="95000"/>
              </a:lnSpc>
            </a:pPr>
            <a:r>
              <a:rPr lang="en-GB" sz="2000"/>
              <a:t>An uninterrupted operation of about 10 years, in which</a:t>
            </a:r>
          </a:p>
          <a:p>
            <a:pPr lvl="1">
              <a:lnSpc>
                <a:spcPct val="95000"/>
              </a:lnSpc>
            </a:pPr>
            <a:r>
              <a:rPr lang="en-GB" sz="2000"/>
              <a:t>the only waste are </a:t>
            </a:r>
            <a:r>
              <a:rPr lang="en-GB" sz="2000">
                <a:solidFill>
                  <a:srgbClr val="FA012E"/>
                </a:solidFill>
              </a:rPr>
              <a:t>Fission fragments</a:t>
            </a:r>
            <a:r>
              <a:rPr lang="en-GB" sz="2000"/>
              <a:t> Their radio-activity of the material is intense, but limited to some hundreds of years. </a:t>
            </a:r>
          </a:p>
          <a:p>
            <a:pPr lvl="1">
              <a:lnSpc>
                <a:spcPct val="95000"/>
              </a:lnSpc>
            </a:pPr>
            <a:r>
              <a:rPr lang="en-GB" sz="2000">
                <a:solidFill>
                  <a:srgbClr val="FA012E"/>
                </a:solidFill>
              </a:rPr>
              <a:t>Actinides</a:t>
            </a:r>
            <a:r>
              <a:rPr lang="en-GB" sz="2000"/>
              <a:t> are recovered without separation and are the “seeds” of the next load, after being topped with about 10 ÷ 15 %  of fresh breeding element (Th or U-238) in order to compensate for the losses of element. </a:t>
            </a:r>
          </a:p>
          <a:p>
            <a:pPr lvl="1">
              <a:lnSpc>
                <a:spcPct val="95000"/>
              </a:lnSpc>
            </a:pPr>
            <a:r>
              <a:rPr lang="en-GB" sz="2000"/>
              <a:t>A small fraction of Actinides is not recovered and ends with the “waste”</a:t>
            </a:r>
          </a:p>
          <a:p>
            <a:pPr>
              <a:lnSpc>
                <a:spcPct val="95000"/>
              </a:lnSpc>
            </a:pPr>
            <a:r>
              <a:rPr lang="en-GB" sz="2000" i="1">
                <a:solidFill>
                  <a:srgbClr val="FA012E"/>
                </a:solidFill>
              </a:rPr>
              <a:t>The cycle is “closed” in the sense that the only material inflow is the natural element and the only “outflow” are fission fragments</a:t>
            </a:r>
            <a:r>
              <a:rPr lang="en-GB" i="1">
                <a:solidFill>
                  <a:srgbClr val="FA012E"/>
                </a:solidFill>
              </a:rPr>
              <a:t>. </a:t>
            </a:r>
          </a:p>
        </p:txBody>
      </p:sp>
      <p:pic>
        <p:nvPicPr>
          <p:cNvPr id="1373188" name="Picture 4" descr="spectrum"/>
          <p:cNvPicPr>
            <a:picLocks noChangeAspect="1" noChangeArrowheads="1"/>
          </p:cNvPicPr>
          <p:nvPr/>
        </p:nvPicPr>
        <p:blipFill>
          <a:blip r:embed="rId3"/>
          <a:srcRect/>
          <a:stretch>
            <a:fillRect/>
          </a:stretch>
        </p:blipFill>
        <p:spPr bwMode="auto">
          <a:xfrm>
            <a:off x="5446713" y="533400"/>
            <a:ext cx="4459287" cy="5832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373188"/>
                                        </p:tgtEl>
                                        <p:attrNameLst>
                                          <p:attrName>style.visibility</p:attrName>
                                        </p:attrNameLst>
                                      </p:cBhvr>
                                      <p:to>
                                        <p:strVal val="visible"/>
                                      </p:to>
                                    </p:set>
                                    <p:animEffect transition="in" filter="dissolve">
                                      <p:cBhvr>
                                        <p:cTn id="7" dur="500"/>
                                        <p:tgtEl>
                                          <p:spTgt spid="137318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73187">
                                            <p:txEl>
                                              <p:pRg st="0" end="0"/>
                                            </p:txEl>
                                          </p:spTgt>
                                        </p:tgtEl>
                                        <p:attrNameLst>
                                          <p:attrName>style.visibility</p:attrName>
                                        </p:attrNameLst>
                                      </p:cBhvr>
                                      <p:to>
                                        <p:strVal val="visible"/>
                                      </p:to>
                                    </p:set>
                                    <p:animEffect transition="in" filter="dissolve">
                                      <p:cBhvr>
                                        <p:cTn id="12" dur="500"/>
                                        <p:tgtEl>
                                          <p:spTgt spid="137318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73187">
                                            <p:txEl>
                                              <p:pRg st="1" end="1"/>
                                            </p:txEl>
                                          </p:spTgt>
                                        </p:tgtEl>
                                        <p:attrNameLst>
                                          <p:attrName>style.visibility</p:attrName>
                                        </p:attrNameLst>
                                      </p:cBhvr>
                                      <p:to>
                                        <p:strVal val="visible"/>
                                      </p:to>
                                    </p:set>
                                    <p:animEffect transition="in" filter="dissolve">
                                      <p:cBhvr>
                                        <p:cTn id="17" dur="500"/>
                                        <p:tgtEl>
                                          <p:spTgt spid="137318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73187">
                                            <p:txEl>
                                              <p:pRg st="2" end="2"/>
                                            </p:txEl>
                                          </p:spTgt>
                                        </p:tgtEl>
                                        <p:attrNameLst>
                                          <p:attrName>style.visibility</p:attrName>
                                        </p:attrNameLst>
                                      </p:cBhvr>
                                      <p:to>
                                        <p:strVal val="visible"/>
                                      </p:to>
                                    </p:set>
                                    <p:animEffect transition="in" filter="dissolve">
                                      <p:cBhvr>
                                        <p:cTn id="22" dur="500"/>
                                        <p:tgtEl>
                                          <p:spTgt spid="137318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73187">
                                            <p:txEl>
                                              <p:pRg st="3" end="3"/>
                                            </p:txEl>
                                          </p:spTgt>
                                        </p:tgtEl>
                                        <p:attrNameLst>
                                          <p:attrName>style.visibility</p:attrName>
                                        </p:attrNameLst>
                                      </p:cBhvr>
                                      <p:to>
                                        <p:strVal val="visible"/>
                                      </p:to>
                                    </p:set>
                                    <p:animEffect transition="in" filter="dissolve">
                                      <p:cBhvr>
                                        <p:cTn id="27" dur="500"/>
                                        <p:tgtEl>
                                          <p:spTgt spid="137318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373187">
                                            <p:txEl>
                                              <p:pRg st="4" end="4"/>
                                            </p:txEl>
                                          </p:spTgt>
                                        </p:tgtEl>
                                        <p:attrNameLst>
                                          <p:attrName>style.visibility</p:attrName>
                                        </p:attrNameLst>
                                      </p:cBhvr>
                                      <p:to>
                                        <p:strVal val="visible"/>
                                      </p:to>
                                    </p:set>
                                    <p:animEffect transition="in" filter="dissolve">
                                      <p:cBhvr>
                                        <p:cTn id="32" dur="500"/>
                                        <p:tgtEl>
                                          <p:spTgt spid="13731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3187" grpId="0" build="p" bldLvl="2" autoUpdateAnimBg="0"/>
    </p:bld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smtClean="0"/>
              <a:t>CERN_Oct_2013</a:t>
            </a:r>
            <a:endParaRPr lang="en-GB"/>
          </a:p>
        </p:txBody>
      </p:sp>
      <p:sp>
        <p:nvSpPr>
          <p:cNvPr id="5" name="Slide Number Placeholder 4"/>
          <p:cNvSpPr>
            <a:spLocks noGrp="1"/>
          </p:cNvSpPr>
          <p:nvPr>
            <p:ph type="sldNum" sz="quarter" idx="11"/>
          </p:nvPr>
        </p:nvSpPr>
        <p:spPr/>
        <p:txBody>
          <a:bodyPr/>
          <a:lstStyle/>
          <a:p>
            <a:r>
              <a:rPr lang="en-GB"/>
              <a:t>Slide# : </a:t>
            </a:r>
            <a:fld id="{7F2AEB1D-C398-DC46-8A15-5D8984A20A6C}" type="slidenum">
              <a:rPr lang="en-GB"/>
              <a:pPr/>
              <a:t>33</a:t>
            </a:fld>
            <a:endParaRPr lang="en-GB"/>
          </a:p>
        </p:txBody>
      </p:sp>
      <p:sp>
        <p:nvSpPr>
          <p:cNvPr id="1354754" name="AutoShape 1026"/>
          <p:cNvSpPr>
            <a:spLocks noGrp="1" noChangeArrowheads="1"/>
          </p:cNvSpPr>
          <p:nvPr>
            <p:ph type="title"/>
          </p:nvPr>
        </p:nvSpPr>
        <p:spPr>
          <a:ln/>
        </p:spPr>
        <p:txBody>
          <a:bodyPr/>
          <a:lstStyle/>
          <a:p>
            <a:r>
              <a:rPr lang="en-GB" dirty="0" smtClean="0">
                <a:solidFill>
                  <a:srgbClr val="F8FF4D"/>
                </a:solidFill>
              </a:rPr>
              <a:t>CONCLUSION</a:t>
            </a:r>
            <a:endParaRPr lang="en-GB" dirty="0">
              <a:solidFill>
                <a:srgbClr val="F8FF4D"/>
              </a:solidFill>
            </a:endParaRPr>
          </a:p>
        </p:txBody>
      </p:sp>
      <p:sp>
        <p:nvSpPr>
          <p:cNvPr id="1354755" name="Text Box 1027"/>
          <p:cNvSpPr txBox="1">
            <a:spLocks noChangeArrowheads="1"/>
          </p:cNvSpPr>
          <p:nvPr/>
        </p:nvSpPr>
        <p:spPr bwMode="auto">
          <a:xfrm>
            <a:off x="247650" y="609600"/>
            <a:ext cx="9410700" cy="5710281"/>
          </a:xfrm>
          <a:prstGeom prst="rect">
            <a:avLst/>
          </a:prstGeom>
          <a:noFill/>
          <a:ln w="9525">
            <a:noFill/>
            <a:miter lim="800000"/>
            <a:headEnd/>
            <a:tailEnd/>
          </a:ln>
          <a:effectLst/>
        </p:spPr>
        <p:txBody>
          <a:bodyPr>
            <a:prstTxWarp prst="textNoShape">
              <a:avLst/>
            </a:prstTxWarp>
            <a:spAutoFit/>
          </a:bodyPr>
          <a:lstStyle/>
          <a:p>
            <a:pPr>
              <a:lnSpc>
                <a:spcPct val="95000"/>
              </a:lnSpc>
            </a:pPr>
            <a:r>
              <a:rPr lang="en-GB" sz="3200" i="1" baseline="0" dirty="0">
                <a:solidFill>
                  <a:schemeClr val="accent2"/>
                </a:solidFill>
                <a:latin typeface="Comic Sans MS" charset="0"/>
              </a:rPr>
              <a:t>The </a:t>
            </a:r>
            <a:r>
              <a:rPr lang="en-GB" sz="3200" i="1" baseline="0" dirty="0" err="1">
                <a:solidFill>
                  <a:schemeClr val="accent2"/>
                </a:solidFill>
                <a:latin typeface="Comic Sans MS" charset="0"/>
              </a:rPr>
              <a:t>pureTh</a:t>
            </a:r>
            <a:r>
              <a:rPr lang="en-GB" sz="3200" i="1" baseline="0" dirty="0">
                <a:solidFill>
                  <a:schemeClr val="accent2"/>
                </a:solidFill>
                <a:latin typeface="Comic Sans MS" charset="0"/>
              </a:rPr>
              <a:t> breeder</a:t>
            </a:r>
            <a:r>
              <a:rPr lang="en-GB" sz="3200" i="1" baseline="0" dirty="0" smtClean="0">
                <a:solidFill>
                  <a:schemeClr val="accent2"/>
                </a:solidFill>
                <a:latin typeface="Comic Sans MS" charset="0"/>
              </a:rPr>
              <a:t> may </a:t>
            </a:r>
            <a:r>
              <a:rPr lang="en-GB" sz="3200" i="1" baseline="0" dirty="0">
                <a:solidFill>
                  <a:schemeClr val="accent2"/>
                </a:solidFill>
                <a:latin typeface="Comic Sans MS" charset="0"/>
              </a:rPr>
              <a:t>operate in a variety of configurations, namely</a:t>
            </a:r>
            <a:r>
              <a:rPr lang="en-GB" sz="3200" i="1" baseline="0" dirty="0" smtClean="0">
                <a:solidFill>
                  <a:schemeClr val="accent2"/>
                </a:solidFill>
                <a:latin typeface="Comic Sans MS" charset="0"/>
              </a:rPr>
              <a:t> epithermal</a:t>
            </a:r>
            <a:r>
              <a:rPr lang="en-GB" sz="3200" i="1" baseline="0" dirty="0">
                <a:solidFill>
                  <a:schemeClr val="accent2"/>
                </a:solidFill>
                <a:latin typeface="Comic Sans MS" charset="0"/>
              </a:rPr>
              <a:t>, resonance or fast neutrons, all with rather similar nuclear performances (i.e. values of </a:t>
            </a:r>
            <a:r>
              <a:rPr lang="en-GB" sz="3200" i="1" baseline="0" dirty="0" err="1">
                <a:solidFill>
                  <a:schemeClr val="accent2"/>
                </a:solidFill>
                <a:latin typeface="Comic Sans MS" charset="0"/>
                <a:sym typeface="Symbol" charset="2"/>
              </a:rPr>
              <a:t></a:t>
            </a:r>
            <a:r>
              <a:rPr lang="en-GB" sz="3200" i="1" baseline="0" dirty="0">
                <a:solidFill>
                  <a:schemeClr val="accent2"/>
                </a:solidFill>
                <a:latin typeface="Comic Sans MS" charset="0"/>
                <a:sym typeface="Symbol" charset="2"/>
              </a:rPr>
              <a:t>)</a:t>
            </a:r>
            <a:r>
              <a:rPr lang="en-GB" sz="3200" i="1" baseline="0" dirty="0">
                <a:solidFill>
                  <a:schemeClr val="accent2"/>
                </a:solidFill>
                <a:latin typeface="Comic Sans MS" charset="0"/>
              </a:rPr>
              <a:t>. </a:t>
            </a:r>
            <a:endParaRPr lang="en-GB" sz="3200" baseline="0" dirty="0">
              <a:latin typeface="Comic Sans MS" charset="0"/>
            </a:endParaRPr>
          </a:p>
          <a:p>
            <a:pPr>
              <a:lnSpc>
                <a:spcPct val="95000"/>
              </a:lnSpc>
            </a:pPr>
            <a:endParaRPr lang="en-GB" sz="3200" baseline="0" dirty="0">
              <a:latin typeface="Comic Sans MS" charset="0"/>
            </a:endParaRPr>
          </a:p>
          <a:p>
            <a:pPr>
              <a:lnSpc>
                <a:spcPct val="95000"/>
              </a:lnSpc>
            </a:pPr>
            <a:r>
              <a:rPr lang="en-GB" sz="3200" i="1" baseline="0" dirty="0">
                <a:solidFill>
                  <a:schemeClr val="accent2"/>
                </a:solidFill>
                <a:latin typeface="Comic Sans MS" charset="0"/>
              </a:rPr>
              <a:t>The basic reaction chain Th</a:t>
            </a:r>
            <a:r>
              <a:rPr lang="en-GB" sz="3200" i="1" baseline="30000" dirty="0">
                <a:solidFill>
                  <a:schemeClr val="accent2"/>
                </a:solidFill>
                <a:latin typeface="Comic Sans MS" charset="0"/>
              </a:rPr>
              <a:t>232</a:t>
            </a:r>
            <a:r>
              <a:rPr lang="en-GB" sz="3200" i="1" baseline="0" dirty="0">
                <a:solidFill>
                  <a:schemeClr val="accent2"/>
                </a:solidFill>
                <a:latin typeface="Comic Sans MS" charset="0"/>
                <a:sym typeface="Symbol" charset="2"/>
              </a:rPr>
              <a:t>Pa</a:t>
            </a:r>
            <a:r>
              <a:rPr lang="en-GB" sz="3200" i="1" baseline="30000" dirty="0">
                <a:solidFill>
                  <a:schemeClr val="accent2"/>
                </a:solidFill>
                <a:latin typeface="Comic Sans MS" charset="0"/>
                <a:sym typeface="Symbol" charset="2"/>
              </a:rPr>
              <a:t>233</a:t>
            </a:r>
            <a:r>
              <a:rPr lang="en-GB" sz="3200" i="1" baseline="0" dirty="0">
                <a:solidFill>
                  <a:schemeClr val="accent2"/>
                </a:solidFill>
                <a:latin typeface="Comic Sans MS" charset="0"/>
                <a:sym typeface="Symbol" charset="2"/>
              </a:rPr>
              <a:t>U</a:t>
            </a:r>
            <a:r>
              <a:rPr lang="en-GB" sz="3200" i="1" baseline="30000" dirty="0">
                <a:solidFill>
                  <a:schemeClr val="accent2"/>
                </a:solidFill>
                <a:latin typeface="Comic Sans MS" charset="0"/>
                <a:sym typeface="Symbol" charset="2"/>
              </a:rPr>
              <a:t>233 </a:t>
            </a:r>
            <a:r>
              <a:rPr lang="en-US" sz="3200" i="1" baseline="0" dirty="0">
                <a:solidFill>
                  <a:schemeClr val="accent2"/>
                </a:solidFill>
                <a:latin typeface="Comic Sans MS" charset="0"/>
              </a:rPr>
              <a:t>will converge to a “breeding equilibrium”, namely to a steady condition in which each </a:t>
            </a:r>
            <a:r>
              <a:rPr lang="en-US" sz="3200" i="1" baseline="0" dirty="0" err="1">
                <a:solidFill>
                  <a:schemeClr val="accent2"/>
                </a:solidFill>
                <a:latin typeface="Comic Sans MS" charset="0"/>
              </a:rPr>
              <a:t>fissioned</a:t>
            </a:r>
            <a:r>
              <a:rPr lang="en-US" sz="3200" i="1" baseline="0" dirty="0">
                <a:solidFill>
                  <a:schemeClr val="accent2"/>
                </a:solidFill>
                <a:latin typeface="Comic Sans MS" charset="0"/>
              </a:rPr>
              <a:t> nucleus is replaced by a newly bred U</a:t>
            </a:r>
            <a:r>
              <a:rPr lang="en-US" sz="3200" i="1" baseline="30000" dirty="0">
                <a:solidFill>
                  <a:schemeClr val="accent2"/>
                </a:solidFill>
                <a:latin typeface="Comic Sans MS" charset="0"/>
              </a:rPr>
              <a:t>233 </a:t>
            </a:r>
            <a:r>
              <a:rPr lang="en-US" sz="3200" i="1" baseline="0" dirty="0">
                <a:solidFill>
                  <a:schemeClr val="accent2"/>
                </a:solidFill>
                <a:latin typeface="Comic Sans MS" charset="0"/>
              </a:rPr>
              <a:t>fuel nucleus. </a:t>
            </a:r>
          </a:p>
          <a:p>
            <a:pPr>
              <a:lnSpc>
                <a:spcPct val="95000"/>
              </a:lnSpc>
            </a:pPr>
            <a:endParaRPr lang="en-US" sz="3200" i="1" baseline="0" dirty="0">
              <a:solidFill>
                <a:schemeClr val="accent2"/>
              </a:solidFill>
              <a:latin typeface="Comic Sans MS" charset="0"/>
            </a:endParaRPr>
          </a:p>
          <a:p>
            <a:pPr>
              <a:lnSpc>
                <a:spcPct val="95000"/>
              </a:lnSpc>
            </a:pPr>
            <a:r>
              <a:rPr lang="en-US" sz="3200" i="1" baseline="0" dirty="0">
                <a:solidFill>
                  <a:schemeClr val="accent2"/>
                </a:solidFill>
                <a:latin typeface="Comic Sans MS" charset="0"/>
              </a:rPr>
              <a:t>New </a:t>
            </a:r>
            <a:r>
              <a:rPr lang="en-US" sz="3200" i="1" baseline="0" dirty="0" err="1">
                <a:solidFill>
                  <a:schemeClr val="accent2"/>
                </a:solidFill>
                <a:latin typeface="Comic Sans MS" charset="0"/>
              </a:rPr>
              <a:t>Th</a:t>
            </a:r>
            <a:r>
              <a:rPr lang="en-US" sz="3200" i="1" baseline="0" dirty="0">
                <a:solidFill>
                  <a:schemeClr val="accent2"/>
                </a:solidFill>
                <a:latin typeface="Comic Sans MS" charset="0"/>
              </a:rPr>
              <a:t> supply is added periodically. Ideally the process is closed, i.e. </a:t>
            </a:r>
            <a:r>
              <a:rPr lang="en-US" sz="3200" i="1" baseline="0" dirty="0" err="1">
                <a:solidFill>
                  <a:schemeClr val="accent2"/>
                </a:solidFill>
                <a:latin typeface="Comic Sans MS" charset="0"/>
              </a:rPr>
              <a:t>Th</a:t>
            </a:r>
            <a:r>
              <a:rPr lang="en-GB" sz="3200" i="1" baseline="30000" dirty="0">
                <a:solidFill>
                  <a:schemeClr val="accent2"/>
                </a:solidFill>
                <a:latin typeface="Comic Sans MS" charset="0"/>
              </a:rPr>
              <a:t>232</a:t>
            </a:r>
            <a:r>
              <a:rPr lang="en-GB" sz="3200" i="1" baseline="0" dirty="0">
                <a:solidFill>
                  <a:schemeClr val="accent2"/>
                </a:solidFill>
                <a:latin typeface="Comic Sans MS" charset="0"/>
                <a:sym typeface="Symbol" charset="2"/>
              </a:rPr>
              <a:t>Fission products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54755">
                                            <p:txEl>
                                              <p:pRg st="0" end="0"/>
                                            </p:txEl>
                                          </p:spTgt>
                                        </p:tgtEl>
                                        <p:attrNameLst>
                                          <p:attrName>style.visibility</p:attrName>
                                        </p:attrNameLst>
                                      </p:cBhvr>
                                      <p:to>
                                        <p:strVal val="visible"/>
                                      </p:to>
                                    </p:set>
                                    <p:animEffect transition="in" filter="dissolve">
                                      <p:cBhvr>
                                        <p:cTn id="7" dur="500"/>
                                        <p:tgtEl>
                                          <p:spTgt spid="13547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54755">
                                            <p:txEl>
                                              <p:pRg st="2" end="2"/>
                                            </p:txEl>
                                          </p:spTgt>
                                        </p:tgtEl>
                                        <p:attrNameLst>
                                          <p:attrName>style.visibility</p:attrName>
                                        </p:attrNameLst>
                                      </p:cBhvr>
                                      <p:to>
                                        <p:strVal val="visible"/>
                                      </p:to>
                                    </p:set>
                                    <p:animEffect transition="in" filter="dissolve">
                                      <p:cBhvr>
                                        <p:cTn id="12" dur="500"/>
                                        <p:tgtEl>
                                          <p:spTgt spid="135475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54755">
                                            <p:txEl>
                                              <p:pRg st="4" end="4"/>
                                            </p:txEl>
                                          </p:spTgt>
                                        </p:tgtEl>
                                        <p:attrNameLst>
                                          <p:attrName>style.visibility</p:attrName>
                                        </p:attrNameLst>
                                      </p:cBhvr>
                                      <p:to>
                                        <p:strVal val="visible"/>
                                      </p:to>
                                    </p:set>
                                    <p:animEffect transition="in" filter="dissolve">
                                      <p:cBhvr>
                                        <p:cTn id="17" dur="500"/>
                                        <p:tgtEl>
                                          <p:spTgt spid="135475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4755" grpId="0" build="p"/>
    </p:bld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Footer Placeholder 3"/>
          <p:cNvSpPr>
            <a:spLocks noGrp="1"/>
          </p:cNvSpPr>
          <p:nvPr>
            <p:ph type="ftr" sz="quarter" idx="10"/>
          </p:nvPr>
        </p:nvSpPr>
        <p:spPr/>
        <p:txBody>
          <a:bodyPr/>
          <a:lstStyle/>
          <a:p>
            <a:r>
              <a:rPr lang="en-US" smtClean="0"/>
              <a:t>CERN_Oct_2013</a:t>
            </a:r>
            <a:endParaRPr lang="en-GB"/>
          </a:p>
        </p:txBody>
      </p:sp>
      <p:sp>
        <p:nvSpPr>
          <p:cNvPr id="8" name="Slide Number Placeholder 4"/>
          <p:cNvSpPr>
            <a:spLocks noGrp="1"/>
          </p:cNvSpPr>
          <p:nvPr>
            <p:ph type="sldNum" sz="quarter" idx="11"/>
          </p:nvPr>
        </p:nvSpPr>
        <p:spPr/>
        <p:txBody>
          <a:bodyPr/>
          <a:lstStyle/>
          <a:p>
            <a:r>
              <a:rPr lang="en-GB"/>
              <a:t>Slide# : </a:t>
            </a:r>
            <a:fld id="{161DE285-ED41-AB4F-BBC1-0588C1326B1F}" type="slidenum">
              <a:rPr lang="en-GB"/>
              <a:pPr/>
              <a:t>34</a:t>
            </a:fld>
            <a:endParaRPr lang="en-GB"/>
          </a:p>
        </p:txBody>
      </p:sp>
      <p:sp>
        <p:nvSpPr>
          <p:cNvPr id="1252354" name="AutoShape 2"/>
          <p:cNvSpPr>
            <a:spLocks noGrp="1" noChangeArrowheads="1"/>
          </p:cNvSpPr>
          <p:nvPr>
            <p:ph type="title"/>
          </p:nvPr>
        </p:nvSpPr>
        <p:spPr>
          <a:ln/>
        </p:spPr>
        <p:txBody>
          <a:bodyPr/>
          <a:lstStyle/>
          <a:p>
            <a:r>
              <a:rPr lang="en-GB"/>
              <a:t>Proliferation issues</a:t>
            </a:r>
          </a:p>
        </p:txBody>
      </p:sp>
      <p:sp>
        <p:nvSpPr>
          <p:cNvPr id="1252355" name="Rectangle 3"/>
          <p:cNvSpPr>
            <a:spLocks noGrp="1" noChangeArrowheads="1"/>
          </p:cNvSpPr>
          <p:nvPr>
            <p:ph type="body" idx="1"/>
          </p:nvPr>
        </p:nvSpPr>
        <p:spPr>
          <a:xfrm>
            <a:off x="228600" y="533400"/>
            <a:ext cx="9448800" cy="2819400"/>
          </a:xfrm>
        </p:spPr>
        <p:txBody>
          <a:bodyPr/>
          <a:lstStyle/>
          <a:p>
            <a:r>
              <a:rPr lang="en-GB" sz="2400" dirty="0"/>
              <a:t>The breeding reaction on natural Uranium is badly proliferating, since it implies the vast production of Plutonium;</a:t>
            </a:r>
          </a:p>
          <a:p>
            <a:r>
              <a:rPr lang="en-GB" sz="2400" dirty="0"/>
              <a:t>Instead the breeding reaction on Thorium is </a:t>
            </a:r>
            <a:r>
              <a:rPr lang="en-GB" sz="2400" dirty="0" smtClean="0"/>
              <a:t>robustly </a:t>
            </a:r>
            <a:r>
              <a:rPr lang="en-GB" sz="2400" dirty="0"/>
              <a:t>immune from proliferation risks;</a:t>
            </a:r>
          </a:p>
          <a:p>
            <a:pPr lvl="1"/>
            <a:r>
              <a:rPr lang="en-US" sz="2400" dirty="0"/>
              <a:t>the three main elements of the discharge, if chemically separated, namely U, </a:t>
            </a:r>
            <a:r>
              <a:rPr lang="en-US" sz="2400" dirty="0" err="1"/>
              <a:t>Np</a:t>
            </a:r>
            <a:r>
              <a:rPr lang="en-US" sz="2400" dirty="0"/>
              <a:t> and </a:t>
            </a:r>
            <a:r>
              <a:rPr lang="en-US" sz="2400" dirty="0" err="1"/>
              <a:t>Pu</a:t>
            </a:r>
            <a:r>
              <a:rPr lang="en-US" sz="2400" dirty="0"/>
              <a:t> (Pu-238) exclude the feasibility of an explosive device (CM= critical mass)</a:t>
            </a:r>
            <a:endParaRPr lang="en-GB" dirty="0"/>
          </a:p>
        </p:txBody>
      </p:sp>
      <p:graphicFrame>
        <p:nvGraphicFramePr>
          <p:cNvPr id="1252356" name="Object 4"/>
          <p:cNvGraphicFramePr>
            <a:graphicFrameLocks noChangeAspect="1"/>
          </p:cNvGraphicFramePr>
          <p:nvPr/>
        </p:nvGraphicFramePr>
        <p:xfrm>
          <a:off x="757238" y="3313113"/>
          <a:ext cx="5608637" cy="1944687"/>
        </p:xfrm>
        <a:graphic>
          <a:graphicData uri="http://schemas.openxmlformats.org/presentationml/2006/ole">
            <p:oleObj spid="_x0000_s1252365" name="Document" r:id="rId4" imgW="5600700" imgH="1943100" progId="Word.Document.8">
              <p:embed/>
            </p:oleObj>
          </a:graphicData>
        </a:graphic>
      </p:graphicFrame>
      <p:sp>
        <p:nvSpPr>
          <p:cNvPr id="1252357" name="Rectangle 5"/>
          <p:cNvSpPr>
            <a:spLocks noChangeArrowheads="1"/>
          </p:cNvSpPr>
          <p:nvPr/>
        </p:nvSpPr>
        <p:spPr bwMode="auto">
          <a:xfrm>
            <a:off x="228600" y="5295900"/>
            <a:ext cx="9448800" cy="1181100"/>
          </a:xfrm>
          <a:prstGeom prst="rect">
            <a:avLst/>
          </a:prstGeom>
          <a:noFill/>
          <a:ln w="9525">
            <a:noFill/>
            <a:miter lim="800000"/>
            <a:headEnd/>
            <a:tailEnd/>
          </a:ln>
          <a:effectLst/>
        </p:spPr>
        <p:txBody>
          <a:bodyPr>
            <a:prstTxWarp prst="textNoShape">
              <a:avLst/>
            </a:prstTxWarp>
          </a:bodyPr>
          <a:lstStyle/>
          <a:p>
            <a:pPr marL="742950" lvl="1" indent="-285750">
              <a:spcBef>
                <a:spcPct val="20000"/>
              </a:spcBef>
              <a:buClr>
                <a:srgbClr val="FF0000"/>
              </a:buClr>
              <a:buSzPct val="155000"/>
              <a:buFont typeface="Wingdings" charset="2"/>
              <a:buChar char=""/>
            </a:pPr>
            <a:r>
              <a:rPr lang="en-US" sz="2400" baseline="0">
                <a:latin typeface="Comic Sans MS" charset="0"/>
                <a:ea typeface="ＭＳ Ｐゴシック" charset="-128"/>
              </a:rPr>
              <a:t>The long duration of the fuel cycle (10 y) permits to keep it sealed under international control, avoiding an illegal insertion of any other possible bomb-like materials </a:t>
            </a:r>
            <a:endParaRPr lang="en-GB" sz="2400" baseline="0">
              <a:latin typeface="Comic Sans MS" charset="0"/>
              <a:ea typeface="ＭＳ Ｐゴシック" charset="-128"/>
            </a:endParaRPr>
          </a:p>
        </p:txBody>
      </p:sp>
      <p:grpSp>
        <p:nvGrpSpPr>
          <p:cNvPr id="12" name="Group 11"/>
          <p:cNvGrpSpPr/>
          <p:nvPr/>
        </p:nvGrpSpPr>
        <p:grpSpPr>
          <a:xfrm>
            <a:off x="6553200" y="3276600"/>
            <a:ext cx="2682875" cy="1979613"/>
            <a:chOff x="6553200" y="3276600"/>
            <a:chExt cx="2682875" cy="1979613"/>
          </a:xfrm>
        </p:grpSpPr>
        <p:pic>
          <p:nvPicPr>
            <p:cNvPr id="1252358" name="Picture 6"/>
            <p:cNvPicPr>
              <a:picLocks noChangeAspect="1" noChangeArrowheads="1"/>
            </p:cNvPicPr>
            <p:nvPr/>
          </p:nvPicPr>
          <p:blipFill>
            <a:blip r:embed="rId5"/>
            <a:srcRect/>
            <a:stretch>
              <a:fillRect/>
            </a:stretch>
          </p:blipFill>
          <p:spPr bwMode="auto">
            <a:xfrm>
              <a:off x="6553200" y="3276600"/>
              <a:ext cx="2682875" cy="1979613"/>
            </a:xfrm>
            <a:prstGeom prst="rect">
              <a:avLst/>
            </a:prstGeom>
            <a:noFill/>
            <a:ln w="9525">
              <a:solidFill>
                <a:srgbClr val="FA012E"/>
              </a:solidFill>
              <a:miter lim="800000"/>
              <a:headEnd/>
              <a:tailEnd/>
            </a:ln>
            <a:effectLst/>
          </p:spPr>
        </p:pic>
        <p:sp>
          <p:nvSpPr>
            <p:cNvPr id="9" name="TextBox 8"/>
            <p:cNvSpPr txBox="1"/>
            <p:nvPr/>
          </p:nvSpPr>
          <p:spPr>
            <a:xfrm rot="16200000">
              <a:off x="6100488" y="4034114"/>
              <a:ext cx="1610337" cy="400110"/>
            </a:xfrm>
            <a:prstGeom prst="rect">
              <a:avLst/>
            </a:prstGeom>
            <a:noFill/>
          </p:spPr>
          <p:txBody>
            <a:bodyPr wrap="none" rtlCol="0">
              <a:spAutoFit/>
            </a:bodyPr>
            <a:lstStyle/>
            <a:p>
              <a:r>
                <a:rPr lang="it-IT" b="1" baseline="0" dirty="0" smtClean="0">
                  <a:solidFill>
                    <a:schemeClr val="accent3"/>
                  </a:solidFill>
                </a:rPr>
                <a:t>28 kg U-233</a:t>
              </a:r>
              <a:endParaRPr lang="it-IT" b="1" baseline="0" dirty="0">
                <a:solidFill>
                  <a:schemeClr val="accent3"/>
                </a:solidFill>
              </a:endParaRPr>
            </a:p>
          </p:txBody>
        </p:sp>
        <p:sp>
          <p:nvSpPr>
            <p:cNvPr id="11" name="TextBox 10"/>
            <p:cNvSpPr txBox="1"/>
            <p:nvPr/>
          </p:nvSpPr>
          <p:spPr>
            <a:xfrm>
              <a:off x="7391400" y="3276600"/>
              <a:ext cx="1295400" cy="523220"/>
            </a:xfrm>
            <a:prstGeom prst="rect">
              <a:avLst/>
            </a:prstGeom>
            <a:solidFill>
              <a:srgbClr val="FFFF00"/>
            </a:solidFill>
          </p:spPr>
          <p:txBody>
            <a:bodyPr wrap="square" rtlCol="0">
              <a:spAutoFit/>
            </a:bodyPr>
            <a:lstStyle/>
            <a:p>
              <a:pPr algn="ctr"/>
              <a:r>
                <a:rPr lang="en-US" sz="1400" b="1" baseline="0" dirty="0" smtClean="0">
                  <a:ln>
                    <a:solidFill>
                      <a:srgbClr val="FF0000"/>
                    </a:solidFill>
                  </a:ln>
                  <a:solidFill>
                    <a:schemeClr val="accent3"/>
                  </a:solidFill>
                  <a:latin typeface="+mn-lt"/>
                </a:rPr>
                <a:t>L</a:t>
              </a:r>
              <a:r>
                <a:rPr lang="it-IT" sz="1400" b="1" baseline="0" dirty="0" err="1" smtClean="0">
                  <a:ln>
                    <a:solidFill>
                      <a:srgbClr val="FF0000"/>
                    </a:solidFill>
                  </a:ln>
                  <a:solidFill>
                    <a:schemeClr val="accent3"/>
                  </a:solidFill>
                  <a:latin typeface="+mn-lt"/>
                </a:rPr>
                <a:t>ethal</a:t>
              </a:r>
              <a:r>
                <a:rPr lang="it-IT" sz="1400" b="1" baseline="0" dirty="0" smtClean="0">
                  <a:ln>
                    <a:solidFill>
                      <a:srgbClr val="FF0000"/>
                    </a:solidFill>
                  </a:ln>
                  <a:solidFill>
                    <a:schemeClr val="accent3"/>
                  </a:solidFill>
                  <a:latin typeface="+mn-lt"/>
                </a:rPr>
                <a:t> </a:t>
              </a:r>
              <a:r>
                <a:rPr lang="it-IT" sz="1400" b="1" baseline="0" dirty="0" err="1" smtClean="0">
                  <a:ln>
                    <a:solidFill>
                      <a:srgbClr val="FF0000"/>
                    </a:solidFill>
                  </a:ln>
                  <a:solidFill>
                    <a:schemeClr val="accent3"/>
                  </a:solidFill>
                  <a:latin typeface="+mn-lt"/>
                </a:rPr>
                <a:t>after</a:t>
              </a:r>
              <a:r>
                <a:rPr lang="it-IT" sz="1400" b="1" baseline="0" dirty="0" smtClean="0">
                  <a:ln>
                    <a:solidFill>
                      <a:srgbClr val="FF0000"/>
                    </a:solidFill>
                  </a:ln>
                  <a:solidFill>
                    <a:schemeClr val="accent3"/>
                  </a:solidFill>
                  <a:latin typeface="+mn-lt"/>
                </a:rPr>
                <a:t> 10min</a:t>
              </a:r>
              <a:endParaRPr lang="it-IT" sz="1400" b="1" baseline="0" dirty="0">
                <a:ln>
                  <a:solidFill>
                    <a:srgbClr val="FF0000"/>
                  </a:solidFill>
                </a:ln>
                <a:solidFill>
                  <a:schemeClr val="accent3"/>
                </a:solidFill>
                <a:latin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52355">
                                            <p:txEl>
                                              <p:pRg st="0" end="0"/>
                                            </p:txEl>
                                          </p:spTgt>
                                        </p:tgtEl>
                                        <p:attrNameLst>
                                          <p:attrName>style.visibility</p:attrName>
                                        </p:attrNameLst>
                                      </p:cBhvr>
                                      <p:to>
                                        <p:strVal val="visible"/>
                                      </p:to>
                                    </p:set>
                                    <p:animEffect transition="in" filter="dissolve">
                                      <p:cBhvr>
                                        <p:cTn id="7" dur="500"/>
                                        <p:tgtEl>
                                          <p:spTgt spid="12523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52355">
                                            <p:txEl>
                                              <p:pRg st="1" end="1"/>
                                            </p:txEl>
                                          </p:spTgt>
                                        </p:tgtEl>
                                        <p:attrNameLst>
                                          <p:attrName>style.visibility</p:attrName>
                                        </p:attrNameLst>
                                      </p:cBhvr>
                                      <p:to>
                                        <p:strVal val="visible"/>
                                      </p:to>
                                    </p:set>
                                    <p:animEffect transition="in" filter="dissolve">
                                      <p:cBhvr>
                                        <p:cTn id="12" dur="500"/>
                                        <p:tgtEl>
                                          <p:spTgt spid="1252355">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252355">
                                            <p:txEl>
                                              <p:pRg st="2" end="2"/>
                                            </p:txEl>
                                          </p:spTgt>
                                        </p:tgtEl>
                                        <p:attrNameLst>
                                          <p:attrName>style.visibility</p:attrName>
                                        </p:attrNameLst>
                                      </p:cBhvr>
                                      <p:to>
                                        <p:strVal val="visible"/>
                                      </p:to>
                                    </p:set>
                                    <p:animEffect transition="in" filter="dissolve">
                                      <p:cBhvr>
                                        <p:cTn id="15" dur="500"/>
                                        <p:tgtEl>
                                          <p:spTgt spid="125235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1252356"/>
                                        </p:tgtEl>
                                        <p:attrNameLst>
                                          <p:attrName>style.visibility</p:attrName>
                                        </p:attrNameLst>
                                      </p:cBhvr>
                                      <p:to>
                                        <p:strVal val="visible"/>
                                      </p:to>
                                    </p:set>
                                    <p:animEffect transition="in" filter="dissolve">
                                      <p:cBhvr>
                                        <p:cTn id="20" dur="500"/>
                                        <p:tgtEl>
                                          <p:spTgt spid="1252356"/>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1252357">
                                            <p:txEl>
                                              <p:pRg st="0" end="0"/>
                                            </p:txEl>
                                          </p:spTgt>
                                        </p:tgtEl>
                                        <p:attrNameLst>
                                          <p:attrName>style.visibility</p:attrName>
                                        </p:attrNameLst>
                                      </p:cBhvr>
                                      <p:to>
                                        <p:strVal val="visible"/>
                                      </p:to>
                                    </p:set>
                                    <p:animEffect transition="in" filter="dissolve">
                                      <p:cBhvr>
                                        <p:cTn id="29" dur="500"/>
                                        <p:tgtEl>
                                          <p:spTgt spid="125235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2355" grpId="0" build="p" autoUpdateAnimBg="0"/>
      <p:bldP spid="1252357" grpId="0" build="p" autoUpdateAnimBg="0"/>
    </p:bld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smtClean="0"/>
              <a:t>CERN_Oct_2013</a:t>
            </a:r>
            <a:endParaRPr lang="en-GB"/>
          </a:p>
        </p:txBody>
      </p:sp>
      <p:sp>
        <p:nvSpPr>
          <p:cNvPr id="6" name="Slide Number Placeholder 4"/>
          <p:cNvSpPr>
            <a:spLocks noGrp="1"/>
          </p:cNvSpPr>
          <p:nvPr>
            <p:ph type="sldNum" sz="quarter" idx="11"/>
          </p:nvPr>
        </p:nvSpPr>
        <p:spPr/>
        <p:txBody>
          <a:bodyPr/>
          <a:lstStyle/>
          <a:p>
            <a:r>
              <a:rPr lang="en-GB"/>
              <a:t>Slide# : </a:t>
            </a:r>
            <a:fld id="{4B87A084-94B0-0446-9800-96A189661260}" type="slidenum">
              <a:rPr lang="en-GB"/>
              <a:pPr/>
              <a:t>35</a:t>
            </a:fld>
            <a:endParaRPr lang="en-GB"/>
          </a:p>
        </p:txBody>
      </p:sp>
      <p:sp>
        <p:nvSpPr>
          <p:cNvPr id="1378306" name="AutoShape 2"/>
          <p:cNvSpPr>
            <a:spLocks noGrp="1" noChangeArrowheads="1"/>
          </p:cNvSpPr>
          <p:nvPr>
            <p:ph type="title"/>
          </p:nvPr>
        </p:nvSpPr>
        <p:spPr>
          <a:ln/>
        </p:spPr>
        <p:txBody>
          <a:bodyPr/>
          <a:lstStyle/>
          <a:p>
            <a:r>
              <a:rPr lang="en-GB" sz="3200"/>
              <a:t>Comparing  Pb, Pb/Bi eutectic and Na coolant’s</a:t>
            </a:r>
            <a:endParaRPr lang="en-US" sz="3200"/>
          </a:p>
        </p:txBody>
      </p:sp>
      <p:sp>
        <p:nvSpPr>
          <p:cNvPr id="1378307" name="Rectangle 3"/>
          <p:cNvSpPr>
            <a:spLocks noGrp="1" noChangeArrowheads="1"/>
          </p:cNvSpPr>
          <p:nvPr>
            <p:ph type="body" idx="1"/>
          </p:nvPr>
        </p:nvSpPr>
        <p:spPr>
          <a:xfrm>
            <a:off x="304800" y="609600"/>
            <a:ext cx="9372600" cy="3352800"/>
          </a:xfrm>
        </p:spPr>
        <p:txBody>
          <a:bodyPr/>
          <a:lstStyle/>
          <a:p>
            <a:pPr>
              <a:lnSpc>
                <a:spcPct val="90000"/>
              </a:lnSpc>
            </a:pPr>
            <a:r>
              <a:rPr lang="en-US" sz="2400" dirty="0"/>
              <a:t>The </a:t>
            </a:r>
            <a:r>
              <a:rPr lang="en-US" sz="2400" dirty="0">
                <a:solidFill>
                  <a:srgbClr val="FF0000"/>
                </a:solidFill>
              </a:rPr>
              <a:t>eutectic </a:t>
            </a:r>
            <a:r>
              <a:rPr lang="en-US" sz="2400" dirty="0" err="1">
                <a:solidFill>
                  <a:srgbClr val="FF0000"/>
                </a:solidFill>
              </a:rPr>
              <a:t>Pb</a:t>
            </a:r>
            <a:r>
              <a:rPr lang="en-US" sz="2400" dirty="0">
                <a:solidFill>
                  <a:srgbClr val="FF0000"/>
                </a:solidFill>
              </a:rPr>
              <a:t>-Bi </a:t>
            </a:r>
            <a:r>
              <a:rPr lang="en-US" sz="2400" dirty="0"/>
              <a:t>is dominated by the Po-210 activity, resultant of a direct </a:t>
            </a:r>
            <a:r>
              <a:rPr lang="en-US" sz="2400" dirty="0" err="1"/>
              <a:t>n-</a:t>
            </a:r>
            <a:r>
              <a:rPr lang="en-US" sz="2400" dirty="0" err="1">
                <a:sym typeface="Symbol" charset="2"/>
              </a:rPr>
              <a:t></a:t>
            </a:r>
            <a:r>
              <a:rPr lang="en-US" sz="2400" dirty="0">
                <a:sym typeface="Symbol" charset="2"/>
              </a:rPr>
              <a:t> process on main Bi. </a:t>
            </a:r>
            <a:r>
              <a:rPr lang="en-US" sz="2400" dirty="0"/>
              <a:t>The equilibrium amount for the EA1600 is 1.89 kg and 260 </a:t>
            </a:r>
            <a:r>
              <a:rPr lang="en-US" sz="2400" dirty="0" err="1"/>
              <a:t>kWatt</a:t>
            </a:r>
            <a:r>
              <a:rPr lang="en-US" sz="2400" dirty="0"/>
              <a:t> of decay power.  </a:t>
            </a:r>
          </a:p>
          <a:p>
            <a:pPr>
              <a:lnSpc>
                <a:spcPct val="90000"/>
              </a:lnSpc>
            </a:pPr>
            <a:r>
              <a:rPr lang="en-US" sz="2400" dirty="0"/>
              <a:t>The </a:t>
            </a:r>
            <a:r>
              <a:rPr lang="en-US" sz="2400" dirty="0">
                <a:solidFill>
                  <a:srgbClr val="FF0000"/>
                </a:solidFill>
              </a:rPr>
              <a:t>pure </a:t>
            </a:r>
            <a:r>
              <a:rPr lang="en-US" sz="2400" dirty="0" err="1">
                <a:solidFill>
                  <a:srgbClr val="FF0000"/>
                </a:solidFill>
              </a:rPr>
              <a:t>Pb</a:t>
            </a:r>
            <a:r>
              <a:rPr lang="en-US" sz="2400" dirty="0">
                <a:solidFill>
                  <a:srgbClr val="FF0000"/>
                </a:solidFill>
              </a:rPr>
              <a:t> </a:t>
            </a:r>
            <a:r>
              <a:rPr lang="en-US" sz="2400" dirty="0"/>
              <a:t>has still a dominant activity due to Po-210 , but with only 0.534 grams. </a:t>
            </a:r>
          </a:p>
          <a:p>
            <a:pPr>
              <a:lnSpc>
                <a:spcPct val="90000"/>
              </a:lnSpc>
            </a:pPr>
            <a:r>
              <a:rPr lang="en-US" sz="2400" dirty="0">
                <a:solidFill>
                  <a:srgbClr val="FF0000"/>
                </a:solidFill>
              </a:rPr>
              <a:t>Sodium</a:t>
            </a:r>
            <a:r>
              <a:rPr lang="en-US" sz="2400" dirty="0"/>
              <a:t> has a simpler spectrum characterized by Na-22 (</a:t>
            </a:r>
            <a:r>
              <a:rPr lang="en-US" sz="2400" dirty="0" err="1">
                <a:sym typeface="Symbol" charset="2"/>
              </a:rPr>
              <a:t></a:t>
            </a:r>
            <a:r>
              <a:rPr lang="en-US" sz="2400" baseline="30000" dirty="0" err="1">
                <a:sym typeface="Symbol" charset="2"/>
              </a:rPr>
              <a:t>+</a:t>
            </a:r>
            <a:r>
              <a:rPr lang="en-US" sz="2400" dirty="0" err="1">
                <a:sym typeface="Symbol" charset="2"/>
              </a:rPr>
              <a:t>-</a:t>
            </a:r>
            <a:r>
              <a:rPr lang="en-US" sz="2400" dirty="0">
                <a:sym typeface="Symbol" charset="2"/>
              </a:rPr>
              <a:t>, with a </a:t>
            </a:r>
            <a:r>
              <a:rPr lang="en-US" sz="2400" dirty="0" err="1">
                <a:sym typeface="Symbol" charset="2"/>
              </a:rPr>
              <a:t></a:t>
            </a:r>
            <a:r>
              <a:rPr lang="en-US" sz="2400" dirty="0">
                <a:sym typeface="Symbol" charset="2"/>
              </a:rPr>
              <a:t>-line at 1.27 </a:t>
            </a:r>
            <a:r>
              <a:rPr lang="en-US" sz="2400" dirty="0" err="1">
                <a:sym typeface="Symbol" charset="2"/>
              </a:rPr>
              <a:t>MeV</a:t>
            </a:r>
            <a:r>
              <a:rPr lang="en-US" sz="2400" dirty="0">
                <a:sym typeface="Symbol" charset="2"/>
              </a:rPr>
              <a:t>, half-life 2.6 </a:t>
            </a:r>
            <a:r>
              <a:rPr lang="en-US" sz="2400" dirty="0" err="1">
                <a:sym typeface="Symbol" charset="2"/>
              </a:rPr>
              <a:t>y</a:t>
            </a:r>
            <a:r>
              <a:rPr lang="en-US" sz="2400" dirty="0">
                <a:sym typeface="Symbol" charset="2"/>
              </a:rPr>
              <a:t>)</a:t>
            </a:r>
            <a:r>
              <a:rPr lang="en-US" sz="2400" dirty="0"/>
              <a:t> and Na-24 (</a:t>
            </a:r>
            <a:r>
              <a:rPr lang="en-US" sz="2400" dirty="0" err="1">
                <a:sym typeface="Symbol" charset="2"/>
              </a:rPr>
              <a:t></a:t>
            </a:r>
            <a:r>
              <a:rPr lang="en-US" sz="2400" baseline="30000" dirty="0" err="1">
                <a:sym typeface="Symbol" charset="2"/>
              </a:rPr>
              <a:t>-</a:t>
            </a:r>
            <a:r>
              <a:rPr lang="en-US" sz="2400" dirty="0" err="1">
                <a:sym typeface="Symbol" charset="2"/>
              </a:rPr>
              <a:t>-</a:t>
            </a:r>
            <a:r>
              <a:rPr lang="en-US" sz="2400" dirty="0">
                <a:sym typeface="Symbol" charset="2"/>
              </a:rPr>
              <a:t>, with 2 </a:t>
            </a:r>
            <a:r>
              <a:rPr lang="en-US" sz="2400" dirty="0" err="1">
                <a:sym typeface="Symbol" charset="2"/>
              </a:rPr>
              <a:t></a:t>
            </a:r>
            <a:r>
              <a:rPr lang="en-US" sz="2400" dirty="0">
                <a:sym typeface="Symbol" charset="2"/>
              </a:rPr>
              <a:t>-lines at 1.38 </a:t>
            </a:r>
            <a:r>
              <a:rPr lang="en-US" sz="2400" dirty="0" err="1">
                <a:sym typeface="Symbol" charset="2"/>
              </a:rPr>
              <a:t>MeV</a:t>
            </a:r>
            <a:r>
              <a:rPr lang="en-US" sz="2400" dirty="0">
                <a:sym typeface="Symbol" charset="2"/>
              </a:rPr>
              <a:t> and at 2.75 </a:t>
            </a:r>
            <a:r>
              <a:rPr lang="en-US" sz="2400" dirty="0" err="1">
                <a:sym typeface="Symbol" charset="2"/>
              </a:rPr>
              <a:t>MeV</a:t>
            </a:r>
            <a:r>
              <a:rPr lang="en-US" sz="2400" dirty="0">
                <a:sym typeface="Symbol" charset="2"/>
              </a:rPr>
              <a:t>, half-life 14.6 </a:t>
            </a:r>
            <a:r>
              <a:rPr lang="en-US" sz="2400" dirty="0" err="1">
                <a:sym typeface="Symbol" charset="2"/>
              </a:rPr>
              <a:t>h</a:t>
            </a:r>
            <a:r>
              <a:rPr lang="en-US" sz="2400" dirty="0">
                <a:sym typeface="Symbol" charset="2"/>
              </a:rPr>
              <a:t>)</a:t>
            </a:r>
            <a:r>
              <a:rPr lang="en-US" sz="2400" dirty="0"/>
              <a:t>.  </a:t>
            </a:r>
          </a:p>
          <a:p>
            <a:pPr>
              <a:lnSpc>
                <a:spcPct val="90000"/>
              </a:lnSpc>
            </a:pPr>
            <a:r>
              <a:rPr lang="en-US" sz="2400" dirty="0"/>
              <a:t>The early time radio-toxicity of Na is substantially higher than the one of pure </a:t>
            </a:r>
            <a:r>
              <a:rPr lang="en-US" sz="2400" dirty="0" err="1"/>
              <a:t>Pb.They</a:t>
            </a:r>
            <a:r>
              <a:rPr lang="en-US" sz="2400" dirty="0"/>
              <a:t> become equal after about 2.5 days. </a:t>
            </a:r>
          </a:p>
          <a:p>
            <a:pPr>
              <a:lnSpc>
                <a:spcPct val="90000"/>
              </a:lnSpc>
            </a:pPr>
            <a:r>
              <a:rPr lang="en-US" sz="2400" dirty="0"/>
              <a:t>Total </a:t>
            </a:r>
            <a:r>
              <a:rPr lang="en-US" sz="2400" dirty="0" err="1"/>
              <a:t>ingestive</a:t>
            </a:r>
            <a:r>
              <a:rPr lang="en-US" sz="2400" dirty="0"/>
              <a:t> radio-toxicities after delay time in days</a:t>
            </a:r>
            <a:endParaRPr lang="en-US" dirty="0"/>
          </a:p>
          <a:p>
            <a:pPr>
              <a:lnSpc>
                <a:spcPct val="90000"/>
              </a:lnSpc>
            </a:pPr>
            <a:endParaRPr lang="en-US" dirty="0"/>
          </a:p>
        </p:txBody>
      </p:sp>
      <p:graphicFrame>
        <p:nvGraphicFramePr>
          <p:cNvPr id="1378308" name="Object 4"/>
          <p:cNvGraphicFramePr>
            <a:graphicFrameLocks noChangeAspect="1"/>
          </p:cNvGraphicFramePr>
          <p:nvPr/>
        </p:nvGraphicFramePr>
        <p:xfrm>
          <a:off x="381000" y="5380038"/>
          <a:ext cx="11049000" cy="1096962"/>
        </p:xfrm>
        <a:graphic>
          <a:graphicData uri="http://schemas.openxmlformats.org/presentationml/2006/ole">
            <p:oleObj spid="_x0000_s1378317" name="Document" r:id="rId4" imgW="8991600" imgH="901700" progId="Word.Documen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783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783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783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783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7830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783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8307" grpId="0" build="p"/>
    </p:bld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smtClean="0"/>
              <a:t>CERN_Oct_2013</a:t>
            </a:r>
            <a:endParaRPr lang="en-GB"/>
          </a:p>
        </p:txBody>
      </p:sp>
      <p:sp>
        <p:nvSpPr>
          <p:cNvPr id="5" name="Slide Number Placeholder 4"/>
          <p:cNvSpPr>
            <a:spLocks noGrp="1"/>
          </p:cNvSpPr>
          <p:nvPr>
            <p:ph type="sldNum" sz="quarter" idx="11"/>
          </p:nvPr>
        </p:nvSpPr>
        <p:spPr/>
        <p:txBody>
          <a:bodyPr/>
          <a:lstStyle/>
          <a:p>
            <a:r>
              <a:rPr lang="en-GB"/>
              <a:t>Slide# : </a:t>
            </a:r>
            <a:fld id="{F3C9061A-28C2-7648-AA92-774A52554DF4}" type="slidenum">
              <a:rPr lang="en-GB"/>
              <a:pPr/>
              <a:t>36</a:t>
            </a:fld>
            <a:endParaRPr lang="en-GB"/>
          </a:p>
        </p:txBody>
      </p:sp>
      <p:sp>
        <p:nvSpPr>
          <p:cNvPr id="1377282" name="AutoShape 2"/>
          <p:cNvSpPr>
            <a:spLocks noGrp="1" noChangeArrowheads="1"/>
          </p:cNvSpPr>
          <p:nvPr>
            <p:ph type="title"/>
          </p:nvPr>
        </p:nvSpPr>
        <p:spPr>
          <a:ln/>
        </p:spPr>
        <p:txBody>
          <a:bodyPr/>
          <a:lstStyle/>
          <a:p>
            <a:r>
              <a:rPr lang="en-US"/>
              <a:t>Comparison between Pb-Bi eutectic, pure Pb and Sodium</a:t>
            </a:r>
          </a:p>
        </p:txBody>
      </p:sp>
      <p:pic>
        <p:nvPicPr>
          <p:cNvPr id="1377283" name="Picture 3" descr="evolutions"/>
          <p:cNvPicPr>
            <a:picLocks noChangeAspect="1" noChangeArrowheads="1"/>
          </p:cNvPicPr>
          <p:nvPr/>
        </p:nvPicPr>
        <p:blipFill>
          <a:blip r:embed="rId3"/>
          <a:srcRect/>
          <a:stretch>
            <a:fillRect/>
          </a:stretch>
        </p:blipFill>
        <p:spPr bwMode="auto">
          <a:xfrm>
            <a:off x="533400" y="560388"/>
            <a:ext cx="8937625" cy="59166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772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smtClean="0"/>
              <a:t>CERN_Oct_2013</a:t>
            </a:r>
            <a:endParaRPr lang="en-GB"/>
          </a:p>
        </p:txBody>
      </p:sp>
      <p:sp>
        <p:nvSpPr>
          <p:cNvPr id="5" name="Slide Number Placeholder 4"/>
          <p:cNvSpPr>
            <a:spLocks noGrp="1"/>
          </p:cNvSpPr>
          <p:nvPr>
            <p:ph type="sldNum" sz="quarter" idx="11"/>
          </p:nvPr>
        </p:nvSpPr>
        <p:spPr/>
        <p:txBody>
          <a:bodyPr/>
          <a:lstStyle/>
          <a:p>
            <a:r>
              <a:rPr lang="en-GB"/>
              <a:t>Slide# : </a:t>
            </a:r>
            <a:fld id="{D08C94E4-662E-BE45-B737-A7C0A83CF7A0}" type="slidenum">
              <a:rPr lang="en-GB"/>
              <a:pPr/>
              <a:t>37</a:t>
            </a:fld>
            <a:endParaRPr lang="en-GB"/>
          </a:p>
        </p:txBody>
      </p:sp>
      <p:sp>
        <p:nvSpPr>
          <p:cNvPr id="1380354" name="AutoShape 2"/>
          <p:cNvSpPr>
            <a:spLocks noGrp="1" noChangeArrowheads="1"/>
          </p:cNvSpPr>
          <p:nvPr>
            <p:ph type="title"/>
          </p:nvPr>
        </p:nvSpPr>
        <p:spPr>
          <a:ln/>
        </p:spPr>
        <p:txBody>
          <a:bodyPr/>
          <a:lstStyle/>
          <a:p>
            <a:r>
              <a:rPr lang="en-GB"/>
              <a:t>Corrosion studies </a:t>
            </a:r>
          </a:p>
        </p:txBody>
      </p:sp>
      <p:pic>
        <p:nvPicPr>
          <p:cNvPr id="1380356" name="Picture 4"/>
          <p:cNvPicPr>
            <a:picLocks noChangeAspect="1" noChangeArrowheads="1"/>
          </p:cNvPicPr>
          <p:nvPr/>
        </p:nvPicPr>
        <p:blipFill>
          <a:blip r:embed="rId3"/>
          <a:srcRect/>
          <a:stretch>
            <a:fillRect/>
          </a:stretch>
        </p:blipFill>
        <p:spPr bwMode="auto">
          <a:xfrm>
            <a:off x="838200" y="536575"/>
            <a:ext cx="8229600" cy="578326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803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smtClean="0"/>
              <a:t>CERN_Oct_2013</a:t>
            </a:r>
            <a:endParaRPr lang="en-GB"/>
          </a:p>
        </p:txBody>
      </p:sp>
      <p:sp>
        <p:nvSpPr>
          <p:cNvPr id="5" name="Slide Number Placeholder 4"/>
          <p:cNvSpPr>
            <a:spLocks noGrp="1"/>
          </p:cNvSpPr>
          <p:nvPr>
            <p:ph type="sldNum" sz="quarter" idx="11"/>
          </p:nvPr>
        </p:nvSpPr>
        <p:spPr/>
        <p:txBody>
          <a:bodyPr/>
          <a:lstStyle/>
          <a:p>
            <a:r>
              <a:rPr lang="en-GB"/>
              <a:t>Slide# : </a:t>
            </a:r>
            <a:fld id="{1531BFEF-4F1F-E444-BB9F-12DA0E2A20DD}" type="slidenum">
              <a:rPr lang="en-GB"/>
              <a:pPr/>
              <a:t>38</a:t>
            </a:fld>
            <a:endParaRPr lang="en-GB"/>
          </a:p>
        </p:txBody>
      </p:sp>
      <p:sp>
        <p:nvSpPr>
          <p:cNvPr id="1379330" name="AutoShape 2"/>
          <p:cNvSpPr>
            <a:spLocks noGrp="1" noChangeArrowheads="1"/>
          </p:cNvSpPr>
          <p:nvPr>
            <p:ph type="title"/>
          </p:nvPr>
        </p:nvSpPr>
        <p:spPr>
          <a:ln/>
        </p:spPr>
        <p:txBody>
          <a:bodyPr/>
          <a:lstStyle/>
          <a:p>
            <a:r>
              <a:rPr lang="en-US"/>
              <a:t>Choosing</a:t>
            </a:r>
            <a:r>
              <a:rPr lang="en-US">
                <a:latin typeface="ヒラギノ角ゴ ProN W3" charset="-128"/>
              </a:rPr>
              <a:t> the coolant</a:t>
            </a:r>
            <a:endParaRPr lang="en-US"/>
          </a:p>
        </p:txBody>
      </p:sp>
      <p:sp>
        <p:nvSpPr>
          <p:cNvPr id="1379331" name="Rectangle 3"/>
          <p:cNvSpPr>
            <a:spLocks noGrp="1" noChangeArrowheads="1"/>
          </p:cNvSpPr>
          <p:nvPr>
            <p:ph type="body" idx="1"/>
          </p:nvPr>
        </p:nvSpPr>
        <p:spPr/>
        <p:txBody>
          <a:bodyPr/>
          <a:lstStyle/>
          <a:p>
            <a:pPr>
              <a:lnSpc>
                <a:spcPct val="90000"/>
              </a:lnSpc>
            </a:pPr>
            <a:r>
              <a:rPr lang="en-GB" sz="2400" dirty="0"/>
              <a:t>The ex-USSR military programme</a:t>
            </a:r>
            <a:r>
              <a:rPr lang="en-US" sz="2400" dirty="0"/>
              <a:t> has produced extensive information on the use of the eutectic </a:t>
            </a:r>
            <a:r>
              <a:rPr lang="en-US" sz="2400" dirty="0" err="1"/>
              <a:t>Pb</a:t>
            </a:r>
            <a:r>
              <a:rPr lang="en-US" sz="2400" dirty="0"/>
              <a:t>/Bi molten mixture as a reactor coolant.  </a:t>
            </a:r>
          </a:p>
          <a:p>
            <a:pPr>
              <a:lnSpc>
                <a:spcPct val="90000"/>
              </a:lnSpc>
            </a:pPr>
            <a:r>
              <a:rPr lang="en-US" sz="2400" dirty="0"/>
              <a:t>While with the help of controlled Oxygen the corrosion of stainless steel cladding is well manageable, the residual problem is associated to the large amount of Polonium produced by the neutron capture of Bi. </a:t>
            </a:r>
          </a:p>
          <a:p>
            <a:pPr>
              <a:lnSpc>
                <a:spcPct val="90000"/>
              </a:lnSpc>
            </a:pPr>
            <a:r>
              <a:rPr lang="en-US" sz="2400" dirty="0"/>
              <a:t>The Russians claim that the majority of Po remains in the eutectic mixture and it does not volatize within the molten metal, but this has to be better verified. </a:t>
            </a:r>
          </a:p>
          <a:p>
            <a:pPr>
              <a:lnSpc>
                <a:spcPct val="90000"/>
              </a:lnSpc>
            </a:pPr>
            <a:r>
              <a:rPr lang="en-US" sz="2400" dirty="0"/>
              <a:t>But in spite of this, the presence of industrial quantities of Polonium is to be excluded for a civil, international </a:t>
            </a:r>
            <a:r>
              <a:rPr lang="en-US" sz="2400" dirty="0" err="1"/>
              <a:t>programme</a:t>
            </a:r>
            <a:r>
              <a:rPr lang="en-US" sz="2400" dirty="0"/>
              <a:t>.  Note that in presence of air at 55 °C about 50% of Po-210 is volatized in 24 hours !</a:t>
            </a:r>
          </a:p>
          <a:p>
            <a:pPr>
              <a:lnSpc>
                <a:spcPct val="90000"/>
              </a:lnSpc>
            </a:pPr>
            <a:r>
              <a:rPr lang="en-US" sz="2400" dirty="0">
                <a:solidFill>
                  <a:srgbClr val="FA012E"/>
                </a:solidFill>
              </a:rPr>
              <a:t>It is concluded that the pure </a:t>
            </a:r>
            <a:r>
              <a:rPr lang="en-US" sz="2400" dirty="0" err="1">
                <a:solidFill>
                  <a:srgbClr val="FA012E"/>
                </a:solidFill>
              </a:rPr>
              <a:t>Pb</a:t>
            </a:r>
            <a:r>
              <a:rPr lang="en-US" sz="2400" dirty="0">
                <a:solidFill>
                  <a:srgbClr val="FA012E"/>
                </a:solidFill>
              </a:rPr>
              <a:t> is highly preferable; </a:t>
            </a:r>
            <a:r>
              <a:rPr lang="en-US" sz="2400" dirty="0" err="1">
                <a:solidFill>
                  <a:srgbClr val="FA012E"/>
                </a:solidFill>
              </a:rPr>
              <a:t>Pb</a:t>
            </a:r>
            <a:r>
              <a:rPr lang="en-US" sz="2400" dirty="0">
                <a:solidFill>
                  <a:srgbClr val="FA012E"/>
                </a:solidFill>
              </a:rPr>
              <a:t>-Bi should be</a:t>
            </a:r>
            <a:r>
              <a:rPr lang="en-US" sz="2400" dirty="0" smtClean="0">
                <a:solidFill>
                  <a:srgbClr val="FA012E"/>
                </a:solidFill>
              </a:rPr>
              <a:t> excluded for any wide commercial </a:t>
            </a:r>
            <a:r>
              <a:rPr lang="en-US" sz="2400" dirty="0" err="1" smtClean="0">
                <a:solidFill>
                  <a:srgbClr val="FA012E"/>
                </a:solidFill>
              </a:rPr>
              <a:t>deployement</a:t>
            </a:r>
            <a:r>
              <a:rPr lang="en-US" sz="2400" dirty="0" smtClean="0">
                <a:solidFill>
                  <a:srgbClr val="FA012E"/>
                </a:solidFill>
              </a:rPr>
              <a:t>.</a:t>
            </a:r>
            <a:endParaRPr lang="en-US" sz="2400" dirty="0">
              <a:solidFill>
                <a:srgbClr val="FA012E"/>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793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793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793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793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793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9331" grpId="0" build="p"/>
    </p:bld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smtClean="0"/>
              <a:t>CERN_Oct_2013</a:t>
            </a:r>
            <a:endParaRPr lang="en-GB"/>
          </a:p>
        </p:txBody>
      </p:sp>
      <p:sp>
        <p:nvSpPr>
          <p:cNvPr id="5" name="Slide Number Placeholder 4"/>
          <p:cNvSpPr>
            <a:spLocks noGrp="1"/>
          </p:cNvSpPr>
          <p:nvPr>
            <p:ph type="sldNum" sz="quarter" idx="11"/>
          </p:nvPr>
        </p:nvSpPr>
        <p:spPr/>
        <p:txBody>
          <a:bodyPr/>
          <a:lstStyle/>
          <a:p>
            <a:r>
              <a:rPr lang="en-GB"/>
              <a:t>Slide# : </a:t>
            </a:r>
            <a:fld id="{1FA3052E-E630-7443-A26B-6613027BDDA1}" type="slidenum">
              <a:rPr lang="en-GB"/>
              <a:pPr/>
              <a:t>39</a:t>
            </a:fld>
            <a:endParaRPr lang="en-GB"/>
          </a:p>
        </p:txBody>
      </p:sp>
      <p:sp>
        <p:nvSpPr>
          <p:cNvPr id="1394690" name="AutoShape 1026"/>
          <p:cNvSpPr>
            <a:spLocks noGrp="1" noChangeArrowheads="1"/>
          </p:cNvSpPr>
          <p:nvPr>
            <p:ph type="title"/>
          </p:nvPr>
        </p:nvSpPr>
        <p:spPr>
          <a:ln/>
        </p:spPr>
        <p:txBody>
          <a:bodyPr/>
          <a:lstStyle/>
          <a:p>
            <a:r>
              <a:rPr lang="en-GB" dirty="0" smtClean="0">
                <a:solidFill>
                  <a:srgbClr val="F8FF4D"/>
                </a:solidFill>
              </a:rPr>
              <a:t>CONCLUSION</a:t>
            </a:r>
            <a:endParaRPr lang="en-GB" dirty="0">
              <a:solidFill>
                <a:srgbClr val="F8FF4D"/>
              </a:solidFill>
            </a:endParaRPr>
          </a:p>
        </p:txBody>
      </p:sp>
      <p:sp>
        <p:nvSpPr>
          <p:cNvPr id="1394691" name="Text Box 1027"/>
          <p:cNvSpPr txBox="1">
            <a:spLocks noChangeArrowheads="1"/>
          </p:cNvSpPr>
          <p:nvPr/>
        </p:nvSpPr>
        <p:spPr bwMode="auto">
          <a:xfrm>
            <a:off x="247650" y="601663"/>
            <a:ext cx="9410700" cy="6383372"/>
          </a:xfrm>
          <a:prstGeom prst="rect">
            <a:avLst/>
          </a:prstGeom>
          <a:noFill/>
          <a:ln w="9525">
            <a:noFill/>
            <a:miter lim="800000"/>
            <a:headEnd/>
            <a:tailEnd/>
          </a:ln>
          <a:effectLst/>
        </p:spPr>
        <p:txBody>
          <a:bodyPr>
            <a:prstTxWarp prst="textNoShape">
              <a:avLst/>
            </a:prstTxWarp>
            <a:spAutoFit/>
          </a:bodyPr>
          <a:lstStyle/>
          <a:p>
            <a:pPr>
              <a:lnSpc>
                <a:spcPts val="3540"/>
              </a:lnSpc>
            </a:pPr>
            <a:r>
              <a:rPr lang="en-GB" sz="3200" i="1" baseline="0" dirty="0">
                <a:solidFill>
                  <a:schemeClr val="accent2"/>
                </a:solidFill>
                <a:latin typeface="Comic Sans MS" charset="0"/>
              </a:rPr>
              <a:t>A fast metal cooled ADS</a:t>
            </a:r>
            <a:r>
              <a:rPr lang="en-GB" sz="3200" i="1" baseline="0" dirty="0" smtClean="0">
                <a:solidFill>
                  <a:schemeClr val="accent2"/>
                </a:solidFill>
                <a:latin typeface="Comic Sans MS" charset="0"/>
              </a:rPr>
              <a:t> may represent </a:t>
            </a:r>
            <a:r>
              <a:rPr lang="en-GB" sz="3200" i="1" baseline="0" dirty="0">
                <a:solidFill>
                  <a:schemeClr val="accent2"/>
                </a:solidFill>
                <a:latin typeface="Comic Sans MS" charset="0"/>
              </a:rPr>
              <a:t>a practical solution to the exploitation of </a:t>
            </a:r>
            <a:r>
              <a:rPr lang="en-GB" sz="3200" i="1" baseline="0" dirty="0" err="1">
                <a:solidFill>
                  <a:schemeClr val="accent2"/>
                </a:solidFill>
                <a:latin typeface="Comic Sans MS" charset="0"/>
              </a:rPr>
              <a:t>pureTh</a:t>
            </a:r>
            <a:r>
              <a:rPr lang="en-GB" sz="3200" i="1" baseline="0" dirty="0">
                <a:solidFill>
                  <a:schemeClr val="accent2"/>
                </a:solidFill>
                <a:latin typeface="Comic Sans MS" charset="0"/>
              </a:rPr>
              <a:t> breeder</a:t>
            </a:r>
            <a:r>
              <a:rPr lang="en-GB" sz="3200" i="1" baseline="0" dirty="0" smtClean="0">
                <a:solidFill>
                  <a:schemeClr val="accent2"/>
                </a:solidFill>
                <a:latin typeface="Comic Sans MS" charset="0"/>
              </a:rPr>
              <a:t>.</a:t>
            </a:r>
          </a:p>
          <a:p>
            <a:pPr>
              <a:lnSpc>
                <a:spcPts val="3540"/>
              </a:lnSpc>
            </a:pPr>
            <a:r>
              <a:rPr lang="en-GB" sz="3200" i="1" baseline="0" dirty="0" smtClean="0">
                <a:solidFill>
                  <a:schemeClr val="accent2"/>
                </a:solidFill>
                <a:latin typeface="Comic Sans MS" charset="0"/>
              </a:rPr>
              <a:t>A detailed design based on </a:t>
            </a:r>
            <a:r>
              <a:rPr lang="it-IT" sz="3200" i="1" baseline="0" dirty="0" smtClean="0">
                <a:solidFill>
                  <a:srgbClr val="0000FF"/>
                </a:solidFill>
              </a:rPr>
              <a:t>CERN/AT/95-44</a:t>
            </a:r>
            <a:r>
              <a:rPr lang="en-GB" sz="3200" i="1" baseline="0" dirty="0" smtClean="0">
                <a:solidFill>
                  <a:srgbClr val="0000FF"/>
                </a:solidFill>
              </a:rPr>
              <a:t> </a:t>
            </a:r>
            <a:r>
              <a:rPr lang="en-GB" sz="3200" i="1" baseline="0" dirty="0" smtClean="0">
                <a:solidFill>
                  <a:schemeClr val="accent2"/>
                </a:solidFill>
                <a:latin typeface="Comic Sans MS" charset="0"/>
              </a:rPr>
              <a:t>has been completed by Acker Solutions</a:t>
            </a:r>
          </a:p>
          <a:p>
            <a:pPr>
              <a:lnSpc>
                <a:spcPts val="3540"/>
              </a:lnSpc>
            </a:pPr>
            <a:r>
              <a:rPr lang="en-GB" sz="3200" i="1" baseline="0" dirty="0" smtClean="0">
                <a:solidFill>
                  <a:schemeClr val="accent2"/>
                </a:solidFill>
                <a:latin typeface="Comic Sans MS" charset="0"/>
              </a:rPr>
              <a:t>A </a:t>
            </a:r>
            <a:r>
              <a:rPr lang="en-GB" sz="3200" i="1" baseline="0" dirty="0">
                <a:solidFill>
                  <a:schemeClr val="accent2"/>
                </a:solidFill>
                <a:latin typeface="Comic Sans MS" charset="0"/>
              </a:rPr>
              <a:t>metal coolant may </a:t>
            </a:r>
            <a:r>
              <a:rPr lang="en-GB" sz="3200" i="1" baseline="0" dirty="0" smtClean="0">
                <a:solidFill>
                  <a:schemeClr val="accent2"/>
                </a:solidFill>
                <a:latin typeface="Comic Sans MS" charset="0"/>
              </a:rPr>
              <a:t>be </a:t>
            </a:r>
            <a:r>
              <a:rPr lang="en-GB" sz="3200" i="1" baseline="0" dirty="0" err="1" smtClean="0">
                <a:solidFill>
                  <a:schemeClr val="accent2"/>
                </a:solidFill>
                <a:latin typeface="Comic Sans MS" charset="0"/>
              </a:rPr>
              <a:t>apriori</a:t>
            </a:r>
            <a:r>
              <a:rPr lang="en-GB" sz="3200" i="1" baseline="0" dirty="0" smtClean="0">
                <a:solidFill>
                  <a:schemeClr val="accent2"/>
                </a:solidFill>
                <a:latin typeface="Comic Sans MS" charset="0"/>
              </a:rPr>
              <a:t> either </a:t>
            </a:r>
            <a:r>
              <a:rPr lang="en-GB" sz="3200" i="1" baseline="0" dirty="0">
                <a:solidFill>
                  <a:schemeClr val="accent2"/>
                </a:solidFill>
                <a:latin typeface="Comic Sans MS" charset="0"/>
              </a:rPr>
              <a:t>Na, LBE or </a:t>
            </a:r>
            <a:r>
              <a:rPr lang="en-GB" sz="3200" i="1" baseline="0" dirty="0" err="1">
                <a:solidFill>
                  <a:schemeClr val="accent2"/>
                </a:solidFill>
                <a:latin typeface="Comic Sans MS" charset="0"/>
              </a:rPr>
              <a:t>Pb</a:t>
            </a:r>
            <a:r>
              <a:rPr lang="en-GB" sz="3200" i="1" baseline="0" dirty="0">
                <a:solidFill>
                  <a:schemeClr val="accent2"/>
                </a:solidFill>
                <a:latin typeface="Comic Sans MS" charset="0"/>
              </a:rPr>
              <a:t>.</a:t>
            </a:r>
            <a:r>
              <a:rPr lang="en-GB" sz="3200" i="1" baseline="0" dirty="0" smtClean="0">
                <a:solidFill>
                  <a:schemeClr val="accent2"/>
                </a:solidFill>
                <a:latin typeface="Comic Sans MS" charset="0"/>
              </a:rPr>
              <a:t> </a:t>
            </a:r>
          </a:p>
          <a:p>
            <a:pPr>
              <a:lnSpc>
                <a:spcPts val="3540"/>
              </a:lnSpc>
            </a:pPr>
            <a:r>
              <a:rPr lang="en-GB" sz="3200" i="1" baseline="0" dirty="0" smtClean="0">
                <a:solidFill>
                  <a:schemeClr val="accent2"/>
                </a:solidFill>
                <a:latin typeface="Comic Sans MS" charset="0"/>
              </a:rPr>
              <a:t>However some problems persist since 1</a:t>
            </a:r>
            <a:r>
              <a:rPr lang="en-GB" sz="3200" i="1" baseline="0" dirty="0">
                <a:solidFill>
                  <a:schemeClr val="accent2"/>
                </a:solidFill>
                <a:latin typeface="Comic Sans MS" charset="0"/>
              </a:rPr>
              <a:t>) Na is highly flammable</a:t>
            </a:r>
            <a:r>
              <a:rPr lang="en-GB" sz="3200" i="1" baseline="0" dirty="0" smtClean="0">
                <a:solidFill>
                  <a:schemeClr val="accent2"/>
                </a:solidFill>
                <a:latin typeface="Comic Sans MS" charset="0"/>
              </a:rPr>
              <a:t>. 2</a:t>
            </a:r>
            <a:r>
              <a:rPr lang="en-GB" sz="3200" i="1" baseline="0" dirty="0">
                <a:solidFill>
                  <a:schemeClr val="accent2"/>
                </a:solidFill>
                <a:latin typeface="Comic Sans MS" charset="0"/>
              </a:rPr>
              <a:t>) LBE</a:t>
            </a:r>
            <a:r>
              <a:rPr lang="en-GB" sz="3200" i="1" baseline="0" dirty="0" smtClean="0">
                <a:solidFill>
                  <a:schemeClr val="accent2"/>
                </a:solidFill>
                <a:latin typeface="Comic Sans MS" charset="0"/>
              </a:rPr>
              <a:t> is </a:t>
            </a:r>
            <a:r>
              <a:rPr lang="en-GB" sz="3200" i="1" baseline="0" dirty="0">
                <a:solidFill>
                  <a:schemeClr val="accent2"/>
                </a:solidFill>
                <a:latin typeface="Comic Sans MS" charset="0"/>
              </a:rPr>
              <a:t>plagued by a very large amounts of Po</a:t>
            </a:r>
            <a:r>
              <a:rPr lang="en-GB" sz="3200" i="1" baseline="30000" dirty="0">
                <a:solidFill>
                  <a:schemeClr val="accent2"/>
                </a:solidFill>
                <a:latin typeface="Comic Sans MS" charset="0"/>
              </a:rPr>
              <a:t>210</a:t>
            </a:r>
            <a:r>
              <a:rPr lang="en-GB" sz="3200" i="1" baseline="0" dirty="0">
                <a:solidFill>
                  <a:schemeClr val="accent2"/>
                </a:solidFill>
                <a:latin typeface="Comic Sans MS" charset="0"/>
              </a:rPr>
              <a:t> activity</a:t>
            </a:r>
            <a:r>
              <a:rPr lang="en-GB" sz="3200" i="1" baseline="0" dirty="0" smtClean="0">
                <a:solidFill>
                  <a:schemeClr val="accent2"/>
                </a:solidFill>
                <a:latin typeface="Comic Sans MS" charset="0"/>
              </a:rPr>
              <a:t>. 3</a:t>
            </a:r>
            <a:r>
              <a:rPr lang="en-GB" sz="3200" i="1" baseline="0" dirty="0">
                <a:solidFill>
                  <a:schemeClr val="accent2"/>
                </a:solidFill>
                <a:latin typeface="Comic Sans MS" charset="0"/>
              </a:rPr>
              <a:t>) </a:t>
            </a:r>
            <a:r>
              <a:rPr lang="en-GB" sz="3200" i="1" baseline="0" dirty="0" err="1">
                <a:solidFill>
                  <a:schemeClr val="accent2"/>
                </a:solidFill>
                <a:latin typeface="Comic Sans MS" charset="0"/>
              </a:rPr>
              <a:t>Pb</a:t>
            </a:r>
            <a:r>
              <a:rPr lang="en-GB" sz="3200" i="1" baseline="0" dirty="0">
                <a:solidFill>
                  <a:schemeClr val="accent2"/>
                </a:solidFill>
                <a:latin typeface="Comic Sans MS" charset="0"/>
              </a:rPr>
              <a:t> is far less radioactive, but it needs</a:t>
            </a:r>
            <a:r>
              <a:rPr lang="en-GB" sz="3200" i="1" baseline="0" dirty="0" smtClean="0">
                <a:solidFill>
                  <a:schemeClr val="accent2"/>
                </a:solidFill>
                <a:latin typeface="Comic Sans MS" charset="0"/>
              </a:rPr>
              <a:t> higher temperatures </a:t>
            </a:r>
            <a:r>
              <a:rPr lang="en-GB" sz="3200" i="1" baseline="0" dirty="0">
                <a:solidFill>
                  <a:schemeClr val="accent2"/>
                </a:solidFill>
                <a:latin typeface="Comic Sans MS" charset="0"/>
              </a:rPr>
              <a:t>and may be plagued by </a:t>
            </a:r>
            <a:r>
              <a:rPr lang="en-GB" sz="3200" i="1" baseline="0" dirty="0" smtClean="0">
                <a:solidFill>
                  <a:schemeClr val="accent2"/>
                </a:solidFill>
                <a:latin typeface="Comic Sans MS" charset="0"/>
              </a:rPr>
              <a:t>corrosion. </a:t>
            </a:r>
          </a:p>
          <a:p>
            <a:pPr>
              <a:lnSpc>
                <a:spcPts val="3540"/>
              </a:lnSpc>
            </a:pPr>
            <a:endParaRPr lang="en-GB" sz="3200" i="1" baseline="0" dirty="0" smtClean="0">
              <a:solidFill>
                <a:schemeClr val="accent2"/>
              </a:solidFill>
              <a:latin typeface="Comic Sans MS" charset="0"/>
            </a:endParaRPr>
          </a:p>
          <a:p>
            <a:pPr>
              <a:lnSpc>
                <a:spcPts val="3540"/>
              </a:lnSpc>
            </a:pPr>
            <a:endParaRPr lang="en-GB" sz="3200" i="1" baseline="0" dirty="0" smtClean="0">
              <a:solidFill>
                <a:schemeClr val="accent2"/>
              </a:solidFill>
              <a:latin typeface="Comic Sans MS"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94691">
                                            <p:txEl>
                                              <p:pRg st="0" end="0"/>
                                            </p:txEl>
                                          </p:spTgt>
                                        </p:tgtEl>
                                        <p:attrNameLst>
                                          <p:attrName>style.visibility</p:attrName>
                                        </p:attrNameLst>
                                      </p:cBhvr>
                                      <p:to>
                                        <p:strVal val="visible"/>
                                      </p:to>
                                    </p:set>
                                    <p:animEffect transition="in" filter="dissolve">
                                      <p:cBhvr>
                                        <p:cTn id="7" dur="500"/>
                                        <p:tgtEl>
                                          <p:spTgt spid="13946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94691">
                                            <p:txEl>
                                              <p:pRg st="1" end="1"/>
                                            </p:txEl>
                                          </p:spTgt>
                                        </p:tgtEl>
                                        <p:attrNameLst>
                                          <p:attrName>style.visibility</p:attrName>
                                        </p:attrNameLst>
                                      </p:cBhvr>
                                      <p:to>
                                        <p:strVal val="visible"/>
                                      </p:to>
                                    </p:set>
                                    <p:animEffect transition="in" filter="dissolve">
                                      <p:cBhvr>
                                        <p:cTn id="12" dur="500"/>
                                        <p:tgtEl>
                                          <p:spTgt spid="13946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94691">
                                            <p:txEl>
                                              <p:pRg st="2" end="2"/>
                                            </p:txEl>
                                          </p:spTgt>
                                        </p:tgtEl>
                                        <p:attrNameLst>
                                          <p:attrName>style.visibility</p:attrName>
                                        </p:attrNameLst>
                                      </p:cBhvr>
                                      <p:to>
                                        <p:strVal val="visible"/>
                                      </p:to>
                                    </p:set>
                                    <p:animEffect transition="in" filter="dissolve">
                                      <p:cBhvr>
                                        <p:cTn id="17" dur="500"/>
                                        <p:tgtEl>
                                          <p:spTgt spid="13946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94691">
                                            <p:txEl>
                                              <p:pRg st="3" end="3"/>
                                            </p:txEl>
                                          </p:spTgt>
                                        </p:tgtEl>
                                        <p:attrNameLst>
                                          <p:attrName>style.visibility</p:attrName>
                                        </p:attrNameLst>
                                      </p:cBhvr>
                                      <p:to>
                                        <p:strVal val="visible"/>
                                      </p:to>
                                    </p:set>
                                    <p:animEffect transition="in" filter="dissolve">
                                      <p:cBhvr>
                                        <p:cTn id="22" dur="500"/>
                                        <p:tgtEl>
                                          <p:spTgt spid="13946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4691" grpId="0"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Footer Placeholder 3"/>
          <p:cNvSpPr>
            <a:spLocks noGrp="1"/>
          </p:cNvSpPr>
          <p:nvPr>
            <p:ph type="ftr" sz="quarter" idx="10"/>
          </p:nvPr>
        </p:nvSpPr>
        <p:spPr/>
        <p:txBody>
          <a:bodyPr/>
          <a:lstStyle/>
          <a:p>
            <a:r>
              <a:rPr lang="en-US" smtClean="0"/>
              <a:t>CERN_Oct_2013</a:t>
            </a:r>
            <a:endParaRPr lang="en-GB"/>
          </a:p>
        </p:txBody>
      </p:sp>
      <p:sp>
        <p:nvSpPr>
          <p:cNvPr id="8" name="Slide Number Placeholder 4"/>
          <p:cNvSpPr>
            <a:spLocks noGrp="1"/>
          </p:cNvSpPr>
          <p:nvPr>
            <p:ph type="sldNum" sz="quarter" idx="11"/>
          </p:nvPr>
        </p:nvSpPr>
        <p:spPr/>
        <p:txBody>
          <a:bodyPr/>
          <a:lstStyle/>
          <a:p>
            <a:r>
              <a:rPr lang="en-GB"/>
              <a:t>Slide# : </a:t>
            </a:r>
            <a:fld id="{681A28C3-6C21-834C-A05C-311AD44BD35B}" type="slidenum">
              <a:rPr lang="en-GB"/>
              <a:pPr/>
              <a:t>4</a:t>
            </a:fld>
            <a:endParaRPr lang="en-GB"/>
          </a:p>
        </p:txBody>
      </p:sp>
      <p:sp>
        <p:nvSpPr>
          <p:cNvPr id="1210370" name="AutoShape 2"/>
          <p:cNvSpPr>
            <a:spLocks noGrp="1" noChangeArrowheads="1"/>
          </p:cNvSpPr>
          <p:nvPr>
            <p:ph type="title"/>
          </p:nvPr>
        </p:nvSpPr>
        <p:spPr>
          <a:ln/>
        </p:spPr>
        <p:txBody>
          <a:bodyPr/>
          <a:lstStyle/>
          <a:p>
            <a:r>
              <a:rPr lang="en-GB"/>
              <a:t>New, virtually unlimited forms of nuclear energy</a:t>
            </a:r>
          </a:p>
        </p:txBody>
      </p:sp>
      <p:sp>
        <p:nvSpPr>
          <p:cNvPr id="1210371" name="Rectangle 3"/>
          <p:cNvSpPr>
            <a:spLocks noGrp="1" noChangeArrowheads="1"/>
          </p:cNvSpPr>
          <p:nvPr>
            <p:ph type="body" idx="1"/>
          </p:nvPr>
        </p:nvSpPr>
        <p:spPr>
          <a:xfrm>
            <a:off x="0" y="457200"/>
            <a:ext cx="9906000" cy="2819400"/>
          </a:xfrm>
        </p:spPr>
        <p:txBody>
          <a:bodyPr/>
          <a:lstStyle/>
          <a:p>
            <a:pPr>
              <a:lnSpc>
                <a:spcPct val="90000"/>
              </a:lnSpc>
            </a:pPr>
            <a:r>
              <a:rPr lang="en-GB" sz="2400" dirty="0"/>
              <a:t>Although the exact amount of exploitable ores are not exactly determined and depend on the lowest levels  of the recoverable Uranium, as long as used in this way and at the present level of consumption (6.5 % of primary energy), </a:t>
            </a:r>
            <a:r>
              <a:rPr lang="en-GB" sz="2400" i="1" dirty="0">
                <a:solidFill>
                  <a:srgbClr val="FA012E"/>
                </a:solidFill>
              </a:rPr>
              <a:t>there are probably no more reserves of Uranium than of Oil and Gas</a:t>
            </a:r>
            <a:r>
              <a:rPr lang="en-GB" dirty="0"/>
              <a:t>. </a:t>
            </a:r>
          </a:p>
          <a:p>
            <a:pPr>
              <a:lnSpc>
                <a:spcPct val="90000"/>
              </a:lnSpc>
            </a:pPr>
            <a:r>
              <a:rPr lang="en-GB" sz="2400" dirty="0"/>
              <a:t>Particularly interesting</a:t>
            </a:r>
            <a:r>
              <a:rPr lang="en-GB" sz="2400" dirty="0" smtClean="0"/>
              <a:t> and so far largely unexploited are other fission </a:t>
            </a:r>
            <a:r>
              <a:rPr lang="en-GB" sz="2400" dirty="0"/>
              <a:t>reactions</a:t>
            </a:r>
            <a:r>
              <a:rPr lang="en-GB" sz="2400" dirty="0" smtClean="0"/>
              <a:t> in </a:t>
            </a:r>
            <a:r>
              <a:rPr lang="en-GB" sz="2400" dirty="0"/>
              <a:t>which a natural element </a:t>
            </a:r>
            <a:r>
              <a:rPr lang="en-GB" sz="2400" dirty="0" smtClean="0"/>
              <a:t>is first bred </a:t>
            </a:r>
            <a:r>
              <a:rPr lang="en-GB" sz="2400" dirty="0"/>
              <a:t>into a fissionable </a:t>
            </a:r>
            <a:r>
              <a:rPr lang="en-GB" sz="2400" dirty="0" smtClean="0"/>
              <a:t>one:</a:t>
            </a:r>
            <a:endParaRPr lang="en-GB" dirty="0" smtClean="0"/>
          </a:p>
          <a:p>
            <a:pPr>
              <a:lnSpc>
                <a:spcPct val="90000"/>
              </a:lnSpc>
            </a:pPr>
            <a:endParaRPr lang="en-GB" dirty="0"/>
          </a:p>
        </p:txBody>
      </p:sp>
      <p:pic>
        <p:nvPicPr>
          <p:cNvPr id="235532" name="Picture 12"/>
          <p:cNvPicPr>
            <a:picLocks noChangeAspect="1" noChangeArrowheads="1"/>
          </p:cNvPicPr>
          <p:nvPr/>
        </p:nvPicPr>
        <p:blipFill>
          <a:blip r:embed="rId3"/>
          <a:srcRect/>
          <a:stretch>
            <a:fillRect/>
          </a:stretch>
        </p:blipFill>
        <p:spPr bwMode="auto">
          <a:xfrm>
            <a:off x="1524000" y="3294062"/>
            <a:ext cx="6553200" cy="1658938"/>
          </a:xfrm>
          <a:prstGeom prst="rect">
            <a:avLst/>
          </a:prstGeom>
          <a:noFill/>
          <a:ln w="9525">
            <a:noFill/>
            <a:miter lim="800000"/>
            <a:headEnd/>
            <a:tailEnd/>
          </a:ln>
        </p:spPr>
      </p:pic>
      <p:sp>
        <p:nvSpPr>
          <p:cNvPr id="1210373" name="Rectangle 5"/>
          <p:cNvSpPr>
            <a:spLocks noChangeArrowheads="1"/>
          </p:cNvSpPr>
          <p:nvPr/>
        </p:nvSpPr>
        <p:spPr bwMode="auto">
          <a:xfrm>
            <a:off x="152400" y="4795837"/>
            <a:ext cx="9601200" cy="762000"/>
          </a:xfrm>
          <a:prstGeom prst="rect">
            <a:avLst/>
          </a:prstGeom>
          <a:noFill/>
          <a:ln w="9525">
            <a:noFill/>
            <a:miter lim="800000"/>
            <a:headEnd/>
            <a:tailEnd/>
          </a:ln>
          <a:effectLst/>
        </p:spPr>
        <p:txBody>
          <a:bodyPr>
            <a:prstTxWarp prst="textNoShape">
              <a:avLst/>
            </a:prstTxWarp>
          </a:bodyPr>
          <a:lstStyle/>
          <a:p>
            <a:pPr marL="342900" indent="-342900">
              <a:lnSpc>
                <a:spcPct val="90000"/>
              </a:lnSpc>
              <a:spcBef>
                <a:spcPct val="20000"/>
              </a:spcBef>
              <a:buClr>
                <a:srgbClr val="FF0000"/>
              </a:buClr>
              <a:buFont typeface="Zapf Dingbats" charset="2"/>
              <a:buChar char="l"/>
            </a:pPr>
            <a:r>
              <a:rPr lang="en-GB" sz="2400" baseline="0" dirty="0">
                <a:latin typeface="Comic Sans MS" charset="0"/>
              </a:rPr>
              <a:t>These sources of energy available from exploitable ores are comparable to the one for the D-T fusion reaction (ITER)</a:t>
            </a:r>
            <a:endParaRPr lang="en-GB" sz="1800" baseline="0" dirty="0">
              <a:latin typeface="Comic Sans MS" charset="0"/>
            </a:endParaRPr>
          </a:p>
        </p:txBody>
      </p:sp>
      <p:pic>
        <p:nvPicPr>
          <p:cNvPr id="1210374" name="Picture 6"/>
          <p:cNvPicPr>
            <a:picLocks noChangeAspect="1" noChangeArrowheads="1"/>
          </p:cNvPicPr>
          <p:nvPr/>
        </p:nvPicPr>
        <p:blipFill>
          <a:blip r:embed="rId4"/>
          <a:srcRect/>
          <a:stretch>
            <a:fillRect/>
          </a:stretch>
        </p:blipFill>
        <p:spPr bwMode="auto">
          <a:xfrm>
            <a:off x="2286000" y="5481637"/>
            <a:ext cx="4724400" cy="84296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103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103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55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1037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103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0371" grpId="0" build="p"/>
      <p:bldP spid="1210373" grpId="0"/>
    </p:bld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7" name="Footer Placeholder 3"/>
          <p:cNvSpPr>
            <a:spLocks noGrp="1"/>
          </p:cNvSpPr>
          <p:nvPr>
            <p:ph type="ftr" sz="quarter" idx="10"/>
          </p:nvPr>
        </p:nvSpPr>
        <p:spPr/>
        <p:txBody>
          <a:bodyPr/>
          <a:lstStyle/>
          <a:p>
            <a:r>
              <a:rPr lang="en-US" smtClean="0"/>
              <a:t>CERN_Oct_2013</a:t>
            </a:r>
            <a:endParaRPr lang="en-GB"/>
          </a:p>
        </p:txBody>
      </p:sp>
      <p:sp>
        <p:nvSpPr>
          <p:cNvPr id="8" name="Slide Number Placeholder 4"/>
          <p:cNvSpPr>
            <a:spLocks noGrp="1"/>
          </p:cNvSpPr>
          <p:nvPr>
            <p:ph type="sldNum" sz="quarter" idx="11"/>
          </p:nvPr>
        </p:nvSpPr>
        <p:spPr/>
        <p:txBody>
          <a:bodyPr/>
          <a:lstStyle/>
          <a:p>
            <a:r>
              <a:rPr lang="en-GB"/>
              <a:t>Slide# : </a:t>
            </a:r>
            <a:fld id="{C316E739-C906-A94F-B988-DFF773446A11}" type="slidenum">
              <a:rPr lang="en-GB"/>
              <a:pPr/>
              <a:t>40</a:t>
            </a:fld>
            <a:endParaRPr lang="en-GB"/>
          </a:p>
        </p:txBody>
      </p:sp>
      <p:sp>
        <p:nvSpPr>
          <p:cNvPr id="1406978" name="AutoShape 2"/>
          <p:cNvSpPr>
            <a:spLocks noGrp="1" noChangeArrowheads="1"/>
          </p:cNvSpPr>
          <p:nvPr>
            <p:ph type="title"/>
          </p:nvPr>
        </p:nvSpPr>
        <p:spPr>
          <a:ln/>
        </p:spPr>
        <p:txBody>
          <a:bodyPr/>
          <a:lstStyle/>
          <a:p>
            <a:r>
              <a:rPr lang="en-GB"/>
              <a:t>Working in  the neutron resonance region</a:t>
            </a:r>
          </a:p>
        </p:txBody>
      </p:sp>
      <p:sp>
        <p:nvSpPr>
          <p:cNvPr id="1406979" name="Rectangle 3"/>
          <p:cNvSpPr>
            <a:spLocks noGrp="1" noChangeArrowheads="1"/>
          </p:cNvSpPr>
          <p:nvPr>
            <p:ph type="body" idx="1"/>
          </p:nvPr>
        </p:nvSpPr>
        <p:spPr>
          <a:xfrm>
            <a:off x="304800" y="603250"/>
            <a:ext cx="9372600" cy="5715000"/>
          </a:xfrm>
        </p:spPr>
        <p:txBody>
          <a:bodyPr/>
          <a:lstStyle/>
          <a:p>
            <a:r>
              <a:rPr lang="en-GB" sz="2400" dirty="0"/>
              <a:t>Neutrons from a fluoride salt with Graphite coolant are thermal and, as already pointed out, they require on line reprocessing.  But it is possible to harden considerably the spectrum with an appropriate choice of the actinide loaded fluorides and a high density ≈ 20% of (Th+U)F</a:t>
            </a:r>
            <a:r>
              <a:rPr lang="en-GB" sz="2400" baseline="-25000" dirty="0"/>
              <a:t>4</a:t>
            </a:r>
            <a:r>
              <a:rPr lang="en-GB" sz="2400" dirty="0"/>
              <a:t>.</a:t>
            </a:r>
          </a:p>
          <a:p>
            <a:r>
              <a:rPr lang="en-GB" sz="2400" dirty="0"/>
              <a:t>The energy spectrum is characterized by several resonances above 3 10</a:t>
            </a:r>
            <a:r>
              <a:rPr lang="en-GB" sz="2400" baseline="30000" dirty="0"/>
              <a:t>4</a:t>
            </a:r>
            <a:r>
              <a:rPr lang="en-GB" sz="2400" dirty="0"/>
              <a:t> </a:t>
            </a:r>
            <a:r>
              <a:rPr lang="en-GB" sz="2400" dirty="0" err="1"/>
              <a:t>eV</a:t>
            </a:r>
            <a:r>
              <a:rPr lang="en-GB" sz="2400" dirty="0"/>
              <a:t> and a negligible thermal contribution</a:t>
            </a:r>
          </a:p>
          <a:p>
            <a:endParaRPr lang="en-GB" dirty="0"/>
          </a:p>
        </p:txBody>
      </p:sp>
      <p:pic>
        <p:nvPicPr>
          <p:cNvPr id="1406980" name="Picture 4"/>
          <p:cNvPicPr>
            <a:picLocks noChangeAspect="1" noChangeArrowheads="1"/>
          </p:cNvPicPr>
          <p:nvPr/>
        </p:nvPicPr>
        <p:blipFill>
          <a:blip r:embed="rId3"/>
          <a:srcRect/>
          <a:stretch>
            <a:fillRect/>
          </a:stretch>
        </p:blipFill>
        <p:spPr bwMode="auto">
          <a:xfrm>
            <a:off x="304800" y="3252788"/>
            <a:ext cx="4419600" cy="3121025"/>
          </a:xfrm>
          <a:prstGeom prst="rect">
            <a:avLst/>
          </a:prstGeom>
          <a:noFill/>
          <a:ln w="9525">
            <a:noFill/>
            <a:miter lim="800000"/>
            <a:headEnd/>
            <a:tailEnd/>
          </a:ln>
          <a:effectLst/>
        </p:spPr>
      </p:pic>
      <p:sp>
        <p:nvSpPr>
          <p:cNvPr id="1406983" name="Text Box 7"/>
          <p:cNvSpPr txBox="1">
            <a:spLocks noChangeArrowheads="1"/>
          </p:cNvSpPr>
          <p:nvPr/>
        </p:nvSpPr>
        <p:spPr bwMode="auto">
          <a:xfrm>
            <a:off x="8077200" y="3733800"/>
            <a:ext cx="1676400" cy="1323439"/>
          </a:xfrm>
          <a:prstGeom prst="rect">
            <a:avLst/>
          </a:prstGeom>
          <a:noFill/>
          <a:ln w="9525">
            <a:noFill/>
            <a:miter lim="800000"/>
            <a:headEnd/>
            <a:tailEnd/>
          </a:ln>
          <a:effectLst/>
        </p:spPr>
        <p:txBody>
          <a:bodyPr>
            <a:prstTxWarp prst="textNoShape">
              <a:avLst/>
            </a:prstTxWarp>
            <a:spAutoFit/>
          </a:bodyPr>
          <a:lstStyle/>
          <a:p>
            <a:pPr algn="ctr"/>
            <a:r>
              <a:rPr lang="en-GB" baseline="0" dirty="0">
                <a:solidFill>
                  <a:srgbClr val="FF0000"/>
                </a:solidFill>
                <a:latin typeface="Comic Sans MS" charset="0"/>
              </a:rPr>
              <a:t>FF captures limited to 10% after 150 GW/</a:t>
            </a:r>
            <a:r>
              <a:rPr lang="en-GB" baseline="0" dirty="0" err="1">
                <a:solidFill>
                  <a:srgbClr val="FF0000"/>
                </a:solidFill>
                <a:latin typeface="Comic Sans MS" charset="0"/>
              </a:rPr>
              <a:t>d/t</a:t>
            </a:r>
            <a:endParaRPr lang="en-GB" dirty="0">
              <a:solidFill>
                <a:srgbClr val="FF0000"/>
              </a:solidFill>
            </a:endParaRPr>
          </a:p>
        </p:txBody>
      </p:sp>
      <p:pic>
        <p:nvPicPr>
          <p:cNvPr id="1406982" name="Picture 6"/>
          <p:cNvPicPr>
            <a:picLocks noChangeAspect="1" noChangeArrowheads="1"/>
          </p:cNvPicPr>
          <p:nvPr/>
        </p:nvPicPr>
        <p:blipFill>
          <a:blip r:embed="rId4"/>
          <a:srcRect/>
          <a:stretch>
            <a:fillRect/>
          </a:stretch>
        </p:blipFill>
        <p:spPr bwMode="auto">
          <a:xfrm>
            <a:off x="4953000" y="3276600"/>
            <a:ext cx="3200400" cy="3024188"/>
          </a:xfrm>
          <a:prstGeom prst="rect">
            <a:avLst/>
          </a:prstGeom>
          <a:noFill/>
          <a:ln w="9525">
            <a:noFill/>
            <a:miter lim="800000"/>
            <a:headEnd/>
            <a:tailEnd/>
          </a:ln>
          <a:effectLst/>
        </p:spPr>
      </p:pic>
      <p:sp>
        <p:nvSpPr>
          <p:cNvPr id="9" name="TextBox 8"/>
          <p:cNvSpPr txBox="1"/>
          <p:nvPr/>
        </p:nvSpPr>
        <p:spPr>
          <a:xfrm>
            <a:off x="8143013" y="5105400"/>
            <a:ext cx="1732065" cy="707886"/>
          </a:xfrm>
          <a:prstGeom prst="rect">
            <a:avLst/>
          </a:prstGeom>
          <a:noFill/>
        </p:spPr>
        <p:txBody>
          <a:bodyPr wrap="none" rtlCol="0">
            <a:spAutoFit/>
          </a:bodyPr>
          <a:lstStyle/>
          <a:p>
            <a:pPr algn="ctr"/>
            <a:r>
              <a:rPr lang="en-US" baseline="0" dirty="0" smtClean="0">
                <a:solidFill>
                  <a:srgbClr val="FF0000"/>
                </a:solidFill>
                <a:latin typeface="+mn-lt"/>
              </a:rPr>
              <a:t>≈8-10 years</a:t>
            </a:r>
          </a:p>
          <a:p>
            <a:pPr algn="ctr"/>
            <a:r>
              <a:rPr lang="en-US" baseline="0" dirty="0" smtClean="0">
                <a:solidFill>
                  <a:srgbClr val="FF0000"/>
                </a:solidFill>
                <a:latin typeface="+mn-lt"/>
              </a:rPr>
              <a:t> of operation</a:t>
            </a:r>
            <a:endParaRPr lang="en-US" baseline="0" dirty="0">
              <a:solidFill>
                <a:srgbClr val="FF0000"/>
              </a:solidFill>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06979">
                                            <p:txEl>
                                              <p:pRg st="0" end="0"/>
                                            </p:txEl>
                                          </p:spTgt>
                                        </p:tgtEl>
                                        <p:attrNameLst>
                                          <p:attrName>style.visibility</p:attrName>
                                        </p:attrNameLst>
                                      </p:cBhvr>
                                      <p:to>
                                        <p:strVal val="visible"/>
                                      </p:to>
                                    </p:set>
                                    <p:animEffect transition="in" filter="dissolve">
                                      <p:cBhvr>
                                        <p:cTn id="7" dur="500"/>
                                        <p:tgtEl>
                                          <p:spTgt spid="14069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406979">
                                            <p:txEl>
                                              <p:pRg st="1" end="1"/>
                                            </p:txEl>
                                          </p:spTgt>
                                        </p:tgtEl>
                                        <p:attrNameLst>
                                          <p:attrName>style.visibility</p:attrName>
                                        </p:attrNameLst>
                                      </p:cBhvr>
                                      <p:to>
                                        <p:strVal val="visible"/>
                                      </p:to>
                                    </p:set>
                                    <p:animEffect transition="in" filter="dissolve">
                                      <p:cBhvr>
                                        <p:cTn id="12" dur="500"/>
                                        <p:tgtEl>
                                          <p:spTgt spid="14069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406980"/>
                                        </p:tgtEl>
                                        <p:attrNameLst>
                                          <p:attrName>style.visibility</p:attrName>
                                        </p:attrNameLst>
                                      </p:cBhvr>
                                      <p:to>
                                        <p:strVal val="visible"/>
                                      </p:to>
                                    </p:set>
                                    <p:animEffect transition="in" filter="dissolve">
                                      <p:cBhvr>
                                        <p:cTn id="17" dur="500"/>
                                        <p:tgtEl>
                                          <p:spTgt spid="1406980"/>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406982"/>
                                        </p:tgtEl>
                                        <p:attrNameLst>
                                          <p:attrName>style.visibility</p:attrName>
                                        </p:attrNameLst>
                                      </p:cBhvr>
                                      <p:to>
                                        <p:strVal val="visible"/>
                                      </p:to>
                                    </p:set>
                                    <p:animEffect transition="in" filter="dissolve">
                                      <p:cBhvr>
                                        <p:cTn id="22" dur="500"/>
                                        <p:tgtEl>
                                          <p:spTgt spid="1406982"/>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406983">
                                            <p:txEl>
                                              <p:pRg st="0" end="0"/>
                                            </p:txEl>
                                          </p:spTgt>
                                        </p:tgtEl>
                                        <p:attrNameLst>
                                          <p:attrName>style.visibility</p:attrName>
                                        </p:attrNameLst>
                                      </p:cBhvr>
                                      <p:to>
                                        <p:strVal val="visible"/>
                                      </p:to>
                                    </p:set>
                                    <p:animEffect transition="in" filter="dissolve">
                                      <p:cBhvr>
                                        <p:cTn id="27" dur="500"/>
                                        <p:tgtEl>
                                          <p:spTgt spid="1406983">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6979" grpId="0" build="p" autoUpdateAnimBg="0"/>
      <p:bldP spid="1406983" grpId="0" build="p" autoUpdateAnimBg="0"/>
      <p:bldP spid="9" grpId="0"/>
    </p:bld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Footer Placeholder 3"/>
          <p:cNvSpPr>
            <a:spLocks noGrp="1"/>
          </p:cNvSpPr>
          <p:nvPr>
            <p:ph type="ftr" sz="quarter" idx="10"/>
          </p:nvPr>
        </p:nvSpPr>
        <p:spPr/>
        <p:txBody>
          <a:bodyPr/>
          <a:lstStyle/>
          <a:p>
            <a:r>
              <a:rPr lang="en-US" smtClean="0"/>
              <a:t>CERN_Oct_2013</a:t>
            </a:r>
            <a:endParaRPr lang="en-GB"/>
          </a:p>
        </p:txBody>
      </p:sp>
      <p:sp>
        <p:nvSpPr>
          <p:cNvPr id="9" name="Slide Number Placeholder 4"/>
          <p:cNvSpPr>
            <a:spLocks noGrp="1"/>
          </p:cNvSpPr>
          <p:nvPr>
            <p:ph type="sldNum" sz="quarter" idx="11"/>
          </p:nvPr>
        </p:nvSpPr>
        <p:spPr/>
        <p:txBody>
          <a:bodyPr/>
          <a:lstStyle/>
          <a:p>
            <a:r>
              <a:rPr lang="en-GB"/>
              <a:t>Slide# : </a:t>
            </a:r>
            <a:fld id="{EF5882B6-157D-6947-BD6C-E140DFA1D7E0}" type="slidenum">
              <a:rPr lang="en-GB"/>
              <a:pPr/>
              <a:t>41</a:t>
            </a:fld>
            <a:endParaRPr lang="en-GB"/>
          </a:p>
        </p:txBody>
      </p:sp>
      <p:sp>
        <p:nvSpPr>
          <p:cNvPr id="1317890" name="AutoShape 2"/>
          <p:cNvSpPr>
            <a:spLocks noGrp="1" noChangeArrowheads="1"/>
          </p:cNvSpPr>
          <p:nvPr>
            <p:ph type="title"/>
          </p:nvPr>
        </p:nvSpPr>
        <p:spPr>
          <a:ln/>
        </p:spPr>
        <p:txBody>
          <a:bodyPr/>
          <a:lstStyle/>
          <a:p>
            <a:r>
              <a:rPr lang="en-GB"/>
              <a:t>Accelerator driven  pure Th without on-line reprocessing</a:t>
            </a:r>
          </a:p>
        </p:txBody>
      </p:sp>
      <p:sp>
        <p:nvSpPr>
          <p:cNvPr id="1317891" name="Rectangle 3"/>
          <p:cNvSpPr>
            <a:spLocks noGrp="1" noChangeArrowheads="1"/>
          </p:cNvSpPr>
          <p:nvPr>
            <p:ph type="body" idx="1"/>
          </p:nvPr>
        </p:nvSpPr>
        <p:spPr>
          <a:xfrm>
            <a:off x="304800" y="533400"/>
            <a:ext cx="5638800" cy="5715000"/>
          </a:xfrm>
        </p:spPr>
        <p:txBody>
          <a:bodyPr/>
          <a:lstStyle/>
          <a:p>
            <a:pPr>
              <a:lnSpc>
                <a:spcPct val="90000"/>
              </a:lnSpc>
            </a:pPr>
            <a:r>
              <a:rPr lang="en-GB" sz="2400" dirty="0"/>
              <a:t>The </a:t>
            </a:r>
            <a:r>
              <a:rPr lang="en-GB" sz="2400" i="1" dirty="0">
                <a:solidFill>
                  <a:srgbClr val="FA012E"/>
                </a:solidFill>
              </a:rPr>
              <a:t>sub-critical operation of a MSR with an high energy proton accelerator</a:t>
            </a:r>
            <a:r>
              <a:rPr lang="en-GB" sz="2400" dirty="0"/>
              <a:t> can be an alternative far simpler than a thermal critical reactor with fast, integral on-line reprocessing. </a:t>
            </a:r>
          </a:p>
          <a:p>
            <a:pPr>
              <a:lnSpc>
                <a:spcPct val="90000"/>
              </a:lnSpc>
            </a:pPr>
            <a:r>
              <a:rPr lang="en-GB" sz="2400" dirty="0"/>
              <a:t>Spread out beam is hitting directly the molten salt (</a:t>
            </a:r>
            <a:r>
              <a:rPr lang="en-GB" sz="2400" dirty="0" err="1"/>
              <a:t>n/p</a:t>
            </a:r>
            <a:r>
              <a:rPr lang="en-GB" sz="2400" dirty="0"/>
              <a:t> ≈ 15 at 1 </a:t>
            </a:r>
            <a:r>
              <a:rPr lang="en-GB" sz="2400" dirty="0" err="1"/>
              <a:t>GeV</a:t>
            </a:r>
            <a:r>
              <a:rPr lang="en-GB" sz="2400" dirty="0"/>
              <a:t>).</a:t>
            </a:r>
          </a:p>
          <a:p>
            <a:pPr>
              <a:lnSpc>
                <a:spcPct val="90000"/>
              </a:lnSpc>
            </a:pPr>
            <a:r>
              <a:rPr lang="en-GB" sz="2400" dirty="0"/>
              <a:t>Operating T is about 640 °C. All metal parts contacting the salt are made with </a:t>
            </a:r>
            <a:r>
              <a:rPr lang="en-GB" sz="2400" dirty="0" err="1"/>
              <a:t>Hastelloy</a:t>
            </a:r>
            <a:r>
              <a:rPr lang="en-GB" sz="2400" dirty="0"/>
              <a:t>-N</a:t>
            </a:r>
            <a:r>
              <a:rPr lang="en-GB" dirty="0"/>
              <a:t> —</a:t>
            </a:r>
            <a:r>
              <a:rPr lang="en-GB" sz="2400" dirty="0"/>
              <a:t>proven well compatible with fluoride salts. </a:t>
            </a:r>
          </a:p>
          <a:p>
            <a:pPr>
              <a:lnSpc>
                <a:spcPct val="90000"/>
              </a:lnSpc>
            </a:pPr>
            <a:r>
              <a:rPr lang="en-GB" sz="2400" dirty="0"/>
              <a:t>The heat exchanger may be using as secondary salt LiF-BeF</a:t>
            </a:r>
            <a:r>
              <a:rPr lang="en-GB" sz="2400" baseline="-25000" dirty="0"/>
              <a:t>2</a:t>
            </a:r>
            <a:r>
              <a:rPr lang="en-GB" sz="2400" dirty="0"/>
              <a:t> (66/34 mole %).</a:t>
            </a:r>
          </a:p>
          <a:p>
            <a:pPr>
              <a:lnSpc>
                <a:spcPct val="90000"/>
              </a:lnSpc>
            </a:pPr>
            <a:r>
              <a:rPr lang="en-GB" sz="2400" dirty="0"/>
              <a:t>Simple and cheap to build. Multiple containments against MS leaks.</a:t>
            </a:r>
          </a:p>
          <a:p>
            <a:pPr>
              <a:lnSpc>
                <a:spcPct val="90000"/>
              </a:lnSpc>
              <a:buFont typeface="Zapf Dingbats" charset="2"/>
              <a:buNone/>
            </a:pPr>
            <a:r>
              <a:rPr lang="en-GB" sz="2400" dirty="0"/>
              <a:t> </a:t>
            </a:r>
          </a:p>
        </p:txBody>
      </p:sp>
      <p:pic>
        <p:nvPicPr>
          <p:cNvPr id="1317892" name="Picture 4" descr="MoltenSalt"/>
          <p:cNvPicPr>
            <a:picLocks noChangeAspect="1" noChangeArrowheads="1"/>
          </p:cNvPicPr>
          <p:nvPr/>
        </p:nvPicPr>
        <p:blipFill>
          <a:blip r:embed="rId3"/>
          <a:srcRect/>
          <a:stretch>
            <a:fillRect/>
          </a:stretch>
        </p:blipFill>
        <p:spPr bwMode="auto">
          <a:xfrm>
            <a:off x="6019800" y="914400"/>
            <a:ext cx="3708400" cy="4191000"/>
          </a:xfrm>
          <a:prstGeom prst="rect">
            <a:avLst/>
          </a:prstGeom>
          <a:noFill/>
        </p:spPr>
      </p:pic>
      <p:sp>
        <p:nvSpPr>
          <p:cNvPr id="1317893" name="Text Box 5"/>
          <p:cNvSpPr txBox="1">
            <a:spLocks noChangeArrowheads="1"/>
          </p:cNvSpPr>
          <p:nvPr/>
        </p:nvSpPr>
        <p:spPr bwMode="auto">
          <a:xfrm>
            <a:off x="6324600" y="5410200"/>
            <a:ext cx="3276600" cy="1006475"/>
          </a:xfrm>
          <a:prstGeom prst="rect">
            <a:avLst/>
          </a:prstGeom>
          <a:noFill/>
          <a:ln w="9525">
            <a:noFill/>
            <a:miter lim="800000"/>
            <a:headEnd/>
            <a:tailEnd/>
          </a:ln>
          <a:effectLst/>
        </p:spPr>
        <p:txBody>
          <a:bodyPr>
            <a:prstTxWarp prst="textNoShape">
              <a:avLst/>
            </a:prstTxWarp>
            <a:spAutoFit/>
          </a:bodyPr>
          <a:lstStyle/>
          <a:p>
            <a:pPr algn="ctr"/>
            <a:r>
              <a:rPr lang="en-GB" i="1" baseline="0">
                <a:solidFill>
                  <a:srgbClr val="FA012E"/>
                </a:solidFill>
                <a:latin typeface="Comic Sans MS" charset="0"/>
              </a:rPr>
              <a:t>The molten salt is drained and reprocessed maybe every 150 GW/d/t</a:t>
            </a:r>
            <a:endParaRPr lang="en-GB" i="1">
              <a:solidFill>
                <a:srgbClr val="FA012E"/>
              </a:solidFill>
              <a:latin typeface="Comic Sans MS" charset="0"/>
            </a:endParaRPr>
          </a:p>
        </p:txBody>
      </p:sp>
      <p:sp>
        <p:nvSpPr>
          <p:cNvPr id="1317894" name="Text Box 6"/>
          <p:cNvSpPr txBox="1">
            <a:spLocks noChangeArrowheads="1"/>
          </p:cNvSpPr>
          <p:nvPr/>
        </p:nvSpPr>
        <p:spPr bwMode="auto">
          <a:xfrm>
            <a:off x="5791200" y="685800"/>
            <a:ext cx="1501775" cy="854075"/>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GB" b="1" i="1" baseline="0">
                <a:solidFill>
                  <a:srgbClr val="FA012E"/>
                </a:solidFill>
                <a:latin typeface="Comic Sans MS" charset="0"/>
              </a:rPr>
              <a:t>MS_ADS</a:t>
            </a:r>
          </a:p>
          <a:p>
            <a:pPr algn="ctr">
              <a:spcBef>
                <a:spcPct val="50000"/>
              </a:spcBef>
            </a:pPr>
            <a:r>
              <a:rPr lang="en-GB" b="1" i="1" baseline="0">
                <a:solidFill>
                  <a:srgbClr val="FA012E"/>
                </a:solidFill>
                <a:latin typeface="Comic Sans MS" charset="0"/>
              </a:rPr>
              <a:t>ADMS ?</a:t>
            </a:r>
            <a:endParaRPr lang="en-GB" baseline="0"/>
          </a:p>
        </p:txBody>
      </p:sp>
      <p:sp>
        <p:nvSpPr>
          <p:cNvPr id="1317895" name="Line 7"/>
          <p:cNvSpPr>
            <a:spLocks noChangeShapeType="1"/>
          </p:cNvSpPr>
          <p:nvPr/>
        </p:nvSpPr>
        <p:spPr bwMode="auto">
          <a:xfrm flipV="1">
            <a:off x="5791200" y="1295400"/>
            <a:ext cx="2514600" cy="1524000"/>
          </a:xfrm>
          <a:prstGeom prst="line">
            <a:avLst/>
          </a:prstGeom>
          <a:noFill/>
          <a:ln w="38100">
            <a:solidFill>
              <a:srgbClr val="FA012E"/>
            </a:solidFill>
            <a:round/>
            <a:headEnd/>
            <a:tailEnd type="triangle" w="med" len="med"/>
          </a:ln>
          <a:effectLst/>
        </p:spPr>
        <p:txBody>
          <a:bodyPr wrap="none" anchor="ctr">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17891">
                                            <p:txEl>
                                              <p:pRg st="0" end="0"/>
                                            </p:txEl>
                                          </p:spTgt>
                                        </p:tgtEl>
                                        <p:attrNameLst>
                                          <p:attrName>style.visibility</p:attrName>
                                        </p:attrNameLst>
                                      </p:cBhvr>
                                      <p:to>
                                        <p:strVal val="visible"/>
                                      </p:to>
                                    </p:set>
                                    <p:animEffect transition="in" filter="dissolve">
                                      <p:cBhvr>
                                        <p:cTn id="7" dur="500"/>
                                        <p:tgtEl>
                                          <p:spTgt spid="13178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317892"/>
                                        </p:tgtEl>
                                        <p:attrNameLst>
                                          <p:attrName>style.visibility</p:attrName>
                                        </p:attrNameLst>
                                      </p:cBhvr>
                                      <p:to>
                                        <p:strVal val="visible"/>
                                      </p:to>
                                    </p:set>
                                    <p:animEffect transition="in" filter="dissolve">
                                      <p:cBhvr>
                                        <p:cTn id="12" dur="500"/>
                                        <p:tgtEl>
                                          <p:spTgt spid="131789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17894">
                                            <p:txEl>
                                              <p:pRg st="0" end="0"/>
                                            </p:txEl>
                                          </p:spTgt>
                                        </p:tgtEl>
                                        <p:attrNameLst>
                                          <p:attrName>style.visibility</p:attrName>
                                        </p:attrNameLst>
                                      </p:cBhvr>
                                      <p:to>
                                        <p:strVal val="visible"/>
                                      </p:to>
                                    </p:set>
                                    <p:animEffect transition="in" filter="dissolve">
                                      <p:cBhvr>
                                        <p:cTn id="17" dur="500"/>
                                        <p:tgtEl>
                                          <p:spTgt spid="131789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17894">
                                            <p:txEl>
                                              <p:pRg st="1" end="1"/>
                                            </p:txEl>
                                          </p:spTgt>
                                        </p:tgtEl>
                                        <p:attrNameLst>
                                          <p:attrName>style.visibility</p:attrName>
                                        </p:attrNameLst>
                                      </p:cBhvr>
                                      <p:to>
                                        <p:strVal val="visible"/>
                                      </p:to>
                                    </p:set>
                                    <p:animEffect transition="in" filter="dissolve">
                                      <p:cBhvr>
                                        <p:cTn id="22" dur="500"/>
                                        <p:tgtEl>
                                          <p:spTgt spid="1317894">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17891">
                                            <p:txEl>
                                              <p:pRg st="1" end="1"/>
                                            </p:txEl>
                                          </p:spTgt>
                                        </p:tgtEl>
                                        <p:attrNameLst>
                                          <p:attrName>style.visibility</p:attrName>
                                        </p:attrNameLst>
                                      </p:cBhvr>
                                      <p:to>
                                        <p:strVal val="visible"/>
                                      </p:to>
                                    </p:set>
                                    <p:animEffect transition="in" filter="dissolve">
                                      <p:cBhvr>
                                        <p:cTn id="27" dur="500"/>
                                        <p:tgtEl>
                                          <p:spTgt spid="1317891">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317895"/>
                                        </p:tgtEl>
                                        <p:attrNameLst>
                                          <p:attrName>style.visibility</p:attrName>
                                        </p:attrNameLst>
                                      </p:cBhvr>
                                      <p:to>
                                        <p:strVal val="visible"/>
                                      </p:to>
                                    </p:set>
                                    <p:animEffect transition="in" filter="dissolve">
                                      <p:cBhvr>
                                        <p:cTn id="32" dur="500"/>
                                        <p:tgtEl>
                                          <p:spTgt spid="1317895"/>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317891">
                                            <p:txEl>
                                              <p:pRg st="2" end="2"/>
                                            </p:txEl>
                                          </p:spTgt>
                                        </p:tgtEl>
                                        <p:attrNameLst>
                                          <p:attrName>style.visibility</p:attrName>
                                        </p:attrNameLst>
                                      </p:cBhvr>
                                      <p:to>
                                        <p:strVal val="visible"/>
                                      </p:to>
                                    </p:set>
                                    <p:animEffect transition="in" filter="dissolve">
                                      <p:cBhvr>
                                        <p:cTn id="37" dur="500"/>
                                        <p:tgtEl>
                                          <p:spTgt spid="1317891">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317891">
                                            <p:txEl>
                                              <p:pRg st="3" end="3"/>
                                            </p:txEl>
                                          </p:spTgt>
                                        </p:tgtEl>
                                        <p:attrNameLst>
                                          <p:attrName>style.visibility</p:attrName>
                                        </p:attrNameLst>
                                      </p:cBhvr>
                                      <p:to>
                                        <p:strVal val="visible"/>
                                      </p:to>
                                    </p:set>
                                    <p:animEffect transition="in" filter="dissolve">
                                      <p:cBhvr>
                                        <p:cTn id="42" dur="500"/>
                                        <p:tgtEl>
                                          <p:spTgt spid="1317891">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317891">
                                            <p:txEl>
                                              <p:pRg st="4" end="4"/>
                                            </p:txEl>
                                          </p:spTgt>
                                        </p:tgtEl>
                                        <p:attrNameLst>
                                          <p:attrName>style.visibility</p:attrName>
                                        </p:attrNameLst>
                                      </p:cBhvr>
                                      <p:to>
                                        <p:strVal val="visible"/>
                                      </p:to>
                                    </p:set>
                                    <p:animEffect transition="in" filter="dissolve">
                                      <p:cBhvr>
                                        <p:cTn id="47" dur="500"/>
                                        <p:tgtEl>
                                          <p:spTgt spid="1317891">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317891">
                                            <p:txEl>
                                              <p:pRg st="5" end="5"/>
                                            </p:txEl>
                                          </p:spTgt>
                                        </p:tgtEl>
                                        <p:attrNameLst>
                                          <p:attrName>style.visibility</p:attrName>
                                        </p:attrNameLst>
                                      </p:cBhvr>
                                      <p:to>
                                        <p:strVal val="visible"/>
                                      </p:to>
                                    </p:set>
                                    <p:animEffect transition="in" filter="dissolve">
                                      <p:cBhvr>
                                        <p:cTn id="52" dur="500"/>
                                        <p:tgtEl>
                                          <p:spTgt spid="1317891">
                                            <p:txEl>
                                              <p:pRg st="5" end="5"/>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317893">
                                            <p:txEl>
                                              <p:pRg st="0" end="0"/>
                                            </p:txEl>
                                          </p:spTgt>
                                        </p:tgtEl>
                                        <p:attrNameLst>
                                          <p:attrName>style.visibility</p:attrName>
                                        </p:attrNameLst>
                                      </p:cBhvr>
                                      <p:to>
                                        <p:strVal val="visible"/>
                                      </p:to>
                                    </p:set>
                                    <p:animEffect transition="in" filter="dissolve">
                                      <p:cBhvr>
                                        <p:cTn id="57" dur="500"/>
                                        <p:tgtEl>
                                          <p:spTgt spid="131789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7891" grpId="0" build="p"/>
      <p:bldP spid="1317893" grpId="0" build="p" autoUpdateAnimBg="0"/>
      <p:bldP spid="1317894" grpId="0" build="p" autoUpdateAnimBg="0"/>
      <p:bldP spid="1317895" grpId="0" animBg="1"/>
    </p:bld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considerations for the optimal arrangement</a:t>
            </a:r>
            <a:endParaRPr lang="en-US" dirty="0"/>
          </a:p>
        </p:txBody>
      </p:sp>
      <p:sp>
        <p:nvSpPr>
          <p:cNvPr id="3" name="Content Placeholder 2"/>
          <p:cNvSpPr>
            <a:spLocks noGrp="1"/>
          </p:cNvSpPr>
          <p:nvPr>
            <p:ph idx="1"/>
          </p:nvPr>
        </p:nvSpPr>
        <p:spPr>
          <a:xfrm>
            <a:off x="304800" y="609600"/>
            <a:ext cx="9067800" cy="2895600"/>
          </a:xfrm>
        </p:spPr>
        <p:txBody>
          <a:bodyPr/>
          <a:lstStyle/>
          <a:p>
            <a:pPr>
              <a:lnSpc>
                <a:spcPts val="2440"/>
              </a:lnSpc>
            </a:pPr>
            <a:r>
              <a:rPr lang="en-US" sz="2200" dirty="0" smtClean="0"/>
              <a:t>Although </a:t>
            </a:r>
            <a:r>
              <a:rPr lang="en-US" sz="2200" dirty="0" err="1" smtClean="0"/>
              <a:t>apriori</a:t>
            </a:r>
            <a:r>
              <a:rPr lang="en-US" sz="2200" dirty="0" smtClean="0"/>
              <a:t> attractive for its simplicity and cost the solution of a molten salt has some draw-backs:</a:t>
            </a:r>
          </a:p>
          <a:p>
            <a:pPr lvl="1">
              <a:lnSpc>
                <a:spcPts val="2440"/>
              </a:lnSpc>
            </a:pPr>
            <a:r>
              <a:rPr lang="en-US" sz="2200" dirty="0" smtClean="0"/>
              <a:t>The value of the criticality coefficient </a:t>
            </a:r>
            <a:r>
              <a:rPr lang="en-US" sz="2200" dirty="0" err="1" smtClean="0"/>
              <a:t>k</a:t>
            </a:r>
            <a:r>
              <a:rPr lang="en-US" sz="2200" dirty="0" smtClean="0"/>
              <a:t> depends from the actual location of the liquid salt inside the reactor. Can one insure absolute stability of </a:t>
            </a:r>
            <a:r>
              <a:rPr lang="en-US" sz="2200" dirty="0" err="1" smtClean="0"/>
              <a:t>k</a:t>
            </a:r>
            <a:r>
              <a:rPr lang="en-US" sz="2200" dirty="0" smtClean="0"/>
              <a:t> to the required level &lt;&lt;10</a:t>
            </a:r>
            <a:r>
              <a:rPr lang="en-US" sz="2200" baseline="30000" dirty="0" smtClean="0"/>
              <a:t>-4</a:t>
            </a:r>
            <a:r>
              <a:rPr lang="en-US" sz="2200" dirty="0" smtClean="0"/>
              <a:t> ?</a:t>
            </a:r>
          </a:p>
          <a:p>
            <a:pPr lvl="1">
              <a:lnSpc>
                <a:spcPts val="2440"/>
              </a:lnSpc>
            </a:pPr>
            <a:r>
              <a:rPr lang="en-US" sz="2200" dirty="0" smtClean="0"/>
              <a:t>The radio-toxicity of the molten fuel in its liquid form is huge. The classic alternative with many separate solid fuel rods may represent a better protection against accidents. </a:t>
            </a:r>
          </a:p>
          <a:p>
            <a:endParaRPr lang="en-US" dirty="0"/>
          </a:p>
        </p:txBody>
      </p:sp>
      <p:sp>
        <p:nvSpPr>
          <p:cNvPr id="4" name="Footer Placeholder 3"/>
          <p:cNvSpPr>
            <a:spLocks noGrp="1"/>
          </p:cNvSpPr>
          <p:nvPr>
            <p:ph type="ftr" sz="quarter" idx="10"/>
          </p:nvPr>
        </p:nvSpPr>
        <p:spPr/>
        <p:txBody>
          <a:bodyPr/>
          <a:lstStyle/>
          <a:p>
            <a:r>
              <a:rPr lang="en-US" dirty="0" smtClean="0"/>
              <a:t>CERN_Oct_2013</a:t>
            </a:r>
            <a:endParaRPr lang="en-GB" dirty="0"/>
          </a:p>
        </p:txBody>
      </p:sp>
      <p:sp>
        <p:nvSpPr>
          <p:cNvPr id="5" name="Slide Number Placeholder 4"/>
          <p:cNvSpPr>
            <a:spLocks noGrp="1"/>
          </p:cNvSpPr>
          <p:nvPr>
            <p:ph type="sldNum" sz="quarter" idx="11"/>
          </p:nvPr>
        </p:nvSpPr>
        <p:spPr/>
        <p:txBody>
          <a:bodyPr/>
          <a:lstStyle/>
          <a:p>
            <a:r>
              <a:rPr lang="en-GB" smtClean="0"/>
              <a:t>Slide# : </a:t>
            </a:r>
            <a:fld id="{A6974256-2F45-8842-BC0A-CF6F0AA3E4B6}" type="slidenum">
              <a:rPr lang="en-GB" smtClean="0"/>
              <a:pPr/>
              <a:t>42</a:t>
            </a:fld>
            <a:endParaRPr lang="en-GB"/>
          </a:p>
        </p:txBody>
      </p:sp>
      <p:sp>
        <p:nvSpPr>
          <p:cNvPr id="6" name="Content Placeholder 2"/>
          <p:cNvSpPr txBox="1">
            <a:spLocks/>
          </p:cNvSpPr>
          <p:nvPr/>
        </p:nvSpPr>
        <p:spPr bwMode="auto">
          <a:xfrm>
            <a:off x="304800" y="3276600"/>
            <a:ext cx="6248400" cy="3505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ts val="2440"/>
              </a:lnSpc>
              <a:spcBef>
                <a:spcPct val="20000"/>
              </a:spcBef>
              <a:spcAft>
                <a:spcPct val="0"/>
              </a:spcAft>
              <a:buClr>
                <a:srgbClr val="FF0000"/>
              </a:buClr>
              <a:buSzTx/>
              <a:buFont typeface="Zapf Dingbats" charset="2"/>
              <a:buChar char="l"/>
              <a:tabLst/>
              <a:defRPr/>
            </a:pPr>
            <a:r>
              <a:rPr kumimoji="0" lang="en-US" sz="2200" b="0" i="0" u="none" strike="noStrike" kern="0" cap="none" spc="0" normalizeH="0" baseline="0" noProof="0" dirty="0" smtClean="0">
                <a:ln>
                  <a:noFill/>
                </a:ln>
                <a:solidFill>
                  <a:schemeClr val="tx1"/>
                </a:solidFill>
                <a:effectLst/>
                <a:uLnTx/>
                <a:uFillTx/>
                <a:latin typeface="+mn-lt"/>
                <a:ea typeface="+mn-ea"/>
                <a:cs typeface="+mn-cs"/>
              </a:rPr>
              <a:t>We however believe that the molten salt </a:t>
            </a:r>
            <a:r>
              <a:rPr kumimoji="0" lang="en-US" sz="2200" b="0" i="1" u="none" strike="noStrike" kern="0" cap="none" spc="0" normalizeH="0" baseline="0" noProof="0" dirty="0" smtClean="0">
                <a:ln>
                  <a:noFill/>
                </a:ln>
                <a:solidFill>
                  <a:schemeClr val="tx1"/>
                </a:solidFill>
                <a:effectLst/>
                <a:uLnTx/>
                <a:uFillTx/>
                <a:latin typeface="+mn-lt"/>
                <a:ea typeface="+mn-ea"/>
                <a:cs typeface="+mn-cs"/>
              </a:rPr>
              <a:t>per se </a:t>
            </a:r>
            <a:r>
              <a:rPr kumimoji="0" lang="en-US" sz="2200" b="0" i="0" u="none" strike="noStrike" kern="0" cap="none" spc="0" normalizeH="0" baseline="0" noProof="0" dirty="0" smtClean="0">
                <a:ln>
                  <a:noFill/>
                </a:ln>
                <a:solidFill>
                  <a:schemeClr val="tx1"/>
                </a:solidFill>
                <a:effectLst/>
                <a:uLnTx/>
                <a:uFillTx/>
                <a:latin typeface="+mn-lt"/>
                <a:ea typeface="+mn-ea"/>
                <a:cs typeface="+mn-cs"/>
              </a:rPr>
              <a:t>has many interesting properties, like the higher operating temperature (640 C) and the widely proven compatibility to appropriate steel cladding and so on. </a:t>
            </a:r>
          </a:p>
          <a:p>
            <a:pPr marL="342900" marR="0" lvl="0" indent="-342900" algn="l" defTabSz="914400" rtl="0" eaLnBrk="0" fontAlgn="base" latinLnBrk="0" hangingPunct="0">
              <a:lnSpc>
                <a:spcPts val="2440"/>
              </a:lnSpc>
              <a:spcBef>
                <a:spcPct val="20000"/>
              </a:spcBef>
              <a:spcAft>
                <a:spcPct val="0"/>
              </a:spcAft>
              <a:buClr>
                <a:srgbClr val="FF0000"/>
              </a:buClr>
              <a:buSzTx/>
              <a:buFont typeface="Zapf Dingbats" charset="2"/>
              <a:buChar char="l"/>
              <a:tabLst/>
              <a:defRPr/>
            </a:pPr>
            <a:r>
              <a:rPr kumimoji="0" lang="en-US" sz="2200" b="0" i="0" u="none" strike="noStrike" kern="0" cap="none" spc="0" normalizeH="0" baseline="0" noProof="0" dirty="0" smtClean="0">
                <a:ln>
                  <a:noFill/>
                </a:ln>
                <a:solidFill>
                  <a:schemeClr val="tx1"/>
                </a:solidFill>
                <a:effectLst/>
                <a:uLnTx/>
                <a:uFillTx/>
                <a:latin typeface="+mn-lt"/>
                <a:ea typeface="+mn-ea"/>
                <a:cs typeface="+mn-cs"/>
              </a:rPr>
              <a:t>An arrangement which may be worth considering </a:t>
            </a:r>
            <a:r>
              <a:rPr kumimoji="0" lang="en-US" sz="2200" b="0" i="0" u="none" strike="noStrike" kern="0" cap="none" spc="0" normalizeH="0" baseline="0" noProof="0" dirty="0" smtClean="0">
                <a:ln>
                  <a:noFill/>
                </a:ln>
                <a:solidFill>
                  <a:srgbClr val="FF0000"/>
                </a:solidFill>
                <a:effectLst/>
                <a:uLnTx/>
                <a:uFillTx/>
                <a:latin typeface="+mn-lt"/>
                <a:ea typeface="+mn-ea"/>
                <a:cs typeface="+mn-cs"/>
              </a:rPr>
              <a:t>is a </a:t>
            </a:r>
            <a:r>
              <a:rPr kumimoji="0" lang="en-GB" sz="2200" b="0" i="1" u="none" strike="noStrike" kern="0" cap="none" spc="0" normalizeH="0" baseline="0" noProof="0" dirty="0" smtClean="0">
                <a:ln>
                  <a:noFill/>
                </a:ln>
                <a:solidFill>
                  <a:srgbClr val="FF0000"/>
                </a:solidFill>
                <a:effectLst/>
                <a:uLnTx/>
                <a:uFillTx/>
                <a:latin typeface="+mn-lt"/>
                <a:ea typeface="+mn-ea"/>
                <a:cs typeface="+mn-cs"/>
              </a:rPr>
              <a:t>Acker Solutions like configuration but with the Molten salt coolant replacing the </a:t>
            </a:r>
            <a:r>
              <a:rPr kumimoji="0" lang="en-GB" sz="2200" b="0" i="1" u="none" strike="noStrike" kern="0" cap="none" spc="0" normalizeH="0" baseline="0" noProof="0" dirty="0" err="1" smtClean="0">
                <a:ln>
                  <a:noFill/>
                </a:ln>
                <a:solidFill>
                  <a:srgbClr val="FF0000"/>
                </a:solidFill>
                <a:effectLst/>
                <a:uLnTx/>
                <a:uFillTx/>
                <a:latin typeface="+mn-lt"/>
                <a:ea typeface="+mn-ea"/>
                <a:cs typeface="+mn-cs"/>
              </a:rPr>
              <a:t>Pb</a:t>
            </a:r>
            <a:r>
              <a:rPr kumimoji="0" lang="en-GB" sz="2200" b="0" i="1" u="none" strike="noStrike" kern="0" cap="none" spc="0" normalizeH="0" baseline="0" noProof="0" dirty="0" smtClean="0">
                <a:ln>
                  <a:noFill/>
                </a:ln>
                <a:solidFill>
                  <a:srgbClr val="FF0000"/>
                </a:solidFill>
                <a:effectLst/>
                <a:uLnTx/>
                <a:uFillTx/>
                <a:latin typeface="+mn-lt"/>
                <a:ea typeface="+mn-ea"/>
                <a:cs typeface="+mn-cs"/>
              </a:rPr>
              <a:t> in a fast neutron configuration and conventional </a:t>
            </a:r>
            <a:r>
              <a:rPr lang="en-GB" sz="2200" i="1" kern="0" baseline="0" dirty="0" smtClean="0">
                <a:solidFill>
                  <a:srgbClr val="FF0000"/>
                </a:solidFill>
                <a:latin typeface="+mn-lt"/>
              </a:rPr>
              <a:t>fuel pins</a:t>
            </a:r>
            <a:r>
              <a:rPr kumimoji="0" lang="en-GB" sz="2200" b="0" i="1" u="none" strike="noStrike" kern="0" cap="none" spc="0" normalizeH="0" baseline="0" noProof="0" dirty="0" smtClean="0">
                <a:ln>
                  <a:noFill/>
                </a:ln>
                <a:solidFill>
                  <a:srgbClr val="FF0000"/>
                </a:solidFill>
                <a:effectLst/>
                <a:uLnTx/>
                <a:uFillTx/>
                <a:latin typeface="+mn-lt"/>
                <a:ea typeface="+mn-ea"/>
                <a:cs typeface="+mn-cs"/>
              </a:rPr>
              <a:t>. </a:t>
            </a:r>
            <a:r>
              <a:rPr kumimoji="0" lang="en-US" sz="2200" b="0" i="0" u="none" strike="noStrike" kern="0" cap="none" spc="0" normalizeH="0" baseline="0" noProof="0" dirty="0" smtClean="0">
                <a:ln>
                  <a:noFill/>
                </a:ln>
                <a:solidFill>
                  <a:srgbClr val="FF0000"/>
                </a:solidFill>
                <a:effectLst/>
                <a:uLnTx/>
                <a:uFillTx/>
                <a:latin typeface="+mn-lt"/>
                <a:ea typeface="+mn-ea"/>
                <a:cs typeface="+mn-cs"/>
              </a:rPr>
              <a:t> </a:t>
            </a:r>
          </a:p>
          <a:p>
            <a:pPr marL="342900" marR="0" lvl="0" indent="-342900" algn="l" defTabSz="914400" rtl="0" eaLnBrk="0" fontAlgn="base" latinLnBrk="0" hangingPunct="0">
              <a:lnSpc>
                <a:spcPts val="2440"/>
              </a:lnSpc>
              <a:spcBef>
                <a:spcPct val="20000"/>
              </a:spcBef>
              <a:spcAft>
                <a:spcPct val="0"/>
              </a:spcAft>
              <a:buClr>
                <a:srgbClr val="FF0000"/>
              </a:buClr>
              <a:buSzTx/>
              <a:buFont typeface="Zapf Dingbats" charset="2"/>
              <a:buChar char="l"/>
              <a:tabLst/>
              <a:defRPr/>
            </a:pPr>
            <a:endParaRPr kumimoji="0" lang="en-US" sz="1800" b="0" i="0" u="none" strike="noStrike" kern="0" cap="none" spc="0" normalizeH="0" baseline="0" noProof="0" dirty="0">
              <a:ln>
                <a:noFill/>
              </a:ln>
              <a:solidFill>
                <a:schemeClr val="tx1"/>
              </a:solidFill>
              <a:effectLst/>
              <a:uLnTx/>
              <a:uFillTx/>
              <a:latin typeface="+mn-lt"/>
              <a:ea typeface="+mn-ea"/>
              <a:cs typeface="+mn-cs"/>
            </a:endParaRPr>
          </a:p>
        </p:txBody>
      </p:sp>
      <p:pic>
        <p:nvPicPr>
          <p:cNvPr id="7" name="Picture 4"/>
          <p:cNvPicPr>
            <a:picLocks noChangeAspect="1" noChangeArrowheads="1"/>
          </p:cNvPicPr>
          <p:nvPr/>
        </p:nvPicPr>
        <p:blipFill>
          <a:blip r:embed="rId2"/>
          <a:srcRect/>
          <a:stretch>
            <a:fillRect/>
          </a:stretch>
        </p:blipFill>
        <p:spPr bwMode="auto">
          <a:xfrm>
            <a:off x="6248400" y="3352800"/>
            <a:ext cx="2895600" cy="312102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P spid="6" grpId="0"/>
    </p:bld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smtClean="0"/>
              <a:t>CERN_Oct_2013</a:t>
            </a:r>
            <a:endParaRPr lang="en-GB"/>
          </a:p>
        </p:txBody>
      </p:sp>
      <p:sp>
        <p:nvSpPr>
          <p:cNvPr id="5" name="Slide Number Placeholder 4"/>
          <p:cNvSpPr>
            <a:spLocks noGrp="1"/>
          </p:cNvSpPr>
          <p:nvPr>
            <p:ph type="sldNum" sz="quarter" idx="11"/>
          </p:nvPr>
        </p:nvSpPr>
        <p:spPr/>
        <p:txBody>
          <a:bodyPr/>
          <a:lstStyle/>
          <a:p>
            <a:r>
              <a:rPr lang="en-GB"/>
              <a:t>Slide# : </a:t>
            </a:r>
            <a:fld id="{D10B5C87-7571-9640-BAC9-302B4F2B6722}" type="slidenum">
              <a:rPr lang="en-GB"/>
              <a:pPr/>
              <a:t>43</a:t>
            </a:fld>
            <a:endParaRPr lang="en-GB"/>
          </a:p>
        </p:txBody>
      </p:sp>
      <p:sp>
        <p:nvSpPr>
          <p:cNvPr id="1383426" name="AutoShape 2"/>
          <p:cNvSpPr>
            <a:spLocks noGrp="1" noChangeArrowheads="1"/>
          </p:cNvSpPr>
          <p:nvPr>
            <p:ph type="title"/>
          </p:nvPr>
        </p:nvSpPr>
        <p:spPr>
          <a:ln/>
        </p:spPr>
        <p:txBody>
          <a:bodyPr/>
          <a:lstStyle/>
          <a:p>
            <a:r>
              <a:rPr lang="en-US" dirty="0" smtClean="0"/>
              <a:t>New Reprocessing methods</a:t>
            </a:r>
            <a:endParaRPr lang="en-US" dirty="0"/>
          </a:p>
        </p:txBody>
      </p:sp>
      <p:sp>
        <p:nvSpPr>
          <p:cNvPr id="1383427" name="Rectangle 3"/>
          <p:cNvSpPr>
            <a:spLocks noGrp="1" noChangeArrowheads="1"/>
          </p:cNvSpPr>
          <p:nvPr>
            <p:ph type="body" idx="1"/>
          </p:nvPr>
        </p:nvSpPr>
        <p:spPr>
          <a:xfrm>
            <a:off x="304800" y="609600"/>
            <a:ext cx="9448800" cy="5715000"/>
          </a:xfrm>
        </p:spPr>
        <p:txBody>
          <a:bodyPr/>
          <a:lstStyle/>
          <a:p>
            <a:pPr>
              <a:lnSpc>
                <a:spcPct val="93000"/>
              </a:lnSpc>
            </a:pPr>
            <a:r>
              <a:rPr lang="en-US" sz="2400"/>
              <a:t>The end of cycle process in the case of Thorium needs major new developments and it deserves new methods. </a:t>
            </a:r>
          </a:p>
          <a:p>
            <a:pPr>
              <a:lnSpc>
                <a:spcPct val="93000"/>
              </a:lnSpc>
            </a:pPr>
            <a:r>
              <a:rPr lang="en-GB" sz="2400"/>
              <a:t>It would not be appropriate to throw away each time the seeds, since we shall miss the indefinite repetition of several very long lasting breeding Thorium fed nuclear fuel cycles. </a:t>
            </a:r>
          </a:p>
          <a:p>
            <a:pPr>
              <a:lnSpc>
                <a:spcPct val="93000"/>
              </a:lnSpc>
            </a:pPr>
            <a:r>
              <a:rPr lang="en-GB" sz="2400"/>
              <a:t>The standard aqueous processes THOREX, PUREX and so on applied to the Thorium fuel above, in which actinides are separated and later recovered by a centralized reprocessing facility is presumably possible but it will be certainly both very complicated and costly.  </a:t>
            </a:r>
          </a:p>
          <a:p>
            <a:pPr>
              <a:lnSpc>
                <a:spcPct val="93000"/>
              </a:lnSpc>
            </a:pPr>
            <a:r>
              <a:rPr lang="en-GB" sz="2400"/>
              <a:t>Aqueous solution systems use an organic solvent which is easily decomposed and deteriorated in the case of the closed Th-U cycle by the substantial effects of radiation damage. </a:t>
            </a:r>
          </a:p>
          <a:p>
            <a:pPr>
              <a:lnSpc>
                <a:spcPct val="93000"/>
              </a:lnSpc>
            </a:pPr>
            <a:r>
              <a:rPr lang="en-GB" sz="2400" i="1">
                <a:solidFill>
                  <a:srgbClr val="FA012E"/>
                </a:solidFill>
              </a:rPr>
              <a:t>The creation of a new, appropriate end of the cycle procedure has been a so far undisclosed necessity for the practical realization of any closed Thorium cycle</a:t>
            </a:r>
            <a:r>
              <a:rPr lang="en-GB" sz="2400"/>
              <a:t>. </a:t>
            </a:r>
          </a:p>
          <a:p>
            <a:pPr>
              <a:lnSpc>
                <a:spcPct val="93000"/>
              </a:lnSpc>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83427">
                                            <p:txEl>
                                              <p:pRg st="0" end="0"/>
                                            </p:txEl>
                                          </p:spTgt>
                                        </p:tgtEl>
                                        <p:attrNameLst>
                                          <p:attrName>style.visibility</p:attrName>
                                        </p:attrNameLst>
                                      </p:cBhvr>
                                      <p:to>
                                        <p:strVal val="visible"/>
                                      </p:to>
                                    </p:set>
                                    <p:animEffect transition="in" filter="dissolve">
                                      <p:cBhvr>
                                        <p:cTn id="7" dur="500"/>
                                        <p:tgtEl>
                                          <p:spTgt spid="13834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83427">
                                            <p:txEl>
                                              <p:pRg st="1" end="1"/>
                                            </p:txEl>
                                          </p:spTgt>
                                        </p:tgtEl>
                                        <p:attrNameLst>
                                          <p:attrName>style.visibility</p:attrName>
                                        </p:attrNameLst>
                                      </p:cBhvr>
                                      <p:to>
                                        <p:strVal val="visible"/>
                                      </p:to>
                                    </p:set>
                                    <p:animEffect transition="in" filter="dissolve">
                                      <p:cBhvr>
                                        <p:cTn id="12" dur="500"/>
                                        <p:tgtEl>
                                          <p:spTgt spid="138342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83427">
                                            <p:txEl>
                                              <p:pRg st="2" end="2"/>
                                            </p:txEl>
                                          </p:spTgt>
                                        </p:tgtEl>
                                        <p:attrNameLst>
                                          <p:attrName>style.visibility</p:attrName>
                                        </p:attrNameLst>
                                      </p:cBhvr>
                                      <p:to>
                                        <p:strVal val="visible"/>
                                      </p:to>
                                    </p:set>
                                    <p:animEffect transition="in" filter="dissolve">
                                      <p:cBhvr>
                                        <p:cTn id="17" dur="500"/>
                                        <p:tgtEl>
                                          <p:spTgt spid="138342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83427">
                                            <p:txEl>
                                              <p:pRg st="3" end="3"/>
                                            </p:txEl>
                                          </p:spTgt>
                                        </p:tgtEl>
                                        <p:attrNameLst>
                                          <p:attrName>style.visibility</p:attrName>
                                        </p:attrNameLst>
                                      </p:cBhvr>
                                      <p:to>
                                        <p:strVal val="visible"/>
                                      </p:to>
                                    </p:set>
                                    <p:animEffect transition="in" filter="dissolve">
                                      <p:cBhvr>
                                        <p:cTn id="22" dur="500"/>
                                        <p:tgtEl>
                                          <p:spTgt spid="138342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83427">
                                            <p:txEl>
                                              <p:pRg st="4" end="4"/>
                                            </p:txEl>
                                          </p:spTgt>
                                        </p:tgtEl>
                                        <p:attrNameLst>
                                          <p:attrName>style.visibility</p:attrName>
                                        </p:attrNameLst>
                                      </p:cBhvr>
                                      <p:to>
                                        <p:strVal val="visible"/>
                                      </p:to>
                                    </p:set>
                                    <p:animEffect transition="in" filter="dissolve">
                                      <p:cBhvr>
                                        <p:cTn id="27" dur="500"/>
                                        <p:tgtEl>
                                          <p:spTgt spid="13834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3427" grpId="0" build="p"/>
    </p:bld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r>
              <a:rPr lang="en-US" smtClean="0"/>
              <a:t>CERN_Oct_2013</a:t>
            </a:r>
            <a:endParaRPr lang="en-GB"/>
          </a:p>
        </p:txBody>
      </p:sp>
      <p:sp>
        <p:nvSpPr>
          <p:cNvPr id="7" name="Slide Number Placeholder 4"/>
          <p:cNvSpPr>
            <a:spLocks noGrp="1"/>
          </p:cNvSpPr>
          <p:nvPr>
            <p:ph type="sldNum" sz="quarter" idx="11"/>
          </p:nvPr>
        </p:nvSpPr>
        <p:spPr/>
        <p:txBody>
          <a:bodyPr/>
          <a:lstStyle/>
          <a:p>
            <a:r>
              <a:rPr lang="en-GB"/>
              <a:t>Slide# : </a:t>
            </a:r>
            <a:fld id="{B06C2E3E-35DB-C640-AC35-E913A4F3DF90}" type="slidenum">
              <a:rPr lang="en-GB"/>
              <a:pPr/>
              <a:t>44</a:t>
            </a:fld>
            <a:endParaRPr lang="en-GB"/>
          </a:p>
        </p:txBody>
      </p:sp>
      <p:sp>
        <p:nvSpPr>
          <p:cNvPr id="1385474" name="Rectangle 2"/>
          <p:cNvSpPr>
            <a:spLocks noGrp="1" noChangeArrowheads="1"/>
          </p:cNvSpPr>
          <p:nvPr>
            <p:ph type="body" idx="1"/>
          </p:nvPr>
        </p:nvSpPr>
        <p:spPr>
          <a:xfrm>
            <a:off x="152400" y="609600"/>
            <a:ext cx="9448800" cy="2133600"/>
          </a:xfrm>
        </p:spPr>
        <p:txBody>
          <a:bodyPr/>
          <a:lstStyle/>
          <a:p>
            <a:pPr>
              <a:lnSpc>
                <a:spcPct val="90000"/>
              </a:lnSpc>
            </a:pPr>
            <a:r>
              <a:rPr lang="en-GB" sz="2400" dirty="0"/>
              <a:t>Volatility of fluorides has been widely used to extract Actinides with a valence of 5 or greater: </a:t>
            </a:r>
            <a:r>
              <a:rPr lang="en-GB" sz="2400" dirty="0">
                <a:solidFill>
                  <a:srgbClr val="FA012E"/>
                </a:solidFill>
              </a:rPr>
              <a:t>Uranium, Neptunium, Plutonium. </a:t>
            </a:r>
            <a:r>
              <a:rPr lang="en-GB" sz="2400" dirty="0"/>
              <a:t>Fluoridation is one of the universally used systems.</a:t>
            </a:r>
            <a:endParaRPr lang="en-GB" sz="2400" dirty="0">
              <a:solidFill>
                <a:srgbClr val="FA012E"/>
              </a:solidFill>
            </a:endParaRPr>
          </a:p>
          <a:p>
            <a:pPr>
              <a:lnSpc>
                <a:spcPct val="90000"/>
              </a:lnSpc>
            </a:pPr>
            <a:r>
              <a:rPr lang="en-GB" sz="2400" dirty="0">
                <a:solidFill>
                  <a:srgbClr val="FA012E"/>
                </a:solidFill>
              </a:rPr>
              <a:t>It is a fortunate circumstance that U and </a:t>
            </a:r>
            <a:r>
              <a:rPr lang="en-GB" sz="2400" dirty="0" err="1">
                <a:solidFill>
                  <a:srgbClr val="FA012E"/>
                </a:solidFill>
              </a:rPr>
              <a:t>Pu</a:t>
            </a:r>
            <a:r>
              <a:rPr lang="en-GB" sz="2400" dirty="0">
                <a:solidFill>
                  <a:srgbClr val="FA012E"/>
                </a:solidFill>
              </a:rPr>
              <a:t> are the main “seeds” in the case of Fast EA Thorium nuclear fuel.</a:t>
            </a:r>
            <a:r>
              <a:rPr lang="en-GB" sz="2400" dirty="0"/>
              <a:t> </a:t>
            </a:r>
          </a:p>
          <a:p>
            <a:pPr>
              <a:lnSpc>
                <a:spcPct val="90000"/>
              </a:lnSpc>
            </a:pPr>
            <a:r>
              <a:rPr lang="en-US" sz="2400" dirty="0"/>
              <a:t>The initial UO</a:t>
            </a:r>
            <a:r>
              <a:rPr lang="en-US" sz="2400" baseline="-25000" dirty="0"/>
              <a:t>2</a:t>
            </a:r>
            <a:r>
              <a:rPr lang="en-US" sz="2400" dirty="0"/>
              <a:t> is converted with hydrofluoric acid (HF) to Uranium  tetra-fluoride, UF</a:t>
            </a:r>
            <a:r>
              <a:rPr lang="en-US" sz="2400" baseline="-25000" dirty="0"/>
              <a:t>4</a:t>
            </a:r>
            <a:r>
              <a:rPr lang="en-US" sz="2400" dirty="0"/>
              <a:t>. Oxidation with fluorine finally yields UF</a:t>
            </a:r>
            <a:r>
              <a:rPr lang="en-US" sz="2400" baseline="-25000" dirty="0"/>
              <a:t>6</a:t>
            </a:r>
            <a:r>
              <a:rPr lang="en-US" sz="2400" dirty="0"/>
              <a:t> with the following process</a:t>
            </a:r>
            <a:endParaRPr lang="en-US" dirty="0"/>
          </a:p>
        </p:txBody>
      </p:sp>
      <p:graphicFrame>
        <p:nvGraphicFramePr>
          <p:cNvPr id="1385475" name="Object 3"/>
          <p:cNvGraphicFramePr>
            <a:graphicFrameLocks noChangeAspect="1"/>
          </p:cNvGraphicFramePr>
          <p:nvPr/>
        </p:nvGraphicFramePr>
        <p:xfrm>
          <a:off x="457200" y="3502025"/>
          <a:ext cx="9296400" cy="384175"/>
        </p:xfrm>
        <a:graphic>
          <a:graphicData uri="http://schemas.openxmlformats.org/presentationml/2006/ole">
            <p:oleObj spid="_x0000_s1385484" name="Equation" r:id="rId4" imgW="4292600" imgH="177800" progId="Equation.3">
              <p:embed/>
            </p:oleObj>
          </a:graphicData>
        </a:graphic>
      </p:graphicFrame>
      <p:sp>
        <p:nvSpPr>
          <p:cNvPr id="1385476" name="Rectangle 4"/>
          <p:cNvSpPr>
            <a:spLocks noChangeArrowheads="1"/>
          </p:cNvSpPr>
          <p:nvPr/>
        </p:nvSpPr>
        <p:spPr bwMode="auto">
          <a:xfrm>
            <a:off x="152400" y="3810000"/>
            <a:ext cx="9296400" cy="838200"/>
          </a:xfrm>
          <a:prstGeom prst="rect">
            <a:avLst/>
          </a:prstGeom>
          <a:noFill/>
          <a:ln w="9525">
            <a:noFill/>
            <a:miter lim="800000"/>
            <a:headEnd/>
            <a:tailEnd/>
          </a:ln>
          <a:effectLst/>
        </p:spPr>
        <p:txBody>
          <a:bodyPr>
            <a:prstTxWarp prst="textNoShape">
              <a:avLst/>
            </a:prstTxWarp>
          </a:bodyPr>
          <a:lstStyle/>
          <a:p>
            <a:pPr marL="342900" indent="-342900">
              <a:lnSpc>
                <a:spcPct val="90000"/>
              </a:lnSpc>
              <a:spcBef>
                <a:spcPct val="20000"/>
              </a:spcBef>
              <a:buClr>
                <a:srgbClr val="FF0000"/>
              </a:buClr>
              <a:buFont typeface="Zapf Dingbats" charset="2"/>
              <a:buChar char="l"/>
            </a:pPr>
            <a:r>
              <a:rPr lang="en-GB" sz="2400" baseline="0" dirty="0">
                <a:latin typeface="Comic Sans MS" charset="0"/>
              </a:rPr>
              <a:t>Spent Thorium, the Fission products and the minor Actinides, Protactinium, Americium, Curium are “waste”. Uranium and Plutonium are “seeds”. </a:t>
            </a:r>
          </a:p>
          <a:p>
            <a:pPr marL="342900" indent="-342900">
              <a:lnSpc>
                <a:spcPct val="90000"/>
              </a:lnSpc>
              <a:spcBef>
                <a:spcPct val="20000"/>
              </a:spcBef>
              <a:buClr>
                <a:srgbClr val="FF0000"/>
              </a:buClr>
              <a:buFont typeface="Zapf Dingbats" charset="2"/>
              <a:buChar char="l"/>
            </a:pPr>
            <a:r>
              <a:rPr lang="en-GB" sz="2400" baseline="0" dirty="0">
                <a:latin typeface="Comic Sans MS" charset="0"/>
              </a:rPr>
              <a:t>New Thorium</a:t>
            </a:r>
            <a:r>
              <a:rPr lang="en-GB" sz="2400" baseline="0" dirty="0" smtClean="0">
                <a:latin typeface="Comic Sans MS" charset="0"/>
              </a:rPr>
              <a:t> may be </a:t>
            </a:r>
            <a:r>
              <a:rPr lang="en-GB" sz="2400" baseline="0" dirty="0">
                <a:latin typeface="Comic Sans MS" charset="0"/>
              </a:rPr>
              <a:t>injected at each cycle: </a:t>
            </a:r>
            <a:r>
              <a:rPr lang="en-GB" sz="2400" baseline="0" dirty="0" err="1">
                <a:latin typeface="Comic Sans MS" charset="0"/>
              </a:rPr>
              <a:t>Th</a:t>
            </a:r>
            <a:r>
              <a:rPr lang="en-GB" sz="2400" baseline="0" dirty="0">
                <a:latin typeface="Comic Sans MS" charset="0"/>
              </a:rPr>
              <a:t> is cheap.</a:t>
            </a:r>
          </a:p>
          <a:p>
            <a:pPr marL="342900" indent="-342900">
              <a:lnSpc>
                <a:spcPct val="90000"/>
              </a:lnSpc>
              <a:spcBef>
                <a:spcPct val="20000"/>
              </a:spcBef>
              <a:buClr>
                <a:srgbClr val="FF0000"/>
              </a:buClr>
              <a:buFont typeface="Zapf Dingbats" charset="2"/>
              <a:buChar char="l"/>
            </a:pPr>
            <a:r>
              <a:rPr lang="en-GB" sz="2400" baseline="0" dirty="0">
                <a:latin typeface="Comic Sans MS" charset="0"/>
              </a:rPr>
              <a:t>The final transformation from fluoride to oxide is currently performed with the help of hydrogen and steam/ hydrogen flowing at appropriate temperatures</a:t>
            </a:r>
            <a:r>
              <a:rPr lang="en-GB" sz="2400" baseline="0" dirty="0">
                <a:latin typeface="Times New Roman" charset="0"/>
              </a:rPr>
              <a:t>. </a:t>
            </a:r>
          </a:p>
        </p:txBody>
      </p:sp>
      <p:sp>
        <p:nvSpPr>
          <p:cNvPr id="1385477" name="AutoShape 5"/>
          <p:cNvSpPr>
            <a:spLocks noGrp="1" noChangeArrowheads="1"/>
          </p:cNvSpPr>
          <p:nvPr>
            <p:ph type="title"/>
          </p:nvPr>
        </p:nvSpPr>
        <p:spPr>
          <a:ln/>
        </p:spPr>
        <p:txBody>
          <a:bodyPr/>
          <a:lstStyle/>
          <a:p>
            <a:r>
              <a:rPr lang="en-US"/>
              <a:t>A new, very simple dry reprocessing of U+Pu seeds.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85474">
                                            <p:txEl>
                                              <p:pRg st="0" end="0"/>
                                            </p:txEl>
                                          </p:spTgt>
                                        </p:tgtEl>
                                        <p:attrNameLst>
                                          <p:attrName>style.visibility</p:attrName>
                                        </p:attrNameLst>
                                      </p:cBhvr>
                                      <p:to>
                                        <p:strVal val="visible"/>
                                      </p:to>
                                    </p:set>
                                    <p:animEffect transition="in" filter="dissolve">
                                      <p:cBhvr>
                                        <p:cTn id="7" dur="500"/>
                                        <p:tgtEl>
                                          <p:spTgt spid="138547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85474">
                                            <p:txEl>
                                              <p:pRg st="1" end="1"/>
                                            </p:txEl>
                                          </p:spTgt>
                                        </p:tgtEl>
                                        <p:attrNameLst>
                                          <p:attrName>style.visibility</p:attrName>
                                        </p:attrNameLst>
                                      </p:cBhvr>
                                      <p:to>
                                        <p:strVal val="visible"/>
                                      </p:to>
                                    </p:set>
                                    <p:animEffect transition="in" filter="dissolve">
                                      <p:cBhvr>
                                        <p:cTn id="12" dur="500"/>
                                        <p:tgtEl>
                                          <p:spTgt spid="138547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85474">
                                            <p:txEl>
                                              <p:pRg st="2" end="2"/>
                                            </p:txEl>
                                          </p:spTgt>
                                        </p:tgtEl>
                                        <p:attrNameLst>
                                          <p:attrName>style.visibility</p:attrName>
                                        </p:attrNameLst>
                                      </p:cBhvr>
                                      <p:to>
                                        <p:strVal val="visible"/>
                                      </p:to>
                                    </p:set>
                                    <p:animEffect transition="in" filter="dissolve">
                                      <p:cBhvr>
                                        <p:cTn id="17" dur="500"/>
                                        <p:tgtEl>
                                          <p:spTgt spid="138547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385475"/>
                                        </p:tgtEl>
                                        <p:attrNameLst>
                                          <p:attrName>style.visibility</p:attrName>
                                        </p:attrNameLst>
                                      </p:cBhvr>
                                      <p:to>
                                        <p:strVal val="visible"/>
                                      </p:to>
                                    </p:set>
                                    <p:animEffect transition="in" filter="dissolve">
                                      <p:cBhvr>
                                        <p:cTn id="22" dur="500"/>
                                        <p:tgtEl>
                                          <p:spTgt spid="138547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85476">
                                            <p:txEl>
                                              <p:pRg st="0" end="0"/>
                                            </p:txEl>
                                          </p:spTgt>
                                        </p:tgtEl>
                                        <p:attrNameLst>
                                          <p:attrName>style.visibility</p:attrName>
                                        </p:attrNameLst>
                                      </p:cBhvr>
                                      <p:to>
                                        <p:strVal val="visible"/>
                                      </p:to>
                                    </p:set>
                                    <p:animEffect transition="in" filter="dissolve">
                                      <p:cBhvr>
                                        <p:cTn id="27" dur="500"/>
                                        <p:tgtEl>
                                          <p:spTgt spid="1385476">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385476">
                                            <p:txEl>
                                              <p:pRg st="1" end="1"/>
                                            </p:txEl>
                                          </p:spTgt>
                                        </p:tgtEl>
                                        <p:attrNameLst>
                                          <p:attrName>style.visibility</p:attrName>
                                        </p:attrNameLst>
                                      </p:cBhvr>
                                      <p:to>
                                        <p:strVal val="visible"/>
                                      </p:to>
                                    </p:set>
                                    <p:animEffect transition="in" filter="dissolve">
                                      <p:cBhvr>
                                        <p:cTn id="32" dur="500"/>
                                        <p:tgtEl>
                                          <p:spTgt spid="1385476">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385476">
                                            <p:txEl>
                                              <p:pRg st="2" end="2"/>
                                            </p:txEl>
                                          </p:spTgt>
                                        </p:tgtEl>
                                        <p:attrNameLst>
                                          <p:attrName>style.visibility</p:attrName>
                                        </p:attrNameLst>
                                      </p:cBhvr>
                                      <p:to>
                                        <p:strVal val="visible"/>
                                      </p:to>
                                    </p:set>
                                    <p:animEffect transition="in" filter="dissolve">
                                      <p:cBhvr>
                                        <p:cTn id="37" dur="500"/>
                                        <p:tgtEl>
                                          <p:spTgt spid="138547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5474" grpId="0" build="p"/>
      <p:bldP spid="1385476" grpId="0" build="p"/>
    </p:bld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smtClean="0"/>
              <a:t>CERN_Oct_2013</a:t>
            </a:r>
            <a:endParaRPr lang="en-GB"/>
          </a:p>
        </p:txBody>
      </p:sp>
      <p:sp>
        <p:nvSpPr>
          <p:cNvPr id="5" name="Slide Number Placeholder 4"/>
          <p:cNvSpPr>
            <a:spLocks noGrp="1"/>
          </p:cNvSpPr>
          <p:nvPr>
            <p:ph type="sldNum" sz="quarter" idx="11"/>
          </p:nvPr>
        </p:nvSpPr>
        <p:spPr/>
        <p:txBody>
          <a:bodyPr/>
          <a:lstStyle/>
          <a:p>
            <a:r>
              <a:rPr lang="en-GB"/>
              <a:t>Slide# : </a:t>
            </a:r>
            <a:fld id="{F5035915-F920-DA46-BC5C-0C77C428AD86}" type="slidenum">
              <a:rPr lang="en-GB"/>
              <a:pPr/>
              <a:t>45</a:t>
            </a:fld>
            <a:endParaRPr lang="en-GB"/>
          </a:p>
        </p:txBody>
      </p:sp>
      <p:sp>
        <p:nvSpPr>
          <p:cNvPr id="1392642" name="AutoShape 2"/>
          <p:cNvSpPr>
            <a:spLocks noGrp="1" noChangeArrowheads="1"/>
          </p:cNvSpPr>
          <p:nvPr>
            <p:ph type="title"/>
          </p:nvPr>
        </p:nvSpPr>
        <p:spPr>
          <a:ln/>
        </p:spPr>
        <p:txBody>
          <a:bodyPr/>
          <a:lstStyle/>
          <a:p>
            <a:r>
              <a:rPr lang="en-GB"/>
              <a:t>Simple Oxide fuel regeneration with Fluorination</a:t>
            </a:r>
          </a:p>
        </p:txBody>
      </p:sp>
      <p:pic>
        <p:nvPicPr>
          <p:cNvPr id="1392645" name="Picture 5" descr="patentfig1"/>
          <p:cNvPicPr>
            <a:picLocks noChangeAspect="1" noChangeArrowheads="1"/>
          </p:cNvPicPr>
          <p:nvPr/>
        </p:nvPicPr>
        <p:blipFill>
          <a:blip r:embed="rId3"/>
          <a:srcRect/>
          <a:stretch>
            <a:fillRect/>
          </a:stretch>
        </p:blipFill>
        <p:spPr bwMode="auto">
          <a:xfrm>
            <a:off x="685800" y="571500"/>
            <a:ext cx="7543800" cy="5713413"/>
          </a:xfrm>
          <a:prstGeom prst="rect">
            <a:avLst/>
          </a:prstGeom>
          <a:noFill/>
        </p:spPr>
      </p:pic>
      <p:sp>
        <p:nvSpPr>
          <p:cNvPr id="6" name="TextBox 5"/>
          <p:cNvSpPr txBox="1"/>
          <p:nvPr/>
        </p:nvSpPr>
        <p:spPr>
          <a:xfrm>
            <a:off x="6629401" y="4724400"/>
            <a:ext cx="3276600" cy="1938992"/>
          </a:xfrm>
          <a:prstGeom prst="rect">
            <a:avLst/>
          </a:prstGeom>
          <a:noFill/>
        </p:spPr>
        <p:txBody>
          <a:bodyPr wrap="square" rtlCol="0">
            <a:spAutoFit/>
          </a:bodyPr>
          <a:lstStyle/>
          <a:p>
            <a:pPr algn="ctr"/>
            <a:r>
              <a:rPr lang="en-US" sz="1800" i="1" baseline="0" dirty="0" smtClean="0">
                <a:solidFill>
                  <a:srgbClr val="FF0000"/>
                </a:solidFill>
                <a:latin typeface="+mn-lt"/>
              </a:rPr>
              <a:t>About 95% of the depleted uranium produced to date</a:t>
            </a:r>
          </a:p>
          <a:p>
            <a:pPr algn="ctr"/>
            <a:r>
              <a:rPr lang="en-US" sz="1800" i="1" baseline="0" dirty="0" smtClean="0">
                <a:solidFill>
                  <a:srgbClr val="FF0000"/>
                </a:solidFill>
                <a:latin typeface="+mn-lt"/>
              </a:rPr>
              <a:t> is stored as uranium hexafluoride, UF</a:t>
            </a:r>
            <a:r>
              <a:rPr lang="en-US" sz="1800" i="1" dirty="0" smtClean="0">
                <a:solidFill>
                  <a:srgbClr val="FF0000"/>
                </a:solidFill>
                <a:latin typeface="+mn-lt"/>
              </a:rPr>
              <a:t>6</a:t>
            </a:r>
            <a:r>
              <a:rPr lang="en-US" sz="1800" i="1" baseline="0" dirty="0" smtClean="0">
                <a:solidFill>
                  <a:srgbClr val="FF0000"/>
                </a:solidFill>
                <a:latin typeface="+mn-lt"/>
              </a:rPr>
              <a:t>, in steel </a:t>
            </a:r>
          </a:p>
          <a:p>
            <a:pPr algn="ctr"/>
            <a:r>
              <a:rPr lang="en-US" sz="1800" i="1" baseline="0" dirty="0" smtClean="0">
                <a:solidFill>
                  <a:srgbClr val="FF0000"/>
                </a:solidFill>
                <a:latin typeface="+mn-lt"/>
              </a:rPr>
              <a:t>cylinders in open air yards close to enrichment plants.</a:t>
            </a:r>
          </a:p>
          <a:p>
            <a:pPr algn="ctr"/>
            <a:endParaRPr lang="en-US" sz="1800" i="1" dirty="0">
              <a:solidFill>
                <a:srgbClr val="FF0000"/>
              </a:solidFill>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926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r>
              <a:rPr lang="en-US" smtClean="0"/>
              <a:t>CERN_Oct_2013</a:t>
            </a:r>
            <a:endParaRPr lang="en-GB"/>
          </a:p>
        </p:txBody>
      </p:sp>
      <p:sp>
        <p:nvSpPr>
          <p:cNvPr id="7" name="Slide Number Placeholder 4"/>
          <p:cNvSpPr>
            <a:spLocks noGrp="1"/>
          </p:cNvSpPr>
          <p:nvPr>
            <p:ph type="sldNum" sz="quarter" idx="11"/>
          </p:nvPr>
        </p:nvSpPr>
        <p:spPr/>
        <p:txBody>
          <a:bodyPr/>
          <a:lstStyle/>
          <a:p>
            <a:r>
              <a:rPr lang="en-GB"/>
              <a:t>Slide# : </a:t>
            </a:r>
            <a:fld id="{54711B06-9007-734B-9C39-547DCFB3C98F}" type="slidenum">
              <a:rPr lang="en-GB"/>
              <a:pPr/>
              <a:t>46</a:t>
            </a:fld>
            <a:endParaRPr lang="en-GB"/>
          </a:p>
        </p:txBody>
      </p:sp>
      <p:sp>
        <p:nvSpPr>
          <p:cNvPr id="1393666" name="AutoShape 2"/>
          <p:cNvSpPr>
            <a:spLocks noGrp="1" noChangeArrowheads="1"/>
          </p:cNvSpPr>
          <p:nvPr>
            <p:ph type="title"/>
          </p:nvPr>
        </p:nvSpPr>
        <p:spPr>
          <a:ln/>
        </p:spPr>
        <p:txBody>
          <a:bodyPr/>
          <a:lstStyle/>
          <a:p>
            <a:r>
              <a:rPr lang="en-GB"/>
              <a:t>Long lasting toxicities for the simple fluorination method</a:t>
            </a:r>
          </a:p>
        </p:txBody>
      </p:sp>
      <p:pic>
        <p:nvPicPr>
          <p:cNvPr id="1393668" name="Picture 4" descr="Figure1fin"/>
          <p:cNvPicPr>
            <a:picLocks noChangeAspect="1" noChangeArrowheads="1"/>
          </p:cNvPicPr>
          <p:nvPr/>
        </p:nvPicPr>
        <p:blipFill>
          <a:blip r:embed="rId3"/>
          <a:srcRect/>
          <a:stretch>
            <a:fillRect/>
          </a:stretch>
        </p:blipFill>
        <p:spPr bwMode="auto">
          <a:xfrm>
            <a:off x="5732463" y="838200"/>
            <a:ext cx="3944937" cy="5632450"/>
          </a:xfrm>
          <a:prstGeom prst="rect">
            <a:avLst/>
          </a:prstGeom>
          <a:noFill/>
        </p:spPr>
      </p:pic>
      <p:sp>
        <p:nvSpPr>
          <p:cNvPr id="1393669" name="Rectangle 5"/>
          <p:cNvSpPr>
            <a:spLocks noGrp="1" noChangeArrowheads="1"/>
          </p:cNvSpPr>
          <p:nvPr>
            <p:ph type="body" idx="1"/>
          </p:nvPr>
        </p:nvSpPr>
        <p:spPr>
          <a:xfrm>
            <a:off x="304800" y="533400"/>
            <a:ext cx="5334000" cy="5486400"/>
          </a:xfrm>
          <a:noFill/>
          <a:ln/>
        </p:spPr>
        <p:txBody>
          <a:bodyPr/>
          <a:lstStyle/>
          <a:p>
            <a:pPr>
              <a:lnSpc>
                <a:spcPct val="95000"/>
              </a:lnSpc>
            </a:pPr>
            <a:r>
              <a:rPr lang="en-GB" sz="2400" dirty="0"/>
              <a:t>The radio-toxicity of the resulting waste are  due to two main contaminants:</a:t>
            </a:r>
          </a:p>
          <a:p>
            <a:pPr lvl="1">
              <a:lnSpc>
                <a:spcPct val="95000"/>
              </a:lnSpc>
            </a:pPr>
            <a:r>
              <a:rPr lang="en-GB" sz="2400" dirty="0"/>
              <a:t>long lived Pa</a:t>
            </a:r>
            <a:r>
              <a:rPr lang="en-GB" sz="2400" baseline="30000" dirty="0"/>
              <a:t>231</a:t>
            </a:r>
            <a:r>
              <a:rPr lang="en-GB" sz="2400" dirty="0"/>
              <a:t> which may be recovered with the help of Bismuth.</a:t>
            </a:r>
          </a:p>
          <a:p>
            <a:pPr lvl="1">
              <a:lnSpc>
                <a:spcPct val="95000"/>
              </a:lnSpc>
            </a:pPr>
            <a:r>
              <a:rPr lang="en-GB" sz="2400" dirty="0"/>
              <a:t>The discharged Thorium is radioactive since it contains Th</a:t>
            </a:r>
            <a:r>
              <a:rPr lang="en-GB" sz="2400" baseline="30000" dirty="0"/>
              <a:t>230</a:t>
            </a:r>
            <a:r>
              <a:rPr lang="en-GB" sz="2400" dirty="0"/>
              <a:t>. Thorium may be further recycled as “seeds” with an appropriate chemical extraction.</a:t>
            </a:r>
          </a:p>
          <a:p>
            <a:pPr>
              <a:lnSpc>
                <a:spcPct val="95000"/>
              </a:lnSpc>
            </a:pPr>
            <a:r>
              <a:rPr lang="en-GB" sz="2400" dirty="0"/>
              <a:t>The remaining “waste”, namely the U and </a:t>
            </a:r>
            <a:r>
              <a:rPr lang="en-GB" sz="2400" dirty="0" err="1"/>
              <a:t>Pu</a:t>
            </a:r>
            <a:r>
              <a:rPr lang="en-GB" sz="2400" dirty="0"/>
              <a:t> leaks, Cm and Am have a radio toxicity that is negligible with respect to FP.</a:t>
            </a:r>
          </a:p>
        </p:txBody>
      </p:sp>
      <p:sp>
        <p:nvSpPr>
          <p:cNvPr id="1393670" name="Text Box 6"/>
          <p:cNvSpPr txBox="1">
            <a:spLocks noChangeArrowheads="1"/>
          </p:cNvSpPr>
          <p:nvPr/>
        </p:nvSpPr>
        <p:spPr bwMode="auto">
          <a:xfrm>
            <a:off x="5410200" y="6096000"/>
            <a:ext cx="4168775" cy="304800"/>
          </a:xfrm>
          <a:prstGeom prst="rect">
            <a:avLst/>
          </a:prstGeom>
          <a:solidFill>
            <a:schemeClr val="bg1"/>
          </a:solidFill>
          <a:ln w="9525">
            <a:noFill/>
            <a:miter lim="800000"/>
            <a:headEnd/>
            <a:tailEnd/>
          </a:ln>
          <a:effectLst/>
        </p:spPr>
        <p:txBody>
          <a:bodyPr>
            <a:prstTxWarp prst="textNoShape">
              <a:avLst/>
            </a:prstTxWarp>
            <a:spAutoFit/>
          </a:bodyPr>
          <a:lstStyle/>
          <a:p>
            <a:pPr algn="r">
              <a:spcBef>
                <a:spcPct val="50000"/>
              </a:spcBef>
            </a:pPr>
            <a:r>
              <a:rPr lang="en-US" sz="1400" i="1" baseline="0">
                <a:solidFill>
                  <a:srgbClr val="FA012E"/>
                </a:solidFill>
                <a:latin typeface="Comic Sans MS" charset="0"/>
              </a:rPr>
              <a:t>EA1600 asymptotic load after 120 Gwatt/d/t</a:t>
            </a:r>
            <a:endParaRPr lang="en-GB" sz="1400" baseline="0">
              <a:latin typeface="Comic Sans MS"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393668"/>
                                        </p:tgtEl>
                                        <p:attrNameLst>
                                          <p:attrName>style.visibility</p:attrName>
                                        </p:attrNameLst>
                                      </p:cBhvr>
                                      <p:to>
                                        <p:strVal val="visible"/>
                                      </p:to>
                                    </p:set>
                                    <p:animEffect transition="in" filter="dissolve">
                                      <p:cBhvr>
                                        <p:cTn id="7" dur="500"/>
                                        <p:tgtEl>
                                          <p:spTgt spid="139366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93670"/>
                                        </p:tgtEl>
                                        <p:attrNameLst>
                                          <p:attrName>style.visibility</p:attrName>
                                        </p:attrNameLst>
                                      </p:cBhvr>
                                      <p:to>
                                        <p:strVal val="visible"/>
                                      </p:to>
                                    </p:set>
                                    <p:animEffect transition="in" filter="dissolve">
                                      <p:cBhvr>
                                        <p:cTn id="12" dur="500"/>
                                        <p:tgtEl>
                                          <p:spTgt spid="139367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93669">
                                            <p:txEl>
                                              <p:pRg st="0" end="0"/>
                                            </p:txEl>
                                          </p:spTgt>
                                        </p:tgtEl>
                                        <p:attrNameLst>
                                          <p:attrName>style.visibility</p:attrName>
                                        </p:attrNameLst>
                                      </p:cBhvr>
                                      <p:to>
                                        <p:strVal val="visible"/>
                                      </p:to>
                                    </p:set>
                                    <p:animEffect transition="in" filter="dissolve">
                                      <p:cBhvr>
                                        <p:cTn id="17" dur="500"/>
                                        <p:tgtEl>
                                          <p:spTgt spid="1393669">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93669">
                                            <p:txEl>
                                              <p:pRg st="1" end="1"/>
                                            </p:txEl>
                                          </p:spTgt>
                                        </p:tgtEl>
                                        <p:attrNameLst>
                                          <p:attrName>style.visibility</p:attrName>
                                        </p:attrNameLst>
                                      </p:cBhvr>
                                      <p:to>
                                        <p:strVal val="visible"/>
                                      </p:to>
                                    </p:set>
                                    <p:animEffect transition="in" filter="dissolve">
                                      <p:cBhvr>
                                        <p:cTn id="22" dur="500"/>
                                        <p:tgtEl>
                                          <p:spTgt spid="1393669">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93669">
                                            <p:txEl>
                                              <p:pRg st="2" end="2"/>
                                            </p:txEl>
                                          </p:spTgt>
                                        </p:tgtEl>
                                        <p:attrNameLst>
                                          <p:attrName>style.visibility</p:attrName>
                                        </p:attrNameLst>
                                      </p:cBhvr>
                                      <p:to>
                                        <p:strVal val="visible"/>
                                      </p:to>
                                    </p:set>
                                    <p:animEffect transition="in" filter="dissolve">
                                      <p:cBhvr>
                                        <p:cTn id="27" dur="500"/>
                                        <p:tgtEl>
                                          <p:spTgt spid="1393669">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393669">
                                            <p:txEl>
                                              <p:pRg st="3" end="3"/>
                                            </p:txEl>
                                          </p:spTgt>
                                        </p:tgtEl>
                                        <p:attrNameLst>
                                          <p:attrName>style.visibility</p:attrName>
                                        </p:attrNameLst>
                                      </p:cBhvr>
                                      <p:to>
                                        <p:strVal val="visible"/>
                                      </p:to>
                                    </p:set>
                                    <p:animEffect transition="in" filter="dissolve">
                                      <p:cBhvr>
                                        <p:cTn id="32" dur="500"/>
                                        <p:tgtEl>
                                          <p:spTgt spid="139366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3669" grpId="0" build="p" bldLvl="2"/>
      <p:bldP spid="1393670" grpId="0" animBg="1"/>
    </p:bld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0" name="Footer Placeholder 3"/>
          <p:cNvSpPr>
            <a:spLocks noGrp="1"/>
          </p:cNvSpPr>
          <p:nvPr>
            <p:ph type="ftr" sz="quarter" idx="10"/>
          </p:nvPr>
        </p:nvSpPr>
        <p:spPr>
          <a:noFill/>
        </p:spPr>
        <p:txBody>
          <a:bodyPr/>
          <a:lstStyle/>
          <a:p>
            <a:r>
              <a:rPr lang="en-US" smtClean="0"/>
              <a:t>CERN_Oct_2013</a:t>
            </a:r>
            <a:endParaRPr lang="en-GB" smtClean="0"/>
          </a:p>
        </p:txBody>
      </p:sp>
      <p:sp>
        <p:nvSpPr>
          <p:cNvPr id="99331" name="Slide Number Placeholder 4"/>
          <p:cNvSpPr>
            <a:spLocks noGrp="1"/>
          </p:cNvSpPr>
          <p:nvPr>
            <p:ph type="sldNum" sz="quarter" idx="11"/>
          </p:nvPr>
        </p:nvSpPr>
        <p:spPr>
          <a:noFill/>
        </p:spPr>
        <p:txBody>
          <a:bodyPr/>
          <a:lstStyle/>
          <a:p>
            <a:r>
              <a:rPr lang="en-GB"/>
              <a:t>Slide# : </a:t>
            </a:r>
            <a:fld id="{E4021BF7-860E-2745-A72E-676B95226898}" type="slidenum">
              <a:rPr lang="en-GB"/>
              <a:pPr/>
              <a:t>47</a:t>
            </a:fld>
            <a:endParaRPr lang="en-GB"/>
          </a:p>
        </p:txBody>
      </p:sp>
      <p:sp>
        <p:nvSpPr>
          <p:cNvPr id="99332" name="AutoShape 2"/>
          <p:cNvSpPr>
            <a:spLocks noGrp="1" noChangeArrowheads="1"/>
          </p:cNvSpPr>
          <p:nvPr>
            <p:ph type="title"/>
          </p:nvPr>
        </p:nvSpPr>
        <p:spPr/>
        <p:txBody>
          <a:bodyPr/>
          <a:lstStyle/>
          <a:p>
            <a:r>
              <a:rPr lang="en-US" dirty="0" smtClean="0"/>
              <a:t>Removing </a:t>
            </a:r>
            <a:r>
              <a:rPr lang="en-US" dirty="0"/>
              <a:t>the Tl-208</a:t>
            </a:r>
            <a:r>
              <a:rPr lang="en-US" dirty="0" smtClean="0"/>
              <a:t> radioactivity making new </a:t>
            </a:r>
            <a:r>
              <a:rPr lang="en-US" dirty="0"/>
              <a:t>MOX fuel</a:t>
            </a:r>
          </a:p>
        </p:txBody>
      </p:sp>
      <p:sp>
        <p:nvSpPr>
          <p:cNvPr id="99333" name="Rectangle 3"/>
          <p:cNvSpPr>
            <a:spLocks noGrp="1" noChangeArrowheads="1"/>
          </p:cNvSpPr>
          <p:nvPr>
            <p:ph type="body" idx="1"/>
          </p:nvPr>
        </p:nvSpPr>
        <p:spPr>
          <a:xfrm>
            <a:off x="304800" y="609600"/>
            <a:ext cx="9296400" cy="2057400"/>
          </a:xfrm>
        </p:spPr>
        <p:txBody>
          <a:bodyPr/>
          <a:lstStyle/>
          <a:p>
            <a:r>
              <a:rPr lang="en-US" sz="2000" dirty="0" smtClean="0"/>
              <a:t>Fluorination offers </a:t>
            </a:r>
            <a:r>
              <a:rPr lang="en-US" sz="2000" dirty="0"/>
              <a:t>an attractive and simple method to separate the</a:t>
            </a:r>
            <a:r>
              <a:rPr lang="en-US" sz="2000" dirty="0" smtClean="0"/>
              <a:t> production of the U </a:t>
            </a:r>
            <a:r>
              <a:rPr lang="en-US" sz="2000" dirty="0"/>
              <a:t>seeds from the</a:t>
            </a:r>
            <a:r>
              <a:rPr lang="en-US" sz="2000" dirty="0" smtClean="0"/>
              <a:t> </a:t>
            </a:r>
            <a:r>
              <a:rPr lang="en-US" sz="2000" dirty="0" err="1" smtClean="0">
                <a:latin typeface="Symbol" charset="2"/>
                <a:sym typeface="Symbol" charset="2"/>
              </a:rPr>
              <a:t></a:t>
            </a:r>
            <a:r>
              <a:rPr lang="en-US" sz="2000" dirty="0"/>
              <a:t>-active equilibrium contaminants. </a:t>
            </a:r>
          </a:p>
          <a:p>
            <a:r>
              <a:rPr lang="en-US" sz="2000" dirty="0"/>
              <a:t>Assume a second (quick)</a:t>
            </a:r>
            <a:r>
              <a:rPr lang="en-US" sz="2000" dirty="0" smtClean="0"/>
              <a:t> batch fluorination: </a:t>
            </a:r>
            <a:r>
              <a:rPr lang="en-US" sz="2000" dirty="0"/>
              <a:t>U and </a:t>
            </a:r>
            <a:r>
              <a:rPr lang="en-US" sz="2000" dirty="0" err="1"/>
              <a:t>Pu</a:t>
            </a:r>
            <a:r>
              <a:rPr lang="en-US" sz="2000" dirty="0" smtClean="0"/>
              <a:t> </a:t>
            </a:r>
            <a:r>
              <a:rPr lang="en-US" sz="2000" dirty="0" err="1" smtClean="0"/>
              <a:t>hexa</a:t>
            </a:r>
            <a:r>
              <a:rPr lang="en-US" sz="2000" dirty="0" smtClean="0"/>
              <a:t>-fluorides are </a:t>
            </a:r>
            <a:r>
              <a:rPr lang="en-US" sz="2000" dirty="0"/>
              <a:t>separated out from the other locally produced</a:t>
            </a:r>
            <a:r>
              <a:rPr lang="en-US" sz="2000" dirty="0" smtClean="0"/>
              <a:t> products</a:t>
            </a:r>
            <a:r>
              <a:rPr lang="en-US" sz="2000" dirty="0"/>
              <a:t>, which </a:t>
            </a:r>
            <a:r>
              <a:rPr lang="en-US" sz="2000" dirty="0" smtClean="0"/>
              <a:t>include </a:t>
            </a:r>
            <a:r>
              <a:rPr lang="en-US" sz="2000" dirty="0"/>
              <a:t>the whole decay chain from U-232 and Pu-236,</a:t>
            </a:r>
            <a:r>
              <a:rPr lang="en-US" sz="2000" dirty="0" smtClean="0"/>
              <a:t> progressively </a:t>
            </a:r>
            <a:r>
              <a:rPr lang="en-US" sz="2000" dirty="0"/>
              <a:t>building up</a:t>
            </a:r>
            <a:r>
              <a:rPr lang="en-US" sz="2000" dirty="0" smtClean="0"/>
              <a:t> the strong </a:t>
            </a:r>
            <a:r>
              <a:rPr lang="en-US" sz="2000" dirty="0">
                <a:latin typeface="Symbol" charset="2"/>
                <a:sym typeface="Symbol" charset="2"/>
              </a:rPr>
              <a:t></a:t>
            </a:r>
            <a:r>
              <a:rPr lang="en-US" sz="2000" dirty="0"/>
              <a:t>-lines</a:t>
            </a:r>
            <a:r>
              <a:rPr lang="en-US" sz="2000" dirty="0" smtClean="0"/>
              <a:t>.(Tl-208) </a:t>
            </a:r>
            <a:endParaRPr lang="en-US" sz="2000" dirty="0"/>
          </a:p>
        </p:txBody>
      </p:sp>
      <p:pic>
        <p:nvPicPr>
          <p:cNvPr id="99334" name="Picture 5" descr="Tl208"/>
          <p:cNvPicPr>
            <a:picLocks noChangeAspect="1" noChangeArrowheads="1"/>
          </p:cNvPicPr>
          <p:nvPr/>
        </p:nvPicPr>
        <p:blipFill>
          <a:blip r:embed="rId2"/>
          <a:srcRect/>
          <a:stretch>
            <a:fillRect/>
          </a:stretch>
        </p:blipFill>
        <p:spPr bwMode="auto">
          <a:xfrm>
            <a:off x="4724400" y="2735263"/>
            <a:ext cx="5029200" cy="3665537"/>
          </a:xfrm>
          <a:prstGeom prst="rect">
            <a:avLst/>
          </a:prstGeom>
          <a:noFill/>
          <a:ln w="9525">
            <a:solidFill>
              <a:srgbClr val="FA012E"/>
            </a:solidFill>
            <a:miter lim="800000"/>
            <a:headEnd/>
            <a:tailEnd/>
          </a:ln>
        </p:spPr>
      </p:pic>
      <p:sp>
        <p:nvSpPr>
          <p:cNvPr id="1091590" name="Rectangle 6"/>
          <p:cNvSpPr>
            <a:spLocks noChangeArrowheads="1"/>
          </p:cNvSpPr>
          <p:nvPr/>
        </p:nvSpPr>
        <p:spPr bwMode="auto">
          <a:xfrm>
            <a:off x="304800" y="2743200"/>
            <a:ext cx="4572000" cy="28956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rgbClr val="FF0000"/>
              </a:buClr>
              <a:buFont typeface="Wingdings" charset="2"/>
              <a:buChar char="l"/>
              <a:defRPr/>
            </a:pPr>
            <a:r>
              <a:rPr lang="en-US" baseline="0" dirty="0" smtClean="0">
                <a:latin typeface="+mn-lt"/>
              </a:rPr>
              <a:t>During the manufacturing phases,  a few MOX pins at the time are quickly assembled while the newly built up </a:t>
            </a:r>
            <a:r>
              <a:rPr lang="en-US" baseline="0" dirty="0" err="1" smtClean="0">
                <a:latin typeface="+mn-lt"/>
                <a:sym typeface="Symbol" charset="2"/>
              </a:rPr>
              <a:t></a:t>
            </a:r>
            <a:r>
              <a:rPr lang="en-US" baseline="0" dirty="0" smtClean="0">
                <a:latin typeface="+mn-lt"/>
              </a:rPr>
              <a:t>-ray background is still small. </a:t>
            </a:r>
          </a:p>
          <a:p>
            <a:pPr marL="342900" indent="-342900">
              <a:spcBef>
                <a:spcPct val="20000"/>
              </a:spcBef>
              <a:buClr>
                <a:srgbClr val="FF0000"/>
              </a:buClr>
              <a:buFont typeface="Wingdings" charset="2"/>
              <a:buChar char="l"/>
              <a:defRPr/>
            </a:pPr>
            <a:r>
              <a:rPr lang="en-US" baseline="0" dirty="0" smtClean="0">
                <a:latin typeface="+mn-lt"/>
              </a:rPr>
              <a:t>The final </a:t>
            </a:r>
            <a:r>
              <a:rPr lang="en-US" baseline="0" dirty="0">
                <a:latin typeface="+mn-lt"/>
              </a:rPr>
              <a:t>conversion onto oxides is performed with the help</a:t>
            </a:r>
            <a:r>
              <a:rPr lang="en-US" baseline="0" dirty="0" smtClean="0">
                <a:latin typeface="+mn-lt"/>
              </a:rPr>
              <a:t> of </a:t>
            </a:r>
            <a:r>
              <a:rPr lang="en-US" baseline="0" dirty="0">
                <a:latin typeface="+mn-lt"/>
              </a:rPr>
              <a:t>hydrogen and hot </a:t>
            </a:r>
            <a:r>
              <a:rPr lang="en-US" baseline="0" dirty="0" smtClean="0">
                <a:latin typeface="+mn-lt"/>
              </a:rPr>
              <a:t>steam.</a:t>
            </a:r>
          </a:p>
          <a:p>
            <a:pPr marL="342900" indent="-342900">
              <a:spcBef>
                <a:spcPct val="20000"/>
              </a:spcBef>
              <a:buClr>
                <a:srgbClr val="FF0000"/>
              </a:buClr>
              <a:buFont typeface="Wingdings" charset="2"/>
              <a:buChar char="l"/>
              <a:defRPr/>
            </a:pPr>
            <a:r>
              <a:rPr lang="en-US" baseline="0" dirty="0">
                <a:latin typeface="+mn-lt"/>
              </a:rPr>
              <a:t>Oxides are reduced to a MOX type powder and mechanically mixed with fresh ThO</a:t>
            </a:r>
            <a:r>
              <a:rPr lang="en-US" dirty="0">
                <a:latin typeface="+mn-lt"/>
              </a:rPr>
              <a:t>2</a:t>
            </a:r>
            <a:r>
              <a:rPr lang="en-US" baseline="0" dirty="0">
                <a:latin typeface="+mn-lt"/>
              </a:rPr>
              <a:t> oxide</a:t>
            </a:r>
            <a:r>
              <a:rPr lang="en-US" baseline="0" dirty="0" smtClean="0">
                <a:latin typeface="+mn-lt"/>
              </a:rPr>
              <a:t>.</a:t>
            </a:r>
            <a:endParaRPr lang="en-US" baseline="0"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933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933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933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91590">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91590">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9159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3" grpId="0" build="p"/>
      <p:bldP spid="1091590" grpId="0" build="p"/>
    </p:bld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Footer Placeholder 3"/>
          <p:cNvSpPr>
            <a:spLocks noGrp="1"/>
          </p:cNvSpPr>
          <p:nvPr>
            <p:ph type="ftr" sz="quarter" idx="10"/>
          </p:nvPr>
        </p:nvSpPr>
        <p:spPr>
          <a:noFill/>
        </p:spPr>
        <p:txBody>
          <a:bodyPr/>
          <a:lstStyle/>
          <a:p>
            <a:r>
              <a:rPr lang="en-US" smtClean="0"/>
              <a:t>CERN_Oct_2013</a:t>
            </a:r>
            <a:endParaRPr lang="en-GB" smtClean="0"/>
          </a:p>
        </p:txBody>
      </p:sp>
      <p:sp>
        <p:nvSpPr>
          <p:cNvPr id="100355" name="Slide Number Placeholder 4"/>
          <p:cNvSpPr>
            <a:spLocks noGrp="1"/>
          </p:cNvSpPr>
          <p:nvPr>
            <p:ph type="sldNum" sz="quarter" idx="11"/>
          </p:nvPr>
        </p:nvSpPr>
        <p:spPr>
          <a:noFill/>
        </p:spPr>
        <p:txBody>
          <a:bodyPr/>
          <a:lstStyle/>
          <a:p>
            <a:r>
              <a:rPr lang="en-GB"/>
              <a:t>Slide# : </a:t>
            </a:r>
            <a:fld id="{C62ADD27-DC36-8F4D-8325-4178598FFBCE}" type="slidenum">
              <a:rPr lang="en-GB"/>
              <a:pPr/>
              <a:t>48</a:t>
            </a:fld>
            <a:endParaRPr lang="en-GB"/>
          </a:p>
        </p:txBody>
      </p:sp>
      <p:sp>
        <p:nvSpPr>
          <p:cNvPr id="100356" name="AutoShape 2"/>
          <p:cNvSpPr>
            <a:spLocks noGrp="1" noChangeArrowheads="1"/>
          </p:cNvSpPr>
          <p:nvPr>
            <p:ph type="title"/>
          </p:nvPr>
        </p:nvSpPr>
        <p:spPr/>
        <p:txBody>
          <a:bodyPr/>
          <a:lstStyle/>
          <a:p>
            <a:r>
              <a:rPr lang="en-US"/>
              <a:t>New fuel batches: a tentative example</a:t>
            </a:r>
          </a:p>
        </p:txBody>
      </p:sp>
      <p:sp>
        <p:nvSpPr>
          <p:cNvPr id="100357" name="Rectangle 3"/>
          <p:cNvSpPr>
            <a:spLocks noGrp="1" noChangeArrowheads="1"/>
          </p:cNvSpPr>
          <p:nvPr>
            <p:ph type="body" idx="1"/>
          </p:nvPr>
        </p:nvSpPr>
        <p:spPr>
          <a:xfrm>
            <a:off x="304800" y="533400"/>
            <a:ext cx="9601200" cy="1066800"/>
          </a:xfrm>
        </p:spPr>
        <p:txBody>
          <a:bodyPr/>
          <a:lstStyle/>
          <a:p>
            <a:r>
              <a:rPr lang="en-US" sz="2200" dirty="0" smtClean="0"/>
              <a:t>The </a:t>
            </a:r>
            <a:r>
              <a:rPr lang="en-US" sz="2200" dirty="0"/>
              <a:t>new fuel</a:t>
            </a:r>
            <a:r>
              <a:rPr lang="en-US" sz="2200" dirty="0" smtClean="0"/>
              <a:t> consists typically </a:t>
            </a:r>
            <a:r>
              <a:rPr lang="en-US" sz="2200" dirty="0"/>
              <a:t>of 19 ton of new</a:t>
            </a:r>
            <a:r>
              <a:rPr lang="en-US" sz="2200" dirty="0" smtClean="0"/>
              <a:t> metal </a:t>
            </a:r>
            <a:r>
              <a:rPr lang="en-US" sz="2200" dirty="0" err="1"/>
              <a:t>Th</a:t>
            </a:r>
            <a:r>
              <a:rPr lang="en-US" sz="2200" dirty="0"/>
              <a:t>, 3.4 tons of metal U and a residue of 130 kg of metal </a:t>
            </a:r>
            <a:r>
              <a:rPr lang="en-US" sz="2200" dirty="0" err="1"/>
              <a:t>Pu</a:t>
            </a:r>
            <a:r>
              <a:rPr lang="en-US" sz="2200" dirty="0"/>
              <a:t>,</a:t>
            </a:r>
            <a:r>
              <a:rPr lang="en-US" sz="2200" dirty="0" smtClean="0"/>
              <a:t> from the </a:t>
            </a:r>
            <a:r>
              <a:rPr lang="en-US" sz="2200" dirty="0"/>
              <a:t>seeds of the previous batch.</a:t>
            </a:r>
            <a:r>
              <a:rPr lang="en-US" sz="2200" dirty="0" smtClean="0"/>
              <a:t> Individual fuel pins</a:t>
            </a:r>
            <a:r>
              <a:rPr lang="en-US" sz="2200" dirty="0"/>
              <a:t>,</a:t>
            </a:r>
            <a:r>
              <a:rPr lang="en-US" sz="2200" dirty="0" smtClean="0"/>
              <a:t> consist of  </a:t>
            </a:r>
            <a:r>
              <a:rPr lang="en-US" sz="2200" dirty="0"/>
              <a:t>≈ </a:t>
            </a:r>
            <a:r>
              <a:rPr lang="en-US" sz="2200" dirty="0" smtClean="0"/>
              <a:t>6 kg </a:t>
            </a:r>
            <a:r>
              <a:rPr lang="en-US" sz="2200" dirty="0"/>
              <a:t>of MOX each.</a:t>
            </a:r>
            <a:endParaRPr lang="en-US" sz="2200" dirty="0" smtClean="0"/>
          </a:p>
          <a:p>
            <a:pPr>
              <a:buNone/>
            </a:pPr>
            <a:endParaRPr lang="en-US" dirty="0" smtClean="0"/>
          </a:p>
          <a:p>
            <a:endParaRPr lang="en-US" dirty="0"/>
          </a:p>
        </p:txBody>
      </p:sp>
      <p:sp>
        <p:nvSpPr>
          <p:cNvPr id="1093637" name="Rectangle 5"/>
          <p:cNvSpPr>
            <a:spLocks noChangeArrowheads="1"/>
          </p:cNvSpPr>
          <p:nvPr/>
        </p:nvSpPr>
        <p:spPr bwMode="auto">
          <a:xfrm>
            <a:off x="381000" y="4800600"/>
            <a:ext cx="9296400" cy="15240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rgbClr val="FF0000"/>
              </a:buClr>
              <a:buFont typeface="Wingdings" charset="2"/>
              <a:buChar char="l"/>
              <a:defRPr/>
            </a:pPr>
            <a:r>
              <a:rPr lang="en-US" sz="2200" baseline="0" dirty="0">
                <a:latin typeface="+mn-lt"/>
              </a:rPr>
              <a:t>The regenerated </a:t>
            </a:r>
            <a:r>
              <a:rPr lang="en-US" sz="2200" baseline="0" dirty="0" err="1">
                <a:latin typeface="+mn-lt"/>
                <a:sym typeface="Symbol" charset="2"/>
              </a:rPr>
              <a:t></a:t>
            </a:r>
            <a:r>
              <a:rPr lang="en-US" sz="2200" baseline="0" dirty="0">
                <a:latin typeface="+mn-lt"/>
              </a:rPr>
              <a:t>-contamination is growing progressively with time. For 90 kg of new MOX fuel, it is about 1 </a:t>
            </a:r>
            <a:r>
              <a:rPr lang="en-US" sz="2200" baseline="0" dirty="0" err="1">
                <a:latin typeface="+mn-lt"/>
              </a:rPr>
              <a:t>milliCurie</a:t>
            </a:r>
            <a:r>
              <a:rPr lang="en-US" sz="2200" baseline="0" dirty="0">
                <a:latin typeface="+mn-lt"/>
              </a:rPr>
              <a:t> after 5 </a:t>
            </a:r>
            <a:r>
              <a:rPr lang="en-US" sz="2200" baseline="0" dirty="0" err="1">
                <a:latin typeface="+mn-lt"/>
              </a:rPr>
              <a:t>h</a:t>
            </a:r>
            <a:r>
              <a:rPr lang="en-US" sz="2200" baseline="0" dirty="0" smtClean="0">
                <a:latin typeface="+mn-lt"/>
              </a:rPr>
              <a:t> but </a:t>
            </a:r>
            <a:r>
              <a:rPr lang="en-US" sz="2200" baseline="0" dirty="0">
                <a:latin typeface="+mn-lt"/>
              </a:rPr>
              <a:t>0.1 Curie after 2.5 day.</a:t>
            </a:r>
          </a:p>
          <a:p>
            <a:pPr marL="342900" indent="-342900">
              <a:spcBef>
                <a:spcPct val="20000"/>
              </a:spcBef>
              <a:buClr>
                <a:srgbClr val="FF0000"/>
              </a:buClr>
              <a:buFont typeface="Wingdings" charset="2"/>
              <a:buChar char="l"/>
              <a:defRPr/>
            </a:pPr>
            <a:r>
              <a:rPr lang="en-US" sz="2200" baseline="0" dirty="0">
                <a:latin typeface="+mn-lt"/>
              </a:rPr>
              <a:t>The manufacturing process must then be performed as quickly as </a:t>
            </a:r>
            <a:r>
              <a:rPr lang="en-US" sz="2200" baseline="0" dirty="0" smtClean="0">
                <a:latin typeface="+mn-lt"/>
              </a:rPr>
              <a:t>possible to minimize emitted radioactivity. </a:t>
            </a:r>
            <a:endParaRPr lang="en-US" sz="2200" baseline="0" dirty="0">
              <a:latin typeface="+mn-lt"/>
            </a:endParaRPr>
          </a:p>
        </p:txBody>
      </p:sp>
      <p:sp>
        <p:nvSpPr>
          <p:cNvPr id="100360" name="Text Box 6"/>
          <p:cNvSpPr txBox="1">
            <a:spLocks noChangeArrowheads="1"/>
          </p:cNvSpPr>
          <p:nvPr/>
        </p:nvSpPr>
        <p:spPr bwMode="auto">
          <a:xfrm>
            <a:off x="8137525" y="2122488"/>
            <a:ext cx="1616075" cy="2246769"/>
          </a:xfrm>
          <a:prstGeom prst="rect">
            <a:avLst/>
          </a:prstGeom>
          <a:noFill/>
          <a:ln w="9525">
            <a:solidFill>
              <a:srgbClr val="FA012E"/>
            </a:solidFill>
            <a:miter lim="800000"/>
            <a:headEnd/>
            <a:tailEnd/>
          </a:ln>
        </p:spPr>
        <p:txBody>
          <a:bodyPr>
            <a:prstTxWarp prst="textNoShape">
              <a:avLst/>
            </a:prstTxWarp>
            <a:spAutoFit/>
          </a:bodyPr>
          <a:lstStyle/>
          <a:p>
            <a:pPr algn="ctr"/>
            <a:r>
              <a:rPr lang="en-US" i="1" baseline="0" dirty="0">
                <a:solidFill>
                  <a:srgbClr val="FA012E"/>
                </a:solidFill>
              </a:rPr>
              <a:t>Each</a:t>
            </a:r>
            <a:r>
              <a:rPr lang="en-US" i="1" baseline="0" dirty="0" smtClean="0">
                <a:solidFill>
                  <a:srgbClr val="FA012E"/>
                </a:solidFill>
              </a:rPr>
              <a:t> cycle </a:t>
            </a:r>
            <a:r>
              <a:rPr lang="en-US" i="1" baseline="0" dirty="0">
                <a:solidFill>
                  <a:srgbClr val="FA012E"/>
                </a:solidFill>
              </a:rPr>
              <a:t>is expected to manufacture about 15 new </a:t>
            </a:r>
            <a:r>
              <a:rPr lang="en-US" i="1" baseline="0" dirty="0" smtClean="0">
                <a:solidFill>
                  <a:srgbClr val="FA012E"/>
                </a:solidFill>
              </a:rPr>
              <a:t>pins</a:t>
            </a:r>
          </a:p>
          <a:p>
            <a:pPr algn="ctr"/>
            <a:r>
              <a:rPr lang="en-US" i="1" baseline="0" dirty="0" err="1" smtClean="0">
                <a:solidFill>
                  <a:srgbClr val="FA012E"/>
                </a:solidFill>
              </a:rPr>
              <a:t>i.e</a:t>
            </a:r>
            <a:r>
              <a:rPr lang="en-US" i="1" baseline="0" dirty="0" smtClean="0">
                <a:solidFill>
                  <a:srgbClr val="FA012E"/>
                </a:solidFill>
              </a:rPr>
              <a:t> ≈ 90 kg</a:t>
            </a:r>
            <a:endParaRPr lang="en-US" i="1" dirty="0">
              <a:solidFill>
                <a:srgbClr val="FA012E"/>
              </a:solidFill>
            </a:endParaRPr>
          </a:p>
        </p:txBody>
      </p:sp>
      <p:grpSp>
        <p:nvGrpSpPr>
          <p:cNvPr id="12" name="Group 11"/>
          <p:cNvGrpSpPr/>
          <p:nvPr/>
        </p:nvGrpSpPr>
        <p:grpSpPr>
          <a:xfrm>
            <a:off x="1828800" y="1676400"/>
            <a:ext cx="6172200" cy="3162300"/>
            <a:chOff x="1828800" y="1676400"/>
            <a:chExt cx="6172200" cy="3162300"/>
          </a:xfrm>
        </p:grpSpPr>
        <p:pic>
          <p:nvPicPr>
            <p:cNvPr id="100358" name="Picture 4" descr="Page #4"/>
            <p:cNvPicPr>
              <a:picLocks noChangeAspect="1" noChangeArrowheads="1"/>
            </p:cNvPicPr>
            <p:nvPr/>
          </p:nvPicPr>
          <p:blipFill>
            <a:blip r:embed="rId2"/>
            <a:srcRect/>
            <a:stretch>
              <a:fillRect/>
            </a:stretch>
          </p:blipFill>
          <p:spPr bwMode="auto">
            <a:xfrm>
              <a:off x="1828800" y="1676400"/>
              <a:ext cx="6172200" cy="3162300"/>
            </a:xfrm>
            <a:prstGeom prst="rect">
              <a:avLst/>
            </a:prstGeom>
            <a:noFill/>
            <a:ln w="9525">
              <a:noFill/>
              <a:miter lim="800000"/>
              <a:headEnd/>
              <a:tailEnd/>
            </a:ln>
          </p:spPr>
        </p:pic>
        <p:sp>
          <p:nvSpPr>
            <p:cNvPr id="100361" name="Oval 7"/>
            <p:cNvSpPr>
              <a:spLocks noChangeArrowheads="1"/>
            </p:cNvSpPr>
            <p:nvPr/>
          </p:nvSpPr>
          <p:spPr bwMode="auto">
            <a:xfrm>
              <a:off x="3733800" y="3200400"/>
              <a:ext cx="152400" cy="15240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00362" name="Oval 8"/>
            <p:cNvSpPr>
              <a:spLocks noChangeArrowheads="1"/>
            </p:cNvSpPr>
            <p:nvPr/>
          </p:nvSpPr>
          <p:spPr bwMode="auto">
            <a:xfrm>
              <a:off x="5029200" y="2438400"/>
              <a:ext cx="152400" cy="15240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grpSp>
      <p:sp>
        <p:nvSpPr>
          <p:cNvPr id="100363" name="Text Box 9"/>
          <p:cNvSpPr txBox="1">
            <a:spLocks noChangeArrowheads="1"/>
          </p:cNvSpPr>
          <p:nvPr/>
        </p:nvSpPr>
        <p:spPr bwMode="auto">
          <a:xfrm>
            <a:off x="0" y="2057400"/>
            <a:ext cx="1828800" cy="1938992"/>
          </a:xfrm>
          <a:prstGeom prst="rect">
            <a:avLst/>
          </a:prstGeom>
          <a:noFill/>
          <a:ln w="9525">
            <a:solidFill>
              <a:srgbClr val="FA012E"/>
            </a:solidFill>
            <a:miter lim="800000"/>
            <a:headEnd/>
            <a:tailEnd/>
          </a:ln>
        </p:spPr>
        <p:txBody>
          <a:bodyPr wrap="square">
            <a:prstTxWarp prst="textNoShape">
              <a:avLst/>
            </a:prstTxWarp>
            <a:spAutoFit/>
          </a:bodyPr>
          <a:lstStyle/>
          <a:p>
            <a:pPr algn="ctr"/>
            <a:r>
              <a:rPr lang="en-US" i="1" baseline="0" dirty="0">
                <a:solidFill>
                  <a:srgbClr val="FA012E"/>
                </a:solidFill>
              </a:rPr>
              <a:t>total Tl-208 equilibrium contamination in the spent fuel</a:t>
            </a:r>
            <a:r>
              <a:rPr lang="en-US" i="1" baseline="0" dirty="0" smtClean="0">
                <a:solidFill>
                  <a:srgbClr val="FA012E"/>
                </a:solidFill>
              </a:rPr>
              <a:t> is huge</a:t>
            </a:r>
          </a:p>
          <a:p>
            <a:pPr algn="ctr"/>
            <a:r>
              <a:rPr lang="en-US" b="1" i="1" baseline="0" dirty="0" smtClean="0">
                <a:solidFill>
                  <a:srgbClr val="FA012E"/>
                </a:solidFill>
              </a:rPr>
              <a:t> </a:t>
            </a:r>
            <a:r>
              <a:rPr lang="en-US" b="1" i="1" baseline="0" dirty="0">
                <a:solidFill>
                  <a:srgbClr val="FA012E"/>
                </a:solidFill>
              </a:rPr>
              <a:t>8.1 </a:t>
            </a:r>
            <a:r>
              <a:rPr lang="en-US" b="1" i="1" baseline="0" dirty="0" err="1">
                <a:solidFill>
                  <a:srgbClr val="FA012E"/>
                </a:solidFill>
              </a:rPr>
              <a:t>x</a:t>
            </a:r>
            <a:r>
              <a:rPr lang="en-US" b="1" i="1" baseline="0" dirty="0">
                <a:solidFill>
                  <a:srgbClr val="FA012E"/>
                </a:solidFill>
              </a:rPr>
              <a:t> 10</a:t>
            </a:r>
            <a:r>
              <a:rPr lang="en-US" b="1" i="1" baseline="30000" dirty="0">
                <a:solidFill>
                  <a:srgbClr val="FA012E"/>
                </a:solidFill>
              </a:rPr>
              <a:t>5</a:t>
            </a:r>
            <a:r>
              <a:rPr lang="en-US" b="1" i="1" baseline="0" dirty="0">
                <a:solidFill>
                  <a:srgbClr val="FA012E"/>
                </a:solidFill>
              </a:rPr>
              <a:t> </a:t>
            </a:r>
            <a:r>
              <a:rPr lang="en-US" b="1" i="1" baseline="0" dirty="0" err="1">
                <a:solidFill>
                  <a:srgbClr val="FA012E"/>
                </a:solidFill>
              </a:rPr>
              <a:t>Ci</a:t>
            </a:r>
            <a:r>
              <a:rPr lang="en-US" sz="1800" b="1" i="1" baseline="0" dirty="0">
                <a:solidFill>
                  <a:srgbClr val="FA012E"/>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035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036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036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936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7" grpId="0" build="p"/>
      <p:bldP spid="1093637" grpId="0"/>
      <p:bldP spid="100360" grpId="0" animBg="1"/>
      <p:bldP spid="100363" grpId="0" animBg="1"/>
    </p:bld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smtClean="0"/>
              <a:t>CERN_Oct_2013</a:t>
            </a:r>
            <a:endParaRPr lang="en-GB"/>
          </a:p>
        </p:txBody>
      </p:sp>
      <p:sp>
        <p:nvSpPr>
          <p:cNvPr id="5" name="Slide Number Placeholder 4"/>
          <p:cNvSpPr>
            <a:spLocks noGrp="1"/>
          </p:cNvSpPr>
          <p:nvPr>
            <p:ph type="sldNum" sz="quarter" idx="11"/>
          </p:nvPr>
        </p:nvSpPr>
        <p:spPr/>
        <p:txBody>
          <a:bodyPr/>
          <a:lstStyle/>
          <a:p>
            <a:r>
              <a:rPr lang="en-GB"/>
              <a:t>Slide# : </a:t>
            </a:r>
            <a:fld id="{179DBBF1-2370-844D-B7BB-111DB36704DA}" type="slidenum">
              <a:rPr lang="en-GB"/>
              <a:pPr/>
              <a:t>49</a:t>
            </a:fld>
            <a:endParaRPr lang="en-GB"/>
          </a:p>
        </p:txBody>
      </p:sp>
      <p:sp>
        <p:nvSpPr>
          <p:cNvPr id="1404930" name="AutoShape 1026"/>
          <p:cNvSpPr>
            <a:spLocks noGrp="1" noChangeArrowheads="1"/>
          </p:cNvSpPr>
          <p:nvPr>
            <p:ph type="title"/>
          </p:nvPr>
        </p:nvSpPr>
        <p:spPr>
          <a:ln/>
        </p:spPr>
        <p:txBody>
          <a:bodyPr/>
          <a:lstStyle/>
          <a:p>
            <a:r>
              <a:rPr lang="en-GB" dirty="0" smtClean="0">
                <a:solidFill>
                  <a:srgbClr val="F8FF4D"/>
                </a:solidFill>
              </a:rPr>
              <a:t>CONCLUSION</a:t>
            </a:r>
            <a:endParaRPr lang="en-GB" dirty="0">
              <a:solidFill>
                <a:srgbClr val="F8FF4D"/>
              </a:solidFill>
            </a:endParaRPr>
          </a:p>
        </p:txBody>
      </p:sp>
      <p:sp>
        <p:nvSpPr>
          <p:cNvPr id="1404931" name="Text Box 1027"/>
          <p:cNvSpPr txBox="1">
            <a:spLocks noChangeArrowheads="1"/>
          </p:cNvSpPr>
          <p:nvPr/>
        </p:nvSpPr>
        <p:spPr bwMode="auto">
          <a:xfrm>
            <a:off x="247650" y="601663"/>
            <a:ext cx="9410700" cy="5862118"/>
          </a:xfrm>
          <a:prstGeom prst="rect">
            <a:avLst/>
          </a:prstGeom>
          <a:noFill/>
          <a:ln w="9525">
            <a:noFill/>
            <a:miter lim="800000"/>
            <a:headEnd/>
            <a:tailEnd/>
          </a:ln>
          <a:effectLst/>
        </p:spPr>
        <p:txBody>
          <a:bodyPr>
            <a:prstTxWarp prst="textNoShape">
              <a:avLst/>
            </a:prstTxWarp>
            <a:spAutoFit/>
          </a:bodyPr>
          <a:lstStyle/>
          <a:p>
            <a:pPr>
              <a:lnSpc>
                <a:spcPct val="90000"/>
              </a:lnSpc>
            </a:pPr>
            <a:r>
              <a:rPr lang="en-GB" sz="3200" i="1" baseline="0" dirty="0">
                <a:solidFill>
                  <a:schemeClr val="accent2"/>
                </a:solidFill>
                <a:latin typeface="Comic Sans MS" charset="0"/>
              </a:rPr>
              <a:t>Fuel</a:t>
            </a:r>
            <a:r>
              <a:rPr lang="en-GB" sz="3200" i="1" baseline="0" dirty="0" smtClean="0">
                <a:solidFill>
                  <a:schemeClr val="accent2"/>
                </a:solidFill>
                <a:latin typeface="Comic Sans MS" charset="0"/>
              </a:rPr>
              <a:t> “reprocessing” or better “regeneration” is </a:t>
            </a:r>
            <a:r>
              <a:rPr lang="en-GB" sz="3200" i="1" baseline="0" dirty="0">
                <a:solidFill>
                  <a:schemeClr val="accent2"/>
                </a:solidFill>
                <a:latin typeface="Comic Sans MS" charset="0"/>
              </a:rPr>
              <a:t>an essential part of the Thorium</a:t>
            </a:r>
            <a:r>
              <a:rPr lang="en-GB" sz="3200" i="1" baseline="0" dirty="0" smtClean="0">
                <a:solidFill>
                  <a:schemeClr val="accent2"/>
                </a:solidFill>
                <a:latin typeface="Comic Sans MS" charset="0"/>
              </a:rPr>
              <a:t> process.</a:t>
            </a:r>
          </a:p>
          <a:p>
            <a:pPr>
              <a:lnSpc>
                <a:spcPct val="90000"/>
              </a:lnSpc>
            </a:pPr>
            <a:endParaRPr lang="en-GB" sz="3200" i="1" baseline="0" dirty="0">
              <a:solidFill>
                <a:schemeClr val="accent2"/>
              </a:solidFill>
              <a:latin typeface="Comic Sans MS" charset="0"/>
            </a:endParaRPr>
          </a:p>
          <a:p>
            <a:pPr>
              <a:lnSpc>
                <a:spcPct val="90000"/>
              </a:lnSpc>
            </a:pPr>
            <a:r>
              <a:rPr lang="en-GB" sz="3200" i="1" baseline="0" dirty="0">
                <a:solidFill>
                  <a:schemeClr val="accent2"/>
                </a:solidFill>
                <a:latin typeface="Comic Sans MS" charset="0"/>
              </a:rPr>
              <a:t>It is a fortunate circumstance that most of the seeds are </a:t>
            </a:r>
            <a:r>
              <a:rPr lang="en-GB" sz="3200" i="1" baseline="0" dirty="0" smtClean="0">
                <a:solidFill>
                  <a:schemeClr val="accent2"/>
                </a:solidFill>
                <a:latin typeface="Comic Sans MS" charset="0"/>
              </a:rPr>
              <a:t>Uranium. </a:t>
            </a:r>
            <a:r>
              <a:rPr lang="en-US" sz="3200" i="1" baseline="0" dirty="0" smtClean="0">
                <a:solidFill>
                  <a:schemeClr val="accent2"/>
                </a:solidFill>
                <a:latin typeface="Comic Sans MS" charset="0"/>
              </a:rPr>
              <a:t>UF</a:t>
            </a:r>
            <a:r>
              <a:rPr lang="en-US" sz="3200" i="1" dirty="0" smtClean="0">
                <a:solidFill>
                  <a:schemeClr val="accent2"/>
                </a:solidFill>
                <a:latin typeface="Comic Sans MS" charset="0"/>
              </a:rPr>
              <a:t>6</a:t>
            </a:r>
            <a:r>
              <a:rPr lang="en-US" sz="3200" i="1" baseline="0" dirty="0" smtClean="0">
                <a:solidFill>
                  <a:schemeClr val="accent2"/>
                </a:solidFill>
                <a:latin typeface="Comic Sans MS" charset="0"/>
              </a:rPr>
              <a:t> </a:t>
            </a:r>
            <a:r>
              <a:rPr lang="en-US" sz="3200" i="1" baseline="0" dirty="0">
                <a:solidFill>
                  <a:schemeClr val="accent2"/>
                </a:solidFill>
                <a:latin typeface="Comic Sans MS" charset="0"/>
              </a:rPr>
              <a:t>is the most </a:t>
            </a:r>
            <a:r>
              <a:rPr lang="en-US" sz="3200" i="1" baseline="0" dirty="0" smtClean="0">
                <a:solidFill>
                  <a:schemeClr val="accent2"/>
                </a:solidFill>
                <a:latin typeface="Comic Sans MS" charset="0"/>
              </a:rPr>
              <a:t>volatile U </a:t>
            </a:r>
            <a:r>
              <a:rPr lang="en-US" sz="3200" i="1" baseline="0" dirty="0">
                <a:solidFill>
                  <a:schemeClr val="accent2"/>
                </a:solidFill>
                <a:latin typeface="Comic Sans MS" charset="0"/>
              </a:rPr>
              <a:t>compound</a:t>
            </a:r>
            <a:r>
              <a:rPr lang="en-US" sz="3200" i="1" baseline="0" dirty="0" smtClean="0">
                <a:solidFill>
                  <a:schemeClr val="accent2"/>
                </a:solidFill>
                <a:latin typeface="Comic Sans MS" charset="0"/>
              </a:rPr>
              <a:t> known </a:t>
            </a:r>
            <a:r>
              <a:rPr lang="en-US" sz="3200" i="1" baseline="0" dirty="0">
                <a:solidFill>
                  <a:schemeClr val="accent2"/>
                </a:solidFill>
                <a:latin typeface="Comic Sans MS" charset="0"/>
              </a:rPr>
              <a:t>to</a:t>
            </a:r>
            <a:r>
              <a:rPr lang="en-GB" sz="3200" i="1" baseline="0" dirty="0">
                <a:solidFill>
                  <a:schemeClr val="accent2"/>
                </a:solidFill>
                <a:latin typeface="Comic Sans MS" charset="0"/>
              </a:rPr>
              <a:t> </a:t>
            </a:r>
            <a:r>
              <a:rPr lang="en-GB" sz="3200" i="1" baseline="0" dirty="0" smtClean="0">
                <a:solidFill>
                  <a:schemeClr val="accent2"/>
                </a:solidFill>
                <a:latin typeface="Comic Sans MS" charset="0"/>
              </a:rPr>
              <a:t>exist. (PuF</a:t>
            </a:r>
            <a:r>
              <a:rPr lang="en-GB" sz="3200" i="1" dirty="0" smtClean="0">
                <a:solidFill>
                  <a:schemeClr val="accent2"/>
                </a:solidFill>
                <a:latin typeface="Comic Sans MS" charset="0"/>
              </a:rPr>
              <a:t>6</a:t>
            </a:r>
            <a:r>
              <a:rPr lang="en-GB" sz="3200" i="1" baseline="0" dirty="0" smtClean="0">
                <a:solidFill>
                  <a:schemeClr val="accent2"/>
                </a:solidFill>
                <a:latin typeface="Comic Sans MS" charset="0"/>
              </a:rPr>
              <a:t> is also volatile).  Uranium and Plutonium are therefore the ideal “seeds”  for a breeding process. </a:t>
            </a:r>
          </a:p>
          <a:p>
            <a:pPr>
              <a:lnSpc>
                <a:spcPct val="90000"/>
              </a:lnSpc>
            </a:pPr>
            <a:endParaRPr lang="en-GB" sz="3200" i="1" baseline="0" dirty="0" smtClean="0">
              <a:solidFill>
                <a:schemeClr val="accent2"/>
              </a:solidFill>
              <a:latin typeface="Comic Sans MS" charset="0"/>
            </a:endParaRPr>
          </a:p>
          <a:p>
            <a:pPr>
              <a:lnSpc>
                <a:spcPct val="90000"/>
              </a:lnSpc>
            </a:pPr>
            <a:r>
              <a:rPr lang="en-GB" sz="3200" i="1" baseline="0" dirty="0" smtClean="0">
                <a:solidFill>
                  <a:schemeClr val="accent2"/>
                </a:solidFill>
                <a:latin typeface="Comic Sans MS" charset="0"/>
              </a:rPr>
              <a:t>A </a:t>
            </a:r>
            <a:r>
              <a:rPr lang="en-GB" sz="3200" i="1" baseline="0" dirty="0">
                <a:solidFill>
                  <a:schemeClr val="accent2"/>
                </a:solidFill>
                <a:latin typeface="Comic Sans MS" charset="0"/>
              </a:rPr>
              <a:t>simplified reprocessing</a:t>
            </a:r>
            <a:r>
              <a:rPr lang="en-GB" sz="3200" i="1" baseline="0" dirty="0" smtClean="0">
                <a:solidFill>
                  <a:schemeClr val="accent2"/>
                </a:solidFill>
                <a:latin typeface="Comic Sans MS" charset="0"/>
              </a:rPr>
              <a:t> may </a:t>
            </a:r>
            <a:r>
              <a:rPr lang="en-GB" sz="3200" i="1" baseline="0" dirty="0">
                <a:solidFill>
                  <a:schemeClr val="accent2"/>
                </a:solidFill>
                <a:latin typeface="Comic Sans MS" charset="0"/>
              </a:rPr>
              <a:t>then consist in keeping</a:t>
            </a:r>
            <a:r>
              <a:rPr lang="en-GB" sz="3200" i="1" baseline="0" dirty="0" smtClean="0">
                <a:solidFill>
                  <a:schemeClr val="accent2"/>
                </a:solidFill>
                <a:latin typeface="Comic Sans MS" charset="0"/>
              </a:rPr>
              <a:t> the </a:t>
            </a:r>
            <a:r>
              <a:rPr lang="en-GB" sz="3200" i="1" baseline="0" dirty="0" err="1" smtClean="0">
                <a:solidFill>
                  <a:schemeClr val="accent2"/>
                </a:solidFill>
                <a:latin typeface="Comic Sans MS" charset="0"/>
              </a:rPr>
              <a:t>spentThorium</a:t>
            </a:r>
            <a:r>
              <a:rPr lang="en-GB" sz="3200" i="1" baseline="0" dirty="0">
                <a:solidFill>
                  <a:schemeClr val="accent2"/>
                </a:solidFill>
                <a:latin typeface="Comic Sans MS" charset="0"/>
              </a:rPr>
              <a:t>,</a:t>
            </a:r>
            <a:r>
              <a:rPr lang="en-GB" sz="3200" i="1" baseline="0" dirty="0" smtClean="0">
                <a:solidFill>
                  <a:schemeClr val="accent2"/>
                </a:solidFill>
                <a:latin typeface="Comic Sans MS" charset="0"/>
              </a:rPr>
              <a:t> FP’s and Minor Actinides (Pa, </a:t>
            </a:r>
            <a:r>
              <a:rPr lang="en-GB" sz="3200" i="1" baseline="0" dirty="0" err="1" smtClean="0">
                <a:solidFill>
                  <a:schemeClr val="accent2"/>
                </a:solidFill>
                <a:latin typeface="Comic Sans MS" charset="0"/>
              </a:rPr>
              <a:t>Np</a:t>
            </a:r>
            <a:r>
              <a:rPr lang="en-GB" sz="3200" i="1" baseline="0" dirty="0" smtClean="0">
                <a:solidFill>
                  <a:schemeClr val="accent2"/>
                </a:solidFill>
                <a:latin typeface="Comic Sans MS" charset="0"/>
              </a:rPr>
              <a:t>, Am and Cm) as </a:t>
            </a:r>
            <a:r>
              <a:rPr lang="en-GB" sz="3200" i="1" baseline="0" dirty="0">
                <a:solidFill>
                  <a:schemeClr val="accent2"/>
                </a:solidFill>
                <a:latin typeface="Comic Sans MS" charset="0"/>
              </a:rPr>
              <a:t>“waste</a:t>
            </a:r>
            <a:r>
              <a:rPr lang="en-GB" sz="3200" i="1" baseline="0" dirty="0" smtClean="0">
                <a:solidFill>
                  <a:schemeClr val="accent2"/>
                </a:solidFill>
                <a:latin typeface="Comic Sans MS" charset="0"/>
              </a:rPr>
              <a:t>” and Uranium + Plutonium as “seeds”. </a:t>
            </a:r>
            <a:endParaRPr lang="en-GB" sz="1800" baseline="0" dirty="0">
              <a:latin typeface="Comic Sans MS"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04931">
                                            <p:txEl>
                                              <p:pRg st="0" end="0"/>
                                            </p:txEl>
                                          </p:spTgt>
                                        </p:tgtEl>
                                        <p:attrNameLst>
                                          <p:attrName>style.visibility</p:attrName>
                                        </p:attrNameLst>
                                      </p:cBhvr>
                                      <p:to>
                                        <p:strVal val="visible"/>
                                      </p:to>
                                    </p:set>
                                    <p:animEffect transition="in" filter="dissolve">
                                      <p:cBhvr>
                                        <p:cTn id="7" dur="500"/>
                                        <p:tgtEl>
                                          <p:spTgt spid="14049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404931">
                                            <p:txEl>
                                              <p:pRg st="2" end="2"/>
                                            </p:txEl>
                                          </p:spTgt>
                                        </p:tgtEl>
                                        <p:attrNameLst>
                                          <p:attrName>style.visibility</p:attrName>
                                        </p:attrNameLst>
                                      </p:cBhvr>
                                      <p:to>
                                        <p:strVal val="visible"/>
                                      </p:to>
                                    </p:set>
                                    <p:animEffect transition="in" filter="dissolve">
                                      <p:cBhvr>
                                        <p:cTn id="12" dur="500"/>
                                        <p:tgtEl>
                                          <p:spTgt spid="140493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404931">
                                            <p:txEl>
                                              <p:pRg st="4" end="4"/>
                                            </p:txEl>
                                          </p:spTgt>
                                        </p:tgtEl>
                                        <p:attrNameLst>
                                          <p:attrName>style.visibility</p:attrName>
                                        </p:attrNameLst>
                                      </p:cBhvr>
                                      <p:to>
                                        <p:strVal val="visible"/>
                                      </p:to>
                                    </p:set>
                                    <p:animEffect transition="in" filter="dissolve">
                                      <p:cBhvr>
                                        <p:cTn id="17" dur="500"/>
                                        <p:tgtEl>
                                          <p:spTgt spid="14049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4931"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smtClean="0"/>
              <a:t>CERN_Oct_2013</a:t>
            </a:r>
            <a:endParaRPr lang="en-GB"/>
          </a:p>
        </p:txBody>
      </p:sp>
      <p:sp>
        <p:nvSpPr>
          <p:cNvPr id="5" name="Slide Number Placeholder 4"/>
          <p:cNvSpPr>
            <a:spLocks noGrp="1"/>
          </p:cNvSpPr>
          <p:nvPr>
            <p:ph type="sldNum" sz="quarter" idx="11"/>
          </p:nvPr>
        </p:nvSpPr>
        <p:spPr/>
        <p:txBody>
          <a:bodyPr/>
          <a:lstStyle/>
          <a:p>
            <a:r>
              <a:rPr lang="en-GB"/>
              <a:t>Slide# : </a:t>
            </a:r>
            <a:fld id="{022C0916-3E1D-5947-B50C-002E073C08BC}" type="slidenum">
              <a:rPr lang="en-GB"/>
              <a:pPr/>
              <a:t>5</a:t>
            </a:fld>
            <a:endParaRPr lang="en-GB"/>
          </a:p>
        </p:txBody>
      </p:sp>
      <p:sp>
        <p:nvSpPr>
          <p:cNvPr id="1337346" name="AutoShape 1026"/>
          <p:cNvSpPr>
            <a:spLocks noGrp="1" noChangeArrowheads="1"/>
          </p:cNvSpPr>
          <p:nvPr>
            <p:ph type="title"/>
          </p:nvPr>
        </p:nvSpPr>
        <p:spPr>
          <a:ln/>
        </p:spPr>
        <p:txBody>
          <a:bodyPr/>
          <a:lstStyle/>
          <a:p>
            <a:r>
              <a:rPr lang="en-GB" dirty="0"/>
              <a:t>How much Thorium is </a:t>
            </a:r>
            <a:r>
              <a:rPr lang="en-GB" dirty="0" smtClean="0"/>
              <a:t>available?</a:t>
            </a:r>
            <a:endParaRPr lang="en-GB" dirty="0"/>
          </a:p>
        </p:txBody>
      </p:sp>
      <p:sp>
        <p:nvSpPr>
          <p:cNvPr id="1337347" name="Rectangle 1027"/>
          <p:cNvSpPr>
            <a:spLocks noGrp="1" noChangeArrowheads="1"/>
          </p:cNvSpPr>
          <p:nvPr>
            <p:ph type="body" idx="1"/>
          </p:nvPr>
        </p:nvSpPr>
        <p:spPr>
          <a:xfrm>
            <a:off x="304800" y="609600"/>
            <a:ext cx="9448800" cy="5715000"/>
          </a:xfrm>
        </p:spPr>
        <p:txBody>
          <a:bodyPr/>
          <a:lstStyle/>
          <a:p>
            <a:r>
              <a:rPr lang="en-GB" sz="2200" dirty="0"/>
              <a:t>Thorium, (Th-232</a:t>
            </a:r>
            <a:r>
              <a:rPr lang="en-GB" sz="2200" dirty="0" smtClean="0"/>
              <a:t>), </a:t>
            </a:r>
            <a:r>
              <a:rPr lang="en-GB" sz="2200" dirty="0"/>
              <a:t>an unexploited energy </a:t>
            </a:r>
            <a:r>
              <a:rPr lang="en-GB" sz="2200" dirty="0" smtClean="0"/>
              <a:t>resource, </a:t>
            </a:r>
            <a:r>
              <a:rPr lang="en-GB" sz="2200" dirty="0"/>
              <a:t>is about four times more abundant than Uranium on the Earth crust. While most of U is dissolved in the seas, </a:t>
            </a:r>
            <a:r>
              <a:rPr lang="en-GB" sz="2200" dirty="0" err="1"/>
              <a:t>Th</a:t>
            </a:r>
            <a:r>
              <a:rPr lang="en-GB" sz="2200" dirty="0"/>
              <a:t> is present as mineral deposits. The  total abundance is </a:t>
            </a:r>
            <a:r>
              <a:rPr lang="en-GB" sz="2200" dirty="0" smtClean="0"/>
              <a:t>estimated </a:t>
            </a:r>
            <a:r>
              <a:rPr lang="en-GB" sz="2200" dirty="0" smtClean="0">
                <a:solidFill>
                  <a:srgbClr val="FA012E"/>
                </a:solidFill>
              </a:rPr>
              <a:t>1.2 </a:t>
            </a:r>
            <a:r>
              <a:rPr lang="en-GB" sz="2200" dirty="0">
                <a:solidFill>
                  <a:srgbClr val="FA012E"/>
                </a:solidFill>
              </a:rPr>
              <a:t>x 10</a:t>
            </a:r>
            <a:r>
              <a:rPr lang="en-GB" sz="2200" baseline="30000" dirty="0">
                <a:solidFill>
                  <a:srgbClr val="FA012E"/>
                </a:solidFill>
              </a:rPr>
              <a:t>14 </a:t>
            </a:r>
            <a:r>
              <a:rPr lang="en-GB" sz="2200" dirty="0">
                <a:solidFill>
                  <a:srgbClr val="FA012E"/>
                </a:solidFill>
              </a:rPr>
              <a:t>tons</a:t>
            </a:r>
            <a:r>
              <a:rPr lang="en-GB" sz="2200" dirty="0"/>
              <a:t>. </a:t>
            </a:r>
            <a:r>
              <a:rPr lang="en-GB" sz="2200" dirty="0">
                <a:solidFill>
                  <a:srgbClr val="333333"/>
                </a:solidFill>
              </a:rPr>
              <a:t>Soil commonly contains an average of around 6 parts per million (ppm) of </a:t>
            </a:r>
            <a:r>
              <a:rPr lang="en-GB" sz="2200" dirty="0" smtClean="0">
                <a:solidFill>
                  <a:srgbClr val="333333"/>
                </a:solidFill>
              </a:rPr>
              <a:t>Thorium</a:t>
            </a:r>
            <a:r>
              <a:rPr lang="en-GB" sz="2200" dirty="0">
                <a:solidFill>
                  <a:srgbClr val="333333"/>
                </a:solidFill>
              </a:rPr>
              <a:t>.</a:t>
            </a:r>
            <a:endParaRPr lang="en-GB" sz="2200" dirty="0"/>
          </a:p>
          <a:p>
            <a:r>
              <a:rPr lang="en-GB" sz="2200" dirty="0"/>
              <a:t>The Monazite black sand </a:t>
            </a:r>
            <a:r>
              <a:rPr lang="en-GB" sz="2200" dirty="0" smtClean="0"/>
              <a:t>deposits </a:t>
            </a:r>
            <a:r>
              <a:rPr lang="en-GB" sz="2200" dirty="0"/>
              <a:t>are composed from </a:t>
            </a:r>
            <a:r>
              <a:rPr lang="en-GB" sz="2200" dirty="0">
                <a:solidFill>
                  <a:srgbClr val="FA012E"/>
                </a:solidFill>
              </a:rPr>
              <a:t>2</a:t>
            </a:r>
            <a:r>
              <a:rPr lang="en-GB" sz="2200" dirty="0"/>
              <a:t> to </a:t>
            </a:r>
            <a:r>
              <a:rPr lang="en-GB" sz="2200" dirty="0">
                <a:solidFill>
                  <a:srgbClr val="FA012E"/>
                </a:solidFill>
              </a:rPr>
              <a:t>22</a:t>
            </a:r>
            <a:r>
              <a:rPr lang="en-GB" sz="2200" dirty="0"/>
              <a:t> percent of Thorium. </a:t>
            </a:r>
            <a:r>
              <a:rPr lang="en-GB" sz="2200" dirty="0" err="1"/>
              <a:t>Th</a:t>
            </a:r>
            <a:r>
              <a:rPr lang="en-GB" sz="2200" dirty="0"/>
              <a:t> can be extracted from granite rocks and from phosphate rock deposit, rare </a:t>
            </a:r>
            <a:r>
              <a:rPr lang="en-GB" sz="2200" dirty="0" smtClean="0"/>
              <a:t>earths (REE), </a:t>
            </a:r>
            <a:r>
              <a:rPr lang="en-GB" sz="2200" dirty="0"/>
              <a:t>Tin ores, coal and Uranium mines tailings. </a:t>
            </a:r>
          </a:p>
          <a:p>
            <a:r>
              <a:rPr lang="en-GB" sz="2200" dirty="0"/>
              <a:t>Estimates of available </a:t>
            </a:r>
            <a:r>
              <a:rPr lang="en-GB" sz="2200" dirty="0" err="1"/>
              <a:t>Th</a:t>
            </a:r>
            <a:r>
              <a:rPr lang="en-GB" sz="2200" dirty="0"/>
              <a:t> resources wary widely. </a:t>
            </a:r>
            <a:r>
              <a:rPr lang="en-GB" sz="2200" dirty="0">
                <a:solidFill>
                  <a:srgbClr val="333333"/>
                </a:solidFill>
              </a:rPr>
              <a:t>The 2007 IAEA-NEA publication </a:t>
            </a:r>
            <a:r>
              <a:rPr lang="en-GB" sz="2200" i="1" dirty="0">
                <a:solidFill>
                  <a:srgbClr val="FA012E"/>
                </a:solidFill>
              </a:rPr>
              <a:t>Uranium 2007: Resources, Production and Demand</a:t>
            </a:r>
            <a:r>
              <a:rPr lang="en-GB" sz="2200" dirty="0">
                <a:solidFill>
                  <a:srgbClr val="333333"/>
                </a:solidFill>
              </a:rPr>
              <a:t> gives </a:t>
            </a:r>
            <a:r>
              <a:rPr lang="en-GB" sz="2200" dirty="0">
                <a:solidFill>
                  <a:srgbClr val="FA012E"/>
                </a:solidFill>
              </a:rPr>
              <a:t>4.4 x 10</a:t>
            </a:r>
            <a:r>
              <a:rPr lang="en-GB" sz="2200" baseline="30000" dirty="0">
                <a:solidFill>
                  <a:srgbClr val="FA012E"/>
                </a:solidFill>
              </a:rPr>
              <a:t>6</a:t>
            </a:r>
            <a:r>
              <a:rPr lang="en-GB" sz="2200" baseline="30000" dirty="0"/>
              <a:t> </a:t>
            </a:r>
            <a:r>
              <a:rPr lang="en-GB" sz="2200" dirty="0"/>
              <a:t>tons</a:t>
            </a:r>
            <a:r>
              <a:rPr lang="en-GB" sz="2200" dirty="0">
                <a:solidFill>
                  <a:srgbClr val="333333"/>
                </a:solidFill>
              </a:rPr>
              <a:t> of known and estimated </a:t>
            </a:r>
            <a:r>
              <a:rPr lang="en-GB" sz="2200" dirty="0" err="1">
                <a:solidFill>
                  <a:srgbClr val="333333"/>
                </a:solidFill>
              </a:rPr>
              <a:t>Th</a:t>
            </a:r>
            <a:r>
              <a:rPr lang="en-GB" sz="2200" dirty="0">
                <a:solidFill>
                  <a:srgbClr val="333333"/>
                </a:solidFill>
              </a:rPr>
              <a:t> resources, but this still excludes data from much of the world</a:t>
            </a:r>
            <a:r>
              <a:rPr lang="en-GB" sz="2200" dirty="0" smtClean="0">
                <a:solidFill>
                  <a:srgbClr val="333333"/>
                </a:solidFill>
              </a:rPr>
              <a:t>.</a:t>
            </a:r>
          </a:p>
          <a:p>
            <a:r>
              <a:rPr lang="en-GB" sz="2200" dirty="0" smtClean="0"/>
              <a:t>For instance with </a:t>
            </a:r>
            <a:r>
              <a:rPr lang="en-GB" sz="2200" dirty="0"/>
              <a:t>well designed </a:t>
            </a:r>
            <a:r>
              <a:rPr lang="en-GB" sz="2200" dirty="0" err="1"/>
              <a:t>Th</a:t>
            </a:r>
            <a:r>
              <a:rPr lang="en-GB" sz="2200" dirty="0"/>
              <a:t> burners, the whole 2007 electricity production of China (</a:t>
            </a:r>
            <a:r>
              <a:rPr lang="en-GB" sz="2200" dirty="0">
                <a:solidFill>
                  <a:srgbClr val="FA012E"/>
                </a:solidFill>
              </a:rPr>
              <a:t>3.2 Trillion kWh</a:t>
            </a:r>
            <a:r>
              <a:rPr lang="en-GB" sz="2200" dirty="0"/>
              <a:t>) could be produced</a:t>
            </a:r>
            <a:r>
              <a:rPr lang="en-GB" sz="2200" dirty="0" smtClean="0"/>
              <a:t> by </a:t>
            </a:r>
            <a:r>
              <a:rPr lang="en-GB" sz="2200" dirty="0" smtClean="0">
                <a:solidFill>
                  <a:srgbClr val="FA012E"/>
                </a:solidFill>
              </a:rPr>
              <a:t>443 </a:t>
            </a:r>
            <a:r>
              <a:rPr lang="en-GB" sz="2200" dirty="0">
                <a:solidFill>
                  <a:srgbClr val="FA012E"/>
                </a:solidFill>
              </a:rPr>
              <a:t>ton/year</a:t>
            </a:r>
            <a:r>
              <a:rPr lang="en-GB" sz="2200" dirty="0"/>
              <a:t> of Th/U233, a few % of </a:t>
            </a:r>
            <a:r>
              <a:rPr lang="en-GB" sz="2200" dirty="0" smtClean="0"/>
              <a:t>REE domestic </a:t>
            </a:r>
            <a:r>
              <a:rPr lang="en-GB" sz="2200" dirty="0"/>
              <a:t>production. </a:t>
            </a:r>
          </a:p>
          <a:p>
            <a:pPr marL="0" indent="0">
              <a:buNone/>
            </a:pPr>
            <a:r>
              <a:rPr lang="en-GB" sz="2400" dirty="0" smtClean="0">
                <a:solidFill>
                  <a:srgbClr val="333333"/>
                </a:solidFill>
              </a:rPr>
              <a:t> </a:t>
            </a:r>
            <a:endParaRPr lang="en-GB" sz="2400" dirty="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73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73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373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373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7347" grpId="0" build="p"/>
    </p:bld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own recommendations</a:t>
            </a:r>
            <a:endParaRPr lang="en-US" dirty="0"/>
          </a:p>
        </p:txBody>
      </p:sp>
      <p:sp>
        <p:nvSpPr>
          <p:cNvPr id="3" name="Content Placeholder 2"/>
          <p:cNvSpPr>
            <a:spLocks noGrp="1"/>
          </p:cNvSpPr>
          <p:nvPr>
            <p:ph idx="1"/>
          </p:nvPr>
        </p:nvSpPr>
        <p:spPr>
          <a:xfrm>
            <a:off x="0" y="533400"/>
            <a:ext cx="9906000" cy="5562600"/>
          </a:xfrm>
        </p:spPr>
        <p:txBody>
          <a:bodyPr/>
          <a:lstStyle/>
          <a:p>
            <a:pPr>
              <a:lnSpc>
                <a:spcPts val="2480"/>
              </a:lnSpc>
              <a:spcBef>
                <a:spcPts val="300"/>
              </a:spcBef>
            </a:pPr>
            <a:r>
              <a:rPr lang="en-US" sz="2200" dirty="0" smtClean="0"/>
              <a:t>A 600 </a:t>
            </a:r>
            <a:r>
              <a:rPr lang="en-US" sz="2200" dirty="0" err="1" smtClean="0"/>
              <a:t>MWe</a:t>
            </a:r>
            <a:r>
              <a:rPr lang="en-US" sz="2200" dirty="0" smtClean="0"/>
              <a:t> prototype sub critical, beam driven reactor along the lines of (</a:t>
            </a:r>
            <a:r>
              <a:rPr lang="it-IT" sz="2200" dirty="0" smtClean="0"/>
              <a:t>CERN/AT/95-44) and the design </a:t>
            </a:r>
            <a:r>
              <a:rPr lang="it-IT" sz="2200" dirty="0" err="1" smtClean="0"/>
              <a:t>of</a:t>
            </a:r>
            <a:r>
              <a:rPr lang="it-IT" sz="2200" dirty="0" smtClean="0"/>
              <a:t> the </a:t>
            </a:r>
            <a:r>
              <a:rPr lang="en-US" sz="2200" dirty="0" smtClean="0">
                <a:ea typeface="Arial" charset="0"/>
                <a:cs typeface="Arial" charset="0"/>
              </a:rPr>
              <a:t>EA Feasibility Study by Aker Solutions ASA, </a:t>
            </a:r>
            <a:r>
              <a:rPr lang="en-US" sz="2200" dirty="0" smtClean="0">
                <a:solidFill>
                  <a:srgbClr val="FF0000"/>
                </a:solidFill>
                <a:ea typeface="Arial" charset="0"/>
                <a:cs typeface="Arial" charset="0"/>
              </a:rPr>
              <a:t>but with a salt instead of a metal</a:t>
            </a:r>
            <a:r>
              <a:rPr lang="en-US" sz="2200" dirty="0" smtClean="0">
                <a:ea typeface="Arial" charset="0"/>
                <a:cs typeface="Arial" charset="0"/>
              </a:rPr>
              <a:t>.</a:t>
            </a:r>
          </a:p>
          <a:p>
            <a:pPr>
              <a:lnSpc>
                <a:spcPts val="2480"/>
              </a:lnSpc>
              <a:spcBef>
                <a:spcPts val="300"/>
              </a:spcBef>
            </a:pPr>
            <a:r>
              <a:rPr lang="en-US" sz="2200" dirty="0" smtClean="0">
                <a:ea typeface="Arial" charset="0"/>
                <a:cs typeface="Arial" charset="0"/>
              </a:rPr>
              <a:t>The fuel is a conventional structure of stainless rods and metal oxides </a:t>
            </a:r>
            <a:r>
              <a:rPr lang="en-GB" sz="2200" dirty="0" smtClean="0"/>
              <a:t>operating at about 640 °C</a:t>
            </a:r>
            <a:r>
              <a:rPr lang="en-US" sz="2200" dirty="0" smtClean="0">
                <a:ea typeface="Arial" charset="0"/>
                <a:cs typeface="Arial" charset="0"/>
              </a:rPr>
              <a:t>. </a:t>
            </a:r>
            <a:r>
              <a:rPr lang="en-GB" sz="2200" dirty="0" smtClean="0"/>
              <a:t>All parts contacting the LiF-BeF</a:t>
            </a:r>
            <a:r>
              <a:rPr lang="en-GB" sz="2200" baseline="-25000" dirty="0" smtClean="0"/>
              <a:t>2 </a:t>
            </a:r>
            <a:r>
              <a:rPr lang="en-GB" sz="2200" dirty="0" smtClean="0"/>
              <a:t>cooling fluoride coolant are </a:t>
            </a:r>
            <a:r>
              <a:rPr lang="en-GB" sz="2200" dirty="0" err="1" smtClean="0"/>
              <a:t>Hastelloy</a:t>
            </a:r>
            <a:r>
              <a:rPr lang="en-GB" sz="2200" dirty="0" smtClean="0"/>
              <a:t>-N —proven compatible with  LiF-BeF</a:t>
            </a:r>
            <a:r>
              <a:rPr lang="en-GB" sz="2200" baseline="-25000" dirty="0" smtClean="0"/>
              <a:t>2</a:t>
            </a:r>
            <a:r>
              <a:rPr lang="en-GB" sz="2200" dirty="0" smtClean="0"/>
              <a:t>.</a:t>
            </a:r>
            <a:endParaRPr lang="en-US" sz="2200" dirty="0" smtClean="0">
              <a:ea typeface="Arial" charset="0"/>
              <a:cs typeface="Arial" charset="0"/>
            </a:endParaRPr>
          </a:p>
          <a:p>
            <a:pPr>
              <a:lnSpc>
                <a:spcPts val="2480"/>
              </a:lnSpc>
              <a:spcBef>
                <a:spcPts val="300"/>
              </a:spcBef>
            </a:pPr>
            <a:r>
              <a:rPr lang="en-GB" sz="2200" dirty="0" smtClean="0"/>
              <a:t>The start-up fuel is conventional Thorium-MOX progressively bred into fissile U-233 and beyond. The duration of each cycle is about 10 years and the reactor lifetime is &gt; 200 years .</a:t>
            </a:r>
          </a:p>
          <a:p>
            <a:pPr>
              <a:lnSpc>
                <a:spcPts val="2480"/>
              </a:lnSpc>
              <a:spcBef>
                <a:spcPts val="300"/>
              </a:spcBef>
            </a:pPr>
            <a:r>
              <a:rPr lang="en-US" sz="2200" dirty="0" smtClean="0">
                <a:ea typeface="Arial" charset="0"/>
                <a:cs typeface="Arial" charset="0"/>
              </a:rPr>
              <a:t> A simple in situ fuel reprocessing/regeneration is performed, based on the transformation of the U and Pu into </a:t>
            </a:r>
            <a:r>
              <a:rPr lang="en-US" sz="2200" dirty="0" err="1" smtClean="0">
                <a:ea typeface="Arial" charset="0"/>
                <a:cs typeface="Arial" charset="0"/>
              </a:rPr>
              <a:t>hexa</a:t>
            </a:r>
            <a:r>
              <a:rPr lang="en-US" sz="2200" dirty="0" smtClean="0">
                <a:ea typeface="Arial" charset="0"/>
                <a:cs typeface="Arial" charset="0"/>
              </a:rPr>
              <a:t>-fluorides</a:t>
            </a:r>
          </a:p>
          <a:p>
            <a:pPr>
              <a:lnSpc>
                <a:spcPts val="2480"/>
              </a:lnSpc>
              <a:spcBef>
                <a:spcPts val="300"/>
              </a:spcBef>
            </a:pPr>
            <a:r>
              <a:rPr lang="en-GB" sz="2200" dirty="0" smtClean="0">
                <a:latin typeface="Comic Sans MS" charset="0"/>
              </a:rPr>
              <a:t>Spent Thorium, the Fission products and the minor Actinides, Americium, Curium are “waste”. U and </a:t>
            </a:r>
            <a:r>
              <a:rPr lang="en-GB" sz="2200" dirty="0" err="1" smtClean="0">
                <a:latin typeface="Comic Sans MS" charset="0"/>
              </a:rPr>
              <a:t>Pu</a:t>
            </a:r>
            <a:r>
              <a:rPr lang="en-GB" sz="2200" dirty="0" smtClean="0">
                <a:latin typeface="Comic Sans MS" charset="0"/>
              </a:rPr>
              <a:t> are “seeds”. </a:t>
            </a:r>
            <a:r>
              <a:rPr lang="en-GB" sz="2200" dirty="0" smtClean="0"/>
              <a:t>Long lived Pa</a:t>
            </a:r>
            <a:r>
              <a:rPr lang="en-GB" sz="2200" baseline="30000" dirty="0" smtClean="0"/>
              <a:t>231</a:t>
            </a:r>
            <a:r>
              <a:rPr lang="en-GB" sz="2200" dirty="0" smtClean="0"/>
              <a:t> from Pa may be recovered as “seed” with the help of Bismuth.</a:t>
            </a:r>
          </a:p>
          <a:p>
            <a:pPr>
              <a:lnSpc>
                <a:spcPts val="2480"/>
              </a:lnSpc>
              <a:spcBef>
                <a:spcPts val="300"/>
              </a:spcBef>
            </a:pPr>
            <a:r>
              <a:rPr lang="en-GB" sz="2200" dirty="0" smtClean="0"/>
              <a:t>The discharged Thorium is radioactive since it contains some Th</a:t>
            </a:r>
            <a:r>
              <a:rPr lang="en-GB" sz="2200" baseline="30000" dirty="0" smtClean="0"/>
              <a:t>230</a:t>
            </a:r>
            <a:r>
              <a:rPr lang="en-GB" sz="2200" dirty="0" smtClean="0"/>
              <a:t>. </a:t>
            </a:r>
            <a:r>
              <a:rPr lang="en-GB" sz="2200" dirty="0" smtClean="0">
                <a:latin typeface="Comic Sans MS" charset="0"/>
              </a:rPr>
              <a:t>New Thorium may be injected at each cycle or recovered as “seed”</a:t>
            </a:r>
            <a:endParaRPr lang="en-GB" sz="2200" dirty="0" smtClean="0"/>
          </a:p>
          <a:p>
            <a:pPr>
              <a:lnSpc>
                <a:spcPts val="2580"/>
              </a:lnSpc>
              <a:spcBef>
                <a:spcPts val="300"/>
              </a:spcBef>
            </a:pPr>
            <a:endParaRPr lang="en-GB" sz="2400" dirty="0" smtClean="0">
              <a:latin typeface="Comic Sans MS" charset="0"/>
            </a:endParaRPr>
          </a:p>
          <a:p>
            <a:pPr>
              <a:lnSpc>
                <a:spcPct val="90000"/>
              </a:lnSpc>
              <a:spcBef>
                <a:spcPts val="300"/>
              </a:spcBef>
              <a:buNone/>
            </a:pPr>
            <a:r>
              <a:rPr lang="en-GB" sz="2400" dirty="0" smtClean="0">
                <a:latin typeface="Comic Sans MS" charset="0"/>
              </a:rPr>
              <a:t> </a:t>
            </a:r>
          </a:p>
        </p:txBody>
      </p:sp>
      <p:sp>
        <p:nvSpPr>
          <p:cNvPr id="4" name="Footer Placeholder 3"/>
          <p:cNvSpPr>
            <a:spLocks noGrp="1"/>
          </p:cNvSpPr>
          <p:nvPr>
            <p:ph type="ftr" sz="quarter" idx="10"/>
          </p:nvPr>
        </p:nvSpPr>
        <p:spPr>
          <a:xfrm>
            <a:off x="-3962400" y="6629400"/>
            <a:ext cx="3136900" cy="228600"/>
          </a:xfrm>
        </p:spPr>
        <p:txBody>
          <a:bodyPr/>
          <a:lstStyle/>
          <a:p>
            <a:r>
              <a:rPr lang="en-US" smtClean="0"/>
              <a:t>CERN_Oct_2013</a:t>
            </a:r>
            <a:endParaRPr lang="en-GB" dirty="0"/>
          </a:p>
        </p:txBody>
      </p:sp>
      <p:sp>
        <p:nvSpPr>
          <p:cNvPr id="5" name="Slide Number Placeholder 4"/>
          <p:cNvSpPr>
            <a:spLocks noGrp="1"/>
          </p:cNvSpPr>
          <p:nvPr>
            <p:ph type="sldNum" sz="quarter" idx="11"/>
          </p:nvPr>
        </p:nvSpPr>
        <p:spPr/>
        <p:txBody>
          <a:bodyPr/>
          <a:lstStyle/>
          <a:p>
            <a:r>
              <a:rPr lang="en-GB" dirty="0" smtClean="0"/>
              <a:t>Slide# : </a:t>
            </a:r>
            <a:fld id="{A6974256-2F45-8842-BC0A-CF6F0AA3E4B6}" type="slidenum">
              <a:rPr lang="en-GB" smtClean="0"/>
              <a:pPr/>
              <a:t>50</a:t>
            </a:fld>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Footer Placeholder 2"/>
          <p:cNvSpPr>
            <a:spLocks noGrp="1"/>
          </p:cNvSpPr>
          <p:nvPr>
            <p:ph type="ftr" sz="quarter" idx="10"/>
          </p:nvPr>
        </p:nvSpPr>
        <p:spPr/>
        <p:txBody>
          <a:bodyPr/>
          <a:lstStyle/>
          <a:p>
            <a:r>
              <a:rPr lang="en-US" smtClean="0"/>
              <a:t>CERN_Oct_2013</a:t>
            </a:r>
            <a:endParaRPr lang="en-GB"/>
          </a:p>
        </p:txBody>
      </p:sp>
      <p:sp>
        <p:nvSpPr>
          <p:cNvPr id="6" name="Slide Number Placeholder 3"/>
          <p:cNvSpPr>
            <a:spLocks noGrp="1"/>
          </p:cNvSpPr>
          <p:nvPr>
            <p:ph type="sldNum" sz="quarter" idx="11"/>
          </p:nvPr>
        </p:nvSpPr>
        <p:spPr/>
        <p:txBody>
          <a:bodyPr/>
          <a:lstStyle/>
          <a:p>
            <a:r>
              <a:rPr lang="en-GB"/>
              <a:t>Slide# : </a:t>
            </a:r>
            <a:fld id="{DC1C2193-4C4D-0F43-A44B-4AB6FC080706}" type="slidenum">
              <a:rPr lang="en-GB"/>
              <a:pPr/>
              <a:t>51</a:t>
            </a:fld>
            <a:endParaRPr lang="en-GB"/>
          </a:p>
        </p:txBody>
      </p:sp>
      <p:sp>
        <p:nvSpPr>
          <p:cNvPr id="1331202" name="AutoShape 2"/>
          <p:cNvSpPr>
            <a:spLocks noGrp="1" noChangeArrowheads="1"/>
          </p:cNvSpPr>
          <p:nvPr>
            <p:ph type="title"/>
          </p:nvPr>
        </p:nvSpPr>
        <p:spPr>
          <a:ln/>
        </p:spPr>
        <p:txBody>
          <a:bodyPr/>
          <a:lstStyle/>
          <a:p>
            <a:r>
              <a:rPr lang="en-US" dirty="0" smtClean="0"/>
              <a:t>Summary</a:t>
            </a:r>
            <a:endParaRPr lang="en-US" dirty="0"/>
          </a:p>
        </p:txBody>
      </p:sp>
      <p:graphicFrame>
        <p:nvGraphicFramePr>
          <p:cNvPr id="1331203" name="Object 3"/>
          <p:cNvGraphicFramePr>
            <a:graphicFrameLocks noChangeAspect="1"/>
          </p:cNvGraphicFramePr>
          <p:nvPr/>
        </p:nvGraphicFramePr>
        <p:xfrm>
          <a:off x="1295400" y="1066800"/>
          <a:ext cx="8763000" cy="5326063"/>
        </p:xfrm>
        <a:graphic>
          <a:graphicData uri="http://schemas.openxmlformats.org/presentationml/2006/ole">
            <p:oleObj spid="_x0000_s1386505" name="Document" r:id="rId4" imgW="5626100" imgH="3416300" progId="Word.Document.8">
              <p:embed/>
            </p:oleObj>
          </a:graphicData>
        </a:graphic>
      </p:graphicFrame>
      <p:sp>
        <p:nvSpPr>
          <p:cNvPr id="1331205" name="Rectangle 5"/>
          <p:cNvSpPr>
            <a:spLocks noChangeArrowheads="1"/>
          </p:cNvSpPr>
          <p:nvPr/>
        </p:nvSpPr>
        <p:spPr bwMode="auto">
          <a:xfrm>
            <a:off x="1066800" y="6337300"/>
            <a:ext cx="184150" cy="260350"/>
          </a:xfrm>
          <a:prstGeom prst="rect">
            <a:avLst/>
          </a:prstGeom>
          <a:noFill/>
          <a:ln w="9525">
            <a:noFill/>
            <a:miter lim="800000"/>
            <a:headEnd/>
            <a:tailEnd/>
          </a:ln>
          <a:effectLst/>
        </p:spPr>
        <p:txBody>
          <a:bodyPr wrap="none">
            <a:prstTxWarp prst="textNoShape">
              <a:avLst/>
            </a:prstTxWarp>
            <a:spAutoFit/>
          </a:bodyPr>
          <a:lstStyle/>
          <a:p>
            <a:endParaRPr lang="en-GB" sz="1600">
              <a:latin typeface="Comic Sans MS"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2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Footer Placeholder 2"/>
          <p:cNvSpPr>
            <a:spLocks noGrp="1"/>
          </p:cNvSpPr>
          <p:nvPr>
            <p:ph type="ftr" sz="quarter" idx="10"/>
          </p:nvPr>
        </p:nvSpPr>
        <p:spPr/>
        <p:txBody>
          <a:bodyPr/>
          <a:lstStyle/>
          <a:p>
            <a:r>
              <a:rPr lang="en-US" smtClean="0"/>
              <a:t>CERN_Oct_2013</a:t>
            </a:r>
            <a:endParaRPr lang="en-GB"/>
          </a:p>
        </p:txBody>
      </p:sp>
      <p:sp>
        <p:nvSpPr>
          <p:cNvPr id="5" name="Slide Number Placeholder 3"/>
          <p:cNvSpPr>
            <a:spLocks noGrp="1"/>
          </p:cNvSpPr>
          <p:nvPr>
            <p:ph type="sldNum" sz="quarter" idx="11"/>
          </p:nvPr>
        </p:nvSpPr>
        <p:spPr/>
        <p:txBody>
          <a:bodyPr/>
          <a:lstStyle/>
          <a:p>
            <a:r>
              <a:rPr lang="en-GB"/>
              <a:t>Slide# : </a:t>
            </a:r>
            <a:fld id="{B813D15E-7F00-904D-84E1-14F42C49A396}" type="slidenum">
              <a:rPr lang="en-GB"/>
              <a:pPr/>
              <a:t>52</a:t>
            </a:fld>
            <a:endParaRPr lang="en-GB"/>
          </a:p>
        </p:txBody>
      </p:sp>
      <p:pic>
        <p:nvPicPr>
          <p:cNvPr id="1375234" name="Picture 2" descr="sempe"/>
          <p:cNvPicPr>
            <a:picLocks noChangeAspect="1" noChangeArrowheads="1"/>
          </p:cNvPicPr>
          <p:nvPr/>
        </p:nvPicPr>
        <p:blipFill>
          <a:blip r:embed="rId3"/>
          <a:srcRect/>
          <a:stretch>
            <a:fillRect/>
          </a:stretch>
        </p:blipFill>
        <p:spPr bwMode="auto">
          <a:xfrm>
            <a:off x="1676400" y="533400"/>
            <a:ext cx="3717925" cy="5715000"/>
          </a:xfrm>
          <a:prstGeom prst="rect">
            <a:avLst/>
          </a:prstGeom>
          <a:solidFill>
            <a:schemeClr val="bg1"/>
          </a:solidFill>
          <a:ln w="9525">
            <a:solidFill>
              <a:srgbClr val="FA012E"/>
            </a:solidFill>
            <a:miter lim="800000"/>
            <a:headEnd/>
            <a:tailEnd/>
          </a:ln>
        </p:spPr>
      </p:pic>
      <p:sp>
        <p:nvSpPr>
          <p:cNvPr id="1375235" name="Text Box 3"/>
          <p:cNvSpPr txBox="1">
            <a:spLocks noChangeArrowheads="1"/>
          </p:cNvSpPr>
          <p:nvPr/>
        </p:nvSpPr>
        <p:spPr bwMode="auto">
          <a:xfrm>
            <a:off x="5943600" y="1219200"/>
            <a:ext cx="3505200" cy="2308324"/>
          </a:xfrm>
          <a:prstGeom prst="rect">
            <a:avLst/>
          </a:prstGeom>
          <a:noFill/>
          <a:ln w="9525">
            <a:noFill/>
            <a:miter lim="800000"/>
            <a:headEnd/>
            <a:tailEnd/>
          </a:ln>
          <a:effectLst/>
        </p:spPr>
        <p:txBody>
          <a:bodyPr>
            <a:prstTxWarp prst="textNoShape">
              <a:avLst/>
            </a:prstTxWarp>
            <a:spAutoFit/>
          </a:bodyPr>
          <a:lstStyle/>
          <a:p>
            <a:pPr algn="ctr"/>
            <a:r>
              <a:rPr lang="en-US" sz="2400" i="1" baseline="0" dirty="0">
                <a:solidFill>
                  <a:srgbClr val="FA012E"/>
                </a:solidFill>
                <a:latin typeface="+mn-lt"/>
              </a:rPr>
              <a:t>The coupling of an accelerator and of a nuclear reactor: </a:t>
            </a:r>
          </a:p>
          <a:p>
            <a:pPr algn="ctr"/>
            <a:r>
              <a:rPr lang="en-US" sz="2400" i="1" baseline="0" dirty="0">
                <a:solidFill>
                  <a:srgbClr val="FA012E"/>
                </a:solidFill>
                <a:latin typeface="+mn-lt"/>
              </a:rPr>
              <a:t>a mating against nature or the future of the nuclear energy</a:t>
            </a:r>
            <a:r>
              <a:rPr lang="en-US" sz="2400" baseline="0" dirty="0">
                <a:latin typeface="+mn-lt"/>
              </a:rPr>
              <a:t> </a:t>
            </a:r>
            <a:r>
              <a:rPr lang="en-US" sz="2400" baseline="0" dirty="0">
                <a:solidFill>
                  <a:srgbClr val="FA012E"/>
                </a:solidFill>
                <a:latin typeface="+mn-lt"/>
              </a:rPr>
              <a:t>?</a:t>
            </a:r>
            <a:endParaRPr lang="en-US" sz="2400" baseline="0"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752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grpId="0" nodeType="clickEffect">
                                  <p:stCondLst>
                                    <p:cond delay="0"/>
                                  </p:stCondLst>
                                  <p:childTnLst>
                                    <p:set>
                                      <p:cBhvr>
                                        <p:cTn id="10" dur="1" fill="hold">
                                          <p:stCondLst>
                                            <p:cond delay="0"/>
                                          </p:stCondLst>
                                        </p:cTn>
                                        <p:tgtEl>
                                          <p:spTgt spid="1375235">
                                            <p:txEl>
                                              <p:pRg st="0" end="0"/>
                                            </p:txEl>
                                          </p:spTgt>
                                        </p:tgtEl>
                                        <p:attrNameLst>
                                          <p:attrName>style.visibility</p:attrName>
                                        </p:attrNameLst>
                                      </p:cBhvr>
                                      <p:to>
                                        <p:strVal val="visible"/>
                                      </p:to>
                                    </p:set>
                                    <p:animEffect transition="in" filter="dissolve">
                                      <p:cBhvr>
                                        <p:cTn id="11" dur="500"/>
                                        <p:tgtEl>
                                          <p:spTgt spid="1375235">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375235">
                                            <p:txEl>
                                              <p:pRg st="1" end="1"/>
                                            </p:txEl>
                                          </p:spTgt>
                                        </p:tgtEl>
                                        <p:attrNameLst>
                                          <p:attrName>style.visibility</p:attrName>
                                        </p:attrNameLst>
                                      </p:cBhvr>
                                      <p:to>
                                        <p:strVal val="visible"/>
                                      </p:to>
                                    </p:set>
                                    <p:animEffect transition="in" filter="dissolve">
                                      <p:cBhvr>
                                        <p:cTn id="16" dur="500"/>
                                        <p:tgtEl>
                                          <p:spTgt spid="137523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5235" grpId="0" build="p"/>
    </p:bld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Footer Placeholder 3"/>
          <p:cNvSpPr>
            <a:spLocks noGrp="1"/>
          </p:cNvSpPr>
          <p:nvPr>
            <p:ph type="ftr" sz="quarter" idx="10"/>
          </p:nvPr>
        </p:nvSpPr>
        <p:spPr/>
        <p:txBody>
          <a:bodyPr/>
          <a:lstStyle/>
          <a:p>
            <a:r>
              <a:rPr lang="en-US" smtClean="0"/>
              <a:t>CERN_Oct_2013</a:t>
            </a:r>
            <a:endParaRPr lang="en-GB"/>
          </a:p>
        </p:txBody>
      </p:sp>
      <p:sp>
        <p:nvSpPr>
          <p:cNvPr id="4" name="Slide Number Placeholder 4"/>
          <p:cNvSpPr>
            <a:spLocks noGrp="1"/>
          </p:cNvSpPr>
          <p:nvPr>
            <p:ph type="sldNum" sz="quarter" idx="11"/>
          </p:nvPr>
        </p:nvSpPr>
        <p:spPr/>
        <p:txBody>
          <a:bodyPr/>
          <a:lstStyle/>
          <a:p>
            <a:r>
              <a:rPr lang="en-GB"/>
              <a:t>Slide# : </a:t>
            </a:r>
            <a:fld id="{4951498F-FA72-BF4E-B583-8E577D5D6D41}" type="slidenum">
              <a:rPr lang="en-GB"/>
              <a:pPr/>
              <a:t>53</a:t>
            </a:fld>
            <a:endParaRPr lang="en-GB"/>
          </a:p>
        </p:txBody>
      </p:sp>
      <p:sp>
        <p:nvSpPr>
          <p:cNvPr id="1329154" name="Rectangle 2"/>
          <p:cNvSpPr>
            <a:spLocks noChangeArrowheads="1"/>
          </p:cNvSpPr>
          <p:nvPr/>
        </p:nvSpPr>
        <p:spPr bwMode="auto">
          <a:xfrm>
            <a:off x="1676400" y="2438400"/>
            <a:ext cx="6553200" cy="1371600"/>
          </a:xfrm>
          <a:prstGeom prst="rect">
            <a:avLst/>
          </a:prstGeom>
          <a:noFill/>
          <a:ln w="9525">
            <a:noFill/>
            <a:miter lim="800000"/>
            <a:headEnd/>
            <a:tailEnd/>
          </a:ln>
          <a:effectLst/>
        </p:spPr>
        <p:txBody>
          <a:bodyPr>
            <a:prstTxWarp prst="textNoShape">
              <a:avLst/>
            </a:prstTxWarp>
          </a:bodyPr>
          <a:lstStyle/>
          <a:p>
            <a:pPr marL="342900" indent="-342900" algn="ctr">
              <a:lnSpc>
                <a:spcPct val="128000"/>
              </a:lnSpc>
              <a:spcBef>
                <a:spcPct val="20000"/>
              </a:spcBef>
              <a:buClr>
                <a:srgbClr val="FF0000"/>
              </a:buClr>
              <a:buFont typeface="Zapf Dingbats" charset="2"/>
              <a:buNone/>
            </a:pPr>
            <a:r>
              <a:rPr lang="en-US" sz="6600" baseline="0">
                <a:solidFill>
                  <a:srgbClr val="FF0000"/>
                </a:solidFill>
                <a:latin typeface="Marker Felt" charset="0"/>
              </a:rPr>
              <a:t>Thank you !</a:t>
            </a:r>
            <a:endParaRPr lang="en-GB" sz="2400" baseline="0">
              <a:solidFill>
                <a:schemeClr val="accent2"/>
              </a:solidFill>
              <a:latin typeface="Comic Sans MS"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r>
              <a:rPr lang="en-US" smtClean="0"/>
              <a:t>CERN_Oct_2013</a:t>
            </a:r>
            <a:endParaRPr lang="en-GB"/>
          </a:p>
        </p:txBody>
      </p:sp>
      <p:sp>
        <p:nvSpPr>
          <p:cNvPr id="7" name="Slide Number Placeholder 4"/>
          <p:cNvSpPr>
            <a:spLocks noGrp="1"/>
          </p:cNvSpPr>
          <p:nvPr>
            <p:ph type="sldNum" sz="quarter" idx="11"/>
          </p:nvPr>
        </p:nvSpPr>
        <p:spPr/>
        <p:txBody>
          <a:bodyPr/>
          <a:lstStyle/>
          <a:p>
            <a:r>
              <a:rPr lang="en-GB"/>
              <a:t>Slide# : </a:t>
            </a:r>
            <a:fld id="{B85AC84C-55E4-9E43-9A14-08F27460FA7F}" type="slidenum">
              <a:rPr lang="en-GB"/>
              <a:pPr/>
              <a:t>6</a:t>
            </a:fld>
            <a:endParaRPr lang="en-GB"/>
          </a:p>
        </p:txBody>
      </p:sp>
      <p:sp>
        <p:nvSpPr>
          <p:cNvPr id="1339395" name="Rectangle 3"/>
          <p:cNvSpPr>
            <a:spLocks noGrp="1" noChangeArrowheads="1"/>
          </p:cNvSpPr>
          <p:nvPr>
            <p:ph type="body" idx="1"/>
          </p:nvPr>
        </p:nvSpPr>
        <p:spPr/>
        <p:txBody>
          <a:bodyPr/>
          <a:lstStyle/>
          <a:p>
            <a:pPr>
              <a:lnSpc>
                <a:spcPct val="95000"/>
              </a:lnSpc>
            </a:pPr>
            <a:r>
              <a:rPr lang="en-GB" sz="2400"/>
              <a:t>It has even been suggested that Thorium could be extracted from ashes of </a:t>
            </a:r>
            <a:r>
              <a:rPr lang="en-GB" sz="2400">
                <a:solidFill>
                  <a:srgbClr val="FA012E"/>
                </a:solidFill>
              </a:rPr>
              <a:t>coal plants</a:t>
            </a:r>
            <a:r>
              <a:rPr lang="en-GB" sz="2400"/>
              <a:t>. </a:t>
            </a:r>
          </a:p>
          <a:p>
            <a:pPr>
              <a:lnSpc>
                <a:spcPct val="95000"/>
              </a:lnSpc>
            </a:pPr>
            <a:r>
              <a:rPr lang="en-GB" sz="2400"/>
              <a:t>A </a:t>
            </a:r>
            <a:r>
              <a:rPr lang="en-GB" sz="2400">
                <a:solidFill>
                  <a:srgbClr val="FA012E"/>
                </a:solidFill>
              </a:rPr>
              <a:t>1000 MWe</a:t>
            </a:r>
            <a:r>
              <a:rPr lang="en-GB" sz="2400"/>
              <a:t> coal plant generates about </a:t>
            </a:r>
            <a:r>
              <a:rPr lang="en-GB" sz="2400">
                <a:solidFill>
                  <a:srgbClr val="FA012E"/>
                </a:solidFill>
              </a:rPr>
              <a:t>13</a:t>
            </a:r>
            <a:r>
              <a:rPr lang="en-GB" sz="2400"/>
              <a:t> tons of Th per year in its ash. </a:t>
            </a:r>
            <a:r>
              <a:rPr lang="en-GB" sz="2400">
                <a:solidFill>
                  <a:srgbClr val="FA012E"/>
                </a:solidFill>
              </a:rPr>
              <a:t>One</a:t>
            </a:r>
            <a:r>
              <a:rPr lang="en-GB" sz="2400"/>
              <a:t> ton of Th can generate in turn 1000 MWe in a well optimized Th reactor. Thus the ashes of a  single coal power plant can conceptually fuel </a:t>
            </a:r>
            <a:r>
              <a:rPr lang="en-GB" sz="2400">
                <a:solidFill>
                  <a:srgbClr val="FA012E"/>
                </a:solidFill>
              </a:rPr>
              <a:t>13 Thorium plants</a:t>
            </a:r>
            <a:r>
              <a:rPr lang="en-GB" sz="2400"/>
              <a:t> of its own power.</a:t>
            </a:r>
          </a:p>
          <a:p>
            <a:pPr>
              <a:lnSpc>
                <a:spcPct val="95000"/>
              </a:lnSpc>
            </a:pPr>
            <a:r>
              <a:rPr lang="en-GB" sz="2400">
                <a:solidFill>
                  <a:srgbClr val="FA012E"/>
                </a:solidFill>
              </a:rPr>
              <a:t>Soil</a:t>
            </a:r>
            <a:r>
              <a:rPr lang="en-GB" sz="2400">
                <a:solidFill>
                  <a:srgbClr val="333333"/>
                </a:solidFill>
              </a:rPr>
              <a:t> commonly contains an average of around 6 parts per million (ppm) of Thorium, with an energetic yield about 3 x 10</a:t>
            </a:r>
            <a:r>
              <a:rPr lang="en-GB" sz="2400" baseline="30000">
                <a:solidFill>
                  <a:srgbClr val="333333"/>
                </a:solidFill>
              </a:rPr>
              <a:t>6</a:t>
            </a:r>
            <a:r>
              <a:rPr lang="en-GB" sz="2400">
                <a:solidFill>
                  <a:srgbClr val="333333"/>
                </a:solidFill>
              </a:rPr>
              <a:t> times the one of coal. </a:t>
            </a:r>
          </a:p>
          <a:p>
            <a:pPr>
              <a:lnSpc>
                <a:spcPct val="95000"/>
              </a:lnSpc>
            </a:pPr>
            <a:r>
              <a:rPr lang="en-GB" sz="2400"/>
              <a:t>If burnt in a reactor, Th in soils would generate (6 x 10</a:t>
            </a:r>
            <a:r>
              <a:rPr lang="en-GB" sz="2400" baseline="30000"/>
              <a:t>-6</a:t>
            </a:r>
            <a:r>
              <a:rPr lang="en-GB" sz="2400"/>
              <a:t>) x (3 x 10</a:t>
            </a:r>
            <a:r>
              <a:rPr lang="en-GB" sz="2400" baseline="30000"/>
              <a:t>6</a:t>
            </a:r>
            <a:r>
              <a:rPr lang="en-GB" sz="2400"/>
              <a:t>) = </a:t>
            </a:r>
            <a:r>
              <a:rPr lang="en-GB" sz="2400">
                <a:solidFill>
                  <a:srgbClr val="FA012E"/>
                </a:solidFill>
              </a:rPr>
              <a:t>18</a:t>
            </a:r>
            <a:r>
              <a:rPr lang="en-GB" sz="2400"/>
              <a:t> times the energy of the same amount if coal.</a:t>
            </a:r>
          </a:p>
          <a:p>
            <a:pPr>
              <a:lnSpc>
                <a:spcPct val="95000"/>
              </a:lnSpc>
            </a:pPr>
            <a:r>
              <a:rPr lang="en-GB" sz="2400">
                <a:solidFill>
                  <a:srgbClr val="FA012E"/>
                </a:solidFill>
              </a:rPr>
              <a:t>Recovering 1/1000 of all Th on crust (1.2 x 10</a:t>
            </a:r>
            <a:r>
              <a:rPr lang="en-GB" sz="2400" baseline="30000">
                <a:solidFill>
                  <a:srgbClr val="FA012E"/>
                </a:solidFill>
              </a:rPr>
              <a:t>14 </a:t>
            </a:r>
            <a:r>
              <a:rPr lang="en-GB" sz="2400">
                <a:solidFill>
                  <a:srgbClr val="FA012E"/>
                </a:solidFill>
              </a:rPr>
              <a:t>tons) is equivalent to producing the today’s primary world’s power (15 TW, i.e. 6 kton/y of Th) during about 20 thousand years. </a:t>
            </a:r>
          </a:p>
        </p:txBody>
      </p:sp>
      <p:sp>
        <p:nvSpPr>
          <p:cNvPr id="1339394" name="AutoShape 2"/>
          <p:cNvSpPr>
            <a:spLocks noGrp="1" noChangeArrowheads="1"/>
          </p:cNvSpPr>
          <p:nvPr>
            <p:ph type="title"/>
          </p:nvPr>
        </p:nvSpPr>
        <p:spPr>
          <a:ln/>
        </p:spPr>
        <p:txBody>
          <a:bodyPr/>
          <a:lstStyle/>
          <a:p>
            <a:r>
              <a:rPr lang="en-GB"/>
              <a:t>Many different sources of Thorium</a:t>
            </a:r>
          </a:p>
        </p:txBody>
      </p:sp>
      <p:sp>
        <p:nvSpPr>
          <p:cNvPr id="1339396" name="Line 4"/>
          <p:cNvSpPr>
            <a:spLocks noChangeShapeType="1"/>
          </p:cNvSpPr>
          <p:nvPr/>
        </p:nvSpPr>
        <p:spPr bwMode="auto">
          <a:xfrm>
            <a:off x="7315200" y="3429000"/>
            <a:ext cx="838200" cy="914400"/>
          </a:xfrm>
          <a:prstGeom prst="line">
            <a:avLst/>
          </a:prstGeom>
          <a:noFill/>
          <a:ln w="9525">
            <a:solidFill>
              <a:srgbClr val="FA012E"/>
            </a:solidFill>
            <a:round/>
            <a:headEnd/>
            <a:tailEnd type="triangle" w="med" len="med"/>
          </a:ln>
          <a:effectLst/>
        </p:spPr>
        <p:txBody>
          <a:bodyPr wrap="none" anchor="ctr">
            <a:prstTxWarp prst="textNoShape">
              <a:avLst/>
            </a:prstTxWarp>
          </a:bodyPr>
          <a:lstStyle/>
          <a:p>
            <a:endParaRPr lang="en-US"/>
          </a:p>
        </p:txBody>
      </p:sp>
      <p:sp>
        <p:nvSpPr>
          <p:cNvPr id="1339397" name="Line 5"/>
          <p:cNvSpPr>
            <a:spLocks noChangeShapeType="1"/>
          </p:cNvSpPr>
          <p:nvPr/>
        </p:nvSpPr>
        <p:spPr bwMode="auto">
          <a:xfrm>
            <a:off x="914400" y="4267200"/>
            <a:ext cx="228600" cy="457200"/>
          </a:xfrm>
          <a:prstGeom prst="line">
            <a:avLst/>
          </a:prstGeom>
          <a:noFill/>
          <a:ln w="9525">
            <a:solidFill>
              <a:srgbClr val="FA012E"/>
            </a:solidFill>
            <a:round/>
            <a:headEnd/>
            <a:tailEnd type="triangle" w="med" len="med"/>
          </a:ln>
          <a:effectLst/>
        </p:spPr>
        <p:txBody>
          <a:bodyPr wrap="none" anchor="ctr">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39395">
                                            <p:txEl>
                                              <p:pRg st="0" end="0"/>
                                            </p:txEl>
                                          </p:spTgt>
                                        </p:tgtEl>
                                        <p:attrNameLst>
                                          <p:attrName>style.visibility</p:attrName>
                                        </p:attrNameLst>
                                      </p:cBhvr>
                                      <p:to>
                                        <p:strVal val="visible"/>
                                      </p:to>
                                    </p:set>
                                    <p:animEffect transition="in" filter="dissolve">
                                      <p:cBhvr>
                                        <p:cTn id="7" dur="500"/>
                                        <p:tgtEl>
                                          <p:spTgt spid="13393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39395">
                                            <p:txEl>
                                              <p:pRg st="1" end="1"/>
                                            </p:txEl>
                                          </p:spTgt>
                                        </p:tgtEl>
                                        <p:attrNameLst>
                                          <p:attrName>style.visibility</p:attrName>
                                        </p:attrNameLst>
                                      </p:cBhvr>
                                      <p:to>
                                        <p:strVal val="visible"/>
                                      </p:to>
                                    </p:set>
                                    <p:animEffect transition="in" filter="dissolve">
                                      <p:cBhvr>
                                        <p:cTn id="12" dur="500"/>
                                        <p:tgtEl>
                                          <p:spTgt spid="13393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39395">
                                            <p:txEl>
                                              <p:pRg st="2" end="2"/>
                                            </p:txEl>
                                          </p:spTgt>
                                        </p:tgtEl>
                                        <p:attrNameLst>
                                          <p:attrName>style.visibility</p:attrName>
                                        </p:attrNameLst>
                                      </p:cBhvr>
                                      <p:to>
                                        <p:strVal val="visible"/>
                                      </p:to>
                                    </p:set>
                                    <p:animEffect transition="in" filter="dissolve">
                                      <p:cBhvr>
                                        <p:cTn id="17" dur="500"/>
                                        <p:tgtEl>
                                          <p:spTgt spid="133939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39395">
                                            <p:txEl>
                                              <p:pRg st="3" end="3"/>
                                            </p:txEl>
                                          </p:spTgt>
                                        </p:tgtEl>
                                        <p:attrNameLst>
                                          <p:attrName>style.visibility</p:attrName>
                                        </p:attrNameLst>
                                      </p:cBhvr>
                                      <p:to>
                                        <p:strVal val="visible"/>
                                      </p:to>
                                    </p:set>
                                    <p:animEffect transition="in" filter="dissolve">
                                      <p:cBhvr>
                                        <p:cTn id="22" dur="500"/>
                                        <p:tgtEl>
                                          <p:spTgt spid="133939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39396"/>
                                        </p:tgtEl>
                                        <p:attrNameLst>
                                          <p:attrName>style.visibility</p:attrName>
                                        </p:attrNameLst>
                                      </p:cBhvr>
                                      <p:to>
                                        <p:strVal val="visible"/>
                                      </p:to>
                                    </p:set>
                                    <p:animEffect transition="in" filter="dissolve">
                                      <p:cBhvr>
                                        <p:cTn id="27" dur="500"/>
                                        <p:tgtEl>
                                          <p:spTgt spid="133939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339397"/>
                                        </p:tgtEl>
                                        <p:attrNameLst>
                                          <p:attrName>style.visibility</p:attrName>
                                        </p:attrNameLst>
                                      </p:cBhvr>
                                      <p:to>
                                        <p:strVal val="visible"/>
                                      </p:to>
                                    </p:set>
                                    <p:animEffect transition="in" filter="dissolve">
                                      <p:cBhvr>
                                        <p:cTn id="32" dur="500"/>
                                        <p:tgtEl>
                                          <p:spTgt spid="1339397"/>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339395">
                                            <p:txEl>
                                              <p:pRg st="4" end="4"/>
                                            </p:txEl>
                                          </p:spTgt>
                                        </p:tgtEl>
                                        <p:attrNameLst>
                                          <p:attrName>style.visibility</p:attrName>
                                        </p:attrNameLst>
                                      </p:cBhvr>
                                      <p:to>
                                        <p:strVal val="visible"/>
                                      </p:to>
                                    </p:set>
                                    <p:animEffect transition="in" filter="dissolve">
                                      <p:cBhvr>
                                        <p:cTn id="37" dur="500"/>
                                        <p:tgtEl>
                                          <p:spTgt spid="13393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9395" grpId="0" build="p"/>
      <p:bldP spid="1339396" grpId="0" animBg="1"/>
      <p:bldP spid="1339397" grpId="0" animBg="1"/>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5" name="Title 1"/>
          <p:cNvSpPr>
            <a:spLocks noGrp="1"/>
          </p:cNvSpPr>
          <p:nvPr>
            <p:ph type="title"/>
          </p:nvPr>
        </p:nvSpPr>
        <p:spPr/>
        <p:txBody>
          <a:bodyPr/>
          <a:lstStyle/>
          <a:p>
            <a:r>
              <a:rPr lang="it-IT" smtClean="0"/>
              <a:t>Global energy resources in ZetaJoules</a:t>
            </a:r>
          </a:p>
        </p:txBody>
      </p:sp>
      <p:sp>
        <p:nvSpPr>
          <p:cNvPr id="23556" name="Footer Placeholder 3"/>
          <p:cNvSpPr>
            <a:spLocks noGrp="1"/>
          </p:cNvSpPr>
          <p:nvPr>
            <p:ph type="ftr" sz="quarter" idx="10"/>
          </p:nvPr>
        </p:nvSpPr>
        <p:spPr>
          <a:noFill/>
        </p:spPr>
        <p:txBody>
          <a:bodyPr/>
          <a:lstStyle/>
          <a:p>
            <a:r>
              <a:rPr lang="en-US" smtClean="0"/>
              <a:t>CERN_Oct_2013</a:t>
            </a:r>
            <a:endParaRPr lang="en-GB" smtClean="0"/>
          </a:p>
        </p:txBody>
      </p:sp>
      <p:sp>
        <p:nvSpPr>
          <p:cNvPr id="23557" name="Slide Number Placeholder 4"/>
          <p:cNvSpPr>
            <a:spLocks noGrp="1"/>
          </p:cNvSpPr>
          <p:nvPr>
            <p:ph type="sldNum" sz="quarter" idx="11"/>
          </p:nvPr>
        </p:nvSpPr>
        <p:spPr>
          <a:noFill/>
        </p:spPr>
        <p:txBody>
          <a:bodyPr/>
          <a:lstStyle/>
          <a:p>
            <a:r>
              <a:rPr lang="en-GB" smtClean="0"/>
              <a:t>Slide# : </a:t>
            </a:r>
            <a:fld id="{9FD16353-3E1C-C649-9970-3BAA773C5E17}" type="slidenum">
              <a:rPr lang="en-GB" smtClean="0"/>
              <a:pPr/>
              <a:t>7</a:t>
            </a:fld>
            <a:endParaRPr lang="en-GB" smtClean="0"/>
          </a:p>
        </p:txBody>
      </p:sp>
      <p:graphicFrame>
        <p:nvGraphicFramePr>
          <p:cNvPr id="140291" name="Object 2"/>
          <p:cNvGraphicFramePr>
            <a:graphicFrameLocks noChangeAspect="1"/>
          </p:cNvGraphicFramePr>
          <p:nvPr/>
        </p:nvGraphicFramePr>
        <p:xfrm>
          <a:off x="444500" y="901700"/>
          <a:ext cx="9017000" cy="5054600"/>
        </p:xfrm>
        <a:graphic>
          <a:graphicData uri="http://schemas.openxmlformats.org/presentationml/2006/ole">
            <p:oleObj spid="_x0000_s1472514" name="Document" r:id="rId3" imgW="9017000" imgH="5054600" progId="Word.Document.12">
              <p:link updateAutomatic="1"/>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02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smtClean="0"/>
              <a:t>CERN_Oct_2013</a:t>
            </a:r>
            <a:endParaRPr lang="en-GB"/>
          </a:p>
        </p:txBody>
      </p:sp>
      <p:sp>
        <p:nvSpPr>
          <p:cNvPr id="5" name="Slide Number Placeholder 4"/>
          <p:cNvSpPr>
            <a:spLocks noGrp="1"/>
          </p:cNvSpPr>
          <p:nvPr>
            <p:ph type="sldNum" sz="quarter" idx="11"/>
          </p:nvPr>
        </p:nvSpPr>
        <p:spPr/>
        <p:txBody>
          <a:bodyPr/>
          <a:lstStyle/>
          <a:p>
            <a:r>
              <a:rPr lang="en-GB"/>
              <a:t>Slide# : </a:t>
            </a:r>
            <a:fld id="{0E261286-782E-1644-B0F7-27B36D1AABC5}" type="slidenum">
              <a:rPr lang="en-GB"/>
              <a:pPr/>
              <a:t>8</a:t>
            </a:fld>
            <a:endParaRPr lang="en-GB"/>
          </a:p>
        </p:txBody>
      </p:sp>
      <p:sp>
        <p:nvSpPr>
          <p:cNvPr id="1351682" name="AutoShape 1026"/>
          <p:cNvSpPr>
            <a:spLocks noGrp="1" noChangeArrowheads="1"/>
          </p:cNvSpPr>
          <p:nvPr>
            <p:ph type="title"/>
          </p:nvPr>
        </p:nvSpPr>
        <p:spPr>
          <a:ln/>
        </p:spPr>
        <p:txBody>
          <a:bodyPr/>
          <a:lstStyle/>
          <a:p>
            <a:r>
              <a:rPr lang="en-GB" dirty="0" smtClean="0">
                <a:solidFill>
                  <a:srgbClr val="FFFF00"/>
                </a:solidFill>
              </a:rPr>
              <a:t>CONCLUSION</a:t>
            </a:r>
            <a:endParaRPr lang="en-GB" dirty="0">
              <a:solidFill>
                <a:srgbClr val="FFFF00"/>
              </a:solidFill>
            </a:endParaRPr>
          </a:p>
        </p:txBody>
      </p:sp>
      <p:sp>
        <p:nvSpPr>
          <p:cNvPr id="1351685" name="Text Box 1029"/>
          <p:cNvSpPr txBox="1">
            <a:spLocks noChangeArrowheads="1"/>
          </p:cNvSpPr>
          <p:nvPr/>
        </p:nvSpPr>
        <p:spPr bwMode="auto">
          <a:xfrm>
            <a:off x="304800" y="838200"/>
            <a:ext cx="9220200" cy="4524315"/>
          </a:xfrm>
          <a:prstGeom prst="rect">
            <a:avLst/>
          </a:prstGeom>
          <a:noFill/>
          <a:ln w="9525">
            <a:noFill/>
            <a:miter lim="800000"/>
            <a:headEnd/>
            <a:tailEnd/>
          </a:ln>
          <a:effectLst/>
        </p:spPr>
        <p:txBody>
          <a:bodyPr>
            <a:prstTxWarp prst="textNoShape">
              <a:avLst/>
            </a:prstTxWarp>
            <a:spAutoFit/>
          </a:bodyPr>
          <a:lstStyle/>
          <a:p>
            <a:r>
              <a:rPr lang="en-GB" sz="3200" i="1" baseline="0" dirty="0" smtClean="0">
                <a:solidFill>
                  <a:schemeClr val="accent2"/>
                </a:solidFill>
                <a:latin typeface="Comic Sans MS" charset="0"/>
              </a:rPr>
              <a:t>Reserves of Thorium, may represent an attractive potential energy supply for many </a:t>
            </a:r>
            <a:r>
              <a:rPr lang="en-GB" sz="3200" i="1" baseline="0" dirty="0" err="1" smtClean="0">
                <a:solidFill>
                  <a:schemeClr val="accent2"/>
                </a:solidFill>
                <a:latin typeface="Comic Sans MS" charset="0"/>
              </a:rPr>
              <a:t>millenia</a:t>
            </a:r>
            <a:r>
              <a:rPr lang="en-GB" sz="3200" i="1" baseline="0" dirty="0" smtClean="0">
                <a:solidFill>
                  <a:schemeClr val="accent2"/>
                </a:solidFill>
                <a:latin typeface="Comic Sans MS" charset="0"/>
              </a:rPr>
              <a:t> to come,</a:t>
            </a:r>
            <a:r>
              <a:rPr lang="en-GB" sz="3200" baseline="0" dirty="0" smtClean="0">
                <a:latin typeface="Comic Sans MS" charset="0"/>
              </a:rPr>
              <a:t> </a:t>
            </a:r>
            <a:r>
              <a:rPr lang="en-GB" sz="3200" i="1" baseline="0" dirty="0" smtClean="0">
                <a:solidFill>
                  <a:schemeClr val="accent2"/>
                </a:solidFill>
                <a:latin typeface="Comic Sans MS" charset="0"/>
              </a:rPr>
              <a:t>with little or no CO</a:t>
            </a:r>
            <a:r>
              <a:rPr lang="en-GB" sz="3200" i="1" dirty="0" smtClean="0">
                <a:solidFill>
                  <a:schemeClr val="accent2"/>
                </a:solidFill>
                <a:latin typeface="Comic Sans MS" charset="0"/>
              </a:rPr>
              <a:t>2</a:t>
            </a:r>
            <a:r>
              <a:rPr lang="en-GB" sz="3200" i="1" baseline="0" dirty="0" smtClean="0">
                <a:solidFill>
                  <a:schemeClr val="accent2"/>
                </a:solidFill>
                <a:latin typeface="Comic Sans MS" charset="0"/>
              </a:rPr>
              <a:t> emissions</a:t>
            </a:r>
            <a:r>
              <a:rPr lang="en-GB" sz="3200" baseline="0" dirty="0" smtClean="0">
                <a:solidFill>
                  <a:srgbClr val="0000FF"/>
                </a:solidFill>
                <a:latin typeface="Comic Sans MS" charset="0"/>
              </a:rPr>
              <a:t>.</a:t>
            </a:r>
          </a:p>
          <a:p>
            <a:endParaRPr lang="en-GB" sz="3200" baseline="0" dirty="0" smtClean="0">
              <a:latin typeface="Comic Sans MS" charset="0"/>
            </a:endParaRPr>
          </a:p>
          <a:p>
            <a:r>
              <a:rPr lang="en-GB" sz="3200" i="1" baseline="0" dirty="0" smtClean="0">
                <a:solidFill>
                  <a:schemeClr val="accent2"/>
                </a:solidFill>
                <a:latin typeface="Comic Sans MS" charset="0"/>
              </a:rPr>
              <a:t>For instance the whole today electricity (3.2 Trillion kWh/year) of China could be produced during ≈20’000 years by well optimized </a:t>
            </a:r>
            <a:r>
              <a:rPr lang="en-GB" sz="3200" i="1" baseline="0" dirty="0" err="1" smtClean="0">
                <a:solidFill>
                  <a:schemeClr val="accent2"/>
                </a:solidFill>
                <a:latin typeface="Comic Sans MS" charset="0"/>
              </a:rPr>
              <a:t>Th</a:t>
            </a:r>
            <a:r>
              <a:rPr lang="en-GB" sz="3200" i="1" baseline="0" dirty="0" smtClean="0">
                <a:solidFill>
                  <a:schemeClr val="accent2"/>
                </a:solidFill>
                <a:latin typeface="Comic Sans MS" charset="0"/>
              </a:rPr>
              <a:t> reactors with 8,9 million ton of Th.</a:t>
            </a:r>
            <a:endParaRPr lang="en-GB" sz="3200" i="1" baseline="0" dirty="0">
              <a:solidFill>
                <a:schemeClr val="accent2"/>
              </a:solidFill>
              <a:latin typeface="Comic Sans MS"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51685">
                                            <p:txEl>
                                              <p:pRg st="0" end="0"/>
                                            </p:txEl>
                                          </p:spTgt>
                                        </p:tgtEl>
                                        <p:attrNameLst>
                                          <p:attrName>style.visibility</p:attrName>
                                        </p:attrNameLst>
                                      </p:cBhvr>
                                      <p:to>
                                        <p:strVal val="visible"/>
                                      </p:to>
                                    </p:set>
                                    <p:animEffect transition="in" filter="dissolve">
                                      <p:cBhvr>
                                        <p:cTn id="7" dur="500"/>
                                        <p:tgtEl>
                                          <p:spTgt spid="135168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51685">
                                            <p:txEl>
                                              <p:pRg st="2" end="2"/>
                                            </p:txEl>
                                          </p:spTgt>
                                        </p:tgtEl>
                                        <p:attrNameLst>
                                          <p:attrName>style.visibility</p:attrName>
                                        </p:attrNameLst>
                                      </p:cBhvr>
                                      <p:to>
                                        <p:strVal val="visible"/>
                                      </p:to>
                                    </p:set>
                                    <p:animEffect transition="in" filter="dissolve">
                                      <p:cBhvr>
                                        <p:cTn id="12" dur="500"/>
                                        <p:tgtEl>
                                          <p:spTgt spid="135168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685" grpId="0" build="p"/>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Footer Placeholder 3"/>
          <p:cNvSpPr>
            <a:spLocks noGrp="1"/>
          </p:cNvSpPr>
          <p:nvPr>
            <p:ph type="ftr" sz="quarter" idx="10"/>
          </p:nvPr>
        </p:nvSpPr>
        <p:spPr/>
        <p:txBody>
          <a:bodyPr/>
          <a:lstStyle/>
          <a:p>
            <a:r>
              <a:rPr lang="en-US" smtClean="0"/>
              <a:t>CERN_Oct_2013</a:t>
            </a:r>
            <a:endParaRPr lang="en-GB"/>
          </a:p>
        </p:txBody>
      </p:sp>
      <p:sp>
        <p:nvSpPr>
          <p:cNvPr id="8" name="Slide Number Placeholder 4"/>
          <p:cNvSpPr>
            <a:spLocks noGrp="1"/>
          </p:cNvSpPr>
          <p:nvPr>
            <p:ph type="sldNum" sz="quarter" idx="11"/>
          </p:nvPr>
        </p:nvSpPr>
        <p:spPr/>
        <p:txBody>
          <a:bodyPr/>
          <a:lstStyle/>
          <a:p>
            <a:r>
              <a:rPr lang="en-GB"/>
              <a:t>Slide# : </a:t>
            </a:r>
            <a:fld id="{7B425E35-950F-CA41-A314-24A8060205FD}" type="slidenum">
              <a:rPr lang="en-GB"/>
              <a:pPr/>
              <a:t>9</a:t>
            </a:fld>
            <a:endParaRPr lang="en-GB"/>
          </a:p>
        </p:txBody>
      </p:sp>
      <p:sp>
        <p:nvSpPr>
          <p:cNvPr id="1274882" name="AutoShape 2"/>
          <p:cNvSpPr>
            <a:spLocks noGrp="1" noChangeArrowheads="1"/>
          </p:cNvSpPr>
          <p:nvPr>
            <p:ph type="title"/>
          </p:nvPr>
        </p:nvSpPr>
        <p:spPr>
          <a:ln/>
        </p:spPr>
        <p:txBody>
          <a:bodyPr/>
          <a:lstStyle/>
          <a:p>
            <a:r>
              <a:rPr lang="en-GB" dirty="0" smtClean="0"/>
              <a:t>Main properties of fissionable nuclei</a:t>
            </a:r>
            <a:endParaRPr lang="en-GB" dirty="0"/>
          </a:p>
        </p:txBody>
      </p:sp>
      <p:pic>
        <p:nvPicPr>
          <p:cNvPr id="1274884" name="Picture 4"/>
          <p:cNvPicPr>
            <a:picLocks noChangeAspect="1" noChangeArrowheads="1"/>
          </p:cNvPicPr>
          <p:nvPr/>
        </p:nvPicPr>
        <p:blipFill>
          <a:blip r:embed="rId3"/>
          <a:srcRect/>
          <a:stretch>
            <a:fillRect/>
          </a:stretch>
        </p:blipFill>
        <p:spPr bwMode="auto">
          <a:xfrm>
            <a:off x="1905000" y="762000"/>
            <a:ext cx="5783263" cy="2173288"/>
          </a:xfrm>
          <a:prstGeom prst="rect">
            <a:avLst/>
          </a:prstGeom>
          <a:noFill/>
          <a:ln w="9525">
            <a:noFill/>
            <a:miter lim="800000"/>
            <a:headEnd/>
            <a:tailEnd/>
          </a:ln>
          <a:effectLst/>
        </p:spPr>
      </p:pic>
      <p:sp>
        <p:nvSpPr>
          <p:cNvPr id="1274885" name="Oval 5"/>
          <p:cNvSpPr>
            <a:spLocks noChangeArrowheads="1"/>
          </p:cNvSpPr>
          <p:nvPr/>
        </p:nvSpPr>
        <p:spPr bwMode="auto">
          <a:xfrm>
            <a:off x="6096000" y="685800"/>
            <a:ext cx="1716088" cy="431800"/>
          </a:xfrm>
          <a:prstGeom prst="ellipse">
            <a:avLst/>
          </a:prstGeom>
          <a:noFill/>
          <a:ln w="38100">
            <a:solidFill>
              <a:srgbClr val="FA012E"/>
            </a:solidFill>
            <a:round/>
            <a:headEnd/>
            <a:tailEnd/>
          </a:ln>
          <a:effectLst/>
        </p:spPr>
        <p:txBody>
          <a:bodyPr wrap="none" anchor="ctr">
            <a:prstTxWarp prst="textNoShape">
              <a:avLst/>
            </a:prstTxWarp>
          </a:bodyPr>
          <a:lstStyle/>
          <a:p>
            <a:pPr algn="ctr" defTabSz="873125"/>
            <a:endParaRPr lang="en-GB" sz="1800" baseline="0">
              <a:solidFill>
                <a:srgbClr val="FA012E"/>
              </a:solidFill>
              <a:latin typeface="Arial" charset="0"/>
            </a:endParaRPr>
          </a:p>
        </p:txBody>
      </p:sp>
      <p:sp>
        <p:nvSpPr>
          <p:cNvPr id="1274886" name="Rectangle 6"/>
          <p:cNvSpPr>
            <a:spLocks noChangeArrowheads="1"/>
          </p:cNvSpPr>
          <p:nvPr/>
        </p:nvSpPr>
        <p:spPr bwMode="auto">
          <a:xfrm>
            <a:off x="304800" y="2971800"/>
            <a:ext cx="9296400" cy="3505200"/>
          </a:xfrm>
          <a:prstGeom prst="rect">
            <a:avLst/>
          </a:prstGeom>
          <a:noFill/>
          <a:ln w="9525">
            <a:noFill/>
            <a:miter lim="800000"/>
            <a:headEnd/>
            <a:tailEnd/>
          </a:ln>
          <a:effectLst/>
        </p:spPr>
        <p:txBody>
          <a:bodyPr>
            <a:prstTxWarp prst="textNoShape">
              <a:avLst/>
            </a:prstTxWarp>
          </a:bodyPr>
          <a:lstStyle/>
          <a:p>
            <a:pPr marL="342900" indent="-342900">
              <a:lnSpc>
                <a:spcPct val="90000"/>
              </a:lnSpc>
              <a:spcBef>
                <a:spcPct val="20000"/>
              </a:spcBef>
              <a:buClr>
                <a:srgbClr val="FF0000"/>
              </a:buClr>
              <a:buFont typeface="Zapf Dingbats" charset="2"/>
              <a:buChar char="l"/>
            </a:pPr>
            <a:r>
              <a:rPr lang="en-GB" sz="2400" baseline="30000" dirty="0">
                <a:latin typeface="Comic Sans MS" charset="0"/>
              </a:rPr>
              <a:t>233</a:t>
            </a:r>
            <a:r>
              <a:rPr lang="en-GB" sz="2400" baseline="0" dirty="0">
                <a:latin typeface="Comic Sans MS" charset="0"/>
              </a:rPr>
              <a:t>U is rather insensitive to neutron energy (</a:t>
            </a:r>
            <a:r>
              <a:rPr lang="en-GB" sz="2400" baseline="0" dirty="0">
                <a:latin typeface="Symbol" charset="2"/>
                <a:sym typeface="Symbol" charset="2"/>
              </a:rPr>
              <a:t></a:t>
            </a:r>
            <a:r>
              <a:rPr lang="en-GB" sz="2400" baseline="0" dirty="0">
                <a:latin typeface="Comic Sans MS" charset="0"/>
              </a:rPr>
              <a:t> and </a:t>
            </a:r>
            <a:r>
              <a:rPr lang="en-GB" sz="2400" baseline="0" dirty="0">
                <a:latin typeface="Symbol" charset="2"/>
                <a:sym typeface="Symbol" charset="2"/>
              </a:rPr>
              <a:t></a:t>
            </a:r>
            <a:r>
              <a:rPr lang="en-GB" sz="2400" baseline="0" dirty="0">
                <a:latin typeface="Comic Sans MS" charset="0"/>
              </a:rPr>
              <a:t>)</a:t>
            </a:r>
          </a:p>
          <a:p>
            <a:pPr marL="342900" indent="-342900">
              <a:lnSpc>
                <a:spcPct val="90000"/>
              </a:lnSpc>
              <a:spcBef>
                <a:spcPct val="20000"/>
              </a:spcBef>
              <a:buClr>
                <a:srgbClr val="FF0000"/>
              </a:buClr>
              <a:buFont typeface="Zapf Dingbats" charset="2"/>
              <a:buChar char="l"/>
            </a:pPr>
            <a:r>
              <a:rPr lang="en-GB" sz="2400" baseline="30000" dirty="0">
                <a:latin typeface="Comic Sans MS" charset="0"/>
              </a:rPr>
              <a:t>233</a:t>
            </a:r>
            <a:r>
              <a:rPr lang="en-GB" sz="2400" baseline="0" dirty="0">
                <a:latin typeface="Comic Sans MS" charset="0"/>
              </a:rPr>
              <a:t>U is the best fissile isotope in thermal range</a:t>
            </a:r>
          </a:p>
          <a:p>
            <a:pPr marL="342900" indent="-342900">
              <a:lnSpc>
                <a:spcPct val="90000"/>
              </a:lnSpc>
              <a:spcBef>
                <a:spcPct val="20000"/>
              </a:spcBef>
              <a:buClr>
                <a:srgbClr val="FF0000"/>
              </a:buClr>
              <a:buFont typeface="Zapf Dingbats" charset="2"/>
              <a:buChar char="l"/>
            </a:pPr>
            <a:r>
              <a:rPr lang="en-GB" sz="2400" baseline="0" dirty="0">
                <a:latin typeface="Comic Sans MS" charset="0"/>
              </a:rPr>
              <a:t>The </a:t>
            </a:r>
            <a:r>
              <a:rPr lang="en-GB" sz="2400" baseline="0" dirty="0" err="1">
                <a:latin typeface="Comic Sans MS" charset="0"/>
              </a:rPr>
              <a:t>Th</a:t>
            </a:r>
            <a:r>
              <a:rPr lang="en-GB" sz="2400" baseline="0" dirty="0">
                <a:latin typeface="Comic Sans MS" charset="0"/>
              </a:rPr>
              <a:t>/ </a:t>
            </a:r>
            <a:r>
              <a:rPr lang="en-GB" sz="2400" baseline="30000" dirty="0">
                <a:latin typeface="Comic Sans MS" charset="0"/>
              </a:rPr>
              <a:t>233</a:t>
            </a:r>
            <a:r>
              <a:rPr lang="en-GB" sz="2400" baseline="0" dirty="0">
                <a:latin typeface="Comic Sans MS" charset="0"/>
              </a:rPr>
              <a:t>U has practical potentials for breeding over the whole neutron </a:t>
            </a:r>
            <a:r>
              <a:rPr lang="en-GB" sz="2400" baseline="0" dirty="0" err="1">
                <a:latin typeface="Comic Sans MS" charset="0"/>
              </a:rPr>
              <a:t>spectrum.Three</a:t>
            </a:r>
            <a:r>
              <a:rPr lang="en-GB" sz="2400" baseline="0" dirty="0">
                <a:latin typeface="Comic Sans MS" charset="0"/>
              </a:rPr>
              <a:t> different </a:t>
            </a:r>
            <a:r>
              <a:rPr lang="en-GB" sz="2400" baseline="0" dirty="0" smtClean="0">
                <a:latin typeface="Comic Sans MS" charset="0"/>
              </a:rPr>
              <a:t>spectra have been considered:</a:t>
            </a:r>
          </a:p>
          <a:p>
            <a:pPr marL="742950" lvl="1" indent="-285750">
              <a:lnSpc>
                <a:spcPct val="90000"/>
              </a:lnSpc>
              <a:spcBef>
                <a:spcPct val="20000"/>
              </a:spcBef>
              <a:buClr>
                <a:srgbClr val="FF0000"/>
              </a:buClr>
              <a:buSzPct val="155000"/>
              <a:buFont typeface="Wingdings" charset="2"/>
              <a:buChar char=""/>
            </a:pPr>
            <a:r>
              <a:rPr lang="en-GB" sz="2400" baseline="0" dirty="0">
                <a:latin typeface="Comic Sans MS" charset="0"/>
                <a:ea typeface="ＭＳ Ｐゴシック" charset="-128"/>
              </a:rPr>
              <a:t>Thermal or </a:t>
            </a:r>
            <a:r>
              <a:rPr lang="en-GB" sz="2400" baseline="0" dirty="0" err="1">
                <a:latin typeface="Comic Sans MS" charset="0"/>
                <a:ea typeface="ＭＳ Ｐゴシック" charset="-128"/>
              </a:rPr>
              <a:t>epi</a:t>
            </a:r>
            <a:r>
              <a:rPr lang="en-GB" sz="2400" baseline="0" dirty="0">
                <a:latin typeface="Comic Sans MS" charset="0"/>
                <a:ea typeface="ＭＳ Ｐゴシック" charset="-128"/>
              </a:rPr>
              <a:t>-thermal (≈0.1 ÷1 </a:t>
            </a:r>
            <a:r>
              <a:rPr lang="en-GB" sz="2400" baseline="0" dirty="0" err="1">
                <a:latin typeface="Comic Sans MS" charset="0"/>
                <a:ea typeface="ＭＳ Ｐゴシック" charset="-128"/>
              </a:rPr>
              <a:t>eV</a:t>
            </a:r>
            <a:r>
              <a:rPr lang="en-GB" sz="2400" baseline="0" dirty="0">
                <a:latin typeface="Comic Sans MS" charset="0"/>
                <a:ea typeface="ＭＳ Ｐゴシック" charset="-128"/>
              </a:rPr>
              <a:t>)</a:t>
            </a:r>
            <a:endParaRPr lang="en-GB" sz="2400" baseline="0" dirty="0" smtClean="0">
              <a:latin typeface="Comic Sans MS" charset="0"/>
              <a:ea typeface="ＭＳ Ｐゴシック" charset="-128"/>
            </a:endParaRPr>
          </a:p>
          <a:p>
            <a:pPr marL="742950" lvl="1" indent="-285750">
              <a:lnSpc>
                <a:spcPct val="90000"/>
              </a:lnSpc>
              <a:spcBef>
                <a:spcPct val="20000"/>
              </a:spcBef>
              <a:buClr>
                <a:srgbClr val="FF0000"/>
              </a:buClr>
              <a:buSzPct val="155000"/>
              <a:buFont typeface="Wingdings" charset="2"/>
              <a:buChar char=""/>
            </a:pPr>
            <a:r>
              <a:rPr lang="en-GB" sz="2400" baseline="0" dirty="0" smtClean="0">
                <a:latin typeface="Comic Sans MS" charset="0"/>
                <a:ea typeface="ＭＳ Ｐゴシック" charset="-128"/>
              </a:rPr>
              <a:t>Over </a:t>
            </a:r>
            <a:r>
              <a:rPr lang="en-GB" sz="2400" baseline="0" dirty="0">
                <a:latin typeface="Comic Sans MS" charset="0"/>
                <a:ea typeface="ＭＳ Ｐゴシック" charset="-128"/>
              </a:rPr>
              <a:t>the “resonances” region (10</a:t>
            </a:r>
            <a:r>
              <a:rPr lang="en-GB" sz="2400" baseline="30000" dirty="0">
                <a:latin typeface="Comic Sans MS" charset="0"/>
                <a:ea typeface="ＭＳ Ｐゴシック" charset="-128"/>
              </a:rPr>
              <a:t>3</a:t>
            </a:r>
            <a:r>
              <a:rPr lang="en-GB" sz="2400" baseline="0" dirty="0">
                <a:latin typeface="Comic Sans MS" charset="0"/>
                <a:ea typeface="ＭＳ Ｐゴシック" charset="-128"/>
              </a:rPr>
              <a:t>÷10</a:t>
            </a:r>
            <a:r>
              <a:rPr lang="en-GB" sz="2400" baseline="30000" dirty="0">
                <a:latin typeface="Comic Sans MS" charset="0"/>
                <a:ea typeface="ＭＳ Ｐゴシック" charset="-128"/>
              </a:rPr>
              <a:t>4</a:t>
            </a:r>
            <a:r>
              <a:rPr lang="en-GB" sz="2400" baseline="0" dirty="0">
                <a:latin typeface="Comic Sans MS" charset="0"/>
                <a:ea typeface="ＭＳ Ｐゴシック" charset="-128"/>
              </a:rPr>
              <a:t> </a:t>
            </a:r>
            <a:r>
              <a:rPr lang="en-GB" sz="2400" baseline="0" dirty="0" err="1">
                <a:latin typeface="Comic Sans MS" charset="0"/>
                <a:ea typeface="ＭＳ Ｐゴシック" charset="-128"/>
              </a:rPr>
              <a:t>eV</a:t>
            </a:r>
            <a:r>
              <a:rPr lang="en-GB" sz="2400" baseline="0" dirty="0" smtClean="0">
                <a:latin typeface="Comic Sans MS" charset="0"/>
                <a:ea typeface="ＭＳ Ｐゴシック" charset="-128"/>
              </a:rPr>
              <a:t>)</a:t>
            </a:r>
          </a:p>
          <a:p>
            <a:pPr marL="742950" lvl="1" indent="-285750">
              <a:lnSpc>
                <a:spcPct val="90000"/>
              </a:lnSpc>
              <a:spcBef>
                <a:spcPct val="20000"/>
              </a:spcBef>
              <a:buClr>
                <a:srgbClr val="FF0000"/>
              </a:buClr>
              <a:buSzPct val="155000"/>
              <a:buFont typeface="Wingdings" charset="2"/>
              <a:buChar char=""/>
            </a:pPr>
            <a:r>
              <a:rPr lang="en-GB" sz="2400" baseline="0" dirty="0" smtClean="0">
                <a:latin typeface="Comic Sans MS" charset="0"/>
                <a:ea typeface="ＭＳ Ｐゴシック" charset="-128"/>
              </a:rPr>
              <a:t>Fast (10</a:t>
            </a:r>
            <a:r>
              <a:rPr lang="en-GB" sz="2400" baseline="30000" dirty="0" smtClean="0">
                <a:latin typeface="Comic Sans MS" charset="0"/>
                <a:ea typeface="ＭＳ Ｐゴシック" charset="-128"/>
              </a:rPr>
              <a:t>5</a:t>
            </a:r>
            <a:r>
              <a:rPr lang="en-GB" sz="2400" baseline="0" dirty="0" smtClean="0">
                <a:latin typeface="Comic Sans MS" charset="0"/>
                <a:ea typeface="ＭＳ Ｐゴシック" charset="-128"/>
              </a:rPr>
              <a:t>÷10</a:t>
            </a:r>
            <a:r>
              <a:rPr lang="en-GB" sz="2400" baseline="30000" dirty="0" smtClean="0">
                <a:latin typeface="Comic Sans MS" charset="0"/>
                <a:ea typeface="ＭＳ Ｐゴシック" charset="-128"/>
              </a:rPr>
              <a:t>6</a:t>
            </a:r>
            <a:r>
              <a:rPr lang="en-GB" sz="2400" baseline="0" dirty="0" smtClean="0">
                <a:latin typeface="Comic Sans MS" charset="0"/>
                <a:ea typeface="ＭＳ Ｐゴシック" charset="-128"/>
              </a:rPr>
              <a:t> </a:t>
            </a:r>
            <a:r>
              <a:rPr lang="en-GB" sz="2400" baseline="0" dirty="0" err="1" smtClean="0">
                <a:latin typeface="Comic Sans MS" charset="0"/>
                <a:ea typeface="ＭＳ Ｐゴシック" charset="-128"/>
              </a:rPr>
              <a:t>eV</a:t>
            </a:r>
            <a:r>
              <a:rPr lang="en-GB" sz="2400" baseline="0" dirty="0" smtClean="0">
                <a:latin typeface="Comic Sans MS" charset="0"/>
                <a:ea typeface="ＭＳ Ｐゴシック" charset="-128"/>
              </a:rPr>
              <a:t>)</a:t>
            </a:r>
          </a:p>
          <a:p>
            <a:pPr marL="342900" indent="-342900">
              <a:lnSpc>
                <a:spcPct val="90000"/>
              </a:lnSpc>
              <a:spcBef>
                <a:spcPct val="20000"/>
              </a:spcBef>
              <a:buClr>
                <a:srgbClr val="FF0000"/>
              </a:buClr>
              <a:buFont typeface="Zapf Dingbats" charset="2"/>
              <a:buChar char="l"/>
            </a:pPr>
            <a:r>
              <a:rPr lang="en-GB" sz="2400" baseline="0" dirty="0">
                <a:latin typeface="Comic Sans MS" charset="0"/>
              </a:rPr>
              <a:t>Instead U/</a:t>
            </a:r>
            <a:r>
              <a:rPr lang="en-GB" sz="2400" baseline="30000" dirty="0">
                <a:latin typeface="Comic Sans MS" charset="0"/>
              </a:rPr>
              <a:t>239</a:t>
            </a:r>
            <a:r>
              <a:rPr lang="en-GB" sz="2400" baseline="0" dirty="0">
                <a:latin typeface="Comic Sans MS" charset="0"/>
              </a:rPr>
              <a:t>Pu breeding is operable only with fast neutrons.</a:t>
            </a:r>
          </a:p>
        </p:txBody>
      </p:sp>
      <p:sp>
        <p:nvSpPr>
          <p:cNvPr id="1274887" name="AutoShape 7"/>
          <p:cNvSpPr>
            <a:spLocks noChangeArrowheads="1"/>
          </p:cNvSpPr>
          <p:nvPr/>
        </p:nvSpPr>
        <p:spPr bwMode="auto">
          <a:xfrm flipH="1">
            <a:off x="1143000" y="2362200"/>
            <a:ext cx="685800" cy="304800"/>
          </a:xfrm>
          <a:prstGeom prst="leftArrow">
            <a:avLst>
              <a:gd name="adj1" fmla="val 50000"/>
              <a:gd name="adj2" fmla="val 56250"/>
            </a:avLst>
          </a:prstGeom>
          <a:solidFill>
            <a:srgbClr val="FA012E"/>
          </a:solidFill>
          <a:ln w="9525">
            <a:solidFill>
              <a:srgbClr val="FA012E"/>
            </a:solidFill>
            <a:miter lim="800000"/>
            <a:headEnd/>
            <a:tailEnd/>
          </a:ln>
          <a:effectLst/>
        </p:spPr>
        <p:txBody>
          <a:bodyPr wrap="none" anchor="ctr">
            <a:prstTxWarp prst="textNoShape">
              <a:avLst/>
            </a:prstTxWarp>
          </a:bodyPr>
          <a:lstStyle/>
          <a:p>
            <a:endParaRPr lang="en-US"/>
          </a:p>
        </p:txBody>
      </p:sp>
      <p:sp>
        <p:nvSpPr>
          <p:cNvPr id="2" name="TextBox 1"/>
          <p:cNvSpPr txBox="1"/>
          <p:nvPr/>
        </p:nvSpPr>
        <p:spPr>
          <a:xfrm>
            <a:off x="7772400" y="1219200"/>
            <a:ext cx="1350099" cy="1477328"/>
          </a:xfrm>
          <a:prstGeom prst="rect">
            <a:avLst/>
          </a:prstGeom>
          <a:noFill/>
        </p:spPr>
        <p:txBody>
          <a:bodyPr wrap="none" rtlCol="0">
            <a:spAutoFit/>
          </a:bodyPr>
          <a:lstStyle/>
          <a:p>
            <a:r>
              <a:rPr lang="en-US" sz="1800" i="1" baseline="0" dirty="0" smtClean="0">
                <a:solidFill>
                  <a:srgbClr val="FF0000"/>
                </a:solidFill>
              </a:rPr>
              <a:t>Fission</a:t>
            </a:r>
          </a:p>
          <a:p>
            <a:r>
              <a:rPr lang="en-US" sz="1800" i="1" baseline="0" dirty="0" smtClean="0">
                <a:solidFill>
                  <a:srgbClr val="FF0000"/>
                </a:solidFill>
              </a:rPr>
              <a:t>Capture</a:t>
            </a:r>
          </a:p>
          <a:p>
            <a:r>
              <a:rPr lang="en-US" sz="1800" i="1" baseline="0" dirty="0" err="1" smtClean="0">
                <a:solidFill>
                  <a:srgbClr val="FF0000"/>
                </a:solidFill>
              </a:rPr>
              <a:t>Capt</a:t>
            </a:r>
            <a:r>
              <a:rPr lang="en-US" sz="1800" i="1" baseline="0" dirty="0" smtClean="0">
                <a:solidFill>
                  <a:srgbClr val="FF0000"/>
                </a:solidFill>
              </a:rPr>
              <a:t>/`</a:t>
            </a:r>
            <a:r>
              <a:rPr lang="en-US" sz="1800" i="1" baseline="0" dirty="0" err="1" smtClean="0">
                <a:solidFill>
                  <a:srgbClr val="FF0000"/>
                </a:solidFill>
              </a:rPr>
              <a:t>Fiss</a:t>
            </a:r>
            <a:endParaRPr lang="en-US" sz="1800" i="1" baseline="0" dirty="0" smtClean="0">
              <a:solidFill>
                <a:srgbClr val="FF0000"/>
              </a:solidFill>
            </a:endParaRPr>
          </a:p>
          <a:p>
            <a:r>
              <a:rPr lang="en-US" sz="1800" i="1" baseline="0" dirty="0" err="1" smtClean="0">
                <a:solidFill>
                  <a:srgbClr val="FF0000"/>
                </a:solidFill>
              </a:rPr>
              <a:t>Neut/fiss</a:t>
            </a:r>
            <a:endParaRPr lang="en-US" sz="1800" i="1" baseline="0" dirty="0" smtClean="0">
              <a:solidFill>
                <a:srgbClr val="FF0000"/>
              </a:solidFill>
            </a:endParaRPr>
          </a:p>
          <a:p>
            <a:r>
              <a:rPr lang="en-US" sz="1800" i="1" baseline="0" dirty="0" err="1" smtClean="0">
                <a:solidFill>
                  <a:srgbClr val="FF0000"/>
                </a:solidFill>
              </a:rPr>
              <a:t>Neut</a:t>
            </a:r>
            <a:r>
              <a:rPr lang="en-US" sz="1800" i="1" baseline="0" dirty="0" smtClean="0">
                <a:solidFill>
                  <a:srgbClr val="FF0000"/>
                </a:solidFill>
              </a:rPr>
              <a:t>/event</a:t>
            </a:r>
            <a:endParaRPr lang="en-US" sz="1800" i="1" baseline="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274884"/>
                                        </p:tgtEl>
                                        <p:attrNameLst>
                                          <p:attrName>style.visibility</p:attrName>
                                        </p:attrNameLst>
                                      </p:cBhvr>
                                      <p:to>
                                        <p:strVal val="visible"/>
                                      </p:to>
                                    </p:set>
                                    <p:animEffect transition="in" filter="dissolve">
                                      <p:cBhvr>
                                        <p:cTn id="7" dur="500"/>
                                        <p:tgtEl>
                                          <p:spTgt spid="127488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74885"/>
                                        </p:tgtEl>
                                        <p:attrNameLst>
                                          <p:attrName>style.visibility</p:attrName>
                                        </p:attrNameLst>
                                      </p:cBhvr>
                                      <p:to>
                                        <p:strVal val="visible"/>
                                      </p:to>
                                    </p:set>
                                    <p:animEffect transition="in" filter="dissolve">
                                      <p:cBhvr>
                                        <p:cTn id="12" dur="500"/>
                                        <p:tgtEl>
                                          <p:spTgt spid="1274885"/>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274887"/>
                                        </p:tgtEl>
                                        <p:attrNameLst>
                                          <p:attrName>style.visibility</p:attrName>
                                        </p:attrNameLst>
                                      </p:cBhvr>
                                      <p:to>
                                        <p:strVal val="visible"/>
                                      </p:to>
                                    </p:set>
                                    <p:animEffect transition="in" filter="dissolve">
                                      <p:cBhvr>
                                        <p:cTn id="37" dur="500"/>
                                        <p:tgtEl>
                                          <p:spTgt spid="1274887"/>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274886">
                                            <p:txEl>
                                              <p:pRg st="0" end="0"/>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274886">
                                            <p:txEl>
                                              <p:pRg st="1" end="1"/>
                                            </p:txEl>
                                          </p:spTgt>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1274886">
                                            <p:txEl>
                                              <p:pRg st="2" end="2"/>
                                            </p:txEl>
                                          </p:spTgt>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1274886">
                                            <p:txEl>
                                              <p:pRg st="3" end="3"/>
                                            </p:txEl>
                                          </p:spTgt>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1274886">
                                            <p:txEl>
                                              <p:pRg st="4" end="4"/>
                                            </p:txEl>
                                          </p:spTgt>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1274886">
                                            <p:txEl>
                                              <p:pRg st="5" end="5"/>
                                            </p:txEl>
                                          </p:spTgt>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127488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4885" grpId="0" animBg="1"/>
      <p:bldP spid="1274886" grpId="0" build="p" bldLvl="2"/>
      <p:bldP spid="1274887" grpId="0" animBg="1"/>
      <p:bldP spid="2" grpId="0" build="p"/>
    </p:bldLst>
  </p:timing>
</p:sld>
</file>

<file path=ppt/theme/theme1.xml><?xml version="1.0" encoding="utf-8"?>
<a:theme xmlns:a="http://schemas.openxmlformats.org/drawingml/2006/main" name="OECD_TALK">
  <a:themeElements>
    <a:clrScheme name="OECD_TAL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ECD_TALK">
      <a:majorFont>
        <a:latin typeface="Helvetica"/>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25000">
            <a:ln>
              <a:noFill/>
            </a:ln>
            <a:solidFill>
              <a:schemeClr val="tx1"/>
            </a:solidFill>
            <a:effectLst/>
            <a:latin typeface="Helvetic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25000">
            <a:ln>
              <a:noFill/>
            </a:ln>
            <a:solidFill>
              <a:schemeClr val="tx1"/>
            </a:solidFill>
            <a:effectLst/>
            <a:latin typeface="Helvetica" charset="0"/>
          </a:defRPr>
        </a:defPPr>
      </a:lstStyle>
    </a:lnDef>
  </a:objectDefaults>
  <a:extraClrSchemeLst>
    <a:extraClrScheme>
      <a:clrScheme name="OECD_TAL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ECD_TAL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ECD_TAL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ECD_TAL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ECD_TAL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ECD_TAL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ECD_TAL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2004:Templates:Presentations:Designs:Bold Stripes</Template>
  <TotalTime>71980</TotalTime>
  <Words>5998</Words>
  <Application>Microsoft Macintosh PowerPoint</Application>
  <PresentationFormat>A4 Paper (210x297 mm)</PresentationFormat>
  <Paragraphs>682</Paragraphs>
  <Slides>53</Slides>
  <Notes>46</Notes>
  <HiddenSlides>0</HiddenSlides>
  <MMClips>0</MMClips>
  <ScaleCrop>false</ScaleCrop>
  <HeadingPairs>
    <vt:vector size="8" baseType="variant">
      <vt:variant>
        <vt:lpstr>Design Template</vt:lpstr>
      </vt:variant>
      <vt:variant>
        <vt:i4>1</vt:i4>
      </vt:variant>
      <vt:variant>
        <vt:lpstr>Links</vt:lpstr>
      </vt:variant>
      <vt:variant>
        <vt:i4>1</vt:i4>
      </vt:variant>
      <vt:variant>
        <vt:lpstr>Embedded OLE Servers</vt:lpstr>
      </vt:variant>
      <vt:variant>
        <vt:i4>2</vt:i4>
      </vt:variant>
      <vt:variant>
        <vt:lpstr>Slide Titles</vt:lpstr>
      </vt:variant>
      <vt:variant>
        <vt:i4>53</vt:i4>
      </vt:variant>
    </vt:vector>
  </HeadingPairs>
  <TitlesOfParts>
    <vt:vector size="57" baseType="lpstr">
      <vt:lpstr>OECD_TALK</vt:lpstr>
      <vt:lpstr>Macintosh HD:Users:carlo:Desktop:THor:Resource.docx!OLE_LINK2</vt:lpstr>
      <vt:lpstr>Document</vt:lpstr>
      <vt:lpstr>Equation</vt:lpstr>
      <vt:lpstr>Slide 1</vt:lpstr>
      <vt:lpstr>Introduction</vt:lpstr>
      <vt:lpstr>Today’s nuclear energy</vt:lpstr>
      <vt:lpstr>New, virtually unlimited forms of nuclear energy</vt:lpstr>
      <vt:lpstr>How much Thorium is available?</vt:lpstr>
      <vt:lpstr>Many different sources of Thorium</vt:lpstr>
      <vt:lpstr>Global energy resources in ZetaJoules</vt:lpstr>
      <vt:lpstr>CONCLUSION</vt:lpstr>
      <vt:lpstr>Main properties of fissionable nuclei</vt:lpstr>
      <vt:lpstr>Energy dependence of U and Th breeders</vt:lpstr>
      <vt:lpstr>Early attempts: blending a U-235 reactor with Thorium </vt:lpstr>
      <vt:lpstr>Thorium blending with an ordinary Uranium driven reactor</vt:lpstr>
      <vt:lpstr>A pure Thorium thermal breeder ? (A. Weinberg, Ed Teller) </vt:lpstr>
      <vt:lpstr>MSR programme in ORNL</vt:lpstr>
      <vt:lpstr>MSBR FUEL PROCESSING FLOWSHEET</vt:lpstr>
      <vt:lpstr>Slide 16</vt:lpstr>
      <vt:lpstr>Thermal breeders</vt:lpstr>
      <vt:lpstr>Conclusions for pure thermal Th operation</vt:lpstr>
      <vt:lpstr>CONCLUSION</vt:lpstr>
      <vt:lpstr>The Thorium driven fast EA (CERN/AT/95-44)</vt:lpstr>
      <vt:lpstr>The Thorium driven fast EA (CERN/AT/95-44)</vt:lpstr>
      <vt:lpstr>Main parameters of the EA according to CERN/AT/95-44</vt:lpstr>
      <vt:lpstr>EA Feasibility Study: Aker ASA and Aker Solutions ASA (2010)</vt:lpstr>
      <vt:lpstr>Comparing alternatives</vt:lpstr>
      <vt:lpstr>Typical operation of the CERN/AT/95-44 Energy Amplifier</vt:lpstr>
      <vt:lpstr>General considerations</vt:lpstr>
      <vt:lpstr>Basic features of the breeding process</vt:lpstr>
      <vt:lpstr>The emergence of a breeding equilibrium</vt:lpstr>
      <vt:lpstr>“Magic” equilibrium for breeding (CERN/AT/95-44)</vt:lpstr>
      <vt:lpstr>Plutonium elimination and Uranium Fissile buildup</vt:lpstr>
      <vt:lpstr>From Pu to asymptotic Th-U mixture</vt:lpstr>
      <vt:lpstr>Short duration of nuclear waste and Fuel reprocessing</vt:lpstr>
      <vt:lpstr>CONCLUSION</vt:lpstr>
      <vt:lpstr>Proliferation issues</vt:lpstr>
      <vt:lpstr>Comparing  Pb, Pb/Bi eutectic and Na coolant’s</vt:lpstr>
      <vt:lpstr>Comparison between Pb-Bi eutectic, pure Pb and Sodium</vt:lpstr>
      <vt:lpstr>Corrosion studies </vt:lpstr>
      <vt:lpstr>Choosing the coolant</vt:lpstr>
      <vt:lpstr>CONCLUSION</vt:lpstr>
      <vt:lpstr>Working in  the neutron resonance region</vt:lpstr>
      <vt:lpstr>Accelerator driven  pure Th without on-line reprocessing</vt:lpstr>
      <vt:lpstr>Some considerations for the optimal arrangement</vt:lpstr>
      <vt:lpstr>New Reprocessing methods</vt:lpstr>
      <vt:lpstr>A new, very simple dry reprocessing of U+Pu seeds.</vt:lpstr>
      <vt:lpstr>Simple Oxide fuel regeneration with Fluorination</vt:lpstr>
      <vt:lpstr>Long lasting toxicities for the simple fluorination method</vt:lpstr>
      <vt:lpstr>Removing the Tl-208 radioactivity making new MOX fuel</vt:lpstr>
      <vt:lpstr>New fuel batches: a tentative example</vt:lpstr>
      <vt:lpstr>CONCLUSION</vt:lpstr>
      <vt:lpstr>My own recommendations</vt:lpstr>
      <vt:lpstr>Summary</vt:lpstr>
      <vt:lpstr>Slide 52</vt:lpstr>
      <vt:lpstr>Slide 53</vt:lpstr>
    </vt:vector>
  </TitlesOfParts>
  <Company>뿿쾐뿿컰뿿</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Carlo Rubbia</dc:creator>
  <cp:lastModifiedBy>Carlo Rubbia</cp:lastModifiedBy>
  <cp:revision>578</cp:revision>
  <cp:lastPrinted>2010-02-26T15:04:39Z</cp:lastPrinted>
  <dcterms:created xsi:type="dcterms:W3CDTF">2013-10-28T07:14:02Z</dcterms:created>
  <dcterms:modified xsi:type="dcterms:W3CDTF">2013-10-28T07:14:28Z</dcterms:modified>
</cp:coreProperties>
</file>